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83" r:id="rId3"/>
    <p:sldId id="257" r:id="rId4"/>
    <p:sldId id="285" r:id="rId5"/>
    <p:sldId id="258" r:id="rId6"/>
    <p:sldId id="286" r:id="rId7"/>
    <p:sldId id="287" r:id="rId8"/>
    <p:sldId id="288" r:id="rId9"/>
    <p:sldId id="261" r:id="rId10"/>
    <p:sldId id="262" r:id="rId11"/>
    <p:sldId id="259" r:id="rId12"/>
    <p:sldId id="289" r:id="rId13"/>
    <p:sldId id="291" r:id="rId14"/>
    <p:sldId id="279" r:id="rId15"/>
    <p:sldId id="281" r:id="rId16"/>
    <p:sldId id="293" r:id="rId17"/>
    <p:sldId id="276" r:id="rId18"/>
    <p:sldId id="294" r:id="rId19"/>
    <p:sldId id="263" r:id="rId20"/>
    <p:sldId id="297" r:id="rId21"/>
    <p:sldId id="269" r:id="rId22"/>
    <p:sldId id="295" r:id="rId23"/>
    <p:sldId id="298" r:id="rId24"/>
    <p:sldId id="296" r:id="rId25"/>
    <p:sldId id="277" r:id="rId26"/>
    <p:sldId id="265" r:id="rId27"/>
    <p:sldId id="266" r:id="rId28"/>
    <p:sldId id="267" r:id="rId29"/>
    <p:sldId id="268" r:id="rId30"/>
    <p:sldId id="270" r:id="rId31"/>
    <p:sldId id="271" r:id="rId32"/>
    <p:sldId id="273" r:id="rId33"/>
    <p:sldId id="280" r:id="rId34"/>
    <p:sldId id="274" r:id="rId35"/>
  </p:sldIdLst>
  <p:sldSz cx="12192000" cy="6858000"/>
  <p:notesSz cx="6858000" cy="9144000"/>
  <p:embeddedFontLst>
    <p:embeddedFont>
      <p:font typeface="Trebuchet MS" panose="020B060302020202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  <p:embeddedFont>
      <p:font typeface="Open Sans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97" autoAdjust="0"/>
  </p:normalViewPr>
  <p:slideViewPr>
    <p:cSldViewPr snapToGrid="0">
      <p:cViewPr varScale="1">
        <p:scale>
          <a:sx n="74" d="100"/>
          <a:sy n="74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6301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4304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7468ee059_0_10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5" name="Google Shape;125;g127468ee059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1070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7468ee059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27468ee059_0_5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1" name="Google Shape;101;g127468ee059_0_5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75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7468ee059_0_2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127468ee059_0_2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0" name="Google Shape;110;g127468ee059_0_2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69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420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7468ee059_0_1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27468ee059_0_15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27468ee059_0_15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663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7468ee059_0_20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9" name="Google Shape;199;g127468ee059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8741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7468ee059_0_20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9" name="Google Shape;199;g127468ee059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5086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7468ee059_0_17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5" name="Google Shape;165;g127468ee059_0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1465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7468ee059_0_20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99" name="Google Shape;199;g127468ee059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0209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7468ee059_0_1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27468ee059_0_15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61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None/>
            </a:pPr>
            <a:endParaRPr dirty="0"/>
          </a:p>
        </p:txBody>
      </p:sp>
      <p:sp>
        <p:nvSpPr>
          <p:cNvPr id="134" name="Google Shape;134;g127468ee059_0_15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11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a7ce3089e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9" name="Google Shape;79;g8a7ce3089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8678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c1fae3dd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c1fae3dd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8c1fae3dd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261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7468ee059_0_20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baseline="0" dirty="0" smtClean="0"/>
              <a:t>Author index back  to 1946</a:t>
            </a:r>
            <a:endParaRPr dirty="0"/>
          </a:p>
        </p:txBody>
      </p:sp>
      <p:sp>
        <p:nvSpPr>
          <p:cNvPr id="182" name="Google Shape;182;g127468ee059_0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8454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d95443ab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d95443ab1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8d95443ab1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37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d95443ab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d95443ab1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8d95443ab1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761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d95443ab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d95443ab1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8d95443ab1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434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7468ee059_0_17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1" name="Google Shape;141;g127468ee059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0003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7468ee059_0_17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50" name="Google Shape;150;g127468ee059_0_1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8092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7468ee059_0_17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8" name="Google Shape;158;g127468ee059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8429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7468ee059_0_17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dirty="0"/>
          </a:p>
        </p:txBody>
      </p:sp>
      <p:sp>
        <p:nvSpPr>
          <p:cNvPr id="165" name="Google Shape;165;g127468ee059_0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839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7468ee059_0_20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74" name="Google Shape;174;g127468ee059_0_2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961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7468ee0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127468ee05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80" name="Google Shape;80;g127468ee05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0835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7468ee059_0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127468ee059_0_20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g127468ee059_0_20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465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7468ee059_0_20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99" name="Google Shape;199;g127468ee059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73720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7468ee059_0_20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17" name="Google Shape;217;g127468ee059_0_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042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7468ee059_0_2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27" name="Google Shape;227;g127468ee059_0_2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1869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7468ee059_0_2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27" name="Google Shape;227;g127468ee059_0_2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007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b312713e0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8b312713e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401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7468ee059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0" name="Google Shape;90;g127468ee05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496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befe6324b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g8befe6324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52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077509e0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baseline="0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8c077509e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467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077509e0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8c077509e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0448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7468ee059_0_7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18" name="Google Shape;118;g127468ee059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88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lm.nih.gov/pubs/techbull/ja22/ja22_pubmed_journals_search.html" TargetMode="External"/><Relationship Id="rId3" Type="http://schemas.openxmlformats.org/officeDocument/2006/relationships/hyperlink" Target="https://www.nlm.nih.gov/pubs/techbull/nd21/nd21_pubmed_interface_update.html" TargetMode="External"/><Relationship Id="rId7" Type="http://schemas.openxmlformats.org/officeDocument/2006/relationships/hyperlink" Target="https://www.nlm.nih.gov/pubs/techbull/so21/so21_pubmed_queri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lm.nih.gov/pubs/techbull/ja21/ja21_pubmed_update.html" TargetMode="External"/><Relationship Id="rId5" Type="http://schemas.openxmlformats.org/officeDocument/2006/relationships/hyperlink" Target="https://www.nlm.nih.gov/pubs/techbull/ma23/ma23_pubmed_update_usability_citations.html" TargetMode="External"/><Relationship Id="rId4" Type="http://schemas.openxmlformats.org/officeDocument/2006/relationships/hyperlink" Target="https://www.nlm.nih.gov/pubs/techbull/ja23/brief/ja23_july_pubmed_update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p-content/uploads/2022/08/08-2022-OSTP-Public-Access-Memo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aring.nih.gov/data-management-and-sharing-polic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pubs/techbull/nd22/nd22_pubmed_proximity_search_available.html" TargetMode="External"/><Relationship Id="rId7" Type="http://schemas.openxmlformats.org/officeDocument/2006/relationships/hyperlink" Target="https://pubmed.ncbi.nlm.nih.gov/help/#proximity-search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lm.nih.gov/oet/ed/pubmed/nlm-office-hours_proximity_searching.html" TargetMode="External"/><Relationship Id="rId5" Type="http://schemas.openxmlformats.org/officeDocument/2006/relationships/hyperlink" Target="https://www.nlm.nih.gov/oet/ed/pubmed/quicktours/proximity/index.html/" TargetMode="External"/><Relationship Id="rId4" Type="http://schemas.openxmlformats.org/officeDocument/2006/relationships/hyperlink" Target="https://www.nlm.nih.gov/pubs/techbull/ja23/ja23_pubmed_proximity_searching_affiliation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pubs/techbull/nd21/nd21_medline_2022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pubs/techbull/ja18/ja18_indexing_method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lm.nih.gov/bsd/indexfaq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Ri0zy_B_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4life.org/training/webina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lm.nih.gov/pubs/techbull/mj12/mj12_pm_author_ranking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BRi0zy_B_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mesh/meshhome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BRi0zy_B_g" TargetMode="External"/><Relationship Id="rId4" Type="http://schemas.openxmlformats.org/officeDocument/2006/relationships/hyperlink" Target="https://www.nlm.nih.gov/research/umls/index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210036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hyperlink" Target="https://www.ncbi.nlm.nih.gov/mesh/205217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nlmcatalog/journal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BRi0zy_B_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BRi0zy_B_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Ri0zy_B_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feed/rss.cgi?ChanKey=PubMedNew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lm.nih.gov/pubs/techbull/" TargetMode="Externa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help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nlm.nih.gov/" TargetMode="External"/><Relationship Id="rId5" Type="http://schemas.openxmlformats.org/officeDocument/2006/relationships/hyperlink" Target="https://learn.nlm.nih.gov/documentation/training-packets/T0042010P/" TargetMode="External"/><Relationship Id="rId4" Type="http://schemas.openxmlformats.org/officeDocument/2006/relationships/hyperlink" Target="https://nnlm.gov/training/class-catalog/how-pubmed-wor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databases/databases_oldmedlin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yzkBphAy-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bout/nihpreprints/" TargetMode="External"/><Relationship Id="rId3" Type="http://schemas.openxmlformats.org/officeDocument/2006/relationships/hyperlink" Target="https://www.nlm.nih.gov/medline/medline_journal_selection.html" TargetMode="External"/><Relationship Id="rId7" Type="http://schemas.openxmlformats.org/officeDocument/2006/relationships/hyperlink" Target="https://europepmc.org/funde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hms.nih.gov/about/funders/" TargetMode="External"/><Relationship Id="rId5" Type="http://schemas.openxmlformats.org/officeDocument/2006/relationships/hyperlink" Target="https://www.ncbi.nlm.nih.gov/pmc/pub/journalselect/" TargetMode="External"/><Relationship Id="rId4" Type="http://schemas.openxmlformats.org/officeDocument/2006/relationships/hyperlink" Target="https://www.nlm.nih.gov/medline/medline_about_lstrc.html" TargetMode="External"/><Relationship Id="rId9" Type="http://schemas.openxmlformats.org/officeDocument/2006/relationships/hyperlink" Target="https://www.ncbi.nlm.nih.gov/books/about/publishers/#_publishers_Selection_of_Titles_for_Books_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https://www.ncbi.nlm.nih.gov/pmc/about/authorm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hyperlink" Target="https://www.ncbi.nlm.nih.gov/pmc/about/nihprepri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0" y="3662751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2800" dirty="0" smtClean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23 August 2023  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2800" dirty="0" smtClean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Kathy Kwan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2800" dirty="0" smtClean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endParaRPr sz="3300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0" y="2253985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563" b="1" dirty="0" smtClean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PubMed Refresher </a:t>
            </a:r>
            <a:br>
              <a:rPr lang="en-US" sz="3563" b="1" dirty="0" smtClean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1" dirty="0" smtClean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Updates for Research4Life users</a:t>
            </a:r>
            <a:r>
              <a:rPr lang="en-US" sz="3200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  <a:t/>
            </a:r>
            <a:br>
              <a:rPr lang="en-US" sz="3200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endParaRPr sz="3200" b="1" dirty="0">
              <a:solidFill>
                <a:srgbClr val="00489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is a public-private partnership of five programmes</a:t>
            </a:r>
            <a:endParaRPr sz="1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246489" y="418717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200"/>
              <a:t>Access for Research4Life users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2800"/>
              <a:t>as of 2022/03/16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310299" y="357900"/>
            <a:ext cx="726247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Access full text </a:t>
            </a: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for Research4Life users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as of </a:t>
            </a: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2023/08/17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3782" y="2182091"/>
            <a:ext cx="1330036" cy="31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2337954"/>
            <a:ext cx="7477125" cy="338026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84825" y="453775"/>
            <a:ext cx="80856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ct val="96969"/>
              <a:buFont typeface="Century Gothic"/>
              <a:buNone/>
            </a:pPr>
            <a:r>
              <a:rPr lang="en-US" sz="33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Access PubMed via the Research4Life content portal </a:t>
            </a:r>
            <a:r>
              <a:rPr lang="en-US" sz="3200"/>
              <a:t>via the Research4Life content </a:t>
            </a:r>
            <a:br>
              <a:rPr lang="en-US" sz="3200"/>
            </a:br>
            <a:endParaRPr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2189409"/>
            <a:ext cx="8783391" cy="36575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5" y="1999834"/>
            <a:ext cx="7583711" cy="44735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205775" y="211875"/>
            <a:ext cx="80856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ct val="96969"/>
              <a:buFont typeface="Century Gothic"/>
              <a:buNone/>
            </a:pPr>
            <a:r>
              <a:rPr lang="en-US" sz="33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Research4Life filter and icon in PubMed summary and </a:t>
            </a:r>
            <a:r>
              <a:rPr lang="en-US" sz="33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abstract displays </a:t>
            </a:r>
            <a:r>
              <a:rPr lang="en-US" sz="3200" dirty="0" smtClean="0"/>
              <a:t> </a:t>
            </a:r>
            <a:r>
              <a:rPr lang="en-US" sz="3200" dirty="0"/>
              <a:t>Research4Life content portal</a:t>
            </a:r>
            <a:br>
              <a:rPr lang="en-US" sz="3200" dirty="0"/>
            </a:br>
            <a:endParaRPr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69" y="2575775"/>
            <a:ext cx="6341175" cy="25556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82" y="2472745"/>
            <a:ext cx="3706457" cy="25371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7557767" y="3433999"/>
            <a:ext cx="871667" cy="19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6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</a:t>
            </a:r>
            <a:r>
              <a:rPr lang="en-US" sz="3000" dirty="0" smtClean="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pdates since July 2020 - highlights</a:t>
            </a:r>
            <a:endParaRPr lang="en-US" sz="3000" dirty="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83081"/>
            <a:ext cx="10625070" cy="4946129"/>
          </a:xfrm>
        </p:spPr>
        <p:txBody>
          <a:bodyPr/>
          <a:lstStyle/>
          <a:p>
            <a:pPr marL="914400" lvl="0" indent="-355600"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nterface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1">
              <a:spcBef>
                <a:spcPts val="0"/>
              </a:spcBef>
              <a:buClr>
                <a:schemeClr val="dk1"/>
              </a:buClr>
              <a:buFont typeface="Open Sans"/>
              <a:buChar char="○"/>
            </a:pP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Page navigation at top and bottom of search results</a:t>
            </a:r>
          </a:p>
          <a:p>
            <a:pPr marL="1473200" lvl="1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See 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</a:t>
            </a:r>
            <a:r>
              <a:rPr lang="en-US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://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www.nlm.nih.gov/pubs/techbull/nd21/nd21_pubmed_interface_update.html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</a:p>
          <a:p>
            <a:pPr marL="1828800" lvl="1">
              <a:spcBef>
                <a:spcPts val="0"/>
              </a:spcBef>
              <a:buClr>
                <a:schemeClr val="dk1"/>
              </a:buClr>
              <a:buFont typeface="Open Sans"/>
              <a:buChar char="○"/>
            </a:pP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“Sort by” button out of Display options</a:t>
            </a:r>
          </a:p>
          <a:p>
            <a:pPr marL="1473200" lvl="1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See 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</a:t>
            </a:r>
            <a:r>
              <a:rPr lang="en-US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://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www.nlm.nih.gov/pubs/techbull/ja23/brief/ja23_july_pubmed_updates.html</a:t>
            </a:r>
            <a:endParaRPr lang="en-US" sz="14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1">
              <a:spcBef>
                <a:spcPts val="0"/>
              </a:spcBef>
              <a:buClr>
                <a:schemeClr val="dk1"/>
              </a:buClr>
              <a:buFont typeface="Open Sans"/>
              <a:buChar char="○"/>
            </a:pP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Author lists in summary display truncated after 1.2K characters</a:t>
            </a:r>
          </a:p>
          <a:p>
            <a:pPr marL="1473200" lvl="1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See </a:t>
            </a: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</a:t>
            </a: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www.nlm.nih.gov/pubs/techbull/ma23/ma23_pubmed_update_usability_citations.html</a:t>
            </a:r>
            <a:endParaRPr lang="en-US" sz="14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1">
              <a:spcBef>
                <a:spcPts val="0"/>
              </a:spcBef>
              <a:buClr>
                <a:schemeClr val="dk1"/>
              </a:buClr>
              <a:buFont typeface="Open Sans"/>
              <a:buChar char="○"/>
            </a:pP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Email up to 1K citations; Cite button remembers citation style preference; Improved workflow for Save, Email and Send to</a:t>
            </a:r>
          </a:p>
          <a:p>
            <a:pPr marL="1473200" lvl="1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See 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</a:t>
            </a:r>
            <a:r>
              <a:rPr lang="en-US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://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www.nlm.nih.gov/pubs/techbull/ja21/ja21_pubmed_update.html</a:t>
            </a:r>
            <a:endParaRPr lang="en-US" sz="14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473200" lvl="1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lang="en-US" sz="20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55600"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Functionalities</a:t>
            </a: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1">
              <a:spcBef>
                <a:spcPts val="0"/>
              </a:spcBef>
              <a:buClr>
                <a:schemeClr val="dk1"/>
              </a:buClr>
              <a:buFont typeface="Open Sans"/>
              <a:buChar char="○"/>
            </a:pP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Filters:  “Journal” and “Subject” categories removed; </a:t>
            </a:r>
          </a:p>
          <a:p>
            <a:pPr marL="1473200" lvl="1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“Other” category includes MEDLINE and “Exclude preprints”</a:t>
            </a:r>
          </a:p>
          <a:p>
            <a:pPr marL="1473200" lvl="1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See 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https</a:t>
            </a:r>
            <a:r>
              <a:rPr lang="en-US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://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www.nlm.nih.gov/pubs/techbull/so21/so21_pubmed_queries.html</a:t>
            </a:r>
            <a:endParaRPr lang="en-US" sz="14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473200" lvl="1" indent="0">
              <a:spcBef>
                <a:spcPts val="0"/>
              </a:spcBef>
              <a:buClr>
                <a:schemeClr val="dk1"/>
              </a:buClr>
              <a:buNone/>
            </a:pPr>
            <a:endParaRPr lang="en-US" sz="14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16100" lvl="1" indent="-342900">
              <a:spcBef>
                <a:spcPts val="0"/>
              </a:spcBef>
              <a:buClr>
                <a:schemeClr val="dk1"/>
              </a:buClr>
            </a:pP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Journal names can be searched with or without initial articles</a:t>
            </a:r>
          </a:p>
          <a:p>
            <a:pPr marL="1473200" lvl="1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See 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https</a:t>
            </a:r>
            <a:r>
              <a:rPr lang="en-US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://</a:t>
            </a:r>
            <a:r>
              <a:rPr lang="en-US" sz="14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www.nlm.nih.gov/pubs/techbull/ja22/ja22_pubmed_journals_search.html</a:t>
            </a:r>
            <a:endParaRPr lang="en-US" sz="14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473200" lvl="1" indent="0">
              <a:spcBef>
                <a:spcPts val="0"/>
              </a:spcBef>
              <a:buClr>
                <a:schemeClr val="dk1"/>
              </a:buClr>
              <a:buNone/>
            </a:pPr>
            <a:endParaRPr lang="en-US" sz="14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1">
              <a:spcBef>
                <a:spcPts val="0"/>
              </a:spcBef>
              <a:buClr>
                <a:schemeClr val="dk1"/>
              </a:buClr>
              <a:buFont typeface="Open Sans"/>
              <a:buChar char="○"/>
            </a:pPr>
            <a:endParaRPr lang="en-US" sz="20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-278450" y="1734617"/>
            <a:ext cx="1186085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03300" indent="-457200">
              <a:buClr>
                <a:schemeClr val="dk1"/>
              </a:buClr>
              <a:buSzPts val="2200"/>
            </a:pP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 Office of Science and Technology Policy 2022 August memo</a:t>
            </a:r>
          </a:p>
          <a:p>
            <a:pPr marL="1346200" lvl="1">
              <a:spcBef>
                <a:spcPts val="1000"/>
              </a:spcBef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federal agencies to update their public access policies, with an effective date </a:t>
            </a:r>
            <a:r>
              <a:rPr lang="en-US" sz="1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later than 2025-12-31</a:t>
            </a:r>
          </a:p>
          <a:p>
            <a:pPr marL="1346200" lvl="1" indent="-342900">
              <a:spcBef>
                <a:spcPts val="1000"/>
              </a:spcBef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make publications and supporting data resulting from federally funded research publicly accessible </a:t>
            </a:r>
            <a:r>
              <a:rPr lang="en-US" sz="1800" b="1" dirty="0" smtClean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without an embargo </a:t>
            </a:r>
          </a:p>
          <a:p>
            <a:pPr marL="1003300" lvl="1" indent="0">
              <a:spcBef>
                <a:spcPts val="1000"/>
              </a:spcBef>
              <a:buClr>
                <a:schemeClr val="dk1"/>
              </a:buClr>
              <a:buSzPts val="2200"/>
              <a:buNone/>
            </a:pP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See </a:t>
            </a:r>
            <a:r>
              <a:rPr lang="en-US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</a:t>
            </a:r>
            <a:r>
              <a:rPr lang="en-US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://</a:t>
            </a:r>
            <a:r>
              <a:rPr lang="en-US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www.whitehouse.gov/wp-content/uploads/2022/08/08-2022-OSTP-Public-Access-Memo.pdf</a:t>
            </a:r>
            <a:endParaRPr lang="en-US" sz="16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lvl="1" indent="0">
              <a:spcBef>
                <a:spcPts val="1000"/>
              </a:spcBef>
              <a:buClr>
                <a:schemeClr val="dk1"/>
              </a:buClr>
              <a:buSzPts val="2200"/>
              <a:buNone/>
            </a:pPr>
            <a:endParaRPr lang="en-US" sz="16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indent="-457200">
              <a:buClr>
                <a:schemeClr val="dk1"/>
              </a:buClr>
              <a:buSzPts val="2200"/>
            </a:pP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2023 NIH Data Management and Sharing Policy</a:t>
            </a:r>
            <a:endParaRPr lang="en-US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1">
              <a:spcBef>
                <a:spcPts val="1000"/>
              </a:spcBef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1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Effective 2023-01-25</a:t>
            </a:r>
            <a:r>
              <a:rPr lang="en-US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researchers and institutions seeking NIH research funding are expected to</a:t>
            </a:r>
          </a:p>
          <a:p>
            <a:pPr marL="1803400" lvl="2">
              <a:spcBef>
                <a:spcPts val="1000"/>
              </a:spcBef>
              <a:buClr>
                <a:schemeClr val="dk1"/>
              </a:buClr>
              <a:buSzPts val="2200"/>
              <a:buChar char="●"/>
            </a:pP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 and budget for the managing and sharing of data</a:t>
            </a:r>
          </a:p>
          <a:p>
            <a:pPr marL="1803400" lvl="2">
              <a:spcBef>
                <a:spcPts val="1000"/>
              </a:spcBef>
              <a:buClr>
                <a:schemeClr val="dk1"/>
              </a:buClr>
              <a:buSzPts val="2200"/>
              <a:buChar char="●"/>
            </a:pP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submit a data management and sharing plan (DMS plan) for review when applying for funding</a:t>
            </a:r>
          </a:p>
          <a:p>
            <a:pPr marL="1803400" lvl="2">
              <a:spcBef>
                <a:spcPts val="1000"/>
              </a:spcBef>
              <a:buClr>
                <a:schemeClr val="dk1"/>
              </a:buClr>
              <a:buSzPts val="2200"/>
              <a:buChar char="●"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omply with the approved DMS plan </a:t>
            </a:r>
            <a:endParaRPr lang="en-US"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46100" indent="0">
              <a:buClr>
                <a:schemeClr val="dk1"/>
              </a:buClr>
              <a:buSzPts val="2200"/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See </a:t>
            </a:r>
            <a:r>
              <a:rPr lang="en-US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https://sharing.nih.gov/data-management-and-sharing-policy</a:t>
            </a:r>
            <a:endParaRPr sz="16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43200" lvl="1" indent="0">
              <a:spcBef>
                <a:spcPts val="1000"/>
              </a:spcBef>
              <a:buSzPts val="22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191450" y="344400"/>
            <a:ext cx="748435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Noteworthy: Access to more free full text and associated data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192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0" y="1136225"/>
            <a:ext cx="10515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46250" lvl="1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sz="20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Supplement topical searches, e.g. searches not using </a:t>
            </a:r>
            <a:r>
              <a:rPr lang="en-US" sz="20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MeSH</a:t>
            </a:r>
            <a:endParaRPr lang="en-US" sz="20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Search for multiple terms in any order within a specified distance </a:t>
            </a:r>
          </a:p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“search terms”[field:~N] </a:t>
            </a:r>
            <a:endParaRPr sz="2000" dirty="0" smtClean="0"/>
          </a:p>
          <a:p>
            <a:pPr marL="17462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Search terms = two or more words enclosed in double quotes</a:t>
            </a: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462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Field = [Title], [Title/Abstract] or [Affiliation] ; [</a:t>
            </a:r>
            <a:r>
              <a:rPr lang="en-US" sz="16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</a:t>
            </a: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], [</a:t>
            </a:r>
            <a:r>
              <a:rPr lang="en-US" sz="16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tiab</a:t>
            </a: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] or [ad]</a:t>
            </a:r>
          </a:p>
          <a:p>
            <a:pPr marL="17462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 = The maximum number of words that may appear between search terms; for the affiliation field, N &lt;= 1000</a:t>
            </a:r>
          </a:p>
          <a:p>
            <a:pPr marL="17462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Example:    “hip pain”[</a:t>
            </a:r>
            <a:r>
              <a:rPr lang="en-US" sz="16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tiab</a:t>
            </a:r>
            <a:r>
              <a:rPr lang="en-US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:~2]</a:t>
            </a:r>
          </a:p>
          <a:p>
            <a:pPr marL="1346200" lvl="0" indent="-342900">
              <a:buClr>
                <a:schemeClr val="dk1"/>
              </a:buClr>
              <a:buSzPts val="2200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Turn off Automatic Term Mapping; 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 compatible with 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term 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truncation (*)</a:t>
            </a:r>
            <a:endParaRPr lang="en-US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>
              <a:buClr>
                <a:schemeClr val="dk1"/>
              </a:buClr>
              <a:buSzPts val="2200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combine proximity searches with other terms using Boolean operators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lvl="0" indent="0">
              <a:buSzPts val="2200"/>
              <a:buNone/>
            </a:pPr>
            <a:r>
              <a:rPr lang="en-US" sz="1300" i="1" dirty="0" smtClean="0">
                <a:solidFill>
                  <a:schemeClr val="tx1"/>
                </a:solidFill>
              </a:rPr>
              <a:t>         </a:t>
            </a:r>
            <a:r>
              <a:rPr lang="en-US" sz="1300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endParaRPr lang="en-US" sz="1400" i="1" dirty="0" smtClean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dirty="0">
                <a:solidFill>
                  <a:schemeClr val="dk1"/>
                </a:solidFill>
              </a:rPr>
              <a:t>	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243450" y="489725"/>
            <a:ext cx="7136144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Noteworthy: </a:t>
            </a: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roximity search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356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0" y="1136225"/>
            <a:ext cx="10515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46250" lvl="1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indent="0">
              <a:buClr>
                <a:schemeClr val="dk1"/>
              </a:buClr>
              <a:buSzPts val="2200"/>
              <a:buNone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information:</a:t>
            </a:r>
          </a:p>
          <a:p>
            <a:pPr marL="1746250" lvl="1" indent="-285750">
              <a:buClr>
                <a:schemeClr val="dk1"/>
              </a:buClr>
              <a:buSzPts val="2200"/>
            </a:pPr>
            <a:r>
              <a:rPr lang="en-US" sz="14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PubMed Update: Proximity Search Now Available in PubMed. NLM Tech Bull. 2022 Nov-Dec;(449):e4</a:t>
            </a:r>
            <a:r>
              <a:rPr lang="en-US" sz="14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</a:t>
            </a:r>
            <a:r>
              <a:rPr lang="en-US" sz="1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Available at: </a:t>
            </a:r>
            <a:r>
              <a:rPr lang="en-US" sz="1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www.nlm.nih.gov/pubs/techbull/nd22/nd22_pubmed_proximity_search_available.html</a:t>
            </a:r>
            <a:endParaRPr lang="en-US" sz="1400" dirty="0" smtClean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46250" lvl="1" indent="-285750">
              <a:buClr>
                <a:schemeClr val="dk1"/>
              </a:buClr>
              <a:buSzPts val="2200"/>
            </a:pPr>
            <a:r>
              <a:rPr lang="en-US" sz="1400" dirty="0"/>
              <a:t>PubMed Update: Proximity Searching Now Available for Affiliation Search Field. NLM Tech Bull. 2023 Jul-Aug;(453):e2</a:t>
            </a:r>
            <a:r>
              <a:rPr lang="en-US" sz="1400" dirty="0" smtClean="0"/>
              <a:t>.  </a:t>
            </a:r>
            <a:r>
              <a:rPr lang="en-US" sz="1400" dirty="0"/>
              <a:t>Available at: </a:t>
            </a:r>
            <a:r>
              <a:rPr lang="en-US" sz="1400" dirty="0">
                <a:hlinkClick r:id="rId4"/>
              </a:rPr>
              <a:t>https://www.nlm.nih.gov/pubs/techbull/ja23/ja23_pubmed_proximity_searching_affiliation.html</a:t>
            </a:r>
            <a:endParaRPr lang="en-US" sz="1400" dirty="0" smtClean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1746250" lvl="1" indent="-285750">
              <a:buClr>
                <a:schemeClr val="dk1"/>
              </a:buClr>
              <a:buSzPts val="2200"/>
            </a:pP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Try the Proximity Searching </a:t>
            </a: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tutorial </a:t>
            </a: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</a:t>
            </a: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www.nlm.nih.gov/oet/ed/pubmed/quicktours/proximity/index.html\</a:t>
            </a:r>
            <a:endParaRPr lang="en-US" sz="14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46250" lvl="1" indent="-285750">
              <a:buClr>
                <a:schemeClr val="dk1"/>
              </a:buClr>
              <a:buSzPts val="2200"/>
            </a:pP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NLM Office Hours: Proximity Search (March 2023)  </a:t>
            </a:r>
            <a:r>
              <a:rPr lang="en-US" sz="1400" i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</a:t>
            </a:r>
            <a:r>
              <a:rPr lang="en-US" sz="1400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://www.nlm.nih.gov/oet/ed/pubmed/nlm-office-hours_proximity_searching.html</a:t>
            </a:r>
            <a:endParaRPr lang="en-US"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46250" lvl="1" indent="-285750">
              <a:buClr>
                <a:schemeClr val="dk1"/>
              </a:buClr>
              <a:buSzPts val="2200"/>
            </a:pP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PubMed </a:t>
            </a: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User </a:t>
            </a: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Guide</a:t>
            </a: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 </a:t>
            </a: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https://pubmed.ncbi.nlm.nih.gov/help/#</a:t>
            </a: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proximity-searching</a:t>
            </a:r>
            <a:endParaRPr lang="en-US" sz="14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460500" lvl="1" indent="0">
              <a:buClr>
                <a:schemeClr val="dk1"/>
              </a:buClr>
              <a:buSzPts val="2200"/>
              <a:buNone/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lvl="0" indent="0">
              <a:buSzPts val="2200"/>
              <a:buNone/>
            </a:pPr>
            <a:r>
              <a:rPr lang="en-US" sz="1300" i="1" dirty="0" smtClean="0">
                <a:solidFill>
                  <a:schemeClr val="tx1"/>
                </a:solidFill>
              </a:rPr>
              <a:t>         </a:t>
            </a:r>
            <a:r>
              <a:rPr lang="en-US" sz="1300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endParaRPr lang="en-US" sz="1400" i="1" dirty="0" smtClean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dirty="0">
                <a:solidFill>
                  <a:schemeClr val="dk1"/>
                </a:solidFill>
              </a:rPr>
              <a:t>	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283336" y="425330"/>
            <a:ext cx="7405352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roximity search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415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/>
        </p:nvSpPr>
        <p:spPr>
          <a:xfrm>
            <a:off x="1484008" y="6260675"/>
            <a:ext cx="8194382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dirty="0" smtClean="0"/>
              <a:t>MEDLINE </a:t>
            </a:r>
            <a:r>
              <a:rPr lang="en-US" sz="1200" dirty="0"/>
              <a:t>2022 Initiative: Transition to Automated Indexing. NLM Tech Bull. 2021 Nov-Dec;(443):e5</a:t>
            </a:r>
            <a:r>
              <a:rPr lang="en-US" sz="1200" dirty="0" smtClean="0"/>
              <a:t>.  </a:t>
            </a:r>
            <a:r>
              <a:rPr lang="en-US" sz="1200" dirty="0"/>
              <a:t>Available at </a:t>
            </a:r>
            <a:r>
              <a:rPr lang="en-US" sz="1200" dirty="0">
                <a:hlinkClick r:id="rId3"/>
              </a:rPr>
              <a:t>https://www.nlm.nih.gov/pubs/techbull/nd21/nd21_medline_2022.html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284749" y="296883"/>
            <a:ext cx="768727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Noteworthy: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Transition to Automatic </a:t>
            </a: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ndexing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15" y="3155913"/>
            <a:ext cx="7523809" cy="3104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469" y="1948853"/>
            <a:ext cx="777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Implemented to all incoming Medline citations since April 2022</a:t>
            </a:r>
          </a:p>
          <a:p>
            <a:endParaRPr lang="en-US" sz="20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US" sz="2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Comments and questions to NLM support: </a:t>
            </a:r>
            <a:r>
              <a:rPr lang="en-US" sz="2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https://support.nlm.nih.gov/</a:t>
            </a:r>
          </a:p>
        </p:txBody>
      </p:sp>
    </p:spTree>
    <p:extLst>
      <p:ext uri="{BB962C8B-B14F-4D97-AF65-F5344CB8AC3E}">
        <p14:creationId xmlns:p14="http://schemas.microsoft.com/office/powerpoint/2010/main" val="42667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-334851" y="727069"/>
            <a:ext cx="10676585" cy="576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46250" lvl="1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sz="20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rovide </a:t>
            </a:r>
            <a:r>
              <a:rPr lang="en-US" sz="20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MeSH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indexing to a MEDLINE citation within 24 hours after it appears in PubMed</a:t>
            </a:r>
          </a:p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Based on the title and abstract of an article; may expand to the full text where possible in the future</a:t>
            </a:r>
          </a:p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Medical Text Indexer-Auto (MTIA) algorithm which is pattern based, and combines </a:t>
            </a:r>
            <a:r>
              <a:rPr lang="en-US" sz="20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MeSH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terms mapped from the title and abstract with the </a:t>
            </a:r>
            <a:r>
              <a:rPr lang="en-US" sz="20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MeSH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terms from related PubMed records</a:t>
            </a:r>
          </a:p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Human indexers performs quality assurance review of selected indexing result</a:t>
            </a:r>
            <a:endParaRPr sz="2000" dirty="0" smtClean="0"/>
          </a:p>
          <a:p>
            <a:pPr marL="1346200" lvl="0" indent="-342900">
              <a:buClr>
                <a:schemeClr val="dk1"/>
              </a:buClr>
              <a:buSzPts val="2200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Identified in PubMed XML as “</a:t>
            </a:r>
            <a:r>
              <a:rPr lang="en-US" sz="20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IndexingMethod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=“Automated”  </a:t>
            </a:r>
          </a:p>
          <a:p>
            <a:pPr marL="1003300" lvl="0" indent="0">
              <a:buClr>
                <a:schemeClr val="dk1"/>
              </a:buClr>
              <a:buSzPts val="2200"/>
              <a:buNone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See </a:t>
            </a: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</a:t>
            </a: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://</a:t>
            </a: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www.nlm.nih.gov/pubs/techbull/ja18/ja18_indexing_method.html</a:t>
            </a:r>
            <a:endParaRPr lang="en-US" sz="14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>
              <a:buClr>
                <a:schemeClr val="dk1"/>
              </a:buClr>
              <a:buSzPts val="2200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Search PubMed for this type of citations:  </a:t>
            </a:r>
            <a:r>
              <a:rPr lang="en-US" sz="20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indexingmethod_automated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1346200" lvl="0" indent="-342900">
              <a:buClr>
                <a:schemeClr val="dk1"/>
              </a:buClr>
              <a:buSzPts val="2200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Author can provide </a:t>
            </a:r>
            <a:r>
              <a:rPr lang="en-US" sz="2000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MeSH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terms as keywords to publisher to be included in their articles, such that those terms can be used in the automated indexing</a:t>
            </a:r>
          </a:p>
          <a:p>
            <a:pPr marL="1346200" lvl="0" indent="-342900">
              <a:buClr>
                <a:schemeClr val="dk1"/>
              </a:buClr>
              <a:buSzPts val="2200"/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lvl="0" indent="0">
              <a:buSzPts val="2200"/>
              <a:buNone/>
            </a:pPr>
            <a:r>
              <a:rPr lang="en-US" sz="1300" i="1" dirty="0" smtClean="0">
                <a:solidFill>
                  <a:schemeClr val="tx1"/>
                </a:solidFill>
              </a:rPr>
              <a:t>         </a:t>
            </a:r>
            <a:r>
              <a:rPr lang="en-US" sz="1300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endParaRPr lang="en-US" sz="1400" i="1" dirty="0" smtClean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dirty="0">
                <a:solidFill>
                  <a:schemeClr val="dk1"/>
                </a:solidFill>
              </a:rPr>
              <a:t>	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 smtClean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217692" y="547786"/>
            <a:ext cx="7136144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Automated Indexing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975" y="6528567"/>
            <a:ext cx="994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 NLM, 2023. Frequently Asked Questions about </a:t>
            </a:r>
            <a:r>
              <a:rPr lang="en-US" sz="1200" dirty="0"/>
              <a:t>Indexing for MEDLINE.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www.nlm.nih.gov/bsd/indexfaq.html</a:t>
            </a:r>
            <a:r>
              <a:rPr lang="en-US" sz="1200" dirty="0" smtClean="0"/>
              <a:t> </a:t>
            </a:r>
            <a:r>
              <a:rPr lang="en-US" sz="1200" dirty="0" smtClean="0"/>
              <a:t>retrieved </a:t>
            </a:r>
            <a:r>
              <a:rPr lang="en-US" sz="1200" dirty="0" smtClean="0"/>
              <a:t>on 2023-08-20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48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529573" y="2153717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 specific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89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punctuation necessary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89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need for Boolean </a:t>
            </a: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operators</a:t>
            </a:r>
          </a:p>
          <a:p>
            <a:pPr marL="889000" indent="-342900"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need to </a:t>
            </a: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capitalize</a:t>
            </a:r>
          </a:p>
          <a:p>
            <a:pPr marL="889000" indent="-342900"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PubMed can find phrases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89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need for search tags e.g. [</a:t>
            </a:r>
            <a:r>
              <a:rPr lang="en-US" sz="2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tiab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] [author]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89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PubMed is smart!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86105" y="6127419"/>
            <a:ext cx="10528742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NNLM , July 2023. 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PubMed Works: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 Term Mapping.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www.youtube.com/watch?v=XBRi0zy_B_g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retrieved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2023-08-18</a:t>
            </a: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267650" y="522200"/>
            <a:ext cx="69981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Search Tips from the US National Library of Medicine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0" y="283250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Outline</a:t>
            </a:r>
            <a:endParaRPr sz="3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80325" y="1329960"/>
            <a:ext cx="9963300" cy="4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PubMed and what is in 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it? 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Access to the full text 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from Research4Life publishers partners and other free full text sources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>
              <a:spcBef>
                <a:spcPts val="0"/>
              </a:spcBef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Noteworthy updates </a:t>
            </a:r>
            <a:r>
              <a:rPr lang="en-US" sz="2000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since </a:t>
            </a:r>
            <a:r>
              <a:rPr lang="en-US" sz="20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webinar “</a:t>
            </a:r>
            <a:r>
              <a:rPr lang="en-US" sz="20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3"/>
              </a:rPr>
              <a:t>Re-introducing PubMed</a:t>
            </a:r>
            <a:r>
              <a:rPr lang="en-US" sz="2000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” in July 2020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Font typeface="Open Sans"/>
              <a:buChar char="●"/>
            </a:pPr>
            <a:r>
              <a:rPr lang="en-US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Proximity searching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Font typeface="Open Sans"/>
              <a:buChar char="●"/>
            </a:pPr>
            <a:r>
              <a:rPr lang="en-US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Automated Indexing for MEDLINE citations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Font typeface="Open Sans"/>
              <a:buChar char="●"/>
            </a:pPr>
            <a:r>
              <a:rPr lang="en-US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Filters updates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Font typeface="Open Sans"/>
              <a:buChar char="●"/>
            </a:pPr>
            <a:r>
              <a:rPr lang="en-US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nd more ….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>
              <a:spcBef>
                <a:spcPts val="0"/>
              </a:spcBef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Searching in PubMed – an overview</a:t>
            </a:r>
          </a:p>
          <a:p>
            <a:pPr lvl="0" indent="-355600">
              <a:spcBef>
                <a:spcPts val="0"/>
              </a:spcBef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Live demonstration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based on your feedback in registration 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 &amp; A</a:t>
            </a: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endParaRPr lang="en-US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1600" lvl="0" indent="0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Recording and slides will be shared in the Research4Life 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webinars page: </a:t>
            </a:r>
            <a:r>
              <a:rPr lang="en-US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https://www.research4life.org/training/webinars/</a:t>
            </a:r>
            <a:endParaRPr lang="en-US" sz="20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This work is licensed under Creative Commons </a:t>
            </a:r>
            <a:r>
              <a:rPr lang="en-US" sz="1500" u="sng">
                <a:solidFill>
                  <a:schemeClr val="hlink"/>
                </a:solidFill>
                <a:hlinkClick r:id="rId5"/>
              </a:rPr>
              <a:t>Attribution-ShareAlike 4.0 International</a:t>
            </a:r>
            <a:r>
              <a:rPr lang="en-US" sz="1500"/>
              <a:t> (CC BY-SA 4.0)</a:t>
            </a: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42716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0" y="378800"/>
            <a:ext cx="80670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AuthA</a:t>
            </a:r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169750" y="444500"/>
            <a:ext cx="813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Frequently searched:  a specific citation </a:t>
            </a:r>
            <a:endParaRPr sz="3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6928500" y="4304875"/>
            <a:ext cx="300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0" y="1867763"/>
            <a:ext cx="8512268" cy="43828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01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2370667" y="407429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200"/>
              <a:t>3rd stop: Author Translation Table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296600" y="1705289"/>
            <a:ext cx="80751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462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last name, 1st initial  </a:t>
            </a:r>
            <a:endParaRPr dirty="0"/>
          </a:p>
          <a:p>
            <a:pPr marL="17462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example: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fauci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</a:t>
            </a:r>
            <a:endParaRPr dirty="0"/>
          </a:p>
          <a:p>
            <a:pPr marL="1746250" lvl="1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last name, all initials  </a:t>
            </a:r>
            <a:endParaRPr dirty="0"/>
          </a:p>
          <a:p>
            <a:pPr marL="17462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example: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fauci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</a:t>
            </a:r>
            <a:endParaRPr dirty="0"/>
          </a:p>
          <a:p>
            <a:pPr marL="1746250" lvl="1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full name in natural and inverted order </a:t>
            </a:r>
            <a:endParaRPr dirty="0"/>
          </a:p>
          <a:p>
            <a:pPr marL="17462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example: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anthony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fauci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296600" y="451850"/>
            <a:ext cx="63795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Frequently search: Author’s work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0" y="378800"/>
            <a:ext cx="80670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AuthA</a:t>
            </a:r>
            <a:endParaRPr/>
          </a:p>
        </p:txBody>
      </p:sp>
      <p:sp>
        <p:nvSpPr>
          <p:cNvPr id="242" name="Google Shape;242;p31"/>
          <p:cNvSpPr txBox="1"/>
          <p:nvPr/>
        </p:nvSpPr>
        <p:spPr>
          <a:xfrm>
            <a:off x="169750" y="444500"/>
            <a:ext cx="813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Open Sans"/>
                <a:ea typeface="Open Sans"/>
                <a:cs typeface="Open Sans"/>
                <a:sym typeface="Open Sans"/>
              </a:rPr>
              <a:t>Author search - PubMed </a:t>
            </a:r>
            <a:r>
              <a:rPr lang="en-US" sz="3000" dirty="0">
                <a:latin typeface="Open Sans"/>
                <a:ea typeface="Open Sans"/>
                <a:cs typeface="Open Sans"/>
                <a:sym typeface="Open Sans"/>
              </a:rPr>
              <a:t>can help 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6928500" y="4304875"/>
            <a:ext cx="300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0" y="1945256"/>
            <a:ext cx="6536091" cy="408426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0" y="2595282"/>
            <a:ext cx="5216971" cy="30353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61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0" y="378800"/>
            <a:ext cx="80670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AuthA</a:t>
            </a:r>
            <a:endParaRPr/>
          </a:p>
        </p:txBody>
      </p:sp>
      <p:sp>
        <p:nvSpPr>
          <p:cNvPr id="242" name="Google Shape;242;p31"/>
          <p:cNvSpPr txBox="1"/>
          <p:nvPr/>
        </p:nvSpPr>
        <p:spPr>
          <a:xfrm>
            <a:off x="169750" y="444500"/>
            <a:ext cx="813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Open Sans"/>
                <a:ea typeface="Open Sans"/>
                <a:cs typeface="Open Sans"/>
                <a:sym typeface="Open Sans"/>
              </a:rPr>
              <a:t>Author search - PubMed </a:t>
            </a:r>
            <a:r>
              <a:rPr lang="en-US" sz="3000" dirty="0">
                <a:latin typeface="Open Sans"/>
                <a:ea typeface="Open Sans"/>
                <a:cs typeface="Open Sans"/>
                <a:sym typeface="Open Sans"/>
              </a:rPr>
              <a:t>can </a:t>
            </a:r>
            <a:r>
              <a:rPr lang="en-US" sz="3000" dirty="0" smtClean="0">
                <a:latin typeface="Open Sans"/>
                <a:ea typeface="Open Sans"/>
                <a:cs typeface="Open Sans"/>
                <a:sym typeface="Open Sans"/>
              </a:rPr>
              <a:t>help (cont’d) </a:t>
            </a:r>
            <a:endParaRPr sz="3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6928500" y="4304875"/>
            <a:ext cx="300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56" y="1706863"/>
            <a:ext cx="6981544" cy="41157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-161747" y="6069740"/>
            <a:ext cx="947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Canese</a:t>
            </a:r>
            <a:r>
              <a:rPr lang="en-US" sz="1200" dirty="0"/>
              <a:t> K. PubMed and Computed Author Sorted Display NLM Tech Bull. 2012 May-Jun;(386):</a:t>
            </a:r>
            <a:r>
              <a:rPr lang="en-US" sz="1200" dirty="0" smtClean="0"/>
              <a:t>e2.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www.nlm.nih.gov/pubs/techbull/mj12/mj12_pm_author_ranking.html</a:t>
            </a:r>
            <a:r>
              <a:rPr lang="en-US" sz="1200" dirty="0" smtClean="0"/>
              <a:t> retrieved 2023-08-18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47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0" y="378800"/>
            <a:ext cx="80670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AuthA</a:t>
            </a:r>
            <a:endParaRPr/>
          </a:p>
        </p:txBody>
      </p:sp>
      <p:sp>
        <p:nvSpPr>
          <p:cNvPr id="254" name="Google Shape;254;p32"/>
          <p:cNvSpPr txBox="1"/>
          <p:nvPr/>
        </p:nvSpPr>
        <p:spPr>
          <a:xfrm>
            <a:off x="169750" y="444500"/>
            <a:ext cx="8137500" cy="9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Computed Author Sort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32"/>
          <p:cNvSpPr txBox="1"/>
          <p:nvPr/>
        </p:nvSpPr>
        <p:spPr>
          <a:xfrm>
            <a:off x="6928500" y="4304875"/>
            <a:ext cx="300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550" y="1995750"/>
            <a:ext cx="6623699" cy="38638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57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2344973" y="387766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200"/>
              <a:t>How PubMed search? </a:t>
            </a:r>
            <a:br>
              <a:rPr lang="en-US" sz="3200"/>
            </a:br>
            <a:r>
              <a:rPr lang="en-US" sz="3200" i="1"/>
              <a:t>Search Details </a:t>
            </a:r>
            <a:endParaRPr sz="3200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403075" y="517875"/>
            <a:ext cx="658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PubMed search details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3" y="1830294"/>
            <a:ext cx="6722772" cy="44391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23" y="2559890"/>
            <a:ext cx="5966488" cy="29799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3489747"/>
            <a:ext cx="5732507" cy="31425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15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2358225" y="497738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200"/>
              <a:t>Automatic Term Mapping (ATM):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200"/>
              <a:t>Three translation tables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3578" y="2026836"/>
            <a:ext cx="6888350" cy="35278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5" name="Google Shape;155;p23"/>
          <p:cNvSpPr txBox="1"/>
          <p:nvPr/>
        </p:nvSpPr>
        <p:spPr>
          <a:xfrm>
            <a:off x="539900" y="415350"/>
            <a:ext cx="6830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Automatic Term Mapping (ATM):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Three translation tables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137;p21"/>
          <p:cNvSpPr txBox="1"/>
          <p:nvPr/>
        </p:nvSpPr>
        <p:spPr>
          <a:xfrm>
            <a:off x="623382" y="6168040"/>
            <a:ext cx="10528742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NNLM , July 2023. 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PubMed Works: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 Term Mapping.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www.youtube.com/watch?v=XBRi0zy_B_g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retrieved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2023-08-18</a:t>
            </a: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298617" y="1769639"/>
            <a:ext cx="8343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u="sng" dirty="0" err="1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MeSH</a:t>
            </a:r>
            <a:r>
              <a:rPr lang="en-US" sz="2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(Medical Subject Headings)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890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Headings, Subheadings, Supplementary Concepts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890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Entry Terms (synonyms)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890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Publication Types, a Mesh category </a:t>
            </a:r>
            <a:endParaRPr dirty="0"/>
          </a:p>
          <a:p>
            <a:pPr marL="12890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Pharmacologic actions, a Mesh category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89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Singular and plural word forms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89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British and American Spellings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89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Drug brand name to generic name translation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890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UMLS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(Unified Medical Language System)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298625" y="558125"/>
            <a:ext cx="639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1st stop: Subject Translation Table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137;p21"/>
          <p:cNvSpPr txBox="1"/>
          <p:nvPr/>
        </p:nvSpPr>
        <p:spPr>
          <a:xfrm>
            <a:off x="686105" y="6127419"/>
            <a:ext cx="10528742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NNLM , July 2023. 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PubMed Works: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 Term Mapping.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www.youtube.com/watch?v=XBRi0zy_B_g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retrieved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2023-08-18</a:t>
            </a: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/>
        </p:nvSpPr>
        <p:spPr>
          <a:xfrm>
            <a:off x="6591904" y="6517675"/>
            <a:ext cx="40752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https://www.ncbi.nlm.nih.gov/mesh/2100363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531413" y="6457175"/>
            <a:ext cx="4714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https://www.ncbi.nlm.nih.gov/mesh/2052179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" y="1799946"/>
            <a:ext cx="5628079" cy="47461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1" name="Google Shape;171;p25"/>
          <p:cNvSpPr txBox="1"/>
          <p:nvPr/>
        </p:nvSpPr>
        <p:spPr>
          <a:xfrm>
            <a:off x="296625" y="0"/>
            <a:ext cx="7130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MeSH term:  COVID-19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Supplementary concept: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COVID-19 breakthrough infections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23" y="1839391"/>
            <a:ext cx="5457825" cy="46672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2235200" y="430005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200"/>
              <a:t>2nd stop: Journal Translation Table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228507" y="1755411"/>
            <a:ext cx="79737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Full journal titles  </a:t>
            </a:r>
            <a:endParaRPr dirty="0"/>
          </a:p>
          <a:p>
            <a:pPr marL="17462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example: The New England journal of medicine 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NLM title abbreviation </a:t>
            </a:r>
            <a:endParaRPr dirty="0"/>
          </a:p>
          <a:p>
            <a:pPr marL="17462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example: N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Engl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J Med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ISSN with dashes </a:t>
            </a:r>
            <a:endParaRPr dirty="0"/>
          </a:p>
          <a:p>
            <a:pPr marL="17462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example: 0028-4793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en-US" sz="22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journal titles 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all PubMed citations/NCBI databases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348150" y="503400"/>
            <a:ext cx="648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2nd stop: Journal Translation Table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137;p21"/>
          <p:cNvSpPr txBox="1"/>
          <p:nvPr/>
        </p:nvSpPr>
        <p:spPr>
          <a:xfrm>
            <a:off x="228507" y="6203100"/>
            <a:ext cx="10528742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NNLM, July 2023. 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PubMed Works: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 Term Mapping.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www.youtube.com/watch?v=XBRi0zy_B_g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retrieved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2023-08-18</a:t>
            </a: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2582461" y="340774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200"/>
              <a:buFont typeface="Century Gothic"/>
              <a:buNone/>
            </a:pPr>
            <a:r>
              <a:rPr lang="en-US" sz="3200"/>
              <a:t>What is PubMed?</a:t>
            </a:r>
            <a:endParaRPr sz="3200"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689085" y="1831173"/>
            <a:ext cx="8188500" cy="4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PubMed, a premier and free database of citations for biomedical and life sciences literature from peer reviewed journals and online books</a:t>
            </a: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over </a:t>
            </a: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36 </a:t>
            </a: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millions records, may link to full text </a:t>
            </a: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-US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around 3 and a half million </a:t>
            </a: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unique users worldwide daily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significant amount of access through API calls and files downloaded 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-US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program of the National Center for Biotechnology Information (NCBI) at the US National Library of Medicine (NLM)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 i="1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1700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1700" i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232550" y="527003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What is PubMed?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5" y="3538847"/>
            <a:ext cx="7304945" cy="2974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/>
        </p:nvSpPr>
        <p:spPr>
          <a:xfrm>
            <a:off x="6928500" y="4304875"/>
            <a:ext cx="300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147550" y="538700"/>
            <a:ext cx="782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3rd stop: Author Translation </a:t>
            </a: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Table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2051915"/>
            <a:ext cx="7594242" cy="38466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Google Shape;137;p21"/>
          <p:cNvSpPr txBox="1"/>
          <p:nvPr/>
        </p:nvSpPr>
        <p:spPr>
          <a:xfrm>
            <a:off x="147550" y="6213511"/>
            <a:ext cx="10528742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NNLM, July 2023. 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PubMed Works: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 Term Mapping.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www.youtube.com/watch?v=XBRi0zy_B_g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retrieved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2023-08-18</a:t>
            </a: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155189" y="2112179"/>
            <a:ext cx="92004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Quotation marks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462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“chest pain”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vs </a:t>
            </a:r>
            <a:r>
              <a:rPr lang="en-US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chest pain</a:t>
            </a:r>
            <a:endParaRPr dirty="0"/>
          </a:p>
          <a:p>
            <a:pPr marL="1746250" lvl="1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Search tags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462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chest pain [</a:t>
            </a:r>
            <a:r>
              <a:rPr lang="en-US" sz="20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tiab</a:t>
            </a:r>
            <a:r>
              <a:rPr lang="en-US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vs </a:t>
            </a:r>
            <a:r>
              <a:rPr lang="en-US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chest pain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46250" lvl="1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46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Advanced Search Builder </a:t>
            </a:r>
            <a:endParaRPr dirty="0"/>
          </a:p>
          <a:p>
            <a:pPr marL="17462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same as using search tag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462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explore the index related to a search field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dirty="0">
                <a:solidFill>
                  <a:schemeClr val="dk1"/>
                </a:solidFill>
              </a:rPr>
              <a:t>	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243450" y="489725"/>
            <a:ext cx="635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How to turn off ATM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137;p21"/>
          <p:cNvSpPr txBox="1"/>
          <p:nvPr/>
        </p:nvSpPr>
        <p:spPr>
          <a:xfrm>
            <a:off x="366491" y="6195533"/>
            <a:ext cx="10528742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NNLM, July 2023. 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PubMed Works: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 Term Mapping.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www.youtube.com/watch?v=XBRi0zy_B_g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retrieved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2023-08-18</a:t>
            </a:r>
            <a:endParaRPr lang="en-US"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0" y="3155323"/>
            <a:ext cx="5471170" cy="23033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2122311" y="198028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More on the </a:t>
            </a:r>
            <a:r>
              <a:rPr lang="en-US" sz="3200"/>
              <a:t>PubMed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 home page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689" y="1677288"/>
            <a:ext cx="7165003" cy="51807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1295" y="3625412"/>
            <a:ext cx="5412420" cy="31175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3" name="Google Shape;223;p31"/>
          <p:cNvSpPr/>
          <p:nvPr/>
        </p:nvSpPr>
        <p:spPr>
          <a:xfrm>
            <a:off x="3605756" y="2652263"/>
            <a:ext cx="926700" cy="1584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296600" y="451850"/>
            <a:ext cx="637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More on the PubMed home page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5" y="3012830"/>
            <a:ext cx="5554750" cy="38451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-150812" y="1589878"/>
            <a:ext cx="5891602" cy="435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46100" lvl="1" indent="0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endParaRPr lang="en-US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  <a:hlinkClick r:id="rId3"/>
            </a:endParaRPr>
          </a:p>
          <a:p>
            <a:pPr marL="546100" lvl="1" indent="0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r>
              <a:rPr lang="en-US" sz="1200" i="1" dirty="0" smtClean="0">
                <a:solidFill>
                  <a:schemeClr val="dk1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  <a:hlinkClick r:id="rId3"/>
              </a:rPr>
              <a:t>https</a:t>
            </a:r>
            <a:r>
              <a:rPr lang="en-US" sz="1200" i="1" dirty="0">
                <a:solidFill>
                  <a:schemeClr val="dk1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  <a:hlinkClick r:id="rId3"/>
              </a:rPr>
              <a:t>://</a:t>
            </a:r>
            <a:r>
              <a:rPr lang="en-US" sz="1200" i="1" dirty="0" smtClean="0">
                <a:solidFill>
                  <a:schemeClr val="dk1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  <a:hlinkClick r:id="rId3"/>
              </a:rPr>
              <a:t>www.ncbi.nlm.nih.gov/feed/rss.cgi?ChanKey=PubMedNews</a:t>
            </a:r>
            <a:endParaRPr lang="en-US" sz="1200" i="1" dirty="0" smtClean="0">
              <a:solidFill>
                <a:schemeClr val="dk1"/>
              </a:solidFill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  <a:p>
            <a:pPr marL="546100" lvl="1" indent="0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 indent="-368300">
              <a:spcBef>
                <a:spcPts val="0"/>
              </a:spcBef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endParaRPr lang="en-US" sz="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000" u="sng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431925" y="584275"/>
            <a:ext cx="595599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PubMed New and Noteworthy and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NLM Technical Bulletin</a:t>
            </a:r>
            <a:endParaRPr sz="24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" y="1838185"/>
            <a:ext cx="5422007" cy="44700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15" y="2240923"/>
            <a:ext cx="5809044" cy="33925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018986" y="5940452"/>
            <a:ext cx="477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https://www.nlm.nih.gov/pubs/techbull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315064" y="1546500"/>
            <a:ext cx="9395700" cy="53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46100" lvl="1" indent="0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 indent="-368300">
              <a:spcBef>
                <a:spcPts val="0"/>
              </a:spcBef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endParaRPr lang="en-US" sz="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PubMed </a:t>
            </a: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User Guide</a:t>
            </a: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○"/>
            </a:pPr>
            <a:r>
              <a:rPr lang="en-US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https://pubmed.ncbi.nlm.nih.gov/help</a:t>
            </a:r>
            <a:r>
              <a:rPr lang="en-US" u="sng" dirty="0" smtClean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/</a:t>
            </a:r>
            <a:endParaRPr lang="en-US" u="sng" dirty="0" smtClean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461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PubMed Works  </a:t>
            </a:r>
            <a:endParaRPr dirty="0"/>
          </a:p>
          <a:p>
            <a:pPr marL="8318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</a:t>
            </a:r>
            <a:r>
              <a:rPr lang="en-US" sz="2000" u="sng" dirty="0" smtClea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nnlm.gov/training/class-catalog/how-pubmed-works</a:t>
            </a:r>
            <a:endParaRPr lang="en-US" sz="2000" u="sng" dirty="0" smtClean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461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PubMed Online Training</a:t>
            </a:r>
            <a:endParaRPr dirty="0"/>
          </a:p>
          <a:p>
            <a:pPr marL="8318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https://learn.nlm.nih.gov/documentation/training-packets/T0042010P/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18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PubMed Customer Support</a:t>
            </a:r>
            <a:endParaRPr dirty="0"/>
          </a:p>
          <a:p>
            <a:pPr marL="8318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https://support.nlm.nih.gov</a:t>
            </a:r>
            <a:r>
              <a:rPr lang="en-US" sz="2000" u="sng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/</a:t>
            </a:r>
            <a:endParaRPr lang="en-US" sz="2000" u="sng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8900" indent="0">
              <a:spcBef>
                <a:spcPts val="0"/>
              </a:spcBef>
              <a:buClr>
                <a:schemeClr val="dk1"/>
              </a:buClr>
              <a:buSzPts val="2200"/>
              <a:buNone/>
            </a:pP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000" u="sng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033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114425" y="266775"/>
            <a:ext cx="7771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Excellent resources from NLM and NNLM </a:t>
            </a:r>
            <a:r>
              <a:rPr lang="en-US" sz="24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(Network of the National Library of Medicine)</a:t>
            </a:r>
            <a:endParaRPr sz="24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0" y="283250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 rich history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99975" y="4486876"/>
            <a:ext cx="9664800" cy="16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OLDMEDLINE data. “</a:t>
            </a:r>
            <a:r>
              <a:rPr lang="en-US" sz="1100" u="sng" dirty="0">
                <a:solidFill>
                  <a:schemeClr val="hlink"/>
                </a:solidFill>
                <a:hlinkClick r:id="rId3"/>
              </a:rPr>
              <a:t>https://www.nlm.nih.gov/databases/databases_oldmedline.html</a:t>
            </a: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” Retrieved on </a:t>
            </a:r>
            <a:r>
              <a:rPr lang="en-US" sz="1000" dirty="0" smtClean="0">
                <a:solidFill>
                  <a:srgbClr val="303030"/>
                </a:solidFill>
                <a:highlight>
                  <a:srgbClr val="FFFFFF"/>
                </a:highlight>
              </a:rPr>
              <a:t>2023-08-16</a:t>
            </a:r>
            <a:endParaRPr sz="1000" dirty="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Greenberg SJ, Gallagher PE. The great contribution: Index </a:t>
            </a:r>
            <a:r>
              <a:rPr lang="en-US" sz="1000" dirty="0" err="1">
                <a:solidFill>
                  <a:srgbClr val="303030"/>
                </a:solidFill>
                <a:highlight>
                  <a:srgbClr val="FFFFFF"/>
                </a:highlight>
              </a:rPr>
              <a:t>Medicus</a:t>
            </a: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, Index-Catalogue, and </a:t>
            </a:r>
            <a:r>
              <a:rPr lang="en-US" sz="1000" dirty="0" err="1">
                <a:solidFill>
                  <a:srgbClr val="303030"/>
                </a:solidFill>
                <a:highlight>
                  <a:srgbClr val="FFFFFF"/>
                </a:highlight>
              </a:rPr>
              <a:t>IndexCat</a:t>
            </a: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. J Med </a:t>
            </a:r>
            <a:r>
              <a:rPr lang="en-US" sz="1000" dirty="0" err="1">
                <a:solidFill>
                  <a:srgbClr val="303030"/>
                </a:solidFill>
                <a:highlight>
                  <a:srgbClr val="FFFFFF"/>
                </a:highlight>
              </a:rPr>
              <a:t>Libr</a:t>
            </a: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 Assoc. 2009 Apr;97(2):108-13. </a:t>
            </a:r>
            <a:r>
              <a:rPr lang="en-US" sz="1000" dirty="0" err="1">
                <a:solidFill>
                  <a:srgbClr val="303030"/>
                </a:solidFill>
                <a:highlight>
                  <a:srgbClr val="FFFFFF"/>
                </a:highlight>
              </a:rPr>
              <a:t>doi</a:t>
            </a: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: 10.3163/1536-5050.97.2.007. PMID: 19404501; PMCID: PMC2670211.</a:t>
            </a:r>
            <a:endParaRPr sz="1000" dirty="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Williamson PO, Minter CIJ. Exploring PubMed as a reliable resource for scholarly communications services. J Med </a:t>
            </a:r>
            <a:r>
              <a:rPr lang="en-US" sz="1000" dirty="0" err="1">
                <a:solidFill>
                  <a:srgbClr val="303030"/>
                </a:solidFill>
                <a:highlight>
                  <a:srgbClr val="FFFFFF"/>
                </a:highlight>
              </a:rPr>
              <a:t>Libr</a:t>
            </a: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 Assoc. 2019 Jan;107(1):16-29. </a:t>
            </a:r>
            <a:r>
              <a:rPr lang="en-US" sz="1000" dirty="0" err="1">
                <a:solidFill>
                  <a:srgbClr val="303030"/>
                </a:solidFill>
                <a:highlight>
                  <a:srgbClr val="FFFFFF"/>
                </a:highlight>
              </a:rPr>
              <a:t>doi</a:t>
            </a: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: 10.5195/jmla.2019.433. </a:t>
            </a:r>
            <a:r>
              <a:rPr lang="en-US" sz="1000" dirty="0" err="1">
                <a:solidFill>
                  <a:srgbClr val="303030"/>
                </a:solidFill>
                <a:highlight>
                  <a:srgbClr val="FFFFFF"/>
                </a:highlight>
              </a:rPr>
              <a:t>Epub</a:t>
            </a:r>
            <a:r>
              <a:rPr lang="en-US" sz="1000" dirty="0">
                <a:solidFill>
                  <a:srgbClr val="303030"/>
                </a:solidFill>
                <a:highlight>
                  <a:srgbClr val="FFFFFF"/>
                </a:highlight>
              </a:rPr>
              <a:t> 2019 Jan 1. PMID: 30598645; PMCID: PMC6300231.</a:t>
            </a:r>
            <a:endParaRPr sz="1000" dirty="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577950" y="2163875"/>
            <a:ext cx="2562900" cy="15435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Index Medicus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dated back to 1879</a:t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4128650" y="2163875"/>
            <a:ext cx="2355600" cy="15435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MEDLINE (1971)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Medical Literature Analysis and Retrieval System (MEDLARS) Online </a:t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7472150" y="2163875"/>
            <a:ext cx="2355600" cy="14268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PubMed (1997) - freely available on Internet, includes citations besides MEDLINE</a:t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851850" y="4050425"/>
            <a:ext cx="2015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Print</a:t>
            </a:r>
            <a:endParaRPr sz="2200"/>
          </a:p>
        </p:txBody>
      </p:sp>
      <p:sp>
        <p:nvSpPr>
          <p:cNvPr id="106" name="Google Shape;106;p17"/>
          <p:cNvSpPr txBox="1"/>
          <p:nvPr/>
        </p:nvSpPr>
        <p:spPr>
          <a:xfrm>
            <a:off x="7472150" y="4098375"/>
            <a:ext cx="2015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Internet/WWW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4224825" y="4002575"/>
            <a:ext cx="20151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Online (Mainframe and CD ROM)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17560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266775" y="396139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200"/>
              <a:t>What is in PubMed? 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474050" y="4785974"/>
            <a:ext cx="96648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endParaRPr sz="100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332949" y="6116248"/>
            <a:ext cx="109485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74050" y="6426607"/>
            <a:ext cx="100440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NNLM, July 2023. 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PubMed Works: Selection.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www.youtube.com/watch?v=7yzkBphAy-8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Retrieved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2023-08-16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232550" y="527003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What is in PubMed?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4" y="1804479"/>
            <a:ext cx="7596109" cy="446253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0" y="283250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What is in PubMed?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639975" y="1642175"/>
            <a:ext cx="9616500" cy="4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MEDLINE 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(30,678K, 85%)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journals </a:t>
            </a:r>
            <a:r>
              <a:rPr lang="en-US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selected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by Literature Selection Technical Review Committee (</a:t>
            </a:r>
            <a:r>
              <a:rPr lang="en-US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LSTRC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PubMed not MEDLINE </a:t>
            </a:r>
            <a:r>
              <a:rPr lang="en-US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(5,405K, 15%)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PMC journal articles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■"/>
            </a:pP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PMC journal selection process 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Author manuscripts from PMC  </a:t>
            </a: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(103K, 0.3%)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■"/>
            </a:pP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repository of manuscripts to compile with funders’ public access policies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■"/>
            </a:pP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NIH, US government agencies and NGOs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■"/>
            </a:pP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International funders through Europe PMC 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Preprint, a </a:t>
            </a: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NIH pilot</a:t>
            </a: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(12K, 0.03%) </a:t>
            </a:r>
          </a:p>
          <a:p>
            <a:pPr marL="18288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Books  (32K, 0.09%)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</a:pPr>
            <a:r>
              <a:rPr lang="en-US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Selection process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889050" y="6356250"/>
            <a:ext cx="8532900" cy="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6146575" y="5312450"/>
            <a:ext cx="82911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6549625" y="5758675"/>
            <a:ext cx="82911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6520825" y="2951775"/>
            <a:ext cx="82911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6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0" y="283250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Author </a:t>
            </a: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manuscripts </a:t>
            </a: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1972410"/>
            <a:ext cx="6119812" cy="42950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66598"/>
            <a:ext cx="4233862" cy="410540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1966599"/>
            <a:ext cx="6119812" cy="44173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22" y="1835459"/>
            <a:ext cx="5163749" cy="430036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37030" y="6532136"/>
            <a:ext cx="9657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 NLM, 2023, Author manuscripts in PMC.  </a:t>
            </a:r>
            <a:r>
              <a:rPr lang="en-US" sz="1200" dirty="0" smtClean="0">
                <a:hlinkClick r:id="rId7"/>
              </a:rPr>
              <a:t>https</a:t>
            </a:r>
            <a:r>
              <a:rPr lang="en-US" sz="1200" dirty="0">
                <a:hlinkClick r:id="rId7"/>
              </a:rPr>
              <a:t>://www.ncbi.nlm.nih.gov/pmc/about/authorms</a:t>
            </a:r>
            <a:r>
              <a:rPr lang="en-US" sz="1200" dirty="0" smtClean="0">
                <a:hlinkClick r:id="rId7"/>
              </a:rPr>
              <a:t>/</a:t>
            </a:r>
            <a:r>
              <a:rPr lang="en-US" sz="1200" dirty="0" smtClean="0"/>
              <a:t> Retrieved on 2023-08-20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54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0" y="283250"/>
            <a:ext cx="81957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Preprints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6" y="1774457"/>
            <a:ext cx="6665596" cy="44053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7" y="2193557"/>
            <a:ext cx="3995737" cy="39862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6" y="1743686"/>
            <a:ext cx="6681498" cy="45739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44" y="2643798"/>
            <a:ext cx="5514532" cy="38117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10066" y="6581001"/>
            <a:ext cx="9173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See:  US NLM, 2023. NIH Preprint Pilot.  </a:t>
            </a:r>
            <a:r>
              <a:rPr lang="en-US" sz="1200" dirty="0" smtClean="0">
                <a:hlinkClick r:id="rId7"/>
              </a:rPr>
              <a:t>https</a:t>
            </a:r>
            <a:r>
              <a:rPr lang="en-US" sz="1200" dirty="0">
                <a:hlinkClick r:id="rId7"/>
              </a:rPr>
              <a:t>://www.ncbi.nlm.nih.gov/pmc/about/nihpreprints</a:t>
            </a:r>
            <a:r>
              <a:rPr lang="en-US" sz="1200" dirty="0" smtClean="0">
                <a:hlinkClick r:id="rId7"/>
              </a:rPr>
              <a:t>/</a:t>
            </a:r>
            <a:r>
              <a:rPr lang="en-US" sz="1200" dirty="0" smtClean="0"/>
              <a:t>  Retrieved on 2023-08-20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654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232750" y="301425"/>
            <a:ext cx="7552500" cy="1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Access full text from </a:t>
            </a: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PubMed citations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as of </a:t>
            </a:r>
            <a:r>
              <a:rPr lang="en-US" sz="3000" dirty="0" smtClean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2023/08/17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3200" dirty="0"/>
              <a:t>Access full text from PubMed  Ac</a:t>
            </a:r>
            <a:r>
              <a:rPr lang="en-US" sz="3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30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2757" y="2117035"/>
            <a:ext cx="1262269" cy="27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6" y="2395330"/>
            <a:ext cx="7753350" cy="34766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8836</TotalTime>
  <Words>1751</Words>
  <Application>Microsoft Office PowerPoint</Application>
  <PresentationFormat>Widescreen</PresentationFormat>
  <Paragraphs>417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Trebuchet MS</vt:lpstr>
      <vt:lpstr>Courier New</vt:lpstr>
      <vt:lpstr>Calibri</vt:lpstr>
      <vt:lpstr>Century Gothic</vt:lpstr>
      <vt:lpstr>Roboto</vt:lpstr>
      <vt:lpstr>Open Sans</vt:lpstr>
      <vt:lpstr>Arial Rounded</vt:lpstr>
      <vt:lpstr>Gill Sans</vt:lpstr>
      <vt:lpstr>Simple Light</vt:lpstr>
      <vt:lpstr> PubMed Refresher  Updates for Research4Life users </vt:lpstr>
      <vt:lpstr>   Outline    </vt:lpstr>
      <vt:lpstr>What is PubMed?</vt:lpstr>
      <vt:lpstr>   A rich history     </vt:lpstr>
      <vt:lpstr>   What is in PubMed?     </vt:lpstr>
      <vt:lpstr>   What is in PubMed?    </vt:lpstr>
      <vt:lpstr>   Author manuscripts      </vt:lpstr>
      <vt:lpstr>   Preprints     </vt:lpstr>
      <vt:lpstr>Access full text from PubMed citations  as of 2023/08/17 Access full text from PubMed  Ac   </vt:lpstr>
      <vt:lpstr>   Access for Research4Life users as of 2022/03/16    </vt:lpstr>
      <vt:lpstr>Access PubMed via the Research4Life content portal via the Research4Life content  </vt:lpstr>
      <vt:lpstr>Research4Life filter and icon in PubMed summary and abstract displays  Research4Life content portal </vt:lpstr>
      <vt:lpstr>Updates since July 2020 -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AuthA</vt:lpstr>
      <vt:lpstr>   3rd stop: Author Translation Table    </vt:lpstr>
      <vt:lpstr>AuthA</vt:lpstr>
      <vt:lpstr>AuthA</vt:lpstr>
      <vt:lpstr>AuthA</vt:lpstr>
      <vt:lpstr>   How PubMed search?  Search Details     </vt:lpstr>
      <vt:lpstr>   Automatic Term Mapping (ATM): Three translation tables    </vt:lpstr>
      <vt:lpstr>PowerPoint Presentation</vt:lpstr>
      <vt:lpstr>PowerPoint Presentation</vt:lpstr>
      <vt:lpstr>   2nd stop: Journal Translation Table    </vt:lpstr>
      <vt:lpstr>PowerPoint Presentation</vt:lpstr>
      <vt:lpstr>PowerPoint Presentation</vt:lpstr>
      <vt:lpstr>   More on the PubMed home page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PubMed</dc:title>
  <dc:creator>Yuenyin</dc:creator>
  <cp:lastModifiedBy>Yuenyin</cp:lastModifiedBy>
  <cp:revision>160</cp:revision>
  <dcterms:modified xsi:type="dcterms:W3CDTF">2023-08-23T12:33:53Z</dcterms:modified>
</cp:coreProperties>
</file>