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7" r:id="rId10"/>
    <p:sldId id="265" r:id="rId11"/>
    <p:sldId id="266" r:id="rId12"/>
    <p:sldId id="269" r:id="rId13"/>
    <p:sldId id="270" r:id="rId14"/>
    <p:sldId id="271" r:id="rId15"/>
    <p:sldId id="272" r:id="rId16"/>
    <p:sldId id="286" r:id="rId17"/>
    <p:sldId id="273" r:id="rId18"/>
    <p:sldId id="274" r:id="rId19"/>
    <p:sldId id="275" r:id="rId20"/>
    <p:sldId id="276" r:id="rId21"/>
    <p:sldId id="277" r:id="rId22"/>
    <p:sldId id="278" r:id="rId23"/>
    <p:sldId id="279" r:id="rId24"/>
    <p:sldId id="280" r:id="rId25"/>
    <p:sldId id="281" r:id="rId26"/>
    <p:sldId id="282" r:id="rId27"/>
    <p:sldId id="287" r:id="rId28"/>
    <p:sldId id="311" r:id="rId29"/>
    <p:sldId id="28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Quattrocento Sans" panose="020B0502050000020003" pitchFamily="34" charset="0"/>
      <p:regular r:id="rId40"/>
      <p:bold r:id="rId41"/>
      <p:italic r:id="rId42"/>
      <p:boldItalic r:id="rId43"/>
    </p:embeddedFont>
    <p:embeddedFont>
      <p:font typeface="Trebuchet MS" panose="020B0603020202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OTrRAdGDY2AFNGBhbOd05hTPb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FAO’s multilingual Thesaurus and the contributors, data providers are advised to describe their collections by using AGROVOC thesaurus.</a:t>
            </a:r>
            <a:endParaRPr dirty="0"/>
          </a:p>
          <a:p>
            <a:pPr marL="171450" lvl="0" indent="-82550" algn="l" rtl="0">
              <a:lnSpc>
                <a:spcPct val="100000"/>
              </a:lnSpc>
              <a:spcBef>
                <a:spcPts val="0"/>
              </a:spcBef>
              <a:spcAft>
                <a:spcPts val="0"/>
              </a:spcAft>
              <a:buSzPts val="1400"/>
              <a:buFont typeface="Arial"/>
              <a:buNone/>
            </a:pPr>
            <a:endParaRPr dirty="0"/>
          </a:p>
        </p:txBody>
      </p:sp>
      <p:sp>
        <p:nvSpPr>
          <p:cNvPr id="156" name="Google Shape;1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5" name="Google Shape;205;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12" name="Google Shape;212;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12" name="Google Shape;212;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extLst>
      <p:ext uri="{BB962C8B-B14F-4D97-AF65-F5344CB8AC3E}">
        <p14:creationId xmlns:p14="http://schemas.microsoft.com/office/powerpoint/2010/main" val="277147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AGRIS receives metadata in various formats, like the AGRIS Application Profile (AP) XML format as a minimum standard or better. </a:t>
            </a:r>
            <a:endParaRPr dirty="0"/>
          </a:p>
          <a:p>
            <a:pPr marL="171450" lvl="0" indent="-171450" algn="l" rtl="0">
              <a:lnSpc>
                <a:spcPct val="100000"/>
              </a:lnSpc>
              <a:spcBef>
                <a:spcPts val="0"/>
              </a:spcBef>
              <a:spcAft>
                <a:spcPts val="0"/>
              </a:spcAft>
              <a:buSzPts val="1400"/>
              <a:buFont typeface="Arial"/>
              <a:buChar char="•"/>
            </a:pPr>
            <a:r>
              <a:rPr lang="en-US" dirty="0"/>
              <a:t>Recommendations of a set of metadata properties and encoding vocabularies are provided on FAO’s AIMS website. Meaningful Bibliographic Metadata is intended to assist content providers in selecting appropriate metadata properties for the creation, management and exchange of meaningful bibliographic information in open repositories. </a:t>
            </a:r>
            <a:endParaRPr dirty="0"/>
          </a:p>
          <a:p>
            <a:pPr marL="171450" lvl="0" indent="-171450" algn="l" rtl="0">
              <a:lnSpc>
                <a:spcPct val="100000"/>
              </a:lnSpc>
              <a:spcBef>
                <a:spcPts val="0"/>
              </a:spcBef>
              <a:spcAft>
                <a:spcPts val="0"/>
              </a:spcAft>
              <a:buSzPts val="1400"/>
              <a:buFont typeface="Arial"/>
              <a:buChar char="•"/>
            </a:pPr>
            <a:r>
              <a:rPr lang="en-US" dirty="0"/>
              <a:t>The most common metadata standard formats are: </a:t>
            </a:r>
            <a:r>
              <a:rPr lang="en-US" dirty="0" err="1"/>
              <a:t>Crossref</a:t>
            </a:r>
            <a:r>
              <a:rPr lang="en-US" dirty="0"/>
              <a:t>, DOAJ, Endnote, MARC21, MODS, Simple DC, and PubMed. When there is a need to create metadata from scratch, it is recommended to use a reference management software to export the data in XML format. There are also reference management software applications that can be downloaded for free, for example Mendeley or Zotero.</a:t>
            </a:r>
            <a:endParaRPr dirty="0"/>
          </a:p>
        </p:txBody>
      </p:sp>
      <p:sp>
        <p:nvSpPr>
          <p:cNvPr id="223" name="Google Shape;223;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0" name="Google Shape;230;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37" name="Google Shape;2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43" name="Google Shape;2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59" name="Google Shape;25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9" name="Google Shape;26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6" name="Google Shape;27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86" name="Google Shape;28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a8917ac7a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a8917ac7a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In this lesson, learners will be introduced to the AGRIS database and additional discipline-specific external resources in the fields of agricultural sciences.</a:t>
            </a:r>
            <a:endParaRPr/>
          </a:p>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100"/>
              <a:buFont typeface="Arial"/>
              <a:buChar char="•"/>
            </a:pPr>
            <a:r>
              <a:rPr lang="en-US" dirty="0"/>
              <a:t> AGRIS is a network of more than 460 data providers (research </a:t>
            </a:r>
            <a:r>
              <a:rPr lang="en-US" dirty="0" err="1"/>
              <a:t>centres</a:t>
            </a:r>
            <a:r>
              <a:rPr lang="en-US" dirty="0"/>
              <a:t>, academic institutions, publishers, governmental bodies, development programmes, international and national organizations) from up to 153 countries.</a:t>
            </a: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b="1" dirty="0"/>
              <a:t>AGROVOC</a:t>
            </a:r>
            <a:r>
              <a:rPr lang="en-US" dirty="0"/>
              <a:t> is a controlled vocabulary covering all areas of interest of the Food and Agriculture Organization (FAO) of the United Nations, including food, nutrition, agriculture, fisheries, forestry, environment etc. It is published by FAO and edited by a community of experts. It is widely used in specialized libraries as well as digital libraries and repositories to index content and for the purpose of text mining. It is also used as a specialized tagging resource for content organization by FAO and third-party stakeholders.</a:t>
            </a:r>
            <a:endParaRPr dirty="0"/>
          </a:p>
          <a:p>
            <a:pPr marL="171450" lvl="0" indent="-171450" algn="l" rtl="0">
              <a:lnSpc>
                <a:spcPct val="100000"/>
              </a:lnSpc>
              <a:spcBef>
                <a:spcPts val="0"/>
              </a:spcBef>
              <a:spcAft>
                <a:spcPts val="0"/>
              </a:spcAft>
              <a:buSzPts val="1400"/>
              <a:buFont typeface="Arial"/>
              <a:buChar char="•"/>
            </a:pPr>
            <a:r>
              <a:rPr lang="en-GB" dirty="0"/>
              <a:t>AGROVOC consists of +41 000 concepts and +990 000 terms in up to 42 languages</a:t>
            </a:r>
            <a:endParaRPr dirty="0"/>
          </a:p>
          <a:p>
            <a:pPr marL="171450" lvl="0" indent="-171450" algn="l" rtl="0">
              <a:lnSpc>
                <a:spcPct val="100000"/>
              </a:lnSpc>
              <a:spcBef>
                <a:spcPts val="0"/>
              </a:spcBef>
              <a:spcAft>
                <a:spcPts val="0"/>
              </a:spcAft>
              <a:buSzPts val="1400"/>
              <a:buFont typeface="Arial"/>
              <a:buChar char="•"/>
            </a:pPr>
            <a:r>
              <a:rPr lang="en-US" dirty="0"/>
              <a:t>AGRIS is an international brand with an international audience for the data providers increasing visibility of resources, creating the opportunity to contribute to agriculture and related sciences globally.</a:t>
            </a:r>
            <a:endParaRPr dirty="0"/>
          </a:p>
          <a:p>
            <a:pPr marL="171450" lvl="0" indent="-171450" algn="l" rtl="0">
              <a:lnSpc>
                <a:spcPct val="100000"/>
              </a:lnSpc>
              <a:spcBef>
                <a:spcPts val="0"/>
              </a:spcBef>
              <a:spcAft>
                <a:spcPts val="0"/>
              </a:spcAft>
              <a:buSzPts val="1400"/>
              <a:buFont typeface="Arial"/>
              <a:buChar char="•"/>
            </a:pPr>
            <a:r>
              <a:rPr lang="en-US" dirty="0"/>
              <a:t>AGRIS Data providers can submit including unpublished science, technical reports, theses, dissertations, conference papers). </a:t>
            </a:r>
            <a:endParaRPr dirty="0"/>
          </a:p>
          <a:p>
            <a:pPr marL="171450" lvl="0" indent="-171450" algn="l" rtl="0">
              <a:lnSpc>
                <a:spcPct val="100000"/>
              </a:lnSpc>
              <a:spcBef>
                <a:spcPts val="0"/>
              </a:spcBef>
              <a:spcAft>
                <a:spcPts val="0"/>
              </a:spcAft>
              <a:buSzPts val="1400"/>
              <a:buFont typeface="Arial"/>
              <a:buChar char="•"/>
            </a:pPr>
            <a:r>
              <a:rPr lang="en-US" dirty="0"/>
              <a:t>AGRIS supports both developed and developing countries.</a:t>
            </a:r>
            <a:endParaRPr dirty="0"/>
          </a:p>
          <a:p>
            <a:pPr marL="171450" lvl="0" indent="-82550" algn="l" rtl="0">
              <a:lnSpc>
                <a:spcPct val="100000"/>
              </a:lnSpc>
              <a:spcBef>
                <a:spcPts val="0"/>
              </a:spcBef>
              <a:spcAft>
                <a:spcPts val="0"/>
              </a:spcAft>
              <a:buSzPts val="1400"/>
              <a:buFont typeface="Arial"/>
              <a:buNone/>
            </a:pPr>
            <a:endParaRPr dirty="0"/>
          </a:p>
          <a:p>
            <a:pPr marL="171450" lvl="0" indent="-171450" algn="l" rtl="0">
              <a:lnSpc>
                <a:spcPct val="100000"/>
              </a:lnSpc>
              <a:spcBef>
                <a:spcPts val="0"/>
              </a:spcBef>
              <a:spcAft>
                <a:spcPts val="0"/>
              </a:spcAft>
              <a:buSzPts val="1400"/>
              <a:buFont typeface="Arial"/>
              <a:buChar char="•"/>
            </a:pPr>
            <a:r>
              <a:rPr lang="en-US" dirty="0"/>
              <a:t>The audience is researchers, professors, and graduate students looking for bibliographies; plus librarians, cataloguers; journal publishers, conference organizers, and decision makers in the agricultural domain.</a:t>
            </a:r>
            <a:endParaRPr dirty="0"/>
          </a:p>
          <a:p>
            <a:pPr marL="171450" lvl="0" indent="-82550" algn="l" rtl="0">
              <a:lnSpc>
                <a:spcPct val="100000"/>
              </a:lnSpc>
              <a:spcBef>
                <a:spcPts val="0"/>
              </a:spcBef>
              <a:spcAft>
                <a:spcPts val="0"/>
              </a:spcAft>
              <a:buSzPts val="1400"/>
              <a:buFont typeface="Arial"/>
              <a:buNone/>
            </a:pPr>
            <a:endParaRPr dirty="0"/>
          </a:p>
          <a:p>
            <a:pPr marL="171450" lvl="0" indent="-82550" algn="l" rtl="0">
              <a:lnSpc>
                <a:spcPct val="100000"/>
              </a:lnSpc>
              <a:spcBef>
                <a:spcPts val="0"/>
              </a:spcBef>
              <a:spcAft>
                <a:spcPts val="0"/>
              </a:spcAft>
              <a:buSzPts val="1400"/>
              <a:buFont typeface="Arial"/>
              <a:buNone/>
            </a:pPr>
            <a:endParaRPr dirty="0"/>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08" name="Google Shape;1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64" name="Google Shape;164;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222854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gris@fao.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dgroups.org/fao/agris" TargetMode="External"/><Relationship Id="rId4" Type="http://schemas.openxmlformats.org/officeDocument/2006/relationships/hyperlink" Target="http://www.fao.org/agris/abou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ubag.nal.usda.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about:blank" TargetMode="External"/><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jpg"/><Relationship Id="rId4" Type="http://schemas.openxmlformats.org/officeDocument/2006/relationships/image" Target="../media/image29.pn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gris.fao.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ims.fao.org/agrovo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gris.fao.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Agriculture</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Arial"/>
              <a:buNone/>
            </a:pPr>
            <a:r>
              <a:rPr lang="en-US" sz="3500" b="1">
                <a:solidFill>
                  <a:srgbClr val="004890"/>
                </a:solidFill>
                <a:latin typeface="Open Sans"/>
                <a:ea typeface="Open Sans"/>
                <a:cs typeface="Open Sans"/>
                <a:sym typeface="Open Sans"/>
              </a:rPr>
              <a:t>Additional discipline-specific resources</a:t>
            </a:r>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0" y="491455"/>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a:solidFill>
                  <a:srgbClr val="586F7C"/>
                </a:solidFill>
                <a:latin typeface="Open Sans"/>
                <a:ea typeface="Open Sans"/>
                <a:cs typeface="Open Sans"/>
                <a:sym typeface="Open Sans"/>
              </a:rPr>
              <a:t>Refining options in AGRIS</a:t>
            </a:r>
            <a:endParaRPr dirty="0">
              <a:solidFill>
                <a:srgbClr val="586F7C"/>
              </a:solidFill>
              <a:latin typeface="Open Sans"/>
              <a:ea typeface="Open Sans"/>
              <a:cs typeface="Open Sans"/>
              <a:sym typeface="Open Sans"/>
            </a:endParaRPr>
          </a:p>
        </p:txBody>
      </p:sp>
      <p:sp>
        <p:nvSpPr>
          <p:cNvPr id="148" name="Google Shape;148;p7"/>
          <p:cNvSpPr txBox="1">
            <a:spLocks noGrp="1"/>
          </p:cNvSpPr>
          <p:nvPr>
            <p:ph type="body" idx="1"/>
          </p:nvPr>
        </p:nvSpPr>
        <p:spPr>
          <a:xfrm>
            <a:off x="176980" y="2566004"/>
            <a:ext cx="5425123" cy="4041273"/>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Limit search results to records with/without links to full text.</a:t>
            </a:r>
            <a:endParaRPr sz="2000" dirty="0"/>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Enable or disable results from aggregators.</a:t>
            </a:r>
            <a:endParaRPr sz="2000" dirty="0"/>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Refine by publication date.</a:t>
            </a:r>
            <a:endParaRPr sz="2000" dirty="0"/>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Retrieve results in different languages.</a:t>
            </a: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Limit search results to a specific data provider.</a:t>
            </a: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Retrieve data from a specific country</a:t>
            </a: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Refine by AGROVOC keywords.</a:t>
            </a:r>
            <a:endParaRPr sz="2000" dirty="0"/>
          </a:p>
        </p:txBody>
      </p:sp>
      <p:pic>
        <p:nvPicPr>
          <p:cNvPr id="3" name="Picture 2">
            <a:extLst>
              <a:ext uri="{FF2B5EF4-FFF2-40B4-BE49-F238E27FC236}">
                <a16:creationId xmlns:a16="http://schemas.microsoft.com/office/drawing/2014/main" id="{57FB273F-7164-6533-D919-1F1CD99DEA6E}"/>
              </a:ext>
            </a:extLst>
          </p:cNvPr>
          <p:cNvPicPr>
            <a:picLocks noChangeAspect="1"/>
          </p:cNvPicPr>
          <p:nvPr/>
        </p:nvPicPr>
        <p:blipFill>
          <a:blip r:embed="rId3"/>
          <a:stretch>
            <a:fillRect/>
          </a:stretch>
        </p:blipFill>
        <p:spPr>
          <a:xfrm>
            <a:off x="8213651" y="1695068"/>
            <a:ext cx="3457239" cy="4996069"/>
          </a:xfrm>
          <a:prstGeom prst="rect">
            <a:avLst/>
          </a:prstGeom>
        </p:spPr>
      </p:pic>
      <p:cxnSp>
        <p:nvCxnSpPr>
          <p:cNvPr id="24" name="Straight Arrow Connector 23">
            <a:extLst>
              <a:ext uri="{FF2B5EF4-FFF2-40B4-BE49-F238E27FC236}">
                <a16:creationId xmlns:a16="http://schemas.microsoft.com/office/drawing/2014/main" id="{9E2BB22C-2074-C13A-6BD6-5205AA631F87}"/>
              </a:ext>
            </a:extLst>
          </p:cNvPr>
          <p:cNvCxnSpPr>
            <a:cxnSpLocks/>
          </p:cNvCxnSpPr>
          <p:nvPr/>
        </p:nvCxnSpPr>
        <p:spPr>
          <a:xfrm flipV="1">
            <a:off x="5024284" y="5628540"/>
            <a:ext cx="2847061" cy="36754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F0C1795-2AF7-AEF7-A0E0-39EF3EFEB5DB}"/>
              </a:ext>
            </a:extLst>
          </p:cNvPr>
          <p:cNvCxnSpPr>
            <a:cxnSpLocks/>
          </p:cNvCxnSpPr>
          <p:nvPr/>
        </p:nvCxnSpPr>
        <p:spPr>
          <a:xfrm flipV="1">
            <a:off x="5112774" y="5165088"/>
            <a:ext cx="3100877" cy="5670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C18447B-9536-B1BD-653E-E6A4FE9BD829}"/>
              </a:ext>
            </a:extLst>
          </p:cNvPr>
          <p:cNvCxnSpPr>
            <a:cxnSpLocks/>
          </p:cNvCxnSpPr>
          <p:nvPr/>
        </p:nvCxnSpPr>
        <p:spPr>
          <a:xfrm flipV="1">
            <a:off x="4562168" y="6135329"/>
            <a:ext cx="3765755" cy="26750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2299A35-BCB3-D4D5-5626-4CCFC324C64C}"/>
              </a:ext>
            </a:extLst>
          </p:cNvPr>
          <p:cNvCxnSpPr>
            <a:cxnSpLocks/>
          </p:cNvCxnSpPr>
          <p:nvPr/>
        </p:nvCxnSpPr>
        <p:spPr>
          <a:xfrm flipV="1">
            <a:off x="4473677" y="2718191"/>
            <a:ext cx="3391054" cy="27348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6F8D9CD-DE6F-80B1-15E5-EEFEB4F4898E}"/>
              </a:ext>
            </a:extLst>
          </p:cNvPr>
          <p:cNvCxnSpPr>
            <a:cxnSpLocks/>
          </p:cNvCxnSpPr>
          <p:nvPr/>
        </p:nvCxnSpPr>
        <p:spPr>
          <a:xfrm flipV="1">
            <a:off x="4407492" y="3317959"/>
            <a:ext cx="3457239" cy="35394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12942EB-300A-F6F0-4544-D248125C9B03}"/>
              </a:ext>
            </a:extLst>
          </p:cNvPr>
          <p:cNvCxnSpPr>
            <a:cxnSpLocks/>
          </p:cNvCxnSpPr>
          <p:nvPr/>
        </p:nvCxnSpPr>
        <p:spPr>
          <a:xfrm flipV="1">
            <a:off x="4050890" y="4104540"/>
            <a:ext cx="3917453" cy="27348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31F1E17-B4E0-FA51-F35A-353EA240E573}"/>
              </a:ext>
            </a:extLst>
          </p:cNvPr>
          <p:cNvCxnSpPr>
            <a:cxnSpLocks/>
          </p:cNvCxnSpPr>
          <p:nvPr/>
        </p:nvCxnSpPr>
        <p:spPr>
          <a:xfrm flipV="1">
            <a:off x="5201265" y="4664978"/>
            <a:ext cx="2585883" cy="11979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A565222-38F0-14D1-74CE-45E530A92575}"/>
              </a:ext>
            </a:extLst>
          </p:cNvPr>
          <p:cNvSpPr txBox="1"/>
          <p:nvPr/>
        </p:nvSpPr>
        <p:spPr>
          <a:xfrm>
            <a:off x="176980" y="1695068"/>
            <a:ext cx="7610167" cy="1200329"/>
          </a:xfrm>
          <a:prstGeom prst="rect">
            <a:avLst/>
          </a:prstGeom>
          <a:noFill/>
        </p:spPr>
        <p:txBody>
          <a:bodyPr wrap="square">
            <a:spAutoFit/>
          </a:bodyPr>
          <a:lstStyle/>
          <a:p>
            <a:r>
              <a:rPr lang="en-GB" sz="1800" dirty="0">
                <a:latin typeface="Open Sans" panose="020B0606030504020204" pitchFamily="34" charset="0"/>
                <a:ea typeface="Open Sans" panose="020B0606030504020204" pitchFamily="34" charset="0"/>
                <a:cs typeface="Open Sans" panose="020B0606030504020204" pitchFamily="34" charset="0"/>
              </a:rPr>
              <a:t>Once the search has been completed, the AGRIS results can be filtered using the Refine Search options available on the left side of the results page.</a:t>
            </a:r>
          </a:p>
          <a:p>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sp>
        <p:nvSpPr>
          <p:cNvPr id="158" name="Google Shape;158;p11"/>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300"/>
              <a:buNone/>
            </a:pPr>
            <a:r>
              <a:rPr lang="en-US" sz="3300" dirty="0">
                <a:solidFill>
                  <a:srgbClr val="586F7C"/>
                </a:solidFill>
                <a:latin typeface="Open Sans"/>
                <a:ea typeface="Open Sans"/>
                <a:cs typeface="Open Sans"/>
                <a:sym typeface="Open Sans"/>
              </a:rPr>
              <a:t>AGROVOC Keywords</a:t>
            </a:r>
            <a:endParaRPr sz="3300" dirty="0">
              <a:solidFill>
                <a:srgbClr val="586F7C"/>
              </a:solidFill>
              <a:latin typeface="Open Sans"/>
              <a:ea typeface="Open Sans"/>
              <a:cs typeface="Open Sans"/>
              <a:sym typeface="Open Sans"/>
            </a:endParaRPr>
          </a:p>
        </p:txBody>
      </p:sp>
      <p:sp>
        <p:nvSpPr>
          <p:cNvPr id="159" name="Google Shape;159;p11"/>
          <p:cNvSpPr txBox="1">
            <a:spLocks noGrp="1"/>
          </p:cNvSpPr>
          <p:nvPr>
            <p:ph type="body" idx="1"/>
          </p:nvPr>
        </p:nvSpPr>
        <p:spPr>
          <a:xfrm>
            <a:off x="-1" y="2743200"/>
            <a:ext cx="6939644" cy="3543299"/>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Most of the AGRIS records are indexed by </a:t>
            </a:r>
            <a:r>
              <a:rPr lang="en-US" sz="2000" b="1" dirty="0">
                <a:solidFill>
                  <a:srgbClr val="3F3F3F"/>
                </a:solidFill>
                <a:latin typeface="Open Sans"/>
                <a:ea typeface="Open Sans"/>
                <a:cs typeface="Open Sans"/>
                <a:sym typeface="Open Sans"/>
              </a:rPr>
              <a:t>AGROVOC</a:t>
            </a:r>
            <a:r>
              <a:rPr lang="en-US" sz="2000" dirty="0">
                <a:solidFill>
                  <a:srgbClr val="3F3F3F"/>
                </a:solidFill>
                <a:latin typeface="Open Sans"/>
                <a:ea typeface="Open Sans"/>
                <a:cs typeface="Open Sans"/>
                <a:sym typeface="Open Sans"/>
              </a:rPr>
              <a:t>.</a:t>
            </a:r>
            <a:endParaRPr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The </a:t>
            </a:r>
            <a:r>
              <a:rPr lang="en-US" sz="2000" b="1" dirty="0">
                <a:solidFill>
                  <a:srgbClr val="3F3F3F"/>
                </a:solidFill>
                <a:latin typeface="Open Sans"/>
                <a:ea typeface="Open Sans"/>
                <a:cs typeface="Open Sans"/>
                <a:sym typeface="Open Sans"/>
              </a:rPr>
              <a:t>AGROVOC </a:t>
            </a:r>
            <a:r>
              <a:rPr lang="en-US" sz="2000" dirty="0">
                <a:solidFill>
                  <a:srgbClr val="3F3F3F"/>
                </a:solidFill>
                <a:latin typeface="Open Sans"/>
                <a:ea typeface="Open Sans"/>
                <a:cs typeface="Open Sans"/>
                <a:sym typeface="Open Sans"/>
              </a:rPr>
              <a:t>keywords option is a very useful tool to help find  the precise and most relevant records to your search terms.</a:t>
            </a:r>
            <a:endParaRPr dirty="0">
              <a:solidFill>
                <a:srgbClr val="3F3F3F"/>
              </a:solidFill>
            </a:endParaRPr>
          </a:p>
        </p:txBody>
      </p:sp>
      <p:pic>
        <p:nvPicPr>
          <p:cNvPr id="3" name="Picture 2">
            <a:extLst>
              <a:ext uri="{FF2B5EF4-FFF2-40B4-BE49-F238E27FC236}">
                <a16:creationId xmlns:a16="http://schemas.microsoft.com/office/drawing/2014/main" id="{03A228DC-20EE-384A-6F51-E95925D94A23}"/>
              </a:ext>
            </a:extLst>
          </p:cNvPr>
          <p:cNvPicPr>
            <a:picLocks noChangeAspect="1"/>
          </p:cNvPicPr>
          <p:nvPr/>
        </p:nvPicPr>
        <p:blipFill>
          <a:blip r:embed="rId3"/>
          <a:stretch>
            <a:fillRect/>
          </a:stretch>
        </p:blipFill>
        <p:spPr>
          <a:xfrm>
            <a:off x="6939643" y="2221125"/>
            <a:ext cx="4385988" cy="40653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20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Default (English) display/search terms </a:t>
            </a:r>
            <a:br>
              <a:rPr lang="en-US" sz="320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br>
            <a:r>
              <a:rPr lang="en-US" sz="320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in multiple languages</a:t>
            </a:r>
            <a:endParaRPr sz="3200">
              <a:solidFill>
                <a:srgbClr val="586F7C"/>
              </a:solidFill>
            </a:endParaRPr>
          </a:p>
        </p:txBody>
      </p:sp>
      <p:sp>
        <p:nvSpPr>
          <p:cNvPr id="182" name="Google Shape;182;p14"/>
          <p:cNvSpPr txBox="1"/>
          <p:nvPr/>
        </p:nvSpPr>
        <p:spPr>
          <a:xfrm>
            <a:off x="274084" y="1788527"/>
            <a:ext cx="11035046" cy="1911115"/>
          </a:xfrm>
          <a:prstGeom prst="rect">
            <a:avLst/>
          </a:prstGeom>
          <a:noFill/>
          <a:ln>
            <a:noFill/>
          </a:ln>
        </p:spPr>
        <p:txBody>
          <a:bodyPr spcFirstLastPara="1" wrap="square" lIns="68550" tIns="34275" rIns="68550" bIns="34275" anchor="t" anchorCtr="0">
            <a:noAutofit/>
          </a:bodyPr>
          <a:lstStyle/>
          <a:p>
            <a:pPr marL="457200" marR="0" lvl="0" indent="-261937" algn="l" rtl="0">
              <a:lnSpc>
                <a:spcPct val="100000"/>
              </a:lnSpc>
              <a:spcBef>
                <a:spcPts val="1000"/>
              </a:spcBef>
              <a:spcAft>
                <a:spcPts val="0"/>
              </a:spcAft>
              <a:buClr>
                <a:srgbClr val="262626"/>
              </a:buClr>
              <a:buSzPts val="2300"/>
              <a:buFont typeface="Arial"/>
              <a:buChar char="●"/>
            </a:pPr>
            <a:r>
              <a:rPr lang="en-US" sz="2300" b="0" i="0" u="none" strike="noStrike" cap="none" dirty="0">
                <a:solidFill>
                  <a:srgbClr val="424242"/>
                </a:solidFill>
                <a:latin typeface="Open Sans"/>
                <a:ea typeface="Open Sans"/>
                <a:cs typeface="Open Sans"/>
                <a:sym typeface="Open Sans"/>
              </a:rPr>
              <a:t>The default AGRIS </a:t>
            </a:r>
            <a:r>
              <a:rPr lang="en-US" sz="2300" b="1" i="0" u="none" strike="noStrike" cap="none" dirty="0">
                <a:solidFill>
                  <a:srgbClr val="424242"/>
                </a:solidFill>
                <a:latin typeface="Open Sans"/>
                <a:ea typeface="Open Sans"/>
                <a:cs typeface="Open Sans"/>
                <a:sym typeface="Open Sans"/>
              </a:rPr>
              <a:t>display language </a:t>
            </a:r>
            <a:r>
              <a:rPr lang="en-US" sz="2300" b="0" i="0" u="none" strike="noStrike" cap="none" dirty="0">
                <a:solidFill>
                  <a:srgbClr val="424242"/>
                </a:solidFill>
                <a:latin typeface="Open Sans"/>
                <a:ea typeface="Open Sans"/>
                <a:cs typeface="Open Sans"/>
                <a:sym typeface="Open Sans"/>
              </a:rPr>
              <a:t>option is in </a:t>
            </a:r>
            <a:r>
              <a:rPr lang="en-US" sz="2300" b="1" i="0" u="none" strike="noStrike" cap="none" dirty="0">
                <a:solidFill>
                  <a:srgbClr val="424242"/>
                </a:solidFill>
                <a:latin typeface="Open Sans"/>
                <a:ea typeface="Open Sans"/>
                <a:cs typeface="Open Sans"/>
                <a:sym typeface="Open Sans"/>
              </a:rPr>
              <a:t>English</a:t>
            </a:r>
            <a:r>
              <a:rPr lang="en-US" sz="2300" b="0" i="0" u="none" strike="noStrike" cap="none" dirty="0">
                <a:solidFill>
                  <a:srgbClr val="424242"/>
                </a:solidFill>
                <a:latin typeface="Open Sans"/>
                <a:ea typeface="Open Sans"/>
                <a:cs typeface="Open Sans"/>
                <a:sym typeface="Open Sans"/>
              </a:rPr>
              <a:t>.  This search is in English (cultivation of rice) and Spanish (</a:t>
            </a:r>
            <a:r>
              <a:rPr lang="en-US" sz="2300" b="0" i="0" u="none" strike="noStrike" cap="none" dirty="0" err="1">
                <a:solidFill>
                  <a:srgbClr val="424242"/>
                </a:solidFill>
                <a:latin typeface="Open Sans"/>
                <a:ea typeface="Open Sans"/>
                <a:cs typeface="Open Sans"/>
                <a:sym typeface="Open Sans"/>
              </a:rPr>
              <a:t>cultivo</a:t>
            </a:r>
            <a:r>
              <a:rPr lang="en-US" sz="2300" b="0" i="0" u="none" strike="noStrike" cap="none" dirty="0">
                <a:solidFill>
                  <a:srgbClr val="424242"/>
                </a:solidFill>
                <a:latin typeface="Open Sans"/>
                <a:ea typeface="Open Sans"/>
                <a:cs typeface="Open Sans"/>
                <a:sym typeface="Open Sans"/>
              </a:rPr>
              <a:t> de arroz).  The search results were </a:t>
            </a:r>
            <a:r>
              <a:rPr lang="en-US" sz="2300" b="1" dirty="0">
                <a:solidFill>
                  <a:srgbClr val="424242"/>
                </a:solidFill>
                <a:latin typeface="Open Sans"/>
                <a:ea typeface="Open Sans"/>
                <a:cs typeface="Open Sans"/>
                <a:sym typeface="Open Sans"/>
              </a:rPr>
              <a:t>8</a:t>
            </a:r>
            <a:r>
              <a:rPr lang="en-US" sz="2300" b="1" i="0" u="none" strike="noStrike" cap="none" dirty="0">
                <a:solidFill>
                  <a:srgbClr val="424242"/>
                </a:solidFill>
                <a:latin typeface="Open Sans"/>
                <a:ea typeface="Open Sans"/>
                <a:cs typeface="Open Sans"/>
                <a:sym typeface="Open Sans"/>
              </a:rPr>
              <a:t>,614</a:t>
            </a:r>
            <a:r>
              <a:rPr lang="en-US" sz="2300" b="0" i="0" u="none" strike="noStrike" cap="none" dirty="0">
                <a:solidFill>
                  <a:srgbClr val="424242"/>
                </a:solidFill>
                <a:latin typeface="Open Sans"/>
                <a:ea typeface="Open Sans"/>
                <a:cs typeface="Open Sans"/>
                <a:sym typeface="Open Sans"/>
              </a:rPr>
              <a:t> citations in English and </a:t>
            </a:r>
            <a:r>
              <a:rPr lang="en-US" sz="2300" b="1" i="0" u="none" strike="noStrike" cap="none" dirty="0">
                <a:solidFill>
                  <a:srgbClr val="424242"/>
                </a:solidFill>
                <a:latin typeface="Open Sans"/>
                <a:ea typeface="Open Sans"/>
                <a:cs typeface="Open Sans"/>
                <a:sym typeface="Open Sans"/>
              </a:rPr>
              <a:t>5,707</a:t>
            </a:r>
            <a:r>
              <a:rPr lang="en-US" sz="2300" b="0" i="0" u="none" strike="noStrike" cap="none" dirty="0">
                <a:solidFill>
                  <a:srgbClr val="424242"/>
                </a:solidFill>
                <a:latin typeface="Open Sans"/>
                <a:ea typeface="Open Sans"/>
                <a:cs typeface="Open Sans"/>
                <a:sym typeface="Open Sans"/>
              </a:rPr>
              <a:t> for Spanish</a:t>
            </a:r>
            <a:endParaRPr sz="2300" b="0" i="0" u="none" strike="noStrike" cap="none" dirty="0">
              <a:solidFill>
                <a:srgbClr val="424242"/>
              </a:solidFill>
              <a:latin typeface="Arial"/>
              <a:ea typeface="Arial"/>
              <a:cs typeface="Arial"/>
              <a:sym typeface="Arial"/>
            </a:endParaRPr>
          </a:p>
          <a:p>
            <a:pPr marL="457200" marR="0" lvl="0" indent="-261937" algn="l" rtl="0">
              <a:lnSpc>
                <a:spcPct val="100000"/>
              </a:lnSpc>
              <a:spcBef>
                <a:spcPts val="1000"/>
              </a:spcBef>
              <a:spcAft>
                <a:spcPts val="0"/>
              </a:spcAft>
              <a:buClr>
                <a:srgbClr val="262626"/>
              </a:buClr>
              <a:buSzPts val="2300"/>
              <a:buFont typeface="Arial"/>
              <a:buChar char="●"/>
            </a:pPr>
            <a:r>
              <a:rPr lang="en-US" sz="2300" b="0" i="0" u="none" strike="noStrike" cap="none" dirty="0">
                <a:solidFill>
                  <a:srgbClr val="424242"/>
                </a:solidFill>
                <a:latin typeface="Open Sans"/>
                <a:ea typeface="Open Sans"/>
                <a:cs typeface="Open Sans"/>
                <a:sym typeface="Open Sans"/>
              </a:rPr>
              <a:t>Note:  AGRIS contains numerous quantities of information in different languages using AGORVOC – the FAO multilingual thesis in more than 40 languages.  </a:t>
            </a:r>
            <a:endParaRPr sz="2300" b="0" i="0" u="none" strike="noStrike" cap="none" dirty="0">
              <a:solidFill>
                <a:srgbClr val="424242"/>
              </a:solidFill>
              <a:latin typeface="Open Sans"/>
              <a:ea typeface="Open Sans"/>
              <a:cs typeface="Open Sans"/>
              <a:sym typeface="Open Sans"/>
            </a:endParaRPr>
          </a:p>
        </p:txBody>
      </p:sp>
      <p:pic>
        <p:nvPicPr>
          <p:cNvPr id="183" name="Google Shape;183;p14"/>
          <p:cNvPicPr preferRelativeResize="0"/>
          <p:nvPr/>
        </p:nvPicPr>
        <p:blipFill rotWithShape="1">
          <a:blip r:embed="rId3"/>
          <a:srcRect/>
          <a:stretch/>
        </p:blipFill>
        <p:spPr>
          <a:xfrm>
            <a:off x="274084" y="4445799"/>
            <a:ext cx="5538137" cy="1958801"/>
          </a:xfrm>
          <a:prstGeom prst="rect">
            <a:avLst/>
          </a:prstGeom>
          <a:noFill/>
          <a:ln>
            <a:noFill/>
          </a:ln>
        </p:spPr>
      </p:pic>
      <p:pic>
        <p:nvPicPr>
          <p:cNvPr id="184" name="Google Shape;184;p14"/>
          <p:cNvPicPr preferRelativeResize="0"/>
          <p:nvPr/>
        </p:nvPicPr>
        <p:blipFill rotWithShape="1">
          <a:blip r:embed="rId4"/>
          <a:srcRect/>
          <a:stretch/>
        </p:blipFill>
        <p:spPr>
          <a:xfrm>
            <a:off x="5956639" y="4484619"/>
            <a:ext cx="5521458" cy="1979836"/>
          </a:xfrm>
          <a:prstGeom prst="rect">
            <a:avLst/>
          </a:prstGeom>
          <a:noFill/>
          <a:ln>
            <a:noFill/>
          </a:ln>
        </p:spPr>
      </p:pic>
      <p:sp>
        <p:nvSpPr>
          <p:cNvPr id="185" name="Google Shape;185;p14"/>
          <p:cNvSpPr/>
          <p:nvPr/>
        </p:nvSpPr>
        <p:spPr>
          <a:xfrm>
            <a:off x="5956639" y="5706067"/>
            <a:ext cx="1229982" cy="205846"/>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6" name="Google Shape;186;p14"/>
          <p:cNvSpPr/>
          <p:nvPr/>
        </p:nvSpPr>
        <p:spPr>
          <a:xfrm>
            <a:off x="274084" y="5704449"/>
            <a:ext cx="1082023" cy="205846"/>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7" name="Google Shape;187;p14"/>
          <p:cNvSpPr/>
          <p:nvPr/>
        </p:nvSpPr>
        <p:spPr>
          <a:xfrm>
            <a:off x="1356107" y="6180451"/>
            <a:ext cx="1780688" cy="363414"/>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8" name="Google Shape;188;p14"/>
          <p:cNvSpPr/>
          <p:nvPr/>
        </p:nvSpPr>
        <p:spPr>
          <a:xfrm>
            <a:off x="7071276" y="6171522"/>
            <a:ext cx="1780689" cy="363414"/>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Language display and searches</a:t>
            </a:r>
            <a:endParaRPr>
              <a:solidFill>
                <a:srgbClr val="586F7C"/>
              </a:solidFill>
            </a:endParaRPr>
          </a:p>
        </p:txBody>
      </p:sp>
      <p:sp>
        <p:nvSpPr>
          <p:cNvPr id="194" name="Google Shape;194;p15"/>
          <p:cNvSpPr txBox="1">
            <a:spLocks noGrp="1"/>
          </p:cNvSpPr>
          <p:nvPr>
            <p:ph type="body" idx="1"/>
          </p:nvPr>
        </p:nvSpPr>
        <p:spPr>
          <a:xfrm>
            <a:off x="680321" y="2336873"/>
            <a:ext cx="5510272"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Font typeface="Noto Sans Symbols"/>
              <a:buChar char="▪"/>
            </a:pPr>
            <a:r>
              <a:rPr lang="en-US"/>
              <a:t> </a:t>
            </a:r>
            <a:endParaRPr/>
          </a:p>
        </p:txBody>
      </p:sp>
      <p:sp>
        <p:nvSpPr>
          <p:cNvPr id="195" name="Google Shape;195;p15"/>
          <p:cNvSpPr txBox="1"/>
          <p:nvPr/>
        </p:nvSpPr>
        <p:spPr>
          <a:xfrm>
            <a:off x="326505" y="1636399"/>
            <a:ext cx="10992600" cy="1781358"/>
          </a:xfrm>
          <a:prstGeom prst="rect">
            <a:avLst/>
          </a:prstGeom>
          <a:noFill/>
          <a:ln>
            <a:noFill/>
          </a:ln>
        </p:spPr>
        <p:txBody>
          <a:bodyPr spcFirstLastPara="1" wrap="square" lIns="91425" tIns="45700" rIns="91425" bIns="45700" anchor="t" anchorCtr="0">
            <a:noAutofit/>
          </a:bodyPr>
          <a:lstStyle/>
          <a:p>
            <a:pPr marL="457200" marR="0" lvl="0" indent="-349250" algn="l" rtl="0">
              <a:lnSpc>
                <a:spcPct val="100000"/>
              </a:lnSpc>
              <a:spcBef>
                <a:spcPts val="1000"/>
              </a:spcBef>
              <a:spcAft>
                <a:spcPts val="0"/>
              </a:spcAft>
              <a:buClr>
                <a:srgbClr val="262626"/>
              </a:buClr>
              <a:buSzPts val="1900"/>
              <a:buFont typeface="Arial"/>
              <a:buChar char="●"/>
            </a:pPr>
            <a:r>
              <a:rPr lang="en-US" sz="1900" b="0" i="0" u="none" strike="noStrike" cap="none" dirty="0">
                <a:solidFill>
                  <a:srgbClr val="262626"/>
                </a:solidFill>
                <a:latin typeface="Open Sans"/>
                <a:ea typeface="Open Sans"/>
                <a:cs typeface="Open Sans"/>
                <a:sym typeface="Open Sans"/>
              </a:rPr>
              <a:t>Two useful options are the AGRIS </a:t>
            </a:r>
            <a:r>
              <a:rPr lang="en-US" sz="1900" b="1" i="0" u="none" strike="noStrike" cap="none" dirty="0">
                <a:solidFill>
                  <a:srgbClr val="262626"/>
                </a:solidFill>
                <a:latin typeface="Open Sans"/>
                <a:ea typeface="Open Sans"/>
                <a:cs typeface="Open Sans"/>
                <a:sym typeface="Open Sans"/>
              </a:rPr>
              <a:t>display language </a:t>
            </a:r>
            <a:r>
              <a:rPr lang="en-US" sz="1900" b="0" i="0" u="none" strike="noStrike" cap="none" dirty="0">
                <a:solidFill>
                  <a:srgbClr val="262626"/>
                </a:solidFill>
                <a:latin typeface="Open Sans"/>
                <a:ea typeface="Open Sans"/>
                <a:cs typeface="Open Sans"/>
                <a:sym typeface="Open Sans"/>
              </a:rPr>
              <a:t>options and the </a:t>
            </a:r>
            <a:r>
              <a:rPr lang="en-US" sz="1900" b="1" i="0" u="none" strike="noStrike" cap="none" dirty="0">
                <a:solidFill>
                  <a:srgbClr val="262626"/>
                </a:solidFill>
                <a:latin typeface="Open Sans"/>
                <a:ea typeface="Open Sans"/>
                <a:cs typeface="Open Sans"/>
                <a:sym typeface="Open Sans"/>
              </a:rPr>
              <a:t>Language</a:t>
            </a:r>
            <a:r>
              <a:rPr lang="en-US" sz="1900" b="0" i="0" u="none" strike="noStrike" cap="none" dirty="0">
                <a:solidFill>
                  <a:srgbClr val="262626"/>
                </a:solidFill>
                <a:latin typeface="Open Sans"/>
                <a:ea typeface="Open Sans"/>
                <a:cs typeface="Open Sans"/>
                <a:sym typeface="Open Sans"/>
              </a:rPr>
              <a:t> drop down menu option for material in a specific language.</a:t>
            </a:r>
            <a:endParaRPr sz="1900" b="0" i="0" u="none" strike="noStrike" cap="none" dirty="0">
              <a:solidFill>
                <a:srgbClr val="262626"/>
              </a:solidFill>
              <a:latin typeface="Arial"/>
              <a:ea typeface="Arial"/>
              <a:cs typeface="Arial"/>
              <a:sym typeface="Arial"/>
            </a:endParaRPr>
          </a:p>
          <a:p>
            <a:pPr marL="457200" marR="0" lvl="0" indent="-349250" algn="l" rtl="0">
              <a:lnSpc>
                <a:spcPct val="100000"/>
              </a:lnSpc>
              <a:spcBef>
                <a:spcPts val="1000"/>
              </a:spcBef>
              <a:spcAft>
                <a:spcPts val="0"/>
              </a:spcAft>
              <a:buClr>
                <a:srgbClr val="262626"/>
              </a:buClr>
              <a:buSzPts val="1900"/>
              <a:buFont typeface="Arial"/>
              <a:buChar char="●"/>
            </a:pPr>
            <a:r>
              <a:rPr lang="en-US" sz="1900" b="0" i="0" u="none" strike="noStrike" cap="none" dirty="0">
                <a:solidFill>
                  <a:srgbClr val="262626"/>
                </a:solidFill>
                <a:latin typeface="Open Sans"/>
                <a:ea typeface="Open Sans"/>
                <a:cs typeface="Open Sans"/>
                <a:sym typeface="Open Sans"/>
              </a:rPr>
              <a:t>In this example, the display is in </a:t>
            </a:r>
            <a:r>
              <a:rPr lang="en-US" sz="1900" b="1" i="0" u="none" strike="noStrike" cap="none" dirty="0">
                <a:solidFill>
                  <a:srgbClr val="262626"/>
                </a:solidFill>
                <a:latin typeface="Open Sans"/>
                <a:ea typeface="Open Sans"/>
                <a:cs typeface="Open Sans"/>
                <a:sym typeface="Open Sans"/>
              </a:rPr>
              <a:t>French,</a:t>
            </a:r>
            <a:r>
              <a:rPr lang="en-US" sz="1900" b="0" i="0" u="none" strike="noStrike" cap="none" dirty="0">
                <a:solidFill>
                  <a:srgbClr val="262626"/>
                </a:solidFill>
                <a:latin typeface="Open Sans"/>
                <a:ea typeface="Open Sans"/>
                <a:cs typeface="Open Sans"/>
                <a:sym typeface="Open Sans"/>
              </a:rPr>
              <a:t> and </a:t>
            </a:r>
            <a:r>
              <a:rPr lang="en-US" sz="1900" b="1" i="0" u="none" strike="noStrike" cap="none" dirty="0">
                <a:solidFill>
                  <a:srgbClr val="262626"/>
                </a:solidFill>
                <a:latin typeface="Open Sans"/>
                <a:ea typeface="Open Sans"/>
                <a:cs typeface="Open Sans"/>
                <a:sym typeface="Open Sans"/>
              </a:rPr>
              <a:t>French</a:t>
            </a:r>
            <a:r>
              <a:rPr lang="en-US" sz="1900" b="0" i="0" u="none" strike="noStrike" cap="none" dirty="0">
                <a:solidFill>
                  <a:srgbClr val="262626"/>
                </a:solidFill>
                <a:latin typeface="Open Sans"/>
                <a:ea typeface="Open Sans"/>
                <a:cs typeface="Open Sans"/>
                <a:sym typeface="Open Sans"/>
              </a:rPr>
              <a:t> has been selected from the language dropdown menu with the search being </a:t>
            </a:r>
            <a:r>
              <a:rPr lang="en-US" sz="1900" b="1" i="0" u="none" strike="noStrike" cap="none" dirty="0">
                <a:solidFill>
                  <a:srgbClr val="262626"/>
                </a:solidFill>
                <a:latin typeface="Open Sans"/>
                <a:ea typeface="Open Sans"/>
                <a:cs typeface="Open Sans"/>
                <a:sym typeface="Open Sans"/>
              </a:rPr>
              <a:t>culture du </a:t>
            </a:r>
            <a:r>
              <a:rPr lang="en-US" sz="1900" b="1" i="0" u="none" strike="noStrike" cap="none" dirty="0" err="1">
                <a:solidFill>
                  <a:srgbClr val="262626"/>
                </a:solidFill>
                <a:latin typeface="Open Sans"/>
                <a:ea typeface="Open Sans"/>
                <a:cs typeface="Open Sans"/>
                <a:sym typeface="Open Sans"/>
              </a:rPr>
              <a:t>riz</a:t>
            </a:r>
            <a:r>
              <a:rPr lang="en-US" sz="1900" b="1" i="0" u="none" strike="noStrike" cap="none" dirty="0">
                <a:solidFill>
                  <a:srgbClr val="262626"/>
                </a:solidFill>
                <a:latin typeface="Open Sans"/>
                <a:ea typeface="Open Sans"/>
                <a:cs typeface="Open Sans"/>
                <a:sym typeface="Open Sans"/>
              </a:rPr>
              <a:t> </a:t>
            </a:r>
            <a:r>
              <a:rPr lang="en-US" sz="1900" b="0" i="0" u="none" strike="noStrike" cap="none" dirty="0">
                <a:solidFill>
                  <a:srgbClr val="262626"/>
                </a:solidFill>
                <a:latin typeface="Open Sans"/>
                <a:ea typeface="Open Sans"/>
                <a:cs typeface="Open Sans"/>
                <a:sym typeface="Open Sans"/>
              </a:rPr>
              <a:t>(rice cultivation) – </a:t>
            </a:r>
            <a:r>
              <a:rPr lang="en-US" sz="1900" b="1" dirty="0">
                <a:solidFill>
                  <a:srgbClr val="262626"/>
                </a:solidFill>
                <a:latin typeface="Open Sans"/>
                <a:ea typeface="Open Sans"/>
                <a:cs typeface="Open Sans"/>
                <a:sym typeface="Open Sans"/>
              </a:rPr>
              <a:t>1,148</a:t>
            </a:r>
            <a:r>
              <a:rPr lang="en-US" sz="1900" b="0" i="0" u="none" strike="noStrike" cap="none" dirty="0">
                <a:solidFill>
                  <a:srgbClr val="262626"/>
                </a:solidFill>
                <a:latin typeface="Open Sans"/>
                <a:ea typeface="Open Sans"/>
                <a:cs typeface="Open Sans"/>
                <a:sym typeface="Open Sans"/>
              </a:rPr>
              <a:t> citations.</a:t>
            </a:r>
            <a:endParaRPr sz="1400" b="0" i="0" u="none" strike="noStrike" cap="none" dirty="0">
              <a:solidFill>
                <a:srgbClr val="262626"/>
              </a:solidFill>
              <a:latin typeface="Arial"/>
              <a:ea typeface="Arial"/>
              <a:cs typeface="Arial"/>
              <a:sym typeface="Arial"/>
            </a:endParaRPr>
          </a:p>
          <a:p>
            <a:pPr marL="457200" marR="0" lvl="0" indent="-349250" algn="l" rtl="0">
              <a:lnSpc>
                <a:spcPct val="100000"/>
              </a:lnSpc>
              <a:spcBef>
                <a:spcPts val="1000"/>
              </a:spcBef>
              <a:spcAft>
                <a:spcPts val="0"/>
              </a:spcAft>
              <a:buClr>
                <a:srgbClr val="262626"/>
              </a:buClr>
              <a:buSzPts val="1900"/>
              <a:buFont typeface="Arial"/>
              <a:buChar char="●"/>
            </a:pPr>
            <a:r>
              <a:rPr lang="en-US" sz="1900" b="0" i="0" u="none" strike="noStrike" cap="none" dirty="0">
                <a:solidFill>
                  <a:srgbClr val="262626"/>
                </a:solidFill>
                <a:latin typeface="Open Sans"/>
                <a:ea typeface="Open Sans"/>
                <a:cs typeface="Open Sans"/>
                <a:sym typeface="Open Sans"/>
              </a:rPr>
              <a:t>In the French display keyword search box, searches can be completed in multiple languages.  </a:t>
            </a:r>
            <a:endParaRPr sz="1900" b="0" i="0" u="none" strike="noStrike" cap="none" dirty="0">
              <a:solidFill>
                <a:srgbClr val="262626"/>
              </a:solidFill>
              <a:latin typeface="Arial"/>
              <a:ea typeface="Arial"/>
              <a:cs typeface="Arial"/>
              <a:sym typeface="Arial"/>
            </a:endParaRPr>
          </a:p>
        </p:txBody>
      </p:sp>
      <p:pic>
        <p:nvPicPr>
          <p:cNvPr id="196" name="Google Shape;196;p15"/>
          <p:cNvPicPr preferRelativeResize="0"/>
          <p:nvPr/>
        </p:nvPicPr>
        <p:blipFill rotWithShape="1">
          <a:blip r:embed="rId3"/>
          <a:srcRect/>
          <a:stretch/>
        </p:blipFill>
        <p:spPr>
          <a:xfrm>
            <a:off x="2229473" y="3647441"/>
            <a:ext cx="7251244" cy="2910675"/>
          </a:xfrm>
          <a:prstGeom prst="rect">
            <a:avLst/>
          </a:prstGeom>
          <a:noFill/>
          <a:ln>
            <a:noFill/>
          </a:ln>
        </p:spPr>
      </p:pic>
      <p:sp>
        <p:nvSpPr>
          <p:cNvPr id="197" name="Google Shape;197;p15"/>
          <p:cNvSpPr/>
          <p:nvPr/>
        </p:nvSpPr>
        <p:spPr>
          <a:xfrm>
            <a:off x="8505993" y="3735490"/>
            <a:ext cx="713615" cy="401083"/>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8" name="Google Shape;198;p15"/>
          <p:cNvSpPr/>
          <p:nvPr/>
        </p:nvSpPr>
        <p:spPr>
          <a:xfrm>
            <a:off x="2229473" y="5221601"/>
            <a:ext cx="1002600" cy="363794"/>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9" name="Google Shape;199;p15"/>
          <p:cNvSpPr/>
          <p:nvPr/>
        </p:nvSpPr>
        <p:spPr>
          <a:xfrm>
            <a:off x="1556509" y="5781412"/>
            <a:ext cx="2081048" cy="465782"/>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0" name="Google Shape;200;p15"/>
          <p:cNvSpPr/>
          <p:nvPr/>
        </p:nvSpPr>
        <p:spPr>
          <a:xfrm>
            <a:off x="3983382" y="6258232"/>
            <a:ext cx="1424360" cy="299884"/>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7"/>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dirty="0">
                <a:solidFill>
                  <a:srgbClr val="586F7C"/>
                </a:solidFill>
                <a:latin typeface="Open Sans"/>
                <a:ea typeface="Open Sans"/>
                <a:cs typeface="Open Sans"/>
                <a:sym typeface="Open Sans"/>
              </a:rPr>
              <a:t>Advanced search in AGRIS</a:t>
            </a:r>
            <a:endParaRPr dirty="0">
              <a:latin typeface="Open Sans"/>
              <a:ea typeface="Open Sans"/>
              <a:cs typeface="Open Sans"/>
              <a:sym typeface="Open Sans"/>
            </a:endParaRPr>
          </a:p>
        </p:txBody>
      </p:sp>
      <p:sp>
        <p:nvSpPr>
          <p:cNvPr id="208" name="Google Shape;208;p17"/>
          <p:cNvSpPr txBox="1">
            <a:spLocks noGrp="1"/>
          </p:cNvSpPr>
          <p:nvPr>
            <p:ph type="body" idx="1"/>
          </p:nvPr>
        </p:nvSpPr>
        <p:spPr>
          <a:xfrm>
            <a:off x="457200" y="1863345"/>
            <a:ext cx="5313238" cy="4553784"/>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Font typeface="Arial"/>
              <a:buChar char="•"/>
            </a:pPr>
            <a:r>
              <a:rPr lang="en-GB" sz="2000" dirty="0">
                <a:solidFill>
                  <a:srgbClr val="3F3F3F"/>
                </a:solidFill>
                <a:latin typeface="Open Sans"/>
                <a:ea typeface="Open Sans"/>
                <a:cs typeface="Open Sans"/>
                <a:sym typeface="Open Sans"/>
              </a:rPr>
              <a:t>The </a:t>
            </a:r>
            <a:r>
              <a:rPr lang="en-GB" sz="2000" b="1" dirty="0">
                <a:solidFill>
                  <a:srgbClr val="3F3F3F"/>
                </a:solidFill>
                <a:latin typeface="Open Sans"/>
                <a:ea typeface="Open Sans"/>
                <a:cs typeface="Open Sans"/>
                <a:sym typeface="Open Sans"/>
              </a:rPr>
              <a:t>Advanced Search</a:t>
            </a:r>
            <a:r>
              <a:rPr lang="en-GB" sz="2000" dirty="0">
                <a:solidFill>
                  <a:srgbClr val="3F3F3F"/>
                </a:solidFill>
                <a:latin typeface="Open Sans"/>
                <a:ea typeface="Open Sans"/>
                <a:cs typeface="Open Sans"/>
                <a:sym typeface="Open Sans"/>
              </a:rPr>
              <a:t> tool is highly valuable as it provides multiple search options all on a single page</a:t>
            </a:r>
          </a:p>
          <a:p>
            <a:pPr marL="457200" lvl="0" indent="-381000" algn="l" rtl="0">
              <a:lnSpc>
                <a:spcPct val="100000"/>
              </a:lnSpc>
              <a:spcBef>
                <a:spcPts val="1000"/>
              </a:spcBef>
              <a:spcAft>
                <a:spcPts val="0"/>
              </a:spcAft>
              <a:buClr>
                <a:schemeClr val="dk1"/>
              </a:buClr>
              <a:buSzPts val="2400"/>
              <a:buFont typeface="Arial"/>
              <a:buChar char="•"/>
            </a:pPr>
            <a:r>
              <a:rPr lang="en-GB" sz="2000" dirty="0">
                <a:solidFill>
                  <a:srgbClr val="3F3F3F"/>
                </a:solidFill>
                <a:latin typeface="Open Sans"/>
                <a:ea typeface="Open Sans"/>
                <a:cs typeface="Open Sans"/>
                <a:sym typeface="Open Sans"/>
              </a:rPr>
              <a:t>Users can enter keywords in the initial box &amp; limit the search by using the available fields. </a:t>
            </a:r>
          </a:p>
          <a:p>
            <a:pPr marL="457200" lvl="0" indent="-381000" algn="l" rtl="0">
              <a:lnSpc>
                <a:spcPct val="100000"/>
              </a:lnSpc>
              <a:spcBef>
                <a:spcPts val="1000"/>
              </a:spcBef>
              <a:spcAft>
                <a:spcPts val="0"/>
              </a:spcAft>
              <a:buClr>
                <a:schemeClr val="dk1"/>
              </a:buClr>
              <a:buSzPts val="2400"/>
              <a:buFont typeface="Arial"/>
              <a:buChar char="•"/>
            </a:pPr>
            <a:r>
              <a:rPr lang="en-GB" sz="2000" dirty="0">
                <a:solidFill>
                  <a:srgbClr val="3F3F3F"/>
                </a:solidFill>
                <a:latin typeface="Open Sans"/>
                <a:ea typeface="Open Sans"/>
                <a:cs typeface="Open Sans"/>
                <a:sym typeface="Open Sans"/>
              </a:rPr>
              <a:t>The previously discussed filters also are available.</a:t>
            </a:r>
          </a:p>
          <a:p>
            <a:pPr marL="457200" lvl="0" indent="-228600" algn="l" rtl="0">
              <a:lnSpc>
                <a:spcPct val="100000"/>
              </a:lnSpc>
              <a:spcBef>
                <a:spcPts val="1000"/>
              </a:spcBef>
              <a:spcAft>
                <a:spcPts val="0"/>
              </a:spcAft>
              <a:buClr>
                <a:schemeClr val="dk2"/>
              </a:buClr>
              <a:buSzPts val="2400"/>
              <a:buFont typeface="Arial"/>
              <a:buNone/>
            </a:pPr>
            <a:endParaRPr sz="2000" dirty="0">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r>
              <a:rPr lang="en-GB" sz="2000" dirty="0">
                <a:solidFill>
                  <a:srgbClr val="3F3F3F"/>
                </a:solidFill>
                <a:latin typeface="Open Sans"/>
                <a:ea typeface="Open Sans"/>
                <a:cs typeface="Open Sans"/>
                <a:sym typeface="Open Sans"/>
              </a:rPr>
              <a:t>*For example, on the next slide, the search results for </a:t>
            </a:r>
            <a:r>
              <a:rPr lang="en-GB" sz="2000" b="1" dirty="0">
                <a:solidFill>
                  <a:srgbClr val="3F3F3F"/>
                </a:solidFill>
                <a:latin typeface="Open Sans"/>
                <a:ea typeface="Open Sans"/>
                <a:cs typeface="Open Sans"/>
                <a:sym typeface="Open Sans"/>
              </a:rPr>
              <a:t>'Antimicrobial Resistance’</a:t>
            </a:r>
            <a:r>
              <a:rPr lang="en-GB" sz="2000" dirty="0">
                <a:solidFill>
                  <a:srgbClr val="3F3F3F"/>
                </a:solidFill>
                <a:latin typeface="Open Sans"/>
                <a:ea typeface="Open Sans"/>
                <a:cs typeface="Open Sans"/>
                <a:sym typeface="Open Sans"/>
              </a:rPr>
              <a:t> was narrowed down by adding the keyword </a:t>
            </a:r>
            <a:r>
              <a:rPr lang="en-GB" sz="2000" b="1" dirty="0">
                <a:solidFill>
                  <a:srgbClr val="3F3F3F"/>
                </a:solidFill>
                <a:latin typeface="Open Sans"/>
                <a:ea typeface="Open Sans"/>
                <a:cs typeface="Open Sans"/>
                <a:sym typeface="Open Sans"/>
              </a:rPr>
              <a:t>'Farm'.</a:t>
            </a:r>
            <a:endParaRPr sz="2000" b="1" dirty="0">
              <a:solidFill>
                <a:srgbClr val="3F3F3F"/>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179D9C10-A74F-8B4D-AB5C-913F55F6B877}"/>
              </a:ext>
            </a:extLst>
          </p:cNvPr>
          <p:cNvPicPr>
            <a:picLocks noChangeAspect="1"/>
          </p:cNvPicPr>
          <p:nvPr/>
        </p:nvPicPr>
        <p:blipFill>
          <a:blip r:embed="rId3"/>
          <a:stretch>
            <a:fillRect/>
          </a:stretch>
        </p:blipFill>
        <p:spPr>
          <a:xfrm>
            <a:off x="6096000" y="1760051"/>
            <a:ext cx="5313239" cy="4950465"/>
          </a:xfrm>
          <a:prstGeom prst="rect">
            <a:avLst/>
          </a:prstGeom>
          <a:ln>
            <a:solidFill>
              <a:srgbClr val="00B05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dirty="0">
                <a:solidFill>
                  <a:srgbClr val="586F7C"/>
                </a:solidFill>
                <a:latin typeface="Open Sans"/>
                <a:ea typeface="Open Sans"/>
                <a:cs typeface="Open Sans"/>
                <a:sym typeface="Open Sans"/>
              </a:rPr>
              <a:t>Example: Advanced search in AGRIS</a:t>
            </a:r>
            <a:endParaRPr dirty="0">
              <a:latin typeface="Open Sans"/>
              <a:ea typeface="Open Sans"/>
              <a:cs typeface="Open Sans"/>
              <a:sym typeface="Open Sans"/>
            </a:endParaRPr>
          </a:p>
        </p:txBody>
      </p:sp>
      <p:sp>
        <p:nvSpPr>
          <p:cNvPr id="215" name="Google Shape;215;p18"/>
          <p:cNvSpPr txBox="1"/>
          <p:nvPr/>
        </p:nvSpPr>
        <p:spPr>
          <a:xfrm>
            <a:off x="422785" y="1896482"/>
            <a:ext cx="4395022" cy="452427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900"/>
              <a:buFont typeface="Arial" panose="020B0604020202020204" pitchFamily="34" charset="0"/>
              <a:buChar char="•"/>
            </a:pPr>
            <a:r>
              <a:rPr lang="en-US" sz="2400" dirty="0">
                <a:solidFill>
                  <a:srgbClr val="3F3F3F"/>
                </a:solidFill>
                <a:latin typeface="Open Sans"/>
                <a:ea typeface="Open Sans"/>
                <a:cs typeface="Open Sans"/>
                <a:sym typeface="Open Sans"/>
              </a:rPr>
              <a:t>T</a:t>
            </a:r>
            <a:r>
              <a:rPr lang="en-US" sz="2400" b="0" i="0" u="none" strike="noStrike" cap="none" dirty="0">
                <a:solidFill>
                  <a:srgbClr val="3F3F3F"/>
                </a:solidFill>
                <a:latin typeface="Open Sans"/>
                <a:ea typeface="Open Sans"/>
                <a:cs typeface="Open Sans"/>
                <a:sym typeface="Open Sans"/>
              </a:rPr>
              <a:t>he </a:t>
            </a:r>
            <a:r>
              <a:rPr lang="en-US" sz="2400" b="1" dirty="0">
                <a:solidFill>
                  <a:srgbClr val="3F3F3F"/>
                </a:solidFill>
                <a:latin typeface="Open Sans"/>
                <a:ea typeface="Open Sans"/>
                <a:cs typeface="Open Sans"/>
                <a:sym typeface="Open Sans"/>
              </a:rPr>
              <a:t>Title </a:t>
            </a:r>
            <a:r>
              <a:rPr lang="en-US" sz="2400" dirty="0">
                <a:solidFill>
                  <a:srgbClr val="3F3F3F"/>
                </a:solidFill>
                <a:latin typeface="Open Sans"/>
                <a:ea typeface="Open Sans"/>
                <a:cs typeface="Open Sans"/>
                <a:sym typeface="Open Sans"/>
              </a:rPr>
              <a:t>field was selected for this search.</a:t>
            </a:r>
          </a:p>
          <a:p>
            <a:pPr marL="457200" marR="0" lvl="0" indent="-457200" algn="l" rtl="0">
              <a:lnSpc>
                <a:spcPct val="100000"/>
              </a:lnSpc>
              <a:spcBef>
                <a:spcPts val="0"/>
              </a:spcBef>
              <a:spcAft>
                <a:spcPts val="0"/>
              </a:spcAft>
              <a:buClr>
                <a:srgbClr val="000000"/>
              </a:buClr>
              <a:buSzPts val="1900"/>
              <a:buFont typeface="Arial" panose="020B0604020202020204" pitchFamily="34" charset="0"/>
              <a:buChar char="•"/>
            </a:pPr>
            <a:endParaRPr lang="en-US" sz="2400" b="0" i="0" u="none" strike="noStrike" cap="none" dirty="0">
              <a:solidFill>
                <a:srgbClr val="3F3F3F"/>
              </a:solidFill>
              <a:latin typeface="Open Sans"/>
              <a:ea typeface="Open Sans"/>
              <a:cs typeface="Open Sans"/>
              <a:sym typeface="Open Sans"/>
            </a:endParaRPr>
          </a:p>
          <a:p>
            <a:pPr marL="457200" marR="0" lvl="0" indent="-457200" algn="l" rtl="0">
              <a:lnSpc>
                <a:spcPct val="100000"/>
              </a:lnSpc>
              <a:spcBef>
                <a:spcPts val="0"/>
              </a:spcBef>
              <a:spcAft>
                <a:spcPts val="0"/>
              </a:spcAft>
              <a:buClr>
                <a:srgbClr val="000000"/>
              </a:buClr>
              <a:buSzPts val="1900"/>
              <a:buFont typeface="Arial" panose="020B0604020202020204" pitchFamily="34" charset="0"/>
              <a:buChar char="•"/>
            </a:pPr>
            <a:r>
              <a:rPr lang="en-US" sz="2400" dirty="0">
                <a:solidFill>
                  <a:srgbClr val="3F3F3F"/>
                </a:solidFill>
                <a:latin typeface="Open Sans"/>
                <a:ea typeface="Open Sans"/>
                <a:cs typeface="Open Sans"/>
                <a:sym typeface="Open Sans"/>
              </a:rPr>
              <a:t>The language (</a:t>
            </a:r>
            <a:r>
              <a:rPr lang="en-US" sz="2400" b="1" dirty="0">
                <a:solidFill>
                  <a:srgbClr val="3F3F3F"/>
                </a:solidFill>
                <a:latin typeface="Open Sans"/>
                <a:ea typeface="Open Sans"/>
                <a:cs typeface="Open Sans"/>
                <a:sym typeface="Open Sans"/>
              </a:rPr>
              <a:t>English) </a:t>
            </a:r>
            <a:r>
              <a:rPr lang="en-US" sz="2400" dirty="0">
                <a:solidFill>
                  <a:srgbClr val="3F3F3F"/>
                </a:solidFill>
                <a:latin typeface="Open Sans"/>
                <a:ea typeface="Open Sans"/>
                <a:cs typeface="Open Sans"/>
                <a:sym typeface="Open Sans"/>
              </a:rPr>
              <a:t>and publication year </a:t>
            </a:r>
            <a:r>
              <a:rPr lang="en-US" sz="2400" b="1" dirty="0">
                <a:solidFill>
                  <a:srgbClr val="3F3F3F"/>
                </a:solidFill>
                <a:latin typeface="Open Sans"/>
                <a:ea typeface="Open Sans"/>
                <a:cs typeface="Open Sans"/>
                <a:sym typeface="Open Sans"/>
              </a:rPr>
              <a:t>(from 2015 to 2023)</a:t>
            </a:r>
            <a:r>
              <a:rPr lang="en-US" sz="2400" dirty="0">
                <a:solidFill>
                  <a:srgbClr val="3F3F3F"/>
                </a:solidFill>
                <a:latin typeface="Open Sans"/>
                <a:ea typeface="Open Sans"/>
                <a:cs typeface="Open Sans"/>
                <a:sym typeface="Open Sans"/>
              </a:rPr>
              <a:t> filters were also applied.</a:t>
            </a:r>
          </a:p>
          <a:p>
            <a:pPr marL="457200" marR="0" lvl="0" indent="-457200" algn="l" rtl="0">
              <a:lnSpc>
                <a:spcPct val="100000"/>
              </a:lnSpc>
              <a:spcBef>
                <a:spcPts val="0"/>
              </a:spcBef>
              <a:spcAft>
                <a:spcPts val="0"/>
              </a:spcAft>
              <a:buClr>
                <a:srgbClr val="000000"/>
              </a:buClr>
              <a:buSzPts val="1900"/>
              <a:buFont typeface="Arial" panose="020B0604020202020204" pitchFamily="34" charset="0"/>
              <a:buChar char="•"/>
            </a:pPr>
            <a:endParaRPr lang="en-US" sz="2400" dirty="0">
              <a:solidFill>
                <a:srgbClr val="3F3F3F"/>
              </a:solidFill>
              <a:latin typeface="Open Sans"/>
              <a:ea typeface="Open Sans"/>
              <a:cs typeface="Open Sans"/>
              <a:sym typeface="Open Sans"/>
            </a:endParaRPr>
          </a:p>
          <a:p>
            <a:pPr marL="457200" marR="0" lvl="0" indent="-457200" algn="l" rtl="0">
              <a:lnSpc>
                <a:spcPct val="100000"/>
              </a:lnSpc>
              <a:spcBef>
                <a:spcPts val="0"/>
              </a:spcBef>
              <a:spcAft>
                <a:spcPts val="0"/>
              </a:spcAft>
              <a:buClr>
                <a:srgbClr val="000000"/>
              </a:buClr>
              <a:buSzPts val="1900"/>
              <a:buFont typeface="Arial" panose="020B0604020202020204" pitchFamily="34" charset="0"/>
              <a:buChar char="•"/>
            </a:pPr>
            <a:r>
              <a:rPr lang="en-GB" sz="2400" dirty="0">
                <a:solidFill>
                  <a:srgbClr val="3F3F3F"/>
                </a:solidFill>
                <a:latin typeface="Open Sans"/>
                <a:ea typeface="Open Sans"/>
                <a:cs typeface="Open Sans"/>
                <a:sym typeface="Open Sans"/>
              </a:rPr>
              <a:t>The s</a:t>
            </a:r>
            <a:r>
              <a:rPr lang="en-GB" sz="2400" b="0" i="0" u="none" strike="noStrike" cap="none" dirty="0">
                <a:solidFill>
                  <a:srgbClr val="3F3F3F"/>
                </a:solidFill>
                <a:latin typeface="Open Sans"/>
                <a:ea typeface="Open Sans"/>
                <a:cs typeface="Open Sans"/>
                <a:sym typeface="Open Sans"/>
              </a:rPr>
              <a:t>earch results are available on the next slide.</a:t>
            </a:r>
          </a:p>
          <a:p>
            <a:pPr marL="457200" marR="0" lvl="0" indent="-457200" algn="l" rtl="0">
              <a:lnSpc>
                <a:spcPct val="100000"/>
              </a:lnSpc>
              <a:spcBef>
                <a:spcPts val="0"/>
              </a:spcBef>
              <a:spcAft>
                <a:spcPts val="0"/>
              </a:spcAft>
              <a:buClr>
                <a:srgbClr val="000000"/>
              </a:buClr>
              <a:buSzPts val="1900"/>
              <a:buFont typeface="Arial" panose="020B0604020202020204" pitchFamily="34" charset="0"/>
              <a:buChar char="•"/>
            </a:pPr>
            <a:endParaRPr sz="2400" b="0" i="0" u="none" strike="noStrike" cap="none" dirty="0">
              <a:solidFill>
                <a:srgbClr val="3F3F3F"/>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572D2A5F-CC40-E5D8-AFE4-7990FC36E402}"/>
              </a:ext>
            </a:extLst>
          </p:cNvPr>
          <p:cNvPicPr>
            <a:picLocks noChangeAspect="1"/>
          </p:cNvPicPr>
          <p:nvPr/>
        </p:nvPicPr>
        <p:blipFill>
          <a:blip r:embed="rId3"/>
          <a:stretch>
            <a:fillRect/>
          </a:stretch>
        </p:blipFill>
        <p:spPr>
          <a:xfrm>
            <a:off x="5427406" y="1753613"/>
            <a:ext cx="5574891" cy="4881671"/>
          </a:xfrm>
          <a:prstGeom prst="rect">
            <a:avLst/>
          </a:prstGeom>
        </p:spPr>
      </p:pic>
      <p:sp>
        <p:nvSpPr>
          <p:cNvPr id="5" name="Rectangle 4">
            <a:extLst>
              <a:ext uri="{FF2B5EF4-FFF2-40B4-BE49-F238E27FC236}">
                <a16:creationId xmlns:a16="http://schemas.microsoft.com/office/drawing/2014/main" id="{D6C775BB-8C51-FE40-EB71-60DCB9A6E0AA}"/>
              </a:ext>
            </a:extLst>
          </p:cNvPr>
          <p:cNvSpPr/>
          <p:nvPr/>
        </p:nvSpPr>
        <p:spPr>
          <a:xfrm>
            <a:off x="5506065" y="2281084"/>
            <a:ext cx="4807974" cy="344129"/>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0C608675-543D-CF6D-904F-B1206181E155}"/>
              </a:ext>
            </a:extLst>
          </p:cNvPr>
          <p:cNvSpPr/>
          <p:nvPr/>
        </p:nvSpPr>
        <p:spPr>
          <a:xfrm>
            <a:off x="5506065" y="3667432"/>
            <a:ext cx="1622322" cy="344129"/>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0309589A-9FED-02B1-B6C4-FA022C537489}"/>
              </a:ext>
            </a:extLst>
          </p:cNvPr>
          <p:cNvSpPr/>
          <p:nvPr/>
        </p:nvSpPr>
        <p:spPr>
          <a:xfrm>
            <a:off x="5506065" y="4975123"/>
            <a:ext cx="3608438" cy="727587"/>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a:spLocks noGrp="1"/>
          </p:cNvSpPr>
          <p:nvPr>
            <p:ph type="title"/>
          </p:nvPr>
        </p:nvSpPr>
        <p:spPr>
          <a:xfrm>
            <a:off x="0" y="378812"/>
            <a:ext cx="808211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200" dirty="0">
                <a:solidFill>
                  <a:srgbClr val="586F7C"/>
                </a:solidFill>
                <a:latin typeface="Open Sans"/>
                <a:ea typeface="Open Sans"/>
                <a:cs typeface="Open Sans"/>
                <a:sym typeface="Open Sans"/>
              </a:rPr>
              <a:t>Search results :Advanced search in AGRIS</a:t>
            </a:r>
            <a:endParaRPr sz="3200" dirty="0">
              <a:latin typeface="Open Sans"/>
              <a:ea typeface="Open Sans"/>
              <a:cs typeface="Open Sans"/>
              <a:sym typeface="Open Sans"/>
            </a:endParaRPr>
          </a:p>
        </p:txBody>
      </p:sp>
      <p:sp>
        <p:nvSpPr>
          <p:cNvPr id="215" name="Google Shape;215;p18"/>
          <p:cNvSpPr txBox="1"/>
          <p:nvPr/>
        </p:nvSpPr>
        <p:spPr>
          <a:xfrm>
            <a:off x="147482" y="1777934"/>
            <a:ext cx="3982065" cy="489360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900"/>
              <a:buFont typeface="Arial" panose="020B0604020202020204" pitchFamily="34" charset="0"/>
              <a:buChar char="•"/>
            </a:pPr>
            <a:r>
              <a:rPr lang="en-GB" sz="2400" b="0" i="0" u="none" strike="noStrike" cap="none" dirty="0">
                <a:solidFill>
                  <a:srgbClr val="3F3F3F"/>
                </a:solidFill>
                <a:latin typeface="Open Sans"/>
                <a:ea typeface="Open Sans"/>
                <a:cs typeface="Open Sans"/>
                <a:sym typeface="Open Sans"/>
              </a:rPr>
              <a:t>This search yielded </a:t>
            </a:r>
            <a:r>
              <a:rPr lang="en-GB" sz="2400" b="1" i="0" u="none" strike="noStrike" cap="none" dirty="0">
                <a:solidFill>
                  <a:srgbClr val="3F3F3F"/>
                </a:solidFill>
                <a:latin typeface="Open Sans"/>
                <a:ea typeface="Open Sans"/>
                <a:cs typeface="Open Sans"/>
                <a:sym typeface="Open Sans"/>
              </a:rPr>
              <a:t>13</a:t>
            </a:r>
            <a:r>
              <a:rPr lang="en-GB" sz="2400" b="0" i="0" u="none" strike="noStrike" cap="none" dirty="0">
                <a:solidFill>
                  <a:srgbClr val="3F3F3F"/>
                </a:solidFill>
                <a:latin typeface="Open Sans"/>
                <a:ea typeface="Open Sans"/>
                <a:cs typeface="Open Sans"/>
                <a:sym typeface="Open Sans"/>
              </a:rPr>
              <a:t> results, as displayed on the right.</a:t>
            </a:r>
          </a:p>
          <a:p>
            <a:pPr marL="342900" marR="0" lvl="0" indent="-342900" algn="l" rtl="0">
              <a:lnSpc>
                <a:spcPct val="100000"/>
              </a:lnSpc>
              <a:spcBef>
                <a:spcPts val="0"/>
              </a:spcBef>
              <a:spcAft>
                <a:spcPts val="0"/>
              </a:spcAft>
              <a:buClr>
                <a:srgbClr val="000000"/>
              </a:buClr>
              <a:buSzPts val="1900"/>
              <a:buFont typeface="Arial" panose="020B0604020202020204" pitchFamily="34" charset="0"/>
              <a:buChar char="•"/>
            </a:pPr>
            <a:endParaRPr lang="en-GB" sz="2400" b="0" i="0" u="none" strike="noStrike" cap="none" dirty="0">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900"/>
              <a:buFont typeface="Arial" panose="020B0604020202020204" pitchFamily="34" charset="0"/>
              <a:buChar char="•"/>
            </a:pPr>
            <a:r>
              <a:rPr lang="en-GB" sz="2400" b="0" i="0" u="none" strike="noStrike" cap="none" dirty="0">
                <a:solidFill>
                  <a:srgbClr val="3F3F3F"/>
                </a:solidFill>
                <a:latin typeface="Open Sans"/>
                <a:ea typeface="Open Sans"/>
                <a:cs typeface="Open Sans"/>
                <a:sym typeface="Open Sans"/>
              </a:rPr>
              <a:t>The applied filters are highlighted in orange at the top of the Refine search options.</a:t>
            </a:r>
          </a:p>
          <a:p>
            <a:pPr marL="342900" marR="0" lvl="0" indent="-342900" algn="l" rtl="0">
              <a:lnSpc>
                <a:spcPct val="100000"/>
              </a:lnSpc>
              <a:spcBef>
                <a:spcPts val="0"/>
              </a:spcBef>
              <a:spcAft>
                <a:spcPts val="0"/>
              </a:spcAft>
              <a:buClr>
                <a:srgbClr val="000000"/>
              </a:buClr>
              <a:buSzPts val="1900"/>
              <a:buFont typeface="Arial" panose="020B0604020202020204" pitchFamily="34" charset="0"/>
              <a:buChar char="•"/>
            </a:pPr>
            <a:endParaRPr lang="en-GB" sz="2400" b="0" i="0" u="none" strike="noStrike" cap="none" dirty="0">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900"/>
              <a:buFont typeface="Arial" panose="020B0604020202020204" pitchFamily="34" charset="0"/>
              <a:buChar char="•"/>
            </a:pPr>
            <a:r>
              <a:rPr lang="en-GB" sz="2400" b="0" i="0" u="none" strike="noStrike" cap="none" dirty="0">
                <a:solidFill>
                  <a:srgbClr val="3F3F3F"/>
                </a:solidFill>
                <a:latin typeface="Open Sans"/>
                <a:ea typeface="Open Sans"/>
                <a:cs typeface="Open Sans"/>
                <a:sym typeface="Open Sans"/>
              </a:rPr>
              <a:t>To remove any of these filters, simply click on the 'X' icon located after each filter.</a:t>
            </a:r>
            <a:endParaRPr lang="en-ZA" sz="2400" i="0" u="none" strike="noStrike" cap="none" dirty="0">
              <a:solidFill>
                <a:srgbClr val="3F3F3F"/>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1D57AFC5-8BA4-B36B-2B55-9454B193A724}"/>
              </a:ext>
            </a:extLst>
          </p:cNvPr>
          <p:cNvPicPr>
            <a:picLocks noChangeAspect="1"/>
          </p:cNvPicPr>
          <p:nvPr/>
        </p:nvPicPr>
        <p:blipFill>
          <a:blip r:embed="rId3"/>
          <a:stretch>
            <a:fillRect/>
          </a:stretch>
        </p:blipFill>
        <p:spPr>
          <a:xfrm>
            <a:off x="4522838" y="1701880"/>
            <a:ext cx="6292645" cy="4798707"/>
          </a:xfrm>
          <a:prstGeom prst="rect">
            <a:avLst/>
          </a:prstGeom>
        </p:spPr>
      </p:pic>
      <p:sp>
        <p:nvSpPr>
          <p:cNvPr id="4" name="Rectangle 3">
            <a:extLst>
              <a:ext uri="{FF2B5EF4-FFF2-40B4-BE49-F238E27FC236}">
                <a16:creationId xmlns:a16="http://schemas.microsoft.com/office/drawing/2014/main" id="{22D362A1-D6F2-E26F-140C-5C466BC8649C}"/>
              </a:ext>
            </a:extLst>
          </p:cNvPr>
          <p:cNvSpPr/>
          <p:nvPr/>
        </p:nvSpPr>
        <p:spPr>
          <a:xfrm>
            <a:off x="4532672" y="3628103"/>
            <a:ext cx="1386348" cy="412955"/>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5604E98F-2201-95E2-1428-4C00CC5705AB}"/>
              </a:ext>
            </a:extLst>
          </p:cNvPr>
          <p:cNvSpPr/>
          <p:nvPr/>
        </p:nvSpPr>
        <p:spPr>
          <a:xfrm>
            <a:off x="6027174" y="3962400"/>
            <a:ext cx="993058" cy="27530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6B75786D-B905-36D4-58E3-B80CCBC17FFF}"/>
              </a:ext>
            </a:extLst>
          </p:cNvPr>
          <p:cNvSpPr/>
          <p:nvPr/>
        </p:nvSpPr>
        <p:spPr>
          <a:xfrm>
            <a:off x="4532672" y="3313471"/>
            <a:ext cx="1897625" cy="27530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738094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How to become a data provider?</a:t>
            </a:r>
            <a:endParaRPr>
              <a:latin typeface="Open Sans"/>
              <a:ea typeface="Open Sans"/>
              <a:cs typeface="Open Sans"/>
              <a:sym typeface="Open Sans"/>
            </a:endParaRPr>
          </a:p>
        </p:txBody>
      </p:sp>
      <p:sp>
        <p:nvSpPr>
          <p:cNvPr id="226" name="Google Shape;226;p23"/>
          <p:cNvSpPr txBox="1">
            <a:spLocks noGrp="1"/>
          </p:cNvSpPr>
          <p:nvPr>
            <p:ph type="body" idx="1"/>
          </p:nvPr>
        </p:nvSpPr>
        <p:spPr>
          <a:xfrm>
            <a:off x="0" y="1873519"/>
            <a:ext cx="11936186" cy="4749727"/>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Organizations which are eligible to become data providers in AGRIS are institutional repositories, journal publishers and aggregators. </a:t>
            </a:r>
            <a:endParaRPr sz="2000" dirty="0">
              <a:solidFill>
                <a:srgbClr val="3F3F3F"/>
              </a:solidFill>
              <a:latin typeface="Open Sans"/>
              <a:ea typeface="Open Sans"/>
              <a:cs typeface="Open Sans"/>
              <a:sym typeface="Open Sans"/>
            </a:endParaRPr>
          </a:p>
          <a:p>
            <a:pPr marL="914400" lvl="1" indent="-355600" algn="l" rtl="0">
              <a:lnSpc>
                <a:spcPct val="100000"/>
              </a:lnSpc>
              <a:spcBef>
                <a:spcPts val="2100"/>
              </a:spcBef>
              <a:spcAft>
                <a:spcPts val="0"/>
              </a:spcAft>
              <a:buClr>
                <a:schemeClr val="dk1"/>
              </a:buClr>
              <a:buSzPts val="2000"/>
              <a:buChar char="○"/>
            </a:pPr>
            <a:r>
              <a:rPr lang="en-US" dirty="0">
                <a:solidFill>
                  <a:srgbClr val="3F3F3F"/>
                </a:solidFill>
                <a:latin typeface="Open Sans"/>
                <a:ea typeface="Open Sans"/>
                <a:cs typeface="Open Sans"/>
                <a:sym typeface="Open Sans"/>
              </a:rPr>
              <a:t>Individual author contributors are not accepted as data providers.</a:t>
            </a:r>
            <a:endParaRPr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Resources should be in the area of food, nutrition, agriculture, forestry, fishery, environmental or other related sciences which are included in the AGROVOC thesaurus.</a:t>
            </a:r>
            <a:endParaRPr sz="2000"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If you are interested to register as a data provider, please contact </a:t>
            </a:r>
            <a:r>
              <a:rPr lang="en-US" sz="20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agris@fao.org</a:t>
            </a:r>
            <a:r>
              <a:rPr lang="en-US" sz="2000" dirty="0">
                <a:solidFill>
                  <a:schemeClr val="accent5"/>
                </a:solidFill>
                <a:latin typeface="Open Sans"/>
                <a:ea typeface="Open Sans"/>
                <a:cs typeface="Open Sans"/>
                <a:sym typeface="Open Sans"/>
              </a:rPr>
              <a:t>. </a:t>
            </a:r>
            <a:endParaRPr sz="2000" dirty="0">
              <a:solidFill>
                <a:schemeClr val="accent5"/>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Recommendations of a set of metadata properties and encoding vocabularies are provided on FAO’s AIMS website.</a:t>
            </a:r>
            <a:endParaRPr sz="2000"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More information about providing data to AGRIS can be found </a:t>
            </a:r>
            <a:r>
              <a:rPr lang="en-US" sz="2000" u="sng" dirty="0">
                <a:solidFill>
                  <a:srgbClr val="3F3F3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at </a:t>
            </a:r>
            <a:r>
              <a:rPr lang="en-US" sz="20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http://agris.fao.org/agris-search/info.action</a:t>
            </a:r>
            <a:r>
              <a:rPr lang="en-US" sz="2000" dirty="0">
                <a:solidFill>
                  <a:srgbClr val="3F3F3F"/>
                </a:solidFill>
                <a:latin typeface="Open Sans"/>
                <a:ea typeface="Open Sans"/>
                <a:cs typeface="Open Sans"/>
                <a:sym typeface="Open Sans"/>
              </a:rPr>
              <a:t>. AGRIS also has a dedicated mailing list at </a:t>
            </a:r>
            <a:r>
              <a:rPr lang="en-US" sz="2000" u="sng" dirty="0">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https://dgroups.org/fao/agris</a:t>
            </a:r>
            <a:r>
              <a:rPr lang="en-US" sz="2000" dirty="0">
                <a:solidFill>
                  <a:schemeClr val="accent5"/>
                </a:solidFill>
                <a:latin typeface="Open Sans"/>
                <a:ea typeface="Open Sans"/>
                <a:cs typeface="Open Sans"/>
                <a:sym typeface="Open Sans"/>
              </a:rPr>
              <a:t> </a:t>
            </a:r>
            <a:r>
              <a:rPr lang="en-US" sz="2000" dirty="0">
                <a:solidFill>
                  <a:srgbClr val="3F3F3F"/>
                </a:solidFill>
                <a:latin typeface="Open Sans"/>
                <a:ea typeface="Open Sans"/>
                <a:cs typeface="Open Sans"/>
                <a:sym typeface="Open Sans"/>
              </a:rPr>
              <a:t>where anyone interested in it can join the list to stay up-to-date with the database and relevant activities.</a:t>
            </a:r>
            <a:endParaRPr sz="2000" dirty="0">
              <a:solidFill>
                <a:srgbClr val="3F3F3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title"/>
          </p:nvPr>
        </p:nvSpPr>
        <p:spPr>
          <a:xfrm>
            <a:off x="0" y="375557"/>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500">
                <a:solidFill>
                  <a:srgbClr val="586F7C"/>
                </a:solidFill>
                <a:latin typeface="Open Sans"/>
                <a:ea typeface="Open Sans"/>
                <a:cs typeface="Open Sans"/>
                <a:sym typeface="Open Sans"/>
              </a:rPr>
              <a:t>Databases in Agriculture</a:t>
            </a:r>
            <a:endParaRPr sz="3500">
              <a:solidFill>
                <a:srgbClr val="586F7C"/>
              </a:solidFill>
              <a:latin typeface="Open Sans"/>
              <a:ea typeface="Open Sans"/>
              <a:cs typeface="Open Sans"/>
              <a:sym typeface="Open Sans"/>
            </a:endParaRPr>
          </a:p>
        </p:txBody>
      </p:sp>
      <p:sp>
        <p:nvSpPr>
          <p:cNvPr id="233" name="Google Shape;233;p24"/>
          <p:cNvSpPr txBox="1">
            <a:spLocks noGrp="1"/>
          </p:cNvSpPr>
          <p:nvPr>
            <p:ph type="body" idx="1"/>
          </p:nvPr>
        </p:nvSpPr>
        <p:spPr>
          <a:xfrm>
            <a:off x="506185" y="1863344"/>
            <a:ext cx="11136085" cy="4619099"/>
          </a:xfrm>
          <a:prstGeom prst="rect">
            <a:avLst/>
          </a:prstGeom>
          <a:noFill/>
          <a:ln>
            <a:noFill/>
          </a:ln>
        </p:spPr>
        <p:txBody>
          <a:bodyPr spcFirstLastPara="1" wrap="square" lIns="91425" tIns="45700" rIns="91425" bIns="45700" anchor="t" anchorCtr="0">
            <a:noAutofit/>
          </a:bodyPr>
          <a:lstStyle/>
          <a:p>
            <a:pPr marL="76200" lvl="0" indent="0" algn="l" rtl="0">
              <a:lnSpc>
                <a:spcPct val="20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This section will introduce two of the databases that are available through the AGORA Portal or the R4L United Content Portal, from the list of Databases or externally at the given URLs.</a:t>
            </a:r>
            <a:endParaRPr>
              <a:solidFill>
                <a:srgbClr val="3F3F3F"/>
              </a:solidFill>
            </a:endParaRPr>
          </a:p>
          <a:p>
            <a:pPr marL="533400" lvl="0" indent="-457200" algn="l" rtl="0">
              <a:lnSpc>
                <a:spcPct val="200000"/>
              </a:lnSpc>
              <a:spcBef>
                <a:spcPts val="1000"/>
              </a:spcBef>
              <a:spcAft>
                <a:spcPts val="0"/>
              </a:spcAft>
              <a:buClr>
                <a:schemeClr val="dk1"/>
              </a:buClr>
              <a:buSzPts val="2400"/>
              <a:buFont typeface="Arial"/>
              <a:buAutoNum type="arabicPeriod"/>
            </a:pPr>
            <a:r>
              <a:rPr lang="en-US">
                <a:solidFill>
                  <a:srgbClr val="3F3F3F"/>
                </a:solidFill>
                <a:latin typeface="Open Sans"/>
                <a:ea typeface="Open Sans"/>
                <a:cs typeface="Open Sans"/>
                <a:sym typeface="Open Sans"/>
              </a:rPr>
              <a:t>CAB Abstract</a:t>
            </a:r>
            <a:endParaRPr>
              <a:solidFill>
                <a:srgbClr val="3F3F3F"/>
              </a:solidFill>
            </a:endParaRPr>
          </a:p>
          <a:p>
            <a:pPr marL="533400" lvl="0" indent="-457200" algn="l" rtl="0">
              <a:lnSpc>
                <a:spcPct val="200000"/>
              </a:lnSpc>
              <a:spcBef>
                <a:spcPts val="1000"/>
              </a:spcBef>
              <a:spcAft>
                <a:spcPts val="0"/>
              </a:spcAft>
              <a:buClr>
                <a:schemeClr val="dk1"/>
              </a:buClr>
              <a:buSzPts val="2400"/>
              <a:buFont typeface="Arial"/>
              <a:buAutoNum type="arabicPeriod"/>
            </a:pPr>
            <a:r>
              <a:rPr lang="en-US">
                <a:solidFill>
                  <a:srgbClr val="3F3F3F"/>
                </a:solidFill>
                <a:latin typeface="Open Sans"/>
                <a:ea typeface="Open Sans"/>
                <a:cs typeface="Open Sans"/>
                <a:sym typeface="Open Sans"/>
              </a:rPr>
              <a:t>USDA National Agricultural Library - PubAg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txBox="1">
            <a:spLocks noGrp="1"/>
          </p:cNvSpPr>
          <p:nvPr>
            <p:ph type="title"/>
          </p:nvPr>
        </p:nvSpPr>
        <p:spPr>
          <a:xfrm>
            <a:off x="0" y="546652"/>
            <a:ext cx="7315200" cy="9714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CAB Abstracts</a:t>
            </a:r>
            <a:endParaRPr sz="3600">
              <a:solidFill>
                <a:srgbClr val="586F7C"/>
              </a:solidFill>
              <a:latin typeface="Open Sans"/>
              <a:ea typeface="Open Sans"/>
              <a:cs typeface="Open Sans"/>
              <a:sym typeface="Open Sans"/>
            </a:endParaRPr>
          </a:p>
        </p:txBody>
      </p:sp>
      <p:sp>
        <p:nvSpPr>
          <p:cNvPr id="240" name="Google Shape;240;p13"/>
          <p:cNvSpPr txBox="1">
            <a:spLocks noGrp="1"/>
          </p:cNvSpPr>
          <p:nvPr>
            <p:ph type="body" idx="1"/>
          </p:nvPr>
        </p:nvSpPr>
        <p:spPr>
          <a:xfrm>
            <a:off x="1" y="1812471"/>
            <a:ext cx="12034156" cy="3444894"/>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is a comprehensive database for applied life sciences. </a:t>
            </a:r>
            <a:endParaRPr>
              <a:solidFill>
                <a:schemeClr val="dk1"/>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It is published by CABI (formerly the Centre for Agriculture and Biosciences International). </a:t>
            </a:r>
            <a:endParaRPr>
              <a:solidFill>
                <a:schemeClr val="dk1"/>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provides users access to more than </a:t>
            </a:r>
            <a:r>
              <a:rPr lang="en-US" b="1">
                <a:solidFill>
                  <a:schemeClr val="dk1"/>
                </a:solidFill>
                <a:latin typeface="Open Sans"/>
                <a:ea typeface="Open Sans"/>
                <a:cs typeface="Open Sans"/>
                <a:sym typeface="Open Sans"/>
              </a:rPr>
              <a:t>13 million </a:t>
            </a:r>
            <a:r>
              <a:rPr lang="en-US">
                <a:solidFill>
                  <a:schemeClr val="dk1"/>
                </a:solidFill>
                <a:latin typeface="Open Sans"/>
                <a:ea typeface="Open Sans"/>
                <a:cs typeface="Open Sans"/>
                <a:sym typeface="Open Sans"/>
              </a:rPr>
              <a:t>records from 1973 onwards.</a:t>
            </a:r>
            <a:endParaRPr/>
          </a:p>
          <a:p>
            <a:pPr marL="412750" lvl="0" indent="-28575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Subject coverage includes agriculture, environment, veterinary sciences, applied economics, food science and nutrition. </a:t>
            </a:r>
            <a:endParaRPr>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is indexed with the CAB Thesaurus which makes searching easier and provides a more precise access to all relevant research. </a:t>
            </a:r>
            <a:endParaRPr>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has an international focus with strong representation in developing countries. </a:t>
            </a:r>
            <a:endParaRPr>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4598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1000"/>
              </a:spcBef>
              <a:spcAft>
                <a:spcPts val="0"/>
              </a:spcAft>
              <a:buClr>
                <a:srgbClr val="000000"/>
              </a:buClr>
              <a:buSzPts val="2000"/>
              <a:buFont typeface="Arial"/>
              <a:buChar char="•"/>
            </a:pPr>
            <a:r>
              <a:rPr lang="en-US" sz="2000">
                <a:solidFill>
                  <a:srgbClr val="3F3F3F"/>
                </a:solidFill>
                <a:latin typeface="Open Sans"/>
                <a:ea typeface="Open Sans"/>
                <a:cs typeface="Open Sans"/>
                <a:sym typeface="Open Sans"/>
              </a:rPr>
              <a:t>Introduction</a:t>
            </a:r>
            <a:endParaRPr>
              <a:solidFill>
                <a:srgbClr val="3F3F3F"/>
              </a:solidFill>
            </a:endParaRPr>
          </a:p>
          <a:p>
            <a:pPr marL="228600" lvl="0" indent="-228600" algn="l" rtl="0">
              <a:lnSpc>
                <a:spcPct val="150000"/>
              </a:lnSpc>
              <a:spcBef>
                <a:spcPts val="1000"/>
              </a:spcBef>
              <a:spcAft>
                <a:spcPts val="0"/>
              </a:spcAft>
              <a:buClr>
                <a:srgbClr val="000000"/>
              </a:buClr>
              <a:buSzPts val="2000"/>
              <a:buFont typeface="Arial"/>
              <a:buChar char="•"/>
            </a:pPr>
            <a:r>
              <a:rPr lang="en-US" sz="2000">
                <a:solidFill>
                  <a:srgbClr val="3F3F3F"/>
                </a:solidFill>
                <a:latin typeface="Open Sans"/>
                <a:ea typeface="Open Sans"/>
                <a:cs typeface="Open Sans"/>
                <a:sym typeface="Open Sans"/>
              </a:rPr>
              <a:t>AGRIS - International Information System of Agricultural Science and Technology</a:t>
            </a:r>
            <a:endParaRPr>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a:solidFill>
                  <a:srgbClr val="3F3F3F"/>
                </a:solidFill>
                <a:latin typeface="Open Sans"/>
                <a:ea typeface="Open Sans"/>
                <a:cs typeface="Open Sans"/>
                <a:sym typeface="Open Sans"/>
              </a:rPr>
              <a:t>Content coverage</a:t>
            </a:r>
            <a:endParaRPr>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a:solidFill>
                  <a:srgbClr val="3F3F3F"/>
                </a:solidFill>
                <a:latin typeface="Open Sans"/>
                <a:ea typeface="Open Sans"/>
                <a:cs typeface="Open Sans"/>
                <a:sym typeface="Open Sans"/>
              </a:rPr>
              <a:t>How to search AGRIS database?	</a:t>
            </a:r>
            <a:endParaRPr>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a:solidFill>
                  <a:srgbClr val="3F3F3F"/>
                </a:solidFill>
                <a:latin typeface="Open Sans"/>
                <a:ea typeface="Open Sans"/>
                <a:cs typeface="Open Sans"/>
                <a:sym typeface="Open Sans"/>
              </a:rPr>
              <a:t>How to become a data provider?	</a:t>
            </a:r>
            <a:endParaRPr>
              <a:solidFill>
                <a:srgbClr val="3F3F3F"/>
              </a:solidFill>
            </a:endParaRPr>
          </a:p>
          <a:p>
            <a:pPr marL="228600" lvl="0" indent="-228600" algn="l" rtl="0">
              <a:lnSpc>
                <a:spcPct val="150000"/>
              </a:lnSpc>
              <a:spcBef>
                <a:spcPts val="1000"/>
              </a:spcBef>
              <a:spcAft>
                <a:spcPts val="0"/>
              </a:spcAft>
              <a:buClr>
                <a:srgbClr val="000000"/>
              </a:buClr>
              <a:buSzPts val="2000"/>
              <a:buFont typeface="Arial"/>
              <a:buChar char="•"/>
            </a:pPr>
            <a:r>
              <a:rPr lang="en-US" sz="2000">
                <a:solidFill>
                  <a:srgbClr val="3F3F3F"/>
                </a:solidFill>
                <a:latin typeface="Open Sans"/>
                <a:ea typeface="Open Sans"/>
                <a:cs typeface="Open Sans"/>
                <a:sym typeface="Open Sans"/>
              </a:rPr>
              <a:t>Databases in Agriculture	</a:t>
            </a:r>
            <a:endParaRPr>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a:solidFill>
                  <a:srgbClr val="3F3F3F"/>
                </a:solidFill>
                <a:latin typeface="Open Sans"/>
                <a:ea typeface="Open Sans"/>
                <a:cs typeface="Open Sans"/>
                <a:sym typeface="Open Sans"/>
              </a:rPr>
              <a:t>CAB Abstract</a:t>
            </a:r>
            <a:endParaRPr>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a:solidFill>
                  <a:srgbClr val="3F3F3F"/>
                </a:solidFill>
                <a:latin typeface="Open Sans"/>
                <a:ea typeface="Open Sans"/>
                <a:cs typeface="Open Sans"/>
                <a:sym typeface="Open Sans"/>
              </a:rPr>
              <a:t>USDA National Agricultural Library - PubAg</a:t>
            </a:r>
            <a:endParaRPr>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August 2023</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9"/>
          <p:cNvPicPr preferRelativeResize="0"/>
          <p:nvPr/>
        </p:nvPicPr>
        <p:blipFill rotWithShape="1">
          <a:blip r:embed="rId3">
            <a:alphaModFix/>
          </a:blip>
          <a:srcRect/>
          <a:stretch/>
        </p:blipFill>
        <p:spPr>
          <a:xfrm>
            <a:off x="0" y="2880887"/>
            <a:ext cx="2286000" cy="3248025"/>
          </a:xfrm>
          <a:prstGeom prst="rect">
            <a:avLst/>
          </a:prstGeom>
          <a:noFill/>
          <a:ln>
            <a:noFill/>
          </a:ln>
        </p:spPr>
      </p:pic>
      <p:sp>
        <p:nvSpPr>
          <p:cNvPr id="246" name="Google Shape;246;p9"/>
          <p:cNvSpPr txBox="1">
            <a:spLocks noGrp="1"/>
          </p:cNvSpPr>
          <p:nvPr>
            <p:ph type="title"/>
          </p:nvPr>
        </p:nvSpPr>
        <p:spPr>
          <a:xfrm>
            <a:off x="0" y="317839"/>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CAB Abstracts </a:t>
            </a:r>
            <a:endParaRPr>
              <a:solidFill>
                <a:srgbClr val="586F7C"/>
              </a:solidFill>
              <a:latin typeface="Open Sans"/>
              <a:ea typeface="Open Sans"/>
              <a:cs typeface="Open Sans"/>
              <a:sym typeface="Open Sans"/>
            </a:endParaRPr>
          </a:p>
        </p:txBody>
      </p:sp>
      <p:sp>
        <p:nvSpPr>
          <p:cNvPr id="247" name="Google Shape;247;p9"/>
          <p:cNvSpPr txBox="1">
            <a:spLocks noGrp="1"/>
          </p:cNvSpPr>
          <p:nvPr>
            <p:ph type="body" idx="1"/>
          </p:nvPr>
        </p:nvSpPr>
        <p:spPr>
          <a:xfrm>
            <a:off x="103350" y="1606712"/>
            <a:ext cx="11985300" cy="4522200"/>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1"/>
              </a:buClr>
              <a:buSzPts val="2200"/>
              <a:buFont typeface="Open Sans"/>
              <a:buChar char="●"/>
            </a:pPr>
            <a:r>
              <a:rPr lang="en-US" sz="2000" dirty="0">
                <a:solidFill>
                  <a:srgbClr val="3F3F3F"/>
                </a:solidFill>
                <a:latin typeface="Open Sans"/>
                <a:ea typeface="Open Sans"/>
                <a:cs typeface="Open Sans"/>
                <a:sym typeface="Open Sans"/>
              </a:rPr>
              <a:t>After logging into the </a:t>
            </a:r>
            <a:r>
              <a:rPr lang="en-US" sz="2000" b="1" dirty="0">
                <a:solidFill>
                  <a:srgbClr val="3F3F3F"/>
                </a:solidFill>
                <a:latin typeface="Open Sans"/>
                <a:ea typeface="Open Sans"/>
                <a:cs typeface="Open Sans"/>
                <a:sym typeface="Open Sans"/>
              </a:rPr>
              <a:t>AGORA </a:t>
            </a:r>
            <a:r>
              <a:rPr lang="en-US" sz="2000" dirty="0">
                <a:solidFill>
                  <a:srgbClr val="3F3F3F"/>
                </a:solidFill>
                <a:latin typeface="Open Sans"/>
                <a:ea typeface="Open Sans"/>
                <a:cs typeface="Open Sans"/>
                <a:sym typeface="Open Sans"/>
              </a:rPr>
              <a:t>or</a:t>
            </a:r>
            <a:r>
              <a:rPr lang="en-US" sz="2000" b="1" dirty="0">
                <a:solidFill>
                  <a:srgbClr val="3F3F3F"/>
                </a:solidFill>
                <a:latin typeface="Open Sans"/>
                <a:ea typeface="Open Sans"/>
                <a:cs typeface="Open Sans"/>
                <a:sym typeface="Open Sans"/>
              </a:rPr>
              <a:t> Unified Content</a:t>
            </a:r>
            <a:r>
              <a:rPr lang="en-US" sz="2000"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Portal</a:t>
            </a:r>
            <a:r>
              <a:rPr lang="en-US" sz="2000" dirty="0">
                <a:solidFill>
                  <a:srgbClr val="3F3F3F"/>
                </a:solidFill>
                <a:latin typeface="Open Sans"/>
                <a:ea typeface="Open Sans"/>
                <a:cs typeface="Open Sans"/>
                <a:sym typeface="Open Sans"/>
              </a:rPr>
              <a:t>, open the </a:t>
            </a:r>
            <a:r>
              <a:rPr lang="en-US" sz="2000" b="1" dirty="0">
                <a:solidFill>
                  <a:srgbClr val="3F3F3F"/>
                </a:solidFill>
                <a:latin typeface="Open Sans"/>
                <a:ea typeface="Open Sans"/>
                <a:cs typeface="Open Sans"/>
                <a:sym typeface="Open Sans"/>
              </a:rPr>
              <a:t>Content </a:t>
            </a:r>
            <a:r>
              <a:rPr lang="en-US" sz="2000" dirty="0">
                <a:solidFill>
                  <a:srgbClr val="3F3F3F"/>
                </a:solidFill>
                <a:latin typeface="Open Sans"/>
                <a:ea typeface="Open Sans"/>
                <a:cs typeface="Open Sans"/>
                <a:sym typeface="Open Sans"/>
              </a:rPr>
              <a:t>list, scroll down the titles and click on </a:t>
            </a:r>
            <a:r>
              <a:rPr lang="en-US" sz="2000" b="1" dirty="0">
                <a:solidFill>
                  <a:srgbClr val="3F3F3F"/>
                </a:solidFill>
                <a:latin typeface="Open Sans"/>
                <a:ea typeface="Open Sans"/>
                <a:cs typeface="Open Sans"/>
                <a:sym typeface="Open Sans"/>
              </a:rPr>
              <a:t>Databases, </a:t>
            </a:r>
            <a:r>
              <a:rPr lang="en-US" sz="2000" dirty="0">
                <a:solidFill>
                  <a:srgbClr val="262626"/>
                </a:solidFill>
                <a:latin typeface="Open Sans"/>
                <a:ea typeface="Open Sans"/>
                <a:cs typeface="Open Sans"/>
                <a:sym typeface="Open Sans"/>
              </a:rPr>
              <a:t>then click on letter </a:t>
            </a:r>
            <a:r>
              <a:rPr lang="en-US" sz="2000" b="1" dirty="0">
                <a:solidFill>
                  <a:srgbClr val="262626"/>
                </a:solidFill>
                <a:latin typeface="Open Sans"/>
                <a:ea typeface="Open Sans"/>
                <a:cs typeface="Open Sans"/>
                <a:sym typeface="Open Sans"/>
              </a:rPr>
              <a:t>C </a:t>
            </a:r>
            <a:r>
              <a:rPr lang="en-US" sz="2000" dirty="0">
                <a:solidFill>
                  <a:srgbClr val="262626"/>
                </a:solidFill>
                <a:latin typeface="Open Sans"/>
                <a:ea typeface="Open Sans"/>
                <a:cs typeface="Open Sans"/>
                <a:sym typeface="Open Sans"/>
              </a:rPr>
              <a:t>on the alphabetical list</a:t>
            </a:r>
            <a:r>
              <a:rPr lang="en-US" sz="2000" b="1" dirty="0">
                <a:solidFill>
                  <a:srgbClr val="262626"/>
                </a:solidFill>
                <a:latin typeface="Open Sans"/>
                <a:ea typeface="Open Sans"/>
                <a:cs typeface="Open Sans"/>
                <a:sym typeface="Open Sans"/>
              </a:rPr>
              <a:t> </a:t>
            </a:r>
            <a:r>
              <a:rPr lang="en-US" sz="2000" dirty="0">
                <a:solidFill>
                  <a:srgbClr val="262626"/>
                </a:solidFill>
                <a:latin typeface="Open Sans"/>
                <a:ea typeface="Open Sans"/>
                <a:cs typeface="Open Sans"/>
                <a:sym typeface="Open Sans"/>
              </a:rPr>
              <a:t>to o</a:t>
            </a:r>
            <a:r>
              <a:rPr lang="en-US" sz="2000" dirty="0">
                <a:solidFill>
                  <a:srgbClr val="262626"/>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pen </a:t>
            </a:r>
            <a:r>
              <a:rPr lang="en-US" sz="2000" b="1" dirty="0">
                <a:solidFill>
                  <a:srgbClr val="262626"/>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CAB Abstracts.</a:t>
            </a:r>
            <a:endParaRPr sz="2000" dirty="0">
              <a:solidFill>
                <a:srgbClr val="262626"/>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000" dirty="0">
              <a:solidFill>
                <a:srgbClr val="3F3F3F"/>
              </a:solidFill>
              <a:latin typeface="Open Sans"/>
              <a:ea typeface="Open Sans"/>
              <a:cs typeface="Open Sans"/>
              <a:sym typeface="Open Sans"/>
            </a:endParaRPr>
          </a:p>
        </p:txBody>
      </p:sp>
      <p:sp>
        <p:nvSpPr>
          <p:cNvPr id="248" name="Google Shape;248;p9"/>
          <p:cNvSpPr/>
          <p:nvPr/>
        </p:nvSpPr>
        <p:spPr>
          <a:xfrm>
            <a:off x="41252" y="4248051"/>
            <a:ext cx="2162199" cy="450308"/>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3C94A6B4-506E-CE4D-0336-42E12AABFEE7}"/>
              </a:ext>
            </a:extLst>
          </p:cNvPr>
          <p:cNvPicPr>
            <a:picLocks noChangeAspect="1"/>
          </p:cNvPicPr>
          <p:nvPr/>
        </p:nvPicPr>
        <p:blipFill>
          <a:blip r:embed="rId4"/>
          <a:srcRect/>
          <a:stretch/>
        </p:blipFill>
        <p:spPr>
          <a:xfrm>
            <a:off x="3120394" y="2357085"/>
            <a:ext cx="5430272" cy="4446676"/>
          </a:xfrm>
          <a:prstGeom prst="rect">
            <a:avLst/>
          </a:prstGeom>
        </p:spPr>
      </p:pic>
      <p:pic>
        <p:nvPicPr>
          <p:cNvPr id="4" name="Google Shape;249;p9">
            <a:extLst>
              <a:ext uri="{FF2B5EF4-FFF2-40B4-BE49-F238E27FC236}">
                <a16:creationId xmlns:a16="http://schemas.microsoft.com/office/drawing/2014/main" id="{99C93F88-2C19-4762-F881-206D6ED446D9}"/>
              </a:ext>
            </a:extLst>
          </p:cNvPr>
          <p:cNvPicPr preferRelativeResize="0"/>
          <p:nvPr/>
        </p:nvPicPr>
        <p:blipFill rotWithShape="1">
          <a:blip r:embed="rId5">
            <a:alphaModFix/>
          </a:blip>
          <a:srcRect l="12190" t="13653" r="5484" b="9425"/>
          <a:stretch/>
        </p:blipFill>
        <p:spPr>
          <a:xfrm>
            <a:off x="7531510" y="3342967"/>
            <a:ext cx="4557140" cy="3008303"/>
          </a:xfrm>
          <a:prstGeom prst="rect">
            <a:avLst/>
          </a:prstGeom>
          <a:noFill/>
          <a:ln>
            <a:noFill/>
          </a:ln>
        </p:spPr>
      </p:pic>
      <p:sp>
        <p:nvSpPr>
          <p:cNvPr id="5" name="Rectangle 4">
            <a:extLst>
              <a:ext uri="{FF2B5EF4-FFF2-40B4-BE49-F238E27FC236}">
                <a16:creationId xmlns:a16="http://schemas.microsoft.com/office/drawing/2014/main" id="{3C3A1071-CF8C-3DCD-0C0B-55E243426C72}"/>
              </a:ext>
            </a:extLst>
          </p:cNvPr>
          <p:cNvSpPr/>
          <p:nvPr/>
        </p:nvSpPr>
        <p:spPr>
          <a:xfrm>
            <a:off x="5407742" y="3464543"/>
            <a:ext cx="196646" cy="35396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a:solidFill>
                  <a:srgbClr val="00B050"/>
                </a:solidFill>
              </a:ln>
              <a:noFill/>
            </a:endParaRPr>
          </a:p>
        </p:txBody>
      </p:sp>
      <p:sp>
        <p:nvSpPr>
          <p:cNvPr id="8" name="Rectangle 7">
            <a:extLst>
              <a:ext uri="{FF2B5EF4-FFF2-40B4-BE49-F238E27FC236}">
                <a16:creationId xmlns:a16="http://schemas.microsoft.com/office/drawing/2014/main" id="{220BD602-D16B-EB07-E8D6-2B33E6634766}"/>
              </a:ext>
            </a:extLst>
          </p:cNvPr>
          <p:cNvSpPr/>
          <p:nvPr/>
        </p:nvSpPr>
        <p:spPr>
          <a:xfrm>
            <a:off x="4660491" y="3841584"/>
            <a:ext cx="1582993" cy="4950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5"/>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CAB Abstracts cont.</a:t>
            </a:r>
            <a:endParaRPr sz="3200">
              <a:solidFill>
                <a:srgbClr val="586F7C"/>
              </a:solidFill>
              <a:latin typeface="Open Sans"/>
              <a:ea typeface="Open Sans"/>
              <a:cs typeface="Open Sans"/>
              <a:sym typeface="Open Sans"/>
            </a:endParaRPr>
          </a:p>
        </p:txBody>
      </p:sp>
      <p:sp>
        <p:nvSpPr>
          <p:cNvPr id="262" name="Google Shape;262;p25"/>
          <p:cNvSpPr txBox="1">
            <a:spLocks noGrp="1"/>
          </p:cNvSpPr>
          <p:nvPr>
            <p:ph type="body" idx="1"/>
          </p:nvPr>
        </p:nvSpPr>
        <p:spPr>
          <a:xfrm>
            <a:off x="0" y="1598581"/>
            <a:ext cx="4800599" cy="3658784"/>
          </a:xfrm>
          <a:prstGeom prst="rect">
            <a:avLst/>
          </a:prstGeom>
          <a:noFill/>
          <a:ln>
            <a:noFill/>
          </a:ln>
        </p:spPr>
        <p:txBody>
          <a:bodyPr spcFirstLastPara="1" wrap="square" lIns="91425" tIns="45700" rIns="91425" bIns="45700" anchor="t" anchorCtr="0">
            <a:noAutofit/>
          </a:bodyPr>
          <a:lstStyle/>
          <a:p>
            <a:pPr marL="127000" lvl="0" indent="0" algn="just" rtl="0">
              <a:lnSpc>
                <a:spcPct val="100000"/>
              </a:lnSpc>
              <a:spcBef>
                <a:spcPts val="1000"/>
              </a:spcBef>
              <a:spcAft>
                <a:spcPts val="0"/>
              </a:spcAft>
              <a:buClr>
                <a:schemeClr val="dk1"/>
              </a:buClr>
              <a:buSzPts val="2000"/>
              <a:buNone/>
            </a:pPr>
            <a:r>
              <a:rPr lang="en-US" sz="2000">
                <a:solidFill>
                  <a:srgbClr val="3F3F3F"/>
                </a:solidFill>
                <a:latin typeface="Open Sans"/>
                <a:ea typeface="Open Sans"/>
                <a:cs typeface="Open Sans"/>
                <a:sym typeface="Open Sans"/>
              </a:rPr>
              <a:t>Available at :</a:t>
            </a:r>
            <a:endParaRPr>
              <a:solidFill>
                <a:srgbClr val="3F3F3F"/>
              </a:solidFill>
            </a:endParaRPr>
          </a:p>
          <a:p>
            <a:pPr marL="469900" lvl="0" indent="-342900" algn="l"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Login into </a:t>
            </a:r>
            <a:r>
              <a:rPr lang="en-US" sz="2000" b="1">
                <a:solidFill>
                  <a:srgbClr val="3F3F3F"/>
                </a:solidFill>
                <a:latin typeface="Open Sans"/>
                <a:ea typeface="Open Sans"/>
                <a:cs typeface="Open Sans"/>
                <a:sym typeface="Open Sans"/>
              </a:rPr>
              <a:t>AGORA or </a:t>
            </a:r>
            <a:r>
              <a:rPr lang="en-US" sz="2000">
                <a:solidFill>
                  <a:srgbClr val="3F3F3F"/>
                </a:solidFill>
                <a:latin typeface="Open Sans"/>
                <a:ea typeface="Open Sans"/>
                <a:cs typeface="Open Sans"/>
                <a:sym typeface="Open Sans"/>
              </a:rPr>
              <a:t>Unified Content Portal, open </a:t>
            </a:r>
            <a:r>
              <a:rPr lang="en-US" sz="2000" b="1">
                <a:solidFill>
                  <a:srgbClr val="3F3F3F"/>
                </a:solidFill>
                <a:latin typeface="Open Sans"/>
                <a:ea typeface="Open Sans"/>
                <a:cs typeface="Open Sans"/>
                <a:sym typeface="Open Sans"/>
              </a:rPr>
              <a:t>Content</a:t>
            </a:r>
            <a:r>
              <a:rPr lang="en-US" sz="2000">
                <a:solidFill>
                  <a:srgbClr val="3F3F3F"/>
                </a:solidFill>
                <a:latin typeface="Open Sans"/>
                <a:ea typeface="Open Sans"/>
                <a:cs typeface="Open Sans"/>
                <a:sym typeface="Open Sans"/>
              </a:rPr>
              <a:t>  and click on </a:t>
            </a:r>
            <a:r>
              <a:rPr lang="en-US" sz="2000" b="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Databases</a:t>
            </a:r>
            <a:r>
              <a:rPr lang="en-US" sz="200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to access </a:t>
            </a:r>
            <a:r>
              <a:rPr lang="en-US" sz="2000" b="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CAB Abstracts</a:t>
            </a:r>
            <a:r>
              <a:rPr lang="en-US" sz="200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a:t>
            </a:r>
            <a:r>
              <a:rPr lang="en-US" sz="2000">
                <a:solidFill>
                  <a:srgbClr val="3F3F3F"/>
                </a:solidFill>
                <a:latin typeface="Open Sans"/>
                <a:ea typeface="Open Sans"/>
                <a:cs typeface="Open Sans"/>
                <a:sym typeface="Open Sans"/>
              </a:rPr>
              <a:t> </a:t>
            </a:r>
            <a:endParaRPr sz="2000">
              <a:solidFill>
                <a:srgbClr val="3F3F3F"/>
              </a:solidFill>
              <a:latin typeface="Open Sans"/>
              <a:ea typeface="Open Sans"/>
              <a:cs typeface="Open Sans"/>
              <a:sym typeface="Open Sans"/>
            </a:endParaRPr>
          </a:p>
          <a:p>
            <a:pPr marL="469900" lvl="0" indent="-215900" algn="l" rtl="0">
              <a:lnSpc>
                <a:spcPct val="100000"/>
              </a:lnSpc>
              <a:spcBef>
                <a:spcPts val="1000"/>
              </a:spcBef>
              <a:spcAft>
                <a:spcPts val="0"/>
              </a:spcAft>
              <a:buClr>
                <a:schemeClr val="dk1"/>
              </a:buClr>
              <a:buSzPts val="2000"/>
              <a:buNone/>
            </a:pPr>
            <a:endParaRPr sz="2000">
              <a:solidFill>
                <a:schemeClr val="dk1"/>
              </a:solidFill>
              <a:latin typeface="Open Sans"/>
              <a:ea typeface="Open Sans"/>
              <a:cs typeface="Open Sans"/>
              <a:sym typeface="Open Sans"/>
            </a:endParaRPr>
          </a:p>
          <a:p>
            <a:pPr marL="469900" lvl="0" indent="-215900" algn="just" rtl="0">
              <a:lnSpc>
                <a:spcPct val="100000"/>
              </a:lnSpc>
              <a:spcBef>
                <a:spcPts val="1000"/>
              </a:spcBef>
              <a:spcAft>
                <a:spcPts val="0"/>
              </a:spcAft>
              <a:buClr>
                <a:schemeClr val="dk1"/>
              </a:buClr>
              <a:buSzPts val="2000"/>
              <a:buNone/>
            </a:pPr>
            <a:endParaRPr sz="2000">
              <a:solidFill>
                <a:schemeClr val="dk1"/>
              </a:solidFill>
              <a:latin typeface="Open Sans"/>
              <a:ea typeface="Open Sans"/>
              <a:cs typeface="Open Sans"/>
              <a:sym typeface="Open Sans"/>
            </a:endParaRPr>
          </a:p>
          <a:p>
            <a:pPr marL="412750" lvl="0" indent="-158750" algn="just" rtl="0">
              <a:lnSpc>
                <a:spcPct val="100000"/>
              </a:lnSpc>
              <a:spcBef>
                <a:spcPts val="1000"/>
              </a:spcBef>
              <a:spcAft>
                <a:spcPts val="0"/>
              </a:spcAft>
              <a:buClr>
                <a:schemeClr val="dk1"/>
              </a:buClr>
              <a:buSzPts val="2000"/>
              <a:buNone/>
            </a:pPr>
            <a:endParaRPr sz="2000">
              <a:solidFill>
                <a:schemeClr val="dk1"/>
              </a:solidFill>
              <a:latin typeface="Open Sans"/>
              <a:ea typeface="Open Sans"/>
              <a:cs typeface="Open Sans"/>
              <a:sym typeface="Open Sans"/>
            </a:endParaRPr>
          </a:p>
        </p:txBody>
      </p:sp>
      <p:pic>
        <p:nvPicPr>
          <p:cNvPr id="263" name="Google Shape;263;p25" descr="https://lh5.googleusercontent.com/vt73Y7231_AmlF6XO6pCr_m4j_yGCQuOpYvH97AYAXar3s5mC88-FJ5xuBVQIjU3EYbHK7sPj-iEj2Fk6piP3W3ymcTM8QJzd92BT8kl85ES2qQ0dKB1mxuy4qbOPl9D8cmkwQI"/>
          <p:cNvPicPr preferRelativeResize="0"/>
          <p:nvPr/>
        </p:nvPicPr>
        <p:blipFill rotWithShape="1">
          <a:blip r:embed="rId3">
            <a:alphaModFix/>
          </a:blip>
          <a:srcRect/>
          <a:stretch/>
        </p:blipFill>
        <p:spPr>
          <a:xfrm>
            <a:off x="0" y="4663263"/>
            <a:ext cx="5002197" cy="1797504"/>
          </a:xfrm>
          <a:prstGeom prst="rect">
            <a:avLst/>
          </a:prstGeom>
          <a:noFill/>
          <a:ln>
            <a:noFill/>
          </a:ln>
        </p:spPr>
      </p:pic>
      <p:sp>
        <p:nvSpPr>
          <p:cNvPr id="264" name="Google Shape;264;p25"/>
          <p:cNvSpPr txBox="1"/>
          <p:nvPr/>
        </p:nvSpPr>
        <p:spPr>
          <a:xfrm>
            <a:off x="750287" y="4253701"/>
            <a:ext cx="3222623" cy="369291"/>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Open Sans"/>
                <a:ea typeface="Open Sans"/>
                <a:cs typeface="Open Sans"/>
                <a:sym typeface="Open Sans"/>
              </a:rPr>
              <a:t>CAB Abstracts search page</a:t>
            </a:r>
            <a:endParaRPr sz="1800" b="1" i="0" u="none" strike="noStrike" cap="none">
              <a:solidFill>
                <a:srgbClr val="000000"/>
              </a:solidFill>
              <a:latin typeface="Open Sans"/>
              <a:ea typeface="Open Sans"/>
              <a:cs typeface="Open Sans"/>
              <a:sym typeface="Open Sans"/>
            </a:endParaRPr>
          </a:p>
        </p:txBody>
      </p:sp>
      <p:pic>
        <p:nvPicPr>
          <p:cNvPr id="265" name="Google Shape;265;p25"/>
          <p:cNvPicPr preferRelativeResize="0"/>
          <p:nvPr/>
        </p:nvPicPr>
        <p:blipFill rotWithShape="1">
          <a:blip r:embed="rId4">
            <a:alphaModFix/>
          </a:blip>
          <a:srcRect/>
          <a:stretch/>
        </p:blipFill>
        <p:spPr>
          <a:xfrm>
            <a:off x="5033482" y="1720031"/>
            <a:ext cx="7158518" cy="51379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6"/>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USDA National Agricultural Library - PubAg</a:t>
            </a:r>
            <a:endParaRPr sz="3200">
              <a:solidFill>
                <a:srgbClr val="586F7C"/>
              </a:solidFill>
              <a:latin typeface="Open Sans"/>
              <a:ea typeface="Open Sans"/>
              <a:cs typeface="Open Sans"/>
              <a:sym typeface="Open Sans"/>
            </a:endParaRPr>
          </a:p>
        </p:txBody>
      </p:sp>
      <p:sp>
        <p:nvSpPr>
          <p:cNvPr id="272" name="Google Shape;272;p26"/>
          <p:cNvSpPr txBox="1">
            <a:spLocks noGrp="1"/>
          </p:cNvSpPr>
          <p:nvPr>
            <p:ph type="body" idx="1"/>
          </p:nvPr>
        </p:nvSpPr>
        <p:spPr>
          <a:xfrm>
            <a:off x="0" y="1942664"/>
            <a:ext cx="11446329" cy="4736470"/>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PubAg is a search engine that gives the public enhanced access to research published by scientists from US Department of Agriculture (USDA) scientists.</a:t>
            </a:r>
            <a:endParaRPr>
              <a:solidFill>
                <a:srgbClr val="3F3F3F"/>
              </a:solidFill>
            </a:endParaRPr>
          </a:p>
          <a:p>
            <a:pPr marL="412750" lvl="0" indent="-28575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It is provided by the  US Department of Agriculture (USDA) National Agricultural Library.</a:t>
            </a:r>
            <a:endParaRPr>
              <a:solidFill>
                <a:srgbClr val="3F3F3F"/>
              </a:solidFill>
            </a:endParaRPr>
          </a:p>
          <a:p>
            <a:pPr marL="412750" lvl="0" indent="-28575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PubAg is a portal to USDA-authored and other highly relevant agricultural research.</a:t>
            </a:r>
            <a:endParaRPr>
              <a:solidFill>
                <a:srgbClr val="3F3F3F"/>
              </a:solidFill>
            </a:endParaRPr>
          </a:p>
          <a:p>
            <a:pPr marL="412750" lvl="0" indent="-28575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PubAg is easy to use an and it serves diverse users, including the public, farmers, scientists, academicians and students. </a:t>
            </a:r>
            <a:endParaRPr>
              <a:solidFill>
                <a:srgbClr val="3F3F3F"/>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There is no requirement for a username, password or any other form of registration to use PubAg.</a:t>
            </a:r>
            <a:endParaRPr>
              <a:solidFill>
                <a:srgbClr val="3F3F3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USDA National Agricultural Library – PubAg cont.</a:t>
            </a:r>
            <a:endParaRPr sz="3200">
              <a:solidFill>
                <a:srgbClr val="586F7C"/>
              </a:solidFill>
              <a:latin typeface="Open Sans"/>
              <a:ea typeface="Open Sans"/>
              <a:cs typeface="Open Sans"/>
              <a:sym typeface="Open Sans"/>
            </a:endParaRPr>
          </a:p>
        </p:txBody>
      </p:sp>
      <p:sp>
        <p:nvSpPr>
          <p:cNvPr id="279" name="Google Shape;279;p27"/>
          <p:cNvSpPr txBox="1">
            <a:spLocks noGrp="1"/>
          </p:cNvSpPr>
          <p:nvPr>
            <p:ph type="body" idx="1"/>
          </p:nvPr>
        </p:nvSpPr>
        <p:spPr>
          <a:xfrm>
            <a:off x="0" y="1942664"/>
            <a:ext cx="11446329" cy="4736470"/>
          </a:xfrm>
          <a:prstGeom prst="rect">
            <a:avLst/>
          </a:prstGeom>
          <a:noFill/>
          <a:ln>
            <a:noFill/>
          </a:ln>
        </p:spPr>
        <p:txBody>
          <a:bodyPr spcFirstLastPara="1" wrap="square" lIns="91425" tIns="45700" rIns="91425" bIns="45700" anchor="t" anchorCtr="0">
            <a:noAutofit/>
          </a:bodyPr>
          <a:lstStyle/>
          <a:p>
            <a:pPr marL="127000" lvl="0" indent="0" algn="just" rtl="0">
              <a:lnSpc>
                <a:spcPct val="100000"/>
              </a:lnSpc>
              <a:spcBef>
                <a:spcPts val="1000"/>
              </a:spcBef>
              <a:spcAft>
                <a:spcPts val="0"/>
              </a:spcAft>
              <a:buClr>
                <a:schemeClr val="dk1"/>
              </a:buClr>
              <a:buSzPts val="2000"/>
              <a:buNone/>
            </a:pPr>
            <a:r>
              <a:rPr lang="en-US" sz="2000" dirty="0">
                <a:solidFill>
                  <a:srgbClr val="3F3F3F"/>
                </a:solidFill>
                <a:latin typeface="Open Sans"/>
                <a:ea typeface="Open Sans"/>
                <a:cs typeface="Open Sans"/>
                <a:sym typeface="Open Sans"/>
              </a:rPr>
              <a:t>Available at  </a:t>
            </a:r>
            <a:r>
              <a:rPr lang="en-US" sz="20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https://pubag.nal.usda.gov</a:t>
            </a:r>
            <a:endParaRPr sz="2000" dirty="0">
              <a:solidFill>
                <a:schemeClr val="accent5"/>
              </a:solidFill>
              <a:latin typeface="Open Sans"/>
              <a:ea typeface="Open Sans"/>
              <a:cs typeface="Open Sans"/>
              <a:sym typeface="Open Sans"/>
            </a:endParaRPr>
          </a:p>
          <a:p>
            <a:pPr marL="469900" lvl="0" indent="-215900" algn="just"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a:p>
            <a:pPr marL="469900" lvl="0" indent="-215900" algn="just"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p:txBody>
      </p:sp>
      <p:sp>
        <p:nvSpPr>
          <p:cNvPr id="280" name="Google Shape;280;p27"/>
          <p:cNvSpPr txBox="1"/>
          <p:nvPr/>
        </p:nvSpPr>
        <p:spPr>
          <a:xfrm>
            <a:off x="163286" y="4126233"/>
            <a:ext cx="4865914" cy="369332"/>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Open Sans"/>
                <a:ea typeface="Open Sans"/>
                <a:cs typeface="Open Sans"/>
                <a:sym typeface="Open Sans"/>
              </a:rPr>
              <a:t>PubAg search page</a:t>
            </a:r>
            <a:endParaRPr sz="1800" b="1" i="0" u="none" strike="noStrike" cap="none">
              <a:solidFill>
                <a:srgbClr val="3F3F3F"/>
              </a:solidFill>
              <a:latin typeface="Open Sans"/>
              <a:ea typeface="Open Sans"/>
              <a:cs typeface="Open Sans"/>
              <a:sym typeface="Open Sans"/>
            </a:endParaRPr>
          </a:p>
        </p:txBody>
      </p:sp>
      <p:pic>
        <p:nvPicPr>
          <p:cNvPr id="281" name="Google Shape;281;p27"/>
          <p:cNvPicPr preferRelativeResize="0"/>
          <p:nvPr/>
        </p:nvPicPr>
        <p:blipFill rotWithShape="1">
          <a:blip r:embed="rId4">
            <a:alphaModFix/>
          </a:blip>
          <a:srcRect/>
          <a:stretch/>
        </p:blipFill>
        <p:spPr>
          <a:xfrm>
            <a:off x="6489290" y="2979174"/>
            <a:ext cx="5569845" cy="3699960"/>
          </a:xfrm>
          <a:prstGeom prst="rect">
            <a:avLst/>
          </a:prstGeom>
          <a:noFill/>
          <a:ln>
            <a:noFill/>
          </a:ln>
        </p:spPr>
      </p:pic>
      <p:pic>
        <p:nvPicPr>
          <p:cNvPr id="282" name="Google Shape;282;p27"/>
          <p:cNvPicPr preferRelativeResize="0"/>
          <p:nvPr/>
        </p:nvPicPr>
        <p:blipFill rotWithShape="1">
          <a:blip r:embed="rId5"/>
          <a:srcRect/>
          <a:stretch/>
        </p:blipFill>
        <p:spPr>
          <a:xfrm>
            <a:off x="0" y="5063613"/>
            <a:ext cx="6489290" cy="97505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8"/>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289" name="Google Shape;289;p28"/>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This lesson focused on databases for discovery in agriculture.</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The lesson introduced  learners to AGRIS and it provided training on how to use and contribute to AGRIS.</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Learners were also introduced to CAB Abstracts and USDA National Agricultural Library – PubAg, these resources can be used to search for agriculture related content. </a:t>
            </a:r>
            <a:endParaRPr>
              <a:solidFill>
                <a:srgbClr val="3F3F3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a8917ac7ae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95" name="Google Shape;295;ga8917ac7ae_0_0"/>
          <p:cNvSpPr txBox="1">
            <a:spLocks noGrp="1"/>
          </p:cNvSpPr>
          <p:nvPr>
            <p:ph type="body" idx="1"/>
          </p:nvPr>
        </p:nvSpPr>
        <p:spPr>
          <a:xfrm>
            <a:off x="656074" y="1839649"/>
            <a:ext cx="10558464" cy="4760847"/>
          </a:xfrm>
          <a:prstGeom prst="rect">
            <a:avLst/>
          </a:prstGeom>
          <a:noFill/>
          <a:ln>
            <a:noFill/>
          </a:ln>
        </p:spPr>
        <p:txBody>
          <a:bodyPr spcFirstLastPara="1" wrap="square" lIns="91425" tIns="45700" rIns="91425" bIns="45700" anchor="ctr" anchorCtr="0">
            <a:noAutofit/>
          </a:bodyPr>
          <a:lstStyle/>
          <a:p>
            <a:pPr marL="457200" lvl="0" indent="-304800" algn="l" rtl="0">
              <a:lnSpc>
                <a:spcPct val="150000"/>
              </a:lnSpc>
              <a:spcBef>
                <a:spcPts val="0"/>
              </a:spcBef>
              <a:spcAft>
                <a:spcPts val="0"/>
              </a:spcAft>
              <a:buClr>
                <a:schemeClr val="dk1"/>
              </a:buClr>
              <a:buSzPts val="1200"/>
              <a:buFont typeface="Open Sans"/>
              <a:buChar char="●"/>
            </a:pPr>
            <a:r>
              <a:rPr lang="en-US" sz="1400" dirty="0" err="1">
                <a:solidFill>
                  <a:srgbClr val="262626"/>
                </a:solidFill>
                <a:latin typeface="Open Sans"/>
                <a:ea typeface="Open Sans"/>
                <a:cs typeface="Open Sans"/>
                <a:sym typeface="Open Sans"/>
              </a:rPr>
              <a:t>CABi</a:t>
            </a:r>
            <a:r>
              <a:rPr lang="en-US" sz="1400" dirty="0">
                <a:solidFill>
                  <a:srgbClr val="262626"/>
                </a:solidFill>
                <a:latin typeface="Open Sans"/>
                <a:ea typeface="Open Sans"/>
                <a:cs typeface="Open Sans"/>
                <a:sym typeface="Open Sans"/>
              </a:rPr>
              <a:t>. 2020. CABI Direct. In: CABI Direct [online]. [Cited 29 September 2020]. https://www.cabdirect.org/cabdirect/about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FAO. 2019. How to submit data to AGRIS. Instructions to data providers. In: Agricultural Information Management Standards (AIMS) [online]. [Cited 29 September 2020]. http://aims.fao.org/how-submit-data-agris-instructions-data-providers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FAO. 2020c. AGROVOC. In: Agricultural Information Management Standards (AIMS) [online]. [Cited 25 September 2020]. http://aims.fao.org/vest-registry/vocabularies/agrovoc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FAO. 2020a. AGRIS: Agricultural Science and Technology Information. In: AGRIS [online]. [Cited 25 September 2020]. http://agris.fao.org/agris-search/index.do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rgbClr val="CC0000"/>
              </a:buClr>
              <a:buSzPts val="1200"/>
              <a:buFont typeface="Open Sans"/>
              <a:buChar char="●"/>
            </a:pPr>
            <a:r>
              <a:rPr lang="en-US" sz="1400" dirty="0">
                <a:solidFill>
                  <a:srgbClr val="262626"/>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Research4Life. 2021. Training Presentations. In: Research4Life  Training/Librarians Hub  [online]. [Cited  31 December 2021]. https://www.research4life.org/training/librarians-hub/</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Subirats, I. &amp; Zeng, M.L. 2012. Meaningful Bibliographic Metadata (M2B). In: Agricultural Information Management Standards (AIMS) [online]. [Cited 29 September 2020]. http://aims.fao.org/metadata/m2b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USDA National Agricultural Library. 2020. PubAg. In: USDA National Agricultural Library [online]. [Cited 29 September 2020]. https://pubag.nal.usda.gov/faq</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FAO. 2020b. What is AGRIS? In: AGRIS [online]. [Cited 29 September 2020]. https://agris.fao.org/agris-search/info.action</a:t>
            </a:r>
            <a:endParaRPr sz="1400" dirty="0">
              <a:solidFill>
                <a:srgbClr val="262626"/>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301" name="Google Shape;301;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5"/>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6"/>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7"/>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307" name="Google Shape;307;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308" name="Google Shape;308;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309" name="Google Shape;309;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310" name="Google Shape;310;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311" name="Google Shape;311;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312" name="Google Shape;312;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609678"/>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Become familiar with discovery resources related to agriculture.</a:t>
            </a:r>
            <a:endParaRPr>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Understand how to use and contribute to AGRIS.</a:t>
            </a:r>
            <a:endParaRPr>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675861"/>
            <a:ext cx="9613800" cy="8249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What is AGRIS ?</a:t>
            </a:r>
            <a:endParaRPr sz="3600">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544303" y="1814446"/>
            <a:ext cx="10842529" cy="4582599"/>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300" dirty="0">
                <a:solidFill>
                  <a:srgbClr val="3F3F3F"/>
                </a:solidFill>
                <a:latin typeface="Open Sans"/>
                <a:ea typeface="Open Sans"/>
                <a:cs typeface="Open Sans"/>
                <a:sym typeface="Open Sans"/>
              </a:rPr>
              <a:t>AGRIS stands for </a:t>
            </a:r>
            <a:r>
              <a:rPr lang="en-US" sz="2300" u="sng" dirty="0">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International Information System of Agricultural Science and </a:t>
            </a:r>
            <a:r>
              <a:rPr lang="en-US" sz="2300" u="sng" dirty="0">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Technology.</a:t>
            </a:r>
            <a:endParaRPr sz="2300" dirty="0">
              <a:solidFill>
                <a:srgbClr val="F8981D"/>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300" dirty="0">
                <a:solidFill>
                  <a:srgbClr val="3F3F3F"/>
                </a:solidFill>
                <a:latin typeface="Open Sans"/>
                <a:ea typeface="Open Sans"/>
                <a:cs typeface="Open Sans"/>
                <a:sym typeface="Open Sans"/>
              </a:rPr>
              <a:t>AGRIS has been maintained by the </a:t>
            </a:r>
            <a:r>
              <a:rPr lang="en-US" sz="2300" dirty="0">
                <a:solidFill>
                  <a:srgbClr val="F8981D"/>
                </a:solidFill>
                <a:latin typeface="Open Sans"/>
                <a:ea typeface="Open Sans"/>
                <a:cs typeface="Open Sans"/>
                <a:sym typeface="Open Sans"/>
              </a:rPr>
              <a:t>Food and Agriculture Organization of the United Nations </a:t>
            </a:r>
            <a:r>
              <a:rPr lang="en-US" sz="2300" dirty="0">
                <a:solidFill>
                  <a:srgbClr val="3F3F3F"/>
                </a:solidFill>
                <a:latin typeface="Open Sans"/>
                <a:ea typeface="Open Sans"/>
                <a:cs typeface="Open Sans"/>
                <a:sym typeface="Open Sans"/>
              </a:rPr>
              <a:t>(FAO) since 1974.</a:t>
            </a:r>
            <a:endParaRPr dirty="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300" dirty="0">
                <a:solidFill>
                  <a:srgbClr val="3F3F3F"/>
                </a:solidFill>
                <a:latin typeface="Open Sans"/>
                <a:ea typeface="Open Sans"/>
                <a:cs typeface="Open Sans"/>
                <a:sym typeface="Open Sans"/>
              </a:rPr>
              <a:t>Its main objective is to improve the access to &amp; exchange of information on </a:t>
            </a:r>
            <a:r>
              <a:rPr lang="en-US" sz="2300" dirty="0">
                <a:solidFill>
                  <a:srgbClr val="424242"/>
                </a:solidFill>
                <a:latin typeface="Open Sans"/>
                <a:ea typeface="Open Sans"/>
                <a:cs typeface="Open Sans"/>
                <a:sym typeface="Open Sans"/>
              </a:rPr>
              <a:t>agricultural research to developed and developing countries.</a:t>
            </a:r>
            <a:endParaRPr sz="2000" dirty="0">
              <a:solidFill>
                <a:srgbClr val="424242"/>
              </a:solidFill>
            </a:endParaRPr>
          </a:p>
          <a:p>
            <a:pPr marL="355600" lvl="0" indent="-342900" algn="l" rtl="0">
              <a:lnSpc>
                <a:spcPct val="150000"/>
              </a:lnSpc>
              <a:spcBef>
                <a:spcPts val="0"/>
              </a:spcBef>
              <a:spcAft>
                <a:spcPts val="0"/>
              </a:spcAft>
              <a:buClr>
                <a:schemeClr val="dk2"/>
              </a:buClr>
              <a:buSzPts val="2200"/>
              <a:buChar char="●"/>
            </a:pPr>
            <a:r>
              <a:rPr lang="en-US" sz="2300" dirty="0">
                <a:solidFill>
                  <a:srgbClr val="424242"/>
                </a:solidFill>
                <a:latin typeface="Open Sans"/>
                <a:ea typeface="Open Sans"/>
                <a:cs typeface="Open Sans"/>
                <a:sym typeface="Open Sans"/>
              </a:rPr>
              <a:t>More than 460 data providers from 153 countries provide free access to more than 13 million bibliographic records in up to 187 different languages</a:t>
            </a:r>
            <a:endParaRPr dirty="0">
              <a:solidFill>
                <a:srgbClr val="424242"/>
              </a:solidFill>
            </a:endParaRPr>
          </a:p>
          <a:p>
            <a:pPr marL="355600" lvl="0" indent="-203200" algn="l" rtl="0">
              <a:lnSpc>
                <a:spcPct val="150000"/>
              </a:lnSpc>
              <a:spcBef>
                <a:spcPts val="0"/>
              </a:spcBef>
              <a:spcAft>
                <a:spcPts val="0"/>
              </a:spcAft>
              <a:buClr>
                <a:schemeClr val="dk2"/>
              </a:buClr>
              <a:buSzPts val="2200"/>
              <a:buNone/>
            </a:pPr>
            <a:endParaRPr sz="2300" dirty="0">
              <a:solidFill>
                <a:srgbClr val="F8981D"/>
              </a:solidFill>
              <a:latin typeface="Open Sans"/>
              <a:ea typeface="Open Sans"/>
              <a:cs typeface="Open Sans"/>
              <a:sym typeface="Open Sans"/>
            </a:endParaRPr>
          </a:p>
          <a:p>
            <a:pPr marL="355600" lvl="0" indent="-203200" algn="l" rtl="0">
              <a:lnSpc>
                <a:spcPct val="150000"/>
              </a:lnSpc>
              <a:spcBef>
                <a:spcPts val="0"/>
              </a:spcBef>
              <a:spcAft>
                <a:spcPts val="0"/>
              </a:spcAft>
              <a:buClr>
                <a:schemeClr val="dk2"/>
              </a:buClr>
              <a:buSzPts val="2200"/>
              <a:buNone/>
            </a:pPr>
            <a:endParaRPr sz="2300" dirty="0">
              <a:solidFill>
                <a:schemeClr val="dk1"/>
              </a:solidFill>
              <a:latin typeface="Open Sans"/>
              <a:ea typeface="Open Sans"/>
              <a:cs typeface="Open Sans"/>
              <a:sym typeface="Open Sans"/>
            </a:endParaRPr>
          </a:p>
          <a:p>
            <a:pPr marL="12700" lvl="0" indent="0" algn="l" rtl="0">
              <a:lnSpc>
                <a:spcPct val="150000"/>
              </a:lnSpc>
              <a:spcBef>
                <a:spcPts val="0"/>
              </a:spcBef>
              <a:spcAft>
                <a:spcPts val="0"/>
              </a:spcAft>
              <a:buClr>
                <a:schemeClr val="dk2"/>
              </a:buClr>
              <a:buSzPts val="2200"/>
              <a:buNone/>
            </a:pPr>
            <a:endParaRPr sz="2300" dirty="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Content coverage</a:t>
            </a:r>
            <a:endParaRPr>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206829" y="1878582"/>
            <a:ext cx="11092543" cy="4522124"/>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sz="2000" dirty="0">
                <a:solidFill>
                  <a:srgbClr val="3F3F3F"/>
                </a:solidFill>
                <a:latin typeface="Open Sans"/>
                <a:ea typeface="Open Sans"/>
                <a:cs typeface="Open Sans"/>
                <a:sym typeface="Open Sans"/>
              </a:rPr>
              <a:t>AGRIS has a data set of multilingual bibliographic resources on agricultural research and other related subjects.</a:t>
            </a:r>
            <a:endParaRPr dirty="0">
              <a:solidFill>
                <a:srgbClr val="3F3F3F"/>
              </a:solidFill>
            </a:endParaRPr>
          </a:p>
          <a:p>
            <a:pPr marL="355600" lvl="0" indent="-203200" algn="l" rtl="0">
              <a:lnSpc>
                <a:spcPct val="100000"/>
              </a:lnSpc>
              <a:spcBef>
                <a:spcPts val="0"/>
              </a:spcBef>
              <a:spcAft>
                <a:spcPts val="0"/>
              </a:spcAft>
              <a:buClr>
                <a:schemeClr val="dk2"/>
              </a:buClr>
              <a:buSzPts val="2200"/>
              <a:buNone/>
            </a:pPr>
            <a:endParaRPr sz="2000" dirty="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2000" dirty="0">
                <a:solidFill>
                  <a:srgbClr val="3F3F3F"/>
                </a:solidFill>
                <a:latin typeface="Open Sans"/>
                <a:ea typeface="Open Sans"/>
                <a:cs typeface="Open Sans"/>
                <a:sym typeface="Open Sans"/>
              </a:rPr>
              <a:t>AGRIS Data Providers submit bibliographic metadata of data sets, journal articles, book chapters, monographs, grey literature and other content types related to agriculture.</a:t>
            </a:r>
            <a:endParaRPr dirty="0">
              <a:solidFill>
                <a:srgbClr val="3F3F3F"/>
              </a:solidFill>
            </a:endParaRPr>
          </a:p>
          <a:p>
            <a:pPr marL="355600" lvl="0" indent="-203200" algn="l" rtl="0">
              <a:lnSpc>
                <a:spcPct val="100000"/>
              </a:lnSpc>
              <a:spcBef>
                <a:spcPts val="0"/>
              </a:spcBef>
              <a:spcAft>
                <a:spcPts val="0"/>
              </a:spcAft>
              <a:buClr>
                <a:schemeClr val="dk2"/>
              </a:buClr>
              <a:buSzPts val="2200"/>
              <a:buNone/>
            </a:pPr>
            <a:endParaRPr sz="2000" dirty="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2000" dirty="0">
                <a:solidFill>
                  <a:srgbClr val="3F3F3F"/>
                </a:solidFill>
                <a:latin typeface="Open Sans"/>
                <a:ea typeface="Open Sans"/>
                <a:cs typeface="Open Sans"/>
                <a:sym typeface="Open Sans"/>
              </a:rPr>
              <a:t>AGRIS records are fully indexed by Google Scholar; 85% of AGRIS records are indexed by the </a:t>
            </a:r>
            <a:r>
              <a:rPr lang="en-US" sz="2000" u="sng" dirty="0">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AGROVOC multilingual thesaurus</a:t>
            </a:r>
            <a:r>
              <a:rPr lang="en-US" sz="2000" u="sng" dirty="0">
                <a:solidFill>
                  <a:schemeClr val="accent5"/>
                </a:solidFill>
                <a:latin typeface="Open Sans"/>
                <a:ea typeface="Open Sans"/>
                <a:cs typeface="Open Sans"/>
                <a:sym typeface="Open Sans"/>
              </a:rPr>
              <a:t>;</a:t>
            </a:r>
            <a:endParaRPr dirty="0">
              <a:solidFill>
                <a:schemeClr val="accent1"/>
              </a:solidFill>
            </a:endParaRPr>
          </a:p>
          <a:p>
            <a:pPr marL="812800" lvl="1"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covers all areas of interest of FAO including food, nutrition, agriculture, fisheries, forestry, the environment and more. </a:t>
            </a:r>
            <a:endParaRPr dirty="0">
              <a:solidFill>
                <a:srgbClr val="3F3F3F"/>
              </a:solidFill>
            </a:endParaRPr>
          </a:p>
          <a:p>
            <a:pPr marL="355600" lvl="0" indent="-203200" algn="l" rtl="0">
              <a:lnSpc>
                <a:spcPct val="100000"/>
              </a:lnSpc>
              <a:spcBef>
                <a:spcPts val="0"/>
              </a:spcBef>
              <a:spcAft>
                <a:spcPts val="0"/>
              </a:spcAft>
              <a:buClr>
                <a:schemeClr val="dk2"/>
              </a:buClr>
              <a:buSzPts val="2200"/>
              <a:buNone/>
            </a:pPr>
            <a:endParaRPr sz="2000" dirty="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2000" dirty="0">
                <a:solidFill>
                  <a:srgbClr val="3F3F3F"/>
                </a:solidFill>
                <a:latin typeface="Open Sans"/>
                <a:ea typeface="Open Sans"/>
                <a:cs typeface="Open Sans"/>
                <a:sym typeface="Open Sans"/>
              </a:rPr>
              <a:t>AGRIS is accessed by up to 400,000 users each month from more than 200 countries and territories.</a:t>
            </a:r>
            <a:endParaRPr dirty="0">
              <a:solidFill>
                <a:srgbClr val="3F3F3F"/>
              </a:solidFill>
            </a:endParaRPr>
          </a:p>
          <a:p>
            <a:pPr marL="355600" lvl="0" indent="-342900" algn="l" rtl="0">
              <a:lnSpc>
                <a:spcPct val="100000"/>
              </a:lnSpc>
              <a:spcBef>
                <a:spcPts val="0"/>
              </a:spcBef>
              <a:spcAft>
                <a:spcPts val="0"/>
              </a:spcAft>
              <a:buClr>
                <a:schemeClr val="dk2"/>
              </a:buClr>
              <a:buSzPts val="2200"/>
              <a:buChar char="●"/>
            </a:pPr>
            <a:r>
              <a:rPr lang="en-US" sz="2000" dirty="0">
                <a:solidFill>
                  <a:srgbClr val="3F3F3F"/>
                </a:solidFill>
                <a:latin typeface="Open Sans"/>
                <a:ea typeface="Open Sans"/>
                <a:cs typeface="Open Sans"/>
                <a:sym typeface="Open Sans"/>
              </a:rPr>
              <a:t>Audience includes researchers, graduate students, librarians and many others.</a:t>
            </a:r>
            <a:endParaRPr sz="2000" dirty="0">
              <a:solidFill>
                <a:srgbClr val="3F3F3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AGRIS access</a:t>
            </a:r>
            <a:endParaRPr>
              <a:solidFill>
                <a:srgbClr val="586F7C"/>
              </a:solidFill>
              <a:latin typeface="Open Sans"/>
              <a:ea typeface="Open Sans"/>
              <a:cs typeface="Open Sans"/>
              <a:sym typeface="Open Sans"/>
            </a:endParaRPr>
          </a:p>
        </p:txBody>
      </p:sp>
      <p:sp>
        <p:nvSpPr>
          <p:cNvPr id="111" name="Google Shape;111;p10"/>
          <p:cNvSpPr txBox="1">
            <a:spLocks noGrp="1"/>
          </p:cNvSpPr>
          <p:nvPr>
            <p:ph type="body" idx="1"/>
          </p:nvPr>
        </p:nvSpPr>
        <p:spPr>
          <a:xfrm>
            <a:off x="210206" y="1878499"/>
            <a:ext cx="11878443" cy="4721997"/>
          </a:xfrm>
          <a:prstGeom prst="rect">
            <a:avLst/>
          </a:prstGeom>
          <a:noFill/>
          <a:ln>
            <a:noFill/>
          </a:ln>
        </p:spPr>
        <p:txBody>
          <a:bodyPr spcFirstLastPara="1" wrap="square" lIns="91425" tIns="45700" rIns="91425" bIns="45700" anchor="t" anchorCtr="0">
            <a:noAutofit/>
          </a:bodyPr>
          <a:lstStyle/>
          <a:p>
            <a:pPr marL="12700" lvl="0" indent="0" algn="l" rtl="0">
              <a:lnSpc>
                <a:spcPct val="100000"/>
              </a:lnSpc>
              <a:spcBef>
                <a:spcPts val="0"/>
              </a:spcBef>
              <a:spcAft>
                <a:spcPts val="0"/>
              </a:spcAft>
              <a:buClr>
                <a:schemeClr val="dk1"/>
              </a:buClr>
              <a:buSzPts val="2200"/>
              <a:buNone/>
            </a:pPr>
            <a:r>
              <a:rPr lang="en-US" sz="22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After logging into the </a:t>
            </a:r>
            <a:r>
              <a:rPr lang="en-US" sz="2200" b="1"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AGORA </a:t>
            </a:r>
            <a:r>
              <a:rPr lang="en-US" sz="22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or</a:t>
            </a:r>
            <a:r>
              <a:rPr lang="en-US" sz="2200" b="1"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Unified Content</a:t>
            </a:r>
            <a:r>
              <a:rPr lang="en-US" sz="22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r>
              <a:rPr lang="en-US" sz="2200" b="1"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Portal</a:t>
            </a:r>
            <a:r>
              <a:rPr lang="en-US" sz="22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open the </a:t>
            </a:r>
            <a:r>
              <a:rPr lang="en-US" sz="2200" b="1"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Content </a:t>
            </a:r>
            <a:r>
              <a:rPr lang="en-US" sz="22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list, scroll    down the titles, click on </a:t>
            </a:r>
            <a:r>
              <a:rPr lang="en-US" sz="2200" b="1"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Free Collections </a:t>
            </a:r>
            <a:r>
              <a:rPr lang="en-US" sz="22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then click on </a:t>
            </a:r>
            <a:r>
              <a:rPr lang="en-US" sz="2200" b="1"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AGRIS </a:t>
            </a:r>
            <a:r>
              <a:rPr lang="en-US" sz="22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or open directly</a:t>
            </a:r>
          </a:p>
          <a:p>
            <a:pPr marL="355600" lvl="0" indent="-203200" algn="l" rtl="0">
              <a:lnSpc>
                <a:spcPct val="100000"/>
              </a:lnSpc>
              <a:spcBef>
                <a:spcPts val="0"/>
              </a:spcBef>
              <a:spcAft>
                <a:spcPts val="0"/>
              </a:spcAft>
              <a:buClr>
                <a:schemeClr val="dk2"/>
              </a:buClr>
              <a:buSzPts val="2200"/>
              <a:buNone/>
            </a:pPr>
            <a:r>
              <a:rPr lang="en-ZA" sz="2200" dirty="0">
                <a:solidFill>
                  <a:srgbClr val="424242"/>
                </a:solidFill>
                <a:latin typeface="Open Sans"/>
                <a:ea typeface="Open Sans"/>
                <a:cs typeface="Open Sans"/>
                <a:sym typeface="Open Sans"/>
                <a:hlinkClick r:id="rId3"/>
              </a:rPr>
              <a:t>https://agris.fao.org/</a:t>
            </a:r>
            <a:r>
              <a:rPr lang="en-ZA" sz="2200" dirty="0">
                <a:solidFill>
                  <a:srgbClr val="424242"/>
                </a:solidFill>
                <a:latin typeface="Open Sans"/>
                <a:ea typeface="Open Sans"/>
                <a:cs typeface="Open Sans"/>
                <a:sym typeface="Open Sans"/>
              </a:rPr>
              <a:t> </a:t>
            </a:r>
            <a:endParaRPr sz="2200" dirty="0">
              <a:solidFill>
                <a:srgbClr val="424242"/>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dirty="0">
              <a:solidFill>
                <a:srgbClr val="424242"/>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dirty="0">
              <a:solidFill>
                <a:srgbClr val="424242"/>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dirty="0">
              <a:solidFill>
                <a:srgbClr val="424242"/>
              </a:solidFill>
              <a:latin typeface="Open Sans"/>
              <a:ea typeface="Open Sans"/>
              <a:cs typeface="Open Sans"/>
              <a:sym typeface="Open Sans"/>
            </a:endParaRPr>
          </a:p>
        </p:txBody>
      </p:sp>
      <p:pic>
        <p:nvPicPr>
          <p:cNvPr id="112" name="Google Shape;112;p10"/>
          <p:cNvPicPr preferRelativeResize="0"/>
          <p:nvPr/>
        </p:nvPicPr>
        <p:blipFill rotWithShape="1">
          <a:blip r:embed="rId4">
            <a:alphaModFix/>
          </a:blip>
          <a:srcRect l="46049" t="13523"/>
          <a:stretch/>
        </p:blipFill>
        <p:spPr>
          <a:xfrm>
            <a:off x="210206" y="3429000"/>
            <a:ext cx="5582687" cy="3338365"/>
          </a:xfrm>
          <a:prstGeom prst="rect">
            <a:avLst/>
          </a:prstGeom>
          <a:noFill/>
          <a:ln>
            <a:noFill/>
          </a:ln>
        </p:spPr>
      </p:pic>
      <p:pic>
        <p:nvPicPr>
          <p:cNvPr id="3" name="Picture 2">
            <a:extLst>
              <a:ext uri="{FF2B5EF4-FFF2-40B4-BE49-F238E27FC236}">
                <a16:creationId xmlns:a16="http://schemas.microsoft.com/office/drawing/2014/main" id="{D84AC34A-DA52-5CE7-0F7E-C409708A113E}"/>
              </a:ext>
            </a:extLst>
          </p:cNvPr>
          <p:cNvPicPr>
            <a:picLocks noChangeAspect="1"/>
          </p:cNvPicPr>
          <p:nvPr/>
        </p:nvPicPr>
        <p:blipFill>
          <a:blip r:embed="rId5"/>
          <a:stretch>
            <a:fillRect/>
          </a:stretch>
        </p:blipFill>
        <p:spPr>
          <a:xfrm>
            <a:off x="5792893" y="2649400"/>
            <a:ext cx="5582687" cy="3951096"/>
          </a:xfrm>
          <a:prstGeom prst="rect">
            <a:avLst/>
          </a:prstGeom>
        </p:spPr>
      </p:pic>
      <p:sp>
        <p:nvSpPr>
          <p:cNvPr id="4" name="Rectangle 3">
            <a:extLst>
              <a:ext uri="{FF2B5EF4-FFF2-40B4-BE49-F238E27FC236}">
                <a16:creationId xmlns:a16="http://schemas.microsoft.com/office/drawing/2014/main" id="{AC31136B-6978-5353-07F9-521F7AA3CCA5}"/>
              </a:ext>
            </a:extLst>
          </p:cNvPr>
          <p:cNvSpPr/>
          <p:nvPr/>
        </p:nvSpPr>
        <p:spPr>
          <a:xfrm>
            <a:off x="5792893" y="3795252"/>
            <a:ext cx="5681352" cy="36379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How to search the AGRIS database?</a:t>
            </a:r>
            <a:endParaRPr>
              <a:solidFill>
                <a:srgbClr val="586F7C"/>
              </a:solidFill>
              <a:latin typeface="Open Sans"/>
              <a:ea typeface="Open Sans"/>
              <a:cs typeface="Open Sans"/>
              <a:sym typeface="Open Sans"/>
            </a:endParaRPr>
          </a:p>
        </p:txBody>
      </p:sp>
      <p:sp>
        <p:nvSpPr>
          <p:cNvPr id="118" name="Google Shape;118;p4"/>
          <p:cNvSpPr txBox="1">
            <a:spLocks noGrp="1"/>
          </p:cNvSpPr>
          <p:nvPr>
            <p:ph type="body" idx="1"/>
          </p:nvPr>
        </p:nvSpPr>
        <p:spPr>
          <a:xfrm>
            <a:off x="293913" y="1672046"/>
            <a:ext cx="5362304" cy="4875711"/>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endParaRPr lang="en-US" dirty="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endParaRPr lang="en-US" dirty="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The interface allows users to perform basic searches.</a:t>
            </a:r>
            <a:endParaRPr sz="3200" dirty="0">
              <a:solidFill>
                <a:srgbClr val="3F3F3F"/>
              </a:solidFill>
            </a:endParaRPr>
          </a:p>
          <a:p>
            <a:pPr marL="355600" lvl="0"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Users can perform a </a:t>
            </a:r>
            <a:r>
              <a:rPr lang="en-US" b="1" dirty="0">
                <a:solidFill>
                  <a:srgbClr val="3F3F3F"/>
                </a:solidFill>
                <a:latin typeface="Open Sans"/>
                <a:ea typeface="Open Sans"/>
                <a:cs typeface="Open Sans"/>
                <a:sym typeface="Open Sans"/>
              </a:rPr>
              <a:t>simple (basic) search </a:t>
            </a:r>
            <a:r>
              <a:rPr lang="en-US" dirty="0">
                <a:solidFill>
                  <a:srgbClr val="3F3F3F"/>
                </a:solidFill>
                <a:latin typeface="Open Sans"/>
                <a:ea typeface="Open Sans"/>
                <a:cs typeface="Open Sans"/>
                <a:sym typeface="Open Sans"/>
              </a:rPr>
              <a:t>with any keywords through the </a:t>
            </a:r>
            <a:r>
              <a:rPr lang="en-US" b="1" dirty="0">
                <a:solidFill>
                  <a:srgbClr val="3F3F3F"/>
                </a:solidFill>
                <a:latin typeface="Open Sans"/>
                <a:ea typeface="Open Sans"/>
                <a:cs typeface="Open Sans"/>
                <a:sym typeface="Open Sans"/>
              </a:rPr>
              <a:t>search box</a:t>
            </a:r>
            <a:r>
              <a:rPr lang="en-US" dirty="0">
                <a:solidFill>
                  <a:srgbClr val="3F3F3F"/>
                </a:solidFill>
                <a:latin typeface="Open Sans"/>
                <a:ea typeface="Open Sans"/>
                <a:cs typeface="Open Sans"/>
                <a:sym typeface="Open Sans"/>
              </a:rPr>
              <a:t>.</a:t>
            </a:r>
            <a:endParaRPr sz="3200" dirty="0">
              <a:solidFill>
                <a:srgbClr val="3F3F3F"/>
              </a:solidFill>
            </a:endParaRPr>
          </a:p>
          <a:p>
            <a:pPr marL="355600" lvl="0" indent="-342900" algn="l" rtl="0">
              <a:lnSpc>
                <a:spcPct val="100000"/>
              </a:lnSpc>
              <a:spcBef>
                <a:spcPts val="0"/>
              </a:spcBef>
              <a:spcAft>
                <a:spcPts val="0"/>
              </a:spcAft>
              <a:buClr>
                <a:schemeClr val="dk2"/>
              </a:buClr>
              <a:buSzPts val="2200"/>
              <a:buChar char="●"/>
            </a:pPr>
            <a:r>
              <a:rPr lang="en-GB" dirty="0">
                <a:solidFill>
                  <a:srgbClr val="3F3F3F"/>
                </a:solidFill>
                <a:latin typeface="Open Sans"/>
                <a:ea typeface="Open Sans"/>
                <a:cs typeface="Open Sans"/>
                <a:sym typeface="Open Sans"/>
              </a:rPr>
              <a:t>Quotation marks can be used to to limit the search results.</a:t>
            </a:r>
          </a:p>
          <a:p>
            <a:pPr marL="355600" lvl="0" indent="-342900" algn="l" rtl="0">
              <a:lnSpc>
                <a:spcPct val="100000"/>
              </a:lnSpc>
              <a:spcBef>
                <a:spcPts val="0"/>
              </a:spcBef>
              <a:spcAft>
                <a:spcPts val="0"/>
              </a:spcAft>
              <a:buClr>
                <a:schemeClr val="dk2"/>
              </a:buClr>
              <a:buSzPts val="2200"/>
              <a:buChar char="●"/>
            </a:pPr>
            <a:r>
              <a:rPr lang="en-GB" dirty="0">
                <a:solidFill>
                  <a:srgbClr val="3F3F3F"/>
                </a:solidFill>
                <a:latin typeface="Open Sans"/>
                <a:ea typeface="Open Sans"/>
                <a:cs typeface="Open Sans"/>
                <a:sym typeface="Open Sans"/>
              </a:rPr>
              <a:t>The advanced search option will be explored later in this presentation.</a:t>
            </a:r>
          </a:p>
        </p:txBody>
      </p:sp>
      <p:pic>
        <p:nvPicPr>
          <p:cNvPr id="2" name="Picture 1">
            <a:extLst>
              <a:ext uri="{FF2B5EF4-FFF2-40B4-BE49-F238E27FC236}">
                <a16:creationId xmlns:a16="http://schemas.microsoft.com/office/drawing/2014/main" id="{F98F5820-AB0E-B620-70EB-527E7453C862}"/>
              </a:ext>
            </a:extLst>
          </p:cNvPr>
          <p:cNvPicPr>
            <a:picLocks noChangeAspect="1"/>
          </p:cNvPicPr>
          <p:nvPr/>
        </p:nvPicPr>
        <p:blipFill>
          <a:blip r:embed="rId3"/>
          <a:srcRect/>
          <a:stretch/>
        </p:blipFill>
        <p:spPr>
          <a:xfrm>
            <a:off x="6096000" y="2077134"/>
            <a:ext cx="5582687" cy="3915755"/>
          </a:xfrm>
          <a:prstGeom prst="rect">
            <a:avLst/>
          </a:prstGeom>
        </p:spPr>
      </p:pic>
      <p:sp>
        <p:nvSpPr>
          <p:cNvPr id="3" name="Rectangle 2">
            <a:extLst>
              <a:ext uri="{FF2B5EF4-FFF2-40B4-BE49-F238E27FC236}">
                <a16:creationId xmlns:a16="http://schemas.microsoft.com/office/drawing/2014/main" id="{A7D17DA6-1487-0432-CA2F-DFF91558492E}"/>
              </a:ext>
            </a:extLst>
          </p:cNvPr>
          <p:cNvSpPr/>
          <p:nvPr/>
        </p:nvSpPr>
        <p:spPr>
          <a:xfrm>
            <a:off x="6046667" y="3247103"/>
            <a:ext cx="5681352" cy="36379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a:solidFill>
                  <a:srgbClr val="586F7C"/>
                </a:solidFill>
                <a:latin typeface="Open Sans"/>
                <a:ea typeface="Open Sans"/>
                <a:cs typeface="Open Sans"/>
                <a:sym typeface="Open Sans"/>
              </a:rPr>
              <a:t>Understanding the search results</a:t>
            </a:r>
            <a:endParaRPr dirty="0">
              <a:solidFill>
                <a:srgbClr val="586F7C"/>
              </a:solidFill>
              <a:latin typeface="Open Sans"/>
              <a:ea typeface="Open Sans"/>
              <a:cs typeface="Open Sans"/>
              <a:sym typeface="Open Sans"/>
            </a:endParaRPr>
          </a:p>
        </p:txBody>
      </p:sp>
      <p:sp>
        <p:nvSpPr>
          <p:cNvPr id="125" name="Google Shape;125;p5"/>
          <p:cNvSpPr txBox="1">
            <a:spLocks noGrp="1"/>
          </p:cNvSpPr>
          <p:nvPr>
            <p:ph type="body" idx="1"/>
          </p:nvPr>
        </p:nvSpPr>
        <p:spPr>
          <a:xfrm>
            <a:off x="0" y="1810196"/>
            <a:ext cx="4031226" cy="5047804"/>
          </a:xfrm>
          <a:prstGeom prst="rect">
            <a:avLst/>
          </a:prstGeom>
          <a:noFill/>
          <a:ln>
            <a:noFill/>
          </a:ln>
        </p:spPr>
        <p:txBody>
          <a:bodyPr spcFirstLastPara="1" wrap="square" lIns="91425" tIns="45700" rIns="91425" bIns="45700" anchor="t" anchorCtr="0">
            <a:noAutofit/>
          </a:bodyPr>
          <a:lstStyle/>
          <a:p>
            <a:pPr marL="444500" indent="-342900">
              <a:lnSpc>
                <a:spcPct val="100000"/>
              </a:lnSpc>
              <a:buClr>
                <a:schemeClr val="dk1"/>
              </a:buClr>
              <a:buSzPts val="2000"/>
            </a:pPr>
            <a:r>
              <a:rPr lang="en-US" sz="18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This search produced </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6,900 </a:t>
            </a:r>
            <a:r>
              <a:rPr lang="en-US" sz="18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results.</a:t>
            </a:r>
          </a:p>
          <a:p>
            <a:pPr marL="457200" lvl="0" indent="-355600" algn="l" rtl="0">
              <a:lnSpc>
                <a:spcPct val="100000"/>
              </a:lnSpc>
              <a:spcBef>
                <a:spcPts val="1000"/>
              </a:spcBef>
              <a:spcAft>
                <a:spcPts val="0"/>
              </a:spcAft>
              <a:buClr>
                <a:schemeClr val="dk1"/>
              </a:buClr>
              <a:buSzPts val="2000"/>
              <a:buFont typeface="+mj-lt"/>
              <a:buAutoNum type="alphaUcPeriod"/>
            </a:pPr>
            <a:r>
              <a:rPr lang="en-US" sz="14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Title of the source</a:t>
            </a:r>
          </a:p>
          <a:p>
            <a:pPr marL="457200" lvl="0" indent="-355600" algn="l" rtl="0">
              <a:lnSpc>
                <a:spcPct val="100000"/>
              </a:lnSpc>
              <a:spcBef>
                <a:spcPts val="1000"/>
              </a:spcBef>
              <a:spcAft>
                <a:spcPts val="0"/>
              </a:spcAft>
              <a:buClr>
                <a:schemeClr val="dk1"/>
              </a:buClr>
              <a:buSzPts val="2000"/>
              <a:buFont typeface="+mj-lt"/>
              <a:buAutoNum type="alphaUcPeriod"/>
            </a:pPr>
            <a:r>
              <a:rPr lang="en-US" sz="14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Year of publication</a:t>
            </a:r>
          </a:p>
          <a:p>
            <a:pPr marL="457200" lvl="0" indent="-355600" algn="l" rtl="0">
              <a:lnSpc>
                <a:spcPct val="100000"/>
              </a:lnSpc>
              <a:spcBef>
                <a:spcPts val="1000"/>
              </a:spcBef>
              <a:spcAft>
                <a:spcPts val="0"/>
              </a:spcAft>
              <a:buClr>
                <a:schemeClr val="dk1"/>
              </a:buClr>
              <a:buSzPts val="2000"/>
              <a:buFont typeface="+mj-lt"/>
              <a:buAutoNum type="alphaUcPeriod"/>
            </a:pPr>
            <a:r>
              <a:rPr lang="en-US" sz="14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Name and Affiliation of the Author</a:t>
            </a:r>
          </a:p>
          <a:p>
            <a:pPr marL="457200" lvl="0" indent="-355600" algn="l" rtl="0">
              <a:lnSpc>
                <a:spcPct val="100000"/>
              </a:lnSpc>
              <a:spcBef>
                <a:spcPts val="1000"/>
              </a:spcBef>
              <a:spcAft>
                <a:spcPts val="0"/>
              </a:spcAft>
              <a:buClr>
                <a:schemeClr val="dk1"/>
              </a:buClr>
              <a:buSzPts val="2000"/>
              <a:buFont typeface="+mj-lt"/>
              <a:buAutoNum type="alphaUcPeriod"/>
            </a:pPr>
            <a:r>
              <a:rPr lang="en-US" sz="14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Abstract which can be expanded using the Show more[+] option</a:t>
            </a:r>
          </a:p>
          <a:p>
            <a:pPr marL="457200" lvl="0" indent="-355600" algn="l" rtl="0">
              <a:lnSpc>
                <a:spcPct val="100000"/>
              </a:lnSpc>
              <a:spcBef>
                <a:spcPts val="1000"/>
              </a:spcBef>
              <a:spcAft>
                <a:spcPts val="0"/>
              </a:spcAft>
              <a:buClr>
                <a:schemeClr val="dk1"/>
              </a:buClr>
              <a:buSzPts val="2000"/>
              <a:buFont typeface="+mj-lt"/>
              <a:buAutoNum type="alphaUcPeriod"/>
            </a:pPr>
            <a:r>
              <a:rPr lang="en-US" sz="14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AGROVOC Keywords</a:t>
            </a:r>
          </a:p>
          <a:p>
            <a:pPr marL="457200" lvl="0" indent="-355600" algn="l" rtl="0">
              <a:lnSpc>
                <a:spcPct val="100000"/>
              </a:lnSpc>
              <a:spcBef>
                <a:spcPts val="1000"/>
              </a:spcBef>
              <a:spcAft>
                <a:spcPts val="0"/>
              </a:spcAft>
              <a:buClr>
                <a:schemeClr val="dk1"/>
              </a:buClr>
              <a:buSzPts val="2000"/>
              <a:buChar char="●"/>
            </a:pPr>
            <a:endParaRPr lang="en-US" sz="18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457200" lvl="0" indent="-355600" algn="l" rtl="0">
              <a:lnSpc>
                <a:spcPct val="100000"/>
              </a:lnSpc>
              <a:spcBef>
                <a:spcPts val="1000"/>
              </a:spcBef>
              <a:spcAft>
                <a:spcPts val="0"/>
              </a:spcAft>
              <a:buClr>
                <a:schemeClr val="dk1"/>
              </a:buClr>
              <a:buSzPts val="2000"/>
              <a:buChar char="●"/>
            </a:pPr>
            <a:r>
              <a:rPr lang="en-GB" sz="18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Currently, the page displays 10 results. The number can be changed at the bottom of the page</a:t>
            </a:r>
            <a:r>
              <a:rPr lang="en-US" sz="18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a:t>
            </a:r>
          </a:p>
          <a:p>
            <a:pPr marL="457200" lvl="0" indent="-355600" algn="l" rtl="0">
              <a:lnSpc>
                <a:spcPct val="100000"/>
              </a:lnSpc>
              <a:spcBef>
                <a:spcPts val="1000"/>
              </a:spcBef>
              <a:spcAft>
                <a:spcPts val="0"/>
              </a:spcAft>
              <a:buClr>
                <a:schemeClr val="dk1"/>
              </a:buClr>
              <a:buSzPts val="2000"/>
              <a:buChar char="●"/>
            </a:pPr>
            <a:r>
              <a:rPr lang="en-US" sz="18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Click on the title to access the bibliographic details.</a:t>
            </a:r>
          </a:p>
        </p:txBody>
      </p:sp>
      <p:pic>
        <p:nvPicPr>
          <p:cNvPr id="5" name="Picture 4">
            <a:extLst>
              <a:ext uri="{FF2B5EF4-FFF2-40B4-BE49-F238E27FC236}">
                <a16:creationId xmlns:a16="http://schemas.microsoft.com/office/drawing/2014/main" id="{BAC30B74-CC29-6CB6-985F-F285107EA9C9}"/>
              </a:ext>
            </a:extLst>
          </p:cNvPr>
          <p:cNvPicPr>
            <a:picLocks noChangeAspect="1"/>
          </p:cNvPicPr>
          <p:nvPr/>
        </p:nvPicPr>
        <p:blipFill rotWithShape="1">
          <a:blip r:embed="rId3"/>
          <a:srcRect r="1883"/>
          <a:stretch/>
        </p:blipFill>
        <p:spPr>
          <a:xfrm>
            <a:off x="4241918" y="1836528"/>
            <a:ext cx="7837715" cy="4852563"/>
          </a:xfrm>
          <a:prstGeom prst="rect">
            <a:avLst/>
          </a:prstGeom>
        </p:spPr>
      </p:pic>
      <p:sp>
        <p:nvSpPr>
          <p:cNvPr id="6" name="Rectangle 5">
            <a:extLst>
              <a:ext uri="{FF2B5EF4-FFF2-40B4-BE49-F238E27FC236}">
                <a16:creationId xmlns:a16="http://schemas.microsoft.com/office/drawing/2014/main" id="{51AB26B9-DD4E-37F9-D632-B6CB729D8AB9}"/>
              </a:ext>
            </a:extLst>
          </p:cNvPr>
          <p:cNvSpPr/>
          <p:nvPr/>
        </p:nvSpPr>
        <p:spPr>
          <a:xfrm>
            <a:off x="6195555" y="4573740"/>
            <a:ext cx="1710985" cy="181896"/>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C08DA10F-03E3-A375-9ABF-EA1375CECD04}"/>
              </a:ext>
            </a:extLst>
          </p:cNvPr>
          <p:cNvSpPr/>
          <p:nvPr/>
        </p:nvSpPr>
        <p:spPr>
          <a:xfrm>
            <a:off x="6195554" y="4770385"/>
            <a:ext cx="1710985" cy="181896"/>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7FA00676-9DB5-BCFC-3DED-65CC9EC862A9}"/>
              </a:ext>
            </a:extLst>
          </p:cNvPr>
          <p:cNvSpPr/>
          <p:nvPr/>
        </p:nvSpPr>
        <p:spPr>
          <a:xfrm>
            <a:off x="6195554" y="4948086"/>
            <a:ext cx="4993556" cy="181896"/>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2351D1C7-BC07-50B6-5B85-CDA9DB68408D}"/>
              </a:ext>
            </a:extLst>
          </p:cNvPr>
          <p:cNvSpPr/>
          <p:nvPr/>
        </p:nvSpPr>
        <p:spPr>
          <a:xfrm>
            <a:off x="6284044" y="5683044"/>
            <a:ext cx="5593323" cy="648929"/>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8A1257C5-D0CE-87F7-FD72-F5CBE9302E11}"/>
              </a:ext>
            </a:extLst>
          </p:cNvPr>
          <p:cNvSpPr txBox="1"/>
          <p:nvPr/>
        </p:nvSpPr>
        <p:spPr>
          <a:xfrm>
            <a:off x="7837714" y="4516697"/>
            <a:ext cx="279517" cy="307777"/>
          </a:xfrm>
          <a:prstGeom prst="rect">
            <a:avLst/>
          </a:prstGeom>
          <a:noFill/>
        </p:spPr>
        <p:txBody>
          <a:bodyPr wrap="square" rtlCol="0">
            <a:spAutoFit/>
          </a:bodyPr>
          <a:lstStyle/>
          <a:p>
            <a:r>
              <a:rPr lang="en-ZA" b="1" dirty="0"/>
              <a:t>A</a:t>
            </a:r>
          </a:p>
        </p:txBody>
      </p:sp>
      <p:sp>
        <p:nvSpPr>
          <p:cNvPr id="13" name="TextBox 12">
            <a:extLst>
              <a:ext uri="{FF2B5EF4-FFF2-40B4-BE49-F238E27FC236}">
                <a16:creationId xmlns:a16="http://schemas.microsoft.com/office/drawing/2014/main" id="{24B89DEC-1013-3079-F223-4C568F3787CD}"/>
              </a:ext>
            </a:extLst>
          </p:cNvPr>
          <p:cNvSpPr txBox="1"/>
          <p:nvPr/>
        </p:nvSpPr>
        <p:spPr>
          <a:xfrm>
            <a:off x="7919882" y="4694398"/>
            <a:ext cx="52673" cy="307777"/>
          </a:xfrm>
          <a:prstGeom prst="rect">
            <a:avLst/>
          </a:prstGeom>
          <a:noFill/>
        </p:spPr>
        <p:txBody>
          <a:bodyPr wrap="square" rtlCol="0">
            <a:spAutoFit/>
          </a:bodyPr>
          <a:lstStyle/>
          <a:p>
            <a:r>
              <a:rPr lang="en-ZA" b="1" dirty="0"/>
              <a:t>B</a:t>
            </a:r>
          </a:p>
        </p:txBody>
      </p:sp>
      <p:sp>
        <p:nvSpPr>
          <p:cNvPr id="14" name="TextBox 13">
            <a:extLst>
              <a:ext uri="{FF2B5EF4-FFF2-40B4-BE49-F238E27FC236}">
                <a16:creationId xmlns:a16="http://schemas.microsoft.com/office/drawing/2014/main" id="{40D59B94-75E3-ED92-DB91-9D0913E8AF6A}"/>
              </a:ext>
            </a:extLst>
          </p:cNvPr>
          <p:cNvSpPr txBox="1"/>
          <p:nvPr/>
        </p:nvSpPr>
        <p:spPr>
          <a:xfrm>
            <a:off x="11836637" y="5853619"/>
            <a:ext cx="279517" cy="307777"/>
          </a:xfrm>
          <a:prstGeom prst="rect">
            <a:avLst/>
          </a:prstGeom>
          <a:noFill/>
        </p:spPr>
        <p:txBody>
          <a:bodyPr wrap="square" rtlCol="0">
            <a:spAutoFit/>
          </a:bodyPr>
          <a:lstStyle/>
          <a:p>
            <a:r>
              <a:rPr lang="en-ZA" b="1" dirty="0"/>
              <a:t>E</a:t>
            </a:r>
          </a:p>
        </p:txBody>
      </p:sp>
      <p:sp>
        <p:nvSpPr>
          <p:cNvPr id="17" name="TextBox 16">
            <a:extLst>
              <a:ext uri="{FF2B5EF4-FFF2-40B4-BE49-F238E27FC236}">
                <a16:creationId xmlns:a16="http://schemas.microsoft.com/office/drawing/2014/main" id="{215D3C07-E72D-A0FB-B725-7A9928DC34AA}"/>
              </a:ext>
            </a:extLst>
          </p:cNvPr>
          <p:cNvSpPr txBox="1"/>
          <p:nvPr/>
        </p:nvSpPr>
        <p:spPr>
          <a:xfrm>
            <a:off x="11202452" y="4932571"/>
            <a:ext cx="279517" cy="307777"/>
          </a:xfrm>
          <a:prstGeom prst="rect">
            <a:avLst/>
          </a:prstGeom>
          <a:noFill/>
        </p:spPr>
        <p:txBody>
          <a:bodyPr wrap="square" rtlCol="0">
            <a:spAutoFit/>
          </a:bodyPr>
          <a:lstStyle/>
          <a:p>
            <a:r>
              <a:rPr lang="en-ZA" b="1" dirty="0"/>
              <a:t>C</a:t>
            </a:r>
          </a:p>
        </p:txBody>
      </p:sp>
      <p:sp>
        <p:nvSpPr>
          <p:cNvPr id="20" name="Rectangle 19">
            <a:extLst>
              <a:ext uri="{FF2B5EF4-FFF2-40B4-BE49-F238E27FC236}">
                <a16:creationId xmlns:a16="http://schemas.microsoft.com/office/drawing/2014/main" id="{A662E4D6-C392-CD3F-1EFF-0DA6890DFC45}"/>
              </a:ext>
            </a:extLst>
          </p:cNvPr>
          <p:cNvSpPr/>
          <p:nvPr/>
        </p:nvSpPr>
        <p:spPr>
          <a:xfrm>
            <a:off x="6159033" y="5179876"/>
            <a:ext cx="5957121" cy="502896"/>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id="{E6F8A1C1-B52D-A56B-4893-92F1D6DD8C85}"/>
              </a:ext>
            </a:extLst>
          </p:cNvPr>
          <p:cNvSpPr txBox="1"/>
          <p:nvPr/>
        </p:nvSpPr>
        <p:spPr>
          <a:xfrm>
            <a:off x="11873155" y="5289843"/>
            <a:ext cx="279517" cy="307777"/>
          </a:xfrm>
          <a:prstGeom prst="rect">
            <a:avLst/>
          </a:prstGeom>
          <a:noFill/>
        </p:spPr>
        <p:txBody>
          <a:bodyPr wrap="square" rtlCol="0">
            <a:spAutoFit/>
          </a:bodyPr>
          <a:lstStyle/>
          <a:p>
            <a:r>
              <a:rPr lang="en-ZA" b="1" dirty="0"/>
              <a:t>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dirty="0">
                <a:solidFill>
                  <a:srgbClr val="586F7C"/>
                </a:solidFill>
                <a:latin typeface="Open Sans"/>
                <a:ea typeface="Open Sans"/>
                <a:cs typeface="Open Sans"/>
                <a:sym typeface="Open Sans"/>
              </a:rPr>
              <a:t>Bibliographic details on a record in AGRIS</a:t>
            </a:r>
            <a:endParaRPr dirty="0">
              <a:latin typeface="Open Sans"/>
              <a:ea typeface="Open Sans"/>
              <a:cs typeface="Open Sans"/>
              <a:sym typeface="Open Sans"/>
            </a:endParaRPr>
          </a:p>
        </p:txBody>
      </p:sp>
      <p:pic>
        <p:nvPicPr>
          <p:cNvPr id="3" name="Picture 2">
            <a:extLst>
              <a:ext uri="{FF2B5EF4-FFF2-40B4-BE49-F238E27FC236}">
                <a16:creationId xmlns:a16="http://schemas.microsoft.com/office/drawing/2014/main" id="{5BD45E13-59BF-FE21-09AB-2887AD188BB8}"/>
              </a:ext>
            </a:extLst>
          </p:cNvPr>
          <p:cNvPicPr>
            <a:picLocks noChangeAspect="1"/>
          </p:cNvPicPr>
          <p:nvPr/>
        </p:nvPicPr>
        <p:blipFill>
          <a:blip r:embed="rId3"/>
          <a:stretch>
            <a:fillRect/>
          </a:stretch>
        </p:blipFill>
        <p:spPr>
          <a:xfrm>
            <a:off x="2756125" y="1664062"/>
            <a:ext cx="6260055" cy="5016375"/>
          </a:xfrm>
          <a:prstGeom prst="rect">
            <a:avLst/>
          </a:prstGeom>
        </p:spPr>
      </p:pic>
      <p:sp>
        <p:nvSpPr>
          <p:cNvPr id="4" name="Arrow: Right 3">
            <a:extLst>
              <a:ext uri="{FF2B5EF4-FFF2-40B4-BE49-F238E27FC236}">
                <a16:creationId xmlns:a16="http://schemas.microsoft.com/office/drawing/2014/main" id="{D8F6F0E2-011A-9754-6902-85E25E494071}"/>
              </a:ext>
            </a:extLst>
          </p:cNvPr>
          <p:cNvSpPr/>
          <p:nvPr/>
        </p:nvSpPr>
        <p:spPr>
          <a:xfrm>
            <a:off x="1573161" y="1858297"/>
            <a:ext cx="1032387" cy="373626"/>
          </a:xfrm>
          <a:prstGeom prst="rightArrow">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Open Sans" panose="020B0606030504020204" pitchFamily="34" charset="0"/>
                <a:ea typeface="Open Sans" panose="020B0606030504020204" pitchFamily="34" charset="0"/>
                <a:cs typeface="Open Sans" panose="020B0606030504020204" pitchFamily="34" charset="0"/>
              </a:rPr>
              <a:t>Title</a:t>
            </a:r>
          </a:p>
        </p:txBody>
      </p:sp>
      <p:sp>
        <p:nvSpPr>
          <p:cNvPr id="5" name="Arrow: Right 4">
            <a:extLst>
              <a:ext uri="{FF2B5EF4-FFF2-40B4-BE49-F238E27FC236}">
                <a16:creationId xmlns:a16="http://schemas.microsoft.com/office/drawing/2014/main" id="{03BD53CC-F922-1C8E-F489-E15962C0DEAE}"/>
              </a:ext>
            </a:extLst>
          </p:cNvPr>
          <p:cNvSpPr/>
          <p:nvPr/>
        </p:nvSpPr>
        <p:spPr>
          <a:xfrm>
            <a:off x="1573161" y="2630508"/>
            <a:ext cx="1032387" cy="373626"/>
          </a:xfrm>
          <a:prstGeom prst="rightArrow">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Open Sans" panose="020B0606030504020204" pitchFamily="34" charset="0"/>
                <a:ea typeface="Open Sans" panose="020B0606030504020204" pitchFamily="34" charset="0"/>
                <a:cs typeface="Open Sans" panose="020B0606030504020204" pitchFamily="34" charset="0"/>
              </a:rPr>
              <a:t>Authors</a:t>
            </a:r>
          </a:p>
        </p:txBody>
      </p:sp>
      <p:sp>
        <p:nvSpPr>
          <p:cNvPr id="6" name="Arrow: Right 5">
            <a:extLst>
              <a:ext uri="{FF2B5EF4-FFF2-40B4-BE49-F238E27FC236}">
                <a16:creationId xmlns:a16="http://schemas.microsoft.com/office/drawing/2014/main" id="{82987CEC-B771-99A9-6205-8D241A5B61E5}"/>
              </a:ext>
            </a:extLst>
          </p:cNvPr>
          <p:cNvSpPr/>
          <p:nvPr/>
        </p:nvSpPr>
        <p:spPr>
          <a:xfrm>
            <a:off x="1479754" y="3141407"/>
            <a:ext cx="1032387" cy="373626"/>
          </a:xfrm>
          <a:prstGeom prst="rightArrow">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Open Sans" panose="020B0606030504020204" pitchFamily="34" charset="0"/>
                <a:ea typeface="Open Sans" panose="020B0606030504020204" pitchFamily="34" charset="0"/>
                <a:cs typeface="Open Sans" panose="020B0606030504020204" pitchFamily="34" charset="0"/>
              </a:rPr>
              <a:t>Abstract</a:t>
            </a:r>
          </a:p>
        </p:txBody>
      </p:sp>
      <p:sp>
        <p:nvSpPr>
          <p:cNvPr id="7" name="Arrow: Right 6">
            <a:extLst>
              <a:ext uri="{FF2B5EF4-FFF2-40B4-BE49-F238E27FC236}">
                <a16:creationId xmlns:a16="http://schemas.microsoft.com/office/drawing/2014/main" id="{A5583E28-9E1C-9B28-ED59-3DE62F31D6B9}"/>
              </a:ext>
            </a:extLst>
          </p:cNvPr>
          <p:cNvSpPr/>
          <p:nvPr/>
        </p:nvSpPr>
        <p:spPr>
          <a:xfrm>
            <a:off x="575642" y="3771050"/>
            <a:ext cx="1995037" cy="511277"/>
          </a:xfrm>
          <a:prstGeom prst="rightArrow">
            <a:avLst>
              <a:gd name="adj1" fmla="val 55263"/>
              <a:gd name="adj2" fmla="val 50000"/>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AGROCVOC Keywords</a:t>
            </a:r>
          </a:p>
        </p:txBody>
      </p:sp>
      <p:sp>
        <p:nvSpPr>
          <p:cNvPr id="8" name="Arrow: Right 7">
            <a:extLst>
              <a:ext uri="{FF2B5EF4-FFF2-40B4-BE49-F238E27FC236}">
                <a16:creationId xmlns:a16="http://schemas.microsoft.com/office/drawing/2014/main" id="{D5DD0FBC-B7A3-A237-449B-4A7E3C6F1388}"/>
              </a:ext>
            </a:extLst>
          </p:cNvPr>
          <p:cNvSpPr/>
          <p:nvPr/>
        </p:nvSpPr>
        <p:spPr>
          <a:xfrm>
            <a:off x="0" y="4852220"/>
            <a:ext cx="2512141" cy="373626"/>
          </a:xfrm>
          <a:prstGeom prst="rightArrow">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Open Sans" panose="020B0606030504020204" pitchFamily="34" charset="0"/>
                <a:ea typeface="Open Sans" panose="020B0606030504020204" pitchFamily="34" charset="0"/>
                <a:cs typeface="Open Sans" panose="020B0606030504020204" pitchFamily="34" charset="0"/>
              </a:rPr>
              <a:t>Bibliographic information</a:t>
            </a:r>
          </a:p>
        </p:txBody>
      </p:sp>
      <p:sp>
        <p:nvSpPr>
          <p:cNvPr id="9" name="Arrow: Right 8">
            <a:extLst>
              <a:ext uri="{FF2B5EF4-FFF2-40B4-BE49-F238E27FC236}">
                <a16:creationId xmlns:a16="http://schemas.microsoft.com/office/drawing/2014/main" id="{EC3758B2-610D-644A-CCE4-DBD23648B7B6}"/>
              </a:ext>
            </a:extLst>
          </p:cNvPr>
          <p:cNvSpPr/>
          <p:nvPr/>
        </p:nvSpPr>
        <p:spPr>
          <a:xfrm>
            <a:off x="5175592" y="4665407"/>
            <a:ext cx="2247762" cy="373626"/>
          </a:xfrm>
          <a:prstGeom prst="rightArrow">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Open Sans" panose="020B0606030504020204" pitchFamily="34" charset="0"/>
                <a:ea typeface="Open Sans" panose="020B0606030504020204" pitchFamily="34" charset="0"/>
                <a:cs typeface="Open Sans" panose="020B0606030504020204" pitchFamily="34" charset="0"/>
              </a:rPr>
              <a:t>Access full text</a:t>
            </a:r>
          </a:p>
        </p:txBody>
      </p:sp>
      <p:sp>
        <p:nvSpPr>
          <p:cNvPr id="10" name="Arrow: Left 9">
            <a:extLst>
              <a:ext uri="{FF2B5EF4-FFF2-40B4-BE49-F238E27FC236}">
                <a16:creationId xmlns:a16="http://schemas.microsoft.com/office/drawing/2014/main" id="{938404B2-12B2-477D-E0E3-9B1B168A3666}"/>
              </a:ext>
            </a:extLst>
          </p:cNvPr>
          <p:cNvSpPr/>
          <p:nvPr/>
        </p:nvSpPr>
        <p:spPr>
          <a:xfrm>
            <a:off x="9114502" y="3628103"/>
            <a:ext cx="1868129" cy="393290"/>
          </a:xfrm>
          <a:prstGeom prst="leftArrow">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Open Sans" panose="020B0606030504020204" pitchFamily="34" charset="0"/>
                <a:ea typeface="Open Sans" panose="020B0606030504020204" pitchFamily="34" charset="0"/>
                <a:cs typeface="Open Sans" panose="020B0606030504020204" pitchFamily="34" charset="0"/>
              </a:rPr>
              <a:t>Data Provider</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2539</Words>
  <Application>Microsoft Office PowerPoint</Application>
  <PresentationFormat>Widescreen</PresentationFormat>
  <Paragraphs>202</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Gill Sans</vt:lpstr>
      <vt:lpstr>Quattrocento Sans</vt:lpstr>
      <vt:lpstr>Open Sans</vt:lpstr>
      <vt:lpstr>Arial</vt:lpstr>
      <vt:lpstr>Noto Sans Symbols</vt:lpstr>
      <vt:lpstr>Trebuchet MS</vt:lpstr>
      <vt:lpstr>Calibri</vt:lpstr>
      <vt:lpstr>Simple Light</vt:lpstr>
      <vt:lpstr>Additional discipline-specific resources</vt:lpstr>
      <vt:lpstr>Outline</vt:lpstr>
      <vt:lpstr>Learning objectives</vt:lpstr>
      <vt:lpstr>What is AGRIS ?</vt:lpstr>
      <vt:lpstr>Content coverage</vt:lpstr>
      <vt:lpstr>AGRIS access</vt:lpstr>
      <vt:lpstr>How to search the AGRIS database?</vt:lpstr>
      <vt:lpstr>Understanding the search results</vt:lpstr>
      <vt:lpstr>Bibliographic details on a record in AGRIS</vt:lpstr>
      <vt:lpstr>Refining options in AGRIS</vt:lpstr>
      <vt:lpstr>AGROVOC Keywords</vt:lpstr>
      <vt:lpstr>Default (English) display/search terms  in multiple languages</vt:lpstr>
      <vt:lpstr>Language display and searches</vt:lpstr>
      <vt:lpstr>Advanced search in AGRIS</vt:lpstr>
      <vt:lpstr>Example: Advanced search in AGRIS</vt:lpstr>
      <vt:lpstr>Search results :Advanced search in AGRIS</vt:lpstr>
      <vt:lpstr>How to become a data provider?</vt:lpstr>
      <vt:lpstr>Databases in Agriculture</vt:lpstr>
      <vt:lpstr>CAB Abstracts</vt:lpstr>
      <vt:lpstr>CAB Abstracts </vt:lpstr>
      <vt:lpstr>CAB Abstracts cont.</vt:lpstr>
      <vt:lpstr>USDA National Agricultural Library - PubAg</vt:lpstr>
      <vt:lpstr>USDA National Agricultural Library – PubAg cont.</vt:lpstr>
      <vt:lpstr>Summary</vt:lpstr>
      <vt:lpstr>References and useful resources</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discipline-specific resources</dc:title>
  <dc:creator>Marcia Mabhula</dc:creator>
  <cp:lastModifiedBy>Marcia Mabhula</cp:lastModifiedBy>
  <cp:revision>8</cp:revision>
  <dcterms:created xsi:type="dcterms:W3CDTF">2020-02-14T15:04:15Z</dcterms:created>
  <dcterms:modified xsi:type="dcterms:W3CDTF">2023-09-04T09:06:53Z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790D1ACA-E519-4F74-98AA-E767FEBD10F5</vt:lpwstr>
  </property>
  <property fmtid="{D5CDD505-2E9C-101B-9397-08002B2CF9AE}" pid="6" name="ArticulateProjectFull">
    <vt:lpwstr>C:\Users\Client\Documents\Research4life F2F materials 2021\20210621_M4_L4.2EN.Databases for Discovery in Agriculture.ppta</vt:lpwstr>
  </property>
</Properties>
</file>