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6"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Quattrocento Sans" panose="020B0502050000020003" pitchFamily="34"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PkWycC2IGOEytCU96ei/SnYaj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df2bde3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3df2bde3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groups - 10-15 mins </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Groups should be pre-assigned by instructor based off of pre-course survey based on institution type (i.e. academic, government, non-profit, etc.)</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Ask each group to select a leader who will gather group email addresses, download the tool and share their screen so that the group can work on the plan in real time, and email the finished product to the entire team after the session is complete. </a:t>
            </a:r>
            <a:endParaRPr>
              <a:solidFill>
                <a:srgbClr val="FF0000"/>
              </a:solidFill>
            </a:endParaRPr>
          </a:p>
          <a:p>
            <a:pPr marL="0" lvl="0" indent="0" algn="l" rtl="0">
              <a:lnSpc>
                <a:spcPct val="100000"/>
              </a:lnSpc>
              <a:spcBef>
                <a:spcPts val="0"/>
              </a:spcBef>
              <a:spcAft>
                <a:spcPts val="0"/>
              </a:spcAft>
              <a:buSzPts val="1400"/>
              <a:buFont typeface="Arial"/>
              <a:buNone/>
            </a:pPr>
            <a:endParaRPr>
              <a:highlight>
                <a:srgbClr val="FFFF00"/>
              </a:highlight>
            </a:endParaRPr>
          </a:p>
        </p:txBody>
      </p:sp>
      <p:sp>
        <p:nvSpPr>
          <p:cNvPr id="173" name="Google Shape;173;gf3df2bde3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201" name="Google Shape;20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FF0000"/>
              </a:buClr>
              <a:buSzPts val="1400"/>
              <a:buFont typeface="Arial"/>
              <a:buAutoNum type="arabicPeriod"/>
            </a:pPr>
            <a:r>
              <a:rPr lang="en-US">
                <a:solidFill>
                  <a:srgbClr val="FF0000"/>
                </a:solidFill>
              </a:rPr>
              <a:t>Enter the client group that you want to host a workshop for</a:t>
            </a:r>
            <a:endParaRPr>
              <a:solidFill>
                <a:srgbClr val="FF0000"/>
              </a:solidFill>
            </a:endParaRPr>
          </a:p>
          <a:p>
            <a:pPr marL="228600" lvl="0" indent="-228600" algn="l" rtl="0">
              <a:lnSpc>
                <a:spcPct val="100000"/>
              </a:lnSpc>
              <a:spcBef>
                <a:spcPts val="0"/>
              </a:spcBef>
              <a:spcAft>
                <a:spcPts val="0"/>
              </a:spcAft>
              <a:buClr>
                <a:srgbClr val="FF0000"/>
              </a:buClr>
              <a:buSzPts val="1400"/>
              <a:buFont typeface="Arial"/>
              <a:buAutoNum type="arabicPeriod"/>
            </a:pPr>
            <a:r>
              <a:rPr lang="en-US">
                <a:solidFill>
                  <a:srgbClr val="FF0000"/>
                </a:solidFill>
              </a:rPr>
              <a:t>Describe the client group including details about why you think they would benefit from a workshop, what they already know that you don’t need to include in the workshop, and any relevant information about the client group. </a:t>
            </a:r>
            <a:endParaRPr>
              <a:solidFill>
                <a:srgbClr val="FF0000"/>
              </a:solidFill>
            </a:endParaRPr>
          </a:p>
          <a:p>
            <a:pPr marL="228600" lvl="0" indent="-228600" algn="l" rtl="0">
              <a:lnSpc>
                <a:spcPct val="100000"/>
              </a:lnSpc>
              <a:spcBef>
                <a:spcPts val="0"/>
              </a:spcBef>
              <a:spcAft>
                <a:spcPts val="0"/>
              </a:spcAft>
              <a:buClr>
                <a:srgbClr val="FF0000"/>
              </a:buClr>
              <a:buSzPts val="1400"/>
              <a:buFont typeface="Arial"/>
              <a:buAutoNum type="arabicPeriod"/>
            </a:pPr>
            <a:r>
              <a:rPr lang="en-US">
                <a:solidFill>
                  <a:srgbClr val="FF0000"/>
                </a:solidFill>
              </a:rPr>
              <a:t>Check off the relevant information needs of the client group</a:t>
            </a:r>
            <a:endParaRPr>
              <a:solidFill>
                <a:srgbClr val="FF0000"/>
              </a:solidFill>
            </a:endParaRPr>
          </a:p>
          <a:p>
            <a:pPr marL="0" lvl="0" indent="0" algn="l" rtl="0">
              <a:lnSpc>
                <a:spcPct val="100000"/>
              </a:lnSpc>
              <a:spcBef>
                <a:spcPts val="0"/>
              </a:spcBef>
              <a:spcAft>
                <a:spcPts val="0"/>
              </a:spcAft>
              <a:buSzPts val="1400"/>
              <a:buNone/>
            </a:pPr>
            <a:endParaRPr>
              <a:highlight>
                <a:srgbClr val="FFFF00"/>
              </a:highlight>
            </a:endParaRPr>
          </a:p>
          <a:p>
            <a:pPr marL="228600" lvl="0" indent="-139700" algn="l" rtl="0">
              <a:lnSpc>
                <a:spcPct val="100000"/>
              </a:lnSpc>
              <a:spcBef>
                <a:spcPts val="0"/>
              </a:spcBef>
              <a:spcAft>
                <a:spcPts val="0"/>
              </a:spcAft>
              <a:buSzPts val="1400"/>
              <a:buFont typeface="Arial"/>
              <a:buNone/>
            </a:pPr>
            <a:endParaRPr/>
          </a:p>
        </p:txBody>
      </p:sp>
      <p:sp>
        <p:nvSpPr>
          <p:cNvPr id="211" name="Google Shape;21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FF0000"/>
                </a:solidFill>
              </a:rPr>
              <a:t>4. Directly link what you want the client group to learn to Research4Life trainings and resources. </a:t>
            </a:r>
            <a:endParaRPr>
              <a:solidFill>
                <a:srgbClr val="FF0000"/>
              </a:solidFill>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a:solidFill>
                  <a:srgbClr val="FF0000"/>
                </a:solidFill>
              </a:rPr>
              <a:t>5. Use the information needs to create learning objectives for the workshop. What do you want the learners to have gained by the end of the workshop? Enter them clearly and concisely. Can use Bloom’s taxonomy action verbs. </a:t>
            </a:r>
            <a:endParaRPr>
              <a:solidFill>
                <a:srgbClr val="FF0000"/>
              </a:solidFill>
            </a:endParaRPr>
          </a:p>
          <a:p>
            <a:pPr marL="0" lvl="0" indent="0" algn="l" rtl="0">
              <a:lnSpc>
                <a:spcPct val="100000"/>
              </a:lnSpc>
              <a:spcBef>
                <a:spcPts val="0"/>
              </a:spcBef>
              <a:spcAft>
                <a:spcPts val="0"/>
              </a:spcAft>
              <a:buSzPts val="1400"/>
              <a:buNone/>
            </a:pPr>
            <a:endParaRPr>
              <a:highlight>
                <a:srgbClr val="FFFF00"/>
              </a:highlight>
            </a:endParaRPr>
          </a:p>
        </p:txBody>
      </p:sp>
      <p:sp>
        <p:nvSpPr>
          <p:cNvPr id="222" name="Google Shape;22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FF0000"/>
                </a:solidFill>
              </a:rPr>
              <a:t>6. Decide how you’ll evaluate whether your workshop has been successful to build it into your outline. </a:t>
            </a:r>
            <a:endParaRPr>
              <a:solidFill>
                <a:srgbClr val="FF0000"/>
              </a:solidFill>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a:solidFill>
                  <a:srgbClr val="FF0000"/>
                </a:solidFill>
              </a:rPr>
              <a:t>7. Decide if you’ll include multiple teaching methods in your workshop such as group discussion or activities to help the learners understand the material. </a:t>
            </a:r>
            <a:endParaRPr>
              <a:solidFill>
                <a:srgbClr val="FF0000"/>
              </a:solidFill>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a:solidFill>
                  <a:srgbClr val="FF0000"/>
                </a:solidFill>
              </a:rPr>
              <a:t>8. List any additional resources that you’ll need to run the workshop such as creating handouts, additional technology or software, etc. to assess if you have all the resources you need.</a:t>
            </a:r>
            <a:endParaRPr>
              <a:solidFill>
                <a:srgbClr val="FF0000"/>
              </a:solidFill>
            </a:endParaRPr>
          </a:p>
        </p:txBody>
      </p:sp>
      <p:sp>
        <p:nvSpPr>
          <p:cNvPr id="232" name="Google Shape;23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When outlining your workshop, you should make sure to include what resources you’ll use to fulfill a single learning objective and how you’ll want to teach the objective</a:t>
            </a:r>
            <a:endParaRPr>
              <a:solidFill>
                <a:srgbClr val="FF0000"/>
              </a:solidFill>
            </a:endParaRPr>
          </a:p>
        </p:txBody>
      </p:sp>
      <p:sp>
        <p:nvSpPr>
          <p:cNvPr id="243" name="Google Shape;24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groups (same groups as previous group activity) - 10-15 mins </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The group leader should download the tool and share their screen so that the group can work on the plan in real time, and email the finished product to the entire team after the session is complete. </a:t>
            </a:r>
            <a:endParaRPr>
              <a:solidFill>
                <a:srgbClr val="FF0000"/>
              </a:solidFill>
            </a:endParaRPr>
          </a:p>
          <a:p>
            <a:pPr marL="45720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Font typeface="Arial"/>
              <a:buNone/>
            </a:pPr>
            <a:endParaRPr>
              <a:highlight>
                <a:srgbClr val="FFFF00"/>
              </a:highlight>
            </a:endParaRPr>
          </a:p>
        </p:txBody>
      </p:sp>
      <p:sp>
        <p:nvSpPr>
          <p:cNvPr id="251" name="Google Shape;25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Malcolm Knowles - Six Principles of Adult Learning</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Need to Know</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Adults need to know why they should learn</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Experience</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Adults have a lot of life experience, capitalize and value this</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Make learning more individualized</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Opportunities for self-reflection</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Self-concept</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Adults don’t have to be guided through a learning process, but work better autonomously</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Collaborative environments, self-directed learning</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Readiness</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Learn best when they can immediately apply their learning</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Problem orientation</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Problem vs content orientation</a:t>
            </a:r>
            <a:endParaRPr sz="1100">
              <a:solidFill>
                <a:srgbClr val="FF0000"/>
              </a:solidFill>
              <a:latin typeface="Arial"/>
              <a:ea typeface="Arial"/>
              <a:cs typeface="Arial"/>
              <a:sym typeface="Arial"/>
            </a:endParaRPr>
          </a:p>
          <a:p>
            <a:pPr marL="1371600" lvl="2"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Appreciate getting specific knowledge, skills, or abilities</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Intrinsic motivation</a:t>
            </a:r>
            <a:endParaRPr sz="1100">
              <a:solidFill>
                <a:srgbClr val="FF0000"/>
              </a:solidFill>
              <a:latin typeface="Arial"/>
              <a:ea typeface="Arial"/>
              <a:cs typeface="Arial"/>
              <a:sym typeface="Arial"/>
            </a:endParaRPr>
          </a:p>
          <a:p>
            <a:pPr marL="1371600" lvl="2" indent="-298450" algn="l" rtl="0">
              <a:lnSpc>
                <a:spcPct val="100000"/>
              </a:lnSpc>
              <a:spcBef>
                <a:spcPts val="0"/>
              </a:spcBef>
              <a:spcAft>
                <a:spcPts val="0"/>
              </a:spcAft>
              <a:buClr>
                <a:srgbClr val="FF0000"/>
              </a:buClr>
              <a:buSzPts val="1100"/>
              <a:buChar char="■"/>
            </a:pPr>
            <a:r>
              <a:rPr lang="en-US" sz="1100">
                <a:solidFill>
                  <a:srgbClr val="FF0000"/>
                </a:solidFill>
                <a:latin typeface="Arial"/>
                <a:ea typeface="Arial"/>
                <a:cs typeface="Arial"/>
                <a:sym typeface="Arial"/>
              </a:rPr>
              <a:t>Relevancy is key</a:t>
            </a:r>
            <a:endParaRPr sz="1100">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endParaRPr>
              <a:highlight>
                <a:srgbClr val="FFFF00"/>
              </a:highlight>
            </a:endParaRPr>
          </a:p>
          <a:p>
            <a:pPr marL="45720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Font typeface="Arial"/>
              <a:buNone/>
            </a:pPr>
            <a:endParaRPr>
              <a:highlight>
                <a:srgbClr val="FFFF00"/>
              </a:highlight>
            </a:endParaRPr>
          </a:p>
        </p:txBody>
      </p:sp>
      <p:sp>
        <p:nvSpPr>
          <p:cNvPr id="260" name="Google Shape;260;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This section focuses on where to find training and promotional materials. As previously noted, this material is necessary to successfully implement the numerous Advocacy Toolkit and Marketing Plan Tool tasks.  These resources are located on the Research4Life website and the training pages of the five programmes. </a:t>
            </a:r>
            <a:r>
              <a:rPr lang="en-US">
                <a:solidFill>
                  <a:srgbClr val="FF0000"/>
                </a:solidFill>
              </a:rPr>
              <a:t>Alert learners that they can follow along on the Research4Life website and ask questions. </a:t>
            </a:r>
            <a:endParaRPr>
              <a:solidFill>
                <a:srgbClr val="FF0000"/>
              </a:solidFill>
            </a:endParaRPr>
          </a:p>
        </p:txBody>
      </p:sp>
      <p:sp>
        <p:nvSpPr>
          <p:cNvPr id="275" name="Google Shape;2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2" name="Google Shape;2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trainers preparing a workshop or speech, these resource pages have numerous presentations and exercises that can be adapted for a specific activity.</a:t>
            </a:r>
            <a:endParaRPr/>
          </a:p>
        </p:txBody>
      </p:sp>
      <p:sp>
        <p:nvSpPr>
          <p:cNvPr id="293" name="Google Shape;29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f700efc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9f700efc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9f700efce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9" name="Google Shape;3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SzPts val="1400"/>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2" name="Google Shape;33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43" name="Google Shape;34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Social media channels can be a powerful tool to promote events that are related to Research4Life and highlight success stories from users around the world.</a:t>
            </a:r>
            <a:endParaRPr/>
          </a:p>
          <a:p>
            <a:pPr marL="0" lvl="0" indent="0" algn="l" rtl="0">
              <a:lnSpc>
                <a:spcPct val="100000"/>
              </a:lnSpc>
              <a:spcBef>
                <a:spcPts val="0"/>
              </a:spcBef>
              <a:spcAft>
                <a:spcPts val="0"/>
              </a:spcAft>
              <a:buSzPts val="1400"/>
              <a:buFont typeface="Arial"/>
              <a:buNone/>
            </a:pPr>
            <a:endParaRPr/>
          </a:p>
        </p:txBody>
      </p:sp>
      <p:sp>
        <p:nvSpPr>
          <p:cNvPr id="354" name="Google Shape;35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61" name="Google Shape;36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71" name="Google Shape;37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3df2bde3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f3df2bde3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Class discussion - 5-10 mins </a:t>
            </a:r>
            <a:endParaRPr>
              <a:solidFill>
                <a:srgbClr val="FF0000"/>
              </a:solidFill>
            </a:endParaRPr>
          </a:p>
          <a:p>
            <a:pPr marL="0" lvl="0" indent="0" algn="l" rtl="0">
              <a:lnSpc>
                <a:spcPct val="100000"/>
              </a:lnSpc>
              <a:spcBef>
                <a:spcPts val="0"/>
              </a:spcBef>
              <a:spcAft>
                <a:spcPts val="0"/>
              </a:spcAft>
              <a:buSzPts val="1400"/>
              <a:buFont typeface="Arial"/>
              <a:buNone/>
            </a:pPr>
            <a:endParaRPr>
              <a:highlight>
                <a:srgbClr val="FFFF00"/>
              </a:highlight>
            </a:endParaRPr>
          </a:p>
        </p:txBody>
      </p:sp>
      <p:sp>
        <p:nvSpPr>
          <p:cNvPr id="381" name="Google Shape;381;gf3df2bde3e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If time is available - encourage an entire class group discussion. </a:t>
            </a:r>
            <a:r>
              <a:rPr lang="en-US">
                <a:solidFill>
                  <a:srgbClr val="FF0000"/>
                </a:solidFill>
                <a:latin typeface="Times New Roman"/>
                <a:ea typeface="Times New Roman"/>
                <a:cs typeface="Times New Roman"/>
                <a:sym typeface="Times New Roman"/>
              </a:rPr>
              <a:t>Have the class share the most useful information that they learned during the course. </a:t>
            </a:r>
            <a:endParaRPr>
              <a:solidFill>
                <a:srgbClr val="FF0000"/>
              </a:solidFill>
            </a:endParaRPr>
          </a:p>
          <a:p>
            <a:pPr marL="171450" lvl="0" indent="-82550" algn="l" rtl="0">
              <a:lnSpc>
                <a:spcPct val="100000"/>
              </a:lnSpc>
              <a:spcBef>
                <a:spcPts val="0"/>
              </a:spcBef>
              <a:spcAft>
                <a:spcPts val="0"/>
              </a:spcAft>
              <a:buSzPts val="1400"/>
              <a:buFont typeface="Arial"/>
              <a:buNone/>
            </a:pPr>
            <a:endParaRPr/>
          </a:p>
        </p:txBody>
      </p:sp>
      <p:sp>
        <p:nvSpPr>
          <p:cNvPr id="390" name="Google Shape;39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4fc7b004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124fc7b004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221ee6e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12221ee6e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3df2bde3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f3df2bde3e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solidFill>
                  <a:srgbClr val="FF0000"/>
                </a:solidFill>
              </a:rPr>
              <a:t>Self-reflection activity - 3 mins</a:t>
            </a:r>
            <a:endParaRPr>
              <a:solidFill>
                <a:srgbClr val="FF0000"/>
              </a:solidFill>
            </a:endParaRPr>
          </a:p>
        </p:txBody>
      </p:sp>
      <p:sp>
        <p:nvSpPr>
          <p:cNvPr id="112" name="Google Shape;112;gf3df2bde3e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20" name="Google Shape;1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sz="1200" b="0" i="0" u="none" strike="noStrike" cap="none">
                <a:solidFill>
                  <a:schemeClr val="dk1"/>
                </a:solidFill>
                <a:latin typeface="Calibri"/>
                <a:ea typeface="Calibri"/>
                <a:cs typeface="Calibri"/>
                <a:sym typeface="Calibri"/>
              </a:rPr>
              <a:t>Enter the institution’s client groups </a:t>
            </a:r>
            <a:r>
              <a:rPr lang="en-US" sz="1200" b="0" i="1" u="none" strike="noStrike" cap="none">
                <a:solidFill>
                  <a:schemeClr val="dk1"/>
                </a:solidFill>
                <a:latin typeface="Calibri"/>
                <a:ea typeface="Calibri"/>
                <a:cs typeface="Calibri"/>
                <a:sym typeface="Calibri"/>
              </a:rPr>
              <a:t>horizontally</a:t>
            </a:r>
            <a:r>
              <a:rPr lang="en-US" sz="1200" b="0" i="0" u="none" strike="noStrike" cap="none">
                <a:solidFill>
                  <a:schemeClr val="dk1"/>
                </a:solidFill>
                <a:latin typeface="Calibri"/>
                <a:ea typeface="Calibri"/>
                <a:cs typeface="Calibri"/>
                <a:sym typeface="Calibri"/>
              </a:rPr>
              <a:t> in the five boxes.</a:t>
            </a:r>
            <a:endParaRPr/>
          </a:p>
          <a:p>
            <a:pPr marL="228600" lvl="0" indent="-228600" algn="l" rtl="0">
              <a:lnSpc>
                <a:spcPct val="100000"/>
              </a:lnSpc>
              <a:spcBef>
                <a:spcPts val="0"/>
              </a:spcBef>
              <a:spcAft>
                <a:spcPts val="0"/>
              </a:spcAft>
              <a:buSzPts val="1400"/>
              <a:buFont typeface="Arial"/>
              <a:buAutoNum type="arabicPeriod"/>
            </a:pPr>
            <a:r>
              <a:rPr lang="en-US" sz="1200" b="0" i="0" u="none" strike="noStrike" cap="none">
                <a:solidFill>
                  <a:schemeClr val="dk1"/>
                </a:solidFill>
                <a:latin typeface="Calibri"/>
                <a:ea typeface="Calibri"/>
                <a:cs typeface="Calibri"/>
                <a:sym typeface="Calibri"/>
              </a:rPr>
              <a:t>Once these groups have been added, work vertically down the column.  For example, if the first group is lecturers, put checks next to the appropriate categories for the group’s Information Needs – listed below in the same column. </a:t>
            </a:r>
            <a:endParaRPr/>
          </a:p>
          <a:p>
            <a:pPr marL="228600" lvl="0" indent="-228600" algn="l" rtl="0">
              <a:lnSpc>
                <a:spcPct val="100000"/>
              </a:lnSpc>
              <a:spcBef>
                <a:spcPts val="0"/>
              </a:spcBef>
              <a:spcAft>
                <a:spcPts val="0"/>
              </a:spcAft>
              <a:buSzPts val="1400"/>
              <a:buFont typeface="Arial"/>
              <a:buAutoNum type="arabicPeriod"/>
            </a:pPr>
            <a:r>
              <a:rPr lang="en-US" sz="1200" b="0" i="0" u="none" strike="noStrike" cap="none">
                <a:solidFill>
                  <a:schemeClr val="dk1"/>
                </a:solidFill>
                <a:latin typeface="Calibri"/>
                <a:ea typeface="Calibri"/>
                <a:cs typeface="Calibri"/>
                <a:sym typeface="Calibri"/>
              </a:rPr>
              <a:t>Continue down the column and check the Research4Life and Internet Resources for lecturers.  For the second client group (for example researchers), again go down that specific column vertically and check the boxes for this group. </a:t>
            </a:r>
            <a:endParaRPr/>
          </a:p>
          <a:p>
            <a:pPr marL="228600" lvl="0" indent="-139700" algn="l" rtl="0">
              <a:lnSpc>
                <a:spcPct val="100000"/>
              </a:lnSpc>
              <a:spcBef>
                <a:spcPts val="0"/>
              </a:spcBef>
              <a:spcAft>
                <a:spcPts val="0"/>
              </a:spcAft>
              <a:buSzPts val="1400"/>
              <a:buFont typeface="Arial"/>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2fd89e5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52fd89e5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52fd89e57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343840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esearch4life.org/training/librarians-hu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research4life.org/traini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creativecommons.org/licenses/by-sa/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4life.org/marketing-materi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research4life.org/marketing-materia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lo.org/goali/promotion/lang--en/index.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research4life.org/training/librarians-hu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research4life.org/training/librarians-hub/"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4life.org/voi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acebook.com/r4lpartnershi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omms@research4lif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rlibrarydude.wordpress.com/2019/03/04/marketing-and-advocating-for-the-academic-libra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1108/EJTD-02-2017-00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oi.org/10.19173/irrodl.v13i1.1076" TargetMode="External"/><Relationship Id="rId4" Type="http://schemas.openxmlformats.org/officeDocument/2006/relationships/hyperlink" Target="https://teachonline.asu.edu/objectives-build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186/1475-2875-7-8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about:blank" TargetMode="External"/><Relationship Id="rId7"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jpg"/><Relationship Id="rId4" Type="http://schemas.openxmlformats.org/officeDocument/2006/relationships/image" Target="../media/image31.png"/><Relationship Id="rId9"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Training your audience on how to use Research4life</a:t>
            </a:r>
            <a:endParaRPr dirty="0"/>
          </a:p>
          <a:p>
            <a:pPr marL="0" lvl="0" indent="0" algn="ctr" rtl="0">
              <a:lnSpc>
                <a:spcPct val="100000"/>
              </a:lnSpc>
              <a:spcBef>
                <a:spcPts val="0"/>
              </a:spcBef>
              <a:spcAft>
                <a:spcPts val="0"/>
              </a:spcAft>
              <a:buClr>
                <a:srgbClr val="FFFFFF"/>
              </a:buClr>
              <a:buSzPts val="3600"/>
              <a:buNone/>
            </a:pPr>
            <a:endParaRPr sz="2800" dirty="0"/>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Advocate for Research4life and facilitate capacity development</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Second page of the Research4Life Marketing Plan Tool</a:t>
            </a:r>
            <a:endParaRPr sz="3200">
              <a:solidFill>
                <a:srgbClr val="586F7C"/>
              </a:solidFill>
              <a:latin typeface="Open Sans"/>
              <a:ea typeface="Open Sans"/>
              <a:cs typeface="Open Sans"/>
              <a:sym typeface="Open Sans"/>
            </a:endParaRPr>
          </a:p>
        </p:txBody>
      </p:sp>
      <p:sp>
        <p:nvSpPr>
          <p:cNvPr id="154" name="Google Shape;154;p7"/>
          <p:cNvSpPr txBox="1">
            <a:spLocks noGrp="1"/>
          </p:cNvSpPr>
          <p:nvPr>
            <p:ph type="body" idx="1"/>
          </p:nvPr>
        </p:nvSpPr>
        <p:spPr>
          <a:xfrm>
            <a:off x="0" y="1804282"/>
            <a:ext cx="3762532" cy="459651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1800">
                <a:solidFill>
                  <a:srgbClr val="3F3F3F"/>
                </a:solidFill>
                <a:latin typeface="Open Sans"/>
                <a:ea typeface="Open Sans"/>
                <a:cs typeface="Open Sans"/>
                <a:sym typeface="Open Sans"/>
              </a:rPr>
              <a:t>The second page Marketing Plan tool allows a user to enter</a:t>
            </a:r>
            <a:endParaRPr sz="1800">
              <a:solidFill>
                <a:srgbClr val="3F3F3F"/>
              </a:solidFill>
            </a:endParaRPr>
          </a:p>
          <a:p>
            <a:pPr marL="457200" lvl="0" indent="-342900" algn="l" rtl="0">
              <a:lnSpc>
                <a:spcPct val="150000"/>
              </a:lnSpc>
              <a:spcBef>
                <a:spcPts val="0"/>
              </a:spcBef>
              <a:spcAft>
                <a:spcPts val="0"/>
              </a:spcAft>
              <a:buClr>
                <a:schemeClr val="dk2"/>
              </a:buClr>
              <a:buSzPts val="1800"/>
              <a:buChar char="●"/>
            </a:pPr>
            <a:r>
              <a:rPr lang="en-US" sz="1800">
                <a:solidFill>
                  <a:srgbClr val="3F3F3F"/>
                </a:solidFill>
                <a:latin typeface="Open Sans"/>
                <a:ea typeface="Open Sans"/>
                <a:cs typeface="Open Sans"/>
                <a:sym typeface="Open Sans"/>
              </a:rPr>
              <a:t>the </a:t>
            </a:r>
            <a:r>
              <a:rPr lang="en-US" sz="1800" b="1">
                <a:solidFill>
                  <a:srgbClr val="3F3F3F"/>
                </a:solidFill>
                <a:latin typeface="Open Sans"/>
                <a:ea typeface="Open Sans"/>
                <a:cs typeface="Open Sans"/>
                <a:sym typeface="Open Sans"/>
              </a:rPr>
              <a:t>Client Groups</a:t>
            </a:r>
            <a:r>
              <a:rPr lang="en-US" sz="1800">
                <a:solidFill>
                  <a:srgbClr val="3F3F3F"/>
                </a:solidFill>
                <a:latin typeface="Open Sans"/>
                <a:ea typeface="Open Sans"/>
                <a:cs typeface="Open Sans"/>
                <a:sym typeface="Open Sans"/>
              </a:rPr>
              <a:t> that were listed horizontally on the previous pages. </a:t>
            </a:r>
            <a:endParaRPr sz="1800">
              <a:solidFill>
                <a:srgbClr val="3F3F3F"/>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2"/>
              </a:buClr>
              <a:buSzPts val="1800"/>
              <a:buChar char="●"/>
            </a:pPr>
            <a:r>
              <a:rPr lang="en-US" sz="1800">
                <a:solidFill>
                  <a:srgbClr val="3F3F3F"/>
                </a:solidFill>
                <a:latin typeface="Open Sans"/>
                <a:ea typeface="Open Sans"/>
                <a:cs typeface="Open Sans"/>
                <a:sym typeface="Open Sans"/>
              </a:rPr>
              <a:t>the </a:t>
            </a:r>
            <a:r>
              <a:rPr lang="en-US" sz="1800" b="1">
                <a:solidFill>
                  <a:srgbClr val="3F3F3F"/>
                </a:solidFill>
                <a:latin typeface="Open Sans"/>
                <a:ea typeface="Open Sans"/>
                <a:cs typeface="Open Sans"/>
                <a:sym typeface="Open Sans"/>
              </a:rPr>
              <a:t>Ideas to Promote Research4Life resources </a:t>
            </a:r>
            <a:r>
              <a:rPr lang="en-US" sz="1800">
                <a:solidFill>
                  <a:srgbClr val="3F3F3F"/>
                </a:solidFill>
                <a:latin typeface="Open Sans"/>
                <a:ea typeface="Open Sans"/>
                <a:cs typeface="Open Sans"/>
                <a:sym typeface="Open Sans"/>
              </a:rPr>
              <a:t>for each group </a:t>
            </a:r>
            <a:r>
              <a:rPr lang="en-US" sz="2000">
                <a:solidFill>
                  <a:srgbClr val="3F3F3F"/>
                </a:solidFill>
                <a:latin typeface="Open Sans"/>
                <a:ea typeface="Open Sans"/>
                <a:cs typeface="Open Sans"/>
                <a:sym typeface="Open Sans"/>
              </a:rPr>
              <a:t>(listed vertically with an </a:t>
            </a:r>
            <a:r>
              <a:rPr lang="en-US" sz="2000" b="1">
                <a:solidFill>
                  <a:srgbClr val="3F3F3F"/>
                </a:solidFill>
                <a:latin typeface="Open Sans"/>
                <a:ea typeface="Open Sans"/>
                <a:cs typeface="Open Sans"/>
                <a:sym typeface="Open Sans"/>
              </a:rPr>
              <a:t>X</a:t>
            </a:r>
            <a:r>
              <a:rPr lang="en-US" sz="2000">
                <a:solidFill>
                  <a:srgbClr val="3F3F3F"/>
                </a:solidFill>
                <a:latin typeface="Open Sans"/>
                <a:ea typeface="Open Sans"/>
                <a:cs typeface="Open Sans"/>
                <a:sym typeface="Open Sans"/>
              </a:rPr>
              <a:t>).</a:t>
            </a:r>
            <a:endParaRPr sz="2600">
              <a:solidFill>
                <a:srgbClr val="3F3F3F"/>
              </a:solidFill>
            </a:endParaRPr>
          </a:p>
          <a:p>
            <a:pPr marL="457200" lvl="0" indent="-342900" algn="l" rtl="0">
              <a:lnSpc>
                <a:spcPct val="150000"/>
              </a:lnSpc>
              <a:spcBef>
                <a:spcPts val="0"/>
              </a:spcBef>
              <a:spcAft>
                <a:spcPts val="0"/>
              </a:spcAft>
              <a:buClr>
                <a:schemeClr val="dk2"/>
              </a:buClr>
              <a:buSzPts val="1800"/>
              <a:buChar char="●"/>
            </a:pPr>
            <a:r>
              <a:rPr lang="en-US" sz="1800">
                <a:solidFill>
                  <a:srgbClr val="3F3F3F"/>
                </a:solidFill>
                <a:latin typeface="Open Sans"/>
                <a:ea typeface="Open Sans"/>
                <a:cs typeface="Open Sans"/>
                <a:sym typeface="Open Sans"/>
              </a:rPr>
              <a:t>ten </a:t>
            </a:r>
            <a:r>
              <a:rPr lang="en-US" sz="1800" b="1">
                <a:solidFill>
                  <a:srgbClr val="3F3F3F"/>
                </a:solidFill>
                <a:latin typeface="Open Sans"/>
                <a:ea typeface="Open Sans"/>
                <a:cs typeface="Open Sans"/>
                <a:sym typeface="Open Sans"/>
              </a:rPr>
              <a:t>Survey Questions</a:t>
            </a:r>
            <a:r>
              <a:rPr lang="en-US" sz="1800">
                <a:solidFill>
                  <a:srgbClr val="3F3F3F"/>
                </a:solidFill>
                <a:latin typeface="Open Sans"/>
                <a:ea typeface="Open Sans"/>
                <a:cs typeface="Open Sans"/>
                <a:sym typeface="Open Sans"/>
              </a:rPr>
              <a:t> for all the client groups in boxes.</a:t>
            </a:r>
            <a:endParaRPr sz="1800">
              <a:solidFill>
                <a:srgbClr val="3F3F3F"/>
              </a:solidFill>
              <a:latin typeface="Open Sans"/>
              <a:ea typeface="Open Sans"/>
              <a:cs typeface="Open Sans"/>
              <a:sym typeface="Open Sans"/>
            </a:endParaRPr>
          </a:p>
        </p:txBody>
      </p:sp>
      <p:pic>
        <p:nvPicPr>
          <p:cNvPr id="155" name="Google Shape;155;p7" descr="https://lh3.googleusercontent.com/7jd12QJWvcPKOVsizRKJzBTuAID_OFhvdN5d6rzpTT_TU3hhNMKLwnNNUsgT4Pfn5GIIt0wBE_pMj7jF5UjhzAtGMLFyNixXz4auWPR0xHruPz3fw0GH5fBrIy76Lq-qFRpUmG8"/>
          <p:cNvPicPr preferRelativeResize="0"/>
          <p:nvPr/>
        </p:nvPicPr>
        <p:blipFill rotWithShape="1">
          <a:blip r:embed="rId3">
            <a:alphaModFix/>
          </a:blip>
          <a:srcRect/>
          <a:stretch/>
        </p:blipFill>
        <p:spPr>
          <a:xfrm>
            <a:off x="4018936" y="1804281"/>
            <a:ext cx="8173064" cy="4944035"/>
          </a:xfrm>
          <a:prstGeom prst="rect">
            <a:avLst/>
          </a:prstGeom>
          <a:noFill/>
          <a:ln>
            <a:noFill/>
          </a:ln>
        </p:spPr>
      </p:pic>
      <p:cxnSp>
        <p:nvCxnSpPr>
          <p:cNvPr id="156" name="Google Shape;156;p7"/>
          <p:cNvCxnSpPr/>
          <p:nvPr/>
        </p:nvCxnSpPr>
        <p:spPr>
          <a:xfrm rot="10800000" flipH="1">
            <a:off x="3530991" y="2386533"/>
            <a:ext cx="509526" cy="398870"/>
          </a:xfrm>
          <a:prstGeom prst="straightConnector1">
            <a:avLst/>
          </a:prstGeom>
          <a:noFill/>
          <a:ln w="9525" cap="flat" cmpd="sng">
            <a:solidFill>
              <a:srgbClr val="FF0000"/>
            </a:solidFill>
            <a:prstDash val="solid"/>
            <a:round/>
            <a:headEnd type="none" w="sm" len="sm"/>
            <a:tailEnd type="triangle" w="med" len="med"/>
          </a:ln>
        </p:spPr>
      </p:cxnSp>
      <p:cxnSp>
        <p:nvCxnSpPr>
          <p:cNvPr id="157" name="Google Shape;157;p7"/>
          <p:cNvCxnSpPr/>
          <p:nvPr/>
        </p:nvCxnSpPr>
        <p:spPr>
          <a:xfrm rot="10800000" flipH="1">
            <a:off x="3024554" y="2923300"/>
            <a:ext cx="994371" cy="1100060"/>
          </a:xfrm>
          <a:prstGeom prst="straightConnector1">
            <a:avLst/>
          </a:prstGeom>
          <a:noFill/>
          <a:ln w="9525" cap="flat" cmpd="sng">
            <a:solidFill>
              <a:srgbClr val="FF0000"/>
            </a:solidFill>
            <a:prstDash val="solid"/>
            <a:round/>
            <a:headEnd type="none" w="sm" len="sm"/>
            <a:tailEnd type="triangle" w="med" len="med"/>
          </a:ln>
        </p:spPr>
      </p:cxnSp>
      <p:cxnSp>
        <p:nvCxnSpPr>
          <p:cNvPr id="158" name="Google Shape;158;p7"/>
          <p:cNvCxnSpPr/>
          <p:nvPr/>
        </p:nvCxnSpPr>
        <p:spPr>
          <a:xfrm rot="10800000" flipH="1">
            <a:off x="3657600" y="4473526"/>
            <a:ext cx="351692" cy="123795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Third page of the Research4Life Marketing Plan Tool</a:t>
            </a:r>
            <a:endParaRPr sz="3200">
              <a:solidFill>
                <a:srgbClr val="586F7C"/>
              </a:solidFill>
              <a:latin typeface="Open Sans"/>
              <a:ea typeface="Open Sans"/>
              <a:cs typeface="Open Sans"/>
              <a:sym typeface="Open Sans"/>
            </a:endParaRPr>
          </a:p>
        </p:txBody>
      </p:sp>
      <p:sp>
        <p:nvSpPr>
          <p:cNvPr id="165" name="Google Shape;165;p5"/>
          <p:cNvSpPr txBox="1">
            <a:spLocks noGrp="1"/>
          </p:cNvSpPr>
          <p:nvPr>
            <p:ph type="body" idx="1"/>
          </p:nvPr>
        </p:nvSpPr>
        <p:spPr>
          <a:xfrm>
            <a:off x="0" y="1699171"/>
            <a:ext cx="5391807"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1700">
                <a:solidFill>
                  <a:srgbClr val="3F3F3F"/>
                </a:solidFill>
                <a:latin typeface="Open Sans"/>
                <a:ea typeface="Open Sans"/>
                <a:cs typeface="Open Sans"/>
                <a:sym typeface="Open Sans"/>
              </a:rPr>
              <a:t>The third page of the Marketing Plan Tool allows a user to enter </a:t>
            </a:r>
            <a:endParaRPr sz="1700">
              <a:solidFill>
                <a:srgbClr val="3F3F3F"/>
              </a:solidFill>
            </a:endParaRPr>
          </a:p>
          <a:p>
            <a:pPr marL="457200" lvl="0" indent="-342900" algn="l" rtl="0">
              <a:lnSpc>
                <a:spcPct val="150000"/>
              </a:lnSpc>
              <a:spcBef>
                <a:spcPts val="0"/>
              </a:spcBef>
              <a:spcAft>
                <a:spcPts val="0"/>
              </a:spcAft>
              <a:buClr>
                <a:schemeClr val="dk2"/>
              </a:buClr>
              <a:buSzPts val="1800"/>
              <a:buChar char="●"/>
            </a:pPr>
            <a:r>
              <a:rPr lang="en-US" sz="1700">
                <a:solidFill>
                  <a:srgbClr val="3F3F3F"/>
                </a:solidFill>
                <a:latin typeface="Open Sans"/>
                <a:ea typeface="Open Sans"/>
                <a:cs typeface="Open Sans"/>
                <a:sym typeface="Open Sans"/>
              </a:rPr>
              <a:t>the </a:t>
            </a:r>
            <a:r>
              <a:rPr lang="en-US" sz="1700" b="1">
                <a:solidFill>
                  <a:srgbClr val="3F3F3F"/>
                </a:solidFill>
                <a:latin typeface="Open Sans"/>
                <a:ea typeface="Open Sans"/>
                <a:cs typeface="Open Sans"/>
                <a:sym typeface="Open Sans"/>
              </a:rPr>
              <a:t>Client Groups</a:t>
            </a:r>
            <a:r>
              <a:rPr lang="en-US" sz="1700">
                <a:solidFill>
                  <a:srgbClr val="3F3F3F"/>
                </a:solidFill>
                <a:latin typeface="Open Sans"/>
                <a:ea typeface="Open Sans"/>
                <a:cs typeface="Open Sans"/>
                <a:sym typeface="Open Sans"/>
              </a:rPr>
              <a:t> in the appropriate boxes (horizontally).</a:t>
            </a:r>
            <a:endParaRPr sz="1700">
              <a:solidFill>
                <a:srgbClr val="3F3F3F"/>
              </a:solidFill>
            </a:endParaRPr>
          </a:p>
          <a:p>
            <a:pPr marL="457200" lvl="0" indent="-342900" algn="l" rtl="0">
              <a:lnSpc>
                <a:spcPct val="150000"/>
              </a:lnSpc>
              <a:spcBef>
                <a:spcPts val="0"/>
              </a:spcBef>
              <a:spcAft>
                <a:spcPts val="0"/>
              </a:spcAft>
              <a:buClr>
                <a:schemeClr val="dk2"/>
              </a:buClr>
              <a:buSzPts val="1800"/>
              <a:buChar char="●"/>
            </a:pPr>
            <a:r>
              <a:rPr lang="en-US" sz="1700">
                <a:solidFill>
                  <a:srgbClr val="3F3F3F"/>
                </a:solidFill>
                <a:latin typeface="Open Sans"/>
                <a:ea typeface="Open Sans"/>
                <a:cs typeface="Open Sans"/>
                <a:sym typeface="Open Sans"/>
              </a:rPr>
              <a:t>the methods for </a:t>
            </a:r>
            <a:r>
              <a:rPr lang="en-US" sz="1700" b="1">
                <a:solidFill>
                  <a:srgbClr val="3F3F3F"/>
                </a:solidFill>
                <a:latin typeface="Open Sans"/>
                <a:ea typeface="Open Sans"/>
                <a:cs typeface="Open Sans"/>
                <a:sym typeface="Open Sans"/>
              </a:rPr>
              <a:t>Distribution of</a:t>
            </a:r>
            <a:r>
              <a:rPr lang="en-US" sz="1700">
                <a:solidFill>
                  <a:srgbClr val="3F3F3F"/>
                </a:solidFill>
                <a:latin typeface="Open Sans"/>
                <a:ea typeface="Open Sans"/>
                <a:cs typeface="Open Sans"/>
                <a:sym typeface="Open Sans"/>
              </a:rPr>
              <a:t> </a:t>
            </a:r>
            <a:r>
              <a:rPr lang="en-US" sz="1700" b="1">
                <a:solidFill>
                  <a:srgbClr val="3F3F3F"/>
                </a:solidFill>
                <a:latin typeface="Open Sans"/>
                <a:ea typeface="Open Sans"/>
                <a:cs typeface="Open Sans"/>
                <a:sym typeface="Open Sans"/>
              </a:rPr>
              <a:t>Survey Questions </a:t>
            </a:r>
            <a:r>
              <a:rPr lang="en-US" sz="1700">
                <a:solidFill>
                  <a:srgbClr val="3F3F3F"/>
                </a:solidFill>
                <a:latin typeface="Open Sans"/>
                <a:ea typeface="Open Sans"/>
                <a:cs typeface="Open Sans"/>
                <a:sym typeface="Open Sans"/>
              </a:rPr>
              <a:t>for each group</a:t>
            </a:r>
            <a:r>
              <a:rPr lang="en-US" sz="1700" b="1">
                <a:solidFill>
                  <a:srgbClr val="3F3F3F"/>
                </a:solidFill>
                <a:latin typeface="Open Sans"/>
                <a:ea typeface="Open Sans"/>
                <a:cs typeface="Open Sans"/>
                <a:sym typeface="Open Sans"/>
              </a:rPr>
              <a:t>  </a:t>
            </a:r>
            <a:r>
              <a:rPr lang="en-US" sz="1700">
                <a:solidFill>
                  <a:srgbClr val="3F3F3F"/>
                </a:solidFill>
                <a:latin typeface="Open Sans"/>
                <a:ea typeface="Open Sans"/>
                <a:cs typeface="Open Sans"/>
                <a:sym typeface="Open Sans"/>
              </a:rPr>
              <a:t>(listed vertically with an </a:t>
            </a:r>
            <a:r>
              <a:rPr lang="en-US" sz="1700" b="1">
                <a:solidFill>
                  <a:srgbClr val="3F3F3F"/>
                </a:solidFill>
                <a:latin typeface="Open Sans"/>
                <a:ea typeface="Open Sans"/>
                <a:cs typeface="Open Sans"/>
                <a:sym typeface="Open Sans"/>
              </a:rPr>
              <a:t>X</a:t>
            </a:r>
            <a:r>
              <a:rPr lang="en-US" sz="1700">
                <a:solidFill>
                  <a:srgbClr val="3F3F3F"/>
                </a:solidFill>
                <a:latin typeface="Open Sans"/>
                <a:ea typeface="Open Sans"/>
                <a:cs typeface="Open Sans"/>
                <a:sym typeface="Open Sans"/>
              </a:rPr>
              <a:t>).</a:t>
            </a:r>
            <a:endParaRPr sz="1700">
              <a:solidFill>
                <a:srgbClr val="3F3F3F"/>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2"/>
              </a:buClr>
              <a:buSzPts val="1800"/>
              <a:buChar char="●"/>
            </a:pPr>
            <a:r>
              <a:rPr lang="en-US" sz="1700">
                <a:solidFill>
                  <a:srgbClr val="3F3F3F"/>
                </a:solidFill>
                <a:latin typeface="Open Sans"/>
                <a:ea typeface="Open Sans"/>
                <a:cs typeface="Open Sans"/>
                <a:sym typeface="Open Sans"/>
              </a:rPr>
              <a:t>the options for </a:t>
            </a:r>
            <a:r>
              <a:rPr lang="en-US" sz="1700" b="1">
                <a:solidFill>
                  <a:srgbClr val="3F3F3F"/>
                </a:solidFill>
                <a:latin typeface="Open Sans"/>
                <a:ea typeface="Open Sans"/>
                <a:cs typeface="Open Sans"/>
                <a:sym typeface="Open Sans"/>
              </a:rPr>
              <a:t>Evaluation of Marketing Plan</a:t>
            </a:r>
            <a:r>
              <a:rPr lang="en-US" sz="1700">
                <a:solidFill>
                  <a:srgbClr val="3F3F3F"/>
                </a:solidFill>
                <a:latin typeface="Open Sans"/>
                <a:ea typeface="Open Sans"/>
                <a:cs typeface="Open Sans"/>
                <a:sym typeface="Open Sans"/>
              </a:rPr>
              <a:t> for each group (listed vertically with an </a:t>
            </a:r>
            <a:r>
              <a:rPr lang="en-US" sz="1700" b="1">
                <a:solidFill>
                  <a:srgbClr val="3F3F3F"/>
                </a:solidFill>
                <a:latin typeface="Open Sans"/>
                <a:ea typeface="Open Sans"/>
                <a:cs typeface="Open Sans"/>
                <a:sym typeface="Open Sans"/>
              </a:rPr>
              <a:t>X</a:t>
            </a:r>
            <a:r>
              <a:rPr lang="en-US" sz="1700">
                <a:solidFill>
                  <a:srgbClr val="3F3F3F"/>
                </a:solidFill>
                <a:latin typeface="Open Sans"/>
                <a:ea typeface="Open Sans"/>
                <a:cs typeface="Open Sans"/>
                <a:sym typeface="Open Sans"/>
              </a:rPr>
              <a:t>),</a:t>
            </a:r>
            <a:endParaRPr/>
          </a:p>
        </p:txBody>
      </p:sp>
      <p:pic>
        <p:nvPicPr>
          <p:cNvPr id="166" name="Google Shape;166;p5" descr="https://lh5.googleusercontent.com/tR99y_NDHN6w93tD-FGwaE172XMzLasowKe8lmGysDh1Xj3lPQzm8Weg80L_PTYDTs0md7TCSigQXNlsuSq3lP2JNHnjC6c1nUTenCETRI8hs6CxCgT0xbp987u9s6uYSJ9TPgA"/>
          <p:cNvPicPr preferRelativeResize="0"/>
          <p:nvPr/>
        </p:nvPicPr>
        <p:blipFill rotWithShape="1">
          <a:blip r:embed="rId3">
            <a:alphaModFix/>
          </a:blip>
          <a:srcRect/>
          <a:stretch/>
        </p:blipFill>
        <p:spPr>
          <a:xfrm>
            <a:off x="5475890" y="2328938"/>
            <a:ext cx="6716110" cy="3667128"/>
          </a:xfrm>
          <a:prstGeom prst="rect">
            <a:avLst/>
          </a:prstGeom>
          <a:noFill/>
          <a:ln>
            <a:noFill/>
          </a:ln>
        </p:spPr>
      </p:pic>
      <p:cxnSp>
        <p:nvCxnSpPr>
          <p:cNvPr id="167" name="Google Shape;167;p5"/>
          <p:cNvCxnSpPr/>
          <p:nvPr/>
        </p:nvCxnSpPr>
        <p:spPr>
          <a:xfrm rot="10800000" flipH="1">
            <a:off x="5088194" y="4365482"/>
            <a:ext cx="387696" cy="118028"/>
          </a:xfrm>
          <a:prstGeom prst="straightConnector1">
            <a:avLst/>
          </a:prstGeom>
          <a:noFill/>
          <a:ln w="9525" cap="flat" cmpd="sng">
            <a:solidFill>
              <a:srgbClr val="FF0000"/>
            </a:solidFill>
            <a:prstDash val="solid"/>
            <a:round/>
            <a:headEnd type="none" w="sm" len="sm"/>
            <a:tailEnd type="triangle" w="med" len="med"/>
          </a:ln>
        </p:spPr>
      </p:cxnSp>
      <p:cxnSp>
        <p:nvCxnSpPr>
          <p:cNvPr id="168" name="Google Shape;168;p5"/>
          <p:cNvCxnSpPr/>
          <p:nvPr/>
        </p:nvCxnSpPr>
        <p:spPr>
          <a:xfrm>
            <a:off x="5073445" y="2664372"/>
            <a:ext cx="402445" cy="0"/>
          </a:xfrm>
          <a:prstGeom prst="straightConnector1">
            <a:avLst/>
          </a:prstGeom>
          <a:noFill/>
          <a:ln w="9525" cap="flat" cmpd="sng">
            <a:solidFill>
              <a:srgbClr val="FF0000"/>
            </a:solidFill>
            <a:prstDash val="solid"/>
            <a:round/>
            <a:headEnd type="none" w="sm" len="sm"/>
            <a:tailEnd type="triangle" w="med" len="med"/>
          </a:ln>
        </p:spPr>
      </p:cxnSp>
      <p:cxnSp>
        <p:nvCxnSpPr>
          <p:cNvPr id="169" name="Google Shape;169;p5"/>
          <p:cNvCxnSpPr/>
          <p:nvPr/>
        </p:nvCxnSpPr>
        <p:spPr>
          <a:xfrm rot="10800000" flipH="1">
            <a:off x="4763729" y="3037490"/>
            <a:ext cx="712161" cy="36938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3df2bde3e_0_18"/>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Activity</a:t>
            </a:r>
            <a:endParaRPr sz="3600">
              <a:solidFill>
                <a:srgbClr val="586F7C"/>
              </a:solidFill>
              <a:latin typeface="Open Sans"/>
              <a:ea typeface="Open Sans"/>
              <a:cs typeface="Open Sans"/>
              <a:sym typeface="Open Sans"/>
            </a:endParaRPr>
          </a:p>
        </p:txBody>
      </p:sp>
      <p:sp>
        <p:nvSpPr>
          <p:cNvPr id="176" name="Google Shape;176;gf3df2bde3e_0_18"/>
          <p:cNvSpPr txBox="1">
            <a:spLocks noGrp="1"/>
          </p:cNvSpPr>
          <p:nvPr>
            <p:ph type="body" idx="1"/>
          </p:nvPr>
        </p:nvSpPr>
        <p:spPr>
          <a:xfrm>
            <a:off x="293250" y="1971525"/>
            <a:ext cx="72096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800"/>
              <a:buNone/>
            </a:pPr>
            <a:r>
              <a:rPr lang="en-US" sz="2800">
                <a:solidFill>
                  <a:srgbClr val="595959"/>
                </a:solidFill>
                <a:latin typeface="Open Sans"/>
                <a:ea typeface="Open Sans"/>
                <a:cs typeface="Open Sans"/>
                <a:sym typeface="Open Sans"/>
              </a:rPr>
              <a:t>Select a client group and work on at least one column of the Marketing Plan tool. Brainstorm at least 3-4 survey questions together. </a:t>
            </a:r>
            <a:endParaRPr sz="2800">
              <a:solidFill>
                <a:srgbClr val="595959"/>
              </a:solidFill>
              <a:latin typeface="Open Sans"/>
              <a:ea typeface="Open Sans"/>
              <a:cs typeface="Open Sans"/>
              <a:sym typeface="Open Sans"/>
            </a:endParaRPr>
          </a:p>
        </p:txBody>
      </p:sp>
      <p:sp>
        <p:nvSpPr>
          <p:cNvPr id="177" name="Google Shape;177;gf3df2bde3e_0_18"/>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78" name="Google Shape;178;gf3df2bde3e_0_18"/>
          <p:cNvPicPr preferRelativeResize="0"/>
          <p:nvPr/>
        </p:nvPicPr>
        <p:blipFill rotWithShape="1">
          <a:blip r:embed="rId3">
            <a:alphaModFix/>
          </a:blip>
          <a:srcRect l="12595" r="14129" b="12822"/>
          <a:stretch/>
        </p:blipFill>
        <p:spPr>
          <a:xfrm>
            <a:off x="8074550" y="2289275"/>
            <a:ext cx="3838499" cy="3313075"/>
          </a:xfrm>
          <a:prstGeom prst="rect">
            <a:avLst/>
          </a:prstGeom>
          <a:noFill/>
          <a:ln>
            <a:noFill/>
          </a:ln>
        </p:spPr>
      </p:pic>
      <p:sp>
        <p:nvSpPr>
          <p:cNvPr id="179" name="Google Shape;179;gf3df2bde3e_0_18"/>
          <p:cNvSpPr txBox="1"/>
          <p:nvPr/>
        </p:nvSpPr>
        <p:spPr>
          <a:xfrm>
            <a:off x="76200" y="5140250"/>
            <a:ext cx="8094600" cy="1417281"/>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35"/>
              <a:buFont typeface="Arial"/>
              <a:buNone/>
            </a:pPr>
            <a:r>
              <a:rPr lang="en-US" sz="1335" b="1"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Note:</a:t>
            </a:r>
            <a:r>
              <a:rPr lang="en-US" sz="1335"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US" sz="1335" b="0" i="0" u="none" strike="noStrike" cap="none" dirty="0">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a:t>
            </a:r>
            <a:r>
              <a:rPr lang="en-US" sz="13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To complete the </a:t>
            </a:r>
            <a:r>
              <a:rPr lang="en-US" sz="1335" b="0" i="1"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Marketing Plan Tool </a:t>
            </a:r>
            <a:r>
              <a:rPr lang="en-US" sz="13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and the </a:t>
            </a:r>
            <a:r>
              <a:rPr lang="en-US" sz="1335" b="0" i="1"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Workshop Plan Tool</a:t>
            </a:r>
            <a:r>
              <a:rPr lang="en-US" sz="13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print a copy of the spreadsheet and enter the information manually or download a copy and use your computer to enter the data. The workbook is downloadable from</a:t>
            </a:r>
            <a:r>
              <a:rPr lang="en-US" sz="1335"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r>
              <a:rPr lang="en-US" sz="1335" b="0" i="0" u="sng" strike="noStrike" cap="none"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https://www.research4life.org/training/librarians-hub/</a:t>
            </a:r>
            <a:r>
              <a:rPr lang="en-US" sz="1335"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t>
            </a:r>
            <a:endParaRPr sz="1335"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User training and workshops</a:t>
            </a:r>
            <a:endParaRPr sz="3600"/>
          </a:p>
        </p:txBody>
      </p:sp>
      <p:sp>
        <p:nvSpPr>
          <p:cNvPr id="186" name="Google Shape;186;p10"/>
          <p:cNvSpPr txBox="1">
            <a:spLocks noGrp="1"/>
          </p:cNvSpPr>
          <p:nvPr>
            <p:ph type="body" idx="1"/>
          </p:nvPr>
        </p:nvSpPr>
        <p:spPr>
          <a:xfrm>
            <a:off x="224852" y="1948721"/>
            <a:ext cx="11737299" cy="425720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800"/>
              </a:spcBef>
              <a:spcAft>
                <a:spcPts val="0"/>
              </a:spcAft>
              <a:buClr>
                <a:srgbClr val="3F3F3F"/>
              </a:buClr>
              <a:buSzPts val="2400"/>
              <a:buChar char="●"/>
            </a:pPr>
            <a:r>
              <a:rPr lang="en-US" dirty="0">
                <a:solidFill>
                  <a:srgbClr val="3F3F3F"/>
                </a:solidFill>
                <a:latin typeface="Open Sans"/>
                <a:ea typeface="Open Sans"/>
                <a:cs typeface="Open Sans"/>
                <a:sym typeface="Open Sans"/>
              </a:rPr>
              <a:t>Depending on the institution’s client groups and their specific information needs and the time available, each training will be unique. </a:t>
            </a:r>
            <a:endParaRPr dirty="0">
              <a:solidFill>
                <a:srgbClr val="3F3F3F"/>
              </a:solidFill>
              <a:latin typeface="Open Sans"/>
              <a:ea typeface="Open Sans"/>
              <a:cs typeface="Open Sans"/>
              <a:sym typeface="Open Sans"/>
            </a:endParaRPr>
          </a:p>
          <a:p>
            <a:pPr marL="457200" lvl="0" indent="-381000" algn="l" rtl="0">
              <a:lnSpc>
                <a:spcPct val="150000"/>
              </a:lnSpc>
              <a:spcBef>
                <a:spcPts val="800"/>
              </a:spcBef>
              <a:spcAft>
                <a:spcPts val="0"/>
              </a:spcAft>
              <a:buClr>
                <a:srgbClr val="3F3F3F"/>
              </a:buClr>
              <a:buSzPts val="2400"/>
              <a:buChar char="●"/>
            </a:pPr>
            <a:r>
              <a:rPr lang="en-US" dirty="0">
                <a:solidFill>
                  <a:srgbClr val="3F3F3F"/>
                </a:solidFill>
                <a:latin typeface="Open Sans"/>
                <a:ea typeface="Open Sans"/>
                <a:cs typeface="Open Sans"/>
                <a:sym typeface="Open Sans"/>
              </a:rPr>
              <a:t>Learn to incorporate adult learning techniques to create a successful workshop. See Addition Resources for teaching adults in the Additional Resources section.</a:t>
            </a:r>
            <a:endParaRPr dirty="0">
              <a:solidFill>
                <a:srgbClr val="3F3F3F"/>
              </a:solidFill>
              <a:latin typeface="Open Sans"/>
              <a:ea typeface="Open Sans"/>
              <a:cs typeface="Open Sans"/>
              <a:sym typeface="Open Sans"/>
            </a:endParaRPr>
          </a:p>
          <a:p>
            <a:pPr marL="457200" lvl="0" indent="-381000" algn="l" rtl="0">
              <a:lnSpc>
                <a:spcPct val="150000"/>
              </a:lnSpc>
              <a:spcBef>
                <a:spcPts val="800"/>
              </a:spcBef>
              <a:spcAft>
                <a:spcPts val="0"/>
              </a:spcAft>
              <a:buClr>
                <a:srgbClr val="3F3F3F"/>
              </a:buClr>
              <a:buSzPts val="2400"/>
              <a:buChar char="●"/>
            </a:pPr>
            <a:r>
              <a:rPr lang="en-US" dirty="0">
                <a:solidFill>
                  <a:srgbClr val="3F3F3F"/>
                </a:solidFill>
                <a:latin typeface="Open Sans"/>
                <a:ea typeface="Open Sans"/>
                <a:cs typeface="Open Sans"/>
                <a:sym typeface="Open Sans"/>
              </a:rPr>
              <a:t>Use the Workshop Plan Tool to determine the training needs of the client group and select the appropriate </a:t>
            </a:r>
            <a:r>
              <a:rPr lang="en-US" dirty="0">
                <a:solidFill>
                  <a:schemeClr val="tx1">
                    <a:lumMod val="75000"/>
                    <a:lumOff val="25000"/>
                  </a:schemeClr>
                </a:solidFill>
                <a:latin typeface="Open Sans"/>
                <a:ea typeface="Open Sans"/>
                <a:cs typeface="Open Sans"/>
                <a:sym typeface="Open Sans"/>
              </a:rPr>
              <a:t>training materials and </a:t>
            </a:r>
            <a:r>
              <a:rPr lang="en-US" dirty="0">
                <a:solidFill>
                  <a:srgbClr val="3F3F3F"/>
                </a:solidFill>
                <a:latin typeface="Open Sans"/>
                <a:ea typeface="Open Sans"/>
                <a:cs typeface="Open Sans"/>
                <a:sym typeface="Open Sans"/>
              </a:rPr>
              <a:t>methods to fulfill the learning objectives.</a:t>
            </a:r>
            <a:endParaRPr dirty="0"/>
          </a:p>
          <a:p>
            <a:pPr marL="457200" lvl="0" indent="-228600" algn="l" rtl="0">
              <a:lnSpc>
                <a:spcPct val="150000"/>
              </a:lnSpc>
              <a:spcBef>
                <a:spcPts val="800"/>
              </a:spcBef>
              <a:spcAft>
                <a:spcPts val="0"/>
              </a:spcAft>
              <a:buClr>
                <a:srgbClr val="FF0000"/>
              </a:buClr>
              <a:buSzPts val="2400"/>
              <a:buFont typeface="Open Sans"/>
              <a:buNone/>
            </a:pPr>
            <a:endParaRPr dirty="0">
              <a:solidFill>
                <a:srgbClr val="FF0000"/>
              </a:solidFill>
              <a:latin typeface="Open Sans"/>
              <a:ea typeface="Open Sans"/>
              <a:cs typeface="Open Sans"/>
              <a:sym typeface="Open Sans"/>
            </a:endParaRPr>
          </a:p>
          <a:p>
            <a:pPr marL="457200" lvl="0" indent="0" algn="l" rtl="0">
              <a:lnSpc>
                <a:spcPct val="150000"/>
              </a:lnSpc>
              <a:spcBef>
                <a:spcPts val="800"/>
              </a:spcBef>
              <a:spcAft>
                <a:spcPts val="800"/>
              </a:spcAft>
              <a:buSzPts val="2400"/>
              <a:buNone/>
            </a:pPr>
            <a:endParaRPr dirty="0">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0" y="378608"/>
            <a:ext cx="7929797"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400">
                <a:solidFill>
                  <a:srgbClr val="586F7C"/>
                </a:solidFill>
                <a:latin typeface="Open Sans"/>
                <a:ea typeface="Open Sans"/>
                <a:cs typeface="Open Sans"/>
                <a:sym typeface="Open Sans"/>
              </a:rPr>
              <a:t>Examples of how different workshops need to be developed for unique groups with specific requirements</a:t>
            </a:r>
            <a:endParaRPr/>
          </a:p>
        </p:txBody>
      </p:sp>
      <p:grpSp>
        <p:nvGrpSpPr>
          <p:cNvPr id="193" name="Google Shape;193;p12"/>
          <p:cNvGrpSpPr/>
          <p:nvPr/>
        </p:nvGrpSpPr>
        <p:grpSpPr>
          <a:xfrm>
            <a:off x="221226" y="2698954"/>
            <a:ext cx="11149780" cy="3993669"/>
            <a:chOff x="4034" y="0"/>
            <a:chExt cx="11729230" cy="4257206"/>
          </a:xfrm>
        </p:grpSpPr>
        <p:sp>
          <p:nvSpPr>
            <p:cNvPr id="194" name="Google Shape;194;p12"/>
            <p:cNvSpPr/>
            <p:nvPr/>
          </p:nvSpPr>
          <p:spPr>
            <a:xfrm>
              <a:off x="4034"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2"/>
            <p:cNvSpPr/>
            <p:nvPr/>
          </p:nvSpPr>
          <p:spPr>
            <a:xfrm>
              <a:off x="6323103"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12"/>
          <p:cNvSpPr txBox="1"/>
          <p:nvPr/>
        </p:nvSpPr>
        <p:spPr>
          <a:xfrm>
            <a:off x="6281716" y="2643823"/>
            <a:ext cx="5160900" cy="4007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Example 2</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Three two-hour sessions</a:t>
            </a:r>
            <a:r>
              <a:rPr lang="en-US" sz="2000" b="0" i="0" u="none" strike="noStrike" cap="none">
                <a:solidFill>
                  <a:srgbClr val="3F3F3F"/>
                </a:solidFill>
                <a:latin typeface="Open Sans"/>
                <a:ea typeface="Open Sans"/>
                <a:cs typeface="Open Sans"/>
                <a:sym typeface="Open Sans"/>
              </a:rPr>
              <a:t>: </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0" i="1" u="none" strike="noStrike" cap="none">
                <a:solidFill>
                  <a:srgbClr val="3F3F3F"/>
                </a:solidFill>
                <a:latin typeface="Open Sans"/>
                <a:ea typeface="Open Sans"/>
                <a:cs typeface="Open Sans"/>
                <a:sym typeface="Open Sans"/>
              </a:rPr>
              <a:t>Participants are fourth-year nursing students about to begin their literature searches for their graduation thesis.  Besides learning how to identify and read current research information, students need a tool to keep track of the articles they find and create citations and bibliographies</a:t>
            </a:r>
            <a:r>
              <a:rPr lang="en-US" sz="2000" b="0" i="0" u="none" strike="noStrike" cap="none">
                <a:solidFill>
                  <a:srgbClr val="3F3F3F"/>
                </a:solidFill>
                <a:latin typeface="Open Sans"/>
                <a:ea typeface="Open Sans"/>
                <a:cs typeface="Open Sans"/>
                <a:sym typeface="Open Sans"/>
              </a:rPr>
              <a:t>.  </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What material should be included in this six-hour training? </a:t>
            </a:r>
            <a:endParaRPr sz="2000" b="1" i="0" u="none" strike="noStrike" cap="none">
              <a:solidFill>
                <a:srgbClr val="3F3F3F"/>
              </a:solidFill>
              <a:latin typeface="Open Sans"/>
              <a:ea typeface="Open Sans"/>
              <a:cs typeface="Open Sans"/>
              <a:sym typeface="Open Sans"/>
            </a:endParaRPr>
          </a:p>
        </p:txBody>
      </p:sp>
      <p:sp>
        <p:nvSpPr>
          <p:cNvPr id="197" name="Google Shape;197;p12"/>
          <p:cNvSpPr txBox="1"/>
          <p:nvPr/>
        </p:nvSpPr>
        <p:spPr>
          <a:xfrm>
            <a:off x="206509" y="2673319"/>
            <a:ext cx="5160900" cy="4007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Example 1</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Two two-hour sessions</a:t>
            </a:r>
            <a:r>
              <a:rPr lang="en-US" sz="2000" b="0" i="0" u="none" strike="noStrike" cap="none">
                <a:solidFill>
                  <a:srgbClr val="3F3F3F"/>
                </a:solidFill>
                <a:latin typeface="Open Sans"/>
                <a:ea typeface="Open Sans"/>
                <a:cs typeface="Open Sans"/>
                <a:sym typeface="Open Sans"/>
              </a:rPr>
              <a:t>: </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0" i="1" u="none" strike="noStrike" cap="none">
                <a:solidFill>
                  <a:srgbClr val="3F3F3F"/>
                </a:solidFill>
                <a:latin typeface="Open Sans"/>
                <a:ea typeface="Open Sans"/>
                <a:cs typeface="Open Sans"/>
                <a:sym typeface="Open Sans"/>
              </a:rPr>
              <a:t>Participants are agriculture extension agents attending a week-long meeting. One of the most discussed topics in the field is “high protein forage and dairy production”.  Where can the participants find current research and useful grey literature?  </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1" i="0" u="none" strike="noStrike" cap="none">
                <a:solidFill>
                  <a:srgbClr val="3F3F3F"/>
                </a:solidFill>
                <a:latin typeface="Open Sans"/>
                <a:ea typeface="Open Sans"/>
                <a:cs typeface="Open Sans"/>
                <a:sym typeface="Open Sans"/>
              </a:rPr>
              <a:t>What search tools should be taught during the four hours of instruction?</a:t>
            </a:r>
            <a:endParaRPr sz="2000" b="1"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body" idx="1"/>
          </p:nvPr>
        </p:nvSpPr>
        <p:spPr>
          <a:xfrm>
            <a:off x="834972" y="1823293"/>
            <a:ext cx="40641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F3F3F"/>
              </a:buClr>
              <a:buSzPts val="1900"/>
              <a:buNone/>
            </a:pPr>
            <a:endParaRPr sz="1900" dirty="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Clr>
                <a:srgbClr val="3F3F3F"/>
              </a:buClr>
              <a:buSzPts val="1900"/>
              <a:buNone/>
            </a:pPr>
            <a:endParaRPr sz="1900" dirty="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Clr>
                <a:srgbClr val="3F3F3F"/>
              </a:buClr>
              <a:buSzPts val="1900"/>
              <a:buNone/>
            </a:pPr>
            <a:endParaRPr sz="1900" dirty="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Clr>
                <a:srgbClr val="3F3F3F"/>
              </a:buClr>
              <a:buSzPts val="1900"/>
              <a:buNone/>
            </a:pPr>
            <a:r>
              <a:rPr lang="en-US" sz="1900" dirty="0">
                <a:solidFill>
                  <a:srgbClr val="3F3F3F"/>
                </a:solidFill>
                <a:latin typeface="Open Sans"/>
                <a:ea typeface="Open Sans"/>
                <a:cs typeface="Open Sans"/>
                <a:sym typeface="Open Sans"/>
              </a:rPr>
              <a:t>The Research4Life workshop plan tool is available in the </a:t>
            </a:r>
            <a:r>
              <a:rPr lang="en-US" sz="1900" i="1" dirty="0">
                <a:solidFill>
                  <a:srgbClr val="3F3F3F"/>
                </a:solidFill>
                <a:latin typeface="Open Sans"/>
                <a:ea typeface="Open Sans"/>
                <a:cs typeface="Open Sans"/>
                <a:sym typeface="Open Sans"/>
              </a:rPr>
              <a:t>Training and information literacy </a:t>
            </a:r>
            <a:r>
              <a:rPr lang="en-US" sz="1900" dirty="0">
                <a:solidFill>
                  <a:srgbClr val="3F3F3F"/>
                </a:solidFill>
                <a:latin typeface="Open Sans"/>
                <a:ea typeface="Open Sans"/>
                <a:cs typeface="Open Sans"/>
                <a:sym typeface="Open Sans"/>
              </a:rPr>
              <a:t>section of the </a:t>
            </a:r>
            <a:r>
              <a:rPr lang="en-US" sz="1900" u="sng"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Librarians’ Hub</a:t>
            </a:r>
            <a:endParaRPr sz="1900" dirty="0">
              <a:solidFill>
                <a:srgbClr val="0070C0"/>
              </a:solidFill>
              <a:latin typeface="Open Sans"/>
              <a:ea typeface="Open Sans"/>
              <a:cs typeface="Open Sans"/>
              <a:sym typeface="Open Sans"/>
            </a:endParaRPr>
          </a:p>
          <a:p>
            <a:pPr marL="0" lvl="0" indent="0" algn="l" rtl="0">
              <a:lnSpc>
                <a:spcPct val="150000"/>
              </a:lnSpc>
              <a:spcBef>
                <a:spcPts val="0"/>
              </a:spcBef>
              <a:spcAft>
                <a:spcPts val="0"/>
              </a:spcAft>
              <a:buSzPts val="2400"/>
              <a:buNone/>
            </a:pPr>
            <a:endParaRPr sz="1900" dirty="0">
              <a:solidFill>
                <a:srgbClr val="3F3F3F"/>
              </a:solidFill>
              <a:highlight>
                <a:srgbClr val="FFFF00"/>
              </a:highlight>
              <a:latin typeface="Open Sans"/>
              <a:ea typeface="Open Sans"/>
              <a:cs typeface="Open Sans"/>
              <a:sym typeface="Open Sans"/>
            </a:endParaRPr>
          </a:p>
        </p:txBody>
      </p:sp>
      <p:sp>
        <p:nvSpPr>
          <p:cNvPr id="204" name="Google Shape;204;p13"/>
          <p:cNvSpPr txBox="1">
            <a:spLocks noGrp="1"/>
          </p:cNvSpPr>
          <p:nvPr>
            <p:ph type="title"/>
          </p:nvPr>
        </p:nvSpPr>
        <p:spPr>
          <a:xfrm>
            <a:off x="0" y="697472"/>
            <a:ext cx="7707000" cy="75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Research4Life Workshop Plan Tool</a:t>
            </a:r>
            <a:endParaRPr sz="3200">
              <a:solidFill>
                <a:srgbClr val="586F7C"/>
              </a:solidFill>
              <a:latin typeface="Open Sans"/>
              <a:ea typeface="Open Sans"/>
              <a:cs typeface="Open Sans"/>
              <a:sym typeface="Open Sans"/>
            </a:endParaRPr>
          </a:p>
        </p:txBody>
      </p:sp>
      <p:pic>
        <p:nvPicPr>
          <p:cNvPr id="205" name="Google Shape;205;p13" descr="Graphical user interface, text, application&#10;&#10;Description automatically generated"/>
          <p:cNvPicPr preferRelativeResize="0"/>
          <p:nvPr/>
        </p:nvPicPr>
        <p:blipFill rotWithShape="1">
          <a:blip r:embed="rId4">
            <a:alphaModFix/>
          </a:blip>
          <a:srcRect/>
          <a:stretch/>
        </p:blipFill>
        <p:spPr>
          <a:xfrm>
            <a:off x="5899557" y="1804275"/>
            <a:ext cx="4899072" cy="4743148"/>
          </a:xfrm>
          <a:prstGeom prst="rect">
            <a:avLst/>
          </a:prstGeom>
          <a:noFill/>
          <a:ln>
            <a:noFill/>
          </a:ln>
        </p:spPr>
      </p:pic>
      <p:cxnSp>
        <p:nvCxnSpPr>
          <p:cNvPr id="206" name="Google Shape;206;p13"/>
          <p:cNvCxnSpPr/>
          <p:nvPr/>
        </p:nvCxnSpPr>
        <p:spPr>
          <a:xfrm>
            <a:off x="2684206" y="4807974"/>
            <a:ext cx="4899072" cy="1255369"/>
          </a:xfrm>
          <a:prstGeom prst="straightConnector1">
            <a:avLst/>
          </a:prstGeom>
          <a:noFill/>
          <a:ln w="9525" cap="flat" cmpd="sng">
            <a:solidFill>
              <a:srgbClr val="FF0000"/>
            </a:solidFill>
            <a:prstDash val="solid"/>
            <a:round/>
            <a:headEnd type="none" w="sm" len="sm"/>
            <a:tailEnd type="triangle" w="med" len="med"/>
          </a:ln>
        </p:spPr>
      </p:cxnSp>
      <p:sp>
        <p:nvSpPr>
          <p:cNvPr id="207" name="Google Shape;207;p13"/>
          <p:cNvSpPr/>
          <p:nvPr/>
        </p:nvSpPr>
        <p:spPr>
          <a:xfrm>
            <a:off x="7478486" y="5987143"/>
            <a:ext cx="1796143" cy="304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0" y="697472"/>
            <a:ext cx="7707000" cy="75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Research4Life Workshop Plan Tool</a:t>
            </a:r>
            <a:endParaRPr sz="3200">
              <a:solidFill>
                <a:srgbClr val="586F7C"/>
              </a:solidFill>
              <a:latin typeface="Open Sans"/>
              <a:ea typeface="Open Sans"/>
              <a:cs typeface="Open Sans"/>
              <a:sym typeface="Open Sans"/>
            </a:endParaRPr>
          </a:p>
        </p:txBody>
      </p:sp>
      <p:sp>
        <p:nvSpPr>
          <p:cNvPr id="214" name="Google Shape;214;p14"/>
          <p:cNvSpPr txBox="1">
            <a:spLocks noGrp="1"/>
          </p:cNvSpPr>
          <p:nvPr>
            <p:ph type="body" idx="1"/>
          </p:nvPr>
        </p:nvSpPr>
        <p:spPr>
          <a:xfrm>
            <a:off x="0" y="1804275"/>
            <a:ext cx="40641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F3F3F"/>
              </a:buClr>
              <a:buSzPts val="1900"/>
              <a:buNone/>
            </a:pPr>
            <a:r>
              <a:rPr lang="en-US" sz="1900">
                <a:solidFill>
                  <a:srgbClr val="3F3F3F"/>
                </a:solidFill>
                <a:latin typeface="Open Sans"/>
                <a:ea typeface="Open Sans"/>
                <a:cs typeface="Open Sans"/>
                <a:sym typeface="Open Sans"/>
              </a:rPr>
              <a:t>The first section of the Research4Life workshop plan tool allows a user to enter</a:t>
            </a:r>
            <a:endParaRPr/>
          </a:p>
          <a:p>
            <a:pPr marL="0" lvl="0" indent="0" algn="l" rtl="0">
              <a:lnSpc>
                <a:spcPct val="150000"/>
              </a:lnSpc>
              <a:spcBef>
                <a:spcPts val="0"/>
              </a:spcBef>
              <a:spcAft>
                <a:spcPts val="0"/>
              </a:spcAft>
              <a:buClr>
                <a:srgbClr val="3F3F3F"/>
              </a:buClr>
              <a:buSzPts val="1900"/>
              <a:buNone/>
            </a:pPr>
            <a:endParaRPr sz="1900">
              <a:solidFill>
                <a:srgbClr val="3F3F3F"/>
              </a:solidFill>
            </a:endParaRPr>
          </a:p>
          <a:p>
            <a:pPr marL="450850" lvl="0" indent="-342900" algn="l" rtl="0">
              <a:lnSpc>
                <a:spcPct val="100000"/>
              </a:lnSpc>
              <a:spcBef>
                <a:spcPts val="0"/>
              </a:spcBef>
              <a:spcAft>
                <a:spcPts val="0"/>
              </a:spcAft>
              <a:buClr>
                <a:srgbClr val="3F3F3F"/>
              </a:buClr>
              <a:buSzPts val="1900"/>
              <a:buChar char="●"/>
            </a:pPr>
            <a:r>
              <a:rPr lang="en-US" sz="1900">
                <a:solidFill>
                  <a:srgbClr val="3F3F3F"/>
                </a:solidFill>
                <a:latin typeface="Open Sans"/>
                <a:ea typeface="Open Sans"/>
                <a:cs typeface="Open Sans"/>
                <a:sym typeface="Open Sans"/>
              </a:rPr>
              <a:t>A </a:t>
            </a:r>
            <a:r>
              <a:rPr lang="en-US" sz="1900" b="1">
                <a:solidFill>
                  <a:srgbClr val="3F3F3F"/>
                </a:solidFill>
                <a:latin typeface="Open Sans"/>
                <a:ea typeface="Open Sans"/>
                <a:cs typeface="Open Sans"/>
                <a:sym typeface="Open Sans"/>
              </a:rPr>
              <a:t>Client Group </a:t>
            </a:r>
            <a:r>
              <a:rPr lang="en-US" sz="1900">
                <a:solidFill>
                  <a:srgbClr val="3F3F3F"/>
                </a:solidFill>
                <a:latin typeface="Open Sans"/>
                <a:ea typeface="Open Sans"/>
                <a:cs typeface="Open Sans"/>
                <a:sym typeface="Open Sans"/>
              </a:rPr>
              <a:t>of the institution</a:t>
            </a:r>
            <a:endParaRPr sz="1900">
              <a:solidFill>
                <a:srgbClr val="3F3F3F"/>
              </a:solidFill>
              <a:latin typeface="Open Sans"/>
              <a:ea typeface="Open Sans"/>
              <a:cs typeface="Open Sans"/>
              <a:sym typeface="Open Sans"/>
            </a:endParaRPr>
          </a:p>
          <a:p>
            <a:pPr marL="342900" lvl="0" indent="-222250" algn="l" rtl="0">
              <a:lnSpc>
                <a:spcPct val="100000"/>
              </a:lnSpc>
              <a:spcBef>
                <a:spcPts val="0"/>
              </a:spcBef>
              <a:spcAft>
                <a:spcPts val="0"/>
              </a:spcAft>
              <a:buClr>
                <a:srgbClr val="3F3F3F"/>
              </a:buClr>
              <a:buSzPts val="1900"/>
              <a:buNone/>
            </a:pPr>
            <a:endParaRPr sz="1900">
              <a:solidFill>
                <a:srgbClr val="3F3F3F"/>
              </a:solidFill>
              <a:latin typeface="Open Sans"/>
              <a:ea typeface="Open Sans"/>
              <a:cs typeface="Open Sans"/>
              <a:sym typeface="Open Sans"/>
            </a:endParaRPr>
          </a:p>
          <a:p>
            <a:pPr marL="450850" lvl="0" indent="-342900" algn="l" rtl="0">
              <a:lnSpc>
                <a:spcPct val="100000"/>
              </a:lnSpc>
              <a:spcBef>
                <a:spcPts val="0"/>
              </a:spcBef>
              <a:spcAft>
                <a:spcPts val="0"/>
              </a:spcAft>
              <a:buClr>
                <a:srgbClr val="3F3F3F"/>
              </a:buClr>
              <a:buSzPts val="1900"/>
              <a:buChar char="●"/>
            </a:pPr>
            <a:r>
              <a:rPr lang="en-US" sz="1900">
                <a:solidFill>
                  <a:srgbClr val="3F3F3F"/>
                </a:solidFill>
                <a:latin typeface="Open Sans"/>
                <a:ea typeface="Open Sans"/>
                <a:cs typeface="Open Sans"/>
                <a:sym typeface="Open Sans"/>
              </a:rPr>
              <a:t>A </a:t>
            </a:r>
            <a:r>
              <a:rPr lang="en-US" sz="1900" b="1">
                <a:solidFill>
                  <a:srgbClr val="3F3F3F"/>
                </a:solidFill>
                <a:latin typeface="Open Sans"/>
                <a:ea typeface="Open Sans"/>
                <a:cs typeface="Open Sans"/>
                <a:sym typeface="Open Sans"/>
              </a:rPr>
              <a:t>description</a:t>
            </a:r>
            <a:r>
              <a:rPr lang="en-US" sz="1900">
                <a:solidFill>
                  <a:srgbClr val="3F3F3F"/>
                </a:solidFill>
                <a:latin typeface="Open Sans"/>
                <a:ea typeface="Open Sans"/>
                <a:cs typeface="Open Sans"/>
                <a:sym typeface="Open Sans"/>
              </a:rPr>
              <a:t> of the client group </a:t>
            </a:r>
            <a:endParaRPr sz="1900">
              <a:solidFill>
                <a:srgbClr val="3F3F3F"/>
              </a:solidFill>
              <a:latin typeface="Open Sans"/>
              <a:ea typeface="Open Sans"/>
              <a:cs typeface="Open Sans"/>
              <a:sym typeface="Open Sans"/>
            </a:endParaRPr>
          </a:p>
          <a:p>
            <a:pPr marL="342900" lvl="0" indent="-222250" algn="l" rtl="0">
              <a:lnSpc>
                <a:spcPct val="100000"/>
              </a:lnSpc>
              <a:spcBef>
                <a:spcPts val="0"/>
              </a:spcBef>
              <a:spcAft>
                <a:spcPts val="0"/>
              </a:spcAft>
              <a:buClr>
                <a:srgbClr val="3F3F3F"/>
              </a:buClr>
              <a:buSzPts val="1900"/>
              <a:buNone/>
            </a:pPr>
            <a:endParaRPr sz="1900">
              <a:solidFill>
                <a:srgbClr val="3F3F3F"/>
              </a:solidFill>
              <a:latin typeface="Open Sans"/>
              <a:ea typeface="Open Sans"/>
              <a:cs typeface="Open Sans"/>
              <a:sym typeface="Open Sans"/>
            </a:endParaRPr>
          </a:p>
          <a:p>
            <a:pPr marL="450850" lvl="0" indent="-342900" algn="l" rtl="0">
              <a:lnSpc>
                <a:spcPct val="100000"/>
              </a:lnSpc>
              <a:spcBef>
                <a:spcPts val="0"/>
              </a:spcBef>
              <a:spcAft>
                <a:spcPts val="0"/>
              </a:spcAft>
              <a:buClr>
                <a:srgbClr val="3F3F3F"/>
              </a:buClr>
              <a:buSzPts val="1900"/>
              <a:buChar char="●"/>
            </a:pPr>
            <a:r>
              <a:rPr lang="en-US" sz="1900">
                <a:solidFill>
                  <a:srgbClr val="3F3F3F"/>
                </a:solidFill>
                <a:latin typeface="Open Sans"/>
                <a:ea typeface="Open Sans"/>
                <a:cs typeface="Open Sans"/>
                <a:sym typeface="Open Sans"/>
              </a:rPr>
              <a:t>The </a:t>
            </a:r>
            <a:r>
              <a:rPr lang="en-US" sz="1900" b="1">
                <a:solidFill>
                  <a:srgbClr val="3F3F3F"/>
                </a:solidFill>
                <a:latin typeface="Open Sans"/>
                <a:ea typeface="Open Sans"/>
                <a:cs typeface="Open Sans"/>
                <a:sym typeface="Open Sans"/>
              </a:rPr>
              <a:t>information needs </a:t>
            </a:r>
            <a:r>
              <a:rPr lang="en-US" sz="1900">
                <a:solidFill>
                  <a:srgbClr val="3F3F3F"/>
                </a:solidFill>
                <a:latin typeface="Open Sans"/>
                <a:ea typeface="Open Sans"/>
                <a:cs typeface="Open Sans"/>
                <a:sym typeface="Open Sans"/>
              </a:rPr>
              <a:t>of the client group. </a:t>
            </a:r>
            <a:endParaRPr sz="190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SzPts val="2400"/>
              <a:buNone/>
            </a:pPr>
            <a:endParaRPr sz="1900">
              <a:solidFill>
                <a:srgbClr val="3F3F3F"/>
              </a:solidFill>
              <a:highlight>
                <a:srgbClr val="FFFF00"/>
              </a:highlight>
              <a:latin typeface="Open Sans"/>
              <a:ea typeface="Open Sans"/>
              <a:cs typeface="Open Sans"/>
              <a:sym typeface="Open Sans"/>
            </a:endParaRPr>
          </a:p>
        </p:txBody>
      </p:sp>
      <p:cxnSp>
        <p:nvCxnSpPr>
          <p:cNvPr id="215" name="Google Shape;215;p14"/>
          <p:cNvCxnSpPr/>
          <p:nvPr/>
        </p:nvCxnSpPr>
        <p:spPr>
          <a:xfrm rot="10800000" flipH="1">
            <a:off x="3156155" y="2942175"/>
            <a:ext cx="1422845" cy="818664"/>
          </a:xfrm>
          <a:prstGeom prst="straightConnector1">
            <a:avLst/>
          </a:prstGeom>
          <a:noFill/>
          <a:ln w="9525" cap="flat" cmpd="sng">
            <a:solidFill>
              <a:srgbClr val="FF0000"/>
            </a:solidFill>
            <a:prstDash val="solid"/>
            <a:round/>
            <a:headEnd type="none" w="sm" len="sm"/>
            <a:tailEnd type="triangle" w="med" len="med"/>
          </a:ln>
        </p:spPr>
      </p:cxnSp>
      <p:cxnSp>
        <p:nvCxnSpPr>
          <p:cNvPr id="216" name="Google Shape;216;p14"/>
          <p:cNvCxnSpPr/>
          <p:nvPr/>
        </p:nvCxnSpPr>
        <p:spPr>
          <a:xfrm rot="10800000" flipH="1">
            <a:off x="3672348" y="3677950"/>
            <a:ext cx="777977" cy="746566"/>
          </a:xfrm>
          <a:prstGeom prst="straightConnector1">
            <a:avLst/>
          </a:prstGeom>
          <a:noFill/>
          <a:ln w="9525" cap="flat" cmpd="sng">
            <a:solidFill>
              <a:srgbClr val="FF0000"/>
            </a:solidFill>
            <a:prstDash val="solid"/>
            <a:round/>
            <a:headEnd type="none" w="sm" len="sm"/>
            <a:tailEnd type="triangle" w="med" len="med"/>
          </a:ln>
        </p:spPr>
      </p:cxnSp>
      <p:cxnSp>
        <p:nvCxnSpPr>
          <p:cNvPr id="217" name="Google Shape;217;p14"/>
          <p:cNvCxnSpPr/>
          <p:nvPr/>
        </p:nvCxnSpPr>
        <p:spPr>
          <a:xfrm rot="10800000" flipH="1">
            <a:off x="3746090" y="4781050"/>
            <a:ext cx="759160" cy="661105"/>
          </a:xfrm>
          <a:prstGeom prst="straightConnector1">
            <a:avLst/>
          </a:prstGeom>
          <a:noFill/>
          <a:ln w="9525" cap="flat" cmpd="sng">
            <a:solidFill>
              <a:srgbClr val="FF0000"/>
            </a:solidFill>
            <a:prstDash val="solid"/>
            <a:round/>
            <a:headEnd type="none" w="sm" len="sm"/>
            <a:tailEnd type="triangle" w="med" len="med"/>
          </a:ln>
        </p:spPr>
      </p:cxnSp>
      <p:pic>
        <p:nvPicPr>
          <p:cNvPr id="218" name="Google Shape;218;p14"/>
          <p:cNvPicPr preferRelativeResize="0"/>
          <p:nvPr/>
        </p:nvPicPr>
        <p:blipFill rotWithShape="1">
          <a:blip r:embed="rId3">
            <a:alphaModFix/>
          </a:blip>
          <a:srcRect b="34636"/>
          <a:stretch/>
        </p:blipFill>
        <p:spPr>
          <a:xfrm>
            <a:off x="4772025" y="2397652"/>
            <a:ext cx="7419975" cy="3822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11025" y="937845"/>
            <a:ext cx="8015400" cy="66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Research4Life Workshop Plan Tool</a:t>
            </a:r>
            <a:endParaRPr sz="3200">
              <a:solidFill>
                <a:srgbClr val="586F7C"/>
              </a:solidFill>
              <a:latin typeface="Open Sans"/>
              <a:ea typeface="Open Sans"/>
              <a:cs typeface="Open Sans"/>
              <a:sym typeface="Open Sans"/>
            </a:endParaRPr>
          </a:p>
        </p:txBody>
      </p:sp>
      <p:sp>
        <p:nvSpPr>
          <p:cNvPr id="225" name="Google Shape;225;p15"/>
          <p:cNvSpPr txBox="1">
            <a:spLocks noGrp="1"/>
          </p:cNvSpPr>
          <p:nvPr>
            <p:ph type="body" idx="1"/>
          </p:nvPr>
        </p:nvSpPr>
        <p:spPr>
          <a:xfrm>
            <a:off x="0" y="1804275"/>
            <a:ext cx="3825000" cy="4817700"/>
          </a:xfrm>
          <a:prstGeom prst="rect">
            <a:avLst/>
          </a:prstGeom>
          <a:noFill/>
          <a:ln>
            <a:noFill/>
          </a:ln>
        </p:spPr>
        <p:txBody>
          <a:bodyPr spcFirstLastPara="1" wrap="square" lIns="91425" tIns="45700" rIns="91425" bIns="45700" anchor="t" anchorCtr="0">
            <a:noAutofit/>
          </a:bodyPr>
          <a:lstStyle/>
          <a:p>
            <a:pPr marL="342900" lvl="0" indent="-190500" algn="l" rtl="0">
              <a:lnSpc>
                <a:spcPct val="150000"/>
              </a:lnSpc>
              <a:spcBef>
                <a:spcPts val="0"/>
              </a:spcBef>
              <a:spcAft>
                <a:spcPts val="0"/>
              </a:spcAft>
              <a:buClr>
                <a:srgbClr val="3F3F3F"/>
              </a:buClr>
              <a:buSzPts val="2400"/>
              <a:buNone/>
            </a:pPr>
            <a:endParaRPr sz="2000">
              <a:solidFill>
                <a:srgbClr val="3F3F3F"/>
              </a:solidFill>
              <a:highlight>
                <a:srgbClr val="FFFF00"/>
              </a:highlight>
              <a:latin typeface="Open Sans"/>
              <a:ea typeface="Open Sans"/>
              <a:cs typeface="Open Sans"/>
              <a:sym typeface="Open Sans"/>
            </a:endParaRPr>
          </a:p>
          <a:p>
            <a:pPr marL="457200" lvl="0" indent="-381000" algn="l" rtl="0">
              <a:lnSpc>
                <a:spcPct val="100000"/>
              </a:lnSpc>
              <a:spcBef>
                <a:spcPts val="0"/>
              </a:spcBef>
              <a:spcAft>
                <a:spcPts val="0"/>
              </a:spcAft>
              <a:buClr>
                <a:srgbClr val="3F3F3F"/>
              </a:buClr>
              <a:buSzPts val="2400"/>
              <a:buChar char="●"/>
            </a:pPr>
            <a:r>
              <a:rPr lang="en-US" sz="2000">
                <a:solidFill>
                  <a:srgbClr val="3F3F3F"/>
                </a:solidFill>
                <a:latin typeface="Open Sans"/>
                <a:ea typeface="Open Sans"/>
                <a:cs typeface="Open Sans"/>
                <a:sym typeface="Open Sans"/>
              </a:rPr>
              <a:t>Check off what Research4Life training materials may be helpful to fulfil the learning objectives. </a:t>
            </a:r>
            <a:endParaRPr sz="2000">
              <a:solidFill>
                <a:srgbClr val="3F3F3F"/>
              </a:solidFill>
              <a:latin typeface="Open Sans"/>
              <a:ea typeface="Open Sans"/>
              <a:cs typeface="Open Sans"/>
              <a:sym typeface="Open Sans"/>
            </a:endParaRPr>
          </a:p>
          <a:p>
            <a:pPr marL="342900" lvl="0" indent="-190500" algn="l" rtl="0">
              <a:lnSpc>
                <a:spcPct val="100000"/>
              </a:lnSpc>
              <a:spcBef>
                <a:spcPts val="0"/>
              </a:spcBef>
              <a:spcAft>
                <a:spcPts val="0"/>
              </a:spcAft>
              <a:buClr>
                <a:srgbClr val="3F3F3F"/>
              </a:buClr>
              <a:buSzPts val="2400"/>
              <a:buNone/>
            </a:pPr>
            <a:endParaRPr sz="2000">
              <a:solidFill>
                <a:srgbClr val="3F3F3F"/>
              </a:solidFill>
              <a:latin typeface="Open Sans"/>
              <a:ea typeface="Open Sans"/>
              <a:cs typeface="Open Sans"/>
              <a:sym typeface="Open Sans"/>
            </a:endParaRPr>
          </a:p>
          <a:p>
            <a:pPr marL="444500" lvl="0" indent="-342900" algn="l" rtl="0">
              <a:lnSpc>
                <a:spcPct val="100000"/>
              </a:lnSpc>
              <a:spcBef>
                <a:spcPts val="0"/>
              </a:spcBef>
              <a:spcAft>
                <a:spcPts val="0"/>
              </a:spcAft>
              <a:buClr>
                <a:srgbClr val="3F3F3F"/>
              </a:buClr>
              <a:buSzPts val="2000"/>
              <a:buChar char="●"/>
            </a:pPr>
            <a:r>
              <a:rPr lang="en-US" sz="1900">
                <a:solidFill>
                  <a:srgbClr val="3F3F3F"/>
                </a:solidFill>
                <a:latin typeface="Open Sans"/>
                <a:ea typeface="Open Sans"/>
                <a:cs typeface="Open Sans"/>
                <a:sym typeface="Open Sans"/>
              </a:rPr>
              <a:t>Create </a:t>
            </a:r>
            <a:r>
              <a:rPr lang="en-US" sz="1900" b="1">
                <a:solidFill>
                  <a:srgbClr val="3F3F3F"/>
                </a:solidFill>
                <a:latin typeface="Open Sans"/>
                <a:ea typeface="Open Sans"/>
                <a:cs typeface="Open Sans"/>
                <a:sym typeface="Open Sans"/>
              </a:rPr>
              <a:t>learning objectives</a:t>
            </a:r>
            <a:r>
              <a:rPr lang="en-US" sz="1900">
                <a:solidFill>
                  <a:srgbClr val="3F3F3F"/>
                </a:solidFill>
                <a:latin typeface="Open Sans"/>
                <a:ea typeface="Open Sans"/>
                <a:cs typeface="Open Sans"/>
                <a:sym typeface="Open Sans"/>
              </a:rPr>
              <a:t> for the client group.</a:t>
            </a:r>
            <a:endParaRPr sz="200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SzPts val="2400"/>
              <a:buNone/>
            </a:pPr>
            <a:endParaRPr sz="2000">
              <a:solidFill>
                <a:srgbClr val="3F3F3F"/>
              </a:solidFill>
              <a:highlight>
                <a:srgbClr val="FFFF00"/>
              </a:highlight>
              <a:latin typeface="Open Sans"/>
              <a:ea typeface="Open Sans"/>
              <a:cs typeface="Open Sans"/>
              <a:sym typeface="Open Sans"/>
            </a:endParaRPr>
          </a:p>
          <a:p>
            <a:pPr marL="0" lvl="0" indent="0" algn="l" rtl="0">
              <a:lnSpc>
                <a:spcPct val="100000"/>
              </a:lnSpc>
              <a:spcBef>
                <a:spcPts val="0"/>
              </a:spcBef>
              <a:spcAft>
                <a:spcPts val="0"/>
              </a:spcAft>
              <a:buSzPts val="2400"/>
              <a:buNone/>
            </a:pPr>
            <a:endParaRPr sz="2000">
              <a:solidFill>
                <a:srgbClr val="3F3F3F"/>
              </a:solidFill>
              <a:highlight>
                <a:srgbClr val="FFFF00"/>
              </a:highlight>
              <a:latin typeface="Open Sans"/>
              <a:ea typeface="Open Sans"/>
              <a:cs typeface="Open Sans"/>
              <a:sym typeface="Open Sans"/>
            </a:endParaRPr>
          </a:p>
        </p:txBody>
      </p:sp>
      <p:cxnSp>
        <p:nvCxnSpPr>
          <p:cNvPr id="226" name="Google Shape;226;p15"/>
          <p:cNvCxnSpPr/>
          <p:nvPr/>
        </p:nvCxnSpPr>
        <p:spPr>
          <a:xfrm rot="10800000" flipH="1">
            <a:off x="3388650" y="2556450"/>
            <a:ext cx="1092000" cy="301800"/>
          </a:xfrm>
          <a:prstGeom prst="straightConnector1">
            <a:avLst/>
          </a:prstGeom>
          <a:noFill/>
          <a:ln w="9525" cap="flat" cmpd="sng">
            <a:solidFill>
              <a:srgbClr val="FF0000"/>
            </a:solidFill>
            <a:prstDash val="solid"/>
            <a:round/>
            <a:headEnd type="none" w="sm" len="sm"/>
            <a:tailEnd type="triangle" w="med" len="med"/>
          </a:ln>
        </p:spPr>
      </p:cxnSp>
      <p:cxnSp>
        <p:nvCxnSpPr>
          <p:cNvPr id="227" name="Google Shape;227;p15"/>
          <p:cNvCxnSpPr/>
          <p:nvPr/>
        </p:nvCxnSpPr>
        <p:spPr>
          <a:xfrm>
            <a:off x="3725000" y="4316550"/>
            <a:ext cx="919500" cy="635400"/>
          </a:xfrm>
          <a:prstGeom prst="straightConnector1">
            <a:avLst/>
          </a:prstGeom>
          <a:noFill/>
          <a:ln w="9525" cap="flat" cmpd="sng">
            <a:solidFill>
              <a:srgbClr val="FF0000"/>
            </a:solidFill>
            <a:prstDash val="solid"/>
            <a:round/>
            <a:headEnd type="none" w="sm" len="sm"/>
            <a:tailEnd type="triangle" w="med" len="med"/>
          </a:ln>
        </p:spPr>
      </p:cxnSp>
      <p:pic>
        <p:nvPicPr>
          <p:cNvPr id="228" name="Google Shape;228;p15"/>
          <p:cNvPicPr preferRelativeResize="0"/>
          <p:nvPr/>
        </p:nvPicPr>
        <p:blipFill rotWithShape="1">
          <a:blip r:embed="rId3">
            <a:alphaModFix/>
          </a:blip>
          <a:srcRect/>
          <a:stretch/>
        </p:blipFill>
        <p:spPr>
          <a:xfrm>
            <a:off x="4644500" y="2327851"/>
            <a:ext cx="7395100" cy="35450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11025" y="937845"/>
            <a:ext cx="8015400" cy="66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Research4Life Workshop Plan Tool</a:t>
            </a:r>
            <a:endParaRPr sz="3200">
              <a:solidFill>
                <a:srgbClr val="586F7C"/>
              </a:solidFill>
              <a:latin typeface="Open Sans"/>
              <a:ea typeface="Open Sans"/>
              <a:cs typeface="Open Sans"/>
              <a:sym typeface="Open Sans"/>
            </a:endParaRPr>
          </a:p>
        </p:txBody>
      </p:sp>
      <p:sp>
        <p:nvSpPr>
          <p:cNvPr id="235" name="Google Shape;235;p16"/>
          <p:cNvSpPr txBox="1">
            <a:spLocks noGrp="1"/>
          </p:cNvSpPr>
          <p:nvPr>
            <p:ph type="body" idx="1"/>
          </p:nvPr>
        </p:nvSpPr>
        <p:spPr>
          <a:xfrm>
            <a:off x="0" y="1804275"/>
            <a:ext cx="3641100" cy="481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endParaRPr sz="2000">
              <a:solidFill>
                <a:srgbClr val="3F3F3F"/>
              </a:solidFill>
              <a:latin typeface="Open Sans"/>
              <a:ea typeface="Open Sans"/>
              <a:cs typeface="Open Sans"/>
              <a:sym typeface="Open Sans"/>
            </a:endParaRPr>
          </a:p>
          <a:p>
            <a:pPr marL="444500" lvl="0" indent="-342900" algn="l" rtl="0">
              <a:lnSpc>
                <a:spcPct val="100000"/>
              </a:lnSpc>
              <a:spcBef>
                <a:spcPts val="0"/>
              </a:spcBef>
              <a:spcAft>
                <a:spcPts val="0"/>
              </a:spcAft>
              <a:buClr>
                <a:srgbClr val="3F3F3F"/>
              </a:buClr>
              <a:buSzPts val="2000"/>
              <a:buChar char="●"/>
            </a:pPr>
            <a:r>
              <a:rPr lang="en-US" sz="2000">
                <a:solidFill>
                  <a:srgbClr val="3F3F3F"/>
                </a:solidFill>
                <a:latin typeface="Open Sans"/>
                <a:ea typeface="Open Sans"/>
                <a:cs typeface="Open Sans"/>
                <a:sym typeface="Open Sans"/>
              </a:rPr>
              <a:t>Decide how you will evaluate the success of the workshop</a:t>
            </a:r>
            <a:endParaRPr sz="2000">
              <a:solidFill>
                <a:srgbClr val="3F3F3F"/>
              </a:solidFill>
              <a:latin typeface="Open Sans"/>
              <a:ea typeface="Open Sans"/>
              <a:cs typeface="Open Sans"/>
              <a:sym typeface="Open Sans"/>
            </a:endParaRPr>
          </a:p>
          <a:p>
            <a:pPr marL="342900" lvl="0" indent="-190500" algn="l" rtl="0">
              <a:lnSpc>
                <a:spcPct val="100000"/>
              </a:lnSpc>
              <a:spcBef>
                <a:spcPts val="0"/>
              </a:spcBef>
              <a:spcAft>
                <a:spcPts val="0"/>
              </a:spcAft>
              <a:buClr>
                <a:srgbClr val="3F3F3F"/>
              </a:buClr>
              <a:buSzPts val="2400"/>
              <a:buNone/>
            </a:pPr>
            <a:endParaRPr sz="2000">
              <a:solidFill>
                <a:srgbClr val="3F3F3F"/>
              </a:solidFill>
              <a:latin typeface="Open Sans"/>
              <a:ea typeface="Open Sans"/>
              <a:cs typeface="Open Sans"/>
              <a:sym typeface="Open Sans"/>
            </a:endParaRPr>
          </a:p>
          <a:p>
            <a:pPr marL="444500" lvl="0" indent="-342900" algn="l" rtl="0">
              <a:lnSpc>
                <a:spcPct val="100000"/>
              </a:lnSpc>
              <a:spcBef>
                <a:spcPts val="0"/>
              </a:spcBef>
              <a:spcAft>
                <a:spcPts val="0"/>
              </a:spcAft>
              <a:buClr>
                <a:srgbClr val="3F3F3F"/>
              </a:buClr>
              <a:buSzPts val="2000"/>
              <a:buChar char="●"/>
            </a:pPr>
            <a:r>
              <a:rPr lang="en-US" sz="2000">
                <a:solidFill>
                  <a:srgbClr val="3F3F3F"/>
                </a:solidFill>
                <a:latin typeface="Open Sans"/>
                <a:ea typeface="Open Sans"/>
                <a:cs typeface="Open Sans"/>
                <a:sym typeface="Open Sans"/>
              </a:rPr>
              <a:t>Check off how you will teach the workshop</a:t>
            </a:r>
            <a:endParaRPr sz="2000">
              <a:solidFill>
                <a:srgbClr val="3F3F3F"/>
              </a:solidFill>
              <a:latin typeface="Open Sans"/>
              <a:ea typeface="Open Sans"/>
              <a:cs typeface="Open Sans"/>
              <a:sym typeface="Open Sans"/>
            </a:endParaRPr>
          </a:p>
          <a:p>
            <a:pPr marL="342900" lvl="0" indent="-190500" algn="l" rtl="0">
              <a:lnSpc>
                <a:spcPct val="100000"/>
              </a:lnSpc>
              <a:spcBef>
                <a:spcPts val="0"/>
              </a:spcBef>
              <a:spcAft>
                <a:spcPts val="0"/>
              </a:spcAft>
              <a:buClr>
                <a:srgbClr val="3F3F3F"/>
              </a:buClr>
              <a:buSzPts val="2400"/>
              <a:buNone/>
            </a:pPr>
            <a:endParaRPr sz="2000">
              <a:solidFill>
                <a:srgbClr val="3F3F3F"/>
              </a:solidFill>
              <a:latin typeface="Open Sans"/>
              <a:ea typeface="Open Sans"/>
              <a:cs typeface="Open Sans"/>
              <a:sym typeface="Open Sans"/>
            </a:endParaRPr>
          </a:p>
          <a:p>
            <a:pPr marL="444500" lvl="0" indent="-342900" algn="l" rtl="0">
              <a:lnSpc>
                <a:spcPct val="100000"/>
              </a:lnSpc>
              <a:spcBef>
                <a:spcPts val="0"/>
              </a:spcBef>
              <a:spcAft>
                <a:spcPts val="0"/>
              </a:spcAft>
              <a:buClr>
                <a:srgbClr val="3F3F3F"/>
              </a:buClr>
              <a:buSzPts val="2000"/>
              <a:buChar char="●"/>
            </a:pPr>
            <a:r>
              <a:rPr lang="en-US" sz="2000">
                <a:solidFill>
                  <a:srgbClr val="3F3F3F"/>
                </a:solidFill>
                <a:latin typeface="Open Sans"/>
                <a:ea typeface="Open Sans"/>
                <a:cs typeface="Open Sans"/>
                <a:sym typeface="Open Sans"/>
              </a:rPr>
              <a:t>List additional resources that you’ll need to run the workshop</a:t>
            </a:r>
            <a:endParaRPr sz="2000">
              <a:solidFill>
                <a:srgbClr val="3F3F3F"/>
              </a:solidFill>
              <a:latin typeface="Open Sans"/>
              <a:ea typeface="Open Sans"/>
              <a:cs typeface="Open Sans"/>
              <a:sym typeface="Open Sans"/>
            </a:endParaRPr>
          </a:p>
        </p:txBody>
      </p:sp>
      <p:cxnSp>
        <p:nvCxnSpPr>
          <p:cNvPr id="236" name="Google Shape;236;p16"/>
          <p:cNvCxnSpPr/>
          <p:nvPr/>
        </p:nvCxnSpPr>
        <p:spPr>
          <a:xfrm>
            <a:off x="3388650" y="2629650"/>
            <a:ext cx="1024800" cy="202200"/>
          </a:xfrm>
          <a:prstGeom prst="straightConnector1">
            <a:avLst/>
          </a:prstGeom>
          <a:noFill/>
          <a:ln w="9525" cap="flat" cmpd="sng">
            <a:solidFill>
              <a:srgbClr val="FF0000"/>
            </a:solidFill>
            <a:prstDash val="solid"/>
            <a:round/>
            <a:headEnd type="none" w="sm" len="sm"/>
            <a:tailEnd type="triangle" w="med" len="med"/>
          </a:ln>
        </p:spPr>
      </p:cxnSp>
      <p:cxnSp>
        <p:nvCxnSpPr>
          <p:cNvPr id="237" name="Google Shape;237;p16"/>
          <p:cNvCxnSpPr/>
          <p:nvPr/>
        </p:nvCxnSpPr>
        <p:spPr>
          <a:xfrm>
            <a:off x="3315100" y="3452062"/>
            <a:ext cx="1153500" cy="42000"/>
          </a:xfrm>
          <a:prstGeom prst="straightConnector1">
            <a:avLst/>
          </a:prstGeom>
          <a:noFill/>
          <a:ln w="9525" cap="flat" cmpd="sng">
            <a:solidFill>
              <a:srgbClr val="FF0000"/>
            </a:solidFill>
            <a:prstDash val="solid"/>
            <a:round/>
            <a:headEnd type="none" w="sm" len="sm"/>
            <a:tailEnd type="triangle" w="med" len="med"/>
          </a:ln>
        </p:spPr>
      </p:cxnSp>
      <p:cxnSp>
        <p:nvCxnSpPr>
          <p:cNvPr id="238" name="Google Shape;238;p16"/>
          <p:cNvCxnSpPr/>
          <p:nvPr/>
        </p:nvCxnSpPr>
        <p:spPr>
          <a:xfrm rot="10800000" flipH="1">
            <a:off x="3238900" y="4631475"/>
            <a:ext cx="1140000" cy="257400"/>
          </a:xfrm>
          <a:prstGeom prst="straightConnector1">
            <a:avLst/>
          </a:prstGeom>
          <a:noFill/>
          <a:ln w="9525" cap="flat" cmpd="sng">
            <a:solidFill>
              <a:srgbClr val="FF0000"/>
            </a:solidFill>
            <a:prstDash val="solid"/>
            <a:round/>
            <a:headEnd type="none" w="sm" len="sm"/>
            <a:tailEnd type="triangle" w="med" len="med"/>
          </a:ln>
        </p:spPr>
      </p:cxnSp>
      <p:pic>
        <p:nvPicPr>
          <p:cNvPr id="239" name="Google Shape;239;p16"/>
          <p:cNvPicPr preferRelativeResize="0"/>
          <p:nvPr/>
        </p:nvPicPr>
        <p:blipFill rotWithShape="1">
          <a:blip r:embed="rId3">
            <a:alphaModFix/>
          </a:blip>
          <a:srcRect/>
          <a:stretch/>
        </p:blipFill>
        <p:spPr>
          <a:xfrm>
            <a:off x="4569275" y="2391813"/>
            <a:ext cx="7433550" cy="3113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title"/>
          </p:nvPr>
        </p:nvSpPr>
        <p:spPr>
          <a:xfrm>
            <a:off x="-11025" y="937845"/>
            <a:ext cx="8015400" cy="66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Research4Life Workshop Plan Tool</a:t>
            </a:r>
            <a:endParaRPr sz="3200">
              <a:solidFill>
                <a:srgbClr val="586F7C"/>
              </a:solidFill>
              <a:latin typeface="Open Sans"/>
              <a:ea typeface="Open Sans"/>
              <a:cs typeface="Open Sans"/>
              <a:sym typeface="Open Sans"/>
            </a:endParaRPr>
          </a:p>
        </p:txBody>
      </p:sp>
      <p:sp>
        <p:nvSpPr>
          <p:cNvPr id="246" name="Google Shape;246;p17"/>
          <p:cNvSpPr txBox="1">
            <a:spLocks noGrp="1"/>
          </p:cNvSpPr>
          <p:nvPr>
            <p:ph type="body" idx="1"/>
          </p:nvPr>
        </p:nvSpPr>
        <p:spPr>
          <a:xfrm>
            <a:off x="0" y="1804275"/>
            <a:ext cx="3972000" cy="4817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endParaRPr>
              <a:solidFill>
                <a:srgbClr val="3F3F3F"/>
              </a:solidFill>
            </a:endParaRPr>
          </a:p>
          <a:p>
            <a:pPr marL="444500" lvl="0" indent="-342900" algn="l" rtl="0">
              <a:lnSpc>
                <a:spcPct val="100000"/>
              </a:lnSpc>
              <a:spcBef>
                <a:spcPts val="0"/>
              </a:spcBef>
              <a:spcAft>
                <a:spcPts val="0"/>
              </a:spcAft>
              <a:buClr>
                <a:srgbClr val="3F3F3F"/>
              </a:buClr>
              <a:buSzPts val="2000"/>
              <a:buChar char="●"/>
            </a:pPr>
            <a:r>
              <a:rPr lang="en-US" sz="2000">
                <a:solidFill>
                  <a:srgbClr val="3F3F3F"/>
                </a:solidFill>
                <a:latin typeface="Open Sans"/>
                <a:ea typeface="Open Sans"/>
                <a:cs typeface="Open Sans"/>
                <a:sym typeface="Open Sans"/>
              </a:rPr>
              <a:t>Use the answers you provided above to create an outline for your workshop. </a:t>
            </a:r>
            <a:endParaRPr sz="2000">
              <a:solidFill>
                <a:srgbClr val="3F3F3F"/>
              </a:solidFill>
              <a:latin typeface="Open Sans"/>
              <a:ea typeface="Open Sans"/>
              <a:cs typeface="Open Sans"/>
              <a:sym typeface="Open Sans"/>
            </a:endParaRPr>
          </a:p>
          <a:p>
            <a:pPr marL="914400" lvl="1" indent="-355600" algn="l" rtl="0">
              <a:lnSpc>
                <a:spcPct val="100000"/>
              </a:lnSpc>
              <a:spcBef>
                <a:spcPts val="0"/>
              </a:spcBef>
              <a:spcAft>
                <a:spcPts val="0"/>
              </a:spcAft>
              <a:buClr>
                <a:srgbClr val="3F3F3F"/>
              </a:buClr>
              <a:buSzPts val="2000"/>
              <a:buChar char="○"/>
            </a:pPr>
            <a:r>
              <a:rPr lang="en-US">
                <a:solidFill>
                  <a:srgbClr val="3F3F3F"/>
                </a:solidFill>
                <a:latin typeface="Open Sans"/>
                <a:ea typeface="Open Sans"/>
                <a:cs typeface="Open Sans"/>
                <a:sym typeface="Open Sans"/>
              </a:rPr>
              <a:t>Multiple outline columns are available if your workshop will span over multiple sessions (i.e., separate topics, multiple days, etc.) </a:t>
            </a:r>
            <a:endParaRPr sz="2000">
              <a:solidFill>
                <a:srgbClr val="3F3F3F"/>
              </a:solidFill>
              <a:latin typeface="Open Sans"/>
              <a:ea typeface="Open Sans"/>
              <a:cs typeface="Open Sans"/>
              <a:sym typeface="Open Sans"/>
            </a:endParaRPr>
          </a:p>
        </p:txBody>
      </p:sp>
      <p:pic>
        <p:nvPicPr>
          <p:cNvPr id="247" name="Google Shape;247;p17"/>
          <p:cNvPicPr preferRelativeResize="0"/>
          <p:nvPr/>
        </p:nvPicPr>
        <p:blipFill rotWithShape="1">
          <a:blip r:embed="rId3">
            <a:alphaModFix/>
          </a:blip>
          <a:srcRect/>
          <a:stretch/>
        </p:blipFill>
        <p:spPr>
          <a:xfrm>
            <a:off x="4142201" y="1804275"/>
            <a:ext cx="7840174" cy="4817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95076"/>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Outline</a:t>
            </a:r>
            <a:endParaRPr sz="360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208409" y="2001445"/>
            <a:ext cx="10597241" cy="4513631"/>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800" dirty="0">
                <a:solidFill>
                  <a:schemeClr val="tx1">
                    <a:lumMod val="75000"/>
                    <a:lumOff val="25000"/>
                  </a:schemeClr>
                </a:solidFill>
                <a:latin typeface="Open Sans"/>
                <a:ea typeface="Open Sans"/>
                <a:cs typeface="Open Sans"/>
                <a:sym typeface="Open Sans"/>
              </a:rPr>
              <a:t>Marketing Plan Tool</a:t>
            </a:r>
            <a:endParaRPr dirty="0">
              <a:solidFill>
                <a:schemeClr val="tx1">
                  <a:lumMod val="75000"/>
                  <a:lumOff val="25000"/>
                </a:schemeClr>
              </a:solidFill>
            </a:endParaRPr>
          </a:p>
          <a:p>
            <a:pPr marL="457200" lvl="0" indent="-381000" algn="l" rtl="0">
              <a:lnSpc>
                <a:spcPct val="100000"/>
              </a:lnSpc>
              <a:spcBef>
                <a:spcPts val="1000"/>
              </a:spcBef>
              <a:spcAft>
                <a:spcPts val="0"/>
              </a:spcAft>
              <a:buClr>
                <a:schemeClr val="dk1"/>
              </a:buClr>
              <a:buSzPts val="2400"/>
              <a:buChar char="●"/>
            </a:pPr>
            <a:r>
              <a:rPr lang="en-US" sz="2800" dirty="0">
                <a:solidFill>
                  <a:schemeClr val="tx1">
                    <a:lumMod val="75000"/>
                    <a:lumOff val="25000"/>
                  </a:schemeClr>
                </a:solidFill>
                <a:latin typeface="Open Sans"/>
                <a:ea typeface="Open Sans"/>
                <a:cs typeface="Open Sans"/>
                <a:sym typeface="Open Sans"/>
              </a:rPr>
              <a:t>Workshop Plan Tool </a:t>
            </a:r>
            <a:endParaRPr dirty="0">
              <a:solidFill>
                <a:schemeClr val="tx1">
                  <a:lumMod val="75000"/>
                  <a:lumOff val="25000"/>
                </a:schemeClr>
              </a:solidFill>
            </a:endParaRPr>
          </a:p>
          <a:p>
            <a:pPr marL="457200" lvl="0" indent="-381000" algn="l" rtl="0">
              <a:lnSpc>
                <a:spcPct val="100000"/>
              </a:lnSpc>
              <a:spcBef>
                <a:spcPts val="1000"/>
              </a:spcBef>
              <a:spcAft>
                <a:spcPts val="0"/>
              </a:spcAft>
              <a:buClr>
                <a:schemeClr val="dk1"/>
              </a:buClr>
              <a:buSzPts val="2400"/>
              <a:buChar char="●"/>
            </a:pPr>
            <a:r>
              <a:rPr lang="en-US" sz="2800" dirty="0">
                <a:solidFill>
                  <a:schemeClr val="tx1">
                    <a:lumMod val="75000"/>
                    <a:lumOff val="25000"/>
                  </a:schemeClr>
                </a:solidFill>
                <a:latin typeface="Open Sans"/>
                <a:ea typeface="Open Sans"/>
                <a:cs typeface="Open Sans"/>
                <a:sym typeface="Open Sans"/>
              </a:rPr>
              <a:t>Training and promotional material	</a:t>
            </a:r>
            <a:endParaRPr dirty="0">
              <a:solidFill>
                <a:schemeClr val="tx1">
                  <a:lumMod val="75000"/>
                  <a:lumOff val="25000"/>
                </a:schemeClr>
              </a:solidFill>
            </a:endParaRPr>
          </a:p>
          <a:p>
            <a:pPr marL="457200" lvl="0" indent="-381000" algn="l" rtl="0">
              <a:lnSpc>
                <a:spcPct val="100000"/>
              </a:lnSpc>
              <a:spcBef>
                <a:spcPts val="1000"/>
              </a:spcBef>
              <a:spcAft>
                <a:spcPts val="0"/>
              </a:spcAft>
              <a:buClr>
                <a:schemeClr val="dk1"/>
              </a:buClr>
              <a:buSzPts val="2400"/>
              <a:buChar char="●"/>
            </a:pPr>
            <a:r>
              <a:rPr lang="en-US" sz="2800" dirty="0">
                <a:solidFill>
                  <a:schemeClr val="tx1">
                    <a:lumMod val="75000"/>
                    <a:lumOff val="25000"/>
                  </a:schemeClr>
                </a:solidFill>
                <a:latin typeface="Open Sans"/>
                <a:ea typeface="Open Sans"/>
                <a:cs typeface="Open Sans"/>
                <a:sym typeface="Open Sans"/>
              </a:rPr>
              <a:t>Social Media	</a:t>
            </a:r>
            <a:endParaRPr dirty="0">
              <a:solidFill>
                <a:schemeClr val="tx1">
                  <a:lumMod val="75000"/>
                  <a:lumOff val="25000"/>
                </a:schemeClr>
              </a:solidFill>
            </a:endParaRPr>
          </a:p>
          <a:p>
            <a:pPr marL="457200" lvl="0" indent="-381000" algn="l" rtl="0">
              <a:lnSpc>
                <a:spcPct val="100000"/>
              </a:lnSpc>
              <a:spcBef>
                <a:spcPts val="1000"/>
              </a:spcBef>
              <a:spcAft>
                <a:spcPts val="0"/>
              </a:spcAft>
              <a:buClr>
                <a:schemeClr val="dk1"/>
              </a:buClr>
              <a:buSzPts val="2400"/>
              <a:buChar char="●"/>
            </a:pPr>
            <a:r>
              <a:rPr lang="en-US" sz="2800" dirty="0">
                <a:solidFill>
                  <a:schemeClr val="tx1">
                    <a:lumMod val="75000"/>
                    <a:lumOff val="25000"/>
                  </a:schemeClr>
                </a:solidFill>
                <a:latin typeface="Open Sans"/>
                <a:ea typeface="Open Sans"/>
                <a:cs typeface="Open Sans"/>
                <a:sym typeface="Open Sans"/>
              </a:rPr>
              <a:t>Summary</a:t>
            </a:r>
            <a:r>
              <a:rPr lang="en-US" sz="2800" dirty="0">
                <a:solidFill>
                  <a:srgbClr val="3F3F3F"/>
                </a:solidFill>
                <a:latin typeface="Open Sans"/>
                <a:ea typeface="Open Sans"/>
                <a:cs typeface="Open Sans"/>
                <a:sym typeface="Open Sans"/>
              </a:rPr>
              <a:t>	</a:t>
            </a:r>
            <a:endParaRPr sz="2800"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Activity</a:t>
            </a:r>
            <a:endParaRPr sz="3600">
              <a:solidFill>
                <a:srgbClr val="586F7C"/>
              </a:solidFill>
              <a:latin typeface="Open Sans"/>
              <a:ea typeface="Open Sans"/>
              <a:cs typeface="Open Sans"/>
              <a:sym typeface="Open Sans"/>
            </a:endParaRPr>
          </a:p>
        </p:txBody>
      </p:sp>
      <p:sp>
        <p:nvSpPr>
          <p:cNvPr id="254" name="Google Shape;254;p18"/>
          <p:cNvSpPr txBox="1">
            <a:spLocks noGrp="1"/>
          </p:cNvSpPr>
          <p:nvPr>
            <p:ph type="body" idx="1"/>
          </p:nvPr>
        </p:nvSpPr>
        <p:spPr>
          <a:xfrm>
            <a:off x="293250" y="1971525"/>
            <a:ext cx="72096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2800">
                <a:solidFill>
                  <a:srgbClr val="3F3F3F"/>
                </a:solidFill>
                <a:latin typeface="Open Sans"/>
                <a:ea typeface="Open Sans"/>
                <a:cs typeface="Open Sans"/>
                <a:sym typeface="Open Sans"/>
              </a:rPr>
              <a:t>Create a workshop plan that could be applied to a client group. </a:t>
            </a:r>
            <a:endParaRPr sz="2800">
              <a:solidFill>
                <a:srgbClr val="3F3F3F"/>
              </a:solidFill>
              <a:latin typeface="Open Sans"/>
              <a:ea typeface="Open Sans"/>
              <a:cs typeface="Open Sans"/>
              <a:sym typeface="Open Sans"/>
            </a:endParaRPr>
          </a:p>
        </p:txBody>
      </p:sp>
      <p:sp>
        <p:nvSpPr>
          <p:cNvPr id="255" name="Google Shape;255;p18"/>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6" name="Google Shape;256;p18"/>
          <p:cNvPicPr preferRelativeResize="0"/>
          <p:nvPr/>
        </p:nvPicPr>
        <p:blipFill rotWithShape="1">
          <a:blip r:embed="rId3">
            <a:alphaModFix/>
          </a:blip>
          <a:srcRect/>
          <a:stretch/>
        </p:blipFill>
        <p:spPr>
          <a:xfrm>
            <a:off x="6762828" y="2480288"/>
            <a:ext cx="4430374" cy="3588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Tips for Teaching Adults</a:t>
            </a:r>
            <a:endParaRPr sz="3600" dirty="0">
              <a:solidFill>
                <a:srgbClr val="586F7C"/>
              </a:solidFill>
              <a:latin typeface="Open Sans"/>
              <a:ea typeface="Open Sans"/>
              <a:cs typeface="Open Sans"/>
              <a:sym typeface="Open Sans"/>
            </a:endParaRPr>
          </a:p>
        </p:txBody>
      </p:sp>
      <p:sp>
        <p:nvSpPr>
          <p:cNvPr id="263" name="Google Shape;263;p19"/>
          <p:cNvSpPr txBox="1">
            <a:spLocks noGrp="1"/>
          </p:cNvSpPr>
          <p:nvPr>
            <p:ph type="body" idx="1"/>
          </p:nvPr>
        </p:nvSpPr>
        <p:spPr>
          <a:xfrm>
            <a:off x="175850" y="1883227"/>
            <a:ext cx="11593200" cy="4445311"/>
          </a:xfrm>
          <a:prstGeom prst="rect">
            <a:avLst/>
          </a:prstGeom>
          <a:noFill/>
          <a:ln>
            <a:noFill/>
          </a:ln>
        </p:spPr>
        <p:txBody>
          <a:bodyPr spcFirstLastPara="1" wrap="square" lIns="91425" tIns="45700" rIns="91425" bIns="45700" anchor="t" anchorCtr="0">
            <a:noAutofit/>
          </a:bodyPr>
          <a:lstStyle/>
          <a:p>
            <a:pPr marL="82550" lvl="0" indent="0" algn="l" rtl="0">
              <a:lnSpc>
                <a:spcPct val="115000"/>
              </a:lnSpc>
              <a:spcBef>
                <a:spcPts val="0"/>
              </a:spcBef>
              <a:spcAft>
                <a:spcPts val="0"/>
              </a:spcAft>
              <a:buClr>
                <a:srgbClr val="3F3F3F"/>
              </a:buClr>
              <a:buSzPts val="2300"/>
              <a:buNone/>
            </a:pPr>
            <a:r>
              <a:rPr lang="en-US" dirty="0">
                <a:solidFill>
                  <a:schemeClr val="tx1">
                    <a:lumMod val="75000"/>
                    <a:lumOff val="25000"/>
                  </a:schemeClr>
                </a:solidFill>
                <a:latin typeface="Open Sans"/>
                <a:ea typeface="Open Sans"/>
                <a:cs typeface="Open Sans"/>
                <a:sym typeface="Open Sans"/>
              </a:rPr>
              <a:t>The training audience will be comprised of </a:t>
            </a:r>
            <a:r>
              <a:rPr lang="en-US" i="1" dirty="0">
                <a:solidFill>
                  <a:schemeClr val="tx1">
                    <a:lumMod val="75000"/>
                    <a:lumOff val="25000"/>
                  </a:schemeClr>
                </a:solidFill>
                <a:latin typeface="Open Sans"/>
                <a:ea typeface="Open Sans"/>
                <a:cs typeface="Open Sans"/>
                <a:sym typeface="Open Sans"/>
              </a:rPr>
              <a:t>Adult Learners</a:t>
            </a:r>
            <a:r>
              <a:rPr lang="en-US" dirty="0">
                <a:solidFill>
                  <a:schemeClr val="tx1">
                    <a:lumMod val="75000"/>
                    <a:lumOff val="25000"/>
                  </a:schemeClr>
                </a:solidFill>
                <a:latin typeface="Open Sans"/>
                <a:ea typeface="Open Sans"/>
                <a:cs typeface="Open Sans"/>
                <a:sym typeface="Open Sans"/>
              </a:rPr>
              <a:t>.   Listed below are:</a:t>
            </a:r>
            <a:endParaRPr dirty="0">
              <a:solidFill>
                <a:schemeClr val="tx1">
                  <a:lumMod val="75000"/>
                  <a:lumOff val="25000"/>
                </a:schemeClr>
              </a:solidFill>
            </a:endParaRPr>
          </a:p>
          <a:p>
            <a:pPr marL="82550" lvl="0" indent="0" algn="l" rtl="0">
              <a:lnSpc>
                <a:spcPct val="115000"/>
              </a:lnSpc>
              <a:spcBef>
                <a:spcPts val="0"/>
              </a:spcBef>
              <a:spcAft>
                <a:spcPts val="0"/>
              </a:spcAft>
              <a:buClr>
                <a:srgbClr val="3F3F3F"/>
              </a:buClr>
              <a:buSzPts val="2300"/>
              <a:buNone/>
            </a:pPr>
            <a:endParaRPr dirty="0">
              <a:solidFill>
                <a:schemeClr val="tx1">
                  <a:lumMod val="75000"/>
                  <a:lumOff val="25000"/>
                </a:schemeClr>
              </a:solidFill>
              <a:latin typeface="Open Sans"/>
              <a:ea typeface="Open Sans"/>
              <a:cs typeface="Open Sans"/>
              <a:sym typeface="Open Sans"/>
            </a:endParaRPr>
          </a:p>
          <a:p>
            <a:pPr marL="457200" lvl="0" indent="-374650" algn="l" rtl="0">
              <a:lnSpc>
                <a:spcPct val="115000"/>
              </a:lnSpc>
              <a:spcBef>
                <a:spcPts val="0"/>
              </a:spcBef>
              <a:spcAft>
                <a:spcPts val="0"/>
              </a:spcAft>
              <a:buClr>
                <a:srgbClr val="3F3F3F"/>
              </a:buClr>
              <a:buSzPts val="2300"/>
              <a:buFont typeface="Arial"/>
              <a:buChar char="•"/>
            </a:pPr>
            <a:r>
              <a:rPr lang="en-US" dirty="0">
                <a:solidFill>
                  <a:schemeClr val="tx1">
                    <a:lumMod val="75000"/>
                    <a:lumOff val="25000"/>
                  </a:schemeClr>
                </a:solidFill>
                <a:latin typeface="Open Sans"/>
                <a:ea typeface="Open Sans"/>
                <a:cs typeface="Open Sans"/>
                <a:sym typeface="Open Sans"/>
              </a:rPr>
              <a:t>Six Principles of Adult Learning - Malcolm Knowles</a:t>
            </a:r>
            <a:endParaRPr dirty="0">
              <a:solidFill>
                <a:schemeClr val="tx1">
                  <a:lumMod val="75000"/>
                  <a:lumOff val="25000"/>
                </a:schemeClr>
              </a:solidFill>
              <a:latin typeface="Open Sans"/>
              <a:ea typeface="Open Sans"/>
              <a:cs typeface="Open Sans"/>
              <a:sym typeface="Open Sans"/>
            </a:endParaRPr>
          </a:p>
          <a:p>
            <a:pPr marL="914400" lvl="1" indent="-374650" algn="l" rtl="0">
              <a:lnSpc>
                <a:spcPct val="115000"/>
              </a:lnSpc>
              <a:spcBef>
                <a:spcPts val="0"/>
              </a:spcBef>
              <a:spcAft>
                <a:spcPts val="0"/>
              </a:spcAft>
              <a:buClr>
                <a:srgbClr val="3F3F3F"/>
              </a:buClr>
              <a:buSzPts val="2300"/>
              <a:buFont typeface="Arial"/>
              <a:buChar char="•"/>
            </a:pPr>
            <a:r>
              <a:rPr lang="en-US" sz="2400" dirty="0">
                <a:solidFill>
                  <a:schemeClr val="tx1">
                    <a:lumMod val="75000"/>
                    <a:lumOff val="25000"/>
                  </a:schemeClr>
                </a:solidFill>
                <a:latin typeface="Open Sans"/>
                <a:ea typeface="Open Sans"/>
                <a:cs typeface="Open Sans"/>
                <a:sym typeface="Open Sans"/>
              </a:rPr>
              <a:t>Need to Know - why should they learn? </a:t>
            </a:r>
            <a:endParaRPr sz="2400" dirty="0">
              <a:solidFill>
                <a:schemeClr val="tx1">
                  <a:lumMod val="75000"/>
                  <a:lumOff val="25000"/>
                </a:schemeClr>
              </a:solidFill>
              <a:latin typeface="Open Sans"/>
              <a:ea typeface="Open Sans"/>
              <a:cs typeface="Open Sans"/>
              <a:sym typeface="Open Sans"/>
            </a:endParaRPr>
          </a:p>
          <a:p>
            <a:pPr marL="914400" lvl="1" indent="-374650" algn="l" rtl="0">
              <a:lnSpc>
                <a:spcPct val="115000"/>
              </a:lnSpc>
              <a:spcBef>
                <a:spcPts val="0"/>
              </a:spcBef>
              <a:spcAft>
                <a:spcPts val="0"/>
              </a:spcAft>
              <a:buClr>
                <a:srgbClr val="3F3F3F"/>
              </a:buClr>
              <a:buSzPts val="2300"/>
              <a:buFont typeface="Arial"/>
              <a:buChar char="•"/>
            </a:pPr>
            <a:r>
              <a:rPr lang="en-US" sz="2300" dirty="0">
                <a:solidFill>
                  <a:schemeClr val="tx1">
                    <a:lumMod val="75000"/>
                    <a:lumOff val="25000"/>
                  </a:schemeClr>
                </a:solidFill>
                <a:latin typeface="Open Sans"/>
                <a:ea typeface="Open Sans"/>
                <a:cs typeface="Open Sans"/>
                <a:sym typeface="Open Sans"/>
              </a:rPr>
              <a:t>Experience - </a:t>
            </a:r>
            <a:r>
              <a:rPr lang="en-US" sz="2400" dirty="0">
                <a:solidFill>
                  <a:schemeClr val="tx1">
                    <a:lumMod val="75000"/>
                    <a:lumOff val="25000"/>
                  </a:schemeClr>
                </a:solidFill>
                <a:latin typeface="Open Sans"/>
                <a:ea typeface="Open Sans"/>
                <a:cs typeface="Open Sans"/>
                <a:sym typeface="Open Sans"/>
              </a:rPr>
              <a:t>capitalize on their experience</a:t>
            </a:r>
            <a:endParaRPr sz="2400" dirty="0">
              <a:solidFill>
                <a:schemeClr val="tx1">
                  <a:lumMod val="75000"/>
                  <a:lumOff val="25000"/>
                </a:schemeClr>
              </a:solidFill>
              <a:latin typeface="Open Sans"/>
              <a:ea typeface="Open Sans"/>
              <a:cs typeface="Open Sans"/>
              <a:sym typeface="Open Sans"/>
            </a:endParaRPr>
          </a:p>
          <a:p>
            <a:pPr marL="914400" lvl="1" indent="-374650" algn="l" rtl="0">
              <a:lnSpc>
                <a:spcPct val="115000"/>
              </a:lnSpc>
              <a:spcBef>
                <a:spcPts val="0"/>
              </a:spcBef>
              <a:spcAft>
                <a:spcPts val="0"/>
              </a:spcAft>
              <a:buClr>
                <a:srgbClr val="3F3F3F"/>
              </a:buClr>
              <a:buSzPts val="2300"/>
              <a:buFont typeface="Arial"/>
              <a:buChar char="•"/>
            </a:pPr>
            <a:r>
              <a:rPr lang="en-US" sz="2300" dirty="0">
                <a:solidFill>
                  <a:schemeClr val="tx1">
                    <a:lumMod val="75000"/>
                    <a:lumOff val="25000"/>
                  </a:schemeClr>
                </a:solidFill>
                <a:latin typeface="Open Sans"/>
                <a:ea typeface="Open Sans"/>
                <a:cs typeface="Open Sans"/>
                <a:sym typeface="Open Sans"/>
              </a:rPr>
              <a:t>Self-directed learning - </a:t>
            </a:r>
            <a:r>
              <a:rPr lang="en-US" sz="2400" dirty="0">
                <a:solidFill>
                  <a:schemeClr val="tx1">
                    <a:lumMod val="75000"/>
                    <a:lumOff val="25000"/>
                  </a:schemeClr>
                </a:solidFill>
                <a:latin typeface="Open Sans"/>
                <a:ea typeface="Open Sans"/>
                <a:cs typeface="Open Sans"/>
                <a:sym typeface="Open Sans"/>
              </a:rPr>
              <a:t>a process where individuals take</a:t>
            </a:r>
            <a:endParaRPr dirty="0">
              <a:solidFill>
                <a:schemeClr val="tx1">
                  <a:lumMod val="75000"/>
                  <a:lumOff val="25000"/>
                </a:schemeClr>
              </a:solidFill>
            </a:endParaRPr>
          </a:p>
          <a:p>
            <a:pPr marL="539750" lvl="1" indent="0" algn="l" rtl="0">
              <a:lnSpc>
                <a:spcPct val="115000"/>
              </a:lnSpc>
              <a:spcBef>
                <a:spcPts val="0"/>
              </a:spcBef>
              <a:spcAft>
                <a:spcPts val="0"/>
              </a:spcAft>
              <a:buClr>
                <a:srgbClr val="3F3F3F"/>
              </a:buClr>
              <a:buSzPts val="2300"/>
              <a:buNone/>
            </a:pPr>
            <a:r>
              <a:rPr lang="en-US" sz="2400" dirty="0">
                <a:solidFill>
                  <a:schemeClr val="tx1">
                    <a:lumMod val="75000"/>
                    <a:lumOff val="25000"/>
                  </a:schemeClr>
                </a:solidFill>
                <a:latin typeface="Open Sans"/>
                <a:ea typeface="Open Sans"/>
                <a:cs typeface="Open Sans"/>
                <a:sym typeface="Open Sans"/>
              </a:rPr>
              <a:t>     primary charge of planning, continuing and evaluating                                            	their learning experience </a:t>
            </a:r>
            <a:endParaRPr dirty="0">
              <a:solidFill>
                <a:schemeClr val="tx1">
                  <a:lumMod val="75000"/>
                  <a:lumOff val="25000"/>
                </a:schemeClr>
              </a:solidFill>
            </a:endParaRPr>
          </a:p>
          <a:p>
            <a:pPr marL="539750" lvl="1" indent="0" algn="l" rtl="0">
              <a:lnSpc>
                <a:spcPct val="115000"/>
              </a:lnSpc>
              <a:spcBef>
                <a:spcPts val="0"/>
              </a:spcBef>
              <a:spcAft>
                <a:spcPts val="0"/>
              </a:spcAft>
              <a:buClr>
                <a:srgbClr val="3F3F3F"/>
              </a:buClr>
              <a:buSzPts val="2300"/>
              <a:buNone/>
            </a:pPr>
            <a:endParaRPr sz="2400" dirty="0">
              <a:solidFill>
                <a:schemeClr val="tx1">
                  <a:lumMod val="75000"/>
                  <a:lumOff val="25000"/>
                </a:schemeClr>
              </a:solidFill>
              <a:latin typeface="Open Sans"/>
              <a:ea typeface="Open Sans"/>
              <a:cs typeface="Open Sans"/>
              <a:sym typeface="Open Sans"/>
            </a:endParaRPr>
          </a:p>
          <a:p>
            <a:pPr marL="914400" lvl="1" indent="-228600" algn="l" rtl="0">
              <a:lnSpc>
                <a:spcPct val="115000"/>
              </a:lnSpc>
              <a:spcBef>
                <a:spcPts val="0"/>
              </a:spcBef>
              <a:spcAft>
                <a:spcPts val="0"/>
              </a:spcAft>
              <a:buClr>
                <a:srgbClr val="3F3F3F"/>
              </a:buClr>
              <a:buSzPts val="2300"/>
              <a:buFont typeface="Arial"/>
              <a:buNone/>
            </a:pPr>
            <a:endParaRPr sz="2300" dirty="0">
              <a:solidFill>
                <a:schemeClr val="tx1">
                  <a:lumMod val="75000"/>
                  <a:lumOff val="25000"/>
                </a:schemeClr>
              </a:solidFill>
              <a:latin typeface="Open Sans"/>
              <a:ea typeface="Open Sans"/>
              <a:cs typeface="Open Sans"/>
              <a:sym typeface="Open Sans"/>
            </a:endParaRPr>
          </a:p>
        </p:txBody>
      </p:sp>
      <p:pic>
        <p:nvPicPr>
          <p:cNvPr id="264" name="Google Shape;264;p19"/>
          <p:cNvPicPr preferRelativeResize="0"/>
          <p:nvPr/>
        </p:nvPicPr>
        <p:blipFill rotWithShape="1">
          <a:blip r:embed="rId3">
            <a:alphaModFix/>
          </a:blip>
          <a:srcRect/>
          <a:stretch/>
        </p:blipFill>
        <p:spPr>
          <a:xfrm>
            <a:off x="9591398" y="3259143"/>
            <a:ext cx="1980115" cy="2325227"/>
          </a:xfrm>
          <a:prstGeom prst="rect">
            <a:avLst/>
          </a:prstGeom>
          <a:noFill/>
          <a:ln>
            <a:noFill/>
          </a:ln>
        </p:spPr>
      </p:pic>
      <p:sp>
        <p:nvSpPr>
          <p:cNvPr id="265" name="Google Shape;265;p19"/>
          <p:cNvSpPr txBox="1"/>
          <p:nvPr/>
        </p:nvSpPr>
        <p:spPr>
          <a:xfrm>
            <a:off x="924200" y="5503124"/>
            <a:ext cx="814359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3F3F3F"/>
                </a:solidFill>
                <a:latin typeface="Open Sans"/>
                <a:ea typeface="Open Sans"/>
                <a:cs typeface="Open Sans"/>
                <a:sym typeface="Open Sans"/>
              </a:rPr>
              <a:t>Knowles, M. S., Holton, I. E. F., &amp; Swanson, R. A. (2005). </a:t>
            </a:r>
            <a:r>
              <a:rPr lang="en-US" sz="1800" b="0" i="1" u="none" strike="noStrike" cap="none">
                <a:solidFill>
                  <a:srgbClr val="3F3F3F"/>
                </a:solidFill>
                <a:latin typeface="Open Sans"/>
                <a:ea typeface="Open Sans"/>
                <a:cs typeface="Open Sans"/>
                <a:sym typeface="Open Sans"/>
              </a:rPr>
              <a:t>The adult learner : The definitive classic in adult education and human resource development</a:t>
            </a:r>
            <a:r>
              <a:rPr lang="en-US" sz="1800" b="0" i="0" u="none" strike="noStrike" cap="none">
                <a:solidFill>
                  <a:srgbClr val="3F3F3F"/>
                </a:solidFill>
                <a:latin typeface="Open Sans"/>
                <a:ea typeface="Open Sans"/>
                <a:cs typeface="Open Sans"/>
                <a:sym typeface="Open Sans"/>
              </a:rPr>
              <a:t>. Taylor &amp; Francis Group</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a:solidFill>
                  <a:srgbClr val="586F7C"/>
                </a:solidFill>
                <a:latin typeface="Open Sans" panose="020B0606030504020204" pitchFamily="34" charset="0"/>
                <a:ea typeface="Open Sans" panose="020B0606030504020204" pitchFamily="34" charset="0"/>
                <a:cs typeface="Open Sans" panose="020B0606030504020204" pitchFamily="34" charset="0"/>
              </a:rPr>
              <a:t>Adult Learners continued</a:t>
            </a:r>
            <a:endParaRPr dirty="0">
              <a:solidFill>
                <a:srgbClr val="586F7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1" name="Google Shape;271;p20"/>
          <p:cNvSpPr txBox="1">
            <a:spLocks noGrp="1"/>
          </p:cNvSpPr>
          <p:nvPr>
            <p:ph type="body" idx="1"/>
          </p:nvPr>
        </p:nvSpPr>
        <p:spPr>
          <a:xfrm>
            <a:off x="669435" y="2064729"/>
            <a:ext cx="9613800" cy="3599400"/>
          </a:xfrm>
          <a:prstGeom prst="rect">
            <a:avLst/>
          </a:prstGeom>
          <a:noFill/>
          <a:ln>
            <a:noFill/>
          </a:ln>
        </p:spPr>
        <p:txBody>
          <a:bodyPr spcFirstLastPara="1" wrap="square" lIns="91425" tIns="45700" rIns="91425" bIns="45700" anchor="t" anchorCtr="0">
            <a:noAutofit/>
          </a:bodyPr>
          <a:lstStyle/>
          <a:p>
            <a:pPr marL="914400" lvl="1" indent="-374650" algn="l" rtl="0">
              <a:lnSpc>
                <a:spcPct val="115000"/>
              </a:lnSpc>
              <a:spcBef>
                <a:spcPts val="0"/>
              </a:spcBef>
              <a:spcAft>
                <a:spcPts val="0"/>
              </a:spcAft>
              <a:buClr>
                <a:srgbClr val="3F3F3F"/>
              </a:buClr>
              <a:buSzPts val="2300"/>
              <a:buFont typeface="Arial"/>
              <a:buChar char="•"/>
            </a:pPr>
            <a:r>
              <a:rPr lang="en-US" sz="2400" dirty="0">
                <a:solidFill>
                  <a:schemeClr val="tx1">
                    <a:lumMod val="75000"/>
                    <a:lumOff val="25000"/>
                  </a:schemeClr>
                </a:solidFill>
                <a:latin typeface="Open Sans"/>
                <a:ea typeface="Open Sans"/>
                <a:cs typeface="Open Sans"/>
                <a:sym typeface="Open Sans"/>
              </a:rPr>
              <a:t>Readiness - immediately apply the learning</a:t>
            </a:r>
            <a:endParaRPr dirty="0">
              <a:solidFill>
                <a:schemeClr val="tx1">
                  <a:lumMod val="75000"/>
                  <a:lumOff val="25000"/>
                </a:schemeClr>
              </a:solidFill>
            </a:endParaRPr>
          </a:p>
          <a:p>
            <a:pPr marL="914400" lvl="1" indent="-374650" algn="l" rtl="0">
              <a:lnSpc>
                <a:spcPct val="115000"/>
              </a:lnSpc>
              <a:spcBef>
                <a:spcPts val="0"/>
              </a:spcBef>
              <a:spcAft>
                <a:spcPts val="0"/>
              </a:spcAft>
              <a:buClr>
                <a:srgbClr val="3F3F3F"/>
              </a:buClr>
              <a:buSzPts val="2300"/>
              <a:buFont typeface="Arial"/>
              <a:buChar char="•"/>
            </a:pPr>
            <a:r>
              <a:rPr lang="en-US" sz="2400" dirty="0">
                <a:solidFill>
                  <a:schemeClr val="tx1">
                    <a:lumMod val="75000"/>
                    <a:lumOff val="25000"/>
                  </a:schemeClr>
                </a:solidFill>
                <a:latin typeface="Open Sans"/>
                <a:ea typeface="Open Sans"/>
                <a:cs typeface="Open Sans"/>
                <a:sym typeface="Open Sans"/>
              </a:rPr>
              <a:t>Problem Orientated - a student-centered approach in which students learn about a subject by working in groups to solve an open-ended problem </a:t>
            </a:r>
            <a:endParaRPr dirty="0">
              <a:solidFill>
                <a:schemeClr val="tx1">
                  <a:lumMod val="75000"/>
                  <a:lumOff val="25000"/>
                </a:schemeClr>
              </a:solidFill>
            </a:endParaRPr>
          </a:p>
          <a:p>
            <a:pPr marL="914400" lvl="1" indent="-374650" algn="l" rtl="0">
              <a:lnSpc>
                <a:spcPct val="115000"/>
              </a:lnSpc>
              <a:spcBef>
                <a:spcPts val="0"/>
              </a:spcBef>
              <a:spcAft>
                <a:spcPts val="0"/>
              </a:spcAft>
              <a:buClr>
                <a:srgbClr val="3F3F3F"/>
              </a:buClr>
              <a:buSzPts val="2300"/>
              <a:buFont typeface="Arial"/>
              <a:buChar char="•"/>
            </a:pPr>
            <a:r>
              <a:rPr lang="en-US" sz="2400" dirty="0">
                <a:solidFill>
                  <a:schemeClr val="tx1">
                    <a:lumMod val="75000"/>
                    <a:lumOff val="25000"/>
                  </a:schemeClr>
                </a:solidFill>
                <a:latin typeface="Open Sans"/>
                <a:ea typeface="Open Sans"/>
                <a:cs typeface="Open Sans"/>
                <a:sym typeface="Open Sans"/>
              </a:rPr>
              <a:t>Intrinsic motivation -  occurs when students are engaged because of internal rewards, e.g., interest in the subject, use in work setting</a:t>
            </a:r>
            <a:endParaRPr dirty="0">
              <a:solidFill>
                <a:schemeClr val="tx1">
                  <a:lumMod val="75000"/>
                  <a:lumOff val="25000"/>
                </a:schemeClr>
              </a:solidFill>
            </a:endParaRPr>
          </a:p>
          <a:p>
            <a:pPr marL="539750" lvl="1" indent="0" algn="l" rtl="0">
              <a:lnSpc>
                <a:spcPct val="115000"/>
              </a:lnSpc>
              <a:spcBef>
                <a:spcPts val="0"/>
              </a:spcBef>
              <a:spcAft>
                <a:spcPts val="0"/>
              </a:spcAft>
              <a:buClr>
                <a:srgbClr val="3F3F3F"/>
              </a:buClr>
              <a:buSzPts val="2300"/>
              <a:buNone/>
            </a:pPr>
            <a:endParaRPr sz="1800" dirty="0">
              <a:solidFill>
                <a:schemeClr val="tx1">
                  <a:lumMod val="75000"/>
                  <a:lumOff val="25000"/>
                </a:schemeClr>
              </a:solidFill>
              <a:latin typeface="Open Sans"/>
              <a:ea typeface="Open Sans"/>
              <a:cs typeface="Open Sans"/>
              <a:sym typeface="Open Sans"/>
            </a:endParaRPr>
          </a:p>
          <a:p>
            <a:pPr marL="88900" lvl="0" indent="0" algn="l" rtl="0">
              <a:lnSpc>
                <a:spcPct val="100000"/>
              </a:lnSpc>
              <a:spcBef>
                <a:spcPts val="600"/>
              </a:spcBef>
              <a:spcAft>
                <a:spcPts val="0"/>
              </a:spcAft>
              <a:buClr>
                <a:srgbClr val="3F3F3F"/>
              </a:buClr>
              <a:buSzPts val="2200"/>
              <a:buNone/>
            </a:pPr>
            <a:r>
              <a:rPr lang="en-US" sz="1800" dirty="0">
                <a:solidFill>
                  <a:schemeClr val="tx1">
                    <a:lumMod val="75000"/>
                    <a:lumOff val="25000"/>
                  </a:schemeClr>
                </a:solidFill>
                <a:latin typeface="Open Sans"/>
                <a:ea typeface="Open Sans"/>
                <a:cs typeface="Open Sans"/>
                <a:sym typeface="Open Sans"/>
              </a:rPr>
              <a:t>Adult Learner. </a:t>
            </a:r>
            <a:r>
              <a:rPr lang="en-US" sz="1800" i="1" dirty="0">
                <a:solidFill>
                  <a:schemeClr val="tx1">
                    <a:lumMod val="75000"/>
                    <a:lumOff val="25000"/>
                  </a:schemeClr>
                </a:solidFill>
                <a:latin typeface="Open Sans"/>
                <a:ea typeface="Open Sans"/>
                <a:cs typeface="Open Sans"/>
                <a:sym typeface="Open Sans"/>
              </a:rPr>
              <a:t>Wikipedia</a:t>
            </a:r>
            <a:r>
              <a:rPr lang="en-US" sz="1800" dirty="0">
                <a:solidFill>
                  <a:schemeClr val="tx1">
                    <a:lumMod val="75000"/>
                    <a:lumOff val="25000"/>
                  </a:schemeClr>
                </a:solidFill>
                <a:latin typeface="Open Sans"/>
                <a:ea typeface="Open Sans"/>
                <a:cs typeface="Open Sans"/>
                <a:sym typeface="Open Sans"/>
              </a:rPr>
              <a:t>, 28 December 2022                                                                                https://en.wikipedia.org/w/index.php?title=Adult_learner&amp;oldid=1100281814 </a:t>
            </a:r>
            <a:endParaRPr dirty="0">
              <a:solidFill>
                <a:schemeClr val="tx1">
                  <a:lumMod val="75000"/>
                  <a:lumOff val="25000"/>
                </a:schemeClr>
              </a:solidFill>
            </a:endParaRPr>
          </a:p>
          <a:p>
            <a:pPr marL="88900" lvl="0" indent="0" algn="l" rtl="0">
              <a:lnSpc>
                <a:spcPct val="100000"/>
              </a:lnSpc>
              <a:spcBef>
                <a:spcPts val="600"/>
              </a:spcBef>
              <a:spcAft>
                <a:spcPts val="0"/>
              </a:spcAft>
              <a:buClr>
                <a:srgbClr val="3F3F3F"/>
              </a:buClr>
              <a:buSzPts val="2200"/>
              <a:buNone/>
            </a:pPr>
            <a:r>
              <a:rPr lang="en-US" sz="1800" dirty="0">
                <a:solidFill>
                  <a:schemeClr val="tx1">
                    <a:lumMod val="75000"/>
                    <a:lumOff val="25000"/>
                  </a:schemeClr>
                </a:solidFill>
                <a:latin typeface="Open Sans"/>
                <a:ea typeface="Open Sans"/>
                <a:cs typeface="Open Sans"/>
                <a:sym typeface="Open Sans"/>
              </a:rPr>
              <a:t>Adult Education. </a:t>
            </a:r>
            <a:r>
              <a:rPr lang="en-US" sz="1800" i="1" dirty="0" err="1">
                <a:solidFill>
                  <a:schemeClr val="tx1">
                    <a:lumMod val="75000"/>
                    <a:lumOff val="25000"/>
                  </a:schemeClr>
                </a:solidFill>
                <a:latin typeface="Open Sans"/>
                <a:ea typeface="Open Sans"/>
                <a:cs typeface="Open Sans"/>
                <a:sym typeface="Open Sans"/>
              </a:rPr>
              <a:t>Wikepedia</a:t>
            </a:r>
            <a:r>
              <a:rPr lang="en-US" sz="1800" dirty="0">
                <a:solidFill>
                  <a:schemeClr val="tx1">
                    <a:lumMod val="75000"/>
                    <a:lumOff val="25000"/>
                  </a:schemeClr>
                </a:solidFill>
                <a:latin typeface="Open Sans"/>
                <a:ea typeface="Open Sans"/>
                <a:cs typeface="Open Sans"/>
                <a:sym typeface="Open Sans"/>
              </a:rPr>
              <a:t>, 28 December 2022 </a:t>
            </a:r>
            <a:endParaRPr dirty="0">
              <a:solidFill>
                <a:schemeClr val="tx1">
                  <a:lumMod val="75000"/>
                  <a:lumOff val="25000"/>
                </a:schemeClr>
              </a:solidFill>
            </a:endParaRPr>
          </a:p>
          <a:p>
            <a:pPr marL="0" marR="0" lvl="0" indent="0" algn="l" rtl="0">
              <a:lnSpc>
                <a:spcPct val="90000"/>
              </a:lnSpc>
              <a:spcBef>
                <a:spcPts val="0"/>
              </a:spcBef>
              <a:spcAft>
                <a:spcPts val="0"/>
              </a:spcAft>
              <a:buSzPts val="2400"/>
              <a:buNone/>
            </a:pPr>
            <a:r>
              <a:rPr lang="en-US" sz="1800" dirty="0">
                <a:solidFill>
                  <a:schemeClr val="tx1">
                    <a:lumMod val="75000"/>
                    <a:lumOff val="25000"/>
                  </a:schemeClr>
                </a:solidFill>
                <a:latin typeface="Open Sans"/>
                <a:ea typeface="Open Sans"/>
                <a:cs typeface="Open Sans"/>
                <a:sym typeface="Open Sans"/>
              </a:rPr>
              <a:t>  https://www.wgu.edu/blog/adult-learning-theories-principles2004.html</a:t>
            </a:r>
            <a:endParaRPr sz="18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400" dirty="0">
                <a:solidFill>
                  <a:srgbClr val="586F7C"/>
                </a:solidFill>
                <a:latin typeface="Open Sans"/>
                <a:ea typeface="Open Sans"/>
                <a:cs typeface="Open Sans"/>
                <a:sym typeface="Open Sans"/>
              </a:rPr>
              <a:t>Training and promotional/marketing materials </a:t>
            </a:r>
            <a:endParaRPr sz="3400" dirty="0">
              <a:solidFill>
                <a:srgbClr val="586F7C"/>
              </a:solidFill>
              <a:latin typeface="Open Sans"/>
              <a:ea typeface="Open Sans"/>
              <a:cs typeface="Open Sans"/>
              <a:sym typeface="Open Sans"/>
            </a:endParaRPr>
          </a:p>
        </p:txBody>
      </p:sp>
      <p:sp>
        <p:nvSpPr>
          <p:cNvPr id="278" name="Google Shape;278;p25"/>
          <p:cNvSpPr txBox="1">
            <a:spLocks noGrp="1"/>
          </p:cNvSpPr>
          <p:nvPr>
            <p:ph type="body" idx="1"/>
          </p:nvPr>
        </p:nvSpPr>
        <p:spPr>
          <a:xfrm>
            <a:off x="344775" y="1948722"/>
            <a:ext cx="11137692" cy="4407107"/>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chemeClr val="dk1"/>
              </a:buClr>
              <a:buSzPts val="2400"/>
              <a:buChar char="●"/>
            </a:pPr>
            <a:r>
              <a:rPr lang="en-US">
                <a:solidFill>
                  <a:srgbClr val="3F3F3F"/>
                </a:solidFill>
                <a:latin typeface="Open Sans"/>
                <a:ea typeface="Open Sans"/>
                <a:cs typeface="Open Sans"/>
                <a:sym typeface="Open Sans"/>
              </a:rPr>
              <a:t>Capacity development is a central part of the Research4Life partnership.</a:t>
            </a:r>
            <a:endParaRPr>
              <a:solidFill>
                <a:srgbClr val="3F3F3F"/>
              </a:solidFill>
              <a:latin typeface="Open Sans"/>
              <a:ea typeface="Open Sans"/>
              <a:cs typeface="Open Sans"/>
              <a:sym typeface="Open Sans"/>
            </a:endParaRPr>
          </a:p>
          <a:p>
            <a:pPr marL="457200" lvl="0" indent="-381000" algn="l" rtl="0">
              <a:lnSpc>
                <a:spcPct val="150000"/>
              </a:lnSpc>
              <a:spcBef>
                <a:spcPts val="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rPr>
              <a:t>The subsequent slides will discuss various training and promotional material that are available from the Research4Life website.</a:t>
            </a:r>
            <a:endParaRPr>
              <a:solidFill>
                <a:srgbClr val="3F3F3F"/>
              </a:solidFill>
              <a:latin typeface="Open Sans"/>
              <a:ea typeface="Open Sans"/>
              <a:cs typeface="Open Sans"/>
              <a:sym typeface="Open Sans"/>
            </a:endParaRPr>
          </a:p>
          <a:p>
            <a:pPr marL="457200" lvl="0" indent="-381000" algn="l" rtl="0">
              <a:lnSpc>
                <a:spcPct val="150000"/>
              </a:lnSpc>
              <a:spcBef>
                <a:spcPts val="800"/>
              </a:spcBef>
              <a:spcAft>
                <a:spcPts val="800"/>
              </a:spcAft>
              <a:buClr>
                <a:schemeClr val="dk1"/>
              </a:buClr>
              <a:buSzPts val="2400"/>
              <a:buChar char="●"/>
            </a:pPr>
            <a:r>
              <a:rPr lang="en-US">
                <a:solidFill>
                  <a:srgbClr val="3F3F3F"/>
                </a:solidFill>
                <a:latin typeface="Open Sans"/>
                <a:ea typeface="Open Sans"/>
                <a:cs typeface="Open Sans"/>
                <a:sym typeface="Open Sans"/>
              </a:rPr>
              <a:t>Besides the training material focused on Research4Life collections, the training portal contains information on the MOOCs,  sponsored webinars,  publishing and author skills including reference management software tools plus resources from publishers and related organizations.</a:t>
            </a:r>
            <a:endParaRPr>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Access to Training, Promotional and Marketing Material</a:t>
            </a:r>
            <a:endParaRPr sz="3600" dirty="0">
              <a:solidFill>
                <a:srgbClr val="586F7C"/>
              </a:solidFill>
              <a:latin typeface="Open Sans"/>
              <a:ea typeface="Open Sans"/>
              <a:cs typeface="Open Sans"/>
              <a:sym typeface="Open Sans"/>
            </a:endParaRPr>
          </a:p>
        </p:txBody>
      </p:sp>
      <p:sp>
        <p:nvSpPr>
          <p:cNvPr id="285" name="Google Shape;285;p21"/>
          <p:cNvSpPr txBox="1">
            <a:spLocks noGrp="1"/>
          </p:cNvSpPr>
          <p:nvPr>
            <p:ph type="body" idx="1"/>
          </p:nvPr>
        </p:nvSpPr>
        <p:spPr>
          <a:xfrm>
            <a:off x="260592" y="1663748"/>
            <a:ext cx="11147637" cy="836989"/>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dirty="0">
                <a:solidFill>
                  <a:schemeClr val="tx1">
                    <a:lumMod val="75000"/>
                    <a:lumOff val="25000"/>
                  </a:schemeClr>
                </a:solidFill>
                <a:latin typeface="Open Sans"/>
                <a:ea typeface="Open Sans"/>
                <a:cs typeface="Open Sans"/>
                <a:sym typeface="Open Sans"/>
              </a:rPr>
              <a:t>For access to the pages with these resources, </a:t>
            </a:r>
            <a:r>
              <a:rPr lang="en-US" dirty="0">
                <a:solidFill>
                  <a:srgbClr val="3F3F3F"/>
                </a:solidFill>
                <a:latin typeface="Open Sans"/>
                <a:ea typeface="Open Sans"/>
                <a:cs typeface="Open Sans"/>
                <a:sym typeface="Open Sans"/>
              </a:rPr>
              <a:t>go to horizontal bar on the </a:t>
            </a:r>
            <a:r>
              <a:rPr lang="en-US" sz="2400" u="sng"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Research4Life</a:t>
            </a:r>
            <a:r>
              <a:rPr lang="en-US" dirty="0">
                <a:solidFill>
                  <a:srgbClr val="3F3F3F"/>
                </a:solidFill>
                <a:latin typeface="Open Sans"/>
                <a:ea typeface="Open Sans"/>
                <a:cs typeface="Open Sans"/>
                <a:sym typeface="Open Sans"/>
              </a:rPr>
              <a:t> page and click on the appropriate tab.  </a:t>
            </a:r>
            <a:endParaRPr dirty="0">
              <a:solidFill>
                <a:srgbClr val="3F3F3F"/>
              </a:solidFill>
            </a:endParaRPr>
          </a:p>
        </p:txBody>
      </p:sp>
      <p:pic>
        <p:nvPicPr>
          <p:cNvPr id="286" name="Google Shape;286;p21"/>
          <p:cNvPicPr preferRelativeResize="0"/>
          <p:nvPr/>
        </p:nvPicPr>
        <p:blipFill rotWithShape="1">
          <a:blip r:embed="rId4">
            <a:alphaModFix/>
          </a:blip>
          <a:srcRect/>
          <a:stretch/>
        </p:blipFill>
        <p:spPr>
          <a:xfrm>
            <a:off x="549549" y="2907329"/>
            <a:ext cx="10553879" cy="3807902"/>
          </a:xfrm>
          <a:prstGeom prst="rect">
            <a:avLst/>
          </a:prstGeom>
          <a:noFill/>
          <a:ln>
            <a:noFill/>
          </a:ln>
        </p:spPr>
      </p:pic>
      <p:pic>
        <p:nvPicPr>
          <p:cNvPr id="287" name="Google Shape;287;p21"/>
          <p:cNvPicPr preferRelativeResize="0"/>
          <p:nvPr/>
        </p:nvPicPr>
        <p:blipFill rotWithShape="1">
          <a:blip r:embed="rId5">
            <a:alphaModFix/>
          </a:blip>
          <a:srcRect/>
          <a:stretch/>
        </p:blipFill>
        <p:spPr>
          <a:xfrm>
            <a:off x="5662790" y="3429000"/>
            <a:ext cx="2903655" cy="1186543"/>
          </a:xfrm>
          <a:prstGeom prst="rect">
            <a:avLst/>
          </a:prstGeom>
          <a:noFill/>
          <a:ln>
            <a:noFill/>
          </a:ln>
        </p:spPr>
      </p:pic>
      <p:sp>
        <p:nvSpPr>
          <p:cNvPr id="288" name="Google Shape;288;p21"/>
          <p:cNvSpPr/>
          <p:nvPr/>
        </p:nvSpPr>
        <p:spPr>
          <a:xfrm>
            <a:off x="4386943" y="3008672"/>
            <a:ext cx="2590800" cy="4421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21"/>
          <p:cNvSpPr/>
          <p:nvPr/>
        </p:nvSpPr>
        <p:spPr>
          <a:xfrm>
            <a:off x="1849960" y="3008671"/>
            <a:ext cx="1611697" cy="44210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Training Portal</a:t>
            </a:r>
            <a:br>
              <a:rPr lang="en-US" sz="4000">
                <a:solidFill>
                  <a:srgbClr val="586F7C"/>
                </a:solidFill>
                <a:latin typeface="Open Sans"/>
                <a:ea typeface="Open Sans"/>
                <a:cs typeface="Open Sans"/>
                <a:sym typeface="Open Sans"/>
              </a:rPr>
            </a:br>
            <a:endParaRPr sz="4000">
              <a:solidFill>
                <a:srgbClr val="586F7C"/>
              </a:solidFill>
              <a:latin typeface="Open Sans"/>
              <a:ea typeface="Open Sans"/>
              <a:cs typeface="Open Sans"/>
              <a:sym typeface="Open Sans"/>
            </a:endParaRPr>
          </a:p>
        </p:txBody>
      </p:sp>
      <p:pic>
        <p:nvPicPr>
          <p:cNvPr id="296" name="Google Shape;296;p26"/>
          <p:cNvPicPr preferRelativeResize="0"/>
          <p:nvPr/>
        </p:nvPicPr>
        <p:blipFill rotWithShape="1">
          <a:blip r:embed="rId3">
            <a:alphaModFix/>
          </a:blip>
          <a:srcRect/>
          <a:stretch/>
        </p:blipFill>
        <p:spPr>
          <a:xfrm>
            <a:off x="5419681" y="1758375"/>
            <a:ext cx="6074229" cy="4881716"/>
          </a:xfrm>
          <a:prstGeom prst="rect">
            <a:avLst/>
          </a:prstGeom>
          <a:noFill/>
          <a:ln>
            <a:noFill/>
          </a:ln>
        </p:spPr>
      </p:pic>
      <p:sp>
        <p:nvSpPr>
          <p:cNvPr id="297" name="Google Shape;297;p26"/>
          <p:cNvSpPr txBox="1">
            <a:spLocks noGrp="1"/>
          </p:cNvSpPr>
          <p:nvPr>
            <p:ph type="body" idx="1"/>
          </p:nvPr>
        </p:nvSpPr>
        <p:spPr>
          <a:xfrm>
            <a:off x="0" y="1758375"/>
            <a:ext cx="5181600" cy="49587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800"/>
              </a:spcBef>
              <a:spcAft>
                <a:spcPts val="0"/>
              </a:spcAft>
              <a:buClr>
                <a:schemeClr val="dk1"/>
              </a:buClr>
              <a:buSzPts val="2400"/>
              <a:buChar char="●"/>
            </a:pPr>
            <a:r>
              <a:rPr lang="en-US" dirty="0">
                <a:solidFill>
                  <a:schemeClr val="tx1">
                    <a:lumMod val="75000"/>
                    <a:lumOff val="25000"/>
                  </a:schemeClr>
                </a:solidFill>
                <a:latin typeface="Open Sans"/>
                <a:ea typeface="Open Sans"/>
                <a:cs typeface="Open Sans"/>
                <a:sym typeface="Open Sans"/>
              </a:rPr>
              <a:t>Use this link to directly open the </a:t>
            </a:r>
            <a:r>
              <a:rPr lang="en-US" sz="2400" u="sng" dirty="0">
                <a:solidFill>
                  <a:schemeClr val="accent5">
                    <a:lumMod val="75000"/>
                  </a:schemeClr>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Research4Life Training</a:t>
            </a:r>
            <a:r>
              <a:rPr lang="en-US" sz="2400" u="sng" dirty="0">
                <a:solidFill>
                  <a:schemeClr val="accent5">
                    <a:lumMod val="75000"/>
                  </a:schemeClr>
                </a:solidFill>
                <a:latin typeface="Open Sans"/>
                <a:ea typeface="Open Sans"/>
                <a:cs typeface="Open Sans"/>
                <a:sym typeface="Open Sans"/>
              </a:rPr>
              <a:t>  </a:t>
            </a:r>
            <a:r>
              <a:rPr lang="en-US" dirty="0">
                <a:solidFill>
                  <a:schemeClr val="tx1">
                    <a:lumMod val="75000"/>
                    <a:lumOff val="25000"/>
                  </a:schemeClr>
                </a:solidFill>
                <a:latin typeface="Open Sans"/>
                <a:ea typeface="Open Sans"/>
                <a:cs typeface="Open Sans"/>
                <a:sym typeface="Open Sans"/>
              </a:rPr>
              <a:t>menu.</a:t>
            </a:r>
            <a:endParaRPr dirty="0">
              <a:solidFill>
                <a:schemeClr val="tx1">
                  <a:lumMod val="75000"/>
                  <a:lumOff val="25000"/>
                </a:schemeClr>
              </a:solidFill>
              <a:latin typeface="Open Sans"/>
              <a:ea typeface="Open Sans"/>
              <a:cs typeface="Open Sans"/>
              <a:sym typeface="Open Sans"/>
            </a:endParaRPr>
          </a:p>
          <a:p>
            <a:pPr marL="457200" lvl="0" indent="-381000" algn="l" rtl="0">
              <a:lnSpc>
                <a:spcPct val="150000"/>
              </a:lnSpc>
              <a:spcBef>
                <a:spcPts val="800"/>
              </a:spcBef>
              <a:spcAft>
                <a:spcPts val="0"/>
              </a:spcAft>
              <a:buClr>
                <a:schemeClr val="dk1"/>
              </a:buClr>
              <a:buSzPts val="2400"/>
              <a:buFont typeface="Open Sans"/>
              <a:buChar char="●"/>
            </a:pPr>
            <a:r>
              <a:rPr lang="en-US" b="0" i="0" dirty="0">
                <a:solidFill>
                  <a:schemeClr val="tx1">
                    <a:lumMod val="75000"/>
                    <a:lumOff val="25000"/>
                  </a:schemeClr>
                </a:solidFill>
                <a:latin typeface="Open Sans"/>
                <a:ea typeface="Open Sans"/>
                <a:cs typeface="Open Sans"/>
                <a:sym typeface="Open Sans"/>
              </a:rPr>
              <a:t>Note the six distinct sections.  Click on the symbol for any subject that is of interest.</a:t>
            </a:r>
            <a:endParaRPr dirty="0">
              <a:solidFill>
                <a:schemeClr val="tx1">
                  <a:lumMod val="75000"/>
                  <a:lumOff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9f700efce1_0_0"/>
          <p:cNvSpPr txBox="1">
            <a:spLocks noGrp="1"/>
          </p:cNvSpPr>
          <p:nvPr>
            <p:ph type="title"/>
          </p:nvPr>
        </p:nvSpPr>
        <p:spPr>
          <a:xfrm>
            <a:off x="128575"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Training Presentations</a:t>
            </a:r>
            <a:endParaRPr sz="3600"/>
          </a:p>
        </p:txBody>
      </p:sp>
      <p:sp>
        <p:nvSpPr>
          <p:cNvPr id="304" name="Google Shape;304;g9f700efce1_0_0"/>
          <p:cNvSpPr txBox="1">
            <a:spLocks noGrp="1"/>
          </p:cNvSpPr>
          <p:nvPr>
            <p:ph type="body" idx="1"/>
          </p:nvPr>
        </p:nvSpPr>
        <p:spPr>
          <a:xfrm>
            <a:off x="-21770" y="1741714"/>
            <a:ext cx="4811484" cy="4992022"/>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800"/>
              </a:spcBef>
              <a:spcAft>
                <a:spcPts val="0"/>
              </a:spcAft>
              <a:buClr>
                <a:schemeClr val="dk1"/>
              </a:buClr>
              <a:buSzPts val="2400"/>
              <a:buChar char="●"/>
            </a:pPr>
            <a:r>
              <a:rPr lang="en-US" sz="1800" dirty="0">
                <a:solidFill>
                  <a:schemeClr val="tx1">
                    <a:lumMod val="75000"/>
                    <a:lumOff val="25000"/>
                  </a:schemeClr>
                </a:solidFill>
                <a:latin typeface="Open Sans"/>
                <a:ea typeface="Open Sans"/>
                <a:cs typeface="Open Sans"/>
                <a:sym typeface="Open Sans"/>
              </a:rPr>
              <a:t>Scroll down to the bottom of the </a:t>
            </a:r>
            <a:r>
              <a:rPr lang="en-US" sz="1800" b="1" dirty="0">
                <a:solidFill>
                  <a:schemeClr val="tx1">
                    <a:lumMod val="75000"/>
                    <a:lumOff val="25000"/>
                  </a:schemeClr>
                </a:solidFill>
                <a:latin typeface="Open Sans"/>
                <a:ea typeface="Open Sans"/>
                <a:cs typeface="Open Sans"/>
                <a:sym typeface="Open Sans"/>
              </a:rPr>
              <a:t>Librarians hub </a:t>
            </a:r>
            <a:r>
              <a:rPr lang="en-US" sz="1800" dirty="0">
                <a:solidFill>
                  <a:schemeClr val="tx1">
                    <a:lumMod val="75000"/>
                    <a:lumOff val="25000"/>
                  </a:schemeClr>
                </a:solidFill>
                <a:latin typeface="Open Sans"/>
                <a:ea typeface="Open Sans"/>
                <a:cs typeface="Open Sans"/>
                <a:sym typeface="Open Sans"/>
              </a:rPr>
              <a:t>page to open the extensive list of </a:t>
            </a:r>
            <a:r>
              <a:rPr lang="en-US" sz="1800" u="sng"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Training Presentations </a:t>
            </a:r>
            <a:endParaRPr sz="1800" dirty="0">
              <a:solidFill>
                <a:srgbClr val="3F3F3F"/>
              </a:solidFill>
              <a:latin typeface="Open Sans"/>
              <a:ea typeface="Open Sans"/>
              <a:cs typeface="Open Sans"/>
              <a:sym typeface="Open Sans"/>
            </a:endParaRPr>
          </a:p>
          <a:p>
            <a:pPr marL="457200" lvl="0" indent="-381000" algn="l" rtl="0">
              <a:lnSpc>
                <a:spcPct val="150000"/>
              </a:lnSpc>
              <a:spcBef>
                <a:spcPts val="800"/>
              </a:spcBef>
              <a:spcAft>
                <a:spcPts val="0"/>
              </a:spcAft>
              <a:buClr>
                <a:schemeClr val="dk1"/>
              </a:buClr>
              <a:buSzPts val="2400"/>
              <a:buFont typeface="Open Sans"/>
              <a:buChar char="●"/>
            </a:pPr>
            <a:r>
              <a:rPr lang="en-US" sz="1800" b="0" i="0" dirty="0">
                <a:solidFill>
                  <a:srgbClr val="3F3F3F"/>
                </a:solidFill>
                <a:latin typeface="Open Sans"/>
                <a:ea typeface="Open Sans"/>
                <a:cs typeface="Open Sans"/>
                <a:sym typeface="Open Sans"/>
              </a:rPr>
              <a:t>The </a:t>
            </a:r>
            <a:r>
              <a:rPr lang="en-US" sz="1800" dirty="0">
                <a:solidFill>
                  <a:srgbClr val="3F3F3F"/>
                </a:solidFill>
                <a:latin typeface="Open Sans"/>
                <a:ea typeface="Open Sans"/>
                <a:cs typeface="Open Sans"/>
                <a:sym typeface="Open Sans"/>
              </a:rPr>
              <a:t>material is licensed under the </a:t>
            </a:r>
            <a:r>
              <a:rPr lang="en-US" sz="1800" b="0" i="0" dirty="0">
                <a:solidFill>
                  <a:srgbClr val="3F3F3F"/>
                </a:solidFill>
                <a:latin typeface="Open Sans"/>
                <a:ea typeface="Open Sans"/>
                <a:cs typeface="Open Sans"/>
                <a:sym typeface="Open Sans"/>
              </a:rPr>
              <a:t>Creative Commons Attribution- ShareAlike 4.0 International License </a:t>
            </a:r>
            <a:r>
              <a:rPr lang="en-US" sz="1800" b="0" i="0" u="sng"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t>
            </a:r>
            <a:r>
              <a:rPr lang="en-US" sz="1800" b="0" i="0" u="sng" strike="noStrike"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 BY-SA 4.0</a:t>
            </a:r>
            <a:r>
              <a:rPr lang="en-US" sz="1800" b="0" i="0" u="sng"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1800" b="0" i="0" dirty="0">
                <a:solidFill>
                  <a:srgbClr val="3F3F3F"/>
                </a:solidFill>
                <a:latin typeface="Open Sans"/>
                <a:ea typeface="Open Sans"/>
                <a:cs typeface="Open Sans"/>
                <a:sym typeface="Open Sans"/>
              </a:rPr>
              <a:t>that allows trainers to modify and adapt the material for specific training purposes to meet the group’s specific needs. </a:t>
            </a:r>
            <a:endParaRPr sz="1800" dirty="0">
              <a:solidFill>
                <a:srgbClr val="3F3F3F"/>
              </a:solidFill>
            </a:endParaRPr>
          </a:p>
        </p:txBody>
      </p:sp>
      <p:pic>
        <p:nvPicPr>
          <p:cNvPr id="305" name="Google Shape;305;g9f700efce1_0_0"/>
          <p:cNvPicPr preferRelativeResize="0"/>
          <p:nvPr/>
        </p:nvPicPr>
        <p:blipFill rotWithShape="1">
          <a:blip r:embed="rId5">
            <a:alphaModFix/>
          </a:blip>
          <a:srcRect/>
          <a:stretch/>
        </p:blipFill>
        <p:spPr>
          <a:xfrm>
            <a:off x="5192486" y="164390"/>
            <a:ext cx="6999514" cy="66500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Marketing/promotional material</a:t>
            </a:r>
            <a:endParaRPr sz="3600" dirty="0">
              <a:solidFill>
                <a:srgbClr val="586F7C"/>
              </a:solidFill>
              <a:latin typeface="Open Sans"/>
              <a:ea typeface="Open Sans"/>
              <a:cs typeface="Open Sans"/>
              <a:sym typeface="Open Sans"/>
            </a:endParaRPr>
          </a:p>
        </p:txBody>
      </p:sp>
      <p:sp>
        <p:nvSpPr>
          <p:cNvPr id="312" name="Google Shape;312;p30"/>
          <p:cNvSpPr txBox="1">
            <a:spLocks noGrp="1"/>
          </p:cNvSpPr>
          <p:nvPr>
            <p:ph type="body" idx="1"/>
          </p:nvPr>
        </p:nvSpPr>
        <p:spPr>
          <a:xfrm>
            <a:off x="165399" y="1728700"/>
            <a:ext cx="5825497" cy="4448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chemeClr val="dk1"/>
              </a:buClr>
              <a:buSzPts val="2000"/>
              <a:buChar char="●"/>
            </a:pPr>
            <a:r>
              <a:rPr lang="en-US" sz="2000" dirty="0">
                <a:solidFill>
                  <a:srgbClr val="3F3F3F"/>
                </a:solidFill>
                <a:latin typeface="Open Sans"/>
                <a:ea typeface="Open Sans"/>
                <a:cs typeface="Open Sans"/>
                <a:sym typeface="Open Sans"/>
              </a:rPr>
              <a:t>Users can download and print a Research4Life </a:t>
            </a:r>
            <a:r>
              <a:rPr lang="en-US" sz="2000" b="1" dirty="0">
                <a:solidFill>
                  <a:srgbClr val="3F3F3F"/>
                </a:solidFill>
                <a:latin typeface="Open Sans"/>
                <a:ea typeface="Open Sans"/>
                <a:cs typeface="Open Sans"/>
                <a:sym typeface="Open Sans"/>
              </a:rPr>
              <a:t>poster</a:t>
            </a:r>
            <a:r>
              <a:rPr lang="en-US" sz="2000" dirty="0">
                <a:solidFill>
                  <a:srgbClr val="3F3F3F"/>
                </a:solidFill>
                <a:latin typeface="Open Sans"/>
                <a:ea typeface="Open Sans"/>
                <a:cs typeface="Open Sans"/>
                <a:sym typeface="Open Sans"/>
              </a:rPr>
              <a:t> and six-page Access to Research in the Developing World </a:t>
            </a:r>
            <a:r>
              <a:rPr lang="en-US" sz="2000" b="1" dirty="0">
                <a:solidFill>
                  <a:srgbClr val="3F3F3F"/>
                </a:solidFill>
                <a:latin typeface="Open Sans"/>
                <a:ea typeface="Open Sans"/>
                <a:cs typeface="Open Sans"/>
                <a:sym typeface="Open Sans"/>
              </a:rPr>
              <a:t>brochure</a:t>
            </a:r>
            <a:r>
              <a:rPr lang="en-US" sz="2000" dirty="0">
                <a:solidFill>
                  <a:srgbClr val="3F3F3F"/>
                </a:solidFill>
                <a:latin typeface="Open Sans"/>
                <a:ea typeface="Open Sans"/>
                <a:cs typeface="Open Sans"/>
                <a:sym typeface="Open Sans"/>
              </a:rPr>
              <a:t>, available in English, Spanish and French. </a:t>
            </a:r>
            <a:endParaRPr sz="2000" dirty="0">
              <a:solidFill>
                <a:srgbClr val="3F3F3F"/>
              </a:solidFill>
              <a:latin typeface="Open Sans"/>
              <a:ea typeface="Open Sans"/>
              <a:cs typeface="Open Sans"/>
              <a:sym typeface="Open Sans"/>
            </a:endParaRPr>
          </a:p>
          <a:p>
            <a:pPr marL="457200" lvl="0" indent="-381000" algn="l" rtl="0">
              <a:lnSpc>
                <a:spcPct val="100000"/>
              </a:lnSpc>
              <a:spcBef>
                <a:spcPts val="800"/>
              </a:spcBef>
              <a:spcAft>
                <a:spcPts val="0"/>
              </a:spcAft>
              <a:buClr>
                <a:schemeClr val="dk1"/>
              </a:buClr>
              <a:buSzPts val="2000"/>
              <a:buChar char="●"/>
            </a:pPr>
            <a:r>
              <a:rPr lang="en-US" sz="2000" dirty="0">
                <a:solidFill>
                  <a:srgbClr val="3F3F3F"/>
                </a:solidFill>
                <a:latin typeface="Open Sans"/>
                <a:ea typeface="Open Sans"/>
                <a:cs typeface="Open Sans"/>
                <a:sym typeface="Open Sans"/>
              </a:rPr>
              <a:t>Also available to download is a one-page </a:t>
            </a:r>
            <a:r>
              <a:rPr lang="en-US" sz="2000" b="1" dirty="0">
                <a:solidFill>
                  <a:srgbClr val="3F3F3F"/>
                </a:solidFill>
                <a:latin typeface="Open Sans"/>
                <a:ea typeface="Open Sans"/>
                <a:cs typeface="Open Sans"/>
                <a:sym typeface="Open Sans"/>
              </a:rPr>
              <a:t>brochure insert</a:t>
            </a:r>
            <a:r>
              <a:rPr lang="en-US" sz="2000" dirty="0">
                <a:solidFill>
                  <a:srgbClr val="3F3F3F"/>
                </a:solidFill>
                <a:latin typeface="Open Sans"/>
                <a:ea typeface="Open Sans"/>
                <a:cs typeface="Open Sans"/>
                <a:sym typeface="Open Sans"/>
              </a:rPr>
              <a:t> with information about Research4Life eligibility that is accessible in the </a:t>
            </a:r>
            <a:r>
              <a:rPr lang="en-US" sz="2000" b="1" dirty="0">
                <a:solidFill>
                  <a:srgbClr val="3F3F3F"/>
                </a:solidFill>
                <a:latin typeface="Open Sans"/>
                <a:ea typeface="Open Sans"/>
                <a:cs typeface="Open Sans"/>
                <a:sym typeface="Open Sans"/>
              </a:rPr>
              <a:t>three languages plus Arabic.</a:t>
            </a:r>
            <a:endParaRPr dirty="0"/>
          </a:p>
          <a:p>
            <a:pPr marL="457200" lvl="0" indent="-381000" algn="l" rtl="0">
              <a:lnSpc>
                <a:spcPct val="100000"/>
              </a:lnSpc>
              <a:spcBef>
                <a:spcPts val="800"/>
              </a:spcBef>
              <a:spcAft>
                <a:spcPts val="0"/>
              </a:spcAft>
              <a:buClr>
                <a:schemeClr val="dk1"/>
              </a:buClr>
              <a:buSzPts val="2000"/>
              <a:buChar char="●"/>
            </a:pPr>
            <a:r>
              <a:rPr lang="en-US" sz="2000" dirty="0">
                <a:solidFill>
                  <a:srgbClr val="3F3F3F"/>
                </a:solidFill>
                <a:latin typeface="Open Sans"/>
                <a:ea typeface="Open Sans"/>
                <a:cs typeface="Open Sans"/>
                <a:sym typeface="Open Sans"/>
              </a:rPr>
              <a:t>All these items can be useful to distribute at presentations and workshops. </a:t>
            </a:r>
            <a:endParaRPr dirty="0"/>
          </a:p>
          <a:p>
            <a:pPr marL="457200" lvl="0" indent="-381000" algn="l" rtl="0">
              <a:lnSpc>
                <a:spcPct val="100000"/>
              </a:lnSpc>
              <a:spcBef>
                <a:spcPts val="800"/>
              </a:spcBef>
              <a:spcAft>
                <a:spcPts val="0"/>
              </a:spcAft>
              <a:buClr>
                <a:schemeClr val="dk1"/>
              </a:buClr>
              <a:buSzPts val="2000"/>
              <a:buChar char="●"/>
            </a:pPr>
            <a:r>
              <a:rPr lang="en-US" sz="2000" dirty="0">
                <a:solidFill>
                  <a:srgbClr val="3F3F3F"/>
                </a:solidFill>
                <a:latin typeface="Open Sans"/>
                <a:ea typeface="Open Sans"/>
                <a:cs typeface="Open Sans"/>
                <a:sym typeface="Open Sans"/>
              </a:rPr>
              <a:t>See </a:t>
            </a:r>
            <a:r>
              <a:rPr lang="en-US" sz="2200" u="sng"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Marketing material</a:t>
            </a:r>
            <a:endParaRPr sz="1800" dirty="0">
              <a:solidFill>
                <a:srgbClr val="0097A7"/>
              </a:solidFill>
              <a:latin typeface="Open Sans"/>
              <a:ea typeface="Open Sans"/>
              <a:cs typeface="Open Sans"/>
              <a:sym typeface="Open Sans"/>
            </a:endParaRPr>
          </a:p>
        </p:txBody>
      </p:sp>
      <p:pic>
        <p:nvPicPr>
          <p:cNvPr id="313" name="Google Shape;313;p30"/>
          <p:cNvPicPr preferRelativeResize="0"/>
          <p:nvPr/>
        </p:nvPicPr>
        <p:blipFill rotWithShape="1">
          <a:blip r:embed="rId4">
            <a:alphaModFix/>
          </a:blip>
          <a:srcRect/>
          <a:stretch/>
        </p:blipFill>
        <p:spPr>
          <a:xfrm>
            <a:off x="6096000" y="1877895"/>
            <a:ext cx="5912676" cy="46014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title"/>
          </p:nvPr>
        </p:nvSpPr>
        <p:spPr>
          <a:xfrm>
            <a:off x="0" y="26436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Toolkit for registered institutions</a:t>
            </a:r>
            <a:endParaRPr sz="3600" dirty="0"/>
          </a:p>
        </p:txBody>
      </p:sp>
      <p:pic>
        <p:nvPicPr>
          <p:cNvPr id="319" name="Google Shape;319;p22"/>
          <p:cNvPicPr preferRelativeResize="0"/>
          <p:nvPr/>
        </p:nvPicPr>
        <p:blipFill rotWithShape="1">
          <a:blip r:embed="rId3">
            <a:alphaModFix/>
          </a:blip>
          <a:srcRect/>
          <a:stretch/>
        </p:blipFill>
        <p:spPr>
          <a:xfrm>
            <a:off x="4201886" y="1830956"/>
            <a:ext cx="8011886" cy="4762676"/>
          </a:xfrm>
          <a:prstGeom prst="rect">
            <a:avLst/>
          </a:prstGeom>
          <a:noFill/>
          <a:ln>
            <a:noFill/>
          </a:ln>
        </p:spPr>
      </p:pic>
      <p:sp>
        <p:nvSpPr>
          <p:cNvPr id="320" name="Google Shape;320;p22"/>
          <p:cNvSpPr txBox="1">
            <a:spLocks noGrp="1"/>
          </p:cNvSpPr>
          <p:nvPr>
            <p:ph type="body" idx="1"/>
          </p:nvPr>
        </p:nvSpPr>
        <p:spPr>
          <a:xfrm>
            <a:off x="0" y="1830956"/>
            <a:ext cx="4119562" cy="3598863"/>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1000"/>
              </a:spcBef>
              <a:spcAft>
                <a:spcPts val="0"/>
              </a:spcAft>
              <a:buClr>
                <a:schemeClr val="lt1"/>
              </a:buClr>
              <a:buSzPts val="2400"/>
              <a:buFont typeface="Arial"/>
              <a:buNone/>
            </a:pPr>
            <a:endParaRPr sz="2000" b="0" i="0" u="none" strike="noStrike" cap="none" dirty="0">
              <a:solidFill>
                <a:srgbClr val="3F3F3F"/>
              </a:solidFill>
              <a:latin typeface="Open Sans"/>
              <a:ea typeface="Open Sans"/>
              <a:cs typeface="Open Sans"/>
              <a:sym typeface="Open Sans"/>
            </a:endParaRPr>
          </a:p>
          <a:p>
            <a:pPr marL="457200" marR="0" lvl="0" indent="-381000" algn="l" rtl="0">
              <a:lnSpc>
                <a:spcPct val="100000"/>
              </a:lnSpc>
              <a:spcBef>
                <a:spcPts val="0"/>
              </a:spcBef>
              <a:spcAft>
                <a:spcPts val="0"/>
              </a:spcAft>
              <a:buClr>
                <a:schemeClr val="dk1"/>
              </a:buClr>
              <a:buSzPts val="2400"/>
              <a:buFont typeface="Arial"/>
              <a:buChar char="●"/>
            </a:pPr>
            <a:r>
              <a:rPr lang="en-US" sz="2000" b="0" i="0" u="none" strike="noStrike" cap="none" dirty="0">
                <a:solidFill>
                  <a:srgbClr val="3F3F3F"/>
                </a:solidFill>
                <a:latin typeface="Open Sans"/>
                <a:ea typeface="Open Sans"/>
                <a:cs typeface="Open Sans"/>
                <a:sym typeface="Open Sans"/>
              </a:rPr>
              <a:t>The marketing materials page has several resources that focus on promoting R4L in registered institutions – </a:t>
            </a:r>
            <a:r>
              <a:rPr lang="en-US" sz="2000" b="1" i="0" u="none" strike="noStrike" cap="none" dirty="0">
                <a:solidFill>
                  <a:srgbClr val="3F3F3F"/>
                </a:solidFill>
                <a:latin typeface="Open Sans"/>
                <a:ea typeface="Open Sans"/>
                <a:cs typeface="Open Sans"/>
                <a:sym typeface="Open Sans"/>
              </a:rPr>
              <a:t>social media cards, posters </a:t>
            </a:r>
            <a:r>
              <a:rPr lang="en-US" sz="2000" b="0" i="0" u="none" strike="noStrike" cap="none" dirty="0">
                <a:solidFill>
                  <a:srgbClr val="3F3F3F"/>
                </a:solidFill>
                <a:latin typeface="Open Sans"/>
                <a:ea typeface="Open Sans"/>
                <a:cs typeface="Open Sans"/>
                <a:sym typeface="Open Sans"/>
              </a:rPr>
              <a:t>and</a:t>
            </a:r>
            <a:r>
              <a:rPr lang="en-US" sz="2000" b="1" i="0" u="none" strike="noStrike" cap="none" dirty="0">
                <a:solidFill>
                  <a:srgbClr val="3F3F3F"/>
                </a:solidFill>
                <a:latin typeface="Open Sans"/>
                <a:ea typeface="Open Sans"/>
                <a:cs typeface="Open Sans"/>
                <a:sym typeface="Open Sans"/>
              </a:rPr>
              <a:t> sample text for news items.</a:t>
            </a:r>
            <a:endParaRPr dirty="0"/>
          </a:p>
          <a:p>
            <a:pPr marL="457200" marR="0" lvl="0" indent="-228600" algn="l" rtl="0">
              <a:lnSpc>
                <a:spcPct val="100000"/>
              </a:lnSpc>
              <a:spcBef>
                <a:spcPts val="0"/>
              </a:spcBef>
              <a:spcAft>
                <a:spcPts val="0"/>
              </a:spcAft>
              <a:buClr>
                <a:schemeClr val="dk1"/>
              </a:buClr>
              <a:buSzPts val="2400"/>
              <a:buFont typeface="Arial"/>
              <a:buNone/>
            </a:pPr>
            <a:endParaRPr sz="2000" b="0" i="0" u="none" strike="noStrike" cap="none" dirty="0">
              <a:solidFill>
                <a:srgbClr val="3F3F3F"/>
              </a:solidFill>
              <a:latin typeface="Arial"/>
              <a:ea typeface="Arial"/>
              <a:cs typeface="Arial"/>
              <a:sym typeface="Arial"/>
            </a:endParaRPr>
          </a:p>
          <a:p>
            <a:pPr marL="457200" marR="0" lvl="0" indent="-381000" algn="l" rtl="0">
              <a:lnSpc>
                <a:spcPct val="100000"/>
              </a:lnSpc>
              <a:spcBef>
                <a:spcPts val="800"/>
              </a:spcBef>
              <a:spcAft>
                <a:spcPts val="0"/>
              </a:spcAft>
              <a:buClr>
                <a:schemeClr val="dk1"/>
              </a:buClr>
              <a:buSzPts val="2400"/>
              <a:buFont typeface="Arial"/>
              <a:buChar char="●"/>
            </a:pPr>
            <a:r>
              <a:rPr lang="en-US" sz="2000" b="0" i="0" u="none" strike="noStrike" cap="none" dirty="0">
                <a:solidFill>
                  <a:schemeClr val="tx1">
                    <a:lumMod val="75000"/>
                    <a:lumOff val="25000"/>
                  </a:schemeClr>
                </a:solidFill>
                <a:latin typeface="Open Sans"/>
                <a:ea typeface="Open Sans"/>
                <a:cs typeface="Open Sans"/>
                <a:sym typeface="Open Sans"/>
              </a:rPr>
              <a:t>Scroll down the</a:t>
            </a:r>
            <a:r>
              <a:rPr lang="en-US" sz="2000" b="0" i="0" u="none" strike="noStrike" cap="none" dirty="0">
                <a:solidFill>
                  <a:srgbClr val="FF0000"/>
                </a:solidFill>
                <a:latin typeface="Open Sans"/>
                <a:ea typeface="Open Sans"/>
                <a:cs typeface="Open Sans"/>
                <a:sym typeface="Open Sans"/>
              </a:rPr>
              <a:t> </a:t>
            </a:r>
            <a:r>
              <a:rPr lang="en-US" sz="2000" b="0" i="0" u="sng" strike="noStrike" cap="none" dirty="0">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Marketing material </a:t>
            </a:r>
            <a:r>
              <a:rPr lang="en-US" sz="2000" b="0" i="0" u="none" strike="noStrike" cap="none" dirty="0">
                <a:solidFill>
                  <a:schemeClr val="tx1">
                    <a:lumMod val="75000"/>
                    <a:lumOff val="25000"/>
                  </a:schemeClr>
                </a:solidFill>
                <a:latin typeface="Open Sans"/>
                <a:ea typeface="Open Sans"/>
                <a:cs typeface="Open Sans"/>
                <a:sym typeface="Open Sans"/>
              </a:rPr>
              <a:t>page to access these resources.</a:t>
            </a:r>
            <a:endParaRPr sz="2000" b="0" i="0" u="none" strike="noStrike" cap="none" dirty="0">
              <a:solidFill>
                <a:schemeClr val="tx1">
                  <a:lumMod val="75000"/>
                  <a:lumOff val="25000"/>
                </a:schemeClr>
              </a:solidFill>
              <a:latin typeface="Arial"/>
              <a:ea typeface="Arial"/>
              <a:cs typeface="Arial"/>
              <a:sym typeface="Arial"/>
            </a:endParaRPr>
          </a:p>
          <a:p>
            <a:pPr marL="76200" marR="0" lvl="0" indent="0" algn="l" rtl="0">
              <a:lnSpc>
                <a:spcPct val="100000"/>
              </a:lnSpc>
              <a:spcBef>
                <a:spcPts val="800"/>
              </a:spcBef>
              <a:spcAft>
                <a:spcPts val="0"/>
              </a:spcAft>
              <a:buClr>
                <a:schemeClr val="dk1"/>
              </a:buClr>
              <a:buSzPts val="2400"/>
              <a:buFont typeface="Arial"/>
              <a:buNone/>
            </a:pPr>
            <a:endParaRPr sz="2000" b="0" i="0" u="none" strike="noStrike" cap="none" dirty="0">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400" dirty="0">
                <a:solidFill>
                  <a:srgbClr val="586F7C"/>
                </a:solidFill>
                <a:latin typeface="Open Sans" panose="020B0606030504020204" pitchFamily="34" charset="0"/>
                <a:ea typeface="Open Sans" panose="020B0606030504020204" pitchFamily="34" charset="0"/>
                <a:cs typeface="Open Sans" panose="020B0606030504020204" pitchFamily="34" charset="0"/>
              </a:rPr>
              <a:t>Promotional materials: GOALI</a:t>
            </a:r>
            <a:endParaRPr dirty="0">
              <a:solidFill>
                <a:srgbClr val="586F7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6" name="Google Shape;326;p23"/>
          <p:cNvSpPr txBox="1">
            <a:spLocks noGrp="1"/>
          </p:cNvSpPr>
          <p:nvPr>
            <p:ph type="body" idx="1"/>
          </p:nvPr>
        </p:nvSpPr>
        <p:spPr>
          <a:xfrm>
            <a:off x="195943" y="1883229"/>
            <a:ext cx="5246914" cy="4053044"/>
          </a:xfrm>
          <a:prstGeom prst="rect">
            <a:avLst/>
          </a:prstGeom>
          <a:noFill/>
          <a:ln>
            <a:noFill/>
          </a:ln>
        </p:spPr>
        <p:txBody>
          <a:bodyPr spcFirstLastPara="1" wrap="square" lIns="91425" tIns="45700" rIns="91425" bIns="45700" anchor="t" anchorCtr="0">
            <a:noAutofit/>
          </a:bodyPr>
          <a:lstStyle/>
          <a:p>
            <a:pPr>
              <a:lnSpc>
                <a:spcPct val="100000"/>
              </a:lnSpc>
              <a:spcBef>
                <a:spcPts val="800"/>
              </a:spcBef>
              <a:buClr>
                <a:srgbClr val="586F7C"/>
              </a:buClr>
            </a:pPr>
            <a:r>
              <a:rPr lang="en-US" sz="2200" dirty="0">
                <a:solidFill>
                  <a:schemeClr val="tx1">
                    <a:lumMod val="75000"/>
                    <a:lumOff val="25000"/>
                  </a:schemeClr>
                </a:solidFill>
                <a:latin typeface="Open Sans"/>
                <a:ea typeface="Open Sans"/>
                <a:cs typeface="Open Sans"/>
                <a:sym typeface="Open Sans"/>
              </a:rPr>
              <a:t>Go to </a:t>
            </a:r>
            <a:r>
              <a:rPr lang="en-US" sz="2200" u="sng" dirty="0">
                <a:solidFill>
                  <a:schemeClr val="tx1">
                    <a:lumMod val="75000"/>
                    <a:lumOff val="25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GOALI Promotional materials</a:t>
            </a:r>
            <a:r>
              <a:rPr lang="en-US" sz="2200" u="sng" dirty="0">
                <a:solidFill>
                  <a:schemeClr val="tx1">
                    <a:lumMod val="75000"/>
                    <a:lumOff val="25000"/>
                  </a:schemeClr>
                </a:solidFill>
                <a:latin typeface="Open Sans"/>
                <a:ea typeface="Open Sans"/>
                <a:cs typeface="Open Sans"/>
                <a:sym typeface="Open Sans"/>
              </a:rPr>
              <a:t> </a:t>
            </a:r>
            <a:r>
              <a:rPr lang="en-US" sz="2200" dirty="0">
                <a:solidFill>
                  <a:schemeClr val="tx1">
                    <a:lumMod val="75000"/>
                    <a:lumOff val="25000"/>
                  </a:schemeClr>
                </a:solidFill>
                <a:latin typeface="Open Sans"/>
                <a:ea typeface="Open Sans"/>
                <a:cs typeface="Open Sans"/>
                <a:sym typeface="Open Sans"/>
              </a:rPr>
              <a:t>for additional global justice-specific resources.</a:t>
            </a:r>
            <a:endParaRPr sz="2200" dirty="0">
              <a:solidFill>
                <a:schemeClr val="tx1">
                  <a:lumMod val="75000"/>
                  <a:lumOff val="25000"/>
                </a:schemeClr>
              </a:solidFill>
              <a:latin typeface="Open Sans"/>
              <a:ea typeface="Open Sans"/>
              <a:cs typeface="Open Sans"/>
              <a:sym typeface="Open Sans"/>
            </a:endParaRPr>
          </a:p>
          <a:p>
            <a:pPr>
              <a:lnSpc>
                <a:spcPct val="100000"/>
              </a:lnSpc>
              <a:spcBef>
                <a:spcPts val="800"/>
              </a:spcBef>
              <a:buClr>
                <a:srgbClr val="586F7C"/>
              </a:buClr>
              <a:buSzPts val="3850"/>
              <a:buFont typeface="Arial" panose="020B0604020202020204" pitchFamily="34" charset="0"/>
              <a:buChar char="•"/>
            </a:pPr>
            <a:r>
              <a:rPr lang="en-US" sz="2200" dirty="0">
                <a:solidFill>
                  <a:schemeClr val="tx1">
                    <a:lumMod val="75000"/>
                    <a:lumOff val="25000"/>
                  </a:schemeClr>
                </a:solidFill>
              </a:rPr>
              <a:t>Also note the links to the GOALI portal options – </a:t>
            </a:r>
            <a:r>
              <a:rPr lang="en-US" sz="2200" b="1" dirty="0">
                <a:solidFill>
                  <a:schemeClr val="tx1">
                    <a:lumMod val="75000"/>
                    <a:lumOff val="25000"/>
                  </a:schemeClr>
                </a:solidFill>
              </a:rPr>
              <a:t>Access the content, Register, Login, Partners</a:t>
            </a:r>
            <a:r>
              <a:rPr lang="en-US" sz="2200" dirty="0">
                <a:solidFill>
                  <a:schemeClr val="tx1">
                    <a:lumMod val="75000"/>
                    <a:lumOff val="25000"/>
                  </a:schemeClr>
                </a:solidFill>
              </a:rPr>
              <a:t> and </a:t>
            </a:r>
            <a:r>
              <a:rPr lang="en-US" sz="2200" b="1" dirty="0">
                <a:solidFill>
                  <a:schemeClr val="tx1">
                    <a:lumMod val="75000"/>
                    <a:lumOff val="25000"/>
                  </a:schemeClr>
                </a:solidFill>
              </a:rPr>
              <a:t>Training material</a:t>
            </a:r>
            <a:r>
              <a:rPr lang="en-US" sz="2200" dirty="0">
                <a:solidFill>
                  <a:schemeClr val="tx1">
                    <a:lumMod val="75000"/>
                    <a:lumOff val="25000"/>
                  </a:schemeClr>
                </a:solidFill>
              </a:rPr>
              <a:t>. </a:t>
            </a:r>
            <a:endParaRPr sz="2200" dirty="0">
              <a:solidFill>
                <a:schemeClr val="tx1">
                  <a:lumMod val="75000"/>
                  <a:lumOff val="25000"/>
                </a:schemeClr>
              </a:solidFill>
            </a:endParaRPr>
          </a:p>
          <a:p>
            <a:pPr>
              <a:lnSpc>
                <a:spcPct val="100000"/>
              </a:lnSpc>
              <a:spcBef>
                <a:spcPts val="800"/>
              </a:spcBef>
              <a:buClr>
                <a:srgbClr val="586F7C"/>
              </a:buClr>
              <a:buSzPts val="3850"/>
              <a:buFont typeface="Arial" panose="020B0604020202020204" pitchFamily="34" charset="0"/>
              <a:buChar char="•"/>
            </a:pPr>
            <a:r>
              <a:rPr lang="en-US" sz="2200" dirty="0">
                <a:solidFill>
                  <a:schemeClr val="tx1">
                    <a:lumMod val="75000"/>
                    <a:lumOff val="25000"/>
                  </a:schemeClr>
                </a:solidFill>
              </a:rPr>
              <a:t>For a lesson on R4L GOALI-related material, go to </a:t>
            </a:r>
            <a:r>
              <a:rPr lang="en-US" sz="2200" u="sng" dirty="0">
                <a:solidFill>
                  <a:schemeClr val="tx1">
                    <a:lumMod val="75000"/>
                    <a:lumOff val="25000"/>
                  </a:schemeClr>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Training Presentations </a:t>
            </a:r>
            <a:r>
              <a:rPr lang="en-US" sz="2200" dirty="0">
                <a:solidFill>
                  <a:schemeClr val="tx1">
                    <a:lumMod val="75000"/>
                    <a:lumOff val="25000"/>
                  </a:schemeClr>
                </a:solidFill>
              </a:rPr>
              <a:t>Section 4: </a:t>
            </a:r>
            <a:r>
              <a:rPr lang="en-US" sz="2200" b="1" dirty="0">
                <a:solidFill>
                  <a:schemeClr val="tx1">
                    <a:lumMod val="75000"/>
                    <a:lumOff val="25000"/>
                  </a:schemeClr>
                </a:solidFill>
              </a:rPr>
              <a:t>Additional discipline specific resources: Global Justice. </a:t>
            </a:r>
            <a:endParaRPr sz="2200" dirty="0">
              <a:solidFill>
                <a:schemeClr val="tx1">
                  <a:lumMod val="75000"/>
                  <a:lumOff val="25000"/>
                </a:schemeClr>
              </a:solidFill>
            </a:endParaRPr>
          </a:p>
        </p:txBody>
      </p:sp>
      <p:pic>
        <p:nvPicPr>
          <p:cNvPr id="327" name="Google Shape;327;p23"/>
          <p:cNvPicPr preferRelativeResize="0"/>
          <p:nvPr/>
        </p:nvPicPr>
        <p:blipFill rotWithShape="1">
          <a:blip r:embed="rId5">
            <a:alphaModFix/>
          </a:blip>
          <a:srcRect/>
          <a:stretch/>
        </p:blipFill>
        <p:spPr>
          <a:xfrm>
            <a:off x="5669952" y="1883229"/>
            <a:ext cx="6139358" cy="4876800"/>
          </a:xfrm>
          <a:prstGeom prst="rect">
            <a:avLst/>
          </a:prstGeom>
          <a:noFill/>
          <a:ln>
            <a:noFill/>
          </a:ln>
        </p:spPr>
      </p:pic>
      <p:cxnSp>
        <p:nvCxnSpPr>
          <p:cNvPr id="328" name="Google Shape;328;p23"/>
          <p:cNvCxnSpPr/>
          <p:nvPr/>
        </p:nvCxnSpPr>
        <p:spPr>
          <a:xfrm rot="10800000" flipH="1">
            <a:off x="3614057" y="4245429"/>
            <a:ext cx="6727372" cy="762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Learning objectives</a:t>
            </a:r>
            <a:endParaRPr sz="360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199725" y="1833186"/>
            <a:ext cx="11481600" cy="3599400"/>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rgbClr val="3F3F3F"/>
              </a:buClr>
              <a:buSzPts val="2586"/>
              <a:buChar char="●"/>
            </a:pPr>
            <a:r>
              <a:rPr lang="en-US" sz="2135" dirty="0">
                <a:solidFill>
                  <a:schemeClr val="tx1">
                    <a:lumMod val="75000"/>
                    <a:lumOff val="25000"/>
                  </a:schemeClr>
                </a:solidFill>
                <a:latin typeface="Open Sans"/>
                <a:ea typeface="Open Sans"/>
                <a:cs typeface="Open Sans"/>
                <a:sym typeface="Open Sans"/>
              </a:rPr>
              <a:t>Understand the benefits of marketing and promoting Research4Life at your institution</a:t>
            </a:r>
            <a:endParaRPr sz="2135" dirty="0">
              <a:solidFill>
                <a:schemeClr val="tx1">
                  <a:lumMod val="75000"/>
                  <a:lumOff val="25000"/>
                </a:schemeClr>
              </a:solidFill>
              <a:latin typeface="Open Sans"/>
              <a:ea typeface="Open Sans"/>
              <a:cs typeface="Open Sans"/>
              <a:sym typeface="Open Sans"/>
            </a:endParaRPr>
          </a:p>
          <a:p>
            <a:pPr marL="355600" lvl="0" indent="-338842" algn="l" rtl="0">
              <a:lnSpc>
                <a:spcPct val="150000"/>
              </a:lnSpc>
              <a:spcBef>
                <a:spcPts val="0"/>
              </a:spcBef>
              <a:spcAft>
                <a:spcPts val="0"/>
              </a:spcAft>
              <a:buClr>
                <a:srgbClr val="3F3F3F"/>
              </a:buClr>
              <a:buSzPts val="2135"/>
              <a:buFont typeface="Open Sans"/>
              <a:buChar char="●"/>
            </a:pPr>
            <a:r>
              <a:rPr lang="en-US" sz="2135" dirty="0">
                <a:solidFill>
                  <a:schemeClr val="tx1">
                    <a:lumMod val="75000"/>
                    <a:lumOff val="25000"/>
                  </a:schemeClr>
                </a:solidFill>
                <a:latin typeface="Open Sans"/>
                <a:ea typeface="Open Sans"/>
                <a:cs typeface="Open Sans"/>
                <a:sym typeface="Open Sans"/>
              </a:rPr>
              <a:t>Prepare a Research4Life marketing plan based on the user needs of your institution</a:t>
            </a:r>
            <a:endParaRPr sz="2135" dirty="0">
              <a:solidFill>
                <a:schemeClr val="tx1">
                  <a:lumMod val="75000"/>
                  <a:lumOff val="25000"/>
                </a:schemeClr>
              </a:solidFill>
              <a:latin typeface="Open Sans"/>
              <a:ea typeface="Open Sans"/>
              <a:cs typeface="Open Sans"/>
              <a:sym typeface="Open Sans"/>
            </a:endParaRPr>
          </a:p>
          <a:p>
            <a:pPr marL="355600" lvl="0" indent="-338842" algn="l" rtl="0">
              <a:lnSpc>
                <a:spcPct val="150000"/>
              </a:lnSpc>
              <a:spcBef>
                <a:spcPts val="0"/>
              </a:spcBef>
              <a:spcAft>
                <a:spcPts val="0"/>
              </a:spcAft>
              <a:buClr>
                <a:srgbClr val="3F3F3F"/>
              </a:buClr>
              <a:buSzPts val="2135"/>
              <a:buFont typeface="Open Sans"/>
              <a:buChar char="●"/>
            </a:pPr>
            <a:r>
              <a:rPr lang="en-US" sz="2135" dirty="0">
                <a:solidFill>
                  <a:schemeClr val="tx1">
                    <a:lumMod val="75000"/>
                    <a:lumOff val="25000"/>
                  </a:schemeClr>
                </a:solidFill>
                <a:latin typeface="Open Sans"/>
                <a:ea typeface="Open Sans"/>
                <a:cs typeface="Open Sans"/>
                <a:sym typeface="Open Sans"/>
              </a:rPr>
              <a:t>Construct a workshop plan to train members of your institution on how to use Research4Life resources based on the specific user needs </a:t>
            </a:r>
            <a:endParaRPr dirty="0">
              <a:solidFill>
                <a:schemeClr val="tx1">
                  <a:lumMod val="75000"/>
                  <a:lumOff val="25000"/>
                </a:schemeClr>
              </a:solidFill>
            </a:endParaRPr>
          </a:p>
          <a:p>
            <a:pPr marL="355600" lvl="0" indent="-338842" algn="l" rtl="0">
              <a:lnSpc>
                <a:spcPct val="150000"/>
              </a:lnSpc>
              <a:spcBef>
                <a:spcPts val="0"/>
              </a:spcBef>
              <a:spcAft>
                <a:spcPts val="0"/>
              </a:spcAft>
              <a:buClr>
                <a:srgbClr val="3F3F3F"/>
              </a:buClr>
              <a:buSzPts val="2135"/>
              <a:buFont typeface="Open Sans"/>
              <a:buChar char="●"/>
            </a:pPr>
            <a:r>
              <a:rPr lang="en-US" sz="2135" dirty="0">
                <a:solidFill>
                  <a:srgbClr val="595959"/>
                </a:solidFill>
                <a:latin typeface="Open Sans"/>
                <a:ea typeface="Open Sans"/>
                <a:cs typeface="Open Sans"/>
                <a:sym typeface="Open Sans"/>
              </a:rPr>
              <a:t>Know where to find Research4Life training, marketing, and promotional materials</a:t>
            </a:r>
            <a:endParaRPr dirty="0"/>
          </a:p>
          <a:p>
            <a:pPr marL="16758" lvl="0" indent="0" algn="l" rtl="0">
              <a:lnSpc>
                <a:spcPct val="150000"/>
              </a:lnSpc>
              <a:spcBef>
                <a:spcPts val="0"/>
              </a:spcBef>
              <a:spcAft>
                <a:spcPts val="0"/>
              </a:spcAft>
              <a:buClr>
                <a:srgbClr val="3F3F3F"/>
              </a:buClr>
              <a:buSzPts val="2135"/>
              <a:buNone/>
            </a:pPr>
            <a:endParaRPr sz="2135" dirty="0">
              <a:solidFill>
                <a:srgbClr val="595959"/>
              </a:solidFill>
              <a:latin typeface="Open Sans"/>
              <a:ea typeface="Open Sans"/>
              <a:cs typeface="Open Sans"/>
              <a:sym typeface="Open Sans"/>
            </a:endParaRPr>
          </a:p>
        </p:txBody>
      </p:sp>
      <p:sp>
        <p:nvSpPr>
          <p:cNvPr id="93" name="Google Shape;93;p2"/>
          <p:cNvSpPr txBox="1"/>
          <p:nvPr/>
        </p:nvSpPr>
        <p:spPr>
          <a:xfrm>
            <a:off x="199725" y="4650553"/>
            <a:ext cx="11792550" cy="1386118"/>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735"/>
              <a:buFont typeface="Arial"/>
              <a:buNone/>
            </a:pPr>
            <a:r>
              <a:rPr lang="en-US" sz="1735" b="1"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Note:</a:t>
            </a:r>
            <a:r>
              <a:rPr lang="en-US" sz="17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1735" b="0" i="0" u="none" strike="noStrike" cap="none" dirty="0">
                <a:solidFill>
                  <a:srgbClr val="595959"/>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17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 complete the </a:t>
            </a:r>
            <a:r>
              <a:rPr lang="en-US" sz="1735" b="0" i="1"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Marketing Plan Tool </a:t>
            </a:r>
            <a:r>
              <a:rPr lang="en-US" sz="17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and the </a:t>
            </a:r>
            <a:r>
              <a:rPr lang="en-US" sz="1735" b="0" i="1"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Workshop Plan Tool</a:t>
            </a:r>
            <a:r>
              <a:rPr lang="en-US" sz="1735" b="0" i="0" u="none" strike="noStrike" cap="none" dirty="0">
                <a:solidFill>
                  <a:srgbClr val="595959"/>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print a copy of the spreadsheet and enter the information manually or download a copy and use your computer to enter the data.  The spreadsheet links are provided in the subsequent slides.</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9"/>
          <p:cNvPicPr preferRelativeResize="0"/>
          <p:nvPr/>
        </p:nvPicPr>
        <p:blipFill rotWithShape="1">
          <a:blip r:embed="rId3">
            <a:alphaModFix/>
          </a:blip>
          <a:srcRect/>
          <a:stretch/>
        </p:blipFill>
        <p:spPr>
          <a:xfrm>
            <a:off x="4637314" y="1840435"/>
            <a:ext cx="7410264" cy="4266450"/>
          </a:xfrm>
          <a:prstGeom prst="rect">
            <a:avLst/>
          </a:prstGeom>
          <a:noFill/>
          <a:ln>
            <a:noFill/>
          </a:ln>
        </p:spPr>
      </p:pic>
      <p:pic>
        <p:nvPicPr>
          <p:cNvPr id="335" name="Google Shape;335;p29"/>
          <p:cNvPicPr preferRelativeResize="0"/>
          <p:nvPr/>
        </p:nvPicPr>
        <p:blipFill rotWithShape="1">
          <a:blip r:embed="rId3">
            <a:alphaModFix/>
          </a:blip>
          <a:srcRect/>
          <a:stretch/>
        </p:blipFill>
        <p:spPr>
          <a:xfrm>
            <a:off x="4637314" y="1905750"/>
            <a:ext cx="7410264" cy="4266450"/>
          </a:xfrm>
          <a:prstGeom prst="rect">
            <a:avLst/>
          </a:prstGeom>
          <a:noFill/>
          <a:ln>
            <a:noFill/>
          </a:ln>
        </p:spPr>
      </p:pic>
      <p:sp>
        <p:nvSpPr>
          <p:cNvPr id="336" name="Google Shape;336;p29"/>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400">
                <a:solidFill>
                  <a:srgbClr val="586F7C"/>
                </a:solidFill>
                <a:latin typeface="Open Sans"/>
                <a:ea typeface="Open Sans"/>
                <a:cs typeface="Open Sans"/>
                <a:sym typeface="Open Sans"/>
              </a:rPr>
              <a:t>Promote your library/</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400">
                <a:solidFill>
                  <a:srgbClr val="586F7C"/>
                </a:solidFill>
                <a:latin typeface="Open Sans"/>
                <a:ea typeface="Open Sans"/>
                <a:cs typeface="Open Sans"/>
                <a:sym typeface="Open Sans"/>
              </a:rPr>
              <a:t>“Advocating for Change” </a:t>
            </a:r>
            <a:endParaRPr sz="3400">
              <a:solidFill>
                <a:srgbClr val="586F7C"/>
              </a:solidFill>
              <a:latin typeface="Open Sans"/>
              <a:ea typeface="Open Sans"/>
              <a:cs typeface="Open Sans"/>
              <a:sym typeface="Open Sans"/>
            </a:endParaRPr>
          </a:p>
        </p:txBody>
      </p:sp>
      <p:sp>
        <p:nvSpPr>
          <p:cNvPr id="337" name="Google Shape;337;p29"/>
          <p:cNvSpPr txBox="1">
            <a:spLocks noGrp="1"/>
          </p:cNvSpPr>
          <p:nvPr>
            <p:ph type="body" idx="1"/>
          </p:nvPr>
        </p:nvSpPr>
        <p:spPr>
          <a:xfrm>
            <a:off x="180604" y="1905750"/>
            <a:ext cx="4543796" cy="4478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chemeClr val="dk1"/>
              </a:buClr>
              <a:buSzPts val="2400"/>
              <a:buChar char="●"/>
            </a:pPr>
            <a:r>
              <a:rPr lang="en-US" sz="2000">
                <a:solidFill>
                  <a:srgbClr val="3F3F3F"/>
                </a:solidFill>
                <a:latin typeface="Open Sans"/>
                <a:ea typeface="Open Sans"/>
                <a:cs typeface="Open Sans"/>
                <a:sym typeface="Open Sans"/>
              </a:rPr>
              <a:t>This page includes the </a:t>
            </a:r>
            <a:r>
              <a:rPr lang="en-US" sz="2000" b="1">
                <a:solidFill>
                  <a:srgbClr val="3F3F3F"/>
                </a:solidFill>
                <a:latin typeface="Open Sans"/>
                <a:ea typeface="Open Sans"/>
                <a:cs typeface="Open Sans"/>
                <a:sym typeface="Open Sans"/>
              </a:rPr>
              <a:t>Advocacy Toolkit</a:t>
            </a:r>
            <a:r>
              <a:rPr lang="en-US" sz="2000">
                <a:solidFill>
                  <a:srgbClr val="3F3F3F"/>
                </a:solidFill>
                <a:latin typeface="Open Sans"/>
                <a:ea typeface="Open Sans"/>
                <a:cs typeface="Open Sans"/>
                <a:sym typeface="Open Sans"/>
              </a:rPr>
              <a:t>, the </a:t>
            </a:r>
            <a:r>
              <a:rPr lang="en-US" sz="2000" b="1">
                <a:solidFill>
                  <a:srgbClr val="3F3F3F"/>
                </a:solidFill>
                <a:latin typeface="Open Sans"/>
                <a:ea typeface="Open Sans"/>
                <a:cs typeface="Open Sans"/>
                <a:sym typeface="Open Sans"/>
              </a:rPr>
              <a:t>Advocacy Toolkit PowerPoint presentation</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factsheet</a:t>
            </a:r>
            <a:r>
              <a:rPr lang="en-US" sz="2000">
                <a:solidFill>
                  <a:srgbClr val="3F3F3F"/>
                </a:solidFill>
                <a:latin typeface="Open Sans"/>
                <a:ea typeface="Open Sans"/>
                <a:cs typeface="Open Sans"/>
                <a:sym typeface="Open Sans"/>
              </a:rPr>
              <a:t>.</a:t>
            </a:r>
            <a:endParaRPr sz="2000">
              <a:solidFill>
                <a:srgbClr val="3F3F3F"/>
              </a:solidFill>
            </a:endParaRPr>
          </a:p>
          <a:p>
            <a:pPr marL="457200" lvl="0" indent="-381000" algn="l" rtl="0">
              <a:lnSpc>
                <a:spcPct val="100000"/>
              </a:lnSpc>
              <a:spcBef>
                <a:spcPts val="800"/>
              </a:spcBef>
              <a:spcAft>
                <a:spcPts val="0"/>
              </a:spcAft>
              <a:buClr>
                <a:schemeClr val="dk1"/>
              </a:buClr>
              <a:buSzPts val="2400"/>
              <a:buChar char="●"/>
            </a:pPr>
            <a:r>
              <a:rPr lang="en-US" sz="2000">
                <a:solidFill>
                  <a:srgbClr val="3F3F3F"/>
                </a:solidFill>
                <a:latin typeface="Open Sans"/>
                <a:ea typeface="Open Sans"/>
                <a:cs typeface="Open Sans"/>
                <a:sym typeface="Open Sans"/>
              </a:rPr>
              <a:t>Please note that the </a:t>
            </a:r>
            <a:r>
              <a:rPr lang="en-US" sz="2000" b="1">
                <a:solidFill>
                  <a:srgbClr val="3F3F3F"/>
                </a:solidFill>
                <a:latin typeface="Open Sans"/>
                <a:ea typeface="Open Sans"/>
                <a:cs typeface="Open Sans"/>
                <a:sym typeface="Open Sans"/>
              </a:rPr>
              <a:t>Toolkit</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presentation </a:t>
            </a:r>
            <a:r>
              <a:rPr lang="en-US" sz="2000">
                <a:solidFill>
                  <a:srgbClr val="3F3F3F"/>
                </a:solidFill>
                <a:latin typeface="Open Sans"/>
                <a:ea typeface="Open Sans"/>
                <a:cs typeface="Open Sans"/>
                <a:sym typeface="Open Sans"/>
              </a:rPr>
              <a:t>are available in English, Spanish and French.</a:t>
            </a:r>
            <a:endParaRPr sz="2000">
              <a:solidFill>
                <a:srgbClr val="3F3F3F"/>
              </a:solidFill>
            </a:endParaRPr>
          </a:p>
          <a:p>
            <a:pPr marL="457200" lvl="0" indent="-381000" algn="l" rtl="0">
              <a:lnSpc>
                <a:spcPct val="100000"/>
              </a:lnSpc>
              <a:spcBef>
                <a:spcPts val="800"/>
              </a:spcBef>
              <a:spcAft>
                <a:spcPts val="0"/>
              </a:spcAft>
              <a:buClr>
                <a:schemeClr val="dk1"/>
              </a:buClr>
              <a:buSzPts val="2400"/>
              <a:buChar char="●"/>
            </a:pPr>
            <a:r>
              <a:rPr lang="en-US" sz="2000">
                <a:solidFill>
                  <a:srgbClr val="3F3F3F"/>
                </a:solidFill>
                <a:latin typeface="Open Sans"/>
                <a:ea typeface="Open Sans"/>
                <a:cs typeface="Open Sans"/>
                <a:sym typeface="Open Sans"/>
              </a:rPr>
              <a:t>This material will be invaluable for advocacy-related presentations. </a:t>
            </a:r>
            <a:endParaRPr sz="2000"/>
          </a:p>
          <a:p>
            <a:pPr marL="457200" lvl="0" indent="-381000" algn="l" rtl="0">
              <a:lnSpc>
                <a:spcPct val="100000"/>
              </a:lnSpc>
              <a:spcBef>
                <a:spcPts val="800"/>
              </a:spcBef>
              <a:spcAft>
                <a:spcPts val="0"/>
              </a:spcAft>
              <a:buClr>
                <a:schemeClr val="dk1"/>
              </a:buClr>
              <a:buSzPts val="2400"/>
              <a:buChar char="●"/>
            </a:pPr>
            <a:r>
              <a:rPr lang="en-US" sz="2000">
                <a:solidFill>
                  <a:srgbClr val="3F3F3F"/>
                </a:solidFill>
                <a:latin typeface="Open Sans"/>
                <a:ea typeface="Open Sans"/>
                <a:cs typeface="Open Sans"/>
                <a:sym typeface="Open Sans"/>
              </a:rPr>
              <a:t>Scroll down to the </a:t>
            </a:r>
            <a:r>
              <a:rPr lang="en-US" sz="2000" b="1">
                <a:solidFill>
                  <a:srgbClr val="3F3F3F"/>
                </a:solidFill>
                <a:latin typeface="Open Sans"/>
                <a:ea typeface="Open Sans"/>
                <a:cs typeface="Open Sans"/>
                <a:sym typeface="Open Sans"/>
              </a:rPr>
              <a:t>Promotion, advocacy and marketing </a:t>
            </a:r>
            <a:r>
              <a:rPr lang="en-US" sz="2000">
                <a:solidFill>
                  <a:srgbClr val="3F3F3F"/>
                </a:solidFill>
                <a:latin typeface="Open Sans"/>
                <a:ea typeface="Open Sans"/>
                <a:cs typeface="Open Sans"/>
                <a:sym typeface="Open Sans"/>
              </a:rPr>
              <a:t>section of the Librarians Hub to access the </a:t>
            </a:r>
            <a:r>
              <a:rPr lang="en-US" sz="2000" u="sng">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Advocacy Toolkit</a:t>
            </a:r>
            <a:r>
              <a:rPr lang="en-US" sz="2000" u="sng">
                <a:solidFill>
                  <a:srgbClr val="0097A7"/>
                </a:solidFill>
                <a:latin typeface="Open Sans"/>
                <a:ea typeface="Open Sans"/>
                <a:cs typeface="Open Sans"/>
                <a:sym typeface="Open Sans"/>
              </a:rPr>
              <a:t> </a:t>
            </a:r>
            <a:endParaRPr sz="2000">
              <a:solidFill>
                <a:srgbClr val="FF0000"/>
              </a:solidFill>
              <a:latin typeface="Open Sans"/>
              <a:ea typeface="Open Sans"/>
              <a:cs typeface="Open Sans"/>
              <a:sym typeface="Open Sans"/>
            </a:endParaRPr>
          </a:p>
        </p:txBody>
      </p:sp>
      <p:sp>
        <p:nvSpPr>
          <p:cNvPr id="338" name="Google Shape;338;p29"/>
          <p:cNvSpPr/>
          <p:nvPr/>
        </p:nvSpPr>
        <p:spPr>
          <a:xfrm>
            <a:off x="4724400" y="5217495"/>
            <a:ext cx="1371600" cy="7261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9" name="Google Shape;339;p29"/>
          <p:cNvCxnSpPr/>
          <p:nvPr/>
        </p:nvCxnSpPr>
        <p:spPr>
          <a:xfrm rot="10800000" flipH="1">
            <a:off x="4419600" y="5584371"/>
            <a:ext cx="217714" cy="35922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3"/>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Voices</a:t>
            </a:r>
            <a:endParaRPr sz="3600"/>
          </a:p>
        </p:txBody>
      </p:sp>
      <p:grpSp>
        <p:nvGrpSpPr>
          <p:cNvPr id="346" name="Google Shape;346;p33"/>
          <p:cNvGrpSpPr/>
          <p:nvPr/>
        </p:nvGrpSpPr>
        <p:grpSpPr>
          <a:xfrm>
            <a:off x="224853" y="2013088"/>
            <a:ext cx="11797258" cy="3936960"/>
            <a:chOff x="0" y="255878"/>
            <a:chExt cx="11797258" cy="3936960"/>
          </a:xfrm>
        </p:grpSpPr>
        <p:sp>
          <p:nvSpPr>
            <p:cNvPr id="347" name="Google Shape;347;p33"/>
            <p:cNvSpPr/>
            <p:nvPr/>
          </p:nvSpPr>
          <p:spPr>
            <a:xfrm>
              <a:off x="0" y="255878"/>
              <a:ext cx="11797258" cy="823680"/>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3"/>
            <p:cNvSpPr txBox="1"/>
            <p:nvPr/>
          </p:nvSpPr>
          <p:spPr>
            <a:xfrm>
              <a:off x="40209" y="296087"/>
              <a:ext cx="11716840" cy="743262"/>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Open Sans"/>
                  <a:ea typeface="Open Sans"/>
                  <a:cs typeface="Open Sans"/>
                  <a:sym typeface="Open Sans"/>
                </a:rPr>
                <a:t>The Voices section has links to:</a:t>
              </a:r>
              <a:endParaRPr sz="3200" b="1" i="0" u="none" strike="noStrike" cap="none">
                <a:solidFill>
                  <a:schemeClr val="lt1"/>
                </a:solidFill>
                <a:latin typeface="Open Sans"/>
                <a:ea typeface="Open Sans"/>
                <a:cs typeface="Open Sans"/>
                <a:sym typeface="Open Sans"/>
              </a:endParaRPr>
            </a:p>
          </p:txBody>
        </p:sp>
        <p:sp>
          <p:nvSpPr>
            <p:cNvPr id="349" name="Google Shape;349;p33"/>
            <p:cNvSpPr/>
            <p:nvPr/>
          </p:nvSpPr>
          <p:spPr>
            <a:xfrm>
              <a:off x="0" y="1079558"/>
              <a:ext cx="11797258" cy="31132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3"/>
            <p:cNvSpPr txBox="1"/>
            <p:nvPr/>
          </p:nvSpPr>
          <p:spPr>
            <a:xfrm>
              <a:off x="0" y="1079558"/>
              <a:ext cx="11797258" cy="3113280"/>
            </a:xfrm>
            <a:prstGeom prst="rect">
              <a:avLst/>
            </a:prstGeom>
            <a:noFill/>
            <a:ln>
              <a:noFill/>
            </a:ln>
          </p:spPr>
          <p:txBody>
            <a:bodyPr spcFirstLastPara="1" wrap="square" lIns="374550" tIns="40625" rIns="227575" bIns="40625" anchor="t" anchorCtr="0">
              <a:noAutofit/>
            </a:bodyPr>
            <a:lstStyle/>
            <a:p>
              <a:pPr marL="457200" marR="0" lvl="0" indent="-387350" algn="l" rtl="0">
                <a:lnSpc>
                  <a:spcPct val="90000"/>
                </a:lnSpc>
                <a:spcBef>
                  <a:spcPts val="0"/>
                </a:spcBef>
                <a:spcAft>
                  <a:spcPts val="0"/>
                </a:spcAft>
                <a:buClr>
                  <a:srgbClr val="000000"/>
                </a:buClr>
                <a:buSzPts val="2500"/>
                <a:buFont typeface="Open Sans"/>
                <a:buChar char="●"/>
              </a:pPr>
              <a:r>
                <a:rPr lang="en-US" sz="2500" b="1" i="0" u="none" strike="noStrike" cap="none">
                  <a:solidFill>
                    <a:srgbClr val="3F3F3F"/>
                  </a:solidFill>
                  <a:latin typeface="Open Sans"/>
                  <a:ea typeface="Open Sans"/>
                  <a:cs typeface="Open Sans"/>
                  <a:sym typeface="Open Sans"/>
                </a:rPr>
                <a:t>Stories of Change</a:t>
              </a:r>
              <a:r>
                <a:rPr lang="en-US" sz="2500" b="0" i="0" u="none" strike="noStrike" cap="none">
                  <a:solidFill>
                    <a:srgbClr val="3F3F3F"/>
                  </a:solidFill>
                  <a:latin typeface="Open Sans"/>
                  <a:ea typeface="Open Sans"/>
                  <a:cs typeface="Open Sans"/>
                  <a:sym typeface="Open Sans"/>
                </a:rPr>
                <a:t>: a series of videos and photo stories showcasing the impact of access to information in the developing world</a:t>
              </a:r>
              <a:endParaRPr sz="2500" b="0" i="0" u="none" strike="noStrike" cap="none">
                <a:solidFill>
                  <a:srgbClr val="3F3F3F"/>
                </a:solidFill>
                <a:latin typeface="Open Sans"/>
                <a:ea typeface="Open Sans"/>
                <a:cs typeface="Open Sans"/>
                <a:sym typeface="Open Sans"/>
              </a:endParaRPr>
            </a:p>
            <a:p>
              <a:pPr marL="457200" marR="0" lvl="0" indent="-387350" algn="l" rtl="0">
                <a:lnSpc>
                  <a:spcPct val="90000"/>
                </a:lnSpc>
                <a:spcBef>
                  <a:spcPts val="0"/>
                </a:spcBef>
                <a:spcAft>
                  <a:spcPts val="0"/>
                </a:spcAft>
                <a:buClr>
                  <a:srgbClr val="000000"/>
                </a:buClr>
                <a:buSzPts val="2500"/>
                <a:buFont typeface="Open Sans"/>
                <a:buChar char="●"/>
              </a:pPr>
              <a:r>
                <a:rPr lang="en-US" sz="2500" b="1" i="0" u="none" strike="noStrike" cap="none">
                  <a:solidFill>
                    <a:srgbClr val="3F3F3F"/>
                  </a:solidFill>
                  <a:latin typeface="Open Sans"/>
                  <a:ea typeface="Open Sans"/>
                  <a:cs typeface="Open Sans"/>
                  <a:sym typeface="Open Sans"/>
                </a:rPr>
                <a:t>Case study booklets</a:t>
              </a:r>
              <a:r>
                <a:rPr lang="en-US" sz="2500" b="0" i="0" u="none" strike="noStrike" cap="none">
                  <a:solidFill>
                    <a:srgbClr val="3F3F3F"/>
                  </a:solidFill>
                  <a:latin typeface="Open Sans"/>
                  <a:ea typeface="Open Sans"/>
                  <a:cs typeface="Open Sans"/>
                  <a:sym typeface="Open Sans"/>
                </a:rPr>
                <a:t>: insights into how access to peer-reviewed research from Research4Life is benefiting the health, well-being, and economic and social development of communities in the developing world</a:t>
              </a:r>
              <a:endParaRPr sz="2500" b="0" i="0" u="none" strike="noStrike" cap="none">
                <a:solidFill>
                  <a:srgbClr val="3F3F3F"/>
                </a:solidFill>
                <a:latin typeface="Open Sans"/>
                <a:ea typeface="Open Sans"/>
                <a:cs typeface="Open Sans"/>
                <a:sym typeface="Open Sans"/>
              </a:endParaRPr>
            </a:p>
            <a:p>
              <a:pPr marL="457200" marR="0" lvl="0" indent="-387350" algn="l" rtl="0">
                <a:lnSpc>
                  <a:spcPct val="90000"/>
                </a:lnSpc>
                <a:spcBef>
                  <a:spcPts val="0"/>
                </a:spcBef>
                <a:spcAft>
                  <a:spcPts val="0"/>
                </a:spcAft>
                <a:buClr>
                  <a:srgbClr val="000000"/>
                </a:buClr>
                <a:buSzPts val="2500"/>
                <a:buFont typeface="Open Sans"/>
                <a:buChar char="●"/>
              </a:pPr>
              <a:r>
                <a:rPr lang="en-US" sz="2500" b="1" i="0" u="none" strike="noStrike" cap="none">
                  <a:solidFill>
                    <a:srgbClr val="3F3F3F"/>
                  </a:solidFill>
                  <a:latin typeface="Open Sans"/>
                  <a:ea typeface="Open Sans"/>
                  <a:cs typeface="Open Sans"/>
                  <a:sym typeface="Open Sans"/>
                </a:rPr>
                <a:t>Testimonials</a:t>
              </a:r>
              <a:r>
                <a:rPr lang="en-US" sz="2500" b="0" i="0" u="none" strike="noStrike" cap="none">
                  <a:solidFill>
                    <a:srgbClr val="3F3F3F"/>
                  </a:solidFill>
                  <a:latin typeface="Open Sans"/>
                  <a:ea typeface="Open Sans"/>
                  <a:cs typeface="Open Sans"/>
                  <a:sym typeface="Open Sans"/>
                </a:rPr>
                <a:t> from Research4Life users</a:t>
              </a:r>
              <a:endParaRPr sz="2500" b="0" i="0" u="none" strike="noStrike" cap="none">
                <a:solidFill>
                  <a:srgbClr val="3F3F3F"/>
                </a:solidFill>
                <a:latin typeface="Open Sans"/>
                <a:ea typeface="Open Sans"/>
                <a:cs typeface="Open Sans"/>
                <a:sym typeface="Open Sans"/>
              </a:endParaRPr>
            </a:p>
            <a:p>
              <a:pPr marL="457200" marR="0" lvl="0" indent="-387350" algn="l" rtl="0">
                <a:lnSpc>
                  <a:spcPct val="90000"/>
                </a:lnSpc>
                <a:spcBef>
                  <a:spcPts val="0"/>
                </a:spcBef>
                <a:spcAft>
                  <a:spcPts val="0"/>
                </a:spcAft>
                <a:buClr>
                  <a:srgbClr val="000000"/>
                </a:buClr>
                <a:buSzPts val="2500"/>
                <a:buFont typeface="Open Sans"/>
                <a:buChar char="●"/>
              </a:pPr>
              <a:r>
                <a:rPr lang="en-US" sz="2500" b="1" i="0" u="none" strike="noStrike" cap="none">
                  <a:solidFill>
                    <a:srgbClr val="3F3F3F"/>
                  </a:solidFill>
                  <a:latin typeface="Open Sans"/>
                  <a:ea typeface="Open Sans"/>
                  <a:cs typeface="Open Sans"/>
                  <a:sym typeface="Open Sans"/>
                </a:rPr>
                <a:t>Videos</a:t>
              </a:r>
              <a:r>
                <a:rPr lang="en-US" sz="2500" b="0" i="0" u="none" strike="noStrike" cap="none">
                  <a:solidFill>
                    <a:srgbClr val="3F3F3F"/>
                  </a:solidFill>
                  <a:latin typeface="Open Sans"/>
                  <a:ea typeface="Open Sans"/>
                  <a:cs typeface="Open Sans"/>
                  <a:sym typeface="Open Sans"/>
                </a:rPr>
                <a:t> that have been posted on the Research4Life YouTube channel</a:t>
              </a:r>
              <a:endParaRPr sz="2500" b="0" i="0" u="none" strike="noStrike" cap="none">
                <a:solidFill>
                  <a:srgbClr val="3F3F3F"/>
                </a:solidFill>
                <a:latin typeface="Open Sans"/>
                <a:ea typeface="Open Sans"/>
                <a:cs typeface="Open Sans"/>
                <a:sym typeface="Open Sans"/>
              </a:endParaRPr>
            </a:p>
            <a:p>
              <a:pPr marL="457200" marR="0" lvl="0" indent="-387350" algn="l" rtl="0">
                <a:lnSpc>
                  <a:spcPct val="90000"/>
                </a:lnSpc>
                <a:spcBef>
                  <a:spcPts val="0"/>
                </a:spcBef>
                <a:spcAft>
                  <a:spcPts val="0"/>
                </a:spcAft>
                <a:buClr>
                  <a:srgbClr val="000000"/>
                </a:buClr>
                <a:buSzPts val="2500"/>
                <a:buFont typeface="Open Sans"/>
                <a:buChar char="●"/>
              </a:pPr>
              <a:r>
                <a:rPr lang="en-US" sz="2500" b="0" i="0" u="none" strike="noStrike" cap="none">
                  <a:solidFill>
                    <a:srgbClr val="3F3F3F"/>
                  </a:solidFill>
                  <a:latin typeface="Open Sans"/>
                  <a:ea typeface="Open Sans"/>
                  <a:cs typeface="Open Sans"/>
                  <a:sym typeface="Open Sans"/>
                </a:rPr>
                <a:t>   See: </a:t>
              </a:r>
              <a:r>
                <a:rPr lang="en-US" sz="2500" b="0" i="0" u="sng" strike="noStrike" cap="none">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Research4Life Voices</a:t>
              </a:r>
              <a:endParaRPr sz="2500" b="0" i="0" u="none" strike="noStrike" cap="none">
                <a:solidFill>
                  <a:srgbClr val="0097A7"/>
                </a:solidFill>
                <a:latin typeface="Open Sans"/>
                <a:ea typeface="Open Sans"/>
                <a:cs typeface="Open Sans"/>
                <a:sym typeface="Open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Social Media </a:t>
            </a:r>
            <a:endParaRPr sz="3600"/>
          </a:p>
        </p:txBody>
      </p:sp>
      <p:sp>
        <p:nvSpPr>
          <p:cNvPr id="357" name="Google Shape;357;p35"/>
          <p:cNvSpPr txBox="1">
            <a:spLocks noGrp="1"/>
          </p:cNvSpPr>
          <p:nvPr>
            <p:ph type="body" idx="1"/>
          </p:nvPr>
        </p:nvSpPr>
        <p:spPr>
          <a:xfrm>
            <a:off x="224852" y="1948721"/>
            <a:ext cx="11737299" cy="4257206"/>
          </a:xfrm>
          <a:prstGeom prst="rect">
            <a:avLst/>
          </a:prstGeom>
          <a:noFill/>
          <a:ln>
            <a:noFill/>
          </a:ln>
        </p:spPr>
        <p:txBody>
          <a:bodyPr spcFirstLastPara="1" wrap="square" lIns="91425" tIns="45700" rIns="91425" bIns="45700" anchor="t" anchorCtr="0">
            <a:noAutofit/>
          </a:bodyPr>
          <a:lstStyle/>
          <a:p>
            <a:pPr marL="76200" lvl="0" indent="0" algn="just" rtl="0">
              <a:lnSpc>
                <a:spcPct val="150000"/>
              </a:lnSpc>
              <a:spcBef>
                <a:spcPts val="600"/>
              </a:spcBef>
              <a:spcAft>
                <a:spcPts val="0"/>
              </a:spcAft>
              <a:buSzPts val="2400"/>
              <a:buNone/>
            </a:pPr>
            <a:r>
              <a:rPr lang="en-US" dirty="0">
                <a:solidFill>
                  <a:srgbClr val="3F3F3F"/>
                </a:solidFill>
                <a:latin typeface="Open Sans"/>
                <a:ea typeface="Open Sans"/>
                <a:cs typeface="Open Sans"/>
                <a:sym typeface="Open Sans"/>
              </a:rPr>
              <a:t>The </a:t>
            </a:r>
            <a:r>
              <a:rPr lang="en-US" b="1" dirty="0">
                <a:solidFill>
                  <a:srgbClr val="3F3F3F"/>
                </a:solidFill>
                <a:latin typeface="Open Sans"/>
                <a:ea typeface="Open Sans"/>
                <a:cs typeface="Open Sans"/>
                <a:sym typeface="Open Sans"/>
              </a:rPr>
              <a:t>Research4Life Communications team </a:t>
            </a:r>
            <a:r>
              <a:rPr lang="en-US" dirty="0">
                <a:solidFill>
                  <a:srgbClr val="3F3F3F"/>
                </a:solidFill>
                <a:latin typeface="Open Sans"/>
                <a:ea typeface="Open Sans"/>
                <a:cs typeface="Open Sans"/>
                <a:sym typeface="Open Sans"/>
              </a:rPr>
              <a:t>is responsible for communicating about Research4Life through its official channels on Twitter and Facebook:</a:t>
            </a:r>
            <a:endParaRPr dirty="0">
              <a:solidFill>
                <a:srgbClr val="3F3F3F"/>
              </a:solidFill>
              <a:latin typeface="Open Sans"/>
              <a:ea typeface="Open Sans"/>
              <a:cs typeface="Open Sans"/>
              <a:sym typeface="Open Sans"/>
            </a:endParaRPr>
          </a:p>
          <a:p>
            <a:pPr marL="457200" lvl="0" indent="-381000" algn="l" rtl="0">
              <a:lnSpc>
                <a:spcPct val="150000"/>
              </a:lnSpc>
              <a:spcBef>
                <a:spcPts val="600"/>
              </a:spcBef>
              <a:spcAft>
                <a:spcPts val="0"/>
              </a:spcAft>
              <a:buClr>
                <a:schemeClr val="dk1"/>
              </a:buClr>
              <a:buSzPts val="2400"/>
              <a:buChar char="●"/>
            </a:pPr>
            <a:r>
              <a:rPr lang="en-US" b="1" dirty="0">
                <a:solidFill>
                  <a:srgbClr val="3F3F3F"/>
                </a:solidFill>
                <a:latin typeface="Open Sans"/>
                <a:ea typeface="Open Sans"/>
                <a:cs typeface="Open Sans"/>
                <a:sym typeface="Open Sans"/>
              </a:rPr>
              <a:t>Twitter</a:t>
            </a:r>
            <a:r>
              <a:rPr lang="en-US" i="1"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Users can tag @R4Lpartnership in their tweets about Research4Life. Also consider the following hashtags: #accesstoinformation #equityinresearch #africanresearch or anything else that is appropriate. </a:t>
            </a:r>
            <a:endParaRPr dirty="0">
              <a:solidFill>
                <a:srgbClr val="3F3F3F"/>
              </a:solidFill>
            </a:endParaRPr>
          </a:p>
          <a:p>
            <a:pPr marL="457200" lvl="0" indent="-381000" algn="just" rtl="0">
              <a:lnSpc>
                <a:spcPct val="150000"/>
              </a:lnSpc>
              <a:spcBef>
                <a:spcPts val="0"/>
              </a:spcBef>
              <a:spcAft>
                <a:spcPts val="0"/>
              </a:spcAft>
              <a:buClr>
                <a:schemeClr val="dk1"/>
              </a:buClr>
              <a:buSzPts val="2400"/>
              <a:buChar char="●"/>
            </a:pPr>
            <a:r>
              <a:rPr lang="en-US" b="1" dirty="0">
                <a:solidFill>
                  <a:srgbClr val="3F3F3F"/>
                </a:solidFill>
                <a:latin typeface="Open Sans"/>
                <a:ea typeface="Open Sans"/>
                <a:cs typeface="Open Sans"/>
                <a:sym typeface="Open Sans"/>
              </a:rPr>
              <a:t>Facebook</a:t>
            </a:r>
            <a:r>
              <a:rPr lang="en-US" i="1"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The Research4Life address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www.facebook.com/r4lpartnership</a:t>
            </a:r>
            <a:r>
              <a:rPr lang="en-US" dirty="0">
                <a:solidFill>
                  <a:srgbClr val="3F3F3F"/>
                </a:solidFill>
                <a:latin typeface="Open Sans"/>
                <a:ea typeface="Open Sans"/>
                <a:cs typeface="Open Sans"/>
                <a:sym typeface="Open Sans"/>
              </a:rPr>
              <a:t>; join the community of over </a:t>
            </a:r>
            <a:r>
              <a:rPr lang="en-US" dirty="0">
                <a:solidFill>
                  <a:schemeClr val="tx1">
                    <a:lumMod val="75000"/>
                    <a:lumOff val="25000"/>
                  </a:schemeClr>
                </a:solidFill>
                <a:latin typeface="Open Sans"/>
                <a:ea typeface="Open Sans"/>
                <a:cs typeface="Open Sans"/>
                <a:sym typeface="Open Sans"/>
              </a:rPr>
              <a:t>14.000 followers</a:t>
            </a:r>
            <a:r>
              <a:rPr lang="en-US" dirty="0">
                <a:solidFill>
                  <a:srgbClr val="3F3F3F"/>
                </a:solidFill>
                <a:latin typeface="Open Sans"/>
                <a:ea typeface="Open Sans"/>
                <a:cs typeface="Open Sans"/>
                <a:sym typeface="Open Sans"/>
              </a:rPr>
              <a:t>.</a:t>
            </a:r>
            <a:endParaRPr dirty="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6"/>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For trainers</a:t>
            </a:r>
            <a:endParaRPr sz="3600">
              <a:solidFill>
                <a:srgbClr val="586F7C"/>
              </a:solidFill>
              <a:latin typeface="Open Sans"/>
              <a:ea typeface="Open Sans"/>
              <a:cs typeface="Open Sans"/>
              <a:sym typeface="Open Sans"/>
            </a:endParaRPr>
          </a:p>
        </p:txBody>
      </p:sp>
      <p:grpSp>
        <p:nvGrpSpPr>
          <p:cNvPr id="364" name="Google Shape;364;p36"/>
          <p:cNvGrpSpPr/>
          <p:nvPr/>
        </p:nvGrpSpPr>
        <p:grpSpPr>
          <a:xfrm>
            <a:off x="224852" y="1948721"/>
            <a:ext cx="11737299" cy="4257206"/>
            <a:chOff x="0" y="0"/>
            <a:chExt cx="11737299" cy="4257206"/>
          </a:xfrm>
        </p:grpSpPr>
        <p:sp>
          <p:nvSpPr>
            <p:cNvPr id="365" name="Google Shape;365;p36"/>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6"/>
            <p:cNvSpPr/>
            <p:nvPr/>
          </p:nvSpPr>
          <p:spPr>
            <a:xfrm>
              <a:off x="2128603" y="0"/>
              <a:ext cx="9608696" cy="4257206"/>
            </a:xfrm>
            <a:prstGeom prst="rect">
              <a:avLst/>
            </a:prstGeom>
            <a:solidFill>
              <a:schemeClr val="lt1">
                <a:alpha val="86666"/>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6"/>
            <p:cNvSpPr txBox="1"/>
            <p:nvPr/>
          </p:nvSpPr>
          <p:spPr>
            <a:xfrm>
              <a:off x="2128603" y="0"/>
              <a:ext cx="9608696" cy="425720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3F3F3F"/>
                  </a:solidFill>
                  <a:latin typeface="Open Sans"/>
                  <a:ea typeface="Open Sans"/>
                  <a:cs typeface="Open Sans"/>
                  <a:sym typeface="Open Sans"/>
                </a:rPr>
                <a:t>Trainers who are organizing a workshop and would like  to promote it online or want to share a story or a case study should contact the Communications team via the </a:t>
              </a:r>
              <a:r>
                <a:rPr lang="en-US" sz="36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comms@research4life.org</a:t>
              </a:r>
              <a:r>
                <a:rPr lang="en-US" sz="3600" b="0" i="0" u="none" strike="noStrike" cap="none">
                  <a:solidFill>
                    <a:srgbClr val="3F3F3F"/>
                  </a:solidFill>
                  <a:latin typeface="Open Sans"/>
                  <a:ea typeface="Open Sans"/>
                  <a:cs typeface="Open Sans"/>
                  <a:sym typeface="Open Sans"/>
                </a:rPr>
                <a:t>  email address and the staff will help spread the word.</a:t>
              </a:r>
              <a:endParaRPr sz="36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7"/>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For individuals</a:t>
            </a:r>
            <a:endParaRPr sz="4000">
              <a:solidFill>
                <a:srgbClr val="586F7C"/>
              </a:solidFill>
              <a:latin typeface="Open Sans"/>
              <a:ea typeface="Open Sans"/>
              <a:cs typeface="Open Sans"/>
              <a:sym typeface="Open Sans"/>
            </a:endParaRPr>
          </a:p>
        </p:txBody>
      </p:sp>
      <p:grpSp>
        <p:nvGrpSpPr>
          <p:cNvPr id="374" name="Google Shape;374;p37"/>
          <p:cNvGrpSpPr/>
          <p:nvPr/>
        </p:nvGrpSpPr>
        <p:grpSpPr>
          <a:xfrm>
            <a:off x="224852" y="1948721"/>
            <a:ext cx="11737299" cy="4257206"/>
            <a:chOff x="0" y="0"/>
            <a:chExt cx="11737299" cy="4257206"/>
          </a:xfrm>
        </p:grpSpPr>
        <p:sp>
          <p:nvSpPr>
            <p:cNvPr id="375" name="Google Shape;375;p37"/>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7"/>
            <p:cNvSpPr/>
            <p:nvPr/>
          </p:nvSpPr>
          <p:spPr>
            <a:xfrm>
              <a:off x="2128603" y="0"/>
              <a:ext cx="9608696" cy="4257206"/>
            </a:xfrm>
            <a:prstGeom prst="rect">
              <a:avLst/>
            </a:prstGeom>
            <a:solidFill>
              <a:schemeClr val="lt1">
                <a:alpha val="86666"/>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7"/>
            <p:cNvSpPr txBox="1"/>
            <p:nvPr/>
          </p:nvSpPr>
          <p:spPr>
            <a:xfrm>
              <a:off x="2128603" y="0"/>
              <a:ext cx="9608696" cy="4257206"/>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rgbClr val="3F3F3F"/>
                  </a:solidFill>
                  <a:latin typeface="Open Sans"/>
                  <a:ea typeface="Open Sans"/>
                  <a:cs typeface="Open Sans"/>
                  <a:sym typeface="Open Sans"/>
                </a:rPr>
                <a:t>Individuals are encouraged to share information about Research4Life through their own channel, or that of their institution – and don’t forget to add visual content to the article or social media post!  </a:t>
              </a:r>
              <a:endParaRPr sz="1400" b="0" i="0" u="none" strike="noStrike" cap="none">
                <a:solidFill>
                  <a:srgbClr val="3F3F3F"/>
                </a:solidFill>
                <a:latin typeface="Arial"/>
                <a:ea typeface="Arial"/>
                <a:cs typeface="Arial"/>
                <a:sym typeface="Arial"/>
              </a:endParaRPr>
            </a:p>
            <a:p>
              <a:pPr marL="0" marR="0" lvl="0" indent="0" algn="ctr" rtl="0">
                <a:lnSpc>
                  <a:spcPct val="90000"/>
                </a:lnSpc>
                <a:spcBef>
                  <a:spcPts val="1085"/>
                </a:spcBef>
                <a:spcAft>
                  <a:spcPts val="0"/>
                </a:spcAft>
                <a:buClr>
                  <a:srgbClr val="000000"/>
                </a:buClr>
                <a:buSzPts val="3100"/>
                <a:buFont typeface="Arial"/>
                <a:buNone/>
              </a:pPr>
              <a:r>
                <a:rPr lang="en-US" sz="3100" b="0" i="0" u="none" strike="noStrike" cap="none">
                  <a:solidFill>
                    <a:srgbClr val="3F3F3F"/>
                  </a:solidFill>
                  <a:latin typeface="Open Sans"/>
                  <a:ea typeface="Open Sans"/>
                  <a:cs typeface="Open Sans"/>
                  <a:sym typeface="Open Sans"/>
                </a:rPr>
                <a:t>Visual content such as photos gets viewed up to 90% more often than purely textual content online.</a:t>
              </a:r>
              <a:endParaRPr sz="1400" b="0" i="0" u="none" strike="noStrike" cap="none">
                <a:solidFill>
                  <a:srgbClr val="3F3F3F"/>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f3df2bde3e_0_10"/>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Discussion</a:t>
            </a:r>
            <a:endParaRPr sz="3600">
              <a:solidFill>
                <a:srgbClr val="586F7C"/>
              </a:solidFill>
              <a:latin typeface="Open Sans"/>
              <a:ea typeface="Open Sans"/>
              <a:cs typeface="Open Sans"/>
              <a:sym typeface="Open Sans"/>
            </a:endParaRPr>
          </a:p>
        </p:txBody>
      </p:sp>
      <p:sp>
        <p:nvSpPr>
          <p:cNvPr id="384" name="Google Shape;384;gf3df2bde3e_0_10"/>
          <p:cNvSpPr txBox="1">
            <a:spLocks noGrp="1"/>
          </p:cNvSpPr>
          <p:nvPr>
            <p:ph type="body" idx="1"/>
          </p:nvPr>
        </p:nvSpPr>
        <p:spPr>
          <a:xfrm>
            <a:off x="293250" y="1971525"/>
            <a:ext cx="72096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2600">
                <a:solidFill>
                  <a:srgbClr val="3F3F3F"/>
                </a:solidFill>
                <a:latin typeface="Open Sans"/>
                <a:ea typeface="Open Sans"/>
                <a:cs typeface="Open Sans"/>
                <a:sym typeface="Open Sans"/>
              </a:rPr>
              <a:t>What Research4Life promotional and marketing materials seem the most useful? </a:t>
            </a:r>
            <a:endParaRPr sz="260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SzPts val="2400"/>
              <a:buNone/>
            </a:pPr>
            <a:endParaRPr sz="260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SzPts val="2400"/>
              <a:buNone/>
            </a:pPr>
            <a:r>
              <a:rPr lang="en-US" sz="2600">
                <a:solidFill>
                  <a:srgbClr val="3F3F3F"/>
                </a:solidFill>
                <a:latin typeface="Open Sans"/>
                <a:ea typeface="Open Sans"/>
                <a:cs typeface="Open Sans"/>
                <a:sym typeface="Open Sans"/>
              </a:rPr>
              <a:t>What promotional and marketing materials might be missing, or would be useful for your institution that isn’t currently available? </a:t>
            </a:r>
            <a:endParaRPr sz="2600">
              <a:solidFill>
                <a:srgbClr val="3F3F3F"/>
              </a:solidFill>
              <a:latin typeface="Open Sans"/>
              <a:ea typeface="Open Sans"/>
              <a:cs typeface="Open Sans"/>
              <a:sym typeface="Open Sans"/>
            </a:endParaRPr>
          </a:p>
        </p:txBody>
      </p:sp>
      <p:sp>
        <p:nvSpPr>
          <p:cNvPr id="385" name="Google Shape;385;gf3df2bde3e_0_10"/>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86" name="Google Shape;386;gf3df2bde3e_0_10"/>
          <p:cNvPicPr preferRelativeResize="0"/>
          <p:nvPr/>
        </p:nvPicPr>
        <p:blipFill rotWithShape="1">
          <a:blip r:embed="rId3">
            <a:alphaModFix/>
          </a:blip>
          <a:srcRect/>
          <a:stretch/>
        </p:blipFill>
        <p:spPr>
          <a:xfrm>
            <a:off x="8087736" y="2553059"/>
            <a:ext cx="3212113" cy="34335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393" name="Google Shape;393;p47"/>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9250" algn="l" rtl="0">
              <a:lnSpc>
                <a:spcPct val="100000"/>
              </a:lnSpc>
              <a:spcBef>
                <a:spcPts val="0"/>
              </a:spcBef>
              <a:spcAft>
                <a:spcPts val="0"/>
              </a:spcAft>
              <a:buClr>
                <a:schemeClr val="dk2"/>
              </a:buClr>
              <a:buSzPts val="2300"/>
              <a:buChar char="●"/>
            </a:pPr>
            <a:r>
              <a:rPr lang="en-US" sz="2100">
                <a:solidFill>
                  <a:srgbClr val="3F3F3F"/>
                </a:solidFill>
                <a:latin typeface="Open Sans"/>
                <a:ea typeface="Open Sans"/>
                <a:cs typeface="Open Sans"/>
                <a:sym typeface="Open Sans"/>
              </a:rPr>
              <a:t>Compared to an advocacy strategy, marketing is more customer-oriented and aims to “sell” a product or service.  </a:t>
            </a:r>
            <a:endParaRPr sz="2100">
              <a:solidFill>
                <a:srgbClr val="3F3F3F"/>
              </a:solidFill>
              <a:latin typeface="Open Sans"/>
              <a:ea typeface="Open Sans"/>
              <a:cs typeface="Open Sans"/>
              <a:sym typeface="Open Sans"/>
            </a:endParaRPr>
          </a:p>
          <a:p>
            <a:pPr marL="355600" lvl="0" indent="-349250" algn="l" rtl="0">
              <a:lnSpc>
                <a:spcPct val="100000"/>
              </a:lnSpc>
              <a:spcBef>
                <a:spcPts val="0"/>
              </a:spcBef>
              <a:spcAft>
                <a:spcPts val="0"/>
              </a:spcAft>
              <a:buClr>
                <a:schemeClr val="dk2"/>
              </a:buClr>
              <a:buSzPts val="2300"/>
              <a:buChar char="●"/>
            </a:pPr>
            <a:r>
              <a:rPr lang="en-US" sz="2100">
                <a:solidFill>
                  <a:srgbClr val="3F3F3F"/>
                </a:solidFill>
                <a:latin typeface="Open Sans"/>
                <a:ea typeface="Open Sans"/>
                <a:cs typeface="Open Sans"/>
                <a:sym typeface="Open Sans"/>
              </a:rPr>
              <a:t>A marketing plan will educate the institution's members or client groups about the full potential of the resources available through the Research4Life platform and increase the use of the material. </a:t>
            </a:r>
            <a:endParaRPr sz="2500">
              <a:solidFill>
                <a:srgbClr val="3F3F3F"/>
              </a:solidFill>
            </a:endParaRPr>
          </a:p>
          <a:p>
            <a:pPr marL="355600" lvl="0" indent="-349250" algn="l" rtl="0">
              <a:lnSpc>
                <a:spcPct val="100000"/>
              </a:lnSpc>
              <a:spcBef>
                <a:spcPts val="0"/>
              </a:spcBef>
              <a:spcAft>
                <a:spcPts val="0"/>
              </a:spcAft>
              <a:buClr>
                <a:schemeClr val="dk2"/>
              </a:buClr>
              <a:buSzPts val="2300"/>
              <a:buChar char="●"/>
            </a:pPr>
            <a:r>
              <a:rPr lang="en-US" sz="2100">
                <a:solidFill>
                  <a:srgbClr val="3F3F3F"/>
                </a:solidFill>
                <a:latin typeface="Open Sans"/>
                <a:ea typeface="Open Sans"/>
                <a:cs typeface="Open Sans"/>
                <a:sym typeface="Open Sans"/>
              </a:rPr>
              <a:t>Using the Marketing strategies for Research4Life resources workbook, the library staff can identify the institution’s client groups, their information needs and what resources are available, plus develop a survey and the strategy for distributing the questionnaire.</a:t>
            </a:r>
            <a:endParaRPr/>
          </a:p>
          <a:p>
            <a:pPr marL="355600" lvl="0" indent="-203200" algn="l" rtl="0">
              <a:lnSpc>
                <a:spcPct val="100000"/>
              </a:lnSpc>
              <a:spcBef>
                <a:spcPts val="0"/>
              </a:spcBef>
              <a:spcAft>
                <a:spcPts val="0"/>
              </a:spcAft>
              <a:buClr>
                <a:schemeClr val="dk2"/>
              </a:buClr>
              <a:buSzPts val="2300"/>
              <a:buNone/>
            </a:pPr>
            <a:endParaRPr sz="2500">
              <a:solidFill>
                <a:srgbClr val="FF0000"/>
              </a:solidFill>
            </a:endParaRPr>
          </a:p>
          <a:p>
            <a:pPr marL="355600" lvl="0" indent="-349250" algn="l" rtl="0">
              <a:lnSpc>
                <a:spcPct val="100000"/>
              </a:lnSpc>
              <a:spcBef>
                <a:spcPts val="0"/>
              </a:spcBef>
              <a:spcAft>
                <a:spcPts val="0"/>
              </a:spcAft>
              <a:buClr>
                <a:schemeClr val="dk2"/>
              </a:buClr>
              <a:buSzPts val="2300"/>
              <a:buChar char="●"/>
            </a:pPr>
            <a:r>
              <a:rPr lang="en-US" sz="2100">
                <a:solidFill>
                  <a:srgbClr val="3F3F3F"/>
                </a:solidFill>
                <a:latin typeface="Open Sans"/>
                <a:ea typeface="Open Sans"/>
                <a:cs typeface="Open Sans"/>
                <a:sym typeface="Open Sans"/>
              </a:rPr>
              <a:t>This lesson also discussed the Research4Life promotional and marketing material plus the social media channels.  These resources are useful for all advocacy and marketing activities.</a:t>
            </a:r>
            <a:endParaRPr sz="2500">
              <a:solidFill>
                <a:srgbClr val="3F3F3F"/>
              </a:solidFill>
            </a:endParaRPr>
          </a:p>
          <a:p>
            <a:pPr marL="355600" lvl="0" indent="-349250" algn="l" rtl="0">
              <a:lnSpc>
                <a:spcPct val="100000"/>
              </a:lnSpc>
              <a:spcBef>
                <a:spcPts val="0"/>
              </a:spcBef>
              <a:spcAft>
                <a:spcPts val="0"/>
              </a:spcAft>
              <a:buClr>
                <a:schemeClr val="dk2"/>
              </a:buClr>
              <a:buSzPts val="2300"/>
              <a:buChar char="●"/>
            </a:pPr>
            <a:r>
              <a:rPr lang="en-US" sz="2100">
                <a:solidFill>
                  <a:srgbClr val="3F3F3F"/>
                </a:solidFill>
                <a:latin typeface="Open Sans"/>
                <a:ea typeface="Open Sans"/>
                <a:cs typeface="Open Sans"/>
                <a:sym typeface="Open Sans"/>
              </a:rPr>
              <a:t>The lesson concludes with examples of two workshop programmes.  These examples show how training is tailored to the unique information needs of various client groups.</a:t>
            </a:r>
            <a:endParaRPr sz="2100">
              <a:solidFill>
                <a:srgbClr val="3F3F3F"/>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9"/>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Additional Resources</a:t>
            </a:r>
            <a:endParaRPr sz="3600">
              <a:solidFill>
                <a:srgbClr val="586F7C"/>
              </a:solidFill>
              <a:latin typeface="Open Sans"/>
              <a:ea typeface="Open Sans"/>
              <a:cs typeface="Open Sans"/>
              <a:sym typeface="Open Sans"/>
            </a:endParaRPr>
          </a:p>
        </p:txBody>
      </p:sp>
      <p:sp>
        <p:nvSpPr>
          <p:cNvPr id="399" name="Google Shape;399;p9"/>
          <p:cNvSpPr txBox="1">
            <a:spLocks noGrp="1"/>
          </p:cNvSpPr>
          <p:nvPr>
            <p:ph type="body" idx="1"/>
          </p:nvPr>
        </p:nvSpPr>
        <p:spPr>
          <a:xfrm>
            <a:off x="216250" y="1902625"/>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76250" lvl="0" indent="-336550" algn="l" rtl="0">
              <a:lnSpc>
                <a:spcPct val="150000"/>
              </a:lnSpc>
              <a:spcBef>
                <a:spcPts val="0"/>
              </a:spcBef>
              <a:spcAft>
                <a:spcPts val="0"/>
              </a:spcAft>
              <a:buClr>
                <a:srgbClr val="666666"/>
              </a:buClr>
              <a:buSzPts val="1400"/>
              <a:buChar char="●"/>
            </a:pPr>
            <a:r>
              <a:rPr lang="en-US" sz="2100">
                <a:solidFill>
                  <a:srgbClr val="3F3F3F"/>
                </a:solidFill>
                <a:latin typeface="Open Sans"/>
                <a:ea typeface="Open Sans"/>
                <a:cs typeface="Open Sans"/>
                <a:sym typeface="Open Sans"/>
              </a:rPr>
              <a:t>Association of College &amp; Research Libraries (ACRL). ‘Marketing The Academic Library’. Text, 11 September 2011. Accessed 23 June 2021 </a:t>
            </a:r>
            <a:endParaRPr sz="2100">
              <a:solidFill>
                <a:srgbClr val="3F3F3F"/>
              </a:solidFill>
              <a:highlight>
                <a:srgbClr val="FFFF00"/>
              </a:highlight>
              <a:latin typeface="Open Sans"/>
              <a:ea typeface="Open Sans"/>
              <a:cs typeface="Open Sans"/>
              <a:sym typeface="Open Sans"/>
            </a:endParaRPr>
          </a:p>
          <a:p>
            <a:pPr marL="476250" lvl="0" indent="-336550" algn="l" rtl="0">
              <a:lnSpc>
                <a:spcPct val="150000"/>
              </a:lnSpc>
              <a:spcBef>
                <a:spcPts val="0"/>
              </a:spcBef>
              <a:spcAft>
                <a:spcPts val="0"/>
              </a:spcAft>
              <a:buClr>
                <a:srgbClr val="666666"/>
              </a:buClr>
              <a:buSzPts val="1400"/>
              <a:buChar char="●"/>
            </a:pPr>
            <a:r>
              <a:rPr lang="en-US" sz="2100">
                <a:solidFill>
                  <a:srgbClr val="3F3F3F"/>
                </a:solidFill>
                <a:latin typeface="Open Sans"/>
                <a:ea typeface="Open Sans"/>
                <a:cs typeface="Open Sans"/>
                <a:sym typeface="Open Sans"/>
              </a:rPr>
              <a:t>Hardenbrook, Joe. ‘Marketing and Advocating for the Academic Library’. Mr. Library Dude (blog), 5 March 2019. Accessed 23 June 2021 </a:t>
            </a:r>
            <a:r>
              <a:rPr lang="en-US" sz="2100">
                <a:solidFill>
                  <a:srgbClr val="3F3F3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https://mrlibrarydude.wordpress.com/2019/03/04/marketing-and-advocating-for-the-academic-library/</a:t>
            </a:r>
            <a:r>
              <a:rPr lang="en-US" sz="2100">
                <a:solidFill>
                  <a:srgbClr val="3F3F3F"/>
                </a:solidFill>
                <a:latin typeface="Open Sans"/>
                <a:ea typeface="Open Sans"/>
                <a:cs typeface="Open Sans"/>
                <a:sym typeface="Open Sans"/>
              </a:rPr>
              <a:t> </a:t>
            </a:r>
            <a:endParaRPr sz="2100" u="sng">
              <a:solidFill>
                <a:srgbClr val="3F3F3F"/>
              </a:solidFill>
              <a:latin typeface="Open Sans"/>
              <a:ea typeface="Open Sans"/>
              <a:cs typeface="Open Sans"/>
              <a:sym typeface="Open Sans"/>
            </a:endParaRPr>
          </a:p>
          <a:p>
            <a:pPr marL="476250" lvl="0" indent="-381000" algn="l" rtl="0">
              <a:lnSpc>
                <a:spcPct val="150000"/>
              </a:lnSpc>
              <a:spcBef>
                <a:spcPts val="0"/>
              </a:spcBef>
              <a:spcAft>
                <a:spcPts val="0"/>
              </a:spcAft>
              <a:buClr>
                <a:srgbClr val="FF0000"/>
              </a:buClr>
              <a:buSzPts val="2100"/>
              <a:buFont typeface="Open Sans"/>
              <a:buChar char="●"/>
            </a:pPr>
            <a:r>
              <a:rPr lang="en-US" sz="2100">
                <a:solidFill>
                  <a:srgbClr val="3F3F3F"/>
                </a:solidFill>
                <a:latin typeface="Open Sans"/>
                <a:ea typeface="Open Sans"/>
                <a:cs typeface="Open Sans"/>
                <a:sym typeface="Open Sans"/>
              </a:rPr>
              <a:t>Saunders, L., &amp; Wong, M. A. (2020). </a:t>
            </a:r>
            <a:r>
              <a:rPr lang="en-US" sz="2100" i="1">
                <a:solidFill>
                  <a:srgbClr val="3F3F3F"/>
                </a:solidFill>
                <a:latin typeface="Open Sans"/>
                <a:ea typeface="Open Sans"/>
                <a:cs typeface="Open Sans"/>
                <a:sym typeface="Open Sans"/>
              </a:rPr>
              <a:t>Instruction in libraries and information centers: An introduction</a:t>
            </a:r>
            <a:r>
              <a:rPr lang="en-US" sz="2100">
                <a:solidFill>
                  <a:srgbClr val="3F3F3F"/>
                </a:solidFill>
                <a:latin typeface="Open Sans"/>
                <a:ea typeface="Open Sans"/>
                <a:cs typeface="Open Sans"/>
                <a:sym typeface="Open Sans"/>
              </a:rPr>
              <a:t>. Windsor &amp; Downs Press. https://doi.org/10.21900/wd.12</a:t>
            </a:r>
            <a:endParaRPr sz="2100">
              <a:solidFill>
                <a:srgbClr val="3F3F3F"/>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24fc7b004e_0_0"/>
          <p:cNvSpPr txBox="1">
            <a:spLocks noGrp="1"/>
          </p:cNvSpPr>
          <p:nvPr>
            <p:ph type="title"/>
          </p:nvPr>
        </p:nvSpPr>
        <p:spPr>
          <a:xfrm>
            <a:off x="46950" y="992397"/>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sz="3300">
                <a:solidFill>
                  <a:srgbClr val="586F7C"/>
                </a:solidFill>
                <a:latin typeface="Open Sans"/>
                <a:ea typeface="Open Sans"/>
                <a:cs typeface="Open Sans"/>
                <a:sym typeface="Open Sans"/>
              </a:rPr>
              <a:t>Additional Resources for Teaching Adults</a:t>
            </a:r>
            <a:endParaRPr sz="3200">
              <a:solidFill>
                <a:srgbClr val="586F7C"/>
              </a:solidFill>
              <a:latin typeface="Open Sans"/>
              <a:ea typeface="Open Sans"/>
              <a:cs typeface="Open Sans"/>
              <a:sym typeface="Open Sans"/>
            </a:endParaRPr>
          </a:p>
        </p:txBody>
      </p:sp>
      <p:sp>
        <p:nvSpPr>
          <p:cNvPr id="405" name="Google Shape;405;g124fc7b004e_0_0"/>
          <p:cNvSpPr txBox="1">
            <a:spLocks noGrp="1"/>
          </p:cNvSpPr>
          <p:nvPr>
            <p:ph type="body" idx="1"/>
          </p:nvPr>
        </p:nvSpPr>
        <p:spPr>
          <a:xfrm>
            <a:off x="216250" y="1706682"/>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rgbClr val="3F3F3F"/>
              </a:buClr>
              <a:buSzPts val="2200"/>
              <a:buFont typeface="Open Sans"/>
              <a:buChar char="●"/>
            </a:pPr>
            <a:r>
              <a:rPr lang="en-US" sz="2000" dirty="0" err="1">
                <a:solidFill>
                  <a:srgbClr val="3F3F3F"/>
                </a:solidFill>
                <a:highlight>
                  <a:srgbClr val="FFFFFF"/>
                </a:highlight>
                <a:latin typeface="Open Sans"/>
                <a:ea typeface="Open Sans"/>
                <a:cs typeface="Open Sans"/>
                <a:sym typeface="Open Sans"/>
              </a:rPr>
              <a:t>Arghode</a:t>
            </a:r>
            <a:r>
              <a:rPr lang="en-US" sz="2000" dirty="0">
                <a:solidFill>
                  <a:srgbClr val="3F3F3F"/>
                </a:solidFill>
                <a:highlight>
                  <a:srgbClr val="FFFFFF"/>
                </a:highlight>
                <a:latin typeface="Open Sans"/>
                <a:ea typeface="Open Sans"/>
                <a:cs typeface="Open Sans"/>
                <a:sym typeface="Open Sans"/>
              </a:rPr>
              <a:t>, V., </a:t>
            </a:r>
            <a:r>
              <a:rPr lang="en-US" sz="2000" dirty="0" err="1">
                <a:solidFill>
                  <a:srgbClr val="3F3F3F"/>
                </a:solidFill>
                <a:highlight>
                  <a:srgbClr val="FFFFFF"/>
                </a:highlight>
                <a:latin typeface="Open Sans"/>
                <a:ea typeface="Open Sans"/>
                <a:cs typeface="Open Sans"/>
                <a:sym typeface="Open Sans"/>
              </a:rPr>
              <a:t>Brieger</a:t>
            </a:r>
            <a:r>
              <a:rPr lang="en-US" sz="2000" dirty="0">
                <a:solidFill>
                  <a:srgbClr val="3F3F3F"/>
                </a:solidFill>
                <a:highlight>
                  <a:srgbClr val="FFFFFF"/>
                </a:highlight>
                <a:latin typeface="Open Sans"/>
                <a:ea typeface="Open Sans"/>
                <a:cs typeface="Open Sans"/>
                <a:sym typeface="Open Sans"/>
              </a:rPr>
              <a:t>, E. W., &amp; McLean, G. N. (2017). Adult learning theories: Implications for online instruction.</a:t>
            </a:r>
            <a:r>
              <a:rPr lang="en-US" sz="2000" i="1" dirty="0">
                <a:solidFill>
                  <a:srgbClr val="3F3F3F"/>
                </a:solidFill>
                <a:highlight>
                  <a:srgbClr val="FFFFFF"/>
                </a:highlight>
                <a:latin typeface="Open Sans"/>
                <a:ea typeface="Open Sans"/>
                <a:cs typeface="Open Sans"/>
                <a:sym typeface="Open Sans"/>
              </a:rPr>
              <a:t> European Journal of Training and Development, 41</a:t>
            </a:r>
            <a:r>
              <a:rPr lang="en-US" sz="2000" dirty="0">
                <a:solidFill>
                  <a:srgbClr val="3F3F3F"/>
                </a:solidFill>
                <a:highlight>
                  <a:srgbClr val="FFFFFF"/>
                </a:highlight>
                <a:latin typeface="Open Sans"/>
                <a:ea typeface="Open Sans"/>
                <a:cs typeface="Open Sans"/>
                <a:sym typeface="Open Sans"/>
              </a:rPr>
              <a:t>(7), 593-609. </a:t>
            </a:r>
            <a:r>
              <a:rPr lang="en-US" sz="2000" u="sng" dirty="0">
                <a:solidFill>
                  <a:srgbClr val="3F3F3F"/>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http://dx.doi.org/10.1108/EJTD-02-2017-0014</a:t>
            </a:r>
            <a:r>
              <a:rPr lang="en-US" sz="2000" u="sng" dirty="0">
                <a:solidFill>
                  <a:srgbClr val="3F3F3F"/>
                </a:solidFill>
                <a:highlight>
                  <a:srgbClr val="FFFFFF"/>
                </a:highlight>
                <a:latin typeface="Open Sans"/>
                <a:ea typeface="Open Sans"/>
                <a:cs typeface="Open Sans"/>
                <a:sym typeface="Open Sans"/>
              </a:rPr>
              <a:t> </a:t>
            </a:r>
            <a:endParaRPr dirty="0"/>
          </a:p>
          <a:p>
            <a:pPr marL="457200" lvl="0" indent="-368300" algn="l" rtl="0">
              <a:lnSpc>
                <a:spcPct val="100000"/>
              </a:lnSpc>
              <a:spcBef>
                <a:spcPts val="600"/>
              </a:spcBef>
              <a:spcAft>
                <a:spcPts val="0"/>
              </a:spcAft>
              <a:buClr>
                <a:srgbClr val="3F3F3F"/>
              </a:buClr>
              <a:buSzPts val="2200"/>
              <a:buFont typeface="Open Sans"/>
              <a:buChar char="●"/>
            </a:pPr>
            <a:r>
              <a:rPr lang="en-US" sz="2000" dirty="0">
                <a:solidFill>
                  <a:schemeClr val="tx1">
                    <a:lumMod val="75000"/>
                    <a:lumOff val="25000"/>
                  </a:schemeClr>
                </a:solidFill>
                <a:latin typeface="Open Sans"/>
                <a:ea typeface="Open Sans"/>
                <a:cs typeface="Open Sans"/>
                <a:sym typeface="Open Sans"/>
              </a:rPr>
              <a:t>Adult Learner. </a:t>
            </a:r>
            <a:r>
              <a:rPr lang="en-US" sz="2000" i="1" dirty="0">
                <a:solidFill>
                  <a:schemeClr val="tx1">
                    <a:lumMod val="75000"/>
                    <a:lumOff val="25000"/>
                  </a:schemeClr>
                </a:solidFill>
                <a:latin typeface="Open Sans"/>
                <a:ea typeface="Open Sans"/>
                <a:cs typeface="Open Sans"/>
                <a:sym typeface="Open Sans"/>
              </a:rPr>
              <a:t>Wikipedia</a:t>
            </a:r>
            <a:r>
              <a:rPr lang="en-US" sz="2000" dirty="0">
                <a:solidFill>
                  <a:schemeClr val="tx1">
                    <a:lumMod val="75000"/>
                    <a:lumOff val="25000"/>
                  </a:schemeClr>
                </a:solidFill>
                <a:latin typeface="Open Sans"/>
                <a:ea typeface="Open Sans"/>
                <a:cs typeface="Open Sans"/>
                <a:sym typeface="Open Sans"/>
              </a:rPr>
              <a:t>, 28 December 2022                                                                             https://en.wikipedia.org/w/index.php?title=Adult_learner&amp;oldid=1100281814 </a:t>
            </a:r>
            <a:endParaRPr dirty="0">
              <a:solidFill>
                <a:schemeClr val="tx1">
                  <a:lumMod val="75000"/>
                  <a:lumOff val="25000"/>
                </a:schemeClr>
              </a:solidFill>
            </a:endParaRPr>
          </a:p>
          <a:p>
            <a:pPr marL="457200" lvl="0" indent="-368300" algn="l" rtl="0">
              <a:lnSpc>
                <a:spcPct val="100000"/>
              </a:lnSpc>
              <a:spcBef>
                <a:spcPts val="600"/>
              </a:spcBef>
              <a:spcAft>
                <a:spcPts val="0"/>
              </a:spcAft>
              <a:buClr>
                <a:srgbClr val="3F3F3F"/>
              </a:buClr>
              <a:buSzPts val="2200"/>
              <a:buFont typeface="Open Sans"/>
              <a:buChar char="●"/>
            </a:pPr>
            <a:r>
              <a:rPr lang="en-US" sz="2000" dirty="0">
                <a:solidFill>
                  <a:schemeClr val="tx1">
                    <a:lumMod val="75000"/>
                    <a:lumOff val="25000"/>
                  </a:schemeClr>
                </a:solidFill>
                <a:latin typeface="Open Sans"/>
                <a:ea typeface="Open Sans"/>
                <a:cs typeface="Open Sans"/>
                <a:sym typeface="Open Sans"/>
              </a:rPr>
              <a:t>Adult Education. </a:t>
            </a:r>
            <a:r>
              <a:rPr lang="en-US" sz="2000" i="1" dirty="0" err="1">
                <a:solidFill>
                  <a:schemeClr val="tx1">
                    <a:lumMod val="75000"/>
                    <a:lumOff val="25000"/>
                  </a:schemeClr>
                </a:solidFill>
                <a:latin typeface="Open Sans"/>
                <a:ea typeface="Open Sans"/>
                <a:cs typeface="Open Sans"/>
                <a:sym typeface="Open Sans"/>
              </a:rPr>
              <a:t>Wikepedia</a:t>
            </a:r>
            <a:r>
              <a:rPr lang="en-US" sz="2000" dirty="0">
                <a:solidFill>
                  <a:schemeClr val="tx1">
                    <a:lumMod val="75000"/>
                    <a:lumOff val="25000"/>
                  </a:schemeClr>
                </a:solidFill>
                <a:latin typeface="Open Sans"/>
                <a:ea typeface="Open Sans"/>
                <a:cs typeface="Open Sans"/>
                <a:sym typeface="Open Sans"/>
              </a:rPr>
              <a:t>, 28 December 2022 </a:t>
            </a:r>
            <a:endParaRPr dirty="0">
              <a:solidFill>
                <a:schemeClr val="tx1">
                  <a:lumMod val="75000"/>
                  <a:lumOff val="25000"/>
                </a:schemeClr>
              </a:solidFill>
            </a:endParaRPr>
          </a:p>
          <a:p>
            <a:pPr marL="0" marR="0" lvl="0" indent="0" algn="l" rtl="0">
              <a:lnSpc>
                <a:spcPct val="90000"/>
              </a:lnSpc>
              <a:spcBef>
                <a:spcPts val="0"/>
              </a:spcBef>
              <a:spcAft>
                <a:spcPts val="0"/>
              </a:spcAft>
              <a:buSzPts val="2400"/>
              <a:buNone/>
            </a:pPr>
            <a:r>
              <a:rPr lang="en-US" sz="2000" dirty="0">
                <a:solidFill>
                  <a:schemeClr val="tx1">
                    <a:lumMod val="75000"/>
                    <a:lumOff val="25000"/>
                  </a:schemeClr>
                </a:solidFill>
                <a:latin typeface="Open Sans"/>
                <a:ea typeface="Open Sans"/>
                <a:cs typeface="Open Sans"/>
                <a:sym typeface="Open Sans"/>
              </a:rPr>
              <a:t>      https://www.wgu.edu/blog/adult-learning-theories-principles2004.html</a:t>
            </a:r>
            <a:endParaRPr sz="2000" dirty="0">
              <a:solidFill>
                <a:schemeClr val="tx1">
                  <a:lumMod val="75000"/>
                  <a:lumOff val="25000"/>
                </a:schemeClr>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000" dirty="0">
                <a:solidFill>
                  <a:srgbClr val="3F3F3F"/>
                </a:solidFill>
                <a:latin typeface="Open Sans"/>
                <a:ea typeface="Open Sans"/>
                <a:cs typeface="Open Sans"/>
                <a:sym typeface="Open Sans"/>
              </a:rPr>
              <a:t>Arizona State University. (n.d.). </a:t>
            </a:r>
            <a:r>
              <a:rPr lang="en-US" sz="2000" i="1" dirty="0">
                <a:solidFill>
                  <a:srgbClr val="3F3F3F"/>
                </a:solidFill>
                <a:latin typeface="Open Sans"/>
                <a:ea typeface="Open Sans"/>
                <a:cs typeface="Open Sans"/>
                <a:sym typeface="Open Sans"/>
              </a:rPr>
              <a:t>Learning objectives builder</a:t>
            </a:r>
            <a:r>
              <a:rPr lang="en-US" sz="2000" dirty="0">
                <a:solidFill>
                  <a:srgbClr val="3F3F3F"/>
                </a:solidFill>
                <a:latin typeface="Open Sans"/>
                <a:ea typeface="Open Sans"/>
                <a:cs typeface="Open Sans"/>
                <a:sym typeface="Open Sans"/>
              </a:rPr>
              <a:t>. ASU for You. Retrieved April 21, 2022, from </a:t>
            </a:r>
            <a:r>
              <a:rPr lang="en-US" sz="2000" u="sng"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https://teachonline.asu.edu/objectives-builder/</a:t>
            </a:r>
            <a:endParaRPr sz="2000" dirty="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rgbClr val="3F3F3F"/>
              </a:buClr>
              <a:buSzPts val="2200"/>
              <a:buFont typeface="Open Sans"/>
              <a:buChar char="●"/>
            </a:pPr>
            <a:r>
              <a:rPr lang="en-US" sz="2000" dirty="0" err="1">
                <a:solidFill>
                  <a:srgbClr val="3F3F3F"/>
                </a:solidFill>
                <a:latin typeface="Open Sans"/>
                <a:ea typeface="Open Sans"/>
                <a:cs typeface="Open Sans"/>
                <a:sym typeface="Open Sans"/>
              </a:rPr>
              <a:t>Blaschke</a:t>
            </a:r>
            <a:r>
              <a:rPr lang="en-US" sz="2000" dirty="0">
                <a:solidFill>
                  <a:srgbClr val="3F3F3F"/>
                </a:solidFill>
                <a:latin typeface="Open Sans"/>
                <a:ea typeface="Open Sans"/>
                <a:cs typeface="Open Sans"/>
                <a:sym typeface="Open Sans"/>
              </a:rPr>
              <a:t>, L. M. (2012). Heutagogy and lifelong learning: A review of </a:t>
            </a:r>
            <a:r>
              <a:rPr lang="en-US" sz="2000" dirty="0" err="1">
                <a:solidFill>
                  <a:srgbClr val="3F3F3F"/>
                </a:solidFill>
                <a:latin typeface="Open Sans"/>
                <a:ea typeface="Open Sans"/>
                <a:cs typeface="Open Sans"/>
                <a:sym typeface="Open Sans"/>
              </a:rPr>
              <a:t>heutagogical</a:t>
            </a:r>
            <a:r>
              <a:rPr lang="en-US" sz="2000" dirty="0">
                <a:solidFill>
                  <a:srgbClr val="3F3F3F"/>
                </a:solidFill>
                <a:latin typeface="Open Sans"/>
                <a:ea typeface="Open Sans"/>
                <a:cs typeface="Open Sans"/>
                <a:sym typeface="Open Sans"/>
              </a:rPr>
              <a:t> practice and self-determined learning. </a:t>
            </a:r>
            <a:r>
              <a:rPr lang="en-US" sz="2000" i="1" dirty="0">
                <a:solidFill>
                  <a:srgbClr val="3F3F3F"/>
                </a:solidFill>
                <a:latin typeface="Open Sans"/>
                <a:ea typeface="Open Sans"/>
                <a:cs typeface="Open Sans"/>
                <a:sym typeface="Open Sans"/>
              </a:rPr>
              <a:t>The International Review of Research in Open and Distributed Learning</a:t>
            </a:r>
            <a:r>
              <a:rPr lang="en-US" sz="2000" dirty="0">
                <a:solidFill>
                  <a:srgbClr val="3F3F3F"/>
                </a:solidFill>
                <a:latin typeface="Open Sans"/>
                <a:ea typeface="Open Sans"/>
                <a:cs typeface="Open Sans"/>
                <a:sym typeface="Open Sans"/>
              </a:rPr>
              <a:t>, </a:t>
            </a:r>
            <a:r>
              <a:rPr lang="en-US" sz="2000" i="1" dirty="0">
                <a:solidFill>
                  <a:srgbClr val="3F3F3F"/>
                </a:solidFill>
                <a:latin typeface="Open Sans"/>
                <a:ea typeface="Open Sans"/>
                <a:cs typeface="Open Sans"/>
                <a:sym typeface="Open Sans"/>
              </a:rPr>
              <a:t>13</a:t>
            </a:r>
            <a:r>
              <a:rPr lang="en-US" sz="2000" dirty="0">
                <a:solidFill>
                  <a:srgbClr val="3F3F3F"/>
                </a:solidFill>
                <a:latin typeface="Open Sans"/>
                <a:ea typeface="Open Sans"/>
                <a:cs typeface="Open Sans"/>
                <a:sym typeface="Open Sans"/>
              </a:rPr>
              <a:t>(1), 56-71. </a:t>
            </a:r>
            <a:r>
              <a:rPr lang="en-US" sz="2000" u="sng" dirty="0">
                <a:solidFill>
                  <a:srgbClr val="3F3F3F"/>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https://doi.org/10.19173/irrodl.v13i1.1076</a:t>
            </a:r>
            <a:endParaRPr sz="2000" dirty="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rgbClr val="3F3F3F"/>
              </a:buClr>
              <a:buSzPts val="2200"/>
              <a:buFont typeface="Open Sans"/>
              <a:buChar char="●"/>
            </a:pPr>
            <a:r>
              <a:rPr lang="en-US" sz="2000" dirty="0">
                <a:solidFill>
                  <a:srgbClr val="3F3F3F"/>
                </a:solidFill>
                <a:highlight>
                  <a:srgbClr val="FFFFFF"/>
                </a:highlight>
                <a:latin typeface="Open Sans"/>
                <a:ea typeface="Open Sans"/>
                <a:cs typeface="Open Sans"/>
                <a:sym typeface="Open Sans"/>
              </a:rPr>
              <a:t>Cunningham, &amp; </a:t>
            </a:r>
            <a:r>
              <a:rPr lang="en-US" sz="2000" dirty="0" err="1">
                <a:solidFill>
                  <a:srgbClr val="3F3F3F"/>
                </a:solidFill>
                <a:highlight>
                  <a:srgbClr val="FFFFFF"/>
                </a:highlight>
                <a:latin typeface="Open Sans"/>
                <a:ea typeface="Open Sans"/>
                <a:cs typeface="Open Sans"/>
                <a:sym typeface="Open Sans"/>
              </a:rPr>
              <a:t>Wandei</a:t>
            </a:r>
            <a:r>
              <a:rPr lang="en-US" sz="2000" dirty="0">
                <a:solidFill>
                  <a:srgbClr val="3F3F3F"/>
                </a:solidFill>
                <a:highlight>
                  <a:srgbClr val="FFFFFF"/>
                </a:highlight>
                <a:latin typeface="Open Sans"/>
                <a:ea typeface="Open Sans"/>
                <a:cs typeface="Open Sans"/>
                <a:sym typeface="Open Sans"/>
              </a:rPr>
              <a:t>, E. (2019). Critical reflections on postgraduate andragogy from the points of view of a Kenyan student and an Australian academic. </a:t>
            </a:r>
            <a:r>
              <a:rPr lang="en-US" sz="2000" i="1" dirty="0">
                <a:solidFill>
                  <a:srgbClr val="3F3F3F"/>
                </a:solidFill>
                <a:highlight>
                  <a:srgbClr val="FFFFFF"/>
                </a:highlight>
                <a:latin typeface="Open Sans"/>
                <a:ea typeface="Open Sans"/>
                <a:cs typeface="Open Sans"/>
                <a:sym typeface="Open Sans"/>
              </a:rPr>
              <a:t>Reflective Practice.</a:t>
            </a:r>
            <a:r>
              <a:rPr lang="en-US" sz="2000" dirty="0">
                <a:solidFill>
                  <a:srgbClr val="3F3F3F"/>
                </a:solidFill>
                <a:highlight>
                  <a:srgbClr val="FFFFFF"/>
                </a:highlight>
                <a:latin typeface="Open Sans"/>
                <a:ea typeface="Open Sans"/>
                <a:cs typeface="Open Sans"/>
                <a:sym typeface="Open Sans"/>
              </a:rPr>
              <a:t>, </a:t>
            </a:r>
            <a:r>
              <a:rPr lang="en-US" sz="2000" i="1" dirty="0">
                <a:solidFill>
                  <a:srgbClr val="3F3F3F"/>
                </a:solidFill>
                <a:highlight>
                  <a:srgbClr val="FFFFFF"/>
                </a:highlight>
                <a:latin typeface="Open Sans"/>
                <a:ea typeface="Open Sans"/>
                <a:cs typeface="Open Sans"/>
                <a:sym typeface="Open Sans"/>
              </a:rPr>
              <a:t>20</a:t>
            </a:r>
            <a:r>
              <a:rPr lang="en-US" sz="2000" dirty="0">
                <a:solidFill>
                  <a:srgbClr val="3F3F3F"/>
                </a:solidFill>
                <a:highlight>
                  <a:srgbClr val="FFFFFF"/>
                </a:highlight>
                <a:latin typeface="Open Sans"/>
                <a:ea typeface="Open Sans"/>
                <a:cs typeface="Open Sans"/>
                <a:sym typeface="Open Sans"/>
              </a:rPr>
              <a:t>(3), 305–324. https://doi.org/10.1080/14623943.2019.1598350</a:t>
            </a:r>
            <a:endParaRPr sz="2000" dirty="0">
              <a:solidFill>
                <a:srgbClr val="3F3F3F"/>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2221ee6e47_0_0"/>
          <p:cNvSpPr txBox="1">
            <a:spLocks noGrp="1"/>
          </p:cNvSpPr>
          <p:nvPr>
            <p:ph type="title"/>
          </p:nvPr>
        </p:nvSpPr>
        <p:spPr>
          <a:xfrm>
            <a:off x="46950" y="992397"/>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sz="3300">
                <a:solidFill>
                  <a:srgbClr val="586F7C"/>
                </a:solidFill>
                <a:latin typeface="Open Sans"/>
                <a:ea typeface="Open Sans"/>
                <a:cs typeface="Open Sans"/>
                <a:sym typeface="Open Sans"/>
              </a:rPr>
              <a:t>Additional Resources for Teaching Adults</a:t>
            </a:r>
            <a:endParaRPr sz="3200">
              <a:solidFill>
                <a:srgbClr val="586F7C"/>
              </a:solidFill>
              <a:latin typeface="Open Sans"/>
              <a:ea typeface="Open Sans"/>
              <a:cs typeface="Open Sans"/>
              <a:sym typeface="Open Sans"/>
            </a:endParaRPr>
          </a:p>
        </p:txBody>
      </p:sp>
      <p:sp>
        <p:nvSpPr>
          <p:cNvPr id="411" name="Google Shape;411;g12221ee6e47_0_0"/>
          <p:cNvSpPr txBox="1">
            <a:spLocks noGrp="1"/>
          </p:cNvSpPr>
          <p:nvPr>
            <p:ph type="body" idx="1"/>
          </p:nvPr>
        </p:nvSpPr>
        <p:spPr>
          <a:xfrm>
            <a:off x="216250" y="1902625"/>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rgbClr val="3F3F3F"/>
              </a:buClr>
              <a:buSzPts val="2200"/>
              <a:buFont typeface="Open Sans"/>
              <a:buChar char="●"/>
            </a:pPr>
            <a:r>
              <a:rPr lang="en-US" sz="2200">
                <a:solidFill>
                  <a:srgbClr val="3F3F3F"/>
                </a:solidFill>
                <a:highlight>
                  <a:srgbClr val="FFFFFF"/>
                </a:highlight>
                <a:latin typeface="Open Sans"/>
                <a:ea typeface="Open Sans"/>
                <a:cs typeface="Open Sans"/>
                <a:sym typeface="Open Sans"/>
              </a:rPr>
              <a:t>Domarle, Randrianarivelojosia, M., Duchemin, J.-B., Robert, V., &amp; Ariey, F. (2008). Atelier paludisme: an international malaria training course held in Madagascar. </a:t>
            </a:r>
            <a:r>
              <a:rPr lang="en-US" sz="2200" i="1">
                <a:solidFill>
                  <a:srgbClr val="3F3F3F"/>
                </a:solidFill>
                <a:highlight>
                  <a:srgbClr val="FFFFFF"/>
                </a:highlight>
                <a:latin typeface="Open Sans"/>
                <a:ea typeface="Open Sans"/>
                <a:cs typeface="Open Sans"/>
                <a:sym typeface="Open Sans"/>
              </a:rPr>
              <a:t>Malaria Journal</a:t>
            </a:r>
            <a:r>
              <a:rPr lang="en-US" sz="2200">
                <a:solidFill>
                  <a:srgbClr val="3F3F3F"/>
                </a:solidFill>
                <a:highlight>
                  <a:srgbClr val="FFFFFF"/>
                </a:highlight>
                <a:latin typeface="Open Sans"/>
                <a:ea typeface="Open Sans"/>
                <a:cs typeface="Open Sans"/>
                <a:sym typeface="Open Sans"/>
              </a:rPr>
              <a:t>, </a:t>
            </a:r>
            <a:r>
              <a:rPr lang="en-US" sz="2200" i="1">
                <a:solidFill>
                  <a:srgbClr val="3F3F3F"/>
                </a:solidFill>
                <a:highlight>
                  <a:srgbClr val="FFFFFF"/>
                </a:highlight>
                <a:latin typeface="Open Sans"/>
                <a:ea typeface="Open Sans"/>
                <a:cs typeface="Open Sans"/>
                <a:sym typeface="Open Sans"/>
              </a:rPr>
              <a:t>7</a:t>
            </a:r>
            <a:r>
              <a:rPr lang="en-US" sz="2200">
                <a:solidFill>
                  <a:srgbClr val="3F3F3F"/>
                </a:solidFill>
                <a:highlight>
                  <a:srgbClr val="FFFFFF"/>
                </a:highlight>
                <a:latin typeface="Open Sans"/>
                <a:ea typeface="Open Sans"/>
                <a:cs typeface="Open Sans"/>
                <a:sym typeface="Open Sans"/>
              </a:rPr>
              <a:t>(1). </a:t>
            </a:r>
            <a:r>
              <a:rPr lang="en-US" sz="2200" u="sng">
                <a:solidFill>
                  <a:srgbClr val="3F3F3F"/>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https://doi.org/10.1186/1475-2875-7-80</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Knowles, M. S., Holton, I. E. F., &amp; Swanson, R. A. (2005). </a:t>
            </a:r>
            <a:r>
              <a:rPr lang="en-US" sz="2200" i="1">
                <a:solidFill>
                  <a:srgbClr val="3F3F3F"/>
                </a:solidFill>
                <a:latin typeface="Open Sans"/>
                <a:ea typeface="Open Sans"/>
                <a:cs typeface="Open Sans"/>
                <a:sym typeface="Open Sans"/>
              </a:rPr>
              <a:t>The adult learner : The definitive classic in adult education and human resource development</a:t>
            </a:r>
            <a:r>
              <a:rPr lang="en-US" sz="2200">
                <a:solidFill>
                  <a:srgbClr val="3F3F3F"/>
                </a:solidFill>
                <a:latin typeface="Open Sans"/>
                <a:ea typeface="Open Sans"/>
                <a:cs typeface="Open Sans"/>
                <a:sym typeface="Open Sans"/>
              </a:rPr>
              <a:t>. Taylor &amp; Francis Group.</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highlight>
                  <a:srgbClr val="FFFFFF"/>
                </a:highlight>
                <a:latin typeface="Open Sans"/>
                <a:ea typeface="Open Sans"/>
                <a:cs typeface="Open Sans"/>
                <a:sym typeface="Open Sans"/>
              </a:rPr>
              <a:t>Merriam. (2001). Andragogy and Self-Directed Learning: Pillars of Adult Learning Theory. </a:t>
            </a:r>
            <a:r>
              <a:rPr lang="en-US" sz="2200" i="1">
                <a:solidFill>
                  <a:srgbClr val="3F3F3F"/>
                </a:solidFill>
                <a:highlight>
                  <a:srgbClr val="FFFFFF"/>
                </a:highlight>
                <a:latin typeface="Open Sans"/>
                <a:ea typeface="Open Sans"/>
                <a:cs typeface="Open Sans"/>
                <a:sym typeface="Open Sans"/>
              </a:rPr>
              <a:t>New Directions for Adult and Continuing Education</a:t>
            </a:r>
            <a:r>
              <a:rPr lang="en-US" sz="2200">
                <a:solidFill>
                  <a:srgbClr val="3F3F3F"/>
                </a:solidFill>
                <a:highlight>
                  <a:srgbClr val="FFFFFF"/>
                </a:highlight>
                <a:latin typeface="Open Sans"/>
                <a:ea typeface="Open Sans"/>
                <a:cs typeface="Open Sans"/>
                <a:sym typeface="Open Sans"/>
              </a:rPr>
              <a:t>, </a:t>
            </a:r>
            <a:r>
              <a:rPr lang="en-US" sz="2200" i="1">
                <a:solidFill>
                  <a:srgbClr val="3F3F3F"/>
                </a:solidFill>
                <a:highlight>
                  <a:srgbClr val="FFFFFF"/>
                </a:highlight>
                <a:latin typeface="Open Sans"/>
                <a:ea typeface="Open Sans"/>
                <a:cs typeface="Open Sans"/>
                <a:sym typeface="Open Sans"/>
              </a:rPr>
              <a:t>2001</a:t>
            </a:r>
            <a:r>
              <a:rPr lang="en-US" sz="2200">
                <a:solidFill>
                  <a:srgbClr val="3F3F3F"/>
                </a:solidFill>
                <a:highlight>
                  <a:srgbClr val="FFFFFF"/>
                </a:highlight>
                <a:latin typeface="Open Sans"/>
                <a:ea typeface="Open Sans"/>
                <a:cs typeface="Open Sans"/>
                <a:sym typeface="Open Sans"/>
              </a:rPr>
              <a:t>(89), 3–14. https://doi.org/10.1002/ace.3</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UNESCO Institute for Lifelong Learning &amp; Commonwealth of Learning. (2021). </a:t>
            </a:r>
            <a:r>
              <a:rPr lang="en-US" sz="2200" i="1">
                <a:solidFill>
                  <a:srgbClr val="3F3F3F"/>
                </a:solidFill>
                <a:latin typeface="Open Sans"/>
                <a:ea typeface="Open Sans"/>
                <a:cs typeface="Open Sans"/>
                <a:sym typeface="Open Sans"/>
              </a:rPr>
              <a:t>Guidelines on open and distance learning for youth and adult literacy</a:t>
            </a:r>
            <a:r>
              <a:rPr lang="en-US" sz="2200">
                <a:solidFill>
                  <a:srgbClr val="3F3F3F"/>
                </a:solidFill>
                <a:latin typeface="Open Sans"/>
                <a:ea typeface="Open Sans"/>
                <a:cs typeface="Open Sans"/>
                <a:sym typeface="Open Sans"/>
              </a:rPr>
              <a:t>. https://unesdoc.unesco.org/ark:/48223/pf0000379397</a:t>
            </a:r>
            <a:endParaRPr sz="220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Marketing for Research4Life </a:t>
            </a:r>
            <a:endParaRPr sz="36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endParaRPr sz="3600">
              <a:solidFill>
                <a:srgbClr val="586F7C"/>
              </a:solidFill>
              <a:latin typeface="Open Sans"/>
              <a:ea typeface="Open Sans"/>
              <a:cs typeface="Open Sans"/>
              <a:sym typeface="Open Sans"/>
            </a:endParaRPr>
          </a:p>
        </p:txBody>
      </p:sp>
      <p:sp>
        <p:nvSpPr>
          <p:cNvPr id="100" name="Google Shape;100;p4"/>
          <p:cNvSpPr txBox="1">
            <a:spLocks noGrp="1"/>
          </p:cNvSpPr>
          <p:nvPr>
            <p:ph type="body" idx="1"/>
          </p:nvPr>
        </p:nvSpPr>
        <p:spPr>
          <a:xfrm>
            <a:off x="521688" y="1915782"/>
            <a:ext cx="11332500" cy="45966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There are some similarities between developing a </a:t>
            </a:r>
            <a:r>
              <a:rPr lang="en-US" sz="2200" b="1">
                <a:solidFill>
                  <a:srgbClr val="3F3F3F"/>
                </a:solidFill>
                <a:latin typeface="Open Sans"/>
                <a:ea typeface="Open Sans"/>
                <a:cs typeface="Open Sans"/>
                <a:sym typeface="Open Sans"/>
              </a:rPr>
              <a:t>marketing strategy </a:t>
            </a:r>
            <a:r>
              <a:rPr lang="en-US" sz="2200">
                <a:solidFill>
                  <a:srgbClr val="3F3F3F"/>
                </a:solidFill>
                <a:latin typeface="Open Sans"/>
                <a:ea typeface="Open Sans"/>
                <a:cs typeface="Open Sans"/>
                <a:sym typeface="Open Sans"/>
              </a:rPr>
              <a:t>and an </a:t>
            </a:r>
            <a:r>
              <a:rPr lang="en-US" sz="2200" b="1">
                <a:solidFill>
                  <a:srgbClr val="3F3F3F"/>
                </a:solidFill>
                <a:latin typeface="Open Sans"/>
                <a:ea typeface="Open Sans"/>
                <a:cs typeface="Open Sans"/>
                <a:sym typeface="Open Sans"/>
              </a:rPr>
              <a:t>advocacy strategy.</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Marketing is more customer-oriented and aims to “sell” a product or service.</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Marketing can increase the library’s visibility therefore it should be part of a library’s overall strategic plan.</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A marketing plan provides libraries with a framework for the effective, logical and comprehensive development of marketing activities.</a:t>
            </a:r>
            <a:endParaRPr sz="220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A marketing plan that is tailored to an institution can help the library use its resources more efficiently and benefit advocacy work.</a:t>
            </a:r>
            <a:endParaRPr sz="220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417" name="Google Shape;417;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23850" algn="l" rtl="0">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Visit us at </a:t>
            </a:r>
            <a:r>
              <a:rPr lang="en-US" sz="21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1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100">
              <a:solidFill>
                <a:srgbClr val="586F7C"/>
              </a:solidFill>
              <a:latin typeface="Open Sans"/>
              <a:ea typeface="Open Sans"/>
              <a:cs typeface="Open Sans"/>
              <a:sym typeface="Open Sans"/>
            </a:endParaRPr>
          </a:p>
          <a:p>
            <a:pPr marL="457200" lvl="0" indent="-323850" algn="l" rtl="0">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Contact us at </a:t>
            </a:r>
            <a:r>
              <a:rPr lang="en-US" sz="21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100">
                <a:solidFill>
                  <a:srgbClr val="586F7C"/>
                </a:solidFill>
                <a:latin typeface="Open Sans"/>
                <a:ea typeface="Open Sans"/>
                <a:cs typeface="Open Sans"/>
                <a:sym typeface="Open Sans"/>
              </a:rPr>
              <a:t> </a:t>
            </a:r>
            <a:endParaRPr sz="2100">
              <a:solidFill>
                <a:srgbClr val="586F7C"/>
              </a:solidFill>
              <a:latin typeface="Open Sans"/>
              <a:ea typeface="Open Sans"/>
              <a:cs typeface="Open Sans"/>
              <a:sym typeface="Open Sans"/>
            </a:endParaRPr>
          </a:p>
          <a:p>
            <a:pPr marL="457200" lvl="0" indent="-323850" algn="l" rtl="0">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Find out about other training materials [</a:t>
            </a:r>
            <a:r>
              <a:rPr lang="en-US" sz="2100" u="sng">
                <a:solidFill>
                  <a:srgbClr val="3C78D8"/>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100">
                <a:solidFill>
                  <a:srgbClr val="586F7C"/>
                </a:solidFill>
                <a:latin typeface="Open Sans"/>
                <a:ea typeface="Open Sans"/>
                <a:cs typeface="Open Sans"/>
                <a:sym typeface="Open Sans"/>
              </a:rPr>
              <a:t>]</a:t>
            </a:r>
            <a:endParaRPr sz="2100">
              <a:solidFill>
                <a:srgbClr val="586F7C"/>
              </a:solidFill>
              <a:latin typeface="Open Sans"/>
              <a:ea typeface="Open Sans"/>
              <a:cs typeface="Open Sans"/>
              <a:sym typeface="Open Sans"/>
            </a:endParaRPr>
          </a:p>
          <a:p>
            <a:pPr marL="457200" lvl="0" indent="-323850" algn="l" rtl="0">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Subscribe to Research4Life newsletter [</a:t>
            </a:r>
            <a:r>
              <a:rPr lang="en-US" sz="2100" u="sng">
                <a:solidFill>
                  <a:srgbClr val="3C78D8"/>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100">
                <a:solidFill>
                  <a:srgbClr val="586F7C"/>
                </a:solidFill>
                <a:latin typeface="Open Sans"/>
                <a:ea typeface="Open Sans"/>
                <a:cs typeface="Open Sans"/>
                <a:sym typeface="Open Sans"/>
              </a:rPr>
              <a:t>]</a:t>
            </a:r>
            <a:endParaRPr sz="2100">
              <a:solidFill>
                <a:srgbClr val="586F7C"/>
              </a:solidFill>
              <a:latin typeface="Open Sans"/>
              <a:ea typeface="Open Sans"/>
              <a:cs typeface="Open Sans"/>
              <a:sym typeface="Open Sans"/>
            </a:endParaRPr>
          </a:p>
          <a:p>
            <a:pPr marL="457200" lvl="0" indent="-323850" algn="l" rtl="0">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Check out Research4Life videos [</a:t>
            </a:r>
            <a:r>
              <a:rPr lang="en-US" sz="2100" u="sng">
                <a:solidFill>
                  <a:srgbClr val="3C78D8"/>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100">
                <a:solidFill>
                  <a:srgbClr val="586F7C"/>
                </a:solidFill>
                <a:latin typeface="Open Sans"/>
                <a:ea typeface="Open Sans"/>
                <a:cs typeface="Open Sans"/>
                <a:sym typeface="Open Sans"/>
              </a:rPr>
              <a:t>]</a:t>
            </a:r>
            <a:endParaRPr sz="2100">
              <a:solidFill>
                <a:srgbClr val="586F7C"/>
              </a:solidFill>
              <a:latin typeface="Open Sans"/>
              <a:ea typeface="Open Sans"/>
              <a:cs typeface="Open Sans"/>
              <a:sym typeface="Open Sans"/>
            </a:endParaRPr>
          </a:p>
          <a:p>
            <a:pPr marL="457200" lvl="0" indent="-323850" algn="l" rtl="0">
              <a:lnSpc>
                <a:spcPct val="150000"/>
              </a:lnSpc>
              <a:spcBef>
                <a:spcPts val="0"/>
              </a:spcBef>
              <a:spcAft>
                <a:spcPts val="0"/>
              </a:spcAft>
              <a:buClr>
                <a:srgbClr val="586F7C"/>
              </a:buClr>
              <a:buSzPts val="1500"/>
              <a:buFont typeface="Open Sans"/>
              <a:buChar char="●"/>
            </a:pPr>
            <a:r>
              <a:rPr lang="en-US" sz="2100">
                <a:solidFill>
                  <a:srgbClr val="586F7C"/>
                </a:solidFill>
                <a:latin typeface="Open Sans"/>
                <a:ea typeface="Open Sans"/>
                <a:cs typeface="Open Sans"/>
                <a:sym typeface="Open Sans"/>
              </a:rPr>
              <a:t>Follow us on Twitter @r4lpartnership and </a:t>
            </a:r>
            <a:r>
              <a:rPr lang="en-US" sz="21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Facebook</a:t>
            </a:r>
            <a:r>
              <a:rPr lang="en-US" sz="2100">
                <a:solidFill>
                  <a:srgbClr val="586F7C"/>
                </a:solidFill>
                <a:latin typeface="Open Sans"/>
                <a:ea typeface="Open Sans"/>
                <a:cs typeface="Open Sans"/>
                <a:sym typeface="Open Sans"/>
              </a:rPr>
              <a:t> @R4Lpartnership</a:t>
            </a:r>
            <a:endParaRPr/>
          </a:p>
          <a:p>
            <a:pPr marL="457200" lvl="0" indent="-228600" algn="l" rtl="0">
              <a:lnSpc>
                <a:spcPct val="150000"/>
              </a:lnSpc>
              <a:spcBef>
                <a:spcPts val="0"/>
              </a:spcBef>
              <a:spcAft>
                <a:spcPts val="0"/>
              </a:spcAft>
              <a:buClr>
                <a:srgbClr val="586F7C"/>
              </a:buClr>
              <a:buSzPts val="1500"/>
              <a:buFont typeface="Open Sans"/>
              <a:buNone/>
            </a:pPr>
            <a:endParaRPr sz="2100">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23" name="Google Shape;423;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24" name="Google Shape;424;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25" name="Google Shape;425;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6" name="Google Shape;426;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7" name="Google Shape;427;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a:t>
            </a:r>
            <a:endParaRPr sz="3000" b="0" i="0" u="none" strike="noStrike" cap="none">
              <a:solidFill>
                <a:schemeClr val="accent5"/>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chemeClr val="accent5"/>
                </a:solidFill>
                <a:latin typeface="Open Sans"/>
                <a:ea typeface="Open Sans"/>
                <a:cs typeface="Open Sans"/>
                <a:sym typeface="Open Sans"/>
              </a:rPr>
            </a:br>
            <a:r>
              <a:rPr lang="en-US"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chemeClr val="accent5"/>
                </a:solidFill>
                <a:latin typeface="Open Sans"/>
                <a:ea typeface="Open Sans"/>
                <a:cs typeface="Open Sans"/>
                <a:sym typeface="Open Sans"/>
              </a:rPr>
              <a:t> </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428" name="Google Shape;428;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Marketing for Research4Life </a:t>
            </a:r>
            <a:endParaRPr sz="3600">
              <a:solidFill>
                <a:srgbClr val="586F7C"/>
              </a:solidFill>
              <a:latin typeface="Open Sans"/>
              <a:ea typeface="Open Sans"/>
              <a:cs typeface="Open Sans"/>
              <a:sym typeface="Open Sans"/>
            </a:endParaRPr>
          </a:p>
        </p:txBody>
      </p:sp>
      <p:sp>
        <p:nvSpPr>
          <p:cNvPr id="107" name="Google Shape;107;p3"/>
          <p:cNvSpPr txBox="1">
            <a:spLocks noGrp="1"/>
          </p:cNvSpPr>
          <p:nvPr>
            <p:ph type="body" idx="1"/>
          </p:nvPr>
        </p:nvSpPr>
        <p:spPr>
          <a:xfrm>
            <a:off x="293250" y="1971525"/>
            <a:ext cx="11605500" cy="45966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 marketing plan will educate the institution’s customers or client groups about the full potential of the resources available through the </a:t>
            </a:r>
            <a:r>
              <a:rPr lang="en-US" b="1">
                <a:solidFill>
                  <a:srgbClr val="3F3F3F"/>
                </a:solidFill>
                <a:latin typeface="Open Sans"/>
                <a:ea typeface="Open Sans"/>
                <a:cs typeface="Open Sans"/>
                <a:sym typeface="Open Sans"/>
              </a:rPr>
              <a:t>Research4Life</a:t>
            </a:r>
            <a:r>
              <a:rPr lang="en-US">
                <a:solidFill>
                  <a:srgbClr val="3F3F3F"/>
                </a:solidFill>
                <a:latin typeface="Open Sans"/>
                <a:ea typeface="Open Sans"/>
                <a:cs typeface="Open Sans"/>
                <a:sym typeface="Open Sans"/>
              </a:rPr>
              <a:t> platform.</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This will benefit research, education, policy-making, and other outcomes.</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An effective marketing strategy will increase the use of the Research4Life and justify the continued support by the participating publishers.</a:t>
            </a:r>
            <a:endParaRPr>
              <a:solidFill>
                <a:srgbClr val="3F3F3F"/>
              </a:solidFill>
            </a:endParaRPr>
          </a:p>
        </p:txBody>
      </p:sp>
      <p:sp>
        <p:nvSpPr>
          <p:cNvPr id="108" name="Google Shape;108;p3"/>
          <p:cNvSpPr txBox="1"/>
          <p:nvPr/>
        </p:nvSpPr>
        <p:spPr>
          <a:xfrm>
            <a:off x="2899741" y="3275112"/>
            <a:ext cx="61970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f3df2bde3e_0_2"/>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Reflection</a:t>
            </a:r>
            <a:endParaRPr sz="3600">
              <a:solidFill>
                <a:srgbClr val="586F7C"/>
              </a:solidFill>
              <a:latin typeface="Open Sans"/>
              <a:ea typeface="Open Sans"/>
              <a:cs typeface="Open Sans"/>
              <a:sym typeface="Open Sans"/>
            </a:endParaRPr>
          </a:p>
        </p:txBody>
      </p:sp>
      <p:sp>
        <p:nvSpPr>
          <p:cNvPr id="115" name="Google Shape;115;gf3df2bde3e_0_2"/>
          <p:cNvSpPr txBox="1">
            <a:spLocks noGrp="1"/>
          </p:cNvSpPr>
          <p:nvPr>
            <p:ph type="body" idx="1"/>
          </p:nvPr>
        </p:nvSpPr>
        <p:spPr>
          <a:xfrm>
            <a:off x="293250" y="1971525"/>
            <a:ext cx="72096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a:solidFill>
                  <a:srgbClr val="3F3F3F"/>
                </a:solidFill>
                <a:latin typeface="Open Sans"/>
                <a:ea typeface="Open Sans"/>
                <a:cs typeface="Open Sans"/>
                <a:sym typeface="Open Sans"/>
              </a:rPr>
              <a:t>What marketing plan does your organization currently use for Research4Life? Is it working well? How could it be improved? </a:t>
            </a:r>
            <a:endParaRPr/>
          </a:p>
          <a:p>
            <a:pPr marL="0" lvl="0" indent="0" algn="l" rtl="0">
              <a:lnSpc>
                <a:spcPct val="150000"/>
              </a:lnSpc>
              <a:spcBef>
                <a:spcPts val="0"/>
              </a:spcBef>
              <a:spcAft>
                <a:spcPts val="0"/>
              </a:spcAft>
              <a:buSzPts val="2400"/>
              <a:buNone/>
            </a:pPr>
            <a:endParaRPr>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SzPts val="2400"/>
              <a:buNone/>
            </a:pPr>
            <a:r>
              <a:rPr lang="en-US">
                <a:solidFill>
                  <a:srgbClr val="3F3F3F"/>
                </a:solidFill>
                <a:latin typeface="Open Sans"/>
                <a:ea typeface="Open Sans"/>
                <a:cs typeface="Open Sans"/>
                <a:sym typeface="Open Sans"/>
              </a:rPr>
              <a:t>If you do not have a R4L marketing plan, would this type of tool be useful?</a:t>
            </a:r>
            <a:endParaRPr>
              <a:solidFill>
                <a:srgbClr val="3F3F3F"/>
              </a:solidFill>
              <a:latin typeface="Open Sans"/>
              <a:ea typeface="Open Sans"/>
              <a:cs typeface="Open Sans"/>
              <a:sym typeface="Open Sans"/>
            </a:endParaRPr>
          </a:p>
        </p:txBody>
      </p:sp>
      <p:pic>
        <p:nvPicPr>
          <p:cNvPr id="116" name="Google Shape;116;gf3df2bde3e_0_2"/>
          <p:cNvPicPr preferRelativeResize="0"/>
          <p:nvPr/>
        </p:nvPicPr>
        <p:blipFill rotWithShape="1">
          <a:blip r:embed="rId3">
            <a:alphaModFix/>
          </a:blip>
          <a:srcRect/>
          <a:stretch/>
        </p:blipFill>
        <p:spPr>
          <a:xfrm>
            <a:off x="8087736" y="2553059"/>
            <a:ext cx="3212113" cy="3433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Research4Life Marketing Plan Tool</a:t>
            </a:r>
            <a:endParaRPr sz="3200">
              <a:solidFill>
                <a:srgbClr val="586F7C"/>
              </a:solidFill>
              <a:latin typeface="Open Sans"/>
              <a:ea typeface="Open Sans"/>
              <a:cs typeface="Open Sans"/>
              <a:sym typeface="Open Sans"/>
            </a:endParaRPr>
          </a:p>
        </p:txBody>
      </p:sp>
      <p:sp>
        <p:nvSpPr>
          <p:cNvPr id="123" name="Google Shape;123;p11"/>
          <p:cNvSpPr txBox="1">
            <a:spLocks noGrp="1"/>
          </p:cNvSpPr>
          <p:nvPr>
            <p:ph type="body" idx="1"/>
          </p:nvPr>
        </p:nvSpPr>
        <p:spPr>
          <a:xfrm>
            <a:off x="0" y="1858297"/>
            <a:ext cx="3864077" cy="4452222"/>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0"/>
              </a:spcBef>
              <a:spcAft>
                <a:spcPts val="0"/>
              </a:spcAft>
              <a:buClr>
                <a:schemeClr val="dk2"/>
              </a:buClr>
              <a:buSzPts val="1800"/>
              <a:buNone/>
            </a:pPr>
            <a:r>
              <a:rPr lang="en-US" sz="1800" dirty="0">
                <a:solidFill>
                  <a:srgbClr val="3F3F3F"/>
                </a:solidFill>
                <a:latin typeface="Open Sans"/>
                <a:ea typeface="Open Sans"/>
                <a:cs typeface="Open Sans"/>
                <a:sym typeface="Open Sans"/>
              </a:rPr>
              <a:t>To access the Research4Life Marketing Plan Tool</a:t>
            </a:r>
            <a:endParaRPr dirty="0"/>
          </a:p>
          <a:p>
            <a:pPr marL="114300" lvl="0" indent="0" algn="l" rtl="0">
              <a:lnSpc>
                <a:spcPct val="150000"/>
              </a:lnSpc>
              <a:spcBef>
                <a:spcPts val="0"/>
              </a:spcBef>
              <a:spcAft>
                <a:spcPts val="0"/>
              </a:spcAft>
              <a:buClr>
                <a:schemeClr val="dk2"/>
              </a:buClr>
              <a:buSzPts val="1800"/>
              <a:buNone/>
            </a:pPr>
            <a:r>
              <a:rPr lang="en-US" sz="1800" dirty="0">
                <a:solidFill>
                  <a:srgbClr val="3F3F3F"/>
                </a:solidFill>
                <a:latin typeface="Open Sans"/>
                <a:ea typeface="Open Sans"/>
                <a:cs typeface="Open Sans"/>
                <a:sym typeface="Open Sans"/>
              </a:rPr>
              <a:t>, go to the </a:t>
            </a:r>
            <a:r>
              <a:rPr lang="en-US" sz="1800" u="sng"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Librarians’ Hub</a:t>
            </a:r>
            <a:r>
              <a:rPr lang="en-US" sz="1800" dirty="0">
                <a:solidFill>
                  <a:srgbClr val="3F3F3F"/>
                </a:solidFill>
                <a:latin typeface="Open Sans"/>
                <a:ea typeface="Open Sans"/>
                <a:cs typeface="Open Sans"/>
                <a:sym typeface="Open Sans"/>
              </a:rPr>
              <a:t>, scroll down to </a:t>
            </a:r>
            <a:r>
              <a:rPr lang="en-US" sz="1800" b="1" dirty="0">
                <a:solidFill>
                  <a:srgbClr val="3F3F3F"/>
                </a:solidFill>
                <a:latin typeface="Open Sans"/>
                <a:ea typeface="Open Sans"/>
                <a:cs typeface="Open Sans"/>
                <a:sym typeface="Open Sans"/>
              </a:rPr>
              <a:t>Promote your library with a successful marketing plan</a:t>
            </a:r>
            <a:r>
              <a:rPr lang="en-US" sz="1800" dirty="0">
                <a:solidFill>
                  <a:srgbClr val="3F3F3F"/>
                </a:solidFill>
                <a:latin typeface="Open Sans"/>
                <a:ea typeface="Open Sans"/>
                <a:cs typeface="Open Sans"/>
                <a:sym typeface="Open Sans"/>
              </a:rPr>
              <a:t> and click on Download workbook</a:t>
            </a:r>
            <a:endParaRPr dirty="0"/>
          </a:p>
        </p:txBody>
      </p:sp>
      <p:pic>
        <p:nvPicPr>
          <p:cNvPr id="124" name="Google Shape;124;p11"/>
          <p:cNvPicPr preferRelativeResize="0"/>
          <p:nvPr/>
        </p:nvPicPr>
        <p:blipFill rotWithShape="1">
          <a:blip r:embed="rId4">
            <a:alphaModFix/>
          </a:blip>
          <a:srcRect/>
          <a:stretch/>
        </p:blipFill>
        <p:spPr>
          <a:xfrm>
            <a:off x="4170539" y="1887793"/>
            <a:ext cx="7711746" cy="4380272"/>
          </a:xfrm>
          <a:prstGeom prst="rect">
            <a:avLst/>
          </a:prstGeom>
          <a:noFill/>
          <a:ln>
            <a:noFill/>
          </a:ln>
        </p:spPr>
      </p:pic>
      <p:cxnSp>
        <p:nvCxnSpPr>
          <p:cNvPr id="125" name="Google Shape;125;p11"/>
          <p:cNvCxnSpPr/>
          <p:nvPr/>
        </p:nvCxnSpPr>
        <p:spPr>
          <a:xfrm>
            <a:off x="2525486" y="4310743"/>
            <a:ext cx="1677804" cy="144112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First page of the Research4Life Marketing Plan Tool</a:t>
            </a:r>
            <a:endParaRPr sz="3200">
              <a:solidFill>
                <a:srgbClr val="586F7C"/>
              </a:solidFill>
              <a:latin typeface="Open Sans"/>
              <a:ea typeface="Open Sans"/>
              <a:cs typeface="Open Sans"/>
              <a:sym typeface="Open Sans"/>
            </a:endParaRPr>
          </a:p>
        </p:txBody>
      </p:sp>
      <p:sp>
        <p:nvSpPr>
          <p:cNvPr id="132" name="Google Shape;132;p6"/>
          <p:cNvSpPr txBox="1">
            <a:spLocks noGrp="1"/>
          </p:cNvSpPr>
          <p:nvPr>
            <p:ph type="body" idx="1"/>
          </p:nvPr>
        </p:nvSpPr>
        <p:spPr>
          <a:xfrm>
            <a:off x="0" y="1804275"/>
            <a:ext cx="4168200" cy="4596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1900">
                <a:solidFill>
                  <a:srgbClr val="3F3F3F"/>
                </a:solidFill>
                <a:latin typeface="Open Sans"/>
                <a:ea typeface="Open Sans"/>
                <a:cs typeface="Open Sans"/>
                <a:sym typeface="Open Sans"/>
              </a:rPr>
              <a:t>The</a:t>
            </a:r>
            <a:r>
              <a:rPr lang="en-US" sz="19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first page</a:t>
            </a:r>
            <a:r>
              <a:rPr lang="en-US" sz="1900">
                <a:solidFill>
                  <a:srgbClr val="3F3F3F"/>
                </a:solidFill>
                <a:latin typeface="Open Sans"/>
                <a:ea typeface="Open Sans"/>
                <a:cs typeface="Open Sans"/>
                <a:sym typeface="Open Sans"/>
              </a:rPr>
              <a:t> of the Research4Life marketing plan tool allows a user to enter</a:t>
            </a:r>
            <a:endParaRPr sz="1900">
              <a:solidFill>
                <a:srgbClr val="3F3F3F"/>
              </a:solidFill>
            </a:endParaRPr>
          </a:p>
          <a:p>
            <a:pPr marL="457200" lvl="0" indent="-349250" algn="l" rtl="0">
              <a:lnSpc>
                <a:spcPct val="150000"/>
              </a:lnSpc>
              <a:spcBef>
                <a:spcPts val="0"/>
              </a:spcBef>
              <a:spcAft>
                <a:spcPts val="0"/>
              </a:spcAft>
              <a:buClr>
                <a:schemeClr val="dk2"/>
              </a:buClr>
              <a:buSzPts val="1900"/>
              <a:buChar char="●"/>
            </a:pPr>
            <a:r>
              <a:rPr lang="en-US" sz="1900">
                <a:solidFill>
                  <a:srgbClr val="3F3F3F"/>
                </a:solidFill>
                <a:latin typeface="Open Sans"/>
                <a:ea typeface="Open Sans"/>
                <a:cs typeface="Open Sans"/>
                <a:sym typeface="Open Sans"/>
              </a:rPr>
              <a:t>the institution’s </a:t>
            </a:r>
            <a:r>
              <a:rPr lang="en-US" sz="1900" b="1">
                <a:solidFill>
                  <a:srgbClr val="3F3F3F"/>
                </a:solidFill>
                <a:latin typeface="Open Sans"/>
                <a:ea typeface="Open Sans"/>
                <a:cs typeface="Open Sans"/>
                <a:sym typeface="Open Sans"/>
              </a:rPr>
              <a:t>Client Groups</a:t>
            </a:r>
            <a:r>
              <a:rPr lang="en-US" sz="1900">
                <a:solidFill>
                  <a:srgbClr val="3F3F3F"/>
                </a:solidFill>
                <a:latin typeface="Open Sans"/>
                <a:ea typeface="Open Sans"/>
                <a:cs typeface="Open Sans"/>
                <a:sym typeface="Open Sans"/>
              </a:rPr>
              <a:t> (listed horizontally for up-to-five)</a:t>
            </a:r>
            <a:endParaRPr sz="1900">
              <a:solidFill>
                <a:srgbClr val="3F3F3F"/>
              </a:solidFill>
            </a:endParaRPr>
          </a:p>
          <a:p>
            <a:pPr marL="457200" lvl="0" indent="-349250" algn="l" rtl="0">
              <a:lnSpc>
                <a:spcPct val="150000"/>
              </a:lnSpc>
              <a:spcBef>
                <a:spcPts val="0"/>
              </a:spcBef>
              <a:spcAft>
                <a:spcPts val="0"/>
              </a:spcAft>
              <a:buClr>
                <a:schemeClr val="dk2"/>
              </a:buClr>
              <a:buSzPts val="1900"/>
              <a:buChar char="●"/>
            </a:pPr>
            <a:r>
              <a:rPr lang="en-US" sz="1900">
                <a:solidFill>
                  <a:srgbClr val="3F3F3F"/>
                </a:solidFill>
                <a:latin typeface="Open Sans"/>
                <a:ea typeface="Open Sans"/>
                <a:cs typeface="Open Sans"/>
                <a:sym typeface="Open Sans"/>
              </a:rPr>
              <a:t>each  group’s </a:t>
            </a:r>
            <a:r>
              <a:rPr lang="en-US" sz="1900" b="1">
                <a:solidFill>
                  <a:srgbClr val="3F3F3F"/>
                </a:solidFill>
                <a:latin typeface="Open Sans"/>
                <a:ea typeface="Open Sans"/>
                <a:cs typeface="Open Sans"/>
                <a:sym typeface="Open Sans"/>
              </a:rPr>
              <a:t>Information Needs</a:t>
            </a:r>
            <a:r>
              <a:rPr lang="en-US" sz="1900">
                <a:solidFill>
                  <a:srgbClr val="3F3F3F"/>
                </a:solidFill>
                <a:latin typeface="Open Sans"/>
                <a:ea typeface="Open Sans"/>
                <a:cs typeface="Open Sans"/>
                <a:sym typeface="Open Sans"/>
              </a:rPr>
              <a:t> (list vertically with an </a:t>
            </a:r>
            <a:r>
              <a:rPr lang="en-US" sz="1900" b="1">
                <a:solidFill>
                  <a:srgbClr val="3F3F3F"/>
                </a:solidFill>
                <a:latin typeface="Open Sans"/>
                <a:ea typeface="Open Sans"/>
                <a:cs typeface="Open Sans"/>
                <a:sym typeface="Open Sans"/>
              </a:rPr>
              <a:t>X</a:t>
            </a:r>
            <a:r>
              <a:rPr lang="en-US" sz="1900">
                <a:solidFill>
                  <a:srgbClr val="3F3F3F"/>
                </a:solidFill>
                <a:latin typeface="Open Sans"/>
                <a:ea typeface="Open Sans"/>
                <a:cs typeface="Open Sans"/>
                <a:sym typeface="Open Sans"/>
              </a:rPr>
              <a:t>)</a:t>
            </a:r>
            <a:endParaRPr sz="1900">
              <a:solidFill>
                <a:srgbClr val="3F3F3F"/>
              </a:solidFill>
            </a:endParaRPr>
          </a:p>
          <a:p>
            <a:pPr marL="457200" lvl="0" indent="-349250" algn="l" rtl="0">
              <a:lnSpc>
                <a:spcPct val="150000"/>
              </a:lnSpc>
              <a:spcBef>
                <a:spcPts val="0"/>
              </a:spcBef>
              <a:spcAft>
                <a:spcPts val="0"/>
              </a:spcAft>
              <a:buClr>
                <a:schemeClr val="dk2"/>
              </a:buClr>
              <a:buSzPts val="1900"/>
              <a:buChar char="●"/>
            </a:pPr>
            <a:r>
              <a:rPr lang="en-US" sz="1900">
                <a:solidFill>
                  <a:srgbClr val="3F3F3F"/>
                </a:solidFill>
                <a:latin typeface="Open Sans"/>
                <a:ea typeface="Open Sans"/>
                <a:cs typeface="Open Sans"/>
                <a:sym typeface="Open Sans"/>
              </a:rPr>
              <a:t>the </a:t>
            </a:r>
            <a:r>
              <a:rPr lang="en-US" sz="1900" b="1">
                <a:solidFill>
                  <a:srgbClr val="3F3F3F"/>
                </a:solidFill>
                <a:latin typeface="Open Sans"/>
                <a:ea typeface="Open Sans"/>
                <a:cs typeface="Open Sans"/>
                <a:sym typeface="Open Sans"/>
              </a:rPr>
              <a:t>R4L &amp; Internet Resources</a:t>
            </a:r>
            <a:r>
              <a:rPr lang="en-US" sz="1900">
                <a:solidFill>
                  <a:srgbClr val="3F3F3F"/>
                </a:solidFill>
                <a:latin typeface="Open Sans"/>
                <a:ea typeface="Open Sans"/>
                <a:cs typeface="Open Sans"/>
                <a:sym typeface="Open Sans"/>
              </a:rPr>
              <a:t> options (list vertically with an </a:t>
            </a:r>
            <a:r>
              <a:rPr lang="en-US" sz="1900" b="1">
                <a:solidFill>
                  <a:srgbClr val="3F3F3F"/>
                </a:solidFill>
                <a:latin typeface="Open Sans"/>
                <a:ea typeface="Open Sans"/>
                <a:cs typeface="Open Sans"/>
                <a:sym typeface="Open Sans"/>
              </a:rPr>
              <a:t>X</a:t>
            </a:r>
            <a:r>
              <a:rPr lang="en-US" sz="1900">
                <a:solidFill>
                  <a:srgbClr val="3F3F3F"/>
                </a:solidFill>
                <a:latin typeface="Open Sans"/>
                <a:ea typeface="Open Sans"/>
                <a:cs typeface="Open Sans"/>
                <a:sym typeface="Open Sans"/>
              </a:rPr>
              <a:t> or type in term)</a:t>
            </a:r>
            <a:endParaRPr sz="1900">
              <a:solidFill>
                <a:srgbClr val="3F3F3F"/>
              </a:solidFill>
              <a:latin typeface="Open Sans"/>
              <a:ea typeface="Open Sans"/>
              <a:cs typeface="Open Sans"/>
              <a:sym typeface="Open Sans"/>
            </a:endParaRPr>
          </a:p>
        </p:txBody>
      </p:sp>
      <p:pic>
        <p:nvPicPr>
          <p:cNvPr id="133" name="Google Shape;133;p6" descr="https://lh6.googleusercontent.com/fzAQa6Gu69TrreJtjka5Rg0lu2JqU3leDZwiCUlxju773LQJqfIQA2qZ8kIgs5BP9edQCE476BGuLnSYFWveKKu2tSI4Oe2rBBTwNufZrezwhyeAUqy2iMCBpCVY8QYO4d8QDhU"/>
          <p:cNvPicPr preferRelativeResize="0"/>
          <p:nvPr/>
        </p:nvPicPr>
        <p:blipFill rotWithShape="1">
          <a:blip r:embed="rId3">
            <a:alphaModFix/>
          </a:blip>
          <a:srcRect/>
          <a:stretch/>
        </p:blipFill>
        <p:spPr>
          <a:xfrm>
            <a:off x="4237800" y="1715350"/>
            <a:ext cx="7638724" cy="5053725"/>
          </a:xfrm>
          <a:prstGeom prst="rect">
            <a:avLst/>
          </a:prstGeom>
          <a:noFill/>
          <a:ln>
            <a:noFill/>
          </a:ln>
        </p:spPr>
      </p:pic>
      <p:cxnSp>
        <p:nvCxnSpPr>
          <p:cNvPr id="134" name="Google Shape;134;p6"/>
          <p:cNvCxnSpPr/>
          <p:nvPr/>
        </p:nvCxnSpPr>
        <p:spPr>
          <a:xfrm rot="10800000" flipH="1">
            <a:off x="2864550" y="2440025"/>
            <a:ext cx="1373400" cy="759300"/>
          </a:xfrm>
          <a:prstGeom prst="straightConnector1">
            <a:avLst/>
          </a:prstGeom>
          <a:noFill/>
          <a:ln w="9525" cap="flat" cmpd="sng">
            <a:solidFill>
              <a:srgbClr val="FF0000"/>
            </a:solidFill>
            <a:prstDash val="solid"/>
            <a:round/>
            <a:headEnd type="none" w="sm" len="sm"/>
            <a:tailEnd type="triangle" w="med" len="med"/>
          </a:ln>
        </p:spPr>
      </p:cxnSp>
      <p:cxnSp>
        <p:nvCxnSpPr>
          <p:cNvPr id="135" name="Google Shape;135;p6"/>
          <p:cNvCxnSpPr/>
          <p:nvPr/>
        </p:nvCxnSpPr>
        <p:spPr>
          <a:xfrm rot="10800000" flipH="1">
            <a:off x="3629465" y="3538206"/>
            <a:ext cx="714169" cy="1090065"/>
          </a:xfrm>
          <a:prstGeom prst="straightConnector1">
            <a:avLst/>
          </a:prstGeom>
          <a:noFill/>
          <a:ln w="9525" cap="flat" cmpd="sng">
            <a:solidFill>
              <a:srgbClr val="FF0000"/>
            </a:solidFill>
            <a:prstDash val="solid"/>
            <a:round/>
            <a:headEnd type="none" w="sm" len="sm"/>
            <a:tailEnd type="triangle" w="med" len="med"/>
          </a:ln>
        </p:spPr>
      </p:cxnSp>
      <p:cxnSp>
        <p:nvCxnSpPr>
          <p:cNvPr id="136" name="Google Shape;136;p6"/>
          <p:cNvCxnSpPr/>
          <p:nvPr/>
        </p:nvCxnSpPr>
        <p:spPr>
          <a:xfrm rot="10800000" flipH="1">
            <a:off x="3953022" y="4768948"/>
            <a:ext cx="253218" cy="956603"/>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52fd89e579_0_0"/>
          <p:cNvSpPr txBox="1">
            <a:spLocks noGrp="1"/>
          </p:cNvSpPr>
          <p:nvPr>
            <p:ph type="title"/>
          </p:nvPr>
        </p:nvSpPr>
        <p:spPr>
          <a:xfrm>
            <a:off x="-11027" y="526413"/>
            <a:ext cx="8015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Sample of completed first page of the Marketing Plan for a College of Nursing</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p>
        </p:txBody>
      </p:sp>
      <p:sp>
        <p:nvSpPr>
          <p:cNvPr id="143" name="Google Shape;143;g52fd89e579_0_0"/>
          <p:cNvSpPr txBox="1">
            <a:spLocks noGrp="1"/>
          </p:cNvSpPr>
          <p:nvPr>
            <p:ph type="body" idx="1"/>
          </p:nvPr>
        </p:nvSpPr>
        <p:spPr>
          <a:xfrm>
            <a:off x="0" y="1804275"/>
            <a:ext cx="4850700" cy="4817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20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Sample for a </a:t>
            </a:r>
            <a:r>
              <a:rPr lang="en-US" sz="2000">
                <a:solidFill>
                  <a:srgbClr val="3F3F3F"/>
                </a:solidFill>
                <a:latin typeface="Open Sans"/>
                <a:ea typeface="Open Sans"/>
                <a:cs typeface="Open Sans"/>
                <a:sym typeface="Open Sans"/>
              </a:rPr>
              <a:t>College of Nursing</a:t>
            </a:r>
            <a:endParaRPr>
              <a:solidFill>
                <a:srgbClr val="3F3F3F"/>
              </a:solidFill>
            </a:endParaRPr>
          </a:p>
          <a:p>
            <a:pPr marL="457200" lvl="0" indent="-381000" algn="l" rtl="0">
              <a:lnSpc>
                <a:spcPct val="150000"/>
              </a:lnSpc>
              <a:spcBef>
                <a:spcPts val="0"/>
              </a:spcBef>
              <a:spcAft>
                <a:spcPts val="0"/>
              </a:spcAft>
              <a:buClr>
                <a:schemeClr val="dk2"/>
              </a:buClr>
              <a:buSzPts val="2400"/>
              <a:buChar char="●"/>
            </a:pPr>
            <a:r>
              <a:rPr lang="en-US" sz="2000">
                <a:solidFill>
                  <a:srgbClr val="3F3F3F"/>
                </a:solidFill>
                <a:latin typeface="Open Sans"/>
                <a:ea typeface="Open Sans"/>
                <a:cs typeface="Open Sans"/>
                <a:sym typeface="Open Sans"/>
              </a:rPr>
              <a:t>add the institution’s</a:t>
            </a:r>
            <a:r>
              <a:rPr lang="en-US" sz="2000" b="1">
                <a:solidFill>
                  <a:srgbClr val="3F3F3F"/>
                </a:solidFill>
                <a:latin typeface="Open Sans"/>
                <a:ea typeface="Open Sans"/>
                <a:cs typeface="Open Sans"/>
                <a:sym typeface="Open Sans"/>
              </a:rPr>
              <a:t> Client Groups</a:t>
            </a:r>
            <a:r>
              <a:rPr lang="en-US" sz="2000">
                <a:solidFill>
                  <a:srgbClr val="3F3F3F"/>
                </a:solidFill>
                <a:latin typeface="Open Sans"/>
                <a:ea typeface="Open Sans"/>
                <a:cs typeface="Open Sans"/>
                <a:sym typeface="Open Sans"/>
              </a:rPr>
              <a:t> (listed horizontally)</a:t>
            </a:r>
            <a:endParaRPr sz="2600">
              <a:solidFill>
                <a:srgbClr val="3F3F3F"/>
              </a:solidFill>
            </a:endParaRPr>
          </a:p>
          <a:p>
            <a:pPr marL="457200" lvl="0" indent="-381000" algn="l" rtl="0">
              <a:lnSpc>
                <a:spcPct val="150000"/>
              </a:lnSpc>
              <a:spcBef>
                <a:spcPts val="0"/>
              </a:spcBef>
              <a:spcAft>
                <a:spcPts val="0"/>
              </a:spcAft>
              <a:buClr>
                <a:schemeClr val="dk2"/>
              </a:buClr>
              <a:buSzPts val="2400"/>
              <a:buChar char="●"/>
            </a:pPr>
            <a:r>
              <a:rPr lang="en-US" sz="2000">
                <a:solidFill>
                  <a:srgbClr val="3F3F3F"/>
                </a:solidFill>
                <a:latin typeface="Open Sans"/>
                <a:ea typeface="Open Sans"/>
                <a:cs typeface="Open Sans"/>
                <a:sym typeface="Open Sans"/>
              </a:rPr>
              <a:t>note each  group’s </a:t>
            </a:r>
            <a:r>
              <a:rPr lang="en-US" sz="2000" b="1">
                <a:solidFill>
                  <a:srgbClr val="3F3F3F"/>
                </a:solidFill>
                <a:latin typeface="Open Sans"/>
                <a:ea typeface="Open Sans"/>
                <a:cs typeface="Open Sans"/>
                <a:sym typeface="Open Sans"/>
              </a:rPr>
              <a:t>Information Needs</a:t>
            </a:r>
            <a:r>
              <a:rPr lang="en-US" sz="2000">
                <a:solidFill>
                  <a:srgbClr val="3F3F3F"/>
                </a:solidFill>
                <a:latin typeface="Open Sans"/>
                <a:ea typeface="Open Sans"/>
                <a:cs typeface="Open Sans"/>
                <a:sym typeface="Open Sans"/>
              </a:rPr>
              <a:t> (listed vertically with an </a:t>
            </a:r>
            <a:r>
              <a:rPr lang="en-US" sz="2000" b="1">
                <a:solidFill>
                  <a:srgbClr val="3F3F3F"/>
                </a:solidFill>
                <a:latin typeface="Open Sans"/>
                <a:ea typeface="Open Sans"/>
                <a:cs typeface="Open Sans"/>
                <a:sym typeface="Open Sans"/>
              </a:rPr>
              <a:t>X</a:t>
            </a:r>
            <a:r>
              <a:rPr lang="en-US" sz="2000">
                <a:solidFill>
                  <a:srgbClr val="3F3F3F"/>
                </a:solidFill>
                <a:latin typeface="Open Sans"/>
                <a:ea typeface="Open Sans"/>
                <a:cs typeface="Open Sans"/>
                <a:sym typeface="Open Sans"/>
              </a:rPr>
              <a:t>)</a:t>
            </a:r>
            <a:endParaRPr sz="2600">
              <a:solidFill>
                <a:srgbClr val="3F3F3F"/>
              </a:solidFill>
            </a:endParaRPr>
          </a:p>
          <a:p>
            <a:pPr marL="457200" lvl="0" indent="-381000" algn="l" rtl="0">
              <a:lnSpc>
                <a:spcPct val="150000"/>
              </a:lnSpc>
              <a:spcBef>
                <a:spcPts val="0"/>
              </a:spcBef>
              <a:spcAft>
                <a:spcPts val="0"/>
              </a:spcAft>
              <a:buClr>
                <a:schemeClr val="dk2"/>
              </a:buClr>
              <a:buSzPts val="2400"/>
              <a:buChar char="●"/>
            </a:pPr>
            <a:r>
              <a:rPr lang="en-US" sz="2000">
                <a:solidFill>
                  <a:srgbClr val="3F3F3F"/>
                </a:solidFill>
                <a:latin typeface="Open Sans"/>
                <a:ea typeface="Open Sans"/>
                <a:cs typeface="Open Sans"/>
                <a:sym typeface="Open Sans"/>
              </a:rPr>
              <a:t>note the </a:t>
            </a:r>
            <a:r>
              <a:rPr lang="en-US" sz="2000" b="1">
                <a:solidFill>
                  <a:srgbClr val="3F3F3F"/>
                </a:solidFill>
                <a:latin typeface="Open Sans"/>
                <a:ea typeface="Open Sans"/>
                <a:cs typeface="Open Sans"/>
                <a:sym typeface="Open Sans"/>
              </a:rPr>
              <a:t>Research4Life &amp; Internet Resources </a:t>
            </a:r>
            <a:r>
              <a:rPr lang="en-US" sz="2000">
                <a:solidFill>
                  <a:srgbClr val="3F3F3F"/>
                </a:solidFill>
                <a:latin typeface="Open Sans"/>
                <a:ea typeface="Open Sans"/>
                <a:cs typeface="Open Sans"/>
                <a:sym typeface="Open Sans"/>
              </a:rPr>
              <a:t>options (list vertically with an </a:t>
            </a:r>
            <a:r>
              <a:rPr lang="en-US" sz="2000" b="1">
                <a:solidFill>
                  <a:srgbClr val="3F3F3F"/>
                </a:solidFill>
                <a:latin typeface="Open Sans"/>
                <a:ea typeface="Open Sans"/>
                <a:cs typeface="Open Sans"/>
                <a:sym typeface="Open Sans"/>
              </a:rPr>
              <a:t>X</a:t>
            </a:r>
            <a:r>
              <a:rPr lang="en-US" sz="2000">
                <a:solidFill>
                  <a:srgbClr val="3F3F3F"/>
                </a:solidFill>
                <a:latin typeface="Open Sans"/>
                <a:ea typeface="Open Sans"/>
                <a:cs typeface="Open Sans"/>
                <a:sym typeface="Open Sans"/>
              </a:rPr>
              <a:t> or type in term)</a:t>
            </a:r>
            <a:endParaRPr sz="2000">
              <a:solidFill>
                <a:srgbClr val="3F3F3F"/>
              </a:solidFill>
              <a:latin typeface="Open Sans"/>
              <a:ea typeface="Open Sans"/>
              <a:cs typeface="Open Sans"/>
              <a:sym typeface="Open Sans"/>
            </a:endParaRPr>
          </a:p>
        </p:txBody>
      </p:sp>
      <p:pic>
        <p:nvPicPr>
          <p:cNvPr id="144" name="Google Shape;144;g52fd89e579_0_0"/>
          <p:cNvPicPr preferRelativeResize="0"/>
          <p:nvPr/>
        </p:nvPicPr>
        <p:blipFill rotWithShape="1">
          <a:blip r:embed="rId3">
            <a:alphaModFix/>
          </a:blip>
          <a:srcRect/>
          <a:stretch/>
        </p:blipFill>
        <p:spPr>
          <a:xfrm>
            <a:off x="5380800" y="1704825"/>
            <a:ext cx="4850775" cy="5063550"/>
          </a:xfrm>
          <a:prstGeom prst="rect">
            <a:avLst/>
          </a:prstGeom>
          <a:noFill/>
          <a:ln>
            <a:noFill/>
          </a:ln>
        </p:spPr>
      </p:pic>
      <p:cxnSp>
        <p:nvCxnSpPr>
          <p:cNvPr id="145" name="Google Shape;145;g52fd89e579_0_0"/>
          <p:cNvCxnSpPr/>
          <p:nvPr/>
        </p:nvCxnSpPr>
        <p:spPr>
          <a:xfrm rot="10800000" flipH="1">
            <a:off x="4740812" y="2328061"/>
            <a:ext cx="654173" cy="175988"/>
          </a:xfrm>
          <a:prstGeom prst="straightConnector1">
            <a:avLst/>
          </a:prstGeom>
          <a:noFill/>
          <a:ln w="9525" cap="flat" cmpd="sng">
            <a:solidFill>
              <a:srgbClr val="FF0000"/>
            </a:solidFill>
            <a:prstDash val="solid"/>
            <a:round/>
            <a:headEnd type="none" w="sm" len="sm"/>
            <a:tailEnd type="triangle" w="med" len="med"/>
          </a:ln>
        </p:spPr>
      </p:cxnSp>
      <p:cxnSp>
        <p:nvCxnSpPr>
          <p:cNvPr id="146" name="Google Shape;146;g52fd89e579_0_0"/>
          <p:cNvCxnSpPr/>
          <p:nvPr/>
        </p:nvCxnSpPr>
        <p:spPr>
          <a:xfrm rot="10800000" flipH="1">
            <a:off x="4375052" y="3192825"/>
            <a:ext cx="935948" cy="239692"/>
          </a:xfrm>
          <a:prstGeom prst="straightConnector1">
            <a:avLst/>
          </a:prstGeom>
          <a:noFill/>
          <a:ln w="9525" cap="flat" cmpd="sng">
            <a:solidFill>
              <a:srgbClr val="FF0000"/>
            </a:solidFill>
            <a:prstDash val="solid"/>
            <a:round/>
            <a:headEnd type="none" w="sm" len="sm"/>
            <a:tailEnd type="triangle" w="med" len="med"/>
          </a:ln>
        </p:spPr>
      </p:cxnSp>
      <p:cxnSp>
        <p:nvCxnSpPr>
          <p:cNvPr id="147" name="Google Shape;147;g52fd89e579_0_0"/>
          <p:cNvCxnSpPr/>
          <p:nvPr/>
        </p:nvCxnSpPr>
        <p:spPr>
          <a:xfrm>
            <a:off x="4600135" y="5022166"/>
            <a:ext cx="682990" cy="28950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3775</Words>
  <Application>Microsoft Office PowerPoint</Application>
  <PresentationFormat>Widescreen</PresentationFormat>
  <Paragraphs>297</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Quattrocento Sans</vt:lpstr>
      <vt:lpstr>Times New Roman</vt:lpstr>
      <vt:lpstr>Gill Sans</vt:lpstr>
      <vt:lpstr>Trebuchet MS</vt:lpstr>
      <vt:lpstr>Arial</vt:lpstr>
      <vt:lpstr>Calibri</vt:lpstr>
      <vt:lpstr>Century Gothic</vt:lpstr>
      <vt:lpstr>Open Sans</vt:lpstr>
      <vt:lpstr>Simple Light</vt:lpstr>
      <vt:lpstr>Advocate for Research4life and facilitate capacity development</vt:lpstr>
      <vt:lpstr>Outline</vt:lpstr>
      <vt:lpstr>Learning objectives</vt:lpstr>
      <vt:lpstr>Marketing for Research4Life  </vt:lpstr>
      <vt:lpstr>Marketing for Research4Life </vt:lpstr>
      <vt:lpstr>Reflection</vt:lpstr>
      <vt:lpstr>Research4Life Marketing Plan Tool</vt:lpstr>
      <vt:lpstr>First page of the Research4Life Marketing Plan Tool</vt:lpstr>
      <vt:lpstr>Sample of completed first page of the Marketing Plan for a College of Nursing </vt:lpstr>
      <vt:lpstr>Second page of the Research4Life Marketing Plan Tool</vt:lpstr>
      <vt:lpstr>Third page of the Research4Life Marketing Plan Tool</vt:lpstr>
      <vt:lpstr>Group Activity</vt:lpstr>
      <vt:lpstr>User training and workshops</vt:lpstr>
      <vt:lpstr>Examples of how different workshops need to be developed for unique groups with specific requirements</vt:lpstr>
      <vt:lpstr>Research4Life Workshop Plan Tool</vt:lpstr>
      <vt:lpstr>Research4Life Workshop Plan Tool</vt:lpstr>
      <vt:lpstr>Research4Life Workshop Plan Tool</vt:lpstr>
      <vt:lpstr>Research4Life Workshop Plan Tool</vt:lpstr>
      <vt:lpstr>Research4Life Workshop Plan Tool</vt:lpstr>
      <vt:lpstr>Group Activity</vt:lpstr>
      <vt:lpstr>Tips for Teaching Adults</vt:lpstr>
      <vt:lpstr>Adult Learners continued</vt:lpstr>
      <vt:lpstr>Training and promotional/marketing materials </vt:lpstr>
      <vt:lpstr>Access to Training, Promotional and Marketing Material</vt:lpstr>
      <vt:lpstr>Research4Life Training Portal </vt:lpstr>
      <vt:lpstr>Training Presentations</vt:lpstr>
      <vt:lpstr>Marketing/promotional material</vt:lpstr>
      <vt:lpstr>Toolkit for registered institutions</vt:lpstr>
      <vt:lpstr>Promotional materials: GOALI</vt:lpstr>
      <vt:lpstr>Promote your library/ “Advocating for Change” </vt:lpstr>
      <vt:lpstr>Research4Life Voices</vt:lpstr>
      <vt:lpstr>Social Media </vt:lpstr>
      <vt:lpstr>For trainers</vt:lpstr>
      <vt:lpstr>For individuals</vt:lpstr>
      <vt:lpstr>Discussion</vt:lpstr>
      <vt:lpstr>Summary</vt:lpstr>
      <vt:lpstr>Additional Resources</vt:lpstr>
      <vt:lpstr>Additional Resources for Teaching Adults</vt:lpstr>
      <vt:lpstr>Additional Resources for Teaching Adults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Advocate for Research4life and facilitate capacity development</dc:title>
  <dc:creator>Marcia Mabhula</dc:creator>
  <cp:lastModifiedBy>Marcia Mabhula</cp:lastModifiedBy>
  <cp:revision>2</cp:revision>
  <dcterms:created xsi:type="dcterms:W3CDTF">2020-02-14T15:04:15Z</dcterms:created>
  <dcterms:modified xsi:type="dcterms:W3CDTF">2023-08-23T12:33:12Z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AF193177-A5EA-417B-B44D-B6C752AD856D</vt:lpwstr>
  </property>
  <property fmtid="{D5CDD505-2E9C-101B-9397-08002B2CF9AE}" pid="6" name="ArticulateProjectFull">
    <vt:lpwstr>D:\R4Life\F2F Materials\20200429_M5_L5.2EN.Training your audience on how to use Research4Life.ppta</vt:lpwstr>
  </property>
</Properties>
</file>