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Quattrocento Sans" panose="020B0502050000020003"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vPIf0HoXu+3k72sLZQsvDEHNs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uthoraid.info/en/" TargetMode="External"/><Relationship Id="rId7" Type="http://schemas.openxmlformats.org/officeDocument/2006/relationships/hyperlink" Target="https://plos.org/author-media-toolki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authorservices.taylorandfrancis.com/" TargetMode="External"/><Relationship Id="rId5" Type="http://schemas.openxmlformats.org/officeDocument/2006/relationships/hyperlink" Target="https://ifis.libguides.com/journal-publishing-guide" TargetMode="External"/><Relationship Id="rId4" Type="http://schemas.openxmlformats.org/officeDocument/2006/relationships/hyperlink" Target="https://researcheracademy.elsevier.co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accept the manuscript for publication – It is very rare that a first submission will be accepted without any changes being requested.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ask for revisions likely to result in acceptance – This means that the editor shows positivity towards a final acceptance.</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ask for revisions with an uncertain outcome – Extensive revisions are requested, with no commitment for final acceptance.</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reject – revision is not invited.  </a:t>
            </a:r>
            <a:endParaRPr/>
          </a:p>
          <a:p>
            <a:pPr marL="228600" lvl="0" indent="-139700" algn="l" rtl="0">
              <a:lnSpc>
                <a:spcPct val="100000"/>
              </a:lnSpc>
              <a:spcBef>
                <a:spcPts val="0"/>
              </a:spcBef>
              <a:spcAft>
                <a:spcPts val="0"/>
              </a:spcAft>
              <a:buSzPts val="1400"/>
              <a:buFont typeface="Arial"/>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Resources listed on the page that are referenced in Lesson 5.1 and 5.2 include: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AuthorAID</a:t>
            </a:r>
            <a:r>
              <a:rPr lang="en-US" sz="1200" b="0" i="0" u="none" strike="noStrike" cap="none">
                <a:solidFill>
                  <a:schemeClr val="dk1"/>
                </a:solidFill>
                <a:latin typeface="Calibri"/>
                <a:ea typeface="Calibri"/>
                <a:cs typeface="Calibri"/>
                <a:sym typeface="Calibri"/>
              </a:rPr>
              <a:t> from INASP,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Research Academy</a:t>
            </a:r>
            <a:r>
              <a:rPr lang="en-US" sz="1200" b="0" i="0" u="none" strike="noStrike" cap="none">
                <a:solidFill>
                  <a:schemeClr val="dk1"/>
                </a:solidFill>
                <a:latin typeface="Calibri"/>
                <a:ea typeface="Calibri"/>
                <a:cs typeface="Calibri"/>
                <a:sym typeface="Calibri"/>
              </a:rPr>
              <a:t> from Elsevier,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Guide to Getting Published in Journals</a:t>
            </a:r>
            <a:r>
              <a:rPr lang="en-US" sz="1200" b="0" i="0" u="none" strike="noStrike" cap="none">
                <a:solidFill>
                  <a:schemeClr val="dk1"/>
                </a:solidFill>
                <a:latin typeface="Calibri"/>
                <a:ea typeface="Calibri"/>
                <a:cs typeface="Calibri"/>
                <a:sym typeface="Calibri"/>
              </a:rPr>
              <a:t> from IFIS,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Taylor &amp; Francis Author Services</a:t>
            </a:r>
            <a:r>
              <a:rPr lang="en-US" sz="1200" b="0" i="0" u="none" strike="noStrike" cap="none">
                <a:solidFill>
                  <a:schemeClr val="dk1"/>
                </a:solidFill>
                <a:latin typeface="Calibri"/>
                <a:ea typeface="Calibri"/>
                <a:cs typeface="Calibri"/>
                <a:sym typeface="Calibri"/>
              </a:rPr>
              <a:t>, and </a:t>
            </a:r>
            <a:r>
              <a:rPr lang="en-US"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Media Toolkit</a:t>
            </a:r>
            <a:r>
              <a:rPr lang="en-US" sz="1200" b="0" i="0" u="none" strike="noStrike" cap="none">
                <a:solidFill>
                  <a:schemeClr val="dk1"/>
                </a:solidFill>
                <a:latin typeface="Calibri"/>
                <a:ea typeface="Calibri"/>
                <a:cs typeface="Calibri"/>
                <a:sym typeface="Calibri"/>
              </a:rPr>
              <a:t> form PLOS.  For a comprehensive listing, consult the page on the Research4Life training portal.  </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88" name="Google Shape;18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S.</a:t>
            </a:r>
            <a:endParaRPr/>
          </a:p>
        </p:txBody>
      </p:sp>
      <p:sp>
        <p:nvSpPr>
          <p:cNvPr id="198" name="Google Shape;1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0" name="Google Shape;110;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br>
              <a:rPr lang="en-US" b="0"/>
            </a:b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30" name="Google Shape;1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50413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access.nih.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Altmetr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4life.org/training/resources-related-organiza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research4life.org/wp-content/uploads/2021/07/Part_E_Web-Bibliography_2021_07.ppt" TargetMode="External"/><Relationship Id="rId4" Type="http://schemas.openxmlformats.org/officeDocument/2006/relationships/hyperlink" Target="https://www.research4life.org/training/authors-hu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12688/f1000research.11369.2" TargetMode="External"/><Relationship Id="rId3" Type="http://schemas.openxmlformats.org/officeDocument/2006/relationships/hyperlink" Target="https://ifis.libguides.com/journal-publishing-guide/submitting-your-paper" TargetMode="External"/><Relationship Id="rId7" Type="http://schemas.openxmlformats.org/officeDocument/2006/relationships/hyperlink" Target="https://researcheracademy.elsevier.com/uploads/2018-04/Understanding%20the%20Publishing%20Process_Apr2018_Web.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researcheracademy.elsevier.com/uploads/2018-05/1.pdf" TargetMode="External"/><Relationship Id="rId5" Type="http://schemas.openxmlformats.org/officeDocument/2006/relationships/hyperlink" Target="https://www.research4life.org/training/resources-related-organizations/" TargetMode="External"/><Relationship Id="rId10" Type="http://schemas.openxmlformats.org/officeDocument/2006/relationships/hyperlink" Target="https://tressacademic.com/suggest-reviewers/?cookie-state-change=1631293703144" TargetMode="External"/><Relationship Id="rId4" Type="http://schemas.openxmlformats.org/officeDocument/2006/relationships/hyperlink" Target="https://www.research4life.org/training/authors-hub/" TargetMode="External"/><Relationship Id="rId9" Type="http://schemas.openxmlformats.org/officeDocument/2006/relationships/hyperlink" Target="https://authorservices.taylorandfrancis.com/research-impact/#promoteyourartic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about:blank" TargetMode="External"/><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2.jpg"/><Relationship Id="rId4" Type="http://schemas.openxmlformats.org/officeDocument/2006/relationships/image" Target="../media/image12.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thenticat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rossref.org/services/similarity-che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ethics.org/resources/guidelines-new/cope-ethical-guidelines-peer-review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i.org/10.12688/f1000research.11369.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Publishing a research article</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Dissemination of research output</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Peer review (cont’d - 2)</a:t>
            </a:r>
            <a:endParaRPr>
              <a:solidFill>
                <a:srgbClr val="586F7C"/>
              </a:solidFill>
              <a:latin typeface="Open Sans"/>
              <a:ea typeface="Open Sans"/>
              <a:cs typeface="Open Sans"/>
              <a:sym typeface="Open Sans"/>
            </a:endParaRPr>
          </a:p>
        </p:txBody>
      </p:sp>
      <p:sp>
        <p:nvSpPr>
          <p:cNvPr id="140" name="Google Shape;140;p5"/>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latin typeface="Open Sans"/>
                <a:ea typeface="Open Sans"/>
                <a:cs typeface="Open Sans"/>
                <a:sym typeface="Open Sans"/>
              </a:rPr>
              <a:t>After gathering feedback and recommendations from all reviewers of a manuscript, editor(s) will render one of the following decisions: </a:t>
            </a:r>
            <a:endParaRPr/>
          </a:p>
          <a:p>
            <a:pPr marL="76200" lvl="0" indent="0" algn="just"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Accept the manuscript for publication</a:t>
            </a:r>
            <a:endParaRPr/>
          </a:p>
          <a:p>
            <a:pPr marL="457200" lvl="0" indent="-381000" algn="l" rtl="0">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Ask for revisions likely to result in acceptance</a:t>
            </a:r>
            <a:endParaRPr/>
          </a:p>
          <a:p>
            <a:pPr marL="457200" lvl="0" indent="-381000" algn="l" rtl="0">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Ask for revisions with an uncertain outcome</a:t>
            </a:r>
            <a:endParaRPr/>
          </a:p>
          <a:p>
            <a:pPr marL="457200" lvl="0" indent="-381000" algn="l" rtl="0">
              <a:lnSpc>
                <a:spcPct val="100000"/>
              </a:lnSpc>
              <a:spcBef>
                <a:spcPts val="600"/>
              </a:spcBef>
              <a:spcAft>
                <a:spcPts val="0"/>
              </a:spcAft>
              <a:buClr>
                <a:schemeClr val="dk1"/>
              </a:buClr>
              <a:buSzPts val="2400"/>
              <a:buFont typeface="Arial"/>
              <a:buChar char="•"/>
            </a:pPr>
            <a:r>
              <a:rPr lang="en-US" sz="2000">
                <a:solidFill>
                  <a:srgbClr val="3F3F3F"/>
                </a:solidFill>
                <a:latin typeface="Open Sans"/>
                <a:ea typeface="Open Sans"/>
                <a:cs typeface="Open Sans"/>
                <a:sym typeface="Open Sans"/>
              </a:rPr>
              <a:t>Reject </a:t>
            </a:r>
            <a:endParaRPr/>
          </a:p>
          <a:p>
            <a:pPr marL="76200" lvl="0" indent="0" algn="l"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l"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228600" algn="l" rtl="0">
              <a:lnSpc>
                <a:spcPct val="100000"/>
              </a:lnSpc>
              <a:spcBef>
                <a:spcPts val="600"/>
              </a:spcBef>
              <a:spcAft>
                <a:spcPts val="0"/>
              </a:spcAft>
              <a:buClr>
                <a:schemeClr val="dk1"/>
              </a:buClr>
              <a:buSzPts val="2400"/>
              <a:buFont typeface="Arial"/>
              <a:buNone/>
            </a:pPr>
            <a:endParaRPr>
              <a:solidFill>
                <a:srgbClr val="3F3F3F"/>
              </a:solidFill>
              <a:latin typeface="Open Sans"/>
              <a:ea typeface="Open Sans"/>
              <a:cs typeface="Open Sans"/>
              <a:sym typeface="Open Sans"/>
            </a:endParaRPr>
          </a:p>
          <a:p>
            <a:pPr marL="76200" lvl="0" indent="0" algn="l" rtl="0">
              <a:lnSpc>
                <a:spcPct val="100000"/>
              </a:lnSpc>
              <a:spcBef>
                <a:spcPts val="600"/>
              </a:spcBef>
              <a:spcAft>
                <a:spcPts val="0"/>
              </a:spcAft>
              <a:buClr>
                <a:schemeClr val="dk1"/>
              </a:buClr>
              <a:buSzPts val="2400"/>
              <a:buNone/>
            </a:pPr>
            <a:r>
              <a:rPr lang="en-US" sz="1600" i="1">
                <a:solidFill>
                  <a:srgbClr val="3F3F3F"/>
                </a:solidFill>
                <a:latin typeface="Open Sans"/>
                <a:ea typeface="Open Sans"/>
                <a:cs typeface="Open Sans"/>
                <a:sym typeface="Open Sans"/>
              </a:rPr>
              <a:t>IFIS, 2021 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Response and revision</a:t>
            </a:r>
            <a:endParaRPr>
              <a:solidFill>
                <a:srgbClr val="586F7C"/>
              </a:solidFill>
              <a:latin typeface="Open Sans"/>
              <a:ea typeface="Open Sans"/>
              <a:cs typeface="Open Sans"/>
              <a:sym typeface="Open Sans"/>
            </a:endParaRPr>
          </a:p>
        </p:txBody>
      </p:sp>
      <p:sp>
        <p:nvSpPr>
          <p:cNvPr id="147" name="Google Shape;147;p6"/>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r>
              <a:rPr lang="en-US">
                <a:latin typeface="Open Sans"/>
                <a:ea typeface="Open Sans"/>
                <a:cs typeface="Open Sans"/>
                <a:sym typeface="Open Sans"/>
              </a:rPr>
              <a:t>When the manuscript is returned with comments and revision of the paper is invited</a:t>
            </a:r>
            <a:endParaRPr/>
          </a:p>
          <a:p>
            <a:pPr marL="76200" lvl="0" indent="0" algn="just" rtl="0">
              <a:lnSpc>
                <a:spcPct val="100000"/>
              </a:lnSpc>
              <a:spcBef>
                <a:spcPts val="600"/>
              </a:spcBef>
              <a:spcAft>
                <a:spcPts val="0"/>
              </a:spcAft>
              <a:buClr>
                <a:schemeClr val="dk1"/>
              </a:buClr>
              <a:buSzPts val="2400"/>
              <a:buNone/>
            </a:pPr>
            <a:endParaRPr>
              <a:latin typeface="Open Sans"/>
              <a:ea typeface="Open Sans"/>
              <a:cs typeface="Open Sans"/>
              <a:sym typeface="Open Sans"/>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Take time to review the comments and discuss with your research team</a:t>
            </a:r>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Use a structured approach to revise the article, e.g., list the comments point by point, lay out the response and the corresponding action taken</a:t>
            </a:r>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If disagree with a comment, provide evidence-based feedback</a:t>
            </a:r>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Complete the revision by the requested deadline, ask an extension if necessary</a:t>
            </a:r>
            <a:endParaRPr/>
          </a:p>
          <a:p>
            <a:pPr marL="914400" lvl="1" indent="-228600" algn="just" rtl="0">
              <a:lnSpc>
                <a:spcPct val="100000"/>
              </a:lnSpc>
              <a:spcBef>
                <a:spcPts val="600"/>
              </a:spcBef>
              <a:spcAft>
                <a:spcPts val="0"/>
              </a:spcAft>
              <a:buClr>
                <a:schemeClr val="dk1"/>
              </a:buClr>
              <a:buSzPts val="2400"/>
              <a:buFont typeface="Courier New"/>
              <a:buNone/>
            </a:pPr>
            <a:endParaRPr>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r>
              <a:rPr lang="en-US" sz="1400" i="1">
                <a:solidFill>
                  <a:srgbClr val="3F3F3F"/>
                </a:solidFill>
                <a:latin typeface="Open Sans"/>
                <a:ea typeface="Open Sans"/>
                <a:cs typeface="Open Sans"/>
                <a:sym typeface="Open Sans"/>
              </a:rPr>
              <a:t>(IFIS, 2021a)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Rejection</a:t>
            </a:r>
            <a:endParaRPr>
              <a:solidFill>
                <a:srgbClr val="586F7C"/>
              </a:solidFill>
              <a:latin typeface="Open Sans"/>
              <a:ea typeface="Open Sans"/>
              <a:cs typeface="Open Sans"/>
              <a:sym typeface="Open Sans"/>
            </a:endParaRPr>
          </a:p>
        </p:txBody>
      </p:sp>
      <p:sp>
        <p:nvSpPr>
          <p:cNvPr id="154" name="Google Shape;154;p7"/>
          <p:cNvSpPr txBox="1">
            <a:spLocks noGrp="1"/>
          </p:cNvSpPr>
          <p:nvPr>
            <p:ph type="body" idx="1"/>
          </p:nvPr>
        </p:nvSpPr>
        <p:spPr>
          <a:xfrm>
            <a:off x="480060" y="165729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Rejection by a journal is not uncommon, does not mean that the manuscript will not be published</a:t>
            </a:r>
            <a:endParaRPr/>
          </a:p>
          <a:p>
            <a:pPr marL="457200" lvl="0" indent="-228600" algn="just" rtl="0">
              <a:lnSpc>
                <a:spcPct val="100000"/>
              </a:lnSpc>
              <a:spcBef>
                <a:spcPts val="600"/>
              </a:spcBef>
              <a:spcAft>
                <a:spcPts val="0"/>
              </a:spcAft>
              <a:buClr>
                <a:schemeClr val="dk1"/>
              </a:buClr>
              <a:buSzPts val="2400"/>
              <a:buNone/>
            </a:pPr>
            <a:endParaRPr>
              <a:latin typeface="Open Sans"/>
              <a:ea typeface="Open Sans"/>
              <a:cs typeface="Open Sans"/>
              <a:sym typeface="Open Sans"/>
            </a:endParaRPr>
          </a:p>
          <a:p>
            <a:pPr marL="457200" lvl="0" indent="-381000" algn="just" rtl="0">
              <a:lnSpc>
                <a:spcPct val="100000"/>
              </a:lnSpc>
              <a:spcBef>
                <a:spcPts val="600"/>
              </a:spcBef>
              <a:spcAft>
                <a:spcPts val="0"/>
              </a:spcAft>
              <a:buClr>
                <a:schemeClr val="dk1"/>
              </a:buClr>
              <a:buSzPts val="2400"/>
              <a:buChar char="●"/>
            </a:pPr>
            <a:r>
              <a:rPr lang="en-US">
                <a:latin typeface="Open Sans"/>
                <a:ea typeface="Open Sans"/>
                <a:cs typeface="Open Sans"/>
                <a:sym typeface="Open Sans"/>
              </a:rPr>
              <a:t>When you are ready to proceed to submit the manuscript to another journal</a:t>
            </a:r>
            <a:endParaRPr/>
          </a:p>
          <a:p>
            <a:pPr marL="914400" lvl="1" indent="-355600" algn="just" rtl="0">
              <a:lnSpc>
                <a:spcPct val="100000"/>
              </a:lnSpc>
              <a:spcBef>
                <a:spcPts val="600"/>
              </a:spcBef>
              <a:spcAft>
                <a:spcPts val="0"/>
              </a:spcAft>
              <a:buClr>
                <a:schemeClr val="dk1"/>
              </a:buClr>
              <a:buSzPts val="2000"/>
              <a:buChar char="○"/>
            </a:pPr>
            <a:r>
              <a:rPr lang="en-US">
                <a:latin typeface="Open Sans"/>
                <a:ea typeface="Open Sans"/>
                <a:cs typeface="Open Sans"/>
                <a:sym typeface="Open Sans"/>
              </a:rPr>
              <a:t>consider the second place in your list of potential journals </a:t>
            </a:r>
            <a:endParaRPr/>
          </a:p>
          <a:p>
            <a:pPr marL="914400" lvl="1" indent="-355600" algn="just" rtl="0">
              <a:lnSpc>
                <a:spcPct val="100000"/>
              </a:lnSpc>
              <a:spcBef>
                <a:spcPts val="600"/>
              </a:spcBef>
              <a:spcAft>
                <a:spcPts val="0"/>
              </a:spcAft>
              <a:buClr>
                <a:schemeClr val="dk1"/>
              </a:buClr>
              <a:buSzPts val="2000"/>
              <a:buChar char="○"/>
            </a:pPr>
            <a:r>
              <a:rPr lang="en-US">
                <a:latin typeface="Open Sans"/>
                <a:ea typeface="Open Sans"/>
                <a:cs typeface="Open Sans"/>
                <a:sym typeface="Open Sans"/>
              </a:rPr>
              <a:t>review the comments and suggestions from the rejection, to improve the research and the manuscript</a:t>
            </a:r>
            <a:endParaRPr/>
          </a:p>
          <a:p>
            <a:pPr marL="914400" lvl="1" indent="-355600" algn="just" rtl="0">
              <a:lnSpc>
                <a:spcPct val="100000"/>
              </a:lnSpc>
              <a:spcBef>
                <a:spcPts val="600"/>
              </a:spcBef>
              <a:spcAft>
                <a:spcPts val="0"/>
              </a:spcAft>
              <a:buClr>
                <a:schemeClr val="dk1"/>
              </a:buClr>
              <a:buSzPts val="2000"/>
              <a:buChar char="○"/>
            </a:pPr>
            <a:r>
              <a:rPr lang="en-US">
                <a:latin typeface="Open Sans"/>
                <a:ea typeface="Open Sans"/>
                <a:cs typeface="Open Sans"/>
                <a:sym typeface="Open Sans"/>
              </a:rPr>
              <a:t>follow the Instructions for Authors of the new target journal, and adjust the cover letter accordingly</a:t>
            </a:r>
            <a:endParaRPr/>
          </a:p>
          <a:p>
            <a:pPr marL="76200" lvl="0" indent="0" algn="l" rtl="0">
              <a:lnSpc>
                <a:spcPct val="90000"/>
              </a:lnSpc>
              <a:spcBef>
                <a:spcPts val="1000"/>
              </a:spcBef>
              <a:spcAft>
                <a:spcPts val="0"/>
              </a:spcAft>
              <a:buSzPts val="2400"/>
              <a:buNone/>
            </a:pPr>
            <a:br>
              <a:rPr lang="en-US">
                <a:latin typeface="Open Sans"/>
                <a:ea typeface="Open Sans"/>
                <a:cs typeface="Open Sans"/>
                <a:sym typeface="Open Sans"/>
              </a:rPr>
            </a:br>
            <a:endParaRPr>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en-US" sz="1400" i="1">
                <a:latin typeface="Open Sans"/>
                <a:ea typeface="Open Sans"/>
                <a:cs typeface="Open Sans"/>
                <a:sym typeface="Open Sans"/>
              </a:rPr>
              <a:t>(IFIS, 2021a)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Acceptance</a:t>
            </a:r>
            <a:endParaRPr>
              <a:solidFill>
                <a:srgbClr val="586F7C"/>
              </a:solidFill>
              <a:latin typeface="Open Sans"/>
              <a:ea typeface="Open Sans"/>
              <a:cs typeface="Open Sans"/>
              <a:sym typeface="Open Sans"/>
            </a:endParaRPr>
          </a:p>
        </p:txBody>
      </p:sp>
      <p:sp>
        <p:nvSpPr>
          <p:cNvPr id="161" name="Google Shape;161;p9"/>
          <p:cNvSpPr txBox="1">
            <a:spLocks noGrp="1"/>
          </p:cNvSpPr>
          <p:nvPr>
            <p:ph type="body" idx="1"/>
          </p:nvPr>
        </p:nvSpPr>
        <p:spPr>
          <a:xfrm>
            <a:off x="284117" y="1123899"/>
            <a:ext cx="11313459" cy="499764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600"/>
              </a:spcBef>
              <a:spcAft>
                <a:spcPts val="0"/>
              </a:spcAft>
              <a:buClr>
                <a:schemeClr val="dk1"/>
              </a:buClr>
              <a:buSzPts val="2400"/>
              <a:buNone/>
            </a:pPr>
            <a:endParaRPr sz="2400" dirty="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sz="2000" dirty="0">
                <a:latin typeface="Open Sans"/>
                <a:ea typeface="Open Sans"/>
                <a:cs typeface="Open Sans"/>
                <a:sym typeface="Open Sans"/>
              </a:rPr>
              <a:t>After a manuscript is accepted for publication, publisher may request author(s) to</a:t>
            </a:r>
            <a:r>
              <a:rPr lang="en-US" dirty="0">
                <a:latin typeface="Open Sans"/>
                <a:ea typeface="Open Sans"/>
                <a:cs typeface="Open Sans"/>
                <a:sym typeface="Open Sans"/>
              </a:rPr>
              <a:t>:</a:t>
            </a:r>
            <a:endParaRPr dirty="0"/>
          </a:p>
          <a:p>
            <a:pPr marL="914400" lvl="1" indent="-355600" algn="l" rtl="0">
              <a:lnSpc>
                <a:spcPct val="100000"/>
              </a:lnSpc>
              <a:spcBef>
                <a:spcPts val="600"/>
              </a:spcBef>
              <a:spcAft>
                <a:spcPts val="0"/>
              </a:spcAft>
              <a:buClr>
                <a:schemeClr val="dk1"/>
              </a:buClr>
              <a:buSzPts val="2000"/>
              <a:buChar char="○"/>
            </a:pPr>
            <a:r>
              <a:rPr lang="en-US" sz="1800" dirty="0">
                <a:latin typeface="Open Sans"/>
                <a:ea typeface="Open Sans"/>
                <a:cs typeface="Open Sans"/>
                <a:sym typeface="Open Sans"/>
              </a:rPr>
              <a:t>sign copyright or licensing documents, to give the publisher the right to publish.  Make sure to read these documents and understand their implication.   Should the work is covered by a funder’s mandate, such as </a:t>
            </a:r>
            <a:r>
              <a:rPr lang="en-US" sz="1800" u="sng" dirty="0">
                <a:solidFill>
                  <a:schemeClr val="hlink"/>
                </a:solidFill>
                <a:latin typeface="Open Sans"/>
                <a:ea typeface="Open Sans"/>
                <a:cs typeface="Open Sans"/>
                <a:sym typeface="Open Sans"/>
                <a:hlinkClick r:id="rId3"/>
              </a:rPr>
              <a:t>NIH Public Access Policy</a:t>
            </a:r>
            <a:r>
              <a:rPr lang="en-US" sz="1800" dirty="0">
                <a:latin typeface="Open Sans"/>
                <a:ea typeface="Open Sans"/>
                <a:cs typeface="Open Sans"/>
                <a:sym typeface="Open Sans"/>
              </a:rPr>
              <a:t>, make sure the funder’s requirement is addressed</a:t>
            </a:r>
            <a:endParaRPr dirty="0"/>
          </a:p>
          <a:p>
            <a:pPr marL="914400" lvl="1" indent="-355600" algn="l" rtl="0">
              <a:lnSpc>
                <a:spcPct val="100000"/>
              </a:lnSpc>
              <a:spcBef>
                <a:spcPts val="600"/>
              </a:spcBef>
              <a:spcAft>
                <a:spcPts val="0"/>
              </a:spcAft>
              <a:buClr>
                <a:schemeClr val="dk1"/>
              </a:buClr>
              <a:buSzPts val="2000"/>
              <a:buChar char="○"/>
            </a:pPr>
            <a:r>
              <a:rPr lang="en-US" sz="1800" dirty="0">
                <a:latin typeface="Open Sans"/>
                <a:ea typeface="Open Sans"/>
                <a:cs typeface="Open Sans"/>
                <a:sym typeface="Open Sans"/>
              </a:rPr>
              <a:t>if available and you choose to publish the article in Open Access, the article processing charge will be requested at this stage</a:t>
            </a:r>
            <a:endParaRPr dirty="0"/>
          </a:p>
          <a:p>
            <a:pPr marL="76200" lvl="0" indent="0" algn="l" rtl="0">
              <a:lnSpc>
                <a:spcPct val="100000"/>
              </a:lnSpc>
              <a:spcBef>
                <a:spcPts val="600"/>
              </a:spcBef>
              <a:spcAft>
                <a:spcPts val="0"/>
              </a:spcAft>
              <a:buClr>
                <a:schemeClr val="dk1"/>
              </a:buClr>
              <a:buSzPts val="2400"/>
              <a:buNone/>
            </a:pPr>
            <a:endParaRPr sz="1600" dirty="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sz="2000" dirty="0">
                <a:latin typeface="Open Sans"/>
                <a:ea typeface="Open Sans"/>
                <a:cs typeface="Open Sans"/>
                <a:sym typeface="Open Sans"/>
              </a:rPr>
              <a:t>Accepted manuscripts will then be sent to the journal production team to format into the specific style of the journal.  For journals which publish an online accepted version before the final version is ready, the article may be available and searchable in databases just a few days after acceptance.</a:t>
            </a:r>
            <a:endParaRPr dirty="0"/>
          </a:p>
          <a:p>
            <a:pPr marL="457200" lvl="0" indent="-228600" algn="l" rtl="0">
              <a:lnSpc>
                <a:spcPct val="100000"/>
              </a:lnSpc>
              <a:spcBef>
                <a:spcPts val="600"/>
              </a:spcBef>
              <a:spcAft>
                <a:spcPts val="0"/>
              </a:spcAft>
              <a:buClr>
                <a:schemeClr val="dk1"/>
              </a:buClr>
              <a:buSzPts val="2400"/>
              <a:buNone/>
            </a:pPr>
            <a:endParaRPr sz="1600" dirty="0">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sz="2000" dirty="0">
                <a:latin typeface="Open Sans"/>
                <a:ea typeface="Open Sans"/>
                <a:cs typeface="Open Sans"/>
                <a:sym typeface="Open Sans"/>
              </a:rPr>
              <a:t>Post acceptance processing varies among journals, contact the journal’s office for details</a:t>
            </a:r>
            <a:endParaRPr dirty="0"/>
          </a:p>
          <a:p>
            <a:pPr marL="457200" lvl="0" indent="-228600" algn="l" rtl="0">
              <a:lnSpc>
                <a:spcPct val="100000"/>
              </a:lnSpc>
              <a:spcBef>
                <a:spcPts val="600"/>
              </a:spcBef>
              <a:spcAft>
                <a:spcPts val="0"/>
              </a:spcAft>
              <a:buClr>
                <a:schemeClr val="dk1"/>
              </a:buClr>
              <a:buSzPts val="2400"/>
              <a:buNone/>
            </a:pPr>
            <a:endParaRPr sz="2000" i="1" dirty="0">
              <a:latin typeface="Open Sans"/>
              <a:ea typeface="Open Sans"/>
              <a:cs typeface="Open Sans"/>
              <a:sym typeface="Open Sans"/>
            </a:endParaRPr>
          </a:p>
          <a:p>
            <a:pPr marL="76200" lvl="0" indent="0" algn="l" rtl="0">
              <a:lnSpc>
                <a:spcPct val="100000"/>
              </a:lnSpc>
              <a:spcBef>
                <a:spcPts val="600"/>
              </a:spcBef>
              <a:spcAft>
                <a:spcPts val="0"/>
              </a:spcAft>
              <a:buClr>
                <a:schemeClr val="dk1"/>
              </a:buClr>
              <a:buSzPts val="2400"/>
              <a:buNone/>
            </a:pPr>
            <a:r>
              <a:rPr lang="en-US" sz="1400" i="1" dirty="0">
                <a:latin typeface="Open Sans"/>
                <a:ea typeface="Open Sans"/>
                <a:cs typeface="Open Sans"/>
                <a:sym typeface="Open Sans"/>
              </a:rPr>
              <a:t>(IFIS, 2021a)</a:t>
            </a:r>
            <a:endParaRPr sz="1400" dirty="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Promotion </a:t>
            </a:r>
            <a:endParaRPr dirty="0">
              <a:solidFill>
                <a:srgbClr val="586F7C"/>
              </a:solidFill>
              <a:latin typeface="Open Sans"/>
              <a:ea typeface="Open Sans"/>
              <a:cs typeface="Open Sans"/>
              <a:sym typeface="Open Sans"/>
            </a:endParaRPr>
          </a:p>
        </p:txBody>
      </p:sp>
      <p:sp>
        <p:nvSpPr>
          <p:cNvPr id="168" name="Google Shape;168;p11"/>
          <p:cNvSpPr txBox="1">
            <a:spLocks noGrp="1"/>
          </p:cNvSpPr>
          <p:nvPr>
            <p:ph type="body" idx="1"/>
          </p:nvPr>
        </p:nvSpPr>
        <p:spPr>
          <a:xfrm>
            <a:off x="480060" y="1657299"/>
            <a:ext cx="11313459" cy="4997649"/>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r>
              <a:rPr lang="en-US" sz="1800" dirty="0">
                <a:solidFill>
                  <a:srgbClr val="3F3F3F"/>
                </a:solidFill>
                <a:latin typeface="Open Sans"/>
                <a:ea typeface="Open Sans"/>
                <a:cs typeface="Open Sans"/>
                <a:sym typeface="Open Sans"/>
              </a:rPr>
              <a:t>In order to make your article and findings stands out and reach the target audience, promotion should be kept in mind when writing of an article and after it is published.  Possible ways for promotion:</a:t>
            </a:r>
            <a:endParaRPr dirty="0"/>
          </a:p>
          <a:p>
            <a:pPr marL="457200" lvl="0" indent="-381000" algn="just" rtl="0">
              <a:lnSpc>
                <a:spcPct val="100000"/>
              </a:lnSpc>
              <a:spcBef>
                <a:spcPts val="600"/>
              </a:spcBef>
              <a:spcAft>
                <a:spcPts val="0"/>
              </a:spcAft>
              <a:buClr>
                <a:schemeClr val="dk1"/>
              </a:buClr>
              <a:buSzPts val="2400"/>
              <a:buFont typeface="Courier New"/>
              <a:buChar char="o"/>
            </a:pPr>
            <a:r>
              <a:rPr lang="en-US" sz="1600" dirty="0">
                <a:latin typeface="Open Sans"/>
                <a:ea typeface="Open Sans"/>
                <a:cs typeface="Open Sans"/>
                <a:sym typeface="Open Sans"/>
              </a:rPr>
              <a:t>Write clear and understandable Title, Abstract and Conclusion, with strong keywords or key points to facilitate search engines and indexing databases, such as Google and PubMed.   </a:t>
            </a:r>
            <a:endParaRPr dirty="0"/>
          </a:p>
          <a:p>
            <a:pPr marL="457200" lvl="0" indent="-381000" algn="just" rtl="0">
              <a:lnSpc>
                <a:spcPct val="100000"/>
              </a:lnSpc>
              <a:spcBef>
                <a:spcPts val="600"/>
              </a:spcBef>
              <a:spcAft>
                <a:spcPts val="0"/>
              </a:spcAft>
              <a:buClr>
                <a:schemeClr val="dk1"/>
              </a:buClr>
              <a:buSzPts val="2400"/>
              <a:buFont typeface="Courier New"/>
              <a:buChar char="o"/>
            </a:pPr>
            <a:r>
              <a:rPr lang="en-US" sz="1600" dirty="0">
                <a:latin typeface="Open Sans"/>
                <a:ea typeface="Open Sans"/>
                <a:cs typeface="Open Sans"/>
                <a:sym typeface="Open Sans"/>
              </a:rPr>
              <a:t>Consider writing a plain language summary, to communicate the research result to a wider audience outside of a specific scientific circle.  Plain language summary is required by some journals. </a:t>
            </a:r>
            <a:endParaRPr dirty="0"/>
          </a:p>
          <a:p>
            <a:pPr marL="457200" lvl="0" indent="-381000" algn="just" rtl="0">
              <a:lnSpc>
                <a:spcPct val="100000"/>
              </a:lnSpc>
              <a:spcBef>
                <a:spcPts val="600"/>
              </a:spcBef>
              <a:spcAft>
                <a:spcPts val="0"/>
              </a:spcAft>
              <a:buClr>
                <a:schemeClr val="dk1"/>
              </a:buClr>
              <a:buSzPts val="2400"/>
              <a:buFont typeface="Courier New"/>
              <a:buChar char="o"/>
            </a:pPr>
            <a:r>
              <a:rPr lang="en-US" sz="1600" dirty="0">
                <a:latin typeface="Open Sans"/>
                <a:ea typeface="Open Sans"/>
                <a:cs typeface="Open Sans"/>
                <a:sym typeface="Open Sans"/>
              </a:rPr>
              <a:t>After the article is published, share the link to the article in Social Media, such as LinkedIn, Facebook, and Twitter.  You should also share the link in your professional blogs as well as in your institution’s site.  These links should point to a version of the article which is accessible to the audience.   Consider including a relevant and an engaging image/video to encourage people to click to read.  Make sure to obtain proper copyright clearance of the image/video</a:t>
            </a:r>
            <a:endParaRPr dirty="0"/>
          </a:p>
          <a:p>
            <a:pPr marL="457200" lvl="0" indent="-381000" algn="just" rtl="0">
              <a:lnSpc>
                <a:spcPct val="100000"/>
              </a:lnSpc>
              <a:spcBef>
                <a:spcPts val="600"/>
              </a:spcBef>
              <a:spcAft>
                <a:spcPts val="0"/>
              </a:spcAft>
              <a:buClr>
                <a:schemeClr val="dk1"/>
              </a:buClr>
              <a:buSzPts val="2400"/>
              <a:buFont typeface="Courier New"/>
              <a:buChar char="o"/>
            </a:pPr>
            <a:r>
              <a:rPr lang="en-US" sz="1600" dirty="0">
                <a:latin typeface="Open Sans"/>
                <a:ea typeface="Open Sans"/>
                <a:cs typeface="Open Sans"/>
                <a:sym typeface="Open Sans"/>
              </a:rPr>
              <a:t>Create online profiles, at your institution’s website, LinkedIn, ORCID and other appropriate places for your subject area.  Put the list of your publications in your profiles, with links to the final version of the article as well as the freely accessible version, where appropriate.   Make sure to keep these profiles up to date. </a:t>
            </a:r>
            <a:endParaRPr dirty="0"/>
          </a:p>
          <a:p>
            <a:pPr marL="457200" lvl="0" indent="-381000" algn="just" rtl="0">
              <a:lnSpc>
                <a:spcPct val="100000"/>
              </a:lnSpc>
              <a:spcBef>
                <a:spcPts val="600"/>
              </a:spcBef>
              <a:spcAft>
                <a:spcPts val="0"/>
              </a:spcAft>
              <a:buClr>
                <a:schemeClr val="dk1"/>
              </a:buClr>
              <a:buSzPts val="2400"/>
              <a:buFont typeface="Courier New"/>
              <a:buChar char="o"/>
            </a:pPr>
            <a:r>
              <a:rPr lang="en-US" sz="1600" dirty="0">
                <a:latin typeface="Open Sans"/>
                <a:ea typeface="Open Sans"/>
                <a:cs typeface="Open Sans"/>
                <a:sym typeface="Open Sans"/>
              </a:rPr>
              <a:t>Promote your work in conferences. If possible, present the results of the article with updates in the poster or paper section.  Conferences are great places to bring in collaboration.  </a:t>
            </a:r>
            <a:endParaRPr dirty="0"/>
          </a:p>
          <a:p>
            <a:pPr marL="76200" lvl="0" indent="0" algn="l" rtl="0">
              <a:lnSpc>
                <a:spcPct val="90000"/>
              </a:lnSpc>
              <a:spcBef>
                <a:spcPts val="1000"/>
              </a:spcBef>
              <a:spcAft>
                <a:spcPts val="0"/>
              </a:spcAft>
              <a:buSzPts val="2400"/>
              <a:buNone/>
            </a:pPr>
            <a:endParaRPr sz="1200" dirty="0">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en-US" sz="1400" i="1" dirty="0">
                <a:latin typeface="Open Sans"/>
                <a:ea typeface="Open Sans"/>
                <a:cs typeface="Open Sans"/>
                <a:sym typeface="Open Sans"/>
              </a:rPr>
              <a:t>(Researcher Academy. 2018b),  (Taylor &amp; Francis, 2021)</a:t>
            </a:r>
            <a:endParaRPr dirty="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148590" y="473529"/>
            <a:ext cx="876681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Monitor impact</a:t>
            </a:r>
            <a:endParaRPr dirty="0">
              <a:solidFill>
                <a:srgbClr val="586F7C"/>
              </a:solidFill>
              <a:latin typeface="Open Sans"/>
              <a:ea typeface="Open Sans"/>
              <a:cs typeface="Open Sans"/>
              <a:sym typeface="Open Sans"/>
            </a:endParaRPr>
          </a:p>
        </p:txBody>
      </p:sp>
      <p:sp>
        <p:nvSpPr>
          <p:cNvPr id="175" name="Google Shape;175;p12"/>
          <p:cNvSpPr txBox="1">
            <a:spLocks noGrp="1"/>
          </p:cNvSpPr>
          <p:nvPr>
            <p:ph type="body" idx="1"/>
          </p:nvPr>
        </p:nvSpPr>
        <p:spPr>
          <a:xfrm>
            <a:off x="297181" y="2137359"/>
            <a:ext cx="10126980" cy="4997649"/>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424242"/>
              </a:buClr>
              <a:buSzPts val="2400"/>
              <a:buChar char="●"/>
            </a:pPr>
            <a:r>
              <a:rPr lang="en-US" dirty="0">
                <a:latin typeface="Open Sans" panose="020B0606030504020204" pitchFamily="34" charset="0"/>
                <a:ea typeface="Open Sans" panose="020B0606030504020204" pitchFamily="34" charset="0"/>
                <a:cs typeface="Open Sans" panose="020B0606030504020204" pitchFamily="34" charset="0"/>
              </a:rPr>
              <a:t>Dissemination of the research output aims to make an impact on the audience of your research.  </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lnSpc>
                <a:spcPct val="90000"/>
              </a:lnSpc>
              <a:spcBef>
                <a:spcPts val="1000"/>
              </a:spcBef>
              <a:spcAft>
                <a:spcPts val="0"/>
              </a:spcAft>
              <a:buClr>
                <a:srgbClr val="424242"/>
              </a:buClr>
              <a:buSzPts val="2400"/>
              <a:buChar char="●"/>
            </a:pPr>
            <a:r>
              <a:rPr lang="en-US" dirty="0">
                <a:latin typeface="Open Sans" panose="020B0606030504020204" pitchFamily="34" charset="0"/>
                <a:ea typeface="Open Sans" panose="020B0606030504020204" pitchFamily="34" charset="0"/>
                <a:cs typeface="Open Sans" panose="020B0606030504020204" pitchFamily="34" charset="0"/>
              </a:rPr>
              <a:t>Research impact can be measured in a number of ways, including bibliometrics and citation analysis of researcher’s articles. </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lnSpc>
                <a:spcPct val="90000"/>
              </a:lnSpc>
              <a:spcBef>
                <a:spcPts val="1000"/>
              </a:spcBef>
              <a:spcAft>
                <a:spcPts val="0"/>
              </a:spcAft>
              <a:buClr>
                <a:srgbClr val="424242"/>
              </a:buClr>
              <a:buSzPts val="2400"/>
              <a:buChar char="●"/>
            </a:pPr>
            <a:r>
              <a:rPr lang="en-US" dirty="0">
                <a:latin typeface="Open Sans" panose="020B0606030504020204" pitchFamily="34" charset="0"/>
                <a:ea typeface="Open Sans" panose="020B0606030504020204" pitchFamily="34" charset="0"/>
                <a:cs typeface="Open Sans" panose="020B0606030504020204" pitchFamily="34" charset="0"/>
              </a:rPr>
              <a:t>To showcase your research impact, make sure to keep track of the metrics, including </a:t>
            </a:r>
            <a:r>
              <a:rPr lang="en-US" u="sng" dirty="0" err="1">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altmetrics</a:t>
            </a:r>
            <a:r>
              <a:rPr lang="en-US" dirty="0">
                <a:latin typeface="Open Sans" panose="020B0606030504020204" pitchFamily="34" charset="0"/>
                <a:ea typeface="Open Sans" panose="020B0606030504020204" pitchFamily="34" charset="0"/>
                <a:cs typeface="Open Sans" panose="020B0606030504020204" pitchFamily="34" charset="0"/>
              </a:rPr>
              <a:t>, of your publications, and make these metrics available in your profile.   </a:t>
            </a:r>
            <a:endParaRPr dirty="0">
              <a:latin typeface="Open Sans" panose="020B0606030504020204" pitchFamily="34" charset="0"/>
              <a:ea typeface="Open Sans" panose="020B0606030504020204" pitchFamily="34" charset="0"/>
              <a:cs typeface="Open Sans" panose="020B0606030504020204" pitchFamily="34" charset="0"/>
            </a:endParaRPr>
          </a:p>
          <a:p>
            <a:pPr marL="457200" lvl="0" indent="-381000" algn="l" rtl="0">
              <a:lnSpc>
                <a:spcPct val="90000"/>
              </a:lnSpc>
              <a:spcBef>
                <a:spcPts val="1000"/>
              </a:spcBef>
              <a:spcAft>
                <a:spcPts val="0"/>
              </a:spcAft>
              <a:buClr>
                <a:srgbClr val="424242"/>
              </a:buClr>
              <a:buSzPts val="2400"/>
              <a:buChar char="●"/>
            </a:pPr>
            <a:r>
              <a:rPr lang="en-US" dirty="0">
                <a:latin typeface="Open Sans" panose="020B0606030504020204" pitchFamily="34" charset="0"/>
                <a:ea typeface="Open Sans" panose="020B0606030504020204" pitchFamily="34" charset="0"/>
                <a:cs typeface="Open Sans" panose="020B0606030504020204" pitchFamily="34" charset="0"/>
              </a:rPr>
              <a:t>Refer to presentation1.2 </a:t>
            </a:r>
            <a:r>
              <a:rPr lang="en-US" i="1" dirty="0">
                <a:latin typeface="Open Sans" panose="020B0606030504020204" pitchFamily="34" charset="0"/>
                <a:ea typeface="Open Sans" panose="020B0606030504020204" pitchFamily="34" charset="0"/>
                <a:cs typeface="Open Sans" panose="020B0606030504020204" pitchFamily="34" charset="0"/>
              </a:rPr>
              <a:t>Research Assessment and Bibliometrics</a:t>
            </a:r>
            <a:r>
              <a:rPr lang="en-US" dirty="0">
                <a:latin typeface="Open Sans" panose="020B0606030504020204" pitchFamily="34" charset="0"/>
                <a:ea typeface="Open Sans" panose="020B0606030504020204" pitchFamily="34" charset="0"/>
                <a:cs typeface="Open Sans" panose="020B0606030504020204" pitchFamily="34" charset="0"/>
              </a:rPr>
              <a:t> for the details of this topic. </a:t>
            </a:r>
            <a:endParaRPr dirty="0">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90000"/>
              </a:lnSpc>
              <a:spcBef>
                <a:spcPts val="1000"/>
              </a:spcBef>
              <a:spcAft>
                <a:spcPts val="0"/>
              </a:spcAft>
              <a:buSzPts val="24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title"/>
          </p:nvPr>
        </p:nvSpPr>
        <p:spPr>
          <a:xfrm>
            <a:off x="377190" y="358082"/>
            <a:ext cx="876681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Resources for further study</a:t>
            </a:r>
            <a:br>
              <a:rPr lang="en-US" sz="3200" dirty="0">
                <a:solidFill>
                  <a:srgbClr val="586F7C"/>
                </a:solidFill>
                <a:latin typeface="Open Sans"/>
                <a:ea typeface="Open Sans"/>
                <a:cs typeface="Open Sans"/>
                <a:sym typeface="Open Sans"/>
              </a:rPr>
            </a:br>
            <a:r>
              <a:rPr lang="en-US" sz="3200" dirty="0">
                <a:solidFill>
                  <a:srgbClr val="586F7C"/>
                </a:solidFill>
                <a:latin typeface="Open Sans"/>
                <a:ea typeface="Open Sans"/>
                <a:cs typeface="Open Sans"/>
                <a:sym typeface="Open Sans"/>
              </a:rPr>
              <a:t>- from Research4Life partners</a:t>
            </a:r>
            <a:endParaRPr sz="3200" dirty="0">
              <a:solidFill>
                <a:srgbClr val="586F7C"/>
              </a:solidFill>
              <a:latin typeface="Open Sans"/>
              <a:ea typeface="Open Sans"/>
              <a:cs typeface="Open Sans"/>
              <a:sym typeface="Open Sans"/>
            </a:endParaRPr>
          </a:p>
        </p:txBody>
      </p:sp>
      <p:sp>
        <p:nvSpPr>
          <p:cNvPr id="182" name="Google Shape;182;p17"/>
          <p:cNvSpPr txBox="1">
            <a:spLocks noGrp="1"/>
          </p:cNvSpPr>
          <p:nvPr>
            <p:ph type="body" idx="1"/>
          </p:nvPr>
        </p:nvSpPr>
        <p:spPr>
          <a:xfrm>
            <a:off x="-78923" y="1578503"/>
            <a:ext cx="10035540" cy="89649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Arial"/>
              <a:buChar char="•"/>
            </a:pPr>
            <a:r>
              <a:rPr lang="en-US" sz="1800" dirty="0">
                <a:solidFill>
                  <a:schemeClr val="tx1">
                    <a:lumMod val="75000"/>
                    <a:lumOff val="25000"/>
                  </a:schemeClr>
                </a:solidFill>
                <a:latin typeface="Open Sans"/>
                <a:ea typeface="Open Sans"/>
                <a:cs typeface="Open Sans"/>
                <a:sym typeface="Open Sans"/>
              </a:rPr>
              <a:t>Excellent resources on publishing and research communication topics listed on the page </a:t>
            </a:r>
            <a:r>
              <a:rPr lang="en-US" sz="1800" u="sng" dirty="0">
                <a:solidFill>
                  <a:schemeClr val="tx1">
                    <a:lumMod val="75000"/>
                    <a:lumOff val="25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Resources from related organizations and publishers</a:t>
            </a:r>
            <a:r>
              <a:rPr lang="en-US" sz="1800" dirty="0">
                <a:solidFill>
                  <a:schemeClr val="tx1">
                    <a:lumMod val="75000"/>
                    <a:lumOff val="25000"/>
                  </a:schemeClr>
                </a:solidFill>
                <a:latin typeface="Open Sans"/>
                <a:ea typeface="Open Sans"/>
                <a:cs typeface="Open Sans"/>
                <a:sym typeface="Open Sans"/>
              </a:rPr>
              <a:t>:</a:t>
            </a:r>
            <a:endParaRPr dirty="0">
              <a:solidFill>
                <a:schemeClr val="tx1">
                  <a:lumMod val="75000"/>
                  <a:lumOff val="25000"/>
                </a:schemeClr>
              </a:solidFill>
            </a:endParaRPr>
          </a:p>
          <a:p>
            <a:pPr marL="457200" lvl="0" indent="-228600" algn="l" rtl="0">
              <a:lnSpc>
                <a:spcPct val="90000"/>
              </a:lnSpc>
              <a:spcBef>
                <a:spcPts val="1000"/>
              </a:spcBef>
              <a:spcAft>
                <a:spcPts val="0"/>
              </a:spcAft>
              <a:buSzPts val="2400"/>
              <a:buFont typeface="Arial"/>
              <a:buNone/>
            </a:pPr>
            <a:endParaRPr dirty="0">
              <a:latin typeface="Open Sans"/>
              <a:ea typeface="Open Sans"/>
              <a:cs typeface="Open Sans"/>
              <a:sym typeface="Open Sans"/>
            </a:endParaRPr>
          </a:p>
          <a:p>
            <a:pPr marL="457200" lvl="0" indent="-381000" algn="l" rtl="0">
              <a:lnSpc>
                <a:spcPct val="90000"/>
              </a:lnSpc>
              <a:spcBef>
                <a:spcPts val="1000"/>
              </a:spcBef>
              <a:spcAft>
                <a:spcPts val="0"/>
              </a:spcAft>
              <a:buClr>
                <a:schemeClr val="lt1"/>
              </a:buClr>
              <a:buSzPts val="2400"/>
              <a:buChar char="●"/>
            </a:pPr>
            <a:br>
              <a:rPr lang="en-US" dirty="0">
                <a:latin typeface="Open Sans"/>
                <a:ea typeface="Open Sans"/>
                <a:cs typeface="Open Sans"/>
                <a:sym typeface="Open Sans"/>
              </a:rPr>
            </a:br>
            <a:endParaRPr dirty="0">
              <a:latin typeface="Open Sans"/>
              <a:ea typeface="Open Sans"/>
              <a:cs typeface="Open Sans"/>
              <a:sym typeface="Open Sans"/>
            </a:endParaRPr>
          </a:p>
          <a:p>
            <a:pPr marL="457200" lvl="0" indent="-381000" algn="l" rtl="0">
              <a:lnSpc>
                <a:spcPct val="90000"/>
              </a:lnSpc>
              <a:spcBef>
                <a:spcPts val="1000"/>
              </a:spcBef>
              <a:spcAft>
                <a:spcPts val="0"/>
              </a:spcAft>
              <a:buClr>
                <a:schemeClr val="lt1"/>
              </a:buClr>
              <a:buSzPts val="2400"/>
              <a:buChar char="●"/>
            </a:pPr>
            <a:br>
              <a:rPr lang="en-US" dirty="0">
                <a:latin typeface="Open Sans"/>
                <a:ea typeface="Open Sans"/>
                <a:cs typeface="Open Sans"/>
                <a:sym typeface="Open Sans"/>
              </a:rPr>
            </a:br>
            <a:endParaRPr dirty="0">
              <a:solidFill>
                <a:srgbClr val="3F3F3F"/>
              </a:solidFill>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76200" lvl="0" indent="0" algn="just" rtl="0">
              <a:lnSpc>
                <a:spcPct val="100000"/>
              </a:lnSpc>
              <a:spcBef>
                <a:spcPts val="600"/>
              </a:spcBef>
              <a:spcAft>
                <a:spcPts val="0"/>
              </a:spcAft>
              <a:buClr>
                <a:schemeClr val="dk1"/>
              </a:buClr>
              <a:buSzPts val="2400"/>
              <a:buNone/>
            </a:pPr>
            <a:endParaRPr dirty="0">
              <a:solidFill>
                <a:srgbClr val="3F3F3F"/>
              </a:solidFill>
              <a:latin typeface="Open Sans"/>
              <a:ea typeface="Open Sans"/>
              <a:cs typeface="Open Sans"/>
              <a:sym typeface="Open Sans"/>
            </a:endParaRPr>
          </a:p>
        </p:txBody>
      </p:sp>
      <p:pic>
        <p:nvPicPr>
          <p:cNvPr id="183" name="Google Shape;183;p17" descr="C:\Users\Yuenyin\AppData\Local\Microsoft\Windows\INetCache\Content.Word\partnershipPage.png"/>
          <p:cNvPicPr preferRelativeResize="0"/>
          <p:nvPr/>
        </p:nvPicPr>
        <p:blipFill rotWithShape="1">
          <a:blip r:embed="rId4">
            <a:alphaModFix/>
          </a:blip>
          <a:srcRect/>
          <a:stretch/>
        </p:blipFill>
        <p:spPr>
          <a:xfrm>
            <a:off x="2471055" y="2398793"/>
            <a:ext cx="4935583" cy="3152922"/>
          </a:xfrm>
          <a:prstGeom prst="rect">
            <a:avLst/>
          </a:prstGeom>
          <a:noFill/>
          <a:ln w="9525" cap="flat" cmpd="sng">
            <a:solidFill>
              <a:schemeClr val="accent3"/>
            </a:solidFill>
            <a:prstDash val="solid"/>
            <a:round/>
            <a:headEnd type="none" w="sm" len="sm"/>
            <a:tailEnd type="none" w="sm" len="sm"/>
          </a:ln>
        </p:spPr>
      </p:pic>
      <p:sp>
        <p:nvSpPr>
          <p:cNvPr id="184" name="Google Shape;184;p17"/>
          <p:cNvSpPr txBox="1"/>
          <p:nvPr/>
        </p:nvSpPr>
        <p:spPr>
          <a:xfrm>
            <a:off x="-78924" y="5355771"/>
            <a:ext cx="11966123" cy="60415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2400"/>
              <a:buFont typeface="Arial"/>
              <a:buNone/>
            </a:pPr>
            <a:endParaRPr sz="1800" b="0" i="0" u="none" strike="noStrike" cap="none">
              <a:solidFill>
                <a:schemeClr val="dk2"/>
              </a:solidFill>
              <a:latin typeface="Open Sans"/>
              <a:ea typeface="Open Sans"/>
              <a:cs typeface="Open Sans"/>
              <a:sym typeface="Open Sans"/>
            </a:endParaRPr>
          </a:p>
          <a:p>
            <a:pPr marL="457200" marR="0" lvl="0" indent="-381000" algn="l" rtl="0">
              <a:lnSpc>
                <a:spcPct val="90000"/>
              </a:lnSpc>
              <a:spcBef>
                <a:spcPts val="1000"/>
              </a:spcBef>
              <a:spcAft>
                <a:spcPts val="0"/>
              </a:spcAft>
              <a:buClr>
                <a:schemeClr val="lt1"/>
              </a:buClr>
              <a:buSzPts val="2400"/>
              <a:buFont typeface="Arial"/>
              <a:buChar char="●"/>
            </a:pPr>
            <a:r>
              <a:rPr lang="en-US" sz="1800" b="0" i="0" u="none" strike="noStrike" cap="none">
                <a:solidFill>
                  <a:schemeClr val="dk2"/>
                </a:solidFill>
                <a:latin typeface="Open Sans"/>
                <a:ea typeface="Open Sans"/>
                <a:cs typeface="Open Sans"/>
                <a:sym typeface="Open Sans"/>
              </a:rPr>
              <a:t>Most resources listed are freely available online.  The contents gear towards a variety of audiences.  Topics of the learning units cover all phases of a research lifecycle. </a:t>
            </a:r>
            <a:br>
              <a:rPr lang="en-US" sz="2000" b="0" i="0" u="none" strike="noStrike" cap="none">
                <a:solidFill>
                  <a:schemeClr val="dk2"/>
                </a:solidFill>
                <a:latin typeface="Arial"/>
                <a:ea typeface="Arial"/>
                <a:cs typeface="Arial"/>
                <a:sym typeface="Arial"/>
              </a:rPr>
            </a:br>
            <a:endParaRPr sz="1200" b="0" i="1" u="none" strike="noStrike" cap="none">
              <a:solidFill>
                <a:schemeClr val="dk2"/>
              </a:solidFill>
              <a:latin typeface="Arial"/>
              <a:ea typeface="Arial"/>
              <a:cs typeface="Arial"/>
              <a:sym typeface="Arial"/>
            </a:endParaRPr>
          </a:p>
          <a:p>
            <a:pPr marL="457200" marR="0" lvl="0" indent="-381000" algn="l" rtl="0">
              <a:lnSpc>
                <a:spcPct val="90000"/>
              </a:lnSpc>
              <a:spcBef>
                <a:spcPts val="1000"/>
              </a:spcBef>
              <a:spcAft>
                <a:spcPts val="0"/>
              </a:spcAft>
              <a:buClr>
                <a:schemeClr val="lt1"/>
              </a:buClr>
              <a:buSzPts val="2400"/>
              <a:buFont typeface="Arial"/>
              <a:buChar char="●"/>
            </a:pPr>
            <a:r>
              <a:rPr lang="en-US" sz="1400" b="0" i="1" u="none" strike="noStrike" cap="none">
                <a:solidFill>
                  <a:schemeClr val="dk2"/>
                </a:solidFill>
                <a:latin typeface="Arial"/>
                <a:ea typeface="Arial"/>
                <a:cs typeface="Arial"/>
                <a:sym typeface="Arial"/>
              </a:rPr>
              <a:t>(Research4Life, 2021b)</a:t>
            </a:r>
            <a:endParaRPr sz="2000" b="0" i="0" u="none" strike="noStrike" cap="non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0" y="497603"/>
            <a:ext cx="9093382"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dirty="0">
                <a:solidFill>
                  <a:srgbClr val="586F7C"/>
                </a:solidFill>
                <a:latin typeface="Open Sans"/>
                <a:ea typeface="Open Sans"/>
                <a:cs typeface="Open Sans"/>
                <a:sym typeface="Open Sans"/>
              </a:rPr>
              <a:t>Resources for further study - Web bibliography </a:t>
            </a:r>
            <a:br>
              <a:rPr lang="en-US" sz="2800" dirty="0">
                <a:solidFill>
                  <a:srgbClr val="586F7C"/>
                </a:solidFill>
                <a:latin typeface="Open Sans"/>
                <a:ea typeface="Open Sans"/>
                <a:cs typeface="Open Sans"/>
                <a:sym typeface="Open Sans"/>
              </a:rPr>
            </a:br>
            <a:r>
              <a:rPr lang="en-US" sz="2800" dirty="0">
                <a:solidFill>
                  <a:srgbClr val="586F7C"/>
                </a:solidFill>
                <a:latin typeface="Open Sans"/>
                <a:ea typeface="Open Sans"/>
                <a:cs typeface="Open Sans"/>
                <a:sym typeface="Open Sans"/>
              </a:rPr>
              <a:t>on Research4Life Authors hub</a:t>
            </a:r>
            <a:endParaRPr sz="2800" dirty="0">
              <a:solidFill>
                <a:srgbClr val="586F7C"/>
              </a:solidFill>
              <a:latin typeface="Open Sans"/>
              <a:ea typeface="Open Sans"/>
              <a:cs typeface="Open Sans"/>
              <a:sym typeface="Open Sans"/>
            </a:endParaRPr>
          </a:p>
        </p:txBody>
      </p:sp>
      <p:sp>
        <p:nvSpPr>
          <p:cNvPr id="191" name="Google Shape;191;p18"/>
          <p:cNvSpPr txBox="1">
            <a:spLocks noGrp="1"/>
          </p:cNvSpPr>
          <p:nvPr>
            <p:ph type="body" idx="1"/>
          </p:nvPr>
        </p:nvSpPr>
        <p:spPr>
          <a:xfrm>
            <a:off x="-78923" y="1578503"/>
            <a:ext cx="10035540" cy="89649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endParaRPr/>
          </a:p>
          <a:p>
            <a:pPr marL="457200" lvl="0" indent="-381000" algn="l" rtl="0">
              <a:lnSpc>
                <a:spcPct val="90000"/>
              </a:lnSpc>
              <a:spcBef>
                <a:spcPts val="1000"/>
              </a:spcBef>
              <a:spcAft>
                <a:spcPts val="0"/>
              </a:spcAft>
              <a:buClr>
                <a:schemeClr val="lt1"/>
              </a:buClr>
              <a:buSzPts val="2400"/>
              <a:buChar char="●"/>
            </a:pPr>
            <a:br>
              <a:rPr lang="en-US"/>
            </a:br>
            <a:endParaRPr/>
          </a:p>
          <a:p>
            <a:pPr marL="457200" lvl="0" indent="-381000" algn="l" rtl="0">
              <a:lnSpc>
                <a:spcPct val="90000"/>
              </a:lnSpc>
              <a:spcBef>
                <a:spcPts val="1000"/>
              </a:spcBef>
              <a:spcAft>
                <a:spcPts val="0"/>
              </a:spcAft>
              <a:buClr>
                <a:schemeClr val="lt1"/>
              </a:buClr>
              <a:buSzPts val="2400"/>
              <a:buChar char="●"/>
            </a:pPr>
            <a:br>
              <a:rPr lang="en-US"/>
            </a:b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a:p>
            <a:pPr marL="76200" lvl="0" indent="0" algn="just" rtl="0">
              <a:lnSpc>
                <a:spcPct val="100000"/>
              </a:lnSpc>
              <a:spcBef>
                <a:spcPts val="600"/>
              </a:spcBef>
              <a:spcAft>
                <a:spcPts val="0"/>
              </a:spcAft>
              <a:buClr>
                <a:schemeClr val="dk1"/>
              </a:buClr>
              <a:buSzPts val="2400"/>
              <a:buNone/>
            </a:pPr>
            <a:endParaRPr>
              <a:solidFill>
                <a:srgbClr val="3F3F3F"/>
              </a:solidFill>
            </a:endParaRPr>
          </a:p>
        </p:txBody>
      </p:sp>
      <p:pic>
        <p:nvPicPr>
          <p:cNvPr id="192" name="Google Shape;192;p18" descr="https://lh5.googleusercontent.com/NFjdCRTMyfQ0cSUlmEWWYomZaq2nRv7vMnZkFPl5a_NKcqEbduAHjokJo8HjDbCT3fNvLQRspmshcUhhbyvbQiRp7HbWpDK5bwUfyZgGHEYvtE9YKNsp27iy-Z-LYKqzzd3LJSs"/>
          <p:cNvPicPr preferRelativeResize="0"/>
          <p:nvPr/>
        </p:nvPicPr>
        <p:blipFill rotWithShape="1">
          <a:blip r:embed="rId3">
            <a:alphaModFix/>
          </a:blip>
          <a:srcRect/>
          <a:stretch/>
        </p:blipFill>
        <p:spPr>
          <a:xfrm>
            <a:off x="2503261" y="3324079"/>
            <a:ext cx="5000625" cy="3114676"/>
          </a:xfrm>
          <a:prstGeom prst="rect">
            <a:avLst/>
          </a:prstGeom>
          <a:noFill/>
          <a:ln w="9525" cap="flat" cmpd="sng">
            <a:solidFill>
              <a:schemeClr val="accent3"/>
            </a:solidFill>
            <a:prstDash val="solid"/>
            <a:round/>
            <a:headEnd type="none" w="sm" len="sm"/>
            <a:tailEnd type="none" w="sm" len="sm"/>
          </a:ln>
        </p:spPr>
      </p:pic>
      <p:sp>
        <p:nvSpPr>
          <p:cNvPr id="193" name="Google Shape;193;p18"/>
          <p:cNvSpPr txBox="1"/>
          <p:nvPr/>
        </p:nvSpPr>
        <p:spPr>
          <a:xfrm>
            <a:off x="315686" y="1730828"/>
            <a:ext cx="10199914"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3F3F3F"/>
                </a:solidFill>
                <a:latin typeface="Open Sans"/>
                <a:ea typeface="Open Sans"/>
                <a:cs typeface="Open Sans"/>
                <a:sym typeface="Open Sans"/>
              </a:rPr>
              <a:t>Accessible from the </a:t>
            </a:r>
            <a:r>
              <a:rPr lang="en-US" sz="1800" b="0" i="0" u="sng" strike="noStrike" cap="none" dirty="0">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Authors hub </a:t>
            </a:r>
            <a:r>
              <a:rPr lang="en-US" sz="1800" b="0" i="0" u="none" strike="noStrike" cap="none" dirty="0">
                <a:solidFill>
                  <a:srgbClr val="3F3F3F"/>
                </a:solidFill>
                <a:latin typeface="Open Sans"/>
                <a:ea typeface="Open Sans"/>
                <a:cs typeface="Open Sans"/>
                <a:sym typeface="Open Sans"/>
              </a:rPr>
              <a:t>under the Resesarch4Life training drop down menu, the </a:t>
            </a:r>
            <a:r>
              <a:rPr lang="en-US" sz="1800" b="0" i="0" u="sng" strike="noStrike" cap="none" dirty="0">
                <a:solidFill>
                  <a:srgbClr val="3F3F3F"/>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Author Skills Web-bibliography</a:t>
            </a:r>
            <a:r>
              <a:rPr lang="en-US" sz="1800" b="0" i="0" u="none" strike="noStrike" cap="none" dirty="0">
                <a:solidFill>
                  <a:srgbClr val="3F3F3F"/>
                </a:solidFill>
                <a:latin typeface="Open Sans"/>
                <a:ea typeface="Open Sans"/>
                <a:cs typeface="Open Sans"/>
                <a:sym typeface="Open Sans"/>
              </a:rPr>
              <a:t> is </a:t>
            </a:r>
            <a:endParaRPr dirty="0"/>
          </a:p>
          <a:p>
            <a:pPr marL="0" marR="0" lvl="3" indent="0" algn="l" rtl="0">
              <a:lnSpc>
                <a:spcPct val="100000"/>
              </a:lnSpc>
              <a:spcBef>
                <a:spcPts val="0"/>
              </a:spcBef>
              <a:spcAft>
                <a:spcPts val="0"/>
              </a:spcAft>
              <a:buNone/>
            </a:pPr>
            <a:r>
              <a:rPr lang="en-US" sz="1600" b="0" i="1" u="none" strike="noStrike" cap="none" dirty="0">
                <a:solidFill>
                  <a:srgbClr val="7F7F7F"/>
                </a:solidFill>
                <a:latin typeface="Open Sans"/>
                <a:ea typeface="Open Sans"/>
                <a:cs typeface="Open Sans"/>
                <a:sym typeface="Open Sans"/>
              </a:rPr>
              <a:t>“an annotated list of links to information on how to conduct ethical research, read and write a scientific paper,    write a structured abstract, prepare manuscripts for submission, and write footnotes and bibliographies. These links give the participants valuable resources that are available on the internet.”</a:t>
            </a:r>
            <a:endParaRPr dirty="0"/>
          </a:p>
          <a:p>
            <a:pPr marL="0" marR="0" lvl="3" indent="0" algn="l" rtl="0">
              <a:lnSpc>
                <a:spcPct val="100000"/>
              </a:lnSpc>
              <a:spcBef>
                <a:spcPts val="0"/>
              </a:spcBef>
              <a:spcAft>
                <a:spcPts val="0"/>
              </a:spcAft>
              <a:buNone/>
            </a:pPr>
            <a:br>
              <a:rPr lang="en-US" sz="1800" b="0" i="1" u="none" strike="noStrike" cap="none" dirty="0">
                <a:solidFill>
                  <a:srgbClr val="000000"/>
                </a:solidFill>
                <a:latin typeface="Open Sans"/>
                <a:ea typeface="Open Sans"/>
                <a:cs typeface="Open Sans"/>
                <a:sym typeface="Open Sans"/>
              </a:rPr>
            </a:br>
            <a:endParaRPr sz="1800" b="0" i="1" u="none" strike="noStrike" cap="none" dirty="0">
              <a:solidFill>
                <a:srgbClr val="000000"/>
              </a:solidFill>
              <a:latin typeface="Open Sans"/>
              <a:ea typeface="Open Sans"/>
              <a:cs typeface="Open Sans"/>
              <a:sym typeface="Open Sans"/>
            </a:endParaRPr>
          </a:p>
        </p:txBody>
      </p:sp>
      <p:sp>
        <p:nvSpPr>
          <p:cNvPr id="194" name="Google Shape;194;p18"/>
          <p:cNvSpPr txBox="1"/>
          <p:nvPr/>
        </p:nvSpPr>
        <p:spPr>
          <a:xfrm>
            <a:off x="607922" y="6380946"/>
            <a:ext cx="8717870"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a:solidFill>
                  <a:srgbClr val="3F3F3F"/>
                </a:solidFill>
                <a:latin typeface="Arial"/>
                <a:ea typeface="Arial"/>
                <a:cs typeface="Arial"/>
                <a:sym typeface="Arial"/>
              </a:rPr>
              <a:t>Author skills Web-bibliography (Research4Life, 2021c)</a:t>
            </a:r>
            <a:br>
              <a:rPr lang="en-US"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title"/>
          </p:nvPr>
        </p:nvSpPr>
        <p:spPr>
          <a:xfrm>
            <a:off x="342900" y="496389"/>
            <a:ext cx="787527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Summary</a:t>
            </a:r>
            <a:endParaRPr sz="3200">
              <a:solidFill>
                <a:srgbClr val="586F7C"/>
              </a:solidFill>
              <a:latin typeface="Open Sans"/>
              <a:ea typeface="Open Sans"/>
              <a:cs typeface="Open Sans"/>
              <a:sym typeface="Open Sans"/>
            </a:endParaRPr>
          </a:p>
        </p:txBody>
      </p:sp>
      <p:sp>
        <p:nvSpPr>
          <p:cNvPr id="201" name="Google Shape;201;p19"/>
          <p:cNvSpPr txBox="1">
            <a:spLocks noGrp="1"/>
          </p:cNvSpPr>
          <p:nvPr>
            <p:ph type="body" idx="1"/>
          </p:nvPr>
        </p:nvSpPr>
        <p:spPr>
          <a:xfrm>
            <a:off x="290649" y="1860352"/>
            <a:ext cx="11098529" cy="4442478"/>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0"/>
              </a:spcAft>
              <a:buClr>
                <a:schemeClr val="dk1"/>
              </a:buClr>
              <a:buSzPts val="2400"/>
              <a:buNone/>
            </a:pPr>
            <a:r>
              <a:rPr lang="en-US" dirty="0">
                <a:solidFill>
                  <a:srgbClr val="262626"/>
                </a:solidFill>
                <a:latin typeface="Open Sans"/>
                <a:ea typeface="Open Sans"/>
                <a:cs typeface="Open Sans"/>
                <a:sym typeface="Open Sans"/>
              </a:rPr>
              <a:t>This presentation:</a:t>
            </a:r>
            <a:endParaRPr dirty="0"/>
          </a:p>
          <a:p>
            <a:pPr marL="457200" lvl="0" indent="-381000" algn="l" rtl="0">
              <a:lnSpc>
                <a:spcPct val="100000"/>
              </a:lnSpc>
              <a:spcBef>
                <a:spcPts val="600"/>
              </a:spcBef>
              <a:spcAft>
                <a:spcPts val="0"/>
              </a:spcAft>
              <a:buClr>
                <a:schemeClr val="dk1"/>
              </a:buClr>
              <a:buSzPts val="2400"/>
              <a:buChar char="●"/>
            </a:pPr>
            <a:r>
              <a:rPr lang="en-US" dirty="0">
                <a:solidFill>
                  <a:srgbClr val="3F3F3F"/>
                </a:solidFill>
                <a:latin typeface="Open Sans"/>
                <a:ea typeface="Open Sans"/>
                <a:cs typeface="Open Sans"/>
                <a:sym typeface="Open Sans"/>
              </a:rPr>
              <a:t>discussed the submission and peer review processes of publishing a scholarly article.</a:t>
            </a:r>
            <a:endParaRPr dirty="0"/>
          </a:p>
          <a:p>
            <a:pPr marL="457200" lvl="0" indent="-228600" algn="l" rtl="0">
              <a:lnSpc>
                <a:spcPct val="100000"/>
              </a:lnSpc>
              <a:spcBef>
                <a:spcPts val="6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dirty="0">
                <a:solidFill>
                  <a:srgbClr val="3F3F3F"/>
                </a:solidFill>
                <a:latin typeface="Open Sans"/>
                <a:ea typeface="Open Sans"/>
                <a:cs typeface="Open Sans"/>
                <a:sym typeface="Open Sans"/>
              </a:rPr>
              <a:t>highlighted the importance of promotion and monitoring the impact of research output.</a:t>
            </a:r>
            <a:endParaRPr dirty="0"/>
          </a:p>
          <a:p>
            <a:pPr marL="457200" lvl="0" indent="-228600" algn="l" rtl="0">
              <a:lnSpc>
                <a:spcPct val="100000"/>
              </a:lnSpc>
              <a:spcBef>
                <a:spcPts val="600"/>
              </a:spcBef>
              <a:spcAft>
                <a:spcPts val="0"/>
              </a:spcAft>
              <a:buClr>
                <a:schemeClr val="dk1"/>
              </a:buClr>
              <a:buSzPts val="2400"/>
              <a:buNone/>
            </a:pPr>
            <a:endParaRPr sz="1600" dirty="0">
              <a:solidFill>
                <a:srgbClr val="3F3F3F"/>
              </a:solidFill>
              <a:latin typeface="Open Sans"/>
              <a:ea typeface="Open Sans"/>
              <a:cs typeface="Open Sans"/>
              <a:sym typeface="Open Sans"/>
            </a:endParaRPr>
          </a:p>
          <a:p>
            <a:pPr marL="457200" lvl="0" indent="-381000" algn="l" rtl="0">
              <a:lnSpc>
                <a:spcPct val="100000"/>
              </a:lnSpc>
              <a:spcBef>
                <a:spcPts val="600"/>
              </a:spcBef>
              <a:spcAft>
                <a:spcPts val="0"/>
              </a:spcAft>
              <a:buClr>
                <a:schemeClr val="dk1"/>
              </a:buClr>
              <a:buSzPts val="2400"/>
              <a:buChar char="●"/>
            </a:pPr>
            <a:r>
              <a:rPr lang="en-US" dirty="0">
                <a:solidFill>
                  <a:srgbClr val="3F3F3F"/>
                </a:solidFill>
                <a:latin typeface="Open Sans"/>
                <a:ea typeface="Open Sans"/>
                <a:cs typeface="Open Sans"/>
                <a:sym typeface="Open Sans"/>
              </a:rPr>
              <a:t>included pointers to resources to Research4Life partners and Research4Lifew Authors Hub for future study</a:t>
            </a:r>
            <a:r>
              <a:rPr lang="en-US" sz="2000"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07" name="Google Shape;207;ga88abbf903_0_0"/>
          <p:cNvSpPr txBox="1">
            <a:spLocks noGrp="1"/>
          </p:cNvSpPr>
          <p:nvPr>
            <p:ph type="body" idx="1"/>
          </p:nvPr>
        </p:nvSpPr>
        <p:spPr>
          <a:xfrm>
            <a:off x="0" y="1690822"/>
            <a:ext cx="11658600" cy="5018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IFIS, 2021a.  Submitting your paper.  In: Guide to Getting Published in Journals [Online] [Cited 16 September 2021].   </a:t>
            </a:r>
            <a:r>
              <a:rPr lang="en-US" sz="1400" u="sng">
                <a:solidFill>
                  <a:schemeClr val="hlink"/>
                </a:solidFill>
                <a:latin typeface="Open Sans"/>
                <a:ea typeface="Open Sans"/>
                <a:cs typeface="Open Sans"/>
                <a:sym typeface="Open Sans"/>
                <a:hlinkClick r:id="rId3"/>
              </a:rPr>
              <a:t>https://ifis.libguides.com/journal-publishing-guide/submitting-your-paper</a:t>
            </a:r>
            <a:endParaRPr sz="1400">
              <a:latin typeface="Open Sans"/>
              <a:ea typeface="Open Sans"/>
              <a:cs typeface="Open Sans"/>
              <a:sym typeface="Open Sans"/>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IFIS 2021b, How different journals approach peer review.  In: Guide to Getting Published in Journals [Online] [Cited 16 September 2021]. https://ifis.libguides.com/journal-publishing-guide/peer-review-part-1</a:t>
            </a:r>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Research4Life, 2021a.  How to write a scientific paper: a general guide.  In Research4Life Training Authors hub at Research4Life Training portal. [Online] [Cited 15 September 2021] </a:t>
            </a:r>
            <a:r>
              <a:rPr lang="en-US" sz="1400" u="sng">
                <a:solidFill>
                  <a:schemeClr val="hlink"/>
                </a:solidFill>
                <a:latin typeface="Open Sans"/>
                <a:ea typeface="Open Sans"/>
                <a:cs typeface="Open Sans"/>
                <a:sym typeface="Open Sans"/>
                <a:hlinkClick r:id="rId4"/>
              </a:rPr>
              <a:t>https://www.research4life.org/training/authors-hub/</a:t>
            </a:r>
            <a:endParaRPr sz="1400">
              <a:latin typeface="Open Sans"/>
              <a:ea typeface="Open Sans"/>
              <a:cs typeface="Open Sans"/>
              <a:sym typeface="Open Sans"/>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Research4Life, 2021b.  Resources from related organizations and publishers.  In Research4Life Training portal [Online] [Cited 17 September 2021] </a:t>
            </a:r>
            <a:r>
              <a:rPr lang="en-US" sz="1400" u="sng">
                <a:solidFill>
                  <a:schemeClr val="hlink"/>
                </a:solidFill>
                <a:latin typeface="Open Sans"/>
                <a:ea typeface="Open Sans"/>
                <a:cs typeface="Open Sans"/>
                <a:sym typeface="Open Sans"/>
                <a:hlinkClick r:id="rId5"/>
              </a:rPr>
              <a:t>https://www.research4life.org/training/resources-related-organizations/</a:t>
            </a:r>
            <a:endParaRPr sz="1400">
              <a:latin typeface="Open Sans"/>
              <a:ea typeface="Open Sans"/>
              <a:cs typeface="Open Sans"/>
              <a:sym typeface="Open Sans"/>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Research4Life, 2021c.  Web bibliography.  In Author hub at Research4Life Training portal [Online] [Cited 19 September 2021] https://www.research4life.org/training/authors-hub/</a:t>
            </a:r>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Researcher Academy, 2018a. How to get published: what distinguishes a good manuscript from a bad one? In Researcher Academy, Elsevier [Online] [Cited 16 September 2021]. </a:t>
            </a:r>
            <a:r>
              <a:rPr lang="en-US" sz="1400" u="sng">
                <a:solidFill>
                  <a:schemeClr val="hlink"/>
                </a:solidFill>
                <a:latin typeface="Open Sans"/>
                <a:ea typeface="Open Sans"/>
                <a:cs typeface="Open Sans"/>
                <a:sym typeface="Open Sans"/>
                <a:hlinkClick r:id="rId6"/>
              </a:rPr>
              <a:t>https://researcheracademy.elsevier.com/uploads/2018-05/1.pdf</a:t>
            </a:r>
            <a:r>
              <a:rPr lang="en-US" sz="1400">
                <a:latin typeface="Open Sans"/>
                <a:ea typeface="Open Sans"/>
                <a:cs typeface="Open Sans"/>
                <a:sym typeface="Open Sans"/>
              </a:rPr>
              <a:t>   </a:t>
            </a:r>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Researcher Academy. 2018b. How to publish in scholarly journals. In Researcher Academy, Elsevier [Online] [cited 16 September 2021] </a:t>
            </a:r>
            <a:r>
              <a:rPr lang="en-US" sz="1400" u="sng">
                <a:solidFill>
                  <a:schemeClr val="hlink"/>
                </a:solidFill>
                <a:latin typeface="Open Sans"/>
                <a:ea typeface="Open Sans"/>
                <a:cs typeface="Open Sans"/>
                <a:sym typeface="Open Sans"/>
                <a:hlinkClick r:id="rId7"/>
              </a:rPr>
              <a:t>https://researcheracademy.elsevier.com/uploads/2018-04/Understanding%20the%20Publishing%20Process_Apr2018_Web.pdf</a:t>
            </a:r>
            <a:endParaRPr sz="1400">
              <a:latin typeface="Open Sans"/>
              <a:ea typeface="Open Sans"/>
              <a:cs typeface="Open Sans"/>
              <a:sym typeface="Open Sans"/>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Ross-Hellauer, 2017.  What is open review? A systematic review. F1000Research 6:588. [Cited 16 September 2021] </a:t>
            </a:r>
            <a:r>
              <a:rPr lang="en-US" sz="1400" u="sng">
                <a:solidFill>
                  <a:schemeClr val="hlink"/>
                </a:solidFill>
                <a:latin typeface="Open Sans"/>
                <a:ea typeface="Open Sans"/>
                <a:cs typeface="Open Sans"/>
                <a:sym typeface="Open Sans"/>
                <a:hlinkClick r:id="rId8"/>
              </a:rPr>
              <a:t>https://doi.org/10.12688/f1000research.11369.2</a:t>
            </a:r>
            <a:endParaRPr sz="1400">
              <a:latin typeface="Open Sans"/>
              <a:ea typeface="Open Sans"/>
              <a:cs typeface="Open Sans"/>
              <a:sym typeface="Open Sans"/>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Taylor &amp; Francis. 2021. How to promote your research article.  In Author Services, Taylor &amp; Francis. [Online] [Cited 16 September 2021] </a:t>
            </a:r>
            <a:r>
              <a:rPr lang="en-US" sz="1400" u="sng">
                <a:solidFill>
                  <a:schemeClr val="hlink"/>
                </a:solidFill>
                <a:latin typeface="Open Sans"/>
                <a:ea typeface="Open Sans"/>
                <a:cs typeface="Open Sans"/>
                <a:sym typeface="Open Sans"/>
                <a:hlinkClick r:id="rId9"/>
              </a:rPr>
              <a:t>https://authorservices.taylorandfrancis.com/research-impact/#promoteyourarticle</a:t>
            </a:r>
            <a:endParaRPr sz="1400">
              <a:latin typeface="Open Sans"/>
              <a:ea typeface="Open Sans"/>
              <a:cs typeface="Open Sans"/>
              <a:sym typeface="Open Sans"/>
            </a:endParaRPr>
          </a:p>
          <a:p>
            <a:pPr marL="457200" lvl="0" indent="-381000" algn="l" rtl="0">
              <a:lnSpc>
                <a:spcPct val="90000"/>
              </a:lnSpc>
              <a:spcBef>
                <a:spcPts val="1000"/>
              </a:spcBef>
              <a:spcAft>
                <a:spcPts val="0"/>
              </a:spcAft>
              <a:buClr>
                <a:srgbClr val="424242"/>
              </a:buClr>
              <a:buSzPts val="1400"/>
              <a:buChar char="●"/>
            </a:pPr>
            <a:r>
              <a:rPr lang="en-US" sz="1400">
                <a:latin typeface="Open Sans"/>
                <a:ea typeface="Open Sans"/>
                <a:cs typeface="Open Sans"/>
                <a:sym typeface="Open Sans"/>
              </a:rPr>
              <a:t>Tress Academic. 2019 Suggesting reviewers for your paper: rules to consider.  In Tress Academic Blog. [Online] [Cited 16 September 2021) </a:t>
            </a:r>
            <a:r>
              <a:rPr lang="en-US" sz="1400" u="sng">
                <a:solidFill>
                  <a:schemeClr val="hlink"/>
                </a:solidFill>
                <a:latin typeface="Open Sans"/>
                <a:ea typeface="Open Sans"/>
                <a:cs typeface="Open Sans"/>
                <a:sym typeface="Open Sans"/>
                <a:hlinkClick r:id="rId10"/>
              </a:rPr>
              <a:t>https://tressacademic.com/suggest-reviewers/?cookie-state-change=1631293703144</a:t>
            </a:r>
            <a:endParaRPr sz="14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780641" y="1717352"/>
            <a:ext cx="7824650" cy="451199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Introduction </a:t>
            </a:r>
            <a:endParaRPr>
              <a:solidFill>
                <a:srgbClr val="3F3F3F"/>
              </a:solidFill>
            </a:endParaRPr>
          </a:p>
          <a:p>
            <a:pPr marL="228600" lvl="0" indent="-228600" algn="l" rtl="0">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Submission and peer review</a:t>
            </a:r>
            <a:endParaRPr/>
          </a:p>
          <a:p>
            <a:pPr marL="685800" lvl="1" indent="-228600" algn="l" rtl="0">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Submission</a:t>
            </a:r>
            <a:endParaRPr/>
          </a:p>
          <a:p>
            <a:pPr marL="685800" lvl="1" indent="-228600" algn="l" rtl="0">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Technical screening</a:t>
            </a:r>
            <a:endParaRPr/>
          </a:p>
          <a:p>
            <a:pPr marL="685800" lvl="1" indent="-228600" algn="l" rtl="0">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Peer review</a:t>
            </a:r>
            <a:endParaRPr/>
          </a:p>
          <a:p>
            <a:pPr marL="685800" lvl="1" indent="-228600" algn="l" rtl="0">
              <a:lnSpc>
                <a:spcPct val="150000"/>
              </a:lnSpc>
              <a:spcBef>
                <a:spcPts val="0"/>
              </a:spcBef>
              <a:spcAft>
                <a:spcPts val="0"/>
              </a:spcAft>
              <a:buClr>
                <a:schemeClr val="dk2"/>
              </a:buClr>
              <a:buSzPct val="129729"/>
              <a:buFont typeface="Open Sans"/>
              <a:buChar char="●"/>
            </a:pPr>
            <a:r>
              <a:rPr lang="en-US">
                <a:solidFill>
                  <a:srgbClr val="3F3F3F"/>
                </a:solidFill>
                <a:latin typeface="Open Sans"/>
                <a:ea typeface="Open Sans"/>
                <a:cs typeface="Open Sans"/>
                <a:sym typeface="Open Sans"/>
              </a:rPr>
              <a:t>Response and revision</a:t>
            </a:r>
            <a:endParaRPr>
              <a:solidFill>
                <a:srgbClr val="3F3F3F"/>
              </a:solidFill>
            </a:endParaRPr>
          </a:p>
          <a:p>
            <a:pPr marL="228600" lvl="0" indent="-228600" algn="l" rtl="0">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Promotion and monitor impact</a:t>
            </a:r>
            <a:endParaRPr/>
          </a:p>
          <a:p>
            <a:pPr marL="228600" lvl="0" indent="-228600" algn="l" rtl="0">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Resources for further study</a:t>
            </a:r>
            <a:endParaRPr>
              <a:solidFill>
                <a:srgbClr val="3F3F3F"/>
              </a:solidFill>
            </a:endParaRPr>
          </a:p>
          <a:p>
            <a:pPr marL="685800" lvl="1" indent="-228600" algn="l" rtl="0">
              <a:lnSpc>
                <a:spcPct val="150000"/>
              </a:lnSpc>
              <a:spcBef>
                <a:spcPts val="0"/>
              </a:spcBef>
              <a:spcAft>
                <a:spcPts val="0"/>
              </a:spcAft>
              <a:buClr>
                <a:schemeClr val="dk2"/>
              </a:buClr>
              <a:buSzPct val="106562"/>
              <a:buFont typeface="Open Sans"/>
              <a:buChar char="●"/>
            </a:pPr>
            <a:r>
              <a:rPr lang="en-US" sz="2029">
                <a:solidFill>
                  <a:srgbClr val="3F3F3F"/>
                </a:solidFill>
                <a:latin typeface="Open Sans"/>
                <a:ea typeface="Open Sans"/>
                <a:cs typeface="Open Sans"/>
                <a:sym typeface="Open Sans"/>
              </a:rPr>
              <a:t>Resources from Research4Life partners</a:t>
            </a:r>
            <a:endParaRPr>
              <a:solidFill>
                <a:srgbClr val="3F3F3F"/>
              </a:solidFill>
            </a:endParaRPr>
          </a:p>
          <a:p>
            <a:pPr marL="685800" lvl="1" indent="-228600" algn="l" rtl="0">
              <a:lnSpc>
                <a:spcPct val="150000"/>
              </a:lnSpc>
              <a:spcBef>
                <a:spcPts val="0"/>
              </a:spcBef>
              <a:spcAft>
                <a:spcPts val="0"/>
              </a:spcAft>
              <a:buClr>
                <a:schemeClr val="dk2"/>
              </a:buClr>
              <a:buSzPct val="106562"/>
              <a:buFont typeface="Open Sans"/>
              <a:buChar char="●"/>
            </a:pPr>
            <a:r>
              <a:rPr lang="en-US" sz="2029">
                <a:solidFill>
                  <a:srgbClr val="3F3F3F"/>
                </a:solidFill>
                <a:latin typeface="Open Sans"/>
                <a:ea typeface="Open Sans"/>
                <a:cs typeface="Open Sans"/>
                <a:sym typeface="Open Sans"/>
              </a:rPr>
              <a:t>Web bibliography on Research4Life Authors hub</a:t>
            </a:r>
            <a:endParaRPr>
              <a:solidFill>
                <a:srgbClr val="3F3F3F"/>
              </a:solidFill>
            </a:endParaRPr>
          </a:p>
          <a:p>
            <a:pPr marL="228600" lvl="0" indent="-228600" algn="l" rtl="0">
              <a:lnSpc>
                <a:spcPct val="150000"/>
              </a:lnSpc>
              <a:spcBef>
                <a:spcPts val="0"/>
              </a:spcBef>
              <a:spcAft>
                <a:spcPts val="0"/>
              </a:spcAft>
              <a:buClr>
                <a:schemeClr val="dk2"/>
              </a:buClr>
              <a:buSzPct val="127875"/>
              <a:buFont typeface="Open Sans"/>
              <a:buChar char="●"/>
            </a:pPr>
            <a:r>
              <a:rPr lang="en-US" sz="2029">
                <a:solidFill>
                  <a:srgbClr val="3F3F3F"/>
                </a:solidFill>
                <a:latin typeface="Open Sans"/>
                <a:ea typeface="Open Sans"/>
                <a:cs typeface="Open Sans"/>
                <a:sym typeface="Open Sans"/>
              </a:rPr>
              <a:t>Summary</a:t>
            </a:r>
            <a:endParaRPr>
              <a:solidFill>
                <a:srgbClr val="3F3F3F"/>
              </a:solidFill>
            </a:endParaRPr>
          </a:p>
          <a:p>
            <a:pPr marL="228600" lvl="0" indent="-76200" algn="l" rtl="0">
              <a:lnSpc>
                <a:spcPct val="115000"/>
              </a:lnSpc>
              <a:spcBef>
                <a:spcPts val="0"/>
              </a:spcBef>
              <a:spcAft>
                <a:spcPts val="0"/>
              </a:spcAft>
              <a:buClr>
                <a:schemeClr val="dk2"/>
              </a:buClr>
              <a:buSzPct val="154532"/>
              <a:buFont typeface="Open Sans"/>
              <a:buNone/>
            </a:pPr>
            <a:endParaRPr sz="1679">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13" name="Google Shape;213;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nl-NL" sz="2000" dirty="0">
                <a:solidFill>
                  <a:schemeClr val="dk2"/>
                </a:solidFill>
                <a:latin typeface="Open Sans"/>
                <a:ea typeface="Open Sans"/>
                <a:cs typeface="Open Sans"/>
                <a:sym typeface="Open Sans"/>
              </a:rPr>
              <a:t>Our unique public-private structure allows us to work effectively in alignment with</a:t>
            </a:r>
            <a:r>
              <a:rPr lang="nl-NL" sz="2000" dirty="0">
                <a:solidFill>
                  <a:srgbClr val="333333"/>
                </a:solidFill>
                <a:latin typeface="Open Sans"/>
                <a:ea typeface="Open Sans"/>
                <a:cs typeface="Open Sans"/>
                <a:sym typeface="Open Sans"/>
              </a:rPr>
              <a:t>  </a:t>
            </a:r>
            <a:r>
              <a:rPr lang="nl-NL" sz="2000" u="sng" dirty="0">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Partnership for the Goals </a:t>
            </a:r>
            <a:r>
              <a:rPr lang="nl-NL" sz="2000" dirty="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dirty="0">
                <a:solidFill>
                  <a:srgbClr val="333333"/>
                </a:solidFill>
                <a:latin typeface="Open Sans"/>
                <a:ea typeface="Open Sans"/>
                <a:cs typeface="Open Sans"/>
                <a:sym typeface="Open Sans"/>
              </a:rPr>
              <a:t> advance </a:t>
            </a:r>
            <a:r>
              <a:rPr lang="nl-NL" sz="2000" u="sng" dirty="0">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Reduced Inequalities </a:t>
            </a:r>
            <a:r>
              <a:rPr lang="nl-NL" sz="2000" dirty="0">
                <a:solidFill>
                  <a:schemeClr val="dk2"/>
                </a:solidFill>
                <a:latin typeface="Open Sans"/>
                <a:ea typeface="Open Sans"/>
                <a:cs typeface="Open Sans"/>
                <a:sym typeface="Open Sans"/>
              </a:rPr>
              <a:t>within and among countries.</a:t>
            </a:r>
            <a:endParaRPr dirty="0"/>
          </a:p>
          <a:p>
            <a:pPr marL="76200" lvl="0" indent="0" algn="just" rtl="0">
              <a:lnSpc>
                <a:spcPct val="90000"/>
              </a:lnSpc>
              <a:spcBef>
                <a:spcPts val="1000"/>
              </a:spcBef>
              <a:spcAft>
                <a:spcPts val="0"/>
              </a:spcAft>
              <a:buClr>
                <a:schemeClr val="dk1"/>
              </a:buClr>
              <a:buSzPts val="2400"/>
              <a:buNone/>
            </a:pPr>
            <a:r>
              <a:rPr lang="nl-NL" sz="2000" dirty="0">
                <a:solidFill>
                  <a:schemeClr val="dk2"/>
                </a:solidFill>
                <a:latin typeface="Open Sans"/>
                <a:ea typeface="Open Sans"/>
                <a:cs typeface="Open Sans"/>
                <a:sym typeface="Open Sans"/>
              </a:rPr>
              <a:t>While R4L activities directly and indirectly support all the SDGs such as </a:t>
            </a:r>
            <a:r>
              <a:rPr lang="nl-NL" sz="2000" b="1" dirty="0">
                <a:solidFill>
                  <a:schemeClr val="dk2"/>
                </a:solidFill>
                <a:latin typeface="Open Sans"/>
                <a:ea typeface="Open Sans"/>
                <a:cs typeface="Open Sans"/>
                <a:sym typeface="Open Sans"/>
              </a:rPr>
              <a:t>Good</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dirty="0">
                <a:solidFill>
                  <a:schemeClr val="dk2"/>
                </a:solidFill>
                <a:latin typeface="Open Sans"/>
                <a:ea typeface="Open Sans"/>
                <a:cs typeface="Open Sans"/>
                <a:sym typeface="Open Sans"/>
              </a:rPr>
              <a:t>,  the Research4Life Program is closely aligned to </a:t>
            </a:r>
            <a:r>
              <a:rPr lang="nl-NL" sz="2000" u="sng" dirty="0">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Quality Education</a:t>
            </a:r>
            <a:r>
              <a:rPr lang="nl-NL" sz="2000" dirty="0">
                <a:solidFill>
                  <a:schemeClr val="dk2"/>
                </a:solidFill>
                <a:latin typeface="Open Sans"/>
                <a:ea typeface="Open Sans"/>
                <a:cs typeface="Open Sans"/>
                <a:sym typeface="Open Sans"/>
              </a:rPr>
              <a:t> that is fundamental to creating a peaceful and prosperous world and </a:t>
            </a:r>
            <a:r>
              <a:rPr lang="nl-NL" sz="2000" u="sng" dirty="0">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Gender Equity</a:t>
            </a:r>
            <a:r>
              <a:rPr lang="nl-NL" sz="2000" dirty="0">
                <a:solidFill>
                  <a:schemeClr val="dk2"/>
                </a:solidFill>
                <a:latin typeface="Open Sans"/>
                <a:ea typeface="Open Sans"/>
                <a:cs typeface="Open Sans"/>
                <a:sym typeface="Open Sans"/>
              </a:rPr>
              <a:t> to achieve the empowerment of all women and children.</a:t>
            </a:r>
            <a:endParaRPr sz="2000" dirty="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dirty="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19" name="Google Shape;21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20" name="Google Shape;22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21" name="Google Shape;22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22" name="Google Shape;22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23" name="Google Shape;223;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24" name="Google Shape;22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publishing process of a research article</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Navigate peer reviews process</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Promote and monitor one’s research</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Get help for further study</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80457" y="1712257"/>
            <a:ext cx="10753344" cy="3736796"/>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Complement presentation </a:t>
            </a:r>
            <a:r>
              <a:rPr lang="en-US" sz="2300" i="1">
                <a:solidFill>
                  <a:srgbClr val="3F3F3F"/>
                </a:solidFill>
                <a:latin typeface="Open Sans"/>
                <a:ea typeface="Open Sans"/>
                <a:cs typeface="Open Sans"/>
                <a:sym typeface="Open Sans"/>
              </a:rPr>
              <a:t>Writing for research</a:t>
            </a:r>
            <a:r>
              <a:rPr lang="en-US" sz="2300">
                <a:solidFill>
                  <a:srgbClr val="3F3F3F"/>
                </a:solidFill>
                <a:latin typeface="Open Sans"/>
                <a:ea typeface="Open Sans"/>
                <a:cs typeface="Open Sans"/>
                <a:sym typeface="Open Sans"/>
              </a:rPr>
              <a:t>, this lesson discusses important areas in publishing a research article</a:t>
            </a:r>
            <a:endParaRPr/>
          </a:p>
          <a:p>
            <a:pPr marL="812800" lvl="1" indent="-342900" algn="l" rtl="0">
              <a:lnSpc>
                <a:spcPct val="15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Peer review</a:t>
            </a:r>
            <a:endParaRPr/>
          </a:p>
          <a:p>
            <a:pPr marL="812800" lvl="1" indent="-342900" algn="l" rtl="0">
              <a:lnSpc>
                <a:spcPct val="15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Promotion and monitoring impact of the article</a:t>
            </a:r>
            <a:endParaRPr/>
          </a:p>
          <a:p>
            <a:pPr marL="812800" lvl="1" indent="-203200" algn="l" rtl="0">
              <a:lnSpc>
                <a:spcPct val="150000"/>
              </a:lnSpc>
              <a:spcBef>
                <a:spcPts val="0"/>
              </a:spcBef>
              <a:spcAft>
                <a:spcPts val="0"/>
              </a:spcAft>
              <a:buClr>
                <a:schemeClr val="dk2"/>
              </a:buClr>
              <a:buSzPts val="2200"/>
              <a:buNone/>
            </a:pPr>
            <a:endParaRPr sz="19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Highlight resources for further study in publishing research articles</a:t>
            </a:r>
            <a:endParaRPr/>
          </a:p>
          <a:p>
            <a:pPr marL="12700" lvl="0" indent="0" algn="l" rtl="0">
              <a:lnSpc>
                <a:spcPct val="150000"/>
              </a:lnSpc>
              <a:spcBef>
                <a:spcPts val="0"/>
              </a:spcBef>
              <a:spcAft>
                <a:spcPts val="0"/>
              </a:spcAft>
              <a:buClr>
                <a:schemeClr val="dk2"/>
              </a:buClr>
              <a:buSzPts val="2200"/>
              <a:buNone/>
            </a:pPr>
            <a:endParaRPr>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742950" lvl="0" indent="-742950" algn="l" rtl="0">
              <a:lnSpc>
                <a:spcPct val="90000"/>
              </a:lnSpc>
              <a:spcBef>
                <a:spcPts val="0"/>
              </a:spcBef>
              <a:spcAft>
                <a:spcPts val="0"/>
              </a:spcAft>
              <a:buSzPts val="3600"/>
              <a:buFont typeface="Arial"/>
              <a:buAutoNum type="arabicPeriod"/>
            </a:pPr>
            <a:r>
              <a:rPr lang="en-US">
                <a:solidFill>
                  <a:srgbClr val="586F7C"/>
                </a:solidFill>
                <a:latin typeface="Open Sans"/>
                <a:ea typeface="Open Sans"/>
                <a:cs typeface="Open Sans"/>
                <a:sym typeface="Open Sans"/>
              </a:rPr>
              <a:t>Submission and peer review</a:t>
            </a:r>
            <a:endParaRPr>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80324" y="1747954"/>
            <a:ext cx="10435911" cy="664609"/>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2"/>
              </a:buClr>
              <a:buSzPts val="2200"/>
              <a:buNone/>
            </a:pPr>
            <a:r>
              <a:rPr lang="en-US" sz="2000">
                <a:solidFill>
                  <a:srgbClr val="3F3F3F"/>
                </a:solidFill>
                <a:latin typeface="Open Sans"/>
                <a:ea typeface="Open Sans"/>
                <a:cs typeface="Open Sans"/>
                <a:sym typeface="Open Sans"/>
              </a:rPr>
              <a:t>Figure below highlights what may happen to the manuscript after it has been submitted to the target journal, i.e., the peer review process</a:t>
            </a:r>
            <a:endParaRPr/>
          </a:p>
        </p:txBody>
      </p:sp>
      <p:pic>
        <p:nvPicPr>
          <p:cNvPr id="106" name="Google Shape;106;p40" descr="Peer reviews process (Author Hub)"/>
          <p:cNvPicPr preferRelativeResize="0"/>
          <p:nvPr/>
        </p:nvPicPr>
        <p:blipFill rotWithShape="1">
          <a:blip r:embed="rId3">
            <a:alphaModFix/>
          </a:blip>
          <a:srcRect/>
          <a:stretch/>
        </p:blipFill>
        <p:spPr>
          <a:xfrm>
            <a:off x="3215432" y="2545656"/>
            <a:ext cx="4798507" cy="3818179"/>
          </a:xfrm>
          <a:prstGeom prst="rect">
            <a:avLst/>
          </a:prstGeom>
          <a:noFill/>
          <a:ln>
            <a:noFill/>
          </a:ln>
        </p:spPr>
      </p:pic>
      <p:sp>
        <p:nvSpPr>
          <p:cNvPr id="107" name="Google Shape;107;p40"/>
          <p:cNvSpPr txBox="1"/>
          <p:nvPr/>
        </p:nvSpPr>
        <p:spPr>
          <a:xfrm>
            <a:off x="3389555" y="6424219"/>
            <a:ext cx="77266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r>
              <a:rPr lang="en-US" sz="1200" b="0" i="1" u="none" strike="noStrike" cap="none">
                <a:solidFill>
                  <a:srgbClr val="000000"/>
                </a:solidFill>
                <a:latin typeface="Arial"/>
                <a:ea typeface="Arial"/>
                <a:cs typeface="Arial"/>
                <a:sym typeface="Arial"/>
              </a:rPr>
              <a:t>Overview of peer review process (Research4Life, 2021a)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27b3dbef2_0_47"/>
          <p:cNvSpPr txBox="1">
            <a:spLocks noGrp="1"/>
          </p:cNvSpPr>
          <p:nvPr>
            <p:ph type="title"/>
          </p:nvPr>
        </p:nvSpPr>
        <p:spPr>
          <a:xfrm>
            <a:off x="0" y="378812"/>
            <a:ext cx="7781365"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Submission</a:t>
            </a:r>
            <a:endParaRPr>
              <a:solidFill>
                <a:srgbClr val="586F7C"/>
              </a:solidFill>
              <a:latin typeface="Open Sans"/>
              <a:ea typeface="Open Sans"/>
              <a:cs typeface="Open Sans"/>
              <a:sym typeface="Open Sans"/>
            </a:endParaRPr>
          </a:p>
        </p:txBody>
      </p:sp>
      <p:sp>
        <p:nvSpPr>
          <p:cNvPr id="113" name="Google Shape;113;g727b3dbef2_0_47"/>
          <p:cNvSpPr txBox="1">
            <a:spLocks noGrp="1"/>
          </p:cNvSpPr>
          <p:nvPr>
            <p:ph type="body" idx="1"/>
          </p:nvPr>
        </p:nvSpPr>
        <p:spPr>
          <a:xfrm>
            <a:off x="115175" y="1594172"/>
            <a:ext cx="11583000" cy="4870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Submit your manuscript using the online submission platform of the target journal.  Details of submission are described in the Instruction for Authors</a:t>
            </a:r>
            <a:endParaRPr dirty="0"/>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Cover letter which accompanies the submission should:</a:t>
            </a:r>
            <a:endParaRPr dirty="0"/>
          </a:p>
          <a:p>
            <a:pPr marL="914400" lvl="1" indent="-381000" algn="l" rtl="0">
              <a:lnSpc>
                <a:spcPct val="100000"/>
              </a:lnSpc>
              <a:spcBef>
                <a:spcPts val="1000"/>
              </a:spcBef>
              <a:spcAft>
                <a:spcPts val="0"/>
              </a:spcAft>
              <a:buClr>
                <a:schemeClr val="dk1"/>
              </a:buClr>
              <a:buSzPts val="2400"/>
              <a:buFont typeface="Courier New"/>
              <a:buChar char="o"/>
            </a:pPr>
            <a:r>
              <a:rPr lang="en-US" sz="1600" dirty="0">
                <a:solidFill>
                  <a:srgbClr val="3F3F3F"/>
                </a:solidFill>
                <a:latin typeface="Open Sans"/>
                <a:ea typeface="Open Sans"/>
                <a:cs typeface="Open Sans"/>
                <a:sym typeface="Open Sans"/>
              </a:rPr>
              <a:t>address to the editors by their formal names and include the correct name of the journal</a:t>
            </a:r>
            <a:endParaRPr dirty="0"/>
          </a:p>
          <a:p>
            <a:pPr marL="914400" lvl="1" indent="-381000" algn="l" rtl="0">
              <a:lnSpc>
                <a:spcPct val="100000"/>
              </a:lnSpc>
              <a:spcBef>
                <a:spcPts val="1000"/>
              </a:spcBef>
              <a:spcAft>
                <a:spcPts val="0"/>
              </a:spcAft>
              <a:buClr>
                <a:schemeClr val="dk1"/>
              </a:buClr>
              <a:buSzPts val="2400"/>
              <a:buFont typeface="Courier New"/>
              <a:buChar char="o"/>
            </a:pPr>
            <a:r>
              <a:rPr lang="en-US" sz="1600" dirty="0">
                <a:solidFill>
                  <a:srgbClr val="3F3F3F"/>
                </a:solidFill>
                <a:latin typeface="Open Sans"/>
                <a:ea typeface="Open Sans"/>
                <a:cs typeface="Open Sans"/>
                <a:sym typeface="Open Sans"/>
              </a:rPr>
              <a:t>explain why the article is suitable for the journal, and how it will contribute to furthering the aims and scope  of the journal</a:t>
            </a:r>
            <a:endParaRPr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Where appropriate, make formal declarations regarding the originality of the work and all co-authors agree to the submission. If applicable, provide conflict of interest statements for the whole research team  </a:t>
            </a:r>
            <a:endParaRPr sz="1400" dirty="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1400" dirty="0">
                <a:solidFill>
                  <a:srgbClr val="3F3F3F"/>
                </a:solidFill>
                <a:latin typeface="Open Sans"/>
                <a:ea typeface="Open Sans"/>
                <a:cs typeface="Open Sans"/>
                <a:sym typeface="Open Sans"/>
              </a:rPr>
              <a:t>(IFIS, 2021a)</a:t>
            </a:r>
            <a:endParaRPr dirty="0"/>
          </a:p>
          <a:p>
            <a:pPr marL="457200" lvl="0" indent="-381000" algn="l"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If requested, suggest reviewer for your article to speed up the review process.  You will benefit from the reviewers’ expertise to refine the research, should the manuscript is accepted for review. Suggest peers who have published and/or presented in conferences in your subject area.  Consider suggesting international colleagues to represent views from an international audience  </a:t>
            </a:r>
            <a:r>
              <a:rPr lang="en-US" sz="1400" dirty="0">
                <a:solidFill>
                  <a:srgbClr val="3F3F3F"/>
                </a:solidFill>
                <a:latin typeface="Open Sans"/>
                <a:ea typeface="Open Sans"/>
                <a:cs typeface="Open Sans"/>
                <a:sym typeface="Open Sans"/>
              </a:rPr>
              <a:t> (Tress Academic, 2019)</a:t>
            </a:r>
            <a:endParaRPr dirty="0"/>
          </a:p>
          <a:p>
            <a:pPr marL="914400" lvl="1" indent="-228600" algn="l" rtl="0">
              <a:lnSpc>
                <a:spcPct val="150000"/>
              </a:lnSpc>
              <a:spcBef>
                <a:spcPts val="1000"/>
              </a:spcBef>
              <a:spcAft>
                <a:spcPts val="0"/>
              </a:spcAft>
              <a:buClr>
                <a:schemeClr val="dk1"/>
              </a:buClr>
              <a:buSzPts val="2400"/>
              <a:buNone/>
            </a:pPr>
            <a:endParaRPr sz="16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39345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Technical screening</a:t>
            </a:r>
            <a:endParaRPr>
              <a:solidFill>
                <a:srgbClr val="586F7C"/>
              </a:solidFill>
              <a:latin typeface="Open Sans"/>
              <a:ea typeface="Open Sans"/>
              <a:cs typeface="Open Sans"/>
              <a:sym typeface="Open Sans"/>
            </a:endParaRPr>
          </a:p>
        </p:txBody>
      </p:sp>
      <p:sp>
        <p:nvSpPr>
          <p:cNvPr id="119" name="Google Shape;119;g727b3dbef2_0_52"/>
          <p:cNvSpPr txBox="1">
            <a:spLocks noGrp="1"/>
          </p:cNvSpPr>
          <p:nvPr>
            <p:ph type="body" idx="1"/>
          </p:nvPr>
        </p:nvSpPr>
        <p:spPr>
          <a:xfrm>
            <a:off x="393450" y="1570166"/>
            <a:ext cx="10053570" cy="4899214"/>
          </a:xfrm>
          <a:prstGeom prst="rect">
            <a:avLst/>
          </a:prstGeom>
          <a:noFill/>
          <a:ln>
            <a:noFill/>
          </a:ln>
        </p:spPr>
        <p:txBody>
          <a:bodyPr spcFirstLastPara="1" wrap="square" lIns="91425" tIns="45700" rIns="91425" bIns="45700" anchor="t" anchorCtr="0">
            <a:noAutofit/>
          </a:bodyPr>
          <a:lstStyle/>
          <a:p>
            <a:pPr>
              <a:lnSpc>
                <a:spcPct val="100000"/>
              </a:lnSpc>
              <a:buClr>
                <a:schemeClr val="dk1"/>
              </a:buCl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Initial screen by journal editorial staff, will check if the submitted manuscript</a:t>
            </a:r>
            <a:endParaRP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buClr>
                <a:schemeClr val="dk1"/>
              </a:buCl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fits the journal’s aims and scope</a:t>
            </a:r>
            <a:endParaRP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buClr>
                <a:schemeClr val="dk1"/>
              </a:buCl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is written in clear and understandable language</a:t>
            </a:r>
            <a:endParaRP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buClr>
                <a:schemeClr val="dk1"/>
              </a:buClr>
            </a:pPr>
            <a:r>
              <a:rPr lang="en-US"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contains any signs of plagiarism or infringement of publication ethics</a:t>
            </a:r>
            <a:endParaRP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2">
              <a:lnSpc>
                <a:spcPct val="100000"/>
              </a:lnSpc>
              <a:buClr>
                <a:schemeClr val="dk1"/>
              </a:buClr>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sym typeface="Open Sans"/>
              </a:rPr>
              <a:t>Typically, a submitted manuscript will be examined by a similarity checker, such as </a:t>
            </a: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3"/>
              </a:rPr>
              <a:t>iThenticate</a:t>
            </a:r>
            <a:r>
              <a:rPr lang="en-US" sz="1600" dirty="0">
                <a:latin typeface="Open Sans" panose="020B0606030504020204" pitchFamily="34" charset="0"/>
                <a:ea typeface="Open Sans" panose="020B0606030504020204" pitchFamily="34" charset="0"/>
                <a:cs typeface="Open Sans" panose="020B0606030504020204" pitchFamily="34" charset="0"/>
              </a:rPr>
              <a:t> or </a:t>
            </a:r>
            <a:r>
              <a:rPr lang="en-US" sz="1600" u="sng" dirty="0">
                <a:solidFill>
                  <a:schemeClr val="hlink"/>
                </a:solidFill>
                <a:latin typeface="Open Sans" panose="020B0606030504020204" pitchFamily="34" charset="0"/>
                <a:ea typeface="Open Sans" panose="020B0606030504020204" pitchFamily="34" charset="0"/>
                <a:cs typeface="Open Sans" panose="020B0606030504020204" pitchFamily="34" charset="0"/>
                <a:hlinkClick r:id="rId4"/>
              </a:rPr>
              <a:t>Crossref Similarity Check</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service.  If a manuscript was flagged by the checker, it will be further examined according to the journal’s policy and procedures</a:t>
            </a:r>
            <a:endParaRPr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buClr>
                <a:schemeClr val="dk1"/>
              </a:buCl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Roughly 35% of manuscripts submitted are rejected at this stage – Desk Rejection.  Therefore, it is critically important to prepare your manuscript according to the Instructions for Authors of the target journal, and points laid out in the presentation “Writing for research”</a:t>
            </a:r>
            <a:endParaRP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76200" lvl="0" indent="0" algn="l" rtl="0">
              <a:lnSpc>
                <a:spcPct val="100000"/>
              </a:lnSpc>
              <a:spcBef>
                <a:spcPts val="1000"/>
              </a:spcBef>
              <a:spcAft>
                <a:spcPts val="0"/>
              </a:spcAft>
              <a:buClr>
                <a:schemeClr val="dk1"/>
              </a:buClr>
              <a:buSzPts val="2400"/>
              <a:buNone/>
            </a:pPr>
            <a:r>
              <a:rPr lang="en-US" sz="140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(Researcher Academy, 2018a</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384735" y="298802"/>
            <a:ext cx="8450655"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Peer review</a:t>
            </a:r>
            <a:endParaRPr>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164850" y="1379702"/>
            <a:ext cx="10053570" cy="4807774"/>
          </a:xfrm>
          <a:prstGeom prst="rect">
            <a:avLst/>
          </a:prstGeom>
          <a:noFill/>
          <a:ln>
            <a:noFill/>
          </a:ln>
        </p:spPr>
        <p:txBody>
          <a:bodyPr spcFirstLastPara="1" wrap="square" lIns="91425" tIns="45700" rIns="91425" bIns="45700" anchor="t" anchorCtr="0">
            <a:noAutofit/>
          </a:bodyPr>
          <a:lstStyle/>
          <a:p>
            <a:pPr marL="228600" lvl="0" indent="0" algn="l" rtl="0">
              <a:lnSpc>
                <a:spcPct val="150000"/>
              </a:lnSpc>
              <a:spcBef>
                <a:spcPts val="1000"/>
              </a:spcBef>
              <a:spcAft>
                <a:spcPts val="0"/>
              </a:spcAft>
              <a:buClr>
                <a:schemeClr val="dk1"/>
              </a:buClr>
              <a:buSzPts val="2400"/>
              <a:buNone/>
            </a:pPr>
            <a:endParaRPr sz="1100" i="1"/>
          </a:p>
          <a:p>
            <a:pPr marL="228600" lvl="0" indent="0" algn="l" rtl="0">
              <a:lnSpc>
                <a:spcPct val="150000"/>
              </a:lnSpc>
              <a:spcBef>
                <a:spcPts val="1000"/>
              </a:spcBef>
              <a:spcAft>
                <a:spcPts val="0"/>
              </a:spcAft>
              <a:buClr>
                <a:schemeClr val="dk1"/>
              </a:buClr>
              <a:buSzPts val="2400"/>
              <a:buNone/>
            </a:pPr>
            <a:endParaRPr sz="1100" i="1"/>
          </a:p>
          <a:p>
            <a:pPr marL="228600" lvl="0" indent="0" algn="l" rtl="0">
              <a:lnSpc>
                <a:spcPct val="150000"/>
              </a:lnSpc>
              <a:spcBef>
                <a:spcPts val="1000"/>
              </a:spcBef>
              <a:spcAft>
                <a:spcPts val="0"/>
              </a:spcAft>
              <a:buClr>
                <a:schemeClr val="dk1"/>
              </a:buClr>
              <a:buSzPts val="2400"/>
              <a:buNone/>
            </a:pPr>
            <a:endParaRPr sz="1100" i="1"/>
          </a:p>
          <a:p>
            <a:pPr marL="571500" lvl="0" indent="-190500" algn="l" rtl="0">
              <a:lnSpc>
                <a:spcPct val="15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sp>
        <p:nvSpPr>
          <p:cNvPr id="126" name="Google Shape;126;p4"/>
          <p:cNvSpPr txBox="1"/>
          <p:nvPr/>
        </p:nvSpPr>
        <p:spPr>
          <a:xfrm>
            <a:off x="1" y="1615886"/>
            <a:ext cx="12192000" cy="4899214"/>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1000"/>
              </a:spcBef>
              <a:spcAft>
                <a:spcPts val="0"/>
              </a:spcAft>
              <a:buClr>
                <a:schemeClr val="dk1"/>
              </a:buClr>
              <a:buSzPts val="2400"/>
              <a:buFont typeface="Arial"/>
              <a:buChar char="●"/>
            </a:pPr>
            <a:r>
              <a:rPr lang="en-US" sz="2000" b="0" i="0" u="none" strike="noStrike" cap="none">
                <a:solidFill>
                  <a:srgbClr val="3F3F3F"/>
                </a:solidFill>
                <a:latin typeface="Open Sans"/>
                <a:ea typeface="Open Sans"/>
                <a:cs typeface="Open Sans"/>
                <a:sym typeface="Open Sans"/>
              </a:rPr>
              <a:t>Determine the quality, validity, significance, and originality of the research.  Reviewers may suggest improvement to the writing and the research </a:t>
            </a:r>
            <a:r>
              <a:rPr lang="en-US" sz="1600" b="0" i="1" u="none" strike="noStrike" cap="none">
                <a:solidFill>
                  <a:srgbClr val="3F3F3F"/>
                </a:solidFill>
                <a:latin typeface="Open Sans"/>
                <a:ea typeface="Open Sans"/>
                <a:cs typeface="Open Sans"/>
                <a:sym typeface="Open Sans"/>
              </a:rPr>
              <a:t>(Researcher Academy, 2018b)</a:t>
            </a:r>
            <a:endParaRPr sz="1600" b="0" i="1"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1000"/>
              </a:spcBef>
              <a:spcAft>
                <a:spcPts val="0"/>
              </a:spcAft>
              <a:buClr>
                <a:schemeClr val="dk1"/>
              </a:buClr>
              <a:buSzPts val="2400"/>
              <a:buFont typeface="Arial"/>
              <a:buChar char="●"/>
            </a:pPr>
            <a:r>
              <a:rPr lang="en-US" sz="2000" b="0" i="0" u="none" strike="noStrike" cap="none">
                <a:solidFill>
                  <a:srgbClr val="3F3F3F"/>
                </a:solidFill>
                <a:latin typeface="Open Sans"/>
                <a:ea typeface="Open Sans"/>
                <a:cs typeface="Open Sans"/>
                <a:sym typeface="Open Sans"/>
              </a:rPr>
              <a:t>The review process of a journal should be publicly available.  Otherwise, it could be an indicator of a predatory journal.</a:t>
            </a:r>
            <a:endParaRPr/>
          </a:p>
          <a:p>
            <a:pPr marL="457200" marR="0" lvl="0" indent="-381000" algn="l" rtl="0">
              <a:lnSpc>
                <a:spcPct val="100000"/>
              </a:lnSpc>
              <a:spcBef>
                <a:spcPts val="1000"/>
              </a:spcBef>
              <a:spcAft>
                <a:spcPts val="0"/>
              </a:spcAft>
              <a:buClr>
                <a:schemeClr val="dk1"/>
              </a:buClr>
              <a:buSzPts val="2400"/>
              <a:buFont typeface="Arial"/>
              <a:buChar char="●"/>
            </a:pPr>
            <a:r>
              <a:rPr lang="en-US" sz="2000" b="0" i="0" u="none" strike="noStrike" cap="none">
                <a:solidFill>
                  <a:srgbClr val="3F3F3F"/>
                </a:solidFill>
                <a:latin typeface="Open Sans"/>
                <a:ea typeface="Open Sans"/>
                <a:cs typeface="Open Sans"/>
                <a:sym typeface="Open Sans"/>
              </a:rPr>
              <a:t>Should adhere to the </a:t>
            </a:r>
            <a:r>
              <a:rPr lang="en-US" sz="2000" b="0" i="0" u="sng" strike="noStrike" cap="none">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Committee on Publication Ethics (COPE) Guidelines for Reviewers</a:t>
            </a:r>
            <a:r>
              <a:rPr lang="en-US" sz="2000" b="0" i="0" u="none" strike="noStrike" cap="none">
                <a:solidFill>
                  <a:srgbClr val="3F3F3F"/>
                </a:solidFill>
                <a:latin typeface="Open Sans"/>
                <a:ea typeface="Open Sans"/>
                <a:cs typeface="Open Sans"/>
                <a:sym typeface="Open Sans"/>
              </a:rPr>
              <a:t>, one of the most important authorities on publication ethics </a:t>
            </a:r>
            <a:endParaRPr sz="1600" b="0" i="1" u="none" strike="noStrike" cap="none">
              <a:solidFill>
                <a:srgbClr val="3F3F3F"/>
              </a:solidFill>
              <a:latin typeface="Open Sans"/>
              <a:ea typeface="Open Sans"/>
              <a:cs typeface="Open Sans"/>
              <a:sym typeface="Open Sans"/>
            </a:endParaRPr>
          </a:p>
          <a:p>
            <a:pPr marL="457200" marR="0" lvl="0" indent="-381000" algn="l" rtl="0">
              <a:lnSpc>
                <a:spcPct val="100000"/>
              </a:lnSpc>
              <a:spcBef>
                <a:spcPts val="1000"/>
              </a:spcBef>
              <a:spcAft>
                <a:spcPts val="0"/>
              </a:spcAft>
              <a:buClr>
                <a:schemeClr val="dk1"/>
              </a:buClr>
              <a:buSzPts val="2400"/>
              <a:buFont typeface="Arial"/>
              <a:buChar char="●"/>
            </a:pPr>
            <a:r>
              <a:rPr lang="en-US" sz="2000" b="0" i="0" u="none" strike="noStrike" cap="none">
                <a:solidFill>
                  <a:srgbClr val="262626"/>
                </a:solidFill>
                <a:latin typeface="Open Sans"/>
                <a:ea typeface="Open Sans"/>
                <a:cs typeface="Open Sans"/>
                <a:sym typeface="Open Sans"/>
              </a:rPr>
              <a:t>understand the type of review used by the target journal to know what to expect</a:t>
            </a:r>
            <a:endParaRPr/>
          </a:p>
          <a:p>
            <a:pPr marL="76200" marR="0" lvl="0" indent="0" algn="l" rtl="0">
              <a:lnSpc>
                <a:spcPct val="100000"/>
              </a:lnSpc>
              <a:spcBef>
                <a:spcPts val="1000"/>
              </a:spcBef>
              <a:spcAft>
                <a:spcPts val="0"/>
              </a:spcAft>
              <a:buClr>
                <a:schemeClr val="dk1"/>
              </a:buClr>
              <a:buSzPts val="2400"/>
              <a:buFont typeface="Arial"/>
              <a:buNone/>
            </a:pPr>
            <a:r>
              <a:rPr lang="en-US" sz="2000" b="0" i="0" u="none" strike="noStrike" cap="none">
                <a:solidFill>
                  <a:srgbClr val="262626"/>
                </a:solidFill>
                <a:latin typeface="Open Sans"/>
                <a:ea typeface="Open Sans"/>
                <a:cs typeface="Open Sans"/>
                <a:sym typeface="Open Sans"/>
              </a:rPr>
              <a:t>      </a:t>
            </a:r>
            <a:r>
              <a:rPr lang="en-US" sz="1600" b="0" i="0" u="none" strike="noStrike" cap="none">
                <a:solidFill>
                  <a:srgbClr val="262626"/>
                </a:solidFill>
                <a:latin typeface="Open Sans"/>
                <a:ea typeface="Open Sans"/>
                <a:cs typeface="Open Sans"/>
                <a:sym typeface="Open Sans"/>
              </a:rPr>
              <a:t>Type of peer reviews:</a:t>
            </a:r>
            <a:endParaRPr/>
          </a:p>
          <a:p>
            <a:pPr marL="914400" marR="0" lvl="1" indent="-355600" algn="l" rtl="0">
              <a:lnSpc>
                <a:spcPct val="100000"/>
              </a:lnSpc>
              <a:spcBef>
                <a:spcPts val="2100"/>
              </a:spcBef>
              <a:spcAft>
                <a:spcPts val="0"/>
              </a:spcAft>
              <a:buClr>
                <a:schemeClr val="dk1"/>
              </a:buClr>
              <a:buSzPts val="2000"/>
              <a:buFont typeface="Arial"/>
              <a:buChar char="○"/>
            </a:pPr>
            <a:r>
              <a:rPr lang="en-US" sz="1600" b="0" i="0" u="none" strike="noStrike" cap="none">
                <a:solidFill>
                  <a:srgbClr val="3F3F3F"/>
                </a:solidFill>
                <a:latin typeface="Open Sans"/>
                <a:ea typeface="Open Sans"/>
                <a:cs typeface="Open Sans"/>
                <a:sym typeface="Open Sans"/>
              </a:rPr>
              <a:t>Single Blind – author does not know the names of the reviewers.  It is the most common form of peer review.</a:t>
            </a:r>
            <a:endParaRPr/>
          </a:p>
          <a:p>
            <a:pPr marL="914400" marR="0" lvl="1" indent="-355600" algn="l" rtl="0">
              <a:lnSpc>
                <a:spcPct val="100000"/>
              </a:lnSpc>
              <a:spcBef>
                <a:spcPts val="2100"/>
              </a:spcBef>
              <a:spcAft>
                <a:spcPts val="0"/>
              </a:spcAft>
              <a:buClr>
                <a:schemeClr val="dk1"/>
              </a:buClr>
              <a:buSzPts val="2000"/>
              <a:buFont typeface="Arial"/>
              <a:buChar char="○"/>
            </a:pPr>
            <a:r>
              <a:rPr lang="en-US" sz="1600" b="0" i="0" u="none" strike="noStrike" cap="none">
                <a:solidFill>
                  <a:srgbClr val="3F3F3F"/>
                </a:solidFill>
                <a:latin typeface="Open Sans"/>
                <a:ea typeface="Open Sans"/>
                <a:cs typeface="Open Sans"/>
                <a:sym typeface="Open Sans"/>
              </a:rPr>
              <a:t>Double Blind – all author information is removed from a paper, neither reviewers nor authors can be identified.  </a:t>
            </a:r>
            <a:endParaRPr/>
          </a:p>
          <a:p>
            <a:pPr marL="914400" marR="0" lvl="1" indent="-355600" algn="l" rtl="0">
              <a:lnSpc>
                <a:spcPct val="100000"/>
              </a:lnSpc>
              <a:spcBef>
                <a:spcPts val="2100"/>
              </a:spcBef>
              <a:spcAft>
                <a:spcPts val="0"/>
              </a:spcAft>
              <a:buClr>
                <a:schemeClr val="dk1"/>
              </a:buClr>
              <a:buSzPts val="2000"/>
              <a:buFont typeface="Arial"/>
              <a:buChar char="○"/>
            </a:pPr>
            <a:r>
              <a:rPr lang="en-US" sz="1600" b="0" i="0" u="none" strike="noStrike" cap="none">
                <a:solidFill>
                  <a:srgbClr val="3F3F3F"/>
                </a:solidFill>
                <a:latin typeface="Open Sans"/>
                <a:ea typeface="Open Sans"/>
                <a:cs typeface="Open Sans"/>
                <a:sym typeface="Open Sans"/>
              </a:rPr>
              <a:t>Open review – with multiple levels of transparency (Ross-Hellauer, 2017) </a:t>
            </a:r>
            <a:r>
              <a:rPr lang="en-US" sz="1600" b="0" i="0" u="sng" strike="noStrike" cap="none">
                <a:solidFill>
                  <a:schemeClr val="dk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https://doi.org/10.12688/f1000research.11369.2</a:t>
            </a:r>
            <a:endParaRPr sz="1600" b="0" i="0" u="sng" strike="noStrike" cap="none">
              <a:solidFill>
                <a:schemeClr val="dk2"/>
              </a:solidFill>
              <a:latin typeface="Open Sans"/>
              <a:ea typeface="Open Sans"/>
              <a:cs typeface="Open Sans"/>
              <a:sym typeface="Open Sans"/>
            </a:endParaRPr>
          </a:p>
          <a:p>
            <a:pPr marL="76200" marR="0" lvl="0" indent="0" algn="l" rtl="0">
              <a:lnSpc>
                <a:spcPct val="100000"/>
              </a:lnSpc>
              <a:spcBef>
                <a:spcPts val="1000"/>
              </a:spcBef>
              <a:spcAft>
                <a:spcPts val="0"/>
              </a:spcAft>
              <a:buClr>
                <a:schemeClr val="dk1"/>
              </a:buClr>
              <a:buSzPts val="2400"/>
              <a:buFont typeface="Arial"/>
              <a:buNone/>
            </a:pPr>
            <a:r>
              <a:rPr lang="en-US" sz="1400" b="0" i="1" u="none" strike="noStrike" cap="none">
                <a:solidFill>
                  <a:srgbClr val="3F3F3F"/>
                </a:solidFill>
                <a:latin typeface="Open Sans"/>
                <a:ea typeface="Open Sans"/>
                <a:cs typeface="Open Sans"/>
                <a:sym typeface="Open Sans"/>
              </a:rPr>
              <a:t>(IFIS, 2021b)</a:t>
            </a:r>
            <a:endParaRPr sz="14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160020" y="45148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Peer review (cont’d)</a:t>
            </a:r>
            <a:endParaRPr>
              <a:solidFill>
                <a:srgbClr val="586F7C"/>
              </a:solidFill>
              <a:latin typeface="Open Sans"/>
              <a:ea typeface="Open Sans"/>
              <a:cs typeface="Open Sans"/>
              <a:sym typeface="Open Sans"/>
            </a:endParaRPr>
          </a:p>
        </p:txBody>
      </p:sp>
      <p:sp>
        <p:nvSpPr>
          <p:cNvPr id="133" name="Google Shape;133;p41"/>
          <p:cNvSpPr txBox="1">
            <a:spLocks noGrp="1"/>
          </p:cNvSpPr>
          <p:nvPr>
            <p:ph type="body" idx="1"/>
          </p:nvPr>
        </p:nvSpPr>
        <p:spPr>
          <a:xfrm>
            <a:off x="457200" y="171444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Journal editors invite reviewers for a submitted manuscript and gather their feedback, Editors may ask an author to suggest potential reviewers for the article submitted.</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Reviewers are generally researchers of the same subject area discussed in the manuscript.</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May take a few rounds of invitation to gather enough reviewers</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If a web-based reviewing platform is available for the journal, check the submission status and communicate with journal staff there.</a:t>
            </a:r>
            <a:endParaRPr/>
          </a:p>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Journal may make their estimated length of the review process publicly available.</a:t>
            </a:r>
            <a:endParaRPr>
              <a:solidFill>
                <a:srgbClr val="3F3F3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2585</Words>
  <Application>Microsoft Office PowerPoint</Application>
  <PresentationFormat>Widescreen</PresentationFormat>
  <Paragraphs>201</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Courier New</vt:lpstr>
      <vt:lpstr>Trebuchet MS</vt:lpstr>
      <vt:lpstr>Gill Sans</vt:lpstr>
      <vt:lpstr>Arial</vt:lpstr>
      <vt:lpstr>Calibri</vt:lpstr>
      <vt:lpstr>Open Sans</vt:lpstr>
      <vt:lpstr>Quattrocento Sans</vt:lpstr>
      <vt:lpstr>Simple Light</vt:lpstr>
      <vt:lpstr> Dissemination of research output</vt:lpstr>
      <vt:lpstr>Outline</vt:lpstr>
      <vt:lpstr>Learning objectives</vt:lpstr>
      <vt:lpstr>Introduction </vt:lpstr>
      <vt:lpstr>Submission and peer review</vt:lpstr>
      <vt:lpstr>Submission</vt:lpstr>
      <vt:lpstr>Technical screening</vt:lpstr>
      <vt:lpstr>Peer review</vt:lpstr>
      <vt:lpstr>Peer review (cont’d)</vt:lpstr>
      <vt:lpstr>Peer review (cont’d - 2)</vt:lpstr>
      <vt:lpstr>Response and revision</vt:lpstr>
      <vt:lpstr>Rejection</vt:lpstr>
      <vt:lpstr>Acceptance</vt:lpstr>
      <vt:lpstr>Promotion </vt:lpstr>
      <vt:lpstr>Monitor impact</vt:lpstr>
      <vt:lpstr>Resources for further study - from Research4Life partners</vt:lpstr>
      <vt:lpstr>Resources for further study - Web bibliography  on Research4Life Authors hub</vt:lpstr>
      <vt:lpstr>Summary</vt:lpstr>
      <vt:lpstr>References and useful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Dissemination of research output</dc:title>
  <dc:creator>Marcia Mabhula</dc:creator>
  <cp:lastModifiedBy>Marcia Mabhula</cp:lastModifiedBy>
  <cp:revision>3</cp:revision>
  <dcterms:created xsi:type="dcterms:W3CDTF">2020-02-14T15:04:15Z</dcterms:created>
  <dcterms:modified xsi:type="dcterms:W3CDTF">2023-08-21T13:32:38Z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