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76" r:id="rId9"/>
    <p:sldId id="263"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72" r:id="rId31"/>
    <p:sldId id="297" r:id="rId32"/>
    <p:sldId id="273" r:id="rId33"/>
    <p:sldId id="298" r:id="rId34"/>
    <p:sldId id="299" r:id="rId35"/>
    <p:sldId id="274"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Quattrocento Sans" panose="020B0502050000020003" pitchFamily="34" charset="0"/>
      <p:regular r:id="rId46"/>
      <p:bold r:id="rId47"/>
      <p:italic r:id="rId48"/>
      <p:boldItalic r:id="rId49"/>
    </p:embeddedFont>
    <p:embeddedFont>
      <p:font typeface="Trebuchet MS" panose="020B0603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SZQAHu8emM1G1pvxW+Zz/CYGs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enyin" initials="Y" lastIdx="2" clrIdx="0">
    <p:extLst>
      <p:ext uri="{19B8F6BF-5375-455C-9EA6-DF929625EA0E}">
        <p15:presenceInfo xmlns:p15="http://schemas.microsoft.com/office/powerpoint/2012/main" userId="Yueny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2B080E-6B96-4CB3-AC68-7F8E47A39E18}">
  <a:tblStyle styleId="{FC2B080E-6B96-4CB3-AC68-7F8E47A39E1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18" autoAdjust="0"/>
  </p:normalViewPr>
  <p:slideViewPr>
    <p:cSldViewPr snapToGrid="0">
      <p:cViewPr varScale="1">
        <p:scale>
          <a:sx n="76" d="100"/>
          <a:sy n="76" d="100"/>
        </p:scale>
        <p:origin x="9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746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authorservices.taylorandfrancis.com/publishing-your-research/choosing-a-journal/journal-suggester/" TargetMode="External"/><Relationship Id="rId3" Type="http://schemas.openxmlformats.org/officeDocument/2006/relationships/hyperlink" Target="https://mjl.clarivate.com/manuscript-matcher" TargetMode="External"/><Relationship Id="rId7" Type="http://schemas.openxmlformats.org/officeDocument/2006/relationships/hyperlink" Target="https://journalsuggester.springer.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journalfinder.elsevier.com/" TargetMode="External"/><Relationship Id="rId11" Type="http://schemas.openxmlformats.org/officeDocument/2006/relationships/hyperlink" Target="https://www.journalguide.com/" TargetMode="External"/><Relationship Id="rId5" Type="http://schemas.openxmlformats.org/officeDocument/2006/relationships/hyperlink" Target="http://www.fstajournalfinder.com/#/landing" TargetMode="External"/><Relationship Id="rId10" Type="http://schemas.openxmlformats.org/officeDocument/2006/relationships/hyperlink" Target="https://jane.biosemantics.org/" TargetMode="External"/><Relationship Id="rId4" Type="http://schemas.openxmlformats.org/officeDocument/2006/relationships/hyperlink" Target="https://clarivate.com/webofsciencegroup/solutions/web-of-science-core-collection/" TargetMode="External"/><Relationship Id="rId9" Type="http://schemas.openxmlformats.org/officeDocument/2006/relationships/hyperlink" Target="https://journalfinder.wiley.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261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extLst>
      <p:ext uri="{BB962C8B-B14F-4D97-AF65-F5344CB8AC3E}">
        <p14:creationId xmlns:p14="http://schemas.microsoft.com/office/powerpoint/2010/main" val="277099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extLst>
      <p:ext uri="{BB962C8B-B14F-4D97-AF65-F5344CB8AC3E}">
        <p14:creationId xmlns:p14="http://schemas.microsoft.com/office/powerpoint/2010/main" val="303299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extLst>
      <p:ext uri="{BB962C8B-B14F-4D97-AF65-F5344CB8AC3E}">
        <p14:creationId xmlns:p14="http://schemas.microsoft.com/office/powerpoint/2010/main" val="286608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extLst>
      <p:ext uri="{BB962C8B-B14F-4D97-AF65-F5344CB8AC3E}">
        <p14:creationId xmlns:p14="http://schemas.microsoft.com/office/powerpoint/2010/main" val="247756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extLst>
      <p:ext uri="{BB962C8B-B14F-4D97-AF65-F5344CB8AC3E}">
        <p14:creationId xmlns:p14="http://schemas.microsoft.com/office/powerpoint/2010/main" val="237761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extLst>
      <p:ext uri="{BB962C8B-B14F-4D97-AF65-F5344CB8AC3E}">
        <p14:creationId xmlns:p14="http://schemas.microsoft.com/office/powerpoint/2010/main" val="4144416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extLst>
      <p:ext uri="{BB962C8B-B14F-4D97-AF65-F5344CB8AC3E}">
        <p14:creationId xmlns:p14="http://schemas.microsoft.com/office/powerpoint/2010/main" val="254425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extLst>
      <p:ext uri="{BB962C8B-B14F-4D97-AF65-F5344CB8AC3E}">
        <p14:creationId xmlns:p14="http://schemas.microsoft.com/office/powerpoint/2010/main" val="204166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extLst>
      <p:ext uri="{BB962C8B-B14F-4D97-AF65-F5344CB8AC3E}">
        <p14:creationId xmlns:p14="http://schemas.microsoft.com/office/powerpoint/2010/main" val="1320045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extLst>
      <p:ext uri="{BB962C8B-B14F-4D97-AF65-F5344CB8AC3E}">
        <p14:creationId xmlns:p14="http://schemas.microsoft.com/office/powerpoint/2010/main" val="32341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957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extLst>
      <p:ext uri="{BB962C8B-B14F-4D97-AF65-F5344CB8AC3E}">
        <p14:creationId xmlns:p14="http://schemas.microsoft.com/office/powerpoint/2010/main" val="3043656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extLst>
      <p:ext uri="{BB962C8B-B14F-4D97-AF65-F5344CB8AC3E}">
        <p14:creationId xmlns:p14="http://schemas.microsoft.com/office/powerpoint/2010/main" val="395309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extLst>
      <p:ext uri="{BB962C8B-B14F-4D97-AF65-F5344CB8AC3E}">
        <p14:creationId xmlns:p14="http://schemas.microsoft.com/office/powerpoint/2010/main" val="4253787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extLst>
      <p:ext uri="{BB962C8B-B14F-4D97-AF65-F5344CB8AC3E}">
        <p14:creationId xmlns:p14="http://schemas.microsoft.com/office/powerpoint/2010/main" val="245033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extLst>
      <p:ext uri="{BB962C8B-B14F-4D97-AF65-F5344CB8AC3E}">
        <p14:creationId xmlns:p14="http://schemas.microsoft.com/office/powerpoint/2010/main" val="4268961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extLst>
      <p:ext uri="{BB962C8B-B14F-4D97-AF65-F5344CB8AC3E}">
        <p14:creationId xmlns:p14="http://schemas.microsoft.com/office/powerpoint/2010/main" val="3296143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extLst>
      <p:ext uri="{BB962C8B-B14F-4D97-AF65-F5344CB8AC3E}">
        <p14:creationId xmlns:p14="http://schemas.microsoft.com/office/powerpoint/2010/main" val="3675683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extLst>
      <p:ext uri="{BB962C8B-B14F-4D97-AF65-F5344CB8AC3E}">
        <p14:creationId xmlns:p14="http://schemas.microsoft.com/office/powerpoint/2010/main" val="66110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extLst>
      <p:ext uri="{BB962C8B-B14F-4D97-AF65-F5344CB8AC3E}">
        <p14:creationId xmlns:p14="http://schemas.microsoft.com/office/powerpoint/2010/main" val="1857959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extLst>
      <p:ext uri="{BB962C8B-B14F-4D97-AF65-F5344CB8AC3E}">
        <p14:creationId xmlns:p14="http://schemas.microsoft.com/office/powerpoint/2010/main" val="370220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extLst>
      <p:ext uri="{BB962C8B-B14F-4D97-AF65-F5344CB8AC3E}">
        <p14:creationId xmlns:p14="http://schemas.microsoft.com/office/powerpoint/2010/main" val="2975210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326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2274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3752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83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extLst>
      <p:ext uri="{BB962C8B-B14F-4D97-AF65-F5344CB8AC3E}">
        <p14:creationId xmlns:p14="http://schemas.microsoft.com/office/powerpoint/2010/main" val="389756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fontAlgn="base"/>
            <a:r>
              <a:rPr lang="en-US" sz="1200" b="0" i="0" u="none" strike="noStrike" cap="none" dirty="0">
                <a:solidFill>
                  <a:schemeClr val="dk1"/>
                </a:solidFill>
                <a:effectLst/>
                <a:latin typeface="Calibri"/>
                <a:ea typeface="Calibri"/>
                <a:cs typeface="Calibri"/>
                <a:sym typeface="Calibri"/>
              </a:rPr>
              <a:t> Typical types of research articles are:</a:t>
            </a:r>
          </a:p>
          <a:p>
            <a:pPr rtl="0"/>
            <a:r>
              <a:rPr lang="en-US" sz="1200" b="0" i="1" u="none" strike="noStrike" cap="none" dirty="0">
                <a:solidFill>
                  <a:schemeClr val="dk1"/>
                </a:solidFill>
                <a:effectLst/>
                <a:latin typeface="Calibri"/>
                <a:ea typeface="Calibri"/>
                <a:cs typeface="Calibri"/>
                <a:sym typeface="Calibri"/>
              </a:rPr>
              <a:t>1. </a:t>
            </a:r>
            <a:r>
              <a:rPr lang="en-US" sz="1200" b="1" i="1" u="none" strike="noStrike" cap="none" dirty="0">
                <a:solidFill>
                  <a:schemeClr val="dk1"/>
                </a:solidFill>
                <a:effectLst/>
                <a:latin typeface="Calibri"/>
                <a:ea typeface="Calibri"/>
                <a:cs typeface="Calibri"/>
                <a:sym typeface="Calibri"/>
              </a:rPr>
              <a:t>Letters </a:t>
            </a:r>
            <a:r>
              <a:rPr lang="en-US" sz="1200" b="0" i="1" u="none" strike="noStrike" cap="none" dirty="0">
                <a:solidFill>
                  <a:schemeClr val="dk1"/>
                </a:solidFill>
                <a:effectLst/>
                <a:latin typeface="Calibri"/>
                <a:ea typeface="Calibri"/>
                <a:cs typeface="Calibri"/>
                <a:sym typeface="Calibri"/>
              </a:rPr>
              <a:t>and </a:t>
            </a:r>
            <a:r>
              <a:rPr lang="en-US" sz="1200" b="1" i="1" u="none" strike="noStrike" cap="none" dirty="0">
                <a:solidFill>
                  <a:schemeClr val="dk1"/>
                </a:solidFill>
                <a:effectLst/>
                <a:latin typeface="Calibri"/>
                <a:ea typeface="Calibri"/>
                <a:cs typeface="Calibri"/>
                <a:sym typeface="Calibri"/>
              </a:rPr>
              <a:t>rapid or short communications</a:t>
            </a:r>
            <a:r>
              <a:rPr lang="en-US" sz="1200" b="0" i="1" u="none" strike="noStrike" cap="none" dirty="0">
                <a:solidFill>
                  <a:schemeClr val="dk1"/>
                </a:solidFill>
                <a:effectLst/>
                <a:latin typeface="Calibri"/>
                <a:ea typeface="Calibri"/>
                <a:cs typeface="Calibri"/>
                <a:sym typeface="Calibri"/>
              </a:rPr>
              <a:t> are intended for the quick and early communication of significant or original advances, without including too much data or detail.</a:t>
            </a:r>
            <a:endParaRPr lang="en-US" b="0" dirty="0">
              <a:effectLst/>
            </a:endParaRPr>
          </a:p>
          <a:p>
            <a:pPr rtl="0"/>
            <a:r>
              <a:rPr lang="en-US" sz="1200" b="0" i="1" u="none" strike="noStrike" cap="none" dirty="0">
                <a:solidFill>
                  <a:schemeClr val="dk1"/>
                </a:solidFill>
                <a:effectLst/>
                <a:latin typeface="Calibri"/>
                <a:ea typeface="Calibri"/>
                <a:cs typeface="Calibri"/>
                <a:sym typeface="Calibri"/>
              </a:rPr>
              <a:t>2. </a:t>
            </a:r>
            <a:r>
              <a:rPr lang="en-US" sz="1200" b="1" i="1" u="none" strike="noStrike" cap="none" dirty="0">
                <a:solidFill>
                  <a:schemeClr val="dk1"/>
                </a:solidFill>
                <a:effectLst/>
                <a:latin typeface="Calibri"/>
                <a:ea typeface="Calibri"/>
                <a:cs typeface="Calibri"/>
                <a:sym typeface="Calibri"/>
              </a:rPr>
              <a:t>Review papers </a:t>
            </a:r>
            <a:r>
              <a:rPr lang="en-US" sz="1200" b="0" i="1" u="none" strike="noStrike" cap="none" dirty="0">
                <a:solidFill>
                  <a:schemeClr val="dk1"/>
                </a:solidFill>
                <a:effectLst/>
                <a:latin typeface="Calibri"/>
                <a:ea typeface="Calibri"/>
                <a:cs typeface="Calibri"/>
                <a:sym typeface="Calibri"/>
              </a:rPr>
              <a:t>summarize recent developments on a specific topic, without introducing new data.</a:t>
            </a:r>
            <a:endParaRPr lang="en-US" b="0" dirty="0">
              <a:effectLst/>
            </a:endParaRPr>
          </a:p>
          <a:p>
            <a:pPr rtl="0"/>
            <a:r>
              <a:rPr lang="en-US" sz="1200" b="0" i="1" u="none" strike="noStrike" cap="none" dirty="0">
                <a:solidFill>
                  <a:schemeClr val="dk1"/>
                </a:solidFill>
                <a:effectLst/>
                <a:latin typeface="Calibri"/>
                <a:ea typeface="Calibri"/>
                <a:cs typeface="Calibri"/>
                <a:sym typeface="Calibri"/>
              </a:rPr>
              <a:t>3. </a:t>
            </a:r>
            <a:r>
              <a:rPr lang="en-US" sz="1200" b="1" i="1" u="none" strike="noStrike" cap="none" dirty="0">
                <a:solidFill>
                  <a:schemeClr val="dk1"/>
                </a:solidFill>
                <a:effectLst/>
                <a:latin typeface="Calibri"/>
                <a:ea typeface="Calibri"/>
                <a:cs typeface="Calibri"/>
                <a:sym typeface="Calibri"/>
              </a:rPr>
              <a:t>Full articles </a:t>
            </a:r>
            <a:r>
              <a:rPr lang="en-US" sz="1200" b="0" i="1" u="none" strike="noStrike" cap="none" dirty="0">
                <a:solidFill>
                  <a:schemeClr val="dk1"/>
                </a:solidFill>
                <a:effectLst/>
                <a:latin typeface="Calibri"/>
                <a:ea typeface="Calibri"/>
                <a:cs typeface="Calibri"/>
                <a:sym typeface="Calibri"/>
              </a:rPr>
              <a:t>contain significant data, detail, developments, and outcomes.</a:t>
            </a:r>
            <a:endParaRPr lang="en-US" b="0" dirty="0">
              <a:effectLst/>
            </a:endParaRPr>
          </a:p>
          <a:p>
            <a:pPr rtl="0"/>
            <a:r>
              <a:rPr lang="en-US" sz="1200" b="0" i="1" u="none" strike="noStrike" cap="none" dirty="0">
                <a:solidFill>
                  <a:schemeClr val="dk1"/>
                </a:solidFill>
                <a:effectLst/>
                <a:latin typeface="Calibri"/>
                <a:ea typeface="Calibri"/>
                <a:cs typeface="Calibri"/>
                <a:sym typeface="Calibri"/>
              </a:rPr>
              <a:t>4. </a:t>
            </a:r>
            <a:r>
              <a:rPr lang="en-US" sz="1200" b="1" i="1" u="none" strike="noStrike" cap="none" dirty="0">
                <a:solidFill>
                  <a:schemeClr val="dk1"/>
                </a:solidFill>
                <a:effectLst/>
                <a:latin typeface="Calibri"/>
                <a:ea typeface="Calibri"/>
                <a:cs typeface="Calibri"/>
                <a:sym typeface="Calibri"/>
              </a:rPr>
              <a:t>Research elements </a:t>
            </a:r>
            <a:r>
              <a:rPr lang="en-US" sz="1200" b="0" i="1" u="none" strike="noStrike" cap="none" dirty="0">
                <a:solidFill>
                  <a:schemeClr val="dk1"/>
                </a:solidFill>
                <a:effectLst/>
                <a:latin typeface="Calibri"/>
                <a:ea typeface="Calibri"/>
                <a:cs typeface="Calibri"/>
                <a:sym typeface="Calibri"/>
              </a:rPr>
              <a:t>enable you to publish research output, such as data, software, methods, videos and much more, in brief and citable articles.</a:t>
            </a:r>
            <a:endParaRPr lang="en-US" b="0" dirty="0">
              <a:effectLst/>
            </a:endParaRPr>
          </a:p>
          <a:p>
            <a:br>
              <a:rPr lang="en-US" dirty="0"/>
            </a:br>
            <a:endParaRPr dirty="0"/>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675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08" name="Google Shape;108;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763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r>
              <a:rPr lang="en-US" sz="1200" b="0" i="0" u="none" strike="noStrike" cap="none" dirty="0">
                <a:solidFill>
                  <a:schemeClr val="dk1"/>
                </a:solidFill>
                <a:effectLst/>
                <a:latin typeface="Calibri"/>
                <a:ea typeface="Calibri"/>
                <a:cs typeface="Calibri"/>
                <a:sym typeface="Calibri"/>
              </a:rPr>
              <a:t>Examples of such tools that searching journals from:</a:t>
            </a:r>
          </a:p>
          <a:p>
            <a:pPr rtl="0" fontAlgn="base"/>
            <a:r>
              <a:rPr lang="en-US" sz="1200" b="0" i="0" u="none" strike="noStrike" cap="none" dirty="0">
                <a:solidFill>
                  <a:schemeClr val="dk1"/>
                </a:solidFill>
                <a:effectLst/>
                <a:latin typeface="Calibri"/>
                <a:ea typeface="Calibri"/>
                <a:cs typeface="Calibri"/>
                <a:sym typeface="Calibri"/>
              </a:rPr>
              <a:t>indexing/citation databases: </a:t>
            </a:r>
            <a:r>
              <a:rPr lang="en-US" sz="1200" b="0" i="0" u="sng" strike="noStrike" cap="none" dirty="0">
                <a:solidFill>
                  <a:schemeClr val="dk1"/>
                </a:solidFill>
                <a:effectLst/>
                <a:latin typeface="Calibri"/>
                <a:ea typeface="Calibri"/>
                <a:cs typeface="Calibri"/>
                <a:sym typeface="Calibri"/>
                <a:hlinkClick r:id="rId3"/>
              </a:rPr>
              <a:t>Manuscript Matcher</a:t>
            </a:r>
            <a:r>
              <a:rPr lang="en-US" sz="1200" b="0" i="0" u="none" strike="noStrike" cap="none" dirty="0">
                <a:solidFill>
                  <a:schemeClr val="dk1"/>
                </a:solidFill>
                <a:effectLst/>
                <a:latin typeface="Calibri"/>
                <a:ea typeface="Calibri"/>
                <a:cs typeface="Calibri"/>
                <a:sym typeface="Calibri"/>
              </a:rPr>
              <a:t> from </a:t>
            </a:r>
            <a:r>
              <a:rPr lang="en-US" sz="1200" b="0" i="0" u="sng" strike="noStrike" cap="none" dirty="0">
                <a:solidFill>
                  <a:schemeClr val="dk1"/>
                </a:solidFill>
                <a:effectLst/>
                <a:latin typeface="Calibri"/>
                <a:ea typeface="Calibri"/>
                <a:cs typeface="Calibri"/>
                <a:sym typeface="Calibri"/>
                <a:hlinkClick r:id="rId4"/>
              </a:rPr>
              <a:t>Web of Science Core Collection</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5"/>
              </a:rPr>
              <a:t>FSTA Journal Recommendation Service</a:t>
            </a:r>
            <a:r>
              <a:rPr lang="en-US" sz="1200" b="0" i="0" u="none" strike="noStrike" cap="none" dirty="0">
                <a:solidFill>
                  <a:schemeClr val="dk1"/>
                </a:solidFill>
                <a:effectLst/>
                <a:latin typeface="Calibri"/>
                <a:ea typeface="Calibri"/>
                <a:cs typeface="Calibri"/>
                <a:sym typeface="Calibri"/>
              </a:rPr>
              <a:t> </a:t>
            </a:r>
          </a:p>
          <a:p>
            <a:pPr rtl="0" fontAlgn="base"/>
            <a:r>
              <a:rPr lang="en-US" sz="1200" b="0" i="0" u="none" strike="noStrike" cap="none" dirty="0">
                <a:solidFill>
                  <a:schemeClr val="dk1"/>
                </a:solidFill>
                <a:effectLst/>
                <a:latin typeface="Calibri"/>
                <a:ea typeface="Calibri"/>
                <a:cs typeface="Calibri"/>
                <a:sym typeface="Calibri"/>
              </a:rPr>
              <a:t>a publisher’s collection:  </a:t>
            </a:r>
            <a:r>
              <a:rPr lang="en-US" sz="1200" b="0" i="0" u="sng" strike="noStrike" cap="none" dirty="0">
                <a:solidFill>
                  <a:schemeClr val="dk1"/>
                </a:solidFill>
                <a:effectLst/>
                <a:latin typeface="Calibri"/>
                <a:ea typeface="Calibri"/>
                <a:cs typeface="Calibri"/>
                <a:sym typeface="Calibri"/>
                <a:hlinkClick r:id="rId6"/>
              </a:rPr>
              <a:t>Elsevier Journal Finder</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7"/>
              </a:rPr>
              <a:t>Springer Nature Journal </a:t>
            </a:r>
            <a:r>
              <a:rPr lang="en-US" sz="1200" b="0" i="0" u="sng" strike="noStrike" cap="none" dirty="0" err="1">
                <a:solidFill>
                  <a:schemeClr val="dk1"/>
                </a:solidFill>
                <a:effectLst/>
                <a:latin typeface="Calibri"/>
                <a:ea typeface="Calibri"/>
                <a:cs typeface="Calibri"/>
                <a:sym typeface="Calibri"/>
                <a:hlinkClick r:id="rId7"/>
              </a:rPr>
              <a:t>Suggester</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8"/>
              </a:rPr>
              <a:t>Taylor &amp; Francis Journal </a:t>
            </a:r>
            <a:r>
              <a:rPr lang="en-US" sz="1200" b="0" i="0" u="sng" strike="noStrike" cap="none" dirty="0" err="1">
                <a:solidFill>
                  <a:schemeClr val="dk1"/>
                </a:solidFill>
                <a:effectLst/>
                <a:latin typeface="Calibri"/>
                <a:ea typeface="Calibri"/>
                <a:cs typeface="Calibri"/>
                <a:sym typeface="Calibri"/>
                <a:hlinkClick r:id="rId8"/>
              </a:rPr>
              <a:t>Suggester</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9"/>
              </a:rPr>
              <a:t>Wiley Journal Finder</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miscellaneous sources: </a:t>
            </a:r>
            <a:r>
              <a:rPr lang="en-US" sz="1200" b="0" i="0" u="sng" strike="noStrike" cap="none" dirty="0">
                <a:solidFill>
                  <a:schemeClr val="dk1"/>
                </a:solidFill>
                <a:effectLst/>
                <a:latin typeface="Calibri"/>
                <a:ea typeface="Calibri"/>
                <a:cs typeface="Calibri"/>
                <a:sym typeface="Calibri"/>
                <a:hlinkClick r:id="rId10"/>
              </a:rPr>
              <a:t>Jane (Journal/Author Name Estimator)</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11"/>
              </a:rPr>
              <a:t>Journal Guide</a:t>
            </a: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14" name="Google Shape;114;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835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br>
              <a:rPr lang="en-US" b="0" dirty="0">
                <a:effectLst/>
              </a:rPr>
            </a:br>
            <a:endParaRPr dirty="0"/>
          </a:p>
        </p:txBody>
      </p:sp>
      <p:sp>
        <p:nvSpPr>
          <p:cNvPr id="114" name="Google Shape;114;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92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extLst>
      <p:ext uri="{BB962C8B-B14F-4D97-AF65-F5344CB8AC3E}">
        <p14:creationId xmlns:p14="http://schemas.microsoft.com/office/powerpoint/2010/main" val="1941008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29481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ulford.utoledo.edu/inst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uthorservices.taylorandfrancis.com/publishing-your-research/writing-your-paper/formatting-and-templ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cmje.org/recommendations/browse/roles-and-responsibilities/defining-the-role-of-authors-and-contributor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cmj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uthoraid.info/uploads/resources/annotated-journal-article-1.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authoraid.info/e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ifis.libguides.com/journal-publishing-guide/instructions-for-authors" TargetMode="External"/><Relationship Id="rId3" Type="http://schemas.openxmlformats.org/officeDocument/2006/relationships/hyperlink" Target="https://writingcenter.gmu.edu/guides/writing-an-imrad-report" TargetMode="External"/><Relationship Id="rId7" Type="http://schemas.openxmlformats.org/officeDocument/2006/relationships/hyperlink" Target="https://ifis.libguides.com/journal-publishing-guide/ethics-malpractic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ifis.libguides.com/journal-publishing-guide/aims-and-scope" TargetMode="External"/><Relationship Id="rId5" Type="http://schemas.openxmlformats.org/officeDocument/2006/relationships/hyperlink" Target="https://ifis.libguides.com/journal-publishing-guide/journal-comparison-spreadsheet" TargetMode="External"/><Relationship Id="rId10" Type="http://schemas.openxmlformats.org/officeDocument/2006/relationships/hyperlink" Target="https://doi.org/10.1371/journal.pone.0201885" TargetMode="External"/><Relationship Id="rId4" Type="http://schemas.openxmlformats.org/officeDocument/2006/relationships/hyperlink" Target="https://ifis.libguides.com/journal-publishing-guide/identifying-potential-journals" TargetMode="External"/><Relationship Id="rId9" Type="http://schemas.openxmlformats.org/officeDocument/2006/relationships/hyperlink" Target="http://www.icmje.org/recommendations/browse/roles-and-responsibilities/defining-the-role-of-authors-and-contributors.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researcheracademy.elsevier.com/writing-research/fundamentals-manuscript-preparation/structuring-article-correctly" TargetMode="External"/><Relationship Id="rId3" Type="http://schemas.openxmlformats.org/officeDocument/2006/relationships/hyperlink" Target="https://jats.nlm.nih.gov/publishing/tag-library/1.3/chapter/getting-started.html" TargetMode="External"/><Relationship Id="rId7" Type="http://schemas.openxmlformats.org/officeDocument/2006/relationships/hyperlink" Target="https://researcheracademy.elsevier.com/uploads/2018-04/Understanding%20the%20Publishing%20Process_Apr2018_Web.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researcheracademy.elsevier.com/uploads/2018-05/1.pdf" TargetMode="External"/><Relationship Id="rId11" Type="http://schemas.openxmlformats.org/officeDocument/2006/relationships/hyperlink" Target="https://www.authoraid.info/en/resources/details/648/" TargetMode="External"/><Relationship Id="rId5" Type="http://schemas.openxmlformats.org/officeDocument/2006/relationships/hyperlink" Target="https://www.research4life.org/training/authors-hub/" TargetMode="External"/><Relationship Id="rId10" Type="http://schemas.openxmlformats.org/officeDocument/2006/relationships/hyperlink" Target="https://www.ncbi.nlm.nih.gov/pmc/articles/PMC3794687/figure/mlab-101-04-13-f01/" TargetMode="External"/><Relationship Id="rId4" Type="http://schemas.openxmlformats.org/officeDocument/2006/relationships/hyperlink" Target="https://www.nlm.nih.gov/bsd/policy/structured_abstracts.html" TargetMode="External"/><Relationship Id="rId9" Type="http://schemas.openxmlformats.org/officeDocument/2006/relationships/hyperlink" Target="https://ifis.libguides.com/journal-publishing-guide/open-access-model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about:blank" TargetMode="External"/><Relationship Id="rId7"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jpg"/><Relationship Id="rId4" Type="http://schemas.openxmlformats.org/officeDocument/2006/relationships/image" Target="../media/image13.png"/><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Writing for research</a:t>
            </a:r>
            <a:endParaRPr sz="34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dirty="0">
                <a:solidFill>
                  <a:srgbClr val="004890"/>
                </a:solidFill>
                <a:latin typeface="Open Sans"/>
                <a:ea typeface="Open Sans"/>
                <a:cs typeface="Open Sans"/>
                <a:sym typeface="Open Sans"/>
              </a:rPr>
              <a:t> Dissemination of research output</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a:t>
            </a:r>
            <a:r>
              <a:rPr lang="en-US" sz="1800" b="1">
                <a:solidFill>
                  <a:schemeClr val="lt1"/>
                </a:solidFill>
                <a:latin typeface="Open Sans"/>
                <a:ea typeface="Open Sans"/>
                <a:cs typeface="Open Sans"/>
                <a:sym typeface="Open Sans"/>
              </a:rPr>
              <a:t> collections</a:t>
            </a:r>
            <a:r>
              <a:rPr lang="en-US" sz="1800" b="1" i="0" u="none" strike="noStrike" cap="none">
                <a:solidFill>
                  <a:schemeClr val="lt1"/>
                </a:solidFill>
                <a:latin typeface="Open Sans"/>
                <a:ea typeface="Open Sans"/>
                <a:cs typeface="Open Sans"/>
                <a:sym typeface="Open Sans"/>
              </a:rPr>
              <a:t>:</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Aim &amp; scope</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2400"/>
              <a:buChar char="●"/>
            </a:pPr>
            <a:r>
              <a:rPr lang="en-US"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Article submitted must meet the journal’s aim &amp; scope, those not in scope will be rejected</a:t>
            </a:r>
          </a:p>
          <a:p>
            <a:pPr marL="76200" lvl="0" indent="0" algn="just" rtl="0">
              <a:lnSpc>
                <a:spcPct val="100000"/>
              </a:lnSpc>
              <a:spcBef>
                <a:spcPts val="600"/>
              </a:spcBef>
              <a:spcAft>
                <a:spcPts val="0"/>
              </a:spcAft>
              <a:buClr>
                <a:schemeClr val="dk1"/>
              </a:buClr>
              <a:buSzPts val="2400"/>
              <a:buNone/>
            </a:pPr>
            <a:endParaRPr lang="en-US"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algn="just" rtl="0">
              <a:lnSpc>
                <a:spcPct val="100000"/>
              </a:lnSpc>
              <a:spcBef>
                <a:spcPts val="600"/>
              </a:spcBef>
              <a:spcAft>
                <a:spcPts val="0"/>
              </a:spcAft>
              <a:buClr>
                <a:schemeClr val="dk1"/>
              </a:buClr>
              <a:buSzPts val="2400"/>
              <a:buChar char="●"/>
            </a:pPr>
            <a:r>
              <a:rPr lang="en-US"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Pay special attentions to these elements in the Aims &amp; Scope section of a journal, to determine if your research paper will be in scope:</a:t>
            </a:r>
          </a:p>
          <a:p>
            <a:pPr lvl="1" indent="-381000" algn="just">
              <a:lnSpc>
                <a:spcPct val="100000"/>
              </a:lnSpc>
              <a:spcBef>
                <a:spcPts val="600"/>
              </a:spcBef>
              <a:buClr>
                <a:schemeClr val="dk1"/>
              </a:buClr>
              <a:buSzPts val="2400"/>
              <a:buFont typeface="Courier New" panose="02070309020205020404" pitchFamily="49" charset="0"/>
              <a:buChar char="o"/>
            </a:pPr>
            <a:r>
              <a:rPr lang="en-US"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Statements about novelty or contributions - does the journal only accept the most ground- breaking papers or those make substantial theoretical advances?  </a:t>
            </a:r>
          </a:p>
          <a:p>
            <a:pPr lvl="1" indent="-381000" algn="just">
              <a:lnSpc>
                <a:spcPct val="100000"/>
              </a:lnSpc>
              <a:spcBef>
                <a:spcPts val="600"/>
              </a:spcBef>
              <a:buClr>
                <a:schemeClr val="dk1"/>
              </a:buClr>
              <a:buSzPts val="2400"/>
              <a:buFont typeface="Courier New" panose="02070309020205020404" pitchFamily="49" charset="0"/>
              <a:buChar char="o"/>
            </a:pPr>
            <a:r>
              <a:rPr lang="en-US"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Subject scope - make sure that your paper addresses fully the subject of the journal.</a:t>
            </a:r>
          </a:p>
          <a:p>
            <a:pPr lvl="1" indent="-381000" algn="just">
              <a:lnSpc>
                <a:spcPct val="100000"/>
              </a:lnSpc>
              <a:spcBef>
                <a:spcPts val="600"/>
              </a:spcBef>
              <a:buClr>
                <a:schemeClr val="dk1"/>
              </a:buClr>
              <a:buSzPts val="2400"/>
              <a:buFont typeface="Courier New" panose="02070309020205020404" pitchFamily="49" charset="0"/>
              <a:buChar char="o"/>
            </a:pPr>
            <a:r>
              <a:rPr lang="en-US"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Geographic scope – whether a journal would focus on the work originated a specific region, or relevant to a specific population and demographics, and if your paper fits</a:t>
            </a:r>
          </a:p>
          <a:p>
            <a:pPr lvl="1" indent="-381000" algn="just">
              <a:lnSpc>
                <a:spcPct val="100000"/>
              </a:lnSpc>
              <a:spcBef>
                <a:spcPts val="600"/>
              </a:spcBef>
              <a:buClr>
                <a:schemeClr val="dk1"/>
              </a:buClr>
              <a:buSzPts val="2400"/>
              <a:buFont typeface="Courier New" panose="02070309020205020404" pitchFamily="49" charset="0"/>
              <a:buChar char="o"/>
            </a:pPr>
            <a:r>
              <a:rPr lang="en-US"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Readership - what is the journal’s primary readership and is it in line with your research? </a:t>
            </a:r>
          </a:p>
          <a:p>
            <a:r>
              <a:rPr lang="en-US" sz="1400" i="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(IFIS, 2021c) </a:t>
            </a:r>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300245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Publication ethics</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80060" y="1657299"/>
            <a:ext cx="11313459" cy="4465915"/>
          </a:xfrm>
          <a:prstGeom prst="rect">
            <a:avLst/>
          </a:prstGeom>
          <a:noFill/>
          <a:ln>
            <a:noFill/>
          </a:ln>
        </p:spPr>
        <p:txBody>
          <a:bodyPr spcFirstLastPara="1" wrap="square" lIns="91425" tIns="45700" rIns="91425" bIns="45700" anchor="t" anchorCtr="0">
            <a:noAutofit/>
          </a:bodyPr>
          <a:lstStyle/>
          <a:p>
            <a:pPr marL="457200" lvl="0" indent="-381000" rtl="0">
              <a:lnSpc>
                <a:spcPct val="100000"/>
              </a:lnSpc>
              <a:spcBef>
                <a:spcPts val="600"/>
              </a:spcBef>
              <a:spcAft>
                <a:spcPts val="0"/>
              </a:spcAft>
              <a:buClr>
                <a:schemeClr val="dk1"/>
              </a:buClr>
              <a:buSzPts val="240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High-quality journal adheres to codes of conducts for both research ethics and publishing ethics and lays out its ethical policies and procedures and expect authors to comply.  Information includes:</a:t>
            </a:r>
          </a:p>
          <a:p>
            <a:pPr lvl="1" indent="-381000" algn="just">
              <a:lnSpc>
                <a:spcPct val="100000"/>
              </a:lnSpc>
              <a:spcBef>
                <a:spcPts val="600"/>
              </a:spcBef>
              <a:buClr>
                <a:schemeClr val="dk1"/>
              </a:buClr>
              <a:buSzPts val="2400"/>
              <a:buFont typeface="Courier New" panose="02070309020205020404" pitchFamily="49" charset="0"/>
              <a:buChar char="o"/>
            </a:pPr>
            <a:r>
              <a:rPr lang="en-US" sz="1800" dirty="0">
                <a:latin typeface="Open Sans" panose="020B0606030504020204" pitchFamily="34" charset="0"/>
                <a:ea typeface="Open Sans" panose="020B0606030504020204" pitchFamily="34" charset="0"/>
                <a:cs typeface="Open Sans" panose="020B0606030504020204" pitchFamily="34" charset="0"/>
              </a:rPr>
              <a:t>Research subjects and environments </a:t>
            </a:r>
          </a:p>
          <a:p>
            <a:pPr lvl="1" indent="-381000" algn="just">
              <a:lnSpc>
                <a:spcPct val="100000"/>
              </a:lnSpc>
              <a:spcBef>
                <a:spcPts val="600"/>
              </a:spcBef>
              <a:buClr>
                <a:schemeClr val="dk1"/>
              </a:buClr>
              <a:buSzPts val="2400"/>
              <a:buFont typeface="Courier New" panose="02070309020205020404" pitchFamily="49" charset="0"/>
              <a:buChar char="o"/>
            </a:pPr>
            <a:r>
              <a:rPr lang="en-US" sz="1800" dirty="0">
                <a:latin typeface="Open Sans" panose="020B0606030504020204" pitchFamily="34" charset="0"/>
                <a:ea typeface="Open Sans" panose="020B0606030504020204" pitchFamily="34" charset="0"/>
                <a:cs typeface="Open Sans" panose="020B0606030504020204" pitchFamily="34" charset="0"/>
              </a:rPr>
              <a:t>Falsification and fabrication of data</a:t>
            </a:r>
          </a:p>
          <a:p>
            <a:pPr lvl="1" indent="-381000" algn="just">
              <a:lnSpc>
                <a:spcPct val="100000"/>
              </a:lnSpc>
              <a:spcBef>
                <a:spcPts val="600"/>
              </a:spcBef>
              <a:buClr>
                <a:schemeClr val="dk1"/>
              </a:buClr>
              <a:buSzPts val="2400"/>
              <a:buFont typeface="Courier New" panose="02070309020205020404" pitchFamily="49" charset="0"/>
              <a:buChar char="o"/>
            </a:pPr>
            <a:r>
              <a:rPr lang="en-US" sz="1800" dirty="0">
                <a:latin typeface="Open Sans" panose="020B0606030504020204" pitchFamily="34" charset="0"/>
                <a:ea typeface="Open Sans" panose="020B0606030504020204" pitchFamily="34" charset="0"/>
                <a:cs typeface="Open Sans" panose="020B0606030504020204" pitchFamily="34" charset="0"/>
              </a:rPr>
              <a:t>Similarity and plagiarism</a:t>
            </a:r>
          </a:p>
          <a:p>
            <a:pPr lvl="1" indent="-381000" algn="just">
              <a:lnSpc>
                <a:spcPct val="100000"/>
              </a:lnSpc>
              <a:spcBef>
                <a:spcPts val="600"/>
              </a:spcBef>
              <a:buClr>
                <a:schemeClr val="dk1"/>
              </a:buClr>
              <a:buSzPts val="2400"/>
              <a:buFont typeface="Courier New" panose="02070309020205020404" pitchFamily="49" charset="0"/>
              <a:buChar char="o"/>
            </a:pPr>
            <a:r>
              <a:rPr lang="en-US" sz="1800" dirty="0">
                <a:latin typeface="Open Sans" panose="020B0606030504020204" pitchFamily="34" charset="0"/>
                <a:ea typeface="Open Sans" panose="020B0606030504020204" pitchFamily="34" charset="0"/>
                <a:cs typeface="Open Sans" panose="020B0606030504020204" pitchFamily="34" charset="0"/>
              </a:rPr>
              <a:t>Authorship</a:t>
            </a:r>
          </a:p>
          <a:p>
            <a:pPr lvl="1" indent="-381000" algn="just">
              <a:lnSpc>
                <a:spcPct val="100000"/>
              </a:lnSpc>
              <a:spcBef>
                <a:spcPts val="600"/>
              </a:spcBef>
              <a:buClr>
                <a:schemeClr val="dk1"/>
              </a:buClr>
              <a:buSzPts val="2400"/>
              <a:buFont typeface="Courier New" panose="02070309020205020404" pitchFamily="49" charset="0"/>
              <a:buChar char="o"/>
            </a:pPr>
            <a:r>
              <a:rPr lang="en-US" sz="1800" dirty="0">
                <a:latin typeface="Open Sans" panose="020B0606030504020204" pitchFamily="34" charset="0"/>
                <a:ea typeface="Open Sans" panose="020B0606030504020204" pitchFamily="34" charset="0"/>
                <a:cs typeface="Open Sans" panose="020B0606030504020204" pitchFamily="34" charset="0"/>
              </a:rPr>
              <a:t>Acknowledgement of conflict of interest</a:t>
            </a:r>
          </a:p>
          <a:p>
            <a:pPr lvl="1" indent="-381000" algn="just">
              <a:lnSpc>
                <a:spcPct val="100000"/>
              </a:lnSpc>
              <a:spcBef>
                <a:spcPts val="600"/>
              </a:spcBef>
              <a:buClr>
                <a:schemeClr val="dk1"/>
              </a:buClr>
              <a:buSzPts val="2400"/>
              <a:buFont typeface="Courier New" panose="02070309020205020404" pitchFamily="49" charset="0"/>
              <a:buChar char="o"/>
            </a:pPr>
            <a:r>
              <a:rPr lang="en-US" sz="1800" dirty="0">
                <a:latin typeface="Open Sans" panose="020B0606030504020204" pitchFamily="34" charset="0"/>
                <a:ea typeface="Open Sans" panose="020B0606030504020204" pitchFamily="34" charset="0"/>
                <a:cs typeface="Open Sans" panose="020B0606030504020204" pitchFamily="34" charset="0"/>
              </a:rPr>
              <a:t>Roles and responsibilities </a:t>
            </a:r>
          </a:p>
          <a:p>
            <a:pPr lvl="1" indent="-381000" algn="just">
              <a:lnSpc>
                <a:spcPct val="100000"/>
              </a:lnSpc>
              <a:spcBef>
                <a:spcPts val="600"/>
              </a:spcBef>
              <a:buClr>
                <a:schemeClr val="dk1"/>
              </a:buClr>
              <a:buSzPts val="2400"/>
              <a:buFont typeface="Courier New" panose="02070309020205020404" pitchFamily="49" charset="0"/>
              <a:buChar char="o"/>
            </a:pPr>
            <a:r>
              <a:rPr lang="en-US" sz="1800" dirty="0">
                <a:latin typeface="Open Sans" panose="020B0606030504020204" pitchFamily="34" charset="0"/>
                <a:ea typeface="Open Sans" panose="020B0606030504020204" pitchFamily="34" charset="0"/>
                <a:cs typeface="Open Sans" panose="020B0606030504020204" pitchFamily="34" charset="0"/>
              </a:rPr>
              <a:t>Ownership and management</a:t>
            </a:r>
          </a:p>
          <a:p>
            <a:pPr lvl="1" indent="-381000" algn="just">
              <a:lnSpc>
                <a:spcPct val="100000"/>
              </a:lnSpc>
              <a:spcBef>
                <a:spcPts val="600"/>
              </a:spcBef>
              <a:buClr>
                <a:schemeClr val="dk1"/>
              </a:buClr>
              <a:buSzPts val="2400"/>
              <a:buFont typeface="Courier New" panose="02070309020205020404" pitchFamily="49" charset="0"/>
              <a:buChar char="o"/>
            </a:pPr>
            <a:r>
              <a:rPr lang="en-US" sz="1800" dirty="0">
                <a:latin typeface="Open Sans" panose="020B0606030504020204" pitchFamily="34" charset="0"/>
                <a:ea typeface="Open Sans" panose="020B0606030504020204" pitchFamily="34" charset="0"/>
                <a:cs typeface="Open Sans" panose="020B0606030504020204" pitchFamily="34" charset="0"/>
              </a:rPr>
              <a:t>Indexing database criteria</a:t>
            </a:r>
          </a:p>
          <a:p>
            <a:pPr marL="533400" lvl="1" indent="0" algn="just">
              <a:lnSpc>
                <a:spcPct val="100000"/>
              </a:lnSpc>
              <a:spcBef>
                <a:spcPts val="600"/>
              </a:spcBef>
              <a:buClr>
                <a:schemeClr val="dk1"/>
              </a:buClr>
              <a:buSzPts val="2400"/>
              <a:buNone/>
            </a:pPr>
            <a:r>
              <a:rPr lang="en-US" sz="16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(IFIS, 2021d)</a:t>
            </a:r>
          </a:p>
          <a:p>
            <a:pPr>
              <a:lnSpc>
                <a:spcPct val="100000"/>
              </a:lnSpc>
              <a:spcBef>
                <a:spcPts val="600"/>
              </a:spcBef>
              <a:buClr>
                <a:schemeClr val="dk1"/>
              </a:buCl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Make sure your research and research report adheres to these standards; use the information to assess a potential and avoid predatory journal</a:t>
            </a:r>
          </a:p>
          <a:p>
            <a:pPr marL="76200" indent="0">
              <a:buNone/>
            </a:pPr>
            <a:endParaRPr lang="en-US" sz="1200" dirty="0">
              <a:solidFill>
                <a:schemeClr val="bg2"/>
              </a:solidFill>
              <a:latin typeface="Calibri" panose="020F0502020204030204" pitchFamily="34" charset="0"/>
              <a:ea typeface="Calibri"/>
              <a:cs typeface="Calibri" panose="020F0502020204030204" pitchFamily="34" charset="0"/>
              <a:sym typeface="Calibri"/>
            </a:endParaRPr>
          </a:p>
          <a:p>
            <a:endParaRPr lang="en-US" dirty="0"/>
          </a:p>
          <a:p>
            <a:br>
              <a:rPr lang="en-US" dirty="0"/>
            </a:br>
            <a:r>
              <a:rPr lang="en-US" dirty="0"/>
              <a:t> </a:t>
            </a:r>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1897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Instructions for Authors</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80060" y="1657299"/>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Failure to comply with the Instruction for Authors of a journal is a reason for immediate reject, before it could be sent for review (desk rejection)</a:t>
            </a:r>
          </a:p>
          <a:p>
            <a:pPr marL="457200" lvl="0" indent="-381000" algn="just" rtl="0">
              <a:lnSpc>
                <a:spcPct val="10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Instructions for Authors include information like:</a:t>
            </a:r>
          </a:p>
          <a:p>
            <a:pPr lvl="1" indent="-381000" algn="just">
              <a:lnSpc>
                <a:spcPct val="100000"/>
              </a:lnSpc>
              <a:spcBef>
                <a:spcPts val="600"/>
              </a:spcBef>
              <a:buClr>
                <a:schemeClr val="dk1"/>
              </a:buClr>
              <a:buSzPts val="2400"/>
              <a:buFont typeface="Courier New" panose="02070309020205020404" pitchFamily="49" charset="0"/>
              <a:buChar char="o"/>
            </a:pPr>
            <a:r>
              <a:rPr lang="en-US" sz="1600" dirty="0">
                <a:solidFill>
                  <a:srgbClr val="3F3F3F"/>
                </a:solidFill>
                <a:latin typeface="Open Sans" panose="020B0606030504020204" pitchFamily="34" charset="0"/>
                <a:ea typeface="Open Sans" panose="020B0606030504020204" pitchFamily="34" charset="0"/>
                <a:cs typeface="Open Sans" panose="020B0606030504020204" pitchFamily="34" charset="0"/>
              </a:rPr>
              <a:t>article type, study type, word limits, abstract, blinding requirements of submissions </a:t>
            </a:r>
          </a:p>
          <a:p>
            <a:pPr lvl="1" indent="-381000" algn="just">
              <a:lnSpc>
                <a:spcPct val="100000"/>
              </a:lnSpc>
              <a:spcBef>
                <a:spcPts val="600"/>
              </a:spcBef>
              <a:buClr>
                <a:schemeClr val="dk1"/>
              </a:buClr>
              <a:buSzPts val="2400"/>
              <a:buFont typeface="Courier New" panose="02070309020205020404" pitchFamily="49" charset="0"/>
              <a:buChar char="o"/>
            </a:pPr>
            <a:r>
              <a:rPr lang="en-US" sz="1600" dirty="0">
                <a:solidFill>
                  <a:srgbClr val="3F3F3F"/>
                </a:solidFill>
                <a:latin typeface="Open Sans" panose="020B0606030504020204" pitchFamily="34" charset="0"/>
                <a:ea typeface="Open Sans" panose="020B0606030504020204" pitchFamily="34" charset="0"/>
                <a:cs typeface="Open Sans" panose="020B0606030504020204" pitchFamily="34" charset="0"/>
              </a:rPr>
              <a:t>requirements for reference style, titling, presentation of modular elements of the paper (Introduction, Methods, Results), </a:t>
            </a:r>
          </a:p>
          <a:p>
            <a:pPr lvl="1" indent="-381000" algn="just">
              <a:lnSpc>
                <a:spcPct val="100000"/>
              </a:lnSpc>
              <a:spcBef>
                <a:spcPts val="600"/>
              </a:spcBef>
              <a:buClr>
                <a:schemeClr val="dk1"/>
              </a:buClr>
              <a:buSzPts val="2400"/>
              <a:buFont typeface="Courier New" panose="02070309020205020404" pitchFamily="49" charset="0"/>
              <a:buChar char="o"/>
            </a:pPr>
            <a:r>
              <a:rPr lang="en-US" sz="1600" dirty="0">
                <a:solidFill>
                  <a:srgbClr val="3F3F3F"/>
                </a:solidFill>
                <a:latin typeface="Open Sans" panose="020B0606030504020204" pitchFamily="34" charset="0"/>
                <a:ea typeface="Open Sans" panose="020B0606030504020204" pitchFamily="34" charset="0"/>
                <a:cs typeface="Open Sans" panose="020B0606030504020204" pitchFamily="34" charset="0"/>
              </a:rPr>
              <a:t>use of units of measurements, abbreviation, statistics and data presentation, formatting and style of figures and tables</a:t>
            </a:r>
          </a:p>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JAMA Network Open’s Instructions for Author - a good example for authors </a:t>
            </a:r>
          </a:p>
          <a:p>
            <a:pPr marL="76200" indent="0" algn="just">
              <a:lnSpc>
                <a:spcPct val="100000"/>
              </a:lnSpc>
              <a:spcBef>
                <a:spcPts val="600"/>
              </a:spcBef>
              <a:buClr>
                <a:schemeClr val="dk1"/>
              </a:buClr>
              <a:buNone/>
            </a:pPr>
            <a:r>
              <a:rPr lang="en-US" sz="1600" i="1" dirty="0">
                <a:solidFill>
                  <a:srgbClr val="3F3F3F"/>
                </a:solidFill>
                <a:latin typeface="Open Sans" panose="020B0606030504020204" pitchFamily="34" charset="0"/>
                <a:ea typeface="Open Sans" panose="020B0606030504020204" pitchFamily="34" charset="0"/>
                <a:cs typeface="Open Sans" panose="020B0606030504020204" pitchFamily="34" charset="0"/>
              </a:rPr>
              <a:t>(IFIS,2021e)</a:t>
            </a:r>
          </a:p>
          <a:p>
            <a:pPr marL="76200" indent="0" algn="just">
              <a:lnSpc>
                <a:spcPct val="100000"/>
              </a:lnSpc>
              <a:spcBef>
                <a:spcPts val="600"/>
              </a:spcBef>
              <a:buClr>
                <a:schemeClr val="dk1"/>
              </a:buClr>
              <a:buNone/>
            </a:pPr>
            <a:endParaRPr lang="en-US" sz="1600" i="1"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Having a good grasp of Instructions for Authors of journals in your subject area will help to decide target journals and prioritize them in submission. </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u="sng" dirty="0">
                <a:latin typeface="Open Sans" panose="020B0606030504020204" pitchFamily="34" charset="0"/>
                <a:ea typeface="Open Sans" panose="020B0606030504020204" pitchFamily="34" charset="0"/>
                <a:cs typeface="Open Sans" panose="020B0606030504020204" pitchFamily="34" charset="0"/>
                <a:hlinkClick r:id="rId3"/>
              </a:rPr>
              <a:t>Instructions to Authors in the Health </a:t>
            </a:r>
            <a:r>
              <a:rPr lang="en-US" sz="2000" u="sng"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hlinkClick r:id="rId3"/>
              </a:rPr>
              <a:t>Sciences</a:t>
            </a: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is a convenient starting point for authors in the health sciences field</a:t>
            </a:r>
          </a:p>
        </p:txBody>
      </p:sp>
    </p:spTree>
    <p:extLst>
      <p:ext uri="{BB962C8B-B14F-4D97-AF65-F5344CB8AC3E}">
        <p14:creationId xmlns:p14="http://schemas.microsoft.com/office/powerpoint/2010/main" val="349476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76681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Fundamentals of manuscript preparation</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97181" y="2137359"/>
            <a:ext cx="11687990" cy="4263441"/>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Write according to the Instructions for Authors of the target journal</a:t>
            </a:r>
          </a:p>
          <a:p>
            <a:pPr marL="457200" lvl="0" indent="-381000" algn="just" rtl="0">
              <a:lnSpc>
                <a:spcPct val="150000"/>
              </a:lnSpc>
              <a:spcBef>
                <a:spcPts val="600"/>
              </a:spcBef>
              <a:spcAft>
                <a:spcPts val="0"/>
              </a:spcAft>
              <a:buClr>
                <a:schemeClr val="dk1"/>
              </a:buClr>
              <a:buSzPts val="2400"/>
              <a:buChar char="●"/>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algn="just" rtl="0">
              <a:lnSpc>
                <a:spcPct val="15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rPr>
              <a:t>Select a few articles of the same type as your article from the target journal, to familiarize with what the journal is looking for </a:t>
            </a:r>
          </a:p>
          <a:p>
            <a:pPr marL="457200" lvl="0" indent="-381000" algn="just" rtl="0">
              <a:lnSpc>
                <a:spcPct val="150000"/>
              </a:lnSpc>
              <a:spcBef>
                <a:spcPts val="600"/>
              </a:spcBef>
              <a:spcAft>
                <a:spcPts val="0"/>
              </a:spcAft>
              <a:buClr>
                <a:schemeClr val="dk1"/>
              </a:buClr>
              <a:buSzPts val="2400"/>
              <a:buChar char="●"/>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endParaRPr>
          </a:p>
          <a:p>
            <a:pPr lvl="0" algn="just">
              <a:lnSpc>
                <a:spcPct val="15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rPr>
              <a:t>If a formatting template is available for your target journal, use it </a:t>
            </a:r>
          </a:p>
          <a:p>
            <a:pPr marL="76200" lvl="0" indent="0" algn="just">
              <a:lnSpc>
                <a:spcPct val="150000"/>
              </a:lnSpc>
              <a:spcBef>
                <a:spcPts val="600"/>
              </a:spcBef>
              <a:buClr>
                <a:schemeClr val="dk1"/>
              </a:buClr>
              <a:buNone/>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rPr>
              <a:t>     – Example: the formatting template at </a:t>
            </a: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hlinkClick r:id="rId3"/>
              </a:rPr>
              <a:t>this site </a:t>
            </a:r>
            <a:endParaRPr 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Calibri"/>
            </a:endParaRPr>
          </a:p>
          <a:p>
            <a:pPr marL="76200" indent="0">
              <a:buNone/>
            </a:pPr>
            <a:endParaRPr lang="en-US" dirty="0"/>
          </a:p>
          <a:p>
            <a:br>
              <a:rPr lang="en-US" dirty="0"/>
            </a:br>
            <a:r>
              <a:rPr lang="en-US" dirty="0"/>
              <a:t> </a:t>
            </a:r>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79641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76681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Article structure</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45770" y="1748739"/>
            <a:ext cx="11441429" cy="4997649"/>
          </a:xfrm>
          <a:prstGeom prst="rect">
            <a:avLst/>
          </a:prstGeom>
          <a:noFill/>
          <a:ln>
            <a:noFill/>
          </a:ln>
        </p:spPr>
        <p:txBody>
          <a:bodyPr spcFirstLastPara="1" wrap="square" lIns="91425" tIns="45700" rIns="91425" bIns="45700" anchor="t" anchorCtr="0">
            <a:noAutofit/>
          </a:bodyPr>
          <a:lstStyle/>
          <a:p>
            <a:pPr marL="76200" lvl="0" indent="0" algn="just" rtl="0">
              <a:lnSpc>
                <a:spcPct val="200000"/>
              </a:lnSpc>
              <a:spcBef>
                <a:spcPts val="600"/>
              </a:spcBef>
              <a:spcAft>
                <a:spcPts val="0"/>
              </a:spcAft>
              <a:buClr>
                <a:schemeClr val="dk1"/>
              </a:buClr>
              <a:buSzPts val="2400"/>
              <a:buNone/>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A typical research article in the Science, Technology and Medicine (STM) field contains the following sections:</a:t>
            </a:r>
          </a:p>
          <a:p>
            <a:pPr marL="76200" lvl="0" indent="0" algn="just" rtl="0">
              <a:lnSpc>
                <a:spcPct val="200000"/>
              </a:lnSpc>
              <a:spcBef>
                <a:spcPts val="600"/>
              </a:spcBef>
              <a:spcAft>
                <a:spcPts val="0"/>
              </a:spcAft>
              <a:buClr>
                <a:schemeClr val="dk1"/>
              </a:buClr>
              <a:buSzPts val="2400"/>
              <a:buNone/>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algn="just" rtl="0">
              <a:lnSpc>
                <a:spcPct val="20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Front matter – Title, Authors, Keyword list, Abstract, etc.</a:t>
            </a:r>
          </a:p>
          <a:p>
            <a:pPr marL="457200" lvl="0" indent="-381000" algn="just" rtl="0">
              <a:lnSpc>
                <a:spcPct val="20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rPr>
              <a:t>Body – Introduction, Methods, Result, Discussion &amp; Conclusions</a:t>
            </a:r>
          </a:p>
          <a:p>
            <a:pPr marL="457200" lvl="0" indent="-381000" algn="just" rtl="0">
              <a:lnSpc>
                <a:spcPct val="20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rPr>
              <a:t>Back matter – Acknowledgements, references, supporting materials</a:t>
            </a:r>
            <a:endParaRPr 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Calibri"/>
            </a:endParaRPr>
          </a:p>
          <a:p>
            <a:pPr marL="76200" indent="0">
              <a:lnSpc>
                <a:spcPct val="200000"/>
              </a:lnSpc>
              <a:buNone/>
            </a:pPr>
            <a:r>
              <a:rPr lang="en-US" sz="2000" i="1" dirty="0">
                <a:latin typeface="Open Sans" panose="020B0606030504020204" pitchFamily="34" charset="0"/>
                <a:ea typeface="Open Sans" panose="020B0606030504020204" pitchFamily="34" charset="0"/>
                <a:cs typeface="Open Sans" panose="020B0606030504020204" pitchFamily="34" charset="0"/>
              </a:rPr>
              <a:t>(NLM, 2021a)</a:t>
            </a:r>
          </a:p>
        </p:txBody>
      </p:sp>
    </p:spTree>
    <p:extLst>
      <p:ext uri="{BB962C8B-B14F-4D97-AF65-F5344CB8AC3E}">
        <p14:creationId xmlns:p14="http://schemas.microsoft.com/office/powerpoint/2010/main" val="58753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411480" y="59925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Front matter – Title</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62891" y="1680159"/>
            <a:ext cx="10389869" cy="4746138"/>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Clr>
                <a:schemeClr val="dk1"/>
              </a:buClr>
              <a:buSzPts val="2400"/>
              <a:buNone/>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algn="just" rtl="0">
              <a:lnSpc>
                <a:spcPct val="10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Main advertisement for an article, people may decide to read an article based on the title</a:t>
            </a:r>
          </a:p>
          <a:p>
            <a:pPr marL="457200" lvl="0" indent="-381000" algn="just" rtl="0">
              <a:lnSpc>
                <a:spcPct val="10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Abstracting and indexing services rely on titles of articles to build their services</a:t>
            </a:r>
          </a:p>
          <a:p>
            <a:pPr marL="457200" lvl="0" indent="-381000" algn="just" rtl="0">
              <a:lnSpc>
                <a:spcPct val="100000"/>
              </a:lnSpc>
              <a:spcBef>
                <a:spcPts val="600"/>
              </a:spcBef>
              <a:spcAft>
                <a:spcPts val="0"/>
              </a:spcAft>
              <a:buClr>
                <a:schemeClr val="dk1"/>
              </a:buClr>
              <a:buSzPts val="2400"/>
              <a:buChar cha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Titles should: </a:t>
            </a:r>
          </a:p>
          <a:p>
            <a:pPr lvl="1" indent="-381000" algn="just">
              <a:lnSpc>
                <a:spcPct val="100000"/>
              </a:lnSpc>
              <a:spcBef>
                <a:spcPts val="600"/>
              </a:spcBef>
              <a:buClr>
                <a:schemeClr val="dk1"/>
              </a:buClr>
              <a:buSzPts val="2400"/>
              <a:buChar cha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identify the article’s main issue</a:t>
            </a:r>
          </a:p>
          <a:p>
            <a:pPr lvl="1" indent="-381000" algn="just">
              <a:lnSpc>
                <a:spcPct val="100000"/>
              </a:lnSpc>
              <a:spcBef>
                <a:spcPts val="600"/>
              </a:spcBef>
              <a:buClr>
                <a:schemeClr val="dk1"/>
              </a:buClr>
              <a:buSzPts val="2400"/>
              <a:buChar cha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reflects the article content clearly and accurately</a:t>
            </a:r>
          </a:p>
          <a:p>
            <a:pPr lvl="1" indent="-381000" algn="just">
              <a:lnSpc>
                <a:spcPct val="100000"/>
              </a:lnSpc>
              <a:spcBef>
                <a:spcPts val="600"/>
              </a:spcBef>
              <a:buClr>
                <a:schemeClr val="dk1"/>
              </a:buClr>
              <a:buSzPts val="2400"/>
              <a:buChar cha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be specific, complete unambiguous</a:t>
            </a:r>
          </a:p>
          <a:p>
            <a:pPr lvl="1" indent="-381000" algn="just">
              <a:lnSpc>
                <a:spcPct val="100000"/>
              </a:lnSpc>
              <a:spcBef>
                <a:spcPts val="600"/>
              </a:spcBef>
              <a:buClr>
                <a:schemeClr val="dk1"/>
              </a:buClr>
              <a:buSzPts val="2400"/>
              <a:buChar cha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be enticing and interesting, make people want to read further</a:t>
            </a:r>
          </a:p>
          <a:p>
            <a:pPr algn="just">
              <a:lnSpc>
                <a:spcPct val="100000"/>
              </a:lnSpc>
              <a:spcBef>
                <a:spcPts val="600"/>
              </a:spcBef>
              <a:buClr>
                <a:schemeClr val="dk1"/>
              </a:buClr>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indent="0">
              <a:buNone/>
            </a:pPr>
            <a:r>
              <a:rPr lang="en-US" sz="1600" i="1" dirty="0">
                <a:latin typeface="Open Sans" panose="020B0606030504020204" pitchFamily="34" charset="0"/>
                <a:ea typeface="Open Sans" panose="020B0606030504020204" pitchFamily="34" charset="0"/>
                <a:cs typeface="Open Sans" panose="020B0606030504020204" pitchFamily="34" charset="0"/>
              </a:rPr>
              <a:t>(Researcher Academy, 2018b)</a:t>
            </a:r>
          </a:p>
        </p:txBody>
      </p:sp>
    </p:spTree>
    <p:extLst>
      <p:ext uri="{BB962C8B-B14F-4D97-AF65-F5344CB8AC3E}">
        <p14:creationId xmlns:p14="http://schemas.microsoft.com/office/powerpoint/2010/main" val="1570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Front matter – Authors</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308611" y="1554429"/>
            <a:ext cx="10035540" cy="4997649"/>
          </a:xfrm>
          <a:prstGeom prst="rect">
            <a:avLst/>
          </a:prstGeom>
          <a:noFill/>
          <a:ln>
            <a:noFill/>
          </a:ln>
        </p:spPr>
        <p:txBody>
          <a:bodyPr spcFirstLastPara="1" wrap="square" lIns="91425" tIns="45700" rIns="91425" bIns="45700" anchor="t" anchorCtr="0">
            <a:noAutofit/>
          </a:bodyPr>
          <a:lstStyle/>
          <a:p>
            <a:pPr algn="just">
              <a:lnSpc>
                <a:spcPct val="150000"/>
              </a:lnSpc>
              <a:spcBef>
                <a:spcPts val="600"/>
              </a:spcBef>
              <a:buClr>
                <a:schemeClr val="dk1"/>
              </a:buClr>
            </a:pP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List those who have made intellectual contribution to the research:</a:t>
            </a:r>
          </a:p>
          <a:p>
            <a:pPr lvl="1" algn="just">
              <a:lnSpc>
                <a:spcPct val="150000"/>
              </a:lnSpc>
              <a:spcBef>
                <a:spcPts val="600"/>
              </a:spcBef>
              <a:buClr>
                <a:schemeClr val="dk1"/>
              </a:buCl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take responsibility for the data and conclusions</a:t>
            </a:r>
          </a:p>
          <a:p>
            <a:pPr lvl="1" algn="just">
              <a:lnSpc>
                <a:spcPct val="150000"/>
              </a:lnSpc>
              <a:spcBef>
                <a:spcPts val="600"/>
              </a:spcBef>
              <a:buClr>
                <a:schemeClr val="dk1"/>
              </a:buCl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approved the final manuscript</a:t>
            </a:r>
          </a:p>
          <a:p>
            <a:pPr algn="just">
              <a:lnSpc>
                <a:spcPct val="15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Order of author names depends on the research discipline, consult the Instructions for Authors of the journal </a:t>
            </a:r>
          </a:p>
          <a:p>
            <a:pPr algn="just">
              <a:lnSpc>
                <a:spcPct val="15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Refer to </a:t>
            </a:r>
            <a:r>
              <a:rPr lang="en-US" sz="2000" dirty="0">
                <a:latin typeface="Open Sans" panose="020B0606030504020204" pitchFamily="34" charset="0"/>
                <a:ea typeface="Open Sans" panose="020B0606030504020204" pitchFamily="34" charset="0"/>
                <a:cs typeface="Open Sans" panose="020B0606030504020204" pitchFamily="34" charset="0"/>
              </a:rPr>
              <a:t>this </a:t>
            </a:r>
            <a:r>
              <a:rPr lang="en-US" sz="2000" u="sng" dirty="0">
                <a:latin typeface="Open Sans" panose="020B0606030504020204" pitchFamily="34" charset="0"/>
                <a:ea typeface="Open Sans" panose="020B0606030504020204" pitchFamily="34" charset="0"/>
                <a:cs typeface="Open Sans" panose="020B0606030504020204" pitchFamily="34" charset="0"/>
                <a:hlinkClick r:id="rId3"/>
              </a:rPr>
              <a:t>recommendation</a:t>
            </a:r>
            <a:r>
              <a:rPr lang="en-US" sz="2000" dirty="0">
                <a:latin typeface="Open Sans" panose="020B0606030504020204" pitchFamily="34" charset="0"/>
                <a:ea typeface="Open Sans" panose="020B0606030504020204" pitchFamily="34" charset="0"/>
                <a:cs typeface="Open Sans" panose="020B0606030504020204" pitchFamily="34" charset="0"/>
              </a:rPr>
              <a:t> by the International Committee of Medical Journal Editors for further information on Authorship </a:t>
            </a:r>
            <a:r>
              <a:rPr lang="en-US" sz="2000" i="1" dirty="0">
                <a:latin typeface="Open Sans" panose="020B0606030504020204" pitchFamily="34" charset="0"/>
                <a:ea typeface="Open Sans" panose="020B0606030504020204" pitchFamily="34" charset="0"/>
                <a:cs typeface="Open Sans" panose="020B0606030504020204" pitchFamily="34" charset="0"/>
              </a:rPr>
              <a:t>(ICMJE, 2021)</a:t>
            </a:r>
            <a:endParaRPr lang="en-US" sz="2000" i="1"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indent="0" algn="just">
              <a:lnSpc>
                <a:spcPct val="150000"/>
              </a:lnSpc>
              <a:spcBef>
                <a:spcPts val="600"/>
              </a:spcBef>
              <a:buClr>
                <a:schemeClr val="dk1"/>
              </a:buClr>
              <a:buNone/>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indent="0">
              <a:lnSpc>
                <a:spcPct val="150000"/>
              </a:lnSpc>
              <a:buNone/>
            </a:pPr>
            <a:r>
              <a:rPr lang="en-US" sz="2000" i="1" dirty="0">
                <a:latin typeface="Open Sans" panose="020B0606030504020204" pitchFamily="34" charset="0"/>
                <a:ea typeface="Open Sans" panose="020B0606030504020204" pitchFamily="34" charset="0"/>
                <a:cs typeface="Open Sans" panose="020B0606030504020204" pitchFamily="34" charset="0"/>
              </a:rPr>
              <a:t>(</a:t>
            </a:r>
            <a:r>
              <a:rPr lang="en-US" sz="1600" i="1" dirty="0">
                <a:latin typeface="Open Sans" panose="020B0606030504020204" pitchFamily="34" charset="0"/>
                <a:ea typeface="Open Sans" panose="020B0606030504020204" pitchFamily="34" charset="0"/>
                <a:cs typeface="Open Sans" panose="020B0606030504020204" pitchFamily="34" charset="0"/>
              </a:rPr>
              <a:t>Researcher Academy, 2018b)</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14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Front matter – Keyword list</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308611" y="1680159"/>
            <a:ext cx="10035540" cy="4997649"/>
          </a:xfrm>
          <a:prstGeom prst="rect">
            <a:avLst/>
          </a:prstGeom>
          <a:noFill/>
          <a:ln>
            <a:noFill/>
          </a:ln>
        </p:spPr>
        <p:txBody>
          <a:bodyPr spcFirstLastPara="1" wrap="square" lIns="91425" tIns="45700" rIns="91425" bIns="45700" anchor="t" anchorCtr="0">
            <a:noAutofit/>
          </a:bodyPr>
          <a:lstStyle/>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Keywords and title words are indexed by abstracting and indexing services to facilitate searching – very important to enhance the chance the article is discovered by the target audience</a:t>
            </a:r>
          </a:p>
          <a:p>
            <a:pPr marL="76200" indent="0" algn="just">
              <a:lnSpc>
                <a:spcPct val="100000"/>
              </a:lnSpc>
              <a:spcBef>
                <a:spcPts val="600"/>
              </a:spcBef>
              <a:buClr>
                <a:schemeClr val="dk1"/>
              </a:buClr>
              <a:buNone/>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Check the prevalent controlled vocabulary in your field for ideas of keywords. For example, in the health sciences field, consult the US National Library of Medicine Medical Subject Headings (</a:t>
            </a:r>
            <a:r>
              <a:rPr lang="en-US" sz="2000" dirty="0" err="1">
                <a:solidFill>
                  <a:srgbClr val="3F3F3F"/>
                </a:solidFill>
                <a:latin typeface="Open Sans" panose="020B0606030504020204" pitchFamily="34" charset="0"/>
                <a:ea typeface="Open Sans" panose="020B0606030504020204" pitchFamily="34" charset="0"/>
                <a:cs typeface="Open Sans" panose="020B0606030504020204" pitchFamily="34" charset="0"/>
              </a:rPr>
              <a:t>MeSH</a:t>
            </a: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 </a:t>
            </a:r>
          </a:p>
          <a:p>
            <a:pPr marL="76200" indent="0" algn="just">
              <a:lnSpc>
                <a:spcPct val="100000"/>
              </a:lnSpc>
              <a:spcBef>
                <a:spcPts val="600"/>
              </a:spcBef>
              <a:buClr>
                <a:schemeClr val="dk1"/>
              </a:buClr>
              <a:buNone/>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Prepare the subject classification for your article, which may help the journal to identify reviewers for your article </a:t>
            </a:r>
          </a:p>
          <a:p>
            <a:pPr marL="76200" indent="0">
              <a:lnSpc>
                <a:spcPct val="100000"/>
              </a:lnSpc>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76200" indent="0">
              <a:lnSpc>
                <a:spcPct val="100000"/>
              </a:lnSpc>
              <a:buNone/>
            </a:pPr>
            <a:r>
              <a:rPr lang="en-US" sz="16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(Researcher Academy, 2018b)</a:t>
            </a:r>
            <a:endPar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682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Front matter – Abstract</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308611" y="1680159"/>
            <a:ext cx="10035540" cy="4997649"/>
          </a:xfrm>
          <a:prstGeom prst="rect">
            <a:avLst/>
          </a:prstGeom>
          <a:noFill/>
          <a:ln>
            <a:noFill/>
          </a:ln>
        </p:spPr>
        <p:txBody>
          <a:bodyPr spcFirstLastPara="1" wrap="square" lIns="91425" tIns="45700" rIns="91425" bIns="45700" anchor="t" anchorCtr="0">
            <a:noAutofit/>
          </a:bodyPr>
          <a:lstStyle/>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Specific requirements laid out in the Instruction for Authors; typically around 200 words</a:t>
            </a:r>
          </a:p>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Free to read on indexing and abstracting services – very important to reach a wide audience beyond the journal site.  For subscription-based journal, readers may decide whether to request the whole article base on the abstract</a:t>
            </a:r>
          </a:p>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Should summarize the objective, results and conclusion of the research</a:t>
            </a:r>
          </a:p>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Together with Title, they could stand on their own to represent the article</a:t>
            </a:r>
          </a:p>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Structured abstract – </a:t>
            </a:r>
          </a:p>
          <a:p>
            <a:pPr lvl="1" algn="just">
              <a:lnSpc>
                <a:spcPct val="100000"/>
              </a:lnSpc>
              <a:spcBef>
                <a:spcPts val="600"/>
              </a:spcBef>
              <a:buClr>
                <a:schemeClr val="dk1"/>
              </a:buClr>
            </a:pPr>
            <a:r>
              <a:rPr lang="en-US" sz="1600" dirty="0">
                <a:solidFill>
                  <a:srgbClr val="3F3F3F"/>
                </a:solidFill>
                <a:latin typeface="Open Sans" panose="020B0606030504020204" pitchFamily="34" charset="0"/>
                <a:ea typeface="Open Sans" panose="020B0606030504020204" pitchFamily="34" charset="0"/>
                <a:cs typeface="Open Sans" panose="020B0606030504020204" pitchFamily="34" charset="0"/>
              </a:rPr>
              <a:t>abstract with distinct, labeled sections, such as Introduction, Methods, Results, Discussion</a:t>
            </a:r>
          </a:p>
          <a:p>
            <a:pPr lvl="1">
              <a:lnSpc>
                <a:spcPct val="100000"/>
              </a:lnSpc>
              <a:spcBef>
                <a:spcPts val="600"/>
              </a:spcBef>
              <a:buClr>
                <a:schemeClr val="dk1"/>
              </a:buClr>
            </a:pPr>
            <a:r>
              <a:rPr lang="en-US" sz="1600" dirty="0">
                <a:solidFill>
                  <a:srgbClr val="3F3F3F"/>
                </a:solidFill>
                <a:latin typeface="Open Sans" panose="020B0606030504020204" pitchFamily="34" charset="0"/>
                <a:ea typeface="Open Sans" panose="020B0606030504020204" pitchFamily="34" charset="0"/>
                <a:cs typeface="Open Sans" panose="020B0606030504020204" pitchFamily="34" charset="0"/>
              </a:rPr>
              <a:t>is required for original research articles, systematic reviews, and meta-analyses by the International Committee of Medical Journal Editors </a:t>
            </a:r>
            <a:r>
              <a:rPr lang="en-US" sz="1400" i="1" dirty="0">
                <a:solidFill>
                  <a:srgbClr val="3F3F3F"/>
                </a:solidFill>
                <a:latin typeface="Open Sans" panose="020B0606030504020204" pitchFamily="34" charset="0"/>
                <a:ea typeface="Open Sans" panose="020B0606030504020204" pitchFamily="34" charset="0"/>
                <a:cs typeface="Open Sans" panose="020B0606030504020204" pitchFamily="34" charset="0"/>
              </a:rPr>
              <a:t>(NLM, 2021b)</a:t>
            </a:r>
            <a:endParaRPr lang="en-US" sz="1400" i="1" dirty="0">
              <a:latin typeface="Open Sans" panose="020B0606030504020204" pitchFamily="34" charset="0"/>
              <a:ea typeface="Open Sans" panose="020B0606030504020204" pitchFamily="34" charset="0"/>
              <a:cs typeface="Open Sans" panose="020B0606030504020204" pitchFamily="34" charset="0"/>
            </a:endParaRPr>
          </a:p>
          <a:p>
            <a:pPr lvl="1" algn="just">
              <a:lnSpc>
                <a:spcPct val="100000"/>
              </a:lnSpc>
              <a:spcBef>
                <a:spcPts val="600"/>
              </a:spcBef>
              <a:buClr>
                <a:schemeClr val="dk1"/>
              </a:buClr>
            </a:pPr>
            <a:endParaRPr lang="en-US" sz="16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br>
              <a:rPr lang="en-US"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International Committee of Medical Journal Editors. Recommendations for the Conduct, Reporting, Editing, and Publication of Scholarly Work in Medical Journals (ICMJE Recommendations). 2013 Aug [cited 2013 Aug 21]. Available from: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3"/>
              </a:rPr>
              <a:t>http://www.icmje.org</a:t>
            </a:r>
            <a:r>
              <a:rPr lang="en-US" sz="12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064972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Example of a structured abstract</a:t>
            </a:r>
            <a:endParaRPr dirty="0">
              <a:solidFill>
                <a:srgbClr val="586F7C"/>
              </a:solidFill>
              <a:latin typeface="Open Sans"/>
              <a:ea typeface="Open Sans"/>
              <a:cs typeface="Open Sans"/>
              <a:sym typeface="Open Sans"/>
            </a:endParaRPr>
          </a:p>
        </p:txBody>
      </p:sp>
      <p:pic>
        <p:nvPicPr>
          <p:cNvPr id="2050" name="Picture 2" descr="https://lh4.googleusercontent.com/HjweyJzwj51RbF6r_LdUCErbX4ZuA7jPvm1sdSGqG5zH7nxh1AAd9RtqkhhEf0yF8R6bq-Mw3597zfSpCPsjK14iaoWC-1cEqfdKmXpq3jMSr-izuvWWgLiYuE5ZlA2RBPB4w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709" y="1728154"/>
            <a:ext cx="4244975" cy="4386475"/>
          </a:xfrm>
          <a:prstGeom prst="rect">
            <a:avLst/>
          </a:prstGeom>
          <a:noFill/>
          <a:ln w="9525">
            <a:solidFill>
              <a:schemeClr val="accent3"/>
            </a:solidFill>
          </a:ln>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199790" y="6288354"/>
            <a:ext cx="11561210" cy="360607"/>
          </a:xfrm>
        </p:spPr>
        <p:txBody>
          <a:bodyPr/>
          <a:lstStyle/>
          <a:p>
            <a:r>
              <a:rPr lang="en-US" sz="1200" dirty="0" err="1"/>
              <a:t>Bobker</a:t>
            </a:r>
            <a:r>
              <a:rPr lang="en-US" sz="1200" dirty="0"/>
              <a:t> SM, Robbins MS. COVID-19 and Headache: A Primer for Trainees. Headache. 2020 Sep;60(8):1806-1811. </a:t>
            </a:r>
            <a:r>
              <a:rPr lang="en-US" sz="1200" dirty="0" err="1"/>
              <a:t>doi</a:t>
            </a:r>
            <a:r>
              <a:rPr lang="en-US" sz="1200" dirty="0"/>
              <a:t>: 10.1111/head.13884. </a:t>
            </a:r>
            <a:r>
              <a:rPr lang="en-US" sz="1200" dirty="0" err="1"/>
              <a:t>Epub</a:t>
            </a:r>
            <a:r>
              <a:rPr lang="en-US" sz="1200" dirty="0"/>
              <a:t> 2020 Jun 19. </a:t>
            </a:r>
          </a:p>
        </p:txBody>
      </p:sp>
    </p:spTree>
    <p:extLst>
      <p:ext uri="{BB962C8B-B14F-4D97-AF65-F5344CB8AC3E}">
        <p14:creationId xmlns:p14="http://schemas.microsoft.com/office/powerpoint/2010/main" val="427583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780641" y="1717352"/>
            <a:ext cx="7824650" cy="451199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Introduction </a:t>
            </a:r>
            <a:endParaRPr dirty="0">
              <a:solidFill>
                <a:srgbClr val="3F3F3F"/>
              </a:solidFill>
            </a:endParaRPr>
          </a:p>
          <a:p>
            <a:pPr marL="228600" lvl="0" indent="-228600" algn="l" rtl="0">
              <a:lnSpc>
                <a:spcPct val="150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Getting started</a:t>
            </a:r>
            <a:endParaRPr dirty="0">
              <a:solidFill>
                <a:srgbClr val="3F3F3F"/>
              </a:solidFill>
            </a:endParaRPr>
          </a:p>
          <a:p>
            <a:pPr marL="228600" lvl="0" indent="-228600" algn="l" rtl="0">
              <a:lnSpc>
                <a:spcPct val="150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Target the appropriate journal</a:t>
            </a:r>
          </a:p>
          <a:p>
            <a:pPr marL="685800" lvl="1" indent="-228600">
              <a:lnSpc>
                <a:spcPct val="150000"/>
              </a:lnSpc>
              <a:spcBef>
                <a:spcPts val="0"/>
              </a:spcBef>
              <a:buClr>
                <a:schemeClr val="dk2"/>
              </a:buClr>
              <a:buSzPts val="2400"/>
              <a:buFont typeface="Open Sans"/>
              <a:buChar char="●"/>
            </a:pPr>
            <a:r>
              <a:rPr lang="en-US" dirty="0">
                <a:solidFill>
                  <a:srgbClr val="3F3F3F"/>
                </a:solidFill>
                <a:latin typeface="Open Sans"/>
                <a:ea typeface="Open Sans"/>
                <a:cs typeface="Open Sans"/>
                <a:sym typeface="Open Sans"/>
              </a:rPr>
              <a:t>Create a list of potential journals</a:t>
            </a:r>
          </a:p>
          <a:p>
            <a:pPr marL="685800" lvl="1" indent="-228600">
              <a:lnSpc>
                <a:spcPct val="150000"/>
              </a:lnSpc>
              <a:spcBef>
                <a:spcPts val="0"/>
              </a:spcBef>
              <a:buClr>
                <a:schemeClr val="dk2"/>
              </a:buClr>
              <a:buSzPts val="2400"/>
              <a:buFont typeface="Open Sans"/>
              <a:buChar char="●"/>
            </a:pPr>
            <a:r>
              <a:rPr lang="en-US" dirty="0">
                <a:solidFill>
                  <a:srgbClr val="3F3F3F"/>
                </a:solidFill>
                <a:latin typeface="Open Sans"/>
                <a:ea typeface="Open Sans"/>
                <a:cs typeface="Open Sans"/>
                <a:sym typeface="Open Sans"/>
              </a:rPr>
              <a:t>Investigate the potential journals</a:t>
            </a:r>
            <a:endParaRPr dirty="0">
              <a:solidFill>
                <a:srgbClr val="3F3F3F"/>
              </a:solidFill>
            </a:endParaRPr>
          </a:p>
          <a:p>
            <a:pPr marL="228600" lvl="0" indent="-228600" algn="l" rtl="0">
              <a:lnSpc>
                <a:spcPct val="150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Fundamentals of manuscript preparation</a:t>
            </a:r>
            <a:endParaRPr dirty="0">
              <a:solidFill>
                <a:srgbClr val="3F3F3F"/>
              </a:solidFill>
            </a:endParaRPr>
          </a:p>
          <a:p>
            <a:pPr marL="685800" lvl="1" indent="-228600" algn="l" rtl="0">
              <a:lnSpc>
                <a:spcPct val="150000"/>
              </a:lnSpc>
              <a:spcBef>
                <a:spcPts val="0"/>
              </a:spcBef>
              <a:spcAft>
                <a:spcPts val="0"/>
              </a:spcAft>
              <a:buClr>
                <a:schemeClr val="dk2"/>
              </a:buClr>
              <a:buSzPts val="2000"/>
              <a:buFont typeface="Open Sans"/>
              <a:buChar char="●"/>
            </a:pPr>
            <a:r>
              <a:rPr lang="en-US" sz="2029" dirty="0">
                <a:solidFill>
                  <a:srgbClr val="3F3F3F"/>
                </a:solidFill>
                <a:latin typeface="Open Sans"/>
                <a:ea typeface="Open Sans"/>
                <a:cs typeface="Open Sans"/>
                <a:sym typeface="Open Sans"/>
              </a:rPr>
              <a:t>Article Structure</a:t>
            </a:r>
            <a:endParaRPr dirty="0">
              <a:solidFill>
                <a:srgbClr val="3F3F3F"/>
              </a:solidFill>
            </a:endParaRPr>
          </a:p>
          <a:p>
            <a:pPr marL="685800" lvl="1" indent="-228600" algn="l" rtl="0">
              <a:lnSpc>
                <a:spcPct val="150000"/>
              </a:lnSpc>
              <a:spcBef>
                <a:spcPts val="0"/>
              </a:spcBef>
              <a:spcAft>
                <a:spcPts val="0"/>
              </a:spcAft>
              <a:buClr>
                <a:schemeClr val="dk2"/>
              </a:buClr>
              <a:buSzPts val="2000"/>
              <a:buFont typeface="Open Sans"/>
              <a:buChar char="●"/>
            </a:pPr>
            <a:r>
              <a:rPr lang="en-US" sz="2029" dirty="0">
                <a:solidFill>
                  <a:srgbClr val="3F3F3F"/>
                </a:solidFill>
                <a:latin typeface="Open Sans"/>
                <a:ea typeface="Open Sans"/>
                <a:cs typeface="Open Sans"/>
                <a:sym typeface="Open Sans"/>
              </a:rPr>
              <a:t>Strategies for effective writing</a:t>
            </a:r>
            <a:endParaRPr dirty="0">
              <a:solidFill>
                <a:srgbClr val="3F3F3F"/>
              </a:solidFill>
            </a:endParaRPr>
          </a:p>
          <a:p>
            <a:pPr marL="228600" lvl="0" indent="-228600" algn="l" rtl="0">
              <a:lnSpc>
                <a:spcPct val="150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Summary</a:t>
            </a:r>
            <a:endParaRPr dirty="0">
              <a:solidFill>
                <a:srgbClr val="3F3F3F"/>
              </a:solidFill>
            </a:endParaRPr>
          </a:p>
          <a:p>
            <a:pPr marL="228600" lvl="0" indent="-76200" algn="l" rtl="0">
              <a:lnSpc>
                <a:spcPct val="115000"/>
              </a:lnSpc>
              <a:spcBef>
                <a:spcPts val="0"/>
              </a:spcBef>
              <a:spcAft>
                <a:spcPts val="0"/>
              </a:spcAft>
              <a:buClr>
                <a:schemeClr val="dk2"/>
              </a:buClr>
              <a:buSzPts val="2400"/>
              <a:buFont typeface="Open Sans"/>
              <a:buNone/>
            </a:pPr>
            <a:endParaRPr sz="1679"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Body of the article – Introduction </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308610" y="1680159"/>
            <a:ext cx="10984230" cy="4997649"/>
          </a:xfrm>
          <a:prstGeom prst="rect">
            <a:avLst/>
          </a:prstGeom>
          <a:noFill/>
          <a:ln>
            <a:noFill/>
          </a:ln>
        </p:spPr>
        <p:txBody>
          <a:bodyPr spcFirstLastPara="1" wrap="square" lIns="91425" tIns="45700" rIns="91425" bIns="45700" anchor="t" anchorCtr="0">
            <a:noAutofit/>
          </a:bodyPr>
          <a:lstStyle/>
          <a:p>
            <a:pPr marL="76200" indent="0" algn="just">
              <a:lnSpc>
                <a:spcPct val="100000"/>
              </a:lnSpc>
              <a:spcBef>
                <a:spcPts val="600"/>
              </a:spcBef>
              <a:buClr>
                <a:schemeClr val="dk1"/>
              </a:buClr>
              <a:buNone/>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Make a case for your research</a:t>
            </a:r>
          </a:p>
          <a:p>
            <a:pPr marL="76200" indent="0" algn="just">
              <a:lnSpc>
                <a:spcPct val="100000"/>
              </a:lnSpc>
              <a:spcBef>
                <a:spcPts val="600"/>
              </a:spcBef>
              <a:buClr>
                <a:schemeClr val="dk1"/>
              </a:buClr>
              <a:buNone/>
            </a:pPr>
            <a:endParaRPr lang="en-US" sz="16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buClr>
                <a:schemeClr val="dk1"/>
              </a:buCl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Be brief</a:t>
            </a:r>
          </a:p>
          <a:p>
            <a:pPr>
              <a:lnSpc>
                <a:spcPct val="100000"/>
              </a:lnSpc>
              <a:spcBef>
                <a:spcPts val="600"/>
              </a:spcBef>
              <a:buClr>
                <a:schemeClr val="dk1"/>
              </a:buCl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State the problem being investigated and provide context and background</a:t>
            </a:r>
          </a:p>
          <a:p>
            <a:pPr>
              <a:lnSpc>
                <a:spcPct val="100000"/>
              </a:lnSpc>
              <a:spcBef>
                <a:spcPts val="600"/>
              </a:spcBef>
              <a:buClr>
                <a:schemeClr val="dk1"/>
              </a:buClr>
            </a:pPr>
            <a:r>
              <a:rPr lang="en-US" dirty="0">
                <a:latin typeface="Open Sans" panose="020B0606030504020204" pitchFamily="34" charset="0"/>
                <a:ea typeface="Open Sans" panose="020B0606030504020204" pitchFamily="34" charset="0"/>
                <a:cs typeface="Open Sans" panose="020B0606030504020204" pitchFamily="34" charset="0"/>
              </a:rPr>
              <a:t>State the reasons for conducting the research</a:t>
            </a:r>
          </a:p>
          <a:p>
            <a:pPr>
              <a:lnSpc>
                <a:spcPct val="100000"/>
              </a:lnSpc>
              <a:spcBef>
                <a:spcPts val="600"/>
              </a:spcBef>
              <a:buClr>
                <a:schemeClr val="dk1"/>
              </a:buClr>
            </a:pPr>
            <a:r>
              <a:rPr lang="en-US" dirty="0">
                <a:latin typeface="Open Sans" panose="020B0606030504020204" pitchFamily="34" charset="0"/>
                <a:ea typeface="Open Sans" panose="020B0606030504020204" pitchFamily="34" charset="0"/>
                <a:cs typeface="Open Sans" panose="020B0606030504020204" pitchFamily="34" charset="0"/>
              </a:rPr>
              <a:t>State the questions that you are answering and explain other’s findings that you are challenging or furthering</a:t>
            </a:r>
          </a:p>
          <a:p>
            <a:pPr>
              <a:lnSpc>
                <a:spcPct val="100000"/>
              </a:lnSpc>
              <a:spcBef>
                <a:spcPts val="600"/>
              </a:spcBef>
              <a:buClr>
                <a:schemeClr val="dk1"/>
              </a:buClr>
            </a:pPr>
            <a:r>
              <a:rPr lang="en-US" dirty="0">
                <a:latin typeface="Open Sans" panose="020B0606030504020204" pitchFamily="34" charset="0"/>
                <a:ea typeface="Open Sans" panose="020B0606030504020204" pitchFamily="34" charset="0"/>
                <a:cs typeface="Open Sans" panose="020B0606030504020204" pitchFamily="34" charset="0"/>
              </a:rPr>
              <a:t>Briefly state your hypothesis and experimental design or method</a:t>
            </a:r>
          </a:p>
          <a:p>
            <a:pPr marL="76200" indent="0">
              <a:buNone/>
            </a:pPr>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marL="76200" indent="0">
              <a:buNone/>
            </a:pPr>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marL="76200" indent="0">
              <a:buNone/>
            </a:pPr>
            <a:r>
              <a:rPr lang="en-US" sz="1200" i="1" dirty="0">
                <a:latin typeface="Open Sans" panose="020B0606030504020204" pitchFamily="34" charset="0"/>
                <a:ea typeface="Open Sans" panose="020B0606030504020204" pitchFamily="34" charset="0"/>
                <a:cs typeface="Open Sans" panose="020B0606030504020204" pitchFamily="34" charset="0"/>
              </a:rPr>
              <a:t>(George Mason University, 2021), </a:t>
            </a:r>
            <a:r>
              <a:rPr lang="en-US" sz="1200" dirty="0">
                <a:latin typeface="Open Sans" panose="020B0606030504020204" pitchFamily="34" charset="0"/>
                <a:ea typeface="Open Sans" panose="020B0606030504020204" pitchFamily="34" charset="0"/>
                <a:cs typeface="Open Sans" panose="020B0606030504020204" pitchFamily="34" charset="0"/>
              </a:rPr>
              <a:t>(</a:t>
            </a:r>
            <a:r>
              <a:rPr lang="en-US" sz="1200" i="1" dirty="0">
                <a:latin typeface="Open Sans" panose="020B0606030504020204" pitchFamily="34" charset="0"/>
                <a:ea typeface="Open Sans" panose="020B0606030504020204" pitchFamily="34" charset="0"/>
                <a:cs typeface="Open Sans" panose="020B0606030504020204" pitchFamily="34" charset="0"/>
              </a:rPr>
              <a:t>Researcher Academy, 2018b)</a:t>
            </a:r>
          </a:p>
        </p:txBody>
      </p:sp>
    </p:spTree>
    <p:extLst>
      <p:ext uri="{BB962C8B-B14F-4D97-AF65-F5344CB8AC3E}">
        <p14:creationId xmlns:p14="http://schemas.microsoft.com/office/powerpoint/2010/main" val="93219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Body of the article – Methods </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97180" y="1588668"/>
            <a:ext cx="11098529" cy="4997649"/>
          </a:xfrm>
          <a:prstGeom prst="rect">
            <a:avLst/>
          </a:prstGeom>
          <a:noFill/>
          <a:ln>
            <a:noFill/>
          </a:ln>
        </p:spPr>
        <p:txBody>
          <a:bodyPr spcFirstLastPara="1" wrap="square" lIns="91425" tIns="45700" rIns="91425" bIns="45700" anchor="t" anchorCtr="0">
            <a:noAutofit/>
          </a:bodyPr>
          <a:lstStyle/>
          <a:p>
            <a:pPr marL="76200" indent="0" algn="just">
              <a:lnSpc>
                <a:spcPct val="100000"/>
              </a:lnSpc>
              <a:spcBef>
                <a:spcPts val="600"/>
              </a:spcBef>
              <a:buClr>
                <a:schemeClr val="dk1"/>
              </a:buClr>
              <a:buNone/>
            </a:pPr>
            <a: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What did you do? </a:t>
            </a:r>
            <a:endParaRPr 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Provide detailed and adequate information for readers to replicate the research being reported, in order to assess the validity of the research</a:t>
            </a:r>
          </a:p>
          <a:p>
            <a:pPr algn="just">
              <a:lnSpc>
                <a:spcPct val="100000"/>
              </a:lnSpc>
              <a:spcBef>
                <a:spcPts val="600"/>
              </a:spcBef>
              <a:buClr>
                <a:schemeClr val="dk1"/>
              </a:buClr>
            </a:pPr>
            <a:r>
              <a:rPr 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Past tense should be used</a:t>
            </a:r>
          </a:p>
          <a:p>
            <a:pPr algn="just">
              <a:lnSpc>
                <a:spcPct val="100000"/>
              </a:lnSpc>
              <a:spcBef>
                <a:spcPts val="600"/>
              </a:spcBef>
              <a:buClr>
                <a:schemeClr val="dk1"/>
              </a:buClr>
            </a:pPr>
            <a:r>
              <a:rPr 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Key information to be laid out:</a:t>
            </a:r>
          </a:p>
          <a:p>
            <a:pPr lvl="1" algn="just">
              <a:lnSpc>
                <a:spcPct val="100000"/>
              </a:lnSpc>
              <a:spcBef>
                <a:spcPts val="600"/>
              </a:spcBef>
              <a:buClr>
                <a:schemeClr val="dk1"/>
              </a:buClr>
            </a:pPr>
            <a:r>
              <a:rPr lang="en-US" sz="1800" dirty="0">
                <a:solidFill>
                  <a:schemeClr val="bg2"/>
                </a:solidFill>
                <a:latin typeface="Open Sans" panose="020B0606030504020204" pitchFamily="34" charset="0"/>
                <a:ea typeface="Open Sans" panose="020B0606030504020204" pitchFamily="34" charset="0"/>
                <a:cs typeface="Open Sans" panose="020B0606030504020204" pitchFamily="34" charset="0"/>
              </a:rPr>
              <a:t>explain how the problem was studied</a:t>
            </a:r>
            <a:endParaRPr lang="en-US" sz="18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00000"/>
              </a:lnSpc>
              <a:spcBef>
                <a:spcPts val="600"/>
              </a:spcBef>
              <a:buClr>
                <a:schemeClr val="dk1"/>
              </a:buClr>
            </a:pPr>
            <a:r>
              <a:rPr lang="en-US" sz="1800" dirty="0">
                <a:solidFill>
                  <a:schemeClr val="bg2"/>
                </a:solidFill>
                <a:latin typeface="Open Sans" panose="020B0606030504020204" pitchFamily="34" charset="0"/>
                <a:ea typeface="Open Sans" panose="020B0606030504020204" pitchFamily="34" charset="0"/>
                <a:cs typeface="Open Sans" panose="020B0606030504020204" pitchFamily="34" charset="0"/>
              </a:rPr>
              <a:t>identify the procedure was followed</a:t>
            </a:r>
            <a:endParaRPr lang="en-US" sz="18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00000"/>
              </a:lnSpc>
              <a:spcBef>
                <a:spcPts val="600"/>
              </a:spcBef>
              <a:buClr>
                <a:schemeClr val="dk1"/>
              </a:buClr>
            </a:pPr>
            <a:r>
              <a:rPr lang="en-US" sz="1800" dirty="0">
                <a:solidFill>
                  <a:schemeClr val="bg2"/>
                </a:solidFill>
                <a:latin typeface="Open Sans" panose="020B0606030504020204" pitchFamily="34" charset="0"/>
                <a:ea typeface="Open Sans" panose="020B0606030504020204" pitchFamily="34" charset="0"/>
                <a:cs typeface="Open Sans" panose="020B0606030504020204" pitchFamily="34" charset="0"/>
              </a:rPr>
              <a:t>for new methods, provide explanation in detail</a:t>
            </a:r>
            <a:endParaRPr lang="en-US" sz="18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00000"/>
              </a:lnSpc>
              <a:spcBef>
                <a:spcPts val="600"/>
              </a:spcBef>
              <a:buClr>
                <a:schemeClr val="dk1"/>
              </a:buClr>
            </a:pPr>
            <a:r>
              <a:rPr lang="en-US" sz="1800" dirty="0">
                <a:solidFill>
                  <a:schemeClr val="bg2"/>
                </a:solidFill>
                <a:latin typeface="Open Sans" panose="020B0606030504020204" pitchFamily="34" charset="0"/>
                <a:ea typeface="Open Sans" panose="020B0606030504020204" pitchFamily="34" charset="0"/>
                <a:cs typeface="Open Sans" panose="020B0606030504020204" pitchFamily="34" charset="0"/>
              </a:rPr>
              <a:t>for methods used in other research reports, cite the original work, and include any modifications applied</a:t>
            </a:r>
            <a:endParaRPr lang="en-US" sz="18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00000"/>
              </a:lnSpc>
              <a:spcBef>
                <a:spcPts val="600"/>
              </a:spcBef>
              <a:buClr>
                <a:schemeClr val="dk1"/>
              </a:buClr>
            </a:pPr>
            <a:r>
              <a:rPr lang="en-US" sz="1800" dirty="0">
                <a:solidFill>
                  <a:schemeClr val="bg2"/>
                </a:solidFill>
                <a:latin typeface="Open Sans" panose="020B0606030504020204" pitchFamily="34" charset="0"/>
                <a:ea typeface="Open Sans" panose="020B0606030504020204" pitchFamily="34" charset="0"/>
                <a:cs typeface="Open Sans" panose="020B0606030504020204" pitchFamily="34" charset="0"/>
              </a:rPr>
              <a:t>state the frequency of observations and types of data recorded.  Give measurements, name any statistical tests, so that quantitative result can be judged</a:t>
            </a:r>
            <a:endParaRPr lang="en-US" sz="18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00000"/>
              </a:lnSpc>
              <a:spcBef>
                <a:spcPts val="600"/>
              </a:spcBef>
              <a:buClr>
                <a:schemeClr val="dk1"/>
              </a:buClr>
            </a:pPr>
            <a:r>
              <a:rPr lang="en-US" sz="1800" dirty="0">
                <a:solidFill>
                  <a:schemeClr val="bg2"/>
                </a:solidFill>
                <a:latin typeface="Open Sans" panose="020B0606030504020204" pitchFamily="34" charset="0"/>
                <a:ea typeface="Open Sans" panose="020B0606030504020204" pitchFamily="34" charset="0"/>
                <a:cs typeface="Open Sans" panose="020B0606030504020204" pitchFamily="34" charset="0"/>
              </a:rPr>
              <a:t>If human participants, animals, stem cells or biohazard materials were used, ethics statements, like the committee approvals, or permission to publish should be included. </a:t>
            </a:r>
            <a:endParaRPr lang="en-US" sz="1200" i="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101600" indent="0" algn="just">
              <a:lnSpc>
                <a:spcPct val="100000"/>
              </a:lnSpc>
              <a:spcBef>
                <a:spcPts val="600"/>
              </a:spcBef>
              <a:buClr>
                <a:schemeClr val="dk1"/>
              </a:buClr>
              <a:buNone/>
            </a:pPr>
            <a:r>
              <a:rPr lang="en-US" sz="1200" i="1" dirty="0">
                <a:solidFill>
                  <a:schemeClr val="bg2"/>
                </a:solidFill>
                <a:latin typeface="Open Sans" panose="020B0606030504020204" pitchFamily="34" charset="0"/>
                <a:ea typeface="Open Sans" panose="020B0606030504020204" pitchFamily="34" charset="0"/>
                <a:cs typeface="Open Sans" panose="020B0606030504020204" pitchFamily="34" charset="0"/>
              </a:rPr>
              <a:t>(George Mason University, 2021), </a:t>
            </a:r>
            <a:r>
              <a:rPr lang="en-US"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a:t>
            </a:r>
            <a:r>
              <a:rPr lang="en-US" sz="1200" i="1" dirty="0">
                <a:solidFill>
                  <a:schemeClr val="bg2"/>
                </a:solidFill>
                <a:latin typeface="Open Sans" panose="020B0606030504020204" pitchFamily="34" charset="0"/>
                <a:ea typeface="Open Sans" panose="020B0606030504020204" pitchFamily="34" charset="0"/>
                <a:cs typeface="Open Sans" panose="020B0606030504020204" pitchFamily="34" charset="0"/>
              </a:rPr>
              <a:t>Researcher Academy, 2018b)</a:t>
            </a:r>
          </a:p>
        </p:txBody>
      </p:sp>
    </p:spTree>
    <p:extLst>
      <p:ext uri="{BB962C8B-B14F-4D97-AF65-F5344CB8AC3E}">
        <p14:creationId xmlns:p14="http://schemas.microsoft.com/office/powerpoint/2010/main" val="129271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Body of the article – Results </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308610" y="1680159"/>
            <a:ext cx="11098529" cy="4997649"/>
          </a:xfrm>
          <a:prstGeom prst="rect">
            <a:avLst/>
          </a:prstGeom>
          <a:noFill/>
          <a:ln>
            <a:noFill/>
          </a:ln>
        </p:spPr>
        <p:txBody>
          <a:bodyPr spcFirstLastPara="1" wrap="square" lIns="91425" tIns="45700" rIns="91425" bIns="45700" anchor="t" anchorCtr="0">
            <a:noAutofit/>
          </a:bodyPr>
          <a:lstStyle/>
          <a:p>
            <a:pPr marL="76200" indent="0" algn="just">
              <a:lnSpc>
                <a:spcPct val="100000"/>
              </a:lnSpc>
              <a:spcBef>
                <a:spcPts val="600"/>
              </a:spcBef>
              <a:buClr>
                <a:schemeClr val="dk1"/>
              </a:buClr>
              <a:buNone/>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What did you find?</a:t>
            </a:r>
          </a:p>
          <a:p>
            <a:pPr marL="76200" indent="0" algn="just">
              <a:lnSpc>
                <a:spcPct val="100000"/>
              </a:lnSpc>
              <a:spcBef>
                <a:spcPts val="600"/>
              </a:spcBef>
              <a:buClr>
                <a:schemeClr val="dk1"/>
              </a:buClr>
              <a:buNone/>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Findings to be presented and explained clearly, logically and objectively</a:t>
            </a:r>
          </a:p>
          <a:p>
            <a:pPr>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Show how it contributes to the existing knowledge of the problem </a:t>
            </a:r>
          </a:p>
          <a:p>
            <a:pPr>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Do not interpret the results in this section</a:t>
            </a:r>
          </a:p>
          <a:p>
            <a:pPr>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Sequence of the text should be based on the tables, figures and graphs that present the findings</a:t>
            </a:r>
          </a:p>
          <a:p>
            <a:pPr>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Emphasize significant findings</a:t>
            </a:r>
          </a:p>
          <a:p>
            <a:pPr>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Tables and figures must be numbered separately</a:t>
            </a:r>
          </a:p>
          <a:p>
            <a:pPr>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Figures should have a brief but complete description, i.e., a legend that shows how the data was produced</a:t>
            </a:r>
            <a:endParaRPr lang="en-US" sz="16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indent="0" algn="just">
              <a:lnSpc>
                <a:spcPct val="100000"/>
              </a:lnSpc>
              <a:spcBef>
                <a:spcPts val="600"/>
              </a:spcBef>
              <a:buClr>
                <a:schemeClr val="dk1"/>
              </a:buClr>
              <a:buNone/>
            </a:pPr>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marL="76200" indent="0" algn="just">
              <a:lnSpc>
                <a:spcPct val="100000"/>
              </a:lnSpc>
              <a:spcBef>
                <a:spcPts val="600"/>
              </a:spcBef>
              <a:buClr>
                <a:schemeClr val="dk1"/>
              </a:buClr>
              <a:buNone/>
            </a:pPr>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marL="76200" indent="0" algn="just">
              <a:lnSpc>
                <a:spcPct val="100000"/>
              </a:lnSpc>
              <a:spcBef>
                <a:spcPts val="600"/>
              </a:spcBef>
              <a:buClr>
                <a:schemeClr val="dk1"/>
              </a:buClr>
              <a:buNone/>
            </a:pPr>
            <a:r>
              <a:rPr lang="en-US" sz="1200" i="1" dirty="0">
                <a:latin typeface="Open Sans" panose="020B0606030504020204" pitchFamily="34" charset="0"/>
                <a:ea typeface="Open Sans" panose="020B0606030504020204" pitchFamily="34" charset="0"/>
                <a:cs typeface="Open Sans" panose="020B0606030504020204" pitchFamily="34" charset="0"/>
              </a:rPr>
              <a:t>(George Mason University, 2021), </a:t>
            </a:r>
            <a:r>
              <a:rPr lang="en-US" sz="1200" dirty="0">
                <a:latin typeface="Open Sans" panose="020B0606030504020204" pitchFamily="34" charset="0"/>
                <a:ea typeface="Open Sans" panose="020B0606030504020204" pitchFamily="34" charset="0"/>
                <a:cs typeface="Open Sans" panose="020B0606030504020204" pitchFamily="34" charset="0"/>
              </a:rPr>
              <a:t>(</a:t>
            </a:r>
            <a:r>
              <a:rPr lang="en-US" sz="1200" i="1" dirty="0">
                <a:latin typeface="Open Sans" panose="020B0606030504020204" pitchFamily="34" charset="0"/>
                <a:ea typeface="Open Sans" panose="020B0606030504020204" pitchFamily="34" charset="0"/>
                <a:cs typeface="Open Sans" panose="020B0606030504020204" pitchFamily="34" charset="0"/>
              </a:rPr>
              <a:t>Researcher Academy, 2018b)</a:t>
            </a:r>
          </a:p>
        </p:txBody>
      </p:sp>
    </p:spTree>
    <p:extLst>
      <p:ext uri="{BB962C8B-B14F-4D97-AF65-F5344CB8AC3E}">
        <p14:creationId xmlns:p14="http://schemas.microsoft.com/office/powerpoint/2010/main" val="2378241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Body of the article – Discussion &amp; Conclusions </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marL="76200" indent="0" algn="just">
              <a:lnSpc>
                <a:spcPct val="100000"/>
              </a:lnSpc>
              <a:spcBef>
                <a:spcPts val="600"/>
              </a:spcBef>
              <a:buClr>
                <a:schemeClr val="dk1"/>
              </a:buClr>
              <a:buNone/>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What does your findings mean?</a:t>
            </a:r>
          </a:p>
          <a:p>
            <a:pPr marL="76200" indent="0" algn="just">
              <a:lnSpc>
                <a:spcPct val="100000"/>
              </a:lnSpc>
              <a:spcBef>
                <a:spcPts val="600"/>
              </a:spcBef>
              <a:buClr>
                <a:schemeClr val="dk1"/>
              </a:buClr>
              <a:buNone/>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Present both general and specific conclusions, not summarize the article</a:t>
            </a:r>
          </a:p>
          <a:p>
            <a:pPr>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Refer to the questions or hypothesis laid out in the introduction, cover how the results relate to your expectations and cited sources</a:t>
            </a:r>
          </a:p>
          <a:p>
            <a:pPr>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Discuss</a:t>
            </a:r>
          </a:p>
          <a:p>
            <a:pPr lvl="1">
              <a:lnSpc>
                <a:spcPct val="100000"/>
              </a:lnSpc>
              <a:spcBef>
                <a:spcPts val="600"/>
              </a:spcBef>
              <a:buClr>
                <a:schemeClr val="dk1"/>
              </a:buClr>
            </a:pP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whether the results support or contradict the existing theories </a:t>
            </a:r>
            <a:endParaRPr lang="en-US"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600"/>
              </a:spcBef>
              <a:buClr>
                <a:schemeClr val="dk1"/>
              </a:buClr>
            </a:pP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any limitations on the research</a:t>
            </a:r>
            <a:endParaRPr lang="en-US"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600"/>
              </a:spcBef>
              <a:buClr>
                <a:schemeClr val="dk1"/>
              </a:buClr>
            </a:pP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suggest further experiments, uses and extensions </a:t>
            </a:r>
            <a:endParaRPr lang="en-US"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444500" indent="-342900">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Most importantly, explain how your research has moved the body of knowledge forward, supported directly by the research findings, not speculation</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indent="0" algn="just">
              <a:lnSpc>
                <a:spcPct val="100000"/>
              </a:lnSpc>
              <a:spcBef>
                <a:spcPts val="600"/>
              </a:spcBef>
              <a:buClr>
                <a:schemeClr val="dk1"/>
              </a:buClr>
              <a:buNone/>
            </a:pPr>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marL="76200" indent="0" algn="just">
              <a:lnSpc>
                <a:spcPct val="100000"/>
              </a:lnSpc>
              <a:spcBef>
                <a:spcPts val="600"/>
              </a:spcBef>
              <a:buClr>
                <a:schemeClr val="dk1"/>
              </a:buClr>
              <a:buNone/>
            </a:pPr>
            <a:r>
              <a:rPr lang="en-US" sz="1200" i="1" dirty="0">
                <a:latin typeface="Open Sans" panose="020B0606030504020204" pitchFamily="34" charset="0"/>
                <a:ea typeface="Open Sans" panose="020B0606030504020204" pitchFamily="34" charset="0"/>
                <a:cs typeface="Open Sans" panose="020B0606030504020204" pitchFamily="34" charset="0"/>
              </a:rPr>
              <a:t>(George Mason University, 2021), </a:t>
            </a:r>
            <a:r>
              <a:rPr lang="en-US" sz="1200" dirty="0">
                <a:latin typeface="Open Sans" panose="020B0606030504020204" pitchFamily="34" charset="0"/>
                <a:ea typeface="Open Sans" panose="020B0606030504020204" pitchFamily="34" charset="0"/>
                <a:cs typeface="Open Sans" panose="020B0606030504020204" pitchFamily="34" charset="0"/>
              </a:rPr>
              <a:t>(</a:t>
            </a:r>
            <a:r>
              <a:rPr lang="en-US" sz="1200" i="1" dirty="0">
                <a:latin typeface="Open Sans" panose="020B0606030504020204" pitchFamily="34" charset="0"/>
                <a:ea typeface="Open Sans" panose="020B0606030504020204" pitchFamily="34" charset="0"/>
                <a:cs typeface="Open Sans" panose="020B0606030504020204" pitchFamily="34" charset="0"/>
              </a:rPr>
              <a:t>Researcher Academy, 2018b)</a:t>
            </a:r>
          </a:p>
        </p:txBody>
      </p:sp>
    </p:spTree>
    <p:extLst>
      <p:ext uri="{BB962C8B-B14F-4D97-AF65-F5344CB8AC3E}">
        <p14:creationId xmlns:p14="http://schemas.microsoft.com/office/powerpoint/2010/main" val="1464610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Back matters – acknowledgments and references</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marL="76200" indent="0" algn="just">
              <a:lnSpc>
                <a:spcPct val="100000"/>
              </a:lnSpc>
              <a:spcBef>
                <a:spcPts val="600"/>
              </a:spcBef>
              <a:buClr>
                <a:schemeClr val="dk1"/>
              </a:buClr>
              <a:buNone/>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Acknowledgments</a:t>
            </a:r>
          </a:p>
          <a:p>
            <a:pPr algn="just">
              <a:lnSpc>
                <a:spcPct val="100000"/>
              </a:lnSpc>
              <a:spcBef>
                <a:spcPts val="600"/>
              </a:spcBef>
              <a:buClr>
                <a:schemeClr val="dk1"/>
              </a:buClr>
            </a:pP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rPr>
              <a:t>Be brief, name those who helped with the research, and contributors or suppliers who provided free materials</a:t>
            </a:r>
          </a:p>
          <a:p>
            <a:pPr>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Disclose any financial or substantive conflict of interest</a:t>
            </a:r>
          </a:p>
          <a:p>
            <a:pPr marL="76200" indent="0">
              <a:lnSpc>
                <a:spcPct val="100000"/>
              </a:lnSpc>
              <a:spcBef>
                <a:spcPts val="600"/>
              </a:spcBef>
              <a:buClr>
                <a:schemeClr val="dk1"/>
              </a:buClr>
              <a:buNone/>
            </a:pPr>
            <a:endPar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76200" indent="0">
              <a:lnSpc>
                <a:spcPct val="100000"/>
              </a:lnSpc>
              <a:spcBef>
                <a:spcPts val="600"/>
              </a:spcBef>
              <a:buClr>
                <a:schemeClr val="dk1"/>
              </a:buClr>
              <a:buNone/>
            </a:pPr>
            <a:endPar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76200" indent="0">
              <a:lnSpc>
                <a:spcPct val="100000"/>
              </a:lnSpc>
              <a:spcBef>
                <a:spcPts val="600"/>
              </a:spcBef>
              <a:buClr>
                <a:schemeClr val="dk1"/>
              </a:buClr>
              <a:buNone/>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References</a:t>
            </a:r>
          </a:p>
          <a:p>
            <a:pPr>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Any information which is not from your experiment and not “common knowledge” should be recognized by a citation. </a:t>
            </a:r>
          </a:p>
          <a:p>
            <a:pPr>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Refer to the Instructions for Authors of the journal on the style and format of citations</a:t>
            </a:r>
            <a:b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indent="0" algn="just">
              <a:lnSpc>
                <a:spcPct val="100000"/>
              </a:lnSpc>
              <a:spcBef>
                <a:spcPts val="600"/>
              </a:spcBef>
              <a:buClr>
                <a:schemeClr val="dk1"/>
              </a:buClr>
              <a:buNone/>
            </a:pPr>
            <a:r>
              <a:rPr lang="en-US" sz="1200" dirty="0">
                <a:latin typeface="Open Sans" panose="020B0606030504020204" pitchFamily="34" charset="0"/>
                <a:ea typeface="Open Sans" panose="020B0606030504020204" pitchFamily="34" charset="0"/>
                <a:cs typeface="Open Sans" panose="020B0606030504020204" pitchFamily="34" charset="0"/>
              </a:rPr>
              <a:t>(</a:t>
            </a:r>
            <a:r>
              <a:rPr lang="en-US" sz="1200" i="1" dirty="0">
                <a:latin typeface="Open Sans" panose="020B0606030504020204" pitchFamily="34" charset="0"/>
                <a:ea typeface="Open Sans" panose="020B0606030504020204" pitchFamily="34" charset="0"/>
                <a:cs typeface="Open Sans" panose="020B0606030504020204" pitchFamily="34" charset="0"/>
              </a:rPr>
              <a:t>Researcher Academy, 2018b)</a:t>
            </a:r>
          </a:p>
          <a:p>
            <a:pPr marL="76200" lvl="0" indent="0" algn="just" rtl="0">
              <a:lnSpc>
                <a:spcPct val="100000"/>
              </a:lnSpc>
              <a:spcBef>
                <a:spcPts val="600"/>
              </a:spcBef>
              <a:spcAft>
                <a:spcPts val="0"/>
              </a:spcAft>
              <a:buClr>
                <a:schemeClr val="dk1"/>
              </a:buClr>
              <a:buSzPts val="2400"/>
              <a:buNone/>
            </a:pPr>
            <a:endPar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812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80010" y="42780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Back matters – illustrations, supporting materials and research data</a:t>
            </a:r>
            <a:endParaRPr sz="3200"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algn="just">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Most commonly used illustrations: figures and tables. </a:t>
            </a:r>
          </a:p>
          <a:p>
            <a:pPr algn="just">
              <a:lnSpc>
                <a:spcPct val="100000"/>
              </a:lnSpc>
              <a:spcBef>
                <a:spcPts val="600"/>
              </a:spcBef>
              <a:buClr>
                <a:schemeClr val="dk1"/>
              </a:buClr>
            </a:pPr>
            <a:endPar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Captions and legends of illustrations must be detailed enough to make tables and figures self-explanatory, not duplication of results described in text or other illustrations</a:t>
            </a:r>
          </a:p>
          <a:p>
            <a:pPr>
              <a:lnSpc>
                <a:spcPct val="100000"/>
              </a:lnSpc>
              <a:spcBef>
                <a:spcPts val="600"/>
              </a:spcBef>
              <a:buClr>
                <a:schemeClr val="dk1"/>
              </a:buClr>
            </a:pPr>
            <a:endPar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Supporting materials, also known as supplementary materials, could be submitted to support the paper</a:t>
            </a:r>
          </a:p>
          <a:p>
            <a:pPr>
              <a:lnSpc>
                <a:spcPct val="100000"/>
              </a:lnSpc>
              <a:spcBef>
                <a:spcPts val="600"/>
              </a:spcBef>
              <a:buClr>
                <a:schemeClr val="dk1"/>
              </a:buClr>
            </a:pPr>
            <a:endPar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Make research data available, following </a:t>
            </a: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hlinkClick r:id="rId3"/>
              </a:rPr>
              <a:t>FAIR</a:t>
            </a: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(Findable, Accessible, Interoperable and Reusable) principles; store their data in a repository and make the dataset independently citable, or submit a brief, peer-reviewed data articles.  These articles will be indexed and linked with one’s original research article</a:t>
            </a:r>
          </a:p>
          <a:p>
            <a:pPr marL="76200" indent="0">
              <a:lnSpc>
                <a:spcPct val="100000"/>
              </a:lnSpc>
              <a:spcBef>
                <a:spcPts val="600"/>
              </a:spcBef>
              <a:buClr>
                <a:schemeClr val="dk1"/>
              </a:buClr>
              <a:buNone/>
            </a:pPr>
            <a:endPar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indent="0" algn="just">
              <a:lnSpc>
                <a:spcPct val="100000"/>
              </a:lnSpc>
              <a:spcBef>
                <a:spcPts val="600"/>
              </a:spcBef>
              <a:buClr>
                <a:schemeClr val="dk1"/>
              </a:buClr>
              <a:buNone/>
            </a:pPr>
            <a:r>
              <a:rPr lang="en-US" sz="1200" dirty="0">
                <a:latin typeface="Open Sans" panose="020B0606030504020204" pitchFamily="34" charset="0"/>
                <a:ea typeface="Open Sans" panose="020B0606030504020204" pitchFamily="34" charset="0"/>
                <a:cs typeface="Open Sans" panose="020B0606030504020204" pitchFamily="34" charset="0"/>
              </a:rPr>
              <a:t>(</a:t>
            </a:r>
            <a:r>
              <a:rPr lang="en-US" sz="1200" i="1" dirty="0">
                <a:latin typeface="Open Sans" panose="020B0606030504020204" pitchFamily="34" charset="0"/>
                <a:ea typeface="Open Sans" panose="020B0606030504020204" pitchFamily="34" charset="0"/>
                <a:cs typeface="Open Sans" panose="020B0606030504020204" pitchFamily="34" charset="0"/>
              </a:rPr>
              <a:t>Researcher Academy, 2018b)</a:t>
            </a:r>
          </a:p>
        </p:txBody>
      </p:sp>
    </p:spTree>
    <p:extLst>
      <p:ext uri="{BB962C8B-B14F-4D97-AF65-F5344CB8AC3E}">
        <p14:creationId xmlns:p14="http://schemas.microsoft.com/office/powerpoint/2010/main" val="289129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80010" y="427809"/>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Strategies for effective writing – order of writing </a:t>
            </a:r>
            <a:endParaRPr sz="3200" dirty="0">
              <a:solidFill>
                <a:srgbClr val="586F7C"/>
              </a:solidFill>
              <a:latin typeface="Open Sans"/>
              <a:ea typeface="Open Sans"/>
              <a:cs typeface="Open Sans"/>
              <a:sym typeface="Open Sans"/>
            </a:endParaRPr>
          </a:p>
        </p:txBody>
      </p:sp>
      <p:pic>
        <p:nvPicPr>
          <p:cNvPr id="3074" name="Picture 2" descr="C:\Users\Yuenyin\AppData\Local\Microsoft\Windows\INetCache\Content.Word\sequence of writing an article research academ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870" y="3823395"/>
            <a:ext cx="501015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394571" y="1673933"/>
            <a:ext cx="8749429" cy="2149462"/>
          </a:xfrm>
        </p:spPr>
        <p:txBody>
          <a:bodyPr/>
          <a:lstStyle/>
          <a:p>
            <a:pPr marL="76200" indent="0">
              <a:buNone/>
            </a:pPr>
            <a:r>
              <a:rPr lang="en-US" sz="1800" dirty="0">
                <a:latin typeface="Open Sans" panose="020B0606030504020204" pitchFamily="34" charset="0"/>
                <a:ea typeface="Open Sans" panose="020B0606030504020204" pitchFamily="34" charset="0"/>
                <a:cs typeface="Open Sans" panose="020B0606030504020204" pitchFamily="34" charset="0"/>
              </a:rPr>
              <a:t>Order of writing: Body, Back matter and Front matter </a:t>
            </a:r>
          </a:p>
          <a:p>
            <a:pP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 start with presenting data in Figures, Tables and/or other illustrations</a:t>
            </a:r>
          </a:p>
          <a:p>
            <a:pP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 describe Methods used and Results found</a:t>
            </a:r>
          </a:p>
          <a:p>
            <a:pP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 Discussion will be around Methods and Results</a:t>
            </a:r>
          </a:p>
          <a:p>
            <a:pP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 then write Conclusion and Introduction</a:t>
            </a:r>
          </a:p>
          <a:p>
            <a:pP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 finally, write the Title, Abstract and keywords to highlight the content of the article</a:t>
            </a:r>
          </a:p>
          <a:p>
            <a:pPr>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533400" lvl="1" indent="0">
              <a:buNone/>
            </a:pPr>
            <a:r>
              <a:rPr lang="en-US" sz="1400" b="1" dirty="0">
                <a:latin typeface="Open Sans" panose="020B0606030504020204" pitchFamily="34" charset="0"/>
                <a:ea typeface="Open Sans" panose="020B0606030504020204" pitchFamily="34" charset="0"/>
                <a:cs typeface="Open Sans" panose="020B0606030504020204" pitchFamily="34" charset="0"/>
              </a:rPr>
              <a:t>                                                 </a:t>
            </a:r>
          </a:p>
          <a:p>
            <a:pPr marL="533400" lvl="1" indent="0">
              <a:lnSpc>
                <a:spcPct val="150000"/>
              </a:lnSpc>
              <a:buNone/>
            </a:pPr>
            <a:r>
              <a:rPr lang="en-US" sz="1400" dirty="0">
                <a:latin typeface="Open Sans" panose="020B0606030504020204" pitchFamily="34" charset="0"/>
                <a:ea typeface="Open Sans" panose="020B0606030504020204" pitchFamily="34" charset="0"/>
                <a:cs typeface="Open Sans" panose="020B0606030504020204" pitchFamily="34" charset="0"/>
              </a:rPr>
              <a:t>                                             Order of writing (Researcher Academy, 2021)</a:t>
            </a:r>
          </a:p>
        </p:txBody>
      </p:sp>
    </p:spTree>
    <p:extLst>
      <p:ext uri="{BB962C8B-B14F-4D97-AF65-F5344CB8AC3E}">
        <p14:creationId xmlns:p14="http://schemas.microsoft.com/office/powerpoint/2010/main" val="1933433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80010" y="427809"/>
            <a:ext cx="787527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Strategies for effective writing – Language quality</a:t>
            </a:r>
            <a:endParaRPr sz="3200"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algn="just">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Should be presented in a clear and concise manner</a:t>
            </a:r>
          </a:p>
          <a:p>
            <a:pPr algn="just">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Keep it simple – avoid unnecessary words or phrases </a:t>
            </a:r>
          </a:p>
          <a:p>
            <a:pPr algn="just">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Use correct tense - </a:t>
            </a:r>
          </a:p>
          <a:p>
            <a:pPr lvl="1" algn="just">
              <a:lnSpc>
                <a:spcPct val="100000"/>
              </a:lnSpc>
              <a:spcBef>
                <a:spcPts val="600"/>
              </a:spcBef>
              <a:buClr>
                <a:schemeClr val="dk1"/>
              </a:buClr>
            </a:pP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for known facts and hypotheses, use the present tense</a:t>
            </a:r>
          </a:p>
          <a:p>
            <a:pPr lvl="1" algn="just">
              <a:lnSpc>
                <a:spcPct val="100000"/>
              </a:lnSpc>
              <a:spcBef>
                <a:spcPts val="600"/>
              </a:spcBef>
              <a:buClr>
                <a:schemeClr val="dk1"/>
              </a:buClr>
            </a:pP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use past tense to describe the experiment conducted and their result</a:t>
            </a:r>
          </a:p>
          <a:p>
            <a:pPr algn="just">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Make sure that the article is free of grammatical, spelling and other common errors</a:t>
            </a:r>
          </a:p>
          <a:p>
            <a:pPr algn="just">
              <a:lnSpc>
                <a:spcPct val="100000"/>
              </a:lnSpc>
              <a:spcBef>
                <a:spcPts val="600"/>
              </a:spcBef>
              <a:buClr>
                <a:schemeClr val="dk1"/>
              </a:buClr>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Before article submission, ask trusted colleagues who are familiar with the subject area to read the article; when submitting to an English language journal and English is your second language, ask a native English speaker or use a language editing service to review the writing</a:t>
            </a:r>
          </a:p>
          <a:p>
            <a:pPr algn="just">
              <a:lnSpc>
                <a:spcPct val="100000"/>
              </a:lnSpc>
              <a:spcBef>
                <a:spcPts val="600"/>
              </a:spcBef>
              <a:buClr>
                <a:schemeClr val="dk1"/>
              </a:buClr>
            </a:pP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indent="0" algn="just">
              <a:lnSpc>
                <a:spcPct val="100000"/>
              </a:lnSpc>
              <a:spcBef>
                <a:spcPts val="600"/>
              </a:spcBef>
              <a:buClr>
                <a:schemeClr val="dk1"/>
              </a:buClr>
              <a:buNone/>
            </a:pPr>
            <a:r>
              <a:rPr lang="en-US" sz="1200" dirty="0">
                <a:latin typeface="Open Sans" panose="020B0606030504020204" pitchFamily="34" charset="0"/>
                <a:ea typeface="Open Sans" panose="020B0606030504020204" pitchFamily="34" charset="0"/>
                <a:cs typeface="Open Sans" panose="020B0606030504020204" pitchFamily="34" charset="0"/>
              </a:rPr>
              <a:t>(</a:t>
            </a:r>
            <a:r>
              <a:rPr lang="en-US" sz="1200" i="1" dirty="0">
                <a:latin typeface="Open Sans" panose="020B0606030504020204" pitchFamily="34" charset="0"/>
                <a:ea typeface="Open Sans" panose="020B0606030504020204" pitchFamily="34" charset="0"/>
                <a:cs typeface="Open Sans" panose="020B0606030504020204" pitchFamily="34" charset="0"/>
              </a:rPr>
              <a:t>Researcher Academy, 2018b)</a:t>
            </a:r>
          </a:p>
          <a:p>
            <a:pPr marL="76200" lvl="0" indent="0" algn="just" rtl="0">
              <a:lnSpc>
                <a:spcPct val="100000"/>
              </a:lnSpc>
              <a:spcBef>
                <a:spcPts val="600"/>
              </a:spcBef>
              <a:spcAft>
                <a:spcPts val="0"/>
              </a:spcAft>
              <a:buClr>
                <a:schemeClr val="dk1"/>
              </a:buClr>
              <a:buSzPts val="2400"/>
              <a:buNone/>
            </a:pPr>
            <a:endPar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17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80010" y="427809"/>
            <a:ext cx="787527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Example of a well written article </a:t>
            </a:r>
            <a:endParaRPr sz="3200"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1" y="1924586"/>
            <a:ext cx="5657849" cy="4654698"/>
          </a:xfrm>
          <a:prstGeom prst="rect">
            <a:avLst/>
          </a:prstGeom>
          <a:noFill/>
          <a:ln>
            <a:noFill/>
          </a:ln>
        </p:spPr>
        <p:txBody>
          <a:bodyPr spcFirstLastPara="1" wrap="square" lIns="91425" tIns="45700" rIns="91425" bIns="45700" anchor="t" anchorCtr="0">
            <a:noAutofit/>
          </a:bodyPr>
          <a:lstStyle/>
          <a:p>
            <a:pPr algn="just">
              <a:lnSpc>
                <a:spcPct val="100000"/>
              </a:lnSpc>
              <a:spcBef>
                <a:spcPts val="600"/>
              </a:spcBef>
              <a:buClr>
                <a:schemeClr val="dk1"/>
              </a:buClr>
            </a:pPr>
            <a:r>
              <a:rPr lang="en-US" sz="2000" dirty="0">
                <a:latin typeface="Open Sans" panose="020B0606030504020204" pitchFamily="34" charset="0"/>
                <a:ea typeface="Open Sans" panose="020B0606030504020204" pitchFamily="34" charset="0"/>
                <a:cs typeface="Open Sans" panose="020B0606030504020204" pitchFamily="34" charset="0"/>
              </a:rPr>
              <a:t>Michelle Yeoman annotated this </a:t>
            </a:r>
            <a:r>
              <a:rPr lang="en-US" sz="2000" u="sng" dirty="0">
                <a:latin typeface="Open Sans" panose="020B0606030504020204" pitchFamily="34" charset="0"/>
                <a:ea typeface="Open Sans" panose="020B0606030504020204" pitchFamily="34" charset="0"/>
                <a:cs typeface="Open Sans" panose="020B0606030504020204" pitchFamily="34" charset="0"/>
                <a:hlinkClick r:id="rId3"/>
              </a:rPr>
              <a:t>PLOS One article</a:t>
            </a:r>
            <a:r>
              <a:rPr lang="en-US" sz="2000" dirty="0">
                <a:latin typeface="Open Sans" panose="020B0606030504020204" pitchFamily="34" charset="0"/>
                <a:ea typeface="Open Sans" panose="020B0606030504020204" pitchFamily="34" charset="0"/>
                <a:cs typeface="Open Sans" panose="020B0606030504020204" pitchFamily="34" charset="0"/>
              </a:rPr>
              <a:t> to illustrate different aspects of a well written scientific article.  (Yeoman 2013)   This is a good reference for authors and can be found on the </a:t>
            </a:r>
            <a:r>
              <a:rPr lang="en-US" sz="2000" u="sng" dirty="0" err="1">
                <a:latin typeface="Open Sans" panose="020B0606030504020204" pitchFamily="34" charset="0"/>
                <a:ea typeface="Open Sans" panose="020B0606030504020204" pitchFamily="34" charset="0"/>
                <a:cs typeface="Open Sans" panose="020B0606030504020204" pitchFamily="34" charset="0"/>
                <a:hlinkClick r:id="rId4"/>
              </a:rPr>
              <a:t>AuthorAid</a:t>
            </a:r>
            <a:r>
              <a:rPr lang="en-US" sz="2000" dirty="0">
                <a:latin typeface="Open Sans" panose="020B0606030504020204" pitchFamily="34" charset="0"/>
                <a:ea typeface="Open Sans" panose="020B0606030504020204" pitchFamily="34" charset="0"/>
                <a:cs typeface="Open Sans" panose="020B0606030504020204" pitchFamily="34" charset="0"/>
              </a:rPr>
              <a:t> site.</a:t>
            </a:r>
            <a:endPar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just">
              <a:lnSpc>
                <a:spcPct val="100000"/>
              </a:lnSpc>
              <a:spcBef>
                <a:spcPts val="600"/>
              </a:spcBef>
              <a:buClr>
                <a:schemeClr val="dk1"/>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just">
              <a:lnSpc>
                <a:spcPct val="100000"/>
              </a:lnSpc>
              <a:spcBef>
                <a:spcPts val="600"/>
              </a:spcBef>
              <a:buClr>
                <a:schemeClr val="dk1"/>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just">
              <a:lnSpc>
                <a:spcPct val="100000"/>
              </a:lnSpc>
              <a:spcBef>
                <a:spcPts val="600"/>
              </a:spcBef>
              <a:buClr>
                <a:schemeClr val="dk1"/>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just">
              <a:lnSpc>
                <a:spcPct val="100000"/>
              </a:lnSpc>
              <a:spcBef>
                <a:spcPts val="600"/>
              </a:spcBef>
              <a:buClr>
                <a:schemeClr val="dk1"/>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just">
              <a:lnSpc>
                <a:spcPct val="100000"/>
              </a:lnSpc>
              <a:spcBef>
                <a:spcPts val="600"/>
              </a:spcBef>
              <a:buClr>
                <a:schemeClr val="dk1"/>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just">
              <a:lnSpc>
                <a:spcPct val="100000"/>
              </a:lnSpc>
              <a:spcBef>
                <a:spcPts val="600"/>
              </a:spcBef>
              <a:buClr>
                <a:schemeClr val="dk1"/>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just">
              <a:lnSpc>
                <a:spcPct val="100000"/>
              </a:lnSpc>
              <a:spcBef>
                <a:spcPts val="600"/>
              </a:spcBef>
              <a:buClr>
                <a:schemeClr val="dk1"/>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just">
              <a:lnSpc>
                <a:spcPct val="100000"/>
              </a:lnSpc>
              <a:spcBef>
                <a:spcPts val="600"/>
              </a:spcBef>
              <a:buClr>
                <a:schemeClr val="dk1"/>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just">
              <a:lnSpc>
                <a:spcPct val="100000"/>
              </a:lnSpc>
              <a:spcBef>
                <a:spcPts val="600"/>
              </a:spcBef>
              <a:buClr>
                <a:schemeClr val="dk1"/>
              </a:buClr>
              <a:buNone/>
            </a:pPr>
            <a:r>
              <a:rPr lang="en-US" sz="1200" i="1" dirty="0">
                <a:latin typeface="Open Sans" panose="020B0606030504020204" pitchFamily="34" charset="0"/>
                <a:ea typeface="Open Sans" panose="020B0606030504020204" pitchFamily="34" charset="0"/>
                <a:cs typeface="Open Sans" panose="020B0606030504020204" pitchFamily="34" charset="0"/>
              </a:rPr>
              <a:t>(Yeoman, 2013)</a:t>
            </a:r>
            <a:endParaRPr lang="en-US" sz="1200" i="1"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048" y="1725879"/>
            <a:ext cx="5034922" cy="5052112"/>
          </a:xfrm>
          <a:prstGeom prst="rect">
            <a:avLst/>
          </a:prstGeom>
          <a:ln w="9525">
            <a:solidFill>
              <a:schemeClr val="bg2"/>
            </a:solidFill>
          </a:ln>
        </p:spPr>
      </p:pic>
    </p:spTree>
    <p:extLst>
      <p:ext uri="{BB962C8B-B14F-4D97-AF65-F5344CB8AC3E}">
        <p14:creationId xmlns:p14="http://schemas.microsoft.com/office/powerpoint/2010/main" val="3181169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80010" y="427809"/>
            <a:ext cx="787527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Summary</a:t>
            </a:r>
            <a:endParaRPr sz="3200"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171450" y="1405839"/>
            <a:ext cx="11098529" cy="4997649"/>
          </a:xfrm>
          <a:prstGeom prst="rect">
            <a:avLst/>
          </a:prstGeom>
          <a:noFill/>
          <a:ln>
            <a:noFill/>
          </a:ln>
        </p:spPr>
        <p:txBody>
          <a:bodyPr spcFirstLastPara="1" wrap="square" lIns="91425" tIns="45700" rIns="91425" bIns="45700" anchor="t" anchorCtr="0">
            <a:noAutofit/>
          </a:bodyPr>
          <a:lstStyle/>
          <a:p>
            <a:pPr marL="76200" indent="0" algn="just">
              <a:lnSpc>
                <a:spcPct val="100000"/>
              </a:lnSpc>
              <a:spcBef>
                <a:spcPts val="600"/>
              </a:spcBef>
              <a:buClr>
                <a:schemeClr val="dk1"/>
              </a:buClr>
              <a:buNone/>
            </a:pPr>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This presentation summarized the key steps for publishing a research report in a scholarly journal, an important method for disseminating research output.</a:t>
            </a:r>
          </a:p>
          <a:p>
            <a:pPr algn="just">
              <a:lnSpc>
                <a:spcPct val="100000"/>
              </a:lnSpc>
              <a:spcBef>
                <a:spcPts val="600"/>
              </a:spcBef>
              <a:buClr>
                <a:schemeClr val="dk1"/>
              </a:buClr>
            </a:pP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Highlighted the aspects that authors should consider in</a:t>
            </a:r>
          </a:p>
          <a:p>
            <a:pPr lvl="1" algn="just">
              <a:lnSpc>
                <a:spcPct val="100000"/>
              </a:lnSpc>
              <a:spcBef>
                <a:spcPts val="600"/>
              </a:spcBef>
              <a:buClr>
                <a:schemeClr val="dk1"/>
              </a:buClr>
            </a:pP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targeting the appropriate journal</a:t>
            </a:r>
          </a:p>
          <a:p>
            <a:pPr lvl="1" algn="just">
              <a:lnSpc>
                <a:spcPct val="100000"/>
              </a:lnSpc>
              <a:spcBef>
                <a:spcPts val="600"/>
              </a:spcBef>
              <a:buClr>
                <a:schemeClr val="dk1"/>
              </a:buClr>
            </a:pP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preparing the manuscript</a:t>
            </a:r>
          </a:p>
          <a:p>
            <a:pPr algn="just">
              <a:lnSpc>
                <a:spcPct val="100000"/>
              </a:lnSpc>
              <a:spcBef>
                <a:spcPts val="600"/>
              </a:spcBef>
              <a:buClr>
                <a:schemeClr val="dk1"/>
              </a:buClr>
            </a:pP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Summarized the typical article structure, and how each section should be written.</a:t>
            </a:r>
          </a:p>
          <a:p>
            <a:pPr algn="just">
              <a:lnSpc>
                <a:spcPct val="100000"/>
              </a:lnSpc>
              <a:spcBef>
                <a:spcPts val="600"/>
              </a:spcBef>
              <a:buClr>
                <a:schemeClr val="dk1"/>
              </a:buClr>
            </a:pP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Discussed publication ethics, in the context of selecting an appropriate journal to publish.</a:t>
            </a:r>
            <a:endPar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365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Disseminate research output and journal publication</a:t>
            </a:r>
            <a:endParaRPr dirty="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Target the appropriate journal  </a:t>
            </a:r>
          </a:p>
          <a:p>
            <a:pPr marL="355600" lvl="0" indent="-3429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Learn the fundamentals of manuscript preparation</a:t>
            </a:r>
          </a:p>
          <a:p>
            <a:pPr marL="355600" lvl="0" indent="-3429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Highlight effective writing skills</a:t>
            </a:r>
            <a:endParaRPr dirty="0">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a88abbf903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21" name="Google Shape;221;ga88abbf903_0_0"/>
          <p:cNvSpPr txBox="1">
            <a:spLocks noGrp="1"/>
          </p:cNvSpPr>
          <p:nvPr>
            <p:ph type="body" idx="1"/>
          </p:nvPr>
        </p:nvSpPr>
        <p:spPr>
          <a:xfrm>
            <a:off x="644644" y="1713920"/>
            <a:ext cx="10053835" cy="4650600"/>
          </a:xfrm>
          <a:prstGeom prst="rect">
            <a:avLst/>
          </a:prstGeom>
          <a:noFill/>
          <a:ln>
            <a:noFill/>
          </a:ln>
        </p:spPr>
        <p:txBody>
          <a:bodyPr spcFirstLastPara="1" wrap="square" lIns="91425" tIns="45700" rIns="91425" bIns="45700" anchor="t" anchorCtr="0">
            <a:noAutofit/>
          </a:bodyPr>
          <a:lstStyle/>
          <a:p>
            <a:pPr indent="-304800">
              <a:lnSpc>
                <a:spcPct val="150000"/>
              </a:lnSpc>
              <a:spcBef>
                <a:spcPts val="0"/>
              </a:spcBef>
              <a:buClr>
                <a:schemeClr val="dk1"/>
              </a:buClr>
              <a:buSzPts val="1200"/>
              <a:buFont typeface="Open Sans"/>
              <a:buChar char="●"/>
            </a:pPr>
            <a:r>
              <a:rPr lang="en-US" sz="1200" dirty="0">
                <a:latin typeface="Open Sans" panose="020B0606030504020204" pitchFamily="34" charset="0"/>
                <a:ea typeface="Open Sans" panose="020B0606030504020204" pitchFamily="34" charset="0"/>
                <a:cs typeface="Open Sans" panose="020B0606030504020204" pitchFamily="34" charset="0"/>
              </a:rPr>
              <a:t>George Mason University, 2021. Writing a scientific research report (</a:t>
            </a:r>
            <a:r>
              <a:rPr lang="en-US" sz="1200" dirty="0" err="1">
                <a:latin typeface="Open Sans" panose="020B0606030504020204" pitchFamily="34" charset="0"/>
                <a:ea typeface="Open Sans" panose="020B0606030504020204" pitchFamily="34" charset="0"/>
                <a:cs typeface="Open Sans" panose="020B0606030504020204" pitchFamily="34" charset="0"/>
              </a:rPr>
              <a:t>IMRaD</a:t>
            </a:r>
            <a:r>
              <a:rPr lang="en-US" sz="1200" dirty="0">
                <a:latin typeface="Open Sans" panose="020B0606030504020204" pitchFamily="34" charset="0"/>
                <a:ea typeface="Open Sans" panose="020B0606030504020204" pitchFamily="34" charset="0"/>
                <a:cs typeface="Open Sans" panose="020B0606030504020204" pitchFamily="34" charset="0"/>
              </a:rPr>
              <a:t>). [Online] [Cited 13 September 2021]</a:t>
            </a:r>
            <a:r>
              <a:rPr lang="en-US" sz="1200" i="1" dirty="0">
                <a:latin typeface="Open Sans" panose="020B0606030504020204" pitchFamily="34" charset="0"/>
                <a:ea typeface="Open Sans" panose="020B0606030504020204" pitchFamily="34" charset="0"/>
                <a:cs typeface="Open Sans" panose="020B0606030504020204" pitchFamily="34" charset="0"/>
              </a:rPr>
              <a:t> </a:t>
            </a:r>
            <a:r>
              <a:rPr lang="en-US" sz="1200" i="1" dirty="0">
                <a:latin typeface="Open Sans" panose="020B0606030504020204" pitchFamily="34" charset="0"/>
                <a:ea typeface="Open Sans" panose="020B0606030504020204" pitchFamily="34" charset="0"/>
                <a:cs typeface="Open Sans" panose="020B0606030504020204" pitchFamily="34" charset="0"/>
                <a:hlinkClick r:id="rId3"/>
              </a:rPr>
              <a:t>https://writingcenter.gmu.edu/guides/writing-an-imrad-report</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lvl="0" indent="-304800">
              <a:lnSpc>
                <a:spcPct val="150000"/>
              </a:lnSpc>
              <a:spcBef>
                <a:spcPts val="0"/>
              </a:spcBef>
              <a:buClr>
                <a:schemeClr val="dk1"/>
              </a:buClr>
              <a:buSzPts val="1200"/>
              <a:buFont typeface="Open Sans"/>
              <a:buChar char="●"/>
            </a:pPr>
            <a:r>
              <a:rPr lang="en-US" sz="1200" dirty="0">
                <a:latin typeface="Open Sans" panose="020B0606030504020204" pitchFamily="34" charset="0"/>
                <a:ea typeface="Open Sans" panose="020B0606030504020204" pitchFamily="34" charset="0"/>
                <a:cs typeface="Open Sans" panose="020B0606030504020204" pitchFamily="34" charset="0"/>
              </a:rPr>
              <a:t>IFIS. 2021a. Identifying potential journals. In: Guide to Getting Published in Journals [Online] [Cited 13 September 2021].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4"/>
              </a:rPr>
              <a:t>https://ifis.libguides.com/journal-publishing-guide/identifying-potential-journals</a:t>
            </a:r>
            <a:endParaRPr lang="en-US" sz="1200" u="sng" dirty="0">
              <a:latin typeface="Open Sans" panose="020B0606030504020204" pitchFamily="34" charset="0"/>
              <a:ea typeface="Open Sans" panose="020B0606030504020204" pitchFamily="34" charset="0"/>
              <a:cs typeface="Open Sans" panose="020B0606030504020204" pitchFamily="34" charset="0"/>
            </a:endParaRPr>
          </a:p>
          <a:p>
            <a:pPr lvl="0" indent="-304800">
              <a:lnSpc>
                <a:spcPct val="150000"/>
              </a:lnSpc>
              <a:spcBef>
                <a:spcPts val="0"/>
              </a:spcBef>
              <a:buClr>
                <a:schemeClr val="dk1"/>
              </a:buClr>
              <a:buSzPts val="1200"/>
              <a:buFont typeface="Open Sans"/>
              <a:buChar char="●"/>
            </a:pPr>
            <a:r>
              <a:rPr lang="en-US" sz="1200" dirty="0">
                <a:latin typeface="Open Sans" panose="020B0606030504020204" pitchFamily="34" charset="0"/>
                <a:ea typeface="Open Sans" panose="020B0606030504020204" pitchFamily="34" charset="0"/>
                <a:cs typeface="Open Sans" panose="020B0606030504020204" pitchFamily="34" charset="0"/>
              </a:rPr>
              <a:t>IFIS, 2021b. Creating a journal comparison spreadsheet. In: Guide to Getting Published in Journals [Online] [Cited 13 September 2021].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5"/>
              </a:rPr>
              <a:t>https://ifis.libguides.com/journal-publishing-guide/journal-comparison-spreadsheet</a:t>
            </a:r>
            <a:endParaRPr lang="en-US" sz="1200" u="sng" dirty="0">
              <a:latin typeface="Open Sans" panose="020B0606030504020204" pitchFamily="34" charset="0"/>
              <a:ea typeface="Open Sans" panose="020B0606030504020204" pitchFamily="34" charset="0"/>
              <a:cs typeface="Open Sans" panose="020B0606030504020204" pitchFamily="34" charset="0"/>
            </a:endParaRPr>
          </a:p>
          <a:p>
            <a:pPr lvl="0" indent="-304800">
              <a:lnSpc>
                <a:spcPct val="150000"/>
              </a:lnSpc>
              <a:spcBef>
                <a:spcPts val="0"/>
              </a:spcBef>
              <a:buClr>
                <a:schemeClr val="dk1"/>
              </a:buClr>
              <a:buSzPts val="1200"/>
              <a:buFont typeface="Open Sans"/>
              <a:buChar char="●"/>
            </a:pPr>
            <a:r>
              <a:rPr lang="en-US" sz="1200" dirty="0">
                <a:latin typeface="Open Sans" panose="020B0606030504020204" pitchFamily="34" charset="0"/>
                <a:ea typeface="Open Sans" panose="020B0606030504020204" pitchFamily="34" charset="0"/>
                <a:cs typeface="Open Sans" panose="020B0606030504020204" pitchFamily="34" charset="0"/>
              </a:rPr>
              <a:t>IFIS, 2021c. Aims &amp; Scope. In: Guide to Getting Published in Journals. [Online] [Cited 13 September 2021].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6"/>
              </a:rPr>
              <a:t>https://ifis.libguides.com/journal-publishing-guide/aims-and-scope</a:t>
            </a:r>
            <a:endParaRPr lang="en-US" sz="1200" u="sng" dirty="0">
              <a:latin typeface="Open Sans" panose="020B0606030504020204" pitchFamily="34" charset="0"/>
              <a:ea typeface="Open Sans" panose="020B0606030504020204" pitchFamily="34" charset="0"/>
              <a:cs typeface="Open Sans" panose="020B0606030504020204" pitchFamily="34" charset="0"/>
            </a:endParaRPr>
          </a:p>
          <a:p>
            <a:pPr lvl="0" indent="-304800">
              <a:lnSpc>
                <a:spcPct val="150000"/>
              </a:lnSpc>
              <a:spcBef>
                <a:spcPts val="0"/>
              </a:spcBef>
              <a:buClr>
                <a:schemeClr val="dk1"/>
              </a:buClr>
              <a:buSzPts val="1200"/>
              <a:buFont typeface="Open Sans"/>
              <a:buChar char="●"/>
            </a:pPr>
            <a:r>
              <a:rPr lang="en-US" sz="1200" dirty="0">
                <a:latin typeface="Open Sans" panose="020B0606030504020204" pitchFamily="34" charset="0"/>
                <a:ea typeface="Open Sans" panose="020B0606030504020204" pitchFamily="34" charset="0"/>
                <a:cs typeface="Open Sans" panose="020B0606030504020204" pitchFamily="34" charset="0"/>
              </a:rPr>
              <a:t>IFIS, 2021d. Ethics and malpractice statements. In: Guide to Getting Published in Journals. [Online] [Cited 13 September 2021] </a:t>
            </a:r>
            <a:r>
              <a:rPr lang="en-US" sz="1200" dirty="0">
                <a:latin typeface="Open Sans" panose="020B0606030504020204" pitchFamily="34" charset="0"/>
                <a:ea typeface="Open Sans" panose="020B0606030504020204" pitchFamily="34" charset="0"/>
                <a:cs typeface="Open Sans" panose="020B0606030504020204" pitchFamily="34" charset="0"/>
                <a:hlinkClick r:id="rId7"/>
              </a:rPr>
              <a:t>https://ifis.libguides.com/journal-publishing-guide/ethics-malpractice</a:t>
            </a:r>
            <a:r>
              <a:rPr lang="en-US" sz="1200" dirty="0">
                <a:latin typeface="Open Sans" panose="020B0606030504020204" pitchFamily="34" charset="0"/>
                <a:ea typeface="Open Sans" panose="020B0606030504020204" pitchFamily="34" charset="0"/>
                <a:cs typeface="Open Sans" panose="020B0606030504020204" pitchFamily="34" charset="0"/>
              </a:rPr>
              <a:t>.</a:t>
            </a:r>
          </a:p>
          <a:p>
            <a:pPr lvl="0" indent="-304800">
              <a:lnSpc>
                <a:spcPct val="150000"/>
              </a:lnSpc>
              <a:spcBef>
                <a:spcPts val="0"/>
              </a:spcBef>
              <a:buClr>
                <a:schemeClr val="dk1"/>
              </a:buClr>
              <a:buSzPts val="1200"/>
              <a:buFont typeface="Open Sans"/>
              <a:buChar char="●"/>
            </a:pPr>
            <a:r>
              <a:rPr lang="en-US" sz="1200" dirty="0">
                <a:latin typeface="Open Sans" panose="020B0606030504020204" pitchFamily="34" charset="0"/>
                <a:ea typeface="Open Sans" panose="020B0606030504020204" pitchFamily="34" charset="0"/>
                <a:cs typeface="Open Sans" panose="020B0606030504020204" pitchFamily="34" charset="0"/>
              </a:rPr>
              <a:t>IFIS, 2021e. Instructions for Authors. In: Guide to Getting Published in Journals. [Online] [Cited 13 September 2021]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8"/>
              </a:rPr>
              <a:t>https://ifis.libguides.com/journal-publishing-guide/instructions-for-authors</a:t>
            </a:r>
            <a:endParaRPr lang="en-US" sz="1200" u="sng" dirty="0">
              <a:latin typeface="Open Sans" panose="020B0606030504020204" pitchFamily="34" charset="0"/>
              <a:ea typeface="Open Sans" panose="020B0606030504020204" pitchFamily="34" charset="0"/>
              <a:cs typeface="Open Sans" panose="020B0606030504020204" pitchFamily="34" charset="0"/>
            </a:endParaRPr>
          </a:p>
          <a:p>
            <a:pPr lvl="0" indent="-304800">
              <a:lnSpc>
                <a:spcPct val="150000"/>
              </a:lnSpc>
              <a:spcBef>
                <a:spcPts val="0"/>
              </a:spcBef>
              <a:buClr>
                <a:schemeClr val="dk1"/>
              </a:buClr>
              <a:buSzPts val="1200"/>
              <a:buFont typeface="Open Sans"/>
              <a:buChar char="●"/>
            </a:pPr>
            <a:r>
              <a:rPr lang="en-US" sz="1200" dirty="0">
                <a:latin typeface="Open Sans" panose="020B0606030504020204" pitchFamily="34" charset="0"/>
                <a:ea typeface="Open Sans" panose="020B0606030504020204" pitchFamily="34" charset="0"/>
                <a:cs typeface="Open Sans" panose="020B0606030504020204" pitchFamily="34" charset="0"/>
              </a:rPr>
              <a:t>ICMJE, 2021.  Defining the Role of Authors and Contributors.  In ICMJE Recommendations [Online] [Cited 13 September 2021].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9"/>
              </a:rPr>
              <a:t>http://www.icmje.org/recommendations/browse/roles-and-responsibilities/defining-the-role-of-authors-and-contributors.html</a:t>
            </a:r>
            <a:endParaRPr lang="en-US" sz="1200" u="sng" dirty="0">
              <a:latin typeface="Open Sans" panose="020B0606030504020204" pitchFamily="34" charset="0"/>
              <a:ea typeface="Open Sans" panose="020B0606030504020204" pitchFamily="34" charset="0"/>
              <a:cs typeface="Open Sans" panose="020B0606030504020204" pitchFamily="34" charset="0"/>
            </a:endParaRPr>
          </a:p>
          <a:p>
            <a:pPr lvl="0" indent="-304800">
              <a:lnSpc>
                <a:spcPct val="150000"/>
              </a:lnSpc>
              <a:spcBef>
                <a:spcPts val="0"/>
              </a:spcBef>
              <a:buClr>
                <a:schemeClr val="dk1"/>
              </a:buClr>
              <a:buSzPts val="1200"/>
              <a:buFont typeface="Open Sans"/>
              <a:buChar char="●"/>
            </a:pPr>
            <a:r>
              <a:rPr lang="en-US" sz="1200" dirty="0">
                <a:latin typeface="Open Sans" panose="020B0606030504020204" pitchFamily="34" charset="0"/>
                <a:ea typeface="Open Sans" panose="020B0606030504020204" pitchFamily="34" charset="0"/>
                <a:cs typeface="Open Sans" panose="020B0606030504020204" pitchFamily="34" charset="0"/>
              </a:rPr>
              <a:t>Li Y, Wu C, Yan E, Li K (2018) Will open access increase journal </a:t>
            </a:r>
            <a:r>
              <a:rPr lang="en-US" sz="1200" dirty="0" err="1">
                <a:latin typeface="Open Sans" panose="020B0606030504020204" pitchFamily="34" charset="0"/>
                <a:ea typeface="Open Sans" panose="020B0606030504020204" pitchFamily="34" charset="0"/>
                <a:cs typeface="Open Sans" panose="020B0606030504020204" pitchFamily="34" charset="0"/>
              </a:rPr>
              <a:t>CiteScores</a:t>
            </a:r>
            <a:r>
              <a:rPr lang="en-US" sz="1200" dirty="0">
                <a:latin typeface="Open Sans" panose="020B0606030504020204" pitchFamily="34" charset="0"/>
                <a:ea typeface="Open Sans" panose="020B0606030504020204" pitchFamily="34" charset="0"/>
                <a:cs typeface="Open Sans" panose="020B0606030504020204" pitchFamily="34" charset="0"/>
              </a:rPr>
              <a:t>? An empirical investigation over multiple disciplines. </a:t>
            </a:r>
            <a:r>
              <a:rPr lang="en-US" sz="1200" dirty="0" err="1">
                <a:latin typeface="Open Sans" panose="020B0606030504020204" pitchFamily="34" charset="0"/>
                <a:ea typeface="Open Sans" panose="020B0606030504020204" pitchFamily="34" charset="0"/>
                <a:cs typeface="Open Sans" panose="020B0606030504020204" pitchFamily="34" charset="0"/>
              </a:rPr>
              <a:t>PLoS</a:t>
            </a:r>
            <a:r>
              <a:rPr lang="en-US" sz="1200" dirty="0">
                <a:latin typeface="Open Sans" panose="020B0606030504020204" pitchFamily="34" charset="0"/>
                <a:ea typeface="Open Sans" panose="020B0606030504020204" pitchFamily="34" charset="0"/>
                <a:cs typeface="Open Sans" panose="020B0606030504020204" pitchFamily="34" charset="0"/>
              </a:rPr>
              <a:t> ONE 13(8): e0201885. [Cited 19 September 2021] </a:t>
            </a:r>
            <a:r>
              <a:rPr lang="en-US" sz="1200" u="sng" dirty="0">
                <a:latin typeface="Open Sans" panose="020B0606030504020204" pitchFamily="34" charset="0"/>
                <a:ea typeface="Open Sans" panose="020B0606030504020204" pitchFamily="34" charset="0"/>
                <a:cs typeface="Open Sans" panose="020B0606030504020204" pitchFamily="34" charset="0"/>
                <a:hlinkClick r:id="rId10"/>
              </a:rPr>
              <a:t>https://doi.org/10.1371/journal.pone.0201885</a:t>
            </a:r>
            <a:r>
              <a:rPr lang="en-US" sz="1200" u="sng" dirty="0">
                <a:latin typeface="Open Sans" panose="020B0606030504020204" pitchFamily="34" charset="0"/>
                <a:ea typeface="Open Sans" panose="020B0606030504020204" pitchFamily="34" charset="0"/>
                <a:cs typeface="Open Sans" panose="020B0606030504020204" pitchFamily="34" charset="0"/>
              </a:rPr>
              <a:t>.</a:t>
            </a:r>
            <a:br>
              <a:rPr lang="en-US" sz="1200" dirty="0">
                <a:latin typeface="Open Sans" panose="020B0606030504020204" pitchFamily="34" charset="0"/>
                <a:ea typeface="Open Sans" panose="020B0606030504020204" pitchFamily="34" charset="0"/>
                <a:cs typeface="Open Sans" panose="020B0606030504020204" pitchFamily="34" charset="0"/>
              </a:rPr>
            </a:br>
            <a:endParaRPr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a88abbf903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dirty="0">
                <a:solidFill>
                  <a:srgbClr val="586F7C"/>
                </a:solidFill>
                <a:latin typeface="Open Sans"/>
                <a:ea typeface="Open Sans"/>
                <a:cs typeface="Open Sans"/>
                <a:sym typeface="Open Sans"/>
              </a:rPr>
              <a:t>References and useful resources (cont’d)</a:t>
            </a:r>
            <a:endParaRPr dirty="0">
              <a:solidFill>
                <a:srgbClr val="586F7C"/>
              </a:solidFill>
              <a:latin typeface="Open Sans"/>
              <a:ea typeface="Open Sans"/>
              <a:cs typeface="Open Sans"/>
              <a:sym typeface="Open Sans"/>
            </a:endParaRPr>
          </a:p>
        </p:txBody>
      </p:sp>
      <p:sp>
        <p:nvSpPr>
          <p:cNvPr id="221" name="Google Shape;221;ga88abbf903_0_0"/>
          <p:cNvSpPr txBox="1">
            <a:spLocks noGrp="1"/>
          </p:cNvSpPr>
          <p:nvPr>
            <p:ph type="body" idx="1"/>
          </p:nvPr>
        </p:nvSpPr>
        <p:spPr>
          <a:xfrm>
            <a:off x="610354" y="1691060"/>
            <a:ext cx="9870955" cy="4650600"/>
          </a:xfrm>
          <a:prstGeom prst="rect">
            <a:avLst/>
          </a:prstGeom>
          <a:noFill/>
          <a:ln>
            <a:noFill/>
          </a:ln>
        </p:spPr>
        <p:txBody>
          <a:bodyPr spcFirstLastPara="1" wrap="square" lIns="91425" tIns="45700" rIns="91425" bIns="45700" anchor="t" anchorCtr="0">
            <a:noAutofit/>
          </a:bodyPr>
          <a:lstStyle/>
          <a:p>
            <a:pPr lvl="0" indent="-304800">
              <a:lnSpc>
                <a:spcPct val="150000"/>
              </a:lnSpc>
              <a:spcBef>
                <a:spcPts val="0"/>
              </a:spcBef>
              <a:buClr>
                <a:schemeClr val="dk1"/>
              </a:buClr>
              <a:buSzPts val="1200"/>
              <a:buFont typeface="Open Sans"/>
              <a:buChar char="●"/>
            </a:pPr>
            <a:r>
              <a:rPr lang="en-US" sz="1200" dirty="0"/>
              <a:t>NLM, 2021a. Journal Publishing Tag Library NISO JATS Version 1.3. [Online] [Cited 13 September 2021] </a:t>
            </a:r>
            <a:r>
              <a:rPr lang="en-US" sz="1200" u="sng" dirty="0">
                <a:hlinkClick r:id="rId3"/>
              </a:rPr>
              <a:t>https://jats.nlm.nih.gov/publishing/tag-library/1.3/chapter/getting-started.html</a:t>
            </a:r>
            <a:endParaRPr lang="en-US" sz="1200" dirty="0"/>
          </a:p>
          <a:p>
            <a:pPr lvl="0" indent="-304800">
              <a:lnSpc>
                <a:spcPct val="150000"/>
              </a:lnSpc>
              <a:spcBef>
                <a:spcPts val="0"/>
              </a:spcBef>
              <a:buClr>
                <a:schemeClr val="dk1"/>
              </a:buClr>
              <a:buSzPts val="1200"/>
              <a:buFont typeface="Open Sans"/>
              <a:buChar char="●"/>
            </a:pPr>
            <a:r>
              <a:rPr lang="en-US" sz="1200" dirty="0"/>
              <a:t>NLM, 2021b. Structured abstracts.  [Online] [Cited 13 September 2021)</a:t>
            </a:r>
            <a:r>
              <a:rPr lang="en-US" sz="1200" u="sng" dirty="0">
                <a:hlinkClick r:id="rId4"/>
              </a:rPr>
              <a:t>https://www.nlm.nih.gov/bsd/policy/structured_abstracts.html</a:t>
            </a:r>
            <a:endParaRPr lang="en-US" sz="1200" dirty="0"/>
          </a:p>
          <a:p>
            <a:pPr lvl="0" indent="-304800">
              <a:lnSpc>
                <a:spcPct val="150000"/>
              </a:lnSpc>
              <a:spcBef>
                <a:spcPts val="0"/>
              </a:spcBef>
              <a:buClr>
                <a:schemeClr val="dk1"/>
              </a:buClr>
              <a:buSzPts val="1200"/>
              <a:buFont typeface="Open Sans"/>
              <a:buChar char="●"/>
            </a:pPr>
            <a:r>
              <a:rPr lang="en-US" sz="1200" dirty="0"/>
              <a:t>Research4Life, 2021.  Strategies for effective writing.  In Research4Life Training Authors hub at Research4Life Training portal. [Online] [Cited 15 September 2021] </a:t>
            </a:r>
            <a:r>
              <a:rPr lang="en-US" sz="1200" u="sng" dirty="0">
                <a:hlinkClick r:id="rId5"/>
              </a:rPr>
              <a:t>https://www.research4life.org/training/authors-hub/</a:t>
            </a:r>
            <a:endParaRPr lang="en-US" sz="1200" u="sng" dirty="0"/>
          </a:p>
          <a:p>
            <a:pPr lvl="0" indent="-304800">
              <a:lnSpc>
                <a:spcPct val="150000"/>
              </a:lnSpc>
              <a:spcBef>
                <a:spcPts val="0"/>
              </a:spcBef>
              <a:buClr>
                <a:schemeClr val="dk1"/>
              </a:buClr>
              <a:buSzPts val="1200"/>
              <a:buFont typeface="Open Sans"/>
              <a:buChar char="●"/>
            </a:pPr>
            <a:r>
              <a:rPr lang="en-US" sz="1200" dirty="0"/>
              <a:t>Researcher Academy, 2018a. How to get published: what distinguishes a good manuscript from a bad one? In Researcher Academy of Elsevier [Online] [Cited 13 September 2021]. </a:t>
            </a:r>
            <a:r>
              <a:rPr lang="en-US" sz="1200" u="sng" dirty="0">
                <a:hlinkClick r:id="rId6"/>
              </a:rPr>
              <a:t>https://researcheracademy.elsevier.com/uploads/2018-05/1.pdf</a:t>
            </a:r>
            <a:r>
              <a:rPr lang="en-US" sz="1200" dirty="0"/>
              <a:t>   </a:t>
            </a:r>
          </a:p>
          <a:p>
            <a:pPr lvl="0" indent="-304800">
              <a:lnSpc>
                <a:spcPct val="150000"/>
              </a:lnSpc>
              <a:spcBef>
                <a:spcPts val="0"/>
              </a:spcBef>
              <a:buClr>
                <a:schemeClr val="dk1"/>
              </a:buClr>
              <a:buSzPts val="1200"/>
              <a:buFont typeface="Open Sans"/>
              <a:buChar char="●"/>
            </a:pPr>
            <a:r>
              <a:rPr lang="en-US" sz="1200" dirty="0"/>
              <a:t>Researcher Academy. 2018b. How to publish in scholarly journals. In Researcher Academy of Elsevier [Online] [cited 13 September 2021] </a:t>
            </a:r>
            <a:r>
              <a:rPr lang="en-US" sz="1200" u="sng" dirty="0">
                <a:hlinkClick r:id="rId7"/>
              </a:rPr>
              <a:t>https://researcheracademy.elsevier.com/uploads/2018-04/Understanding%20the%20Publishing%20Process_Apr2018_Web.pdf</a:t>
            </a:r>
            <a:endParaRPr lang="en-US" sz="1200" dirty="0"/>
          </a:p>
          <a:p>
            <a:pPr lvl="0" indent="-304800">
              <a:lnSpc>
                <a:spcPct val="150000"/>
              </a:lnSpc>
              <a:spcBef>
                <a:spcPts val="0"/>
              </a:spcBef>
              <a:buClr>
                <a:schemeClr val="dk1"/>
              </a:buClr>
              <a:buSzPts val="1200"/>
              <a:buFont typeface="Open Sans"/>
              <a:buChar char="●"/>
            </a:pPr>
            <a:r>
              <a:rPr lang="en-US" sz="1200" dirty="0"/>
              <a:t>Researcher Academy, 2021. Structuring your article correctly.  In Research Academy of Elsevier [Online] [Cited 15 September 2021] </a:t>
            </a:r>
            <a:r>
              <a:rPr lang="en-US" sz="1200" u="sng" dirty="0">
                <a:hlinkClick r:id="rId8"/>
              </a:rPr>
              <a:t>https://researcheracademy.elsevier.com/writing-research/fundamentals-manuscript-preparation/structuring-article-correctly</a:t>
            </a:r>
            <a:r>
              <a:rPr lang="en-US" sz="1200" dirty="0"/>
              <a:t>  </a:t>
            </a:r>
          </a:p>
          <a:p>
            <a:pPr lvl="0" indent="-304800">
              <a:lnSpc>
                <a:spcPct val="150000"/>
              </a:lnSpc>
              <a:spcBef>
                <a:spcPts val="0"/>
              </a:spcBef>
              <a:buClr>
                <a:schemeClr val="dk1"/>
              </a:buClr>
              <a:buSzPts val="1200"/>
              <a:buFont typeface="Open Sans"/>
              <a:buChar char="●"/>
            </a:pPr>
            <a:r>
              <a:rPr lang="en-US" sz="1200" dirty="0"/>
              <a:t>Taylor and Francis. 2021. Guide to Getting Published.  [Cited 18 October 2021].  </a:t>
            </a:r>
            <a:r>
              <a:rPr lang="en-US" sz="1200" u="sng" dirty="0">
                <a:hlinkClick r:id="rId9"/>
              </a:rPr>
              <a:t>https://ifis.libguides.com/journal-publishing-guide/open-access-models</a:t>
            </a:r>
            <a:endParaRPr lang="en-US" sz="1200" dirty="0"/>
          </a:p>
          <a:p>
            <a:pPr lvl="0" indent="-304800">
              <a:lnSpc>
                <a:spcPct val="150000"/>
              </a:lnSpc>
              <a:spcBef>
                <a:spcPts val="0"/>
              </a:spcBef>
              <a:buClr>
                <a:schemeClr val="dk1"/>
              </a:buClr>
              <a:buSzPts val="1200"/>
              <a:buFont typeface="Open Sans"/>
              <a:buChar char="●"/>
            </a:pPr>
            <a:r>
              <a:rPr lang="en-US" sz="1200" dirty="0"/>
              <a:t>Vaughan KT, Hayes BE, Lerner RC, </a:t>
            </a:r>
            <a:r>
              <a:rPr lang="en-US" sz="1200" dirty="0" err="1"/>
              <a:t>McElfresh</a:t>
            </a:r>
            <a:r>
              <a:rPr lang="en-US" sz="1200" dirty="0"/>
              <a:t> KR, </a:t>
            </a:r>
            <a:r>
              <a:rPr lang="en-US" sz="1200" dirty="0" err="1"/>
              <a:t>Pavlech</a:t>
            </a:r>
            <a:r>
              <a:rPr lang="en-US" sz="1200" dirty="0"/>
              <a:t> L, </a:t>
            </a:r>
            <a:r>
              <a:rPr lang="en-US" sz="1200" dirty="0" err="1"/>
              <a:t>Romito</a:t>
            </a:r>
            <a:r>
              <a:rPr lang="en-US" sz="1200" dirty="0"/>
              <a:t> D, Reeves LH, Morris EN. 2013.  Development of the research lifecycle model for library services. </a:t>
            </a:r>
            <a:r>
              <a:rPr lang="en-US" sz="1200" i="1" dirty="0"/>
              <a:t>J Med </a:t>
            </a:r>
            <a:r>
              <a:rPr lang="en-US" sz="1200" i="1" dirty="0" err="1"/>
              <a:t>Libr</a:t>
            </a:r>
            <a:r>
              <a:rPr lang="en-US" sz="1200" i="1" dirty="0"/>
              <a:t> </a:t>
            </a:r>
            <a:r>
              <a:rPr lang="en-US" sz="1200" i="1" dirty="0" err="1"/>
              <a:t>Assoc</a:t>
            </a:r>
            <a:r>
              <a:rPr lang="en-US" sz="1200" dirty="0"/>
              <a:t>, 101(4):310-4. [Cited 15 September 2021] </a:t>
            </a:r>
            <a:r>
              <a:rPr lang="en-US" sz="1200" u="sng" dirty="0">
                <a:hlinkClick r:id="rId10"/>
              </a:rPr>
              <a:t>https://www.ncbi.nlm.nih.gov/pmc/articles/PMC3794687/figure/mlab-101-04-13-f01/</a:t>
            </a:r>
            <a:endParaRPr lang="en-US" sz="1200" dirty="0"/>
          </a:p>
          <a:p>
            <a:pPr lvl="0" indent="-304800">
              <a:lnSpc>
                <a:spcPct val="150000"/>
              </a:lnSpc>
              <a:spcBef>
                <a:spcPts val="0"/>
              </a:spcBef>
              <a:buClr>
                <a:schemeClr val="dk1"/>
              </a:buClr>
              <a:buSzPts val="1200"/>
              <a:buFont typeface="Open Sans"/>
              <a:buChar char="●"/>
            </a:pPr>
            <a:r>
              <a:rPr lang="en-US" sz="1200" dirty="0"/>
              <a:t>Yeoman 2013.  Annotated journal article.  In </a:t>
            </a:r>
            <a:r>
              <a:rPr lang="en-US" sz="1200" dirty="0" err="1"/>
              <a:t>AuthorAID</a:t>
            </a:r>
            <a:r>
              <a:rPr lang="en-US" sz="1200" dirty="0"/>
              <a:t> [Online] [Cited 15 September 2021] </a:t>
            </a:r>
            <a:r>
              <a:rPr lang="en-US" sz="1200" u="sng" dirty="0">
                <a:hlinkClick r:id="rId11"/>
              </a:rPr>
              <a:t>https://www.authoraid.info/en/resources/details/648/</a:t>
            </a:r>
            <a:endParaRPr lang="en-US" sz="1200" dirty="0"/>
          </a:p>
          <a:p>
            <a:br>
              <a:rPr lang="en-US" sz="1200" dirty="0"/>
            </a:br>
            <a:endParaRPr lang="en-US" sz="1200" dirty="0"/>
          </a:p>
          <a:p>
            <a:br>
              <a:rPr lang="en-US" sz="1200" dirty="0"/>
            </a:br>
            <a:endParaRPr lang="en-US" sz="1200" u="sng" dirty="0"/>
          </a:p>
          <a:p>
            <a:pPr lvl="0" indent="-304800">
              <a:lnSpc>
                <a:spcPct val="150000"/>
              </a:lnSpc>
              <a:spcBef>
                <a:spcPts val="0"/>
              </a:spcBef>
              <a:buClr>
                <a:schemeClr val="dk1"/>
              </a:buClr>
              <a:buSzPts val="1200"/>
              <a:buFont typeface="Open Sans"/>
              <a:buChar char="●"/>
            </a:pPr>
            <a:endParaRPr lang="en-US" sz="1200" dirty="0"/>
          </a:p>
          <a:p>
            <a:pPr lvl="0" indent="-304800">
              <a:lnSpc>
                <a:spcPct val="150000"/>
              </a:lnSpc>
              <a:spcBef>
                <a:spcPts val="0"/>
              </a:spcBef>
              <a:buClr>
                <a:schemeClr val="dk1"/>
              </a:buClr>
              <a:buSzPts val="1200"/>
              <a:buFont typeface="Open Sans"/>
              <a:buChar char="●"/>
            </a:pPr>
            <a:endParaRPr lang="en-US" sz="1200" dirty="0"/>
          </a:p>
          <a:p>
            <a:br>
              <a:rPr lang="en-US" sz="1200" dirty="0"/>
            </a:br>
            <a:br>
              <a:rPr lang="en-US" sz="1200" dirty="0"/>
            </a:br>
            <a:endParaRPr lang="en-US" sz="1200" u="sng" dirty="0"/>
          </a:p>
          <a:p>
            <a:endParaRPr lang="en-US" sz="1200" dirty="0"/>
          </a:p>
          <a:p>
            <a:br>
              <a:rPr lang="en-US" sz="1200" dirty="0"/>
            </a:br>
            <a:endParaRPr lang="en-US" sz="1200" dirty="0"/>
          </a:p>
          <a:p>
            <a:br>
              <a:rPr lang="en-US" sz="1200" dirty="0"/>
            </a:br>
            <a:endParaRPr sz="12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776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27" name="Google Shape;227;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5"/>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6"/>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7"/>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33" name="Google Shape;233;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34" name="Google Shape;234;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35" name="Google Shape;235;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36" name="Google Shape;236;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37" name="Google Shape;237;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38" name="Google Shape;238;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a:t>
            </a:r>
            <a:r>
              <a:rPr lang="en-US" sz="1800">
                <a:solidFill>
                  <a:schemeClr val="lt1"/>
                </a:solidFill>
                <a:latin typeface="Open Sans"/>
                <a:ea typeface="Open Sans"/>
                <a:cs typeface="Open Sans"/>
                <a:sym typeface="Open Sans"/>
              </a:rPr>
              <a:t>collections</a:t>
            </a:r>
            <a:r>
              <a:rPr lang="en-US" sz="1800" b="0" i="0" u="none" strike="noStrike" cap="none">
                <a:solidFill>
                  <a:schemeClr val="lt1"/>
                </a:solidFill>
                <a:latin typeface="Open Sans"/>
                <a:ea typeface="Open Sans"/>
                <a:cs typeface="Open Sans"/>
                <a:sym typeface="Open Sans"/>
              </a:rPr>
              <a:t>:</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Introduction </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580457" y="1712257"/>
            <a:ext cx="10753344" cy="3736796"/>
          </a:xfrm>
          <a:prstGeom prst="rect">
            <a:avLst/>
          </a:prstGeom>
          <a:noFill/>
          <a:ln>
            <a:noFill/>
          </a:ln>
        </p:spPr>
        <p:txBody>
          <a:bodyPr spcFirstLastPara="1" wrap="square" lIns="91425" tIns="45700" rIns="91425" bIns="45700" anchor="t" anchorCtr="0">
            <a:noAutofit/>
          </a:bodyPr>
          <a:lstStyle/>
          <a:p>
            <a:pPr marL="355600" indent="-342900">
              <a:lnSpc>
                <a:spcPct val="100000"/>
              </a:lnSpc>
              <a:spcBef>
                <a:spcPts val="0"/>
              </a:spcBef>
              <a:buClr>
                <a:schemeClr val="dk2"/>
              </a:buClr>
              <a:buSzPts val="2200"/>
            </a:pPr>
            <a:r>
              <a:rPr lang="en-US" sz="1600" dirty="0">
                <a:solidFill>
                  <a:srgbClr val="3F3F3F"/>
                </a:solidFill>
                <a:latin typeface="Open Sans"/>
                <a:ea typeface="Open Sans"/>
                <a:cs typeface="Open Sans"/>
                <a:sym typeface="Open Sans"/>
              </a:rPr>
              <a:t>Disseminating research output </a:t>
            </a:r>
          </a:p>
          <a:p>
            <a:pPr marL="927100" lvl="1" indent="-457200">
              <a:lnSpc>
                <a:spcPct val="100000"/>
              </a:lnSpc>
              <a:spcBef>
                <a:spcPts val="0"/>
              </a:spcBef>
              <a:buClr>
                <a:schemeClr val="dk2"/>
              </a:buClr>
              <a:buSzPts val="2200"/>
              <a:buFont typeface="Courier New" panose="02070309020205020404" pitchFamily="49" charset="0"/>
              <a:buChar char="o"/>
            </a:pPr>
            <a:r>
              <a:rPr lang="en-US" sz="1600" dirty="0">
                <a:solidFill>
                  <a:srgbClr val="3F3F3F"/>
                </a:solidFill>
                <a:latin typeface="Open Sans"/>
                <a:ea typeface="Open Sans"/>
                <a:cs typeface="Open Sans"/>
                <a:sym typeface="Open Sans"/>
              </a:rPr>
              <a:t>An important step in research lifecycle</a:t>
            </a:r>
          </a:p>
          <a:p>
            <a:pPr marL="927100" lvl="1" indent="-457200">
              <a:lnSpc>
                <a:spcPct val="100000"/>
              </a:lnSpc>
              <a:spcBef>
                <a:spcPts val="0"/>
              </a:spcBef>
              <a:buClr>
                <a:schemeClr val="dk2"/>
              </a:buClr>
              <a:buSzPts val="2200"/>
              <a:buFont typeface="Courier New" panose="02070309020205020404" pitchFamily="49" charset="0"/>
              <a:buChar char="o"/>
            </a:pPr>
            <a:r>
              <a:rPr lang="en-US" sz="1600" dirty="0">
                <a:solidFill>
                  <a:srgbClr val="3F3F3F"/>
                </a:solidFill>
                <a:latin typeface="Open Sans"/>
                <a:ea typeface="Open Sans"/>
                <a:cs typeface="Open Sans"/>
                <a:sym typeface="Open Sans"/>
              </a:rPr>
              <a:t>Sharing the findings, conclusions and inferences of the research will help the understanding and advancement of the field of study</a:t>
            </a:r>
          </a:p>
          <a:p>
            <a:pPr marL="469900" indent="-457200">
              <a:lnSpc>
                <a:spcPct val="100000"/>
              </a:lnSpc>
              <a:spcBef>
                <a:spcPts val="0"/>
              </a:spcBef>
              <a:buClr>
                <a:schemeClr val="dk2"/>
              </a:buClr>
              <a:buSzPts val="2200"/>
            </a:pPr>
            <a:r>
              <a:rPr lang="en-US" sz="1600" dirty="0">
                <a:solidFill>
                  <a:srgbClr val="3F3F3F"/>
                </a:solidFill>
                <a:latin typeface="Open Sans"/>
                <a:ea typeface="Open Sans"/>
                <a:cs typeface="Open Sans"/>
                <a:sym typeface="Open Sans"/>
              </a:rPr>
              <a:t>Publication in scholarly journals is a de-facto way to disseminate research output</a:t>
            </a:r>
          </a:p>
          <a:p>
            <a:pPr marL="469900" lvl="0" indent="-457200" algn="l" rtl="0">
              <a:lnSpc>
                <a:spcPct val="100000"/>
              </a:lnSpc>
              <a:spcBef>
                <a:spcPts val="0"/>
              </a:spcBef>
              <a:spcAft>
                <a:spcPts val="0"/>
              </a:spcAft>
              <a:buClr>
                <a:schemeClr val="dk2"/>
              </a:buClr>
              <a:buSzPts val="2200"/>
              <a:buChar char="●"/>
            </a:pPr>
            <a:r>
              <a:rPr lang="en-US" sz="1600" dirty="0">
                <a:solidFill>
                  <a:srgbClr val="3F3F3F"/>
                </a:solidFill>
                <a:latin typeface="Open Sans"/>
                <a:ea typeface="Open Sans"/>
                <a:cs typeface="Open Sans"/>
                <a:sym typeface="Open Sans"/>
              </a:rPr>
              <a:t>Key benefits for publishing research output in journal</a:t>
            </a:r>
          </a:p>
          <a:p>
            <a:pPr marL="927100" lvl="1" indent="-457200">
              <a:lnSpc>
                <a:spcPct val="100000"/>
              </a:lnSpc>
              <a:spcBef>
                <a:spcPts val="0"/>
              </a:spcBef>
              <a:buClr>
                <a:schemeClr val="dk2"/>
              </a:buClr>
              <a:buSzPts val="2200"/>
              <a:buFont typeface="Courier New" panose="02070309020205020404" pitchFamily="49" charset="0"/>
              <a:buChar char="o"/>
            </a:pPr>
            <a:r>
              <a:rPr lang="en-US" sz="1600" dirty="0">
                <a:solidFill>
                  <a:srgbClr val="3F3F3F"/>
                </a:solidFill>
                <a:latin typeface="Open Sans"/>
                <a:ea typeface="Open Sans"/>
                <a:cs typeface="Open Sans"/>
                <a:sym typeface="Open Sans"/>
              </a:rPr>
              <a:t>enhance discoverability of the work</a:t>
            </a:r>
          </a:p>
          <a:p>
            <a:pPr marL="927100" lvl="1" indent="-457200">
              <a:lnSpc>
                <a:spcPct val="100000"/>
              </a:lnSpc>
              <a:spcBef>
                <a:spcPts val="0"/>
              </a:spcBef>
              <a:buClr>
                <a:schemeClr val="dk2"/>
              </a:buClr>
              <a:buSzPts val="2200"/>
              <a:buFont typeface="Courier New" panose="02070309020205020404" pitchFamily="49" charset="0"/>
              <a:buChar char="o"/>
            </a:pPr>
            <a:r>
              <a:rPr lang="en-US" sz="1600" dirty="0">
                <a:solidFill>
                  <a:srgbClr val="3F3F3F"/>
                </a:solidFill>
                <a:latin typeface="Open Sans"/>
                <a:ea typeface="Open Sans"/>
                <a:cs typeface="Open Sans"/>
                <a:sym typeface="Open Sans"/>
              </a:rPr>
              <a:t>contribute to the records of research in the field</a:t>
            </a:r>
          </a:p>
          <a:p>
            <a:pPr marL="927100" lvl="1" indent="-457200">
              <a:lnSpc>
                <a:spcPct val="100000"/>
              </a:lnSpc>
              <a:spcBef>
                <a:spcPts val="0"/>
              </a:spcBef>
              <a:buClr>
                <a:schemeClr val="dk2"/>
              </a:buClr>
              <a:buSzPts val="2200"/>
              <a:buFont typeface="Courier New" panose="02070309020205020404" pitchFamily="49" charset="0"/>
              <a:buChar char="o"/>
            </a:pPr>
            <a:r>
              <a:rPr lang="en-US" sz="1600" dirty="0">
                <a:solidFill>
                  <a:srgbClr val="3F3F3F"/>
                </a:solidFill>
                <a:latin typeface="Open Sans"/>
                <a:ea typeface="Open Sans"/>
                <a:cs typeface="Open Sans"/>
                <a:sym typeface="Open Sans"/>
              </a:rPr>
              <a:t>leverage the benefit of peer review</a:t>
            </a:r>
          </a:p>
          <a:p>
            <a:pPr marL="927100" lvl="1" indent="-457200">
              <a:lnSpc>
                <a:spcPct val="100000"/>
              </a:lnSpc>
              <a:spcBef>
                <a:spcPts val="0"/>
              </a:spcBef>
              <a:buClr>
                <a:schemeClr val="dk2"/>
              </a:buClr>
              <a:buSzPts val="2200"/>
              <a:buFont typeface="Courier New" panose="02070309020205020404" pitchFamily="49" charset="0"/>
              <a:buChar char="o"/>
            </a:pPr>
            <a:r>
              <a:rPr lang="en-US" sz="1600" dirty="0">
                <a:solidFill>
                  <a:srgbClr val="3F3F3F"/>
                </a:solidFill>
                <a:latin typeface="Open Sans"/>
                <a:ea typeface="Open Sans"/>
                <a:cs typeface="Open Sans"/>
                <a:sym typeface="Open Sans"/>
              </a:rPr>
              <a:t>disseminate and engage a wide audience </a:t>
            </a:r>
          </a:p>
          <a:p>
            <a:pPr marL="927100" lvl="1" indent="-457200">
              <a:lnSpc>
                <a:spcPct val="100000"/>
              </a:lnSpc>
              <a:spcBef>
                <a:spcPts val="0"/>
              </a:spcBef>
              <a:buClr>
                <a:schemeClr val="dk2"/>
              </a:buClr>
              <a:buSzPts val="2200"/>
              <a:buFont typeface="Courier New" panose="02070309020205020404" pitchFamily="49" charset="0"/>
              <a:buChar char="o"/>
            </a:pPr>
            <a:r>
              <a:rPr lang="en-US" sz="1600" dirty="0">
                <a:solidFill>
                  <a:srgbClr val="3F3F3F"/>
                </a:solidFill>
                <a:latin typeface="Open Sans"/>
                <a:ea typeface="Open Sans"/>
                <a:cs typeface="Open Sans"/>
                <a:sym typeface="Open Sans"/>
              </a:rPr>
              <a:t>meet criteria form research assessment body, for career advancement</a:t>
            </a:r>
          </a:p>
          <a:p>
            <a:pPr marL="927100" lvl="1" indent="-457200">
              <a:lnSpc>
                <a:spcPct val="100000"/>
              </a:lnSpc>
              <a:spcBef>
                <a:spcPts val="0"/>
              </a:spcBef>
              <a:buClr>
                <a:schemeClr val="dk2"/>
              </a:buClr>
              <a:buSzPts val="2200"/>
              <a:buFont typeface="Courier New" panose="02070309020205020404" pitchFamily="49" charset="0"/>
              <a:buChar char="o"/>
            </a:pPr>
            <a:r>
              <a:rPr lang="en-US" sz="1600" dirty="0">
                <a:solidFill>
                  <a:srgbClr val="3F3F3F"/>
                </a:solidFill>
                <a:latin typeface="Open Sans"/>
                <a:ea typeface="Open Sans"/>
                <a:cs typeface="Open Sans"/>
                <a:sym typeface="Open Sans"/>
              </a:rPr>
              <a:t>prevent duplication of effect in research</a:t>
            </a:r>
          </a:p>
          <a:p>
            <a:pPr marL="12700" indent="0">
              <a:lnSpc>
                <a:spcPct val="100000"/>
              </a:lnSpc>
              <a:spcBef>
                <a:spcPts val="0"/>
              </a:spcBef>
              <a:buClr>
                <a:schemeClr val="dk2"/>
              </a:buClr>
              <a:buSzPts val="2200"/>
              <a:buNone/>
            </a:pPr>
            <a:endParaRPr lang="en-US" sz="1600" dirty="0">
              <a:solidFill>
                <a:srgbClr val="3F3F3F"/>
              </a:solidFill>
              <a:latin typeface="Open Sans"/>
              <a:ea typeface="Open Sans"/>
              <a:cs typeface="Open Sans"/>
              <a:sym typeface="Open Sans"/>
            </a:endParaRPr>
          </a:p>
          <a:p>
            <a:pPr marL="12700" indent="0">
              <a:lnSpc>
                <a:spcPct val="100000"/>
              </a:lnSpc>
              <a:spcBef>
                <a:spcPts val="0"/>
              </a:spcBef>
              <a:buClr>
                <a:schemeClr val="dk2"/>
              </a:buClr>
              <a:buSzPts val="2200"/>
              <a:buNone/>
            </a:pPr>
            <a:r>
              <a:rPr lang="en-US" sz="1600" dirty="0">
                <a:solidFill>
                  <a:srgbClr val="3F3F3F"/>
                </a:solidFill>
                <a:latin typeface="Open Sans"/>
                <a:ea typeface="Open Sans"/>
                <a:cs typeface="Open Sans"/>
                <a:sym typeface="Open Sans"/>
              </a:rPr>
              <a:t>This presentation provides an overview of key considerations for writing an article to publish in a scholarly journal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876" y="5692788"/>
            <a:ext cx="6161905" cy="647619"/>
          </a:xfrm>
          <a:prstGeom prst="rect">
            <a:avLst/>
          </a:prstGeom>
        </p:spPr>
      </p:pic>
      <p:sp>
        <p:nvSpPr>
          <p:cNvPr id="3" name="TextBox 2"/>
          <p:cNvSpPr txBox="1"/>
          <p:nvPr/>
        </p:nvSpPr>
        <p:spPr>
          <a:xfrm>
            <a:off x="3760470" y="6340407"/>
            <a:ext cx="4116899" cy="307777"/>
          </a:xfrm>
          <a:prstGeom prst="rect">
            <a:avLst/>
          </a:prstGeom>
          <a:noFill/>
        </p:spPr>
        <p:txBody>
          <a:bodyPr wrap="square" rtlCol="0">
            <a:spAutoFit/>
          </a:bodyPr>
          <a:lstStyle/>
          <a:p>
            <a:r>
              <a:rPr lang="en-US" i="1" dirty="0">
                <a:solidFill>
                  <a:schemeClr val="tx1">
                    <a:lumMod val="85000"/>
                    <a:lumOff val="15000"/>
                  </a:schemeClr>
                </a:solidFill>
              </a:rPr>
              <a:t>Research Life cycle (Vaughan, 2013)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742950" lvl="0" indent="-742950" algn="l" rtl="0">
              <a:lnSpc>
                <a:spcPct val="90000"/>
              </a:lnSpc>
              <a:spcBef>
                <a:spcPts val="0"/>
              </a:spcBef>
              <a:spcAft>
                <a:spcPts val="0"/>
              </a:spcAft>
              <a:buSzPts val="3600"/>
              <a:buFont typeface="Arial"/>
              <a:buAutoNum type="arabicPeriod"/>
            </a:pPr>
            <a:r>
              <a:rPr lang="en-US" dirty="0">
                <a:solidFill>
                  <a:srgbClr val="586F7C"/>
                </a:solidFill>
                <a:latin typeface="Open Sans"/>
                <a:ea typeface="Open Sans"/>
                <a:cs typeface="Open Sans"/>
                <a:sym typeface="Open Sans"/>
              </a:rPr>
              <a:t>Getting started</a:t>
            </a:r>
            <a:endParaRPr dirty="0">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680324" y="1747954"/>
            <a:ext cx="10435911"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Majority of submissions to scholarly journals were rejected before peer review, sufficient preparation should be done to improve the chance of acceptance </a:t>
            </a:r>
            <a:r>
              <a:rPr lang="en-US" sz="1600" i="1" dirty="0">
                <a:solidFill>
                  <a:srgbClr val="3F3F3F"/>
                </a:solidFill>
                <a:latin typeface="Open Sans"/>
                <a:ea typeface="Open Sans"/>
                <a:cs typeface="Open Sans"/>
                <a:sym typeface="Open Sans"/>
              </a:rPr>
              <a:t>(Researcher Academy, 2018a)</a:t>
            </a:r>
          </a:p>
          <a:p>
            <a:pPr marL="355600" lvl="0" indent="-342900" algn="l" rtl="0">
              <a:lnSpc>
                <a:spcPct val="100000"/>
              </a:lnSpc>
              <a:spcBef>
                <a:spcPts val="0"/>
              </a:spcBef>
              <a:spcAft>
                <a:spcPts val="0"/>
              </a:spcAft>
              <a:buClr>
                <a:schemeClr val="dk2"/>
              </a:buClr>
              <a:buSzPts val="2200"/>
              <a:buChar char="●"/>
            </a:pPr>
            <a:endParaRPr lang="en-US" sz="1600"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Ask these questions to determine if your research is ready to be published</a:t>
            </a:r>
            <a:r>
              <a:rPr lang="en-US" sz="2600" dirty="0">
                <a:solidFill>
                  <a:srgbClr val="3F3F3F"/>
                </a:solidFill>
                <a:latin typeface="Open Sans"/>
                <a:ea typeface="Open Sans"/>
                <a:cs typeface="Open Sans"/>
                <a:sym typeface="Open Sans"/>
              </a:rPr>
              <a:t>:</a:t>
            </a:r>
            <a:endParaRPr dirty="0">
              <a:solidFill>
                <a:srgbClr val="3F3F3F"/>
              </a:solidFill>
            </a:endParaRPr>
          </a:p>
          <a:p>
            <a:pPr marL="812800" lvl="1"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Does the research advance the understanding is a specific field?  Is it original and innovative, and the conclusion based on robust data?</a:t>
            </a:r>
          </a:p>
          <a:p>
            <a:pPr marL="812800" lvl="1"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Is there an audience for the research and who are they?</a:t>
            </a:r>
          </a:p>
          <a:p>
            <a:pPr marL="812800" lvl="1"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What types of articles that the research story would be suitable for?</a:t>
            </a:r>
          </a:p>
          <a:p>
            <a:pPr marL="1270000" lvl="2">
              <a:lnSpc>
                <a:spcPct val="100000"/>
              </a:lnSpc>
              <a:spcBef>
                <a:spcPts val="0"/>
              </a:spcBef>
              <a:buClr>
                <a:schemeClr val="dk2"/>
              </a:buClr>
              <a:buSzPts val="2200"/>
              <a:buChar char="○"/>
            </a:pPr>
            <a:r>
              <a:rPr lang="en-US" dirty="0">
                <a:solidFill>
                  <a:srgbClr val="3F3F3F"/>
                </a:solidFill>
                <a:latin typeface="Open Sans"/>
                <a:ea typeface="Open Sans"/>
                <a:cs typeface="Open Sans"/>
                <a:sym typeface="Open Sans"/>
              </a:rPr>
              <a:t>Letters and rapid or short communications</a:t>
            </a:r>
          </a:p>
          <a:p>
            <a:pPr marL="1270000" lvl="2">
              <a:lnSpc>
                <a:spcPct val="100000"/>
              </a:lnSpc>
              <a:spcBef>
                <a:spcPts val="0"/>
              </a:spcBef>
              <a:buClr>
                <a:schemeClr val="dk2"/>
              </a:buClr>
              <a:buSzPts val="2200"/>
              <a:buChar char="○"/>
            </a:pPr>
            <a:r>
              <a:rPr lang="en-US" dirty="0">
                <a:solidFill>
                  <a:srgbClr val="3F3F3F"/>
                </a:solidFill>
                <a:latin typeface="Open Sans"/>
                <a:ea typeface="Open Sans"/>
                <a:cs typeface="Open Sans"/>
                <a:sym typeface="Open Sans"/>
              </a:rPr>
              <a:t>Review papers</a:t>
            </a:r>
          </a:p>
          <a:p>
            <a:pPr marL="1270000" lvl="2">
              <a:lnSpc>
                <a:spcPct val="100000"/>
              </a:lnSpc>
              <a:spcBef>
                <a:spcPts val="0"/>
              </a:spcBef>
              <a:buClr>
                <a:schemeClr val="dk2"/>
              </a:buClr>
              <a:buSzPts val="2200"/>
              <a:buChar char="○"/>
            </a:pPr>
            <a:r>
              <a:rPr lang="en-US" dirty="0">
                <a:solidFill>
                  <a:srgbClr val="3F3F3F"/>
                </a:solidFill>
                <a:latin typeface="Open Sans"/>
                <a:ea typeface="Open Sans"/>
                <a:cs typeface="Open Sans"/>
                <a:sym typeface="Open Sans"/>
              </a:rPr>
              <a:t>Full articles</a:t>
            </a:r>
          </a:p>
          <a:p>
            <a:pPr marL="1270000" lvl="2">
              <a:lnSpc>
                <a:spcPct val="100000"/>
              </a:lnSpc>
              <a:spcBef>
                <a:spcPts val="0"/>
              </a:spcBef>
              <a:buClr>
                <a:schemeClr val="dk2"/>
              </a:buClr>
              <a:buSzPts val="2200"/>
              <a:buChar char="○"/>
            </a:pPr>
            <a:r>
              <a:rPr lang="en-US" dirty="0">
                <a:solidFill>
                  <a:srgbClr val="3F3F3F"/>
                </a:solidFill>
                <a:latin typeface="Open Sans"/>
                <a:ea typeface="Open Sans"/>
                <a:cs typeface="Open Sans"/>
                <a:sym typeface="Open Sans"/>
              </a:rPr>
              <a:t>Research elements  </a:t>
            </a:r>
            <a:r>
              <a:rPr lang="en-US" i="1" dirty="0">
                <a:solidFill>
                  <a:srgbClr val="3F3F3F"/>
                </a:solidFill>
                <a:latin typeface="Open Sans"/>
                <a:ea typeface="Open Sans"/>
                <a:cs typeface="Open Sans"/>
                <a:sym typeface="Open Sans"/>
              </a:rPr>
              <a:t>(Researcher Academy, 2018b)</a:t>
            </a:r>
          </a:p>
          <a:p>
            <a:pPr marL="355600">
              <a:lnSpc>
                <a:spcPct val="100000"/>
              </a:lnSpc>
              <a:spcBef>
                <a:spcPts val="0"/>
              </a:spcBef>
              <a:buClr>
                <a:schemeClr val="dk2"/>
              </a:buClr>
              <a:buSzPts val="2200"/>
            </a:pPr>
            <a:r>
              <a:rPr lang="en-US" dirty="0">
                <a:solidFill>
                  <a:srgbClr val="3F3F3F"/>
                </a:solidFill>
                <a:latin typeface="Open Sans"/>
                <a:ea typeface="Open Sans"/>
                <a:cs typeface="Open Sans"/>
                <a:sym typeface="Open Sans"/>
              </a:rPr>
              <a:t>This presentation focuses on writing a full article </a:t>
            </a:r>
            <a:endParaRPr dirty="0">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27b3dbef2_0_47"/>
          <p:cNvSpPr txBox="1">
            <a:spLocks noGrp="1"/>
          </p:cNvSpPr>
          <p:nvPr>
            <p:ph type="title"/>
          </p:nvPr>
        </p:nvSpPr>
        <p:spPr>
          <a:xfrm>
            <a:off x="0" y="378812"/>
            <a:ext cx="7781365" cy="1080900"/>
          </a:xfrm>
          <a:prstGeom prst="rect">
            <a:avLst/>
          </a:prstGeom>
          <a:noFill/>
          <a:ln>
            <a:noFill/>
          </a:ln>
        </p:spPr>
        <p:txBody>
          <a:bodyPr spcFirstLastPara="1" wrap="square" lIns="91425" tIns="45700" rIns="91425" bIns="45700" anchor="ctr" anchorCtr="0">
            <a:noAutofit/>
          </a:bodyPr>
          <a:lstStyle/>
          <a:p>
            <a:pPr marL="742950" lvl="0" indent="-742950" algn="l" rtl="0">
              <a:lnSpc>
                <a:spcPct val="90000"/>
              </a:lnSpc>
              <a:spcBef>
                <a:spcPts val="0"/>
              </a:spcBef>
              <a:spcAft>
                <a:spcPts val="0"/>
              </a:spcAft>
              <a:buSzPts val="3600"/>
              <a:buFont typeface="Arial"/>
              <a:buAutoNum type="arabicPeriod"/>
            </a:pPr>
            <a:r>
              <a:rPr lang="en-US" dirty="0">
                <a:solidFill>
                  <a:srgbClr val="586F7C"/>
                </a:solidFill>
                <a:latin typeface="Open Sans"/>
                <a:ea typeface="Open Sans"/>
                <a:cs typeface="Open Sans"/>
                <a:sym typeface="Open Sans"/>
              </a:rPr>
              <a:t>Target the appropriate journal</a:t>
            </a:r>
            <a:endParaRPr dirty="0">
              <a:solidFill>
                <a:srgbClr val="586F7C"/>
              </a:solidFill>
              <a:latin typeface="Open Sans"/>
              <a:ea typeface="Open Sans"/>
              <a:cs typeface="Open Sans"/>
              <a:sym typeface="Open Sans"/>
            </a:endParaRPr>
          </a:p>
        </p:txBody>
      </p:sp>
      <p:sp>
        <p:nvSpPr>
          <p:cNvPr id="111" name="Google Shape;111;g727b3dbef2_0_47"/>
          <p:cNvSpPr txBox="1">
            <a:spLocks noGrp="1"/>
          </p:cNvSpPr>
          <p:nvPr>
            <p:ph type="body" idx="1"/>
          </p:nvPr>
        </p:nvSpPr>
        <p:spPr>
          <a:xfrm>
            <a:off x="160895" y="1799912"/>
            <a:ext cx="11583000" cy="4870800"/>
          </a:xfrm>
          <a:prstGeom prst="rect">
            <a:avLst/>
          </a:prstGeom>
          <a:noFill/>
          <a:ln>
            <a:noFill/>
          </a:ln>
        </p:spPr>
        <p:txBody>
          <a:bodyPr spcFirstLastPara="1" wrap="square" lIns="91425" tIns="45700" rIns="91425" bIns="45700" anchor="t" anchorCtr="0">
            <a:noAutofit/>
          </a:bodyPr>
          <a:lstStyle/>
          <a:p>
            <a:pPr marL="457200" lvl="0" indent="-381000" algn="l" rtl="0">
              <a:lnSpc>
                <a:spcPct val="2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Identify the appropriate scholarly journal to submit an article is an important, yet complicated task</a:t>
            </a:r>
          </a:p>
          <a:p>
            <a:pPr marL="457200" lvl="0" indent="-381000" algn="l" rtl="0">
              <a:lnSpc>
                <a:spcPct val="2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Use a systematic approach to identify journals for submitting articles, like creating a list of potential journals</a:t>
            </a:r>
          </a:p>
          <a:p>
            <a:pPr marL="457200" lvl="0" indent="-381000" algn="l" rtl="0">
              <a:lnSpc>
                <a:spcPct val="150000"/>
              </a:lnSpc>
              <a:spcBef>
                <a:spcPts val="1000"/>
              </a:spcBef>
              <a:spcAft>
                <a:spcPts val="0"/>
              </a:spcAft>
              <a:buClr>
                <a:schemeClr val="dk1"/>
              </a:buClr>
              <a:buSzPts val="2400"/>
              <a:buChar char="●"/>
            </a:pPr>
            <a:endParaRPr lang="en-US"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lang="en-US" sz="1400"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lang="en-US" sz="1400"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lang="en-US" sz="1400"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r>
              <a:rPr lang="en-US" sz="1400" dirty="0">
                <a:solidFill>
                  <a:srgbClr val="3F3F3F"/>
                </a:solidFill>
                <a:latin typeface="Open Sans"/>
                <a:ea typeface="Open Sans"/>
                <a:cs typeface="Open Sans"/>
                <a:sym typeface="Open Sans"/>
              </a:rPr>
              <a:t>(IFIS, 2021a)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g727b3dbef2_0_52"/>
          <p:cNvSpPr txBox="1">
            <a:spLocks noGrp="1"/>
          </p:cNvSpPr>
          <p:nvPr>
            <p:ph type="title"/>
          </p:nvPr>
        </p:nvSpPr>
        <p:spPr>
          <a:xfrm>
            <a:off x="39345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Create a list of potential journals</a:t>
            </a:r>
            <a:endParaRPr dirty="0">
              <a:solidFill>
                <a:srgbClr val="586F7C"/>
              </a:solidFill>
              <a:latin typeface="Open Sans"/>
              <a:ea typeface="Open Sans"/>
              <a:cs typeface="Open Sans"/>
              <a:sym typeface="Open Sans"/>
            </a:endParaRPr>
          </a:p>
        </p:txBody>
      </p:sp>
      <p:sp>
        <p:nvSpPr>
          <p:cNvPr id="117" name="Google Shape;117;g727b3dbef2_0_52"/>
          <p:cNvSpPr txBox="1">
            <a:spLocks noGrp="1"/>
          </p:cNvSpPr>
          <p:nvPr>
            <p:ph type="body" idx="1"/>
          </p:nvPr>
        </p:nvSpPr>
        <p:spPr>
          <a:xfrm>
            <a:off x="393450" y="1570166"/>
            <a:ext cx="10053570" cy="4899214"/>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000" dirty="0">
                <a:solidFill>
                  <a:schemeClr val="dk1"/>
                </a:solidFill>
                <a:latin typeface="Open Sans"/>
                <a:ea typeface="Open Sans"/>
                <a:cs typeface="Open Sans"/>
                <a:sym typeface="Open Sans"/>
              </a:rPr>
              <a:t>The list of potential journals could be based on:</a:t>
            </a:r>
          </a:p>
          <a:p>
            <a:pPr>
              <a:lnSpc>
                <a:spcPct val="100000"/>
              </a:lnSpc>
              <a:buClr>
                <a:schemeClr val="dk1"/>
              </a:buClr>
            </a:pPr>
            <a:r>
              <a:rPr lang="en-US" sz="2000" dirty="0">
                <a:solidFill>
                  <a:schemeClr val="dk1"/>
                </a:solidFill>
                <a:latin typeface="Open Sans"/>
                <a:ea typeface="Open Sans"/>
                <a:cs typeface="Open Sans"/>
                <a:sym typeface="Open Sans"/>
              </a:rPr>
              <a:t>past readings</a:t>
            </a:r>
          </a:p>
          <a:p>
            <a:pPr>
              <a:lnSpc>
                <a:spcPct val="100000"/>
              </a:lnSpc>
              <a:buClr>
                <a:schemeClr val="dk1"/>
              </a:buClr>
            </a:pPr>
            <a:r>
              <a:rPr lang="en-US" sz="2000" dirty="0">
                <a:solidFill>
                  <a:schemeClr val="dk1"/>
                </a:solidFill>
                <a:latin typeface="Open Sans"/>
                <a:ea typeface="Open Sans"/>
                <a:cs typeface="Open Sans"/>
                <a:sym typeface="Open Sans"/>
              </a:rPr>
              <a:t>suggestions from colleagues, supervisors, and librarians</a:t>
            </a:r>
          </a:p>
          <a:p>
            <a:pPr>
              <a:lnSpc>
                <a:spcPct val="100000"/>
              </a:lnSpc>
              <a:buClr>
                <a:schemeClr val="dk1"/>
              </a:buClr>
            </a:pPr>
            <a:r>
              <a:rPr lang="en-US" sz="2000" dirty="0">
                <a:solidFill>
                  <a:schemeClr val="dk1"/>
                </a:solidFill>
                <a:latin typeface="Open Sans"/>
                <a:ea typeface="Open Sans"/>
                <a:cs typeface="Open Sans"/>
                <a:sym typeface="Open Sans"/>
              </a:rPr>
              <a:t>reference list of your article</a:t>
            </a:r>
          </a:p>
          <a:p>
            <a:pPr>
              <a:lnSpc>
                <a:spcPct val="100000"/>
              </a:lnSpc>
              <a:buClr>
                <a:schemeClr val="dk1"/>
              </a:buClr>
            </a:pPr>
            <a:r>
              <a:rPr lang="en-US" sz="2000" dirty="0">
                <a:solidFill>
                  <a:schemeClr val="dk1"/>
                </a:solidFill>
                <a:latin typeface="Open Sans"/>
                <a:ea typeface="Open Sans"/>
                <a:cs typeface="Open Sans"/>
                <a:sym typeface="Open Sans"/>
              </a:rPr>
              <a:t>key indexing databases in your field of study, such as PubMed, Web of Science, Scopus and DOAJ  - </a:t>
            </a:r>
            <a:r>
              <a:rPr lang="en-US" sz="1800" dirty="0">
                <a:solidFill>
                  <a:schemeClr val="dk1"/>
                </a:solidFill>
                <a:latin typeface="Open Sans"/>
                <a:ea typeface="Open Sans"/>
                <a:cs typeface="Open Sans"/>
                <a:sym typeface="Open Sans"/>
              </a:rPr>
              <a:t>Journals included in these databases usually have been vetted by some criteria.  Their relevancy, quality, and the target audience could be ascertained. </a:t>
            </a:r>
            <a:endParaRPr sz="1800" dirty="0"/>
          </a:p>
          <a:p>
            <a:pPr>
              <a:lnSpc>
                <a:spcPct val="100000"/>
              </a:lnSpc>
              <a:buClr>
                <a:schemeClr val="dk1"/>
              </a:buClr>
            </a:pPr>
            <a:r>
              <a:rPr lang="en-US" sz="2000" dirty="0">
                <a:solidFill>
                  <a:schemeClr val="dk1"/>
                </a:solidFill>
                <a:latin typeface="Open Sans"/>
                <a:ea typeface="Open Sans"/>
                <a:cs typeface="Open Sans"/>
                <a:sym typeface="Open Sans"/>
              </a:rPr>
              <a:t>journal lists from publisher websites – search or filter these lists to select journals relevant to your research</a:t>
            </a:r>
          </a:p>
          <a:p>
            <a:pPr>
              <a:lnSpc>
                <a:spcPct val="100000"/>
              </a:lnSpc>
              <a:buClr>
                <a:schemeClr val="dk1"/>
              </a:buClr>
            </a:pPr>
            <a:r>
              <a:rPr lang="en-US" sz="2000" dirty="0">
                <a:solidFill>
                  <a:schemeClr val="dk1"/>
                </a:solidFill>
                <a:latin typeface="Open Sans"/>
                <a:ea typeface="Open Sans"/>
                <a:cs typeface="Open Sans"/>
                <a:sym typeface="Open Sans"/>
              </a:rPr>
              <a:t>journal finder/</a:t>
            </a:r>
            <a:r>
              <a:rPr lang="en-US" sz="2000" dirty="0" err="1">
                <a:solidFill>
                  <a:schemeClr val="dk1"/>
                </a:solidFill>
                <a:latin typeface="Open Sans"/>
                <a:ea typeface="Open Sans"/>
                <a:cs typeface="Open Sans"/>
                <a:sym typeface="Open Sans"/>
              </a:rPr>
              <a:t>suggester</a:t>
            </a:r>
            <a:r>
              <a:rPr lang="en-US" sz="2000" dirty="0">
                <a:solidFill>
                  <a:schemeClr val="dk1"/>
                </a:solidFill>
                <a:latin typeface="Open Sans"/>
                <a:ea typeface="Open Sans"/>
                <a:cs typeface="Open Sans"/>
                <a:sym typeface="Open Sans"/>
              </a:rPr>
              <a:t> from indexing databases and publisher websites </a:t>
            </a:r>
            <a:r>
              <a:rPr lang="en-US" sz="1600" dirty="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these tools suggest journal titles based on the match between the title/abstract segments submitted by users and the tools’ collection of journals. </a:t>
            </a:r>
          </a:p>
          <a:p>
            <a:pPr marL="76200" indent="0">
              <a:lnSpc>
                <a:spcPct val="100000"/>
              </a:lnSpc>
              <a:buClr>
                <a:schemeClr val="dk1"/>
              </a:buClr>
              <a:buNone/>
            </a:pPr>
            <a:endParaRPr lang="en-US" sz="1600" dirty="0">
              <a:solidFill>
                <a:schemeClr val="dk1"/>
              </a:solidFill>
              <a:latin typeface="Open Sans"/>
              <a:ea typeface="Open Sans"/>
              <a:cs typeface="Open Sans"/>
              <a:sym typeface="Open Sans"/>
            </a:endParaRPr>
          </a:p>
          <a:p>
            <a:pPr marL="76200" indent="0">
              <a:lnSpc>
                <a:spcPct val="100000"/>
              </a:lnSpc>
              <a:buClr>
                <a:schemeClr val="dk1"/>
              </a:buClr>
              <a:buNone/>
            </a:pPr>
            <a:r>
              <a:rPr lang="en-US" sz="1400" dirty="0">
                <a:solidFill>
                  <a:srgbClr val="3F3F3F"/>
                </a:solidFill>
                <a:latin typeface="Open Sans"/>
                <a:ea typeface="Open Sans"/>
                <a:cs typeface="Open Sans"/>
                <a:sym typeface="Open Sans"/>
              </a:rPr>
              <a:t>(IFIS, 2021a)</a:t>
            </a:r>
          </a:p>
          <a:p>
            <a:pPr marL="457200" lvl="0" indent="-228600" algn="l" rtl="0">
              <a:lnSpc>
                <a:spcPct val="15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727b3dbef2_0_52"/>
          <p:cNvSpPr txBox="1">
            <a:spLocks noGrp="1"/>
          </p:cNvSpPr>
          <p:nvPr>
            <p:ph type="title"/>
          </p:nvPr>
        </p:nvSpPr>
        <p:spPr>
          <a:xfrm>
            <a:off x="384735" y="298802"/>
            <a:ext cx="8450655"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Create a list of potential journals (cont’d)</a:t>
            </a:r>
            <a:endParaRPr dirty="0">
              <a:solidFill>
                <a:srgbClr val="586F7C"/>
              </a:solidFill>
              <a:latin typeface="Open Sans"/>
              <a:ea typeface="Open Sans"/>
              <a:cs typeface="Open Sans"/>
              <a:sym typeface="Open Sans"/>
            </a:endParaRPr>
          </a:p>
        </p:txBody>
      </p:sp>
      <p:sp>
        <p:nvSpPr>
          <p:cNvPr id="117" name="Google Shape;117;g727b3dbef2_0_52"/>
          <p:cNvSpPr txBox="1">
            <a:spLocks noGrp="1"/>
          </p:cNvSpPr>
          <p:nvPr>
            <p:ph type="body" idx="1"/>
          </p:nvPr>
        </p:nvSpPr>
        <p:spPr>
          <a:xfrm>
            <a:off x="164849" y="1436914"/>
            <a:ext cx="11003893" cy="4457700"/>
          </a:xfrm>
          <a:prstGeom prst="rect">
            <a:avLst/>
          </a:prstGeom>
          <a:noFill/>
          <a:ln>
            <a:noFill/>
          </a:ln>
        </p:spPr>
        <p:txBody>
          <a:bodyPr spcFirstLastPara="1" wrap="square" lIns="91425" tIns="45700" rIns="91425" bIns="45700" anchor="t" anchorCtr="0">
            <a:noAutofit/>
          </a:bodyPr>
          <a:lstStyle/>
          <a:p>
            <a:pPr marL="457200" lvl="0" indent="-228600" algn="l" rtl="0">
              <a:lnSpc>
                <a:spcPct val="150000"/>
              </a:lnSpc>
              <a:spcBef>
                <a:spcPts val="1000"/>
              </a:spcBef>
              <a:spcAft>
                <a:spcPts val="0"/>
              </a:spcAft>
              <a:buClr>
                <a:schemeClr val="dk1"/>
              </a:buClr>
              <a:buSzPts val="2400"/>
              <a:buNone/>
            </a:pPr>
            <a:r>
              <a:rPr lang="en-US" sz="1300" dirty="0">
                <a:solidFill>
                  <a:schemeClr val="dk1"/>
                </a:solidFill>
                <a:latin typeface="Open Sans"/>
                <a:ea typeface="Open Sans"/>
                <a:cs typeface="Open Sans"/>
                <a:sym typeface="Open Sans"/>
              </a:rPr>
              <a:t>Put journal characteristics into a spreadsheet.  Characteristics may include:</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Journal Name, URL, Publisher, Name of Society, Editorial Board.</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Aim &amp; Scope, including main themes, audience</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Instructions and/or Guide for authors</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Types of research articles accepted, check if a journal is invitation-only</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Limits on word counts, Abstract, References, Figure/Table</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Style/Format </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Peer review policies, speed of peer review, time from submission to publication </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Publication models – Full Open Access, Subscription, Hybrid, etc.  </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Charges and fees - Article processing charge, paged/</a:t>
            </a:r>
            <a:r>
              <a:rPr lang="en-US" sz="1300" dirty="0" err="1">
                <a:latin typeface="Open Sans" panose="020B0606030504020204" pitchFamily="34" charset="0"/>
                <a:ea typeface="Open Sans" panose="020B0606030504020204" pitchFamily="34" charset="0"/>
                <a:cs typeface="Open Sans" panose="020B0606030504020204" pitchFamily="34" charset="0"/>
              </a:rPr>
              <a:t>colour</a:t>
            </a:r>
            <a:r>
              <a:rPr lang="en-US" sz="1300" dirty="0">
                <a:latin typeface="Open Sans" panose="020B0606030504020204" pitchFamily="34" charset="0"/>
                <a:ea typeface="Open Sans" panose="020B0606030504020204" pitchFamily="34" charset="0"/>
                <a:cs typeface="Open Sans" panose="020B0606030504020204" pitchFamily="34" charset="0"/>
              </a:rPr>
              <a:t> figure fees</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Ethics statements and adherence to guidelines</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Compliance with funding or institutional mandates</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Social media links</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Index Database listing</a:t>
            </a:r>
          </a:p>
          <a:p>
            <a:pPr fontAlgn="base">
              <a:buClr>
                <a:schemeClr val="bg2">
                  <a:lumMod val="75000"/>
                </a:schemeClr>
              </a:buClr>
              <a:buSzPct val="100000"/>
            </a:pPr>
            <a:r>
              <a:rPr lang="en-US" sz="1300" dirty="0">
                <a:latin typeface="Open Sans" panose="020B0606030504020204" pitchFamily="34" charset="0"/>
                <a:ea typeface="Open Sans" panose="020B0606030504020204" pitchFamily="34" charset="0"/>
                <a:cs typeface="Open Sans" panose="020B0606030504020204" pitchFamily="34" charset="0"/>
              </a:rPr>
              <a:t>Metrics, such as Impact Factor and h-index  </a:t>
            </a:r>
          </a:p>
          <a:p>
            <a:pPr marL="76200" indent="0" fontAlgn="base">
              <a:buClr>
                <a:schemeClr val="bg2">
                  <a:lumMod val="75000"/>
                </a:schemeClr>
              </a:buClr>
              <a:buSzPct val="100000"/>
              <a:buNone/>
            </a:pPr>
            <a:r>
              <a:rPr lang="en-US" sz="1300" i="1" dirty="0">
                <a:solidFill>
                  <a:schemeClr val="tx1">
                    <a:lumMod val="85000"/>
                    <a:lumOff val="15000"/>
                  </a:schemeClr>
                </a:solidFill>
              </a:rPr>
              <a:t>(IFIS, 2021b)</a:t>
            </a:r>
            <a:endParaRPr sz="1300" dirty="0">
              <a:solidFill>
                <a:schemeClr val="tx1">
                  <a:lumMod val="85000"/>
                  <a:lumOff val="15000"/>
                </a:schemeClr>
              </a:solidFill>
              <a:latin typeface="Open Sans"/>
              <a:ea typeface="Open Sans"/>
              <a:cs typeface="Open Sans"/>
              <a:sym typeface="Open Sans"/>
            </a:endParaRPr>
          </a:p>
        </p:txBody>
      </p:sp>
    </p:spTree>
    <p:extLst>
      <p:ext uri="{BB962C8B-B14F-4D97-AF65-F5344CB8AC3E}">
        <p14:creationId xmlns:p14="http://schemas.microsoft.com/office/powerpoint/2010/main" val="325472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Investigate the potential journals</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240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Key points of a good manuscript which is likely to get published </a:t>
            </a: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a:t>
            </a:r>
          </a:p>
          <a:p>
            <a:pPr lvl="1" indent="-381000" algn="just">
              <a:lnSpc>
                <a:spcPct val="100000"/>
              </a:lnSpc>
              <a:spcBef>
                <a:spcPts val="600"/>
              </a:spcBef>
              <a:buClr>
                <a:schemeClr val="dk1"/>
              </a:buClr>
              <a:buSzPts val="2400"/>
              <a:buFont typeface="Courier New" panose="02070309020205020404" pitchFamily="49" charset="0"/>
              <a:buChar char="o"/>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in scope</a:t>
            </a:r>
          </a:p>
          <a:p>
            <a:pPr lvl="1" indent="-381000" algn="just">
              <a:lnSpc>
                <a:spcPct val="100000"/>
              </a:lnSpc>
              <a:spcBef>
                <a:spcPts val="600"/>
              </a:spcBef>
              <a:buClr>
                <a:schemeClr val="dk1"/>
              </a:buClr>
              <a:buSzPts val="2400"/>
              <a:buFont typeface="Courier New" panose="02070309020205020404" pitchFamily="49" charset="0"/>
              <a:buChar char="o"/>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adheres to publication ethics </a:t>
            </a:r>
          </a:p>
          <a:p>
            <a:pPr lvl="1" indent="-381000" algn="just">
              <a:lnSpc>
                <a:spcPct val="100000"/>
              </a:lnSpc>
              <a:spcBef>
                <a:spcPts val="600"/>
              </a:spcBef>
              <a:buClr>
                <a:schemeClr val="dk1"/>
              </a:buClr>
              <a:buSzPts val="2400"/>
              <a:buFont typeface="Courier New" panose="02070309020205020404" pitchFamily="49" charset="0"/>
              <a:buChar char="o"/>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follows the Guide for Authors  </a:t>
            </a:r>
            <a:r>
              <a:rPr lang="en-US" sz="16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(Researcher Academy, 2018a)</a:t>
            </a:r>
          </a:p>
          <a:p>
            <a:pPr algn="just">
              <a:lnSpc>
                <a:spcPct val="100000"/>
              </a:lnSpc>
              <a:spcBef>
                <a:spcPts val="600"/>
              </a:spcBef>
              <a:buClr>
                <a:schemeClr val="dk1"/>
              </a:buClr>
            </a:pPr>
            <a:endPar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spcBef>
                <a:spcPts val="600"/>
              </a:spcBef>
              <a:buClr>
                <a:schemeClr val="dk1"/>
              </a:buCl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A paper should be submitted to one journal at a time.</a:t>
            </a:r>
          </a:p>
          <a:p>
            <a:pPr lvl="0" algn="just">
              <a:lnSpc>
                <a:spcPct val="100000"/>
              </a:lnSpc>
              <a:spcBef>
                <a:spcPts val="600"/>
              </a:spcBef>
              <a:buClr>
                <a:schemeClr val="dk1"/>
              </a:buClr>
            </a:pPr>
            <a:endPar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lvl="0" algn="just">
              <a:lnSpc>
                <a:spcPct val="100000"/>
              </a:lnSpc>
              <a:spcBef>
                <a:spcPts val="600"/>
              </a:spcBef>
              <a:buClr>
                <a:schemeClr val="dk1"/>
              </a:buCl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Submission process of a paper can be lengthy and bumpy.</a:t>
            </a:r>
          </a:p>
          <a:p>
            <a:pPr marL="457200" lvl="0" indent="-381000" algn="just" rtl="0">
              <a:lnSpc>
                <a:spcPct val="100000"/>
              </a:lnSpc>
              <a:spcBef>
                <a:spcPts val="600"/>
              </a:spcBef>
              <a:spcAft>
                <a:spcPts val="0"/>
              </a:spcAft>
              <a:buClr>
                <a:schemeClr val="dk1"/>
              </a:buClr>
              <a:buSzPts val="2400"/>
              <a:buChar char="●"/>
            </a:pPr>
            <a:endPar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algn="just" rtl="0">
              <a:lnSpc>
                <a:spcPct val="100000"/>
              </a:lnSpc>
              <a:spcBef>
                <a:spcPts val="600"/>
              </a:spcBef>
              <a:spcAft>
                <a:spcPts val="0"/>
              </a:spcAft>
              <a:buClr>
                <a:schemeClr val="dk1"/>
              </a:buClr>
              <a:buSzPts val="2400"/>
              <a:buChar char="●"/>
            </a:pPr>
            <a:r>
              <a:rPr lang="en-US" dirty="0">
                <a:solidFill>
                  <a:srgbClr val="3F3F3F"/>
                </a:solidFill>
                <a:latin typeface="Open Sans" panose="020B0606030504020204" pitchFamily="34" charset="0"/>
                <a:ea typeface="Open Sans" panose="020B0606030504020204" pitchFamily="34" charset="0"/>
                <a:cs typeface="Open Sans" panose="020B0606030504020204" pitchFamily="34" charset="0"/>
              </a:rPr>
              <a:t>In-depth knowledge on the target journal helps to comply with the journal requirements and increase the chance of acceptance.</a:t>
            </a: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4412</TotalTime>
  <Words>3874</Words>
  <Application>Microsoft Office PowerPoint</Application>
  <PresentationFormat>Widescreen</PresentationFormat>
  <Paragraphs>392</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Courier New</vt:lpstr>
      <vt:lpstr>Trebuchet MS</vt:lpstr>
      <vt:lpstr>Gill Sans</vt:lpstr>
      <vt:lpstr>Arial</vt:lpstr>
      <vt:lpstr>Calibri</vt:lpstr>
      <vt:lpstr>Open Sans</vt:lpstr>
      <vt:lpstr>Quattrocento Sans</vt:lpstr>
      <vt:lpstr>Simple Light</vt:lpstr>
      <vt:lpstr> Dissemination of research output</vt:lpstr>
      <vt:lpstr>Outline</vt:lpstr>
      <vt:lpstr>Learning objectives</vt:lpstr>
      <vt:lpstr>Introduction </vt:lpstr>
      <vt:lpstr>Getting started</vt:lpstr>
      <vt:lpstr>Target the appropriate journal</vt:lpstr>
      <vt:lpstr>Create a list of potential journals</vt:lpstr>
      <vt:lpstr>Create a list of potential journals (cont’d)</vt:lpstr>
      <vt:lpstr>Investigate the potential journals</vt:lpstr>
      <vt:lpstr>Aim &amp; scope</vt:lpstr>
      <vt:lpstr>Publication ethics</vt:lpstr>
      <vt:lpstr>Instructions for Authors</vt:lpstr>
      <vt:lpstr>Fundamentals of manuscript preparation</vt:lpstr>
      <vt:lpstr>Article structure</vt:lpstr>
      <vt:lpstr>Front matter – Title</vt:lpstr>
      <vt:lpstr>Front matter – Authors</vt:lpstr>
      <vt:lpstr>Front matter – Keyword list</vt:lpstr>
      <vt:lpstr>Front matter – Abstract</vt:lpstr>
      <vt:lpstr>Example of a structured abstract</vt:lpstr>
      <vt:lpstr>Body of the article – Introduction </vt:lpstr>
      <vt:lpstr>Body of the article – Methods </vt:lpstr>
      <vt:lpstr>Body of the article – Results </vt:lpstr>
      <vt:lpstr>Body of the article – Discussion &amp; Conclusions </vt:lpstr>
      <vt:lpstr>Back matters – acknowledgments and references</vt:lpstr>
      <vt:lpstr>Back matters – illustrations, supporting materials and research data</vt:lpstr>
      <vt:lpstr>Strategies for effective writing – order of writing </vt:lpstr>
      <vt:lpstr>Strategies for effective writing – Language quality</vt:lpstr>
      <vt:lpstr>Example of a well written article </vt:lpstr>
      <vt:lpstr>Summary</vt:lpstr>
      <vt:lpstr>References and useful resources</vt:lpstr>
      <vt:lpstr>References and useful resources (cont’d)</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DISCOVERY AND RE-USE OF SCHOLARLY LITERATURE</dc:title>
  <dc:creator>Marcia Mabhula</dc:creator>
  <cp:lastModifiedBy>Marcia Mabhula</cp:lastModifiedBy>
  <cp:revision>78</cp:revision>
  <dcterms:created xsi:type="dcterms:W3CDTF">2020-02-14T15:04:15Z</dcterms:created>
  <dcterms:modified xsi:type="dcterms:W3CDTF">2023-08-21T13:29:10Z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