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 id="304" r:id="rId49"/>
    <p:sldId id="302"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Open Sans" panose="020B0606030504020204" pitchFamily="34" charset="0"/>
      <p:regular r:id="rId56"/>
      <p:bold r:id="rId57"/>
      <p:italic r:id="rId58"/>
      <p:boldItalic r:id="rId59"/>
    </p:embeddedFont>
    <p:embeddedFont>
      <p:font typeface="Quattrocento Sans" panose="020B0502050000020003" pitchFamily="34" charset="0"/>
      <p:regular r:id="rId60"/>
      <p:bold r:id="rId61"/>
      <p:italic r:id="rId62"/>
      <p:boldItalic r:id="rId63"/>
    </p:embeddedFont>
    <p:embeddedFont>
      <p:font typeface="Trebuchet MS" panose="020B060302020202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iw+ymsVsj+UFQYQFvbZescAJUO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52" name="Google Shape;15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61" name="Google Shape;16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68" name="Google Shape;16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77" name="Google Shape;17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5" name="Google Shape;20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15" name="Google Shape;21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22" name="Google Shape;22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1" name="Google Shape;23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8" name="Google Shape;23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47" name="Google Shape;24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4" name="Google Shape;25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3" name="Google Shape;26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0" name="Google Shape;2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9" name="Google Shape;279;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86" name="Google Shape;2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95" name="Google Shape;29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02" name="Google Shape;30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11" name="Google Shape;31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7" name="Google Shape;8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93777d63b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193777d63b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g193777d63b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93777d63b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193777d63b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193777d63b4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0a5cbae02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0a5cbae029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10a5cbae029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46" name="Google Shape;346;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53" name="Google Shape;353;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62" name="Google Shape;362;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69" name="Google Shape;36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78" name="Google Shape;378;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85" name="Google Shape;385;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394" name="Google Shape;394;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Font typeface="Arial"/>
              <a:buChar char="•"/>
            </a:pPr>
            <a:r>
              <a:rPr lang="en-US"/>
              <a:t>Depending on specific information needs (i.e., peer review articles vs. policy issues or teaching material), some of these tools will be more useful than others. </a:t>
            </a:r>
            <a:endParaRPr/>
          </a:p>
          <a:p>
            <a:pPr marL="171450" lvl="0" indent="-171450" algn="l" rtl="0">
              <a:lnSpc>
                <a:spcPct val="100000"/>
              </a:lnSpc>
              <a:spcBef>
                <a:spcPts val="0"/>
              </a:spcBef>
              <a:spcAft>
                <a:spcPts val="0"/>
              </a:spcAft>
              <a:buSzPts val="1100"/>
              <a:buFont typeface="Arial"/>
              <a:buChar char="•"/>
            </a:pPr>
            <a:r>
              <a:rPr lang="en-US"/>
              <a:t>Note that this lesson is a sampling and that there are other useful resources that have not been discussed. </a:t>
            </a:r>
            <a:endParaRPr/>
          </a:p>
          <a:p>
            <a:pPr marL="171450" lvl="0" indent="-171450" algn="l" rtl="0">
              <a:lnSpc>
                <a:spcPct val="100000"/>
              </a:lnSpc>
              <a:spcBef>
                <a:spcPts val="0"/>
              </a:spcBef>
              <a:spcAft>
                <a:spcPts val="0"/>
              </a:spcAft>
              <a:buSzPts val="1100"/>
              <a:buFont typeface="Arial"/>
              <a:buChar char="•"/>
            </a:pPr>
            <a:r>
              <a:rPr lang="en-US"/>
              <a:t>see Modules 4.1 - 4.5 Lessons for more information on internet resources that are geared toward Research4Life discipline specific programmes can be found in.</a:t>
            </a:r>
            <a:endParaRPr/>
          </a:p>
        </p:txBody>
      </p:sp>
      <p:sp>
        <p:nvSpPr>
          <p:cNvPr id="94" name="Google Shape;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01" name="Google Shape;40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10" name="Google Shape;41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17" name="Google Shape;41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26" name="Google Shape;426;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33" name="Google Shape;433;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40" name="Google Shape;44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54d2444c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754d2444c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400"/>
              <a:buNone/>
            </a:pPr>
            <a:endParaRPr/>
          </a:p>
        </p:txBody>
      </p:sp>
      <p:sp>
        <p:nvSpPr>
          <p:cNvPr id="113" name="Google Shape;113;g754d2444ce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186838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europepmc.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talib.gpo.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libguides.asu.edu/openaccessresources" TargetMode="External"/><Relationship Id="rId4" Type="http://schemas.openxmlformats.org/officeDocument/2006/relationships/hyperlink" Target="https://metalib.gpo.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2.sherpa.ac.uk/opendoa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m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orldwidescience.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art-europe.org/basic-search.ph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arch.ndltd.or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doabooks.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freebookcentre.ne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intechopen.com/book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nap.ed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pen.umn.edu/opentextbook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onlinephdprogram.org/academic-re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en.wikipedia.org/wiki/Wikipedia:List_of_free_online_resources" TargetMode="External"/><Relationship Id="rId5" Type="http://schemas.openxmlformats.org/officeDocument/2006/relationships/hyperlink" Target="https://libguides.fau.edu/freeresources" TargetMode="External"/><Relationship Id="rId4" Type="http://schemas.openxmlformats.org/officeDocument/2006/relationships/hyperlink" Target="https://onlinephdprogram.org/academic-research/"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51.jpe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about:blank" TargetMode="External"/><Relationship Id="rId7"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 Id="rId9" Type="http://schemas.openxmlformats.org/officeDocument/2006/relationships/image" Target="../media/image55.png"/></Relationships>
</file>

<file path=ppt/slides/_rels/slide49.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4.png"/><Relationship Id="rId7"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ase-search.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re.ac.u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8"/>
          <p:cNvSpPr txBox="1">
            <a:spLocks noGrp="1"/>
          </p:cNvSpPr>
          <p:nvPr>
            <p:ph type="subTitle" idx="1"/>
          </p:nvPr>
        </p:nvSpPr>
        <p:spPr>
          <a:xfrm>
            <a:off x="0" y="4011564"/>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dirty="0">
                <a:solidFill>
                  <a:srgbClr val="004890"/>
                </a:solidFill>
                <a:latin typeface="Open Sans"/>
                <a:ea typeface="Open Sans"/>
                <a:cs typeface="Open Sans"/>
                <a:sym typeface="Open Sans"/>
              </a:rPr>
              <a:t> Interdisciplinary resources</a:t>
            </a:r>
            <a:endParaRPr dirty="0"/>
          </a:p>
          <a:p>
            <a:pPr marL="0" lvl="0" indent="0" algn="ctr" rtl="0">
              <a:lnSpc>
                <a:spcPct val="100000"/>
              </a:lnSpc>
              <a:spcBef>
                <a:spcPts val="0"/>
              </a:spcBef>
              <a:spcAft>
                <a:spcPts val="0"/>
              </a:spcAft>
              <a:buClr>
                <a:srgbClr val="FFFFFF"/>
              </a:buClr>
              <a:buSzPts val="3600"/>
              <a:buNone/>
            </a:pPr>
            <a:r>
              <a:rPr lang="en-US" sz="2800" dirty="0">
                <a:solidFill>
                  <a:srgbClr val="FF0000"/>
                </a:solidFill>
                <a:latin typeface="Open Sans"/>
                <a:ea typeface="Open Sans"/>
                <a:cs typeface="Open Sans"/>
                <a:sym typeface="Open Sans"/>
              </a:rPr>
              <a:t> </a:t>
            </a:r>
            <a:endParaRPr sz="2800" dirty="0">
              <a:solidFill>
                <a:srgbClr val="FF0000"/>
              </a:solidFill>
              <a:latin typeface="Open Sans"/>
              <a:ea typeface="Open Sans"/>
              <a:cs typeface="Open Sans"/>
              <a:sym typeface="Open Sans"/>
            </a:endParaRPr>
          </a:p>
        </p:txBody>
      </p:sp>
      <p:sp>
        <p:nvSpPr>
          <p:cNvPr id="68" name="Google Shape;68;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Additional discipline-specific resources</a:t>
            </a:r>
            <a:endParaRPr>
              <a:solidFill>
                <a:srgbClr val="004890"/>
              </a:solidFill>
            </a:endParaRPr>
          </a:p>
        </p:txBody>
      </p:sp>
      <p:sp>
        <p:nvSpPr>
          <p:cNvPr id="69" name="Google Shape;69;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0" name="Google Shape;70;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600" y="6148180"/>
            <a:ext cx="1523874" cy="633932"/>
          </a:xfrm>
          <a:prstGeom prst="rect">
            <a:avLst/>
          </a:prstGeom>
          <a:noFill/>
          <a:ln>
            <a:noFill/>
          </a:ln>
        </p:spPr>
      </p:pic>
      <p:pic>
        <p:nvPicPr>
          <p:cNvPr id="71" name="Google Shape;71;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26669" y="6207625"/>
            <a:ext cx="1962613" cy="515078"/>
          </a:xfrm>
          <a:prstGeom prst="rect">
            <a:avLst/>
          </a:prstGeom>
          <a:noFill/>
          <a:ln>
            <a:noFill/>
          </a:ln>
        </p:spPr>
      </p:pic>
      <p:pic>
        <p:nvPicPr>
          <p:cNvPr id="72" name="Google Shape;72;p3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50478" y="6118184"/>
            <a:ext cx="1612438" cy="693960"/>
          </a:xfrm>
          <a:prstGeom prst="rect">
            <a:avLst/>
          </a:prstGeom>
          <a:noFill/>
          <a:ln>
            <a:noFill/>
          </a:ln>
        </p:spPr>
      </p:pic>
      <p:pic>
        <p:nvPicPr>
          <p:cNvPr id="73" name="Google Shape;73;p3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920080" y="6181191"/>
            <a:ext cx="1468376" cy="567894"/>
          </a:xfrm>
          <a:prstGeom prst="rect">
            <a:avLst/>
          </a:prstGeom>
          <a:noFill/>
          <a:ln>
            <a:noFill/>
          </a:ln>
        </p:spPr>
      </p:pic>
      <p:pic>
        <p:nvPicPr>
          <p:cNvPr id="74" name="Google Shape;74;p3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Europe PMC</a:t>
            </a:r>
            <a:endParaRPr sz="3200">
              <a:solidFill>
                <a:srgbClr val="586F7C"/>
              </a:solidFill>
              <a:latin typeface="Open Sans"/>
              <a:ea typeface="Open Sans"/>
              <a:cs typeface="Open Sans"/>
              <a:sym typeface="Open Sans"/>
            </a:endParaRPr>
          </a:p>
        </p:txBody>
      </p:sp>
      <p:sp>
        <p:nvSpPr>
          <p:cNvPr id="155" name="Google Shape;155;p11"/>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https://europepmc.org</a:t>
            </a:r>
            <a:endParaRPr dirty="0">
              <a:solidFill>
                <a:schemeClr val="accent5"/>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latin typeface="Open Sans"/>
              <a:ea typeface="Open Sans"/>
              <a:cs typeface="Open Sans"/>
              <a:sym typeface="Open Sans"/>
            </a:endParaRPr>
          </a:p>
          <a:p>
            <a:pPr marL="127000" lvl="0" indent="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156" name="Google Shape;156;p11"/>
          <p:cNvSpPr txBox="1"/>
          <p:nvPr/>
        </p:nvSpPr>
        <p:spPr>
          <a:xfrm>
            <a:off x="218505" y="3690237"/>
            <a:ext cx="2430102" cy="83099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Europe PMC</a:t>
            </a:r>
            <a:endParaRPr sz="2400" b="0" i="0" u="none" strike="noStrike" cap="none">
              <a:solidFill>
                <a:srgbClr val="3F3F3F"/>
              </a:solidFill>
              <a:latin typeface="Open Sans"/>
              <a:ea typeface="Open Sans"/>
              <a:cs typeface="Open Sans"/>
              <a:sym typeface="Open Sans"/>
            </a:endParaRPr>
          </a:p>
        </p:txBody>
      </p:sp>
      <p:pic>
        <p:nvPicPr>
          <p:cNvPr id="157" name="Google Shape;157;p11"/>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2723913" y="3269833"/>
            <a:ext cx="9359932" cy="20806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2"/>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Europe PMC cont.</a:t>
            </a:r>
            <a:endParaRPr sz="3200">
              <a:solidFill>
                <a:srgbClr val="586F7C"/>
              </a:solidFill>
              <a:latin typeface="Open Sans"/>
              <a:ea typeface="Open Sans"/>
              <a:cs typeface="Open Sans"/>
              <a:sym typeface="Open Sans"/>
            </a:endParaRPr>
          </a:p>
        </p:txBody>
      </p:sp>
      <p:pic>
        <p:nvPicPr>
          <p:cNvPr id="164" name="Google Shape;164;p12"/>
          <p:cNvPicPr preferRelativeResize="0"/>
          <p:nvPr/>
        </p:nvPicPr>
        <p:blipFill rotWithShape="1">
          <a:blip r:embed="rId3">
            <a:alphaModFix/>
          </a:blip>
          <a:srcRect/>
          <a:stretch/>
        </p:blipFill>
        <p:spPr>
          <a:xfrm>
            <a:off x="1124518" y="2120944"/>
            <a:ext cx="10432898" cy="43827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MetaLib</a:t>
            </a:r>
            <a:endParaRPr sz="3200">
              <a:solidFill>
                <a:srgbClr val="586F7C"/>
              </a:solidFill>
              <a:latin typeface="Open Sans"/>
              <a:ea typeface="Open Sans"/>
              <a:cs typeface="Open Sans"/>
              <a:sym typeface="Open Sans"/>
            </a:endParaRPr>
          </a:p>
        </p:txBody>
      </p:sp>
      <p:sp>
        <p:nvSpPr>
          <p:cNvPr id="171" name="Google Shape;171;p17"/>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https://metalib.gpo.gov/</a:t>
            </a:r>
            <a:endParaRPr dirty="0">
              <a:solidFill>
                <a:schemeClr val="accent5"/>
              </a:solidFill>
              <a:latin typeface="Open Sans"/>
              <a:ea typeface="Open Sans"/>
              <a:cs typeface="Open Sans"/>
              <a:sym typeface="Open Sans"/>
            </a:endParaRPr>
          </a:p>
          <a:p>
            <a:pPr marL="127000" lvl="0" indent="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172" name="Google Shape;172;p17"/>
          <p:cNvSpPr txBox="1"/>
          <p:nvPr/>
        </p:nvSpPr>
        <p:spPr>
          <a:xfrm>
            <a:off x="481263" y="3721768"/>
            <a:ext cx="2695074" cy="83099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MetaLib</a:t>
            </a:r>
            <a:endParaRPr sz="2400" b="0" i="0" u="none" strike="noStrike" cap="none">
              <a:solidFill>
                <a:srgbClr val="3F3F3F"/>
              </a:solidFill>
              <a:latin typeface="Open Sans"/>
              <a:ea typeface="Open Sans"/>
              <a:cs typeface="Open Sans"/>
              <a:sym typeface="Open Sans"/>
            </a:endParaRPr>
          </a:p>
        </p:txBody>
      </p:sp>
      <p:pic>
        <p:nvPicPr>
          <p:cNvPr id="173" name="Google Shape;173;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33136" y="2585499"/>
            <a:ext cx="8308258" cy="38295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MetaLib cont.</a:t>
            </a:r>
            <a:endParaRPr sz="3200">
              <a:solidFill>
                <a:srgbClr val="586F7C"/>
              </a:solidFill>
              <a:latin typeface="Open Sans"/>
              <a:ea typeface="Open Sans"/>
              <a:cs typeface="Open Sans"/>
              <a:sym typeface="Open Sans"/>
            </a:endParaRPr>
          </a:p>
        </p:txBody>
      </p:sp>
      <p:pic>
        <p:nvPicPr>
          <p:cNvPr id="180" name="Google Shape;180;p18"/>
          <p:cNvPicPr preferRelativeResize="0"/>
          <p:nvPr/>
        </p:nvPicPr>
        <p:blipFill rotWithShape="1">
          <a:blip r:embed="rId3">
            <a:alphaModFix/>
          </a:blip>
          <a:srcRect/>
          <a:stretch/>
        </p:blipFill>
        <p:spPr>
          <a:xfrm>
            <a:off x="1028681" y="1989816"/>
            <a:ext cx="10064040" cy="45159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title"/>
          </p:nvPr>
        </p:nvSpPr>
        <p:spPr>
          <a:xfrm>
            <a:off x="0" y="169613"/>
            <a:ext cx="9629118" cy="112092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200">
                <a:solidFill>
                  <a:schemeClr val="dk2"/>
                </a:solidFill>
                <a:latin typeface="Open Sans"/>
                <a:ea typeface="Open Sans"/>
                <a:cs typeface="Open Sans"/>
                <a:sym typeface="Open Sans"/>
              </a:rPr>
              <a:t>Open Access Resources</a:t>
            </a:r>
            <a:endParaRPr sz="3200">
              <a:solidFill>
                <a:schemeClr val="dk2"/>
              </a:solidFill>
              <a:latin typeface="Open Sans"/>
              <a:ea typeface="Open Sans"/>
              <a:cs typeface="Open Sans"/>
              <a:sym typeface="Open Sans"/>
            </a:endParaRPr>
          </a:p>
        </p:txBody>
      </p:sp>
      <p:pic>
        <p:nvPicPr>
          <p:cNvPr id="187" name="Google Shape;187;p9"/>
          <p:cNvPicPr preferRelativeResize="0"/>
          <p:nvPr/>
        </p:nvPicPr>
        <p:blipFill rotWithShape="1">
          <a:blip r:embed="rId3" cstate="email">
            <a:extLst>
              <a:ext uri="{28A0092B-C50C-407E-A947-70E740481C1C}">
                <a14:useLocalDpi xmlns:a14="http://schemas.microsoft.com/office/drawing/2010/main"/>
              </a:ext>
            </a:extLst>
          </a:blip>
          <a:srcRect/>
          <a:stretch/>
        </p:blipFill>
        <p:spPr>
          <a:xfrm>
            <a:off x="1861436" y="2459819"/>
            <a:ext cx="7795619" cy="4173573"/>
          </a:xfrm>
          <a:prstGeom prst="rect">
            <a:avLst/>
          </a:prstGeom>
          <a:noFill/>
          <a:ln>
            <a:noFill/>
          </a:ln>
        </p:spPr>
      </p:pic>
      <p:sp>
        <p:nvSpPr>
          <p:cNvPr id="188" name="Google Shape;188;p9"/>
          <p:cNvSpPr txBox="1"/>
          <p:nvPr/>
        </p:nvSpPr>
        <p:spPr>
          <a:xfrm>
            <a:off x="7669160" y="4527755"/>
            <a:ext cx="2168014" cy="36871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Open Sans"/>
              <a:ea typeface="Open Sans"/>
              <a:cs typeface="Open Sans"/>
              <a:sym typeface="Open Sans"/>
            </a:endParaRPr>
          </a:p>
        </p:txBody>
      </p:sp>
      <p:sp>
        <p:nvSpPr>
          <p:cNvPr id="189" name="Google Shape;189;p9"/>
          <p:cNvSpPr txBox="1"/>
          <p:nvPr/>
        </p:nvSpPr>
        <p:spPr>
          <a:xfrm>
            <a:off x="5834457" y="2467634"/>
            <a:ext cx="3326700" cy="8310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Open  Access Resources</a:t>
            </a:r>
            <a:endParaRPr sz="2400" b="0" i="0" u="none" strike="noStrike" cap="none">
              <a:solidFill>
                <a:srgbClr val="3F3F3F"/>
              </a:solidFill>
              <a:latin typeface="Open Sans"/>
              <a:ea typeface="Open Sans"/>
              <a:cs typeface="Open Sans"/>
              <a:sym typeface="Open Sans"/>
            </a:endParaRPr>
          </a:p>
        </p:txBody>
      </p:sp>
      <p:sp>
        <p:nvSpPr>
          <p:cNvPr id="190" name="Google Shape;190;p9"/>
          <p:cNvSpPr txBox="1"/>
          <p:nvPr/>
        </p:nvSpPr>
        <p:spPr>
          <a:xfrm>
            <a:off x="671050" y="1776381"/>
            <a:ext cx="10176387" cy="461665"/>
          </a:xfrm>
          <a:prstGeom prst="rect">
            <a:avLst/>
          </a:prstGeom>
          <a:noFill/>
          <a:ln>
            <a:noFill/>
          </a:ln>
        </p:spPr>
        <p:txBody>
          <a:bodyPr spcFirstLastPara="1" wrap="square" lIns="91425" tIns="45700" rIns="91425" bIns="45700" anchor="t" anchorCtr="0">
            <a:spAutoFit/>
          </a:bodyPr>
          <a:lstStyle/>
          <a:p>
            <a:pPr marL="469900" marR="0" lvl="0" indent="-3429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Open Sans"/>
                <a:ea typeface="Open Sans"/>
                <a:cs typeface="Open Sans"/>
                <a:sym typeface="Open Sans"/>
              </a:rPr>
              <a:t>Available at</a:t>
            </a:r>
            <a:r>
              <a:rPr lang="en-US" sz="2400" b="0" i="0" u="none" strike="noStrike" cap="none" dirty="0">
                <a:solidFill>
                  <a:srgbClr val="3F3F3F"/>
                </a:solidFill>
                <a:latin typeface="Open Sans"/>
                <a:ea typeface="Open Sans"/>
                <a:cs typeface="Open Sans"/>
                <a:sym typeface="Open Sans"/>
              </a:rPr>
              <a:t> </a:t>
            </a:r>
            <a:r>
              <a:rPr lang="en-US" sz="2400" b="0" i="0" u="sng" strike="noStrike" cap="none"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a:t>
            </a:r>
            <a:r>
              <a:rPr lang="en-US" sz="2400" b="0" i="0" u="sng" strike="noStrike" cap="none" dirty="0">
                <a:solidFill>
                  <a:schemeClr val="hlink"/>
                </a:solidFill>
                <a:latin typeface="Open Sans"/>
                <a:ea typeface="Open Sans"/>
                <a:cs typeface="Open Sans"/>
                <a:sym typeface="Open Sans"/>
                <a:hlinkClick r:id="rId5"/>
              </a:rPr>
              <a:t>https://libguides.asu.edu/openaccessresources</a:t>
            </a:r>
            <a:r>
              <a:rPr lang="en-US" sz="2400" b="0" i="0" u="none" strike="noStrike" cap="none" dirty="0">
                <a:solidFill>
                  <a:srgbClr val="000000"/>
                </a:solidFill>
                <a:latin typeface="Open Sans"/>
                <a:ea typeface="Open Sans"/>
                <a:cs typeface="Open Sans"/>
                <a:sym typeface="Open Sans"/>
              </a:rPr>
              <a:t> </a:t>
            </a:r>
            <a:endParaRPr sz="2400" b="0" i="0" u="none" strike="noStrike" cap="none" dirty="0">
              <a:solidFill>
                <a:schemeClr val="accent5"/>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0"/>
          <p:cNvSpPr txBox="1"/>
          <p:nvPr/>
        </p:nvSpPr>
        <p:spPr>
          <a:xfrm>
            <a:off x="0" y="387728"/>
            <a:ext cx="6834576" cy="145080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Trebuchet MS"/>
              <a:buNone/>
            </a:pPr>
            <a:endParaRPr sz="3700" b="0" i="0" u="none" strike="noStrike" cap="none">
              <a:solidFill>
                <a:srgbClr val="FFFFFF"/>
              </a:solidFill>
              <a:latin typeface="Arial"/>
              <a:ea typeface="Arial"/>
              <a:cs typeface="Arial"/>
              <a:sym typeface="Arial"/>
            </a:endParaRPr>
          </a:p>
        </p:txBody>
      </p:sp>
      <p:sp>
        <p:nvSpPr>
          <p:cNvPr id="196" name="Google Shape;196;p10"/>
          <p:cNvSpPr txBox="1">
            <a:spLocks noGrp="1"/>
          </p:cNvSpPr>
          <p:nvPr>
            <p:ph type="body" idx="1"/>
          </p:nvPr>
        </p:nvSpPr>
        <p:spPr>
          <a:xfrm>
            <a:off x="178676" y="1780265"/>
            <a:ext cx="7283669" cy="4831182"/>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Font typeface="Arial"/>
              <a:buNone/>
            </a:pPr>
            <a:endParaRPr/>
          </a:p>
          <a:p>
            <a:pPr marL="457200" lvl="0" indent="-228600" algn="l" rtl="0">
              <a:lnSpc>
                <a:spcPct val="90000"/>
              </a:lnSpc>
              <a:spcBef>
                <a:spcPts val="1000"/>
              </a:spcBef>
              <a:spcAft>
                <a:spcPts val="0"/>
              </a:spcAft>
              <a:buSzPts val="2400"/>
              <a:buFont typeface="Arial"/>
              <a:buNone/>
            </a:pPr>
            <a:endParaRPr/>
          </a:p>
          <a:p>
            <a:pPr marL="457200" lvl="0" indent="-228600" algn="l" rtl="0">
              <a:lnSpc>
                <a:spcPct val="90000"/>
              </a:lnSpc>
              <a:spcBef>
                <a:spcPts val="1000"/>
              </a:spcBef>
              <a:spcAft>
                <a:spcPts val="0"/>
              </a:spcAft>
              <a:buSzPts val="2400"/>
              <a:buFont typeface="Arial"/>
              <a:buNone/>
            </a:pPr>
            <a:endParaRPr>
              <a:solidFill>
                <a:schemeClr val="accent5"/>
              </a:solidFill>
              <a:latin typeface="Open Sans"/>
              <a:ea typeface="Open Sans"/>
              <a:cs typeface="Open Sans"/>
              <a:sym typeface="Open Sans"/>
            </a:endParaRPr>
          </a:p>
          <a:p>
            <a:pPr marL="457200" lvl="0" indent="-228600" algn="l" rtl="0">
              <a:lnSpc>
                <a:spcPct val="90000"/>
              </a:lnSpc>
              <a:spcBef>
                <a:spcPts val="1000"/>
              </a:spcBef>
              <a:spcAft>
                <a:spcPts val="0"/>
              </a:spcAft>
              <a:buSzPts val="2400"/>
              <a:buFont typeface="Arial"/>
              <a:buNone/>
            </a:pPr>
            <a:endParaRPr/>
          </a:p>
          <a:p>
            <a:pPr marL="457200" lvl="0" indent="-228600" algn="l" rtl="0">
              <a:lnSpc>
                <a:spcPct val="90000"/>
              </a:lnSpc>
              <a:spcBef>
                <a:spcPts val="1000"/>
              </a:spcBef>
              <a:spcAft>
                <a:spcPts val="0"/>
              </a:spcAft>
              <a:buSzPts val="2400"/>
              <a:buFont typeface="Arial"/>
              <a:buNone/>
            </a:pPr>
            <a:endParaRPr/>
          </a:p>
        </p:txBody>
      </p:sp>
      <p:sp>
        <p:nvSpPr>
          <p:cNvPr id="197" name="Google Shape;197;p10"/>
          <p:cNvSpPr txBox="1"/>
          <p:nvPr/>
        </p:nvSpPr>
        <p:spPr>
          <a:xfrm>
            <a:off x="-1261241" y="2341111"/>
            <a:ext cx="7641021" cy="4558132"/>
          </a:xfrm>
          <a:prstGeom prst="rect">
            <a:avLst/>
          </a:prstGeom>
          <a:noFill/>
          <a:ln>
            <a:noFill/>
          </a:ln>
        </p:spPr>
        <p:txBody>
          <a:bodyPr spcFirstLastPara="1" wrap="square" lIns="91425" tIns="45700" rIns="91425" bIns="45700" anchor="t" anchorCtr="0">
            <a:noAutofit/>
          </a:bodyPr>
          <a:lstStyle/>
          <a:p>
            <a:pPr marL="127000" marR="0" lvl="0" indent="0" algn="l" rtl="0">
              <a:lnSpc>
                <a:spcPct val="100000"/>
              </a:lnSpc>
              <a:spcBef>
                <a:spcPts val="1000"/>
              </a:spcBef>
              <a:spcAft>
                <a:spcPts val="0"/>
              </a:spcAft>
              <a:buClr>
                <a:schemeClr val="dk1"/>
              </a:buClr>
              <a:buSzPts val="2400"/>
              <a:buFont typeface="Arial"/>
              <a:buNone/>
            </a:pPr>
            <a:endParaRPr sz="2400" b="0" i="0" u="none" strike="noStrike" cap="none">
              <a:solidFill>
                <a:schemeClr val="dk1"/>
              </a:solidFill>
              <a:latin typeface="Open Sans"/>
              <a:ea typeface="Open Sans"/>
              <a:cs typeface="Open Sans"/>
              <a:sym typeface="Open Sans"/>
            </a:endParaRPr>
          </a:p>
        </p:txBody>
      </p:sp>
      <p:pic>
        <p:nvPicPr>
          <p:cNvPr id="198" name="Google Shape;198;p10"/>
          <p:cNvPicPr preferRelativeResize="0"/>
          <p:nvPr/>
        </p:nvPicPr>
        <p:blipFill rotWithShape="1">
          <a:blip r:embed="rId3">
            <a:alphaModFix/>
          </a:blip>
          <a:srcRect/>
          <a:stretch/>
        </p:blipFill>
        <p:spPr>
          <a:xfrm>
            <a:off x="1018003" y="1762717"/>
            <a:ext cx="9097846" cy="5095283"/>
          </a:xfrm>
          <a:prstGeom prst="rect">
            <a:avLst/>
          </a:prstGeom>
          <a:noFill/>
          <a:ln>
            <a:noFill/>
          </a:ln>
        </p:spPr>
      </p:pic>
      <p:sp>
        <p:nvSpPr>
          <p:cNvPr id="199" name="Google Shape;199;p10"/>
          <p:cNvSpPr txBox="1">
            <a:spLocks noGrp="1"/>
          </p:cNvSpPr>
          <p:nvPr>
            <p:ph type="title"/>
          </p:nvPr>
        </p:nvSpPr>
        <p:spPr>
          <a:xfrm>
            <a:off x="0" y="246553"/>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200">
                <a:solidFill>
                  <a:srgbClr val="586F7C"/>
                </a:solidFill>
                <a:latin typeface="Open Sans"/>
                <a:ea typeface="Open Sans"/>
                <a:cs typeface="Open Sans"/>
                <a:sym typeface="Open Sans"/>
              </a:rPr>
              <a:t>Open Access Resources cont.</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rgbClr val="FFFFFF"/>
              </a:buClr>
              <a:buSzPts val="3600"/>
              <a:buFont typeface="Trebuchet MS"/>
              <a:buNone/>
            </a:pPr>
            <a:endParaRPr sz="3200">
              <a:solidFill>
                <a:srgbClr val="586F7C"/>
              </a:solidFill>
              <a:latin typeface="Open Sans"/>
              <a:ea typeface="Open Sans"/>
              <a:cs typeface="Open Sans"/>
              <a:sym typeface="Open Sans"/>
            </a:endParaRPr>
          </a:p>
        </p:txBody>
      </p:sp>
      <p:sp>
        <p:nvSpPr>
          <p:cNvPr id="200" name="Google Shape;200;p10"/>
          <p:cNvSpPr/>
          <p:nvPr/>
        </p:nvSpPr>
        <p:spPr>
          <a:xfrm>
            <a:off x="6450074" y="4729354"/>
            <a:ext cx="3439886" cy="69173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1" name="Google Shape;201;p10"/>
          <p:cNvSpPr/>
          <p:nvPr/>
        </p:nvSpPr>
        <p:spPr>
          <a:xfrm>
            <a:off x="3589758" y="5174246"/>
            <a:ext cx="3562256" cy="3483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OpenDOAR</a:t>
            </a:r>
            <a:endParaRPr sz="3200">
              <a:solidFill>
                <a:srgbClr val="586F7C"/>
              </a:solidFill>
              <a:latin typeface="Open Sans"/>
              <a:ea typeface="Open Sans"/>
              <a:cs typeface="Open Sans"/>
              <a:sym typeface="Open Sans"/>
            </a:endParaRPr>
          </a:p>
        </p:txBody>
      </p:sp>
      <p:sp>
        <p:nvSpPr>
          <p:cNvPr id="208" name="Google Shape;208;p23"/>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https://v2.sherpa.ac.uk/opendoar/</a:t>
            </a:r>
            <a:endParaRPr dirty="0">
              <a:solidFill>
                <a:schemeClr val="accent5"/>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latin typeface="Open Sans"/>
              <a:ea typeface="Open Sans"/>
              <a:cs typeface="Open Sans"/>
              <a:sym typeface="Open Sans"/>
            </a:endParaRPr>
          </a:p>
        </p:txBody>
      </p:sp>
      <p:sp>
        <p:nvSpPr>
          <p:cNvPr id="209" name="Google Shape;209;p23"/>
          <p:cNvSpPr txBox="1"/>
          <p:nvPr/>
        </p:nvSpPr>
        <p:spPr>
          <a:xfrm>
            <a:off x="481263" y="3721768"/>
            <a:ext cx="2695074" cy="83099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OpenDOAR</a:t>
            </a:r>
            <a:endParaRPr sz="2400" b="0" i="0" u="none" strike="noStrike" cap="none">
              <a:solidFill>
                <a:srgbClr val="3F3F3F"/>
              </a:solidFill>
              <a:latin typeface="Open Sans"/>
              <a:ea typeface="Open Sans"/>
              <a:cs typeface="Open Sans"/>
              <a:sym typeface="Open Sans"/>
            </a:endParaRPr>
          </a:p>
        </p:txBody>
      </p:sp>
      <p:pic>
        <p:nvPicPr>
          <p:cNvPr id="210" name="Google Shape;210;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44297" y="2761636"/>
            <a:ext cx="7517989" cy="3980112"/>
          </a:xfrm>
          <a:prstGeom prst="rect">
            <a:avLst/>
          </a:prstGeom>
          <a:noFill/>
          <a:ln>
            <a:noFill/>
          </a:ln>
        </p:spPr>
      </p:pic>
      <p:sp>
        <p:nvSpPr>
          <p:cNvPr id="211" name="Google Shape;211;p23"/>
          <p:cNvSpPr txBox="1"/>
          <p:nvPr/>
        </p:nvSpPr>
        <p:spPr>
          <a:xfrm>
            <a:off x="5958347" y="5397909"/>
            <a:ext cx="4218039" cy="427703"/>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OpenDOAR cont.</a:t>
            </a:r>
            <a:endParaRPr sz="3200">
              <a:solidFill>
                <a:srgbClr val="586F7C"/>
              </a:solidFill>
              <a:latin typeface="Open Sans"/>
              <a:ea typeface="Open Sans"/>
              <a:cs typeface="Open Sans"/>
              <a:sym typeface="Open Sans"/>
            </a:endParaRPr>
          </a:p>
        </p:txBody>
      </p:sp>
      <p:pic>
        <p:nvPicPr>
          <p:cNvPr id="218" name="Google Shape;218;p24"/>
          <p:cNvPicPr preferRelativeResize="0"/>
          <p:nvPr/>
        </p:nvPicPr>
        <p:blipFill rotWithShape="1">
          <a:blip r:embed="rId3">
            <a:alphaModFix/>
          </a:blip>
          <a:srcRect/>
          <a:stretch/>
        </p:blipFill>
        <p:spPr>
          <a:xfrm>
            <a:off x="597161" y="2083633"/>
            <a:ext cx="11199051" cy="43021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PubMed Central</a:t>
            </a:r>
            <a:endParaRPr sz="3200">
              <a:solidFill>
                <a:srgbClr val="586F7C"/>
              </a:solidFill>
              <a:latin typeface="Open Sans"/>
              <a:ea typeface="Open Sans"/>
              <a:cs typeface="Open Sans"/>
              <a:sym typeface="Open Sans"/>
            </a:endParaRPr>
          </a:p>
        </p:txBody>
      </p:sp>
      <p:sp>
        <p:nvSpPr>
          <p:cNvPr id="225" name="Google Shape;225;p27"/>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https://www.ncbi.nlm.nih.gov/pmc</a:t>
            </a:r>
            <a:endParaRPr dirty="0">
              <a:solidFill>
                <a:schemeClr val="accent5"/>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latin typeface="Open Sans"/>
              <a:ea typeface="Open Sans"/>
              <a:cs typeface="Open Sans"/>
              <a:sym typeface="Open Sans"/>
            </a:endParaRPr>
          </a:p>
          <a:p>
            <a:pPr marL="127000" lvl="0" indent="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226" name="Google Shape;226;p27"/>
          <p:cNvSpPr txBox="1"/>
          <p:nvPr/>
        </p:nvSpPr>
        <p:spPr>
          <a:xfrm>
            <a:off x="142050" y="3633278"/>
            <a:ext cx="2695074" cy="83099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PubMed Central</a:t>
            </a:r>
            <a:endParaRPr sz="2400" b="0" i="0" u="none" strike="noStrike" cap="none">
              <a:solidFill>
                <a:srgbClr val="3F3F3F"/>
              </a:solidFill>
              <a:latin typeface="Open Sans"/>
              <a:ea typeface="Open Sans"/>
              <a:cs typeface="Open Sans"/>
              <a:sym typeface="Open Sans"/>
            </a:endParaRPr>
          </a:p>
        </p:txBody>
      </p:sp>
      <p:pic>
        <p:nvPicPr>
          <p:cNvPr id="227" name="Google Shape;227;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08671" y="2816449"/>
            <a:ext cx="8991600" cy="2955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8"/>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PubMed Central cont.</a:t>
            </a:r>
            <a:endParaRPr sz="3200">
              <a:solidFill>
                <a:srgbClr val="586F7C"/>
              </a:solidFill>
              <a:latin typeface="Open Sans"/>
              <a:ea typeface="Open Sans"/>
              <a:cs typeface="Open Sans"/>
              <a:sym typeface="Open Sans"/>
            </a:endParaRPr>
          </a:p>
        </p:txBody>
      </p:sp>
      <p:pic>
        <p:nvPicPr>
          <p:cNvPr id="234" name="Google Shape;234;p28"/>
          <p:cNvPicPr preferRelativeResize="0"/>
          <p:nvPr/>
        </p:nvPicPr>
        <p:blipFill rotWithShape="1">
          <a:blip r:embed="rId3">
            <a:alphaModFix/>
          </a:blip>
          <a:srcRect/>
          <a:stretch/>
        </p:blipFill>
        <p:spPr>
          <a:xfrm>
            <a:off x="624793" y="1999767"/>
            <a:ext cx="10772585" cy="45209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a:off x="0" y="4598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0" name="Google Shape;80;p39"/>
          <p:cNvSpPr txBox="1">
            <a:spLocks noGrp="1"/>
          </p:cNvSpPr>
          <p:nvPr>
            <p:ph type="body" idx="1"/>
          </p:nvPr>
        </p:nvSpPr>
        <p:spPr>
          <a:xfrm>
            <a:off x="770025" y="1967948"/>
            <a:ext cx="10597241" cy="4109850"/>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1000"/>
              </a:spcBef>
              <a:spcAft>
                <a:spcPts val="0"/>
              </a:spcAft>
              <a:buClr>
                <a:srgbClr val="000000"/>
              </a:buClr>
              <a:buSzPts val="2400"/>
              <a:buChar char="●"/>
            </a:pPr>
            <a:r>
              <a:rPr lang="en-US">
                <a:solidFill>
                  <a:srgbClr val="3F3F3F"/>
                </a:solidFill>
                <a:latin typeface="Open Sans"/>
                <a:ea typeface="Open Sans"/>
                <a:cs typeface="Open Sans"/>
                <a:sym typeface="Open Sans"/>
              </a:rPr>
              <a:t>Introduction</a:t>
            </a:r>
            <a:endParaRPr>
              <a:solidFill>
                <a:srgbClr val="3F3F3F"/>
              </a:solidFill>
            </a:endParaRPr>
          </a:p>
          <a:p>
            <a:pPr marL="285750" lvl="0" indent="-285750" algn="l" rtl="0">
              <a:lnSpc>
                <a:spcPct val="90000"/>
              </a:lnSpc>
              <a:spcBef>
                <a:spcPts val="1000"/>
              </a:spcBef>
              <a:spcAft>
                <a:spcPts val="0"/>
              </a:spcAft>
              <a:buClr>
                <a:srgbClr val="000000"/>
              </a:buClr>
              <a:buSzPts val="2400"/>
              <a:buChar char="●"/>
            </a:pPr>
            <a:r>
              <a:rPr lang="en-US">
                <a:solidFill>
                  <a:srgbClr val="3F3F3F"/>
                </a:solidFill>
                <a:latin typeface="Open Sans"/>
                <a:ea typeface="Open Sans"/>
                <a:cs typeface="Open Sans"/>
                <a:sym typeface="Open Sans"/>
              </a:rPr>
              <a:t>Aggregator Search Tools and Repositories</a:t>
            </a:r>
            <a:endParaRPr>
              <a:solidFill>
                <a:srgbClr val="3F3F3F"/>
              </a:solidFill>
            </a:endParaRPr>
          </a:p>
          <a:p>
            <a:pPr marL="285750" lvl="0" indent="-285750" algn="l" rtl="0">
              <a:lnSpc>
                <a:spcPct val="90000"/>
              </a:lnSpc>
              <a:spcBef>
                <a:spcPts val="1000"/>
              </a:spcBef>
              <a:spcAft>
                <a:spcPts val="0"/>
              </a:spcAft>
              <a:buClr>
                <a:srgbClr val="000000"/>
              </a:buClr>
              <a:buSzPts val="2400"/>
              <a:buChar char="●"/>
            </a:pPr>
            <a:r>
              <a:rPr lang="en-US">
                <a:solidFill>
                  <a:srgbClr val="3F3F3F"/>
                </a:solidFill>
                <a:latin typeface="Open Sans"/>
                <a:ea typeface="Open Sans"/>
                <a:cs typeface="Open Sans"/>
                <a:sym typeface="Open Sans"/>
              </a:rPr>
              <a:t>Free E-journal resources/databases and publishers</a:t>
            </a:r>
            <a:endParaRPr>
              <a:solidFill>
                <a:srgbClr val="3F3F3F"/>
              </a:solidFill>
            </a:endParaRPr>
          </a:p>
          <a:p>
            <a:pPr marL="285750" lvl="0" indent="-285750" algn="l" rtl="0">
              <a:lnSpc>
                <a:spcPct val="90000"/>
              </a:lnSpc>
              <a:spcBef>
                <a:spcPts val="1000"/>
              </a:spcBef>
              <a:spcAft>
                <a:spcPts val="0"/>
              </a:spcAft>
              <a:buClr>
                <a:srgbClr val="000000"/>
              </a:buClr>
              <a:buSzPts val="2400"/>
              <a:buChar char="●"/>
            </a:pPr>
            <a:r>
              <a:rPr lang="en-US">
                <a:solidFill>
                  <a:srgbClr val="3F3F3F"/>
                </a:solidFill>
                <a:latin typeface="Open Sans"/>
                <a:ea typeface="Open Sans"/>
                <a:cs typeface="Open Sans"/>
                <a:sym typeface="Open Sans"/>
              </a:rPr>
              <a:t>Thesis/Dissertation Portals and Gateways</a:t>
            </a:r>
            <a:endParaRPr>
              <a:solidFill>
                <a:srgbClr val="3F3F3F"/>
              </a:solidFill>
            </a:endParaRPr>
          </a:p>
          <a:p>
            <a:pPr marL="285750" lvl="0" indent="-285750" algn="l" rtl="0">
              <a:lnSpc>
                <a:spcPct val="90000"/>
              </a:lnSpc>
              <a:spcBef>
                <a:spcPts val="1000"/>
              </a:spcBef>
              <a:spcAft>
                <a:spcPts val="0"/>
              </a:spcAft>
              <a:buClr>
                <a:srgbClr val="000000"/>
              </a:buClr>
              <a:buSzPts val="2400"/>
              <a:buChar char="●"/>
            </a:pPr>
            <a:r>
              <a:rPr lang="en-US">
                <a:solidFill>
                  <a:srgbClr val="3F3F3F"/>
                </a:solidFill>
                <a:latin typeface="Open Sans"/>
                <a:ea typeface="Open Sans"/>
                <a:cs typeface="Open Sans"/>
                <a:sym typeface="Open Sans"/>
              </a:rPr>
              <a:t>Miscellaneous tools</a:t>
            </a:r>
            <a:endParaRPr>
              <a:solidFill>
                <a:srgbClr val="3F3F3F"/>
              </a:solidFill>
            </a:endParaRPr>
          </a:p>
          <a:p>
            <a:pPr marL="285750" lvl="0" indent="-285750" algn="l" rtl="0">
              <a:lnSpc>
                <a:spcPct val="90000"/>
              </a:lnSpc>
              <a:spcBef>
                <a:spcPts val="1000"/>
              </a:spcBef>
              <a:spcAft>
                <a:spcPts val="0"/>
              </a:spcAft>
              <a:buClr>
                <a:srgbClr val="000000"/>
              </a:buClr>
              <a:buSzPts val="2400"/>
              <a:buChar char="●"/>
            </a:pPr>
            <a:r>
              <a:rPr lang="en-US">
                <a:solidFill>
                  <a:srgbClr val="3F3F3F"/>
                </a:solidFill>
                <a:latin typeface="Open Sans"/>
                <a:ea typeface="Open Sans"/>
                <a:cs typeface="Open Sans"/>
                <a:sym typeface="Open Sans"/>
              </a:rPr>
              <a:t>E-book resources</a:t>
            </a:r>
            <a:endParaRPr>
              <a:solidFill>
                <a:srgbClr val="3F3F3F"/>
              </a:solidFill>
            </a:endParaRPr>
          </a:p>
          <a:p>
            <a:pPr marL="285750" lvl="0" indent="-285750" algn="l" rtl="0">
              <a:lnSpc>
                <a:spcPct val="90000"/>
              </a:lnSpc>
              <a:spcBef>
                <a:spcPts val="1000"/>
              </a:spcBef>
              <a:spcAft>
                <a:spcPts val="0"/>
              </a:spcAft>
              <a:buClr>
                <a:srgbClr val="000000"/>
              </a:buClr>
              <a:buSzPts val="2400"/>
              <a:buChar char="●"/>
            </a:pPr>
            <a:r>
              <a:rPr lang="en-US">
                <a:solidFill>
                  <a:srgbClr val="3F3F3F"/>
                </a:solidFill>
                <a:latin typeface="Open Sans"/>
                <a:ea typeface="Open Sans"/>
                <a:cs typeface="Open Sans"/>
                <a:sym typeface="Open Sans"/>
              </a:rPr>
              <a:t>Summary	</a:t>
            </a:r>
            <a:endParaRPr>
              <a:solidFill>
                <a:srgbClr val="3F3F3F"/>
              </a:solidFill>
            </a:endParaRPr>
          </a:p>
        </p:txBody>
      </p:sp>
      <p:sp>
        <p:nvSpPr>
          <p:cNvPr id="81" name="Google Shape;81;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2" name="Google Shape;82;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466" y="6515076"/>
            <a:ext cx="699175" cy="233648"/>
          </a:xfrm>
          <a:prstGeom prst="rect">
            <a:avLst/>
          </a:prstGeom>
          <a:noFill/>
          <a:ln>
            <a:noFill/>
          </a:ln>
        </p:spPr>
      </p:pic>
      <p:sp>
        <p:nvSpPr>
          <p:cNvPr id="83" name="Google Shape;83;p39"/>
          <p:cNvSpPr txBox="1"/>
          <p:nvPr/>
        </p:nvSpPr>
        <p:spPr>
          <a:xfrm>
            <a:off x="1176695" y="6454187"/>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0" y="39225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WorldWideScience.org</a:t>
            </a:r>
            <a:endParaRPr sz="3200">
              <a:solidFill>
                <a:srgbClr val="586F7C"/>
              </a:solidFill>
              <a:latin typeface="Open Sans"/>
              <a:ea typeface="Open Sans"/>
              <a:cs typeface="Open Sans"/>
              <a:sym typeface="Open Sans"/>
            </a:endParaRPr>
          </a:p>
        </p:txBody>
      </p:sp>
      <p:sp>
        <p:nvSpPr>
          <p:cNvPr id="241" name="Google Shape;241;p29"/>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https://worldwidescience.org/</a:t>
            </a:r>
            <a:endParaRPr dirty="0">
              <a:solidFill>
                <a:schemeClr val="dk1"/>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latin typeface="Open Sans"/>
              <a:ea typeface="Open Sans"/>
              <a:cs typeface="Open Sans"/>
              <a:sym typeface="Open Sans"/>
            </a:endParaRPr>
          </a:p>
          <a:p>
            <a:pPr marL="127000" lvl="0" indent="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242" name="Google Shape;242;p29"/>
          <p:cNvSpPr txBox="1"/>
          <p:nvPr/>
        </p:nvSpPr>
        <p:spPr>
          <a:xfrm>
            <a:off x="224852" y="3721768"/>
            <a:ext cx="3432748" cy="76944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3F3F3F"/>
                </a:solidFill>
                <a:latin typeface="Open Sans"/>
                <a:ea typeface="Open Sans"/>
                <a:cs typeface="Open Sans"/>
                <a:sym typeface="Open Sans"/>
              </a:rPr>
              <a:t>Search page for WorldWideScience.org</a:t>
            </a:r>
            <a:endParaRPr sz="2200" b="0" i="0" u="none" strike="noStrike" cap="none">
              <a:solidFill>
                <a:srgbClr val="3F3F3F"/>
              </a:solidFill>
              <a:latin typeface="Open Sans"/>
              <a:ea typeface="Open Sans"/>
              <a:cs typeface="Open Sans"/>
              <a:sym typeface="Open Sans"/>
            </a:endParaRPr>
          </a:p>
        </p:txBody>
      </p:sp>
      <p:pic>
        <p:nvPicPr>
          <p:cNvPr id="243" name="Google Shape;243;p29"/>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4100053" y="3116117"/>
            <a:ext cx="7682362" cy="2891393"/>
          </a:xfrm>
          <a:prstGeom prst="rect">
            <a:avLst/>
          </a:prstGeom>
          <a:noFill/>
          <a:ln>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0"/>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WorldWideScience.org cont.</a:t>
            </a:r>
            <a:endParaRPr sz="3200">
              <a:solidFill>
                <a:srgbClr val="586F7C"/>
              </a:solidFill>
              <a:latin typeface="Open Sans"/>
              <a:ea typeface="Open Sans"/>
              <a:cs typeface="Open Sans"/>
              <a:sym typeface="Open Sans"/>
            </a:endParaRPr>
          </a:p>
        </p:txBody>
      </p:sp>
      <p:pic>
        <p:nvPicPr>
          <p:cNvPr id="250" name="Google Shape;250;p30"/>
          <p:cNvPicPr preferRelativeResize="0"/>
          <p:nvPr/>
        </p:nvPicPr>
        <p:blipFill rotWithShape="1">
          <a:blip r:embed="rId3">
            <a:alphaModFix/>
          </a:blip>
          <a:srcRect/>
          <a:stretch/>
        </p:blipFill>
        <p:spPr>
          <a:xfrm>
            <a:off x="1017426" y="1886151"/>
            <a:ext cx="10199140" cy="4739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0" y="39225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FREE E-JOURNAL RESOURCES - DOAJ: Directory of Open Access Journals</a:t>
            </a:r>
            <a:endParaRPr/>
          </a:p>
        </p:txBody>
      </p:sp>
      <p:sp>
        <p:nvSpPr>
          <p:cNvPr id="257" name="Google Shape;257;p31"/>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https://doaj.org/</a:t>
            </a:r>
            <a:r>
              <a:rPr lang="en-US" u="sng" dirty="0">
                <a:solidFill>
                  <a:schemeClr val="accent5"/>
                </a:solidFill>
                <a:latin typeface="Open Sans"/>
                <a:ea typeface="Open Sans"/>
                <a:cs typeface="Open Sans"/>
                <a:sym typeface="Open Sans"/>
              </a:rPr>
              <a:t> </a:t>
            </a:r>
            <a:endParaRPr dirty="0">
              <a:solidFill>
                <a:schemeClr val="accent5"/>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258" name="Google Shape;258;p31"/>
          <p:cNvSpPr txBox="1"/>
          <p:nvPr/>
        </p:nvSpPr>
        <p:spPr>
          <a:xfrm>
            <a:off x="154513" y="3651429"/>
            <a:ext cx="3432748" cy="461665"/>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DOAJ</a:t>
            </a:r>
            <a:endParaRPr sz="2400" b="0" i="0" u="none" strike="noStrike" cap="none">
              <a:solidFill>
                <a:srgbClr val="3F3F3F"/>
              </a:solidFill>
              <a:latin typeface="Open Sans"/>
              <a:ea typeface="Open Sans"/>
              <a:cs typeface="Open Sans"/>
              <a:sym typeface="Open Sans"/>
            </a:endParaRPr>
          </a:p>
        </p:txBody>
      </p:sp>
      <p:pic>
        <p:nvPicPr>
          <p:cNvPr id="259" name="Google Shape;259;p31"/>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4045428" y="2535671"/>
            <a:ext cx="7906227" cy="350076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2"/>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DOAJ: Directory of Open Access Journals cont.</a:t>
            </a:r>
            <a:endParaRPr sz="3200">
              <a:solidFill>
                <a:srgbClr val="586F7C"/>
              </a:solidFill>
              <a:latin typeface="Open Sans"/>
              <a:ea typeface="Open Sans"/>
              <a:cs typeface="Open Sans"/>
              <a:sym typeface="Open Sans"/>
            </a:endParaRPr>
          </a:p>
        </p:txBody>
      </p:sp>
      <p:pic>
        <p:nvPicPr>
          <p:cNvPr id="266" name="Google Shape;266;p32"/>
          <p:cNvPicPr preferRelativeResize="0"/>
          <p:nvPr/>
        </p:nvPicPr>
        <p:blipFill rotWithShape="1">
          <a:blip r:embed="rId3">
            <a:alphaModFix/>
          </a:blip>
          <a:srcRect/>
          <a:stretch/>
        </p:blipFill>
        <p:spPr>
          <a:xfrm>
            <a:off x="858382" y="1843790"/>
            <a:ext cx="10793944" cy="46169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3"/>
          <p:cNvSpPr txBox="1">
            <a:spLocks noGrp="1"/>
          </p:cNvSpPr>
          <p:nvPr>
            <p:ph type="title"/>
          </p:nvPr>
        </p:nvSpPr>
        <p:spPr>
          <a:xfrm>
            <a:off x="0" y="392251"/>
            <a:ext cx="73152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11111"/>
              <a:buNone/>
            </a:pPr>
            <a:r>
              <a:rPr lang="en-US" sz="3200">
                <a:solidFill>
                  <a:srgbClr val="586F7C"/>
                </a:solidFill>
                <a:latin typeface="Open Sans"/>
                <a:ea typeface="Open Sans"/>
                <a:cs typeface="Open Sans"/>
                <a:sym typeface="Open Sans"/>
              </a:rPr>
              <a:t>Thesis/Dissertations Portals and Gateways:  DART-Europe E-thesis Portal</a:t>
            </a:r>
            <a:endParaRPr>
              <a:solidFill>
                <a:srgbClr val="586F7C"/>
              </a:solidFill>
            </a:endParaRPr>
          </a:p>
        </p:txBody>
      </p:sp>
      <p:sp>
        <p:nvSpPr>
          <p:cNvPr id="273" name="Google Shape;273;p13"/>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hlink"/>
                </a:solidFill>
                <a:latin typeface="Open Sans"/>
                <a:ea typeface="Open Sans"/>
                <a:cs typeface="Open Sans"/>
                <a:sym typeface="Open Sans"/>
                <a:hlinkClick r:id="rId3"/>
              </a:rPr>
              <a:t>https://www.dart-europe.org/basic-search.php</a:t>
            </a:r>
            <a:r>
              <a:rPr lang="en-US" dirty="0">
                <a:solidFill>
                  <a:srgbClr val="3F3F3F"/>
                </a:solidFill>
                <a:latin typeface="Open Sans"/>
                <a:ea typeface="Open Sans"/>
                <a:cs typeface="Open Sans"/>
                <a:sym typeface="Open Sans"/>
              </a:rPr>
              <a:t> </a:t>
            </a:r>
            <a:endParaRPr dirty="0">
              <a:solidFill>
                <a:srgbClr val="154A90"/>
              </a:solidFill>
              <a:latin typeface="Open Sans"/>
              <a:ea typeface="Open Sans"/>
              <a:cs typeface="Open Sans"/>
              <a:sym typeface="Open Sans"/>
            </a:endParaRPr>
          </a:p>
        </p:txBody>
      </p:sp>
      <p:sp>
        <p:nvSpPr>
          <p:cNvPr id="274" name="Google Shape;274;p13"/>
          <p:cNvSpPr txBox="1"/>
          <p:nvPr/>
        </p:nvSpPr>
        <p:spPr>
          <a:xfrm>
            <a:off x="241738" y="3598468"/>
            <a:ext cx="2501462" cy="830956"/>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DART-Europe</a:t>
            </a:r>
            <a:endParaRPr sz="2400" b="0" i="0" u="none" strike="noStrike" cap="none">
              <a:solidFill>
                <a:srgbClr val="3F3F3F"/>
              </a:solidFill>
              <a:latin typeface="Open Sans"/>
              <a:ea typeface="Open Sans"/>
              <a:cs typeface="Open Sans"/>
              <a:sym typeface="Open Sans"/>
            </a:endParaRPr>
          </a:p>
        </p:txBody>
      </p:sp>
      <p:pic>
        <p:nvPicPr>
          <p:cNvPr id="275" name="Google Shape;275;p13"/>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2870712" y="2674916"/>
            <a:ext cx="8869004" cy="3699641"/>
          </a:xfrm>
          <a:prstGeom prst="rect">
            <a:avLst/>
          </a:prstGeom>
          <a:noFill/>
          <a:ln>
            <a:solidFill>
              <a:schemeClr val="accent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title"/>
          </p:nvPr>
        </p:nvSpPr>
        <p:spPr>
          <a:xfrm>
            <a:off x="0" y="39225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chemeClr val="dk2"/>
                </a:solidFill>
                <a:latin typeface="Open Sans"/>
                <a:ea typeface="Open Sans"/>
                <a:cs typeface="Open Sans"/>
                <a:sym typeface="Open Sans"/>
              </a:rPr>
              <a:t>DART-Europe cont.</a:t>
            </a:r>
            <a:endParaRPr>
              <a:solidFill>
                <a:schemeClr val="dk2"/>
              </a:solidFill>
            </a:endParaRPr>
          </a:p>
        </p:txBody>
      </p:sp>
      <p:pic>
        <p:nvPicPr>
          <p:cNvPr id="282" name="Google Shape;282;p35"/>
          <p:cNvPicPr preferRelativeResize="0"/>
          <p:nvPr/>
        </p:nvPicPr>
        <p:blipFill rotWithShape="1">
          <a:blip r:embed="rId3">
            <a:alphaModFix/>
          </a:blip>
          <a:srcRect/>
          <a:stretch/>
        </p:blipFill>
        <p:spPr>
          <a:xfrm>
            <a:off x="1100727" y="1861457"/>
            <a:ext cx="10377833" cy="452809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4"/>
          <p:cNvSpPr txBox="1">
            <a:spLocks noGrp="1"/>
          </p:cNvSpPr>
          <p:nvPr>
            <p:ph type="title"/>
          </p:nvPr>
        </p:nvSpPr>
        <p:spPr>
          <a:xfrm>
            <a:off x="0" y="39225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DATAD-R</a:t>
            </a:r>
            <a:endParaRPr/>
          </a:p>
        </p:txBody>
      </p:sp>
      <p:sp>
        <p:nvSpPr>
          <p:cNvPr id="289" name="Google Shape;289;p14"/>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rgbClr val="0000FF"/>
                </a:solidFill>
                <a:latin typeface="Open Sans"/>
                <a:ea typeface="Open Sans"/>
                <a:cs typeface="Open Sans"/>
                <a:sym typeface="Open Sans"/>
              </a:rPr>
              <a:t>http://datad.aau.org:8080/xmlui/</a:t>
            </a:r>
            <a:endParaRPr dirty="0">
              <a:solidFill>
                <a:schemeClr val="accent5"/>
              </a:solidFill>
              <a:latin typeface="Open Sans"/>
              <a:ea typeface="Open Sans"/>
              <a:cs typeface="Open Sans"/>
              <a:sym typeface="Open Sans"/>
            </a:endParaRPr>
          </a:p>
        </p:txBody>
      </p:sp>
      <p:sp>
        <p:nvSpPr>
          <p:cNvPr id="290" name="Google Shape;290;p14"/>
          <p:cNvSpPr txBox="1"/>
          <p:nvPr/>
        </p:nvSpPr>
        <p:spPr>
          <a:xfrm>
            <a:off x="405024" y="3598468"/>
            <a:ext cx="2501462" cy="830956"/>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DATAD-R</a:t>
            </a:r>
            <a:endParaRPr sz="2400" b="0" i="0" u="none" strike="noStrike" cap="none">
              <a:solidFill>
                <a:srgbClr val="3F3F3F"/>
              </a:solidFill>
              <a:latin typeface="Open Sans"/>
              <a:ea typeface="Open Sans"/>
              <a:cs typeface="Open Sans"/>
              <a:sym typeface="Open Sans"/>
            </a:endParaRPr>
          </a:p>
        </p:txBody>
      </p:sp>
      <p:pic>
        <p:nvPicPr>
          <p:cNvPr id="291" name="Google Shape;291;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88889" y="2754069"/>
            <a:ext cx="8322085" cy="385090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6"/>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DATAD-R cont.</a:t>
            </a:r>
            <a:endParaRPr sz="3200">
              <a:solidFill>
                <a:srgbClr val="586F7C"/>
              </a:solidFill>
              <a:latin typeface="Open Sans"/>
              <a:ea typeface="Open Sans"/>
              <a:cs typeface="Open Sans"/>
              <a:sym typeface="Open Sans"/>
            </a:endParaRPr>
          </a:p>
        </p:txBody>
      </p:sp>
      <p:pic>
        <p:nvPicPr>
          <p:cNvPr id="298" name="Google Shape;298;p36"/>
          <p:cNvPicPr preferRelativeResize="0"/>
          <p:nvPr/>
        </p:nvPicPr>
        <p:blipFill rotWithShape="1">
          <a:blip r:embed="rId3">
            <a:alphaModFix/>
          </a:blip>
          <a:srcRect/>
          <a:stretch/>
        </p:blipFill>
        <p:spPr>
          <a:xfrm>
            <a:off x="1373902" y="2023672"/>
            <a:ext cx="9748800" cy="454731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7"/>
          <p:cNvSpPr txBox="1">
            <a:spLocks noGrp="1"/>
          </p:cNvSpPr>
          <p:nvPr>
            <p:ph type="title"/>
          </p:nvPr>
        </p:nvSpPr>
        <p:spPr>
          <a:xfrm>
            <a:off x="0" y="34728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Global ETD</a:t>
            </a:r>
            <a:endParaRPr/>
          </a:p>
        </p:txBody>
      </p:sp>
      <p:sp>
        <p:nvSpPr>
          <p:cNvPr id="305" name="Google Shape;305;p37"/>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http://search.ndltd.org/</a:t>
            </a:r>
            <a:endParaRPr dirty="0">
              <a:solidFill>
                <a:schemeClr val="accent5"/>
              </a:solidFill>
              <a:latin typeface="Open Sans"/>
              <a:ea typeface="Open Sans"/>
              <a:cs typeface="Open Sans"/>
              <a:sym typeface="Open Sans"/>
            </a:endParaRPr>
          </a:p>
          <a:p>
            <a:pPr marL="127000" lvl="0" indent="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306" name="Google Shape;306;p37"/>
          <p:cNvSpPr txBox="1"/>
          <p:nvPr/>
        </p:nvSpPr>
        <p:spPr>
          <a:xfrm>
            <a:off x="575872" y="3725027"/>
            <a:ext cx="2613642" cy="83099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Global ETD</a:t>
            </a:r>
            <a:endParaRPr sz="2400" b="0" i="0" u="none" strike="noStrike" cap="none">
              <a:solidFill>
                <a:srgbClr val="3F3F3F"/>
              </a:solidFill>
              <a:latin typeface="Open Sans"/>
              <a:ea typeface="Open Sans"/>
              <a:cs typeface="Open Sans"/>
              <a:sym typeface="Open Sans"/>
            </a:endParaRPr>
          </a:p>
        </p:txBody>
      </p:sp>
      <p:pic>
        <p:nvPicPr>
          <p:cNvPr id="307" name="Google Shape;307;p37"/>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4677122" y="2661389"/>
            <a:ext cx="6648582" cy="363623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2"/>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Global ETD cont.</a:t>
            </a:r>
            <a:endParaRPr sz="3200">
              <a:solidFill>
                <a:srgbClr val="586F7C"/>
              </a:solidFill>
              <a:latin typeface="Open Sans"/>
              <a:ea typeface="Open Sans"/>
              <a:cs typeface="Open Sans"/>
              <a:sym typeface="Open Sans"/>
            </a:endParaRPr>
          </a:p>
        </p:txBody>
      </p:sp>
      <p:pic>
        <p:nvPicPr>
          <p:cNvPr id="314" name="Google Shape;314;p42"/>
          <p:cNvPicPr preferRelativeResize="0"/>
          <p:nvPr/>
        </p:nvPicPr>
        <p:blipFill rotWithShape="1">
          <a:blip r:embed="rId3">
            <a:alphaModFix/>
          </a:blip>
          <a:srcRect/>
          <a:stretch/>
        </p:blipFill>
        <p:spPr>
          <a:xfrm>
            <a:off x="1199213" y="1935661"/>
            <a:ext cx="9946611" cy="4375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0" name="Google Shape;90;p2"/>
          <p:cNvSpPr txBox="1">
            <a:spLocks noGrp="1"/>
          </p:cNvSpPr>
          <p:nvPr>
            <p:ph type="body" idx="1"/>
          </p:nvPr>
        </p:nvSpPr>
        <p:spPr>
          <a:xfrm>
            <a:off x="554814" y="2014144"/>
            <a:ext cx="10807729"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424242"/>
                </a:solidFill>
                <a:latin typeface="Open Sans"/>
                <a:ea typeface="Open Sans"/>
                <a:cs typeface="Open Sans"/>
                <a:sym typeface="Open Sans"/>
              </a:rPr>
              <a:t>Become aware of existing additional resources which are interdisciplinary and beneficial for at least two or more of Research4Life thematic topic.</a:t>
            </a:r>
            <a:endParaRPr>
              <a:solidFill>
                <a:srgbClr val="424242"/>
              </a:solidFill>
            </a:endParaRPr>
          </a:p>
          <a:p>
            <a:pPr marL="355600" lvl="0" indent="-342900" algn="l" rtl="0">
              <a:lnSpc>
                <a:spcPct val="150000"/>
              </a:lnSpc>
              <a:spcBef>
                <a:spcPts val="0"/>
              </a:spcBef>
              <a:spcAft>
                <a:spcPts val="0"/>
              </a:spcAft>
              <a:buClr>
                <a:schemeClr val="dk2"/>
              </a:buClr>
              <a:buSzPts val="2200"/>
              <a:buChar char="●"/>
            </a:pPr>
            <a:r>
              <a:rPr lang="en-US">
                <a:solidFill>
                  <a:srgbClr val="424242"/>
                </a:solidFill>
                <a:latin typeface="Open Sans"/>
                <a:ea typeface="Open Sans"/>
                <a:cs typeface="Open Sans"/>
                <a:sym typeface="Open Sans"/>
              </a:rPr>
              <a:t>Understand the additional collections and how to use them.</a:t>
            </a:r>
            <a:endParaRPr>
              <a:solidFill>
                <a:srgbClr val="424242"/>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93777d63b4_0_0"/>
          <p:cNvSpPr txBox="1">
            <a:spLocks noGrp="1"/>
          </p:cNvSpPr>
          <p:nvPr>
            <p:ph type="title"/>
          </p:nvPr>
        </p:nvSpPr>
        <p:spPr>
          <a:xfrm>
            <a:off x="0" y="404400"/>
            <a:ext cx="11171700" cy="1055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200">
                <a:solidFill>
                  <a:schemeClr val="dk2"/>
                </a:solidFill>
                <a:latin typeface="Open Sans"/>
                <a:ea typeface="Open Sans"/>
                <a:cs typeface="Open Sans"/>
                <a:sym typeface="Open Sans"/>
              </a:rPr>
              <a:t>ProQuest Thesis and Dissertations Global</a:t>
            </a:r>
            <a:endParaRPr sz="3200">
              <a:solidFill>
                <a:schemeClr val="dk2"/>
              </a:solidFill>
              <a:latin typeface="Open Sans"/>
              <a:ea typeface="Open Sans"/>
              <a:cs typeface="Open Sans"/>
              <a:sym typeface="Open Sans"/>
            </a:endParaRPr>
          </a:p>
          <a:p>
            <a:pPr marL="0" lvl="0" indent="0" algn="l" rtl="0">
              <a:lnSpc>
                <a:spcPct val="90000"/>
              </a:lnSpc>
              <a:spcBef>
                <a:spcPts val="0"/>
              </a:spcBef>
              <a:spcAft>
                <a:spcPts val="0"/>
              </a:spcAft>
              <a:buSzPts val="3600"/>
              <a:buNone/>
            </a:pPr>
            <a:endParaRPr sz="2800">
              <a:solidFill>
                <a:srgbClr val="888888"/>
              </a:solidFill>
            </a:endParaRPr>
          </a:p>
        </p:txBody>
      </p:sp>
      <p:sp>
        <p:nvSpPr>
          <p:cNvPr id="321" name="Google Shape;321;g193777d63b4_0_0"/>
          <p:cNvSpPr txBox="1">
            <a:spLocks noGrp="1"/>
          </p:cNvSpPr>
          <p:nvPr>
            <p:ph type="body" idx="1"/>
          </p:nvPr>
        </p:nvSpPr>
        <p:spPr>
          <a:xfrm>
            <a:off x="680325" y="1651300"/>
            <a:ext cx="9613800" cy="4403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dirty="0"/>
              <a:t>See Research4Life Unified Content Portal </a:t>
            </a:r>
            <a:r>
              <a:rPr lang="en-US" b="1" dirty="0"/>
              <a:t>Databases</a:t>
            </a:r>
            <a:r>
              <a:rPr lang="en-US" dirty="0"/>
              <a:t> list; click on </a:t>
            </a:r>
            <a:r>
              <a:rPr lang="en-US" b="1" dirty="0"/>
              <a:t>P</a:t>
            </a:r>
            <a:endParaRPr b="1" dirty="0"/>
          </a:p>
          <a:p>
            <a:pPr marL="76200" lvl="0" indent="0" algn="l" rtl="0">
              <a:lnSpc>
                <a:spcPct val="100000"/>
              </a:lnSpc>
              <a:spcBef>
                <a:spcPts val="1000"/>
              </a:spcBef>
              <a:spcAft>
                <a:spcPts val="0"/>
              </a:spcAft>
              <a:buClr>
                <a:schemeClr val="dk1"/>
              </a:buClr>
              <a:buSzPts val="2400"/>
              <a:buFont typeface="Arial"/>
              <a:buNone/>
            </a:pPr>
            <a:endParaRPr dirty="0"/>
          </a:p>
        </p:txBody>
      </p:sp>
      <p:sp>
        <p:nvSpPr>
          <p:cNvPr id="322" name="Google Shape;322;g193777d63b4_0_0"/>
          <p:cNvSpPr txBox="1"/>
          <p:nvPr/>
        </p:nvSpPr>
        <p:spPr>
          <a:xfrm>
            <a:off x="835200" y="3013500"/>
            <a:ext cx="2079900" cy="8310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ProQuest</a:t>
            </a:r>
            <a:endParaRPr sz="2400" b="0" i="0" u="none" strike="noStrike" cap="none">
              <a:solidFill>
                <a:srgbClr val="3F3F3F"/>
              </a:solidFill>
              <a:latin typeface="Open Sans"/>
              <a:ea typeface="Open Sans"/>
              <a:cs typeface="Open Sans"/>
              <a:sym typeface="Open Sans"/>
            </a:endParaRPr>
          </a:p>
        </p:txBody>
      </p:sp>
      <p:pic>
        <p:nvPicPr>
          <p:cNvPr id="323" name="Google Shape;323;g193777d63b4_0_0"/>
          <p:cNvPicPr preferRelativeResize="0"/>
          <p:nvPr/>
        </p:nvPicPr>
        <p:blipFill rotWithShape="1">
          <a:blip r:embed="rId3">
            <a:alphaModFix/>
          </a:blip>
          <a:srcRect/>
          <a:stretch/>
        </p:blipFill>
        <p:spPr>
          <a:xfrm>
            <a:off x="3316727" y="2219258"/>
            <a:ext cx="8194948" cy="449722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93777d63b4_0_6"/>
          <p:cNvSpPr txBox="1">
            <a:spLocks noGrp="1"/>
          </p:cNvSpPr>
          <p:nvPr>
            <p:ph type="title"/>
          </p:nvPr>
        </p:nvSpPr>
        <p:spPr>
          <a:xfrm>
            <a:off x="0" y="237298"/>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200">
                <a:solidFill>
                  <a:srgbClr val="586F7C"/>
                </a:solidFill>
                <a:latin typeface="Open Sans"/>
                <a:ea typeface="Open Sans"/>
                <a:cs typeface="Open Sans"/>
                <a:sym typeface="Open Sans"/>
              </a:rPr>
              <a:t>ProQuest cont.</a:t>
            </a:r>
            <a:endParaRPr sz="3200">
              <a:solidFill>
                <a:srgbClr val="586F7C"/>
              </a:solidFill>
              <a:latin typeface="Open Sans"/>
              <a:ea typeface="Open Sans"/>
              <a:cs typeface="Open Sans"/>
              <a:sym typeface="Open Sans"/>
            </a:endParaRPr>
          </a:p>
        </p:txBody>
      </p:sp>
      <p:pic>
        <p:nvPicPr>
          <p:cNvPr id="330" name="Google Shape;330;g193777d63b4_0_6"/>
          <p:cNvPicPr preferRelativeResize="0"/>
          <p:nvPr/>
        </p:nvPicPr>
        <p:blipFill rotWithShape="1">
          <a:blip r:embed="rId3">
            <a:alphaModFix/>
          </a:blip>
          <a:srcRect/>
          <a:stretch/>
        </p:blipFill>
        <p:spPr>
          <a:xfrm>
            <a:off x="1088571" y="1774372"/>
            <a:ext cx="9284548" cy="484633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10a5cbae029_0_1"/>
          <p:cNvSpPr txBox="1">
            <a:spLocks noGrp="1"/>
          </p:cNvSpPr>
          <p:nvPr>
            <p:ph type="title"/>
          </p:nvPr>
        </p:nvSpPr>
        <p:spPr>
          <a:xfrm>
            <a:off x="0" y="378812"/>
            <a:ext cx="72171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MISCELLANEOUS TOOLS -</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Google Custom Search </a:t>
            </a:r>
            <a:endParaRPr sz="3200">
              <a:solidFill>
                <a:srgbClr val="586F7C"/>
              </a:solidFill>
              <a:latin typeface="Open Sans"/>
              <a:ea typeface="Open Sans"/>
              <a:cs typeface="Open Sans"/>
              <a:sym typeface="Open Sans"/>
            </a:endParaRPr>
          </a:p>
        </p:txBody>
      </p:sp>
      <p:sp>
        <p:nvSpPr>
          <p:cNvPr id="337" name="Google Shape;337;g10a5cbae029_0_1"/>
          <p:cNvSpPr txBox="1">
            <a:spLocks noGrp="1"/>
          </p:cNvSpPr>
          <p:nvPr>
            <p:ph type="body" idx="1"/>
          </p:nvPr>
        </p:nvSpPr>
        <p:spPr>
          <a:xfrm>
            <a:off x="1" y="1601404"/>
            <a:ext cx="11988300" cy="8163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In Google, search </a:t>
            </a:r>
            <a:r>
              <a:rPr lang="en-US" sz="2200" b="1">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I</a:t>
            </a:r>
            <a:r>
              <a:rPr lang="en-US" sz="2200" b="1">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ntergovernmental Organization Search Engine – Google </a:t>
            </a:r>
            <a:r>
              <a:rPr lang="en-US" sz="2200">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or                                               		        </a:t>
            </a:r>
            <a:r>
              <a:rPr lang="en-US" sz="2200" b="1">
                <a:solidFill>
                  <a:schemeClr val="dk1"/>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Non-governmental Organization Search Engine - Google</a:t>
            </a:r>
            <a:endParaRPr>
              <a:solidFill>
                <a:schemeClr val="dk1"/>
              </a:solidFill>
            </a:endParaRPr>
          </a:p>
        </p:txBody>
      </p:sp>
      <p:pic>
        <p:nvPicPr>
          <p:cNvPr id="338" name="Google Shape;338;g10a5cbae029_0_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5725" y="2553472"/>
            <a:ext cx="5894946" cy="4067175"/>
          </a:xfrm>
          <a:prstGeom prst="rect">
            <a:avLst/>
          </a:prstGeom>
          <a:noFill/>
          <a:ln>
            <a:noFill/>
          </a:ln>
        </p:spPr>
      </p:pic>
      <p:pic>
        <p:nvPicPr>
          <p:cNvPr id="339" name="Google Shape;339;g10a5cbae029_0_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81816" y="2559414"/>
            <a:ext cx="6310184" cy="4236718"/>
          </a:xfrm>
          <a:prstGeom prst="rect">
            <a:avLst/>
          </a:prstGeom>
          <a:noFill/>
          <a:ln>
            <a:noFill/>
          </a:ln>
        </p:spPr>
      </p:pic>
      <p:cxnSp>
        <p:nvCxnSpPr>
          <p:cNvPr id="340" name="Google Shape;340;g10a5cbae029_0_1"/>
          <p:cNvCxnSpPr/>
          <p:nvPr/>
        </p:nvCxnSpPr>
        <p:spPr>
          <a:xfrm>
            <a:off x="7722973" y="2409567"/>
            <a:ext cx="1161600" cy="926700"/>
          </a:xfrm>
          <a:prstGeom prst="straightConnector1">
            <a:avLst/>
          </a:prstGeom>
          <a:noFill/>
          <a:ln w="19050" cap="flat" cmpd="sng">
            <a:solidFill>
              <a:srgbClr val="FF0000"/>
            </a:solidFill>
            <a:prstDash val="solid"/>
            <a:round/>
            <a:headEnd type="none" w="sm" len="sm"/>
            <a:tailEnd type="triangle" w="med" len="med"/>
          </a:ln>
        </p:spPr>
      </p:cxnSp>
      <p:cxnSp>
        <p:nvCxnSpPr>
          <p:cNvPr id="341" name="Google Shape;341;g10a5cbae029_0_1"/>
          <p:cNvCxnSpPr/>
          <p:nvPr/>
        </p:nvCxnSpPr>
        <p:spPr>
          <a:xfrm>
            <a:off x="1050324" y="2832503"/>
            <a:ext cx="1013400" cy="924000"/>
          </a:xfrm>
          <a:prstGeom prst="straightConnector1">
            <a:avLst/>
          </a:prstGeom>
          <a:noFill/>
          <a:ln w="19050" cap="flat" cmpd="sng">
            <a:solidFill>
              <a:srgbClr val="FF0000"/>
            </a:solidFill>
            <a:prstDash val="solid"/>
            <a:round/>
            <a:headEnd type="none" w="sm" len="sm"/>
            <a:tailEnd type="triangle" w="med" len="med"/>
          </a:ln>
        </p:spPr>
      </p:cxnSp>
      <p:cxnSp>
        <p:nvCxnSpPr>
          <p:cNvPr id="342" name="Google Shape;342;g10a5cbae029_0_1"/>
          <p:cNvCxnSpPr/>
          <p:nvPr/>
        </p:nvCxnSpPr>
        <p:spPr>
          <a:xfrm flipH="1">
            <a:off x="8303601" y="3498502"/>
            <a:ext cx="906300" cy="838800"/>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Google Custom Search cont.</a:t>
            </a:r>
            <a:endParaRPr sz="3200">
              <a:solidFill>
                <a:srgbClr val="586F7C"/>
              </a:solidFill>
              <a:latin typeface="Open Sans"/>
              <a:ea typeface="Open Sans"/>
              <a:cs typeface="Open Sans"/>
              <a:sym typeface="Open Sans"/>
            </a:endParaRPr>
          </a:p>
        </p:txBody>
      </p:sp>
      <p:pic>
        <p:nvPicPr>
          <p:cNvPr id="349" name="Google Shape;349;p44"/>
          <p:cNvPicPr preferRelativeResize="0"/>
          <p:nvPr/>
        </p:nvPicPr>
        <p:blipFill rotWithShape="1">
          <a:blip r:embed="rId3">
            <a:alphaModFix/>
          </a:blip>
          <a:srcRect/>
          <a:stretch/>
        </p:blipFill>
        <p:spPr>
          <a:xfrm>
            <a:off x="1037410" y="1986879"/>
            <a:ext cx="10016371" cy="430899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a:spLocks noGrp="1"/>
          </p:cNvSpPr>
          <p:nvPr>
            <p:ph type="title"/>
          </p:nvPr>
        </p:nvSpPr>
        <p:spPr>
          <a:xfrm>
            <a:off x="0" y="34728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E-BOOK RESOURCES:</a:t>
            </a:r>
            <a:endParaRPr sz="3200">
              <a:solidFill>
                <a:srgbClr val="586F7C"/>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Directory of Open Access Books</a:t>
            </a:r>
            <a:endParaRPr/>
          </a:p>
        </p:txBody>
      </p:sp>
      <p:sp>
        <p:nvSpPr>
          <p:cNvPr id="356" name="Google Shape;356;p45"/>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https://www.doabooks.org/</a:t>
            </a:r>
            <a:endParaRPr dirty="0">
              <a:solidFill>
                <a:schemeClr val="accent5"/>
              </a:solidFill>
              <a:latin typeface="Open Sans"/>
              <a:ea typeface="Open Sans"/>
              <a:cs typeface="Open Sans"/>
              <a:sym typeface="Open Sans"/>
            </a:endParaRPr>
          </a:p>
          <a:p>
            <a:pPr marL="127000" lvl="0" indent="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357" name="Google Shape;357;p45"/>
          <p:cNvSpPr txBox="1"/>
          <p:nvPr/>
        </p:nvSpPr>
        <p:spPr>
          <a:xfrm>
            <a:off x="194872" y="3757684"/>
            <a:ext cx="3392390" cy="461665"/>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Open Sans"/>
                <a:ea typeface="Open Sans"/>
                <a:cs typeface="Open Sans"/>
                <a:sym typeface="Open Sans"/>
              </a:rPr>
              <a:t>Search page for DOAB</a:t>
            </a:r>
            <a:endParaRPr sz="2400" b="0" i="0" u="none" strike="noStrike" cap="none">
              <a:solidFill>
                <a:srgbClr val="000000"/>
              </a:solidFill>
              <a:latin typeface="Open Sans"/>
              <a:ea typeface="Open Sans"/>
              <a:cs typeface="Open Sans"/>
              <a:sym typeface="Open Sans"/>
            </a:endParaRPr>
          </a:p>
        </p:txBody>
      </p:sp>
      <p:pic>
        <p:nvPicPr>
          <p:cNvPr id="358" name="Google Shape;358;p45"/>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708400" y="2894884"/>
            <a:ext cx="8353169" cy="27021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6"/>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Directory of Open Access Books cont.</a:t>
            </a:r>
            <a:endParaRPr sz="3200">
              <a:solidFill>
                <a:srgbClr val="586F7C"/>
              </a:solidFill>
              <a:latin typeface="Open Sans"/>
              <a:ea typeface="Open Sans"/>
              <a:cs typeface="Open Sans"/>
              <a:sym typeface="Open Sans"/>
            </a:endParaRPr>
          </a:p>
        </p:txBody>
      </p:sp>
      <p:pic>
        <p:nvPicPr>
          <p:cNvPr id="365" name="Google Shape;365;p46"/>
          <p:cNvPicPr preferRelativeResize="0"/>
          <p:nvPr/>
        </p:nvPicPr>
        <p:blipFill rotWithShape="1">
          <a:blip r:embed="rId3">
            <a:alphaModFix/>
          </a:blip>
          <a:srcRect/>
          <a:stretch/>
        </p:blipFill>
        <p:spPr>
          <a:xfrm>
            <a:off x="903514" y="1977950"/>
            <a:ext cx="8788438" cy="444282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7"/>
          <p:cNvSpPr txBox="1">
            <a:spLocks noGrp="1"/>
          </p:cNvSpPr>
          <p:nvPr>
            <p:ph type="title"/>
          </p:nvPr>
        </p:nvSpPr>
        <p:spPr>
          <a:xfrm>
            <a:off x="0" y="34728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Free Book Centre</a:t>
            </a:r>
            <a:endParaRPr/>
          </a:p>
        </p:txBody>
      </p:sp>
      <p:sp>
        <p:nvSpPr>
          <p:cNvPr id="372" name="Google Shape;372;p47"/>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http://freebookcentre.net/</a:t>
            </a:r>
            <a:endParaRPr dirty="0">
              <a:solidFill>
                <a:schemeClr val="accent5"/>
              </a:solidFill>
              <a:latin typeface="Open Sans"/>
              <a:ea typeface="Open Sans"/>
              <a:cs typeface="Open Sans"/>
              <a:sym typeface="Open Sans"/>
            </a:endParaRPr>
          </a:p>
        </p:txBody>
      </p:sp>
      <p:sp>
        <p:nvSpPr>
          <p:cNvPr id="373" name="Google Shape;373;p47"/>
          <p:cNvSpPr txBox="1"/>
          <p:nvPr/>
        </p:nvSpPr>
        <p:spPr>
          <a:xfrm>
            <a:off x="194872" y="3757684"/>
            <a:ext cx="2951451" cy="83099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3F3F3F"/>
                </a:solidFill>
                <a:latin typeface="Open Sans"/>
                <a:ea typeface="Open Sans"/>
                <a:cs typeface="Open Sans"/>
                <a:sym typeface="Open Sans"/>
              </a:rPr>
              <a:t>Search page for Free Book Centre</a:t>
            </a:r>
            <a:endParaRPr sz="2400" b="0" i="0" u="none" strike="noStrike" cap="none" dirty="0">
              <a:solidFill>
                <a:srgbClr val="3F3F3F"/>
              </a:solidFill>
              <a:latin typeface="Open Sans"/>
              <a:ea typeface="Open Sans"/>
              <a:cs typeface="Open Sans"/>
              <a:sym typeface="Open Sans"/>
            </a:endParaRPr>
          </a:p>
        </p:txBody>
      </p:sp>
      <p:pic>
        <p:nvPicPr>
          <p:cNvPr id="374" name="Google Shape;374;p47"/>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221502" y="2762865"/>
            <a:ext cx="8901672" cy="260554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Free Book Centre cont.</a:t>
            </a:r>
            <a:endParaRPr sz="3200">
              <a:solidFill>
                <a:srgbClr val="586F7C"/>
              </a:solidFill>
              <a:latin typeface="Open Sans"/>
              <a:ea typeface="Open Sans"/>
              <a:cs typeface="Open Sans"/>
              <a:sym typeface="Open Sans"/>
            </a:endParaRPr>
          </a:p>
        </p:txBody>
      </p:sp>
      <p:pic>
        <p:nvPicPr>
          <p:cNvPr id="381" name="Google Shape;381;p48"/>
          <p:cNvPicPr preferRelativeResize="0"/>
          <p:nvPr/>
        </p:nvPicPr>
        <p:blipFill rotWithShape="1">
          <a:blip r:embed="rId3">
            <a:alphaModFix/>
          </a:blip>
          <a:srcRect/>
          <a:stretch/>
        </p:blipFill>
        <p:spPr>
          <a:xfrm>
            <a:off x="1212541" y="1970629"/>
            <a:ext cx="9876684" cy="452011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9"/>
          <p:cNvSpPr txBox="1">
            <a:spLocks noGrp="1"/>
          </p:cNvSpPr>
          <p:nvPr>
            <p:ph type="title"/>
          </p:nvPr>
        </p:nvSpPr>
        <p:spPr>
          <a:xfrm>
            <a:off x="0" y="34728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IntechOpen Access Books</a:t>
            </a:r>
            <a:endParaRPr/>
          </a:p>
        </p:txBody>
      </p:sp>
      <p:sp>
        <p:nvSpPr>
          <p:cNvPr id="388" name="Google Shape;388;p49"/>
          <p:cNvSpPr txBox="1">
            <a:spLocks noGrp="1"/>
          </p:cNvSpPr>
          <p:nvPr>
            <p:ph type="body" idx="1"/>
          </p:nvPr>
        </p:nvSpPr>
        <p:spPr>
          <a:xfrm>
            <a:off x="0" y="1545948"/>
            <a:ext cx="10523100" cy="585900"/>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https://www.intechopen.com/books</a:t>
            </a:r>
            <a:r>
              <a:rPr lang="en-US" dirty="0">
                <a:solidFill>
                  <a:schemeClr val="accent5"/>
                </a:solidFill>
                <a:latin typeface="Open Sans"/>
                <a:ea typeface="Open Sans"/>
                <a:cs typeface="Open Sans"/>
                <a:sym typeface="Open Sans"/>
              </a:rPr>
              <a:t> </a:t>
            </a:r>
            <a:endParaRPr dirty="0">
              <a:solidFill>
                <a:schemeClr val="accent5"/>
              </a:solidFill>
              <a:latin typeface="Open Sans"/>
              <a:ea typeface="Open Sans"/>
              <a:cs typeface="Open Sans"/>
              <a:sym typeface="Open Sans"/>
            </a:endParaRPr>
          </a:p>
        </p:txBody>
      </p:sp>
      <p:sp>
        <p:nvSpPr>
          <p:cNvPr id="389" name="Google Shape;389;p49"/>
          <p:cNvSpPr txBox="1"/>
          <p:nvPr/>
        </p:nvSpPr>
        <p:spPr>
          <a:xfrm>
            <a:off x="474424" y="3757675"/>
            <a:ext cx="2544600" cy="12006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IntechOpen Access Book</a:t>
            </a:r>
            <a:endParaRPr sz="2400" b="0" i="0" u="none" strike="noStrike" cap="none">
              <a:solidFill>
                <a:srgbClr val="3F3F3F"/>
              </a:solidFill>
              <a:latin typeface="Open Sans"/>
              <a:ea typeface="Open Sans"/>
              <a:cs typeface="Open Sans"/>
              <a:sym typeface="Open Sans"/>
            </a:endParaRPr>
          </a:p>
        </p:txBody>
      </p:sp>
      <p:pic>
        <p:nvPicPr>
          <p:cNvPr id="390" name="Google Shape;390;p49"/>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657599" y="2320413"/>
            <a:ext cx="6865501" cy="419030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0"/>
          <p:cNvSpPr txBox="1">
            <a:spLocks noGrp="1"/>
          </p:cNvSpPr>
          <p:nvPr>
            <p:ph type="title"/>
          </p:nvPr>
        </p:nvSpPr>
        <p:spPr>
          <a:xfrm>
            <a:off x="0" y="437222"/>
            <a:ext cx="7030387"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IntechOpen Access Book cont.</a:t>
            </a:r>
            <a:endParaRPr sz="3200">
              <a:solidFill>
                <a:srgbClr val="586F7C"/>
              </a:solidFill>
              <a:latin typeface="Open Sans"/>
              <a:ea typeface="Open Sans"/>
              <a:cs typeface="Open Sans"/>
              <a:sym typeface="Open Sans"/>
            </a:endParaRPr>
          </a:p>
        </p:txBody>
      </p:sp>
      <p:pic>
        <p:nvPicPr>
          <p:cNvPr id="397" name="Google Shape;397;p50"/>
          <p:cNvPicPr preferRelativeResize="0"/>
          <p:nvPr/>
        </p:nvPicPr>
        <p:blipFill rotWithShape="1">
          <a:blip r:embed="rId3">
            <a:alphaModFix/>
          </a:blip>
          <a:srcRect/>
          <a:stretch/>
        </p:blipFill>
        <p:spPr>
          <a:xfrm>
            <a:off x="899410" y="2080180"/>
            <a:ext cx="10448143" cy="43902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Introduction</a:t>
            </a:r>
            <a:endParaRPr>
              <a:solidFill>
                <a:srgbClr val="586F7C"/>
              </a:solidFill>
              <a:latin typeface="Open Sans"/>
              <a:ea typeface="Open Sans"/>
              <a:cs typeface="Open Sans"/>
              <a:sym typeface="Open Sans"/>
            </a:endParaRPr>
          </a:p>
        </p:txBody>
      </p:sp>
      <p:grpSp>
        <p:nvGrpSpPr>
          <p:cNvPr id="97" name="Google Shape;97;p3"/>
          <p:cNvGrpSpPr/>
          <p:nvPr/>
        </p:nvGrpSpPr>
        <p:grpSpPr>
          <a:xfrm>
            <a:off x="914400" y="1963711"/>
            <a:ext cx="10792918" cy="4721900"/>
            <a:chOff x="0" y="0"/>
            <a:chExt cx="10792918" cy="4721900"/>
          </a:xfrm>
        </p:grpSpPr>
        <p:cxnSp>
          <p:nvCxnSpPr>
            <p:cNvPr id="98" name="Google Shape;98;p3"/>
            <p:cNvCxnSpPr/>
            <p:nvPr/>
          </p:nvCxnSpPr>
          <p:spPr>
            <a:xfrm>
              <a:off x="0" y="0"/>
              <a:ext cx="10792918" cy="0"/>
            </a:xfrm>
            <a:prstGeom prst="straightConnector1">
              <a:avLst/>
            </a:prstGeom>
            <a:solidFill>
              <a:schemeClr val="accent3"/>
            </a:solidFill>
            <a:ln w="25400" cap="flat" cmpd="sng">
              <a:solidFill>
                <a:schemeClr val="accent3"/>
              </a:solidFill>
              <a:prstDash val="solid"/>
              <a:round/>
              <a:headEnd type="none" w="sm" len="sm"/>
              <a:tailEnd type="none" w="sm" len="sm"/>
            </a:ln>
          </p:spPr>
        </p:cxnSp>
        <p:sp>
          <p:nvSpPr>
            <p:cNvPr id="99" name="Google Shape;99;p3"/>
            <p:cNvSpPr/>
            <p:nvPr/>
          </p:nvSpPr>
          <p:spPr>
            <a:xfrm>
              <a:off x="0" y="0"/>
              <a:ext cx="10792918" cy="1180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3"/>
            <p:cNvSpPr txBox="1"/>
            <p:nvPr/>
          </p:nvSpPr>
          <p:spPr>
            <a:xfrm>
              <a:off x="0" y="0"/>
              <a:ext cx="10792918" cy="118047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Open Sans"/>
                  <a:ea typeface="Open Sans"/>
                  <a:cs typeface="Open Sans"/>
                  <a:sym typeface="Open Sans"/>
                </a:rPr>
                <a:t>This lesson focuses on multi-disciplinary internet resources and tools that should be of use for all specialties.</a:t>
              </a:r>
              <a:endParaRPr sz="2000" b="0" i="0" u="none" strike="noStrike" cap="none">
                <a:solidFill>
                  <a:srgbClr val="3F3F3F"/>
                </a:solidFill>
                <a:latin typeface="Open Sans"/>
                <a:ea typeface="Open Sans"/>
                <a:cs typeface="Open Sans"/>
                <a:sym typeface="Open Sans"/>
              </a:endParaRPr>
            </a:p>
          </p:txBody>
        </p:sp>
        <p:cxnSp>
          <p:nvCxnSpPr>
            <p:cNvPr id="101" name="Google Shape;101;p3"/>
            <p:cNvCxnSpPr/>
            <p:nvPr/>
          </p:nvCxnSpPr>
          <p:spPr>
            <a:xfrm>
              <a:off x="0" y="1180475"/>
              <a:ext cx="10792918" cy="0"/>
            </a:xfrm>
            <a:prstGeom prst="straightConnector1">
              <a:avLst/>
            </a:prstGeom>
            <a:solidFill>
              <a:srgbClr val="61C085"/>
            </a:solidFill>
            <a:ln w="25400" cap="flat" cmpd="sng">
              <a:solidFill>
                <a:srgbClr val="61C085"/>
              </a:solidFill>
              <a:prstDash val="solid"/>
              <a:round/>
              <a:headEnd type="none" w="sm" len="sm"/>
              <a:tailEnd type="none" w="sm" len="sm"/>
            </a:ln>
          </p:spPr>
        </p:cxnSp>
        <p:sp>
          <p:nvSpPr>
            <p:cNvPr id="102" name="Google Shape;102;p3"/>
            <p:cNvSpPr/>
            <p:nvPr/>
          </p:nvSpPr>
          <p:spPr>
            <a:xfrm>
              <a:off x="0" y="1180475"/>
              <a:ext cx="10792918" cy="1180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0" y="1180475"/>
              <a:ext cx="10792918" cy="118047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Open Sans"/>
                  <a:ea typeface="Open Sans"/>
                  <a:cs typeface="Open Sans"/>
                  <a:sym typeface="Open Sans"/>
                </a:rPr>
                <a:t>These tools range from the following categories:  </a:t>
              </a:r>
              <a:r>
                <a:rPr lang="en-US" sz="2000" b="1" i="0" u="none" strike="noStrike" cap="none">
                  <a:solidFill>
                    <a:srgbClr val="3F3F3F"/>
                  </a:solidFill>
                  <a:latin typeface="Open Sans"/>
                  <a:ea typeface="Open Sans"/>
                  <a:cs typeface="Open Sans"/>
                  <a:sym typeface="Open Sans"/>
                </a:rPr>
                <a:t>Aggregator Search Tools </a:t>
              </a:r>
              <a:r>
                <a:rPr lang="en-US" sz="2000" b="0" i="0" u="none" strike="noStrike" cap="none">
                  <a:solidFill>
                    <a:srgbClr val="3F3F3F"/>
                  </a:solidFill>
                  <a:latin typeface="Open Sans"/>
                  <a:ea typeface="Open Sans"/>
                  <a:cs typeface="Open Sans"/>
                  <a:sym typeface="Open Sans"/>
                </a:rPr>
                <a:t>and </a:t>
              </a:r>
              <a:r>
                <a:rPr lang="en-US" sz="2000" b="1" i="0" u="none" strike="noStrike" cap="none">
                  <a:solidFill>
                    <a:srgbClr val="3F3F3F"/>
                  </a:solidFill>
                  <a:latin typeface="Open Sans"/>
                  <a:ea typeface="Open Sans"/>
                  <a:cs typeface="Open Sans"/>
                  <a:sym typeface="Open Sans"/>
                </a:rPr>
                <a:t>Repositories</a:t>
              </a:r>
              <a:r>
                <a:rPr lang="en-US" sz="2000" b="0" i="0" u="none" strike="noStrike" cap="none">
                  <a:solidFill>
                    <a:srgbClr val="3F3F3F"/>
                  </a:solidFill>
                  <a:latin typeface="Open Sans"/>
                  <a:ea typeface="Open Sans"/>
                  <a:cs typeface="Open Sans"/>
                  <a:sym typeface="Open Sans"/>
                </a:rPr>
                <a:t>; </a:t>
              </a:r>
              <a:r>
                <a:rPr lang="en-US" sz="2000" b="1" i="0" u="none" strike="noStrike" cap="none">
                  <a:solidFill>
                    <a:srgbClr val="3F3F3F"/>
                  </a:solidFill>
                  <a:latin typeface="Open Sans"/>
                  <a:ea typeface="Open Sans"/>
                  <a:cs typeface="Open Sans"/>
                  <a:sym typeface="Open Sans"/>
                </a:rPr>
                <a:t>Free E-journal Resources</a:t>
              </a:r>
              <a:r>
                <a:rPr lang="en-US" sz="2000" b="0" i="0" u="none" strike="noStrike" cap="none">
                  <a:solidFill>
                    <a:srgbClr val="3F3F3F"/>
                  </a:solidFill>
                  <a:latin typeface="Open Sans"/>
                  <a:ea typeface="Open Sans"/>
                  <a:cs typeface="Open Sans"/>
                  <a:sym typeface="Open Sans"/>
                </a:rPr>
                <a:t>, </a:t>
              </a:r>
              <a:r>
                <a:rPr lang="en-US" sz="2000" b="1" i="0" u="none" strike="noStrike" cap="none">
                  <a:solidFill>
                    <a:srgbClr val="3F3F3F"/>
                  </a:solidFill>
                  <a:latin typeface="Open Sans"/>
                  <a:ea typeface="Open Sans"/>
                  <a:cs typeface="Open Sans"/>
                  <a:sym typeface="Open Sans"/>
                </a:rPr>
                <a:t>Databases</a:t>
              </a:r>
              <a:r>
                <a:rPr lang="en-US" sz="2000" b="0" i="0" u="none" strike="noStrike" cap="none">
                  <a:solidFill>
                    <a:srgbClr val="3F3F3F"/>
                  </a:solidFill>
                  <a:latin typeface="Open Sans"/>
                  <a:ea typeface="Open Sans"/>
                  <a:cs typeface="Open Sans"/>
                  <a:sym typeface="Open Sans"/>
                </a:rPr>
                <a:t> and </a:t>
              </a:r>
              <a:r>
                <a:rPr lang="en-US" sz="2000" b="1" i="0" u="none" strike="noStrike" cap="none">
                  <a:solidFill>
                    <a:srgbClr val="3F3F3F"/>
                  </a:solidFill>
                  <a:latin typeface="Open Sans"/>
                  <a:ea typeface="Open Sans"/>
                  <a:cs typeface="Open Sans"/>
                  <a:sym typeface="Open Sans"/>
                </a:rPr>
                <a:t>Publishers</a:t>
              </a:r>
              <a:r>
                <a:rPr lang="en-US" sz="2000" b="0" i="0" u="none" strike="noStrike" cap="none">
                  <a:solidFill>
                    <a:srgbClr val="3F3F3F"/>
                  </a:solidFill>
                  <a:latin typeface="Open Sans"/>
                  <a:ea typeface="Open Sans"/>
                  <a:cs typeface="Open Sans"/>
                  <a:sym typeface="Open Sans"/>
                </a:rPr>
                <a:t>; </a:t>
              </a:r>
              <a:r>
                <a:rPr lang="en-US" sz="2000" b="1" i="0" u="none" strike="noStrike" cap="none">
                  <a:solidFill>
                    <a:srgbClr val="3F3F3F"/>
                  </a:solidFill>
                  <a:latin typeface="Open Sans"/>
                  <a:ea typeface="Open Sans"/>
                  <a:cs typeface="Open Sans"/>
                  <a:sym typeface="Open Sans"/>
                </a:rPr>
                <a:t>Thesis/Dissertations Portals </a:t>
              </a:r>
              <a:r>
                <a:rPr lang="en-US" sz="2000" b="0" i="0" u="none" strike="noStrike" cap="none">
                  <a:solidFill>
                    <a:srgbClr val="3F3F3F"/>
                  </a:solidFill>
                  <a:latin typeface="Open Sans"/>
                  <a:ea typeface="Open Sans"/>
                  <a:cs typeface="Open Sans"/>
                  <a:sym typeface="Open Sans"/>
                </a:rPr>
                <a:t>and </a:t>
              </a:r>
              <a:r>
                <a:rPr lang="en-US" sz="2000" b="1" i="0" u="none" strike="noStrike" cap="none">
                  <a:solidFill>
                    <a:srgbClr val="3F3F3F"/>
                  </a:solidFill>
                  <a:latin typeface="Open Sans"/>
                  <a:ea typeface="Open Sans"/>
                  <a:cs typeface="Open Sans"/>
                  <a:sym typeface="Open Sans"/>
                </a:rPr>
                <a:t>Gateways</a:t>
              </a:r>
              <a:r>
                <a:rPr lang="en-US" sz="2000" b="0" i="0" u="none" strike="noStrike" cap="none">
                  <a:solidFill>
                    <a:srgbClr val="3F3F3F"/>
                  </a:solidFill>
                  <a:latin typeface="Open Sans"/>
                  <a:ea typeface="Open Sans"/>
                  <a:cs typeface="Open Sans"/>
                  <a:sym typeface="Open Sans"/>
                </a:rPr>
                <a:t>, </a:t>
              </a:r>
              <a:r>
                <a:rPr lang="en-US" sz="2000" b="1" i="0" u="none" strike="noStrike" cap="none">
                  <a:solidFill>
                    <a:srgbClr val="3F3F3F"/>
                  </a:solidFill>
                  <a:latin typeface="Open Sans"/>
                  <a:ea typeface="Open Sans"/>
                  <a:cs typeface="Open Sans"/>
                  <a:sym typeface="Open Sans"/>
                </a:rPr>
                <a:t>Miscellaneous Tools</a:t>
              </a:r>
              <a:r>
                <a:rPr lang="en-US" sz="2000" b="0" i="0" u="none" strike="noStrike" cap="none">
                  <a:solidFill>
                    <a:srgbClr val="3F3F3F"/>
                  </a:solidFill>
                  <a:latin typeface="Open Sans"/>
                  <a:ea typeface="Open Sans"/>
                  <a:cs typeface="Open Sans"/>
                  <a:sym typeface="Open Sans"/>
                </a:rPr>
                <a:t>; and </a:t>
              </a:r>
              <a:r>
                <a:rPr lang="en-US" sz="2000" b="1" i="0" u="none" strike="noStrike" cap="none">
                  <a:solidFill>
                    <a:srgbClr val="3F3F3F"/>
                  </a:solidFill>
                  <a:latin typeface="Open Sans"/>
                  <a:ea typeface="Open Sans"/>
                  <a:cs typeface="Open Sans"/>
                  <a:sym typeface="Open Sans"/>
                </a:rPr>
                <a:t>E-books</a:t>
              </a:r>
              <a:r>
                <a:rPr lang="en-US" sz="2000" b="0" i="0" u="none" strike="noStrike" cap="none">
                  <a:solidFill>
                    <a:srgbClr val="3F3F3F"/>
                  </a:solidFill>
                  <a:latin typeface="Open Sans"/>
                  <a:ea typeface="Open Sans"/>
                  <a:cs typeface="Open Sans"/>
                  <a:sym typeface="Open Sans"/>
                </a:rPr>
                <a:t>.</a:t>
              </a:r>
              <a:endParaRPr sz="2000" b="0" i="0" u="none" strike="noStrike" cap="none">
                <a:solidFill>
                  <a:srgbClr val="3F3F3F"/>
                </a:solidFill>
                <a:latin typeface="Open Sans"/>
                <a:ea typeface="Open Sans"/>
                <a:cs typeface="Open Sans"/>
                <a:sym typeface="Open Sans"/>
              </a:endParaRPr>
            </a:p>
          </p:txBody>
        </p:sp>
        <p:cxnSp>
          <p:nvCxnSpPr>
            <p:cNvPr id="104" name="Google Shape;104;p3"/>
            <p:cNvCxnSpPr/>
            <p:nvPr/>
          </p:nvCxnSpPr>
          <p:spPr>
            <a:xfrm>
              <a:off x="0" y="2360950"/>
              <a:ext cx="10792918" cy="0"/>
            </a:xfrm>
            <a:prstGeom prst="straightConnector1">
              <a:avLst/>
            </a:prstGeom>
            <a:solidFill>
              <a:srgbClr val="98E14E"/>
            </a:solidFill>
            <a:ln w="25400" cap="flat" cmpd="sng">
              <a:solidFill>
                <a:srgbClr val="98E14E"/>
              </a:solidFill>
              <a:prstDash val="solid"/>
              <a:round/>
              <a:headEnd type="none" w="sm" len="sm"/>
              <a:tailEnd type="none" w="sm" len="sm"/>
            </a:ln>
          </p:spPr>
        </p:cxnSp>
        <p:sp>
          <p:nvSpPr>
            <p:cNvPr id="105" name="Google Shape;105;p3"/>
            <p:cNvSpPr/>
            <p:nvPr/>
          </p:nvSpPr>
          <p:spPr>
            <a:xfrm>
              <a:off x="0" y="2360950"/>
              <a:ext cx="10792918" cy="1180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
            <p:cNvSpPr txBox="1"/>
            <p:nvPr/>
          </p:nvSpPr>
          <p:spPr>
            <a:xfrm>
              <a:off x="0" y="2360950"/>
              <a:ext cx="10792918" cy="118047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Open Sans"/>
                  <a:ea typeface="Open Sans"/>
                  <a:cs typeface="Open Sans"/>
                  <a:sym typeface="Open Sans"/>
                </a:rPr>
                <a:t>Besides peer-reviewed articles, many of these resources </a:t>
              </a:r>
              <a:r>
                <a:rPr lang="en-US" sz="2000" b="0" i="0" u="none" strike="noStrike" cap="none">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provide links to grey literature (technical or research reports, thesis and dissertations, preprint material and many more).</a:t>
              </a:r>
              <a:endParaRPr sz="2000" b="0" i="0" u="none" strike="noStrike" cap="none">
                <a:solidFill>
                  <a:srgbClr val="3F3F3F"/>
                </a:solidFill>
                <a:latin typeface="Open Sans"/>
                <a:ea typeface="Open Sans"/>
                <a:cs typeface="Open Sans"/>
                <a:sym typeface="Open Sans"/>
              </a:endParaRPr>
            </a:p>
          </p:txBody>
        </p:sp>
        <p:cxnSp>
          <p:nvCxnSpPr>
            <p:cNvPr id="107" name="Google Shape;107;p3"/>
            <p:cNvCxnSpPr/>
            <p:nvPr/>
          </p:nvCxnSpPr>
          <p:spPr>
            <a:xfrm>
              <a:off x="0" y="3541425"/>
              <a:ext cx="10792918" cy="0"/>
            </a:xfrm>
            <a:prstGeom prst="straightConnector1">
              <a:avLst/>
            </a:prstGeom>
            <a:solidFill>
              <a:srgbClr val="FEA93F"/>
            </a:solidFill>
            <a:ln w="25400" cap="flat" cmpd="sng">
              <a:solidFill>
                <a:srgbClr val="FEA93F"/>
              </a:solidFill>
              <a:prstDash val="solid"/>
              <a:round/>
              <a:headEnd type="none" w="sm" len="sm"/>
              <a:tailEnd type="none" w="sm" len="sm"/>
            </a:ln>
          </p:spPr>
        </p:cxnSp>
        <p:sp>
          <p:nvSpPr>
            <p:cNvPr id="108" name="Google Shape;108;p3"/>
            <p:cNvSpPr/>
            <p:nvPr/>
          </p:nvSpPr>
          <p:spPr>
            <a:xfrm>
              <a:off x="0" y="3541425"/>
              <a:ext cx="10792918" cy="11804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3"/>
            <p:cNvSpPr txBox="1"/>
            <p:nvPr/>
          </p:nvSpPr>
          <p:spPr>
            <a:xfrm>
              <a:off x="0" y="3541425"/>
              <a:ext cx="10792918" cy="118047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rgbClr val="3F3F3F"/>
                  </a:solidFill>
                  <a:latin typeface="Open Sans"/>
                  <a:ea typeface="Open Sans"/>
                  <a:cs typeface="Open Sans"/>
                  <a:sym typeface="Open Sans"/>
                </a:rPr>
                <a:t>The use/value of each tool will be summarized in sections that follow.</a:t>
              </a:r>
              <a:endParaRPr sz="2000" b="0" i="0" u="none" strike="noStrike" cap="none">
                <a:solidFill>
                  <a:srgbClr val="3F3F3F"/>
                </a:solidFill>
                <a:latin typeface="Open Sans"/>
                <a:ea typeface="Open Sans"/>
                <a:cs typeface="Open Sans"/>
                <a:sym typeface="Open Sans"/>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1"/>
          <p:cNvSpPr txBox="1">
            <a:spLocks noGrp="1"/>
          </p:cNvSpPr>
          <p:nvPr>
            <p:ph type="title"/>
          </p:nvPr>
        </p:nvSpPr>
        <p:spPr>
          <a:xfrm>
            <a:off x="0" y="347281"/>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National Academies Press</a:t>
            </a:r>
            <a:endParaRPr/>
          </a:p>
        </p:txBody>
      </p:sp>
      <p:sp>
        <p:nvSpPr>
          <p:cNvPr id="404" name="Google Shape;404;p51"/>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https://www.nap.edu/</a:t>
            </a:r>
            <a:endParaRPr dirty="0">
              <a:solidFill>
                <a:schemeClr val="accent5"/>
              </a:solidFill>
              <a:latin typeface="Open Sans"/>
              <a:ea typeface="Open Sans"/>
              <a:cs typeface="Open Sans"/>
              <a:sym typeface="Open Sans"/>
            </a:endParaRPr>
          </a:p>
          <a:p>
            <a:pPr marL="127000" lvl="0" indent="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405" name="Google Shape;405;p51"/>
          <p:cNvSpPr txBox="1"/>
          <p:nvPr/>
        </p:nvSpPr>
        <p:spPr>
          <a:xfrm>
            <a:off x="194872" y="3757684"/>
            <a:ext cx="3026630" cy="120028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National Academies Press</a:t>
            </a:r>
            <a:endParaRPr sz="2400" b="0" i="0" u="none" strike="noStrike" cap="none">
              <a:solidFill>
                <a:srgbClr val="3F3F3F"/>
              </a:solidFill>
              <a:latin typeface="Open Sans"/>
              <a:ea typeface="Open Sans"/>
              <a:cs typeface="Open Sans"/>
              <a:sym typeface="Open Sans"/>
            </a:endParaRPr>
          </a:p>
        </p:txBody>
      </p:sp>
      <p:pic>
        <p:nvPicPr>
          <p:cNvPr id="406" name="Google Shape;406;p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416170" y="2625213"/>
            <a:ext cx="8414033" cy="305091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txBox="1">
            <a:spLocks noGrp="1"/>
          </p:cNvSpPr>
          <p:nvPr>
            <p:ph type="title"/>
          </p:nvPr>
        </p:nvSpPr>
        <p:spPr>
          <a:xfrm>
            <a:off x="0" y="437222"/>
            <a:ext cx="7030387"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National Academies Press cont.</a:t>
            </a:r>
            <a:endParaRPr sz="3200">
              <a:solidFill>
                <a:srgbClr val="586F7C"/>
              </a:solidFill>
              <a:latin typeface="Open Sans"/>
              <a:ea typeface="Open Sans"/>
              <a:cs typeface="Open Sans"/>
              <a:sym typeface="Open Sans"/>
            </a:endParaRPr>
          </a:p>
        </p:txBody>
      </p:sp>
      <p:pic>
        <p:nvPicPr>
          <p:cNvPr id="413" name="Google Shape;413;p52"/>
          <p:cNvPicPr preferRelativeResize="0"/>
          <p:nvPr/>
        </p:nvPicPr>
        <p:blipFill rotWithShape="1">
          <a:blip r:embed="rId3">
            <a:alphaModFix/>
          </a:blip>
          <a:srcRect/>
          <a:stretch/>
        </p:blipFill>
        <p:spPr>
          <a:xfrm>
            <a:off x="1002892" y="1961103"/>
            <a:ext cx="9894957" cy="454589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3"/>
          <p:cNvSpPr txBox="1">
            <a:spLocks noGrp="1"/>
          </p:cNvSpPr>
          <p:nvPr>
            <p:ph type="title"/>
          </p:nvPr>
        </p:nvSpPr>
        <p:spPr>
          <a:xfrm>
            <a:off x="0" y="302310"/>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Open Textbook Library</a:t>
            </a:r>
            <a:endParaRPr/>
          </a:p>
        </p:txBody>
      </p:sp>
      <p:sp>
        <p:nvSpPr>
          <p:cNvPr id="420" name="Google Shape;420;p53"/>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https://open.umn.edu/opentextbooks/</a:t>
            </a:r>
            <a:endParaRPr dirty="0">
              <a:solidFill>
                <a:schemeClr val="accent5"/>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421" name="Google Shape;421;p53"/>
          <p:cNvSpPr txBox="1"/>
          <p:nvPr/>
        </p:nvSpPr>
        <p:spPr>
          <a:xfrm>
            <a:off x="194872" y="3807502"/>
            <a:ext cx="3552669" cy="76944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3F3F3F"/>
                </a:solidFill>
                <a:latin typeface="Open Sans"/>
                <a:ea typeface="Open Sans"/>
                <a:cs typeface="Open Sans"/>
                <a:sym typeface="Open Sans"/>
              </a:rPr>
              <a:t>Search page for Open Textbook Library</a:t>
            </a:r>
            <a:endParaRPr sz="2200" b="0" i="0" u="none" strike="noStrike" cap="none">
              <a:solidFill>
                <a:srgbClr val="3F3F3F"/>
              </a:solidFill>
              <a:latin typeface="Open Sans"/>
              <a:ea typeface="Open Sans"/>
              <a:cs typeface="Open Sans"/>
              <a:sym typeface="Open Sans"/>
            </a:endParaRPr>
          </a:p>
        </p:txBody>
      </p:sp>
      <p:pic>
        <p:nvPicPr>
          <p:cNvPr id="422" name="Google Shape;422;p53"/>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4070556" y="2700490"/>
            <a:ext cx="7413214" cy="349383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4"/>
          <p:cNvSpPr txBox="1">
            <a:spLocks noGrp="1"/>
          </p:cNvSpPr>
          <p:nvPr>
            <p:ph type="title"/>
          </p:nvPr>
        </p:nvSpPr>
        <p:spPr>
          <a:xfrm>
            <a:off x="0" y="392252"/>
            <a:ext cx="553137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Open Textbook Library cont.</a:t>
            </a:r>
            <a:endParaRPr sz="3200">
              <a:solidFill>
                <a:srgbClr val="586F7C"/>
              </a:solidFill>
              <a:latin typeface="Open Sans"/>
              <a:ea typeface="Open Sans"/>
              <a:cs typeface="Open Sans"/>
              <a:sym typeface="Open Sans"/>
            </a:endParaRPr>
          </a:p>
        </p:txBody>
      </p:sp>
      <p:pic>
        <p:nvPicPr>
          <p:cNvPr id="429" name="Google Shape;429;p54"/>
          <p:cNvPicPr preferRelativeResize="0"/>
          <p:nvPr/>
        </p:nvPicPr>
        <p:blipFill rotWithShape="1">
          <a:blip r:embed="rId3">
            <a:alphaModFix/>
          </a:blip>
          <a:srcRect/>
          <a:stretch/>
        </p:blipFill>
        <p:spPr>
          <a:xfrm>
            <a:off x="1085567" y="1830986"/>
            <a:ext cx="8908777" cy="487461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436" name="Google Shape;436;p55"/>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This lesson has focused on Internet resources that would be of use by users from all the Research4Life collections.  </a:t>
            </a:r>
            <a:endParaRPr>
              <a:solidFill>
                <a:schemeClr val="dk1"/>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It expands on the discipline specific resources discussed in Lessons 4.1–4.5.  The tools were divided into the following categories:  Aggregator Search Tools and Repositories; Free E-journal Resources, Databases and Publishers; Thesis/Dissertations Portals and Gateways, Miscellaneous Tools; and E-books.  </a:t>
            </a:r>
            <a:endParaRPr>
              <a:solidFill>
                <a:schemeClr val="dk1"/>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These category lists highlight key Internet resources and are not comprehensive.  </a:t>
            </a:r>
            <a:endParaRPr>
              <a:solidFill>
                <a:schemeClr val="dk1"/>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Remember that search results from several of these tools will link to grey literature plus open access and fee-based journals and books.</a:t>
            </a:r>
            <a:endParaRPr>
              <a:solidFill>
                <a:schemeClr val="dk1"/>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8"/>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Additional Resources</a:t>
            </a:r>
            <a:endParaRPr>
              <a:solidFill>
                <a:srgbClr val="586F7C"/>
              </a:solidFill>
              <a:latin typeface="Open Sans"/>
              <a:ea typeface="Open Sans"/>
              <a:cs typeface="Open Sans"/>
              <a:sym typeface="Open Sans"/>
            </a:endParaRPr>
          </a:p>
        </p:txBody>
      </p:sp>
      <p:sp>
        <p:nvSpPr>
          <p:cNvPr id="443" name="Google Shape;443;p8"/>
          <p:cNvSpPr txBox="1">
            <a:spLocks noGrp="1"/>
          </p:cNvSpPr>
          <p:nvPr>
            <p:ph type="body" idx="1"/>
          </p:nvPr>
        </p:nvSpPr>
        <p:spPr>
          <a:xfrm>
            <a:off x="258400" y="2089653"/>
            <a:ext cx="11310600" cy="4630800"/>
          </a:xfrm>
          <a:prstGeom prst="rect">
            <a:avLst/>
          </a:prstGeom>
          <a:noFill/>
          <a:ln>
            <a:noFill/>
          </a:ln>
        </p:spPr>
        <p:txBody>
          <a:bodyPr spcFirstLastPara="1" wrap="square" lIns="91425" tIns="45700" rIns="91425" bIns="45700" anchor="t" anchorCtr="0">
            <a:noAutofit/>
          </a:bodyPr>
          <a:lstStyle/>
          <a:p>
            <a:pPr marL="1257300" lvl="0" indent="-342900" algn="l" rtl="0">
              <a:lnSpc>
                <a:spcPct val="90000"/>
              </a:lnSpc>
              <a:spcBef>
                <a:spcPts val="600"/>
              </a:spcBef>
              <a:spcAft>
                <a:spcPts val="0"/>
              </a:spcAft>
              <a:buClr>
                <a:srgbClr val="3F3F3F"/>
              </a:buClr>
              <a:buSzPts val="2400"/>
              <a:buFont typeface="Arial"/>
              <a:buChar char="•"/>
            </a:pPr>
            <a:r>
              <a:rPr lang="en-US">
                <a:solidFill>
                  <a:srgbClr val="3F3F3F"/>
                </a:solidFill>
                <a:latin typeface="Open Sans"/>
                <a:ea typeface="Open Sans"/>
                <a:cs typeface="Open Sans"/>
                <a:sym typeface="Open Sans"/>
              </a:rPr>
              <a:t>‘Indispensable Resources for Online Academic Research: OnlinePhDprogram.Org’. Accessed 23 June 2021. </a:t>
            </a:r>
            <a:r>
              <a:rPr lang="en-US"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https://onlinephdprogram.org/academic-res</a:t>
            </a:r>
            <a:r>
              <a:rPr lang="en-US"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earch/</a:t>
            </a:r>
            <a:r>
              <a:rPr lang="en-US">
                <a:solidFill>
                  <a:schemeClr val="accent5"/>
                </a:solidFill>
                <a:latin typeface="Open Sans"/>
                <a:ea typeface="Open Sans"/>
                <a:cs typeface="Open Sans"/>
                <a:sym typeface="Open Sans"/>
              </a:rPr>
              <a:t>   </a:t>
            </a:r>
            <a:endParaRPr>
              <a:solidFill>
                <a:schemeClr val="accent5"/>
              </a:solidFill>
              <a:latin typeface="Open Sans"/>
              <a:ea typeface="Open Sans"/>
              <a:cs typeface="Open Sans"/>
              <a:sym typeface="Open Sans"/>
            </a:endParaRPr>
          </a:p>
          <a:p>
            <a:pPr marL="1333500" lvl="2" indent="-342900" algn="l" rtl="0">
              <a:lnSpc>
                <a:spcPct val="90000"/>
              </a:lnSpc>
              <a:spcBef>
                <a:spcPts val="1200"/>
              </a:spcBef>
              <a:spcAft>
                <a:spcPts val="0"/>
              </a:spcAft>
              <a:buClr>
                <a:srgbClr val="3F3F3F"/>
              </a:buClr>
              <a:buSzPts val="2400"/>
              <a:buFont typeface="Arial"/>
              <a:buChar char="•"/>
            </a:pPr>
            <a:r>
              <a:rPr lang="en-US" sz="2200">
                <a:solidFill>
                  <a:srgbClr val="3F3F3F"/>
                </a:solidFill>
                <a:latin typeface="Open Sans"/>
                <a:ea typeface="Open Sans"/>
                <a:cs typeface="Open Sans"/>
                <a:sym typeface="Open Sans"/>
              </a:rPr>
              <a:t>Rebar, Lauri. ‘LibGuides: Free Resources: Welcome’. Accessed 23 June 2021. </a:t>
            </a:r>
            <a:r>
              <a:rPr lang="en-US" sz="2200" u="sng">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https://libguides.fau.edu/freeresources</a:t>
            </a:r>
            <a:endParaRPr sz="2200" u="sng">
              <a:solidFill>
                <a:schemeClr val="accent5"/>
              </a:solidFill>
              <a:latin typeface="Open Sans"/>
              <a:ea typeface="Open Sans"/>
              <a:cs typeface="Open Sans"/>
              <a:sym typeface="Open Sans"/>
            </a:endParaRPr>
          </a:p>
          <a:p>
            <a:pPr marL="1333500" lvl="2" indent="-342900" algn="l" rtl="0">
              <a:lnSpc>
                <a:spcPct val="90000"/>
              </a:lnSpc>
              <a:spcBef>
                <a:spcPts val="1200"/>
              </a:spcBef>
              <a:spcAft>
                <a:spcPts val="0"/>
              </a:spcAft>
              <a:buClr>
                <a:srgbClr val="3F3F3F"/>
              </a:buClr>
              <a:buSzPts val="2400"/>
              <a:buFont typeface="Arial"/>
              <a:buChar char="•"/>
            </a:pPr>
            <a:r>
              <a:rPr lang="en-US" sz="2200">
                <a:solidFill>
                  <a:srgbClr val="3F3F3F"/>
                </a:solidFill>
                <a:latin typeface="Open Sans"/>
                <a:ea typeface="Open Sans"/>
                <a:cs typeface="Open Sans"/>
                <a:sym typeface="Open Sans"/>
              </a:rPr>
              <a:t>‘Wikipedia: List of Free Online Resources’. Accessed 23 June 2021.       </a:t>
            </a:r>
            <a:r>
              <a:rPr lang="en-US" sz="2200" u="sng">
                <a:solidFill>
                  <a:schemeClr val="hlink"/>
                </a:solidFill>
                <a:latin typeface="Open Sans"/>
                <a:ea typeface="Open Sans"/>
                <a:cs typeface="Open Sans"/>
                <a:sym typeface="Open Sans"/>
                <a:hlinkClick r:id="rId6"/>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https://en.wikipedia.org/wiki/Wikipedia:List_of_free_online_resources</a:t>
            </a:r>
            <a:r>
              <a:rPr lang="en-US" sz="22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t>
            </a:r>
            <a:endParaRPr sz="2200">
              <a:solidFill>
                <a:schemeClr val="accent5"/>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449" name="Google Shape;449;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5"/>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6"/>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7"/>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10800000" flipH="1">
            <a:off x="989098" y="1731702"/>
            <a:ext cx="2276669" cy="7588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537942" y="4661358"/>
              <a:ext cx="1997467" cy="1997467"/>
            </a:xfrm>
            <a:prstGeom prst="rect">
              <a:avLst/>
            </a:prstGeom>
            <a:noFill/>
            <a:ln>
              <a:noFill/>
            </a:ln>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25050" y="6158249"/>
            <a:ext cx="1523874" cy="633932"/>
          </a:xfrm>
          <a:prstGeom prst="rect">
            <a:avLst/>
          </a:prstGeom>
          <a:noFill/>
          <a:ln>
            <a:noFill/>
          </a:ln>
        </p:spPr>
      </p:pic>
      <p:pic>
        <p:nvPicPr>
          <p:cNvPr id="455" name="Google Shape;455;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80294" y="6217682"/>
            <a:ext cx="1962613" cy="515078"/>
          </a:xfrm>
          <a:prstGeom prst="rect">
            <a:avLst/>
          </a:prstGeom>
          <a:noFill/>
          <a:ln>
            <a:noFill/>
          </a:ln>
        </p:spPr>
      </p:pic>
      <p:pic>
        <p:nvPicPr>
          <p:cNvPr id="456" name="Google Shape;456;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87741" y="6128240"/>
            <a:ext cx="1612438" cy="693960"/>
          </a:xfrm>
          <a:prstGeom prst="rect">
            <a:avLst/>
          </a:prstGeom>
          <a:noFill/>
          <a:ln>
            <a:noFill/>
          </a:ln>
        </p:spPr>
      </p:pic>
      <p:pic>
        <p:nvPicPr>
          <p:cNvPr id="457" name="Google Shape;457;p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080643" y="6191271"/>
            <a:ext cx="1468376" cy="567894"/>
          </a:xfrm>
          <a:prstGeom prst="rect">
            <a:avLst/>
          </a:prstGeom>
          <a:noFill/>
          <a:ln>
            <a:noFill/>
          </a:ln>
        </p:spPr>
      </p:pic>
      <p:pic>
        <p:nvPicPr>
          <p:cNvPr id="458" name="Google Shape;458;p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029499" y="6163201"/>
            <a:ext cx="1468374" cy="624061"/>
          </a:xfrm>
          <a:prstGeom prst="rect">
            <a:avLst/>
          </a:prstGeom>
          <a:noFill/>
          <a:ln>
            <a:noFill/>
          </a:ln>
        </p:spPr>
      </p:pic>
      <p:sp>
        <p:nvSpPr>
          <p:cNvPr id="459" name="Google Shape;459;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460" name="Google Shape;460;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754d2444ce_0_7"/>
          <p:cNvSpPr txBox="1">
            <a:spLocks noGrp="1"/>
          </p:cNvSpPr>
          <p:nvPr>
            <p:ph type="title"/>
          </p:nvPr>
        </p:nvSpPr>
        <p:spPr>
          <a:xfrm>
            <a:off x="0" y="378800"/>
            <a:ext cx="80853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solidFill>
                  <a:srgbClr val="586F7C"/>
                </a:solidFill>
                <a:latin typeface="Open Sans"/>
                <a:ea typeface="Open Sans"/>
                <a:cs typeface="Open Sans"/>
                <a:sym typeface="Open Sans"/>
              </a:rPr>
              <a:t>Categories for multi-disciplinary internet resources and  tools</a:t>
            </a:r>
            <a:br>
              <a:rPr lang="en-US" dirty="0">
                <a:solidFill>
                  <a:srgbClr val="586F7C"/>
                </a:solidFill>
                <a:latin typeface="Open Sans"/>
                <a:ea typeface="Open Sans"/>
                <a:cs typeface="Open Sans"/>
                <a:sym typeface="Open Sans"/>
              </a:rPr>
            </a:br>
            <a:r>
              <a:rPr lang="en-US" sz="1000" dirty="0">
                <a:solidFill>
                  <a:srgbClr val="586F7C"/>
                </a:solidFill>
                <a:latin typeface="Open Sans"/>
                <a:ea typeface="Open Sans"/>
                <a:cs typeface="Open Sans"/>
                <a:sym typeface="Open Sans"/>
              </a:rPr>
              <a:t>.</a:t>
            </a:r>
            <a:endParaRPr dirty="0">
              <a:solidFill>
                <a:srgbClr val="586F7C"/>
              </a:solidFill>
              <a:latin typeface="Open Sans"/>
              <a:ea typeface="Open Sans"/>
              <a:cs typeface="Open Sans"/>
              <a:sym typeface="Open Sans"/>
            </a:endParaRPr>
          </a:p>
        </p:txBody>
      </p:sp>
      <p:pic>
        <p:nvPicPr>
          <p:cNvPr id="116" name="Google Shape;116;g754d2444ce_0_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742" y="1723757"/>
            <a:ext cx="11887199" cy="44926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AGGREGATOR SEARCH TOOLS AND REPOSITORIES - BASE</a:t>
            </a:r>
            <a:endParaRPr sz="3200">
              <a:solidFill>
                <a:srgbClr val="586F7C"/>
              </a:solidFill>
              <a:latin typeface="Open Sans"/>
              <a:ea typeface="Open Sans"/>
              <a:cs typeface="Open Sans"/>
              <a:sym typeface="Open Sans"/>
            </a:endParaRPr>
          </a:p>
        </p:txBody>
      </p:sp>
      <p:sp>
        <p:nvSpPr>
          <p:cNvPr id="123" name="Google Shape;123;p4"/>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hlink"/>
                </a:solidFill>
                <a:latin typeface="Open Sans"/>
                <a:ea typeface="Open Sans"/>
                <a:cs typeface="Open Sans"/>
                <a:sym typeface="Open Sans"/>
                <a:hlinkClick r:id="rId3"/>
              </a:rPr>
              <a:t>https://base-search.net</a:t>
            </a:r>
            <a:endParaRPr dirty="0">
              <a:latin typeface="Open Sans"/>
              <a:ea typeface="Open Sans"/>
              <a:cs typeface="Open Sans"/>
              <a:sym typeface="Open Sans"/>
            </a:endParaRPr>
          </a:p>
          <a:p>
            <a:pPr marL="127000" lvl="0" indent="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124" name="Google Shape;124;p4"/>
          <p:cNvSpPr txBox="1"/>
          <p:nvPr/>
        </p:nvSpPr>
        <p:spPr>
          <a:xfrm>
            <a:off x="481263" y="3721768"/>
            <a:ext cx="2695074" cy="83099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BASE</a:t>
            </a:r>
            <a:endParaRPr sz="2400" b="0" i="0" u="none" strike="noStrike" cap="none">
              <a:solidFill>
                <a:srgbClr val="3F3F3F"/>
              </a:solidFill>
              <a:latin typeface="Open Sans"/>
              <a:ea typeface="Open Sans"/>
              <a:cs typeface="Open Sans"/>
              <a:sym typeface="Open Sans"/>
            </a:endParaRPr>
          </a:p>
        </p:txBody>
      </p:sp>
      <p:pic>
        <p:nvPicPr>
          <p:cNvPr id="125" name="Google Shape;125;p4"/>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3613202" y="2428577"/>
            <a:ext cx="7811882" cy="4174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BASE cont.</a:t>
            </a:r>
            <a:endParaRPr sz="3200">
              <a:solidFill>
                <a:srgbClr val="586F7C"/>
              </a:solidFill>
              <a:latin typeface="Open Sans"/>
              <a:ea typeface="Open Sans"/>
              <a:cs typeface="Open Sans"/>
              <a:sym typeface="Open Sans"/>
            </a:endParaRPr>
          </a:p>
        </p:txBody>
      </p:sp>
      <p:pic>
        <p:nvPicPr>
          <p:cNvPr id="132" name="Google Shape;132;p5"/>
          <p:cNvPicPr preferRelativeResize="0"/>
          <p:nvPr/>
        </p:nvPicPr>
        <p:blipFill rotWithShape="1">
          <a:blip r:embed="rId3">
            <a:alphaModFix/>
          </a:blip>
          <a:srcRect/>
          <a:stretch/>
        </p:blipFill>
        <p:spPr>
          <a:xfrm>
            <a:off x="1073124" y="1858092"/>
            <a:ext cx="10544253" cy="47225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CORE</a:t>
            </a:r>
            <a:endParaRPr sz="3200">
              <a:solidFill>
                <a:srgbClr val="586F7C"/>
              </a:solidFill>
              <a:latin typeface="Open Sans"/>
              <a:ea typeface="Open Sans"/>
              <a:cs typeface="Open Sans"/>
              <a:sym typeface="Open Sans"/>
            </a:endParaRPr>
          </a:p>
        </p:txBody>
      </p:sp>
      <p:sp>
        <p:nvSpPr>
          <p:cNvPr id="139" name="Google Shape;139;p6"/>
          <p:cNvSpPr txBox="1">
            <a:spLocks noGrp="1"/>
          </p:cNvSpPr>
          <p:nvPr>
            <p:ph type="body" idx="1"/>
          </p:nvPr>
        </p:nvSpPr>
        <p:spPr>
          <a:xfrm>
            <a:off x="0" y="1842668"/>
            <a:ext cx="10523095" cy="585909"/>
          </a:xfrm>
          <a:prstGeom prst="rect">
            <a:avLst/>
          </a:prstGeom>
          <a:noFill/>
          <a:ln>
            <a:noFill/>
          </a:ln>
        </p:spPr>
        <p:txBody>
          <a:bodyPr spcFirstLastPara="1" wrap="square" lIns="91425" tIns="45700" rIns="91425" bIns="45700" anchor="t" anchorCtr="0">
            <a:noAutofit/>
          </a:bodyPr>
          <a:lstStyle/>
          <a:p>
            <a:pPr marL="469900" lvl="0" indent="-3429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Available at </a:t>
            </a:r>
            <a:r>
              <a:rPr lang="en-US" u="sng" dirty="0">
                <a:solidFill>
                  <a:schemeClr val="hlink"/>
                </a:solidFill>
                <a:latin typeface="Open Sans"/>
                <a:ea typeface="Open Sans"/>
                <a:cs typeface="Open Sans"/>
                <a:sym typeface="Open Sans"/>
                <a:hlinkClick r:id="rId3"/>
              </a:rPr>
              <a:t>https://core.ac.uk</a:t>
            </a:r>
            <a:endParaRPr dirty="0">
              <a:latin typeface="Open Sans"/>
              <a:ea typeface="Open Sans"/>
              <a:cs typeface="Open Sans"/>
              <a:sym typeface="Open Sans"/>
            </a:endParaRPr>
          </a:p>
          <a:p>
            <a:pPr marL="127000" lvl="0" indent="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a:p>
            <a:pPr marL="469900" lvl="0" indent="-190500" algn="l" rtl="0">
              <a:lnSpc>
                <a:spcPct val="10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sp>
        <p:nvSpPr>
          <p:cNvPr id="140" name="Google Shape;140;p6"/>
          <p:cNvSpPr txBox="1"/>
          <p:nvPr/>
        </p:nvSpPr>
        <p:spPr>
          <a:xfrm>
            <a:off x="481263" y="3721768"/>
            <a:ext cx="2695074" cy="830997"/>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Search page for CORE</a:t>
            </a:r>
            <a:endParaRPr sz="2400" b="0" i="0" u="none" strike="noStrike" cap="none">
              <a:solidFill>
                <a:srgbClr val="3F3F3F"/>
              </a:solidFill>
              <a:latin typeface="Open Sans"/>
              <a:ea typeface="Open Sans"/>
              <a:cs typeface="Open Sans"/>
              <a:sym typeface="Open Sans"/>
            </a:endParaRPr>
          </a:p>
        </p:txBody>
      </p:sp>
      <p:pic>
        <p:nvPicPr>
          <p:cNvPr id="141" name="Google Shape;141;p6"/>
          <p:cNvPicPr preferRelativeResize="0"/>
          <p:nvPr/>
        </p:nvPicPr>
        <p:blipFill rotWithShape="1">
          <a:blip r:embed="rId4" cstate="email">
            <a:extLst>
              <a:ext uri="{28A0092B-C50C-407E-A947-70E740481C1C}">
                <a14:useLocalDpi xmlns:a14="http://schemas.microsoft.com/office/drawing/2010/main"/>
              </a:ext>
            </a:extLst>
          </a:blip>
          <a:srcRect/>
          <a:stretch/>
        </p:blipFill>
        <p:spPr>
          <a:xfrm>
            <a:off x="5044154" y="2022218"/>
            <a:ext cx="6646195" cy="4524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CORE cont.</a:t>
            </a:r>
            <a:endParaRPr sz="3200">
              <a:solidFill>
                <a:srgbClr val="586F7C"/>
              </a:solidFill>
              <a:latin typeface="Open Sans"/>
              <a:ea typeface="Open Sans"/>
              <a:cs typeface="Open Sans"/>
              <a:sym typeface="Open Sans"/>
            </a:endParaRPr>
          </a:p>
        </p:txBody>
      </p:sp>
      <p:pic>
        <p:nvPicPr>
          <p:cNvPr id="148" name="Google Shape;148;p7"/>
          <p:cNvPicPr preferRelativeResize="0"/>
          <p:nvPr/>
        </p:nvPicPr>
        <p:blipFill rotWithShape="1">
          <a:blip r:embed="rId3">
            <a:alphaModFix/>
          </a:blip>
          <a:srcRect/>
          <a:stretch/>
        </p:blipFill>
        <p:spPr>
          <a:xfrm>
            <a:off x="920848" y="2099934"/>
            <a:ext cx="10991712" cy="41359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1281</Words>
  <Application>Microsoft Office PowerPoint</Application>
  <PresentationFormat>Widescreen</PresentationFormat>
  <Paragraphs>184</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Trebuchet MS</vt:lpstr>
      <vt:lpstr>Arial</vt:lpstr>
      <vt:lpstr>Calibri</vt:lpstr>
      <vt:lpstr>Quattrocento Sans</vt:lpstr>
      <vt:lpstr>Open Sans</vt:lpstr>
      <vt:lpstr>Gill Sans</vt:lpstr>
      <vt:lpstr>Simple Light</vt:lpstr>
      <vt:lpstr>Additional discipline-specific resources</vt:lpstr>
      <vt:lpstr>Outline</vt:lpstr>
      <vt:lpstr>Learning objectives</vt:lpstr>
      <vt:lpstr>Introduction</vt:lpstr>
      <vt:lpstr>Categories for multi-disciplinary internet resources and  tools .</vt:lpstr>
      <vt:lpstr>AGGREGATOR SEARCH TOOLS AND REPOSITORIES - BASE</vt:lpstr>
      <vt:lpstr>BASE cont.</vt:lpstr>
      <vt:lpstr>CORE</vt:lpstr>
      <vt:lpstr>CORE cont.</vt:lpstr>
      <vt:lpstr>Europe PMC</vt:lpstr>
      <vt:lpstr>Europe PMC cont.</vt:lpstr>
      <vt:lpstr>MetaLib</vt:lpstr>
      <vt:lpstr>MetaLib cont.</vt:lpstr>
      <vt:lpstr>Open Access Resources</vt:lpstr>
      <vt:lpstr>Open Access Resources cont. </vt:lpstr>
      <vt:lpstr>OpenDOAR</vt:lpstr>
      <vt:lpstr>OpenDOAR cont.</vt:lpstr>
      <vt:lpstr>PubMed Central</vt:lpstr>
      <vt:lpstr>PubMed Central cont.</vt:lpstr>
      <vt:lpstr>WorldWideScience.org</vt:lpstr>
      <vt:lpstr>WorldWideScience.org cont.</vt:lpstr>
      <vt:lpstr>FREE E-JOURNAL RESOURCES - DOAJ: Directory of Open Access Journals</vt:lpstr>
      <vt:lpstr>DOAJ: Directory of Open Access Journals cont.</vt:lpstr>
      <vt:lpstr>Thesis/Dissertations Portals and Gateways:  DART-Europe E-thesis Portal</vt:lpstr>
      <vt:lpstr>DART-Europe cont.</vt:lpstr>
      <vt:lpstr>DATAD-R</vt:lpstr>
      <vt:lpstr>DATAD-R cont.</vt:lpstr>
      <vt:lpstr>Global ETD</vt:lpstr>
      <vt:lpstr>Global ETD cont.</vt:lpstr>
      <vt:lpstr>ProQuest Thesis and Dissertations Global </vt:lpstr>
      <vt:lpstr>ProQuest cont.</vt:lpstr>
      <vt:lpstr>MISCELLANEOUS TOOLS - Google Custom Search </vt:lpstr>
      <vt:lpstr>Google Custom Search cont.</vt:lpstr>
      <vt:lpstr>E-BOOK RESOURCES: Directory of Open Access Books</vt:lpstr>
      <vt:lpstr>Directory of Open Access Books cont.</vt:lpstr>
      <vt:lpstr>Free Book Centre</vt:lpstr>
      <vt:lpstr>Free Book Centre cont.</vt:lpstr>
      <vt:lpstr>IntechOpen Access Books</vt:lpstr>
      <vt:lpstr>IntechOpen Access Book cont.</vt:lpstr>
      <vt:lpstr>National Academies Press</vt:lpstr>
      <vt:lpstr>National Academies Press cont.</vt:lpstr>
      <vt:lpstr>Open Textbook Library</vt:lpstr>
      <vt:lpstr>Open Textbook Library cont.</vt:lpstr>
      <vt:lpstr>Summary</vt:lpstr>
      <vt:lpstr>Additional Resources</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discipline-specific resources</dc:title>
  <dc:creator>Marcia Mabhula</dc:creator>
  <cp:lastModifiedBy>Marcia Mabhula</cp:lastModifiedBy>
  <cp:revision>9</cp:revision>
  <dcterms:created xsi:type="dcterms:W3CDTF">2020-02-14T15:04:15Z</dcterms:created>
  <dcterms:modified xsi:type="dcterms:W3CDTF">2023-08-25T07:50:07Z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1004D21E-40BC-4452-AA77-41DAD519ECB5</vt:lpwstr>
  </property>
  <property fmtid="{D5CDD505-2E9C-101B-9397-08002B2CF9AE}" pid="6" name="ArticulateProjectFull">
    <vt:lpwstr>D:\R4Life\F2F Materials\20200428_M4_L4.6EN. Interdisciplinary Resources.ppta</vt:lpwstr>
  </property>
  <property fmtid="{D5CDD505-2E9C-101B-9397-08002B2CF9AE}" pid="7" name="ContentTypeId">
    <vt:lpwstr>0x010100EA8F4F8BC99A5B49A7B8934CFF335461</vt:lpwstr>
  </property>
</Properties>
</file>