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82" r:id="rId9"/>
    <p:sldId id="284"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5" r:id="rId29"/>
    <p:sldId id="286" r:id="rId30"/>
    <p:sldId id="281"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
      <p:font typeface="Quattrocento Sans" panose="020B0502050000020003" pitchFamily="34" charset="0"/>
      <p:regular r:id="rId45"/>
      <p:bold r:id="rId46"/>
      <p:italic r:id="rId47"/>
      <p:boldItalic r:id="rId48"/>
    </p:embeddedFont>
    <p:embeddedFont>
      <p:font typeface="Trebuchet MS" panose="020B0603020202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iVI/m5J0D04y7ZXN9X+mDBGCUS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a:solidFill>
                  <a:srgbClr val="000000"/>
                </a:solidFill>
                <a:latin typeface="Century Gothic"/>
                <a:ea typeface="Century Gothic"/>
                <a:cs typeface="Century Gothic"/>
                <a:sym typeface="Century Gothic"/>
              </a:rPr>
              <a:t>Please note some of the BLDS collection is available in print format and located at the University of Sussex, Brighton, UK, and user</a:t>
            </a:r>
            <a:r>
              <a:rPr lang="en-US" sz="1200" b="0" i="0" strike="sngStrike">
                <a:solidFill>
                  <a:srgbClr val="000000"/>
                </a:solidFill>
                <a:latin typeface="Century Gothic"/>
                <a:ea typeface="Century Gothic"/>
                <a:cs typeface="Century Gothic"/>
                <a:sym typeface="Century Gothic"/>
              </a:rPr>
              <a:t>s</a:t>
            </a:r>
            <a:r>
              <a:rPr lang="en-US" sz="1200" b="0" i="0" u="none" strike="noStrike">
                <a:solidFill>
                  <a:srgbClr val="000000"/>
                </a:solidFill>
                <a:latin typeface="Century Gothic"/>
                <a:ea typeface="Century Gothic"/>
                <a:cs typeface="Century Gothic"/>
                <a:sym typeface="Century Gothic"/>
              </a:rPr>
              <a:t> should have library membership in order to access the collection.</a:t>
            </a: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b="0"/>
          </a:p>
        </p:txBody>
      </p:sp>
      <p:sp>
        <p:nvSpPr>
          <p:cNvPr id="158" name="Google Shape;1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8" name="Google Shape;1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6" name="Google Shape;1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84" name="Google Shape;1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4" name="Google Shape;194;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0" name="Google Shape;2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14" name="Google Shape;214;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See next slide for search results.</a:t>
            </a:r>
            <a:endParaRPr/>
          </a:p>
        </p:txBody>
      </p:sp>
      <p:sp>
        <p:nvSpPr>
          <p:cNvPr id="226" name="Google Shape;226;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3" name="Google Shape;23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41" name="Google Shape;24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48" name="Google Shape;24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Note that</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applying too many filters may get no results</a:t>
            </a:r>
            <a:endParaRPr/>
          </a:p>
          <a:p>
            <a:pPr marL="171450" lvl="0" indent="-171450" algn="l" rtl="0">
              <a:lnSpc>
                <a:spcPct val="100000"/>
              </a:lnSpc>
              <a:spcBef>
                <a:spcPts val="0"/>
              </a:spcBef>
              <a:spcAft>
                <a:spcPts val="0"/>
              </a:spcAft>
              <a:buSzPts val="1400"/>
              <a:buFont typeface="Arial"/>
              <a:buChar char="•"/>
            </a:pPr>
            <a:r>
              <a:rPr lang="en-US"/>
              <a:t>Before starting a new search, press the Clear button so that all previously applied filters will be cleared.</a:t>
            </a:r>
            <a:endParaRPr/>
          </a:p>
        </p:txBody>
      </p:sp>
      <p:sp>
        <p:nvSpPr>
          <p:cNvPr id="258" name="Google Shape;25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6" name="Google Shape;26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5" name="Google Shape;27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82" name="Google Shape;28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Please note that African Government publications are on </a:t>
            </a:r>
            <a:r>
              <a:rPr lang="en-US" b="1"/>
              <a:t>closed access</a:t>
            </a:r>
            <a:r>
              <a:rPr lang="en-US"/>
              <a:t>, but visitors can be given access to the stacks if necessary</a:t>
            </a:r>
            <a:endParaRPr/>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9" name="Google Shape;129;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9" name="Google Shape;129;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379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9" name="Google Shape;129;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4724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229988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lo.org/dyn/normlex/en/f?p=1000: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about:blank" TargetMode="External"/><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jpg"/><Relationship Id="rId4" Type="http://schemas.openxmlformats.org/officeDocument/2006/relationships/image" Target="../media/image29.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bldslegacycollection.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bldslegacycollection.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sussex.primo.exlibrisgroup.com/discovery/search?vid=44SUS_INST:44SUS_VU1&amp;mode=advanced&amp;sortby=rank&amp;lang=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Global justice</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Arial"/>
              <a:buNone/>
            </a:pPr>
            <a:r>
              <a:rPr lang="en-US" sz="3500" b="1">
                <a:solidFill>
                  <a:srgbClr val="004890"/>
                </a:solidFill>
                <a:latin typeface="Open Sans"/>
                <a:ea typeface="Open Sans"/>
                <a:cs typeface="Open Sans"/>
                <a:sym typeface="Open Sans"/>
              </a:rPr>
              <a:t>Additional discipline-specific resources</a:t>
            </a:r>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1" y="378812"/>
            <a:ext cx="8124669"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500"/>
              <a:buNone/>
            </a:pPr>
            <a:r>
              <a:rPr lang="en-US" sz="3500">
                <a:solidFill>
                  <a:srgbClr val="586F7C"/>
                </a:solidFill>
                <a:latin typeface="Open Sans"/>
                <a:ea typeface="Open Sans"/>
                <a:cs typeface="Open Sans"/>
                <a:sym typeface="Open Sans"/>
              </a:rPr>
              <a:t>Searching BLDS Index to Development Studies</a:t>
            </a:r>
            <a:endParaRPr sz="3500">
              <a:solidFill>
                <a:srgbClr val="586F7C"/>
              </a:solidFill>
              <a:latin typeface="Open Sans"/>
              <a:ea typeface="Open Sans"/>
              <a:cs typeface="Open Sans"/>
              <a:sym typeface="Open Sans"/>
            </a:endParaRPr>
          </a:p>
        </p:txBody>
      </p:sp>
      <p:sp>
        <p:nvSpPr>
          <p:cNvPr id="141" name="Google Shape;141;p5"/>
          <p:cNvSpPr txBox="1">
            <a:spLocks noGrp="1"/>
          </p:cNvSpPr>
          <p:nvPr>
            <p:ph type="body" idx="1"/>
          </p:nvPr>
        </p:nvSpPr>
        <p:spPr>
          <a:xfrm>
            <a:off x="0" y="1708878"/>
            <a:ext cx="4961744" cy="4562363"/>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1800" dirty="0">
                <a:solidFill>
                  <a:srgbClr val="3F3F3F"/>
                </a:solidFill>
                <a:latin typeface="Open Sans"/>
                <a:ea typeface="Open Sans"/>
                <a:cs typeface="Open Sans"/>
                <a:sym typeface="Open Sans"/>
              </a:rPr>
              <a:t>To illustrate type in the searching using the </a:t>
            </a:r>
            <a:r>
              <a:rPr lang="en-US" sz="1800" b="1" dirty="0">
                <a:solidFill>
                  <a:srgbClr val="3F3F3F"/>
                </a:solidFill>
                <a:latin typeface="Open Sans"/>
                <a:ea typeface="Open Sans"/>
                <a:cs typeface="Open Sans"/>
                <a:sym typeface="Open Sans"/>
              </a:rPr>
              <a:t>Simple search box</a:t>
            </a:r>
            <a:r>
              <a:rPr lang="en-US" sz="1800" dirty="0">
                <a:solidFill>
                  <a:srgbClr val="3F3F3F"/>
                </a:solidFill>
                <a:latin typeface="Open Sans"/>
                <a:ea typeface="Open Sans"/>
                <a:cs typeface="Open Sans"/>
                <a:sym typeface="Open Sans"/>
              </a:rPr>
              <a:t>, type in the keywords "</a:t>
            </a:r>
            <a:r>
              <a:rPr lang="en-US" sz="1800" b="1" dirty="0">
                <a:solidFill>
                  <a:srgbClr val="3F3F3F"/>
                </a:solidFill>
                <a:latin typeface="Open Sans"/>
                <a:ea typeface="Open Sans"/>
                <a:cs typeface="Open Sans"/>
                <a:sym typeface="Open Sans"/>
              </a:rPr>
              <a:t>land tenure</a:t>
            </a:r>
            <a:r>
              <a:rPr lang="en-US" sz="1800" dirty="0">
                <a:solidFill>
                  <a:srgbClr val="3F3F3F"/>
                </a:solidFill>
                <a:latin typeface="Open Sans"/>
                <a:ea typeface="Open Sans"/>
                <a:cs typeface="Open Sans"/>
                <a:sym typeface="Open Sans"/>
              </a:rPr>
              <a:t>" AND </a:t>
            </a:r>
            <a:r>
              <a:rPr lang="en-US" sz="1800" b="1" dirty="0">
                <a:solidFill>
                  <a:srgbClr val="3F3F3F"/>
                </a:solidFill>
                <a:latin typeface="Open Sans"/>
                <a:ea typeface="Open Sans"/>
                <a:cs typeface="Open Sans"/>
                <a:sym typeface="Open Sans"/>
              </a:rPr>
              <a:t>Africa</a:t>
            </a:r>
            <a:r>
              <a:rPr lang="en-US" sz="1800" dirty="0">
                <a:solidFill>
                  <a:srgbClr val="3F3F3F"/>
                </a:solidFill>
                <a:latin typeface="Open Sans"/>
                <a:ea typeface="Open Sans"/>
                <a:cs typeface="Open Sans"/>
                <a:sym typeface="Open Sans"/>
              </a:rPr>
              <a:t>.</a:t>
            </a:r>
            <a:endParaRPr dirty="0">
              <a:solidFill>
                <a:srgbClr val="3F3F3F"/>
              </a:solidFill>
            </a:endParaRPr>
          </a:p>
          <a:p>
            <a:pPr marL="914400" lvl="1" indent="-355600" algn="just" rtl="0">
              <a:lnSpc>
                <a:spcPct val="100000"/>
              </a:lnSpc>
              <a:spcBef>
                <a:spcPts val="2100"/>
              </a:spcBef>
              <a:spcAft>
                <a:spcPts val="0"/>
              </a:spcAft>
              <a:buClr>
                <a:schemeClr val="dk1"/>
              </a:buClr>
              <a:buSzPts val="2000"/>
              <a:buChar char="○"/>
            </a:pPr>
            <a:r>
              <a:rPr lang="en-US" sz="1800" dirty="0">
                <a:solidFill>
                  <a:srgbClr val="3F3F3F"/>
                </a:solidFill>
                <a:latin typeface="Open Sans"/>
                <a:ea typeface="Open Sans"/>
                <a:cs typeface="Open Sans"/>
                <a:sym typeface="Open Sans"/>
              </a:rPr>
              <a:t>Note that the “</a:t>
            </a:r>
            <a:r>
              <a:rPr lang="en-US" sz="1800" b="1" dirty="0">
                <a:solidFill>
                  <a:srgbClr val="3F3F3F"/>
                </a:solidFill>
                <a:latin typeface="Open Sans"/>
                <a:ea typeface="Open Sans"/>
                <a:cs typeface="Open Sans"/>
                <a:sym typeface="Open Sans"/>
              </a:rPr>
              <a:t>AND</a:t>
            </a:r>
            <a:r>
              <a:rPr lang="en-US" sz="1800" dirty="0">
                <a:solidFill>
                  <a:srgbClr val="3F3F3F"/>
                </a:solidFill>
                <a:latin typeface="Open Sans"/>
                <a:ea typeface="Open Sans"/>
                <a:cs typeface="Open Sans"/>
                <a:sym typeface="Open Sans"/>
              </a:rPr>
              <a:t>” Boolean operator is used to </a:t>
            </a:r>
            <a:r>
              <a:rPr lang="en-US" sz="1800" b="1" dirty="0">
                <a:solidFill>
                  <a:srgbClr val="3F3F3F"/>
                </a:solidFill>
                <a:latin typeface="Open Sans"/>
                <a:ea typeface="Open Sans"/>
                <a:cs typeface="Open Sans"/>
                <a:sym typeface="Open Sans"/>
              </a:rPr>
              <a:t>limit the search results</a:t>
            </a:r>
            <a:r>
              <a:rPr lang="en-US" sz="1800" dirty="0">
                <a:solidFill>
                  <a:srgbClr val="3F3F3F"/>
                </a:solidFill>
                <a:latin typeface="Open Sans"/>
                <a:ea typeface="Open Sans"/>
                <a:cs typeface="Open Sans"/>
                <a:sym typeface="Open Sans"/>
              </a:rPr>
              <a:t>, and </a:t>
            </a:r>
            <a:r>
              <a:rPr lang="en-US" sz="1800" b="1" dirty="0">
                <a:solidFill>
                  <a:srgbClr val="3F3F3F"/>
                </a:solidFill>
                <a:latin typeface="Open Sans"/>
                <a:ea typeface="Open Sans"/>
                <a:cs typeface="Open Sans"/>
                <a:sym typeface="Open Sans"/>
              </a:rPr>
              <a:t>quotation marks </a:t>
            </a:r>
            <a:r>
              <a:rPr lang="en-US" sz="1800" dirty="0">
                <a:solidFill>
                  <a:srgbClr val="3F3F3F"/>
                </a:solidFill>
                <a:latin typeface="Open Sans"/>
                <a:ea typeface="Open Sans"/>
                <a:cs typeface="Open Sans"/>
                <a:sym typeface="Open Sans"/>
              </a:rPr>
              <a:t>are used for </a:t>
            </a:r>
            <a:r>
              <a:rPr lang="en-US" sz="1800" b="1" dirty="0">
                <a:solidFill>
                  <a:srgbClr val="3F3F3F"/>
                </a:solidFill>
                <a:latin typeface="Open Sans"/>
                <a:ea typeface="Open Sans"/>
                <a:cs typeface="Open Sans"/>
                <a:sym typeface="Open Sans"/>
              </a:rPr>
              <a:t>phrase searching.</a:t>
            </a:r>
            <a:endParaRPr dirty="0">
              <a:solidFill>
                <a:srgbClr val="3F3F3F"/>
              </a:solidFill>
            </a:endParaRPr>
          </a:p>
          <a:p>
            <a:pPr marL="457200" lvl="0" indent="-381000" algn="just" rtl="0">
              <a:lnSpc>
                <a:spcPct val="100000"/>
              </a:lnSpc>
              <a:spcBef>
                <a:spcPts val="1000"/>
              </a:spcBef>
              <a:spcAft>
                <a:spcPts val="0"/>
              </a:spcAft>
              <a:buClr>
                <a:schemeClr val="dk1"/>
              </a:buClr>
              <a:buSzPts val="2400"/>
              <a:buChar char="●"/>
            </a:pPr>
            <a:r>
              <a:rPr lang="en-US" sz="1800" dirty="0">
                <a:solidFill>
                  <a:srgbClr val="3F3F3F"/>
                </a:solidFill>
                <a:latin typeface="Open Sans"/>
                <a:ea typeface="Open Sans"/>
                <a:cs typeface="Open Sans"/>
                <a:sym typeface="Open Sans"/>
              </a:rPr>
              <a:t>Click the </a:t>
            </a:r>
            <a:r>
              <a:rPr lang="en-US" sz="1800" b="1" dirty="0">
                <a:solidFill>
                  <a:srgbClr val="3F3F3F"/>
                </a:solidFill>
                <a:latin typeface="Open Sans"/>
                <a:ea typeface="Open Sans"/>
                <a:cs typeface="Open Sans"/>
                <a:sym typeface="Open Sans"/>
              </a:rPr>
              <a:t>Search </a:t>
            </a:r>
            <a:r>
              <a:rPr lang="en-US" sz="1800" dirty="0">
                <a:solidFill>
                  <a:srgbClr val="3F3F3F"/>
                </a:solidFill>
                <a:latin typeface="Open Sans"/>
                <a:ea typeface="Open Sans"/>
                <a:cs typeface="Open Sans"/>
                <a:sym typeface="Open Sans"/>
              </a:rPr>
              <a:t>icon to display results, in the search conducted</a:t>
            </a:r>
            <a:r>
              <a:rPr lang="en-US" sz="1800" b="1" dirty="0">
                <a:solidFill>
                  <a:srgbClr val="3F3F3F"/>
                </a:solidFill>
                <a:latin typeface="Open Sans"/>
                <a:ea typeface="Open Sans"/>
                <a:cs typeface="Open Sans"/>
                <a:sym typeface="Open Sans"/>
              </a:rPr>
              <a:t>, 8 results </a:t>
            </a:r>
            <a:r>
              <a:rPr lang="en-US" sz="1800" dirty="0">
                <a:solidFill>
                  <a:srgbClr val="3F3F3F"/>
                </a:solidFill>
                <a:latin typeface="Open Sans"/>
                <a:ea typeface="Open Sans"/>
                <a:cs typeface="Open Sans"/>
                <a:sym typeface="Open Sans"/>
              </a:rPr>
              <a:t>were retrieved.</a:t>
            </a:r>
            <a:endParaRPr dirty="0">
              <a:solidFill>
                <a:srgbClr val="3F3F3F"/>
              </a:solidFill>
            </a:endParaRPr>
          </a:p>
          <a:p>
            <a:pPr marL="457200" lvl="0" indent="-381000" algn="just" rtl="0">
              <a:lnSpc>
                <a:spcPct val="100000"/>
              </a:lnSpc>
              <a:spcBef>
                <a:spcPts val="1000"/>
              </a:spcBef>
              <a:spcAft>
                <a:spcPts val="0"/>
              </a:spcAft>
              <a:buClr>
                <a:schemeClr val="dk1"/>
              </a:buClr>
              <a:buSzPts val="2400"/>
              <a:buChar char="●"/>
            </a:pPr>
            <a:r>
              <a:rPr lang="en-US" sz="1800" dirty="0">
                <a:solidFill>
                  <a:srgbClr val="3F3F3F"/>
                </a:solidFill>
                <a:latin typeface="Open Sans"/>
                <a:ea typeface="Open Sans"/>
                <a:cs typeface="Open Sans"/>
                <a:sym typeface="Open Sans"/>
              </a:rPr>
              <a:t>Functionalities to </a:t>
            </a:r>
            <a:r>
              <a:rPr lang="en-US" sz="1800" b="1" dirty="0">
                <a:solidFill>
                  <a:srgbClr val="3F3F3F"/>
                </a:solidFill>
                <a:latin typeface="Open Sans"/>
                <a:ea typeface="Open Sans"/>
                <a:cs typeface="Open Sans"/>
                <a:sym typeface="Open Sans"/>
              </a:rPr>
              <a:t>Sort by </a:t>
            </a:r>
            <a:r>
              <a:rPr lang="en-US" sz="1800" dirty="0">
                <a:solidFill>
                  <a:srgbClr val="3F3F3F"/>
                </a:solidFill>
                <a:latin typeface="Open Sans"/>
                <a:ea typeface="Open Sans"/>
                <a:cs typeface="Open Sans"/>
                <a:sym typeface="Open Sans"/>
              </a:rPr>
              <a:t>and the options to </a:t>
            </a:r>
            <a:r>
              <a:rPr lang="en-US" sz="1800" b="1" dirty="0">
                <a:solidFill>
                  <a:srgbClr val="3F3F3F"/>
                </a:solidFill>
                <a:latin typeface="Open Sans"/>
                <a:ea typeface="Open Sans"/>
                <a:cs typeface="Open Sans"/>
                <a:sym typeface="Open Sans"/>
              </a:rPr>
              <a:t>refine the search options</a:t>
            </a:r>
            <a:r>
              <a:rPr lang="en-US" sz="1800" dirty="0">
                <a:solidFill>
                  <a:srgbClr val="3F3F3F"/>
                </a:solidFill>
                <a:latin typeface="Open Sans"/>
                <a:ea typeface="Open Sans"/>
                <a:cs typeface="Open Sans"/>
                <a:sym typeface="Open Sans"/>
              </a:rPr>
              <a:t> also are available.</a:t>
            </a:r>
            <a:endParaRPr dirty="0">
              <a:solidFill>
                <a:srgbClr val="3F3F3F"/>
              </a:solidFill>
            </a:endParaRPr>
          </a:p>
        </p:txBody>
      </p:sp>
      <p:pic>
        <p:nvPicPr>
          <p:cNvPr id="3" name="Picture 2">
            <a:extLst>
              <a:ext uri="{FF2B5EF4-FFF2-40B4-BE49-F238E27FC236}">
                <a16:creationId xmlns:a16="http://schemas.microsoft.com/office/drawing/2014/main" id="{1BFB8498-EEB3-0025-D3B0-75B1BF9E1C43}"/>
              </a:ext>
            </a:extLst>
          </p:cNvPr>
          <p:cNvPicPr>
            <a:picLocks noChangeAspect="1"/>
          </p:cNvPicPr>
          <p:nvPr/>
        </p:nvPicPr>
        <p:blipFill>
          <a:blip r:embed="rId3"/>
          <a:srcRect/>
          <a:stretch/>
        </p:blipFill>
        <p:spPr>
          <a:xfrm>
            <a:off x="5101640" y="2418734"/>
            <a:ext cx="6820832" cy="3082738"/>
          </a:xfrm>
          <a:prstGeom prst="rect">
            <a:avLst/>
          </a:prstGeom>
        </p:spPr>
      </p:pic>
      <p:sp>
        <p:nvSpPr>
          <p:cNvPr id="12" name="Google Shape;145;p5">
            <a:extLst>
              <a:ext uri="{FF2B5EF4-FFF2-40B4-BE49-F238E27FC236}">
                <a16:creationId xmlns:a16="http://schemas.microsoft.com/office/drawing/2014/main" id="{68B62F22-DA3C-9B0E-8942-010EC0A8F87E}"/>
              </a:ext>
            </a:extLst>
          </p:cNvPr>
          <p:cNvSpPr/>
          <p:nvPr/>
        </p:nvSpPr>
        <p:spPr>
          <a:xfrm>
            <a:off x="5404443" y="2418734"/>
            <a:ext cx="4314744" cy="51288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Google Shape;145;p5">
            <a:extLst>
              <a:ext uri="{FF2B5EF4-FFF2-40B4-BE49-F238E27FC236}">
                <a16:creationId xmlns:a16="http://schemas.microsoft.com/office/drawing/2014/main" id="{CB8DBD42-A9A2-2F38-A909-0C073980F365}"/>
              </a:ext>
            </a:extLst>
          </p:cNvPr>
          <p:cNvSpPr/>
          <p:nvPr/>
        </p:nvSpPr>
        <p:spPr>
          <a:xfrm>
            <a:off x="9925666" y="2477728"/>
            <a:ext cx="339212" cy="42770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5;p5">
            <a:extLst>
              <a:ext uri="{FF2B5EF4-FFF2-40B4-BE49-F238E27FC236}">
                <a16:creationId xmlns:a16="http://schemas.microsoft.com/office/drawing/2014/main" id="{FEE90BEE-FCB3-4EB2-616F-819405D9CE39}"/>
              </a:ext>
            </a:extLst>
          </p:cNvPr>
          <p:cNvSpPr/>
          <p:nvPr/>
        </p:nvSpPr>
        <p:spPr>
          <a:xfrm>
            <a:off x="5001321" y="3014957"/>
            <a:ext cx="1253688" cy="275819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1" y="378812"/>
            <a:ext cx="8124669"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500"/>
              <a:buNone/>
            </a:pPr>
            <a:r>
              <a:rPr lang="en-US" sz="3500">
                <a:solidFill>
                  <a:srgbClr val="586F7C"/>
                </a:solidFill>
                <a:latin typeface="Open Sans"/>
                <a:ea typeface="Open Sans"/>
                <a:cs typeface="Open Sans"/>
                <a:sym typeface="Open Sans"/>
              </a:rPr>
              <a:t>BLDS Search results screen</a:t>
            </a:r>
            <a:endParaRPr sz="3500">
              <a:solidFill>
                <a:srgbClr val="586F7C"/>
              </a:solidFill>
              <a:latin typeface="Open Sans"/>
              <a:ea typeface="Open Sans"/>
              <a:cs typeface="Open Sans"/>
              <a:sym typeface="Open Sans"/>
            </a:endParaRPr>
          </a:p>
        </p:txBody>
      </p:sp>
      <p:sp>
        <p:nvSpPr>
          <p:cNvPr id="153" name="Google Shape;153;p6"/>
          <p:cNvSpPr txBox="1">
            <a:spLocks noGrp="1"/>
          </p:cNvSpPr>
          <p:nvPr>
            <p:ph type="body" idx="1"/>
          </p:nvPr>
        </p:nvSpPr>
        <p:spPr>
          <a:xfrm>
            <a:off x="-1" y="1986033"/>
            <a:ext cx="3673642" cy="3996228"/>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rgbClr val="000000"/>
              </a:buClr>
              <a:buSzPts val="2400"/>
              <a:buChar char="●"/>
            </a:pPr>
            <a:r>
              <a:rPr lang="en-US" sz="2200">
                <a:solidFill>
                  <a:srgbClr val="3F3F3F"/>
                </a:solidFill>
                <a:latin typeface="Open Sans"/>
                <a:ea typeface="Open Sans"/>
                <a:cs typeface="Open Sans"/>
                <a:sym typeface="Open Sans"/>
              </a:rPr>
              <a:t>The keywords used in the search are underlined with a </a:t>
            </a:r>
            <a:r>
              <a:rPr lang="en-US" sz="2200" b="1">
                <a:solidFill>
                  <a:srgbClr val="3F3F3F"/>
                </a:solidFill>
                <a:latin typeface="Open Sans"/>
                <a:ea typeface="Open Sans"/>
                <a:cs typeface="Open Sans"/>
                <a:sym typeface="Open Sans"/>
              </a:rPr>
              <a:t>yellow highlighter</a:t>
            </a:r>
            <a:r>
              <a:rPr lang="en-US" sz="2200">
                <a:solidFill>
                  <a:srgbClr val="3F3F3F"/>
                </a:solidFill>
                <a:latin typeface="Open Sans"/>
                <a:ea typeface="Open Sans"/>
                <a:cs typeface="Open Sans"/>
                <a:sym typeface="Open Sans"/>
              </a:rPr>
              <a:t>.</a:t>
            </a:r>
            <a:endParaRPr>
              <a:solidFill>
                <a:srgbClr val="3F3F3F"/>
              </a:solidFill>
            </a:endParaRPr>
          </a:p>
          <a:p>
            <a:pPr marL="457200" lvl="0" indent="-228600" algn="just" rtl="0">
              <a:lnSpc>
                <a:spcPct val="100000"/>
              </a:lnSpc>
              <a:spcBef>
                <a:spcPts val="1000"/>
              </a:spcBef>
              <a:spcAft>
                <a:spcPts val="0"/>
              </a:spcAft>
              <a:buClr>
                <a:srgbClr val="000000"/>
              </a:buClr>
              <a:buSzPts val="2400"/>
              <a:buNone/>
            </a:pPr>
            <a:endParaRPr sz="2200">
              <a:solidFill>
                <a:srgbClr val="3F3F3F"/>
              </a:solidFill>
              <a:latin typeface="Open Sans"/>
              <a:ea typeface="Open Sans"/>
              <a:cs typeface="Open Sans"/>
              <a:sym typeface="Open Sans"/>
            </a:endParaRPr>
          </a:p>
          <a:p>
            <a:pPr marL="457200" lvl="0" indent="-381000" algn="just" rtl="0">
              <a:lnSpc>
                <a:spcPct val="100000"/>
              </a:lnSpc>
              <a:spcBef>
                <a:spcPts val="1000"/>
              </a:spcBef>
              <a:spcAft>
                <a:spcPts val="0"/>
              </a:spcAft>
              <a:buClr>
                <a:srgbClr val="000000"/>
              </a:buClr>
              <a:buSzPts val="2400"/>
              <a:buChar char="●"/>
            </a:pPr>
            <a:r>
              <a:rPr lang="en-US" sz="2200">
                <a:solidFill>
                  <a:srgbClr val="3F3F3F"/>
                </a:solidFill>
                <a:latin typeface="Open Sans"/>
                <a:ea typeface="Open Sans"/>
                <a:cs typeface="Open Sans"/>
                <a:sym typeface="Open Sans"/>
              </a:rPr>
              <a:t>Each article displays the </a:t>
            </a:r>
            <a:r>
              <a:rPr lang="en-US" sz="2200" b="1">
                <a:solidFill>
                  <a:srgbClr val="3F3F3F"/>
                </a:solidFill>
                <a:latin typeface="Open Sans"/>
                <a:ea typeface="Open Sans"/>
                <a:cs typeface="Open Sans"/>
                <a:sym typeface="Open Sans"/>
              </a:rPr>
              <a:t>Title</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Author details </a:t>
            </a:r>
            <a:r>
              <a:rPr lang="en-US" sz="2200">
                <a:solidFill>
                  <a:srgbClr val="3F3F3F"/>
                </a:solidFill>
                <a:latin typeface="Open Sans"/>
                <a:ea typeface="Open Sans"/>
                <a:cs typeface="Open Sans"/>
                <a:sym typeface="Open Sans"/>
              </a:rPr>
              <a:t>and </a:t>
            </a:r>
            <a:r>
              <a:rPr lang="en-US" sz="2200" b="1">
                <a:solidFill>
                  <a:srgbClr val="3F3F3F"/>
                </a:solidFill>
                <a:latin typeface="Open Sans"/>
                <a:ea typeface="Open Sans"/>
                <a:cs typeface="Open Sans"/>
                <a:sym typeface="Open Sans"/>
              </a:rPr>
              <a:t>a link </a:t>
            </a:r>
            <a:r>
              <a:rPr lang="en-US" sz="2200">
                <a:solidFill>
                  <a:srgbClr val="3F3F3F"/>
                </a:solidFill>
                <a:latin typeface="Open Sans"/>
                <a:ea typeface="Open Sans"/>
                <a:cs typeface="Open Sans"/>
                <a:sym typeface="Open Sans"/>
              </a:rPr>
              <a:t>to the location of the article.</a:t>
            </a:r>
            <a:endParaRPr>
              <a:solidFill>
                <a:srgbClr val="3F3F3F"/>
              </a:solidFill>
            </a:endParaRPr>
          </a:p>
        </p:txBody>
      </p:sp>
      <p:pic>
        <p:nvPicPr>
          <p:cNvPr id="6" name="Picture 5">
            <a:extLst>
              <a:ext uri="{FF2B5EF4-FFF2-40B4-BE49-F238E27FC236}">
                <a16:creationId xmlns:a16="http://schemas.microsoft.com/office/drawing/2014/main" id="{9FCBE4CF-6FAA-82BF-816E-7D7D51EC0EB6}"/>
              </a:ext>
            </a:extLst>
          </p:cNvPr>
          <p:cNvPicPr>
            <a:picLocks noChangeAspect="1"/>
          </p:cNvPicPr>
          <p:nvPr/>
        </p:nvPicPr>
        <p:blipFill>
          <a:blip r:embed="rId3"/>
          <a:srcRect/>
          <a:stretch/>
        </p:blipFill>
        <p:spPr>
          <a:xfrm>
            <a:off x="4213367" y="2403986"/>
            <a:ext cx="7635916" cy="3451123"/>
          </a:xfrm>
          <a:prstGeom prst="rect">
            <a:avLst/>
          </a:prstGeom>
        </p:spPr>
      </p:pic>
      <p:sp>
        <p:nvSpPr>
          <p:cNvPr id="7" name="Google Shape;145;p5">
            <a:extLst>
              <a:ext uri="{FF2B5EF4-FFF2-40B4-BE49-F238E27FC236}">
                <a16:creationId xmlns:a16="http://schemas.microsoft.com/office/drawing/2014/main" id="{678CF6FE-77EE-D8BF-A67B-6EAF01ABDEDF}"/>
              </a:ext>
            </a:extLst>
          </p:cNvPr>
          <p:cNvSpPr/>
          <p:nvPr/>
        </p:nvSpPr>
        <p:spPr>
          <a:xfrm>
            <a:off x="5604387" y="3014956"/>
            <a:ext cx="5486400" cy="300238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BLDS Article Functions</a:t>
            </a:r>
            <a:endParaRPr/>
          </a:p>
        </p:txBody>
      </p:sp>
      <p:sp>
        <p:nvSpPr>
          <p:cNvPr id="161" name="Google Shape;161;p7"/>
          <p:cNvSpPr txBox="1">
            <a:spLocks noGrp="1"/>
          </p:cNvSpPr>
          <p:nvPr>
            <p:ph type="body" idx="1"/>
          </p:nvPr>
        </p:nvSpPr>
        <p:spPr>
          <a:xfrm>
            <a:off x="179616" y="1730829"/>
            <a:ext cx="3777787" cy="4327071"/>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BDLS provides an option to </a:t>
            </a:r>
            <a:r>
              <a:rPr lang="en-US" sz="2000" b="1" dirty="0">
                <a:solidFill>
                  <a:srgbClr val="3F3F3F"/>
                </a:solidFill>
                <a:latin typeface="Open Sans"/>
                <a:ea typeface="Open Sans"/>
                <a:cs typeface="Open Sans"/>
                <a:sym typeface="Open Sans"/>
              </a:rPr>
              <a:t>Bookmark</a:t>
            </a:r>
            <a:r>
              <a:rPr lang="en-US" sz="2000" dirty="0">
                <a:solidFill>
                  <a:srgbClr val="3F3F3F"/>
                </a:solidFill>
                <a:latin typeface="Open Sans"/>
                <a:ea typeface="Open Sans"/>
                <a:cs typeface="Open Sans"/>
                <a:sym typeface="Open Sans"/>
              </a:rPr>
              <a:t> each article.</a:t>
            </a:r>
            <a:endParaRPr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Additional functionalities for exporting the citation to </a:t>
            </a:r>
            <a:r>
              <a:rPr lang="en-US" sz="2000" b="1" dirty="0">
                <a:solidFill>
                  <a:srgbClr val="3F3F3F"/>
                </a:solidFill>
                <a:latin typeface="Open Sans"/>
                <a:ea typeface="Open Sans"/>
                <a:cs typeface="Open Sans"/>
                <a:sym typeface="Open Sans"/>
              </a:rPr>
              <a:t>Exce</a:t>
            </a:r>
            <a:r>
              <a:rPr lang="en-US" sz="2000" dirty="0">
                <a:solidFill>
                  <a:srgbClr val="3F3F3F"/>
                </a:solidFill>
                <a:latin typeface="Open Sans"/>
                <a:ea typeface="Open Sans"/>
                <a:cs typeface="Open Sans"/>
                <a:sym typeface="Open Sans"/>
              </a:rPr>
              <a:t>l and different </a:t>
            </a:r>
            <a:r>
              <a:rPr lang="en-US" sz="2000" b="1" dirty="0">
                <a:solidFill>
                  <a:srgbClr val="3F3F3F"/>
                </a:solidFill>
                <a:latin typeface="Open Sans"/>
                <a:ea typeface="Open Sans"/>
                <a:cs typeface="Open Sans"/>
                <a:sym typeface="Open Sans"/>
              </a:rPr>
              <a:t>reference managers</a:t>
            </a:r>
            <a:r>
              <a:rPr lang="en-US" sz="2000"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Print, Cite, Article Permanent Link </a:t>
            </a:r>
            <a:r>
              <a:rPr lang="en-US" sz="2000" dirty="0">
                <a:solidFill>
                  <a:srgbClr val="3F3F3F"/>
                </a:solidFill>
                <a:latin typeface="Open Sans"/>
                <a:ea typeface="Open Sans"/>
                <a:cs typeface="Open Sans"/>
                <a:sym typeface="Open Sans"/>
              </a:rPr>
              <a:t>and </a:t>
            </a:r>
            <a:r>
              <a:rPr lang="en-US" sz="2000" b="1" dirty="0">
                <a:solidFill>
                  <a:srgbClr val="3F3F3F"/>
                </a:solidFill>
                <a:latin typeface="Open Sans"/>
                <a:ea typeface="Open Sans"/>
                <a:cs typeface="Open Sans"/>
                <a:sym typeface="Open Sans"/>
              </a:rPr>
              <a:t>Email</a:t>
            </a:r>
            <a:r>
              <a:rPr lang="en-US" sz="2000" dirty="0">
                <a:solidFill>
                  <a:srgbClr val="3F3F3F"/>
                </a:solidFill>
                <a:latin typeface="Open Sans"/>
                <a:ea typeface="Open Sans"/>
                <a:cs typeface="Open Sans"/>
                <a:sym typeface="Open Sans"/>
              </a:rPr>
              <a:t> are also available.</a:t>
            </a:r>
            <a:endParaRPr sz="2000" dirty="0">
              <a:solidFill>
                <a:srgbClr val="3F3F3F"/>
              </a:solidFill>
              <a:latin typeface="Open Sans"/>
              <a:ea typeface="Open Sans"/>
              <a:cs typeface="Open Sans"/>
              <a:sym typeface="Open Sans"/>
            </a:endParaRPr>
          </a:p>
        </p:txBody>
      </p:sp>
      <p:sp>
        <p:nvSpPr>
          <p:cNvPr id="165" name="Google Shape;165;p7"/>
          <p:cNvSpPr txBox="1"/>
          <p:nvPr/>
        </p:nvSpPr>
        <p:spPr>
          <a:xfrm>
            <a:off x="601578" y="5778199"/>
            <a:ext cx="1094071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3F3F3F"/>
                </a:solidFill>
                <a:latin typeface="Open Sans"/>
                <a:ea typeface="Open Sans"/>
                <a:cs typeface="Open Sans"/>
                <a:sym typeface="Open Sans"/>
              </a:rPr>
              <a:t>*Note that users can only export a citation to a reference manager</a:t>
            </a:r>
            <a:r>
              <a:rPr lang="en-US" sz="2200" b="0" i="0" u="none" strike="sngStrike" cap="none">
                <a:solidFill>
                  <a:srgbClr val="3F3F3F"/>
                </a:solidFill>
                <a:latin typeface="Open Sans"/>
                <a:ea typeface="Open Sans"/>
                <a:cs typeface="Open Sans"/>
                <a:sym typeface="Open Sans"/>
              </a:rPr>
              <a:t> </a:t>
            </a:r>
            <a:r>
              <a:rPr lang="en-US" sz="2200" b="0" i="0" u="none" strike="noStrike" cap="none">
                <a:solidFill>
                  <a:srgbClr val="3F3F3F"/>
                </a:solidFill>
                <a:latin typeface="Open Sans"/>
                <a:ea typeface="Open Sans"/>
                <a:cs typeface="Open Sans"/>
                <a:sym typeface="Open Sans"/>
              </a:rPr>
              <a:t>that is installed on their computer.</a:t>
            </a:r>
            <a:endParaRPr sz="2200" b="0" i="0" u="none" strike="noStrike" cap="none">
              <a:solidFill>
                <a:srgbClr val="3F3F3F"/>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B47A3B37-BC8B-57E9-CD0D-46BCA6739F59}"/>
              </a:ext>
            </a:extLst>
          </p:cNvPr>
          <p:cNvPicPr>
            <a:picLocks noChangeAspect="1"/>
          </p:cNvPicPr>
          <p:nvPr/>
        </p:nvPicPr>
        <p:blipFill>
          <a:blip r:embed="rId3"/>
          <a:srcRect/>
          <a:stretch/>
        </p:blipFill>
        <p:spPr>
          <a:xfrm>
            <a:off x="4734832" y="2316741"/>
            <a:ext cx="7242858" cy="2416245"/>
          </a:xfrm>
          <a:prstGeom prst="rect">
            <a:avLst/>
          </a:prstGeom>
        </p:spPr>
      </p:pic>
      <p:sp>
        <p:nvSpPr>
          <p:cNvPr id="10" name="Google Shape;145;p5">
            <a:extLst>
              <a:ext uri="{FF2B5EF4-FFF2-40B4-BE49-F238E27FC236}">
                <a16:creationId xmlns:a16="http://schemas.microsoft.com/office/drawing/2014/main" id="{00F78189-5D4F-A8D1-67F7-D39AEDDA834C}"/>
              </a:ext>
            </a:extLst>
          </p:cNvPr>
          <p:cNvSpPr/>
          <p:nvPr/>
        </p:nvSpPr>
        <p:spPr>
          <a:xfrm>
            <a:off x="4969152" y="3244897"/>
            <a:ext cx="6573141" cy="99280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 name="Google Shape;145;p5">
            <a:extLst>
              <a:ext uri="{FF2B5EF4-FFF2-40B4-BE49-F238E27FC236}">
                <a16:creationId xmlns:a16="http://schemas.microsoft.com/office/drawing/2014/main" id="{9221623C-5D19-78F1-86C5-F96EE363E4AF}"/>
              </a:ext>
            </a:extLst>
          </p:cNvPr>
          <p:cNvSpPr/>
          <p:nvPr/>
        </p:nvSpPr>
        <p:spPr>
          <a:xfrm>
            <a:off x="10776156" y="2418734"/>
            <a:ext cx="922136" cy="20215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Accessing full text online on BLDS</a:t>
            </a:r>
            <a:endParaRPr>
              <a:solidFill>
                <a:srgbClr val="586F7C"/>
              </a:solidFill>
              <a:latin typeface="Open Sans"/>
              <a:ea typeface="Open Sans"/>
              <a:cs typeface="Open Sans"/>
              <a:sym typeface="Open Sans"/>
            </a:endParaRPr>
          </a:p>
        </p:txBody>
      </p:sp>
      <p:sp>
        <p:nvSpPr>
          <p:cNvPr id="171" name="Google Shape;171;p11"/>
          <p:cNvSpPr txBox="1">
            <a:spLocks noGrp="1"/>
          </p:cNvSpPr>
          <p:nvPr>
            <p:ph type="body" idx="1"/>
          </p:nvPr>
        </p:nvSpPr>
        <p:spPr>
          <a:xfrm>
            <a:off x="0" y="1796716"/>
            <a:ext cx="5209309" cy="486731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All content that is available online will be displayed with a </a:t>
            </a:r>
            <a:r>
              <a:rPr lang="en-US" sz="2000" b="1" dirty="0">
                <a:solidFill>
                  <a:srgbClr val="3F3F3F"/>
                </a:solidFill>
                <a:latin typeface="Open Sans"/>
                <a:ea typeface="Open Sans"/>
                <a:cs typeface="Open Sans"/>
                <a:sym typeface="Open Sans"/>
              </a:rPr>
              <a:t>Available online access link</a:t>
            </a:r>
            <a:r>
              <a:rPr lang="en-US" sz="2000" dirty="0">
                <a:solidFill>
                  <a:srgbClr val="3F3F3F"/>
                </a:solidFill>
                <a:latin typeface="Open Sans"/>
                <a:ea typeface="Open Sans"/>
                <a:cs typeface="Open Sans"/>
                <a:sym typeface="Open Sans"/>
              </a:rPr>
              <a:t> below each search result.</a:t>
            </a:r>
            <a:endParaRPr dirty="0">
              <a:solidFill>
                <a:srgbClr val="3F3F3F"/>
              </a:solidFill>
            </a:endParaRPr>
          </a:p>
          <a:p>
            <a:pPr marL="457200" lvl="0" indent="-381000" algn="just"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 Click on the link to access the full-text.  </a:t>
            </a:r>
            <a:endParaRPr sz="2000" dirty="0">
              <a:solidFill>
                <a:srgbClr val="3F3F3F"/>
              </a:solidFill>
              <a:latin typeface="Open Sans"/>
              <a:ea typeface="Open Sans"/>
              <a:cs typeface="Open Sans"/>
              <a:sym typeface="Open Sans"/>
            </a:endParaRPr>
          </a:p>
          <a:p>
            <a:pPr marL="457200" lvl="0" indent="-381000" algn="just"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Note that some content on the BLDS site may not be accessible for free.</a:t>
            </a:r>
            <a:endParaRPr dirty="0">
              <a:solidFill>
                <a:srgbClr val="3F3F3F"/>
              </a:solidFill>
            </a:endParaRPr>
          </a:p>
          <a:p>
            <a:pPr marL="457200" lvl="0" indent="-381000" algn="just"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Users may need to access them through </a:t>
            </a:r>
            <a:r>
              <a:rPr lang="en-US" sz="2000" b="1" dirty="0">
                <a:solidFill>
                  <a:srgbClr val="3F3F3F"/>
                </a:solidFill>
                <a:latin typeface="Open Sans"/>
                <a:ea typeface="Open Sans"/>
                <a:cs typeface="Open Sans"/>
                <a:sym typeface="Open Sans"/>
              </a:rPr>
              <a:t>GOALI</a:t>
            </a:r>
            <a:r>
              <a:rPr lang="en-US" sz="2000" dirty="0">
                <a:solidFill>
                  <a:srgbClr val="3F3F3F"/>
                </a:solidFill>
                <a:latin typeface="Open Sans"/>
                <a:ea typeface="Open Sans"/>
                <a:cs typeface="Open Sans"/>
                <a:sym typeface="Open Sans"/>
              </a:rPr>
              <a:t> by clicking on the “Collections” tab from the Research4life Unified portal and selecting “</a:t>
            </a:r>
            <a:r>
              <a:rPr lang="en-US" sz="2000" b="1" dirty="0">
                <a:solidFill>
                  <a:srgbClr val="3F3F3F"/>
                </a:solidFill>
                <a:latin typeface="Open Sans"/>
                <a:ea typeface="Open Sans"/>
                <a:cs typeface="Open Sans"/>
                <a:sym typeface="Open Sans"/>
              </a:rPr>
              <a:t>GOALI” </a:t>
            </a:r>
            <a:r>
              <a:rPr lang="en-US" sz="2000" dirty="0">
                <a:solidFill>
                  <a:srgbClr val="3F3F3F"/>
                </a:solidFill>
                <a:latin typeface="Open Sans"/>
                <a:ea typeface="Open Sans"/>
                <a:cs typeface="Open Sans"/>
                <a:sym typeface="Open Sans"/>
              </a:rPr>
              <a:t>and check if access to the publication is available.</a:t>
            </a:r>
            <a:endParaRPr sz="2000" dirty="0">
              <a:solidFill>
                <a:srgbClr val="3F3F3F"/>
              </a:solidFill>
              <a:latin typeface="Open Sans"/>
              <a:ea typeface="Open Sans"/>
              <a:cs typeface="Open Sans"/>
              <a:sym typeface="Open Sans"/>
            </a:endParaRPr>
          </a:p>
        </p:txBody>
      </p:sp>
      <p:pic>
        <p:nvPicPr>
          <p:cNvPr id="5" name="Picture 4">
            <a:extLst>
              <a:ext uri="{FF2B5EF4-FFF2-40B4-BE49-F238E27FC236}">
                <a16:creationId xmlns:a16="http://schemas.microsoft.com/office/drawing/2014/main" id="{C487A4F2-772C-AC02-9A70-9759AB9250BD}"/>
              </a:ext>
            </a:extLst>
          </p:cNvPr>
          <p:cNvPicPr>
            <a:picLocks noChangeAspect="1"/>
          </p:cNvPicPr>
          <p:nvPr/>
        </p:nvPicPr>
        <p:blipFill>
          <a:blip r:embed="rId3"/>
          <a:srcRect/>
          <a:stretch/>
        </p:blipFill>
        <p:spPr>
          <a:xfrm>
            <a:off x="5397909" y="3101370"/>
            <a:ext cx="6592068" cy="1006041"/>
          </a:xfrm>
          <a:prstGeom prst="rect">
            <a:avLst/>
          </a:prstGeom>
        </p:spPr>
      </p:pic>
      <p:sp>
        <p:nvSpPr>
          <p:cNvPr id="12" name="Google Shape;145;p5">
            <a:extLst>
              <a:ext uri="{FF2B5EF4-FFF2-40B4-BE49-F238E27FC236}">
                <a16:creationId xmlns:a16="http://schemas.microsoft.com/office/drawing/2014/main" id="{5B314801-1439-C647-70A8-0CB596E960D7}"/>
              </a:ext>
            </a:extLst>
          </p:cNvPr>
          <p:cNvSpPr/>
          <p:nvPr/>
        </p:nvSpPr>
        <p:spPr>
          <a:xfrm>
            <a:off x="6051754" y="3706759"/>
            <a:ext cx="2566220" cy="25072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12"/>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Accessing full text online using GOALI</a:t>
            </a:r>
            <a:endParaRPr/>
          </a:p>
        </p:txBody>
      </p:sp>
      <p:sp>
        <p:nvSpPr>
          <p:cNvPr id="179" name="Google Shape;179;p12"/>
          <p:cNvSpPr txBox="1">
            <a:spLocks noGrp="1"/>
          </p:cNvSpPr>
          <p:nvPr>
            <p:ph type="body" idx="1"/>
          </p:nvPr>
        </p:nvSpPr>
        <p:spPr>
          <a:xfrm>
            <a:off x="272716" y="1796716"/>
            <a:ext cx="11614484" cy="4734713"/>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For example; full access to the highlighted article in the Urban Forum  journal is not available through BLDS but can be accessed via the GOALI collection.</a:t>
            </a:r>
            <a:endParaRPr>
              <a:solidFill>
                <a:srgbClr val="3F3F3F"/>
              </a:solidFill>
              <a:latin typeface="Open Sans"/>
              <a:ea typeface="Open Sans"/>
              <a:cs typeface="Open Sans"/>
              <a:sym typeface="Open Sans"/>
            </a:endParaRPr>
          </a:p>
        </p:txBody>
      </p:sp>
      <p:pic>
        <p:nvPicPr>
          <p:cNvPr id="180" name="Google Shape;180;p12" descr="https://lh3.googleusercontent.com/04-bhNkmF8U59LgLnrjcdnlgd_n9gl5C1pDoFI4mEW5zkord9O-8vLmS3m1F42Ncjj1P__TXfGOOcqyk0uQxWoBshP8eBndUgKOr_Bngy9qctwN9eqw6FwS64FpBfMhIrzEYs4M"/>
          <p:cNvPicPr preferRelativeResize="0"/>
          <p:nvPr/>
        </p:nvPicPr>
        <p:blipFill rotWithShape="1">
          <a:blip r:embed="rId3">
            <a:alphaModFix/>
          </a:blip>
          <a:srcRect/>
          <a:stretch/>
        </p:blipFill>
        <p:spPr>
          <a:xfrm>
            <a:off x="60909" y="3212744"/>
            <a:ext cx="9831236" cy="3266444"/>
          </a:xfrm>
          <a:prstGeom prst="rect">
            <a:avLst/>
          </a:prstGeom>
          <a:noFill/>
          <a:ln>
            <a:noFill/>
          </a:ln>
        </p:spPr>
      </p:pic>
      <p:sp>
        <p:nvSpPr>
          <p:cNvPr id="181" name="Google Shape;181;p12"/>
          <p:cNvSpPr/>
          <p:nvPr/>
        </p:nvSpPr>
        <p:spPr>
          <a:xfrm>
            <a:off x="401782" y="4932219"/>
            <a:ext cx="9282545" cy="154697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sp>
        <p:nvSpPr>
          <p:cNvPr id="186" name="Google Shape;186;p17"/>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BLDS Advanced Search</a:t>
            </a:r>
            <a:endParaRPr sz="3300">
              <a:solidFill>
                <a:srgbClr val="586F7C"/>
              </a:solidFill>
              <a:latin typeface="Open Sans"/>
              <a:ea typeface="Open Sans"/>
              <a:cs typeface="Open Sans"/>
              <a:sym typeface="Open Sans"/>
            </a:endParaRPr>
          </a:p>
        </p:txBody>
      </p:sp>
      <p:sp>
        <p:nvSpPr>
          <p:cNvPr id="187" name="Google Shape;187;p17"/>
          <p:cNvSpPr txBox="1">
            <a:spLocks noGrp="1"/>
          </p:cNvSpPr>
          <p:nvPr>
            <p:ph type="body" idx="1"/>
          </p:nvPr>
        </p:nvSpPr>
        <p:spPr>
          <a:xfrm>
            <a:off x="352926" y="1860885"/>
            <a:ext cx="11833042" cy="139851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1600" dirty="0">
                <a:solidFill>
                  <a:srgbClr val="3F3F3F"/>
                </a:solidFill>
                <a:latin typeface="Open Sans"/>
                <a:ea typeface="Open Sans"/>
                <a:cs typeface="Open Sans"/>
                <a:sym typeface="Open Sans"/>
              </a:rPr>
              <a:t>The </a:t>
            </a:r>
            <a:r>
              <a:rPr lang="en-US" sz="1600" b="1" dirty="0">
                <a:solidFill>
                  <a:srgbClr val="3F3F3F"/>
                </a:solidFill>
                <a:latin typeface="Open Sans"/>
                <a:ea typeface="Open Sans"/>
                <a:cs typeface="Open Sans"/>
                <a:sym typeface="Open Sans"/>
              </a:rPr>
              <a:t>Advanced Search </a:t>
            </a:r>
            <a:r>
              <a:rPr lang="en-US" sz="1600" dirty="0">
                <a:solidFill>
                  <a:srgbClr val="3F3F3F"/>
                </a:solidFill>
                <a:latin typeface="Open Sans"/>
                <a:ea typeface="Open Sans"/>
                <a:cs typeface="Open Sans"/>
                <a:sym typeface="Open Sans"/>
              </a:rPr>
              <a:t>feature on the BLDS site allows field searching using Boolean operators. </a:t>
            </a:r>
            <a:endParaRPr sz="1600"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1600" dirty="0">
                <a:solidFill>
                  <a:srgbClr val="3F3F3F"/>
                </a:solidFill>
                <a:latin typeface="Open Sans"/>
                <a:ea typeface="Open Sans"/>
                <a:cs typeface="Open Sans"/>
                <a:sym typeface="Open Sans"/>
              </a:rPr>
              <a:t>The functionalities on the right side of the screen allow the user to limit the results by </a:t>
            </a:r>
            <a:r>
              <a:rPr lang="en-US" sz="1600" b="1" dirty="0">
                <a:solidFill>
                  <a:srgbClr val="3F3F3F"/>
                </a:solidFill>
                <a:latin typeface="Open Sans"/>
                <a:ea typeface="Open Sans"/>
                <a:cs typeface="Open Sans"/>
                <a:sym typeface="Open Sans"/>
              </a:rPr>
              <a:t>Material Type</a:t>
            </a:r>
            <a:r>
              <a:rPr lang="en-US" sz="1600" dirty="0">
                <a:solidFill>
                  <a:srgbClr val="3F3F3F"/>
                </a:solidFill>
                <a:latin typeface="Open Sans"/>
                <a:ea typeface="Open Sans"/>
                <a:cs typeface="Open Sans"/>
                <a:sym typeface="Open Sans"/>
              </a:rPr>
              <a:t>, </a:t>
            </a:r>
            <a:r>
              <a:rPr lang="en-US" sz="1600" b="1" dirty="0">
                <a:solidFill>
                  <a:srgbClr val="3F3F3F"/>
                </a:solidFill>
                <a:latin typeface="Open Sans"/>
                <a:ea typeface="Open Sans"/>
                <a:cs typeface="Open Sans"/>
                <a:sym typeface="Open Sans"/>
              </a:rPr>
              <a:t>Language </a:t>
            </a:r>
            <a:r>
              <a:rPr lang="en-US" sz="1600" dirty="0">
                <a:solidFill>
                  <a:srgbClr val="3F3F3F"/>
                </a:solidFill>
                <a:latin typeface="Open Sans"/>
                <a:ea typeface="Open Sans"/>
                <a:cs typeface="Open Sans"/>
                <a:sym typeface="Open Sans"/>
              </a:rPr>
              <a:t>and </a:t>
            </a:r>
            <a:r>
              <a:rPr lang="en-US" sz="1600" b="1" dirty="0">
                <a:solidFill>
                  <a:srgbClr val="3F3F3F"/>
                </a:solidFill>
                <a:latin typeface="Open Sans"/>
                <a:ea typeface="Open Sans"/>
                <a:cs typeface="Open Sans"/>
                <a:sym typeface="Open Sans"/>
              </a:rPr>
              <a:t>Publication Date</a:t>
            </a:r>
            <a:r>
              <a:rPr lang="en-US" sz="1600" dirty="0">
                <a:solidFill>
                  <a:srgbClr val="3F3F3F"/>
                </a:solidFill>
                <a:latin typeface="Open Sans"/>
                <a:ea typeface="Open Sans"/>
                <a:cs typeface="Open Sans"/>
                <a:sym typeface="Open Sans"/>
              </a:rPr>
              <a:t>.</a:t>
            </a:r>
            <a:endParaRPr sz="1800" dirty="0">
              <a:solidFill>
                <a:srgbClr val="3F3F3F"/>
              </a:solidFill>
            </a:endParaRPr>
          </a:p>
        </p:txBody>
      </p:sp>
      <p:pic>
        <p:nvPicPr>
          <p:cNvPr id="3" name="Picture 2">
            <a:extLst>
              <a:ext uri="{FF2B5EF4-FFF2-40B4-BE49-F238E27FC236}">
                <a16:creationId xmlns:a16="http://schemas.microsoft.com/office/drawing/2014/main" id="{9700DED4-DBB0-9A66-4854-91A2BCFF961A}"/>
              </a:ext>
            </a:extLst>
          </p:cNvPr>
          <p:cNvPicPr>
            <a:picLocks noChangeAspect="1"/>
          </p:cNvPicPr>
          <p:nvPr/>
        </p:nvPicPr>
        <p:blipFill>
          <a:blip r:embed="rId3"/>
          <a:srcRect/>
          <a:stretch/>
        </p:blipFill>
        <p:spPr>
          <a:xfrm>
            <a:off x="3588776" y="2654710"/>
            <a:ext cx="7049384" cy="4085303"/>
          </a:xfrm>
          <a:prstGeom prst="rect">
            <a:avLst/>
          </a:prstGeom>
        </p:spPr>
      </p:pic>
      <p:sp>
        <p:nvSpPr>
          <p:cNvPr id="9" name="Google Shape;145;p5">
            <a:extLst>
              <a:ext uri="{FF2B5EF4-FFF2-40B4-BE49-F238E27FC236}">
                <a16:creationId xmlns:a16="http://schemas.microsoft.com/office/drawing/2014/main" id="{070850BF-236D-A57A-A257-EFE092E1E9B0}"/>
              </a:ext>
            </a:extLst>
          </p:cNvPr>
          <p:cNvSpPr/>
          <p:nvPr/>
        </p:nvSpPr>
        <p:spPr>
          <a:xfrm>
            <a:off x="2989007" y="3969774"/>
            <a:ext cx="4744064" cy="20598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145;p5">
            <a:extLst>
              <a:ext uri="{FF2B5EF4-FFF2-40B4-BE49-F238E27FC236}">
                <a16:creationId xmlns:a16="http://schemas.microsoft.com/office/drawing/2014/main" id="{E53C0E75-0EFE-ECF7-1FE8-4EC13FC425F4}"/>
              </a:ext>
            </a:extLst>
          </p:cNvPr>
          <p:cNvSpPr/>
          <p:nvPr/>
        </p:nvSpPr>
        <p:spPr>
          <a:xfrm>
            <a:off x="8471526" y="3969774"/>
            <a:ext cx="2566220" cy="20598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NATLEX </a:t>
            </a:r>
            <a:endParaRPr>
              <a:latin typeface="Open Sans"/>
              <a:ea typeface="Open Sans"/>
              <a:cs typeface="Open Sans"/>
              <a:sym typeface="Open Sans"/>
            </a:endParaRPr>
          </a:p>
        </p:txBody>
      </p:sp>
      <p:sp>
        <p:nvSpPr>
          <p:cNvPr id="197" name="Google Shape;197;p30"/>
          <p:cNvSpPr txBox="1">
            <a:spLocks noGrp="1"/>
          </p:cNvSpPr>
          <p:nvPr>
            <p:ph type="body" idx="1"/>
          </p:nvPr>
        </p:nvSpPr>
        <p:spPr>
          <a:xfrm>
            <a:off x="461774" y="1797357"/>
            <a:ext cx="10584662" cy="47899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NATLEX is a database of </a:t>
            </a:r>
            <a:r>
              <a:rPr lang="en-US" sz="2000" b="1">
                <a:solidFill>
                  <a:srgbClr val="3F3F3F"/>
                </a:solidFill>
                <a:latin typeface="Open Sans"/>
                <a:ea typeface="Open Sans"/>
                <a:cs typeface="Open Sans"/>
                <a:sym typeface="Open Sans"/>
              </a:rPr>
              <a:t>national labour, social security </a:t>
            </a:r>
            <a:r>
              <a:rPr lang="en-US" sz="2000">
                <a:solidFill>
                  <a:srgbClr val="3F3F3F"/>
                </a:solidFill>
                <a:latin typeface="Open Sans"/>
                <a:ea typeface="Open Sans"/>
                <a:cs typeface="Open Sans"/>
                <a:sym typeface="Open Sans"/>
              </a:rPr>
              <a:t>and </a:t>
            </a:r>
            <a:r>
              <a:rPr lang="en-US" sz="2000" b="1">
                <a:solidFill>
                  <a:srgbClr val="3F3F3F"/>
                </a:solidFill>
                <a:latin typeface="Open Sans"/>
                <a:ea typeface="Open Sans"/>
                <a:cs typeface="Open Sans"/>
                <a:sym typeface="Open Sans"/>
              </a:rPr>
              <a:t>related human rights legislation </a:t>
            </a:r>
            <a:r>
              <a:rPr lang="en-US" sz="2000">
                <a:solidFill>
                  <a:srgbClr val="3F3F3F"/>
                </a:solidFill>
                <a:latin typeface="Open Sans"/>
                <a:ea typeface="Open Sans"/>
                <a:cs typeface="Open Sans"/>
                <a:sym typeface="Open Sans"/>
              </a:rPr>
              <a:t>maintained by the </a:t>
            </a:r>
            <a:r>
              <a:rPr lang="en-US" sz="2000" b="1">
                <a:solidFill>
                  <a:srgbClr val="3F3F3F"/>
                </a:solidFill>
                <a:latin typeface="Open Sans"/>
                <a:ea typeface="Open Sans"/>
                <a:cs typeface="Open Sans"/>
                <a:sym typeface="Open Sans"/>
              </a:rPr>
              <a:t>ILO's International Labour Standards Department</a:t>
            </a:r>
            <a:r>
              <a:rPr lang="en-US" sz="2000">
                <a:solidFill>
                  <a:srgbClr val="3F3F3F"/>
                </a:solidFill>
                <a:latin typeface="Open Sans"/>
                <a:ea typeface="Open Sans"/>
                <a:cs typeface="Open Sans"/>
                <a:sym typeface="Open Sans"/>
              </a:rPr>
              <a:t>.</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NATLEX contains;</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more than 100,000 entries covering 196 countries as well as 160 territories, provinces or other subdivisions. </a:t>
            </a:r>
            <a:endParaRPr>
              <a:solidFill>
                <a:srgbClr val="3F3F3F"/>
              </a:solidFill>
              <a:latin typeface="Open Sans"/>
              <a:ea typeface="Open Sans"/>
              <a:cs typeface="Open Sans"/>
              <a:sym typeface="Open Sans"/>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The records on NATLEX provide full texts or abstracts of legislation and citation information and are indexed by subject classifications. </a:t>
            </a:r>
            <a:endParaRPr>
              <a:solidFill>
                <a:srgbClr val="3F3F3F"/>
              </a:solidFill>
              <a:latin typeface="Open Sans"/>
              <a:ea typeface="Open Sans"/>
              <a:cs typeface="Open Sans"/>
              <a:sym typeface="Open Sans"/>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Records appear in only one of the three ILO official languages (English/French/Spanish). </a:t>
            </a:r>
            <a:endParaRPr>
              <a:solidFill>
                <a:srgbClr val="3F3F3F"/>
              </a:solidFill>
              <a:latin typeface="Open Sans"/>
              <a:ea typeface="Open Sans"/>
              <a:cs typeface="Open Sans"/>
              <a:sym typeface="Open Sans"/>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The full text of the law or a relevant electronic source are linked to the records.</a:t>
            </a:r>
            <a:endParaRPr>
              <a:solidFill>
                <a:srgbClr val="3F3F3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1" y="0"/>
            <a:ext cx="8409709" cy="15181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4000">
                <a:solidFill>
                  <a:srgbClr val="586F7C"/>
                </a:solidFill>
                <a:latin typeface="Open Sans"/>
                <a:ea typeface="Open Sans"/>
                <a:cs typeface="Open Sans"/>
                <a:sym typeface="Open Sans"/>
              </a:rPr>
              <a:t>Accessing NATLEX from the R4L Unified Portal</a:t>
            </a:r>
            <a:endParaRPr>
              <a:solidFill>
                <a:srgbClr val="586F7C"/>
              </a:solidFill>
              <a:latin typeface="Open Sans"/>
              <a:ea typeface="Open Sans"/>
              <a:cs typeface="Open Sans"/>
              <a:sym typeface="Open Sans"/>
            </a:endParaRPr>
          </a:p>
        </p:txBody>
      </p:sp>
      <p:sp>
        <p:nvSpPr>
          <p:cNvPr id="203" name="Google Shape;203;p10"/>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pic>
        <p:nvPicPr>
          <p:cNvPr id="204" name="Google Shape;204;p10"/>
          <p:cNvPicPr preferRelativeResize="0"/>
          <p:nvPr/>
        </p:nvPicPr>
        <p:blipFill rotWithShape="1">
          <a:blip r:embed="rId3">
            <a:alphaModFix/>
          </a:blip>
          <a:srcRect/>
          <a:stretch/>
        </p:blipFill>
        <p:spPr>
          <a:xfrm>
            <a:off x="542995" y="2422677"/>
            <a:ext cx="1581150" cy="2371725"/>
          </a:xfrm>
          <a:prstGeom prst="rect">
            <a:avLst/>
          </a:prstGeom>
          <a:noFill/>
          <a:ln>
            <a:noFill/>
          </a:ln>
        </p:spPr>
      </p:pic>
      <p:sp>
        <p:nvSpPr>
          <p:cNvPr id="205" name="Google Shape;205;p10"/>
          <p:cNvSpPr/>
          <p:nvPr/>
        </p:nvSpPr>
        <p:spPr>
          <a:xfrm>
            <a:off x="542995" y="3470156"/>
            <a:ext cx="1014860" cy="28600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06" name="Google Shape;206;p10"/>
          <p:cNvCxnSpPr>
            <a:stCxn id="205" idx="3"/>
          </p:cNvCxnSpPr>
          <p:nvPr/>
        </p:nvCxnSpPr>
        <p:spPr>
          <a:xfrm rot="10800000" flipH="1">
            <a:off x="1557855" y="3590659"/>
            <a:ext cx="724500" cy="22500"/>
          </a:xfrm>
          <a:prstGeom prst="straightConnector1">
            <a:avLst/>
          </a:prstGeom>
          <a:noFill/>
          <a:ln w="28575" cap="flat" cmpd="sng">
            <a:solidFill>
              <a:srgbClr val="FF0000">
                <a:alpha val="62352"/>
              </a:srgbClr>
            </a:solidFill>
            <a:prstDash val="solid"/>
            <a:round/>
            <a:headEnd type="none" w="sm" len="sm"/>
            <a:tailEnd type="triangle" w="med" len="med"/>
          </a:ln>
        </p:spPr>
      </p:cxnSp>
      <p:cxnSp>
        <p:nvCxnSpPr>
          <p:cNvPr id="207" name="Google Shape;207;p10"/>
          <p:cNvCxnSpPr/>
          <p:nvPr/>
        </p:nvCxnSpPr>
        <p:spPr>
          <a:xfrm>
            <a:off x="4693799" y="3613159"/>
            <a:ext cx="1268588" cy="0"/>
          </a:xfrm>
          <a:prstGeom prst="straightConnector1">
            <a:avLst/>
          </a:prstGeom>
          <a:noFill/>
          <a:ln w="28575" cap="flat" cmpd="sng">
            <a:solidFill>
              <a:srgbClr val="FF0000">
                <a:alpha val="62352"/>
              </a:srgbClr>
            </a:solidFill>
            <a:prstDash val="solid"/>
            <a:round/>
            <a:headEnd type="none" w="sm" len="sm"/>
            <a:tailEnd type="triangle" w="med" len="med"/>
          </a:ln>
        </p:spPr>
      </p:cxnSp>
      <p:sp>
        <p:nvSpPr>
          <p:cNvPr id="208" name="Google Shape;208;p10"/>
          <p:cNvSpPr txBox="1"/>
          <p:nvPr/>
        </p:nvSpPr>
        <p:spPr>
          <a:xfrm>
            <a:off x="542994" y="5240199"/>
            <a:ext cx="11039406" cy="830997"/>
          </a:xfrm>
          <a:prstGeom prst="rect">
            <a:avLst/>
          </a:prstGeom>
          <a:noFill/>
          <a:ln>
            <a:noFill/>
          </a:ln>
        </p:spPr>
        <p:txBody>
          <a:bodyPr spcFirstLastPara="1" wrap="square" lIns="91425" tIns="45700" rIns="91425" bIns="45700" anchor="t" anchorCtr="0">
            <a:spAutoFit/>
          </a:bodyPr>
          <a:lstStyle/>
          <a:p>
            <a:pPr marL="7620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To access the database, click </a:t>
            </a:r>
            <a:r>
              <a:rPr lang="en-US" sz="2400" b="1" i="0" u="none" strike="noStrike" cap="none">
                <a:solidFill>
                  <a:srgbClr val="3F3F3F"/>
                </a:solidFill>
                <a:latin typeface="Open Sans"/>
                <a:ea typeface="Open Sans"/>
                <a:cs typeface="Open Sans"/>
                <a:sym typeface="Open Sans"/>
              </a:rPr>
              <a:t>Databases </a:t>
            </a:r>
            <a:r>
              <a:rPr lang="en-US" sz="2400" b="0" i="0" u="none" strike="noStrike" cap="none">
                <a:solidFill>
                  <a:srgbClr val="3F3F3F"/>
                </a:solidFill>
                <a:latin typeface="Open Sans"/>
                <a:ea typeface="Open Sans"/>
                <a:cs typeface="Open Sans"/>
                <a:sym typeface="Open Sans"/>
              </a:rPr>
              <a:t>on the Research4life Unified Portal homepage, and select </a:t>
            </a:r>
            <a:r>
              <a:rPr lang="en-US" sz="2400" b="1" i="0" u="none" strike="noStrike" cap="none">
                <a:solidFill>
                  <a:srgbClr val="3F3F3F"/>
                </a:solidFill>
                <a:latin typeface="Open Sans"/>
                <a:ea typeface="Open Sans"/>
                <a:cs typeface="Open Sans"/>
                <a:sym typeface="Open Sans"/>
              </a:rPr>
              <a:t>NATLEX </a:t>
            </a:r>
            <a:r>
              <a:rPr lang="en-US" sz="2400" b="0" i="0" u="none" strike="noStrike" cap="none">
                <a:solidFill>
                  <a:srgbClr val="3F3F3F"/>
                </a:solidFill>
                <a:latin typeface="Open Sans"/>
                <a:ea typeface="Open Sans"/>
                <a:cs typeface="Open Sans"/>
                <a:sym typeface="Open Sans"/>
              </a:rPr>
              <a:t>as shown above.</a:t>
            </a:r>
            <a:endParaRPr sz="2400" b="0" i="0" u="none" strike="noStrike" cap="none">
              <a:solidFill>
                <a:srgbClr val="3F3F3F"/>
              </a:solidFill>
              <a:latin typeface="Arial"/>
              <a:ea typeface="Arial"/>
              <a:cs typeface="Arial"/>
              <a:sym typeface="Arial"/>
            </a:endParaRPr>
          </a:p>
        </p:txBody>
      </p:sp>
      <p:pic>
        <p:nvPicPr>
          <p:cNvPr id="209" name="Google Shape;209;p10"/>
          <p:cNvPicPr preferRelativeResize="0"/>
          <p:nvPr/>
        </p:nvPicPr>
        <p:blipFill rotWithShape="1">
          <a:blip r:embed="rId4">
            <a:alphaModFix/>
          </a:blip>
          <a:srcRect/>
          <a:stretch/>
        </p:blipFill>
        <p:spPr>
          <a:xfrm>
            <a:off x="2282405" y="2287762"/>
            <a:ext cx="2781300" cy="2543175"/>
          </a:xfrm>
          <a:prstGeom prst="rect">
            <a:avLst/>
          </a:prstGeom>
          <a:noFill/>
          <a:ln>
            <a:noFill/>
          </a:ln>
        </p:spPr>
      </p:pic>
      <p:pic>
        <p:nvPicPr>
          <p:cNvPr id="210" name="Google Shape;210;p10"/>
          <p:cNvPicPr preferRelativeResize="0"/>
          <p:nvPr/>
        </p:nvPicPr>
        <p:blipFill rotWithShape="1">
          <a:blip r:embed="rId5">
            <a:alphaModFix/>
          </a:blip>
          <a:srcRect/>
          <a:stretch/>
        </p:blipFill>
        <p:spPr>
          <a:xfrm>
            <a:off x="6229615" y="2389068"/>
            <a:ext cx="4202858" cy="2162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0" y="330686"/>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NATLEX homepage</a:t>
            </a:r>
            <a:endParaRPr>
              <a:latin typeface="Open Sans"/>
              <a:ea typeface="Open Sans"/>
              <a:cs typeface="Open Sans"/>
              <a:sym typeface="Open Sans"/>
            </a:endParaRPr>
          </a:p>
        </p:txBody>
      </p:sp>
      <p:sp>
        <p:nvSpPr>
          <p:cNvPr id="217" name="Google Shape;217;p32"/>
          <p:cNvSpPr txBox="1">
            <a:spLocks noGrp="1"/>
          </p:cNvSpPr>
          <p:nvPr>
            <p:ph type="body" idx="1"/>
          </p:nvPr>
        </p:nvSpPr>
        <p:spPr>
          <a:xfrm>
            <a:off x="0" y="2126436"/>
            <a:ext cx="3288632" cy="1908153"/>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1600">
                <a:solidFill>
                  <a:srgbClr val="424242"/>
                </a:solidFill>
                <a:latin typeface="Open Sans"/>
                <a:ea typeface="Open Sans"/>
                <a:cs typeface="Open Sans"/>
                <a:sym typeface="Open Sans"/>
              </a:rPr>
              <a:t>The homepage lists recent laws/legislation added to NATLEX by </a:t>
            </a:r>
            <a:r>
              <a:rPr lang="en-US" sz="1600" b="1">
                <a:solidFill>
                  <a:srgbClr val="424242"/>
                </a:solidFill>
                <a:latin typeface="Open Sans"/>
                <a:ea typeface="Open Sans"/>
                <a:cs typeface="Open Sans"/>
                <a:sym typeface="Open Sans"/>
              </a:rPr>
              <a:t>country</a:t>
            </a:r>
            <a:r>
              <a:rPr lang="en-US" sz="1600">
                <a:solidFill>
                  <a:srgbClr val="424242"/>
                </a:solidFill>
                <a:latin typeface="Open Sans"/>
                <a:ea typeface="Open Sans"/>
                <a:cs typeface="Open Sans"/>
                <a:sym typeface="Open Sans"/>
              </a:rPr>
              <a:t>. </a:t>
            </a:r>
            <a:endParaRPr sz="1600">
              <a:solidFill>
                <a:srgbClr val="424242"/>
              </a:solidFill>
              <a:latin typeface="Open Sans"/>
              <a:ea typeface="Open Sans"/>
              <a:cs typeface="Open Sans"/>
              <a:sym typeface="Open Sans"/>
            </a:endParaRPr>
          </a:p>
          <a:p>
            <a:pPr marL="457200" lvl="0" indent="-381000" algn="just" rtl="0">
              <a:lnSpc>
                <a:spcPct val="100000"/>
              </a:lnSpc>
              <a:spcBef>
                <a:spcPts val="1000"/>
              </a:spcBef>
              <a:spcAft>
                <a:spcPts val="0"/>
              </a:spcAft>
              <a:buClr>
                <a:schemeClr val="dk1"/>
              </a:buClr>
              <a:buSzPts val="2400"/>
              <a:buChar char="●"/>
            </a:pPr>
            <a:r>
              <a:rPr lang="en-US" sz="1600">
                <a:solidFill>
                  <a:srgbClr val="424242"/>
                </a:solidFill>
                <a:latin typeface="Open Sans"/>
                <a:ea typeface="Open Sans"/>
                <a:cs typeface="Open Sans"/>
                <a:sym typeface="Open Sans"/>
              </a:rPr>
              <a:t>Users can change to view the laws/legislation by </a:t>
            </a:r>
            <a:r>
              <a:rPr lang="en-US" sz="1600" b="1">
                <a:solidFill>
                  <a:srgbClr val="424242"/>
                </a:solidFill>
                <a:latin typeface="Open Sans"/>
                <a:ea typeface="Open Sans"/>
                <a:cs typeface="Open Sans"/>
                <a:sym typeface="Open Sans"/>
              </a:rPr>
              <a:t>subject</a:t>
            </a:r>
            <a:r>
              <a:rPr lang="en-US" sz="1600">
                <a:solidFill>
                  <a:srgbClr val="424242"/>
                </a:solidFill>
                <a:latin typeface="Open Sans"/>
                <a:ea typeface="Open Sans"/>
                <a:cs typeface="Open Sans"/>
                <a:sym typeface="Open Sans"/>
              </a:rPr>
              <a:t>.</a:t>
            </a:r>
            <a:endParaRPr>
              <a:solidFill>
                <a:srgbClr val="424242"/>
              </a:solidFill>
            </a:endParaRPr>
          </a:p>
          <a:p>
            <a:pPr marL="457200" lvl="0" indent="-381000" algn="just" rtl="0">
              <a:lnSpc>
                <a:spcPct val="100000"/>
              </a:lnSpc>
              <a:spcBef>
                <a:spcPts val="1000"/>
              </a:spcBef>
              <a:spcAft>
                <a:spcPts val="0"/>
              </a:spcAft>
              <a:buClr>
                <a:schemeClr val="dk1"/>
              </a:buClr>
              <a:buSzPts val="2400"/>
              <a:buChar char="●"/>
            </a:pPr>
            <a:r>
              <a:rPr lang="en-US" sz="1600">
                <a:solidFill>
                  <a:srgbClr val="424242"/>
                </a:solidFill>
                <a:latin typeface="Open Sans"/>
                <a:ea typeface="Open Sans"/>
                <a:cs typeface="Open Sans"/>
                <a:sym typeface="Open Sans"/>
              </a:rPr>
              <a:t>NATLEX also provides links to other law subject-specific databases</a:t>
            </a:r>
            <a:endParaRPr>
              <a:solidFill>
                <a:srgbClr val="424242"/>
              </a:solidFill>
            </a:endParaRPr>
          </a:p>
          <a:p>
            <a:pPr marL="914400" lvl="1" indent="-355600" algn="just" rtl="0">
              <a:lnSpc>
                <a:spcPct val="100000"/>
              </a:lnSpc>
              <a:spcBef>
                <a:spcPts val="2100"/>
              </a:spcBef>
              <a:spcAft>
                <a:spcPts val="0"/>
              </a:spcAft>
              <a:buClr>
                <a:schemeClr val="dk1"/>
              </a:buClr>
              <a:buSzPts val="2000"/>
              <a:buChar char="○"/>
            </a:pPr>
            <a:r>
              <a:rPr lang="en-US" sz="1600">
                <a:solidFill>
                  <a:srgbClr val="424242"/>
                </a:solidFill>
                <a:latin typeface="Open Sans"/>
                <a:ea typeface="Open Sans"/>
                <a:cs typeface="Open Sans"/>
                <a:sym typeface="Open Sans"/>
              </a:rPr>
              <a:t>These are available under the </a:t>
            </a:r>
            <a:r>
              <a:rPr lang="en-US" sz="1600" b="1">
                <a:solidFill>
                  <a:srgbClr val="424242"/>
                </a:solidFill>
              </a:rPr>
              <a:t>See also more detailed databases on specific subjects</a:t>
            </a:r>
            <a:r>
              <a:rPr lang="en-US" sz="1600">
                <a:solidFill>
                  <a:srgbClr val="424242"/>
                </a:solidFill>
              </a:rPr>
              <a:t> heading.</a:t>
            </a:r>
            <a:endParaRPr>
              <a:solidFill>
                <a:srgbClr val="424242"/>
              </a:solidFill>
            </a:endParaRPr>
          </a:p>
        </p:txBody>
      </p:sp>
      <p:pic>
        <p:nvPicPr>
          <p:cNvPr id="3" name="Picture 2">
            <a:extLst>
              <a:ext uri="{FF2B5EF4-FFF2-40B4-BE49-F238E27FC236}">
                <a16:creationId xmlns:a16="http://schemas.microsoft.com/office/drawing/2014/main" id="{0464E8EC-9246-7DCB-4864-F1C1523FB9B5}"/>
              </a:ext>
            </a:extLst>
          </p:cNvPr>
          <p:cNvPicPr>
            <a:picLocks noChangeAspect="1"/>
          </p:cNvPicPr>
          <p:nvPr/>
        </p:nvPicPr>
        <p:blipFill>
          <a:blip r:embed="rId3"/>
          <a:stretch>
            <a:fillRect/>
          </a:stretch>
        </p:blipFill>
        <p:spPr>
          <a:xfrm>
            <a:off x="3429065" y="2315496"/>
            <a:ext cx="8462898" cy="4026309"/>
          </a:xfrm>
          <a:prstGeom prst="rect">
            <a:avLst/>
          </a:prstGeom>
        </p:spPr>
      </p:pic>
      <p:sp>
        <p:nvSpPr>
          <p:cNvPr id="12" name="Google Shape;145;p5">
            <a:extLst>
              <a:ext uri="{FF2B5EF4-FFF2-40B4-BE49-F238E27FC236}">
                <a16:creationId xmlns:a16="http://schemas.microsoft.com/office/drawing/2014/main" id="{657ACF2A-1546-1DEA-E5E2-C1AD6EA6139D}"/>
              </a:ext>
            </a:extLst>
          </p:cNvPr>
          <p:cNvSpPr/>
          <p:nvPr/>
        </p:nvSpPr>
        <p:spPr>
          <a:xfrm>
            <a:off x="3421626" y="3362632"/>
            <a:ext cx="1135625" cy="125361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Google Shape;145;p5">
            <a:extLst>
              <a:ext uri="{FF2B5EF4-FFF2-40B4-BE49-F238E27FC236}">
                <a16:creationId xmlns:a16="http://schemas.microsoft.com/office/drawing/2014/main" id="{FBB2B3D0-B698-C7EA-0594-79284A161D72}"/>
              </a:ext>
            </a:extLst>
          </p:cNvPr>
          <p:cNvSpPr/>
          <p:nvPr/>
        </p:nvSpPr>
        <p:spPr>
          <a:xfrm>
            <a:off x="8662220" y="4827638"/>
            <a:ext cx="1135625" cy="2605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5;p5">
            <a:extLst>
              <a:ext uri="{FF2B5EF4-FFF2-40B4-BE49-F238E27FC236}">
                <a16:creationId xmlns:a16="http://schemas.microsoft.com/office/drawing/2014/main" id="{BC2B53FE-D98F-647F-65BF-E84DB55EFFB8}"/>
              </a:ext>
            </a:extLst>
          </p:cNvPr>
          <p:cNvSpPr/>
          <p:nvPr/>
        </p:nvSpPr>
        <p:spPr>
          <a:xfrm>
            <a:off x="9817510" y="4817806"/>
            <a:ext cx="506361" cy="28513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 name="Google Shape;145;p5">
            <a:extLst>
              <a:ext uri="{FF2B5EF4-FFF2-40B4-BE49-F238E27FC236}">
                <a16:creationId xmlns:a16="http://schemas.microsoft.com/office/drawing/2014/main" id="{BEEFBF66-E28C-2F10-5C0B-EBCABEACEC7B}"/>
              </a:ext>
            </a:extLst>
          </p:cNvPr>
          <p:cNvSpPr/>
          <p:nvPr/>
        </p:nvSpPr>
        <p:spPr>
          <a:xfrm>
            <a:off x="10377949" y="3446205"/>
            <a:ext cx="1612490" cy="289560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xfrm>
            <a:off x="1" y="330686"/>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Browsing for laws/legislation by country</a:t>
            </a:r>
            <a:endParaRPr sz="3500">
              <a:solidFill>
                <a:srgbClr val="586F7C"/>
              </a:solidFill>
              <a:latin typeface="Open Sans"/>
              <a:ea typeface="Open Sans"/>
              <a:cs typeface="Open Sans"/>
              <a:sym typeface="Open Sans"/>
            </a:endParaRPr>
          </a:p>
        </p:txBody>
      </p:sp>
      <p:sp>
        <p:nvSpPr>
          <p:cNvPr id="229" name="Google Shape;229;p33"/>
          <p:cNvSpPr txBox="1">
            <a:spLocks noGrp="1"/>
          </p:cNvSpPr>
          <p:nvPr>
            <p:ph type="body" idx="1"/>
          </p:nvPr>
        </p:nvSpPr>
        <p:spPr>
          <a:xfrm>
            <a:off x="224590" y="1798820"/>
            <a:ext cx="11726778" cy="505918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Click </a:t>
            </a:r>
            <a:r>
              <a:rPr lang="en-US" sz="1800" b="1" dirty="0">
                <a:solidFill>
                  <a:srgbClr val="3F3F3F"/>
                </a:solidFill>
                <a:latin typeface="Open Sans"/>
                <a:ea typeface="Open Sans"/>
                <a:cs typeface="Open Sans"/>
                <a:sym typeface="Open Sans"/>
              </a:rPr>
              <a:t>Browse by country </a:t>
            </a:r>
            <a:r>
              <a:rPr lang="en-US" sz="1800" dirty="0">
                <a:solidFill>
                  <a:srgbClr val="3F3F3F"/>
                </a:solidFill>
                <a:latin typeface="Open Sans"/>
                <a:ea typeface="Open Sans"/>
                <a:cs typeface="Open Sans"/>
                <a:sym typeface="Open Sans"/>
              </a:rPr>
              <a:t>on the NATLEX homepage.</a:t>
            </a:r>
            <a:endParaRPr sz="1800" dirty="0">
              <a:solidFill>
                <a:srgbClr val="3F3F3F"/>
              </a:solidFill>
            </a:endParaRPr>
          </a:p>
          <a:p>
            <a:pPr marL="457200" lvl="0" indent="-342900" algn="l"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All countries with laws/legislation on NATLEX will be displayed: select the country of interest.</a:t>
            </a:r>
            <a:endParaRPr sz="1800" dirty="0">
              <a:solidFill>
                <a:srgbClr val="3F3F3F"/>
              </a:solidFill>
            </a:endParaRPr>
          </a:p>
          <a:p>
            <a:pPr marL="457200" lvl="0" indent="-342900" algn="l"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The database will show the selected country together with the number of laws and legislation from that country that are accessible from the NATLEX database.</a:t>
            </a:r>
            <a:endParaRPr dirty="0"/>
          </a:p>
          <a:p>
            <a:pPr marL="0" lvl="0" indent="0" algn="l" rtl="0">
              <a:lnSpc>
                <a:spcPct val="100000"/>
              </a:lnSpc>
              <a:spcBef>
                <a:spcPts val="1000"/>
              </a:spcBef>
              <a:spcAft>
                <a:spcPts val="0"/>
              </a:spcAft>
              <a:buClr>
                <a:schemeClr val="dk1"/>
              </a:buClr>
              <a:buSzPts val="2400"/>
              <a:buNone/>
            </a:pPr>
            <a:endParaRPr sz="1800" dirty="0">
              <a:solidFill>
                <a:srgbClr val="3F3F3F"/>
              </a:solidFill>
              <a:latin typeface="Open Sans"/>
              <a:ea typeface="Open Sans"/>
              <a:cs typeface="Open Sans"/>
              <a:sym typeface="Open Sans"/>
            </a:endParaRPr>
          </a:p>
          <a:p>
            <a:pPr marL="0" lvl="0" indent="0" algn="l" rtl="0">
              <a:lnSpc>
                <a:spcPct val="100000"/>
              </a:lnSpc>
              <a:spcBef>
                <a:spcPts val="1000"/>
              </a:spcBef>
              <a:spcAft>
                <a:spcPts val="0"/>
              </a:spcAft>
              <a:buClr>
                <a:schemeClr val="dk1"/>
              </a:buClr>
              <a:buSzPts val="2400"/>
              <a:buNone/>
            </a:pPr>
            <a:r>
              <a:rPr lang="en-US" sz="1800" b="1" dirty="0">
                <a:solidFill>
                  <a:srgbClr val="3F3F3F"/>
                </a:solidFill>
                <a:latin typeface="Open Sans"/>
                <a:ea typeface="Open Sans"/>
                <a:cs typeface="Open Sans"/>
                <a:sym typeface="Open Sans"/>
              </a:rPr>
              <a:t>For example, </a:t>
            </a:r>
            <a:endParaRPr dirty="0"/>
          </a:p>
          <a:p>
            <a:pPr marL="457200" lvl="0" indent="-342900" algn="l"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select </a:t>
            </a:r>
            <a:r>
              <a:rPr lang="en-US" sz="1800" b="1" dirty="0">
                <a:solidFill>
                  <a:srgbClr val="3F3F3F"/>
                </a:solidFill>
                <a:latin typeface="Open Sans"/>
                <a:ea typeface="Open Sans"/>
                <a:cs typeface="Open Sans"/>
                <a:sym typeface="Open Sans"/>
              </a:rPr>
              <a:t>Zimbabwe</a:t>
            </a:r>
            <a:r>
              <a:rPr lang="en-US" sz="1800" dirty="0">
                <a:solidFill>
                  <a:srgbClr val="3F3F3F"/>
                </a:solidFill>
                <a:latin typeface="Open Sans"/>
                <a:ea typeface="Open Sans"/>
                <a:cs typeface="Open Sans"/>
                <a:sym typeface="Open Sans"/>
              </a:rPr>
              <a:t>, and the database shows that it has 395 laws or items of legislation from that country. </a:t>
            </a:r>
            <a:endParaRPr dirty="0"/>
          </a:p>
          <a:p>
            <a:pPr marL="457200" lvl="0" indent="-342900" algn="l"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The laws/legislation are further broken down by subject. </a:t>
            </a:r>
            <a:endParaRPr dirty="0"/>
          </a:p>
          <a:p>
            <a:pPr marL="457200" lvl="0" indent="-342900" algn="l"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Select the subjects to be displayed by ILO order or Alphabetical order. Some subjects have multiple sub-topics. </a:t>
            </a:r>
            <a:endParaRPr dirty="0"/>
          </a:p>
          <a:p>
            <a:pPr marL="457200" lvl="0" indent="-342900" algn="l"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To display the sub-topics click the </a:t>
            </a:r>
            <a:r>
              <a:rPr lang="en-US" sz="1800" b="1" dirty="0">
                <a:solidFill>
                  <a:srgbClr val="3F3F3F"/>
                </a:solidFill>
                <a:latin typeface="Open Sans"/>
                <a:ea typeface="Open Sans"/>
                <a:cs typeface="Open Sans"/>
                <a:sym typeface="Open Sans"/>
              </a:rPr>
              <a:t>Show/Hide sub-topics </a:t>
            </a:r>
            <a:r>
              <a:rPr lang="en-US" sz="1800" dirty="0">
                <a:solidFill>
                  <a:srgbClr val="3F3F3F"/>
                </a:solidFill>
                <a:latin typeface="Open Sans"/>
                <a:ea typeface="Open Sans"/>
                <a:cs typeface="Open Sans"/>
                <a:sym typeface="Open Sans"/>
              </a:rPr>
              <a:t>tab or click the + button next to the subject. </a:t>
            </a:r>
            <a:endParaRPr sz="1800" dirty="0">
              <a:solidFill>
                <a:srgbClr val="3F3F3F"/>
              </a:solidFill>
            </a:endParaRPr>
          </a:p>
          <a:p>
            <a:pPr marL="457200" lvl="0" indent="-342900" algn="l"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The number next to each subject represents the number of laws/legislation available in that subject.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4598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253909" y="1670367"/>
            <a:ext cx="10597200" cy="45135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000000"/>
              </a:buClr>
              <a:buSzPts val="1400"/>
              <a:buFont typeface="Arial"/>
              <a:buChar char="•"/>
            </a:pPr>
            <a:r>
              <a:rPr lang="en-US" sz="1400">
                <a:solidFill>
                  <a:srgbClr val="3F3F3F"/>
                </a:solidFill>
                <a:latin typeface="Open Sans"/>
                <a:ea typeface="Open Sans"/>
                <a:cs typeface="Open Sans"/>
                <a:sym typeface="Open Sans"/>
              </a:rPr>
              <a:t>Introduction	</a:t>
            </a:r>
            <a:endParaRPr>
              <a:solidFill>
                <a:srgbClr val="3F3F3F"/>
              </a:solidFill>
            </a:endParaRPr>
          </a:p>
          <a:p>
            <a:pPr marL="228600" lvl="0" indent="-228600" algn="l" rtl="0">
              <a:lnSpc>
                <a:spcPct val="90000"/>
              </a:lnSpc>
              <a:spcBef>
                <a:spcPts val="1000"/>
              </a:spcBef>
              <a:spcAft>
                <a:spcPts val="0"/>
              </a:spcAft>
              <a:buClr>
                <a:srgbClr val="000000"/>
              </a:buClr>
              <a:buSzPts val="1400"/>
              <a:buFont typeface="Arial"/>
              <a:buChar char="•"/>
            </a:pPr>
            <a:r>
              <a:rPr lang="en-US" sz="1400">
                <a:solidFill>
                  <a:srgbClr val="3F3F3F"/>
                </a:solidFill>
                <a:latin typeface="Open Sans"/>
                <a:ea typeface="Open Sans"/>
                <a:cs typeface="Open Sans"/>
                <a:sym typeface="Open Sans"/>
              </a:rPr>
              <a:t>BLDS Index to Development Studies	</a:t>
            </a:r>
            <a:endParaRPr>
              <a:solidFill>
                <a:srgbClr val="3F3F3F"/>
              </a:solidFill>
            </a:endParaRPr>
          </a:p>
          <a:p>
            <a:pPr marL="685800" lvl="1" indent="-228600" algn="l" rtl="0">
              <a:lnSpc>
                <a:spcPct val="90000"/>
              </a:lnSpc>
              <a:spcBef>
                <a:spcPts val="500"/>
              </a:spcBef>
              <a:spcAft>
                <a:spcPts val="0"/>
              </a:spcAft>
              <a:buClr>
                <a:srgbClr val="000000"/>
              </a:buClr>
              <a:buSzPts val="1400"/>
              <a:buFont typeface="Arial"/>
              <a:buChar char="•"/>
            </a:pPr>
            <a:r>
              <a:rPr lang="en-US" sz="1400">
                <a:solidFill>
                  <a:srgbClr val="3F3F3F"/>
                </a:solidFill>
                <a:latin typeface="Open Sans"/>
                <a:ea typeface="Open Sans"/>
                <a:cs typeface="Open Sans"/>
                <a:sym typeface="Open Sans"/>
              </a:rPr>
              <a:t>Accessing BLDS Index to Development Studies	</a:t>
            </a:r>
            <a:endParaRPr>
              <a:solidFill>
                <a:srgbClr val="3F3F3F"/>
              </a:solidFill>
            </a:endParaRPr>
          </a:p>
          <a:p>
            <a:pPr marL="685800" lvl="1" indent="-228600" algn="l" rtl="0">
              <a:lnSpc>
                <a:spcPct val="90000"/>
              </a:lnSpc>
              <a:spcBef>
                <a:spcPts val="500"/>
              </a:spcBef>
              <a:spcAft>
                <a:spcPts val="0"/>
              </a:spcAft>
              <a:buClr>
                <a:srgbClr val="000000"/>
              </a:buClr>
              <a:buSzPts val="1400"/>
              <a:buFont typeface="Arial"/>
              <a:buChar char="•"/>
            </a:pPr>
            <a:r>
              <a:rPr lang="en-US" sz="1400">
                <a:solidFill>
                  <a:srgbClr val="3F3F3F"/>
                </a:solidFill>
                <a:latin typeface="Open Sans"/>
                <a:ea typeface="Open Sans"/>
                <a:cs typeface="Open Sans"/>
                <a:sym typeface="Open Sans"/>
              </a:rPr>
              <a:t>Searching BLDS Index to Development Studies	</a:t>
            </a:r>
            <a:endParaRPr>
              <a:solidFill>
                <a:srgbClr val="3F3F3F"/>
              </a:solidFill>
            </a:endParaRPr>
          </a:p>
          <a:p>
            <a:pPr marL="228600" lvl="0" indent="-228600" algn="l" rtl="0">
              <a:lnSpc>
                <a:spcPct val="90000"/>
              </a:lnSpc>
              <a:spcBef>
                <a:spcPts val="1000"/>
              </a:spcBef>
              <a:spcAft>
                <a:spcPts val="0"/>
              </a:spcAft>
              <a:buClr>
                <a:srgbClr val="000000"/>
              </a:buClr>
              <a:buSzPts val="1400"/>
              <a:buFont typeface="Arial"/>
              <a:buChar char="•"/>
            </a:pPr>
            <a:r>
              <a:rPr lang="en-US" sz="1400">
                <a:solidFill>
                  <a:srgbClr val="3F3F3F"/>
                </a:solidFill>
                <a:latin typeface="Open Sans"/>
                <a:ea typeface="Open Sans"/>
                <a:cs typeface="Open Sans"/>
                <a:sym typeface="Open Sans"/>
              </a:rPr>
              <a:t>NATLEX	</a:t>
            </a:r>
            <a:endParaRPr>
              <a:solidFill>
                <a:srgbClr val="3F3F3F"/>
              </a:solidFill>
            </a:endParaRPr>
          </a:p>
          <a:p>
            <a:pPr marL="685800" lvl="1" indent="-228600" algn="l" rtl="0">
              <a:lnSpc>
                <a:spcPct val="90000"/>
              </a:lnSpc>
              <a:spcBef>
                <a:spcPts val="500"/>
              </a:spcBef>
              <a:spcAft>
                <a:spcPts val="0"/>
              </a:spcAft>
              <a:buClr>
                <a:srgbClr val="000000"/>
              </a:buClr>
              <a:buSzPts val="1400"/>
              <a:buFont typeface="Arial"/>
              <a:buChar char="•"/>
            </a:pPr>
            <a:r>
              <a:rPr lang="en-US" sz="1400">
                <a:solidFill>
                  <a:srgbClr val="3F3F3F"/>
                </a:solidFill>
                <a:latin typeface="Open Sans"/>
                <a:ea typeface="Open Sans"/>
                <a:cs typeface="Open Sans"/>
                <a:sym typeface="Open Sans"/>
              </a:rPr>
              <a:t>Accessing NATLEX	</a:t>
            </a:r>
            <a:endParaRPr>
              <a:solidFill>
                <a:srgbClr val="3F3F3F"/>
              </a:solidFill>
            </a:endParaRPr>
          </a:p>
          <a:p>
            <a:pPr marL="685800" lvl="1" indent="-228600" algn="l" rtl="0">
              <a:lnSpc>
                <a:spcPct val="90000"/>
              </a:lnSpc>
              <a:spcBef>
                <a:spcPts val="500"/>
              </a:spcBef>
              <a:spcAft>
                <a:spcPts val="0"/>
              </a:spcAft>
              <a:buClr>
                <a:srgbClr val="000000"/>
              </a:buClr>
              <a:buSzPts val="1400"/>
              <a:buFont typeface="Arial"/>
              <a:buChar char="•"/>
            </a:pPr>
            <a:r>
              <a:rPr lang="en-US" sz="1400">
                <a:solidFill>
                  <a:srgbClr val="3F3F3F"/>
                </a:solidFill>
                <a:latin typeface="Open Sans"/>
                <a:ea typeface="Open Sans"/>
                <a:cs typeface="Open Sans"/>
                <a:sym typeface="Open Sans"/>
              </a:rPr>
              <a:t>Browsing for laws/legislation by country	</a:t>
            </a:r>
            <a:endParaRPr>
              <a:solidFill>
                <a:srgbClr val="3F3F3F"/>
              </a:solidFill>
            </a:endParaRPr>
          </a:p>
          <a:p>
            <a:pPr marL="685800" lvl="1" indent="-228600" algn="l" rtl="0">
              <a:lnSpc>
                <a:spcPct val="90000"/>
              </a:lnSpc>
              <a:spcBef>
                <a:spcPts val="500"/>
              </a:spcBef>
              <a:spcAft>
                <a:spcPts val="0"/>
              </a:spcAft>
              <a:buClr>
                <a:srgbClr val="000000"/>
              </a:buClr>
              <a:buSzPts val="1400"/>
              <a:buFont typeface="Arial"/>
              <a:buChar char="•"/>
            </a:pPr>
            <a:r>
              <a:rPr lang="en-US" sz="1400">
                <a:solidFill>
                  <a:srgbClr val="3F3F3F"/>
                </a:solidFill>
                <a:latin typeface="Open Sans"/>
                <a:ea typeface="Open Sans"/>
                <a:cs typeface="Open Sans"/>
                <a:sym typeface="Open Sans"/>
              </a:rPr>
              <a:t>Accessing laws/legislation	</a:t>
            </a:r>
            <a:endParaRPr>
              <a:solidFill>
                <a:srgbClr val="3F3F3F"/>
              </a:solidFill>
            </a:endParaRPr>
          </a:p>
          <a:p>
            <a:pPr marL="685800" lvl="1" indent="-228600" algn="l" rtl="0">
              <a:lnSpc>
                <a:spcPct val="90000"/>
              </a:lnSpc>
              <a:spcBef>
                <a:spcPts val="500"/>
              </a:spcBef>
              <a:spcAft>
                <a:spcPts val="0"/>
              </a:spcAft>
              <a:buClr>
                <a:srgbClr val="000000"/>
              </a:buClr>
              <a:buSzPts val="1400"/>
              <a:buFont typeface="Arial"/>
              <a:buChar char="•"/>
            </a:pPr>
            <a:r>
              <a:rPr lang="en-US" sz="1400">
                <a:solidFill>
                  <a:srgbClr val="3F3F3F"/>
                </a:solidFill>
                <a:latin typeface="Open Sans"/>
                <a:ea typeface="Open Sans"/>
                <a:cs typeface="Open Sans"/>
                <a:sym typeface="Open Sans"/>
              </a:rPr>
              <a:t>Browsing for laws/legislation by subject	</a:t>
            </a:r>
            <a:endParaRPr>
              <a:solidFill>
                <a:srgbClr val="3F3F3F"/>
              </a:solidFill>
            </a:endParaRPr>
          </a:p>
          <a:p>
            <a:pPr marL="685800" lvl="1" indent="-228600" algn="l" rtl="0">
              <a:lnSpc>
                <a:spcPct val="90000"/>
              </a:lnSpc>
              <a:spcBef>
                <a:spcPts val="500"/>
              </a:spcBef>
              <a:spcAft>
                <a:spcPts val="0"/>
              </a:spcAft>
              <a:buClr>
                <a:srgbClr val="000000"/>
              </a:buClr>
              <a:buSzPts val="1400"/>
              <a:buFont typeface="Arial"/>
              <a:buChar char="•"/>
            </a:pPr>
            <a:r>
              <a:rPr lang="en-US" sz="1400">
                <a:solidFill>
                  <a:srgbClr val="3F3F3F"/>
                </a:solidFill>
                <a:latin typeface="Open Sans"/>
                <a:ea typeface="Open Sans"/>
                <a:cs typeface="Open Sans"/>
                <a:sym typeface="Open Sans"/>
              </a:rPr>
              <a:t>Searching for laws/legislation on NATLEX</a:t>
            </a:r>
            <a:endParaRPr>
              <a:solidFill>
                <a:srgbClr val="3F3F3F"/>
              </a:solidFill>
            </a:endParaRPr>
          </a:p>
          <a:p>
            <a:pPr marL="228600" lvl="0" indent="-228600" algn="l" rtl="0">
              <a:lnSpc>
                <a:spcPct val="90000"/>
              </a:lnSpc>
              <a:spcBef>
                <a:spcPts val="1000"/>
              </a:spcBef>
              <a:spcAft>
                <a:spcPts val="0"/>
              </a:spcAft>
              <a:buClr>
                <a:srgbClr val="000000"/>
              </a:buClr>
              <a:buSzPts val="1400"/>
              <a:buFont typeface="Arial"/>
              <a:buChar char="•"/>
            </a:pPr>
            <a:r>
              <a:rPr lang="en-US" sz="1400">
                <a:solidFill>
                  <a:srgbClr val="3F3F3F"/>
                </a:solidFill>
                <a:latin typeface="Open Sans"/>
                <a:ea typeface="Open Sans"/>
                <a:cs typeface="Open Sans"/>
                <a:sym typeface="Open Sans"/>
              </a:rPr>
              <a:t>NORMLEX	</a:t>
            </a:r>
            <a:endParaRPr>
              <a:solidFill>
                <a:srgbClr val="3F3F3F"/>
              </a:solidFill>
            </a:endParaRPr>
          </a:p>
          <a:p>
            <a:pPr marL="228600" lvl="0" indent="-228600" algn="l" rtl="0">
              <a:lnSpc>
                <a:spcPct val="90000"/>
              </a:lnSpc>
              <a:spcBef>
                <a:spcPts val="1000"/>
              </a:spcBef>
              <a:spcAft>
                <a:spcPts val="0"/>
              </a:spcAft>
              <a:buClr>
                <a:srgbClr val="000000"/>
              </a:buClr>
              <a:buSzPts val="1400"/>
              <a:buFont typeface="Arial"/>
              <a:buChar char="•"/>
            </a:pPr>
            <a:r>
              <a:rPr lang="en-US" sz="1400">
                <a:solidFill>
                  <a:srgbClr val="3F3F3F"/>
                </a:solidFill>
                <a:latin typeface="Open Sans"/>
                <a:ea typeface="Open Sans"/>
                <a:cs typeface="Open Sans"/>
                <a:sym typeface="Open Sans"/>
              </a:rPr>
              <a:t>Summary	</a:t>
            </a:r>
            <a:endParaRPr sz="140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 NATLEX - Browse by country</a:t>
            </a:r>
            <a:endParaRPr sz="3200">
              <a:solidFill>
                <a:srgbClr val="586F7C"/>
              </a:solidFill>
              <a:latin typeface="Open Sans"/>
              <a:ea typeface="Open Sans"/>
              <a:cs typeface="Open Sans"/>
              <a:sym typeface="Open Sans"/>
            </a:endParaRPr>
          </a:p>
        </p:txBody>
      </p:sp>
      <p:sp>
        <p:nvSpPr>
          <p:cNvPr id="236" name="Google Shape;236;p13"/>
          <p:cNvSpPr txBox="1">
            <a:spLocks noGrp="1"/>
          </p:cNvSpPr>
          <p:nvPr>
            <p:ph type="body" idx="1"/>
          </p:nvPr>
        </p:nvSpPr>
        <p:spPr>
          <a:xfrm>
            <a:off x="0" y="2927465"/>
            <a:ext cx="3015916" cy="2101662"/>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1000"/>
              </a:spcBef>
              <a:spcAft>
                <a:spcPts val="0"/>
              </a:spcAft>
              <a:buClr>
                <a:schemeClr val="dk1"/>
              </a:buClr>
              <a:buSzPts val="2400"/>
              <a:buNone/>
            </a:pPr>
            <a:r>
              <a:rPr lang="en-US" dirty="0">
                <a:solidFill>
                  <a:srgbClr val="3F3F3F"/>
                </a:solidFill>
                <a:latin typeface="Open Sans"/>
                <a:ea typeface="Open Sans"/>
                <a:cs typeface="Open Sans"/>
                <a:sym typeface="Open Sans"/>
              </a:rPr>
              <a:t>Search results showing 400 laws or items of legislations in </a:t>
            </a:r>
            <a:r>
              <a:rPr lang="en-US" b="1" dirty="0">
                <a:solidFill>
                  <a:srgbClr val="3F3F3F"/>
                </a:solidFill>
                <a:latin typeface="Open Sans"/>
                <a:ea typeface="Open Sans"/>
                <a:cs typeface="Open Sans"/>
                <a:sym typeface="Open Sans"/>
              </a:rPr>
              <a:t>Zimbabwe</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2AB1B75E-2D52-8363-C606-6A5B5B570C98}"/>
              </a:ext>
            </a:extLst>
          </p:cNvPr>
          <p:cNvPicPr>
            <a:picLocks noChangeAspect="1"/>
          </p:cNvPicPr>
          <p:nvPr/>
        </p:nvPicPr>
        <p:blipFill>
          <a:blip r:embed="rId3"/>
          <a:stretch>
            <a:fillRect/>
          </a:stretch>
        </p:blipFill>
        <p:spPr>
          <a:xfrm>
            <a:off x="3489990" y="1888869"/>
            <a:ext cx="6981825" cy="47910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Accessing laws/legislation</a:t>
            </a:r>
            <a:endParaRPr sz="3200">
              <a:solidFill>
                <a:srgbClr val="586F7C"/>
              </a:solidFill>
              <a:latin typeface="Open Sans"/>
              <a:ea typeface="Open Sans"/>
              <a:cs typeface="Open Sans"/>
              <a:sym typeface="Open Sans"/>
            </a:endParaRPr>
          </a:p>
        </p:txBody>
      </p:sp>
      <p:sp>
        <p:nvSpPr>
          <p:cNvPr id="244" name="Google Shape;244;p34"/>
          <p:cNvSpPr txBox="1">
            <a:spLocks noGrp="1"/>
          </p:cNvSpPr>
          <p:nvPr>
            <p:ph type="body" idx="1"/>
          </p:nvPr>
        </p:nvSpPr>
        <p:spPr>
          <a:xfrm>
            <a:off x="368968" y="1941095"/>
            <a:ext cx="11405937" cy="4315326"/>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To view a specific law or piece of legislation, click the </a:t>
            </a:r>
            <a:r>
              <a:rPr lang="en-US" sz="2000" b="1">
                <a:solidFill>
                  <a:srgbClr val="3F3F3F"/>
                </a:solidFill>
                <a:latin typeface="Open Sans"/>
                <a:ea typeface="Open Sans"/>
                <a:cs typeface="Open Sans"/>
                <a:sym typeface="Open Sans"/>
              </a:rPr>
              <a:t>number next </a:t>
            </a:r>
            <a:r>
              <a:rPr lang="en-US" sz="2000">
                <a:solidFill>
                  <a:srgbClr val="3F3F3F"/>
                </a:solidFill>
                <a:latin typeface="Open Sans"/>
                <a:ea typeface="Open Sans"/>
                <a:cs typeface="Open Sans"/>
                <a:sym typeface="Open Sans"/>
              </a:rPr>
              <a:t>to the subject; this action will display all the laws/legislation under that subject.</a:t>
            </a:r>
            <a:endParaRPr>
              <a:solidFill>
                <a:srgbClr val="3F3F3F"/>
              </a:solidFill>
            </a:endParaRPr>
          </a:p>
          <a:p>
            <a:pPr marL="412750" lvl="0" indent="-285750" algn="just"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Select the law/legislation of interest by clicking on it.</a:t>
            </a:r>
            <a:endParaRPr>
              <a:solidFill>
                <a:srgbClr val="3F3F3F"/>
              </a:solidFill>
            </a:endParaRPr>
          </a:p>
          <a:p>
            <a:pPr marL="8699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This shows more details about the law, i.e. Name, Country, Type of Legislation, Date of Adoption, Date of Entry into force, ISN, Bibliography, Abstract/Citation; Repealed text(s); Implementing text(s) and Amended text(s</a:t>
            </a:r>
            <a:endParaRPr>
              <a:solidFill>
                <a:srgbClr val="3F3F3F"/>
              </a:solidFill>
            </a:endParaRPr>
          </a:p>
          <a:p>
            <a:pPr marL="412750" lvl="0" indent="-285750" algn="just"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To access the full text of a statute, click </a:t>
            </a:r>
            <a:r>
              <a:rPr lang="en-US" sz="2000" b="1">
                <a:solidFill>
                  <a:srgbClr val="3F3F3F"/>
                </a:solidFill>
                <a:latin typeface="Open Sans"/>
                <a:ea typeface="Open Sans"/>
                <a:cs typeface="Open Sans"/>
                <a:sym typeface="Open Sans"/>
              </a:rPr>
              <a:t>Legislation</a:t>
            </a:r>
            <a:r>
              <a:rPr lang="en-US" sz="2000">
                <a:solidFill>
                  <a:srgbClr val="3F3F3F"/>
                </a:solidFill>
                <a:latin typeface="Open Sans"/>
                <a:ea typeface="Open Sans"/>
                <a:cs typeface="Open Sans"/>
                <a:sym typeface="Open Sans"/>
              </a:rPr>
              <a:t> online or </a:t>
            </a:r>
            <a:r>
              <a:rPr lang="en-US" sz="2000" b="1">
                <a:solidFill>
                  <a:srgbClr val="3F3F3F"/>
                </a:solidFill>
                <a:latin typeface="Open Sans"/>
                <a:ea typeface="Open Sans"/>
                <a:cs typeface="Open Sans"/>
                <a:sym typeface="Open Sans"/>
              </a:rPr>
              <a:t>PDF links </a:t>
            </a:r>
            <a:r>
              <a:rPr lang="en-US" sz="2000">
                <a:solidFill>
                  <a:srgbClr val="3F3F3F"/>
                </a:solidFill>
                <a:latin typeface="Open Sans"/>
                <a:ea typeface="Open Sans"/>
                <a:cs typeface="Open Sans"/>
                <a:sym typeface="Open Sans"/>
              </a:rPr>
              <a:t>under the Bibliography field.</a:t>
            </a:r>
            <a:endParaRPr>
              <a:solidFill>
                <a:srgbClr val="3F3F3F"/>
              </a:solidFill>
            </a:endParaRPr>
          </a:p>
          <a:p>
            <a:pPr marL="8699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This will lead to a page to view or download the law/legislation.</a:t>
            </a:r>
            <a:endParaRPr>
              <a:solidFill>
                <a:srgbClr val="3F3F3F"/>
              </a:solidFill>
            </a:endParaRPr>
          </a:p>
          <a:p>
            <a:pPr marL="8699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 Note that some laws/legislation do not have links to full text online. </a:t>
            </a:r>
            <a:endParaRPr>
              <a:solidFill>
                <a:srgbClr val="3F3F3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Accessing laws/legislation cont.</a:t>
            </a:r>
            <a:endParaRPr sz="3200">
              <a:solidFill>
                <a:srgbClr val="586F7C"/>
              </a:solidFill>
              <a:latin typeface="Open Sans"/>
              <a:ea typeface="Open Sans"/>
              <a:cs typeface="Open Sans"/>
              <a:sym typeface="Open Sans"/>
            </a:endParaRPr>
          </a:p>
        </p:txBody>
      </p:sp>
      <p:sp>
        <p:nvSpPr>
          <p:cNvPr id="251" name="Google Shape;251;p35"/>
          <p:cNvSpPr txBox="1">
            <a:spLocks noGrp="1"/>
          </p:cNvSpPr>
          <p:nvPr>
            <p:ph type="body" idx="1"/>
          </p:nvPr>
        </p:nvSpPr>
        <p:spPr>
          <a:xfrm>
            <a:off x="0" y="1634841"/>
            <a:ext cx="11774905" cy="659180"/>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To access the full text of a statute, click </a:t>
            </a:r>
            <a:r>
              <a:rPr lang="en-US" sz="2000" b="1">
                <a:solidFill>
                  <a:schemeClr val="dk1"/>
                </a:solidFill>
                <a:latin typeface="Open Sans"/>
                <a:ea typeface="Open Sans"/>
                <a:cs typeface="Open Sans"/>
                <a:sym typeface="Open Sans"/>
              </a:rPr>
              <a:t>Legislation on line </a:t>
            </a:r>
            <a:r>
              <a:rPr lang="en-US" sz="2000">
                <a:solidFill>
                  <a:schemeClr val="dk1"/>
                </a:solidFill>
                <a:latin typeface="Open Sans"/>
                <a:ea typeface="Open Sans"/>
                <a:cs typeface="Open Sans"/>
                <a:sym typeface="Open Sans"/>
              </a:rPr>
              <a:t>or </a:t>
            </a:r>
            <a:r>
              <a:rPr lang="en-US" sz="2000" b="1">
                <a:solidFill>
                  <a:schemeClr val="dk1"/>
                </a:solidFill>
                <a:latin typeface="Open Sans"/>
                <a:ea typeface="Open Sans"/>
                <a:cs typeface="Open Sans"/>
                <a:sym typeface="Open Sans"/>
              </a:rPr>
              <a:t>PDF</a:t>
            </a:r>
            <a:r>
              <a:rPr lang="en-US" sz="2000">
                <a:solidFill>
                  <a:schemeClr val="dk1"/>
                </a:solidFill>
                <a:latin typeface="Open Sans"/>
                <a:ea typeface="Open Sans"/>
                <a:cs typeface="Open Sans"/>
                <a:sym typeface="Open Sans"/>
              </a:rPr>
              <a:t> links. This action will open the full text that can be downloaded to a computer.</a:t>
            </a:r>
            <a:endParaRPr sz="2000">
              <a:solidFill>
                <a:schemeClr val="dk1"/>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E9D4326F-0592-15DA-855A-820F98B90530}"/>
              </a:ext>
            </a:extLst>
          </p:cNvPr>
          <p:cNvPicPr>
            <a:picLocks noChangeAspect="1"/>
          </p:cNvPicPr>
          <p:nvPr/>
        </p:nvPicPr>
        <p:blipFill>
          <a:blip r:embed="rId3"/>
          <a:stretch>
            <a:fillRect/>
          </a:stretch>
        </p:blipFill>
        <p:spPr>
          <a:xfrm>
            <a:off x="1079244" y="2393311"/>
            <a:ext cx="9185634" cy="4076621"/>
          </a:xfrm>
          <a:prstGeom prst="rect">
            <a:avLst/>
          </a:prstGeom>
        </p:spPr>
      </p:pic>
      <p:sp>
        <p:nvSpPr>
          <p:cNvPr id="9" name="Google Shape;145;p5">
            <a:extLst>
              <a:ext uri="{FF2B5EF4-FFF2-40B4-BE49-F238E27FC236}">
                <a16:creationId xmlns:a16="http://schemas.microsoft.com/office/drawing/2014/main" id="{70CA6224-8234-8202-DF00-9425A68CBC6A}"/>
              </a:ext>
            </a:extLst>
          </p:cNvPr>
          <p:cNvSpPr/>
          <p:nvPr/>
        </p:nvSpPr>
        <p:spPr>
          <a:xfrm>
            <a:off x="2113936" y="5211096"/>
            <a:ext cx="1135625" cy="2605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145;p5">
            <a:extLst>
              <a:ext uri="{FF2B5EF4-FFF2-40B4-BE49-F238E27FC236}">
                <a16:creationId xmlns:a16="http://schemas.microsoft.com/office/drawing/2014/main" id="{61AA99E1-A29C-666D-97C6-AFA11FD4799B}"/>
              </a:ext>
            </a:extLst>
          </p:cNvPr>
          <p:cNvSpPr/>
          <p:nvPr/>
        </p:nvSpPr>
        <p:spPr>
          <a:xfrm>
            <a:off x="4129548" y="5161935"/>
            <a:ext cx="427703" cy="29496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Searching for laws/legislation on NATLEX</a:t>
            </a:r>
            <a:endParaRPr sz="3200">
              <a:solidFill>
                <a:srgbClr val="586F7C"/>
              </a:solidFill>
              <a:latin typeface="Open Sans"/>
              <a:ea typeface="Open Sans"/>
              <a:cs typeface="Open Sans"/>
              <a:sym typeface="Open Sans"/>
            </a:endParaRPr>
          </a:p>
        </p:txBody>
      </p:sp>
      <p:sp>
        <p:nvSpPr>
          <p:cNvPr id="261" name="Google Shape;261;p36"/>
          <p:cNvSpPr txBox="1">
            <a:spLocks noGrp="1"/>
          </p:cNvSpPr>
          <p:nvPr>
            <p:ph type="body" idx="1"/>
          </p:nvPr>
        </p:nvSpPr>
        <p:spPr>
          <a:xfrm>
            <a:off x="-12700" y="1757223"/>
            <a:ext cx="4713037" cy="4736470"/>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To search for laws/legislation, click the </a:t>
            </a:r>
            <a:r>
              <a:rPr lang="en-US" sz="1800" b="1" dirty="0">
                <a:solidFill>
                  <a:srgbClr val="3F3F3F"/>
                </a:solidFill>
                <a:latin typeface="Open Sans"/>
                <a:ea typeface="Open Sans"/>
                <a:cs typeface="Open Sans"/>
                <a:sym typeface="Open Sans"/>
              </a:rPr>
              <a:t>Search</a:t>
            </a:r>
            <a:r>
              <a:rPr lang="en-US" sz="1800" dirty="0">
                <a:solidFill>
                  <a:srgbClr val="3F3F3F"/>
                </a:solidFill>
                <a:latin typeface="Open Sans"/>
                <a:ea typeface="Open Sans"/>
                <a:cs typeface="Open Sans"/>
                <a:sym typeface="Open Sans"/>
              </a:rPr>
              <a:t> button on the left side of the NATLEX homepage.</a:t>
            </a:r>
            <a:endParaRPr dirty="0">
              <a:solidFill>
                <a:srgbClr val="3F3F3F"/>
              </a:solidFill>
            </a:endParaRPr>
          </a:p>
          <a:p>
            <a:pPr marL="412750" lvl="0" indent="-285750" algn="just"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This action will lead to a window where a user can search using </a:t>
            </a:r>
            <a:r>
              <a:rPr lang="en-US" sz="1800" b="1" dirty="0">
                <a:solidFill>
                  <a:srgbClr val="3F3F3F"/>
                </a:solidFill>
                <a:latin typeface="Open Sans"/>
                <a:ea typeface="Open Sans"/>
                <a:cs typeface="Open Sans"/>
                <a:sym typeface="Open Sans"/>
              </a:rPr>
              <a:t>keywords</a:t>
            </a:r>
            <a:r>
              <a:rPr lang="en-US" sz="1800" dirty="0">
                <a:solidFill>
                  <a:srgbClr val="3F3F3F"/>
                </a:solidFill>
                <a:latin typeface="Open Sans"/>
                <a:ea typeface="Open Sans"/>
                <a:cs typeface="Open Sans"/>
                <a:sym typeface="Open Sans"/>
              </a:rPr>
              <a:t>.</a:t>
            </a:r>
            <a:endParaRPr dirty="0">
              <a:solidFill>
                <a:srgbClr val="3F3F3F"/>
              </a:solidFill>
            </a:endParaRPr>
          </a:p>
          <a:p>
            <a:pPr marL="412750" lvl="0" indent="-285750" algn="just"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After entering the keywords, results can be filtered by </a:t>
            </a:r>
            <a:r>
              <a:rPr lang="en-US" sz="1800" b="1" dirty="0">
                <a:solidFill>
                  <a:srgbClr val="3F3F3F"/>
                </a:solidFill>
                <a:latin typeface="Open Sans"/>
                <a:ea typeface="Open Sans"/>
                <a:cs typeface="Open Sans"/>
                <a:sym typeface="Open Sans"/>
              </a:rPr>
              <a:t>language, country, subject, type of text, scope of text, date </a:t>
            </a:r>
            <a:r>
              <a:rPr lang="en-US" sz="1800" dirty="0">
                <a:solidFill>
                  <a:srgbClr val="3F3F3F"/>
                </a:solidFill>
                <a:latin typeface="Open Sans"/>
                <a:ea typeface="Open Sans"/>
                <a:cs typeface="Open Sans"/>
                <a:sym typeface="Open Sans"/>
              </a:rPr>
              <a:t>and </a:t>
            </a:r>
            <a:r>
              <a:rPr lang="en-US" sz="1800" b="1" dirty="0">
                <a:solidFill>
                  <a:srgbClr val="3F3F3F"/>
                </a:solidFill>
                <a:latin typeface="Open Sans"/>
                <a:ea typeface="Open Sans"/>
                <a:cs typeface="Open Sans"/>
                <a:sym typeface="Open Sans"/>
              </a:rPr>
              <a:t>full text </a:t>
            </a:r>
            <a:r>
              <a:rPr lang="en-US" sz="1800" dirty="0">
                <a:solidFill>
                  <a:srgbClr val="3F3F3F"/>
                </a:solidFill>
                <a:latin typeface="Open Sans"/>
                <a:ea typeface="Open Sans"/>
                <a:cs typeface="Open Sans"/>
                <a:sym typeface="Open Sans"/>
              </a:rPr>
              <a:t>content .</a:t>
            </a:r>
            <a:endParaRPr dirty="0">
              <a:solidFill>
                <a:srgbClr val="3F3F3F"/>
              </a:solidFill>
            </a:endParaRPr>
          </a:p>
          <a:p>
            <a:pPr marL="412750" lvl="0" indent="-285750" algn="just"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After applying the needed filters click the </a:t>
            </a:r>
            <a:r>
              <a:rPr lang="en-US" sz="1800" b="1" dirty="0">
                <a:solidFill>
                  <a:srgbClr val="3F3F3F"/>
                </a:solidFill>
                <a:latin typeface="Open Sans"/>
                <a:ea typeface="Open Sans"/>
                <a:cs typeface="Open Sans"/>
                <a:sym typeface="Open Sans"/>
              </a:rPr>
              <a:t>Find </a:t>
            </a:r>
            <a:r>
              <a:rPr lang="en-US" sz="1800" dirty="0">
                <a:solidFill>
                  <a:srgbClr val="3F3F3F"/>
                </a:solidFill>
                <a:latin typeface="Open Sans"/>
                <a:ea typeface="Open Sans"/>
                <a:cs typeface="Open Sans"/>
                <a:sym typeface="Open Sans"/>
              </a:rPr>
              <a:t>button at the bottom of the screen.</a:t>
            </a:r>
            <a:endParaRPr dirty="0">
              <a:solidFill>
                <a:srgbClr val="3F3F3F"/>
              </a:solidFill>
            </a:endParaRPr>
          </a:p>
          <a:p>
            <a:pPr marL="412750" lvl="0" indent="-285750" algn="just"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All laws/legislation that match the search will be displayed.</a:t>
            </a:r>
            <a:endParaRPr sz="1800" dirty="0">
              <a:solidFill>
                <a:srgbClr val="3F3F3F"/>
              </a:solidFill>
              <a:latin typeface="Open Sans"/>
              <a:ea typeface="Open Sans"/>
              <a:cs typeface="Open Sans"/>
              <a:sym typeface="Open Sans"/>
            </a:endParaRPr>
          </a:p>
        </p:txBody>
      </p:sp>
      <p:pic>
        <p:nvPicPr>
          <p:cNvPr id="262" name="Google Shape;262;p36" descr="https://lh6.googleusercontent.com/Sqh0a7AVrAunDFawrvDES0zgrkSVgrebbxgvKt-PPStUc5_qCdQGMKr7_nxJpKFOiG6D7-vrFBq20uojw4CGJtOsCQba3HitfUXZF9tZMPTlgnTYXYAP-uJB7xG4m9vUoAtn0Vs"/>
          <p:cNvPicPr preferRelativeResize="0"/>
          <p:nvPr/>
        </p:nvPicPr>
        <p:blipFill rotWithShape="1">
          <a:blip r:embed="rId3">
            <a:alphaModFix/>
          </a:blip>
          <a:srcRect/>
          <a:stretch/>
        </p:blipFill>
        <p:spPr>
          <a:xfrm>
            <a:off x="4792429" y="2328111"/>
            <a:ext cx="7280091" cy="3543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NORMLEX</a:t>
            </a:r>
            <a:endParaRPr sz="3200">
              <a:solidFill>
                <a:srgbClr val="586F7C"/>
              </a:solidFill>
              <a:latin typeface="Open Sans"/>
              <a:ea typeface="Open Sans"/>
              <a:cs typeface="Open Sans"/>
              <a:sym typeface="Open Sans"/>
            </a:endParaRPr>
          </a:p>
        </p:txBody>
      </p:sp>
      <p:sp>
        <p:nvSpPr>
          <p:cNvPr id="269" name="Google Shape;269;p37"/>
          <p:cNvSpPr txBox="1">
            <a:spLocks noGrp="1"/>
          </p:cNvSpPr>
          <p:nvPr>
            <p:ph type="body" idx="1"/>
          </p:nvPr>
        </p:nvSpPr>
        <p:spPr>
          <a:xfrm>
            <a:off x="0" y="1518122"/>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000"/>
              <a:buChar char="●"/>
            </a:pPr>
            <a:r>
              <a:rPr lang="en-US" sz="2000" dirty="0">
                <a:solidFill>
                  <a:srgbClr val="3F3F3F"/>
                </a:solidFill>
                <a:latin typeface="Open Sans"/>
                <a:ea typeface="Open Sans"/>
                <a:cs typeface="Open Sans"/>
                <a:sym typeface="Open Sans"/>
              </a:rPr>
              <a:t>Available through the </a:t>
            </a:r>
            <a:r>
              <a:rPr lang="en-US" sz="2000" b="1" dirty="0">
                <a:solidFill>
                  <a:srgbClr val="3F3F3F"/>
                </a:solidFill>
                <a:latin typeface="Open Sans"/>
                <a:ea typeface="Open Sans"/>
                <a:cs typeface="Open Sans"/>
                <a:sym typeface="Open Sans"/>
              </a:rPr>
              <a:t>Research4life Databases </a:t>
            </a:r>
            <a:r>
              <a:rPr lang="en-US" sz="2000" dirty="0">
                <a:solidFill>
                  <a:srgbClr val="3F3F3F"/>
                </a:solidFill>
                <a:latin typeface="Open Sans"/>
                <a:ea typeface="Open Sans"/>
                <a:cs typeface="Open Sans"/>
                <a:sym typeface="Open Sans"/>
              </a:rPr>
              <a:t>list.</a:t>
            </a:r>
            <a:endParaRPr dirty="0">
              <a:solidFill>
                <a:srgbClr val="3F3F3F"/>
              </a:solidFill>
              <a:latin typeface="Open Sans"/>
              <a:ea typeface="Open Sans"/>
              <a:cs typeface="Open Sans"/>
              <a:sym typeface="Open Sans"/>
            </a:endParaRPr>
          </a:p>
          <a:p>
            <a:pPr marL="469900" lvl="0" indent="-342900" algn="l" rtl="0">
              <a:lnSpc>
                <a:spcPct val="100000"/>
              </a:lnSpc>
              <a:spcBef>
                <a:spcPts val="1000"/>
              </a:spcBef>
              <a:spcAft>
                <a:spcPts val="0"/>
              </a:spcAft>
              <a:buClr>
                <a:schemeClr val="dk1"/>
              </a:buClr>
              <a:buSzPts val="2000"/>
              <a:buChar char="●"/>
            </a:pPr>
            <a:r>
              <a:rPr lang="en-US" sz="2000" dirty="0">
                <a:solidFill>
                  <a:srgbClr val="3F3F3F"/>
                </a:solidFill>
                <a:latin typeface="Open Sans"/>
                <a:ea typeface="Open Sans"/>
                <a:cs typeface="Open Sans"/>
                <a:sym typeface="Open Sans"/>
              </a:rPr>
              <a:t>Can be accessed through this link </a:t>
            </a:r>
            <a:r>
              <a:rPr lang="en-US" sz="2000" u="sng" dirty="0">
                <a:solidFill>
                  <a:schemeClr val="hlink"/>
                </a:solidFill>
                <a:latin typeface="Open Sans"/>
                <a:ea typeface="Open Sans"/>
                <a:cs typeface="Open Sans"/>
                <a:sym typeface="Open Sans"/>
                <a:hlinkClick r:id="rId3"/>
              </a:rPr>
              <a:t>https://www.ilo.org/dyn/normlex/en/f?p=1000:1::::::</a:t>
            </a:r>
            <a:endParaRPr sz="2000" dirty="0">
              <a:solidFill>
                <a:schemeClr val="dk1"/>
              </a:solidFill>
              <a:latin typeface="Open Sans"/>
              <a:ea typeface="Open Sans"/>
              <a:cs typeface="Open Sans"/>
              <a:sym typeface="Open Sans"/>
            </a:endParaRPr>
          </a:p>
          <a:p>
            <a:pPr marL="469900" lvl="0" indent="-215900" algn="l"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p:txBody>
      </p:sp>
      <p:pic>
        <p:nvPicPr>
          <p:cNvPr id="270" name="Google Shape;270;p37" descr="https://lh4.googleusercontent.com/wQd9W0yYgOGoI0R5M762-RU1ECqRoqXHHjPTXqcq7PJCFOkSDBMe30e4SUYMwOfG3R5rf5R4vNF1-scjNdVmBHWIsxUw_TdawwiSwTRalWT-U3iIs_fc6KlyRPJrzqWz0I9mbs8"/>
          <p:cNvPicPr preferRelativeResize="0"/>
          <p:nvPr/>
        </p:nvPicPr>
        <p:blipFill rotWithShape="1">
          <a:blip r:embed="rId4">
            <a:alphaModFix/>
          </a:blip>
          <a:srcRect/>
          <a:stretch/>
        </p:blipFill>
        <p:spPr>
          <a:xfrm>
            <a:off x="3487417" y="2804853"/>
            <a:ext cx="8168510" cy="3684797"/>
          </a:xfrm>
          <a:prstGeom prst="rect">
            <a:avLst/>
          </a:prstGeom>
          <a:noFill/>
          <a:ln>
            <a:noFill/>
          </a:ln>
        </p:spPr>
      </p:pic>
      <p:sp>
        <p:nvSpPr>
          <p:cNvPr id="271" name="Google Shape;271;p37"/>
          <p:cNvSpPr txBox="1"/>
          <p:nvPr/>
        </p:nvSpPr>
        <p:spPr>
          <a:xfrm>
            <a:off x="481263" y="3721768"/>
            <a:ext cx="2695074" cy="83099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Homepage for NORMLEX</a:t>
            </a:r>
            <a:endParaRPr sz="24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NORMLEX cont.</a:t>
            </a:r>
            <a:endParaRPr sz="3200">
              <a:solidFill>
                <a:srgbClr val="586F7C"/>
              </a:solidFill>
              <a:latin typeface="Open Sans"/>
              <a:ea typeface="Open Sans"/>
              <a:cs typeface="Open Sans"/>
              <a:sym typeface="Open Sans"/>
            </a:endParaRPr>
          </a:p>
        </p:txBody>
      </p:sp>
      <p:pic>
        <p:nvPicPr>
          <p:cNvPr id="278" name="Google Shape;278;p42"/>
          <p:cNvPicPr preferRelativeResize="0"/>
          <p:nvPr/>
        </p:nvPicPr>
        <p:blipFill rotWithShape="1">
          <a:blip r:embed="rId3">
            <a:alphaModFix/>
          </a:blip>
          <a:srcRect/>
          <a:stretch/>
        </p:blipFill>
        <p:spPr>
          <a:xfrm>
            <a:off x="2711117" y="1786655"/>
            <a:ext cx="7064704" cy="488044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85" name="Google Shape;285;p43"/>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This lesson looked at four law and justice databases namely BLDS Index to Development Studies, NATLEX and NORMLEX. </a:t>
            </a:r>
            <a:endParaRPr>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The lesson explored ways of accessing, searching and browsing the databases.</a:t>
            </a:r>
            <a:endParaRPr>
              <a:solidFill>
                <a:srgbClr val="3F3F3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91" name="Google Shape;291;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5"/>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6"/>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7"/>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Become aware of existing additional resources related to global justice.</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Understand the additional collections and how to use them.</a:t>
            </a:r>
            <a:endParaRPr>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97" name="Google Shape;297;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98" name="Google Shape;298;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99" name="Google Shape;299;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300" name="Google Shape;300;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01" name="Google Shape;301;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302" name="Google Shape;30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110694" y="1722275"/>
            <a:ext cx="11596624" cy="4963337"/>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This lesson focuses on key collections-specific (law and justice) resources accessed through Research4life. The lesson reviews four databases namely;</a:t>
            </a:r>
            <a:endParaRPr>
              <a:solidFill>
                <a:srgbClr val="424242"/>
              </a:solidFill>
            </a:endParaRPr>
          </a:p>
          <a:p>
            <a:pPr marL="876300" lvl="1" indent="-342900" algn="just" rtl="0">
              <a:lnSpc>
                <a:spcPct val="90000"/>
              </a:lnSpc>
              <a:spcBef>
                <a:spcPts val="600"/>
              </a:spcBef>
              <a:spcAft>
                <a:spcPts val="0"/>
              </a:spcAft>
              <a:buClr>
                <a:schemeClr val="dk1"/>
              </a:buClr>
              <a:buSzPts val="2000"/>
              <a:buFont typeface="Courier New"/>
              <a:buChar char="o"/>
            </a:pPr>
            <a:r>
              <a:rPr lang="en-US" sz="2400" b="1">
                <a:solidFill>
                  <a:srgbClr val="424242"/>
                </a:solidFill>
                <a:latin typeface="Open Sans"/>
                <a:ea typeface="Open Sans"/>
                <a:cs typeface="Open Sans"/>
                <a:sym typeface="Open Sans"/>
              </a:rPr>
              <a:t>BLDS Index to Development Studies</a:t>
            </a:r>
            <a:r>
              <a:rPr lang="en-US" sz="2400">
                <a:solidFill>
                  <a:srgbClr val="424242"/>
                </a:solidFill>
                <a:latin typeface="Open Sans"/>
                <a:ea typeface="Open Sans"/>
                <a:cs typeface="Open Sans"/>
                <a:sym typeface="Open Sans"/>
              </a:rPr>
              <a:t>, </a:t>
            </a:r>
            <a:endParaRPr sz="2400">
              <a:solidFill>
                <a:srgbClr val="424242"/>
              </a:solidFill>
              <a:latin typeface="Open Sans"/>
              <a:ea typeface="Open Sans"/>
              <a:cs typeface="Open Sans"/>
              <a:sym typeface="Open Sans"/>
            </a:endParaRPr>
          </a:p>
          <a:p>
            <a:pPr marL="876300" lvl="1" indent="-342900" algn="just" rtl="0">
              <a:lnSpc>
                <a:spcPct val="90000"/>
              </a:lnSpc>
              <a:spcBef>
                <a:spcPts val="1200"/>
              </a:spcBef>
              <a:spcAft>
                <a:spcPts val="0"/>
              </a:spcAft>
              <a:buClr>
                <a:schemeClr val="dk1"/>
              </a:buClr>
              <a:buSzPts val="2000"/>
              <a:buFont typeface="Courier New"/>
              <a:buChar char="o"/>
            </a:pPr>
            <a:r>
              <a:rPr lang="en-US" sz="2400" b="1">
                <a:solidFill>
                  <a:srgbClr val="424242"/>
                </a:solidFill>
                <a:latin typeface="Open Sans"/>
                <a:ea typeface="Open Sans"/>
                <a:cs typeface="Open Sans"/>
                <a:sym typeface="Open Sans"/>
              </a:rPr>
              <a:t>NATLEX</a:t>
            </a:r>
            <a:r>
              <a:rPr lang="en-US" sz="2400">
                <a:solidFill>
                  <a:srgbClr val="424242"/>
                </a:solidFill>
                <a:latin typeface="Open Sans"/>
                <a:ea typeface="Open Sans"/>
                <a:cs typeface="Open Sans"/>
                <a:sym typeface="Open Sans"/>
              </a:rPr>
              <a:t> and </a:t>
            </a:r>
            <a:endParaRPr sz="2400">
              <a:solidFill>
                <a:srgbClr val="424242"/>
              </a:solidFill>
              <a:latin typeface="Open Sans"/>
              <a:ea typeface="Open Sans"/>
              <a:cs typeface="Open Sans"/>
              <a:sym typeface="Open Sans"/>
            </a:endParaRPr>
          </a:p>
          <a:p>
            <a:pPr marL="876300" lvl="1" indent="-342900" algn="just" rtl="0">
              <a:lnSpc>
                <a:spcPct val="90000"/>
              </a:lnSpc>
              <a:spcBef>
                <a:spcPts val="1200"/>
              </a:spcBef>
              <a:spcAft>
                <a:spcPts val="0"/>
              </a:spcAft>
              <a:buClr>
                <a:schemeClr val="dk1"/>
              </a:buClr>
              <a:buSzPts val="2000"/>
              <a:buFont typeface="Courier New"/>
              <a:buChar char="o"/>
            </a:pPr>
            <a:r>
              <a:rPr lang="en-US" sz="2400" b="1">
                <a:solidFill>
                  <a:srgbClr val="424242"/>
                </a:solidFill>
                <a:latin typeface="Open Sans"/>
                <a:ea typeface="Open Sans"/>
                <a:cs typeface="Open Sans"/>
                <a:sym typeface="Open Sans"/>
              </a:rPr>
              <a:t>NORMLEX</a:t>
            </a:r>
            <a:r>
              <a:rPr lang="en-US" sz="2400">
                <a:solidFill>
                  <a:srgbClr val="424242"/>
                </a:solidFill>
                <a:latin typeface="Open Sans"/>
                <a:ea typeface="Open Sans"/>
                <a:cs typeface="Open Sans"/>
                <a:sym typeface="Open Sans"/>
              </a:rPr>
              <a:t>.</a:t>
            </a:r>
            <a:r>
              <a:rPr lang="en-US" sz="2400" b="1">
                <a:solidFill>
                  <a:srgbClr val="424242"/>
                </a:solidFill>
                <a:latin typeface="Open Sans"/>
                <a:ea typeface="Open Sans"/>
                <a:cs typeface="Open Sans"/>
                <a:sym typeface="Open Sans"/>
              </a:rPr>
              <a:t> </a:t>
            </a:r>
            <a:endParaRPr>
              <a:solidFill>
                <a:srgbClr val="424242"/>
              </a:solidFill>
            </a:endParaRPr>
          </a:p>
          <a:p>
            <a:pPr marL="457200" lvl="0" indent="-381000" algn="just" rtl="0">
              <a:lnSpc>
                <a:spcPct val="90000"/>
              </a:lnSpc>
              <a:spcBef>
                <a:spcPts val="1200"/>
              </a:spcBef>
              <a:spcAft>
                <a:spcPts val="0"/>
              </a:spcAft>
              <a:buClr>
                <a:schemeClr val="dk1"/>
              </a:buClr>
              <a:buSzPts val="2400"/>
              <a:buChar char="●"/>
            </a:pPr>
            <a:r>
              <a:rPr lang="en-US">
                <a:solidFill>
                  <a:srgbClr val="424242"/>
                </a:solidFill>
                <a:latin typeface="Open Sans"/>
                <a:ea typeface="Open Sans"/>
                <a:cs typeface="Open Sans"/>
                <a:sym typeface="Open Sans"/>
              </a:rPr>
              <a:t>These databases are</a:t>
            </a:r>
            <a:r>
              <a:rPr lang="en-US" b="1">
                <a:solidFill>
                  <a:srgbClr val="424242"/>
                </a:solidFill>
                <a:latin typeface="Open Sans"/>
                <a:ea typeface="Open Sans"/>
                <a:cs typeface="Open Sans"/>
                <a:sym typeface="Open Sans"/>
              </a:rPr>
              <a:t> </a:t>
            </a:r>
            <a:r>
              <a:rPr lang="en-US">
                <a:solidFill>
                  <a:srgbClr val="424242"/>
                </a:solidFill>
                <a:latin typeface="Open Sans"/>
                <a:ea typeface="Open Sans"/>
                <a:cs typeface="Open Sans"/>
                <a:sym typeface="Open Sans"/>
              </a:rPr>
              <a:t>accessible through the </a:t>
            </a:r>
            <a:r>
              <a:rPr lang="en-US" b="1">
                <a:solidFill>
                  <a:srgbClr val="424242"/>
                </a:solidFill>
                <a:latin typeface="Open Sans"/>
                <a:ea typeface="Open Sans"/>
                <a:cs typeface="Open Sans"/>
                <a:sym typeface="Open Sans"/>
              </a:rPr>
              <a:t>Databases </a:t>
            </a:r>
            <a:r>
              <a:rPr lang="en-US">
                <a:solidFill>
                  <a:srgbClr val="424242"/>
                </a:solidFill>
                <a:latin typeface="Open Sans"/>
                <a:ea typeface="Open Sans"/>
                <a:cs typeface="Open Sans"/>
                <a:sym typeface="Open Sans"/>
              </a:rPr>
              <a:t>option of the </a:t>
            </a:r>
            <a:r>
              <a:rPr lang="en-US" b="1" i="1">
                <a:solidFill>
                  <a:srgbClr val="424242"/>
                </a:solidFill>
                <a:latin typeface="Open Sans"/>
                <a:ea typeface="Open Sans"/>
                <a:cs typeface="Open Sans"/>
                <a:sym typeface="Open Sans"/>
              </a:rPr>
              <a:t>Content</a:t>
            </a:r>
            <a:r>
              <a:rPr lang="en-US">
                <a:solidFill>
                  <a:srgbClr val="424242"/>
                </a:solidFill>
                <a:latin typeface="Open Sans"/>
                <a:ea typeface="Open Sans"/>
                <a:cs typeface="Open Sans"/>
                <a:sym typeface="Open Sans"/>
              </a:rPr>
              <a:t> drop down menu from the top of the  Research4life </a:t>
            </a:r>
            <a:r>
              <a:rPr lang="en-US" b="1">
                <a:solidFill>
                  <a:srgbClr val="424242"/>
                </a:solidFill>
                <a:latin typeface="Open Sans"/>
                <a:ea typeface="Open Sans"/>
                <a:cs typeface="Open Sans"/>
                <a:sym typeface="Open Sans"/>
              </a:rPr>
              <a:t>Content portal</a:t>
            </a:r>
            <a:r>
              <a:rPr lang="en-US">
                <a:solidFill>
                  <a:srgbClr val="FF0000"/>
                </a:solidFill>
                <a:latin typeface="Open Sans"/>
                <a:ea typeface="Open Sans"/>
                <a:cs typeface="Open Sans"/>
                <a:sym typeface="Open Sans"/>
              </a:rPr>
              <a:t>.</a:t>
            </a:r>
            <a:endParaRPr>
              <a:solidFill>
                <a:srgbClr val="FF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BLDS Index to Development Studies</a:t>
            </a:r>
            <a:endParaRPr>
              <a:solidFill>
                <a:srgbClr val="586F7C"/>
              </a:solidFill>
              <a:latin typeface="Open Sans"/>
              <a:ea typeface="Open Sans"/>
              <a:cs typeface="Open Sans"/>
              <a:sym typeface="Open Sans"/>
            </a:endParaRPr>
          </a:p>
        </p:txBody>
      </p:sp>
      <p:grpSp>
        <p:nvGrpSpPr>
          <p:cNvPr id="105" name="Google Shape;105;p40"/>
          <p:cNvGrpSpPr/>
          <p:nvPr/>
        </p:nvGrpSpPr>
        <p:grpSpPr>
          <a:xfrm>
            <a:off x="175796" y="2013812"/>
            <a:ext cx="11591483" cy="4522013"/>
            <a:chOff x="0" y="55"/>
            <a:chExt cx="11591483" cy="4522013"/>
          </a:xfrm>
        </p:grpSpPr>
        <p:sp>
          <p:nvSpPr>
            <p:cNvPr id="106" name="Google Shape;106;p40"/>
            <p:cNvSpPr/>
            <p:nvPr/>
          </p:nvSpPr>
          <p:spPr>
            <a:xfrm rot="5400000">
              <a:off x="6999864" y="-2606289"/>
              <a:ext cx="1764688" cy="7418549"/>
            </a:xfrm>
            <a:prstGeom prst="round2SameRect">
              <a:avLst>
                <a:gd name="adj1" fmla="val 16667"/>
                <a:gd name="adj2" fmla="val 0"/>
              </a:avLst>
            </a:prstGeom>
            <a:solidFill>
              <a:srgbClr val="FFE2CD">
                <a:alpha val="88627"/>
              </a:srgbClr>
            </a:solidFill>
            <a:ln w="25400" cap="flat" cmpd="sng">
              <a:solidFill>
                <a:srgbClr val="FFE2CD">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0"/>
            <p:cNvSpPr txBox="1"/>
            <p:nvPr/>
          </p:nvSpPr>
          <p:spPr>
            <a:xfrm>
              <a:off x="4172934" y="306786"/>
              <a:ext cx="7332404" cy="1592398"/>
            </a:xfrm>
            <a:prstGeom prst="rect">
              <a:avLst/>
            </a:prstGeom>
            <a:noFill/>
            <a:ln>
              <a:noFill/>
            </a:ln>
          </p:spPr>
          <p:txBody>
            <a:bodyPr spcFirstLastPara="1" wrap="square" lIns="64750" tIns="32375" rIns="64750" bIns="32375" anchor="ctr" anchorCtr="0">
              <a:noAutofit/>
            </a:bodyPr>
            <a:lstStyle/>
            <a:p>
              <a:pPr marL="457200" marR="0" lvl="0" indent="-336550" algn="l" rtl="0">
                <a:lnSpc>
                  <a:spcPct val="90000"/>
                </a:lnSpc>
                <a:spcBef>
                  <a:spcPts val="0"/>
                </a:spcBef>
                <a:spcAft>
                  <a:spcPts val="0"/>
                </a:spcAft>
                <a:buClr>
                  <a:srgbClr val="000000"/>
                </a:buClr>
                <a:buSzPts val="1700"/>
                <a:buFont typeface="Arial"/>
                <a:buChar char="●"/>
              </a:pPr>
              <a:r>
                <a:rPr lang="en-US" sz="1700" b="0" i="0" u="none" strike="noStrike" cap="none" dirty="0">
                  <a:solidFill>
                    <a:srgbClr val="3F3F3F"/>
                  </a:solidFill>
                  <a:latin typeface="Open Sans"/>
                  <a:ea typeface="Open Sans"/>
                  <a:cs typeface="Open Sans"/>
                  <a:sym typeface="Open Sans"/>
                </a:rPr>
                <a:t>The </a:t>
              </a:r>
              <a:r>
                <a:rPr lang="en-US" sz="1700" b="1" i="0" u="none" strike="noStrike" cap="none" dirty="0">
                  <a:solidFill>
                    <a:srgbClr val="3F3F3F"/>
                  </a:solidFill>
                  <a:latin typeface="Open Sans"/>
                  <a:ea typeface="Open Sans"/>
                  <a:cs typeface="Open Sans"/>
                  <a:sym typeface="Open Sans"/>
                </a:rPr>
                <a:t>British Library for Development Studies (BLDS) </a:t>
              </a:r>
              <a:r>
                <a:rPr lang="en-US" sz="1700" b="0" i="0" u="none" strike="noStrike" cap="none" dirty="0">
                  <a:solidFill>
                    <a:srgbClr val="3F3F3F"/>
                  </a:solidFill>
                  <a:latin typeface="Open Sans"/>
                  <a:ea typeface="Open Sans"/>
                  <a:cs typeface="Open Sans"/>
                  <a:sym typeface="Open Sans"/>
                </a:rPr>
                <a:t>is Europe's most comprehensive research collection on development issues in Europe.</a:t>
              </a:r>
              <a:endParaRPr sz="1700" b="0" i="0" u="none" strike="noStrike" cap="none" dirty="0">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Arial"/>
                <a:buChar char="●"/>
              </a:pPr>
              <a:r>
                <a:rPr lang="en-US" sz="1700" b="0" i="0" u="none" strike="noStrike" cap="none" dirty="0">
                  <a:solidFill>
                    <a:srgbClr val="3F3F3F"/>
                  </a:solidFill>
                  <a:latin typeface="Open Sans"/>
                  <a:ea typeface="Open Sans"/>
                  <a:cs typeface="Open Sans"/>
                  <a:sym typeface="Open Sans"/>
                </a:rPr>
                <a:t>It holds over </a:t>
              </a:r>
              <a:r>
                <a:rPr lang="en-US" sz="1700" b="1" i="0" u="none" strike="noStrike" cap="none" dirty="0">
                  <a:solidFill>
                    <a:srgbClr val="3F3F3F"/>
                  </a:solidFill>
                  <a:latin typeface="Open Sans"/>
                  <a:ea typeface="Open Sans"/>
                  <a:cs typeface="Open Sans"/>
                  <a:sym typeface="Open Sans"/>
                </a:rPr>
                <a:t>80,000 monographs</a:t>
              </a:r>
              <a:r>
                <a:rPr lang="en-US" sz="1700" b="0" i="0" u="none" strike="noStrike" cap="none" dirty="0">
                  <a:solidFill>
                    <a:srgbClr val="3F3F3F"/>
                  </a:solidFill>
                  <a:latin typeface="Open Sans"/>
                  <a:ea typeface="Open Sans"/>
                  <a:cs typeface="Open Sans"/>
                  <a:sym typeface="Open Sans"/>
                </a:rPr>
                <a:t>, including individual research reports, working papers and books, and over </a:t>
              </a:r>
              <a:r>
                <a:rPr lang="en-US" sz="1700" b="1" i="0" u="none" strike="noStrike" cap="none" dirty="0">
                  <a:solidFill>
                    <a:srgbClr val="3F3F3F"/>
                  </a:solidFill>
                  <a:latin typeface="Open Sans"/>
                  <a:ea typeface="Open Sans"/>
                  <a:cs typeface="Open Sans"/>
                  <a:sym typeface="Open Sans"/>
                </a:rPr>
                <a:t>10,000</a:t>
              </a:r>
              <a:r>
                <a:rPr lang="en-US" sz="1700" b="0" i="0" u="none" strike="noStrike" cap="none" dirty="0">
                  <a:solidFill>
                    <a:srgbClr val="3F3F3F"/>
                  </a:solidFill>
                  <a:latin typeface="Open Sans"/>
                  <a:ea typeface="Open Sans"/>
                  <a:cs typeface="Open Sans"/>
                  <a:sym typeface="Open Sans"/>
                </a:rPr>
                <a:t> magazines, newspapers, and annual reports and newsletter titles.</a:t>
              </a:r>
              <a:endParaRPr sz="1700" b="0" i="0" u="none" strike="noStrike" cap="none" dirty="0">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Arial"/>
                <a:buChar char="●"/>
              </a:pPr>
              <a:r>
                <a:rPr lang="en-US" sz="1700" b="0" i="0" u="none" strike="noStrike" cap="none" dirty="0">
                  <a:solidFill>
                    <a:srgbClr val="3F3F3F"/>
                  </a:solidFill>
                  <a:latin typeface="Open Sans"/>
                  <a:ea typeface="Open Sans"/>
                  <a:cs typeface="Open Sans"/>
                  <a:sym typeface="Open Sans"/>
                </a:rPr>
                <a:t>Over 50% of the collection is published in the Global South.</a:t>
              </a:r>
              <a:endParaRPr sz="1700" b="0" i="0" u="none" strike="noStrike" cap="none" dirty="0">
                <a:solidFill>
                  <a:srgbClr val="3F3F3F"/>
                </a:solidFill>
                <a:latin typeface="Open Sans"/>
                <a:ea typeface="Open Sans"/>
                <a:cs typeface="Open Sans"/>
                <a:sym typeface="Open Sans"/>
              </a:endParaRPr>
            </a:p>
          </p:txBody>
        </p:sp>
        <p:sp>
          <p:nvSpPr>
            <p:cNvPr id="108" name="Google Shape;108;p40"/>
            <p:cNvSpPr/>
            <p:nvPr/>
          </p:nvSpPr>
          <p:spPr>
            <a:xfrm>
              <a:off x="0" y="55"/>
              <a:ext cx="4172933" cy="2205860"/>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0"/>
            <p:cNvSpPr txBox="1"/>
            <p:nvPr/>
          </p:nvSpPr>
          <p:spPr>
            <a:xfrm>
              <a:off x="107681" y="107736"/>
              <a:ext cx="3957571" cy="1990498"/>
            </a:xfrm>
            <a:prstGeom prst="rect">
              <a:avLst/>
            </a:prstGeom>
            <a:noFill/>
            <a:ln>
              <a:noFill/>
            </a:ln>
          </p:spPr>
          <p:txBody>
            <a:bodyPr spcFirstLastPara="1" wrap="square" lIns="133350" tIns="66675" rIns="133350" bIns="66675"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en-US" sz="3500" b="0" i="0" u="none" strike="noStrike" cap="none">
                  <a:solidFill>
                    <a:schemeClr val="lt1"/>
                  </a:solidFill>
                  <a:latin typeface="Open Sans"/>
                  <a:ea typeface="Open Sans"/>
                  <a:cs typeface="Open Sans"/>
                  <a:sym typeface="Open Sans"/>
                </a:rPr>
                <a:t>According to University of Sussex Library Subject Guide;</a:t>
              </a:r>
              <a:endParaRPr sz="3500" b="0" i="0" u="none" strike="noStrike" cap="none">
                <a:solidFill>
                  <a:schemeClr val="lt1"/>
                </a:solidFill>
                <a:latin typeface="Open Sans"/>
                <a:ea typeface="Open Sans"/>
                <a:cs typeface="Open Sans"/>
                <a:sym typeface="Open Sans"/>
              </a:endParaRPr>
            </a:p>
          </p:txBody>
        </p:sp>
        <p:sp>
          <p:nvSpPr>
            <p:cNvPr id="110" name="Google Shape;110;p40"/>
            <p:cNvSpPr/>
            <p:nvPr/>
          </p:nvSpPr>
          <p:spPr>
            <a:xfrm rot="5400000">
              <a:off x="6999864" y="-290135"/>
              <a:ext cx="1764688" cy="7418549"/>
            </a:xfrm>
            <a:prstGeom prst="round2SameRect">
              <a:avLst>
                <a:gd name="adj1" fmla="val 16667"/>
                <a:gd name="adj2" fmla="val 0"/>
              </a:avLst>
            </a:prstGeom>
            <a:solidFill>
              <a:srgbClr val="CADADF">
                <a:alpha val="88627"/>
              </a:srgbClr>
            </a:solidFill>
            <a:ln w="25400" cap="flat" cmpd="sng">
              <a:solidFill>
                <a:srgbClr val="CADADF">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0"/>
            <p:cNvSpPr txBox="1"/>
            <p:nvPr/>
          </p:nvSpPr>
          <p:spPr>
            <a:xfrm>
              <a:off x="4172934" y="2622940"/>
              <a:ext cx="7332404" cy="1592398"/>
            </a:xfrm>
            <a:prstGeom prst="rect">
              <a:avLst/>
            </a:prstGeom>
            <a:noFill/>
            <a:ln>
              <a:noFill/>
            </a:ln>
          </p:spPr>
          <p:txBody>
            <a:bodyPr spcFirstLastPara="1" wrap="square" lIns="64750" tIns="32375" rIns="64750" bIns="32375" anchor="ctr" anchorCtr="0">
              <a:noAutofit/>
            </a:bodyPr>
            <a:lstStyle/>
            <a:p>
              <a:pPr marL="457200" marR="0" lvl="0" indent="-336550" algn="l" rtl="0">
                <a:lnSpc>
                  <a:spcPct val="90000"/>
                </a:lnSpc>
                <a:spcBef>
                  <a:spcPts val="0"/>
                </a:spcBef>
                <a:spcAft>
                  <a:spcPts val="0"/>
                </a:spcAft>
                <a:buClr>
                  <a:srgbClr val="000000"/>
                </a:buClr>
                <a:buSzPts val="1700"/>
                <a:buFont typeface="Arial"/>
                <a:buChar char="●"/>
              </a:pPr>
              <a:r>
                <a:rPr lang="en-US" sz="1700" b="0" i="0" u="none" strike="noStrike" cap="none">
                  <a:solidFill>
                    <a:srgbClr val="3F3F3F"/>
                  </a:solidFill>
                  <a:latin typeface="Open Sans"/>
                  <a:ea typeface="Open Sans"/>
                  <a:cs typeface="Open Sans"/>
                  <a:sym typeface="Open Sans"/>
                </a:rPr>
                <a:t>BLDS is an </a:t>
              </a:r>
              <a:r>
                <a:rPr lang="en-US" sz="1700" b="1" i="0" u="none" strike="noStrike" cap="none">
                  <a:solidFill>
                    <a:srgbClr val="3F3F3F"/>
                  </a:solidFill>
                  <a:latin typeface="Open Sans"/>
                  <a:ea typeface="Open Sans"/>
                  <a:cs typeface="Open Sans"/>
                  <a:sym typeface="Open Sans"/>
                </a:rPr>
                <a:t>extensive collection </a:t>
              </a:r>
              <a:r>
                <a:rPr lang="en-US" sz="1700" b="0" i="0" u="none" strike="noStrike" cap="none">
                  <a:solidFill>
                    <a:srgbClr val="3F3F3F"/>
                  </a:solidFill>
                  <a:latin typeface="Open Sans"/>
                  <a:ea typeface="Open Sans"/>
                  <a:cs typeface="Open Sans"/>
                  <a:sym typeface="Open Sans"/>
                </a:rPr>
                <a:t>from and about Sub-Saharan Africa, broadly in relation to social and economic development. </a:t>
              </a:r>
              <a:endParaRPr sz="1700" b="0" i="0" u="none" strike="noStrike" cap="none">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Arial"/>
                <a:buChar char="●"/>
              </a:pPr>
              <a:r>
                <a:rPr lang="en-US" sz="1700" b="0" i="0" u="none" strike="noStrike" cap="none">
                  <a:solidFill>
                    <a:srgbClr val="3F3F3F"/>
                  </a:solidFill>
                  <a:latin typeface="Open Sans"/>
                  <a:ea typeface="Open Sans"/>
                  <a:cs typeface="Open Sans"/>
                  <a:sym typeface="Open Sans"/>
                </a:rPr>
                <a:t>Sources of information include developing and donor country governments, international and regional organizations, non-governmental organizations, research institutions and commercial publishers.</a:t>
              </a:r>
              <a:endParaRPr sz="1700" b="0" i="0" u="none" strike="noStrike" cap="none">
                <a:solidFill>
                  <a:srgbClr val="3F3F3F"/>
                </a:solidFill>
                <a:latin typeface="Open Sans"/>
                <a:ea typeface="Open Sans"/>
                <a:cs typeface="Open Sans"/>
                <a:sym typeface="Open Sans"/>
              </a:endParaRPr>
            </a:p>
          </p:txBody>
        </p:sp>
        <p:sp>
          <p:nvSpPr>
            <p:cNvPr id="112" name="Google Shape;112;p40"/>
            <p:cNvSpPr/>
            <p:nvPr/>
          </p:nvSpPr>
          <p:spPr>
            <a:xfrm>
              <a:off x="0" y="2316208"/>
              <a:ext cx="4172933" cy="2205860"/>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0"/>
            <p:cNvSpPr txBox="1"/>
            <p:nvPr/>
          </p:nvSpPr>
          <p:spPr>
            <a:xfrm>
              <a:off x="107681" y="2423889"/>
              <a:ext cx="3957571" cy="1990498"/>
            </a:xfrm>
            <a:prstGeom prst="rect">
              <a:avLst/>
            </a:prstGeom>
            <a:noFill/>
            <a:ln>
              <a:noFill/>
            </a:ln>
          </p:spPr>
          <p:txBody>
            <a:bodyPr spcFirstLastPara="1" wrap="square" lIns="133350" tIns="66675" rIns="133350" bIns="66675"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en-US" sz="3500" b="0" i="0" u="none" strike="noStrike" cap="none">
                  <a:solidFill>
                    <a:schemeClr val="lt1"/>
                  </a:solidFill>
                  <a:latin typeface="Open Sans"/>
                  <a:ea typeface="Open Sans"/>
                  <a:cs typeface="Open Sans"/>
                  <a:sym typeface="Open Sans"/>
                </a:rPr>
                <a:t>The Africa Desk says;</a:t>
              </a:r>
              <a:endParaRPr sz="3500" b="0" i="0" u="none" strike="noStrike" cap="none">
                <a:solidFill>
                  <a:schemeClr val="lt1"/>
                </a:solidFill>
                <a:latin typeface="Open Sans"/>
                <a:ea typeface="Open Sans"/>
                <a:cs typeface="Open Sans"/>
                <a:sym typeface="Open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1" y="0"/>
            <a:ext cx="8409709" cy="15181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00000"/>
              <a:buNone/>
            </a:pPr>
            <a:r>
              <a:rPr lang="en-US" sz="4000">
                <a:solidFill>
                  <a:srgbClr val="586F7C"/>
                </a:solidFill>
                <a:latin typeface="Open Sans"/>
                <a:ea typeface="Open Sans"/>
                <a:cs typeface="Open Sans"/>
                <a:sym typeface="Open Sans"/>
              </a:rPr>
              <a:t>Accessing BLDS Index to Development Studies from the R4L Unified Portal</a:t>
            </a:r>
            <a:endParaRPr>
              <a:solidFill>
                <a:srgbClr val="586F7C"/>
              </a:solidFill>
              <a:latin typeface="Open Sans"/>
              <a:ea typeface="Open Sans"/>
              <a:cs typeface="Open Sans"/>
              <a:sym typeface="Open Sans"/>
            </a:endParaRPr>
          </a:p>
        </p:txBody>
      </p:sp>
      <p:sp>
        <p:nvSpPr>
          <p:cNvPr id="119" name="Google Shape;119;p8"/>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pic>
        <p:nvPicPr>
          <p:cNvPr id="120" name="Google Shape;120;p8"/>
          <p:cNvPicPr preferRelativeResize="0"/>
          <p:nvPr/>
        </p:nvPicPr>
        <p:blipFill rotWithShape="1">
          <a:blip r:embed="rId3">
            <a:alphaModFix/>
          </a:blip>
          <a:srcRect/>
          <a:stretch/>
        </p:blipFill>
        <p:spPr>
          <a:xfrm>
            <a:off x="542995" y="2422677"/>
            <a:ext cx="1581150" cy="2371725"/>
          </a:xfrm>
          <a:prstGeom prst="rect">
            <a:avLst/>
          </a:prstGeom>
          <a:noFill/>
          <a:ln>
            <a:noFill/>
          </a:ln>
        </p:spPr>
      </p:pic>
      <p:sp>
        <p:nvSpPr>
          <p:cNvPr id="121" name="Google Shape;121;p8"/>
          <p:cNvSpPr/>
          <p:nvPr/>
        </p:nvSpPr>
        <p:spPr>
          <a:xfrm>
            <a:off x="542995" y="3470156"/>
            <a:ext cx="1014860" cy="28600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22" name="Google Shape;122;p8"/>
          <p:cNvCxnSpPr>
            <a:stCxn id="121" idx="3"/>
          </p:cNvCxnSpPr>
          <p:nvPr/>
        </p:nvCxnSpPr>
        <p:spPr>
          <a:xfrm>
            <a:off x="1557855" y="3613159"/>
            <a:ext cx="928500" cy="0"/>
          </a:xfrm>
          <a:prstGeom prst="straightConnector1">
            <a:avLst/>
          </a:prstGeom>
          <a:noFill/>
          <a:ln w="28575" cap="flat" cmpd="sng">
            <a:solidFill>
              <a:srgbClr val="FF0000">
                <a:alpha val="62352"/>
              </a:srgbClr>
            </a:solidFill>
            <a:prstDash val="solid"/>
            <a:round/>
            <a:headEnd type="none" w="sm" len="sm"/>
            <a:tailEnd type="triangle" w="med" len="med"/>
          </a:ln>
        </p:spPr>
      </p:cxnSp>
      <p:cxnSp>
        <p:nvCxnSpPr>
          <p:cNvPr id="123" name="Google Shape;123;p8"/>
          <p:cNvCxnSpPr/>
          <p:nvPr/>
        </p:nvCxnSpPr>
        <p:spPr>
          <a:xfrm>
            <a:off x="4984744" y="3590583"/>
            <a:ext cx="1268588" cy="0"/>
          </a:xfrm>
          <a:prstGeom prst="straightConnector1">
            <a:avLst/>
          </a:prstGeom>
          <a:noFill/>
          <a:ln w="28575" cap="flat" cmpd="sng">
            <a:solidFill>
              <a:srgbClr val="FF0000">
                <a:alpha val="62352"/>
              </a:srgbClr>
            </a:solidFill>
            <a:prstDash val="solid"/>
            <a:round/>
            <a:headEnd type="none" w="sm" len="sm"/>
            <a:tailEnd type="triangle" w="med" len="med"/>
          </a:ln>
        </p:spPr>
      </p:cxnSp>
      <p:sp>
        <p:nvSpPr>
          <p:cNvPr id="124" name="Google Shape;124;p8"/>
          <p:cNvSpPr txBox="1"/>
          <p:nvPr/>
        </p:nvSpPr>
        <p:spPr>
          <a:xfrm>
            <a:off x="542994" y="5240199"/>
            <a:ext cx="11039406" cy="1200288"/>
          </a:xfrm>
          <a:prstGeom prst="rect">
            <a:avLst/>
          </a:prstGeom>
          <a:noFill/>
          <a:ln>
            <a:noFill/>
          </a:ln>
        </p:spPr>
        <p:txBody>
          <a:bodyPr spcFirstLastPara="1" wrap="square" lIns="91425" tIns="45700" rIns="91425" bIns="45700" anchor="t" anchorCtr="0">
            <a:spAutoFit/>
          </a:bodyPr>
          <a:lstStyle/>
          <a:p>
            <a:pPr marL="76200" marR="0" lvl="0" indent="0" algn="just" rtl="0">
              <a:lnSpc>
                <a:spcPct val="100000"/>
              </a:lnSpc>
              <a:spcBef>
                <a:spcPts val="0"/>
              </a:spcBef>
              <a:spcAft>
                <a:spcPts val="0"/>
              </a:spcAft>
              <a:buClr>
                <a:srgbClr val="000000"/>
              </a:buClr>
              <a:buSzPts val="2400"/>
              <a:buFont typeface="Arial"/>
              <a:buNone/>
            </a:pPr>
            <a:r>
              <a:rPr lang="en-US" sz="2400" b="0" i="0" u="none" strike="noStrike" cap="none" dirty="0">
                <a:solidFill>
                  <a:srgbClr val="3F3F3F"/>
                </a:solidFill>
                <a:latin typeface="Open Sans"/>
                <a:ea typeface="Open Sans"/>
                <a:cs typeface="Open Sans"/>
                <a:sym typeface="Open Sans"/>
              </a:rPr>
              <a:t>To access the database, go to Content on the Research4life Unified Portal </a:t>
            </a:r>
            <a:r>
              <a:rPr lang="en-US" sz="2400" b="0" i="0" u="none" strike="noStrike" cap="none" dirty="0" err="1">
                <a:solidFill>
                  <a:srgbClr val="3F3F3F"/>
                </a:solidFill>
                <a:latin typeface="Open Sans"/>
                <a:ea typeface="Open Sans"/>
                <a:cs typeface="Open Sans"/>
                <a:sym typeface="Open Sans"/>
              </a:rPr>
              <a:t>homepage,click</a:t>
            </a:r>
            <a:r>
              <a:rPr lang="en-US" sz="2400" b="0" i="0" u="none" strike="noStrike" cap="none" dirty="0">
                <a:solidFill>
                  <a:srgbClr val="3F3F3F"/>
                </a:solidFill>
                <a:latin typeface="Open Sans"/>
                <a:ea typeface="Open Sans"/>
                <a:cs typeface="Open Sans"/>
                <a:sym typeface="Open Sans"/>
              </a:rPr>
              <a:t> </a:t>
            </a:r>
            <a:r>
              <a:rPr lang="en-US" sz="2400" b="1" i="0" u="none" strike="noStrike" cap="none" dirty="0">
                <a:solidFill>
                  <a:srgbClr val="3F3F3F"/>
                </a:solidFill>
                <a:latin typeface="Open Sans"/>
                <a:ea typeface="Open Sans"/>
                <a:cs typeface="Open Sans"/>
                <a:sym typeface="Open Sans"/>
              </a:rPr>
              <a:t>Databases</a:t>
            </a:r>
            <a:r>
              <a:rPr lang="en-US" sz="2400" dirty="0">
                <a:solidFill>
                  <a:srgbClr val="3F3F3F"/>
                </a:solidFill>
                <a:latin typeface="Open Sans"/>
                <a:ea typeface="Open Sans"/>
                <a:cs typeface="Open Sans"/>
                <a:sym typeface="Open Sans"/>
              </a:rPr>
              <a:t>, select B </a:t>
            </a:r>
            <a:r>
              <a:rPr lang="en-US" sz="2400" b="0" i="0" u="none" strike="noStrike" cap="none" dirty="0">
                <a:solidFill>
                  <a:srgbClr val="3F3F3F"/>
                </a:solidFill>
                <a:latin typeface="Open Sans"/>
                <a:ea typeface="Open Sans"/>
                <a:cs typeface="Open Sans"/>
                <a:sym typeface="Open Sans"/>
              </a:rPr>
              <a:t>and scroll to </a:t>
            </a:r>
            <a:r>
              <a:rPr lang="en-US" sz="2400" b="1" i="0" u="none" strike="noStrike" cap="none" dirty="0">
                <a:solidFill>
                  <a:srgbClr val="3F3F3F"/>
                </a:solidFill>
                <a:latin typeface="Open Sans"/>
                <a:ea typeface="Open Sans"/>
                <a:cs typeface="Open Sans"/>
                <a:sym typeface="Open Sans"/>
              </a:rPr>
              <a:t>BLDS Index to Development Studies </a:t>
            </a:r>
            <a:r>
              <a:rPr lang="en-US" sz="2400" b="0" i="0" u="none" strike="noStrike" cap="none" dirty="0">
                <a:solidFill>
                  <a:srgbClr val="3F3F3F"/>
                </a:solidFill>
                <a:latin typeface="Open Sans"/>
                <a:ea typeface="Open Sans"/>
                <a:cs typeface="Open Sans"/>
                <a:sym typeface="Open Sans"/>
              </a:rPr>
              <a:t>as shown above.</a:t>
            </a:r>
            <a:endParaRPr sz="2400" b="0" i="0" u="none" strike="noStrike" cap="none" dirty="0">
              <a:solidFill>
                <a:srgbClr val="3F3F3F"/>
              </a:solidFill>
              <a:latin typeface="Arial"/>
              <a:ea typeface="Arial"/>
              <a:cs typeface="Arial"/>
              <a:sym typeface="Arial"/>
            </a:endParaRPr>
          </a:p>
        </p:txBody>
      </p:sp>
      <p:pic>
        <p:nvPicPr>
          <p:cNvPr id="125" name="Google Shape;125;p8"/>
          <p:cNvPicPr preferRelativeResize="0"/>
          <p:nvPr/>
        </p:nvPicPr>
        <p:blipFill rotWithShape="1">
          <a:blip r:embed="rId4">
            <a:alphaModFix/>
          </a:blip>
          <a:srcRect/>
          <a:stretch/>
        </p:blipFill>
        <p:spPr>
          <a:xfrm>
            <a:off x="2486474" y="2422676"/>
            <a:ext cx="2498270" cy="2396973"/>
          </a:xfrm>
          <a:prstGeom prst="rect">
            <a:avLst/>
          </a:prstGeom>
          <a:noFill/>
          <a:ln>
            <a:noFill/>
          </a:ln>
        </p:spPr>
      </p:pic>
      <p:pic>
        <p:nvPicPr>
          <p:cNvPr id="126" name="Google Shape;126;p8"/>
          <p:cNvPicPr preferRelativeResize="0"/>
          <p:nvPr/>
        </p:nvPicPr>
        <p:blipFill rotWithShape="1">
          <a:blip r:embed="rId5"/>
          <a:srcRect/>
          <a:stretch/>
        </p:blipFill>
        <p:spPr>
          <a:xfrm>
            <a:off x="6604000" y="1838713"/>
            <a:ext cx="3509599" cy="2983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sp>
        <p:nvSpPr>
          <p:cNvPr id="131" name="Google Shape;131;g727b3dbef2_0_52"/>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BLDS Index to Development Studies homepage</a:t>
            </a:r>
            <a:endParaRPr dirty="0">
              <a:solidFill>
                <a:srgbClr val="586F7C"/>
              </a:solidFill>
              <a:latin typeface="Open Sans"/>
              <a:ea typeface="Open Sans"/>
              <a:cs typeface="Open Sans"/>
              <a:sym typeface="Open Sans"/>
            </a:endParaRPr>
          </a:p>
        </p:txBody>
      </p:sp>
      <p:sp>
        <p:nvSpPr>
          <p:cNvPr id="132" name="Google Shape;132;g727b3dbef2_0_52"/>
          <p:cNvSpPr txBox="1">
            <a:spLocks noGrp="1"/>
          </p:cNvSpPr>
          <p:nvPr>
            <p:ph type="body" idx="1"/>
          </p:nvPr>
        </p:nvSpPr>
        <p:spPr>
          <a:xfrm>
            <a:off x="1" y="1908166"/>
            <a:ext cx="4931764" cy="4737562"/>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GB" sz="2000" dirty="0">
                <a:solidFill>
                  <a:srgbClr val="3F3F3F"/>
                </a:solidFill>
                <a:latin typeface="Open Sans"/>
                <a:ea typeface="Open Sans"/>
                <a:cs typeface="Open Sans"/>
                <a:sym typeface="Open Sans"/>
              </a:rPr>
              <a:t>The Collection can be searched, and items requested via the University of Sussex Library catalogue or via the </a:t>
            </a:r>
            <a:r>
              <a:rPr lang="en-GB" sz="2000" dirty="0">
                <a:solidFill>
                  <a:srgbClr val="3F3F3F"/>
                </a:solidFill>
                <a:latin typeface="Open Sans"/>
                <a:ea typeface="Open Sans"/>
                <a:cs typeface="Open Sans"/>
                <a:sym typeface="Open Sans"/>
                <a:hlinkClick r:id="rId3"/>
              </a:rPr>
              <a:t>BLDS Legacy Collection’s dedicated project website</a:t>
            </a:r>
            <a:r>
              <a:rPr lang="en-GB" sz="2000" dirty="0">
                <a:solidFill>
                  <a:srgbClr val="3F3F3F"/>
                </a:solidFill>
                <a:latin typeface="Open Sans"/>
                <a:ea typeface="Open Sans"/>
                <a:cs typeface="Open Sans"/>
                <a:sym typeface="Open Sans"/>
              </a:rPr>
              <a:t>.</a:t>
            </a:r>
            <a:r>
              <a:rPr lang="en-US" sz="2000" dirty="0">
                <a:solidFill>
                  <a:srgbClr val="3F3F3F"/>
                </a:solidFill>
                <a:latin typeface="Open Sans"/>
                <a:ea typeface="Open Sans"/>
                <a:cs typeface="Open Sans"/>
                <a:sym typeface="Open Sans"/>
              </a:rPr>
              <a:t> </a:t>
            </a: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A </a:t>
            </a:r>
            <a:r>
              <a:rPr lang="en-US" sz="2000" b="1" dirty="0">
                <a:solidFill>
                  <a:srgbClr val="3F3F3F"/>
                </a:solidFill>
                <a:latin typeface="Open Sans"/>
                <a:ea typeface="Open Sans"/>
                <a:cs typeface="Open Sans"/>
                <a:sym typeface="Open Sans"/>
              </a:rPr>
              <a:t>live chat widget </a:t>
            </a:r>
            <a:r>
              <a:rPr lang="en-US" sz="2000" dirty="0">
                <a:solidFill>
                  <a:srgbClr val="3F3F3F"/>
                </a:solidFill>
                <a:latin typeface="Open Sans"/>
                <a:ea typeface="Open Sans"/>
                <a:cs typeface="Open Sans"/>
                <a:sym typeface="Open Sans"/>
              </a:rPr>
              <a:t>is available  to enables users to chat with the University of Sussex Library staff who manages the collection.</a:t>
            </a:r>
            <a:endParaRPr sz="2000" dirty="0">
              <a:solidFill>
                <a:srgbClr val="3F3F3F"/>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2A7713E3-FB05-761C-01CD-15A7D399F3E0}"/>
              </a:ext>
            </a:extLst>
          </p:cNvPr>
          <p:cNvPicPr>
            <a:picLocks noChangeAspect="1"/>
          </p:cNvPicPr>
          <p:nvPr/>
        </p:nvPicPr>
        <p:blipFill>
          <a:blip r:embed="rId4"/>
          <a:srcRect/>
          <a:stretch/>
        </p:blipFill>
        <p:spPr>
          <a:xfrm>
            <a:off x="5640872" y="1917289"/>
            <a:ext cx="6196630" cy="3353123"/>
          </a:xfrm>
          <a:prstGeom prst="rect">
            <a:avLst/>
          </a:prstGeom>
        </p:spPr>
      </p:pic>
      <p:cxnSp>
        <p:nvCxnSpPr>
          <p:cNvPr id="10" name="Google Shape;135;g727b3dbef2_0_52">
            <a:extLst>
              <a:ext uri="{FF2B5EF4-FFF2-40B4-BE49-F238E27FC236}">
                <a16:creationId xmlns:a16="http://schemas.microsoft.com/office/drawing/2014/main" id="{A0B6210A-5355-877E-0AFA-E43EA4F2164A}"/>
              </a:ext>
            </a:extLst>
          </p:cNvPr>
          <p:cNvCxnSpPr>
            <a:cxnSpLocks/>
          </p:cNvCxnSpPr>
          <p:nvPr/>
        </p:nvCxnSpPr>
        <p:spPr>
          <a:xfrm>
            <a:off x="4719484" y="4581832"/>
            <a:ext cx="5722374" cy="594852"/>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sp>
        <p:nvSpPr>
          <p:cNvPr id="131" name="Google Shape;131;g727b3dbef2_0_52"/>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Accessing the BLDS Legacy Collection</a:t>
            </a:r>
            <a:endParaRPr dirty="0">
              <a:solidFill>
                <a:srgbClr val="586F7C"/>
              </a:solidFill>
              <a:latin typeface="Open Sans"/>
              <a:ea typeface="Open Sans"/>
              <a:cs typeface="Open Sans"/>
              <a:sym typeface="Open Sans"/>
            </a:endParaRPr>
          </a:p>
        </p:txBody>
      </p:sp>
      <p:sp>
        <p:nvSpPr>
          <p:cNvPr id="132" name="Google Shape;132;g727b3dbef2_0_52"/>
          <p:cNvSpPr txBox="1">
            <a:spLocks noGrp="1"/>
          </p:cNvSpPr>
          <p:nvPr>
            <p:ph type="body" idx="1"/>
          </p:nvPr>
        </p:nvSpPr>
        <p:spPr>
          <a:xfrm>
            <a:off x="1" y="1908166"/>
            <a:ext cx="4931764" cy="4737562"/>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GB" sz="2000" dirty="0">
                <a:solidFill>
                  <a:srgbClr val="3F3F3F"/>
                </a:solidFill>
                <a:latin typeface="Open Sans"/>
                <a:ea typeface="Open Sans"/>
                <a:cs typeface="Open Sans"/>
                <a:sym typeface="Open Sans"/>
              </a:rPr>
              <a:t>The link to the </a:t>
            </a:r>
            <a:r>
              <a:rPr lang="en-GB" sz="2000" dirty="0">
                <a:solidFill>
                  <a:srgbClr val="3F3F3F"/>
                </a:solidFill>
                <a:latin typeface="Open Sans"/>
                <a:ea typeface="Open Sans"/>
                <a:cs typeface="Open Sans"/>
                <a:sym typeface="Open Sans"/>
                <a:hlinkClick r:id="rId3"/>
              </a:rPr>
              <a:t>BLDS Legacy Collection</a:t>
            </a:r>
            <a:r>
              <a:rPr lang="en-GB" sz="2000" dirty="0">
                <a:solidFill>
                  <a:srgbClr val="3F3F3F"/>
                </a:solidFill>
                <a:latin typeface="Open Sans"/>
                <a:ea typeface="Open Sans"/>
                <a:cs typeface="Open Sans"/>
                <a:sym typeface="Open Sans"/>
              </a:rPr>
              <a:t> is provided on the homepage </a:t>
            </a:r>
            <a:endParaRPr lang="en-US" sz="2000"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Simply click on it to be taken to the project website. The homepage is displayed in the next slide.</a:t>
            </a:r>
          </a:p>
          <a:p>
            <a:pPr marL="457200" lvl="0" indent="-381000" algn="l" rtl="0">
              <a:lnSpc>
                <a:spcPct val="100000"/>
              </a:lnSpc>
              <a:spcBef>
                <a:spcPts val="1000"/>
              </a:spcBef>
              <a:spcAft>
                <a:spcPts val="0"/>
              </a:spcAft>
              <a:buClr>
                <a:schemeClr val="dk1"/>
              </a:buClr>
              <a:buSzPts val="2400"/>
              <a:buChar char="●"/>
            </a:pPr>
            <a:endParaRPr sz="2000" dirty="0">
              <a:solidFill>
                <a:srgbClr val="3F3F3F"/>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2A7713E3-FB05-761C-01CD-15A7D399F3E0}"/>
              </a:ext>
            </a:extLst>
          </p:cNvPr>
          <p:cNvPicPr>
            <a:picLocks noChangeAspect="1"/>
          </p:cNvPicPr>
          <p:nvPr/>
        </p:nvPicPr>
        <p:blipFill>
          <a:blip r:embed="rId4"/>
          <a:srcRect/>
          <a:stretch/>
        </p:blipFill>
        <p:spPr>
          <a:xfrm>
            <a:off x="6096000" y="1986115"/>
            <a:ext cx="5222075" cy="4218040"/>
          </a:xfrm>
          <a:prstGeom prst="rect">
            <a:avLst/>
          </a:prstGeom>
        </p:spPr>
      </p:pic>
      <p:cxnSp>
        <p:nvCxnSpPr>
          <p:cNvPr id="4" name="Straight Arrow Connector 3">
            <a:extLst>
              <a:ext uri="{FF2B5EF4-FFF2-40B4-BE49-F238E27FC236}">
                <a16:creationId xmlns:a16="http://schemas.microsoft.com/office/drawing/2014/main" id="{0DD40F0C-B455-D588-229C-65EFD9998ECF}"/>
              </a:ext>
            </a:extLst>
          </p:cNvPr>
          <p:cNvCxnSpPr/>
          <p:nvPr/>
        </p:nvCxnSpPr>
        <p:spPr>
          <a:xfrm>
            <a:off x="3864077" y="2487561"/>
            <a:ext cx="5594555" cy="22614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87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sp>
        <p:nvSpPr>
          <p:cNvPr id="131" name="Google Shape;131;g727b3dbef2_0_52"/>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BLDS Legacy homepage</a:t>
            </a:r>
            <a:endParaRPr dirty="0">
              <a:solidFill>
                <a:srgbClr val="586F7C"/>
              </a:solidFill>
              <a:latin typeface="Open Sans"/>
              <a:ea typeface="Open Sans"/>
              <a:cs typeface="Open Sans"/>
              <a:sym typeface="Open Sans"/>
            </a:endParaRPr>
          </a:p>
        </p:txBody>
      </p:sp>
      <p:sp>
        <p:nvSpPr>
          <p:cNvPr id="132" name="Google Shape;132;g727b3dbef2_0_52"/>
          <p:cNvSpPr txBox="1">
            <a:spLocks noGrp="1"/>
          </p:cNvSpPr>
          <p:nvPr>
            <p:ph type="body" idx="1"/>
          </p:nvPr>
        </p:nvSpPr>
        <p:spPr>
          <a:xfrm>
            <a:off x="1" y="1908166"/>
            <a:ext cx="4931764" cy="4737562"/>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GB" sz="2000" dirty="0">
                <a:solidFill>
                  <a:srgbClr val="3F3F3F"/>
                </a:solidFill>
                <a:latin typeface="Open Sans"/>
                <a:ea typeface="Open Sans"/>
                <a:cs typeface="Open Sans"/>
                <a:sym typeface="Open Sans"/>
              </a:rPr>
              <a:t>The collection comprises of 33,052 records, from 160 countries and they are available in 90 languages</a:t>
            </a:r>
          </a:p>
          <a:p>
            <a:pPr marL="457200" lvl="0" indent="-381000" algn="l" rtl="0">
              <a:lnSpc>
                <a:spcPct val="100000"/>
              </a:lnSpc>
              <a:spcBef>
                <a:spcPts val="1000"/>
              </a:spcBef>
              <a:spcAft>
                <a:spcPts val="0"/>
              </a:spcAft>
              <a:buClr>
                <a:schemeClr val="dk1"/>
              </a:buClr>
              <a:buSzPts val="2400"/>
              <a:buChar char="●"/>
            </a:pPr>
            <a:r>
              <a:rPr lang="en-GB" sz="2000" dirty="0">
                <a:solidFill>
                  <a:srgbClr val="3F3F3F"/>
                </a:solidFill>
                <a:latin typeface="Open Sans"/>
                <a:ea typeface="Open Sans"/>
                <a:cs typeface="Open Sans"/>
                <a:sym typeface="Open Sans"/>
              </a:rPr>
              <a:t>Click on the ACCESSING THE COLLECTIONS tab to access the content.</a:t>
            </a:r>
          </a:p>
          <a:p>
            <a:pPr marL="457200" lvl="0" indent="-381000" algn="l" rtl="0">
              <a:lnSpc>
                <a:spcPct val="100000"/>
              </a:lnSpc>
              <a:spcBef>
                <a:spcPts val="1000"/>
              </a:spcBef>
              <a:spcAft>
                <a:spcPts val="0"/>
              </a:spcAft>
              <a:buClr>
                <a:schemeClr val="dk1"/>
              </a:buClr>
              <a:buSzPts val="2400"/>
              <a:buChar char="●"/>
            </a:pPr>
            <a:r>
              <a:rPr lang="en-GB" sz="2000" dirty="0">
                <a:solidFill>
                  <a:srgbClr val="3F3F3F"/>
                </a:solidFill>
                <a:latin typeface="Open Sans"/>
                <a:ea typeface="Open Sans"/>
                <a:cs typeface="Open Sans"/>
                <a:sym typeface="Open Sans"/>
              </a:rPr>
              <a:t>Scroll down until you get to “Searching” for instructions on how to search for content. </a:t>
            </a:r>
          </a:p>
          <a:p>
            <a:pPr marL="457200" lvl="0" indent="-381000" algn="l" rtl="0">
              <a:lnSpc>
                <a:spcPct val="100000"/>
              </a:lnSpc>
              <a:spcBef>
                <a:spcPts val="1000"/>
              </a:spcBef>
              <a:spcAft>
                <a:spcPts val="0"/>
              </a:spcAft>
              <a:buClr>
                <a:schemeClr val="dk1"/>
              </a:buClr>
              <a:buSzPts val="2400"/>
              <a:buChar char="●"/>
            </a:pPr>
            <a:r>
              <a:rPr lang="en-GB" sz="2000" dirty="0">
                <a:solidFill>
                  <a:srgbClr val="3F3F3F"/>
                </a:solidFill>
                <a:latin typeface="Open Sans"/>
                <a:ea typeface="Open Sans"/>
                <a:cs typeface="Open Sans"/>
                <a:sym typeface="Open Sans"/>
              </a:rPr>
              <a:t>Click on the </a:t>
            </a:r>
            <a:r>
              <a:rPr lang="en-GB" sz="2000" dirty="0">
                <a:solidFill>
                  <a:srgbClr val="3F3F3F"/>
                </a:solidFill>
                <a:latin typeface="Open Sans"/>
                <a:ea typeface="Open Sans"/>
                <a:cs typeface="Open Sans"/>
                <a:sym typeface="Open Sans"/>
                <a:hlinkClick r:id="rId3"/>
              </a:rPr>
              <a:t>link </a:t>
            </a:r>
            <a:r>
              <a:rPr lang="en-GB" sz="2000" dirty="0">
                <a:solidFill>
                  <a:srgbClr val="3F3F3F"/>
                </a:solidFill>
                <a:latin typeface="Open Sans"/>
                <a:ea typeface="Open Sans"/>
                <a:cs typeface="Open Sans"/>
                <a:sym typeface="Open Sans"/>
              </a:rPr>
              <a:t> provided. In the next screen, click on Simple search and then select BLDS Legacy Collection from the drop-down menu to limit your search.</a:t>
            </a:r>
            <a:endParaRPr lang="en-US" sz="2000"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endParaRPr sz="2000" dirty="0">
              <a:solidFill>
                <a:srgbClr val="3F3F3F"/>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2A7713E3-FB05-761C-01CD-15A7D399F3E0}"/>
              </a:ext>
            </a:extLst>
          </p:cNvPr>
          <p:cNvPicPr>
            <a:picLocks noChangeAspect="1"/>
          </p:cNvPicPr>
          <p:nvPr/>
        </p:nvPicPr>
        <p:blipFill rotWithShape="1">
          <a:blip r:embed="rId4"/>
          <a:srcRect b="63468"/>
          <a:stretch/>
        </p:blipFill>
        <p:spPr>
          <a:xfrm>
            <a:off x="5565057" y="1683991"/>
            <a:ext cx="6010521" cy="1813238"/>
          </a:xfrm>
          <a:prstGeom prst="rect">
            <a:avLst/>
          </a:prstGeom>
        </p:spPr>
      </p:pic>
      <p:sp>
        <p:nvSpPr>
          <p:cNvPr id="6" name="Rectangle 5">
            <a:extLst>
              <a:ext uri="{FF2B5EF4-FFF2-40B4-BE49-F238E27FC236}">
                <a16:creationId xmlns:a16="http://schemas.microsoft.com/office/drawing/2014/main" id="{BF7DCD7D-9C10-CF4A-2668-84458F535311}"/>
              </a:ext>
            </a:extLst>
          </p:cNvPr>
          <p:cNvSpPr/>
          <p:nvPr/>
        </p:nvSpPr>
        <p:spPr>
          <a:xfrm>
            <a:off x="8475407" y="2969342"/>
            <a:ext cx="1524000" cy="2851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9B07121F-871C-4795-D708-306A6EEED26A}"/>
              </a:ext>
            </a:extLst>
          </p:cNvPr>
          <p:cNvPicPr>
            <a:picLocks noChangeAspect="1"/>
          </p:cNvPicPr>
          <p:nvPr/>
        </p:nvPicPr>
        <p:blipFill rotWithShape="1">
          <a:blip r:embed="rId5"/>
          <a:srcRect b="15213"/>
          <a:stretch/>
        </p:blipFill>
        <p:spPr>
          <a:xfrm>
            <a:off x="5565057" y="3536557"/>
            <a:ext cx="6010521" cy="3148499"/>
          </a:xfrm>
          <a:prstGeom prst="rect">
            <a:avLst/>
          </a:prstGeom>
        </p:spPr>
      </p:pic>
      <p:sp>
        <p:nvSpPr>
          <p:cNvPr id="9" name="Rectangle 8">
            <a:extLst>
              <a:ext uri="{FF2B5EF4-FFF2-40B4-BE49-F238E27FC236}">
                <a16:creationId xmlns:a16="http://schemas.microsoft.com/office/drawing/2014/main" id="{714DEF51-7933-0C48-027F-1947CDF8A46B}"/>
              </a:ext>
            </a:extLst>
          </p:cNvPr>
          <p:cNvSpPr/>
          <p:nvPr/>
        </p:nvSpPr>
        <p:spPr>
          <a:xfrm>
            <a:off x="5874775" y="3721508"/>
            <a:ext cx="1524000" cy="2851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1" name="Straight Arrow Connector 10">
            <a:extLst>
              <a:ext uri="{FF2B5EF4-FFF2-40B4-BE49-F238E27FC236}">
                <a16:creationId xmlns:a16="http://schemas.microsoft.com/office/drawing/2014/main" id="{393D994E-EEC2-2FF5-4204-882F7A5C460D}"/>
              </a:ext>
            </a:extLst>
          </p:cNvPr>
          <p:cNvCxnSpPr/>
          <p:nvPr/>
        </p:nvCxnSpPr>
        <p:spPr>
          <a:xfrm flipV="1">
            <a:off x="2408903" y="4640826"/>
            <a:ext cx="3156154" cy="6194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5787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1996</Words>
  <Application>Microsoft Office PowerPoint</Application>
  <PresentationFormat>Widescreen</PresentationFormat>
  <Paragraphs>168</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Courier New</vt:lpstr>
      <vt:lpstr>Trebuchet MS</vt:lpstr>
      <vt:lpstr>Gill Sans</vt:lpstr>
      <vt:lpstr>Arial</vt:lpstr>
      <vt:lpstr>Century Gothic</vt:lpstr>
      <vt:lpstr>Calibri</vt:lpstr>
      <vt:lpstr>Open Sans</vt:lpstr>
      <vt:lpstr>Quattrocento Sans</vt:lpstr>
      <vt:lpstr>Simple Light</vt:lpstr>
      <vt:lpstr>Additional discipline-specific resources</vt:lpstr>
      <vt:lpstr>Outline</vt:lpstr>
      <vt:lpstr>Learning objectives</vt:lpstr>
      <vt:lpstr>Introduction</vt:lpstr>
      <vt:lpstr>BLDS Index to Development Studies</vt:lpstr>
      <vt:lpstr>Accessing BLDS Index to Development Studies from the R4L Unified Portal</vt:lpstr>
      <vt:lpstr>BLDS Index to Development Studies homepage</vt:lpstr>
      <vt:lpstr>Accessing the BLDS Legacy Collection</vt:lpstr>
      <vt:lpstr>BLDS Legacy homepage</vt:lpstr>
      <vt:lpstr>Searching BLDS Index to Development Studies</vt:lpstr>
      <vt:lpstr>BLDS Search results screen</vt:lpstr>
      <vt:lpstr>BLDS Article Functions</vt:lpstr>
      <vt:lpstr>Accessing full text online on BLDS</vt:lpstr>
      <vt:lpstr>Accessing full text online using GOALI</vt:lpstr>
      <vt:lpstr>BLDS Advanced Search</vt:lpstr>
      <vt:lpstr>NATLEX </vt:lpstr>
      <vt:lpstr>Accessing NATLEX from the R4L Unified Portal</vt:lpstr>
      <vt:lpstr>NATLEX homepage</vt:lpstr>
      <vt:lpstr>Browsing for laws/legislation by country</vt:lpstr>
      <vt:lpstr> NATLEX - Browse by country</vt:lpstr>
      <vt:lpstr>Accessing laws/legislation</vt:lpstr>
      <vt:lpstr>Accessing laws/legislation cont.</vt:lpstr>
      <vt:lpstr>Searching for laws/legislation on NATLEX</vt:lpstr>
      <vt:lpstr>NORMLEX</vt:lpstr>
      <vt:lpstr>NORMLEX cont.</vt:lpstr>
      <vt:lpstr>Summary</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discipline-specific resources</dc:title>
  <dc:creator>Marcia Mabhula</dc:creator>
  <cp:lastModifiedBy>Marcia Mabhula</cp:lastModifiedBy>
  <cp:revision>4</cp:revision>
  <dcterms:created xsi:type="dcterms:W3CDTF">2020-02-14T15:04:15Z</dcterms:created>
  <dcterms:modified xsi:type="dcterms:W3CDTF">2023-08-21T12:44:09Z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71BAB2F3-960D-4BE7-A643-B5C34EC7BE9C</vt:lpwstr>
  </property>
  <property fmtid="{D5CDD505-2E9C-101B-9397-08002B2CF9AE}" pid="6" name="ArticulateProjectFull">
    <vt:lpwstr>C:\Users\Client\Documents\Research4life F2F materials 2021\20210621_M4_L4.5EN.Global Justice.ppta</vt:lpwstr>
  </property>
</Properties>
</file>