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5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10" r:id="rId55"/>
    <p:sldId id="311" r:id="rId56"/>
    <p:sldId id="309" r:id="rId57"/>
  </p:sldIdLst>
  <p:sldSz cx="12192000" cy="6858000"/>
  <p:notesSz cx="6858000" cy="9144000"/>
  <p:embeddedFontLst>
    <p:embeddedFont>
      <p:font typeface="Calibri" panose="020F0502020204030204" pitchFamily="34" charset="0"/>
      <p:regular r:id="rId59"/>
      <p:bold r:id="rId60"/>
      <p:italic r:id="rId61"/>
      <p:boldItalic r:id="rId62"/>
    </p:embeddedFont>
    <p:embeddedFont>
      <p:font typeface="Century Gothic" panose="020B0502020202020204" pitchFamily="34" charset="0"/>
      <p:regular r:id="rId63"/>
      <p:bold r:id="rId64"/>
      <p:italic r:id="rId65"/>
      <p:boldItalic r:id="rId66"/>
    </p:embeddedFont>
    <p:embeddedFont>
      <p:font typeface="Open Sans" panose="020B0606030504020204" pitchFamily="34" charset="0"/>
      <p:regular r:id="rId67"/>
      <p:bold r:id="rId68"/>
      <p:italic r:id="rId69"/>
      <p:boldItalic r:id="rId70"/>
    </p:embeddedFont>
    <p:embeddedFont>
      <p:font typeface="Quattrocento Sans" panose="020B0502050000020003" pitchFamily="34" charset="0"/>
      <p:regular r:id="rId71"/>
      <p:bold r:id="rId72"/>
      <p:italic r:id="rId73"/>
      <p:boldItalic r:id="rId74"/>
    </p:embeddedFont>
    <p:embeddedFont>
      <p:font typeface="Trebuchet MS" panose="020B0603020202020204" pitchFamily="34" charset="0"/>
      <p:regular r:id="rId75"/>
      <p:bold r:id="rId76"/>
      <p:italic r:id="rId77"/>
      <p:boldItalic r:id="rId7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9" roundtripDataSignature="AMtx7mip34FOFgs2j51zCJ5KEmbJbEb9o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E52E4DF-B764-4FCC-9638-54D37579AE1E}">
  <a:tblStyle styleId="{CE52E4DF-B764-4FCC-9638-54D37579AE1E}"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92EF3FAB-15DF-419E-9AD4-EAF9A73AC87A}" styleName="Table_1">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FF1E8"/>
          </a:solidFill>
        </a:fill>
      </a:tcStyle>
    </a:wholeTbl>
    <a:band1H>
      <a:tcTxStyle b="off" i="off"/>
      <a:tcStyle>
        <a:tcBdr/>
        <a:fill>
          <a:solidFill>
            <a:srgbClr val="FFE2CD"/>
          </a:solidFill>
        </a:fill>
      </a:tcStyle>
    </a:band1H>
    <a:band2H>
      <a:tcTxStyle b="off" i="off"/>
      <a:tcStyle>
        <a:tcBdr/>
      </a:tcStyle>
    </a:band2H>
    <a:band1V>
      <a:tcTxStyle b="off" i="off"/>
      <a:tcStyle>
        <a:tcBdr/>
        <a:fill>
          <a:solidFill>
            <a:srgbClr val="FFE2CD"/>
          </a:solidFill>
        </a:fill>
      </a:tcStyle>
    </a:band1V>
    <a:band2V>
      <a:tcTxStyle b="off" i="off"/>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5.fntdata"/><Relationship Id="rId68" Type="http://schemas.openxmlformats.org/officeDocument/2006/relationships/font" Target="fonts/font10.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notesMaster" Target="notesMasters/notesMaster1.xml"/><Relationship Id="rId74" Type="http://schemas.openxmlformats.org/officeDocument/2006/relationships/font" Target="fonts/font16.fntdata"/><Relationship Id="rId79" Type="http://customschemas.google.com/relationships/presentationmetadata" Target="metadata"/><Relationship Id="rId5" Type="http://schemas.openxmlformats.org/officeDocument/2006/relationships/slide" Target="slides/slide4.xml"/><Relationship Id="rId61" Type="http://schemas.openxmlformats.org/officeDocument/2006/relationships/font" Target="fonts/font3.fntdata"/><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6.fntdata"/><Relationship Id="rId69" Type="http://schemas.openxmlformats.org/officeDocument/2006/relationships/font" Target="fonts/font11.fntdata"/><Relationship Id="rId77" Type="http://schemas.openxmlformats.org/officeDocument/2006/relationships/font" Target="fonts/font19.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4.fntdata"/><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fntdata"/><Relationship Id="rId67"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4.fntdata"/><Relationship Id="rId70" Type="http://schemas.openxmlformats.org/officeDocument/2006/relationships/font" Target="fonts/font12.fntdata"/><Relationship Id="rId75" Type="http://schemas.openxmlformats.org/officeDocument/2006/relationships/font" Target="fonts/font17.fntdata"/><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2.fntdata"/><Relationship Id="rId65" Type="http://schemas.openxmlformats.org/officeDocument/2006/relationships/font" Target="fonts/font7.fntdata"/><Relationship Id="rId73" Type="http://schemas.openxmlformats.org/officeDocument/2006/relationships/font" Target="fonts/font15.fntdata"/><Relationship Id="rId78" Type="http://schemas.openxmlformats.org/officeDocument/2006/relationships/font" Target="fonts/font20.fntdata"/><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8.fntdata"/><Relationship Id="rId7" Type="http://schemas.openxmlformats.org/officeDocument/2006/relationships/slide" Target="slides/slide6.xml"/><Relationship Id="rId71" Type="http://schemas.openxmlformats.org/officeDocument/2006/relationships/font" Target="fonts/font13.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 name="Google Shape;67;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58" name="Google Shape;15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64" name="Google Shape;16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70" name="Google Shape;17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176" name="Google Shape;17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829bd93e0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g829bd93e0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183" name="Google Shape;183;g829bd93e03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192" name="Google Shape;19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01" name="Google Shape;201;p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878e0c40ae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g878e0c40ae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9" name="Google Shape;229;g878e0c40ae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878e0c40a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g878e0c40a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0" name="Google Shape;240;g878e0c40a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47" name="Google Shape;247;p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 name="Google Shape;80;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54" name="Google Shape;254;p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87083fd04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g87083fd04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1" name="Google Shape;261;g87083fd04b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268" name="Google Shape;268;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78" name="Google Shape;278;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88" name="Google Shape;288;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Font typeface="Arial"/>
              <a:buNone/>
            </a:pPr>
            <a:endParaRPr/>
          </a:p>
        </p:txBody>
      </p:sp>
      <p:sp>
        <p:nvSpPr>
          <p:cNvPr id="298" name="Google Shape;298;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Font typeface="Arial"/>
              <a:buNone/>
            </a:pPr>
            <a:endParaRPr/>
          </a:p>
        </p:txBody>
      </p:sp>
      <p:sp>
        <p:nvSpPr>
          <p:cNvPr id="308" name="Google Shape;308;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4" name="Google Shape;324;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334" name="Google Shape;334;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Font typeface="Arial"/>
              <a:buNone/>
            </a:pPr>
            <a:endParaRPr/>
          </a:p>
        </p:txBody>
      </p:sp>
      <p:sp>
        <p:nvSpPr>
          <p:cNvPr id="341" name="Google Shape;341;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90" name="Google Shape;9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1" name="Google Shape;351;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1" name="Google Shape;361;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9" name="Google Shape;369;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6" name="Google Shape;376;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7" name="Google Shape;377;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6" name="Google Shape;386;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5" name="Google Shape;395;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6" name="Google Shape;396;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6" name="Google Shape;406;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7" name="Google Shape;407;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5" name="Google Shape;415;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6" name="Google Shape;416;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5" name="Google Shape;425;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Font typeface="Arial"/>
              <a:buNone/>
            </a:pPr>
            <a:endParaRPr/>
          </a:p>
        </p:txBody>
      </p:sp>
      <p:sp>
        <p:nvSpPr>
          <p:cNvPr id="426" name="Google Shape;426;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Google Shape;440;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Font typeface="Arial"/>
              <a:buNone/>
            </a:pPr>
            <a:endParaRPr/>
          </a:p>
        </p:txBody>
      </p:sp>
      <p:sp>
        <p:nvSpPr>
          <p:cNvPr id="441" name="Google Shape;441;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01600" algn="l" rtl="0">
              <a:lnSpc>
                <a:spcPct val="100000"/>
              </a:lnSpc>
              <a:spcBef>
                <a:spcPts val="0"/>
              </a:spcBef>
              <a:spcAft>
                <a:spcPts val="0"/>
              </a:spcAft>
              <a:buSzPts val="1100"/>
              <a:buFont typeface="Arial"/>
              <a:buNone/>
            </a:pPr>
            <a:endParaRPr/>
          </a:p>
        </p:txBody>
      </p:sp>
      <p:sp>
        <p:nvSpPr>
          <p:cNvPr id="97" name="Google Shape;9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0" name="Google Shape;450;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Font typeface="Arial"/>
              <a:buNone/>
            </a:pPr>
            <a:endParaRPr/>
          </a:p>
        </p:txBody>
      </p:sp>
      <p:sp>
        <p:nvSpPr>
          <p:cNvPr id="451" name="Google Shape;451;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9" name="Google Shape;459;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0" name="Google Shape;460;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1935f35cc86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 name="Google Shape;468;g1935f35cc86_0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9" name="Google Shape;469;g1935f35cc86_0_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8" name="Google Shape;478;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9" name="Google Shape;479;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7" name="Google Shape;487;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8" name="Google Shape;488;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1" name="Google Shape;501;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2" name="Google Shape;502;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1" name="Google Shape;511;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8" name="Google Shape;518;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9" name="Google Shape;519;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8" name="Google Shape;528;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9" name="Google Shape;529;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6" name="Google Shape;536;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7" name="Google Shape;537;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109" name="Google Shape;10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7" name="Google Shape;547;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Several of the Free Collections listed on the Hinari Content page will be noted in the subsequent section.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548" name="Google Shape;548;p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4" name="Google Shape;554;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5" name="Google Shape;555;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1" name="Google Shape;561;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562" name="Google Shape;562;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g727b3dbef2_0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8" name="Google Shape;568;g727b3dbef2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l-NL"/>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l-NL"/>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4" name="Google Shape;57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23" name="Google Shape;123;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36" name="Google Shape;13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8765038b9c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g8765038b9c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4" name="Google Shape;144;g8765038b9c_0_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727b3dbef2_0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51" name="Google Shape;151;g727b3dbef2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7119cced83_0_58"/>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15" name="Google Shape;15;g7119cced83_0_58"/>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g7119cced83_0_5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7" name="Google Shape;17;g7119cced83_0_58"/>
          <p:cNvPicPr preferRelativeResize="0"/>
          <p:nvPr/>
        </p:nvPicPr>
        <p:blipFill rotWithShape="1">
          <a:blip r:embed="rId2">
            <a:alphaModFix/>
          </a:blip>
          <a:srcRect/>
          <a:stretch/>
        </p:blipFill>
        <p:spPr>
          <a:xfrm>
            <a:off x="4647435" y="0"/>
            <a:ext cx="7544565" cy="24404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6"/>
        <p:cNvGrpSpPr/>
        <p:nvPr/>
      </p:nvGrpSpPr>
      <p:grpSpPr>
        <a:xfrm>
          <a:off x="0" y="0"/>
          <a:ext cx="0" cy="0"/>
          <a:chOff x="0" y="0"/>
          <a:chExt cx="0" cy="0"/>
        </a:xfrm>
      </p:grpSpPr>
      <p:sp>
        <p:nvSpPr>
          <p:cNvPr id="57" name="Google Shape;57;g7119cced83_0_90"/>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Autofit/>
          </a:bodyPr>
          <a:lstStyle>
            <a:lvl1pPr marL="457200" lvl="0" indent="-228600" algn="l">
              <a:lnSpc>
                <a:spcPct val="100000"/>
              </a:lnSpc>
              <a:spcBef>
                <a:spcPts val="0"/>
              </a:spcBef>
              <a:spcAft>
                <a:spcPts val="0"/>
              </a:spcAft>
              <a:buSzPts val="2400"/>
              <a:buNone/>
              <a:defRPr/>
            </a:lvl1pPr>
          </a:lstStyle>
          <a:p>
            <a:endParaRPr/>
          </a:p>
        </p:txBody>
      </p:sp>
      <p:sp>
        <p:nvSpPr>
          <p:cNvPr id="58" name="Google Shape;58;g7119cced83_0_9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9"/>
        <p:cNvGrpSpPr/>
        <p:nvPr/>
      </p:nvGrpSpPr>
      <p:grpSpPr>
        <a:xfrm>
          <a:off x="0" y="0"/>
          <a:ext cx="0" cy="0"/>
          <a:chOff x="0" y="0"/>
          <a:chExt cx="0" cy="0"/>
        </a:xfrm>
      </p:grpSpPr>
      <p:sp>
        <p:nvSpPr>
          <p:cNvPr id="60" name="Google Shape;60;g7119cced83_0_93"/>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61" name="Google Shape;61;g7119cced83_0_93"/>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2100"/>
              </a:spcBef>
              <a:spcAft>
                <a:spcPts val="0"/>
              </a:spcAft>
              <a:buSzPts val="1900"/>
              <a:buChar char="○"/>
              <a:defRPr/>
            </a:lvl2pPr>
            <a:lvl3pPr marL="1371600" lvl="2" indent="-349250" algn="ctr">
              <a:lnSpc>
                <a:spcPct val="115000"/>
              </a:lnSpc>
              <a:spcBef>
                <a:spcPts val="2100"/>
              </a:spcBef>
              <a:spcAft>
                <a:spcPts val="0"/>
              </a:spcAft>
              <a:buSzPts val="1900"/>
              <a:buChar char="■"/>
              <a:defRPr/>
            </a:lvl3pPr>
            <a:lvl4pPr marL="1828800" lvl="3" indent="-349250" algn="ctr">
              <a:lnSpc>
                <a:spcPct val="115000"/>
              </a:lnSpc>
              <a:spcBef>
                <a:spcPts val="2100"/>
              </a:spcBef>
              <a:spcAft>
                <a:spcPts val="0"/>
              </a:spcAft>
              <a:buSzPts val="1900"/>
              <a:buChar char="●"/>
              <a:defRPr/>
            </a:lvl4pPr>
            <a:lvl5pPr marL="2286000" lvl="4" indent="-349250" algn="ctr">
              <a:lnSpc>
                <a:spcPct val="115000"/>
              </a:lnSpc>
              <a:spcBef>
                <a:spcPts val="2100"/>
              </a:spcBef>
              <a:spcAft>
                <a:spcPts val="0"/>
              </a:spcAft>
              <a:buSzPts val="1900"/>
              <a:buChar char="○"/>
              <a:defRPr/>
            </a:lvl5pPr>
            <a:lvl6pPr marL="2743200" lvl="5" indent="-349250" algn="ctr">
              <a:lnSpc>
                <a:spcPct val="115000"/>
              </a:lnSpc>
              <a:spcBef>
                <a:spcPts val="2100"/>
              </a:spcBef>
              <a:spcAft>
                <a:spcPts val="0"/>
              </a:spcAft>
              <a:buSzPts val="1900"/>
              <a:buChar char="■"/>
              <a:defRPr/>
            </a:lvl6pPr>
            <a:lvl7pPr marL="3200400" lvl="6" indent="-349250" algn="ctr">
              <a:lnSpc>
                <a:spcPct val="115000"/>
              </a:lnSpc>
              <a:spcBef>
                <a:spcPts val="2100"/>
              </a:spcBef>
              <a:spcAft>
                <a:spcPts val="0"/>
              </a:spcAft>
              <a:buSzPts val="1900"/>
              <a:buChar char="●"/>
              <a:defRPr/>
            </a:lvl7pPr>
            <a:lvl8pPr marL="3657600" lvl="7" indent="-349250" algn="ctr">
              <a:lnSpc>
                <a:spcPct val="115000"/>
              </a:lnSpc>
              <a:spcBef>
                <a:spcPts val="2100"/>
              </a:spcBef>
              <a:spcAft>
                <a:spcPts val="0"/>
              </a:spcAft>
              <a:buSzPts val="1900"/>
              <a:buChar char="○"/>
              <a:defRPr/>
            </a:lvl8pPr>
            <a:lvl9pPr marL="4114800" lvl="8" indent="-349250" algn="ctr">
              <a:lnSpc>
                <a:spcPct val="115000"/>
              </a:lnSpc>
              <a:spcBef>
                <a:spcPts val="2100"/>
              </a:spcBef>
              <a:spcAft>
                <a:spcPts val="2100"/>
              </a:spcAft>
              <a:buSzPts val="1900"/>
              <a:buChar char="■"/>
              <a:defRPr/>
            </a:lvl9pPr>
          </a:lstStyle>
          <a:p>
            <a:endParaRPr/>
          </a:p>
        </p:txBody>
      </p:sp>
      <p:sp>
        <p:nvSpPr>
          <p:cNvPr id="62" name="Google Shape;62;g7119cced83_0_9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g7119cced83_0_9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el en object">
  <p:cSld name="Titel en object">
    <p:spTree>
      <p:nvGrpSpPr>
        <p:cNvPr id="1" name="Shape 16"/>
        <p:cNvGrpSpPr/>
        <p:nvPr/>
      </p:nvGrpSpPr>
      <p:grpSpPr>
        <a:xfrm>
          <a:off x="0" y="0"/>
          <a:ext cx="0" cy="0"/>
          <a:chOff x="0" y="0"/>
          <a:chExt cx="0" cy="0"/>
        </a:xfrm>
      </p:grpSpPr>
      <p:sp>
        <p:nvSpPr>
          <p:cNvPr id="17" name="Google Shape;17;p9"/>
          <p:cNvSpPr txBox="1">
            <a:spLocks noGrp="1"/>
          </p:cNvSpPr>
          <p:nvPr>
            <p:ph type="body" idx="1"/>
          </p:nvPr>
        </p:nvSpPr>
        <p:spPr>
          <a:xfrm>
            <a:off x="838200" y="1554480"/>
            <a:ext cx="10515600" cy="493839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2"/>
              </a:buClr>
              <a:buSzPts val="2800"/>
              <a:buFont typeface="Arial"/>
              <a:buChar char="•"/>
              <a:defRPr sz="2800" b="0" i="0" u="none" strike="noStrike" cap="none">
                <a:solidFill>
                  <a:schemeClr val="dk2"/>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18" name="Google Shape;18;p9"/>
          <p:cNvSpPr txBox="1">
            <a:spLocks noGrp="1"/>
          </p:cNvSpPr>
          <p:nvPr>
            <p:ph type="title"/>
          </p:nvPr>
        </p:nvSpPr>
        <p:spPr>
          <a:xfrm>
            <a:off x="838200" y="307412"/>
            <a:ext cx="10515600" cy="839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2"/>
              </a:buClr>
              <a:buSzPts val="4000"/>
              <a:buFont typeface="Open Sans"/>
              <a:buNone/>
              <a:defRPr sz="40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9" name="Google Shape;19;p9"/>
          <p:cNvPicPr preferRelativeResize="0"/>
          <p:nvPr/>
        </p:nvPicPr>
        <p:blipFill rotWithShape="1">
          <a:blip r:embed="rId2">
            <a:alphaModFix/>
          </a:blip>
          <a:srcRect/>
          <a:stretch/>
        </p:blipFill>
        <p:spPr>
          <a:xfrm>
            <a:off x="940463" y="1071505"/>
            <a:ext cx="2268566" cy="75619"/>
          </a:xfrm>
          <a:prstGeom prst="rect">
            <a:avLst/>
          </a:prstGeom>
          <a:noFill/>
          <a:ln>
            <a:noFill/>
          </a:ln>
        </p:spPr>
      </p:pic>
    </p:spTree>
    <p:extLst>
      <p:ext uri="{BB962C8B-B14F-4D97-AF65-F5344CB8AC3E}">
        <p14:creationId xmlns:p14="http://schemas.microsoft.com/office/powerpoint/2010/main" val="3254430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g7119cced83_0_99"/>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3600"/>
              <a:buFont typeface="Trebuchet MS"/>
              <a:buNone/>
              <a:defRPr>
                <a:solidFill>
                  <a:srgbClr val="FFFFFF"/>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0" name="Google Shape;20;g7119cced83_0_99"/>
          <p:cNvSpPr txBox="1">
            <a:spLocks noGrp="1"/>
          </p:cNvSpPr>
          <p:nvPr>
            <p:ph type="body" idx="1"/>
          </p:nvPr>
        </p:nvSpPr>
        <p:spPr>
          <a:xfrm>
            <a:off x="680321" y="2336873"/>
            <a:ext cx="9613800" cy="3599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lvl1pPr>
            <a:lvl2pPr marL="914400" lvl="1" indent="-355600" algn="l">
              <a:lnSpc>
                <a:spcPct val="90000"/>
              </a:lnSpc>
              <a:spcBef>
                <a:spcPts val="2100"/>
              </a:spcBef>
              <a:spcAft>
                <a:spcPts val="0"/>
              </a:spcAft>
              <a:buClr>
                <a:schemeClr val="lt1"/>
              </a:buClr>
              <a:buSzPts val="2000"/>
              <a:buChar char="○"/>
              <a:defRPr sz="2000"/>
            </a:lvl2pPr>
            <a:lvl3pPr marL="1371600" lvl="2" indent="-342900" algn="l">
              <a:lnSpc>
                <a:spcPct val="90000"/>
              </a:lnSpc>
              <a:spcBef>
                <a:spcPts val="2100"/>
              </a:spcBef>
              <a:spcAft>
                <a:spcPts val="0"/>
              </a:spcAft>
              <a:buClr>
                <a:schemeClr val="lt1"/>
              </a:buClr>
              <a:buSzPts val="1800"/>
              <a:buChar char="■"/>
              <a:defRPr sz="1800"/>
            </a:lvl3pPr>
            <a:lvl4pPr marL="1828800" lvl="3" indent="-330200" algn="l">
              <a:lnSpc>
                <a:spcPct val="90000"/>
              </a:lnSpc>
              <a:spcBef>
                <a:spcPts val="2100"/>
              </a:spcBef>
              <a:spcAft>
                <a:spcPts val="0"/>
              </a:spcAft>
              <a:buClr>
                <a:schemeClr val="lt1"/>
              </a:buClr>
              <a:buSzPts val="1600"/>
              <a:buChar char="●"/>
              <a:defRPr sz="1600"/>
            </a:lvl4pPr>
            <a:lvl5pPr marL="2286000" lvl="4" indent="-330200" algn="l">
              <a:lnSpc>
                <a:spcPct val="90000"/>
              </a:lnSpc>
              <a:spcBef>
                <a:spcPts val="2100"/>
              </a:spcBef>
              <a:spcAft>
                <a:spcPts val="0"/>
              </a:spcAft>
              <a:buClr>
                <a:schemeClr val="lt1"/>
              </a:buClr>
              <a:buSzPts val="1600"/>
              <a:buChar char="○"/>
              <a:defRPr sz="1600"/>
            </a:lvl5pPr>
            <a:lvl6pPr marL="2743200" lvl="5" indent="-342900" algn="l">
              <a:lnSpc>
                <a:spcPct val="90000"/>
              </a:lnSpc>
              <a:spcBef>
                <a:spcPts val="2100"/>
              </a:spcBef>
              <a:spcAft>
                <a:spcPts val="0"/>
              </a:spcAft>
              <a:buClr>
                <a:schemeClr val="lt1"/>
              </a:buClr>
              <a:buSzPts val="1800"/>
              <a:buChar char="■"/>
              <a:defRPr/>
            </a:lvl6pPr>
            <a:lvl7pPr marL="3200400" lvl="6" indent="-342900" algn="l">
              <a:lnSpc>
                <a:spcPct val="90000"/>
              </a:lnSpc>
              <a:spcBef>
                <a:spcPts val="2100"/>
              </a:spcBef>
              <a:spcAft>
                <a:spcPts val="0"/>
              </a:spcAft>
              <a:buClr>
                <a:schemeClr val="lt1"/>
              </a:buClr>
              <a:buSzPts val="1800"/>
              <a:buChar char="●"/>
              <a:defRPr/>
            </a:lvl7pPr>
            <a:lvl8pPr marL="3657600" lvl="7" indent="-342900" algn="l">
              <a:lnSpc>
                <a:spcPct val="90000"/>
              </a:lnSpc>
              <a:spcBef>
                <a:spcPts val="2100"/>
              </a:spcBef>
              <a:spcAft>
                <a:spcPts val="0"/>
              </a:spcAft>
              <a:buClr>
                <a:schemeClr val="lt1"/>
              </a:buClr>
              <a:buSzPts val="1800"/>
              <a:buChar char="○"/>
              <a:defRPr/>
            </a:lvl8pPr>
            <a:lvl9pPr marL="4114800" lvl="8" indent="-342900" algn="l">
              <a:lnSpc>
                <a:spcPct val="90000"/>
              </a:lnSpc>
              <a:spcBef>
                <a:spcPts val="2100"/>
              </a:spcBef>
              <a:spcAft>
                <a:spcPts val="2100"/>
              </a:spcAft>
              <a:buClr>
                <a:schemeClr val="lt1"/>
              </a:buClr>
              <a:buSzPts val="1800"/>
              <a:buChar char="■"/>
              <a:defRPr/>
            </a:lvl9pPr>
          </a:lstStyle>
          <a:p>
            <a:endParaRPr/>
          </a:p>
        </p:txBody>
      </p:sp>
      <p:sp>
        <p:nvSpPr>
          <p:cNvPr id="21" name="Google Shape;21;g7119cced83_0_99"/>
          <p:cNvSpPr txBox="1">
            <a:spLocks noGrp="1"/>
          </p:cNvSpPr>
          <p:nvPr>
            <p:ph type="dt" idx="10"/>
          </p:nvPr>
        </p:nvSpPr>
        <p:spPr>
          <a:xfrm>
            <a:off x="9357855" y="6492875"/>
            <a:ext cx="27432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Google Shape;22;g7119cced83_0_99"/>
          <p:cNvSpPr txBox="1">
            <a:spLocks noGrp="1"/>
          </p:cNvSpPr>
          <p:nvPr>
            <p:ph type="ftr" idx="11"/>
          </p:nvPr>
        </p:nvSpPr>
        <p:spPr>
          <a:xfrm>
            <a:off x="680321" y="5936188"/>
            <a:ext cx="6870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3" name="Google Shape;23;g7119cced83_0_99"/>
          <p:cNvSpPr txBox="1">
            <a:spLocks noGrp="1"/>
          </p:cNvSpPr>
          <p:nvPr>
            <p:ph type="sldNum" idx="12"/>
          </p:nvPr>
        </p:nvSpPr>
        <p:spPr>
          <a:xfrm>
            <a:off x="10729455" y="753227"/>
            <a:ext cx="1154100" cy="1090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g7119cced83_0_99"/>
          <p:cNvSpPr/>
          <p:nvPr/>
        </p:nvSpPr>
        <p:spPr>
          <a:xfrm>
            <a:off x="5732813" y="1604188"/>
            <a:ext cx="2900100" cy="69600"/>
          </a:xfrm>
          <a:prstGeom prst="rect">
            <a:avLst/>
          </a:prstGeom>
          <a:solidFill>
            <a:srgbClr val="4EB74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 name="Google Shape;25;g7119cced83_0_99"/>
          <p:cNvSpPr/>
          <p:nvPr/>
        </p:nvSpPr>
        <p:spPr>
          <a:xfrm>
            <a:off x="0" y="1604187"/>
            <a:ext cx="2704011" cy="69509"/>
          </a:xfrm>
          <a:prstGeom prst="rect">
            <a:avLst/>
          </a:prstGeom>
          <a:solidFill>
            <a:srgbClr val="F49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6" name="Google Shape;26;g7119cced83_0_99"/>
          <p:cNvSpPr/>
          <p:nvPr/>
        </p:nvSpPr>
        <p:spPr>
          <a:xfrm rot="10800000" flipH="1">
            <a:off x="2704011" y="1604187"/>
            <a:ext cx="3028802" cy="69509"/>
          </a:xfrm>
          <a:prstGeom prst="rect">
            <a:avLst/>
          </a:prstGeom>
          <a:solidFill>
            <a:srgbClr val="154A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27" name="Google Shape;27;g7119cced83_0_99"/>
          <p:cNvPicPr preferRelativeResize="0"/>
          <p:nvPr/>
        </p:nvPicPr>
        <p:blipFill rotWithShape="1">
          <a:blip r:embed="rId2">
            <a:alphaModFix/>
          </a:blip>
          <a:srcRect/>
          <a:stretch/>
        </p:blipFill>
        <p:spPr>
          <a:xfrm>
            <a:off x="7800126" y="134938"/>
            <a:ext cx="4391874" cy="160181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g7119cced83_0_62"/>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30" name="Google Shape;30;g7119cced83_0_6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sp>
        <p:nvSpPr>
          <p:cNvPr id="32" name="Google Shape;32;g7119cced83_0_6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3" name="Google Shape;33;g7119cced83_0_65"/>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34" name="Google Shape;34;g7119cced83_0_6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5"/>
        <p:cNvGrpSpPr/>
        <p:nvPr/>
      </p:nvGrpSpPr>
      <p:grpSpPr>
        <a:xfrm>
          <a:off x="0" y="0"/>
          <a:ext cx="0" cy="0"/>
          <a:chOff x="0" y="0"/>
          <a:chExt cx="0" cy="0"/>
        </a:xfrm>
      </p:grpSpPr>
      <p:sp>
        <p:nvSpPr>
          <p:cNvPr id="36" name="Google Shape;36;g7119cced83_0_69"/>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7" name="Google Shape;37;g7119cced83_0_69"/>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8" name="Google Shape;38;g7119cced83_0_69"/>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9" name="Google Shape;39;g7119cced83_0_6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g7119cced83_0_7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42" name="Google Shape;42;g7119cced83_0_7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3"/>
        <p:cNvGrpSpPr/>
        <p:nvPr/>
      </p:nvGrpSpPr>
      <p:grpSpPr>
        <a:xfrm>
          <a:off x="0" y="0"/>
          <a:ext cx="0" cy="0"/>
          <a:chOff x="0" y="0"/>
          <a:chExt cx="0" cy="0"/>
        </a:xfrm>
      </p:grpSpPr>
      <p:sp>
        <p:nvSpPr>
          <p:cNvPr id="44" name="Google Shape;44;g7119cced83_0_77"/>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45" name="Google Shape;45;g7119cced83_0_77"/>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46" name="Google Shape;46;g7119cced83_0_7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7"/>
        <p:cNvGrpSpPr/>
        <p:nvPr/>
      </p:nvGrpSpPr>
      <p:grpSpPr>
        <a:xfrm>
          <a:off x="0" y="0"/>
          <a:ext cx="0" cy="0"/>
          <a:chOff x="0" y="0"/>
          <a:chExt cx="0" cy="0"/>
        </a:xfrm>
      </p:grpSpPr>
      <p:sp>
        <p:nvSpPr>
          <p:cNvPr id="48" name="Google Shape;48;g7119cced83_0_81"/>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49" name="Google Shape;49;g7119cced83_0_8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0"/>
        <p:cNvGrpSpPr/>
        <p:nvPr/>
      </p:nvGrpSpPr>
      <p:grpSpPr>
        <a:xfrm>
          <a:off x="0" y="0"/>
          <a:ext cx="0" cy="0"/>
          <a:chOff x="0" y="0"/>
          <a:chExt cx="0" cy="0"/>
        </a:xfrm>
      </p:grpSpPr>
      <p:sp>
        <p:nvSpPr>
          <p:cNvPr id="51" name="Google Shape;51;g7119cced83_0_84"/>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g7119cced83_0_84"/>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53" name="Google Shape;53;g7119cced83_0_84"/>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4" name="Google Shape;54;g7119cced83_0_84"/>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55" name="Google Shape;55;g7119cced83_0_8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9"/>
        <p:cNvGrpSpPr/>
        <p:nvPr/>
      </p:nvGrpSpPr>
      <p:grpSpPr>
        <a:xfrm>
          <a:off x="0" y="0"/>
          <a:ext cx="0" cy="0"/>
          <a:chOff x="0" y="0"/>
          <a:chExt cx="0" cy="0"/>
        </a:xfrm>
      </p:grpSpPr>
      <p:sp>
        <p:nvSpPr>
          <p:cNvPr id="10" name="Google Shape;10;g7119cced83_0_5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11" name="Google Shape;11;g7119cced83_0_54"/>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2100"/>
              </a:spcBef>
              <a:spcAft>
                <a:spcPts val="210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12" name="Google Shape;12;g7119cced83_0_5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bestpractice.bmj.com/info/us/toolkit/ebm-tools/a-glossary-of-ebm-term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learn.maricopa.edu/courses/804760/pages/understanding-pre-appraised-sources?module_item_id=5387411"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www.pdqa.gov.hk/english/ebeplatform/ebm/ebm_bestevid.php"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creativecommons.org/licenses/by-sa/4.0/"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hsl.unc.edu/Services/Tutorials/ebm/welcome.htm"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hyperlink" Target="https://training.cochrane.org/interactivelearning"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13.png"/><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sites.google.com/site/ebmlibrarian/"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hyperlink" Target="https://www.evidencealerts.com/"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hiru.mcmaster.ca/hiru/HIRU_McMaster_PLUS_projects.aspx"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hyperlink" Target="http://www.tripdatabase.com/" TargetMode="Externa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www.research4life.org/" TargetMode="External"/><Relationship Id="rId7" Type="http://schemas.openxmlformats.org/officeDocument/2006/relationships/hyperlink" Target="https://bit.ly/2w3CU5C"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hyperlink" Target="http://www.research4life.org/newsletter" TargetMode="External"/><Relationship Id="rId5" Type="http://schemas.openxmlformats.org/officeDocument/2006/relationships/hyperlink" Target="http://www.research4life.org/training" TargetMode="External"/><Relationship Id="rId4" Type="http://schemas.openxmlformats.org/officeDocument/2006/relationships/hyperlink" Target="mailto:r4l@research4life.org"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54.xml"/><Relationship Id="rId1" Type="http://schemas.openxmlformats.org/officeDocument/2006/relationships/slideLayout" Target="../slideLayouts/slideLayout13.xml"/><Relationship Id="rId5" Type="http://schemas.openxmlformats.org/officeDocument/2006/relationships/image" Target="../media/image2.jpg"/><Relationship Id="rId4" Type="http://schemas.openxmlformats.org/officeDocument/2006/relationships/image" Target="../media/image49.png"/></Relationships>
</file>

<file path=ppt/slides/_rels/slide55.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hyperlink" Target="about:blank" TargetMode="External"/><Relationship Id="rId7" Type="http://schemas.openxmlformats.org/officeDocument/2006/relationships/image" Target="../media/image51.png"/><Relationship Id="rId2" Type="http://schemas.openxmlformats.org/officeDocument/2006/relationships/notesSlide" Target="../notesSlides/notesSlide55.xml"/><Relationship Id="rId1" Type="http://schemas.openxmlformats.org/officeDocument/2006/relationships/slideLayout" Target="../slideLayouts/slideLayout13.xml"/><Relationship Id="rId6" Type="http://schemas.openxmlformats.org/officeDocument/2006/relationships/image" Target="../media/image50.png"/><Relationship Id="rId5" Type="http://schemas.openxmlformats.org/officeDocument/2006/relationships/image" Target="../media/image2.jpg"/><Relationship Id="rId4" Type="http://schemas.openxmlformats.org/officeDocument/2006/relationships/image" Target="../media/image49.png"/><Relationship Id="rId9" Type="http://schemas.openxmlformats.org/officeDocument/2006/relationships/image" Target="../media/image53.png"/></Relationships>
</file>

<file path=ppt/slides/_rels/slide56.xml.rels><?xml version="1.0" encoding="UTF-8" standalone="yes"?>
<Relationships xmlns="http://schemas.openxmlformats.org/package/2006/relationships"><Relationship Id="rId8" Type="http://schemas.openxmlformats.org/officeDocument/2006/relationships/hyperlink" Target="http://www.research4life.org" TargetMode="External"/><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56.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hyperlink" Target="mailto:r4l@research4life.org"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guides.dml.georgetown.edu/ebm/definingeb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38"/>
          <p:cNvSpPr txBox="1">
            <a:spLocks noGrp="1"/>
          </p:cNvSpPr>
          <p:nvPr>
            <p:ph type="ctrTitle"/>
          </p:nvPr>
        </p:nvSpPr>
        <p:spPr>
          <a:xfrm>
            <a:off x="0" y="1977174"/>
            <a:ext cx="12192000" cy="1596900"/>
          </a:xfrm>
          <a:prstGeom prst="rect">
            <a:avLst/>
          </a:prstGeom>
          <a:noFill/>
          <a:ln>
            <a:noFill/>
          </a:ln>
        </p:spPr>
        <p:txBody>
          <a:bodyPr spcFirstLastPara="1" wrap="square" lIns="91425" tIns="45700" rIns="91425" bIns="0" anchor="b" anchorCtr="0">
            <a:noAutofit/>
          </a:bodyPr>
          <a:lstStyle/>
          <a:p>
            <a:pPr marL="0" lvl="0" indent="0" algn="ctr" rtl="0">
              <a:lnSpc>
                <a:spcPct val="90000"/>
              </a:lnSpc>
              <a:spcBef>
                <a:spcPts val="0"/>
              </a:spcBef>
              <a:spcAft>
                <a:spcPts val="0"/>
              </a:spcAft>
              <a:buClr>
                <a:schemeClr val="dk1"/>
              </a:buClr>
              <a:buSzPts val="4400"/>
              <a:buFont typeface="Arial"/>
              <a:buNone/>
            </a:pPr>
            <a:r>
              <a:rPr lang="en-US" sz="3500" b="1" dirty="0">
                <a:solidFill>
                  <a:srgbClr val="004890"/>
                </a:solidFill>
                <a:latin typeface="Open Sans"/>
                <a:ea typeface="Open Sans"/>
                <a:cs typeface="Open Sans"/>
                <a:sym typeface="Open Sans"/>
              </a:rPr>
              <a:t>Additional discipline-specific resources</a:t>
            </a:r>
            <a:endParaRPr dirty="0"/>
          </a:p>
        </p:txBody>
      </p:sp>
      <p:sp>
        <p:nvSpPr>
          <p:cNvPr id="70" name="Google Shape;70;p38"/>
          <p:cNvSpPr txBox="1"/>
          <p:nvPr/>
        </p:nvSpPr>
        <p:spPr>
          <a:xfrm>
            <a:off x="-2" y="5606084"/>
            <a:ext cx="12192000" cy="369300"/>
          </a:xfrm>
          <a:prstGeom prst="rect">
            <a:avLst/>
          </a:prstGeom>
          <a:solidFill>
            <a:srgbClr val="586F7C"/>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Open Sans"/>
                <a:ea typeface="Open Sans"/>
                <a:cs typeface="Open Sans"/>
                <a:sym typeface="Open Sans"/>
              </a:rPr>
              <a:t>Research4Life is a public-private partnership of five collections:</a:t>
            </a:r>
            <a:endParaRPr sz="1800" b="1" i="0" u="none" strike="noStrike" cap="none">
              <a:solidFill>
                <a:schemeClr val="lt1"/>
              </a:solidFill>
              <a:latin typeface="Open Sans"/>
              <a:ea typeface="Open Sans"/>
              <a:cs typeface="Open Sans"/>
              <a:sym typeface="Open Sans"/>
            </a:endParaRPr>
          </a:p>
        </p:txBody>
      </p:sp>
      <p:pic>
        <p:nvPicPr>
          <p:cNvPr id="71" name="Google Shape;71;p38"/>
          <p:cNvPicPr preferRelativeResize="0"/>
          <p:nvPr/>
        </p:nvPicPr>
        <p:blipFill rotWithShape="1">
          <a:blip r:embed="rId3">
            <a:alphaModFix/>
          </a:blip>
          <a:srcRect/>
          <a:stretch/>
        </p:blipFill>
        <p:spPr>
          <a:xfrm>
            <a:off x="841600" y="6148180"/>
            <a:ext cx="1523874" cy="633932"/>
          </a:xfrm>
          <a:prstGeom prst="rect">
            <a:avLst/>
          </a:prstGeom>
          <a:noFill/>
          <a:ln>
            <a:noFill/>
          </a:ln>
        </p:spPr>
      </p:pic>
      <p:pic>
        <p:nvPicPr>
          <p:cNvPr id="72" name="Google Shape;72;p38"/>
          <p:cNvPicPr preferRelativeResize="0"/>
          <p:nvPr/>
        </p:nvPicPr>
        <p:blipFill rotWithShape="1">
          <a:blip r:embed="rId4">
            <a:alphaModFix/>
          </a:blip>
          <a:srcRect/>
          <a:stretch/>
        </p:blipFill>
        <p:spPr>
          <a:xfrm>
            <a:off x="3026669" y="6207625"/>
            <a:ext cx="1962613" cy="515078"/>
          </a:xfrm>
          <a:prstGeom prst="rect">
            <a:avLst/>
          </a:prstGeom>
          <a:noFill/>
          <a:ln>
            <a:noFill/>
          </a:ln>
        </p:spPr>
      </p:pic>
      <p:pic>
        <p:nvPicPr>
          <p:cNvPr id="73" name="Google Shape;73;p38"/>
          <p:cNvPicPr preferRelativeResize="0"/>
          <p:nvPr/>
        </p:nvPicPr>
        <p:blipFill rotWithShape="1">
          <a:blip r:embed="rId5">
            <a:alphaModFix/>
          </a:blip>
          <a:srcRect/>
          <a:stretch/>
        </p:blipFill>
        <p:spPr>
          <a:xfrm>
            <a:off x="5650478" y="6118184"/>
            <a:ext cx="1612438" cy="693960"/>
          </a:xfrm>
          <a:prstGeom prst="rect">
            <a:avLst/>
          </a:prstGeom>
          <a:noFill/>
          <a:ln>
            <a:noFill/>
          </a:ln>
        </p:spPr>
      </p:pic>
      <p:pic>
        <p:nvPicPr>
          <p:cNvPr id="74" name="Google Shape;74;p38"/>
          <p:cNvPicPr preferRelativeResize="0"/>
          <p:nvPr/>
        </p:nvPicPr>
        <p:blipFill rotWithShape="1">
          <a:blip r:embed="rId6">
            <a:alphaModFix/>
          </a:blip>
          <a:srcRect/>
          <a:stretch/>
        </p:blipFill>
        <p:spPr>
          <a:xfrm>
            <a:off x="7920080" y="6181191"/>
            <a:ext cx="1468376" cy="567894"/>
          </a:xfrm>
          <a:prstGeom prst="rect">
            <a:avLst/>
          </a:prstGeom>
          <a:noFill/>
          <a:ln>
            <a:noFill/>
          </a:ln>
        </p:spPr>
      </p:pic>
      <p:pic>
        <p:nvPicPr>
          <p:cNvPr id="75" name="Google Shape;75;p38"/>
          <p:cNvPicPr preferRelativeResize="0"/>
          <p:nvPr/>
        </p:nvPicPr>
        <p:blipFill rotWithShape="1">
          <a:blip r:embed="rId7">
            <a:alphaModFix/>
          </a:blip>
          <a:srcRect/>
          <a:stretch/>
        </p:blipFill>
        <p:spPr>
          <a:xfrm>
            <a:off x="9938199" y="6141339"/>
            <a:ext cx="1523874" cy="647649"/>
          </a:xfrm>
          <a:prstGeom prst="rect">
            <a:avLst/>
          </a:prstGeom>
          <a:noFill/>
          <a:ln>
            <a:noFill/>
          </a:ln>
        </p:spPr>
      </p:pic>
      <p:sp>
        <p:nvSpPr>
          <p:cNvPr id="76" name="Google Shape;76;p38"/>
          <p:cNvSpPr txBox="1">
            <a:spLocks noGrp="1"/>
          </p:cNvSpPr>
          <p:nvPr>
            <p:ph type="subTitle" idx="1"/>
          </p:nvPr>
        </p:nvSpPr>
        <p:spPr>
          <a:xfrm>
            <a:off x="0" y="4029770"/>
            <a:ext cx="12192000" cy="722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rgbClr val="FFFFFF"/>
              </a:buClr>
              <a:buSzPts val="3600"/>
              <a:buNone/>
            </a:pPr>
            <a:r>
              <a:rPr lang="en-US" sz="3400">
                <a:solidFill>
                  <a:srgbClr val="004890"/>
                </a:solidFill>
                <a:latin typeface="Open Sans"/>
                <a:ea typeface="Open Sans"/>
                <a:cs typeface="Open Sans"/>
                <a:sym typeface="Open Sans"/>
              </a:rPr>
              <a:t>Evidence-based medicine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9"/>
          <p:cNvSpPr txBox="1">
            <a:spLocks noGrp="1"/>
          </p:cNvSpPr>
          <p:nvPr>
            <p:ph type="title"/>
          </p:nvPr>
        </p:nvSpPr>
        <p:spPr>
          <a:xfrm>
            <a:off x="0" y="251487"/>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86F7C"/>
              </a:buClr>
              <a:buSzPts val="3700"/>
              <a:buNone/>
            </a:pPr>
            <a:r>
              <a:rPr lang="en-US" sz="3500">
                <a:solidFill>
                  <a:srgbClr val="586F7C"/>
                </a:solidFill>
                <a:latin typeface="Open Sans"/>
                <a:ea typeface="Open Sans"/>
                <a:cs typeface="Open Sans"/>
                <a:sym typeface="Open Sans"/>
              </a:rPr>
              <a:t>Traditional (narrative) literature </a:t>
            </a:r>
            <a:br>
              <a:rPr lang="en-US" sz="3500">
                <a:solidFill>
                  <a:srgbClr val="586F7C"/>
                </a:solidFill>
                <a:latin typeface="Open Sans"/>
                <a:ea typeface="Open Sans"/>
                <a:cs typeface="Open Sans"/>
                <a:sym typeface="Open Sans"/>
              </a:rPr>
            </a:br>
            <a:r>
              <a:rPr lang="en-US" sz="3500">
                <a:solidFill>
                  <a:srgbClr val="586F7C"/>
                </a:solidFill>
                <a:latin typeface="Open Sans"/>
                <a:ea typeface="Open Sans"/>
                <a:cs typeface="Open Sans"/>
                <a:sym typeface="Open Sans"/>
              </a:rPr>
              <a:t>review vs. systematic review</a:t>
            </a:r>
            <a:endParaRPr sz="3500">
              <a:solidFill>
                <a:srgbClr val="586F7C"/>
              </a:solidFill>
              <a:latin typeface="Open Sans"/>
              <a:ea typeface="Open Sans"/>
              <a:cs typeface="Open Sans"/>
              <a:sym typeface="Open Sans"/>
            </a:endParaRPr>
          </a:p>
        </p:txBody>
      </p:sp>
      <p:graphicFrame>
        <p:nvGraphicFramePr>
          <p:cNvPr id="161" name="Google Shape;161;p9"/>
          <p:cNvGraphicFramePr/>
          <p:nvPr/>
        </p:nvGraphicFramePr>
        <p:xfrm>
          <a:off x="638460" y="1874520"/>
          <a:ext cx="10738950" cy="4599250"/>
        </p:xfrm>
        <a:graphic>
          <a:graphicData uri="http://schemas.openxmlformats.org/drawingml/2006/table">
            <a:tbl>
              <a:tblPr firstRow="1" bandRow="1">
                <a:noFill/>
                <a:tableStyleId>{CE52E4DF-B764-4FCC-9638-54D37579AE1E}</a:tableStyleId>
              </a:tblPr>
              <a:tblGrid>
                <a:gridCol w="3579650">
                  <a:extLst>
                    <a:ext uri="{9D8B030D-6E8A-4147-A177-3AD203B41FA5}">
                      <a16:colId xmlns:a16="http://schemas.microsoft.com/office/drawing/2014/main" val="20000"/>
                    </a:ext>
                  </a:extLst>
                </a:gridCol>
                <a:gridCol w="3579650">
                  <a:extLst>
                    <a:ext uri="{9D8B030D-6E8A-4147-A177-3AD203B41FA5}">
                      <a16:colId xmlns:a16="http://schemas.microsoft.com/office/drawing/2014/main" val="20001"/>
                    </a:ext>
                  </a:extLst>
                </a:gridCol>
                <a:gridCol w="3579650">
                  <a:extLst>
                    <a:ext uri="{9D8B030D-6E8A-4147-A177-3AD203B41FA5}">
                      <a16:colId xmlns:a16="http://schemas.microsoft.com/office/drawing/2014/main" val="20002"/>
                    </a:ext>
                  </a:extLst>
                </a:gridCol>
              </a:tblGrid>
              <a:tr h="413100">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solidFill>
                            <a:srgbClr val="3F3F3F"/>
                          </a:solidFill>
                          <a:latin typeface="Open Sans"/>
                          <a:ea typeface="Open Sans"/>
                          <a:cs typeface="Open Sans"/>
                          <a:sym typeface="Open Sans"/>
                        </a:rPr>
                        <a:t>Review</a:t>
                      </a:r>
                      <a:r>
                        <a:rPr lang="en-US" sz="1600" b="1" u="none" strike="noStrike" cap="none">
                          <a:solidFill>
                            <a:srgbClr val="3F3F3F"/>
                          </a:solidFill>
                          <a:latin typeface="Open Sans"/>
                          <a:ea typeface="Open Sans"/>
                          <a:cs typeface="Open Sans"/>
                          <a:sym typeface="Open Sans"/>
                        </a:rPr>
                        <a:t> </a:t>
                      </a:r>
                      <a:r>
                        <a:rPr lang="en-US" sz="2000" b="1" u="none" strike="noStrike" cap="none">
                          <a:solidFill>
                            <a:srgbClr val="3F3F3F"/>
                          </a:solidFill>
                          <a:latin typeface="Open Sans"/>
                          <a:ea typeface="Open Sans"/>
                          <a:cs typeface="Open Sans"/>
                          <a:sym typeface="Open Sans"/>
                        </a:rPr>
                        <a:t>stage</a:t>
                      </a:r>
                      <a:endParaRPr sz="2000" b="1" i="0" u="none" strike="noStrike" cap="none">
                        <a:solidFill>
                          <a:srgbClr val="3F3F3F"/>
                        </a:solidFill>
                        <a:latin typeface="Open Sans"/>
                        <a:ea typeface="Open Sans"/>
                        <a:cs typeface="Open Sans"/>
                        <a:sym typeface="Open Sans"/>
                      </a:endParaRPr>
                    </a:p>
                  </a:txBody>
                  <a:tcPr marL="68575" marR="68575" marT="34275" marB="34275">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solidFill>
                            <a:srgbClr val="3F3F3F"/>
                          </a:solidFill>
                          <a:latin typeface="Open Sans"/>
                          <a:ea typeface="Open Sans"/>
                          <a:cs typeface="Open Sans"/>
                          <a:sym typeface="Open Sans"/>
                        </a:rPr>
                        <a:t>Narrative</a:t>
                      </a:r>
                      <a:r>
                        <a:rPr lang="en-US" sz="1600" b="1" u="none" strike="noStrike" cap="none">
                          <a:solidFill>
                            <a:srgbClr val="3F3F3F"/>
                          </a:solidFill>
                          <a:latin typeface="Open Sans"/>
                          <a:ea typeface="Open Sans"/>
                          <a:cs typeface="Open Sans"/>
                          <a:sym typeface="Open Sans"/>
                        </a:rPr>
                        <a:t> </a:t>
                      </a:r>
                      <a:r>
                        <a:rPr lang="en-US" sz="2000" b="1" u="none" strike="noStrike" cap="none">
                          <a:solidFill>
                            <a:srgbClr val="3F3F3F"/>
                          </a:solidFill>
                          <a:latin typeface="Open Sans"/>
                          <a:ea typeface="Open Sans"/>
                          <a:cs typeface="Open Sans"/>
                          <a:sym typeface="Open Sans"/>
                        </a:rPr>
                        <a:t>review</a:t>
                      </a:r>
                      <a:endParaRPr sz="2000" b="1" i="0" u="none" strike="noStrike" cap="none">
                        <a:solidFill>
                          <a:srgbClr val="3F3F3F"/>
                        </a:solidFill>
                        <a:latin typeface="Open Sans"/>
                        <a:ea typeface="Open Sans"/>
                        <a:cs typeface="Open Sans"/>
                        <a:sym typeface="Open Sans"/>
                      </a:endParaRPr>
                    </a:p>
                  </a:txBody>
                  <a:tcPr marL="68575" marR="68575" marT="34275" marB="34275">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solidFill>
                            <a:srgbClr val="3F3F3F"/>
                          </a:solidFill>
                          <a:latin typeface="Open Sans"/>
                          <a:ea typeface="Open Sans"/>
                          <a:cs typeface="Open Sans"/>
                          <a:sym typeface="Open Sans"/>
                        </a:rPr>
                        <a:t>Systematic</a:t>
                      </a:r>
                      <a:r>
                        <a:rPr lang="en-US" sz="1600" b="1" u="none" strike="noStrike" cap="none">
                          <a:solidFill>
                            <a:srgbClr val="3F3F3F"/>
                          </a:solidFill>
                          <a:latin typeface="Open Sans"/>
                          <a:ea typeface="Open Sans"/>
                          <a:cs typeface="Open Sans"/>
                          <a:sym typeface="Open Sans"/>
                        </a:rPr>
                        <a:t> </a:t>
                      </a:r>
                      <a:r>
                        <a:rPr lang="en-US" sz="2000" b="1" u="none" strike="noStrike" cap="none">
                          <a:solidFill>
                            <a:srgbClr val="3F3F3F"/>
                          </a:solidFill>
                          <a:latin typeface="Open Sans"/>
                          <a:ea typeface="Open Sans"/>
                          <a:cs typeface="Open Sans"/>
                          <a:sym typeface="Open Sans"/>
                        </a:rPr>
                        <a:t>review</a:t>
                      </a:r>
                      <a:endParaRPr sz="2000" b="1" i="0" u="none" strike="noStrike" cap="none">
                        <a:solidFill>
                          <a:srgbClr val="3F3F3F"/>
                        </a:solidFill>
                        <a:latin typeface="Open Sans"/>
                        <a:ea typeface="Open Sans"/>
                        <a:cs typeface="Open Sans"/>
                        <a:sym typeface="Open Sans"/>
                      </a:endParaRPr>
                    </a:p>
                  </a:txBody>
                  <a:tcPr marL="68575" marR="68575" marT="34275" marB="34275">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908825">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solidFill>
                            <a:srgbClr val="3F3F3F"/>
                          </a:solidFill>
                          <a:latin typeface="Open Sans"/>
                          <a:ea typeface="Open Sans"/>
                          <a:cs typeface="Open Sans"/>
                          <a:sym typeface="Open Sans"/>
                        </a:rPr>
                        <a:t>Review question</a:t>
                      </a:r>
                      <a:endParaRPr sz="1700" i="0" u="none" strike="noStrike" cap="none">
                        <a:solidFill>
                          <a:srgbClr val="3F3F3F"/>
                        </a:solidFill>
                        <a:latin typeface="Open Sans"/>
                        <a:ea typeface="Open Sans"/>
                        <a:cs typeface="Open Sans"/>
                        <a:sym typeface="Open Sans"/>
                      </a:endParaRPr>
                    </a:p>
                  </a:txBody>
                  <a:tcPr marL="68575" marR="68575" marT="34275" marB="342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solidFill>
                            <a:srgbClr val="3F3F3F"/>
                          </a:solidFill>
                          <a:latin typeface="Open Sans"/>
                          <a:ea typeface="Open Sans"/>
                          <a:cs typeface="Open Sans"/>
                          <a:sym typeface="Open Sans"/>
                        </a:rPr>
                        <a:t>Question is broad and terms are not well-defined </a:t>
                      </a:r>
                      <a:endParaRPr sz="1700" i="0" u="none" strike="noStrike" cap="none">
                        <a:solidFill>
                          <a:srgbClr val="3F3F3F"/>
                        </a:solidFill>
                        <a:latin typeface="Open Sans"/>
                        <a:ea typeface="Open Sans"/>
                        <a:cs typeface="Open Sans"/>
                        <a:sym typeface="Open Sans"/>
                      </a:endParaRPr>
                    </a:p>
                  </a:txBody>
                  <a:tcPr marL="68575" marR="68575" marT="34275" marB="342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solidFill>
                            <a:srgbClr val="3F3F3F"/>
                          </a:solidFill>
                          <a:latin typeface="Open Sans"/>
                          <a:ea typeface="Open Sans"/>
                          <a:cs typeface="Open Sans"/>
                          <a:sym typeface="Open Sans"/>
                        </a:rPr>
                        <a:t>Question is specific; terms and protocol are defined in advance</a:t>
                      </a:r>
                      <a:endParaRPr sz="1700" i="0" u="none" strike="noStrike" cap="none">
                        <a:solidFill>
                          <a:srgbClr val="3F3F3F"/>
                        </a:solidFill>
                        <a:latin typeface="Open Sans"/>
                        <a:ea typeface="Open Sans"/>
                        <a:cs typeface="Open Sans"/>
                        <a:sym typeface="Open Sans"/>
                      </a:endParaRPr>
                    </a:p>
                  </a:txBody>
                  <a:tcPr marL="68575" marR="68575" marT="34275" marB="342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184250">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solidFill>
                            <a:srgbClr val="3F3F3F"/>
                          </a:solidFill>
                          <a:latin typeface="Open Sans"/>
                          <a:ea typeface="Open Sans"/>
                          <a:cs typeface="Open Sans"/>
                          <a:sym typeface="Open Sans"/>
                        </a:rPr>
                        <a:t>Study selection</a:t>
                      </a:r>
                      <a:endParaRPr sz="1700" i="0" u="none" strike="noStrike" cap="none">
                        <a:solidFill>
                          <a:srgbClr val="3F3F3F"/>
                        </a:solidFill>
                        <a:latin typeface="Open Sans"/>
                        <a:ea typeface="Open Sans"/>
                        <a:cs typeface="Open Sans"/>
                        <a:sym typeface="Open Sans"/>
                      </a:endParaRPr>
                    </a:p>
                  </a:txBody>
                  <a:tcPr marL="68575" marR="68575" marT="34275" marB="342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solidFill>
                            <a:srgbClr val="3F3F3F"/>
                          </a:solidFill>
                          <a:latin typeface="Open Sans"/>
                          <a:ea typeface="Open Sans"/>
                          <a:cs typeface="Open Sans"/>
                          <a:sym typeface="Open Sans"/>
                        </a:rPr>
                        <a:t>Convenience sampling and biased selection</a:t>
                      </a:r>
                      <a:endParaRPr sz="1700" i="0" u="none" strike="noStrike" cap="none">
                        <a:solidFill>
                          <a:srgbClr val="3F3F3F"/>
                        </a:solidFill>
                        <a:latin typeface="Open Sans"/>
                        <a:ea typeface="Open Sans"/>
                        <a:cs typeface="Open Sans"/>
                        <a:sym typeface="Open Sans"/>
                      </a:endParaRPr>
                    </a:p>
                  </a:txBody>
                  <a:tcPr marL="68575" marR="68575" marT="34275" marB="342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solidFill>
                            <a:srgbClr val="3F3F3F"/>
                          </a:solidFill>
                          <a:latin typeface="Open Sans"/>
                          <a:ea typeface="Open Sans"/>
                          <a:cs typeface="Open Sans"/>
                          <a:sym typeface="Open Sans"/>
                        </a:rPr>
                        <a:t>Exhaustive searches with pre-defined criteria applied for selection by more than one reviewer</a:t>
                      </a:r>
                      <a:endParaRPr sz="1700" i="0" u="none" strike="noStrike" cap="none">
                        <a:solidFill>
                          <a:srgbClr val="3F3F3F"/>
                        </a:solidFill>
                        <a:latin typeface="Open Sans"/>
                        <a:ea typeface="Open Sans"/>
                        <a:cs typeface="Open Sans"/>
                        <a:sym typeface="Open Sans"/>
                      </a:endParaRPr>
                    </a:p>
                  </a:txBody>
                  <a:tcPr marL="68575" marR="68575" marT="34275" marB="342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908825">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solidFill>
                            <a:srgbClr val="3F3F3F"/>
                          </a:solidFill>
                          <a:latin typeface="Open Sans"/>
                          <a:ea typeface="Open Sans"/>
                          <a:cs typeface="Open Sans"/>
                          <a:sym typeface="Open Sans"/>
                        </a:rPr>
                        <a:t>Quality assessment</a:t>
                      </a:r>
                      <a:endParaRPr sz="1700" i="0" u="none" strike="noStrike" cap="none">
                        <a:solidFill>
                          <a:srgbClr val="3F3F3F"/>
                        </a:solidFill>
                        <a:latin typeface="Open Sans"/>
                        <a:ea typeface="Open Sans"/>
                        <a:cs typeface="Open Sans"/>
                        <a:sym typeface="Open Sans"/>
                      </a:endParaRPr>
                    </a:p>
                  </a:txBody>
                  <a:tcPr marL="68575" marR="68575" marT="34275" marB="342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solidFill>
                            <a:srgbClr val="3F3F3F"/>
                          </a:solidFill>
                          <a:latin typeface="Open Sans"/>
                          <a:ea typeface="Open Sans"/>
                          <a:cs typeface="Open Sans"/>
                          <a:sym typeface="Open Sans"/>
                        </a:rPr>
                        <a:t>None</a:t>
                      </a:r>
                      <a:endParaRPr sz="1700" i="0" u="none" strike="noStrike" cap="none">
                        <a:solidFill>
                          <a:srgbClr val="3F3F3F"/>
                        </a:solidFill>
                        <a:latin typeface="Open Sans"/>
                        <a:ea typeface="Open Sans"/>
                        <a:cs typeface="Open Sans"/>
                        <a:sym typeface="Open Sans"/>
                      </a:endParaRPr>
                    </a:p>
                  </a:txBody>
                  <a:tcPr marL="68575" marR="68575" marT="34275" marB="342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solidFill>
                            <a:srgbClr val="3F3F3F"/>
                          </a:solidFill>
                          <a:latin typeface="Open Sans"/>
                          <a:ea typeface="Open Sans"/>
                          <a:cs typeface="Open Sans"/>
                          <a:sym typeface="Open Sans"/>
                        </a:rPr>
                        <a:t>Selected studies assessed for risk of bias and study quality</a:t>
                      </a:r>
                      <a:endParaRPr sz="1700" i="0" u="none" strike="noStrike" cap="none">
                        <a:solidFill>
                          <a:srgbClr val="3F3F3F"/>
                        </a:solidFill>
                        <a:latin typeface="Open Sans"/>
                        <a:ea typeface="Open Sans"/>
                        <a:cs typeface="Open Sans"/>
                        <a:sym typeface="Open Sans"/>
                      </a:endParaRPr>
                    </a:p>
                  </a:txBody>
                  <a:tcPr marL="68575" marR="68575" marT="34275" marB="342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1184250">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solidFill>
                            <a:srgbClr val="3F3F3F"/>
                          </a:solidFill>
                          <a:latin typeface="Open Sans"/>
                          <a:ea typeface="Open Sans"/>
                          <a:cs typeface="Open Sans"/>
                          <a:sym typeface="Open Sans"/>
                        </a:rPr>
                        <a:t>Synthesis</a:t>
                      </a:r>
                      <a:endParaRPr sz="1700" i="0" u="none" strike="noStrike" cap="none">
                        <a:solidFill>
                          <a:srgbClr val="3F3F3F"/>
                        </a:solidFill>
                        <a:latin typeface="Open Sans"/>
                        <a:ea typeface="Open Sans"/>
                        <a:cs typeface="Open Sans"/>
                        <a:sym typeface="Open Sans"/>
                      </a:endParaRPr>
                    </a:p>
                  </a:txBody>
                  <a:tcPr marL="68575" marR="68575" marT="34275" marB="342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solidFill>
                            <a:srgbClr val="3F3F3F"/>
                          </a:solidFill>
                          <a:latin typeface="Open Sans"/>
                          <a:ea typeface="Open Sans"/>
                          <a:cs typeface="Open Sans"/>
                          <a:sym typeface="Open Sans"/>
                        </a:rPr>
                        <a:t>Qualitative and narrative; vote-counting may be used</a:t>
                      </a:r>
                      <a:endParaRPr sz="1700" i="0" u="none" strike="noStrike" cap="none">
                        <a:solidFill>
                          <a:srgbClr val="3F3F3F"/>
                        </a:solidFill>
                        <a:latin typeface="Open Sans"/>
                        <a:ea typeface="Open Sans"/>
                        <a:cs typeface="Open Sans"/>
                        <a:sym typeface="Open Sans"/>
                      </a:endParaRPr>
                    </a:p>
                  </a:txBody>
                  <a:tcPr marL="68575" marR="68575" marT="34275" marB="342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solidFill>
                            <a:srgbClr val="3F3F3F"/>
                          </a:solidFill>
                          <a:latin typeface="Open Sans"/>
                          <a:ea typeface="Open Sans"/>
                          <a:cs typeface="Open Sans"/>
                          <a:sym typeface="Open Sans"/>
                        </a:rPr>
                        <a:t>Sometimes quantitative, including meta-analysis with risk of bias considered</a:t>
                      </a:r>
                      <a:endParaRPr sz="1700" i="0" u="none" strike="noStrike" cap="none">
                        <a:solidFill>
                          <a:srgbClr val="3F3F3F"/>
                        </a:solidFill>
                        <a:latin typeface="Open Sans"/>
                        <a:ea typeface="Open Sans"/>
                        <a:cs typeface="Open Sans"/>
                        <a:sym typeface="Open Sans"/>
                      </a:endParaRPr>
                    </a:p>
                  </a:txBody>
                  <a:tcPr marL="68575" marR="68575" marT="34275" marB="342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65"/>
        <p:cNvGrpSpPr/>
        <p:nvPr/>
      </p:nvGrpSpPr>
      <p:grpSpPr>
        <a:xfrm>
          <a:off x="0" y="0"/>
          <a:ext cx="0" cy="0"/>
          <a:chOff x="0" y="0"/>
          <a:chExt cx="0" cy="0"/>
        </a:xfrm>
      </p:grpSpPr>
      <p:sp>
        <p:nvSpPr>
          <p:cNvPr id="166" name="Google Shape;166;p5"/>
          <p:cNvSpPr txBox="1">
            <a:spLocks noGrp="1"/>
          </p:cNvSpPr>
          <p:nvPr>
            <p:ph type="title"/>
          </p:nvPr>
        </p:nvSpPr>
        <p:spPr>
          <a:xfrm>
            <a:off x="0" y="378812"/>
            <a:ext cx="7837714"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86F7C"/>
              </a:buClr>
              <a:buSzPts val="3700"/>
              <a:buNone/>
            </a:pPr>
            <a:r>
              <a:rPr lang="en-US">
                <a:solidFill>
                  <a:srgbClr val="586F7C"/>
                </a:solidFill>
                <a:latin typeface="Open Sans"/>
                <a:ea typeface="Open Sans"/>
                <a:cs typeface="Open Sans"/>
                <a:sym typeface="Open Sans"/>
              </a:rPr>
              <a:t>Definitions of other study types</a:t>
            </a:r>
            <a:endParaRPr>
              <a:solidFill>
                <a:srgbClr val="586F7C"/>
              </a:solidFill>
              <a:latin typeface="Open Sans"/>
              <a:ea typeface="Open Sans"/>
              <a:cs typeface="Open Sans"/>
              <a:sym typeface="Open Sans"/>
            </a:endParaRPr>
          </a:p>
        </p:txBody>
      </p:sp>
      <p:sp>
        <p:nvSpPr>
          <p:cNvPr id="167" name="Google Shape;167;p5"/>
          <p:cNvSpPr txBox="1">
            <a:spLocks noGrp="1"/>
          </p:cNvSpPr>
          <p:nvPr>
            <p:ph type="body" idx="1"/>
          </p:nvPr>
        </p:nvSpPr>
        <p:spPr>
          <a:xfrm>
            <a:off x="197004" y="1717070"/>
            <a:ext cx="11798100" cy="4656000"/>
          </a:xfrm>
          <a:prstGeom prst="rect">
            <a:avLst/>
          </a:prstGeom>
          <a:noFill/>
          <a:ln>
            <a:noFill/>
          </a:ln>
        </p:spPr>
        <p:txBody>
          <a:bodyPr spcFirstLastPara="1" wrap="square" lIns="91425" tIns="45700" rIns="91425" bIns="45700" anchor="t" anchorCtr="0">
            <a:noAutofit/>
          </a:bodyPr>
          <a:lstStyle/>
          <a:p>
            <a:pPr marL="457200" lvl="0" indent="-349250" algn="l" rtl="0">
              <a:lnSpc>
                <a:spcPct val="90000"/>
              </a:lnSpc>
              <a:spcBef>
                <a:spcPts val="1000"/>
              </a:spcBef>
              <a:spcAft>
                <a:spcPts val="0"/>
              </a:spcAft>
              <a:buClr>
                <a:srgbClr val="000000"/>
              </a:buClr>
              <a:buSzPts val="1900"/>
              <a:buFont typeface="Century Gothic"/>
              <a:buChar char="●"/>
            </a:pPr>
            <a:r>
              <a:rPr lang="en-US" sz="1900" b="1">
                <a:solidFill>
                  <a:srgbClr val="3F3F3F"/>
                </a:solidFill>
                <a:latin typeface="Open Sans"/>
                <a:ea typeface="Open Sans"/>
                <a:cs typeface="Open Sans"/>
                <a:sym typeface="Open Sans"/>
              </a:rPr>
              <a:t>Randomized Controlled Trial:</a:t>
            </a:r>
            <a:r>
              <a:rPr lang="en-US" sz="1900">
                <a:solidFill>
                  <a:srgbClr val="3F3F3F"/>
                </a:solidFill>
                <a:latin typeface="Open Sans"/>
                <a:ea typeface="Open Sans"/>
                <a:cs typeface="Open Sans"/>
                <a:sym typeface="Open Sans"/>
              </a:rPr>
              <a:t> a trial in which participants are randomly assigned to two or more groups: at least one (the experimental group) receiving an intervention that is being tested and another (the comparison or control group) receiving an alternative treatment or placebo. This design allows assessment of the relative effects of interventions.</a:t>
            </a:r>
            <a:endParaRPr sz="1900">
              <a:solidFill>
                <a:srgbClr val="3F3F3F"/>
              </a:solidFill>
              <a:latin typeface="Open Sans"/>
              <a:ea typeface="Open Sans"/>
              <a:cs typeface="Open Sans"/>
              <a:sym typeface="Open Sans"/>
            </a:endParaRPr>
          </a:p>
          <a:p>
            <a:pPr marL="457200" lvl="0" indent="0" algn="l" rtl="0">
              <a:lnSpc>
                <a:spcPct val="90000"/>
              </a:lnSpc>
              <a:spcBef>
                <a:spcPts val="1000"/>
              </a:spcBef>
              <a:spcAft>
                <a:spcPts val="0"/>
              </a:spcAft>
              <a:buSzPts val="2400"/>
              <a:buNone/>
            </a:pPr>
            <a:endParaRPr sz="1900">
              <a:solidFill>
                <a:srgbClr val="3F3F3F"/>
              </a:solidFill>
              <a:latin typeface="Open Sans"/>
              <a:ea typeface="Open Sans"/>
              <a:cs typeface="Open Sans"/>
              <a:sym typeface="Open Sans"/>
            </a:endParaRPr>
          </a:p>
          <a:p>
            <a:pPr marL="457200" lvl="0" indent="-349250" algn="l" rtl="0">
              <a:lnSpc>
                <a:spcPct val="90000"/>
              </a:lnSpc>
              <a:spcBef>
                <a:spcPts val="1000"/>
              </a:spcBef>
              <a:spcAft>
                <a:spcPts val="0"/>
              </a:spcAft>
              <a:buClr>
                <a:srgbClr val="000000"/>
              </a:buClr>
              <a:buSzPts val="1900"/>
              <a:buFont typeface="Century Gothic"/>
              <a:buChar char="●"/>
            </a:pPr>
            <a:r>
              <a:rPr lang="en-US" sz="1900" b="1">
                <a:solidFill>
                  <a:srgbClr val="3F3F3F"/>
                </a:solidFill>
                <a:latin typeface="Open Sans"/>
                <a:ea typeface="Open Sans"/>
                <a:cs typeface="Open Sans"/>
                <a:sym typeface="Open Sans"/>
              </a:rPr>
              <a:t>Controlled Clinical Trial:</a:t>
            </a:r>
            <a:r>
              <a:rPr lang="en-US" sz="1900">
                <a:solidFill>
                  <a:srgbClr val="3F3F3F"/>
                </a:solidFill>
                <a:latin typeface="Open Sans"/>
                <a:ea typeface="Open Sans"/>
                <a:cs typeface="Open Sans"/>
                <a:sym typeface="Open Sans"/>
              </a:rPr>
              <a:t> a trial in which participants are assigned to two or more different treatment groups. In Clinical Evidence, we use the term to refer to controlled trials in which treatment is assigned by a method other than random allocation. When the method of allocation is by random selection, the study is referred to as a randomized controlled trial (RCT). Non-randomized controlled trials are more likely to suffer from bias than RCTs.</a:t>
            </a:r>
            <a:endParaRPr sz="1900">
              <a:solidFill>
                <a:srgbClr val="3F3F3F"/>
              </a:solidFill>
              <a:latin typeface="Open Sans"/>
              <a:ea typeface="Open Sans"/>
              <a:cs typeface="Open Sans"/>
              <a:sym typeface="Open Sans"/>
            </a:endParaRPr>
          </a:p>
          <a:p>
            <a:pPr marL="457200" lvl="0" indent="0" algn="l" rtl="0">
              <a:lnSpc>
                <a:spcPct val="90000"/>
              </a:lnSpc>
              <a:spcBef>
                <a:spcPts val="1000"/>
              </a:spcBef>
              <a:spcAft>
                <a:spcPts val="0"/>
              </a:spcAft>
              <a:buSzPts val="2400"/>
              <a:buNone/>
            </a:pPr>
            <a:endParaRPr sz="1900">
              <a:solidFill>
                <a:srgbClr val="3F3F3F"/>
              </a:solidFill>
              <a:latin typeface="Open Sans"/>
              <a:ea typeface="Open Sans"/>
              <a:cs typeface="Open Sans"/>
              <a:sym typeface="Open Sans"/>
            </a:endParaRPr>
          </a:p>
          <a:p>
            <a:pPr marL="457200" lvl="0" indent="-349250" algn="l" rtl="0">
              <a:lnSpc>
                <a:spcPct val="90000"/>
              </a:lnSpc>
              <a:spcBef>
                <a:spcPts val="1000"/>
              </a:spcBef>
              <a:spcAft>
                <a:spcPts val="0"/>
              </a:spcAft>
              <a:buClr>
                <a:srgbClr val="000000"/>
              </a:buClr>
              <a:buSzPts val="1900"/>
              <a:buFont typeface="Century Gothic"/>
              <a:buChar char="●"/>
            </a:pPr>
            <a:r>
              <a:rPr lang="en-US" sz="1900" b="1">
                <a:solidFill>
                  <a:srgbClr val="3F3F3F"/>
                </a:solidFill>
                <a:latin typeface="Open Sans"/>
                <a:ea typeface="Open Sans"/>
                <a:cs typeface="Open Sans"/>
                <a:sym typeface="Open Sans"/>
              </a:rPr>
              <a:t>Cohort Study:</a:t>
            </a:r>
            <a:r>
              <a:rPr lang="en-US" sz="1900">
                <a:solidFill>
                  <a:srgbClr val="3F3F3F"/>
                </a:solidFill>
                <a:latin typeface="Open Sans"/>
                <a:ea typeface="Open Sans"/>
                <a:cs typeface="Open Sans"/>
                <a:sym typeface="Open Sans"/>
              </a:rPr>
              <a:t> a non-experimental study design that follows a group of people (a cohort), and then looks at how events differ among people within the group. A study that examines a cohort, which differs in respect to exposure to some suspected risk factor (e.g. smoking), is useful for trying to ascertain whether exposure is likely to cause specified events (e.g. lung cancer). Prospective cohort studies (which track participants forward in time) are more reliable than retrospective cohort studies.</a:t>
            </a:r>
            <a:endParaRPr sz="2300">
              <a:solidFill>
                <a:srgbClr val="3F3F3F"/>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1"/>
        <p:cNvGrpSpPr/>
        <p:nvPr/>
      </p:nvGrpSpPr>
      <p:grpSpPr>
        <a:xfrm>
          <a:off x="0" y="0"/>
          <a:ext cx="0" cy="0"/>
          <a:chOff x="0" y="0"/>
          <a:chExt cx="0" cy="0"/>
        </a:xfrm>
      </p:grpSpPr>
      <p:sp>
        <p:nvSpPr>
          <p:cNvPr id="172" name="Google Shape;172;p6"/>
          <p:cNvSpPr txBox="1">
            <a:spLocks noGrp="1"/>
          </p:cNvSpPr>
          <p:nvPr>
            <p:ph type="title"/>
          </p:nvPr>
        </p:nvSpPr>
        <p:spPr>
          <a:xfrm>
            <a:off x="0" y="378812"/>
            <a:ext cx="7837714"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86F7C"/>
              </a:buClr>
              <a:buSzPts val="3700"/>
              <a:buNone/>
            </a:pPr>
            <a:r>
              <a:rPr lang="en-US">
                <a:solidFill>
                  <a:srgbClr val="586F7C"/>
                </a:solidFill>
                <a:latin typeface="Open Sans"/>
                <a:ea typeface="Open Sans"/>
                <a:cs typeface="Open Sans"/>
                <a:sym typeface="Open Sans"/>
              </a:rPr>
              <a:t>Definitions continued</a:t>
            </a:r>
            <a:endParaRPr>
              <a:solidFill>
                <a:srgbClr val="586F7C"/>
              </a:solidFill>
              <a:latin typeface="Open Sans"/>
              <a:ea typeface="Open Sans"/>
              <a:cs typeface="Open Sans"/>
              <a:sym typeface="Open Sans"/>
            </a:endParaRPr>
          </a:p>
        </p:txBody>
      </p:sp>
      <p:sp>
        <p:nvSpPr>
          <p:cNvPr id="173" name="Google Shape;173;p6"/>
          <p:cNvSpPr txBox="1">
            <a:spLocks noGrp="1"/>
          </p:cNvSpPr>
          <p:nvPr>
            <p:ph type="body" idx="1"/>
          </p:nvPr>
        </p:nvSpPr>
        <p:spPr>
          <a:xfrm>
            <a:off x="0" y="1757225"/>
            <a:ext cx="11054400" cy="4970100"/>
          </a:xfrm>
          <a:prstGeom prst="rect">
            <a:avLst/>
          </a:prstGeom>
          <a:noFill/>
          <a:ln>
            <a:noFill/>
          </a:ln>
        </p:spPr>
        <p:txBody>
          <a:bodyPr spcFirstLastPara="1" wrap="square" lIns="91425" tIns="45700" rIns="91425" bIns="45700" anchor="t" anchorCtr="0">
            <a:noAutofit/>
          </a:bodyPr>
          <a:lstStyle/>
          <a:p>
            <a:pPr marL="457200" lvl="0" indent="-374650" algn="l" rtl="0">
              <a:lnSpc>
                <a:spcPct val="90000"/>
              </a:lnSpc>
              <a:spcBef>
                <a:spcPts val="1000"/>
              </a:spcBef>
              <a:spcAft>
                <a:spcPts val="0"/>
              </a:spcAft>
              <a:buClr>
                <a:srgbClr val="000000"/>
              </a:buClr>
              <a:buSzPts val="2300"/>
              <a:buChar char="●"/>
            </a:pPr>
            <a:r>
              <a:rPr lang="en-US" sz="2300" b="1">
                <a:solidFill>
                  <a:srgbClr val="3F3F3F"/>
                </a:solidFill>
                <a:latin typeface="Open Sans"/>
                <a:ea typeface="Open Sans"/>
                <a:cs typeface="Open Sans"/>
                <a:sym typeface="Open Sans"/>
              </a:rPr>
              <a:t>Case control study:</a:t>
            </a:r>
            <a:r>
              <a:rPr lang="en-US" sz="2300">
                <a:solidFill>
                  <a:srgbClr val="3F3F3F"/>
                </a:solidFill>
                <a:latin typeface="Open Sans"/>
                <a:ea typeface="Open Sans"/>
                <a:cs typeface="Open Sans"/>
                <a:sym typeface="Open Sans"/>
              </a:rPr>
              <a:t> a study design that examines a group of people who have experienced an event (usually an adverse event) and a group of people who have not experienced the same event and looks at how exposure to suspect (usually noxious) agents differed between the two groups. This type of study design is most useful for trying to ascertain the cause of rare events, such as rare cancers.</a:t>
            </a:r>
            <a:endParaRPr sz="2300">
              <a:solidFill>
                <a:srgbClr val="3F3F3F"/>
              </a:solidFill>
              <a:latin typeface="Open Sans"/>
              <a:ea typeface="Open Sans"/>
              <a:cs typeface="Open Sans"/>
              <a:sym typeface="Open Sans"/>
            </a:endParaRPr>
          </a:p>
          <a:p>
            <a:pPr marL="457200" lvl="0" indent="-374650" algn="l" rtl="0">
              <a:lnSpc>
                <a:spcPct val="90000"/>
              </a:lnSpc>
              <a:spcBef>
                <a:spcPts val="1000"/>
              </a:spcBef>
              <a:spcAft>
                <a:spcPts val="0"/>
              </a:spcAft>
              <a:buClr>
                <a:srgbClr val="000000"/>
              </a:buClr>
              <a:buSzPts val="2300"/>
              <a:buChar char="●"/>
            </a:pPr>
            <a:r>
              <a:rPr lang="en-US" sz="2300" b="1">
                <a:solidFill>
                  <a:srgbClr val="3F3F3F"/>
                </a:solidFill>
                <a:latin typeface="Open Sans"/>
                <a:ea typeface="Open Sans"/>
                <a:cs typeface="Open Sans"/>
                <a:sym typeface="Open Sans"/>
              </a:rPr>
              <a:t>Case Series:</a:t>
            </a:r>
            <a:r>
              <a:rPr lang="en-US" sz="2300">
                <a:solidFill>
                  <a:srgbClr val="3F3F3F"/>
                </a:solidFill>
                <a:latin typeface="Open Sans"/>
                <a:ea typeface="Open Sans"/>
                <a:cs typeface="Open Sans"/>
                <a:sym typeface="Open Sans"/>
              </a:rPr>
              <a:t> analysis of series of people with the disease (there is no comparison group in case series). </a:t>
            </a:r>
            <a:endParaRPr sz="2300">
              <a:solidFill>
                <a:srgbClr val="3F3F3F"/>
              </a:solidFill>
              <a:latin typeface="Open Sans"/>
              <a:ea typeface="Open Sans"/>
              <a:cs typeface="Open Sans"/>
              <a:sym typeface="Open Sans"/>
            </a:endParaRPr>
          </a:p>
          <a:p>
            <a:pPr marL="82550" lvl="0" indent="0" algn="l" rtl="0">
              <a:lnSpc>
                <a:spcPct val="90000"/>
              </a:lnSpc>
              <a:spcBef>
                <a:spcPts val="1000"/>
              </a:spcBef>
              <a:spcAft>
                <a:spcPts val="0"/>
              </a:spcAft>
              <a:buClr>
                <a:srgbClr val="3C78D8"/>
              </a:buClr>
              <a:buSzPts val="2300"/>
              <a:buNone/>
            </a:pPr>
            <a:endParaRPr sz="1700">
              <a:solidFill>
                <a:srgbClr val="3C78D8"/>
              </a:solidFill>
              <a:latin typeface="Open Sans"/>
              <a:ea typeface="Open Sans"/>
              <a:cs typeface="Open Sans"/>
              <a:sym typeface="Open Sans"/>
            </a:endParaRPr>
          </a:p>
          <a:p>
            <a:pPr marL="82550" lvl="0" indent="0" algn="l" rtl="0">
              <a:lnSpc>
                <a:spcPct val="90000"/>
              </a:lnSpc>
              <a:spcBef>
                <a:spcPts val="1000"/>
              </a:spcBef>
              <a:spcAft>
                <a:spcPts val="0"/>
              </a:spcAft>
              <a:buClr>
                <a:srgbClr val="3C78D8"/>
              </a:buClr>
              <a:buSzPts val="2300"/>
              <a:buNone/>
            </a:pPr>
            <a:r>
              <a:rPr lang="en-US" sz="1700">
                <a:solidFill>
                  <a:srgbClr val="3F3F3F"/>
                </a:solidFill>
                <a:latin typeface="Open Sans"/>
                <a:ea typeface="Open Sans"/>
                <a:cs typeface="Open Sans"/>
                <a:sym typeface="Open Sans"/>
              </a:rPr>
              <a:t>BMJ Glossary of EBM Terms: </a:t>
            </a:r>
            <a:r>
              <a:rPr lang="en-US" sz="1700" u="sng">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https://bestpractice.bmj.com/info/us/toolkit/ebm-tools/a-glossary-of-ebm-terms/</a:t>
            </a:r>
            <a:r>
              <a:rPr lang="en-US" sz="1700">
                <a:solidFill>
                  <a:srgbClr val="3C78D8"/>
                </a:solidFill>
                <a:latin typeface="Open Sans"/>
                <a:ea typeface="Open Sans"/>
                <a:cs typeface="Open Sans"/>
                <a:sym typeface="Open Sans"/>
              </a:rPr>
              <a:t> </a:t>
            </a:r>
            <a:r>
              <a:rPr lang="en-US" sz="1700">
                <a:solidFill>
                  <a:srgbClr val="3F3F3F"/>
                </a:solidFill>
                <a:latin typeface="Open Sans"/>
                <a:ea typeface="Open Sans"/>
                <a:cs typeface="Open Sans"/>
                <a:sym typeface="Open Sans"/>
              </a:rPr>
              <a:t>(Accessed June 24, 2022)</a:t>
            </a:r>
            <a:endParaRPr sz="1700">
              <a:solidFill>
                <a:srgbClr val="3F3F3F"/>
              </a:solidFill>
              <a:latin typeface="Open Sans"/>
              <a:ea typeface="Open Sans"/>
              <a:cs typeface="Open Sans"/>
              <a:sym typeface="Open Sans"/>
            </a:endParaRPr>
          </a:p>
          <a:p>
            <a:pPr marL="76200" lvl="0" indent="0" algn="just" rtl="0">
              <a:lnSpc>
                <a:spcPct val="100000"/>
              </a:lnSpc>
              <a:spcBef>
                <a:spcPts val="1000"/>
              </a:spcBef>
              <a:spcAft>
                <a:spcPts val="0"/>
              </a:spcAft>
              <a:buClr>
                <a:schemeClr val="dk1"/>
              </a:buClr>
              <a:buSzPts val="2400"/>
              <a:buNone/>
            </a:pPr>
            <a:endParaRPr sz="2100">
              <a:solidFill>
                <a:srgbClr val="000000"/>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7"/>
        <p:cNvGrpSpPr/>
        <p:nvPr/>
      </p:nvGrpSpPr>
      <p:grpSpPr>
        <a:xfrm>
          <a:off x="0" y="0"/>
          <a:ext cx="0" cy="0"/>
          <a:chOff x="0" y="0"/>
          <a:chExt cx="0" cy="0"/>
        </a:xfrm>
      </p:grpSpPr>
      <p:sp>
        <p:nvSpPr>
          <p:cNvPr id="178" name="Google Shape;178;p11"/>
          <p:cNvSpPr txBox="1">
            <a:spLocks noGrp="1"/>
          </p:cNvSpPr>
          <p:nvPr>
            <p:ph type="title"/>
          </p:nvPr>
        </p:nvSpPr>
        <p:spPr>
          <a:xfrm>
            <a:off x="0" y="378812"/>
            <a:ext cx="7968343"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86F7C"/>
              </a:buClr>
              <a:buSzPts val="3700"/>
              <a:buNone/>
            </a:pPr>
            <a:r>
              <a:rPr lang="en-US">
                <a:solidFill>
                  <a:srgbClr val="586F7C"/>
                </a:solidFill>
                <a:latin typeface="Open Sans"/>
                <a:ea typeface="Open Sans"/>
                <a:cs typeface="Open Sans"/>
                <a:sym typeface="Open Sans"/>
              </a:rPr>
              <a:t>Types of EBP resources</a:t>
            </a:r>
            <a:endParaRPr>
              <a:solidFill>
                <a:srgbClr val="586F7C"/>
              </a:solidFill>
              <a:latin typeface="Open Sans"/>
              <a:ea typeface="Open Sans"/>
              <a:cs typeface="Open Sans"/>
              <a:sym typeface="Open Sans"/>
            </a:endParaRPr>
          </a:p>
        </p:txBody>
      </p:sp>
      <p:sp>
        <p:nvSpPr>
          <p:cNvPr id="179" name="Google Shape;179;p11"/>
          <p:cNvSpPr txBox="1">
            <a:spLocks noGrp="1"/>
          </p:cNvSpPr>
          <p:nvPr>
            <p:ph type="body" idx="1"/>
          </p:nvPr>
        </p:nvSpPr>
        <p:spPr>
          <a:xfrm>
            <a:off x="392244" y="1968019"/>
            <a:ext cx="10969176" cy="3599400"/>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1000"/>
              </a:spcBef>
              <a:spcAft>
                <a:spcPts val="0"/>
              </a:spcAft>
              <a:buClr>
                <a:srgbClr val="000000"/>
              </a:buClr>
              <a:buSzPts val="2400"/>
              <a:buChar char="●"/>
            </a:pPr>
            <a:r>
              <a:rPr lang="en-US" b="1">
                <a:solidFill>
                  <a:srgbClr val="3F3F3F"/>
                </a:solidFill>
                <a:latin typeface="Open Sans"/>
                <a:ea typeface="Open Sans"/>
                <a:cs typeface="Open Sans"/>
                <a:sym typeface="Open Sans"/>
              </a:rPr>
              <a:t>Pre-appraised literature </a:t>
            </a:r>
            <a:r>
              <a:rPr lang="en-US">
                <a:solidFill>
                  <a:srgbClr val="3F3F3F"/>
                </a:solidFill>
                <a:latin typeface="Open Sans"/>
                <a:ea typeface="Open Sans"/>
                <a:cs typeface="Open Sans"/>
                <a:sym typeface="Open Sans"/>
              </a:rPr>
              <a:t>uses an explicit review process – by experts - to find and appraise evidence; to provide clinicians with the best evidence, often at the point of care (evidence summaries, journals that summarize research, clinical practice guidelines).    </a:t>
            </a:r>
            <a:endParaRPr>
              <a:solidFill>
                <a:srgbClr val="3F3F3F"/>
              </a:solidFill>
            </a:endParaRPr>
          </a:p>
          <a:p>
            <a:pPr marL="457200" lvl="0" indent="0" algn="l" rtl="0">
              <a:lnSpc>
                <a:spcPct val="90000"/>
              </a:lnSpc>
              <a:spcBef>
                <a:spcPts val="1000"/>
              </a:spcBef>
              <a:spcAft>
                <a:spcPts val="0"/>
              </a:spcAft>
              <a:buSzPts val="2400"/>
              <a:buNone/>
            </a:pPr>
            <a:r>
              <a:rPr lang="en-US" sz="1800" u="sng">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https://learn.maricopa.edu/courses/804760/pages/understanding-pre-appraised-sources?module_item_id=5387411</a:t>
            </a:r>
            <a:r>
              <a:rPr lang="en-US" sz="1800">
                <a:solidFill>
                  <a:srgbClr val="3F3F3F"/>
                </a:solidFill>
                <a:latin typeface="Open Sans"/>
                <a:ea typeface="Open Sans"/>
                <a:cs typeface="Open Sans"/>
                <a:sym typeface="Open Sans"/>
              </a:rPr>
              <a:t>; (Accessed 24 January 2022)</a:t>
            </a:r>
            <a:endParaRPr>
              <a:solidFill>
                <a:srgbClr val="3F3F3F"/>
              </a:solidFill>
            </a:endParaRPr>
          </a:p>
          <a:p>
            <a:pPr marL="0" lvl="0" indent="0" algn="l" rtl="0">
              <a:lnSpc>
                <a:spcPct val="90000"/>
              </a:lnSpc>
              <a:spcBef>
                <a:spcPts val="1000"/>
              </a:spcBef>
              <a:spcAft>
                <a:spcPts val="0"/>
              </a:spcAft>
              <a:buSzPts val="2400"/>
              <a:buFont typeface="Arial"/>
              <a:buNone/>
            </a:pPr>
            <a:endParaRPr sz="900">
              <a:solidFill>
                <a:srgbClr val="000000"/>
              </a:solidFill>
              <a:latin typeface="Open Sans"/>
              <a:ea typeface="Open Sans"/>
              <a:cs typeface="Open Sans"/>
              <a:sym typeface="Open Sans"/>
            </a:endParaRPr>
          </a:p>
          <a:p>
            <a:pPr marL="457200" lvl="0" indent="-381000" algn="l" rtl="0">
              <a:lnSpc>
                <a:spcPct val="90000"/>
              </a:lnSpc>
              <a:spcBef>
                <a:spcPts val="1000"/>
              </a:spcBef>
              <a:spcAft>
                <a:spcPts val="0"/>
              </a:spcAft>
              <a:buClr>
                <a:srgbClr val="000000"/>
              </a:buClr>
              <a:buSzPts val="2400"/>
              <a:buChar char="●"/>
            </a:pPr>
            <a:r>
              <a:rPr lang="en-US" b="1">
                <a:solidFill>
                  <a:srgbClr val="000000"/>
                </a:solidFill>
                <a:latin typeface="Open Sans"/>
                <a:ea typeface="Open Sans"/>
                <a:cs typeface="Open Sans"/>
                <a:sym typeface="Open Sans"/>
              </a:rPr>
              <a:t>Non-appraised or primary sources</a:t>
            </a:r>
            <a:r>
              <a:rPr lang="en-US">
                <a:solidFill>
                  <a:srgbClr val="000000"/>
                </a:solidFill>
                <a:latin typeface="Open Sans"/>
                <a:ea typeface="Open Sans"/>
                <a:cs typeface="Open Sans"/>
                <a:sym typeface="Open Sans"/>
              </a:rPr>
              <a:t> (individual research articles) answer very specific questions and provide the most recent data. User must be able to search efficiently and critically appraise the information.</a:t>
            </a:r>
            <a:endParaRPr>
              <a:solidFill>
                <a:srgbClr val="000000"/>
              </a:solidFill>
            </a:endParaRPr>
          </a:p>
          <a:p>
            <a:pPr marL="457200" lvl="0" indent="-381000" algn="l" rtl="0">
              <a:lnSpc>
                <a:spcPct val="90000"/>
              </a:lnSpc>
              <a:spcBef>
                <a:spcPts val="1000"/>
              </a:spcBef>
              <a:spcAft>
                <a:spcPts val="0"/>
              </a:spcAft>
              <a:buClr>
                <a:srgbClr val="000000"/>
              </a:buClr>
              <a:buSzPts val="2400"/>
              <a:buChar char="●"/>
            </a:pPr>
            <a:r>
              <a:rPr lang="en-US">
                <a:solidFill>
                  <a:srgbClr val="000000"/>
                </a:solidFill>
                <a:latin typeface="Open Sans"/>
                <a:ea typeface="Open Sans"/>
                <a:cs typeface="Open Sans"/>
                <a:sym typeface="Open Sans"/>
              </a:rPr>
              <a:t>Regardless of category, sources must be appraised by the user  </a:t>
            </a:r>
            <a:endParaRPr>
              <a:solidFill>
                <a:srgbClr val="000000"/>
              </a:solidFill>
            </a:endParaRPr>
          </a:p>
          <a:p>
            <a:pPr marL="0" lvl="0" indent="0" algn="l" rtl="0">
              <a:lnSpc>
                <a:spcPct val="90000"/>
              </a:lnSpc>
              <a:spcBef>
                <a:spcPts val="1000"/>
              </a:spcBef>
              <a:spcAft>
                <a:spcPts val="0"/>
              </a:spcAft>
              <a:buSzPts val="2400"/>
              <a:buFont typeface="Arial"/>
              <a:buNone/>
            </a:pPr>
            <a:r>
              <a:rPr lang="en-US" sz="1800">
                <a:solidFill>
                  <a:srgbClr val="000000"/>
                </a:solidFill>
                <a:latin typeface="Open Sans"/>
                <a:ea typeface="Open Sans"/>
                <a:cs typeface="Open Sans"/>
                <a:sym typeface="Open Sans"/>
              </a:rPr>
              <a:t>      </a:t>
            </a:r>
            <a:r>
              <a:rPr lang="en-US" sz="1800">
                <a:solidFill>
                  <a:srgbClr val="3C78D8"/>
                </a:solidFill>
                <a:latin typeface="Open Sans"/>
                <a:ea typeface="Open Sans"/>
                <a:cs typeface="Open Sans"/>
                <a:sym typeface="Open Sans"/>
              </a:rPr>
              <a:t> </a:t>
            </a:r>
            <a:r>
              <a:rPr lang="en-US" sz="1800" u="sng">
                <a:solidFill>
                  <a:schemeClr val="accent5"/>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www.pdqa.gov.hk/english/ebeplatform/ebm/ebm_bestevid.php</a:t>
            </a:r>
            <a:r>
              <a:rPr lang="en-US">
                <a:solidFill>
                  <a:schemeClr val="accent5"/>
                </a:solidFill>
              </a:rPr>
              <a:t> </a:t>
            </a:r>
            <a:r>
              <a:rPr lang="en-US">
                <a:solidFill>
                  <a:srgbClr val="3F3F3F"/>
                </a:solidFill>
              </a:rPr>
              <a:t>(</a:t>
            </a:r>
            <a:r>
              <a:rPr lang="en-US" sz="1800">
                <a:solidFill>
                  <a:srgbClr val="3F3F3F"/>
                </a:solidFill>
                <a:latin typeface="Open Sans"/>
                <a:ea typeface="Open Sans"/>
                <a:cs typeface="Open Sans"/>
                <a:sym typeface="Open Sans"/>
              </a:rPr>
              <a:t>Accessed 24 January 2022)</a:t>
            </a:r>
            <a:endParaRPr>
              <a:solidFill>
                <a:srgbClr val="3F3F3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829bd93e03_0_0"/>
          <p:cNvSpPr txBox="1">
            <a:spLocks noGrp="1"/>
          </p:cNvSpPr>
          <p:nvPr>
            <p:ph type="title"/>
          </p:nvPr>
        </p:nvSpPr>
        <p:spPr>
          <a:xfrm>
            <a:off x="0" y="378812"/>
            <a:ext cx="7707086"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a:solidFill>
                  <a:srgbClr val="586F7C"/>
                </a:solidFill>
                <a:latin typeface="Open Sans"/>
                <a:ea typeface="Open Sans"/>
                <a:cs typeface="Open Sans"/>
                <a:sym typeface="Open Sans"/>
              </a:rPr>
              <a:t>Sources to find primary studies</a:t>
            </a:r>
            <a:endParaRPr sz="3000">
              <a:solidFill>
                <a:srgbClr val="586F7C"/>
              </a:solidFill>
              <a:latin typeface="Open Sans"/>
              <a:ea typeface="Open Sans"/>
              <a:cs typeface="Open Sans"/>
              <a:sym typeface="Open Sans"/>
            </a:endParaRPr>
          </a:p>
        </p:txBody>
      </p:sp>
      <p:sp>
        <p:nvSpPr>
          <p:cNvPr id="186" name="Google Shape;186;g829bd93e03_0_0"/>
          <p:cNvSpPr txBox="1"/>
          <p:nvPr/>
        </p:nvSpPr>
        <p:spPr>
          <a:xfrm>
            <a:off x="6096000" y="1722375"/>
            <a:ext cx="5858400" cy="13098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FFFFFF"/>
              </a:buClr>
              <a:buSzPts val="3600"/>
              <a:buFont typeface="Trebuchet MS"/>
              <a:buNone/>
            </a:pPr>
            <a:r>
              <a:rPr lang="en-US" sz="2400" b="1" i="0" u="none" strike="noStrike" cap="none">
                <a:solidFill>
                  <a:srgbClr val="FF0000"/>
                </a:solidFill>
                <a:latin typeface="Open Sans"/>
                <a:ea typeface="Open Sans"/>
                <a:cs typeface="Open Sans"/>
                <a:sym typeface="Open Sans"/>
              </a:rPr>
              <a:t>Priority </a:t>
            </a:r>
            <a:r>
              <a:rPr lang="en-US" sz="2400" b="1" i="0" u="none" strike="noStrike" cap="none">
                <a:solidFill>
                  <a:srgbClr val="FF0000"/>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2</a:t>
            </a:r>
            <a:r>
              <a:rPr lang="en-US" sz="2400" b="1" i="0" u="none" strike="noStrike" cap="none">
                <a:solidFill>
                  <a:srgbClr val="FF0000"/>
                </a:solidFill>
                <a:latin typeface="Open Sans"/>
                <a:ea typeface="Open Sans"/>
                <a:cs typeface="Open Sans"/>
                <a:sym typeface="Open Sans"/>
              </a:rPr>
              <a:t>: Non-filtered</a:t>
            </a:r>
            <a:r>
              <a:rPr lang="en-US" sz="2400" b="0" i="0" u="none" strike="noStrike" cap="none">
                <a:solidFill>
                  <a:srgbClr val="FFFFFF"/>
                </a:solidFill>
                <a:latin typeface="Open Sans"/>
                <a:ea typeface="Open Sans"/>
                <a:cs typeface="Open Sans"/>
                <a:sym typeface="Open Sans"/>
              </a:rPr>
              <a:t> </a:t>
            </a:r>
            <a:r>
              <a:rPr lang="en-US" sz="2400" b="0" i="0" u="none" strike="noStrike" cap="none">
                <a:solidFill>
                  <a:srgbClr val="3F3F3F"/>
                </a:solidFill>
                <a:latin typeface="Open Sans"/>
                <a:ea typeface="Open Sans"/>
                <a:cs typeface="Open Sans"/>
                <a:sym typeface="Open Sans"/>
              </a:rPr>
              <a:t>(non-appraised literature) primary sources: Medline (PubMed), Scopus, Google/Scholar...   </a:t>
            </a:r>
            <a:endParaRPr sz="1400" b="0" i="0" u="none" strike="noStrike" cap="none">
              <a:solidFill>
                <a:srgbClr val="3F3F3F"/>
              </a:solidFill>
              <a:latin typeface="Arial"/>
              <a:ea typeface="Arial"/>
              <a:cs typeface="Arial"/>
              <a:sym typeface="Arial"/>
            </a:endParaRPr>
          </a:p>
        </p:txBody>
      </p:sp>
      <p:sp>
        <p:nvSpPr>
          <p:cNvPr id="187" name="Google Shape;187;g829bd93e03_0_0"/>
          <p:cNvSpPr txBox="1"/>
          <p:nvPr/>
        </p:nvSpPr>
        <p:spPr>
          <a:xfrm>
            <a:off x="461150" y="1722381"/>
            <a:ext cx="5359787" cy="1298550"/>
          </a:xfrm>
          <a:prstGeom prst="rect">
            <a:avLst/>
          </a:pr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FF0000"/>
                </a:solidFill>
                <a:latin typeface="Open Sans"/>
                <a:ea typeface="Open Sans"/>
                <a:cs typeface="Open Sans"/>
                <a:sym typeface="Open Sans"/>
              </a:rPr>
              <a:t>Priority 1: Filtered</a:t>
            </a:r>
            <a:r>
              <a:rPr lang="en-US" sz="2400" b="0" i="0" u="none" strike="noStrike" cap="none">
                <a:solidFill>
                  <a:srgbClr val="000000"/>
                </a:solidFill>
                <a:latin typeface="Open Sans"/>
                <a:ea typeface="Open Sans"/>
                <a:cs typeface="Open Sans"/>
                <a:sym typeface="Open Sans"/>
              </a:rPr>
              <a:t> </a:t>
            </a:r>
            <a:r>
              <a:rPr lang="en-US" sz="2400" b="0" i="0" u="none" strike="noStrike" cap="none">
                <a:solidFill>
                  <a:srgbClr val="3F3F3F"/>
                </a:solidFill>
                <a:latin typeface="Open Sans"/>
                <a:ea typeface="Open Sans"/>
                <a:cs typeface="Open Sans"/>
                <a:sym typeface="Open Sans"/>
              </a:rPr>
              <a:t>(pre-appraised literature): Cochrane Library, Joanna Briggs Institute EBP Database…</a:t>
            </a:r>
            <a:endParaRPr sz="1400" b="0" i="0" u="none" strike="noStrike" cap="none">
              <a:solidFill>
                <a:srgbClr val="3F3F3F"/>
              </a:solidFill>
              <a:latin typeface="Arial"/>
              <a:ea typeface="Arial"/>
              <a:cs typeface="Arial"/>
              <a:sym typeface="Arial"/>
            </a:endParaRPr>
          </a:p>
        </p:txBody>
      </p:sp>
      <p:sp>
        <p:nvSpPr>
          <p:cNvPr id="188" name="Google Shape;188;g829bd93e03_0_0"/>
          <p:cNvSpPr txBox="1"/>
          <p:nvPr/>
        </p:nvSpPr>
        <p:spPr>
          <a:xfrm>
            <a:off x="461150" y="3232363"/>
            <a:ext cx="5359786" cy="31623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rgbClr val="3F3F3F"/>
                </a:solidFill>
                <a:latin typeface="Open Sans"/>
                <a:ea typeface="Open Sans"/>
                <a:cs typeface="Open Sans"/>
                <a:sym typeface="Open Sans"/>
              </a:rPr>
              <a:t>Save Time.</a:t>
            </a:r>
            <a:endParaRPr sz="1400" b="0" i="0" u="none" strike="noStrike" cap="none">
              <a:solidFill>
                <a:srgbClr val="3F3F3F"/>
              </a:solidFill>
              <a:latin typeface="Arial"/>
              <a:ea typeface="Arial"/>
              <a:cs typeface="Arial"/>
              <a:sym typeface="Arial"/>
            </a:endParaRPr>
          </a:p>
          <a:p>
            <a:pPr marL="342900" marR="0" lvl="0" indent="-342900" algn="l" rtl="0">
              <a:lnSpc>
                <a:spcPct val="100000"/>
              </a:lnSpc>
              <a:spcBef>
                <a:spcPts val="480"/>
              </a:spcBef>
              <a:spcAft>
                <a:spcPts val="0"/>
              </a:spcAft>
              <a:buClr>
                <a:srgbClr val="000000"/>
              </a:buClr>
              <a:buSzPts val="2400"/>
              <a:buFont typeface="Arial"/>
              <a:buChar char="•"/>
            </a:pPr>
            <a:r>
              <a:rPr lang="en-US" sz="2400" b="0" i="0" u="none" strike="noStrike" cap="none">
                <a:solidFill>
                  <a:srgbClr val="3F3F3F"/>
                </a:solidFill>
                <a:latin typeface="Open Sans"/>
                <a:ea typeface="Open Sans"/>
                <a:cs typeface="Open Sans"/>
                <a:sym typeface="Open Sans"/>
              </a:rPr>
              <a:t>Ask the experts.</a:t>
            </a:r>
            <a:endParaRPr sz="1400" b="0" i="0" u="none" strike="noStrike" cap="none">
              <a:solidFill>
                <a:srgbClr val="3F3F3F"/>
              </a:solidFill>
              <a:latin typeface="Arial"/>
              <a:ea typeface="Arial"/>
              <a:cs typeface="Arial"/>
              <a:sym typeface="Arial"/>
            </a:endParaRPr>
          </a:p>
          <a:p>
            <a:pPr marL="342900" marR="0" lvl="0" indent="-342900" algn="l" rtl="0">
              <a:lnSpc>
                <a:spcPct val="100000"/>
              </a:lnSpc>
              <a:spcBef>
                <a:spcPts val="480"/>
              </a:spcBef>
              <a:spcAft>
                <a:spcPts val="0"/>
              </a:spcAft>
              <a:buClr>
                <a:srgbClr val="000000"/>
              </a:buClr>
              <a:buSzPts val="2400"/>
              <a:buFont typeface="Arial"/>
              <a:buChar char="•"/>
            </a:pPr>
            <a:r>
              <a:rPr lang="en-US" sz="2400" b="0" i="0" u="none" strike="noStrike" cap="none">
                <a:solidFill>
                  <a:srgbClr val="3F3F3F"/>
                </a:solidFill>
                <a:latin typeface="Open Sans"/>
                <a:ea typeface="Open Sans"/>
                <a:cs typeface="Open Sans"/>
                <a:sym typeface="Open Sans"/>
              </a:rPr>
              <a:t>Use quality research only.</a:t>
            </a:r>
            <a:endParaRPr sz="1400" b="0" i="0" u="none" strike="noStrike" cap="none">
              <a:solidFill>
                <a:srgbClr val="3F3F3F"/>
              </a:solidFill>
              <a:latin typeface="Arial"/>
              <a:ea typeface="Arial"/>
              <a:cs typeface="Arial"/>
              <a:sym typeface="Arial"/>
            </a:endParaRPr>
          </a:p>
          <a:p>
            <a:pPr marL="342900" marR="0" lvl="0" indent="-342900" algn="l" rtl="0">
              <a:lnSpc>
                <a:spcPct val="100000"/>
              </a:lnSpc>
              <a:spcBef>
                <a:spcPts val="480"/>
              </a:spcBef>
              <a:spcAft>
                <a:spcPts val="0"/>
              </a:spcAft>
              <a:buClr>
                <a:srgbClr val="000000"/>
              </a:buClr>
              <a:buSzPts val="2400"/>
              <a:buFont typeface="Arial"/>
              <a:buChar char="•"/>
            </a:pPr>
            <a:r>
              <a:rPr lang="en-US" sz="2400" b="0" i="0" u="none" strike="noStrike" cap="none">
                <a:solidFill>
                  <a:srgbClr val="3F3F3F"/>
                </a:solidFill>
                <a:latin typeface="Open Sans"/>
                <a:ea typeface="Open Sans"/>
                <a:cs typeface="Open Sans"/>
                <a:sym typeface="Open Sans"/>
              </a:rPr>
              <a:t>Use at the point of care.</a:t>
            </a:r>
            <a:endParaRPr sz="1400" b="0" i="0" u="none" strike="noStrike" cap="none">
              <a:solidFill>
                <a:srgbClr val="3F3F3F"/>
              </a:solidFill>
              <a:latin typeface="Arial"/>
              <a:ea typeface="Arial"/>
              <a:cs typeface="Arial"/>
              <a:sym typeface="Arial"/>
            </a:endParaRPr>
          </a:p>
          <a:p>
            <a:pPr marL="342900" marR="0" lvl="0" indent="-342900" algn="l" rtl="0">
              <a:lnSpc>
                <a:spcPct val="100000"/>
              </a:lnSpc>
              <a:spcBef>
                <a:spcPts val="480"/>
              </a:spcBef>
              <a:spcAft>
                <a:spcPts val="0"/>
              </a:spcAft>
              <a:buClr>
                <a:srgbClr val="000000"/>
              </a:buClr>
              <a:buSzPts val="2400"/>
              <a:buFont typeface="Arial"/>
              <a:buChar char="•"/>
            </a:pPr>
            <a:r>
              <a:rPr lang="en-US" sz="2400" b="0" i="0" u="none" strike="noStrike" cap="none">
                <a:solidFill>
                  <a:srgbClr val="3F3F3F"/>
                </a:solidFill>
                <a:latin typeface="Open Sans"/>
                <a:ea typeface="Open Sans"/>
                <a:cs typeface="Open Sans"/>
                <a:sym typeface="Open Sans"/>
              </a:rPr>
              <a:t>Not all clinicians will need or want to do literature searches and clinical appraisal.</a:t>
            </a:r>
            <a:endParaRPr sz="1400" b="0" i="0" u="none" strike="noStrike" cap="none">
              <a:solidFill>
                <a:srgbClr val="3F3F3F"/>
              </a:solidFill>
              <a:latin typeface="Arial"/>
              <a:ea typeface="Arial"/>
              <a:cs typeface="Arial"/>
              <a:sym typeface="Arial"/>
            </a:endParaRPr>
          </a:p>
        </p:txBody>
      </p:sp>
      <p:sp>
        <p:nvSpPr>
          <p:cNvPr id="189" name="Google Shape;189;g829bd93e03_0_0"/>
          <p:cNvSpPr/>
          <p:nvPr/>
        </p:nvSpPr>
        <p:spPr>
          <a:xfrm>
            <a:off x="5981004" y="3232363"/>
            <a:ext cx="6096000" cy="2677656"/>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2400"/>
              <a:buFont typeface="Arial"/>
              <a:buChar char="•"/>
            </a:pPr>
            <a:r>
              <a:rPr lang="en-US" sz="2400" b="0" i="0" u="none" strike="noStrike" cap="none">
                <a:solidFill>
                  <a:srgbClr val="3F3F3F"/>
                </a:solidFill>
                <a:latin typeface="Open Sans"/>
                <a:ea typeface="Open Sans"/>
                <a:cs typeface="Open Sans"/>
                <a:sym typeface="Open Sans"/>
              </a:rPr>
              <a:t>Create comprehensive searches.</a:t>
            </a:r>
            <a:endParaRPr sz="1400" b="0" i="0" u="none" strike="noStrike" cap="none">
              <a:solidFill>
                <a:srgbClr val="3F3F3F"/>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2400"/>
              <a:buFont typeface="Arial"/>
              <a:buChar char="•"/>
            </a:pPr>
            <a:r>
              <a:rPr lang="en-US" sz="2400" b="0" i="0" u="none" strike="noStrike" cap="none">
                <a:solidFill>
                  <a:srgbClr val="3F3F3F"/>
                </a:solidFill>
                <a:latin typeface="Open Sans"/>
                <a:ea typeface="Open Sans"/>
                <a:cs typeface="Open Sans"/>
                <a:sym typeface="Open Sans"/>
              </a:rPr>
              <a:t>Conduct systematic reviews.</a:t>
            </a:r>
            <a:endParaRPr sz="1400" b="0" i="0" u="none" strike="noStrike" cap="none">
              <a:solidFill>
                <a:srgbClr val="3F3F3F"/>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2400"/>
              <a:buFont typeface="Arial"/>
              <a:buChar char="•"/>
            </a:pPr>
            <a:r>
              <a:rPr lang="en-US" sz="2400" b="0" i="0" u="none" strike="noStrike" cap="none">
                <a:solidFill>
                  <a:srgbClr val="3F3F3F"/>
                </a:solidFill>
                <a:latin typeface="Open Sans"/>
                <a:ea typeface="Open Sans"/>
                <a:cs typeface="Open Sans"/>
                <a:sym typeface="Open Sans"/>
              </a:rPr>
              <a:t>Conduct synonym searching using thesauri.</a:t>
            </a:r>
            <a:endParaRPr sz="1400" b="0" i="0" u="none" strike="noStrike" cap="none">
              <a:solidFill>
                <a:srgbClr val="3F3F3F"/>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2400"/>
              <a:buFont typeface="Arial"/>
              <a:buChar char="•"/>
            </a:pPr>
            <a:r>
              <a:rPr lang="en-US" sz="2400" b="0" i="0" u="none" strike="noStrike" cap="none">
                <a:solidFill>
                  <a:srgbClr val="3F3F3F"/>
                </a:solidFill>
                <a:latin typeface="Open Sans"/>
                <a:ea typeface="Open Sans"/>
                <a:cs typeface="Open Sans"/>
                <a:sym typeface="Open Sans"/>
              </a:rPr>
              <a:t>Set up and distribute alerts.</a:t>
            </a:r>
            <a:endParaRPr sz="1400" b="0" i="0" u="none" strike="noStrike" cap="none">
              <a:solidFill>
                <a:srgbClr val="3F3F3F"/>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2400"/>
              <a:buFont typeface="Arial"/>
              <a:buChar char="•"/>
            </a:pPr>
            <a:r>
              <a:rPr lang="en-US" sz="2400" b="0" i="0" u="none" strike="noStrike" cap="none">
                <a:solidFill>
                  <a:srgbClr val="3F3F3F"/>
                </a:solidFill>
                <a:latin typeface="Open Sans"/>
                <a:ea typeface="Open Sans"/>
                <a:cs typeface="Open Sans"/>
                <a:sym typeface="Open Sans"/>
              </a:rPr>
              <a:t>Limit to populations &amp; publication types.</a:t>
            </a:r>
            <a:endParaRPr sz="1400" b="0" i="0" u="none" strike="noStrike" cap="none">
              <a:solidFill>
                <a:srgbClr val="3F3F3F"/>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93"/>
        <p:cNvGrpSpPr/>
        <p:nvPr/>
      </p:nvGrpSpPr>
      <p:grpSpPr>
        <a:xfrm>
          <a:off x="0" y="0"/>
          <a:ext cx="0" cy="0"/>
          <a:chOff x="0" y="0"/>
          <a:chExt cx="0" cy="0"/>
        </a:xfrm>
      </p:grpSpPr>
      <p:sp>
        <p:nvSpPr>
          <p:cNvPr id="194" name="Google Shape;194;p7"/>
          <p:cNvSpPr txBox="1">
            <a:spLocks noGrp="1"/>
          </p:cNvSpPr>
          <p:nvPr>
            <p:ph type="title"/>
          </p:nvPr>
        </p:nvSpPr>
        <p:spPr>
          <a:xfrm>
            <a:off x="0" y="378812"/>
            <a:ext cx="7968343"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86F7C"/>
              </a:buClr>
              <a:buSzPts val="3700"/>
              <a:buNone/>
            </a:pPr>
            <a:r>
              <a:rPr lang="en-US">
                <a:solidFill>
                  <a:srgbClr val="586F7C"/>
                </a:solidFill>
                <a:latin typeface="Open Sans"/>
                <a:ea typeface="Open Sans"/>
                <a:cs typeface="Open Sans"/>
                <a:sym typeface="Open Sans"/>
              </a:rPr>
              <a:t>Hierarchy of Evidence &amp; </a:t>
            </a:r>
            <a:br>
              <a:rPr lang="en-US">
                <a:solidFill>
                  <a:srgbClr val="586F7C"/>
                </a:solidFill>
                <a:latin typeface="Open Sans"/>
                <a:ea typeface="Open Sans"/>
                <a:cs typeface="Open Sans"/>
                <a:sym typeface="Open Sans"/>
              </a:rPr>
            </a:br>
            <a:r>
              <a:rPr lang="en-US">
                <a:solidFill>
                  <a:srgbClr val="586F7C"/>
                </a:solidFill>
                <a:latin typeface="Open Sans"/>
                <a:ea typeface="Open Sans"/>
                <a:cs typeface="Open Sans"/>
                <a:sym typeface="Open Sans"/>
              </a:rPr>
              <a:t>Search Approaches</a:t>
            </a:r>
            <a:endParaRPr>
              <a:solidFill>
                <a:srgbClr val="586F7C"/>
              </a:solidFill>
              <a:latin typeface="Open Sans"/>
              <a:ea typeface="Open Sans"/>
              <a:cs typeface="Open Sans"/>
              <a:sym typeface="Open Sans"/>
            </a:endParaRPr>
          </a:p>
        </p:txBody>
      </p:sp>
      <p:pic>
        <p:nvPicPr>
          <p:cNvPr id="195" name="Google Shape;195;p7"/>
          <p:cNvPicPr preferRelativeResize="0"/>
          <p:nvPr/>
        </p:nvPicPr>
        <p:blipFill rotWithShape="1">
          <a:blip r:embed="rId3">
            <a:alphaModFix/>
          </a:blip>
          <a:srcRect/>
          <a:stretch/>
        </p:blipFill>
        <p:spPr>
          <a:xfrm>
            <a:off x="917270" y="1757892"/>
            <a:ext cx="7987775" cy="4531395"/>
          </a:xfrm>
          <a:prstGeom prst="rect">
            <a:avLst/>
          </a:prstGeom>
          <a:noFill/>
          <a:ln>
            <a:noFill/>
          </a:ln>
        </p:spPr>
      </p:pic>
      <p:graphicFrame>
        <p:nvGraphicFramePr>
          <p:cNvPr id="196" name="Google Shape;196;p7"/>
          <p:cNvGraphicFramePr/>
          <p:nvPr/>
        </p:nvGraphicFramePr>
        <p:xfrm>
          <a:off x="8471910" y="2071357"/>
          <a:ext cx="1468425" cy="3748340"/>
        </p:xfrm>
        <a:graphic>
          <a:graphicData uri="http://schemas.openxmlformats.org/drawingml/2006/table">
            <a:tbl>
              <a:tblPr firstRow="1" bandRow="1">
                <a:noFill/>
                <a:tableStyleId>{92EF3FAB-15DF-419E-9AD4-EAF9A73AC87A}</a:tableStyleId>
              </a:tblPr>
              <a:tblGrid>
                <a:gridCol w="1468425">
                  <a:extLst>
                    <a:ext uri="{9D8B030D-6E8A-4147-A177-3AD203B41FA5}">
                      <a16:colId xmlns:a16="http://schemas.microsoft.com/office/drawing/2014/main" val="20000"/>
                    </a:ext>
                  </a:extLst>
                </a:gridCol>
              </a:tblGrid>
              <a:tr h="747575">
                <a:tc>
                  <a:txBody>
                    <a:bodyPr/>
                    <a:lstStyle/>
                    <a:p>
                      <a:pPr marL="0" marR="0" lvl="0" indent="0" algn="l" rtl="0">
                        <a:lnSpc>
                          <a:spcPct val="100000"/>
                        </a:lnSpc>
                        <a:spcBef>
                          <a:spcPts val="0"/>
                        </a:spcBef>
                        <a:spcAft>
                          <a:spcPts val="0"/>
                        </a:spcAft>
                        <a:buClr>
                          <a:srgbClr val="000000"/>
                        </a:buClr>
                        <a:buSzPts val="1100"/>
                        <a:buFont typeface="Arial"/>
                        <a:buNone/>
                      </a:pPr>
                      <a:r>
                        <a:rPr lang="en-US" sz="1100" b="1" u="none" strike="noStrike" cap="none">
                          <a:solidFill>
                            <a:schemeClr val="dk1"/>
                          </a:solidFill>
                        </a:rPr>
                        <a:t>Cochrane Database of </a:t>
                      </a:r>
                      <a:endParaRPr sz="1400" u="none" strike="noStrike" cap="none"/>
                    </a:p>
                    <a:p>
                      <a:pPr marL="0" marR="0" lvl="0" indent="0" algn="l" rtl="0">
                        <a:lnSpc>
                          <a:spcPct val="100000"/>
                        </a:lnSpc>
                        <a:spcBef>
                          <a:spcPts val="0"/>
                        </a:spcBef>
                        <a:spcAft>
                          <a:spcPts val="0"/>
                        </a:spcAft>
                        <a:buClr>
                          <a:srgbClr val="000000"/>
                        </a:buClr>
                        <a:buSzPts val="1100"/>
                        <a:buFont typeface="Arial"/>
                        <a:buNone/>
                      </a:pPr>
                      <a:r>
                        <a:rPr lang="en-US" sz="1100" b="1" u="none" strike="noStrike" cap="none">
                          <a:solidFill>
                            <a:schemeClr val="dk1"/>
                          </a:solidFill>
                        </a:rPr>
                        <a:t>Systematic Reviews </a:t>
                      </a:r>
                      <a:br>
                        <a:rPr lang="en-US" sz="1100" b="0" u="none" strike="noStrike" cap="none">
                          <a:solidFill>
                            <a:schemeClr val="dk1"/>
                          </a:solidFill>
                        </a:rPr>
                      </a:br>
                      <a:endParaRPr sz="1100" b="0" u="none" strike="noStrike" cap="none">
                        <a:solidFill>
                          <a:schemeClr val="dk1"/>
                        </a:solidFill>
                      </a:endParaRPr>
                    </a:p>
                    <a:p>
                      <a:pPr marL="0" marR="0" lvl="0" indent="0" algn="l" rtl="0">
                        <a:lnSpc>
                          <a:spcPct val="100000"/>
                        </a:lnSpc>
                        <a:spcBef>
                          <a:spcPts val="0"/>
                        </a:spcBef>
                        <a:spcAft>
                          <a:spcPts val="0"/>
                        </a:spcAft>
                        <a:buClr>
                          <a:srgbClr val="000000"/>
                        </a:buClr>
                        <a:buSzPts val="1100"/>
                        <a:buFont typeface="Arial"/>
                        <a:buNone/>
                      </a:pPr>
                      <a:endParaRPr sz="1100" b="0" u="none" strike="noStrike" cap="none">
                        <a:solidFill>
                          <a:schemeClr val="dk1"/>
                        </a:solidFill>
                      </a:endParaRPr>
                    </a:p>
                  </a:txBody>
                  <a:tcPr marL="68550" marR="68550" marT="34275" marB="34275">
                    <a:solidFill>
                      <a:srgbClr val="C00000">
                        <a:alpha val="33333"/>
                      </a:srgbClr>
                    </a:solidFill>
                  </a:tcPr>
                </a:tc>
                <a:extLst>
                  <a:ext uri="{0D108BD9-81ED-4DB2-BD59-A6C34878D82A}">
                    <a16:rowId xmlns:a16="http://schemas.microsoft.com/office/drawing/2014/main" val="10000"/>
                  </a:ext>
                </a:extLst>
              </a:tr>
              <a:tr h="739200">
                <a:tc>
                  <a:txBody>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dk1"/>
                          </a:solidFill>
                        </a:rPr>
                        <a:t>EBM Guidelines</a:t>
                      </a:r>
                      <a:br>
                        <a:rPr lang="en-US" sz="1100" b="1" i="0" u="none" strike="noStrike" cap="none">
                          <a:solidFill>
                            <a:schemeClr val="dk1"/>
                          </a:solidFill>
                        </a:rPr>
                      </a:br>
                      <a:r>
                        <a:rPr lang="en-US" sz="1100" b="1" i="0" u="none" strike="noStrike" cap="none">
                          <a:solidFill>
                            <a:schemeClr val="dk1"/>
                          </a:solidFill>
                        </a:rPr>
                        <a:t>Essential Evidence Plus</a:t>
                      </a:r>
                      <a:endParaRPr sz="1400" u="none" strike="noStrike" cap="none"/>
                    </a:p>
                    <a:p>
                      <a:pPr marL="0" marR="0" lvl="0" indent="0" algn="l" rtl="0">
                        <a:lnSpc>
                          <a:spcPct val="100000"/>
                        </a:lnSpc>
                        <a:spcBef>
                          <a:spcPts val="0"/>
                        </a:spcBef>
                        <a:spcAft>
                          <a:spcPts val="0"/>
                        </a:spcAft>
                        <a:buClr>
                          <a:srgbClr val="000000"/>
                        </a:buClr>
                        <a:buSzPts val="1100"/>
                        <a:buFont typeface="Arial"/>
                        <a:buNone/>
                      </a:pPr>
                      <a:endParaRPr sz="1100" b="1" u="none" strike="noStrike" cap="none">
                        <a:solidFill>
                          <a:schemeClr val="dk1"/>
                        </a:solidFill>
                      </a:endParaRPr>
                    </a:p>
                  </a:txBody>
                  <a:tcPr marL="68550" marR="68550" marT="34275" marB="34275">
                    <a:solidFill>
                      <a:srgbClr val="FFFF00">
                        <a:alpha val="51372"/>
                      </a:srgbClr>
                    </a:solidFill>
                  </a:tcPr>
                </a:tc>
                <a:extLst>
                  <a:ext uri="{0D108BD9-81ED-4DB2-BD59-A6C34878D82A}">
                    <a16:rowId xmlns:a16="http://schemas.microsoft.com/office/drawing/2014/main" val="10001"/>
                  </a:ext>
                </a:extLst>
              </a:tr>
              <a:tr h="458600">
                <a:tc>
                  <a:txBody>
                    <a:bodyPr/>
                    <a:lstStyle/>
                    <a:p>
                      <a:pPr marL="0" marR="0" lvl="0" indent="0" algn="l" rtl="0">
                        <a:lnSpc>
                          <a:spcPct val="100000"/>
                        </a:lnSpc>
                        <a:spcBef>
                          <a:spcPts val="0"/>
                        </a:spcBef>
                        <a:spcAft>
                          <a:spcPts val="0"/>
                        </a:spcAft>
                        <a:buClr>
                          <a:schemeClr val="dk1"/>
                        </a:buClr>
                        <a:buSzPts val="1100"/>
                        <a:buFont typeface="Arial"/>
                        <a:buNone/>
                      </a:pPr>
                      <a:r>
                        <a:rPr lang="en-US" sz="1100" b="1" u="none" strike="noStrike" cap="none">
                          <a:solidFill>
                            <a:schemeClr val="dk1"/>
                          </a:solidFill>
                        </a:rPr>
                        <a:t>PubMed</a:t>
                      </a:r>
                      <a:endParaRPr sz="1400" u="none" strike="noStrike" cap="none"/>
                    </a:p>
                    <a:p>
                      <a:pPr marL="0" marR="0" lvl="0" indent="0" algn="l" rtl="0">
                        <a:lnSpc>
                          <a:spcPct val="100000"/>
                        </a:lnSpc>
                        <a:spcBef>
                          <a:spcPts val="0"/>
                        </a:spcBef>
                        <a:spcAft>
                          <a:spcPts val="0"/>
                        </a:spcAft>
                        <a:buClr>
                          <a:schemeClr val="dk1"/>
                        </a:buClr>
                        <a:buSzPts val="1100"/>
                        <a:buFont typeface="Arial"/>
                        <a:buNone/>
                      </a:pPr>
                      <a:r>
                        <a:rPr lang="en-US" sz="1100" b="1" u="none" strike="noStrike" cap="none">
                          <a:solidFill>
                            <a:schemeClr val="dk1"/>
                          </a:solidFill>
                        </a:rPr>
                        <a:t>CINAHL</a:t>
                      </a:r>
                      <a:endParaRPr sz="1400" u="none" strike="noStrike" cap="none"/>
                    </a:p>
                  </a:txBody>
                  <a:tcPr marL="68550" marR="68550" marT="34275" marB="34275">
                    <a:solidFill>
                      <a:srgbClr val="92D050">
                        <a:alpha val="40000"/>
                      </a:srgbClr>
                    </a:solidFill>
                  </a:tcPr>
                </a:tc>
                <a:extLst>
                  <a:ext uri="{0D108BD9-81ED-4DB2-BD59-A6C34878D82A}">
                    <a16:rowId xmlns:a16="http://schemas.microsoft.com/office/drawing/2014/main" val="10002"/>
                  </a:ext>
                </a:extLst>
              </a:tr>
              <a:tr h="571525">
                <a:tc>
                  <a:txBody>
                    <a:bodyPr/>
                    <a:lstStyle/>
                    <a:p>
                      <a:pPr marL="0" marR="0" lvl="0" indent="0" algn="l" rtl="0">
                        <a:lnSpc>
                          <a:spcPct val="100000"/>
                        </a:lnSpc>
                        <a:spcBef>
                          <a:spcPts val="0"/>
                        </a:spcBef>
                        <a:spcAft>
                          <a:spcPts val="0"/>
                        </a:spcAft>
                        <a:buClr>
                          <a:srgbClr val="000000"/>
                        </a:buClr>
                        <a:buSzPts val="1100"/>
                        <a:buFont typeface="Arial"/>
                        <a:buNone/>
                      </a:pPr>
                      <a:r>
                        <a:rPr lang="en-US" sz="1100" b="1" u="none" strike="noStrike" cap="none"/>
                        <a:t>CENTRAL</a:t>
                      </a:r>
                      <a:endParaRPr sz="1400" u="none" strike="noStrike" cap="none"/>
                    </a:p>
                    <a:p>
                      <a:pPr marL="0" marR="0" lvl="0" indent="0" algn="l" rtl="0">
                        <a:lnSpc>
                          <a:spcPct val="100000"/>
                        </a:lnSpc>
                        <a:spcBef>
                          <a:spcPts val="0"/>
                        </a:spcBef>
                        <a:spcAft>
                          <a:spcPts val="0"/>
                        </a:spcAft>
                        <a:buClr>
                          <a:srgbClr val="000000"/>
                        </a:buClr>
                        <a:buSzPts val="1100"/>
                        <a:buFont typeface="Arial"/>
                        <a:buNone/>
                      </a:pPr>
                      <a:r>
                        <a:rPr lang="en-US" sz="1100" b="1" u="none" strike="noStrike" cap="none"/>
                        <a:t>PubMed</a:t>
                      </a:r>
                      <a:endParaRPr sz="1400" u="none" strike="noStrike" cap="none"/>
                    </a:p>
                    <a:p>
                      <a:pPr marL="0" marR="0" lvl="0" indent="0" algn="l" rtl="0">
                        <a:lnSpc>
                          <a:spcPct val="100000"/>
                        </a:lnSpc>
                        <a:spcBef>
                          <a:spcPts val="0"/>
                        </a:spcBef>
                        <a:spcAft>
                          <a:spcPts val="0"/>
                        </a:spcAft>
                        <a:buClr>
                          <a:srgbClr val="000000"/>
                        </a:buClr>
                        <a:buSzPts val="1100"/>
                        <a:buFont typeface="Arial"/>
                        <a:buNone/>
                      </a:pPr>
                      <a:r>
                        <a:rPr lang="en-US" sz="1100" b="1" u="none" strike="noStrike" cap="none">
                          <a:solidFill>
                            <a:schemeClr val="dk1"/>
                          </a:solidFill>
                        </a:rPr>
                        <a:t>CINAHL</a:t>
                      </a:r>
                      <a:endParaRPr sz="1400" u="none" strike="noStrike" cap="none"/>
                    </a:p>
                  </a:txBody>
                  <a:tcPr marL="68550" marR="68550" marT="34275" marB="34275">
                    <a:solidFill>
                      <a:srgbClr val="7030A0">
                        <a:alpha val="41568"/>
                      </a:srgbClr>
                    </a:solidFill>
                  </a:tcPr>
                </a:tc>
                <a:extLst>
                  <a:ext uri="{0D108BD9-81ED-4DB2-BD59-A6C34878D82A}">
                    <a16:rowId xmlns:a16="http://schemas.microsoft.com/office/drawing/2014/main" val="10003"/>
                  </a:ext>
                </a:extLst>
              </a:tr>
              <a:tr h="403875">
                <a:tc>
                  <a:txBody>
                    <a:bodyPr/>
                    <a:lstStyle/>
                    <a:p>
                      <a:pPr marL="0" marR="0" lvl="0" indent="0" algn="l" rtl="0">
                        <a:lnSpc>
                          <a:spcPct val="100000"/>
                        </a:lnSpc>
                        <a:spcBef>
                          <a:spcPts val="0"/>
                        </a:spcBef>
                        <a:spcAft>
                          <a:spcPts val="0"/>
                        </a:spcAft>
                        <a:buClr>
                          <a:srgbClr val="000000"/>
                        </a:buClr>
                        <a:buSzPts val="1100"/>
                        <a:buFont typeface="Arial"/>
                        <a:buNone/>
                      </a:pPr>
                      <a:r>
                        <a:rPr lang="en-US" sz="1100" b="1" u="none" strike="noStrike" cap="none"/>
                        <a:t>PubMed</a:t>
                      </a:r>
                      <a:endParaRPr sz="1400" u="none" strike="noStrike" cap="none"/>
                    </a:p>
                    <a:p>
                      <a:pPr marL="0" marR="0" lvl="0" indent="0" algn="l" rtl="0">
                        <a:lnSpc>
                          <a:spcPct val="100000"/>
                        </a:lnSpc>
                        <a:spcBef>
                          <a:spcPts val="0"/>
                        </a:spcBef>
                        <a:spcAft>
                          <a:spcPts val="0"/>
                        </a:spcAft>
                        <a:buClr>
                          <a:srgbClr val="000000"/>
                        </a:buClr>
                        <a:buSzPts val="1100"/>
                        <a:buFont typeface="Arial"/>
                        <a:buNone/>
                      </a:pPr>
                      <a:r>
                        <a:rPr lang="en-US" sz="1100" b="1" u="none" strike="noStrike" cap="none">
                          <a:solidFill>
                            <a:schemeClr val="dk1"/>
                          </a:solidFill>
                        </a:rPr>
                        <a:t>CINAHL</a:t>
                      </a:r>
                      <a:endParaRPr sz="1400" u="none" strike="noStrike" cap="none"/>
                    </a:p>
                  </a:txBody>
                  <a:tcPr marL="68550" marR="68550" marT="34275" marB="34275">
                    <a:solidFill>
                      <a:srgbClr val="F77B43">
                        <a:alpha val="70588"/>
                      </a:srgbClr>
                    </a:solidFill>
                  </a:tcPr>
                </a:tc>
                <a:extLst>
                  <a:ext uri="{0D108BD9-81ED-4DB2-BD59-A6C34878D82A}">
                    <a16:rowId xmlns:a16="http://schemas.microsoft.com/office/drawing/2014/main" val="10004"/>
                  </a:ext>
                </a:extLst>
              </a:tr>
              <a:tr h="500750">
                <a:tc>
                  <a:txBody>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dk1"/>
                          </a:solidFill>
                        </a:rPr>
                        <a:t>Textbooks</a:t>
                      </a:r>
                      <a:endParaRPr sz="1100" i="1" u="none" strike="noStrike" cap="none">
                        <a:solidFill>
                          <a:srgbClr val="C00000"/>
                        </a:solidFill>
                      </a:endParaRPr>
                    </a:p>
                  </a:txBody>
                  <a:tcPr marL="68550" marR="68550" marT="34275" marB="34275">
                    <a:solidFill>
                      <a:srgbClr val="50EC12">
                        <a:alpha val="76470"/>
                      </a:srgbClr>
                    </a:solidFill>
                  </a:tcPr>
                </a:tc>
                <a:extLst>
                  <a:ext uri="{0D108BD9-81ED-4DB2-BD59-A6C34878D82A}">
                    <a16:rowId xmlns:a16="http://schemas.microsoft.com/office/drawing/2014/main" val="10005"/>
                  </a:ext>
                </a:extLst>
              </a:tr>
            </a:tbl>
          </a:graphicData>
        </a:graphic>
      </p:graphicFrame>
      <p:pic>
        <p:nvPicPr>
          <p:cNvPr id="197" name="Google Shape;197;p7"/>
          <p:cNvPicPr preferRelativeResize="0"/>
          <p:nvPr/>
        </p:nvPicPr>
        <p:blipFill rotWithShape="1">
          <a:blip r:embed="rId4">
            <a:alphaModFix/>
          </a:blip>
          <a:srcRect/>
          <a:stretch/>
        </p:blipFill>
        <p:spPr>
          <a:xfrm>
            <a:off x="783216" y="2559277"/>
            <a:ext cx="1468437" cy="326042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2"/>
          <p:cNvSpPr txBox="1">
            <a:spLocks noGrp="1"/>
          </p:cNvSpPr>
          <p:nvPr>
            <p:ph type="title"/>
          </p:nvPr>
        </p:nvSpPr>
        <p:spPr>
          <a:xfrm>
            <a:off x="0" y="512627"/>
            <a:ext cx="7707086"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a:solidFill>
                  <a:srgbClr val="586F7C"/>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The 5 steps of EBP process</a:t>
            </a:r>
            <a:endParaRPr>
              <a:latin typeface="Open Sans"/>
              <a:ea typeface="Open Sans"/>
              <a:cs typeface="Open Sans"/>
              <a:sym typeface="Open Sans"/>
            </a:endParaRPr>
          </a:p>
        </p:txBody>
      </p:sp>
      <p:grpSp>
        <p:nvGrpSpPr>
          <p:cNvPr id="204" name="Google Shape;204;p12"/>
          <p:cNvGrpSpPr/>
          <p:nvPr/>
        </p:nvGrpSpPr>
        <p:grpSpPr>
          <a:xfrm>
            <a:off x="6838766" y="1954328"/>
            <a:ext cx="4686295" cy="4523756"/>
            <a:chOff x="105412" y="1103"/>
            <a:chExt cx="4686295" cy="4523756"/>
          </a:xfrm>
        </p:grpSpPr>
        <p:sp>
          <p:nvSpPr>
            <p:cNvPr id="205" name="Google Shape;205;p12"/>
            <p:cNvSpPr/>
            <p:nvPr/>
          </p:nvSpPr>
          <p:spPr>
            <a:xfrm>
              <a:off x="1765880" y="1103"/>
              <a:ext cx="1365359" cy="1365359"/>
            </a:xfrm>
            <a:prstGeom prst="ellipse">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p12"/>
            <p:cNvSpPr txBox="1"/>
            <p:nvPr/>
          </p:nvSpPr>
          <p:spPr>
            <a:xfrm>
              <a:off x="1965832" y="201055"/>
              <a:ext cx="965455" cy="965455"/>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1" i="0" u="none" strike="noStrike" cap="none">
                  <a:solidFill>
                    <a:schemeClr val="lt1"/>
                  </a:solidFill>
                  <a:latin typeface="Arial"/>
                  <a:ea typeface="Arial"/>
                  <a:cs typeface="Arial"/>
                  <a:sym typeface="Arial"/>
                </a:rPr>
                <a:t>Ask</a:t>
              </a:r>
              <a:endParaRPr sz="1400" b="0" i="0" u="none" strike="noStrike" cap="none">
                <a:solidFill>
                  <a:srgbClr val="000000"/>
                </a:solidFill>
                <a:latin typeface="Arial"/>
                <a:ea typeface="Arial"/>
                <a:cs typeface="Arial"/>
                <a:sym typeface="Arial"/>
              </a:endParaRPr>
            </a:p>
          </p:txBody>
        </p:sp>
        <p:sp>
          <p:nvSpPr>
            <p:cNvPr id="207" name="Google Shape;207;p12"/>
            <p:cNvSpPr/>
            <p:nvPr/>
          </p:nvSpPr>
          <p:spPr>
            <a:xfrm rot="2160000">
              <a:off x="3088376" y="1050520"/>
              <a:ext cx="364158" cy="460808"/>
            </a:xfrm>
            <a:prstGeom prst="rightArrow">
              <a:avLst>
                <a:gd name="adj1" fmla="val 60000"/>
                <a:gd name="adj2" fmla="val 50000"/>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12"/>
            <p:cNvSpPr txBox="1"/>
            <p:nvPr/>
          </p:nvSpPr>
          <p:spPr>
            <a:xfrm rot="2160000">
              <a:off x="3098808" y="1110575"/>
              <a:ext cx="254911" cy="27648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300"/>
                <a:buFont typeface="Arial"/>
                <a:buNone/>
              </a:pPr>
              <a:endParaRPr sz="1300" b="0" i="0" u="none" strike="noStrike" cap="none">
                <a:solidFill>
                  <a:schemeClr val="lt1"/>
                </a:solidFill>
                <a:latin typeface="Arial"/>
                <a:ea typeface="Arial"/>
                <a:cs typeface="Arial"/>
                <a:sym typeface="Arial"/>
              </a:endParaRPr>
            </a:p>
          </p:txBody>
        </p:sp>
        <p:sp>
          <p:nvSpPr>
            <p:cNvPr id="209" name="Google Shape;209;p12"/>
            <p:cNvSpPr/>
            <p:nvPr/>
          </p:nvSpPr>
          <p:spPr>
            <a:xfrm>
              <a:off x="3426348" y="1207503"/>
              <a:ext cx="1365359" cy="1365359"/>
            </a:xfrm>
            <a:prstGeom prst="ellipse">
              <a:avLst/>
            </a:prstGeom>
            <a:solidFill>
              <a:srgbClr val="66B79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p12"/>
            <p:cNvSpPr txBox="1"/>
            <p:nvPr/>
          </p:nvSpPr>
          <p:spPr>
            <a:xfrm>
              <a:off x="3626300" y="1407455"/>
              <a:ext cx="965455" cy="965455"/>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1" i="0" u="none" strike="noStrike" cap="none">
                  <a:solidFill>
                    <a:schemeClr val="lt1"/>
                  </a:solidFill>
                  <a:latin typeface="Arial"/>
                  <a:ea typeface="Arial"/>
                  <a:cs typeface="Arial"/>
                  <a:sym typeface="Arial"/>
                </a:rPr>
                <a:t>Access</a:t>
              </a:r>
              <a:endParaRPr sz="1400" b="0" i="0" u="none" strike="noStrike" cap="none">
                <a:solidFill>
                  <a:srgbClr val="000000"/>
                </a:solidFill>
                <a:latin typeface="Arial"/>
                <a:ea typeface="Arial"/>
                <a:cs typeface="Arial"/>
                <a:sym typeface="Arial"/>
              </a:endParaRPr>
            </a:p>
          </p:txBody>
        </p:sp>
        <p:sp>
          <p:nvSpPr>
            <p:cNvPr id="211" name="Google Shape;211;p12"/>
            <p:cNvSpPr/>
            <p:nvPr/>
          </p:nvSpPr>
          <p:spPr>
            <a:xfrm rot="6480000">
              <a:off x="3613012" y="2625975"/>
              <a:ext cx="364158" cy="460808"/>
            </a:xfrm>
            <a:prstGeom prst="rightArrow">
              <a:avLst>
                <a:gd name="adj1" fmla="val 60000"/>
                <a:gd name="adj2" fmla="val 50000"/>
              </a:avLst>
            </a:prstGeom>
            <a:solidFill>
              <a:srgbClr val="66B7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p12"/>
            <p:cNvSpPr txBox="1"/>
            <p:nvPr/>
          </p:nvSpPr>
          <p:spPr>
            <a:xfrm rot="-4320000">
              <a:off x="3684515" y="2666187"/>
              <a:ext cx="254911" cy="27648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300"/>
                <a:buFont typeface="Arial"/>
                <a:buNone/>
              </a:pPr>
              <a:endParaRPr sz="1300" b="0" i="0" u="none" strike="noStrike" cap="none">
                <a:solidFill>
                  <a:schemeClr val="lt1"/>
                </a:solidFill>
                <a:latin typeface="Arial"/>
                <a:ea typeface="Arial"/>
                <a:cs typeface="Arial"/>
                <a:sym typeface="Arial"/>
              </a:endParaRPr>
            </a:p>
          </p:txBody>
        </p:sp>
        <p:sp>
          <p:nvSpPr>
            <p:cNvPr id="213" name="Google Shape;213;p12"/>
            <p:cNvSpPr/>
            <p:nvPr/>
          </p:nvSpPr>
          <p:spPr>
            <a:xfrm>
              <a:off x="2792105" y="3159500"/>
              <a:ext cx="1365359" cy="1365359"/>
            </a:xfrm>
            <a:prstGeom prst="ellipse">
              <a:avLst/>
            </a:prstGeom>
            <a:solidFill>
              <a:srgbClr val="5AD15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 name="Google Shape;214;p12"/>
            <p:cNvSpPr txBox="1"/>
            <p:nvPr/>
          </p:nvSpPr>
          <p:spPr>
            <a:xfrm>
              <a:off x="2992057" y="3359452"/>
              <a:ext cx="965455" cy="965455"/>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1" i="0" u="none" strike="noStrike" cap="none">
                  <a:solidFill>
                    <a:schemeClr val="lt1"/>
                  </a:solidFill>
                  <a:latin typeface="Arial"/>
                  <a:ea typeface="Arial"/>
                  <a:cs typeface="Arial"/>
                  <a:sym typeface="Arial"/>
                </a:rPr>
                <a:t>Appraise</a:t>
              </a:r>
              <a:endParaRPr sz="1400" b="0" i="0" u="none" strike="noStrike" cap="none">
                <a:solidFill>
                  <a:srgbClr val="000000"/>
                </a:solidFill>
                <a:latin typeface="Arial"/>
                <a:ea typeface="Arial"/>
                <a:cs typeface="Arial"/>
                <a:sym typeface="Arial"/>
              </a:endParaRPr>
            </a:p>
          </p:txBody>
        </p:sp>
        <p:sp>
          <p:nvSpPr>
            <p:cNvPr id="215" name="Google Shape;215;p12"/>
            <p:cNvSpPr/>
            <p:nvPr/>
          </p:nvSpPr>
          <p:spPr>
            <a:xfrm rot="10800000">
              <a:off x="2276787" y="3611775"/>
              <a:ext cx="364158" cy="460808"/>
            </a:xfrm>
            <a:prstGeom prst="rightArrow">
              <a:avLst>
                <a:gd name="adj1" fmla="val 60000"/>
                <a:gd name="adj2" fmla="val 50000"/>
              </a:avLst>
            </a:prstGeom>
            <a:solidFill>
              <a:srgbClr val="5AD15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 name="Google Shape;216;p12"/>
            <p:cNvSpPr txBox="1"/>
            <p:nvPr/>
          </p:nvSpPr>
          <p:spPr>
            <a:xfrm>
              <a:off x="2386034" y="3703937"/>
              <a:ext cx="254911" cy="27648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300"/>
                <a:buFont typeface="Arial"/>
                <a:buNone/>
              </a:pPr>
              <a:endParaRPr sz="1300" b="0" i="0" u="none" strike="noStrike" cap="none">
                <a:solidFill>
                  <a:schemeClr val="lt1"/>
                </a:solidFill>
                <a:latin typeface="Arial"/>
                <a:ea typeface="Arial"/>
                <a:cs typeface="Arial"/>
                <a:sym typeface="Arial"/>
              </a:endParaRPr>
            </a:p>
          </p:txBody>
        </p:sp>
        <p:sp>
          <p:nvSpPr>
            <p:cNvPr id="217" name="Google Shape;217;p12"/>
            <p:cNvSpPr/>
            <p:nvPr/>
          </p:nvSpPr>
          <p:spPr>
            <a:xfrm>
              <a:off x="739654" y="3159500"/>
              <a:ext cx="1365359" cy="1365359"/>
            </a:xfrm>
            <a:prstGeom prst="ellipse">
              <a:avLst/>
            </a:prstGeom>
            <a:solidFill>
              <a:srgbClr val="BCE94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p12"/>
            <p:cNvSpPr txBox="1"/>
            <p:nvPr/>
          </p:nvSpPr>
          <p:spPr>
            <a:xfrm>
              <a:off x="939606" y="3359452"/>
              <a:ext cx="965455" cy="965455"/>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1" i="0" u="none" strike="noStrike" cap="none">
                  <a:solidFill>
                    <a:schemeClr val="lt1"/>
                  </a:solidFill>
                  <a:latin typeface="Arial"/>
                  <a:ea typeface="Arial"/>
                  <a:cs typeface="Arial"/>
                  <a:sym typeface="Arial"/>
                </a:rPr>
                <a:t>Apply</a:t>
              </a:r>
              <a:endParaRPr sz="1400" b="0" i="0" u="none" strike="noStrike" cap="none">
                <a:solidFill>
                  <a:srgbClr val="000000"/>
                </a:solidFill>
                <a:latin typeface="Arial"/>
                <a:ea typeface="Arial"/>
                <a:cs typeface="Arial"/>
                <a:sym typeface="Arial"/>
              </a:endParaRPr>
            </a:p>
          </p:txBody>
        </p:sp>
        <p:sp>
          <p:nvSpPr>
            <p:cNvPr id="219" name="Google Shape;219;p12"/>
            <p:cNvSpPr/>
            <p:nvPr/>
          </p:nvSpPr>
          <p:spPr>
            <a:xfrm rot="-6480000">
              <a:off x="926318" y="2645579"/>
              <a:ext cx="364158" cy="460808"/>
            </a:xfrm>
            <a:prstGeom prst="rightArrow">
              <a:avLst>
                <a:gd name="adj1" fmla="val 60000"/>
                <a:gd name="adj2" fmla="val 50000"/>
              </a:avLst>
            </a:prstGeom>
            <a:solidFill>
              <a:srgbClr val="BCE9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12"/>
            <p:cNvSpPr txBox="1"/>
            <p:nvPr/>
          </p:nvSpPr>
          <p:spPr>
            <a:xfrm rot="4320000">
              <a:off x="997821" y="2789691"/>
              <a:ext cx="254911" cy="27648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300"/>
                <a:buFont typeface="Arial"/>
                <a:buNone/>
              </a:pPr>
              <a:endParaRPr sz="1300" b="0" i="0" u="none" strike="noStrike" cap="none">
                <a:solidFill>
                  <a:schemeClr val="lt1"/>
                </a:solidFill>
                <a:latin typeface="Arial"/>
                <a:ea typeface="Arial"/>
                <a:cs typeface="Arial"/>
                <a:sym typeface="Arial"/>
              </a:endParaRPr>
            </a:p>
          </p:txBody>
        </p:sp>
        <p:sp>
          <p:nvSpPr>
            <p:cNvPr id="221" name="Google Shape;221;p12"/>
            <p:cNvSpPr/>
            <p:nvPr/>
          </p:nvSpPr>
          <p:spPr>
            <a:xfrm>
              <a:off x="105412" y="1207503"/>
              <a:ext cx="1365359" cy="1365359"/>
            </a:xfrm>
            <a:prstGeom prst="ellipse">
              <a:avLst/>
            </a:prstGeom>
            <a:solidFill>
              <a:srgbClr val="FEA93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12"/>
            <p:cNvSpPr txBox="1"/>
            <p:nvPr/>
          </p:nvSpPr>
          <p:spPr>
            <a:xfrm>
              <a:off x="305364" y="1407455"/>
              <a:ext cx="965455" cy="965455"/>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1" i="0" u="none" strike="noStrike" cap="none">
                  <a:solidFill>
                    <a:schemeClr val="lt1"/>
                  </a:solidFill>
                  <a:latin typeface="Arial"/>
                  <a:ea typeface="Arial"/>
                  <a:cs typeface="Arial"/>
                  <a:sym typeface="Arial"/>
                </a:rPr>
                <a:t>Assess</a:t>
              </a:r>
              <a:endParaRPr sz="1400" b="0" i="0" u="none" strike="noStrike" cap="none">
                <a:solidFill>
                  <a:srgbClr val="000000"/>
                </a:solidFill>
                <a:latin typeface="Arial"/>
                <a:ea typeface="Arial"/>
                <a:cs typeface="Arial"/>
                <a:sym typeface="Arial"/>
              </a:endParaRPr>
            </a:p>
          </p:txBody>
        </p:sp>
        <p:sp>
          <p:nvSpPr>
            <p:cNvPr id="223" name="Google Shape;223;p12"/>
            <p:cNvSpPr/>
            <p:nvPr/>
          </p:nvSpPr>
          <p:spPr>
            <a:xfrm rot="-2160000">
              <a:off x="1427908" y="1062636"/>
              <a:ext cx="364158" cy="460808"/>
            </a:xfrm>
            <a:prstGeom prst="rightArrow">
              <a:avLst>
                <a:gd name="adj1" fmla="val 60000"/>
                <a:gd name="adj2" fmla="val 50000"/>
              </a:avLst>
            </a:prstGeom>
            <a:solidFill>
              <a:srgbClr val="FEA93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12"/>
            <p:cNvSpPr txBox="1"/>
            <p:nvPr/>
          </p:nvSpPr>
          <p:spPr>
            <a:xfrm rot="-2160000">
              <a:off x="1438340" y="1186905"/>
              <a:ext cx="254911" cy="27648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300"/>
                <a:buFont typeface="Arial"/>
                <a:buNone/>
              </a:pPr>
              <a:endParaRPr sz="1300" b="0" i="0" u="none" strike="noStrike" cap="none">
                <a:solidFill>
                  <a:schemeClr val="lt1"/>
                </a:solidFill>
                <a:latin typeface="Arial"/>
                <a:ea typeface="Arial"/>
                <a:cs typeface="Arial"/>
                <a:sym typeface="Arial"/>
              </a:endParaRPr>
            </a:p>
          </p:txBody>
        </p:sp>
      </p:grpSp>
      <p:sp>
        <p:nvSpPr>
          <p:cNvPr id="225" name="Google Shape;225;p12"/>
          <p:cNvSpPr txBox="1">
            <a:spLocks noGrp="1"/>
          </p:cNvSpPr>
          <p:nvPr>
            <p:ph type="body" idx="1"/>
          </p:nvPr>
        </p:nvSpPr>
        <p:spPr>
          <a:xfrm>
            <a:off x="123826" y="1835150"/>
            <a:ext cx="5674808" cy="4644038"/>
          </a:xfrm>
          <a:prstGeom prst="rect">
            <a:avLst/>
          </a:prstGeom>
          <a:noFill/>
          <a:ln>
            <a:noFill/>
          </a:ln>
        </p:spPr>
        <p:txBody>
          <a:bodyPr spcFirstLastPara="1" wrap="square" lIns="91425" tIns="45700" rIns="91425" bIns="45700" anchor="t" anchorCtr="0">
            <a:noAutofit/>
          </a:bodyPr>
          <a:lstStyle/>
          <a:p>
            <a:pPr marL="558800" lvl="1" indent="0" algn="l" rtl="0">
              <a:lnSpc>
                <a:spcPct val="80000"/>
              </a:lnSpc>
              <a:spcBef>
                <a:spcPts val="440"/>
              </a:spcBef>
              <a:spcAft>
                <a:spcPts val="0"/>
              </a:spcAft>
              <a:buSzPts val="2000"/>
              <a:buNone/>
            </a:pPr>
            <a:r>
              <a:rPr lang="en-US">
                <a:solidFill>
                  <a:srgbClr val="000000"/>
                </a:solidFill>
                <a:latin typeface="Open Sans"/>
                <a:ea typeface="Open Sans"/>
                <a:cs typeface="Open Sans"/>
                <a:sym typeface="Open Sans"/>
              </a:rPr>
              <a:t> </a:t>
            </a:r>
            <a:r>
              <a:rPr lang="en-US" sz="2200">
                <a:solidFill>
                  <a:srgbClr val="000000"/>
                </a:solidFill>
                <a:latin typeface="Open Sans"/>
                <a:ea typeface="Open Sans"/>
                <a:cs typeface="Open Sans"/>
                <a:sym typeface="Open Sans"/>
              </a:rPr>
              <a:t>1. </a:t>
            </a:r>
            <a:r>
              <a:rPr lang="en-US" sz="2200" b="1">
                <a:solidFill>
                  <a:srgbClr val="FF0000"/>
                </a:solidFill>
                <a:latin typeface="Open Sans"/>
                <a:ea typeface="Open Sans"/>
                <a:cs typeface="Open Sans"/>
                <a:sym typeface="Open Sans"/>
              </a:rPr>
              <a:t>ASK</a:t>
            </a:r>
            <a:r>
              <a:rPr lang="en-US" sz="2200">
                <a:solidFill>
                  <a:srgbClr val="000000"/>
                </a:solidFill>
                <a:latin typeface="Open Sans"/>
                <a:ea typeface="Open Sans"/>
                <a:cs typeface="Open Sans"/>
                <a:sym typeface="Open Sans"/>
              </a:rPr>
              <a:t>: </a:t>
            </a:r>
            <a:r>
              <a:rPr lang="en-US" sz="2200">
                <a:solidFill>
                  <a:srgbClr val="3F3F3F"/>
                </a:solidFill>
                <a:latin typeface="Open Sans"/>
                <a:ea typeface="Open Sans"/>
                <a:cs typeface="Open Sans"/>
                <a:sym typeface="Open Sans"/>
              </a:rPr>
              <a:t>Formulate an answerable 	clinical	question.</a:t>
            </a:r>
            <a:br>
              <a:rPr lang="en-US" sz="2200">
                <a:solidFill>
                  <a:srgbClr val="000000"/>
                </a:solidFill>
                <a:latin typeface="Open Sans"/>
                <a:ea typeface="Open Sans"/>
                <a:cs typeface="Open Sans"/>
                <a:sym typeface="Open Sans"/>
              </a:rPr>
            </a:br>
            <a:endParaRPr sz="2200">
              <a:solidFill>
                <a:srgbClr val="000000"/>
              </a:solidFill>
              <a:latin typeface="Open Sans"/>
              <a:ea typeface="Open Sans"/>
              <a:cs typeface="Open Sans"/>
              <a:sym typeface="Open Sans"/>
            </a:endParaRPr>
          </a:p>
          <a:p>
            <a:pPr marL="457200" lvl="0" indent="-381000" algn="l" rtl="0">
              <a:lnSpc>
                <a:spcPct val="80000"/>
              </a:lnSpc>
              <a:spcBef>
                <a:spcPts val="440"/>
              </a:spcBef>
              <a:spcAft>
                <a:spcPts val="0"/>
              </a:spcAft>
              <a:buClr>
                <a:srgbClr val="000000"/>
              </a:buClr>
              <a:buSzPts val="2400"/>
              <a:buChar char="●"/>
            </a:pPr>
            <a:r>
              <a:rPr lang="en-US" sz="2200">
                <a:solidFill>
                  <a:srgbClr val="000000"/>
                </a:solidFill>
                <a:latin typeface="Open Sans"/>
                <a:ea typeface="Open Sans"/>
                <a:cs typeface="Open Sans"/>
                <a:sym typeface="Open Sans"/>
              </a:rPr>
              <a:t>  2. </a:t>
            </a:r>
            <a:r>
              <a:rPr lang="en-US" sz="2200" b="1">
                <a:solidFill>
                  <a:srgbClr val="FF0000"/>
                </a:solidFill>
                <a:latin typeface="Open Sans"/>
                <a:ea typeface="Open Sans"/>
                <a:cs typeface="Open Sans"/>
                <a:sym typeface="Open Sans"/>
              </a:rPr>
              <a:t>ACCESS</a:t>
            </a:r>
            <a:r>
              <a:rPr lang="en-US" sz="2200">
                <a:solidFill>
                  <a:srgbClr val="000000"/>
                </a:solidFill>
                <a:latin typeface="Open Sans"/>
                <a:ea typeface="Open Sans"/>
                <a:cs typeface="Open Sans"/>
                <a:sym typeface="Open Sans"/>
              </a:rPr>
              <a:t>: </a:t>
            </a:r>
            <a:r>
              <a:rPr lang="en-US" sz="2200">
                <a:solidFill>
                  <a:srgbClr val="3F3F3F"/>
                </a:solidFill>
                <a:latin typeface="Open Sans"/>
                <a:ea typeface="Open Sans"/>
                <a:cs typeface="Open Sans"/>
                <a:sym typeface="Open Sans"/>
              </a:rPr>
              <a:t>Track down the</a:t>
            </a:r>
            <a:endParaRPr>
              <a:solidFill>
                <a:srgbClr val="3F3F3F"/>
              </a:solidFill>
            </a:endParaRPr>
          </a:p>
          <a:p>
            <a:pPr marL="457200" lvl="0" indent="-381000" algn="l" rtl="0">
              <a:lnSpc>
                <a:spcPct val="80000"/>
              </a:lnSpc>
              <a:spcBef>
                <a:spcPts val="440"/>
              </a:spcBef>
              <a:spcAft>
                <a:spcPts val="0"/>
              </a:spcAft>
              <a:buClr>
                <a:srgbClr val="000000"/>
              </a:buClr>
              <a:buSzPts val="2400"/>
              <a:buChar char="●"/>
            </a:pPr>
            <a:r>
              <a:rPr lang="en-US" sz="2200">
                <a:solidFill>
                  <a:srgbClr val="3F3F3F"/>
                </a:solidFill>
                <a:latin typeface="Open Sans"/>
                <a:ea typeface="Open Sans"/>
                <a:cs typeface="Open Sans"/>
                <a:sym typeface="Open Sans"/>
              </a:rPr>
              <a:t>   	best evidence.</a:t>
            </a:r>
            <a:br>
              <a:rPr lang="en-US" sz="2200">
                <a:solidFill>
                  <a:srgbClr val="000000"/>
                </a:solidFill>
                <a:latin typeface="Open Sans"/>
                <a:ea typeface="Open Sans"/>
                <a:cs typeface="Open Sans"/>
                <a:sym typeface="Open Sans"/>
              </a:rPr>
            </a:br>
            <a:endParaRPr sz="2200">
              <a:solidFill>
                <a:srgbClr val="000000"/>
              </a:solidFill>
              <a:latin typeface="Open Sans"/>
              <a:ea typeface="Open Sans"/>
              <a:cs typeface="Open Sans"/>
              <a:sym typeface="Open Sans"/>
            </a:endParaRPr>
          </a:p>
          <a:p>
            <a:pPr marL="609600" lvl="0" indent="-609600" algn="l" rtl="0">
              <a:lnSpc>
                <a:spcPct val="80000"/>
              </a:lnSpc>
              <a:spcBef>
                <a:spcPts val="440"/>
              </a:spcBef>
              <a:spcAft>
                <a:spcPts val="0"/>
              </a:spcAft>
              <a:buClr>
                <a:srgbClr val="000000"/>
              </a:buClr>
              <a:buSzPts val="2400"/>
              <a:buChar char="●"/>
            </a:pPr>
            <a:r>
              <a:rPr lang="en-US" sz="2200">
                <a:solidFill>
                  <a:srgbClr val="000000"/>
                </a:solidFill>
                <a:latin typeface="Open Sans"/>
                <a:ea typeface="Open Sans"/>
                <a:cs typeface="Open Sans"/>
                <a:sym typeface="Open Sans"/>
              </a:rPr>
              <a:t>3.	</a:t>
            </a:r>
            <a:r>
              <a:rPr lang="en-US" sz="2200" b="1">
                <a:solidFill>
                  <a:srgbClr val="FF0000"/>
                </a:solidFill>
                <a:latin typeface="Open Sans"/>
                <a:ea typeface="Open Sans"/>
                <a:cs typeface="Open Sans"/>
                <a:sym typeface="Open Sans"/>
              </a:rPr>
              <a:t>APPRAISE</a:t>
            </a:r>
            <a:r>
              <a:rPr lang="en-US" sz="2200">
                <a:solidFill>
                  <a:srgbClr val="000000"/>
                </a:solidFill>
                <a:latin typeface="Open Sans"/>
                <a:ea typeface="Open Sans"/>
                <a:cs typeface="Open Sans"/>
                <a:sym typeface="Open Sans"/>
              </a:rPr>
              <a:t>: </a:t>
            </a:r>
            <a:r>
              <a:rPr lang="en-US" sz="2200">
                <a:solidFill>
                  <a:srgbClr val="3F3F3F"/>
                </a:solidFill>
                <a:latin typeface="Open Sans"/>
                <a:ea typeface="Open Sans"/>
                <a:cs typeface="Open Sans"/>
                <a:sym typeface="Open Sans"/>
              </a:rPr>
              <a:t>Appraise the evidence  	for its validity and usefulness</a:t>
            </a:r>
            <a:br>
              <a:rPr lang="en-US" sz="2200">
                <a:solidFill>
                  <a:srgbClr val="000000"/>
                </a:solidFill>
                <a:latin typeface="Open Sans"/>
                <a:ea typeface="Open Sans"/>
                <a:cs typeface="Open Sans"/>
                <a:sym typeface="Open Sans"/>
              </a:rPr>
            </a:br>
            <a:endParaRPr sz="2200">
              <a:solidFill>
                <a:srgbClr val="000000"/>
              </a:solidFill>
              <a:latin typeface="Open Sans"/>
              <a:ea typeface="Open Sans"/>
              <a:cs typeface="Open Sans"/>
              <a:sym typeface="Open Sans"/>
            </a:endParaRPr>
          </a:p>
          <a:p>
            <a:pPr marL="609600" lvl="0" indent="-609600" algn="l" rtl="0">
              <a:lnSpc>
                <a:spcPct val="80000"/>
              </a:lnSpc>
              <a:spcBef>
                <a:spcPts val="440"/>
              </a:spcBef>
              <a:spcAft>
                <a:spcPts val="0"/>
              </a:spcAft>
              <a:buClr>
                <a:srgbClr val="000000"/>
              </a:buClr>
              <a:buSzPts val="2400"/>
              <a:buChar char="●"/>
            </a:pPr>
            <a:r>
              <a:rPr lang="en-US" sz="2200">
                <a:solidFill>
                  <a:srgbClr val="000000"/>
                </a:solidFill>
                <a:latin typeface="Open Sans"/>
                <a:ea typeface="Open Sans"/>
                <a:cs typeface="Open Sans"/>
                <a:sym typeface="Open Sans"/>
              </a:rPr>
              <a:t>4. </a:t>
            </a:r>
            <a:r>
              <a:rPr lang="en-US" sz="2200" b="1">
                <a:solidFill>
                  <a:srgbClr val="FF0000"/>
                </a:solidFill>
                <a:latin typeface="Open Sans"/>
                <a:ea typeface="Open Sans"/>
                <a:cs typeface="Open Sans"/>
                <a:sym typeface="Open Sans"/>
              </a:rPr>
              <a:t>APPLY</a:t>
            </a:r>
            <a:r>
              <a:rPr lang="en-US" sz="2200">
                <a:solidFill>
                  <a:srgbClr val="000000"/>
                </a:solidFill>
                <a:latin typeface="Open Sans"/>
                <a:ea typeface="Open Sans"/>
                <a:cs typeface="Open Sans"/>
                <a:sym typeface="Open Sans"/>
              </a:rPr>
              <a:t>: </a:t>
            </a:r>
            <a:r>
              <a:rPr lang="en-US" sz="2200">
                <a:solidFill>
                  <a:srgbClr val="3F3F3F"/>
                </a:solidFill>
                <a:latin typeface="Open Sans"/>
                <a:ea typeface="Open Sans"/>
                <a:cs typeface="Open Sans"/>
                <a:sym typeface="Open Sans"/>
              </a:rPr>
              <a:t>Integrate the results with 	your clinical expertise and your 	patient values/local conditions</a:t>
            </a:r>
            <a:r>
              <a:rPr lang="en-US" sz="2200">
                <a:solidFill>
                  <a:srgbClr val="000000"/>
                </a:solidFill>
                <a:latin typeface="Open Sans"/>
                <a:ea typeface="Open Sans"/>
                <a:cs typeface="Open Sans"/>
                <a:sym typeface="Open Sans"/>
              </a:rPr>
              <a:t>. </a:t>
            </a:r>
            <a:br>
              <a:rPr lang="en-US" sz="2200">
                <a:solidFill>
                  <a:srgbClr val="000000"/>
                </a:solidFill>
                <a:latin typeface="Open Sans"/>
                <a:ea typeface="Open Sans"/>
                <a:cs typeface="Open Sans"/>
                <a:sym typeface="Open Sans"/>
              </a:rPr>
            </a:br>
            <a:endParaRPr sz="2200">
              <a:solidFill>
                <a:srgbClr val="000000"/>
              </a:solidFill>
              <a:latin typeface="Open Sans"/>
              <a:ea typeface="Open Sans"/>
              <a:cs typeface="Open Sans"/>
              <a:sym typeface="Open Sans"/>
            </a:endParaRPr>
          </a:p>
          <a:p>
            <a:pPr marL="609600" lvl="0" indent="-609600" algn="l" rtl="0">
              <a:lnSpc>
                <a:spcPct val="80000"/>
              </a:lnSpc>
              <a:spcBef>
                <a:spcPts val="440"/>
              </a:spcBef>
              <a:spcAft>
                <a:spcPts val="0"/>
              </a:spcAft>
              <a:buClr>
                <a:srgbClr val="000000"/>
              </a:buClr>
              <a:buSzPts val="2400"/>
              <a:buChar char="●"/>
            </a:pPr>
            <a:r>
              <a:rPr lang="en-US" sz="2200">
                <a:solidFill>
                  <a:srgbClr val="000000"/>
                </a:solidFill>
                <a:latin typeface="Open Sans"/>
                <a:ea typeface="Open Sans"/>
                <a:cs typeface="Open Sans"/>
                <a:sym typeface="Open Sans"/>
              </a:rPr>
              <a:t>5. </a:t>
            </a:r>
            <a:r>
              <a:rPr lang="en-US" sz="2200" b="1">
                <a:solidFill>
                  <a:srgbClr val="FF0000"/>
                </a:solidFill>
                <a:latin typeface="Open Sans"/>
                <a:ea typeface="Open Sans"/>
                <a:cs typeface="Open Sans"/>
                <a:sym typeface="Open Sans"/>
              </a:rPr>
              <a:t>ASSESS</a:t>
            </a:r>
            <a:r>
              <a:rPr lang="en-US" sz="2200">
                <a:solidFill>
                  <a:srgbClr val="000000"/>
                </a:solidFill>
                <a:latin typeface="Open Sans"/>
                <a:ea typeface="Open Sans"/>
                <a:cs typeface="Open Sans"/>
                <a:sym typeface="Open Sans"/>
              </a:rPr>
              <a:t>: </a:t>
            </a:r>
            <a:r>
              <a:rPr lang="en-US" sz="2200">
                <a:solidFill>
                  <a:srgbClr val="3F3F3F"/>
                </a:solidFill>
                <a:latin typeface="Open Sans"/>
                <a:ea typeface="Open Sans"/>
                <a:cs typeface="Open Sans"/>
                <a:sym typeface="Open Sans"/>
              </a:rPr>
              <a:t>Evaluate the effectiveness 	of the process.</a:t>
            </a:r>
            <a:endParaRPr>
              <a:solidFill>
                <a:srgbClr val="3F3F3F"/>
              </a:solidFill>
            </a:endParaRPr>
          </a:p>
          <a:p>
            <a:pPr marL="342900" lvl="0" indent="-190500" algn="l" rtl="0">
              <a:lnSpc>
                <a:spcPct val="90000"/>
              </a:lnSpc>
              <a:spcBef>
                <a:spcPts val="640"/>
              </a:spcBef>
              <a:spcAft>
                <a:spcPts val="0"/>
              </a:spcAft>
              <a:buSzPts val="2400"/>
              <a:buFont typeface="Arial"/>
              <a:buNone/>
            </a:pPr>
            <a:endParaRPr sz="3200">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878e0c40ae_0_6"/>
          <p:cNvSpPr txBox="1">
            <a:spLocks noGrp="1"/>
          </p:cNvSpPr>
          <p:nvPr>
            <p:ph type="title"/>
          </p:nvPr>
        </p:nvSpPr>
        <p:spPr>
          <a:xfrm>
            <a:off x="0" y="552462"/>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a:solidFill>
                  <a:srgbClr val="586F7C"/>
                </a:solidFill>
                <a:latin typeface="Open Sans"/>
                <a:ea typeface="Open Sans"/>
                <a:cs typeface="Open Sans"/>
                <a:sym typeface="Open Sans"/>
              </a:rPr>
              <a:t>Evidence-based practice Step 1: Ask</a:t>
            </a:r>
            <a:endParaRPr>
              <a:solidFill>
                <a:srgbClr val="FF0000"/>
              </a:solidFill>
              <a:latin typeface="Open Sans"/>
              <a:ea typeface="Open Sans"/>
              <a:cs typeface="Open Sans"/>
              <a:sym typeface="Open Sans"/>
            </a:endParaRPr>
          </a:p>
        </p:txBody>
      </p:sp>
      <p:sp>
        <p:nvSpPr>
          <p:cNvPr id="232" name="Google Shape;232;g878e0c40ae_0_6"/>
          <p:cNvSpPr txBox="1">
            <a:spLocks noGrp="1"/>
          </p:cNvSpPr>
          <p:nvPr>
            <p:ph type="body" idx="1"/>
          </p:nvPr>
        </p:nvSpPr>
        <p:spPr>
          <a:xfrm>
            <a:off x="197005" y="1751838"/>
            <a:ext cx="11797990" cy="4553700"/>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1000"/>
              </a:spcBef>
              <a:spcAft>
                <a:spcPts val="0"/>
              </a:spcAft>
              <a:buClr>
                <a:srgbClr val="000000"/>
              </a:buClr>
              <a:buSzPts val="2400"/>
              <a:buFont typeface="Arial"/>
              <a:buChar char="•"/>
            </a:pPr>
            <a:r>
              <a:rPr lang="en-US" sz="2200" b="1">
                <a:solidFill>
                  <a:srgbClr val="3F3F3F"/>
                </a:solidFill>
                <a:latin typeface="Open Sans"/>
                <a:ea typeface="Open Sans"/>
                <a:cs typeface="Open Sans"/>
                <a:sym typeface="Open Sans"/>
              </a:rPr>
              <a:t>Answer Background Questions First- </a:t>
            </a:r>
            <a:r>
              <a:rPr lang="en-US" sz="2200">
                <a:solidFill>
                  <a:srgbClr val="3F3F3F"/>
                </a:solidFill>
                <a:latin typeface="Open Sans"/>
                <a:ea typeface="Open Sans"/>
                <a:cs typeface="Open Sans"/>
                <a:sym typeface="Open Sans"/>
              </a:rPr>
              <a:t>What/How Questions;  helps user learn more about the scope of the topic and the possible alternatives in order to address the real problem. For example, What is hypertension? How does treatment A work?</a:t>
            </a:r>
            <a:br>
              <a:rPr lang="en-US" sz="2200">
                <a:solidFill>
                  <a:srgbClr val="3F3F3F"/>
                </a:solidFill>
                <a:latin typeface="Open Sans"/>
                <a:ea typeface="Open Sans"/>
                <a:cs typeface="Open Sans"/>
                <a:sym typeface="Open Sans"/>
              </a:rPr>
            </a:br>
            <a:endParaRPr sz="2200">
              <a:solidFill>
                <a:srgbClr val="3F3F3F"/>
              </a:solidFill>
              <a:latin typeface="Open Sans"/>
              <a:ea typeface="Open Sans"/>
              <a:cs typeface="Open Sans"/>
              <a:sym typeface="Open Sans"/>
            </a:endParaRPr>
          </a:p>
          <a:p>
            <a:pPr marL="457200" lvl="0" indent="-381000" algn="l" rtl="0">
              <a:lnSpc>
                <a:spcPct val="90000"/>
              </a:lnSpc>
              <a:spcBef>
                <a:spcPts val="1000"/>
              </a:spcBef>
              <a:spcAft>
                <a:spcPts val="0"/>
              </a:spcAft>
              <a:buClr>
                <a:srgbClr val="000000"/>
              </a:buClr>
              <a:buSzPts val="2400"/>
              <a:buFont typeface="Arial"/>
              <a:buChar char="•"/>
            </a:pPr>
            <a:r>
              <a:rPr lang="en-US" sz="2200" b="1">
                <a:solidFill>
                  <a:srgbClr val="3F3F3F"/>
                </a:solidFill>
                <a:latin typeface="Open Sans"/>
                <a:ea typeface="Open Sans"/>
                <a:cs typeface="Open Sans"/>
                <a:sym typeface="Open Sans"/>
              </a:rPr>
              <a:t>Formulate focused clinical questions using PICO* - </a:t>
            </a:r>
            <a:r>
              <a:rPr lang="en-US" sz="2200">
                <a:solidFill>
                  <a:srgbClr val="3F3F3F"/>
                </a:solidFill>
                <a:latin typeface="Open Sans"/>
                <a:ea typeface="Open Sans"/>
                <a:cs typeface="Open Sans"/>
                <a:sym typeface="Open Sans"/>
              </a:rPr>
              <a:t>Address the real problem. </a:t>
            </a:r>
            <a:br>
              <a:rPr lang="en-US" sz="2200">
                <a:solidFill>
                  <a:srgbClr val="3F3F3F"/>
                </a:solidFill>
                <a:latin typeface="Open Sans"/>
                <a:ea typeface="Open Sans"/>
                <a:cs typeface="Open Sans"/>
                <a:sym typeface="Open Sans"/>
              </a:rPr>
            </a:br>
            <a:r>
              <a:rPr lang="en-US" sz="2200">
                <a:solidFill>
                  <a:srgbClr val="3F3F3F"/>
                </a:solidFill>
                <a:latin typeface="Open Sans"/>
                <a:ea typeface="Open Sans"/>
                <a:cs typeface="Open Sans"/>
                <a:sym typeface="Open Sans"/>
              </a:rPr>
              <a:t>*You may not always have all 4 elements in one question.</a:t>
            </a:r>
            <a:endParaRPr>
              <a:solidFill>
                <a:srgbClr val="3F3F3F"/>
              </a:solidFill>
            </a:endParaRPr>
          </a:p>
          <a:p>
            <a:pPr marL="457200" lvl="0" indent="-228600" algn="l" rtl="0">
              <a:lnSpc>
                <a:spcPct val="90000"/>
              </a:lnSpc>
              <a:spcBef>
                <a:spcPts val="1000"/>
              </a:spcBef>
              <a:spcAft>
                <a:spcPts val="0"/>
              </a:spcAft>
              <a:buSzPts val="2400"/>
              <a:buFont typeface="Arial"/>
              <a:buNone/>
            </a:pPr>
            <a:endParaRPr sz="2200">
              <a:solidFill>
                <a:srgbClr val="3F3F3F"/>
              </a:solidFill>
              <a:latin typeface="Open Sans"/>
              <a:ea typeface="Open Sans"/>
              <a:cs typeface="Open Sans"/>
              <a:sym typeface="Open Sans"/>
            </a:endParaRPr>
          </a:p>
        </p:txBody>
      </p:sp>
      <p:pic>
        <p:nvPicPr>
          <p:cNvPr id="233" name="Google Shape;233;g878e0c40ae_0_6"/>
          <p:cNvPicPr preferRelativeResize="0"/>
          <p:nvPr/>
        </p:nvPicPr>
        <p:blipFill rotWithShape="1">
          <a:blip r:embed="rId3">
            <a:alphaModFix/>
          </a:blip>
          <a:srcRect/>
          <a:stretch/>
        </p:blipFill>
        <p:spPr>
          <a:xfrm>
            <a:off x="596706" y="4028688"/>
            <a:ext cx="9227518" cy="2428294"/>
          </a:xfrm>
          <a:prstGeom prst="rect">
            <a:avLst/>
          </a:prstGeom>
          <a:noFill/>
          <a:ln>
            <a:noFill/>
          </a:ln>
        </p:spPr>
      </p:pic>
      <p:grpSp>
        <p:nvGrpSpPr>
          <p:cNvPr id="234" name="Google Shape;234;g878e0c40ae_0_6"/>
          <p:cNvGrpSpPr/>
          <p:nvPr/>
        </p:nvGrpSpPr>
        <p:grpSpPr>
          <a:xfrm>
            <a:off x="10107983" y="3727628"/>
            <a:ext cx="1589646" cy="1602655"/>
            <a:chOff x="1765880" y="1103"/>
            <a:chExt cx="1365359" cy="1365359"/>
          </a:xfrm>
        </p:grpSpPr>
        <p:sp>
          <p:nvSpPr>
            <p:cNvPr id="235" name="Google Shape;235;g878e0c40ae_0_6"/>
            <p:cNvSpPr/>
            <p:nvPr/>
          </p:nvSpPr>
          <p:spPr>
            <a:xfrm>
              <a:off x="1765880" y="1103"/>
              <a:ext cx="1365359" cy="1365359"/>
            </a:xfrm>
            <a:prstGeom prst="ellipse">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g878e0c40ae_0_6"/>
            <p:cNvSpPr txBox="1"/>
            <p:nvPr/>
          </p:nvSpPr>
          <p:spPr>
            <a:xfrm>
              <a:off x="1965832" y="201055"/>
              <a:ext cx="965455" cy="965455"/>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1" i="0" u="none" strike="noStrike" cap="none">
                  <a:solidFill>
                    <a:schemeClr val="lt1"/>
                  </a:solidFill>
                  <a:latin typeface="Arial"/>
                  <a:ea typeface="Arial"/>
                  <a:cs typeface="Arial"/>
                  <a:sym typeface="Arial"/>
                </a:rPr>
                <a:t>Ask</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g878e0c40ae_0_0"/>
          <p:cNvSpPr txBox="1">
            <a:spLocks noGrp="1"/>
          </p:cNvSpPr>
          <p:nvPr>
            <p:ph type="title"/>
          </p:nvPr>
        </p:nvSpPr>
        <p:spPr>
          <a:xfrm>
            <a:off x="0" y="512627"/>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None/>
            </a:pPr>
            <a:r>
              <a:rPr lang="en-US">
                <a:solidFill>
                  <a:srgbClr val="586F7C"/>
                </a:solidFill>
                <a:latin typeface="Open Sans"/>
                <a:ea typeface="Open Sans"/>
                <a:cs typeface="Open Sans"/>
                <a:sym typeface="Open Sans"/>
              </a:rPr>
              <a:t>Next – Classify the Type of Question</a:t>
            </a:r>
            <a:endParaRPr>
              <a:solidFill>
                <a:srgbClr val="FF0000"/>
              </a:solidFill>
            </a:endParaRPr>
          </a:p>
        </p:txBody>
      </p:sp>
      <p:sp>
        <p:nvSpPr>
          <p:cNvPr id="243" name="Google Shape;243;g878e0c40ae_0_0"/>
          <p:cNvSpPr txBox="1">
            <a:spLocks noGrp="1"/>
          </p:cNvSpPr>
          <p:nvPr>
            <p:ph type="body" idx="1"/>
          </p:nvPr>
        </p:nvSpPr>
        <p:spPr>
          <a:xfrm>
            <a:off x="858643" y="1791673"/>
            <a:ext cx="9746166" cy="4553700"/>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1000"/>
              </a:spcBef>
              <a:spcAft>
                <a:spcPts val="0"/>
              </a:spcAft>
              <a:buClr>
                <a:srgbClr val="000000"/>
              </a:buClr>
              <a:buSzPts val="2400"/>
              <a:buFont typeface="Open Sans"/>
              <a:buChar char="●"/>
            </a:pPr>
            <a:r>
              <a:rPr lang="en-US" sz="2600">
                <a:solidFill>
                  <a:srgbClr val="3F3F3F"/>
                </a:solidFill>
                <a:latin typeface="Open Sans"/>
                <a:ea typeface="Open Sans"/>
                <a:cs typeface="Open Sans"/>
                <a:sym typeface="Open Sans"/>
              </a:rPr>
              <a:t>What is the treatment/preventive treatment?  </a:t>
            </a:r>
            <a:br>
              <a:rPr lang="en-US" sz="2600">
                <a:solidFill>
                  <a:srgbClr val="3F3F3F"/>
                </a:solidFill>
                <a:latin typeface="Open Sans"/>
                <a:ea typeface="Open Sans"/>
                <a:cs typeface="Open Sans"/>
                <a:sym typeface="Open Sans"/>
              </a:rPr>
            </a:br>
            <a:r>
              <a:rPr lang="en-US" sz="2600">
                <a:solidFill>
                  <a:srgbClr val="3F3F3F"/>
                </a:solidFill>
                <a:latin typeface="Open Sans"/>
                <a:ea typeface="Open Sans"/>
                <a:cs typeface="Open Sans"/>
                <a:sym typeface="Open Sans"/>
              </a:rPr>
              <a:t> Question of </a:t>
            </a:r>
            <a:r>
              <a:rPr lang="en-US" sz="2600">
                <a:solidFill>
                  <a:srgbClr val="FF0000"/>
                </a:solidFill>
                <a:latin typeface="Open Sans"/>
                <a:ea typeface="Open Sans"/>
                <a:cs typeface="Open Sans"/>
                <a:sym typeface="Open Sans"/>
              </a:rPr>
              <a:t>INTERVENTION/PREVENTION</a:t>
            </a:r>
            <a:br>
              <a:rPr lang="en-US" sz="2600">
                <a:solidFill>
                  <a:srgbClr val="000000"/>
                </a:solidFill>
                <a:latin typeface="Open Sans"/>
                <a:ea typeface="Open Sans"/>
                <a:cs typeface="Open Sans"/>
                <a:sym typeface="Open Sans"/>
              </a:rPr>
            </a:br>
            <a:endParaRPr sz="2600">
              <a:solidFill>
                <a:srgbClr val="000000"/>
              </a:solidFill>
              <a:latin typeface="Open Sans"/>
              <a:ea typeface="Open Sans"/>
              <a:cs typeface="Open Sans"/>
              <a:sym typeface="Open Sans"/>
            </a:endParaRPr>
          </a:p>
          <a:p>
            <a:pPr marL="457200" lvl="0" indent="-381000" algn="l" rtl="0">
              <a:lnSpc>
                <a:spcPct val="90000"/>
              </a:lnSpc>
              <a:spcBef>
                <a:spcPts val="1000"/>
              </a:spcBef>
              <a:spcAft>
                <a:spcPts val="0"/>
              </a:spcAft>
              <a:buClr>
                <a:srgbClr val="000000"/>
              </a:buClr>
              <a:buSzPts val="2400"/>
              <a:buFont typeface="Open Sans"/>
              <a:buChar char="●"/>
            </a:pPr>
            <a:r>
              <a:rPr lang="en-US" sz="2600">
                <a:solidFill>
                  <a:srgbClr val="3F3F3F"/>
                </a:solidFill>
                <a:latin typeface="Open Sans"/>
                <a:ea typeface="Open Sans"/>
                <a:cs typeface="Open Sans"/>
                <a:sym typeface="Open Sans"/>
              </a:rPr>
              <a:t>What causes the problem? </a:t>
            </a:r>
            <a:br>
              <a:rPr lang="en-US" sz="2600">
                <a:solidFill>
                  <a:srgbClr val="3F3F3F"/>
                </a:solidFill>
                <a:latin typeface="Open Sans"/>
                <a:ea typeface="Open Sans"/>
                <a:cs typeface="Open Sans"/>
                <a:sym typeface="Open Sans"/>
              </a:rPr>
            </a:br>
            <a:r>
              <a:rPr lang="en-US" sz="2600">
                <a:solidFill>
                  <a:srgbClr val="3F3F3F"/>
                </a:solidFill>
                <a:latin typeface="Open Sans"/>
                <a:ea typeface="Open Sans"/>
                <a:cs typeface="Open Sans"/>
                <a:sym typeface="Open Sans"/>
              </a:rPr>
              <a:t>Question of </a:t>
            </a:r>
            <a:r>
              <a:rPr lang="en-US" sz="2600">
                <a:solidFill>
                  <a:srgbClr val="FF0000"/>
                </a:solidFill>
                <a:latin typeface="Open Sans"/>
                <a:ea typeface="Open Sans"/>
                <a:cs typeface="Open Sans"/>
                <a:sym typeface="Open Sans"/>
              </a:rPr>
              <a:t>ETIOLOGY, RISK, HARM</a:t>
            </a:r>
            <a:br>
              <a:rPr lang="en-US" sz="2600">
                <a:solidFill>
                  <a:srgbClr val="000000"/>
                </a:solidFill>
                <a:latin typeface="Open Sans"/>
                <a:ea typeface="Open Sans"/>
                <a:cs typeface="Open Sans"/>
                <a:sym typeface="Open Sans"/>
              </a:rPr>
            </a:br>
            <a:endParaRPr sz="2600">
              <a:solidFill>
                <a:srgbClr val="000000"/>
              </a:solidFill>
              <a:latin typeface="Open Sans"/>
              <a:ea typeface="Open Sans"/>
              <a:cs typeface="Open Sans"/>
              <a:sym typeface="Open Sans"/>
            </a:endParaRPr>
          </a:p>
          <a:p>
            <a:pPr marL="457200" lvl="0" indent="-381000" algn="l" rtl="0">
              <a:lnSpc>
                <a:spcPct val="90000"/>
              </a:lnSpc>
              <a:spcBef>
                <a:spcPts val="1000"/>
              </a:spcBef>
              <a:spcAft>
                <a:spcPts val="0"/>
              </a:spcAft>
              <a:buClr>
                <a:srgbClr val="000000"/>
              </a:buClr>
              <a:buSzPts val="2400"/>
              <a:buFont typeface="Open Sans"/>
              <a:buChar char="●"/>
            </a:pPr>
            <a:r>
              <a:rPr lang="en-US" sz="2600">
                <a:solidFill>
                  <a:srgbClr val="3F3F3F"/>
                </a:solidFill>
                <a:latin typeface="Open Sans"/>
                <a:ea typeface="Open Sans"/>
                <a:cs typeface="Open Sans"/>
                <a:sym typeface="Open Sans"/>
              </a:rPr>
              <a:t>Does this person have the problem? </a:t>
            </a:r>
            <a:br>
              <a:rPr lang="en-US" sz="2600">
                <a:solidFill>
                  <a:srgbClr val="3F3F3F"/>
                </a:solidFill>
                <a:latin typeface="Open Sans"/>
                <a:ea typeface="Open Sans"/>
                <a:cs typeface="Open Sans"/>
                <a:sym typeface="Open Sans"/>
              </a:rPr>
            </a:br>
            <a:r>
              <a:rPr lang="en-US" sz="2600">
                <a:solidFill>
                  <a:srgbClr val="3F3F3F"/>
                </a:solidFill>
                <a:latin typeface="Open Sans"/>
                <a:ea typeface="Open Sans"/>
                <a:cs typeface="Open Sans"/>
                <a:sym typeface="Open Sans"/>
              </a:rPr>
              <a:t>Question of </a:t>
            </a:r>
            <a:r>
              <a:rPr lang="en-US" sz="2600">
                <a:solidFill>
                  <a:srgbClr val="FF0000"/>
                </a:solidFill>
                <a:latin typeface="Open Sans"/>
                <a:ea typeface="Open Sans"/>
                <a:cs typeface="Open Sans"/>
                <a:sym typeface="Open Sans"/>
              </a:rPr>
              <a:t>DIAGNOSIS</a:t>
            </a:r>
            <a:br>
              <a:rPr lang="en-US" sz="2600">
                <a:solidFill>
                  <a:srgbClr val="000000"/>
                </a:solidFill>
                <a:latin typeface="Open Sans"/>
                <a:ea typeface="Open Sans"/>
                <a:cs typeface="Open Sans"/>
                <a:sym typeface="Open Sans"/>
              </a:rPr>
            </a:br>
            <a:endParaRPr sz="2600">
              <a:solidFill>
                <a:srgbClr val="000000"/>
              </a:solidFill>
              <a:latin typeface="Open Sans"/>
              <a:ea typeface="Open Sans"/>
              <a:cs typeface="Open Sans"/>
              <a:sym typeface="Open Sans"/>
            </a:endParaRPr>
          </a:p>
          <a:p>
            <a:pPr marL="457200" lvl="0" indent="-381000" algn="l" rtl="0">
              <a:lnSpc>
                <a:spcPct val="90000"/>
              </a:lnSpc>
              <a:spcBef>
                <a:spcPts val="1000"/>
              </a:spcBef>
              <a:spcAft>
                <a:spcPts val="0"/>
              </a:spcAft>
              <a:buClr>
                <a:srgbClr val="000000"/>
              </a:buClr>
              <a:buSzPts val="2400"/>
              <a:buFont typeface="Open Sans"/>
              <a:buChar char="●"/>
            </a:pPr>
            <a:r>
              <a:rPr lang="en-US" sz="2600">
                <a:solidFill>
                  <a:srgbClr val="3F3F3F"/>
                </a:solidFill>
                <a:latin typeface="Open Sans"/>
                <a:ea typeface="Open Sans"/>
                <a:cs typeface="Open Sans"/>
                <a:sym typeface="Open Sans"/>
              </a:rPr>
              <a:t>Who (and how likely) will get the problem? </a:t>
            </a:r>
            <a:br>
              <a:rPr lang="en-US" sz="2600">
                <a:solidFill>
                  <a:srgbClr val="3F3F3F"/>
                </a:solidFill>
                <a:latin typeface="Open Sans"/>
                <a:ea typeface="Open Sans"/>
                <a:cs typeface="Open Sans"/>
                <a:sym typeface="Open Sans"/>
              </a:rPr>
            </a:br>
            <a:r>
              <a:rPr lang="en-US" sz="2600">
                <a:solidFill>
                  <a:srgbClr val="3F3F3F"/>
                </a:solidFill>
                <a:latin typeface="Open Sans"/>
                <a:ea typeface="Open Sans"/>
                <a:cs typeface="Open Sans"/>
                <a:sym typeface="Open Sans"/>
              </a:rPr>
              <a:t>Question of </a:t>
            </a:r>
            <a:r>
              <a:rPr lang="en-US" sz="2600">
                <a:solidFill>
                  <a:srgbClr val="FF0000"/>
                </a:solidFill>
                <a:latin typeface="Open Sans"/>
                <a:ea typeface="Open Sans"/>
                <a:cs typeface="Open Sans"/>
                <a:sym typeface="Open Sans"/>
              </a:rPr>
              <a:t>PROGNOSIS</a:t>
            </a:r>
            <a:endParaRPr>
              <a:solidFill>
                <a:srgbClr val="FF0000"/>
              </a:solidFill>
              <a:latin typeface="Open Sans"/>
              <a:ea typeface="Open Sans"/>
              <a:cs typeface="Open Sans"/>
              <a:sym typeface="Open Sans"/>
            </a:endParaRPr>
          </a:p>
          <a:p>
            <a:pPr marL="457200" lvl="0" indent="0" algn="l" rtl="0">
              <a:lnSpc>
                <a:spcPct val="100000"/>
              </a:lnSpc>
              <a:spcBef>
                <a:spcPts val="1000"/>
              </a:spcBef>
              <a:spcAft>
                <a:spcPts val="0"/>
              </a:spcAft>
              <a:buSzPts val="2400"/>
              <a:buNone/>
            </a:pPr>
            <a:endParaRPr sz="1800" b="1">
              <a:solidFill>
                <a:srgbClr val="000000"/>
              </a:solidFill>
              <a:latin typeface="Open Sans"/>
              <a:ea typeface="Open Sans"/>
              <a:cs typeface="Open Sans"/>
              <a:sym typeface="Open Sans"/>
            </a:endParaRPr>
          </a:p>
          <a:p>
            <a:pPr marL="457200" lvl="0" indent="0" algn="l" rtl="0">
              <a:lnSpc>
                <a:spcPct val="100000"/>
              </a:lnSpc>
              <a:spcBef>
                <a:spcPts val="1000"/>
              </a:spcBef>
              <a:spcAft>
                <a:spcPts val="0"/>
              </a:spcAft>
              <a:buSzPts val="2400"/>
              <a:buNone/>
            </a:pPr>
            <a:endParaRPr sz="1800">
              <a:solidFill>
                <a:srgbClr val="000000"/>
              </a:solidFill>
              <a:latin typeface="Open Sans"/>
              <a:ea typeface="Open Sans"/>
              <a:cs typeface="Open Sans"/>
              <a:sym typeface="Open Sans"/>
            </a:endParaRPr>
          </a:p>
          <a:p>
            <a:pPr marL="457200" lvl="0" indent="-228600" algn="l" rtl="0">
              <a:lnSpc>
                <a:spcPct val="100000"/>
              </a:lnSpc>
              <a:spcBef>
                <a:spcPts val="1000"/>
              </a:spcBef>
              <a:spcAft>
                <a:spcPts val="0"/>
              </a:spcAft>
              <a:buClr>
                <a:schemeClr val="dk2"/>
              </a:buClr>
              <a:buSzPts val="2400"/>
              <a:buFont typeface="Arial"/>
              <a:buNone/>
            </a:pPr>
            <a:endParaRPr sz="1800">
              <a:solidFill>
                <a:srgbClr val="000000"/>
              </a:solidFill>
              <a:latin typeface="Open Sans"/>
              <a:ea typeface="Open Sans"/>
              <a:cs typeface="Open Sans"/>
              <a:sym typeface="Open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8"/>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a:solidFill>
                  <a:srgbClr val="586F7C"/>
                </a:solidFill>
                <a:latin typeface="Open Sans"/>
                <a:ea typeface="Open Sans"/>
                <a:cs typeface="Open Sans"/>
                <a:sym typeface="Open Sans"/>
              </a:rPr>
              <a:t>Templates of EBP Questions</a:t>
            </a:r>
            <a:endParaRPr>
              <a:latin typeface="Open Sans"/>
              <a:ea typeface="Open Sans"/>
              <a:cs typeface="Open Sans"/>
              <a:sym typeface="Open Sans"/>
            </a:endParaRPr>
          </a:p>
        </p:txBody>
      </p:sp>
      <p:sp>
        <p:nvSpPr>
          <p:cNvPr id="250" name="Google Shape;250;p18"/>
          <p:cNvSpPr txBox="1">
            <a:spLocks noGrp="1"/>
          </p:cNvSpPr>
          <p:nvPr>
            <p:ph type="body" idx="1"/>
          </p:nvPr>
        </p:nvSpPr>
        <p:spPr>
          <a:xfrm>
            <a:off x="78059" y="1594624"/>
            <a:ext cx="11775687" cy="3746651"/>
          </a:xfrm>
          <a:prstGeom prst="rect">
            <a:avLst/>
          </a:prstGeom>
          <a:noFill/>
          <a:ln>
            <a:noFill/>
          </a:ln>
        </p:spPr>
        <p:txBody>
          <a:bodyPr spcFirstLastPara="1" wrap="square" lIns="91425" tIns="45700" rIns="91425" bIns="45700" anchor="t" anchorCtr="0">
            <a:noAutofit/>
          </a:bodyPr>
          <a:lstStyle/>
          <a:p>
            <a:pPr marL="533400" lvl="0" indent="-450850" algn="l" rtl="0">
              <a:lnSpc>
                <a:spcPct val="90000"/>
              </a:lnSpc>
              <a:spcBef>
                <a:spcPts val="1000"/>
              </a:spcBef>
              <a:spcAft>
                <a:spcPts val="0"/>
              </a:spcAft>
              <a:buSzPts val="2300"/>
              <a:buFont typeface="Arial"/>
              <a:buAutoNum type="arabicPeriod"/>
            </a:pPr>
            <a:r>
              <a:rPr lang="en-US" sz="2200" b="1">
                <a:solidFill>
                  <a:srgbClr val="3F3F3F"/>
                </a:solidFill>
                <a:latin typeface="Open Sans"/>
                <a:ea typeface="Open Sans"/>
                <a:cs typeface="Open Sans"/>
                <a:sym typeface="Open Sans"/>
              </a:rPr>
              <a:t>For a therapy:</a:t>
            </a:r>
            <a:r>
              <a:rPr lang="en-US" sz="2200">
                <a:solidFill>
                  <a:srgbClr val="3F3F3F"/>
                </a:solidFill>
                <a:latin typeface="Open Sans"/>
                <a:ea typeface="Open Sans"/>
                <a:cs typeface="Open Sans"/>
                <a:sym typeface="Open Sans"/>
              </a:rPr>
              <a:t> </a:t>
            </a:r>
            <a:r>
              <a:rPr lang="en-US" sz="2200">
                <a:latin typeface="Open Sans"/>
                <a:ea typeface="Open Sans"/>
                <a:cs typeface="Open Sans"/>
                <a:sym typeface="Open Sans"/>
              </a:rPr>
              <a:t>In </a:t>
            </a:r>
            <a:r>
              <a:rPr lang="en-US" sz="2200" u="sng">
                <a:solidFill>
                  <a:srgbClr val="FF0000"/>
                </a:solidFill>
                <a:latin typeface="Open Sans"/>
                <a:ea typeface="Open Sans"/>
                <a:cs typeface="Open Sans"/>
                <a:sym typeface="Open Sans"/>
              </a:rPr>
              <a:t>adult patients w/total hip replacements </a:t>
            </a:r>
            <a:r>
              <a:rPr lang="en-US" sz="2200">
                <a:latin typeface="Open Sans"/>
                <a:ea typeface="Open Sans"/>
                <a:cs typeface="Open Sans"/>
                <a:sym typeface="Open Sans"/>
              </a:rPr>
              <a:t>(P), what is the effect of </a:t>
            </a:r>
            <a:r>
              <a:rPr lang="en-US" sz="2200" u="sng">
                <a:solidFill>
                  <a:srgbClr val="FF0000"/>
                </a:solidFill>
                <a:latin typeface="Open Sans"/>
                <a:ea typeface="Open Sans"/>
                <a:cs typeface="Open Sans"/>
                <a:sym typeface="Open Sans"/>
              </a:rPr>
              <a:t>PCA pain Medication </a:t>
            </a:r>
            <a:r>
              <a:rPr lang="en-US" sz="2200">
                <a:latin typeface="Open Sans"/>
                <a:ea typeface="Open Sans"/>
                <a:cs typeface="Open Sans"/>
                <a:sym typeface="Open Sans"/>
              </a:rPr>
              <a:t>(I) on </a:t>
            </a:r>
            <a:r>
              <a:rPr lang="en-US" sz="2200" u="sng">
                <a:solidFill>
                  <a:srgbClr val="FF0000"/>
                </a:solidFill>
                <a:latin typeface="Open Sans"/>
                <a:ea typeface="Open Sans"/>
                <a:cs typeface="Open Sans"/>
                <a:sym typeface="Open Sans"/>
              </a:rPr>
              <a:t>postoperative pain</a:t>
            </a:r>
            <a:r>
              <a:rPr lang="en-US" sz="2200">
                <a:latin typeface="Open Sans"/>
                <a:ea typeface="Open Sans"/>
                <a:cs typeface="Open Sans"/>
                <a:sym typeface="Open Sans"/>
              </a:rPr>
              <a:t>(O) compared with </a:t>
            </a:r>
            <a:r>
              <a:rPr lang="en-US" sz="2200" u="sng">
                <a:solidFill>
                  <a:srgbClr val="FF0000"/>
                </a:solidFill>
                <a:latin typeface="Open Sans"/>
                <a:ea typeface="Open Sans"/>
                <a:cs typeface="Open Sans"/>
                <a:sym typeface="Open Sans"/>
              </a:rPr>
              <a:t>prn IM pain Medication</a:t>
            </a:r>
            <a:r>
              <a:rPr lang="en-US" sz="2200">
                <a:latin typeface="Open Sans"/>
                <a:ea typeface="Open Sans"/>
                <a:cs typeface="Open Sans"/>
                <a:sym typeface="Open Sans"/>
              </a:rPr>
              <a:t>(C)?</a:t>
            </a:r>
            <a:endParaRPr sz="2300">
              <a:latin typeface="Open Sans"/>
              <a:ea typeface="Open Sans"/>
              <a:cs typeface="Open Sans"/>
              <a:sym typeface="Open Sans"/>
            </a:endParaRPr>
          </a:p>
          <a:p>
            <a:pPr marL="457200" lvl="0" indent="-374650" algn="l" rtl="0">
              <a:lnSpc>
                <a:spcPct val="90000"/>
              </a:lnSpc>
              <a:spcBef>
                <a:spcPts val="1000"/>
              </a:spcBef>
              <a:spcAft>
                <a:spcPts val="0"/>
              </a:spcAft>
              <a:buSzPts val="2300"/>
              <a:buChar char="●"/>
            </a:pPr>
            <a:r>
              <a:rPr lang="en-US" sz="2200" b="1">
                <a:solidFill>
                  <a:srgbClr val="3F3F3F"/>
                </a:solidFill>
                <a:latin typeface="Open Sans"/>
                <a:ea typeface="Open Sans"/>
                <a:cs typeface="Open Sans"/>
                <a:sym typeface="Open Sans"/>
              </a:rPr>
              <a:t>Prevention:</a:t>
            </a:r>
            <a:r>
              <a:rPr lang="en-US" sz="2200">
                <a:solidFill>
                  <a:srgbClr val="3F3F3F"/>
                </a:solidFill>
                <a:latin typeface="Open Sans"/>
                <a:ea typeface="Open Sans"/>
                <a:cs typeface="Open Sans"/>
                <a:sym typeface="Open Sans"/>
              </a:rPr>
              <a:t> </a:t>
            </a:r>
            <a:r>
              <a:rPr lang="en-US" sz="2200">
                <a:latin typeface="Open Sans"/>
                <a:ea typeface="Open Sans"/>
                <a:cs typeface="Open Sans"/>
                <a:sym typeface="Open Sans"/>
              </a:rPr>
              <a:t>For </a:t>
            </a:r>
            <a:r>
              <a:rPr lang="en-US" sz="2200" u="sng">
                <a:solidFill>
                  <a:srgbClr val="FF0000"/>
                </a:solidFill>
                <a:latin typeface="Open Sans"/>
                <a:ea typeface="Open Sans"/>
                <a:cs typeface="Open Sans"/>
                <a:sym typeface="Open Sans"/>
              </a:rPr>
              <a:t>women under the age of 60</a:t>
            </a:r>
            <a:r>
              <a:rPr lang="en-US" sz="2200">
                <a:latin typeface="Open Sans"/>
                <a:ea typeface="Open Sans"/>
                <a:cs typeface="Open Sans"/>
                <a:sym typeface="Open Sans"/>
              </a:rPr>
              <a:t> (P) does the use of </a:t>
            </a:r>
            <a:r>
              <a:rPr lang="en-US" sz="2200" u="sng">
                <a:solidFill>
                  <a:srgbClr val="FF0000"/>
                </a:solidFill>
                <a:latin typeface="Open Sans"/>
                <a:ea typeface="Open Sans"/>
                <a:cs typeface="Open Sans"/>
                <a:sym typeface="Open Sans"/>
              </a:rPr>
              <a:t>low-dose aspirin</a:t>
            </a:r>
            <a:r>
              <a:rPr lang="en-US" sz="2200">
                <a:latin typeface="Open Sans"/>
                <a:ea typeface="Open Sans"/>
                <a:cs typeface="Open Sans"/>
                <a:sym typeface="Open Sans"/>
              </a:rPr>
              <a:t> (I) reduce the future risk of </a:t>
            </a:r>
            <a:r>
              <a:rPr lang="en-US" sz="2200" u="sng">
                <a:solidFill>
                  <a:srgbClr val="FF0000"/>
                </a:solidFill>
                <a:latin typeface="Open Sans"/>
                <a:ea typeface="Open Sans"/>
                <a:cs typeface="Open Sans"/>
                <a:sym typeface="Open Sans"/>
              </a:rPr>
              <a:t>stroke</a:t>
            </a:r>
            <a:r>
              <a:rPr lang="en-US" sz="2200">
                <a:latin typeface="Open Sans"/>
                <a:ea typeface="Open Sans"/>
                <a:cs typeface="Open Sans"/>
                <a:sym typeface="Open Sans"/>
              </a:rPr>
              <a:t> (O) compared with </a:t>
            </a:r>
            <a:r>
              <a:rPr lang="en-US" sz="2200" u="sng">
                <a:solidFill>
                  <a:srgbClr val="FF0000"/>
                </a:solidFill>
                <a:latin typeface="Open Sans"/>
                <a:ea typeface="Open Sans"/>
                <a:cs typeface="Open Sans"/>
                <a:sym typeface="Open Sans"/>
              </a:rPr>
              <a:t>none</a:t>
            </a:r>
            <a:r>
              <a:rPr lang="en-US" sz="2200">
                <a:latin typeface="Open Sans"/>
                <a:ea typeface="Open Sans"/>
                <a:cs typeface="Open Sans"/>
                <a:sym typeface="Open Sans"/>
              </a:rPr>
              <a:t> (C)? </a:t>
            </a:r>
            <a:endParaRPr sz="2300">
              <a:latin typeface="Open Sans"/>
              <a:ea typeface="Open Sans"/>
              <a:cs typeface="Open Sans"/>
              <a:sym typeface="Open Sans"/>
            </a:endParaRPr>
          </a:p>
          <a:p>
            <a:pPr marL="457200" lvl="0" indent="-374650" algn="l" rtl="0">
              <a:lnSpc>
                <a:spcPct val="90000"/>
              </a:lnSpc>
              <a:spcBef>
                <a:spcPts val="1000"/>
              </a:spcBef>
              <a:spcAft>
                <a:spcPts val="0"/>
              </a:spcAft>
              <a:buSzPts val="2300"/>
              <a:buChar char="●"/>
            </a:pPr>
            <a:r>
              <a:rPr lang="en-US" sz="2200" b="1">
                <a:solidFill>
                  <a:srgbClr val="3F3F3F"/>
                </a:solidFill>
                <a:latin typeface="Open Sans"/>
                <a:ea typeface="Open Sans"/>
                <a:cs typeface="Open Sans"/>
                <a:sym typeface="Open Sans"/>
              </a:rPr>
              <a:t>For etiology/harm</a:t>
            </a:r>
            <a:r>
              <a:rPr lang="en-US" sz="2200" b="1">
                <a:solidFill>
                  <a:schemeClr val="dk1"/>
                </a:solidFill>
                <a:latin typeface="Open Sans"/>
                <a:ea typeface="Open Sans"/>
                <a:cs typeface="Open Sans"/>
                <a:sym typeface="Open Sans"/>
              </a:rPr>
              <a:t>:</a:t>
            </a:r>
            <a:r>
              <a:rPr lang="en-US" sz="2200">
                <a:solidFill>
                  <a:schemeClr val="dk1"/>
                </a:solidFill>
                <a:latin typeface="Open Sans"/>
                <a:ea typeface="Open Sans"/>
                <a:cs typeface="Open Sans"/>
                <a:sym typeface="Open Sans"/>
              </a:rPr>
              <a:t> </a:t>
            </a:r>
            <a:r>
              <a:rPr lang="en-US" sz="2200">
                <a:latin typeface="Open Sans"/>
                <a:ea typeface="Open Sans"/>
                <a:cs typeface="Open Sans"/>
                <a:sym typeface="Open Sans"/>
              </a:rPr>
              <a:t>Are </a:t>
            </a:r>
            <a:r>
              <a:rPr lang="en-US" sz="2200" u="sng">
                <a:solidFill>
                  <a:srgbClr val="FF0000"/>
                </a:solidFill>
                <a:latin typeface="Open Sans"/>
                <a:ea typeface="Open Sans"/>
                <a:cs typeface="Open Sans"/>
                <a:sym typeface="Open Sans"/>
              </a:rPr>
              <a:t>adult males</a:t>
            </a:r>
            <a:r>
              <a:rPr lang="en-US" sz="2200">
                <a:latin typeface="Open Sans"/>
                <a:ea typeface="Open Sans"/>
                <a:cs typeface="Open Sans"/>
                <a:sym typeface="Open Sans"/>
              </a:rPr>
              <a:t> (P) who have a </a:t>
            </a:r>
            <a:r>
              <a:rPr lang="en-US" sz="2200" u="sng">
                <a:solidFill>
                  <a:srgbClr val="FF0000"/>
                </a:solidFill>
                <a:latin typeface="Open Sans"/>
                <a:ea typeface="Open Sans"/>
                <a:cs typeface="Open Sans"/>
                <a:sym typeface="Open Sans"/>
              </a:rPr>
              <a:t>vasectomy</a:t>
            </a:r>
            <a:r>
              <a:rPr lang="en-US" sz="2200">
                <a:latin typeface="Open Sans"/>
                <a:ea typeface="Open Sans"/>
                <a:cs typeface="Open Sans"/>
                <a:sym typeface="Open Sans"/>
              </a:rPr>
              <a:t> (I) at an </a:t>
            </a:r>
            <a:r>
              <a:rPr lang="en-US" sz="2200" u="sng">
                <a:solidFill>
                  <a:srgbClr val="FF0000"/>
                </a:solidFill>
                <a:latin typeface="Open Sans"/>
                <a:ea typeface="Open Sans"/>
                <a:cs typeface="Open Sans"/>
                <a:sym typeface="Open Sans"/>
              </a:rPr>
              <a:t>increased</a:t>
            </a:r>
            <a:r>
              <a:rPr lang="en-US" sz="2200">
                <a:latin typeface="Open Sans"/>
                <a:ea typeface="Open Sans"/>
                <a:cs typeface="Open Sans"/>
                <a:sym typeface="Open Sans"/>
              </a:rPr>
              <a:t> (Increased/decreased) risk for/of</a:t>
            </a:r>
            <a:r>
              <a:rPr lang="en-US" sz="2200" u="sng">
                <a:solidFill>
                  <a:srgbClr val="FF0000"/>
                </a:solidFill>
                <a:latin typeface="Open Sans"/>
                <a:ea typeface="Open Sans"/>
                <a:cs typeface="Open Sans"/>
                <a:sym typeface="Open Sans"/>
              </a:rPr>
              <a:t> testicular cancer</a:t>
            </a:r>
            <a:r>
              <a:rPr lang="en-US" sz="2200">
                <a:latin typeface="Open Sans"/>
                <a:ea typeface="Open Sans"/>
                <a:cs typeface="Open Sans"/>
                <a:sym typeface="Open Sans"/>
              </a:rPr>
              <a:t> (O) compared with </a:t>
            </a:r>
            <a:r>
              <a:rPr lang="en-US" sz="2200" u="sng">
                <a:solidFill>
                  <a:srgbClr val="FF0000"/>
                </a:solidFill>
                <a:latin typeface="Open Sans"/>
                <a:ea typeface="Open Sans"/>
                <a:cs typeface="Open Sans"/>
                <a:sym typeface="Open Sans"/>
              </a:rPr>
              <a:t>adult males </a:t>
            </a:r>
            <a:r>
              <a:rPr lang="en-US" sz="2200">
                <a:latin typeface="Open Sans"/>
                <a:ea typeface="Open Sans"/>
                <a:cs typeface="Open Sans"/>
                <a:sym typeface="Open Sans"/>
              </a:rPr>
              <a:t>(P) with/without </a:t>
            </a:r>
            <a:r>
              <a:rPr lang="en-US" sz="2200" u="sng">
                <a:solidFill>
                  <a:srgbClr val="FF0000"/>
                </a:solidFill>
                <a:latin typeface="Open Sans"/>
                <a:ea typeface="Open Sans"/>
                <a:cs typeface="Open Sans"/>
                <a:sym typeface="Open Sans"/>
              </a:rPr>
              <a:t>no vasectomy</a:t>
            </a:r>
            <a:r>
              <a:rPr lang="en-US" sz="2200">
                <a:latin typeface="Open Sans"/>
                <a:ea typeface="Open Sans"/>
                <a:cs typeface="Open Sans"/>
                <a:sym typeface="Open Sans"/>
              </a:rPr>
              <a:t> (C)? </a:t>
            </a:r>
            <a:endParaRPr sz="2300">
              <a:latin typeface="Open Sans"/>
              <a:ea typeface="Open Sans"/>
              <a:cs typeface="Open Sans"/>
              <a:sym typeface="Open Sans"/>
            </a:endParaRPr>
          </a:p>
          <a:p>
            <a:pPr marL="457200" lvl="0" indent="-374650" algn="l" rtl="0">
              <a:lnSpc>
                <a:spcPct val="90000"/>
              </a:lnSpc>
              <a:spcBef>
                <a:spcPts val="1000"/>
              </a:spcBef>
              <a:spcAft>
                <a:spcPts val="0"/>
              </a:spcAft>
              <a:buSzPts val="2300"/>
              <a:buChar char="●"/>
            </a:pPr>
            <a:r>
              <a:rPr lang="en-US" sz="2200" b="1">
                <a:solidFill>
                  <a:srgbClr val="3F3F3F"/>
                </a:solidFill>
                <a:latin typeface="Open Sans"/>
                <a:ea typeface="Open Sans"/>
                <a:cs typeface="Open Sans"/>
                <a:sym typeface="Open Sans"/>
              </a:rPr>
              <a:t>Diagnosis or diagnostic test</a:t>
            </a:r>
            <a:r>
              <a:rPr lang="en-US" sz="2200" b="1">
                <a:solidFill>
                  <a:schemeClr val="dk1"/>
                </a:solidFill>
                <a:latin typeface="Open Sans"/>
                <a:ea typeface="Open Sans"/>
                <a:cs typeface="Open Sans"/>
                <a:sym typeface="Open Sans"/>
              </a:rPr>
              <a:t>: </a:t>
            </a:r>
            <a:r>
              <a:rPr lang="en-US" sz="2200">
                <a:latin typeface="Open Sans"/>
                <a:ea typeface="Open Sans"/>
                <a:cs typeface="Open Sans"/>
                <a:sym typeface="Open Sans"/>
              </a:rPr>
              <a:t>Are (is) </a:t>
            </a:r>
            <a:r>
              <a:rPr lang="en-US" sz="2200" u="sng">
                <a:solidFill>
                  <a:srgbClr val="FF0000"/>
                </a:solidFill>
                <a:latin typeface="Open Sans"/>
                <a:ea typeface="Open Sans"/>
                <a:cs typeface="Open Sans"/>
                <a:sym typeface="Open Sans"/>
              </a:rPr>
              <a:t>mammogram</a:t>
            </a:r>
            <a:r>
              <a:rPr lang="en-US" sz="2200">
                <a:latin typeface="Open Sans"/>
                <a:ea typeface="Open Sans"/>
                <a:cs typeface="Open Sans"/>
                <a:sym typeface="Open Sans"/>
              </a:rPr>
              <a:t>(I) more accurate in diagnosing </a:t>
            </a:r>
            <a:r>
              <a:rPr lang="en-US" sz="2200" u="sng">
                <a:solidFill>
                  <a:srgbClr val="FF0000"/>
                </a:solidFill>
                <a:latin typeface="Open Sans"/>
                <a:ea typeface="Open Sans"/>
                <a:cs typeface="Open Sans"/>
                <a:sym typeface="Open Sans"/>
              </a:rPr>
              <a:t>breast cancer</a:t>
            </a:r>
            <a:r>
              <a:rPr lang="en-US" sz="2200">
                <a:latin typeface="Open Sans"/>
                <a:ea typeface="Open Sans"/>
                <a:cs typeface="Open Sans"/>
                <a:sym typeface="Open Sans"/>
              </a:rPr>
              <a:t> (P) compared with </a:t>
            </a:r>
            <a:r>
              <a:rPr lang="en-US" sz="2200" u="sng">
                <a:solidFill>
                  <a:srgbClr val="FF0000"/>
                </a:solidFill>
                <a:latin typeface="Open Sans"/>
                <a:ea typeface="Open Sans"/>
                <a:cs typeface="Open Sans"/>
                <a:sym typeface="Open Sans"/>
              </a:rPr>
              <a:t>clinical breast exam</a:t>
            </a:r>
            <a:r>
              <a:rPr lang="en-US" sz="2200">
                <a:latin typeface="Open Sans"/>
                <a:ea typeface="Open Sans"/>
                <a:cs typeface="Open Sans"/>
                <a:sym typeface="Open Sans"/>
              </a:rPr>
              <a:t> (C) for </a:t>
            </a:r>
            <a:r>
              <a:rPr lang="en-US" sz="2200" u="sng">
                <a:solidFill>
                  <a:srgbClr val="FF0000"/>
                </a:solidFill>
                <a:latin typeface="Open Sans"/>
                <a:ea typeface="Open Sans"/>
                <a:cs typeface="Open Sans"/>
                <a:sym typeface="Open Sans"/>
              </a:rPr>
              <a:t>earlier diagnosis of breast cancer</a:t>
            </a:r>
            <a:r>
              <a:rPr lang="en-US" sz="2200">
                <a:latin typeface="Open Sans"/>
                <a:ea typeface="Open Sans"/>
                <a:cs typeface="Open Sans"/>
                <a:sym typeface="Open Sans"/>
              </a:rPr>
              <a:t> (O)? </a:t>
            </a:r>
            <a:endParaRPr sz="2300">
              <a:latin typeface="Open Sans"/>
              <a:ea typeface="Open Sans"/>
              <a:cs typeface="Open Sans"/>
              <a:sym typeface="Open Sans"/>
            </a:endParaRPr>
          </a:p>
          <a:p>
            <a:pPr marL="457200" lvl="0" indent="-374650" algn="l" rtl="0">
              <a:lnSpc>
                <a:spcPct val="90000"/>
              </a:lnSpc>
              <a:spcBef>
                <a:spcPts val="1000"/>
              </a:spcBef>
              <a:spcAft>
                <a:spcPts val="0"/>
              </a:spcAft>
              <a:buSzPts val="2300"/>
              <a:buChar char="●"/>
            </a:pPr>
            <a:r>
              <a:rPr lang="en-US" sz="2200" b="1">
                <a:solidFill>
                  <a:srgbClr val="3F3F3F"/>
                </a:solidFill>
                <a:latin typeface="Open Sans"/>
                <a:ea typeface="Open Sans"/>
                <a:cs typeface="Open Sans"/>
                <a:sym typeface="Open Sans"/>
              </a:rPr>
              <a:t>Prognosis</a:t>
            </a:r>
            <a:r>
              <a:rPr lang="en-US" sz="2200">
                <a:solidFill>
                  <a:srgbClr val="3F3F3F"/>
                </a:solidFill>
                <a:latin typeface="Open Sans"/>
                <a:ea typeface="Open Sans"/>
                <a:cs typeface="Open Sans"/>
                <a:sym typeface="Open Sans"/>
              </a:rPr>
              <a:t>: </a:t>
            </a:r>
            <a:r>
              <a:rPr lang="en-US" sz="2200">
                <a:latin typeface="Open Sans"/>
                <a:ea typeface="Open Sans"/>
                <a:cs typeface="Open Sans"/>
                <a:sym typeface="Open Sans"/>
              </a:rPr>
              <a:t>Does </a:t>
            </a:r>
            <a:r>
              <a:rPr lang="en-US" sz="2200" u="sng">
                <a:solidFill>
                  <a:srgbClr val="FF0000"/>
                </a:solidFill>
                <a:latin typeface="Open Sans"/>
                <a:ea typeface="Open Sans"/>
                <a:cs typeface="Open Sans"/>
                <a:sym typeface="Open Sans"/>
              </a:rPr>
              <a:t>smoking education</a:t>
            </a:r>
            <a:r>
              <a:rPr lang="en-US" sz="2200">
                <a:latin typeface="Open Sans"/>
                <a:ea typeface="Open Sans"/>
                <a:cs typeface="Open Sans"/>
                <a:sym typeface="Open Sans"/>
              </a:rPr>
              <a:t> (I) influence </a:t>
            </a:r>
            <a:r>
              <a:rPr lang="en-US" sz="2200" u="sng">
                <a:solidFill>
                  <a:srgbClr val="FF0000"/>
                </a:solidFill>
                <a:latin typeface="Open Sans"/>
                <a:ea typeface="Open Sans"/>
                <a:cs typeface="Open Sans"/>
                <a:sym typeface="Open Sans"/>
              </a:rPr>
              <a:t>young people not to smoke</a:t>
            </a:r>
            <a:r>
              <a:rPr lang="en-US" sz="2200">
                <a:latin typeface="Open Sans"/>
                <a:ea typeface="Open Sans"/>
                <a:cs typeface="Open Sans"/>
                <a:sym typeface="Open Sans"/>
              </a:rPr>
              <a:t> (O) in patients who have </a:t>
            </a:r>
            <a:r>
              <a:rPr lang="en-US" sz="2200" u="sng">
                <a:solidFill>
                  <a:srgbClr val="FF0000"/>
                </a:solidFill>
                <a:latin typeface="Open Sans"/>
                <a:ea typeface="Open Sans"/>
                <a:cs typeface="Open Sans"/>
                <a:sym typeface="Open Sans"/>
              </a:rPr>
              <a:t>high risk of smoking</a:t>
            </a:r>
            <a:r>
              <a:rPr lang="en-US" sz="2200">
                <a:latin typeface="Open Sans"/>
                <a:ea typeface="Open Sans"/>
                <a:cs typeface="Open Sans"/>
                <a:sym typeface="Open Sans"/>
              </a:rPr>
              <a:t> (P)? </a:t>
            </a:r>
            <a:endParaRPr sz="2300">
              <a:latin typeface="Open Sans"/>
              <a:ea typeface="Open Sans"/>
              <a:cs typeface="Open Sans"/>
              <a:sym typeface="Open Sans"/>
            </a:endParaRPr>
          </a:p>
          <a:p>
            <a:pPr marL="76200" lvl="0" indent="0" algn="l" rtl="0">
              <a:lnSpc>
                <a:spcPct val="150000"/>
              </a:lnSpc>
              <a:spcBef>
                <a:spcPts val="1000"/>
              </a:spcBef>
              <a:spcAft>
                <a:spcPts val="0"/>
              </a:spcAft>
              <a:buClr>
                <a:schemeClr val="dk1"/>
              </a:buClr>
              <a:buSzPts val="2400"/>
              <a:buNone/>
            </a:pPr>
            <a:r>
              <a:rPr lang="en-US" sz="1400">
                <a:latin typeface="Open Sans"/>
                <a:ea typeface="Open Sans"/>
                <a:cs typeface="Open Sans"/>
                <a:sym typeface="Open Sans"/>
              </a:rPr>
              <a:t>       </a:t>
            </a:r>
            <a:r>
              <a:rPr lang="en-US" sz="1400">
                <a:solidFill>
                  <a:srgbClr val="3C78D8"/>
                </a:solidFill>
                <a:latin typeface="Open Sans"/>
                <a:ea typeface="Open Sans"/>
                <a:cs typeface="Open Sans"/>
                <a:sym typeface="Open Sans"/>
              </a:rPr>
              <a:t>Melnyk B. &amp; Fineout-Overholt E. (2005).</a:t>
            </a:r>
            <a:r>
              <a:rPr lang="en-US" sz="1400" i="1">
                <a:solidFill>
                  <a:srgbClr val="3C78D8"/>
                </a:solidFill>
                <a:latin typeface="Open Sans"/>
                <a:ea typeface="Open Sans"/>
                <a:cs typeface="Open Sans"/>
                <a:sym typeface="Open Sans"/>
              </a:rPr>
              <a:t> Evidence-based practice in nursing &amp; healthcare.</a:t>
            </a:r>
            <a:r>
              <a:rPr lang="en-US" sz="1400">
                <a:solidFill>
                  <a:srgbClr val="3C78D8"/>
                </a:solidFill>
                <a:latin typeface="Open Sans"/>
                <a:ea typeface="Open Sans"/>
                <a:cs typeface="Open Sans"/>
                <a:sym typeface="Open Sans"/>
              </a:rPr>
              <a:t> New York: Lippincott Williams &amp; </a:t>
            </a:r>
            <a:r>
              <a:rPr lang="en-US" sz="1500">
                <a:solidFill>
                  <a:srgbClr val="3C78D8"/>
                </a:solidFill>
                <a:latin typeface="Open Sans"/>
                <a:ea typeface="Open Sans"/>
                <a:cs typeface="Open Sans"/>
                <a:sym typeface="Open Sans"/>
              </a:rPr>
              <a:t>Wilkins</a:t>
            </a:r>
            <a:r>
              <a:rPr lang="en-US" sz="1500">
                <a:latin typeface="Open Sans"/>
                <a:ea typeface="Open Sans"/>
                <a:cs typeface="Open Sans"/>
                <a:sym typeface="Open Sans"/>
              </a:rPr>
              <a:t>. </a:t>
            </a:r>
            <a:endParaRPr sz="2300">
              <a:latin typeface="Open Sans"/>
              <a:ea typeface="Open Sans"/>
              <a:cs typeface="Open Sans"/>
              <a:sym typeface="Open Sans"/>
            </a:endParaRPr>
          </a:p>
          <a:p>
            <a:pPr marL="76200" lvl="0" indent="0" algn="l" rtl="0">
              <a:lnSpc>
                <a:spcPct val="150000"/>
              </a:lnSpc>
              <a:spcBef>
                <a:spcPts val="1000"/>
              </a:spcBef>
              <a:spcAft>
                <a:spcPts val="0"/>
              </a:spcAft>
              <a:buClr>
                <a:schemeClr val="dk1"/>
              </a:buClr>
              <a:buSzPts val="2400"/>
              <a:buNone/>
            </a:pPr>
            <a:endParaRPr sz="2300">
              <a:latin typeface="Open Sans"/>
              <a:ea typeface="Open Sans"/>
              <a:cs typeface="Open Sans"/>
              <a:sym typeface="Open Sans"/>
            </a:endParaRPr>
          </a:p>
          <a:p>
            <a:pPr marL="76200" lvl="0" indent="0" algn="l" rtl="0">
              <a:lnSpc>
                <a:spcPct val="150000"/>
              </a:lnSpc>
              <a:spcBef>
                <a:spcPts val="1000"/>
              </a:spcBef>
              <a:spcAft>
                <a:spcPts val="0"/>
              </a:spcAft>
              <a:buClr>
                <a:schemeClr val="dk1"/>
              </a:buClr>
              <a:buSzPts val="2400"/>
              <a:buNone/>
            </a:pPr>
            <a:endParaRPr sz="2100">
              <a:solidFill>
                <a:schemeClr val="dk1"/>
              </a:solidFill>
              <a:latin typeface="Open Sans"/>
              <a:ea typeface="Open Sans"/>
              <a:cs typeface="Open Sans"/>
              <a:sym typeface="Open Sans"/>
            </a:endParaRPr>
          </a:p>
          <a:p>
            <a:pPr marL="76200" lvl="0" indent="0" algn="l" rtl="0">
              <a:lnSpc>
                <a:spcPct val="150000"/>
              </a:lnSpc>
              <a:spcBef>
                <a:spcPts val="1000"/>
              </a:spcBef>
              <a:spcAft>
                <a:spcPts val="0"/>
              </a:spcAft>
              <a:buClr>
                <a:schemeClr val="dk1"/>
              </a:buClr>
              <a:buSzPts val="2400"/>
              <a:buNone/>
            </a:pPr>
            <a:endParaRPr sz="2100">
              <a:solidFill>
                <a:schemeClr val="dk1"/>
              </a:solidFill>
              <a:latin typeface="Open Sans"/>
              <a:ea typeface="Open Sans"/>
              <a:cs typeface="Open Sans"/>
              <a:sym typeface="Open Sans"/>
            </a:endParaRPr>
          </a:p>
          <a:p>
            <a:pPr marL="76200" lvl="0" indent="0" algn="l" rtl="0">
              <a:lnSpc>
                <a:spcPct val="150000"/>
              </a:lnSpc>
              <a:spcBef>
                <a:spcPts val="1000"/>
              </a:spcBef>
              <a:spcAft>
                <a:spcPts val="0"/>
              </a:spcAft>
              <a:buClr>
                <a:schemeClr val="dk1"/>
              </a:buClr>
              <a:buSzPts val="2400"/>
              <a:buNone/>
            </a:pPr>
            <a:endParaRPr sz="2100">
              <a:solidFill>
                <a:schemeClr val="dk1"/>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39"/>
          <p:cNvSpPr txBox="1">
            <a:spLocks noGrp="1"/>
          </p:cNvSpPr>
          <p:nvPr>
            <p:ph type="title"/>
          </p:nvPr>
        </p:nvSpPr>
        <p:spPr>
          <a:xfrm>
            <a:off x="0" y="398079"/>
            <a:ext cx="96138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Trebuchet MS"/>
              <a:buNone/>
            </a:pPr>
            <a:r>
              <a:rPr lang="en-US">
                <a:solidFill>
                  <a:srgbClr val="586F7C"/>
                </a:solidFill>
                <a:latin typeface="Open Sans"/>
                <a:ea typeface="Open Sans"/>
                <a:cs typeface="Open Sans"/>
                <a:sym typeface="Open Sans"/>
              </a:rPr>
              <a:t>Outline</a:t>
            </a:r>
            <a:endParaRPr>
              <a:solidFill>
                <a:srgbClr val="586F7C"/>
              </a:solidFill>
              <a:latin typeface="Open Sans"/>
              <a:ea typeface="Open Sans"/>
              <a:cs typeface="Open Sans"/>
              <a:sym typeface="Open Sans"/>
            </a:endParaRPr>
          </a:p>
        </p:txBody>
      </p:sp>
      <p:sp>
        <p:nvSpPr>
          <p:cNvPr id="83" name="Google Shape;83;p39"/>
          <p:cNvSpPr txBox="1">
            <a:spLocks noGrp="1"/>
          </p:cNvSpPr>
          <p:nvPr>
            <p:ph type="body" idx="1"/>
          </p:nvPr>
        </p:nvSpPr>
        <p:spPr>
          <a:xfrm>
            <a:off x="345328" y="1740286"/>
            <a:ext cx="10906800" cy="4513500"/>
          </a:xfrm>
          <a:prstGeom prst="rect">
            <a:avLst/>
          </a:prstGeom>
          <a:noFill/>
          <a:ln>
            <a:noFill/>
          </a:ln>
        </p:spPr>
        <p:txBody>
          <a:bodyPr spcFirstLastPara="1" wrap="square" lIns="91425" tIns="45700" rIns="91425" bIns="45700" anchor="t" anchorCtr="0">
            <a:noAutofit/>
          </a:bodyPr>
          <a:lstStyle/>
          <a:p>
            <a:pPr marL="457200" lvl="0" indent="-361950" algn="l" rtl="0">
              <a:lnSpc>
                <a:spcPct val="100000"/>
              </a:lnSpc>
              <a:spcBef>
                <a:spcPts val="0"/>
              </a:spcBef>
              <a:spcAft>
                <a:spcPts val="0"/>
              </a:spcAft>
              <a:buClr>
                <a:srgbClr val="3F3F3F"/>
              </a:buClr>
              <a:buSzPts val="2100"/>
              <a:buFont typeface="Open Sans"/>
              <a:buChar char="●"/>
            </a:pPr>
            <a:r>
              <a:rPr lang="en-US" sz="2200" dirty="0">
                <a:solidFill>
                  <a:srgbClr val="3F3F3F"/>
                </a:solidFill>
                <a:latin typeface="Open Sans"/>
                <a:ea typeface="Open Sans"/>
                <a:cs typeface="Open Sans"/>
                <a:sym typeface="Open Sans"/>
              </a:rPr>
              <a:t>Evidence and Evidence-based Practice background</a:t>
            </a:r>
            <a:endParaRPr sz="2200" dirty="0">
              <a:solidFill>
                <a:srgbClr val="3F3F3F"/>
              </a:solidFill>
              <a:latin typeface="Open Sans"/>
              <a:ea typeface="Open Sans"/>
              <a:cs typeface="Open Sans"/>
              <a:sym typeface="Open Sans"/>
            </a:endParaRPr>
          </a:p>
          <a:p>
            <a:pPr marL="914400" lvl="1" indent="-361950" algn="l" rtl="0">
              <a:lnSpc>
                <a:spcPct val="100000"/>
              </a:lnSpc>
              <a:spcBef>
                <a:spcPts val="0"/>
              </a:spcBef>
              <a:spcAft>
                <a:spcPts val="0"/>
              </a:spcAft>
              <a:buClr>
                <a:srgbClr val="3F3F3F"/>
              </a:buClr>
              <a:buSzPts val="2100"/>
              <a:buFont typeface="Open Sans"/>
              <a:buChar char="○"/>
            </a:pPr>
            <a:r>
              <a:rPr lang="en-US" sz="2200" dirty="0">
                <a:solidFill>
                  <a:srgbClr val="3F3F3F"/>
                </a:solidFill>
                <a:latin typeface="Open Sans"/>
                <a:ea typeface="Open Sans"/>
                <a:cs typeface="Open Sans"/>
                <a:sym typeface="Open Sans"/>
              </a:rPr>
              <a:t>Definitions - Systematic reviews and Meta-analysis</a:t>
            </a:r>
            <a:endParaRPr sz="2200" dirty="0">
              <a:solidFill>
                <a:srgbClr val="3F3F3F"/>
              </a:solidFill>
            </a:endParaRPr>
          </a:p>
          <a:p>
            <a:pPr marL="914400" lvl="1" indent="-361950" algn="l" rtl="0">
              <a:lnSpc>
                <a:spcPct val="115000"/>
              </a:lnSpc>
              <a:spcBef>
                <a:spcPts val="0"/>
              </a:spcBef>
              <a:spcAft>
                <a:spcPts val="0"/>
              </a:spcAft>
              <a:buClr>
                <a:srgbClr val="3F3F3F"/>
              </a:buClr>
              <a:buSzPts val="2100"/>
              <a:buFont typeface="Open Sans"/>
              <a:buChar char="○"/>
            </a:pPr>
            <a:r>
              <a:rPr lang="en-US" sz="2200" dirty="0">
                <a:solidFill>
                  <a:srgbClr val="3F3F3F"/>
                </a:solidFill>
                <a:latin typeface="Open Sans"/>
                <a:ea typeface="Open Sans"/>
                <a:cs typeface="Open Sans"/>
                <a:sym typeface="Open Sans"/>
              </a:rPr>
              <a:t>Filtered vs. Non-filtered information</a:t>
            </a:r>
            <a:endParaRPr sz="2200" dirty="0">
              <a:solidFill>
                <a:srgbClr val="3F3F3F"/>
              </a:solidFill>
              <a:latin typeface="Open Sans"/>
              <a:ea typeface="Open Sans"/>
              <a:cs typeface="Open Sans"/>
              <a:sym typeface="Open Sans"/>
            </a:endParaRPr>
          </a:p>
          <a:p>
            <a:pPr marL="914400" lvl="1" indent="-361950" algn="l" rtl="0">
              <a:lnSpc>
                <a:spcPct val="115000"/>
              </a:lnSpc>
              <a:spcBef>
                <a:spcPts val="0"/>
              </a:spcBef>
              <a:spcAft>
                <a:spcPts val="0"/>
              </a:spcAft>
              <a:buClr>
                <a:srgbClr val="3F3F3F"/>
              </a:buClr>
              <a:buSzPts val="2100"/>
              <a:buFont typeface="Open Sans"/>
              <a:buChar char="○"/>
            </a:pPr>
            <a:r>
              <a:rPr lang="en-US" sz="2200" dirty="0">
                <a:solidFill>
                  <a:srgbClr val="3F3F3F"/>
                </a:solidFill>
                <a:latin typeface="Open Sans"/>
                <a:ea typeface="Open Sans"/>
                <a:cs typeface="Open Sans"/>
                <a:sym typeface="Open Sans"/>
              </a:rPr>
              <a:t>Hierarchy of  evidence</a:t>
            </a:r>
            <a:endParaRPr sz="2200" dirty="0">
              <a:solidFill>
                <a:srgbClr val="3F3F3F"/>
              </a:solidFill>
              <a:latin typeface="Open Sans"/>
              <a:ea typeface="Open Sans"/>
              <a:cs typeface="Open Sans"/>
              <a:sym typeface="Open Sans"/>
            </a:endParaRPr>
          </a:p>
          <a:p>
            <a:pPr marL="914400" lvl="1" indent="-361950" algn="l" rtl="0">
              <a:lnSpc>
                <a:spcPct val="115000"/>
              </a:lnSpc>
              <a:spcBef>
                <a:spcPts val="0"/>
              </a:spcBef>
              <a:spcAft>
                <a:spcPts val="0"/>
              </a:spcAft>
              <a:buClr>
                <a:srgbClr val="3F3F3F"/>
              </a:buClr>
              <a:buSzPts val="2100"/>
              <a:buFont typeface="Open Sans"/>
              <a:buChar char="○"/>
            </a:pPr>
            <a:r>
              <a:rPr lang="en-US" sz="2200" dirty="0">
                <a:solidFill>
                  <a:srgbClr val="3F3F3F"/>
                </a:solidFill>
                <a:latin typeface="Open Sans"/>
                <a:ea typeface="Open Sans"/>
                <a:cs typeface="Open Sans"/>
                <a:sym typeface="Open Sans"/>
              </a:rPr>
              <a:t>5 step EBP process – ask, access, appraise, apply, access</a:t>
            </a:r>
            <a:endParaRPr sz="2200" dirty="0">
              <a:solidFill>
                <a:srgbClr val="3F3F3F"/>
              </a:solidFill>
              <a:latin typeface="Open Sans"/>
              <a:ea typeface="Open Sans"/>
              <a:cs typeface="Open Sans"/>
              <a:sym typeface="Open Sans"/>
            </a:endParaRPr>
          </a:p>
          <a:p>
            <a:pPr marL="914400" lvl="1" indent="-361950" algn="l" rtl="0">
              <a:lnSpc>
                <a:spcPct val="115000"/>
              </a:lnSpc>
              <a:spcBef>
                <a:spcPts val="0"/>
              </a:spcBef>
              <a:spcAft>
                <a:spcPts val="0"/>
              </a:spcAft>
              <a:buClr>
                <a:srgbClr val="3F3F3F"/>
              </a:buClr>
              <a:buSzPts val="2100"/>
              <a:buFont typeface="Open Sans"/>
              <a:buChar char="○"/>
            </a:pPr>
            <a:r>
              <a:rPr lang="en-US" sz="2200" dirty="0">
                <a:solidFill>
                  <a:srgbClr val="3F3F3F"/>
                </a:solidFill>
                <a:latin typeface="Open Sans"/>
                <a:ea typeface="Open Sans"/>
                <a:cs typeface="Open Sans"/>
                <a:sym typeface="Open Sans"/>
              </a:rPr>
              <a:t>Question formulation</a:t>
            </a:r>
            <a:endParaRPr sz="2200" dirty="0">
              <a:solidFill>
                <a:srgbClr val="3F3F3F"/>
              </a:solidFill>
              <a:latin typeface="Open Sans"/>
              <a:ea typeface="Open Sans"/>
              <a:cs typeface="Open Sans"/>
              <a:sym typeface="Open Sans"/>
            </a:endParaRPr>
          </a:p>
          <a:p>
            <a:pPr marL="457200" lvl="0" indent="-361950" algn="l" rtl="0">
              <a:lnSpc>
                <a:spcPct val="100000"/>
              </a:lnSpc>
              <a:spcBef>
                <a:spcPts val="0"/>
              </a:spcBef>
              <a:spcAft>
                <a:spcPts val="0"/>
              </a:spcAft>
              <a:buClr>
                <a:srgbClr val="3F3F3F"/>
              </a:buClr>
              <a:buSzPts val="2100"/>
              <a:buFont typeface="Open Sans"/>
              <a:buChar char="●"/>
            </a:pPr>
            <a:r>
              <a:rPr lang="en-US" sz="2200" dirty="0">
                <a:solidFill>
                  <a:srgbClr val="3F3F3F"/>
                </a:solidFill>
                <a:latin typeface="Open Sans"/>
                <a:ea typeface="Open Sans"/>
                <a:cs typeface="Open Sans"/>
                <a:sym typeface="Open Sans"/>
              </a:rPr>
              <a:t>Hinari Resources</a:t>
            </a:r>
            <a:endParaRPr dirty="0"/>
          </a:p>
          <a:p>
            <a:pPr marL="914400" lvl="1" indent="-361950" algn="l" rtl="0">
              <a:lnSpc>
                <a:spcPct val="100000"/>
              </a:lnSpc>
              <a:spcBef>
                <a:spcPts val="0"/>
              </a:spcBef>
              <a:spcAft>
                <a:spcPts val="0"/>
              </a:spcAft>
              <a:buClr>
                <a:srgbClr val="3F3F3F"/>
              </a:buClr>
              <a:buSzPts val="2100"/>
              <a:buFont typeface="Open Sans"/>
              <a:buChar char="○"/>
            </a:pPr>
            <a:r>
              <a:rPr lang="en-US" sz="2200" dirty="0">
                <a:solidFill>
                  <a:srgbClr val="3F3F3F"/>
                </a:solidFill>
                <a:latin typeface="Open Sans"/>
                <a:ea typeface="Open Sans"/>
                <a:cs typeface="Open Sans"/>
                <a:sym typeface="Open Sans"/>
              </a:rPr>
              <a:t>Reference Sources - Cochrane Library, Clinical Key, Essential Evidence Plus</a:t>
            </a:r>
            <a:endParaRPr dirty="0"/>
          </a:p>
          <a:p>
            <a:pPr marL="914400" lvl="1" indent="-361950" algn="l" rtl="0">
              <a:lnSpc>
                <a:spcPct val="100000"/>
              </a:lnSpc>
              <a:spcBef>
                <a:spcPts val="0"/>
              </a:spcBef>
              <a:spcAft>
                <a:spcPts val="0"/>
              </a:spcAft>
              <a:buClr>
                <a:srgbClr val="3F3F3F"/>
              </a:buClr>
              <a:buSzPts val="2100"/>
              <a:buFont typeface="Open Sans"/>
              <a:buChar char="○"/>
            </a:pPr>
            <a:r>
              <a:rPr lang="en-US" sz="2200" dirty="0">
                <a:solidFill>
                  <a:srgbClr val="3F3F3F"/>
                </a:solidFill>
                <a:latin typeface="Open Sans"/>
                <a:ea typeface="Open Sans"/>
                <a:cs typeface="Open Sans"/>
                <a:sym typeface="Open Sans"/>
              </a:rPr>
              <a:t>Databases – Johanna Briggs Institute EBP Database</a:t>
            </a:r>
            <a:endParaRPr dirty="0"/>
          </a:p>
          <a:p>
            <a:pPr marL="457200" lvl="0" indent="-361950" algn="l" rtl="0">
              <a:lnSpc>
                <a:spcPct val="100000"/>
              </a:lnSpc>
              <a:spcBef>
                <a:spcPts val="0"/>
              </a:spcBef>
              <a:spcAft>
                <a:spcPts val="0"/>
              </a:spcAft>
              <a:buClr>
                <a:srgbClr val="3F3F3F"/>
              </a:buClr>
              <a:buSzPts val="2100"/>
              <a:buFont typeface="Open Sans"/>
              <a:buChar char="●"/>
            </a:pPr>
            <a:r>
              <a:rPr lang="en-US" sz="2200" dirty="0">
                <a:solidFill>
                  <a:srgbClr val="3F3F3F"/>
                </a:solidFill>
                <a:latin typeface="Open Sans"/>
                <a:ea typeface="Open Sans"/>
                <a:cs typeface="Open Sans"/>
                <a:sym typeface="Open Sans"/>
              </a:rPr>
              <a:t>R4L/PubMed</a:t>
            </a:r>
            <a:endParaRPr sz="2200" dirty="0">
              <a:solidFill>
                <a:srgbClr val="3F3F3F"/>
              </a:solidFill>
              <a:latin typeface="Open Sans"/>
              <a:ea typeface="Open Sans"/>
              <a:cs typeface="Open Sans"/>
              <a:sym typeface="Open Sans"/>
            </a:endParaRPr>
          </a:p>
          <a:p>
            <a:pPr marL="914400" lvl="1" indent="-361950" algn="l" rtl="0">
              <a:lnSpc>
                <a:spcPct val="100000"/>
              </a:lnSpc>
              <a:spcBef>
                <a:spcPts val="0"/>
              </a:spcBef>
              <a:spcAft>
                <a:spcPts val="0"/>
              </a:spcAft>
              <a:buClr>
                <a:srgbClr val="3F3F3F"/>
              </a:buClr>
              <a:buSzPts val="2100"/>
              <a:buFont typeface="Open Sans"/>
              <a:buChar char="○"/>
            </a:pPr>
            <a:r>
              <a:rPr lang="en-US" sz="2200" dirty="0">
                <a:solidFill>
                  <a:srgbClr val="3F3F3F"/>
                </a:solidFill>
                <a:latin typeface="Open Sans"/>
                <a:ea typeface="Open Sans"/>
                <a:cs typeface="Open Sans"/>
                <a:sym typeface="Open Sans"/>
              </a:rPr>
              <a:t>Clinical Queries</a:t>
            </a:r>
            <a:endParaRPr sz="2200" dirty="0">
              <a:solidFill>
                <a:srgbClr val="3F3F3F"/>
              </a:solidFill>
              <a:latin typeface="Open Sans"/>
              <a:ea typeface="Open Sans"/>
              <a:cs typeface="Open Sans"/>
              <a:sym typeface="Open Sans"/>
            </a:endParaRPr>
          </a:p>
          <a:p>
            <a:pPr marL="914400" lvl="1" indent="-361950" algn="l" rtl="0">
              <a:lnSpc>
                <a:spcPct val="100000"/>
              </a:lnSpc>
              <a:spcBef>
                <a:spcPts val="0"/>
              </a:spcBef>
              <a:spcAft>
                <a:spcPts val="0"/>
              </a:spcAft>
              <a:buClr>
                <a:srgbClr val="3F3F3F"/>
              </a:buClr>
              <a:buSzPts val="2100"/>
              <a:buFont typeface="Open Sans"/>
              <a:buChar char="○"/>
            </a:pPr>
            <a:r>
              <a:rPr lang="en-US" sz="2200" dirty="0">
                <a:solidFill>
                  <a:srgbClr val="3F3F3F"/>
                </a:solidFill>
                <a:latin typeface="Open Sans"/>
                <a:ea typeface="Open Sans"/>
                <a:cs typeface="Open Sans"/>
                <a:sym typeface="Open Sans"/>
              </a:rPr>
              <a:t>Filters</a:t>
            </a:r>
            <a:endParaRPr sz="2200" dirty="0">
              <a:solidFill>
                <a:srgbClr val="3F3F3F"/>
              </a:solidFill>
            </a:endParaRPr>
          </a:p>
          <a:p>
            <a:pPr marL="457200" lvl="0" indent="-361950" algn="l" rtl="0">
              <a:lnSpc>
                <a:spcPct val="100000"/>
              </a:lnSpc>
              <a:spcBef>
                <a:spcPts val="0"/>
              </a:spcBef>
              <a:spcAft>
                <a:spcPts val="0"/>
              </a:spcAft>
              <a:buClr>
                <a:srgbClr val="3F3F3F"/>
              </a:buClr>
              <a:buSzPts val="2100"/>
              <a:buFont typeface="Open Sans"/>
              <a:buChar char="●"/>
            </a:pPr>
            <a:r>
              <a:rPr lang="en-US" sz="2200" dirty="0">
                <a:solidFill>
                  <a:srgbClr val="3F3F3F"/>
                </a:solidFill>
                <a:latin typeface="Open Sans"/>
                <a:ea typeface="Open Sans"/>
                <a:cs typeface="Open Sans"/>
                <a:sym typeface="Open Sans"/>
              </a:rPr>
              <a:t>Internet Resources	</a:t>
            </a:r>
            <a:endParaRPr sz="2200" dirty="0">
              <a:solidFill>
                <a:srgbClr val="3F3F3F"/>
              </a:solidFill>
            </a:endParaRPr>
          </a:p>
          <a:p>
            <a:pPr marL="457200" lvl="0" indent="0" algn="l" rtl="0">
              <a:lnSpc>
                <a:spcPct val="100000"/>
              </a:lnSpc>
              <a:spcBef>
                <a:spcPts val="0"/>
              </a:spcBef>
              <a:spcAft>
                <a:spcPts val="0"/>
              </a:spcAft>
              <a:buSzPts val="2400"/>
              <a:buNone/>
            </a:pPr>
            <a:endParaRPr sz="2200" dirty="0">
              <a:solidFill>
                <a:srgbClr val="3F3F3F"/>
              </a:solidFill>
              <a:latin typeface="Open Sans"/>
              <a:ea typeface="Open Sans"/>
              <a:cs typeface="Open Sans"/>
              <a:sym typeface="Open Sans"/>
            </a:endParaRPr>
          </a:p>
        </p:txBody>
      </p:sp>
      <p:sp>
        <p:nvSpPr>
          <p:cNvPr id="84" name="Google Shape;84;p39"/>
          <p:cNvSpPr txBox="1">
            <a:spLocks noGrp="1"/>
          </p:cNvSpPr>
          <p:nvPr>
            <p:ph type="dt" idx="10"/>
          </p:nvPr>
        </p:nvSpPr>
        <p:spPr>
          <a:xfrm>
            <a:off x="9434050" y="6455525"/>
            <a:ext cx="2743200" cy="326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sz="1200" dirty="0"/>
              <a:t>v1.6 August 2023</a:t>
            </a:r>
            <a:endParaRPr sz="1200" dirty="0"/>
          </a:p>
        </p:txBody>
      </p:sp>
      <p:pic>
        <p:nvPicPr>
          <p:cNvPr id="85" name="Google Shape;85;p39"/>
          <p:cNvPicPr preferRelativeResize="0"/>
          <p:nvPr/>
        </p:nvPicPr>
        <p:blipFill rotWithShape="1">
          <a:blip r:embed="rId3">
            <a:alphaModFix/>
          </a:blip>
          <a:srcRect/>
          <a:stretch/>
        </p:blipFill>
        <p:spPr>
          <a:xfrm>
            <a:off x="81466" y="6515076"/>
            <a:ext cx="699175" cy="233648"/>
          </a:xfrm>
          <a:prstGeom prst="rect">
            <a:avLst/>
          </a:prstGeom>
          <a:noFill/>
          <a:ln>
            <a:noFill/>
          </a:ln>
        </p:spPr>
      </p:pic>
      <p:sp>
        <p:nvSpPr>
          <p:cNvPr id="86" name="Google Shape;86;p39"/>
          <p:cNvSpPr txBox="1"/>
          <p:nvPr/>
        </p:nvSpPr>
        <p:spPr>
          <a:xfrm>
            <a:off x="770025" y="6455513"/>
            <a:ext cx="9783900" cy="28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This work is licensed under Creative Commons </a:t>
            </a:r>
            <a:r>
              <a:rPr lang="en-US" sz="1200" b="0" i="0" u="sng" strike="noStrike" cap="none">
                <a:solidFill>
                  <a:schemeClr val="hlink"/>
                </a:solidFill>
                <a:latin typeface="Arial"/>
                <a:ea typeface="Arial"/>
                <a:cs typeface="Arial"/>
                <a:sym typeface="Arial"/>
                <a:hlinkClick r:id="rId4"/>
              </a:rPr>
              <a:t>Attribution-ShareAlike 4.0 International</a:t>
            </a:r>
            <a:r>
              <a:rPr lang="en-US" sz="1200" b="0" i="0" u="none" strike="noStrike" cap="none">
                <a:solidFill>
                  <a:srgbClr val="000000"/>
                </a:solidFill>
                <a:latin typeface="Arial"/>
                <a:ea typeface="Arial"/>
                <a:cs typeface="Arial"/>
                <a:sym typeface="Arial"/>
              </a:rPr>
              <a:t> (CC BY-SA 4.0)</a:t>
            </a: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23"/>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a:solidFill>
                  <a:srgbClr val="586F7C"/>
                </a:solidFill>
                <a:latin typeface="Open Sans"/>
                <a:ea typeface="Open Sans"/>
                <a:cs typeface="Open Sans"/>
                <a:sym typeface="Open Sans"/>
              </a:rPr>
              <a:t>Formulate Intervention Questions </a:t>
            </a:r>
            <a:endParaRPr>
              <a:solidFill>
                <a:srgbClr val="FF0000"/>
              </a:solidFill>
              <a:latin typeface="Open Sans"/>
              <a:ea typeface="Open Sans"/>
              <a:cs typeface="Open Sans"/>
              <a:sym typeface="Open Sans"/>
            </a:endParaRPr>
          </a:p>
        </p:txBody>
      </p:sp>
      <p:sp>
        <p:nvSpPr>
          <p:cNvPr id="257" name="Google Shape;257;p23"/>
          <p:cNvSpPr/>
          <p:nvPr/>
        </p:nvSpPr>
        <p:spPr>
          <a:xfrm>
            <a:off x="514814" y="1884557"/>
            <a:ext cx="11162371" cy="43396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3F3F3F"/>
                </a:solidFill>
                <a:latin typeface="Open Sans"/>
                <a:ea typeface="Open Sans"/>
                <a:cs typeface="Open Sans"/>
                <a:sym typeface="Open Sans"/>
              </a:rPr>
              <a:t>For a 54-year-old male patient with intermediate grade prostate cancer, is radical prostatectomy more effective compared to radiation treatment in reducing the risk of mortality, impotence, and incontinence?</a:t>
            </a:r>
            <a:endParaRPr sz="1400" b="0" i="0" u="none" strike="noStrike" cap="none">
              <a:solidFill>
                <a:srgbClr val="3F3F3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FF0000"/>
                </a:solidFill>
                <a:latin typeface="Open Sans"/>
                <a:ea typeface="Open Sans"/>
                <a:cs typeface="Open Sans"/>
                <a:sym typeface="Open Sans"/>
              </a:rPr>
              <a:t>P</a:t>
            </a:r>
            <a:r>
              <a:rPr lang="en-US" sz="2800" b="0" i="0" u="none" strike="noStrike" cap="none">
                <a:solidFill>
                  <a:srgbClr val="000000"/>
                </a:solidFill>
                <a:latin typeface="Open Sans"/>
                <a:ea typeface="Open Sans"/>
                <a:cs typeface="Open Sans"/>
                <a:sym typeface="Open Sans"/>
              </a:rPr>
              <a:t> - </a:t>
            </a:r>
            <a:r>
              <a:rPr lang="en-US" sz="2800" b="0" i="0" u="none" strike="noStrike" cap="none">
                <a:solidFill>
                  <a:srgbClr val="3F3F3F"/>
                </a:solidFill>
                <a:latin typeface="Open Sans"/>
                <a:ea typeface="Open Sans"/>
                <a:cs typeface="Open Sans"/>
                <a:sym typeface="Open Sans"/>
              </a:rPr>
              <a:t>54 years old male with intermediate grade prostate cancer</a:t>
            </a:r>
            <a:endParaRPr sz="1400" b="0" i="0" u="none" strike="noStrike" cap="none">
              <a:solidFill>
                <a:srgbClr val="3F3F3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FF0000"/>
                </a:solidFill>
                <a:latin typeface="Open Sans"/>
                <a:ea typeface="Open Sans"/>
                <a:cs typeface="Open Sans"/>
                <a:sym typeface="Open Sans"/>
              </a:rPr>
              <a:t>I  </a:t>
            </a:r>
            <a:r>
              <a:rPr lang="en-US" sz="2800" b="0" i="0" u="none" strike="noStrike" cap="none">
                <a:solidFill>
                  <a:srgbClr val="000000"/>
                </a:solidFill>
                <a:latin typeface="Open Sans"/>
                <a:ea typeface="Open Sans"/>
                <a:cs typeface="Open Sans"/>
                <a:sym typeface="Open Sans"/>
              </a:rPr>
              <a:t>- </a:t>
            </a:r>
            <a:r>
              <a:rPr lang="en-US" sz="2800" b="0" i="0" u="none" strike="noStrike" cap="none">
                <a:solidFill>
                  <a:srgbClr val="3F3F3F"/>
                </a:solidFill>
                <a:latin typeface="Open Sans"/>
                <a:ea typeface="Open Sans"/>
                <a:cs typeface="Open Sans"/>
                <a:sym typeface="Open Sans"/>
              </a:rPr>
              <a:t>radical prostatectomy </a:t>
            </a:r>
            <a:endParaRPr sz="1400" b="0" i="0" u="none" strike="noStrike" cap="none">
              <a:solidFill>
                <a:srgbClr val="3F3F3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FF0000"/>
                </a:solidFill>
                <a:latin typeface="Open Sans"/>
                <a:ea typeface="Open Sans"/>
                <a:cs typeface="Open Sans"/>
                <a:sym typeface="Open Sans"/>
              </a:rPr>
              <a:t>C</a:t>
            </a:r>
            <a:r>
              <a:rPr lang="en-US" sz="2800" b="0" i="0" u="none" strike="noStrike" cap="none">
                <a:solidFill>
                  <a:srgbClr val="000000"/>
                </a:solidFill>
                <a:latin typeface="Open Sans"/>
                <a:ea typeface="Open Sans"/>
                <a:cs typeface="Open Sans"/>
                <a:sym typeface="Open Sans"/>
              </a:rPr>
              <a:t> - </a:t>
            </a:r>
            <a:r>
              <a:rPr lang="en-US" sz="2800" b="0" i="0" u="none" strike="noStrike" cap="none">
                <a:solidFill>
                  <a:srgbClr val="3F3F3F"/>
                </a:solidFill>
                <a:latin typeface="Open Sans"/>
                <a:ea typeface="Open Sans"/>
                <a:cs typeface="Open Sans"/>
                <a:sym typeface="Open Sans"/>
              </a:rPr>
              <a:t>radiation treatment </a:t>
            </a:r>
            <a:endParaRPr sz="1400" b="0" i="0" u="none" strike="noStrike" cap="none">
              <a:solidFill>
                <a:srgbClr val="3F3F3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FF0000"/>
                </a:solidFill>
                <a:latin typeface="Open Sans"/>
                <a:ea typeface="Open Sans"/>
                <a:cs typeface="Open Sans"/>
                <a:sym typeface="Open Sans"/>
              </a:rPr>
              <a:t>O</a:t>
            </a:r>
            <a:r>
              <a:rPr lang="en-US" sz="2800" b="0" i="0" u="none" strike="noStrike" cap="none">
                <a:solidFill>
                  <a:srgbClr val="000000"/>
                </a:solidFill>
                <a:latin typeface="Open Sans"/>
                <a:ea typeface="Open Sans"/>
                <a:cs typeface="Open Sans"/>
                <a:sym typeface="Open Sans"/>
              </a:rPr>
              <a:t> - </a:t>
            </a:r>
            <a:r>
              <a:rPr lang="en-US" sz="2800" b="0" i="0" u="none" strike="noStrike" cap="none">
                <a:solidFill>
                  <a:srgbClr val="3F3F3F"/>
                </a:solidFill>
                <a:latin typeface="Open Sans"/>
                <a:ea typeface="Open Sans"/>
                <a:cs typeface="Open Sans"/>
                <a:sym typeface="Open Sans"/>
              </a:rPr>
              <a:t>reduce risk of mortality, impotence, and incontinence</a:t>
            </a:r>
            <a:endParaRPr sz="1400" b="0" i="0" u="none" strike="noStrike" cap="none">
              <a:solidFill>
                <a:srgbClr val="3F3F3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Open Sans"/>
              <a:ea typeface="Open Sans"/>
              <a:cs typeface="Open Sans"/>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g87083fd04b_0_0"/>
          <p:cNvSpPr txBox="1">
            <a:spLocks noGrp="1"/>
          </p:cNvSpPr>
          <p:nvPr>
            <p:ph type="title"/>
          </p:nvPr>
        </p:nvSpPr>
        <p:spPr>
          <a:xfrm>
            <a:off x="0" y="490324"/>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sz="3600">
                <a:solidFill>
                  <a:srgbClr val="586F7C"/>
                </a:solidFill>
                <a:latin typeface="Open Sans"/>
                <a:ea typeface="Open Sans"/>
                <a:cs typeface="Open Sans"/>
                <a:sym typeface="Open Sans"/>
              </a:rPr>
              <a:t>Formulate Etiology or Risk Question </a:t>
            </a:r>
            <a:br>
              <a:rPr lang="en-US" sz="3600">
                <a:solidFill>
                  <a:srgbClr val="586F7C"/>
                </a:solidFill>
                <a:latin typeface="Open Sans"/>
                <a:ea typeface="Open Sans"/>
                <a:cs typeface="Open Sans"/>
                <a:sym typeface="Open Sans"/>
              </a:rPr>
            </a:br>
            <a:r>
              <a:rPr lang="en-US" sz="3600">
                <a:solidFill>
                  <a:srgbClr val="586F7C"/>
                </a:solidFill>
                <a:latin typeface="Open Sans"/>
                <a:ea typeface="Open Sans"/>
                <a:cs typeface="Open Sans"/>
                <a:sym typeface="Open Sans"/>
              </a:rPr>
              <a:t>What causes a disease or health condition </a:t>
            </a:r>
            <a:endParaRPr sz="3500">
              <a:solidFill>
                <a:schemeClr val="dk1"/>
              </a:solidFill>
              <a:latin typeface="Open Sans"/>
              <a:ea typeface="Open Sans"/>
              <a:cs typeface="Open Sans"/>
              <a:sym typeface="Open Sans"/>
            </a:endParaRPr>
          </a:p>
        </p:txBody>
      </p:sp>
      <p:sp>
        <p:nvSpPr>
          <p:cNvPr id="264" name="Google Shape;264;g87083fd04b_0_0"/>
          <p:cNvSpPr txBox="1">
            <a:spLocks noGrp="1"/>
          </p:cNvSpPr>
          <p:nvPr>
            <p:ph type="body" idx="1"/>
          </p:nvPr>
        </p:nvSpPr>
        <p:spPr>
          <a:xfrm>
            <a:off x="468453" y="1723558"/>
            <a:ext cx="10973100" cy="3599400"/>
          </a:xfrm>
          <a:prstGeom prst="rect">
            <a:avLst/>
          </a:prstGeom>
          <a:noFill/>
          <a:ln>
            <a:noFill/>
          </a:ln>
        </p:spPr>
        <p:txBody>
          <a:bodyPr spcFirstLastPara="1" wrap="square" lIns="91425" tIns="45700" rIns="91425" bIns="45700" anchor="t" anchorCtr="0">
            <a:noAutofit/>
          </a:bodyPr>
          <a:lstStyle/>
          <a:p>
            <a:pPr marL="457200" lvl="0" indent="-381000" algn="just" rtl="0">
              <a:lnSpc>
                <a:spcPct val="90000"/>
              </a:lnSpc>
              <a:spcBef>
                <a:spcPts val="1000"/>
              </a:spcBef>
              <a:spcAft>
                <a:spcPts val="0"/>
              </a:spcAft>
              <a:buClr>
                <a:srgbClr val="000000"/>
              </a:buClr>
              <a:buSzPts val="2400"/>
              <a:buChar char="●"/>
            </a:pPr>
            <a:r>
              <a:rPr lang="en-US" sz="2600">
                <a:solidFill>
                  <a:srgbClr val="3F3F3F"/>
                </a:solidFill>
                <a:latin typeface="Open Sans"/>
                <a:ea typeface="Open Sans"/>
                <a:cs typeface="Open Sans"/>
                <a:sym typeface="Open Sans"/>
              </a:rPr>
              <a:t>This is the reverse of intervention questions- it deals with harmful outcomes of an activity or exposure (public health issues).</a:t>
            </a:r>
            <a:endParaRPr>
              <a:solidFill>
                <a:srgbClr val="3F3F3F"/>
              </a:solidFill>
            </a:endParaRPr>
          </a:p>
          <a:p>
            <a:pPr marL="457200" lvl="0" indent="-381000" algn="just" rtl="0">
              <a:lnSpc>
                <a:spcPct val="90000"/>
              </a:lnSpc>
              <a:spcBef>
                <a:spcPts val="1000"/>
              </a:spcBef>
              <a:spcAft>
                <a:spcPts val="0"/>
              </a:spcAft>
              <a:buSzPts val="2400"/>
              <a:buFont typeface="Arial"/>
              <a:buNone/>
            </a:pPr>
            <a:r>
              <a:rPr lang="en-US" sz="2600">
                <a:solidFill>
                  <a:srgbClr val="3F3F3F"/>
                </a:solidFill>
                <a:latin typeface="Open Sans"/>
                <a:ea typeface="Open Sans"/>
                <a:cs typeface="Open Sans"/>
                <a:sym typeface="Open Sans"/>
              </a:rPr>
              <a:t>	S. is a smoker and just found out that she is 3 months pregnant. She quit smoking immediately. But she is worried if her developing baby was harmed and if the baby is at risk for having developmental problems.  She is asking you if smoking during the first trimester can harm her baby? </a:t>
            </a:r>
            <a:endParaRPr>
              <a:solidFill>
                <a:srgbClr val="3F3F3F"/>
              </a:solidFill>
            </a:endParaRPr>
          </a:p>
          <a:p>
            <a:pPr marL="457200" lvl="0" indent="-381000" algn="l" rtl="0">
              <a:lnSpc>
                <a:spcPct val="90000"/>
              </a:lnSpc>
              <a:spcBef>
                <a:spcPts val="1000"/>
              </a:spcBef>
              <a:spcAft>
                <a:spcPts val="0"/>
              </a:spcAft>
              <a:buSzPts val="2400"/>
              <a:buFont typeface="Arial"/>
              <a:buNone/>
            </a:pPr>
            <a:endParaRPr sz="600">
              <a:solidFill>
                <a:srgbClr val="000000"/>
              </a:solidFill>
              <a:latin typeface="Open Sans"/>
              <a:ea typeface="Open Sans"/>
              <a:cs typeface="Open Sans"/>
              <a:sym typeface="Open Sans"/>
            </a:endParaRPr>
          </a:p>
          <a:p>
            <a:pPr marL="0" lvl="0" indent="0" algn="l" rtl="0">
              <a:lnSpc>
                <a:spcPct val="90000"/>
              </a:lnSpc>
              <a:spcBef>
                <a:spcPts val="1000"/>
              </a:spcBef>
              <a:spcAft>
                <a:spcPts val="0"/>
              </a:spcAft>
              <a:buSzPts val="2400"/>
              <a:buFont typeface="Arial"/>
              <a:buNone/>
            </a:pPr>
            <a:r>
              <a:rPr lang="en-US" sz="2600">
                <a:solidFill>
                  <a:srgbClr val="000000"/>
                </a:solidFill>
                <a:latin typeface="Open Sans"/>
                <a:ea typeface="Open Sans"/>
                <a:cs typeface="Open Sans"/>
                <a:sym typeface="Open Sans"/>
              </a:rPr>
              <a:t> </a:t>
            </a:r>
            <a:r>
              <a:rPr lang="en-US" sz="2600">
                <a:solidFill>
                  <a:srgbClr val="FF0000"/>
                </a:solidFill>
                <a:latin typeface="Open Sans"/>
                <a:ea typeface="Open Sans"/>
                <a:cs typeface="Open Sans"/>
                <a:sym typeface="Open Sans"/>
              </a:rPr>
              <a:t>P</a:t>
            </a:r>
            <a:r>
              <a:rPr lang="en-US" sz="2600">
                <a:solidFill>
                  <a:srgbClr val="000000"/>
                </a:solidFill>
                <a:latin typeface="Open Sans"/>
                <a:ea typeface="Open Sans"/>
                <a:cs typeface="Open Sans"/>
                <a:sym typeface="Open Sans"/>
              </a:rPr>
              <a:t> - </a:t>
            </a:r>
            <a:r>
              <a:rPr lang="en-US" sz="2600">
                <a:solidFill>
                  <a:srgbClr val="3F3F3F"/>
                </a:solidFill>
                <a:latin typeface="Open Sans"/>
                <a:ea typeface="Open Sans"/>
                <a:cs typeface="Open Sans"/>
                <a:sym typeface="Open Sans"/>
              </a:rPr>
              <a:t>babies of mothers who smoke</a:t>
            </a:r>
            <a:endParaRPr>
              <a:solidFill>
                <a:srgbClr val="3F3F3F"/>
              </a:solidFill>
            </a:endParaRPr>
          </a:p>
          <a:p>
            <a:pPr marL="76200" lvl="0" indent="0" algn="l" rtl="0">
              <a:lnSpc>
                <a:spcPct val="90000"/>
              </a:lnSpc>
              <a:spcBef>
                <a:spcPts val="1000"/>
              </a:spcBef>
              <a:spcAft>
                <a:spcPts val="0"/>
              </a:spcAft>
              <a:buSzPts val="2400"/>
              <a:buFont typeface="Arial"/>
              <a:buNone/>
            </a:pPr>
            <a:r>
              <a:rPr lang="en-US" sz="2600">
                <a:solidFill>
                  <a:srgbClr val="FF0000"/>
                </a:solidFill>
                <a:latin typeface="Open Sans"/>
                <a:ea typeface="Open Sans"/>
                <a:cs typeface="Open Sans"/>
                <a:sym typeface="Open Sans"/>
              </a:rPr>
              <a:t>I </a:t>
            </a:r>
            <a:r>
              <a:rPr lang="en-US" sz="2600">
                <a:solidFill>
                  <a:srgbClr val="000000"/>
                </a:solidFill>
                <a:latin typeface="Open Sans"/>
                <a:ea typeface="Open Sans"/>
                <a:cs typeface="Open Sans"/>
                <a:sym typeface="Open Sans"/>
              </a:rPr>
              <a:t>- </a:t>
            </a:r>
            <a:r>
              <a:rPr lang="en-US" sz="2600">
                <a:solidFill>
                  <a:srgbClr val="3F3F3F"/>
                </a:solidFill>
                <a:latin typeface="Open Sans"/>
                <a:ea typeface="Open Sans"/>
                <a:cs typeface="Open Sans"/>
                <a:sym typeface="Open Sans"/>
              </a:rPr>
              <a:t>smoking in first trimester</a:t>
            </a:r>
            <a:endParaRPr>
              <a:solidFill>
                <a:srgbClr val="3F3F3F"/>
              </a:solidFill>
            </a:endParaRPr>
          </a:p>
          <a:p>
            <a:pPr marL="76200" lvl="0" indent="0" algn="l" rtl="0">
              <a:lnSpc>
                <a:spcPct val="90000"/>
              </a:lnSpc>
              <a:spcBef>
                <a:spcPts val="1000"/>
              </a:spcBef>
              <a:spcAft>
                <a:spcPts val="0"/>
              </a:spcAft>
              <a:buSzPts val="2400"/>
              <a:buFont typeface="Arial"/>
              <a:buNone/>
            </a:pPr>
            <a:r>
              <a:rPr lang="en-US" sz="2600">
                <a:solidFill>
                  <a:srgbClr val="FF0000"/>
                </a:solidFill>
                <a:latin typeface="Open Sans"/>
                <a:ea typeface="Open Sans"/>
                <a:cs typeface="Open Sans"/>
                <a:sym typeface="Open Sans"/>
              </a:rPr>
              <a:t>C</a:t>
            </a:r>
            <a:r>
              <a:rPr lang="en-US" sz="2600">
                <a:solidFill>
                  <a:srgbClr val="000000"/>
                </a:solidFill>
                <a:latin typeface="Open Sans"/>
                <a:ea typeface="Open Sans"/>
                <a:cs typeface="Open Sans"/>
                <a:sym typeface="Open Sans"/>
              </a:rPr>
              <a:t> - </a:t>
            </a:r>
            <a:r>
              <a:rPr lang="en-US" sz="2600">
                <a:solidFill>
                  <a:srgbClr val="3F3F3F"/>
                </a:solidFill>
                <a:latin typeface="Open Sans"/>
                <a:ea typeface="Open Sans"/>
                <a:cs typeface="Open Sans"/>
                <a:sym typeface="Open Sans"/>
              </a:rPr>
              <a:t>nothing</a:t>
            </a:r>
            <a:endParaRPr>
              <a:solidFill>
                <a:srgbClr val="3F3F3F"/>
              </a:solidFill>
            </a:endParaRPr>
          </a:p>
          <a:p>
            <a:pPr marL="76200" lvl="0" indent="0" algn="l" rtl="0">
              <a:lnSpc>
                <a:spcPct val="90000"/>
              </a:lnSpc>
              <a:spcBef>
                <a:spcPts val="1000"/>
              </a:spcBef>
              <a:spcAft>
                <a:spcPts val="0"/>
              </a:spcAft>
              <a:buSzPts val="2400"/>
              <a:buFont typeface="Arial"/>
              <a:buNone/>
            </a:pPr>
            <a:r>
              <a:rPr lang="en-US" sz="2600">
                <a:solidFill>
                  <a:srgbClr val="FF0000"/>
                </a:solidFill>
                <a:latin typeface="Open Sans"/>
                <a:ea typeface="Open Sans"/>
                <a:cs typeface="Open Sans"/>
                <a:sym typeface="Open Sans"/>
              </a:rPr>
              <a:t>O</a:t>
            </a:r>
            <a:r>
              <a:rPr lang="en-US" sz="2600">
                <a:solidFill>
                  <a:srgbClr val="000000"/>
                </a:solidFill>
                <a:latin typeface="Open Sans"/>
                <a:ea typeface="Open Sans"/>
                <a:cs typeface="Open Sans"/>
                <a:sym typeface="Open Sans"/>
              </a:rPr>
              <a:t> - </a:t>
            </a:r>
            <a:r>
              <a:rPr lang="en-US" sz="2600">
                <a:solidFill>
                  <a:srgbClr val="3F3F3F"/>
                </a:solidFill>
                <a:latin typeface="Open Sans"/>
                <a:ea typeface="Open Sans"/>
                <a:cs typeface="Open Sans"/>
                <a:sym typeface="Open Sans"/>
              </a:rPr>
              <a:t>increase risk of developmental problems</a:t>
            </a:r>
            <a:endParaRPr>
              <a:solidFill>
                <a:srgbClr val="3F3F3F"/>
              </a:solidFill>
            </a:endParaRPr>
          </a:p>
          <a:p>
            <a:pPr marL="457200" lvl="0" indent="0" algn="l" rtl="0">
              <a:lnSpc>
                <a:spcPct val="115000"/>
              </a:lnSpc>
              <a:spcBef>
                <a:spcPts val="0"/>
              </a:spcBef>
              <a:spcAft>
                <a:spcPts val="0"/>
              </a:spcAft>
              <a:buClr>
                <a:schemeClr val="dk1"/>
              </a:buClr>
              <a:buSzPts val="1100"/>
              <a:buFont typeface="Arial"/>
              <a:buNone/>
            </a:pPr>
            <a:endParaRPr>
              <a:solidFill>
                <a:srgbClr val="000000"/>
              </a:solidFill>
              <a:latin typeface="Open Sans"/>
              <a:ea typeface="Open Sans"/>
              <a:cs typeface="Open Sans"/>
              <a:sym typeface="Open Sans"/>
            </a:endParaRPr>
          </a:p>
          <a:p>
            <a:pPr marL="0" lvl="0" indent="0" algn="l" rtl="0">
              <a:lnSpc>
                <a:spcPct val="90000"/>
              </a:lnSpc>
              <a:spcBef>
                <a:spcPts val="1000"/>
              </a:spcBef>
              <a:spcAft>
                <a:spcPts val="0"/>
              </a:spcAft>
              <a:buSzPts val="2400"/>
              <a:buNone/>
            </a:pPr>
            <a:endParaRPr>
              <a:solidFill>
                <a:srgbClr val="0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3"/>
          <p:cNvSpPr txBox="1">
            <a:spLocks noGrp="1"/>
          </p:cNvSpPr>
          <p:nvPr>
            <p:ph type="title"/>
          </p:nvPr>
        </p:nvSpPr>
        <p:spPr>
          <a:xfrm>
            <a:off x="0" y="753155"/>
            <a:ext cx="7828156" cy="81559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4000">
                <a:solidFill>
                  <a:srgbClr val="586F7C"/>
                </a:solidFill>
                <a:latin typeface="Open Sans"/>
                <a:ea typeface="Open Sans"/>
                <a:cs typeface="Open Sans"/>
                <a:sym typeface="Open Sans"/>
              </a:rPr>
              <a:t>EBP Step 2: Access the evidence</a:t>
            </a:r>
            <a:endParaRPr sz="3200">
              <a:solidFill>
                <a:srgbClr val="586F7C"/>
              </a:solidFill>
              <a:latin typeface="Open Sans"/>
              <a:ea typeface="Open Sans"/>
              <a:cs typeface="Open Sans"/>
              <a:sym typeface="Open Sans"/>
            </a:endParaRPr>
          </a:p>
        </p:txBody>
      </p:sp>
      <p:sp>
        <p:nvSpPr>
          <p:cNvPr id="271" name="Google Shape;271;p13"/>
          <p:cNvSpPr txBox="1">
            <a:spLocks noGrp="1"/>
          </p:cNvSpPr>
          <p:nvPr>
            <p:ph type="body" idx="1"/>
          </p:nvPr>
        </p:nvSpPr>
        <p:spPr>
          <a:xfrm>
            <a:off x="391287" y="2880051"/>
            <a:ext cx="10940100" cy="3224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400"/>
              <a:buNone/>
            </a:pPr>
            <a:r>
              <a:rPr lang="en-US" sz="3200">
                <a:solidFill>
                  <a:srgbClr val="3F3F3F"/>
                </a:solidFill>
                <a:latin typeface="Open Sans"/>
                <a:ea typeface="Open Sans"/>
                <a:cs typeface="Open Sans"/>
                <a:sym typeface="Open Sans"/>
              </a:rPr>
              <a:t>Track down the best available evidence – filtered vs. nonfiltered</a:t>
            </a:r>
            <a:br>
              <a:rPr lang="en-US" sz="3200">
                <a:solidFill>
                  <a:srgbClr val="3F3F3F"/>
                </a:solidFill>
                <a:latin typeface="Open Sans"/>
                <a:ea typeface="Open Sans"/>
                <a:cs typeface="Open Sans"/>
                <a:sym typeface="Open Sans"/>
              </a:rPr>
            </a:br>
            <a:endParaRPr sz="3200">
              <a:solidFill>
                <a:srgbClr val="3F3F3F"/>
              </a:solidFill>
              <a:latin typeface="Open Sans"/>
              <a:ea typeface="Open Sans"/>
              <a:cs typeface="Open Sans"/>
              <a:sym typeface="Open Sans"/>
            </a:endParaRPr>
          </a:p>
          <a:p>
            <a:pPr marL="0" lvl="0" indent="0" algn="l" rtl="0">
              <a:lnSpc>
                <a:spcPct val="90000"/>
              </a:lnSpc>
              <a:spcBef>
                <a:spcPts val="0"/>
              </a:spcBef>
              <a:spcAft>
                <a:spcPts val="0"/>
              </a:spcAft>
              <a:buSzPts val="2400"/>
              <a:buNone/>
            </a:pPr>
            <a:r>
              <a:rPr lang="en-US" sz="3200">
                <a:solidFill>
                  <a:srgbClr val="3F3F3F"/>
                </a:solidFill>
                <a:latin typeface="Open Sans"/>
                <a:ea typeface="Open Sans"/>
                <a:cs typeface="Open Sans"/>
                <a:sym typeface="Open Sans"/>
              </a:rPr>
              <a:t>Start from the best resource for your question</a:t>
            </a:r>
            <a:br>
              <a:rPr lang="en-US" sz="3200" i="1">
                <a:solidFill>
                  <a:srgbClr val="3F3F3F"/>
                </a:solidFill>
                <a:latin typeface="Open Sans"/>
                <a:ea typeface="Open Sans"/>
                <a:cs typeface="Open Sans"/>
                <a:sym typeface="Open Sans"/>
              </a:rPr>
            </a:br>
            <a:endParaRPr sz="3200" i="1">
              <a:solidFill>
                <a:srgbClr val="3F3F3F"/>
              </a:solidFill>
              <a:latin typeface="Open Sans"/>
              <a:ea typeface="Open Sans"/>
              <a:cs typeface="Open Sans"/>
              <a:sym typeface="Open Sans"/>
            </a:endParaRPr>
          </a:p>
          <a:p>
            <a:pPr marL="0" lvl="0" indent="0" algn="l" rtl="0">
              <a:lnSpc>
                <a:spcPct val="90000"/>
              </a:lnSpc>
              <a:spcBef>
                <a:spcPts val="0"/>
              </a:spcBef>
              <a:spcAft>
                <a:spcPts val="0"/>
              </a:spcAft>
              <a:buSzPts val="2400"/>
              <a:buNone/>
            </a:pPr>
            <a:r>
              <a:rPr lang="en-US" sz="3200">
                <a:solidFill>
                  <a:srgbClr val="3F3F3F"/>
                </a:solidFill>
                <a:latin typeface="Open Sans"/>
                <a:ea typeface="Open Sans"/>
                <a:cs typeface="Open Sans"/>
                <a:sym typeface="Open Sans"/>
              </a:rPr>
              <a:t>Develop effective EBP search strategies </a:t>
            </a:r>
            <a:endParaRPr>
              <a:solidFill>
                <a:srgbClr val="3F3F3F"/>
              </a:solidFill>
            </a:endParaRPr>
          </a:p>
          <a:p>
            <a:pPr marL="457200" lvl="0" indent="0" algn="l" rtl="0">
              <a:lnSpc>
                <a:spcPct val="90000"/>
              </a:lnSpc>
              <a:spcBef>
                <a:spcPts val="0"/>
              </a:spcBef>
              <a:spcAft>
                <a:spcPts val="0"/>
              </a:spcAft>
              <a:buSzPts val="2400"/>
              <a:buNone/>
            </a:pPr>
            <a:endParaRPr sz="3200">
              <a:solidFill>
                <a:srgbClr val="3F3F3F"/>
              </a:solidFill>
              <a:latin typeface="Arial"/>
              <a:ea typeface="Arial"/>
              <a:cs typeface="Arial"/>
              <a:sym typeface="Arial"/>
            </a:endParaRPr>
          </a:p>
        </p:txBody>
      </p:sp>
      <p:grpSp>
        <p:nvGrpSpPr>
          <p:cNvPr id="272" name="Google Shape;272;p13"/>
          <p:cNvGrpSpPr/>
          <p:nvPr/>
        </p:nvGrpSpPr>
        <p:grpSpPr>
          <a:xfrm>
            <a:off x="9110208" y="1294993"/>
            <a:ext cx="1628054" cy="1499983"/>
            <a:chOff x="3426348" y="1207503"/>
            <a:chExt cx="1365359" cy="1365359"/>
          </a:xfrm>
        </p:grpSpPr>
        <p:sp>
          <p:nvSpPr>
            <p:cNvPr id="273" name="Google Shape;273;p13"/>
            <p:cNvSpPr/>
            <p:nvPr/>
          </p:nvSpPr>
          <p:spPr>
            <a:xfrm>
              <a:off x="3426348" y="1207503"/>
              <a:ext cx="1365359" cy="1365359"/>
            </a:xfrm>
            <a:prstGeom prst="ellipse">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p13"/>
            <p:cNvSpPr/>
            <p:nvPr/>
          </p:nvSpPr>
          <p:spPr>
            <a:xfrm>
              <a:off x="3627447" y="1408602"/>
              <a:ext cx="963161" cy="963161"/>
            </a:xfrm>
            <a:prstGeom prst="rect">
              <a:avLst/>
            </a:prstGeom>
            <a:noFill/>
            <a:ln>
              <a:noFill/>
            </a:ln>
          </p:spPr>
          <p:txBody>
            <a:bodyPr spcFirstLastPara="1" wrap="square" lIns="18075" tIns="18075" rIns="18075" bIns="18075" anchor="ctr" anchorCtr="0">
              <a:noAutofit/>
            </a:bodyPr>
            <a:lstStyle/>
            <a:p>
              <a:pPr marL="0" marR="0" lvl="0" indent="0" algn="ctr" rtl="0">
                <a:lnSpc>
                  <a:spcPct val="90000"/>
                </a:lnSpc>
                <a:spcBef>
                  <a:spcPts val="0"/>
                </a:spcBef>
                <a:spcAft>
                  <a:spcPts val="0"/>
                </a:spcAft>
                <a:buClr>
                  <a:srgbClr val="000000"/>
                </a:buClr>
                <a:buSzPts val="1425"/>
                <a:buFont typeface="Arial"/>
                <a:buNone/>
              </a:pPr>
              <a:r>
                <a:rPr lang="en-US" sz="1425" b="1" i="0" u="none" strike="noStrike" cap="none">
                  <a:solidFill>
                    <a:schemeClr val="lt1"/>
                  </a:solidFill>
                  <a:latin typeface="Arial"/>
                  <a:ea typeface="Arial"/>
                  <a:cs typeface="Arial"/>
                  <a:sym typeface="Arial"/>
                </a:rPr>
                <a:t>Access</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24"/>
          <p:cNvSpPr txBox="1">
            <a:spLocks noGrp="1"/>
          </p:cNvSpPr>
          <p:nvPr>
            <p:ph type="title"/>
          </p:nvPr>
        </p:nvSpPr>
        <p:spPr>
          <a:xfrm>
            <a:off x="0" y="752901"/>
            <a:ext cx="8162693" cy="68178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951"/>
              <a:buNone/>
            </a:pPr>
            <a:r>
              <a:rPr lang="en-US" sz="3600">
                <a:solidFill>
                  <a:srgbClr val="586F7C"/>
                </a:solidFill>
                <a:latin typeface="Open Sans"/>
                <a:ea typeface="Open Sans"/>
                <a:cs typeface="Open Sans"/>
                <a:sym typeface="Open Sans"/>
              </a:rPr>
              <a:t>EBP Step 3: Appraise (validity, impact)</a:t>
            </a:r>
            <a:br>
              <a:rPr lang="en-US" sz="3200">
                <a:solidFill>
                  <a:srgbClr val="FF0000"/>
                </a:solidFill>
              </a:rPr>
            </a:br>
            <a:endParaRPr sz="3200">
              <a:solidFill>
                <a:srgbClr val="586F7C"/>
              </a:solidFill>
              <a:latin typeface="Open Sans"/>
              <a:ea typeface="Open Sans"/>
              <a:cs typeface="Open Sans"/>
              <a:sym typeface="Open Sans"/>
            </a:endParaRPr>
          </a:p>
        </p:txBody>
      </p:sp>
      <p:sp>
        <p:nvSpPr>
          <p:cNvPr id="281" name="Google Shape;281;p24"/>
          <p:cNvSpPr txBox="1">
            <a:spLocks noGrp="1"/>
          </p:cNvSpPr>
          <p:nvPr>
            <p:ph type="body" idx="1"/>
          </p:nvPr>
        </p:nvSpPr>
        <p:spPr>
          <a:xfrm>
            <a:off x="167268" y="1994578"/>
            <a:ext cx="11641873" cy="3599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2100"/>
              </a:spcBef>
              <a:spcAft>
                <a:spcPts val="0"/>
              </a:spcAft>
              <a:buSzPts val="2400"/>
              <a:buNone/>
            </a:pPr>
            <a:r>
              <a:rPr lang="en-US" sz="2600">
                <a:solidFill>
                  <a:srgbClr val="3F3F3F"/>
                </a:solidFill>
                <a:latin typeface="Open Sans"/>
                <a:ea typeface="Open Sans"/>
                <a:cs typeface="Open Sans"/>
                <a:sym typeface="Open Sans"/>
              </a:rPr>
              <a:t>Does PICO of the study match my PICO question?</a:t>
            </a:r>
            <a:endParaRPr>
              <a:solidFill>
                <a:srgbClr val="3F3F3F"/>
              </a:solidFill>
            </a:endParaRPr>
          </a:p>
          <a:p>
            <a:pPr marL="457200" lvl="0" indent="-393700" algn="l" rtl="0">
              <a:lnSpc>
                <a:spcPct val="150000"/>
              </a:lnSpc>
              <a:spcBef>
                <a:spcPts val="2100"/>
              </a:spcBef>
              <a:spcAft>
                <a:spcPts val="0"/>
              </a:spcAft>
              <a:buClr>
                <a:srgbClr val="000000"/>
              </a:buClr>
              <a:buSzPts val="2600"/>
              <a:buFont typeface="Open Sans"/>
              <a:buChar char="●"/>
            </a:pPr>
            <a:r>
              <a:rPr lang="en-US" sz="2600" b="1">
                <a:solidFill>
                  <a:srgbClr val="3F3F3F"/>
                </a:solidFill>
                <a:latin typeface="Open Sans"/>
                <a:ea typeface="Open Sans"/>
                <a:cs typeface="Open Sans"/>
                <a:sym typeface="Open Sans"/>
              </a:rPr>
              <a:t>internal</a:t>
            </a:r>
            <a:r>
              <a:rPr lang="en-US" sz="2600">
                <a:solidFill>
                  <a:srgbClr val="3F3F3F"/>
                </a:solidFill>
                <a:latin typeface="Open Sans"/>
                <a:ea typeface="Open Sans"/>
                <a:cs typeface="Open Sans"/>
                <a:sym typeface="Open Sans"/>
              </a:rPr>
              <a:t> validity – methods; how well was the study done?  Is it biased? </a:t>
            </a:r>
            <a:endParaRPr>
              <a:solidFill>
                <a:srgbClr val="3F3F3F"/>
              </a:solidFill>
            </a:endParaRPr>
          </a:p>
          <a:p>
            <a:pPr marL="457200" lvl="0" indent="-393700" algn="l" rtl="0">
              <a:lnSpc>
                <a:spcPct val="150000"/>
              </a:lnSpc>
              <a:spcBef>
                <a:spcPts val="0"/>
              </a:spcBef>
              <a:spcAft>
                <a:spcPts val="0"/>
              </a:spcAft>
              <a:buClr>
                <a:srgbClr val="000000"/>
              </a:buClr>
              <a:buSzPts val="2600"/>
              <a:buFont typeface="Open Sans"/>
              <a:buChar char="●"/>
            </a:pPr>
            <a:r>
              <a:rPr lang="en-US" sz="2600" b="1">
                <a:solidFill>
                  <a:srgbClr val="3F3F3F"/>
                </a:solidFill>
                <a:latin typeface="Open Sans"/>
                <a:ea typeface="Open Sans"/>
                <a:cs typeface="Open Sans"/>
                <a:sym typeface="Open Sans"/>
              </a:rPr>
              <a:t>external</a:t>
            </a:r>
            <a:r>
              <a:rPr lang="en-US" sz="2600">
                <a:solidFill>
                  <a:srgbClr val="3F3F3F"/>
                </a:solidFill>
                <a:latin typeface="Open Sans"/>
                <a:ea typeface="Open Sans"/>
                <a:cs typeface="Open Sans"/>
                <a:sym typeface="Open Sans"/>
              </a:rPr>
              <a:t> validity - generalizability </a:t>
            </a:r>
            <a:endParaRPr>
              <a:solidFill>
                <a:srgbClr val="3F3F3F"/>
              </a:solidFill>
            </a:endParaRPr>
          </a:p>
          <a:p>
            <a:pPr marL="457200" lvl="0" indent="-393700" algn="l" rtl="0">
              <a:lnSpc>
                <a:spcPct val="150000"/>
              </a:lnSpc>
              <a:spcBef>
                <a:spcPts val="0"/>
              </a:spcBef>
              <a:spcAft>
                <a:spcPts val="0"/>
              </a:spcAft>
              <a:buClr>
                <a:srgbClr val="000000"/>
              </a:buClr>
              <a:buSzPts val="2600"/>
              <a:buFont typeface="Open Sans"/>
              <a:buChar char="●"/>
            </a:pPr>
            <a:r>
              <a:rPr lang="en-US" sz="2600" b="1">
                <a:solidFill>
                  <a:srgbClr val="3F3F3F"/>
                </a:solidFill>
                <a:latin typeface="Open Sans"/>
                <a:ea typeface="Open Sans"/>
                <a:cs typeface="Open Sans"/>
                <a:sym typeface="Open Sans"/>
              </a:rPr>
              <a:t>impact</a:t>
            </a:r>
            <a:r>
              <a:rPr lang="en-US" sz="2600">
                <a:solidFill>
                  <a:srgbClr val="3F3F3F"/>
                </a:solidFill>
                <a:latin typeface="Open Sans"/>
                <a:ea typeface="Open Sans"/>
                <a:cs typeface="Open Sans"/>
                <a:sym typeface="Open Sans"/>
              </a:rPr>
              <a:t> - does it matter to your patient?</a:t>
            </a:r>
            <a:endParaRPr>
              <a:solidFill>
                <a:srgbClr val="3F3F3F"/>
              </a:solidFill>
            </a:endParaRPr>
          </a:p>
          <a:p>
            <a:pPr marL="0" lvl="0" indent="0" algn="l" rtl="0">
              <a:lnSpc>
                <a:spcPct val="90000"/>
              </a:lnSpc>
              <a:spcBef>
                <a:spcPts val="1000"/>
              </a:spcBef>
              <a:spcAft>
                <a:spcPts val="0"/>
              </a:spcAft>
              <a:buSzPts val="2400"/>
              <a:buNone/>
            </a:pPr>
            <a:endParaRPr sz="2600">
              <a:solidFill>
                <a:srgbClr val="3F3F3F"/>
              </a:solidFill>
              <a:latin typeface="Open Sans"/>
              <a:ea typeface="Open Sans"/>
              <a:cs typeface="Open Sans"/>
              <a:sym typeface="Open Sans"/>
            </a:endParaRPr>
          </a:p>
          <a:p>
            <a:pPr marL="0" lvl="0" indent="0" algn="l" rtl="0">
              <a:lnSpc>
                <a:spcPct val="90000"/>
              </a:lnSpc>
              <a:spcBef>
                <a:spcPts val="1000"/>
              </a:spcBef>
              <a:spcAft>
                <a:spcPts val="0"/>
              </a:spcAft>
              <a:buSzPts val="2400"/>
              <a:buNone/>
            </a:pPr>
            <a:r>
              <a:rPr lang="en-US" sz="2200">
                <a:solidFill>
                  <a:srgbClr val="3F3F3F"/>
                </a:solidFill>
                <a:latin typeface="Open Sans"/>
                <a:ea typeface="Open Sans"/>
                <a:cs typeface="Open Sans"/>
                <a:sym typeface="Open Sans"/>
              </a:rPr>
              <a:t>See:  Evaluating the Evidence section in the EBM  tutorial </a:t>
            </a:r>
            <a:endParaRPr>
              <a:solidFill>
                <a:srgbClr val="3F3F3F"/>
              </a:solidFill>
            </a:endParaRPr>
          </a:p>
          <a:p>
            <a:pPr marL="0" lvl="0" indent="0" algn="l" rtl="0">
              <a:lnSpc>
                <a:spcPct val="90000"/>
              </a:lnSpc>
              <a:spcBef>
                <a:spcPts val="1000"/>
              </a:spcBef>
              <a:spcAft>
                <a:spcPts val="0"/>
              </a:spcAft>
              <a:buSzPts val="2400"/>
              <a:buNone/>
            </a:pPr>
            <a:r>
              <a:rPr lang="en-US" sz="2200" u="sng">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http://www.hsl.unc.edu/Services/Tutorials/ebm/welcome.htm</a:t>
            </a:r>
            <a:r>
              <a:rPr lang="en-US" sz="2200" u="sng">
                <a:solidFill>
                  <a:schemeClr val="accent5"/>
                </a:solidFill>
                <a:latin typeface="Open Sans"/>
                <a:ea typeface="Open Sans"/>
                <a:cs typeface="Open Sans"/>
                <a:sym typeface="Open Sans"/>
              </a:rPr>
              <a:t> </a:t>
            </a:r>
            <a:r>
              <a:rPr lang="en-US" sz="2200">
                <a:solidFill>
                  <a:srgbClr val="424242"/>
                </a:solidFill>
                <a:latin typeface="Open Sans"/>
                <a:ea typeface="Open Sans"/>
                <a:cs typeface="Open Sans"/>
                <a:sym typeface="Open Sans"/>
              </a:rPr>
              <a:t>Accessed: 24 January 2022)</a:t>
            </a:r>
            <a:endParaRPr/>
          </a:p>
          <a:p>
            <a:pPr marL="457200" lvl="0" indent="0" algn="l" rtl="0">
              <a:lnSpc>
                <a:spcPct val="90000"/>
              </a:lnSpc>
              <a:spcBef>
                <a:spcPts val="1000"/>
              </a:spcBef>
              <a:spcAft>
                <a:spcPts val="0"/>
              </a:spcAft>
              <a:buSzPts val="2400"/>
              <a:buNone/>
            </a:pPr>
            <a:endParaRPr>
              <a:solidFill>
                <a:srgbClr val="000000"/>
              </a:solidFill>
            </a:endParaRPr>
          </a:p>
        </p:txBody>
      </p:sp>
      <p:grpSp>
        <p:nvGrpSpPr>
          <p:cNvPr id="282" name="Google Shape;282;p24"/>
          <p:cNvGrpSpPr/>
          <p:nvPr/>
        </p:nvGrpSpPr>
        <p:grpSpPr>
          <a:xfrm>
            <a:off x="9218690" y="1264022"/>
            <a:ext cx="1475330" cy="1423422"/>
            <a:chOff x="3722457" y="3343667"/>
            <a:chExt cx="1365359" cy="1365359"/>
          </a:xfrm>
        </p:grpSpPr>
        <p:sp>
          <p:nvSpPr>
            <p:cNvPr id="283" name="Google Shape;283;p24"/>
            <p:cNvSpPr/>
            <p:nvPr/>
          </p:nvSpPr>
          <p:spPr>
            <a:xfrm>
              <a:off x="3722457" y="3343667"/>
              <a:ext cx="1365359" cy="1365359"/>
            </a:xfrm>
            <a:prstGeom prst="ellipse">
              <a:avLst/>
            </a:prstGeom>
            <a:solidFill>
              <a:srgbClr val="FFAA3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24"/>
            <p:cNvSpPr/>
            <p:nvPr/>
          </p:nvSpPr>
          <p:spPr>
            <a:xfrm>
              <a:off x="3872752" y="3559584"/>
              <a:ext cx="965278" cy="965278"/>
            </a:xfrm>
            <a:prstGeom prst="rect">
              <a:avLst/>
            </a:prstGeom>
            <a:noFill/>
            <a:ln>
              <a:noFill/>
            </a:ln>
          </p:spPr>
          <p:txBody>
            <a:bodyPr spcFirstLastPara="1" wrap="square" lIns="18075" tIns="18075" rIns="18075" bIns="18075" anchor="ctr" anchorCtr="0">
              <a:noAutofit/>
            </a:bodyPr>
            <a:lstStyle/>
            <a:p>
              <a:pPr marL="0" marR="0" lvl="0" indent="0" algn="ctr" rtl="0">
                <a:lnSpc>
                  <a:spcPct val="90000"/>
                </a:lnSpc>
                <a:spcBef>
                  <a:spcPts val="0"/>
                </a:spcBef>
                <a:spcAft>
                  <a:spcPts val="0"/>
                </a:spcAft>
                <a:buClr>
                  <a:srgbClr val="000000"/>
                </a:buClr>
                <a:buSzPts val="1425"/>
                <a:buFont typeface="Arial"/>
                <a:buNone/>
              </a:pPr>
              <a:r>
                <a:rPr lang="en-US" sz="1425" b="1" i="0" u="none" strike="noStrike" cap="none">
                  <a:solidFill>
                    <a:schemeClr val="lt1"/>
                  </a:solidFill>
                  <a:latin typeface="Arial"/>
                  <a:ea typeface="Arial"/>
                  <a:cs typeface="Arial"/>
                  <a:sym typeface="Arial"/>
                </a:rPr>
                <a:t>Appraise</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25"/>
          <p:cNvSpPr txBox="1">
            <a:spLocks noGrp="1"/>
          </p:cNvSpPr>
          <p:nvPr>
            <p:ph type="title"/>
          </p:nvPr>
        </p:nvSpPr>
        <p:spPr>
          <a:xfrm>
            <a:off x="0" y="215080"/>
            <a:ext cx="8131629"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br>
              <a:rPr lang="en-US">
                <a:solidFill>
                  <a:srgbClr val="586F7C"/>
                </a:solidFill>
                <a:latin typeface="Open Sans"/>
                <a:ea typeface="Open Sans"/>
                <a:cs typeface="Open Sans"/>
                <a:sym typeface="Open Sans"/>
              </a:rPr>
            </a:br>
            <a:r>
              <a:rPr lang="en-US">
                <a:solidFill>
                  <a:srgbClr val="586F7C"/>
                </a:solidFill>
                <a:latin typeface="Open Sans"/>
                <a:ea typeface="Open Sans"/>
                <a:cs typeface="Open Sans"/>
                <a:sym typeface="Open Sans"/>
              </a:rPr>
              <a:t>EBP Step 4: Apply (patient, setting) </a:t>
            </a:r>
            <a:endParaRPr>
              <a:solidFill>
                <a:srgbClr val="586F7C"/>
              </a:solidFill>
              <a:latin typeface="Open Sans"/>
              <a:ea typeface="Open Sans"/>
              <a:cs typeface="Open Sans"/>
              <a:sym typeface="Open Sans"/>
            </a:endParaRPr>
          </a:p>
        </p:txBody>
      </p:sp>
      <p:sp>
        <p:nvSpPr>
          <p:cNvPr id="291" name="Google Shape;291;p25"/>
          <p:cNvSpPr txBox="1"/>
          <p:nvPr/>
        </p:nvSpPr>
        <p:spPr>
          <a:xfrm>
            <a:off x="486936" y="2130399"/>
            <a:ext cx="11218127" cy="443194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rgbClr val="3F3F3F"/>
                </a:solidFill>
                <a:latin typeface="Open Sans"/>
                <a:ea typeface="Open Sans"/>
                <a:cs typeface="Open Sans"/>
                <a:sym typeface="Open Sans"/>
              </a:rPr>
              <a:t>Integrate the results with your clinical expertise and </a:t>
            </a:r>
            <a:endParaRPr sz="1400" b="0" i="0" u="none" strike="noStrike" cap="none">
              <a:solidFill>
                <a:srgbClr val="3F3F3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rgbClr val="3F3F3F"/>
                </a:solidFill>
                <a:latin typeface="Open Sans"/>
                <a:ea typeface="Open Sans"/>
                <a:cs typeface="Open Sans"/>
                <a:sym typeface="Open Sans"/>
              </a:rPr>
              <a:t>your patient values</a:t>
            </a:r>
            <a:endParaRPr sz="1400" b="0" i="0" u="none" strike="noStrike" cap="none">
              <a:solidFill>
                <a:srgbClr val="3F3F3F"/>
              </a:solidFill>
              <a:latin typeface="Open Sans"/>
              <a:ea typeface="Open Sans"/>
              <a:cs typeface="Open Sans"/>
              <a:sym typeface="Open Sans"/>
            </a:endParaRPr>
          </a:p>
          <a:p>
            <a:pPr marL="45720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3F3F3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600"/>
              <a:buFont typeface="Arial"/>
              <a:buNone/>
            </a:pPr>
            <a:r>
              <a:rPr lang="en-US" sz="2600" b="1" i="0" u="none" strike="noStrike" cap="none">
                <a:solidFill>
                  <a:srgbClr val="3F3F3F"/>
                </a:solidFill>
                <a:latin typeface="Open Sans"/>
                <a:ea typeface="Open Sans"/>
                <a:cs typeface="Open Sans"/>
                <a:sym typeface="Open Sans"/>
              </a:rPr>
              <a:t>Patient</a:t>
            </a:r>
            <a:endParaRPr sz="1400" b="0" i="0" u="none" strike="noStrike" cap="none">
              <a:solidFill>
                <a:srgbClr val="3F3F3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rgbClr val="3F3F3F"/>
                </a:solidFill>
                <a:latin typeface="Open Sans"/>
                <a:ea typeface="Open Sans"/>
                <a:cs typeface="Open Sans"/>
                <a:sym typeface="Open Sans"/>
              </a:rPr>
              <a:t>Is my patient similar enough that the results of the study apply?</a:t>
            </a:r>
            <a:endParaRPr sz="1400" b="0" i="0" u="none" strike="noStrike" cap="none">
              <a:solidFill>
                <a:srgbClr val="3F3F3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rgbClr val="3F3F3F"/>
                </a:solidFill>
                <a:latin typeface="Open Sans"/>
                <a:ea typeface="Open Sans"/>
                <a:cs typeface="Open Sans"/>
                <a:sym typeface="Open Sans"/>
              </a:rPr>
              <a:t>Will the potential benefits outweigh the potential harms of treatment ?</a:t>
            </a:r>
            <a:endParaRPr sz="1400" b="0" i="0" u="none" strike="noStrike" cap="none">
              <a:solidFill>
                <a:srgbClr val="3F3F3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rgbClr val="3F3F3F"/>
                </a:solidFill>
                <a:latin typeface="Open Sans"/>
                <a:ea typeface="Open Sans"/>
                <a:cs typeface="Open Sans"/>
                <a:sym typeface="Open Sans"/>
              </a:rPr>
              <a:t>What does my patient think? What are his cultural beliefs?</a:t>
            </a:r>
            <a:endParaRPr sz="1400" b="0" i="0" u="none" strike="noStrike" cap="none">
              <a:solidFill>
                <a:srgbClr val="3F3F3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3F3F3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600"/>
              <a:buFont typeface="Arial"/>
              <a:buNone/>
            </a:pPr>
            <a:r>
              <a:rPr lang="en-US" sz="2600" b="1" i="0" u="none" strike="noStrike" cap="none">
                <a:solidFill>
                  <a:srgbClr val="3F3F3F"/>
                </a:solidFill>
                <a:latin typeface="Open Sans"/>
                <a:ea typeface="Open Sans"/>
                <a:cs typeface="Open Sans"/>
                <a:sym typeface="Open Sans"/>
              </a:rPr>
              <a:t>Setting</a:t>
            </a:r>
            <a:endParaRPr sz="1400" b="0" i="0" u="none" strike="noStrike" cap="none">
              <a:solidFill>
                <a:srgbClr val="3F3F3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rgbClr val="3F3F3F"/>
                </a:solidFill>
                <a:latin typeface="Open Sans"/>
                <a:ea typeface="Open Sans"/>
                <a:cs typeface="Open Sans"/>
                <a:sym typeface="Open Sans"/>
              </a:rPr>
              <a:t>Is the intervention feasible in my settings?</a:t>
            </a:r>
            <a:endParaRPr sz="1400" b="0" i="0" u="none" strike="noStrike" cap="none">
              <a:solidFill>
                <a:srgbClr val="3F3F3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rgbClr val="3F3F3F"/>
                </a:solidFill>
                <a:latin typeface="Open Sans"/>
                <a:ea typeface="Open Sans"/>
                <a:cs typeface="Open Sans"/>
                <a:sym typeface="Open Sans"/>
              </a:rPr>
              <a:t>What alternatives are available?</a:t>
            </a:r>
            <a:endParaRPr sz="1400" b="0" i="0" u="none" strike="noStrike" cap="none">
              <a:solidFill>
                <a:srgbClr val="3F3F3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3F3F3F"/>
              </a:solidFill>
              <a:latin typeface="Open Sans"/>
              <a:ea typeface="Open Sans"/>
              <a:cs typeface="Open Sans"/>
              <a:sym typeface="Open Sans"/>
            </a:endParaRPr>
          </a:p>
        </p:txBody>
      </p:sp>
      <p:grpSp>
        <p:nvGrpSpPr>
          <p:cNvPr id="292" name="Google Shape;292;p25"/>
          <p:cNvGrpSpPr/>
          <p:nvPr/>
        </p:nvGrpSpPr>
        <p:grpSpPr>
          <a:xfrm>
            <a:off x="8943278" y="1086701"/>
            <a:ext cx="1594624" cy="1420888"/>
            <a:chOff x="739654" y="3159500"/>
            <a:chExt cx="1365359" cy="1365359"/>
          </a:xfrm>
        </p:grpSpPr>
        <p:sp>
          <p:nvSpPr>
            <p:cNvPr id="293" name="Google Shape;293;p25"/>
            <p:cNvSpPr/>
            <p:nvPr/>
          </p:nvSpPr>
          <p:spPr>
            <a:xfrm>
              <a:off x="739654" y="3159500"/>
              <a:ext cx="1365359" cy="1365359"/>
            </a:xfrm>
            <a:prstGeom prst="ellipse">
              <a:avLst/>
            </a:prstGeom>
            <a:solidFill>
              <a:schemeClr val="accent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25"/>
            <p:cNvSpPr/>
            <p:nvPr/>
          </p:nvSpPr>
          <p:spPr>
            <a:xfrm>
              <a:off x="940753" y="3360600"/>
              <a:ext cx="963161" cy="963159"/>
            </a:xfrm>
            <a:prstGeom prst="rect">
              <a:avLst/>
            </a:prstGeom>
            <a:noFill/>
            <a:ln>
              <a:noFill/>
            </a:ln>
          </p:spPr>
          <p:txBody>
            <a:bodyPr spcFirstLastPara="1" wrap="square" lIns="18075" tIns="18075" rIns="18075" bIns="18075" anchor="ctr" anchorCtr="0">
              <a:noAutofit/>
            </a:bodyPr>
            <a:lstStyle/>
            <a:p>
              <a:pPr marL="0" marR="0" lvl="0" indent="0" algn="ctr" rtl="0">
                <a:lnSpc>
                  <a:spcPct val="90000"/>
                </a:lnSpc>
                <a:spcBef>
                  <a:spcPts val="0"/>
                </a:spcBef>
                <a:spcAft>
                  <a:spcPts val="0"/>
                </a:spcAft>
                <a:buClr>
                  <a:srgbClr val="000000"/>
                </a:buClr>
                <a:buSzPts val="1425"/>
                <a:buFont typeface="Arial"/>
                <a:buNone/>
              </a:pPr>
              <a:r>
                <a:rPr lang="en-US" sz="1425" b="1" i="0" u="none" strike="noStrike" cap="none">
                  <a:solidFill>
                    <a:schemeClr val="lt1"/>
                  </a:solidFill>
                  <a:latin typeface="Arial"/>
                  <a:ea typeface="Arial"/>
                  <a:cs typeface="Arial"/>
                  <a:sym typeface="Arial"/>
                </a:rPr>
                <a:t>Apply</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15"/>
          <p:cNvSpPr txBox="1">
            <a:spLocks noGrp="1"/>
          </p:cNvSpPr>
          <p:nvPr>
            <p:ph type="title"/>
          </p:nvPr>
        </p:nvSpPr>
        <p:spPr>
          <a:xfrm>
            <a:off x="0" y="726132"/>
            <a:ext cx="8430322" cy="6679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80"/>
              <a:buNone/>
            </a:pPr>
            <a:r>
              <a:rPr lang="en-US">
                <a:solidFill>
                  <a:srgbClr val="586F7C"/>
                </a:solidFill>
                <a:latin typeface="Open Sans"/>
                <a:ea typeface="Open Sans"/>
                <a:cs typeface="Open Sans"/>
                <a:sym typeface="Open Sans"/>
              </a:rPr>
              <a:t>EBP Step 5: Access (patient, yourself) </a:t>
            </a:r>
            <a:endParaRPr>
              <a:solidFill>
                <a:srgbClr val="586F7C"/>
              </a:solidFill>
              <a:latin typeface="Open Sans"/>
              <a:ea typeface="Open Sans"/>
              <a:cs typeface="Open Sans"/>
              <a:sym typeface="Open Sans"/>
            </a:endParaRPr>
          </a:p>
        </p:txBody>
      </p:sp>
      <p:sp>
        <p:nvSpPr>
          <p:cNvPr id="301" name="Google Shape;301;p15"/>
          <p:cNvSpPr txBox="1"/>
          <p:nvPr/>
        </p:nvSpPr>
        <p:spPr>
          <a:xfrm>
            <a:off x="1186976" y="1939601"/>
            <a:ext cx="7924200" cy="452427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2600"/>
              <a:buFont typeface="Arial"/>
              <a:buNone/>
            </a:pPr>
            <a:r>
              <a:rPr lang="en-US" sz="2600" b="0" i="0" u="none" strike="noStrike" cap="none">
                <a:solidFill>
                  <a:srgbClr val="3F3F3F"/>
                </a:solidFill>
                <a:latin typeface="Open Sans"/>
                <a:ea typeface="Open Sans"/>
                <a:cs typeface="Open Sans"/>
                <a:sym typeface="Open Sans"/>
              </a:rPr>
              <a:t>Evaluate the effectiveness of the process:</a:t>
            </a:r>
            <a:endParaRPr sz="1400" b="0" i="0" u="none" strike="noStrike" cap="none">
              <a:solidFill>
                <a:srgbClr val="3F3F3F"/>
              </a:solidFill>
              <a:latin typeface="Open Sans"/>
              <a:ea typeface="Open Sans"/>
              <a:cs typeface="Open Sans"/>
              <a:sym typeface="Open Sans"/>
            </a:endParaRPr>
          </a:p>
          <a:p>
            <a:pPr marL="0" marR="0" lvl="0" indent="0" algn="l" rtl="0">
              <a:lnSpc>
                <a:spcPct val="150000"/>
              </a:lnSpc>
              <a:spcBef>
                <a:spcPts val="0"/>
              </a:spcBef>
              <a:spcAft>
                <a:spcPts val="0"/>
              </a:spcAft>
              <a:buClr>
                <a:srgbClr val="000000"/>
              </a:buClr>
              <a:buSzPts val="1000"/>
              <a:buFont typeface="Arial"/>
              <a:buNone/>
            </a:pPr>
            <a:endParaRPr sz="1000" b="0" i="0" u="none" strike="noStrike" cap="none">
              <a:solidFill>
                <a:srgbClr val="3F3F3F"/>
              </a:solidFill>
              <a:latin typeface="Open Sans"/>
              <a:ea typeface="Open Sans"/>
              <a:cs typeface="Open Sans"/>
              <a:sym typeface="Open Sans"/>
            </a:endParaRPr>
          </a:p>
          <a:p>
            <a:pPr marL="342900" marR="0" lvl="0" indent="-342900" algn="l" rtl="0">
              <a:lnSpc>
                <a:spcPct val="100000"/>
              </a:lnSpc>
              <a:spcBef>
                <a:spcPts val="0"/>
              </a:spcBef>
              <a:spcAft>
                <a:spcPts val="0"/>
              </a:spcAft>
              <a:buClr>
                <a:srgbClr val="000000"/>
              </a:buClr>
              <a:buSzPts val="2600"/>
              <a:buFont typeface="Open Sans"/>
              <a:buChar char="•"/>
            </a:pPr>
            <a:r>
              <a:rPr lang="en-US" sz="2600" b="0" i="0" u="none" strike="noStrike" cap="none">
                <a:solidFill>
                  <a:srgbClr val="3F3F3F"/>
                </a:solidFill>
                <a:latin typeface="Open Sans"/>
                <a:ea typeface="Open Sans"/>
                <a:cs typeface="Open Sans"/>
                <a:sym typeface="Open Sans"/>
              </a:rPr>
              <a:t>Am I asking questions?</a:t>
            </a:r>
            <a:endParaRPr sz="1400" b="0" i="0" u="none" strike="noStrike" cap="none">
              <a:solidFill>
                <a:srgbClr val="3F3F3F"/>
              </a:solidFill>
              <a:latin typeface="Open Sans"/>
              <a:ea typeface="Open Sans"/>
              <a:cs typeface="Open Sans"/>
              <a:sym typeface="Open Sans"/>
            </a:endParaRPr>
          </a:p>
          <a:p>
            <a:pPr marL="342900" marR="0" lvl="0" indent="-342900" algn="l" rtl="0">
              <a:lnSpc>
                <a:spcPct val="100000"/>
              </a:lnSpc>
              <a:spcBef>
                <a:spcPts val="0"/>
              </a:spcBef>
              <a:spcAft>
                <a:spcPts val="0"/>
              </a:spcAft>
              <a:buClr>
                <a:srgbClr val="000000"/>
              </a:buClr>
              <a:buSzPts val="2600"/>
              <a:buFont typeface="Open Sans"/>
              <a:buChar char="•"/>
            </a:pPr>
            <a:r>
              <a:rPr lang="en-US" sz="2600" b="0" i="0" u="none" strike="noStrike" cap="none">
                <a:solidFill>
                  <a:srgbClr val="3F3F3F"/>
                </a:solidFill>
                <a:latin typeface="Open Sans"/>
                <a:ea typeface="Open Sans"/>
                <a:cs typeface="Open Sans"/>
                <a:sym typeface="Open Sans"/>
              </a:rPr>
              <a:t>Am I writing down my information needs?</a:t>
            </a:r>
            <a:endParaRPr sz="1400" b="0" i="0" u="none" strike="noStrike" cap="none">
              <a:solidFill>
                <a:srgbClr val="3F3F3F"/>
              </a:solidFill>
              <a:latin typeface="Open Sans"/>
              <a:ea typeface="Open Sans"/>
              <a:cs typeface="Open Sans"/>
              <a:sym typeface="Open Sans"/>
            </a:endParaRPr>
          </a:p>
          <a:p>
            <a:pPr marL="342900" marR="0" lvl="0" indent="-342900" algn="l" rtl="0">
              <a:lnSpc>
                <a:spcPct val="100000"/>
              </a:lnSpc>
              <a:spcBef>
                <a:spcPts val="0"/>
              </a:spcBef>
              <a:spcAft>
                <a:spcPts val="0"/>
              </a:spcAft>
              <a:buClr>
                <a:srgbClr val="000000"/>
              </a:buClr>
              <a:buSzPts val="2600"/>
              <a:buFont typeface="Open Sans"/>
              <a:buChar char="•"/>
            </a:pPr>
            <a:r>
              <a:rPr lang="en-US" sz="2600" b="0" i="0" u="none" strike="noStrike" cap="none">
                <a:solidFill>
                  <a:srgbClr val="3F3F3F"/>
                </a:solidFill>
                <a:latin typeface="Open Sans"/>
                <a:ea typeface="Open Sans"/>
                <a:cs typeface="Open Sans"/>
                <a:sym typeface="Open Sans"/>
              </a:rPr>
              <a:t>How is my searching going? Am I becoming more efficient?</a:t>
            </a:r>
            <a:endParaRPr sz="1400" b="0" i="0" u="none" strike="noStrike" cap="none">
              <a:solidFill>
                <a:srgbClr val="3F3F3F"/>
              </a:solidFill>
              <a:latin typeface="Open Sans"/>
              <a:ea typeface="Open Sans"/>
              <a:cs typeface="Open Sans"/>
              <a:sym typeface="Open Sans"/>
            </a:endParaRPr>
          </a:p>
          <a:p>
            <a:pPr marL="342900" marR="0" lvl="0" indent="-342900" algn="l" rtl="0">
              <a:lnSpc>
                <a:spcPct val="100000"/>
              </a:lnSpc>
              <a:spcBef>
                <a:spcPts val="0"/>
              </a:spcBef>
              <a:spcAft>
                <a:spcPts val="0"/>
              </a:spcAft>
              <a:buClr>
                <a:srgbClr val="000000"/>
              </a:buClr>
              <a:buSzPts val="2600"/>
              <a:buFont typeface="Open Sans"/>
              <a:buChar char="•"/>
            </a:pPr>
            <a:r>
              <a:rPr lang="en-US" sz="2600" b="0" i="0" u="none" strike="noStrike" cap="none">
                <a:solidFill>
                  <a:srgbClr val="3F3F3F"/>
                </a:solidFill>
                <a:latin typeface="Open Sans"/>
                <a:ea typeface="Open Sans"/>
                <a:cs typeface="Open Sans"/>
                <a:sym typeface="Open Sans"/>
              </a:rPr>
              <a:t>What is my success rate in the EBP steps?</a:t>
            </a:r>
            <a:endParaRPr sz="1400" b="0" i="0" u="none" strike="noStrike" cap="none">
              <a:solidFill>
                <a:srgbClr val="3F3F3F"/>
              </a:solidFill>
              <a:latin typeface="Open Sans"/>
              <a:ea typeface="Open Sans"/>
              <a:cs typeface="Open Sans"/>
              <a:sym typeface="Open Sans"/>
            </a:endParaRPr>
          </a:p>
          <a:p>
            <a:pPr marL="342900" marR="0" lvl="0" indent="-342900" algn="l" rtl="0">
              <a:lnSpc>
                <a:spcPct val="100000"/>
              </a:lnSpc>
              <a:spcBef>
                <a:spcPts val="0"/>
              </a:spcBef>
              <a:spcAft>
                <a:spcPts val="0"/>
              </a:spcAft>
              <a:buClr>
                <a:srgbClr val="000000"/>
              </a:buClr>
              <a:buSzPts val="2600"/>
              <a:buFont typeface="Open Sans"/>
              <a:buChar char="•"/>
            </a:pPr>
            <a:r>
              <a:rPr lang="en-US" sz="2600" b="0" i="0" u="none" strike="noStrike" cap="none">
                <a:solidFill>
                  <a:srgbClr val="3F3F3F"/>
                </a:solidFill>
                <a:latin typeface="Open Sans"/>
                <a:ea typeface="Open Sans"/>
                <a:cs typeface="Open Sans"/>
                <a:sym typeface="Open Sans"/>
              </a:rPr>
              <a:t>Am I periodically syncing (checking) my skills and knowledge with new developments?</a:t>
            </a:r>
            <a:endParaRPr sz="1400" b="0" i="0" u="none" strike="noStrike" cap="none">
              <a:solidFill>
                <a:srgbClr val="3F3F3F"/>
              </a:solidFill>
              <a:latin typeface="Open Sans"/>
              <a:ea typeface="Open Sans"/>
              <a:cs typeface="Open Sans"/>
              <a:sym typeface="Open Sans"/>
            </a:endParaRPr>
          </a:p>
          <a:p>
            <a:pPr marL="342900" marR="0" lvl="0" indent="-342900" algn="l" rtl="0">
              <a:lnSpc>
                <a:spcPct val="100000"/>
              </a:lnSpc>
              <a:spcBef>
                <a:spcPts val="0"/>
              </a:spcBef>
              <a:spcAft>
                <a:spcPts val="0"/>
              </a:spcAft>
              <a:buClr>
                <a:srgbClr val="000000"/>
              </a:buClr>
              <a:buSzPts val="2600"/>
              <a:buFont typeface="Open Sans"/>
              <a:buChar char="•"/>
            </a:pPr>
            <a:r>
              <a:rPr lang="en-US" sz="2600" b="0" i="0" u="none" strike="noStrike" cap="none">
                <a:solidFill>
                  <a:srgbClr val="3F3F3F"/>
                </a:solidFill>
                <a:latin typeface="Open Sans"/>
                <a:ea typeface="Open Sans"/>
                <a:cs typeface="Open Sans"/>
                <a:sym typeface="Open Sans"/>
              </a:rPr>
              <a:t>Teach others EBP skills </a:t>
            </a:r>
            <a:endParaRPr sz="1400" b="0" i="0" u="none" strike="noStrike" cap="none">
              <a:solidFill>
                <a:srgbClr val="3F3F3F"/>
              </a:solidFill>
              <a:latin typeface="Open Sans"/>
              <a:ea typeface="Open Sans"/>
              <a:cs typeface="Open Sans"/>
              <a:sym typeface="Open Sans"/>
            </a:endParaRPr>
          </a:p>
          <a:p>
            <a:pPr marL="342900" marR="0" lvl="0" indent="-342900" algn="l" rtl="0">
              <a:lnSpc>
                <a:spcPct val="100000"/>
              </a:lnSpc>
              <a:spcBef>
                <a:spcPts val="0"/>
              </a:spcBef>
              <a:spcAft>
                <a:spcPts val="0"/>
              </a:spcAft>
              <a:buClr>
                <a:srgbClr val="000000"/>
              </a:buClr>
              <a:buSzPts val="2600"/>
              <a:buFont typeface="Open Sans"/>
              <a:buChar char="•"/>
            </a:pPr>
            <a:r>
              <a:rPr lang="en-US" sz="2600" b="0" i="0" u="none" strike="noStrike" cap="none">
                <a:solidFill>
                  <a:srgbClr val="3F3F3F"/>
                </a:solidFill>
                <a:latin typeface="Open Sans"/>
                <a:ea typeface="Open Sans"/>
                <a:cs typeface="Open Sans"/>
                <a:sym typeface="Open Sans"/>
              </a:rPr>
              <a:t>Keep a record of your questions</a:t>
            </a:r>
            <a:endParaRPr sz="1400" b="0" i="0" u="none" strike="noStrike" cap="none">
              <a:solidFill>
                <a:srgbClr val="3F3F3F"/>
              </a:solidFill>
              <a:latin typeface="Open Sans"/>
              <a:ea typeface="Open Sans"/>
              <a:cs typeface="Open Sans"/>
              <a:sym typeface="Open Sans"/>
            </a:endParaRPr>
          </a:p>
        </p:txBody>
      </p:sp>
      <p:grpSp>
        <p:nvGrpSpPr>
          <p:cNvPr id="302" name="Google Shape;302;p15"/>
          <p:cNvGrpSpPr/>
          <p:nvPr/>
        </p:nvGrpSpPr>
        <p:grpSpPr>
          <a:xfrm>
            <a:off x="9111163" y="1394107"/>
            <a:ext cx="1656050" cy="1639026"/>
            <a:chOff x="105412" y="1207503"/>
            <a:chExt cx="1365359" cy="1365359"/>
          </a:xfrm>
        </p:grpSpPr>
        <p:sp>
          <p:nvSpPr>
            <p:cNvPr id="303" name="Google Shape;303;p15"/>
            <p:cNvSpPr/>
            <p:nvPr/>
          </p:nvSpPr>
          <p:spPr>
            <a:xfrm>
              <a:off x="105412" y="1207503"/>
              <a:ext cx="1365359" cy="1365359"/>
            </a:xfrm>
            <a:prstGeom prst="ellipse">
              <a:avLst/>
            </a:prstGeom>
            <a:solidFill>
              <a:srgbClr val="92D05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15"/>
            <p:cNvSpPr/>
            <p:nvPr/>
          </p:nvSpPr>
          <p:spPr>
            <a:xfrm>
              <a:off x="306511" y="1408603"/>
              <a:ext cx="963161" cy="963159"/>
            </a:xfrm>
            <a:prstGeom prst="rect">
              <a:avLst/>
            </a:prstGeom>
            <a:noFill/>
            <a:ln>
              <a:noFill/>
            </a:ln>
          </p:spPr>
          <p:txBody>
            <a:bodyPr spcFirstLastPara="1" wrap="square" lIns="18075" tIns="18075" rIns="18075" bIns="18075" anchor="ctr" anchorCtr="0">
              <a:noAutofit/>
            </a:bodyPr>
            <a:lstStyle/>
            <a:p>
              <a:pPr marL="0" marR="0" lvl="0" indent="0" algn="ctr" rtl="0">
                <a:lnSpc>
                  <a:spcPct val="90000"/>
                </a:lnSpc>
                <a:spcBef>
                  <a:spcPts val="0"/>
                </a:spcBef>
                <a:spcAft>
                  <a:spcPts val="0"/>
                </a:spcAft>
                <a:buClr>
                  <a:srgbClr val="000000"/>
                </a:buClr>
                <a:buSzPts val="1425"/>
                <a:buFont typeface="Arial"/>
                <a:buNone/>
              </a:pPr>
              <a:r>
                <a:rPr lang="en-US" sz="1425" b="1" i="0" u="none" strike="noStrike" cap="none">
                  <a:solidFill>
                    <a:schemeClr val="lt1"/>
                  </a:solidFill>
                  <a:latin typeface="Arial"/>
                  <a:ea typeface="Arial"/>
                  <a:cs typeface="Arial"/>
                  <a:sym typeface="Arial"/>
                </a:rPr>
                <a:t>Assess</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26"/>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96096"/>
              <a:buNone/>
            </a:pPr>
            <a:r>
              <a:rPr lang="en-US">
                <a:solidFill>
                  <a:srgbClr val="586F7C"/>
                </a:solidFill>
                <a:latin typeface="Open Sans"/>
                <a:ea typeface="Open Sans"/>
                <a:cs typeface="Open Sans"/>
                <a:sym typeface="Open Sans"/>
              </a:rPr>
              <a:t>Content Portal Access – </a:t>
            </a:r>
            <a:br>
              <a:rPr lang="en-US">
                <a:solidFill>
                  <a:srgbClr val="586F7C"/>
                </a:solidFill>
                <a:latin typeface="Open Sans"/>
                <a:ea typeface="Open Sans"/>
                <a:cs typeface="Open Sans"/>
                <a:sym typeface="Open Sans"/>
              </a:rPr>
            </a:br>
            <a:r>
              <a:rPr lang="en-US">
                <a:solidFill>
                  <a:srgbClr val="586F7C"/>
                </a:solidFill>
                <a:latin typeface="Open Sans"/>
                <a:ea typeface="Open Sans"/>
                <a:cs typeface="Open Sans"/>
                <a:sym typeface="Open Sans"/>
              </a:rPr>
              <a:t>Reference Sources</a:t>
            </a:r>
            <a:endParaRPr>
              <a:solidFill>
                <a:srgbClr val="586F7C"/>
              </a:solidFill>
              <a:latin typeface="Open Sans"/>
              <a:ea typeface="Open Sans"/>
              <a:cs typeface="Open Sans"/>
              <a:sym typeface="Open Sans"/>
            </a:endParaRPr>
          </a:p>
        </p:txBody>
      </p:sp>
      <p:sp>
        <p:nvSpPr>
          <p:cNvPr id="311" name="Google Shape;311;p26"/>
          <p:cNvSpPr txBox="1">
            <a:spLocks noGrp="1"/>
          </p:cNvSpPr>
          <p:nvPr>
            <p:ph type="body" idx="1"/>
          </p:nvPr>
        </p:nvSpPr>
        <p:spPr>
          <a:xfrm>
            <a:off x="539562" y="1645920"/>
            <a:ext cx="11423838" cy="6290423"/>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1000"/>
              </a:spcBef>
              <a:spcAft>
                <a:spcPts val="0"/>
              </a:spcAft>
              <a:buClr>
                <a:schemeClr val="dk1"/>
              </a:buClr>
              <a:buSzPts val="2400"/>
              <a:buChar char="●"/>
            </a:pPr>
            <a:r>
              <a:rPr lang="en-US" sz="2200" dirty="0">
                <a:solidFill>
                  <a:srgbClr val="3F3F3F"/>
                </a:solidFill>
                <a:latin typeface="Open Sans"/>
                <a:ea typeface="Open Sans"/>
                <a:cs typeface="Open Sans"/>
                <a:sym typeface="Open Sans"/>
              </a:rPr>
              <a:t>Cochrane Library is accessed from the R4L Content Portal </a:t>
            </a:r>
            <a:r>
              <a:rPr lang="en-US" sz="2200" b="1" dirty="0">
                <a:solidFill>
                  <a:srgbClr val="3F3F3F"/>
                </a:solidFill>
                <a:latin typeface="Open Sans"/>
                <a:ea typeface="Open Sans"/>
                <a:cs typeface="Open Sans"/>
                <a:sym typeface="Open Sans"/>
              </a:rPr>
              <a:t>Reference Sources</a:t>
            </a:r>
            <a:r>
              <a:rPr lang="en-US" sz="2200" dirty="0">
                <a:solidFill>
                  <a:srgbClr val="3F3F3F"/>
                </a:solidFill>
                <a:latin typeface="Open Sans"/>
                <a:ea typeface="Open Sans"/>
                <a:cs typeface="Open Sans"/>
                <a:sym typeface="Open Sans"/>
              </a:rPr>
              <a:t> list.  Once displayed,</a:t>
            </a:r>
            <a:r>
              <a:rPr lang="en-US" sz="2200" dirty="0">
                <a:solidFill>
                  <a:schemeClr val="tx1">
                    <a:lumMod val="75000"/>
                    <a:lumOff val="25000"/>
                  </a:schemeClr>
                </a:solidFill>
                <a:latin typeface="Open Sans"/>
                <a:ea typeface="Open Sans"/>
                <a:cs typeface="Open Sans"/>
                <a:sym typeface="Open Sans"/>
              </a:rPr>
              <a:t> click on the </a:t>
            </a:r>
            <a:r>
              <a:rPr lang="en-US" sz="2200" b="1" dirty="0">
                <a:solidFill>
                  <a:schemeClr val="tx1">
                    <a:lumMod val="75000"/>
                    <a:lumOff val="25000"/>
                  </a:schemeClr>
                </a:solidFill>
                <a:latin typeface="Open Sans"/>
                <a:ea typeface="Open Sans"/>
                <a:cs typeface="Open Sans"/>
                <a:sym typeface="Open Sans"/>
              </a:rPr>
              <a:t>C</a:t>
            </a:r>
            <a:r>
              <a:rPr lang="en-US" sz="2200" dirty="0">
                <a:solidFill>
                  <a:schemeClr val="tx1">
                    <a:lumMod val="75000"/>
                    <a:lumOff val="25000"/>
                  </a:schemeClr>
                </a:solidFill>
                <a:latin typeface="Open Sans"/>
                <a:ea typeface="Open Sans"/>
                <a:cs typeface="Open Sans"/>
                <a:sym typeface="Open Sans"/>
              </a:rPr>
              <a:t> in the A-Z list </a:t>
            </a:r>
            <a:r>
              <a:rPr lang="en-US" sz="2200" dirty="0">
                <a:solidFill>
                  <a:srgbClr val="3F3F3F"/>
                </a:solidFill>
                <a:latin typeface="Open Sans"/>
                <a:ea typeface="Open Sans"/>
                <a:cs typeface="Open Sans"/>
                <a:sym typeface="Open Sans"/>
              </a:rPr>
              <a:t>or scroll down the list to the specific resource.  Click to open.  Ditto for Clinical Key and Essential Evidence </a:t>
            </a:r>
            <a:r>
              <a:rPr lang="en-US" dirty="0">
                <a:solidFill>
                  <a:srgbClr val="3F3F3F"/>
                </a:solidFill>
                <a:latin typeface="Open Sans"/>
                <a:ea typeface="Open Sans"/>
                <a:cs typeface="Open Sans"/>
                <a:sym typeface="Open Sans"/>
              </a:rPr>
              <a:t>Plus.</a:t>
            </a:r>
            <a:endParaRPr dirty="0"/>
          </a:p>
        </p:txBody>
      </p:sp>
      <p:pic>
        <p:nvPicPr>
          <p:cNvPr id="312" name="Google Shape;312;p26"/>
          <p:cNvPicPr preferRelativeResize="0"/>
          <p:nvPr/>
        </p:nvPicPr>
        <p:blipFill rotWithShape="1">
          <a:blip r:embed="rId3">
            <a:alphaModFix/>
          </a:blip>
          <a:srcRect/>
          <a:stretch/>
        </p:blipFill>
        <p:spPr>
          <a:xfrm>
            <a:off x="10914407" y="4231005"/>
            <a:ext cx="828675" cy="981075"/>
          </a:xfrm>
          <a:prstGeom prst="rect">
            <a:avLst/>
          </a:prstGeom>
          <a:noFill/>
          <a:ln>
            <a:noFill/>
          </a:ln>
        </p:spPr>
      </p:pic>
      <p:pic>
        <p:nvPicPr>
          <p:cNvPr id="313" name="Google Shape;313;p26"/>
          <p:cNvPicPr preferRelativeResize="0"/>
          <p:nvPr/>
        </p:nvPicPr>
        <p:blipFill rotWithShape="1">
          <a:blip r:embed="rId4">
            <a:alphaModFix/>
          </a:blip>
          <a:srcRect/>
          <a:stretch/>
        </p:blipFill>
        <p:spPr>
          <a:xfrm>
            <a:off x="553744" y="3471658"/>
            <a:ext cx="1440162" cy="2137741"/>
          </a:xfrm>
          <a:prstGeom prst="rect">
            <a:avLst/>
          </a:prstGeom>
          <a:noFill/>
          <a:ln>
            <a:noFill/>
          </a:ln>
        </p:spPr>
      </p:pic>
      <p:cxnSp>
        <p:nvCxnSpPr>
          <p:cNvPr id="314" name="Google Shape;314;p26"/>
          <p:cNvCxnSpPr/>
          <p:nvPr/>
        </p:nvCxnSpPr>
        <p:spPr>
          <a:xfrm rot="10800000" flipH="1">
            <a:off x="3463916" y="3776870"/>
            <a:ext cx="542253" cy="454136"/>
          </a:xfrm>
          <a:prstGeom prst="straightConnector1">
            <a:avLst/>
          </a:prstGeom>
          <a:noFill/>
          <a:ln w="9525" cap="flat" cmpd="sng">
            <a:solidFill>
              <a:srgbClr val="FF0000"/>
            </a:solidFill>
            <a:prstDash val="solid"/>
            <a:round/>
            <a:headEnd type="none" w="sm" len="sm"/>
            <a:tailEnd type="triangle" w="med" len="med"/>
          </a:ln>
        </p:spPr>
      </p:cxnSp>
      <p:pic>
        <p:nvPicPr>
          <p:cNvPr id="315" name="Google Shape;315;p26"/>
          <p:cNvPicPr preferRelativeResize="0"/>
          <p:nvPr/>
        </p:nvPicPr>
        <p:blipFill rotWithShape="1">
          <a:blip r:embed="rId5">
            <a:alphaModFix/>
          </a:blip>
          <a:srcRect/>
          <a:stretch/>
        </p:blipFill>
        <p:spPr>
          <a:xfrm>
            <a:off x="9312639" y="4227071"/>
            <a:ext cx="2052047" cy="1048095"/>
          </a:xfrm>
          <a:prstGeom prst="rect">
            <a:avLst/>
          </a:prstGeom>
          <a:noFill/>
          <a:ln>
            <a:noFill/>
          </a:ln>
        </p:spPr>
      </p:pic>
      <p:pic>
        <p:nvPicPr>
          <p:cNvPr id="316" name="Google Shape;316;p26"/>
          <p:cNvPicPr preferRelativeResize="0"/>
          <p:nvPr/>
        </p:nvPicPr>
        <p:blipFill rotWithShape="1">
          <a:blip r:embed="rId6">
            <a:alphaModFix/>
          </a:blip>
          <a:srcRect/>
          <a:stretch/>
        </p:blipFill>
        <p:spPr>
          <a:xfrm>
            <a:off x="9416025" y="5464630"/>
            <a:ext cx="1437583" cy="458131"/>
          </a:xfrm>
          <a:prstGeom prst="rect">
            <a:avLst/>
          </a:prstGeom>
          <a:noFill/>
          <a:ln>
            <a:noFill/>
          </a:ln>
        </p:spPr>
      </p:pic>
      <p:pic>
        <p:nvPicPr>
          <p:cNvPr id="317" name="Google Shape;317;p26"/>
          <p:cNvPicPr preferRelativeResize="0"/>
          <p:nvPr/>
        </p:nvPicPr>
        <p:blipFill rotWithShape="1">
          <a:blip r:embed="rId7">
            <a:alphaModFix/>
          </a:blip>
          <a:srcRect/>
          <a:stretch/>
        </p:blipFill>
        <p:spPr>
          <a:xfrm>
            <a:off x="2319925" y="2798800"/>
            <a:ext cx="6101700" cy="3984675"/>
          </a:xfrm>
          <a:prstGeom prst="rect">
            <a:avLst/>
          </a:prstGeom>
          <a:noFill/>
          <a:ln>
            <a:noFill/>
          </a:ln>
        </p:spPr>
      </p:pic>
      <p:cxnSp>
        <p:nvCxnSpPr>
          <p:cNvPr id="318" name="Google Shape;318;p26"/>
          <p:cNvCxnSpPr/>
          <p:nvPr/>
        </p:nvCxnSpPr>
        <p:spPr>
          <a:xfrm rot="10800000" flipH="1">
            <a:off x="6226629" y="5007429"/>
            <a:ext cx="3086010" cy="1643742"/>
          </a:xfrm>
          <a:prstGeom prst="straightConnector1">
            <a:avLst/>
          </a:prstGeom>
          <a:noFill/>
          <a:ln w="9525" cap="flat" cmpd="sng">
            <a:solidFill>
              <a:srgbClr val="FF0000"/>
            </a:solidFill>
            <a:prstDash val="solid"/>
            <a:round/>
            <a:headEnd type="none" w="sm" len="sm"/>
            <a:tailEnd type="triangle" w="med" len="med"/>
          </a:ln>
        </p:spPr>
      </p:cxnSp>
      <p:cxnSp>
        <p:nvCxnSpPr>
          <p:cNvPr id="319" name="Google Shape;319;p26"/>
          <p:cNvCxnSpPr/>
          <p:nvPr/>
        </p:nvCxnSpPr>
        <p:spPr>
          <a:xfrm rot="10800000" flipH="1">
            <a:off x="1822107" y="3471206"/>
            <a:ext cx="3249900" cy="880500"/>
          </a:xfrm>
          <a:prstGeom prst="straightConnector1">
            <a:avLst/>
          </a:prstGeom>
          <a:noFill/>
          <a:ln w="9525" cap="flat" cmpd="sng">
            <a:solidFill>
              <a:srgbClr val="FF0000"/>
            </a:solidFill>
            <a:prstDash val="solid"/>
            <a:round/>
            <a:headEnd type="none" w="sm" len="sm"/>
            <a:tailEnd type="triangle" w="med" len="med"/>
          </a:ln>
        </p:spPr>
      </p:cxnSp>
      <p:sp>
        <p:nvSpPr>
          <p:cNvPr id="320" name="Google Shape;320;p26"/>
          <p:cNvSpPr/>
          <p:nvPr/>
        </p:nvSpPr>
        <p:spPr>
          <a:xfrm>
            <a:off x="2319927" y="2797122"/>
            <a:ext cx="1860300" cy="276900"/>
          </a:xfrm>
          <a:prstGeom prst="rect">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10"/>
          <p:cNvSpPr txBox="1">
            <a:spLocks noGrp="1"/>
          </p:cNvSpPr>
          <p:nvPr>
            <p:ph type="title"/>
          </p:nvPr>
        </p:nvSpPr>
        <p:spPr>
          <a:xfrm>
            <a:off x="0" y="507626"/>
            <a:ext cx="7217229"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330">
                <a:solidFill>
                  <a:srgbClr val="586F7C"/>
                </a:solidFill>
                <a:latin typeface="Open Sans"/>
                <a:ea typeface="Open Sans"/>
                <a:cs typeface="Open Sans"/>
                <a:sym typeface="Open Sans"/>
              </a:rPr>
              <a:t>R4L resources:  Cochrane Library (EBP resources available via Hinari)</a:t>
            </a:r>
            <a:endParaRPr sz="3330">
              <a:solidFill>
                <a:srgbClr val="586F7C"/>
              </a:solidFill>
              <a:latin typeface="Open Sans"/>
              <a:ea typeface="Open Sans"/>
              <a:cs typeface="Open Sans"/>
              <a:sym typeface="Open Sans"/>
            </a:endParaRPr>
          </a:p>
        </p:txBody>
      </p:sp>
      <p:sp>
        <p:nvSpPr>
          <p:cNvPr id="327" name="Google Shape;327;p10"/>
          <p:cNvSpPr txBox="1">
            <a:spLocks noGrp="1"/>
          </p:cNvSpPr>
          <p:nvPr>
            <p:ph type="body" idx="1"/>
          </p:nvPr>
        </p:nvSpPr>
        <p:spPr>
          <a:xfrm>
            <a:off x="179614" y="4378356"/>
            <a:ext cx="4392386" cy="816429"/>
          </a:xfrm>
          <a:prstGeom prst="rect">
            <a:avLst/>
          </a:prstGeom>
          <a:noFill/>
          <a:ln>
            <a:noFill/>
          </a:ln>
        </p:spPr>
        <p:txBody>
          <a:bodyPr spcFirstLastPara="1" wrap="square" lIns="91425" tIns="45700" rIns="91425" bIns="45700" anchor="t" anchorCtr="0">
            <a:noAutofit/>
          </a:bodyPr>
          <a:lstStyle/>
          <a:p>
            <a:pPr marL="76200" lvl="0" indent="0" algn="l" rtl="0">
              <a:lnSpc>
                <a:spcPct val="100000"/>
              </a:lnSpc>
              <a:spcBef>
                <a:spcPts val="1000"/>
              </a:spcBef>
              <a:spcAft>
                <a:spcPts val="0"/>
              </a:spcAft>
              <a:buClr>
                <a:schemeClr val="dk1"/>
              </a:buClr>
              <a:buSzPts val="2400"/>
              <a:buNone/>
            </a:pPr>
            <a:r>
              <a:rPr lang="en-US" sz="2200">
                <a:solidFill>
                  <a:schemeClr val="dk1"/>
                </a:solidFill>
                <a:latin typeface="Open Sans"/>
                <a:ea typeface="Open Sans"/>
                <a:cs typeface="Open Sans"/>
                <a:sym typeface="Open Sans"/>
              </a:rPr>
              <a:t>Note: Cochrane Library is available to all the R4L registered institutions; for the other resources, the publishers choose to grant access on a country-by-country basis.</a:t>
            </a:r>
            <a:endParaRPr sz="2200">
              <a:solidFill>
                <a:schemeClr val="dk1"/>
              </a:solidFill>
              <a:latin typeface="Open Sans"/>
              <a:ea typeface="Open Sans"/>
              <a:cs typeface="Open Sans"/>
              <a:sym typeface="Open Sans"/>
            </a:endParaRPr>
          </a:p>
        </p:txBody>
      </p:sp>
      <p:pic>
        <p:nvPicPr>
          <p:cNvPr id="328" name="Google Shape;328;p10" descr="https://lh3.googleusercontent.com/LNdysRIXVIsDtCVHUJbvDTZxqalvtptlKgb3ttfuK-TLbpekkEpE_v15yLp5PW3fLGGqOZEDBe91HWl54dFgiF_Ih39WzYm7xWFQ6NmbYfvN3FM0lFMrS-iAnqlvafV6Ba_yPO8"/>
          <p:cNvPicPr preferRelativeResize="0"/>
          <p:nvPr/>
        </p:nvPicPr>
        <p:blipFill rotWithShape="1">
          <a:blip r:embed="rId3">
            <a:alphaModFix/>
          </a:blip>
          <a:srcRect/>
          <a:stretch/>
        </p:blipFill>
        <p:spPr>
          <a:xfrm>
            <a:off x="0" y="2396077"/>
            <a:ext cx="4735286" cy="1887716"/>
          </a:xfrm>
          <a:prstGeom prst="rect">
            <a:avLst/>
          </a:prstGeom>
          <a:noFill/>
          <a:ln>
            <a:noFill/>
          </a:ln>
        </p:spPr>
      </p:pic>
      <p:pic>
        <p:nvPicPr>
          <p:cNvPr id="329" name="Google Shape;329;p10"/>
          <p:cNvPicPr preferRelativeResize="0"/>
          <p:nvPr/>
        </p:nvPicPr>
        <p:blipFill rotWithShape="1">
          <a:blip r:embed="rId4">
            <a:alphaModFix/>
          </a:blip>
          <a:srcRect/>
          <a:stretch/>
        </p:blipFill>
        <p:spPr>
          <a:xfrm>
            <a:off x="4735286" y="2461808"/>
            <a:ext cx="7240768" cy="3643970"/>
          </a:xfrm>
          <a:prstGeom prst="rect">
            <a:avLst/>
          </a:prstGeom>
          <a:noFill/>
          <a:ln>
            <a:noFill/>
          </a:ln>
        </p:spPr>
      </p:pic>
      <p:sp>
        <p:nvSpPr>
          <p:cNvPr id="330" name="Google Shape;330;p10"/>
          <p:cNvSpPr txBox="1"/>
          <p:nvPr/>
        </p:nvSpPr>
        <p:spPr>
          <a:xfrm>
            <a:off x="179613" y="1683089"/>
            <a:ext cx="9093595" cy="816429"/>
          </a:xfrm>
          <a:prstGeom prst="rect">
            <a:avLst/>
          </a:prstGeom>
          <a:noFill/>
          <a:ln>
            <a:noFill/>
          </a:ln>
        </p:spPr>
        <p:txBody>
          <a:bodyPr spcFirstLastPara="1" wrap="square" lIns="91425" tIns="45700" rIns="91425" bIns="45700" anchor="t" anchorCtr="0">
            <a:noAutofit/>
          </a:bodyPr>
          <a:lstStyle/>
          <a:p>
            <a:pPr marL="76200" marR="0" lvl="0" indent="0" algn="l" rtl="0">
              <a:lnSpc>
                <a:spcPct val="100000"/>
              </a:lnSpc>
              <a:spcBef>
                <a:spcPts val="1000"/>
              </a:spcBef>
              <a:spcAft>
                <a:spcPts val="0"/>
              </a:spcAft>
              <a:buClr>
                <a:schemeClr val="dk1"/>
              </a:buClr>
              <a:buSzPts val="2400"/>
              <a:buFont typeface="Arial"/>
              <a:buNone/>
            </a:pPr>
            <a:r>
              <a:rPr lang="en-US" sz="2200" b="0" i="0" u="none" strike="noStrike" cap="none">
                <a:solidFill>
                  <a:srgbClr val="3F3F3F"/>
                </a:solidFill>
                <a:latin typeface="Open Sans"/>
                <a:ea typeface="Open Sans"/>
                <a:cs typeface="Open Sans"/>
                <a:sym typeface="Open Sans"/>
              </a:rPr>
              <a:t>See Research4Life Portal </a:t>
            </a:r>
            <a:r>
              <a:rPr lang="en-US" sz="2200" b="1" i="0" u="none" strike="noStrike" cap="none">
                <a:solidFill>
                  <a:srgbClr val="3F3F3F"/>
                </a:solidFill>
                <a:latin typeface="Open Sans"/>
                <a:ea typeface="Open Sans"/>
                <a:cs typeface="Open Sans"/>
                <a:sym typeface="Open Sans"/>
              </a:rPr>
              <a:t>Reference Sources</a:t>
            </a:r>
            <a:r>
              <a:rPr lang="en-US" sz="2200" b="0" i="0" u="none" strike="noStrike" cap="none">
                <a:solidFill>
                  <a:srgbClr val="3F3F3F"/>
                </a:solidFill>
                <a:latin typeface="Open Sans"/>
                <a:ea typeface="Open Sans"/>
                <a:cs typeface="Open Sans"/>
                <a:sym typeface="Open Sans"/>
              </a:rPr>
              <a:t> list/</a:t>
            </a:r>
            <a:r>
              <a:rPr lang="en-US" sz="2200" b="1" i="0" u="none" strike="noStrike" cap="none">
                <a:solidFill>
                  <a:srgbClr val="3F3F3F"/>
                </a:solidFill>
                <a:latin typeface="Open Sans"/>
                <a:ea typeface="Open Sans"/>
                <a:cs typeface="Open Sans"/>
                <a:sym typeface="Open Sans"/>
              </a:rPr>
              <a:t>Cochrane Library</a:t>
            </a:r>
            <a:endParaRPr sz="1400" b="1" i="0" u="none" strike="noStrike" cap="none">
              <a:solidFill>
                <a:srgbClr val="3F3F3F"/>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16"/>
          <p:cNvSpPr txBox="1">
            <a:spLocks noGrp="1"/>
          </p:cNvSpPr>
          <p:nvPr>
            <p:ph type="title"/>
          </p:nvPr>
        </p:nvSpPr>
        <p:spPr>
          <a:xfrm>
            <a:off x="0" y="493112"/>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Trebuchet MS"/>
              <a:buNone/>
            </a:pPr>
            <a:r>
              <a:rPr lang="en-US">
                <a:solidFill>
                  <a:srgbClr val="586F7C"/>
                </a:solidFill>
                <a:latin typeface="Open Sans"/>
                <a:ea typeface="Open Sans"/>
                <a:cs typeface="Open Sans"/>
                <a:sym typeface="Open Sans"/>
              </a:rPr>
              <a:t>Content: Cochrane Library</a:t>
            </a:r>
            <a:endParaRPr/>
          </a:p>
        </p:txBody>
      </p:sp>
      <p:sp>
        <p:nvSpPr>
          <p:cNvPr id="337" name="Google Shape;337;p16"/>
          <p:cNvSpPr txBox="1"/>
          <p:nvPr/>
        </p:nvSpPr>
        <p:spPr>
          <a:xfrm>
            <a:off x="342900" y="1866688"/>
            <a:ext cx="11506200" cy="4561208"/>
          </a:xfrm>
          <a:prstGeom prst="rect">
            <a:avLst/>
          </a:prstGeom>
          <a:noFill/>
          <a:ln>
            <a:noFill/>
          </a:ln>
        </p:spPr>
        <p:txBody>
          <a:bodyPr spcFirstLastPara="1" wrap="square" lIns="91425" tIns="45700" rIns="91425" bIns="45700" anchor="t" anchorCtr="0">
            <a:spAutoFit/>
          </a:bodyPr>
          <a:lstStyle/>
          <a:p>
            <a:pPr marL="0" marR="0" lvl="1" indent="-127000" algn="l" rtl="0">
              <a:lnSpc>
                <a:spcPct val="120000"/>
              </a:lnSpc>
              <a:spcBef>
                <a:spcPts val="0"/>
              </a:spcBef>
              <a:spcAft>
                <a:spcPts val="0"/>
              </a:spcAft>
              <a:buClr>
                <a:srgbClr val="000000"/>
              </a:buClr>
              <a:buSzPts val="2000"/>
              <a:buFont typeface="Arial"/>
              <a:buChar char="•"/>
            </a:pPr>
            <a:r>
              <a:rPr lang="en-US" sz="2000" b="0" i="0" u="none" strike="noStrike" cap="none">
                <a:solidFill>
                  <a:srgbClr val="3F3F3F"/>
                </a:solidFill>
                <a:latin typeface="Open Sans"/>
                <a:ea typeface="Open Sans"/>
                <a:cs typeface="Open Sans"/>
                <a:sym typeface="Open Sans"/>
              </a:rPr>
              <a:t> </a:t>
            </a:r>
            <a:r>
              <a:rPr lang="en-US" sz="2200" b="0" i="0" u="none" strike="noStrike" cap="none">
                <a:solidFill>
                  <a:srgbClr val="3F3F3F"/>
                </a:solidFill>
                <a:latin typeface="Open Sans"/>
                <a:ea typeface="Open Sans"/>
                <a:cs typeface="Open Sans"/>
                <a:sym typeface="Open Sans"/>
              </a:rPr>
              <a:t>Independent non-for-profit international collaboration (36,000 contributors from 107 countries, 40 regional centers, 52 review groups) </a:t>
            </a:r>
            <a:endParaRPr sz="1400" b="0" i="0" u="none" strike="noStrike" cap="none">
              <a:solidFill>
                <a:srgbClr val="3F3F3F"/>
              </a:solidFill>
              <a:latin typeface="Arial"/>
              <a:ea typeface="Arial"/>
              <a:cs typeface="Arial"/>
              <a:sym typeface="Arial"/>
            </a:endParaRPr>
          </a:p>
          <a:p>
            <a:pPr marL="0" marR="0" lvl="1" indent="-139700" algn="l" rtl="0">
              <a:lnSpc>
                <a:spcPct val="120000"/>
              </a:lnSpc>
              <a:spcBef>
                <a:spcPts val="0"/>
              </a:spcBef>
              <a:spcAft>
                <a:spcPts val="0"/>
              </a:spcAft>
              <a:buClr>
                <a:srgbClr val="000000"/>
              </a:buClr>
              <a:buSzPts val="2200"/>
              <a:buFont typeface="Arial"/>
              <a:buChar char="•"/>
            </a:pPr>
            <a:r>
              <a:rPr lang="en-US" sz="2200" b="0" i="0" u="none" strike="noStrike" cap="none">
                <a:solidFill>
                  <a:srgbClr val="3F3F3F"/>
                </a:solidFill>
                <a:latin typeface="Open Sans"/>
                <a:ea typeface="Open Sans"/>
                <a:cs typeface="Open Sans"/>
                <a:sym typeface="Open Sans"/>
              </a:rPr>
              <a:t> Produces Systematic Reviews - internationally recognized as the highest standard in evidence-based health care because they contain the </a:t>
            </a:r>
            <a:r>
              <a:rPr lang="en-US" sz="2200" b="0" i="0" u="sng" strike="noStrike" cap="none">
                <a:solidFill>
                  <a:srgbClr val="3F3F3F"/>
                </a:solidFill>
                <a:latin typeface="Open Sans"/>
                <a:ea typeface="Open Sans"/>
                <a:cs typeface="Open Sans"/>
                <a:sym typeface="Open Sans"/>
              </a:rPr>
              <a:t>highest</a:t>
            </a:r>
            <a:r>
              <a:rPr lang="en-US" sz="2200" b="0" i="0" u="none" strike="noStrike" cap="none">
                <a:solidFill>
                  <a:srgbClr val="3F3F3F"/>
                </a:solidFill>
                <a:latin typeface="Open Sans"/>
                <a:ea typeface="Open Sans"/>
                <a:cs typeface="Open Sans"/>
                <a:sym typeface="Open Sans"/>
              </a:rPr>
              <a:t> scientific evidence</a:t>
            </a:r>
            <a:endParaRPr sz="1400" b="0" i="0" u="none" strike="noStrike" cap="none">
              <a:solidFill>
                <a:srgbClr val="3F3F3F"/>
              </a:solidFill>
              <a:latin typeface="Arial"/>
              <a:ea typeface="Arial"/>
              <a:cs typeface="Arial"/>
              <a:sym typeface="Arial"/>
            </a:endParaRPr>
          </a:p>
          <a:p>
            <a:pPr marL="0" marR="0" lvl="1" indent="-139700" algn="l" rtl="0">
              <a:lnSpc>
                <a:spcPct val="120000"/>
              </a:lnSpc>
              <a:spcBef>
                <a:spcPts val="0"/>
              </a:spcBef>
              <a:spcAft>
                <a:spcPts val="0"/>
              </a:spcAft>
              <a:buClr>
                <a:srgbClr val="000000"/>
              </a:buClr>
              <a:buSzPts val="2200"/>
              <a:buFont typeface="Arial"/>
              <a:buChar char="•"/>
            </a:pPr>
            <a:r>
              <a:rPr lang="en-US" sz="2200" b="0" i="0" u="none" strike="noStrike" cap="none">
                <a:solidFill>
                  <a:srgbClr val="3F3F3F"/>
                </a:solidFill>
                <a:latin typeface="Open Sans"/>
                <a:ea typeface="Open Sans"/>
                <a:cs typeface="Open Sans"/>
                <a:sym typeface="Open Sans"/>
              </a:rPr>
              <a:t> Minimum Bias: Evidence is included/excluded on the basis of explicit quality criteria; A panel of experts reviews the evidence, peer-reviewed, dynamic (updated regularly)</a:t>
            </a:r>
            <a:endParaRPr sz="1400" b="0" i="0" u="none" strike="noStrike" cap="none">
              <a:solidFill>
                <a:srgbClr val="3F3F3F"/>
              </a:solidFill>
              <a:latin typeface="Arial"/>
              <a:ea typeface="Arial"/>
              <a:cs typeface="Arial"/>
              <a:sym typeface="Arial"/>
            </a:endParaRPr>
          </a:p>
          <a:p>
            <a:pPr marL="0" marR="0" lvl="1" indent="-139700" algn="l" rtl="0">
              <a:lnSpc>
                <a:spcPct val="120000"/>
              </a:lnSpc>
              <a:spcBef>
                <a:spcPts val="0"/>
              </a:spcBef>
              <a:spcAft>
                <a:spcPts val="0"/>
              </a:spcAft>
              <a:buClr>
                <a:srgbClr val="000000"/>
              </a:buClr>
              <a:buSzPts val="2200"/>
              <a:buFont typeface="Arial"/>
              <a:buChar char="•"/>
            </a:pPr>
            <a:r>
              <a:rPr lang="en-US" sz="2200" b="0" i="0" u="none" strike="noStrike" cap="none">
                <a:solidFill>
                  <a:srgbClr val="3F3F3F"/>
                </a:solidFill>
                <a:latin typeface="Open Sans"/>
                <a:ea typeface="Open Sans"/>
                <a:cs typeface="Open Sans"/>
                <a:sym typeface="Open Sans"/>
              </a:rPr>
              <a:t> Reviews involve exhaustive searches for all RCT, both published and unpublished, on a particular topic; focus on intervention, rehabilitation, prevention, or diagnoses </a:t>
            </a:r>
            <a:endParaRPr sz="1400" b="0" i="0" u="none" strike="noStrike" cap="none">
              <a:solidFill>
                <a:srgbClr val="3F3F3F"/>
              </a:solidFill>
              <a:latin typeface="Arial"/>
              <a:ea typeface="Arial"/>
              <a:cs typeface="Arial"/>
              <a:sym typeface="Arial"/>
            </a:endParaRPr>
          </a:p>
          <a:p>
            <a:pPr marL="0" marR="0" lvl="1" indent="-139700" algn="l" rtl="0">
              <a:lnSpc>
                <a:spcPct val="120000"/>
              </a:lnSpc>
              <a:spcBef>
                <a:spcPts val="0"/>
              </a:spcBef>
              <a:spcAft>
                <a:spcPts val="0"/>
              </a:spcAft>
              <a:buClr>
                <a:srgbClr val="000000"/>
              </a:buClr>
              <a:buSzPts val="2200"/>
              <a:buFont typeface="Arial"/>
              <a:buChar char="•"/>
            </a:pPr>
            <a:r>
              <a:rPr lang="en-US" sz="2200" b="0" i="0" u="none" strike="noStrike" cap="none">
                <a:solidFill>
                  <a:srgbClr val="3F3F3F"/>
                </a:solidFill>
                <a:latin typeface="Open Sans"/>
                <a:ea typeface="Open Sans"/>
                <a:cs typeface="Open Sans"/>
                <a:sym typeface="Open Sans"/>
              </a:rPr>
              <a:t> Content includes </a:t>
            </a:r>
            <a:r>
              <a:rPr lang="en-US" sz="2200" b="1" i="0" u="none" strike="noStrike" cap="none">
                <a:solidFill>
                  <a:srgbClr val="3F3F3F"/>
                </a:solidFill>
                <a:latin typeface="Open Sans"/>
                <a:ea typeface="Open Sans"/>
                <a:cs typeface="Open Sans"/>
                <a:sym typeface="Open Sans"/>
              </a:rPr>
              <a:t>Cochrane Database of Systematic Reviews </a:t>
            </a:r>
            <a:r>
              <a:rPr lang="en-US" sz="2200" b="0" i="0" u="none" strike="noStrike" cap="none">
                <a:solidFill>
                  <a:srgbClr val="3F3F3F"/>
                </a:solidFill>
                <a:latin typeface="Open Sans"/>
                <a:ea typeface="Open Sans"/>
                <a:cs typeface="Open Sans"/>
                <a:sym typeface="Open Sans"/>
              </a:rPr>
              <a:t>(7600 reviews &amp; 2400 protocols), </a:t>
            </a:r>
            <a:r>
              <a:rPr lang="en-US" sz="2200" b="1" i="0" u="none" strike="noStrike" cap="none">
                <a:solidFill>
                  <a:srgbClr val="3F3F3F"/>
                </a:solidFill>
                <a:latin typeface="Open Sans"/>
                <a:ea typeface="Open Sans"/>
                <a:cs typeface="Open Sans"/>
                <a:sym typeface="Open Sans"/>
              </a:rPr>
              <a:t>Central Registry of Controlled Trials </a:t>
            </a:r>
            <a:r>
              <a:rPr lang="en-US" sz="2200" b="0" i="0" u="none" strike="noStrike" cap="none">
                <a:solidFill>
                  <a:srgbClr val="3F3F3F"/>
                </a:solidFill>
                <a:latin typeface="Open Sans"/>
                <a:ea typeface="Open Sans"/>
                <a:cs typeface="Open Sans"/>
                <a:sym typeface="Open Sans"/>
              </a:rPr>
              <a:t>(1.1 million articles)  </a:t>
            </a:r>
            <a:r>
              <a:rPr lang="en-US" sz="2200" b="1" i="0" u="none" strike="noStrike" cap="none">
                <a:solidFill>
                  <a:srgbClr val="3F3F3F"/>
                </a:solidFill>
                <a:latin typeface="Open Sans"/>
                <a:ea typeface="Open Sans"/>
                <a:cs typeface="Open Sans"/>
                <a:sym typeface="Open Sans"/>
              </a:rPr>
              <a:t>Cochrane Clinical Answers</a:t>
            </a:r>
            <a:r>
              <a:rPr lang="en-US" sz="2200" b="0" i="0" u="none" strike="noStrike" cap="none">
                <a:solidFill>
                  <a:srgbClr val="3F3F3F"/>
                </a:solidFill>
                <a:latin typeface="Open Sans"/>
                <a:ea typeface="Open Sans"/>
                <a:cs typeface="Open Sans"/>
                <a:sym typeface="Open Sans"/>
              </a:rPr>
              <a:t> (1600) and Systematic Reviews from </a:t>
            </a:r>
            <a:r>
              <a:rPr lang="en-US" sz="2200" b="1" i="0" u="none" strike="noStrike" cap="none">
                <a:solidFill>
                  <a:srgbClr val="3F3F3F"/>
                </a:solidFill>
                <a:latin typeface="Open Sans"/>
                <a:ea typeface="Open Sans"/>
                <a:cs typeface="Open Sans"/>
                <a:sym typeface="Open Sans"/>
              </a:rPr>
              <a:t>Epistemonikos</a:t>
            </a:r>
            <a:r>
              <a:rPr lang="en-US" sz="2200" b="0" i="0" u="none" strike="noStrike" cap="none">
                <a:solidFill>
                  <a:srgbClr val="3F3F3F"/>
                </a:solidFill>
                <a:latin typeface="Open Sans"/>
                <a:ea typeface="Open Sans"/>
                <a:cs typeface="Open Sans"/>
                <a:sym typeface="Open Sans"/>
              </a:rPr>
              <a:t> (200,000)  </a:t>
            </a:r>
            <a:endParaRPr sz="1400" b="0" i="0" u="none" strike="noStrike" cap="none">
              <a:solidFill>
                <a:srgbClr val="3F3F3F"/>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27"/>
          <p:cNvSpPr txBox="1">
            <a:spLocks noGrp="1"/>
          </p:cNvSpPr>
          <p:nvPr>
            <p:ph type="title"/>
          </p:nvPr>
        </p:nvSpPr>
        <p:spPr>
          <a:xfrm>
            <a:off x="0" y="778449"/>
            <a:ext cx="7932420" cy="88821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80"/>
              <a:buNone/>
            </a:pPr>
            <a:r>
              <a:rPr lang="en-US" sz="3330">
                <a:solidFill>
                  <a:srgbClr val="586F7C"/>
                </a:solidFill>
                <a:latin typeface="Open Sans"/>
                <a:ea typeface="Open Sans"/>
                <a:cs typeface="Open Sans"/>
                <a:sym typeface="Open Sans"/>
              </a:rPr>
              <a:t>Cochrane Library options</a:t>
            </a:r>
            <a:endParaRPr/>
          </a:p>
        </p:txBody>
      </p:sp>
      <p:pic>
        <p:nvPicPr>
          <p:cNvPr id="344" name="Google Shape;344;p27"/>
          <p:cNvPicPr preferRelativeResize="0"/>
          <p:nvPr/>
        </p:nvPicPr>
        <p:blipFill rotWithShape="1">
          <a:blip r:embed="rId3">
            <a:alphaModFix/>
          </a:blip>
          <a:srcRect/>
          <a:stretch/>
        </p:blipFill>
        <p:spPr>
          <a:xfrm>
            <a:off x="3448712" y="2196934"/>
            <a:ext cx="8461635" cy="3657600"/>
          </a:xfrm>
          <a:prstGeom prst="rect">
            <a:avLst/>
          </a:prstGeom>
          <a:noFill/>
          <a:ln>
            <a:noFill/>
          </a:ln>
        </p:spPr>
      </p:pic>
      <p:sp>
        <p:nvSpPr>
          <p:cNvPr id="345" name="Google Shape;345;p27"/>
          <p:cNvSpPr txBox="1">
            <a:spLocks noGrp="1"/>
          </p:cNvSpPr>
          <p:nvPr>
            <p:ph type="body" idx="1"/>
          </p:nvPr>
        </p:nvSpPr>
        <p:spPr>
          <a:xfrm>
            <a:off x="0" y="1796143"/>
            <a:ext cx="3543300" cy="4261757"/>
          </a:xfrm>
          <a:prstGeom prst="rect">
            <a:avLst/>
          </a:prstGeom>
          <a:noFill/>
          <a:ln>
            <a:noFill/>
          </a:ln>
        </p:spPr>
        <p:txBody>
          <a:bodyPr spcFirstLastPara="1" wrap="square" lIns="91425" tIns="45700" rIns="91425" bIns="45700" anchor="t" anchorCtr="0">
            <a:noAutofit/>
          </a:bodyPr>
          <a:lstStyle/>
          <a:p>
            <a:pPr marL="76200" lvl="0" indent="0" algn="l" rtl="0">
              <a:lnSpc>
                <a:spcPct val="100000"/>
              </a:lnSpc>
              <a:spcBef>
                <a:spcPts val="1000"/>
              </a:spcBef>
              <a:spcAft>
                <a:spcPts val="0"/>
              </a:spcAft>
              <a:buClr>
                <a:schemeClr val="dk1"/>
              </a:buClr>
              <a:buSzPts val="2400"/>
              <a:buNone/>
            </a:pPr>
            <a:r>
              <a:rPr lang="en-US" sz="2200">
                <a:solidFill>
                  <a:srgbClr val="3F3F3F"/>
                </a:solidFill>
                <a:latin typeface="Open Sans"/>
                <a:ea typeface="Open Sans"/>
                <a:cs typeface="Open Sans"/>
                <a:sym typeface="Open Sans"/>
              </a:rPr>
              <a:t>This is the Initial page of </a:t>
            </a:r>
            <a:r>
              <a:rPr lang="en-US" sz="2200" b="1">
                <a:solidFill>
                  <a:srgbClr val="3F3F3F"/>
                </a:solidFill>
                <a:latin typeface="Open Sans"/>
                <a:ea typeface="Open Sans"/>
                <a:cs typeface="Open Sans"/>
                <a:sym typeface="Open Sans"/>
              </a:rPr>
              <a:t>Cochrane Library </a:t>
            </a:r>
            <a:r>
              <a:rPr lang="en-US" sz="2200">
                <a:solidFill>
                  <a:srgbClr val="3F3F3F"/>
                </a:solidFill>
                <a:latin typeface="Open Sans"/>
                <a:ea typeface="Open Sans"/>
                <a:cs typeface="Open Sans"/>
                <a:sym typeface="Open Sans"/>
              </a:rPr>
              <a:t>website.</a:t>
            </a:r>
            <a:endParaRPr>
              <a:solidFill>
                <a:srgbClr val="3F3F3F"/>
              </a:solidFill>
            </a:endParaRPr>
          </a:p>
          <a:p>
            <a:pPr marL="76200" lvl="0" indent="0" algn="l" rtl="0">
              <a:lnSpc>
                <a:spcPct val="100000"/>
              </a:lnSpc>
              <a:spcBef>
                <a:spcPts val="1000"/>
              </a:spcBef>
              <a:spcAft>
                <a:spcPts val="0"/>
              </a:spcAft>
              <a:buClr>
                <a:schemeClr val="dk1"/>
              </a:buClr>
              <a:buSzPts val="2400"/>
              <a:buNone/>
            </a:pPr>
            <a:r>
              <a:rPr lang="en-US" sz="2200">
                <a:solidFill>
                  <a:srgbClr val="3F3F3F"/>
                </a:solidFill>
                <a:latin typeface="Open Sans"/>
                <a:ea typeface="Open Sans"/>
                <a:cs typeface="Open Sans"/>
                <a:sym typeface="Open Sans"/>
              </a:rPr>
              <a:t>Besides the search box, note the other tools for opening </a:t>
            </a:r>
            <a:r>
              <a:rPr lang="en-US" sz="2200" b="1">
                <a:solidFill>
                  <a:srgbClr val="3F3F3F"/>
                </a:solidFill>
                <a:latin typeface="Open Sans"/>
                <a:ea typeface="Open Sans"/>
                <a:cs typeface="Open Sans"/>
                <a:sym typeface="Open Sans"/>
              </a:rPr>
              <a:t>Cochrane Reviews</a:t>
            </a:r>
            <a:r>
              <a:rPr lang="en-US" sz="2200">
                <a:solidFill>
                  <a:srgbClr val="3F3F3F"/>
                </a:solidFill>
                <a:latin typeface="Open Sans"/>
                <a:ea typeface="Open Sans"/>
                <a:cs typeface="Open Sans"/>
                <a:sym typeface="Open Sans"/>
              </a:rPr>
              <a:t>.</a:t>
            </a:r>
            <a:endParaRPr/>
          </a:p>
          <a:p>
            <a:pPr marL="76200" lvl="0" indent="0" algn="l" rtl="0">
              <a:lnSpc>
                <a:spcPct val="100000"/>
              </a:lnSpc>
              <a:spcBef>
                <a:spcPts val="1000"/>
              </a:spcBef>
              <a:spcAft>
                <a:spcPts val="0"/>
              </a:spcAft>
              <a:buClr>
                <a:schemeClr val="dk1"/>
              </a:buClr>
              <a:buSzPts val="2400"/>
              <a:buNone/>
            </a:pPr>
            <a:r>
              <a:rPr lang="en-US" sz="2200">
                <a:solidFill>
                  <a:srgbClr val="3F3F3F"/>
                </a:solidFill>
                <a:latin typeface="Open Sans"/>
                <a:ea typeface="Open Sans"/>
                <a:cs typeface="Open Sans"/>
                <a:sym typeface="Open Sans"/>
              </a:rPr>
              <a:t>Also note the </a:t>
            </a:r>
            <a:r>
              <a:rPr lang="en-US" sz="2200" b="1">
                <a:solidFill>
                  <a:srgbClr val="3F3F3F"/>
                </a:solidFill>
                <a:latin typeface="Open Sans"/>
                <a:ea typeface="Open Sans"/>
                <a:cs typeface="Open Sans"/>
                <a:sym typeface="Open Sans"/>
              </a:rPr>
              <a:t>Title Abstract Keyword </a:t>
            </a:r>
            <a:r>
              <a:rPr lang="en-US" sz="2200">
                <a:solidFill>
                  <a:srgbClr val="3F3F3F"/>
                </a:solidFill>
                <a:latin typeface="Open Sans"/>
                <a:ea typeface="Open Sans"/>
                <a:cs typeface="Open Sans"/>
                <a:sym typeface="Open Sans"/>
              </a:rPr>
              <a:t>search box.</a:t>
            </a:r>
            <a:endParaRPr sz="2200">
              <a:solidFill>
                <a:srgbClr val="3F3F3F"/>
              </a:solidFill>
              <a:latin typeface="Open Sans"/>
              <a:ea typeface="Open Sans"/>
              <a:cs typeface="Open Sans"/>
              <a:sym typeface="Open Sans"/>
            </a:endParaRPr>
          </a:p>
        </p:txBody>
      </p:sp>
      <p:sp>
        <p:nvSpPr>
          <p:cNvPr id="346" name="Google Shape;346;p27"/>
          <p:cNvSpPr/>
          <p:nvPr/>
        </p:nvSpPr>
        <p:spPr>
          <a:xfrm>
            <a:off x="3448712" y="3107055"/>
            <a:ext cx="2203943" cy="2640602"/>
          </a:xfrm>
          <a:prstGeom prst="rect">
            <a:avLst/>
          </a:prstGeom>
          <a:noFill/>
          <a:ln w="255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Times New Roman"/>
              <a:buNone/>
            </a:pPr>
            <a:endParaRPr sz="1350" b="0" i="0" u="none" strike="noStrike" cap="none">
              <a:solidFill>
                <a:schemeClr val="dk1"/>
              </a:solidFill>
              <a:latin typeface="Arial"/>
              <a:ea typeface="Arial"/>
              <a:cs typeface="Arial"/>
              <a:sym typeface="Arial"/>
            </a:endParaRPr>
          </a:p>
        </p:txBody>
      </p:sp>
      <p:sp>
        <p:nvSpPr>
          <p:cNvPr id="347" name="Google Shape;347;p27"/>
          <p:cNvSpPr/>
          <p:nvPr/>
        </p:nvSpPr>
        <p:spPr>
          <a:xfrm>
            <a:off x="8814076" y="2420141"/>
            <a:ext cx="3096271" cy="441811"/>
          </a:xfrm>
          <a:prstGeom prst="rect">
            <a:avLst/>
          </a:prstGeom>
          <a:noFill/>
          <a:ln w="255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Times New Roman"/>
              <a:buNone/>
            </a:pPr>
            <a:endParaRPr sz="1350" b="0" i="0" u="none" strike="noStrike" cap="non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a:spLocks noGrp="1"/>
          </p:cNvSpPr>
          <p:nvPr>
            <p:ph type="title"/>
          </p:nvPr>
        </p:nvSpPr>
        <p:spPr>
          <a:xfrm>
            <a:off x="0" y="657922"/>
            <a:ext cx="7707086" cy="112698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Learning objectives</a:t>
            </a:r>
            <a:endParaRPr>
              <a:solidFill>
                <a:srgbClr val="586F7C"/>
              </a:solidFill>
              <a:latin typeface="Open Sans"/>
              <a:ea typeface="Open Sans"/>
              <a:cs typeface="Open Sans"/>
              <a:sym typeface="Open Sans"/>
            </a:endParaRPr>
          </a:p>
        </p:txBody>
      </p:sp>
      <p:sp>
        <p:nvSpPr>
          <p:cNvPr id="93" name="Google Shape;93;p2"/>
          <p:cNvSpPr txBox="1">
            <a:spLocks noGrp="1"/>
          </p:cNvSpPr>
          <p:nvPr>
            <p:ph type="body" idx="1"/>
          </p:nvPr>
        </p:nvSpPr>
        <p:spPr>
          <a:xfrm>
            <a:off x="554815" y="2014144"/>
            <a:ext cx="9613800" cy="3599400"/>
          </a:xfrm>
          <a:prstGeom prst="rect">
            <a:avLst/>
          </a:prstGeom>
          <a:noFill/>
          <a:ln>
            <a:noFill/>
          </a:ln>
        </p:spPr>
        <p:txBody>
          <a:bodyPr spcFirstLastPara="1" wrap="square" lIns="91425" tIns="45700" rIns="91425" bIns="45700" anchor="t" anchorCtr="0">
            <a:normAutofit/>
          </a:bodyPr>
          <a:lstStyle/>
          <a:p>
            <a:pPr marL="355600" lvl="0" indent="-342900" algn="l" rtl="0">
              <a:lnSpc>
                <a:spcPct val="15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Become aware of key concepts of evidence-based medicine (EBM) and strategies for evidence-based practice (EBP).</a:t>
            </a:r>
            <a:endParaRPr>
              <a:solidFill>
                <a:srgbClr val="3F3F3F"/>
              </a:solidFill>
              <a:latin typeface="Open Sans"/>
              <a:ea typeface="Open Sans"/>
              <a:cs typeface="Open Sans"/>
              <a:sym typeface="Open Sans"/>
            </a:endParaRPr>
          </a:p>
          <a:p>
            <a:pPr marL="355600" lvl="0" indent="-342900" algn="l" rtl="0">
              <a:lnSpc>
                <a:spcPct val="15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Understand the Research4Life EBP tools and how to use them.</a:t>
            </a:r>
            <a:endParaRPr>
              <a:solidFill>
                <a:srgbClr val="3F3F3F"/>
              </a:solidFill>
            </a:endParaRPr>
          </a:p>
          <a:p>
            <a:pPr marL="355600" lvl="0" indent="-342900" algn="l" rtl="0">
              <a:lnSpc>
                <a:spcPct val="15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Understand the PubMed EBP tools and how to use them.</a:t>
            </a:r>
            <a:endParaRPr>
              <a:solidFill>
                <a:srgbClr val="3F3F3F"/>
              </a:solidFill>
            </a:endParaRPr>
          </a:p>
          <a:p>
            <a:pPr marL="355600" lvl="0" indent="-342900" algn="l" rtl="0">
              <a:lnSpc>
                <a:spcPct val="15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Become knowledgeable of Internet-based EBP resources.</a:t>
            </a:r>
            <a:endParaRPr>
              <a:solidFill>
                <a:srgbClr val="3F3F3F"/>
              </a:solidFill>
              <a:latin typeface="Open Sans"/>
              <a:ea typeface="Open Sans"/>
              <a:cs typeface="Open Sans"/>
              <a:sym typeface="Open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pic>
        <p:nvPicPr>
          <p:cNvPr id="353" name="Google Shape;353;p17"/>
          <p:cNvPicPr preferRelativeResize="0"/>
          <p:nvPr/>
        </p:nvPicPr>
        <p:blipFill rotWithShape="1">
          <a:blip r:embed="rId3">
            <a:alphaModFix/>
          </a:blip>
          <a:srcRect/>
          <a:stretch/>
        </p:blipFill>
        <p:spPr>
          <a:xfrm>
            <a:off x="3760470" y="1796142"/>
            <a:ext cx="8181669" cy="3804557"/>
          </a:xfrm>
          <a:prstGeom prst="rect">
            <a:avLst/>
          </a:prstGeom>
          <a:noFill/>
          <a:ln>
            <a:noFill/>
          </a:ln>
        </p:spPr>
      </p:pic>
      <p:sp>
        <p:nvSpPr>
          <p:cNvPr id="354" name="Google Shape;354;p17"/>
          <p:cNvSpPr txBox="1">
            <a:spLocks noGrp="1"/>
          </p:cNvSpPr>
          <p:nvPr>
            <p:ph type="title"/>
          </p:nvPr>
        </p:nvSpPr>
        <p:spPr>
          <a:xfrm>
            <a:off x="0" y="514350"/>
            <a:ext cx="7509510" cy="81642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sz="2800">
                <a:solidFill>
                  <a:srgbClr val="586F7C"/>
                </a:solidFill>
                <a:latin typeface="Open Sans"/>
                <a:ea typeface="Open Sans"/>
                <a:cs typeface="Open Sans"/>
                <a:sym typeface="Open Sans"/>
              </a:rPr>
              <a:t>“hypertension prevention” search results/</a:t>
            </a:r>
            <a:br>
              <a:rPr lang="en-US" sz="2800">
                <a:solidFill>
                  <a:srgbClr val="586F7C"/>
                </a:solidFill>
                <a:latin typeface="Open Sans"/>
                <a:ea typeface="Open Sans"/>
                <a:cs typeface="Open Sans"/>
                <a:sym typeface="Open Sans"/>
              </a:rPr>
            </a:br>
            <a:r>
              <a:rPr lang="en-US" sz="2800">
                <a:solidFill>
                  <a:srgbClr val="586F7C"/>
                </a:solidFill>
                <a:latin typeface="Open Sans"/>
                <a:ea typeface="Open Sans"/>
                <a:cs typeface="Open Sans"/>
                <a:sym typeface="Open Sans"/>
              </a:rPr>
              <a:t>Cochrane Database for Systematic Reviews</a:t>
            </a:r>
            <a:endParaRPr sz="2800">
              <a:solidFill>
                <a:srgbClr val="586F7C"/>
              </a:solidFill>
              <a:latin typeface="Open Sans"/>
              <a:ea typeface="Open Sans"/>
              <a:cs typeface="Open Sans"/>
              <a:sym typeface="Open Sans"/>
            </a:endParaRPr>
          </a:p>
        </p:txBody>
      </p:sp>
      <p:sp>
        <p:nvSpPr>
          <p:cNvPr id="355" name="Google Shape;355;p17"/>
          <p:cNvSpPr/>
          <p:nvPr/>
        </p:nvSpPr>
        <p:spPr>
          <a:xfrm>
            <a:off x="6366510" y="1897380"/>
            <a:ext cx="5680709" cy="857250"/>
          </a:xfrm>
          <a:prstGeom prst="rect">
            <a:avLst/>
          </a:prstGeom>
          <a:noFill/>
          <a:ln w="255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Times New Roman"/>
              <a:buNone/>
            </a:pPr>
            <a:endParaRPr sz="1350" b="0" i="0" u="none" strike="noStrike" cap="none">
              <a:solidFill>
                <a:schemeClr val="dk1"/>
              </a:solidFill>
              <a:latin typeface="Arial"/>
              <a:ea typeface="Arial"/>
              <a:cs typeface="Arial"/>
              <a:sym typeface="Arial"/>
            </a:endParaRPr>
          </a:p>
        </p:txBody>
      </p:sp>
      <p:sp>
        <p:nvSpPr>
          <p:cNvPr id="356" name="Google Shape;356;p17"/>
          <p:cNvSpPr txBox="1">
            <a:spLocks noGrp="1"/>
          </p:cNvSpPr>
          <p:nvPr>
            <p:ph type="body" idx="1"/>
          </p:nvPr>
        </p:nvSpPr>
        <p:spPr>
          <a:xfrm>
            <a:off x="0" y="1796143"/>
            <a:ext cx="3760470" cy="4261757"/>
          </a:xfrm>
          <a:prstGeom prst="rect">
            <a:avLst/>
          </a:prstGeom>
          <a:noFill/>
          <a:ln>
            <a:noFill/>
          </a:ln>
        </p:spPr>
        <p:txBody>
          <a:bodyPr spcFirstLastPara="1" wrap="square" lIns="91425" tIns="45700" rIns="91425" bIns="45700" anchor="t" anchorCtr="0">
            <a:noAutofit/>
          </a:bodyPr>
          <a:lstStyle/>
          <a:p>
            <a:pPr marL="76200" lvl="0" indent="0" algn="l" rtl="0">
              <a:lnSpc>
                <a:spcPct val="100000"/>
              </a:lnSpc>
              <a:spcBef>
                <a:spcPts val="1000"/>
              </a:spcBef>
              <a:spcAft>
                <a:spcPts val="0"/>
              </a:spcAft>
              <a:buClr>
                <a:schemeClr val="dk1"/>
              </a:buClr>
              <a:buSzPts val="2400"/>
              <a:buNone/>
            </a:pPr>
            <a:r>
              <a:rPr lang="en-US" sz="2300">
                <a:solidFill>
                  <a:srgbClr val="3F3F3F"/>
                </a:solidFill>
                <a:latin typeface="Open Sans"/>
                <a:ea typeface="Open Sans"/>
                <a:cs typeface="Open Sans"/>
                <a:sym typeface="Open Sans"/>
              </a:rPr>
              <a:t>These are the search results for </a:t>
            </a:r>
            <a:r>
              <a:rPr lang="en-US" sz="2300" i="1">
                <a:solidFill>
                  <a:srgbClr val="3F3F3F"/>
                </a:solidFill>
                <a:latin typeface="Open Sans"/>
                <a:ea typeface="Open Sans"/>
                <a:cs typeface="Open Sans"/>
                <a:sym typeface="Open Sans"/>
              </a:rPr>
              <a:t>“hypertension prevention”; </a:t>
            </a:r>
            <a:r>
              <a:rPr lang="en-US" sz="2300">
                <a:solidFill>
                  <a:srgbClr val="3F3F3F"/>
                </a:solidFill>
                <a:latin typeface="Open Sans"/>
                <a:ea typeface="Open Sans"/>
                <a:cs typeface="Open Sans"/>
                <a:sym typeface="Open Sans"/>
              </a:rPr>
              <a:t>note how the results are divided into </a:t>
            </a:r>
            <a:r>
              <a:rPr lang="en-US" sz="2300" b="1">
                <a:solidFill>
                  <a:srgbClr val="3F3F3F"/>
                </a:solidFill>
                <a:latin typeface="Open Sans"/>
                <a:ea typeface="Open Sans"/>
                <a:cs typeface="Open Sans"/>
                <a:sym typeface="Open Sans"/>
              </a:rPr>
              <a:t>Cochrane Reviews</a:t>
            </a:r>
            <a:r>
              <a:rPr lang="en-US" sz="2300">
                <a:solidFill>
                  <a:srgbClr val="3F3F3F"/>
                </a:solidFill>
                <a:latin typeface="Open Sans"/>
                <a:ea typeface="Open Sans"/>
                <a:cs typeface="Open Sans"/>
                <a:sym typeface="Open Sans"/>
              </a:rPr>
              <a:t>, </a:t>
            </a:r>
            <a:r>
              <a:rPr lang="en-US" sz="2300" b="1">
                <a:solidFill>
                  <a:srgbClr val="3F3F3F"/>
                </a:solidFill>
                <a:latin typeface="Open Sans"/>
                <a:ea typeface="Open Sans"/>
                <a:cs typeface="Open Sans"/>
                <a:sym typeface="Open Sans"/>
              </a:rPr>
              <a:t>Cochrane Protocols </a:t>
            </a:r>
            <a:r>
              <a:rPr lang="en-US" sz="2300">
                <a:solidFill>
                  <a:srgbClr val="3F3F3F"/>
                </a:solidFill>
                <a:latin typeface="Open Sans"/>
                <a:ea typeface="Open Sans"/>
                <a:cs typeface="Open Sans"/>
                <a:sym typeface="Open Sans"/>
              </a:rPr>
              <a:t>and </a:t>
            </a:r>
            <a:r>
              <a:rPr lang="en-US" sz="2300" b="1">
                <a:solidFill>
                  <a:srgbClr val="3F3F3F"/>
                </a:solidFill>
                <a:latin typeface="Open Sans"/>
                <a:ea typeface="Open Sans"/>
                <a:cs typeface="Open Sans"/>
                <a:sym typeface="Open Sans"/>
              </a:rPr>
              <a:t>Trials, Editorials </a:t>
            </a:r>
            <a:r>
              <a:rPr lang="en-US" sz="2300">
                <a:solidFill>
                  <a:srgbClr val="3F3F3F"/>
                </a:solidFill>
                <a:latin typeface="Open Sans"/>
                <a:ea typeface="Open Sans"/>
                <a:cs typeface="Open Sans"/>
                <a:sym typeface="Open Sans"/>
              </a:rPr>
              <a:t>and </a:t>
            </a:r>
            <a:r>
              <a:rPr lang="en-US" sz="2300" b="1">
                <a:solidFill>
                  <a:srgbClr val="3F3F3F"/>
                </a:solidFill>
                <a:latin typeface="Open Sans"/>
                <a:ea typeface="Open Sans"/>
                <a:cs typeface="Open Sans"/>
                <a:sym typeface="Open Sans"/>
              </a:rPr>
              <a:t>Clinical Answers</a:t>
            </a:r>
            <a:r>
              <a:rPr lang="en-US" sz="2300">
                <a:solidFill>
                  <a:srgbClr val="3F3F3F"/>
                </a:solidFill>
                <a:latin typeface="Open Sans"/>
                <a:ea typeface="Open Sans"/>
                <a:cs typeface="Open Sans"/>
                <a:sym typeface="Open Sans"/>
              </a:rPr>
              <a:t>.</a:t>
            </a:r>
            <a:endParaRPr sz="2300" b="1">
              <a:solidFill>
                <a:srgbClr val="3F3F3F"/>
              </a:solidFill>
              <a:latin typeface="Open Sans"/>
              <a:ea typeface="Open Sans"/>
              <a:cs typeface="Open Sans"/>
              <a:sym typeface="Open Sans"/>
            </a:endParaRPr>
          </a:p>
        </p:txBody>
      </p:sp>
      <p:sp>
        <p:nvSpPr>
          <p:cNvPr id="357" name="Google Shape;357;p17"/>
          <p:cNvSpPr/>
          <p:nvPr/>
        </p:nvSpPr>
        <p:spPr>
          <a:xfrm>
            <a:off x="6512242" y="2754630"/>
            <a:ext cx="2334577" cy="400050"/>
          </a:xfrm>
          <a:prstGeom prst="rect">
            <a:avLst/>
          </a:prstGeom>
          <a:noFill/>
          <a:ln w="255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Times New Roman"/>
              <a:buNone/>
            </a:pPr>
            <a:endParaRPr sz="1350" b="0" i="0" u="none" strike="noStrike" cap="none">
              <a:solidFill>
                <a:schemeClr val="dk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19"/>
          <p:cNvSpPr txBox="1">
            <a:spLocks noGrp="1"/>
          </p:cNvSpPr>
          <p:nvPr>
            <p:ph type="title"/>
          </p:nvPr>
        </p:nvSpPr>
        <p:spPr>
          <a:xfrm>
            <a:off x="80010" y="525780"/>
            <a:ext cx="7757704" cy="69390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sz="2800">
                <a:solidFill>
                  <a:srgbClr val="586F7C"/>
                </a:solidFill>
                <a:latin typeface="Open Sans"/>
                <a:ea typeface="Open Sans"/>
                <a:cs typeface="Open Sans"/>
                <a:sym typeface="Open Sans"/>
              </a:rPr>
              <a:t>Sample of Cochrane systematic review abstract including Plain Language Summary</a:t>
            </a:r>
            <a:endParaRPr sz="2800">
              <a:solidFill>
                <a:srgbClr val="586F7C"/>
              </a:solidFill>
              <a:latin typeface="Open Sans"/>
              <a:ea typeface="Open Sans"/>
              <a:cs typeface="Open Sans"/>
              <a:sym typeface="Open Sans"/>
            </a:endParaRPr>
          </a:p>
        </p:txBody>
      </p:sp>
      <p:pic>
        <p:nvPicPr>
          <p:cNvPr id="364" name="Google Shape;364;p19"/>
          <p:cNvPicPr preferRelativeResize="0"/>
          <p:nvPr/>
        </p:nvPicPr>
        <p:blipFill rotWithShape="1">
          <a:blip r:embed="rId3">
            <a:alphaModFix/>
          </a:blip>
          <a:srcRect/>
          <a:stretch/>
        </p:blipFill>
        <p:spPr>
          <a:xfrm>
            <a:off x="0" y="1685925"/>
            <a:ext cx="6229351" cy="5076521"/>
          </a:xfrm>
          <a:prstGeom prst="rect">
            <a:avLst/>
          </a:prstGeom>
          <a:noFill/>
          <a:ln>
            <a:noFill/>
          </a:ln>
        </p:spPr>
      </p:pic>
      <p:pic>
        <p:nvPicPr>
          <p:cNvPr id="365" name="Google Shape;365;p19"/>
          <p:cNvPicPr preferRelativeResize="0"/>
          <p:nvPr/>
        </p:nvPicPr>
        <p:blipFill rotWithShape="1">
          <a:blip r:embed="rId4">
            <a:alphaModFix/>
          </a:blip>
          <a:srcRect/>
          <a:stretch/>
        </p:blipFill>
        <p:spPr>
          <a:xfrm>
            <a:off x="6096000" y="1685925"/>
            <a:ext cx="6096000" cy="51720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14"/>
          <p:cNvSpPr txBox="1">
            <a:spLocks noGrp="1"/>
          </p:cNvSpPr>
          <p:nvPr>
            <p:ph type="title"/>
          </p:nvPr>
        </p:nvSpPr>
        <p:spPr>
          <a:xfrm>
            <a:off x="257100" y="496550"/>
            <a:ext cx="7217100" cy="2189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sz="3000">
                <a:solidFill>
                  <a:srgbClr val="586F7C"/>
                </a:solidFill>
                <a:latin typeface="Open Sans"/>
                <a:ea typeface="Open Sans"/>
                <a:cs typeface="Open Sans"/>
                <a:sym typeface="Open Sans"/>
              </a:rPr>
              <a:t>Cochrane Interactive Learning:  Conducting an Intervention Review</a:t>
            </a:r>
            <a:endParaRPr sz="3000">
              <a:solidFill>
                <a:srgbClr val="586F7C"/>
              </a:solidFill>
              <a:latin typeface="Open Sans"/>
              <a:ea typeface="Open Sans"/>
              <a:cs typeface="Open Sans"/>
              <a:sym typeface="Open Sans"/>
            </a:endParaRPr>
          </a:p>
        </p:txBody>
      </p:sp>
      <p:sp>
        <p:nvSpPr>
          <p:cNvPr id="372" name="Google Shape;372;p14"/>
          <p:cNvSpPr txBox="1">
            <a:spLocks noGrp="1"/>
          </p:cNvSpPr>
          <p:nvPr>
            <p:ph type="body" idx="1"/>
          </p:nvPr>
        </p:nvSpPr>
        <p:spPr>
          <a:xfrm>
            <a:off x="257088" y="1683994"/>
            <a:ext cx="11677800" cy="816300"/>
          </a:xfrm>
          <a:prstGeom prst="rect">
            <a:avLst/>
          </a:prstGeom>
          <a:noFill/>
          <a:ln>
            <a:noFill/>
          </a:ln>
        </p:spPr>
        <p:txBody>
          <a:bodyPr spcFirstLastPara="1" wrap="square" lIns="91425" tIns="45700" rIns="91425" bIns="45700" anchor="t" anchorCtr="0">
            <a:noAutofit/>
          </a:bodyPr>
          <a:lstStyle/>
          <a:p>
            <a:pPr marL="76200" lvl="0" indent="0" algn="l" rtl="0">
              <a:lnSpc>
                <a:spcPct val="100000"/>
              </a:lnSpc>
              <a:spcBef>
                <a:spcPts val="1000"/>
              </a:spcBef>
              <a:spcAft>
                <a:spcPts val="0"/>
              </a:spcAft>
              <a:buClr>
                <a:schemeClr val="dk1"/>
              </a:buClr>
              <a:buSzPts val="2400"/>
              <a:buNone/>
            </a:pPr>
            <a:r>
              <a:rPr lang="en-US" sz="2200">
                <a:solidFill>
                  <a:srgbClr val="3F3F3F"/>
                </a:solidFill>
                <a:latin typeface="Open Sans"/>
                <a:ea typeface="Open Sans"/>
                <a:cs typeface="Open Sans"/>
                <a:sym typeface="Open Sans"/>
              </a:rPr>
              <a:t>To learn how to conduct an “Intervention Review”, go to the Cochrane </a:t>
            </a:r>
            <a:r>
              <a:rPr lang="en-US" sz="2200" u="sng">
                <a:solidFill>
                  <a:srgbClr val="3F3F3F"/>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website</a:t>
            </a:r>
            <a:r>
              <a:rPr lang="en-US" sz="2200">
                <a:solidFill>
                  <a:srgbClr val="3F3F3F"/>
                </a:solidFill>
                <a:latin typeface="Open Sans"/>
                <a:ea typeface="Open Sans"/>
                <a:cs typeface="Open Sans"/>
                <a:sym typeface="Open Sans"/>
              </a:rPr>
              <a:t>.  Registration is required but is free.  The course provides 10 hours of self-directed learning on conducting a complete systematic review process for new and experienced review authors.</a:t>
            </a:r>
            <a:endParaRPr sz="2200">
              <a:solidFill>
                <a:srgbClr val="3F3F3F"/>
              </a:solidFill>
              <a:latin typeface="Open Sans"/>
              <a:ea typeface="Open Sans"/>
              <a:cs typeface="Open Sans"/>
              <a:sym typeface="Open Sans"/>
            </a:endParaRPr>
          </a:p>
        </p:txBody>
      </p:sp>
      <p:pic>
        <p:nvPicPr>
          <p:cNvPr id="373" name="Google Shape;373;p14"/>
          <p:cNvPicPr preferRelativeResize="0"/>
          <p:nvPr/>
        </p:nvPicPr>
        <p:blipFill rotWithShape="1">
          <a:blip r:embed="rId4">
            <a:alphaModFix/>
          </a:blip>
          <a:srcRect/>
          <a:stretch/>
        </p:blipFill>
        <p:spPr>
          <a:xfrm>
            <a:off x="2741087" y="3362632"/>
            <a:ext cx="7398120" cy="3376296"/>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28"/>
          <p:cNvSpPr txBox="1">
            <a:spLocks noGrp="1"/>
          </p:cNvSpPr>
          <p:nvPr>
            <p:ph type="title"/>
          </p:nvPr>
        </p:nvSpPr>
        <p:spPr>
          <a:xfrm>
            <a:off x="0" y="726534"/>
            <a:ext cx="7217229" cy="73317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Clinical Key</a:t>
            </a:r>
            <a:endParaRPr>
              <a:solidFill>
                <a:srgbClr val="586F7C"/>
              </a:solidFill>
              <a:latin typeface="Open Sans"/>
              <a:ea typeface="Open Sans"/>
              <a:cs typeface="Open Sans"/>
              <a:sym typeface="Open Sans"/>
            </a:endParaRPr>
          </a:p>
        </p:txBody>
      </p:sp>
      <p:pic>
        <p:nvPicPr>
          <p:cNvPr id="380" name="Google Shape;380;p28"/>
          <p:cNvPicPr preferRelativeResize="0"/>
          <p:nvPr/>
        </p:nvPicPr>
        <p:blipFill rotWithShape="1">
          <a:blip r:embed="rId3">
            <a:alphaModFix/>
          </a:blip>
          <a:srcRect/>
          <a:stretch/>
        </p:blipFill>
        <p:spPr>
          <a:xfrm>
            <a:off x="4974775" y="2499525"/>
            <a:ext cx="7217225" cy="3210250"/>
          </a:xfrm>
          <a:prstGeom prst="rect">
            <a:avLst/>
          </a:prstGeom>
          <a:noFill/>
          <a:ln>
            <a:noFill/>
          </a:ln>
        </p:spPr>
      </p:pic>
      <p:sp>
        <p:nvSpPr>
          <p:cNvPr id="381" name="Google Shape;381;p28"/>
          <p:cNvSpPr txBox="1"/>
          <p:nvPr/>
        </p:nvSpPr>
        <p:spPr>
          <a:xfrm>
            <a:off x="179613" y="1683089"/>
            <a:ext cx="9633690" cy="816429"/>
          </a:xfrm>
          <a:prstGeom prst="rect">
            <a:avLst/>
          </a:prstGeom>
          <a:noFill/>
          <a:ln>
            <a:noFill/>
          </a:ln>
        </p:spPr>
        <p:txBody>
          <a:bodyPr spcFirstLastPara="1" wrap="square" lIns="91425" tIns="45700" rIns="91425" bIns="45700" anchor="t" anchorCtr="0">
            <a:noAutofit/>
          </a:bodyPr>
          <a:lstStyle/>
          <a:p>
            <a:pPr marL="76200" marR="0" lvl="0" indent="0" algn="l" rtl="0">
              <a:lnSpc>
                <a:spcPct val="100000"/>
              </a:lnSpc>
              <a:spcBef>
                <a:spcPts val="1000"/>
              </a:spcBef>
              <a:spcAft>
                <a:spcPts val="0"/>
              </a:spcAft>
              <a:buClr>
                <a:schemeClr val="dk1"/>
              </a:buClr>
              <a:buSzPts val="2400"/>
              <a:buFont typeface="Arial"/>
              <a:buNone/>
            </a:pPr>
            <a:r>
              <a:rPr lang="en-US" sz="2200" b="0" i="0" u="none" strike="noStrike" cap="none">
                <a:solidFill>
                  <a:srgbClr val="586F7C"/>
                </a:solidFill>
                <a:latin typeface="Open Sans"/>
                <a:ea typeface="Open Sans"/>
                <a:cs typeface="Open Sans"/>
                <a:sym typeface="Open Sans"/>
              </a:rPr>
              <a:t>See Research4Life Content Portal </a:t>
            </a:r>
            <a:r>
              <a:rPr lang="en-US" sz="2200" b="1" i="0" u="none" strike="noStrike" cap="none">
                <a:solidFill>
                  <a:srgbClr val="586F7C"/>
                </a:solidFill>
                <a:latin typeface="Open Sans"/>
                <a:ea typeface="Open Sans"/>
                <a:cs typeface="Open Sans"/>
                <a:sym typeface="Open Sans"/>
              </a:rPr>
              <a:t>Reference Sources</a:t>
            </a:r>
            <a:r>
              <a:rPr lang="en-US" sz="2200" b="0" i="0" u="none" strike="noStrike" cap="none">
                <a:solidFill>
                  <a:srgbClr val="586F7C"/>
                </a:solidFill>
                <a:latin typeface="Open Sans"/>
                <a:ea typeface="Open Sans"/>
                <a:cs typeface="Open Sans"/>
                <a:sym typeface="Open Sans"/>
              </a:rPr>
              <a:t> list/</a:t>
            </a:r>
            <a:r>
              <a:rPr lang="en-US" sz="2200" b="1" i="0" u="none" strike="noStrike" cap="none">
                <a:solidFill>
                  <a:srgbClr val="586F7C"/>
                </a:solidFill>
                <a:latin typeface="Open Sans"/>
                <a:ea typeface="Open Sans"/>
                <a:cs typeface="Open Sans"/>
                <a:sym typeface="Open Sans"/>
              </a:rPr>
              <a:t>Clinical Key</a:t>
            </a:r>
            <a:endParaRPr sz="1400" b="1" i="0" u="none" strike="noStrike" cap="none">
              <a:solidFill>
                <a:srgbClr val="586F7C"/>
              </a:solidFill>
              <a:latin typeface="Arial"/>
              <a:ea typeface="Arial"/>
              <a:cs typeface="Arial"/>
              <a:sym typeface="Arial"/>
            </a:endParaRPr>
          </a:p>
        </p:txBody>
      </p:sp>
      <p:pic>
        <p:nvPicPr>
          <p:cNvPr id="382" name="Google Shape;382;p28"/>
          <p:cNvPicPr preferRelativeResize="0"/>
          <p:nvPr/>
        </p:nvPicPr>
        <p:blipFill>
          <a:blip r:embed="rId4">
            <a:alphaModFix/>
          </a:blip>
          <a:stretch>
            <a:fillRect/>
          </a:stretch>
        </p:blipFill>
        <p:spPr>
          <a:xfrm>
            <a:off x="179625" y="2499524"/>
            <a:ext cx="4609625" cy="3569308"/>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pic>
        <p:nvPicPr>
          <p:cNvPr id="388" name="Google Shape;388;p46"/>
          <p:cNvPicPr preferRelativeResize="0"/>
          <p:nvPr/>
        </p:nvPicPr>
        <p:blipFill>
          <a:blip r:embed="rId3"/>
          <a:srcRect/>
          <a:stretch/>
        </p:blipFill>
        <p:spPr>
          <a:xfrm>
            <a:off x="5331213" y="2048934"/>
            <a:ext cx="5929454" cy="4082532"/>
          </a:xfrm>
          <a:prstGeom prst="rect">
            <a:avLst/>
          </a:prstGeom>
          <a:noFill/>
          <a:ln>
            <a:noFill/>
          </a:ln>
        </p:spPr>
      </p:pic>
      <p:sp>
        <p:nvSpPr>
          <p:cNvPr id="389" name="Google Shape;389;p46"/>
          <p:cNvSpPr txBox="1">
            <a:spLocks noGrp="1"/>
          </p:cNvSpPr>
          <p:nvPr>
            <p:ph type="title"/>
          </p:nvPr>
        </p:nvSpPr>
        <p:spPr>
          <a:xfrm>
            <a:off x="0" y="726534"/>
            <a:ext cx="7217229" cy="73317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Clinical key search</a:t>
            </a:r>
            <a:endParaRPr>
              <a:solidFill>
                <a:srgbClr val="586F7C"/>
              </a:solidFill>
              <a:latin typeface="Open Sans"/>
              <a:ea typeface="Open Sans"/>
              <a:cs typeface="Open Sans"/>
              <a:sym typeface="Open Sans"/>
            </a:endParaRPr>
          </a:p>
        </p:txBody>
      </p:sp>
      <p:sp>
        <p:nvSpPr>
          <p:cNvPr id="390" name="Google Shape;390;p46"/>
          <p:cNvSpPr txBox="1">
            <a:spLocks noGrp="1"/>
          </p:cNvSpPr>
          <p:nvPr>
            <p:ph type="body" idx="1"/>
          </p:nvPr>
        </p:nvSpPr>
        <p:spPr>
          <a:xfrm>
            <a:off x="179614" y="1796143"/>
            <a:ext cx="3988625" cy="3630880"/>
          </a:xfrm>
          <a:prstGeom prst="rect">
            <a:avLst/>
          </a:prstGeom>
          <a:noFill/>
          <a:ln>
            <a:noFill/>
          </a:ln>
        </p:spPr>
        <p:txBody>
          <a:bodyPr spcFirstLastPara="1" wrap="square" lIns="91425" tIns="45700" rIns="91425" bIns="45700" anchor="t" anchorCtr="0">
            <a:noAutofit/>
          </a:bodyPr>
          <a:lstStyle/>
          <a:p>
            <a:pPr marL="76200" lvl="0" indent="0" algn="l" rtl="0">
              <a:lnSpc>
                <a:spcPct val="100000"/>
              </a:lnSpc>
              <a:spcBef>
                <a:spcPts val="1000"/>
              </a:spcBef>
              <a:spcAft>
                <a:spcPts val="0"/>
              </a:spcAft>
              <a:buClr>
                <a:schemeClr val="dk1"/>
              </a:buClr>
              <a:buSzPts val="2400"/>
              <a:buNone/>
            </a:pPr>
            <a:endParaRPr sz="2300" dirty="0">
              <a:solidFill>
                <a:srgbClr val="3F3F3F"/>
              </a:solidFill>
              <a:latin typeface="Open Sans"/>
              <a:ea typeface="Open Sans"/>
              <a:cs typeface="Open Sans"/>
              <a:sym typeface="Open Sans"/>
            </a:endParaRPr>
          </a:p>
          <a:p>
            <a:pPr marL="76200" lvl="0" indent="0" algn="l" rtl="0">
              <a:lnSpc>
                <a:spcPct val="100000"/>
              </a:lnSpc>
              <a:spcBef>
                <a:spcPts val="1000"/>
              </a:spcBef>
              <a:spcAft>
                <a:spcPts val="0"/>
              </a:spcAft>
              <a:buClr>
                <a:schemeClr val="dk1"/>
              </a:buClr>
              <a:buSzPts val="2400"/>
              <a:buNone/>
            </a:pPr>
            <a:r>
              <a:rPr lang="en-US" sz="2300" dirty="0">
                <a:solidFill>
                  <a:srgbClr val="3F3F3F"/>
                </a:solidFill>
                <a:latin typeface="Open Sans"/>
                <a:ea typeface="Open Sans"/>
                <a:cs typeface="Open Sans"/>
                <a:sym typeface="Open Sans"/>
              </a:rPr>
              <a:t>In </a:t>
            </a:r>
            <a:r>
              <a:rPr lang="en-US" sz="2300" b="1" dirty="0">
                <a:solidFill>
                  <a:srgbClr val="3F3F3F"/>
                </a:solidFill>
                <a:latin typeface="Open Sans"/>
                <a:ea typeface="Open Sans"/>
                <a:cs typeface="Open Sans"/>
                <a:sym typeface="Open Sans"/>
              </a:rPr>
              <a:t>Clinical Key,  </a:t>
            </a:r>
            <a:r>
              <a:rPr lang="en-US" sz="2300" dirty="0">
                <a:solidFill>
                  <a:srgbClr val="3F3F3F"/>
                </a:solidFill>
                <a:latin typeface="Open Sans"/>
                <a:ea typeface="Open Sans"/>
                <a:cs typeface="Open Sans"/>
                <a:sym typeface="Open Sans"/>
              </a:rPr>
              <a:t>complete a search for “</a:t>
            </a:r>
            <a:r>
              <a:rPr lang="en-US" sz="2300" i="1" dirty="0">
                <a:solidFill>
                  <a:srgbClr val="3F3F3F"/>
                </a:solidFill>
                <a:latin typeface="Open Sans"/>
                <a:ea typeface="Open Sans"/>
                <a:cs typeface="Open Sans"/>
                <a:sym typeface="Open Sans"/>
              </a:rPr>
              <a:t>dengue fever treatment</a:t>
            </a:r>
            <a:r>
              <a:rPr lang="en-US" sz="2300" dirty="0">
                <a:solidFill>
                  <a:srgbClr val="3F3F3F"/>
                </a:solidFill>
                <a:latin typeface="Open Sans"/>
                <a:ea typeface="Open Sans"/>
                <a:cs typeface="Open Sans"/>
                <a:sym typeface="Open Sans"/>
              </a:rPr>
              <a:t>”.</a:t>
            </a:r>
            <a:endParaRPr dirty="0">
              <a:solidFill>
                <a:srgbClr val="3F3F3F"/>
              </a:solidFill>
            </a:endParaRPr>
          </a:p>
          <a:p>
            <a:pPr marL="76200" lvl="0" indent="0" algn="l" rtl="0">
              <a:lnSpc>
                <a:spcPct val="100000"/>
              </a:lnSpc>
              <a:spcBef>
                <a:spcPts val="1000"/>
              </a:spcBef>
              <a:spcAft>
                <a:spcPts val="0"/>
              </a:spcAft>
              <a:buClr>
                <a:schemeClr val="dk1"/>
              </a:buClr>
              <a:buSzPts val="2400"/>
              <a:buNone/>
            </a:pPr>
            <a:endParaRPr sz="2300" b="1" dirty="0">
              <a:solidFill>
                <a:srgbClr val="3F3F3F"/>
              </a:solidFill>
              <a:latin typeface="Open Sans"/>
              <a:ea typeface="Open Sans"/>
              <a:cs typeface="Open Sans"/>
              <a:sym typeface="Open Sans"/>
            </a:endParaRPr>
          </a:p>
          <a:p>
            <a:pPr marL="76200" lvl="0" indent="0" algn="l" rtl="0">
              <a:lnSpc>
                <a:spcPct val="100000"/>
              </a:lnSpc>
              <a:spcBef>
                <a:spcPts val="1000"/>
              </a:spcBef>
              <a:spcAft>
                <a:spcPts val="0"/>
              </a:spcAft>
              <a:buClr>
                <a:schemeClr val="dk1"/>
              </a:buClr>
              <a:buSzPts val="2400"/>
              <a:buNone/>
            </a:pPr>
            <a:r>
              <a:rPr lang="en-US" sz="2300" dirty="0">
                <a:solidFill>
                  <a:schemeClr val="tx1">
                    <a:lumMod val="75000"/>
                    <a:lumOff val="25000"/>
                  </a:schemeClr>
                </a:solidFill>
                <a:latin typeface="Open Sans"/>
                <a:ea typeface="Open Sans"/>
                <a:cs typeface="Open Sans"/>
                <a:sym typeface="Open Sans"/>
              </a:rPr>
              <a:t>Note the options for limiting the search results.</a:t>
            </a:r>
            <a:endParaRPr sz="2300" dirty="0">
              <a:solidFill>
                <a:schemeClr val="tx1">
                  <a:lumMod val="75000"/>
                  <a:lumOff val="25000"/>
                </a:schemeClr>
              </a:solidFill>
              <a:latin typeface="Open Sans"/>
              <a:ea typeface="Open Sans"/>
              <a:cs typeface="Open Sans"/>
              <a:sym typeface="Open Sans"/>
            </a:endParaRPr>
          </a:p>
        </p:txBody>
      </p:sp>
      <p:sp>
        <p:nvSpPr>
          <p:cNvPr id="392" name="Google Shape;392;p46"/>
          <p:cNvSpPr/>
          <p:nvPr/>
        </p:nvSpPr>
        <p:spPr>
          <a:xfrm>
            <a:off x="5331213" y="1796143"/>
            <a:ext cx="1886016" cy="4793250"/>
          </a:xfrm>
          <a:prstGeom prst="rect">
            <a:avLst/>
          </a:prstGeom>
          <a:noFill/>
          <a:ln w="255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Times New Roman"/>
              <a:buNone/>
            </a:pPr>
            <a:endParaRPr sz="1350" b="0" i="0" u="none" strike="noStrike" cap="none">
              <a:solidFill>
                <a:schemeClr val="dk1"/>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pic>
        <p:nvPicPr>
          <p:cNvPr id="398" name="Google Shape;398;p47"/>
          <p:cNvPicPr preferRelativeResize="0"/>
          <p:nvPr/>
        </p:nvPicPr>
        <p:blipFill>
          <a:blip r:embed="rId3">
            <a:alphaModFix/>
          </a:blip>
          <a:stretch>
            <a:fillRect/>
          </a:stretch>
        </p:blipFill>
        <p:spPr>
          <a:xfrm>
            <a:off x="4845325" y="1729825"/>
            <a:ext cx="6417800" cy="4988251"/>
          </a:xfrm>
          <a:prstGeom prst="rect">
            <a:avLst/>
          </a:prstGeom>
          <a:noFill/>
          <a:ln>
            <a:noFill/>
          </a:ln>
        </p:spPr>
      </p:pic>
      <p:sp>
        <p:nvSpPr>
          <p:cNvPr id="399" name="Google Shape;399;p47"/>
          <p:cNvSpPr txBox="1">
            <a:spLocks noGrp="1"/>
          </p:cNvSpPr>
          <p:nvPr>
            <p:ph type="title"/>
          </p:nvPr>
        </p:nvSpPr>
        <p:spPr>
          <a:xfrm>
            <a:off x="0" y="726534"/>
            <a:ext cx="7217229" cy="73317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Clinical key </a:t>
            </a:r>
            <a:r>
              <a:rPr lang="en-US">
                <a:solidFill>
                  <a:srgbClr val="777777"/>
                </a:solidFill>
                <a:latin typeface="Open Sans"/>
                <a:ea typeface="Open Sans"/>
                <a:cs typeface="Open Sans"/>
                <a:sym typeface="Open Sans"/>
              </a:rPr>
              <a:t>search results</a:t>
            </a:r>
            <a:endParaRPr>
              <a:solidFill>
                <a:srgbClr val="777777"/>
              </a:solidFill>
              <a:latin typeface="Open Sans"/>
              <a:ea typeface="Open Sans"/>
              <a:cs typeface="Open Sans"/>
              <a:sym typeface="Open Sans"/>
            </a:endParaRPr>
          </a:p>
        </p:txBody>
      </p:sp>
      <p:sp>
        <p:nvSpPr>
          <p:cNvPr id="400" name="Google Shape;400;p47"/>
          <p:cNvSpPr txBox="1">
            <a:spLocks noGrp="1"/>
          </p:cNvSpPr>
          <p:nvPr>
            <p:ph type="body" idx="1"/>
          </p:nvPr>
        </p:nvSpPr>
        <p:spPr>
          <a:xfrm>
            <a:off x="179624" y="1796150"/>
            <a:ext cx="4160100" cy="4509600"/>
          </a:xfrm>
          <a:prstGeom prst="rect">
            <a:avLst/>
          </a:prstGeom>
          <a:noFill/>
          <a:ln>
            <a:noFill/>
          </a:ln>
        </p:spPr>
        <p:txBody>
          <a:bodyPr spcFirstLastPara="1" wrap="square" lIns="91425" tIns="45700" rIns="91425" bIns="45700" anchor="t" anchorCtr="0">
            <a:noAutofit/>
          </a:bodyPr>
          <a:lstStyle/>
          <a:p>
            <a:pPr marL="76200" lvl="0" indent="0" algn="l" rtl="0">
              <a:lnSpc>
                <a:spcPct val="100000"/>
              </a:lnSpc>
              <a:spcBef>
                <a:spcPts val="1000"/>
              </a:spcBef>
              <a:spcAft>
                <a:spcPts val="0"/>
              </a:spcAft>
              <a:buClr>
                <a:schemeClr val="dk1"/>
              </a:buClr>
              <a:buSzPts val="2400"/>
              <a:buNone/>
            </a:pPr>
            <a:r>
              <a:rPr lang="en-US" sz="2300" dirty="0">
                <a:solidFill>
                  <a:schemeClr val="tx1">
                    <a:lumMod val="75000"/>
                    <a:lumOff val="25000"/>
                  </a:schemeClr>
                </a:solidFill>
                <a:latin typeface="Open Sans"/>
                <a:ea typeface="Open Sans"/>
                <a:cs typeface="Open Sans"/>
                <a:sym typeface="Open Sans"/>
              </a:rPr>
              <a:t>The “</a:t>
            </a:r>
            <a:r>
              <a:rPr lang="en-US" sz="2300" i="1" dirty="0">
                <a:solidFill>
                  <a:schemeClr val="tx1">
                    <a:lumMod val="75000"/>
                    <a:lumOff val="25000"/>
                  </a:schemeClr>
                </a:solidFill>
                <a:latin typeface="Open Sans"/>
                <a:ea typeface="Open Sans"/>
                <a:cs typeface="Open Sans"/>
                <a:sym typeface="Open Sans"/>
              </a:rPr>
              <a:t>dengue fever treatment” </a:t>
            </a:r>
            <a:r>
              <a:rPr lang="en-US" sz="2300" dirty="0">
                <a:solidFill>
                  <a:schemeClr val="tx1">
                    <a:lumMod val="75000"/>
                    <a:lumOff val="25000"/>
                  </a:schemeClr>
                </a:solidFill>
                <a:latin typeface="Open Sans"/>
                <a:ea typeface="Open Sans"/>
                <a:cs typeface="Open Sans"/>
                <a:sym typeface="Open Sans"/>
              </a:rPr>
              <a:t>search results in </a:t>
            </a:r>
            <a:r>
              <a:rPr lang="en-US" sz="2300" b="1" dirty="0">
                <a:solidFill>
                  <a:schemeClr val="tx1">
                    <a:lumMod val="75000"/>
                    <a:lumOff val="25000"/>
                  </a:schemeClr>
                </a:solidFill>
                <a:latin typeface="Open Sans"/>
                <a:ea typeface="Open Sans"/>
                <a:cs typeface="Open Sans"/>
                <a:sym typeface="Open Sans"/>
              </a:rPr>
              <a:t>8384</a:t>
            </a:r>
            <a:r>
              <a:rPr lang="en-US" sz="2300" dirty="0">
                <a:solidFill>
                  <a:schemeClr val="tx1">
                    <a:lumMod val="75000"/>
                    <a:lumOff val="25000"/>
                  </a:schemeClr>
                </a:solidFill>
                <a:latin typeface="Open Sans"/>
                <a:ea typeface="Open Sans"/>
                <a:cs typeface="Open Sans"/>
                <a:sym typeface="Open Sans"/>
              </a:rPr>
              <a:t> citations with many being evidence-based practice resources (systematic reviews, meta-analysis, randomized control trials).</a:t>
            </a:r>
            <a:endParaRPr dirty="0">
              <a:solidFill>
                <a:schemeClr val="tx1">
                  <a:lumMod val="75000"/>
                  <a:lumOff val="25000"/>
                </a:schemeClr>
              </a:solidFill>
            </a:endParaRPr>
          </a:p>
          <a:p>
            <a:pPr marL="76200" lvl="0" indent="0" algn="l" rtl="0">
              <a:lnSpc>
                <a:spcPct val="100000"/>
              </a:lnSpc>
              <a:spcBef>
                <a:spcPts val="1000"/>
              </a:spcBef>
              <a:spcAft>
                <a:spcPts val="0"/>
              </a:spcAft>
              <a:buClr>
                <a:schemeClr val="dk1"/>
              </a:buClr>
              <a:buSzPts val="2400"/>
              <a:buNone/>
            </a:pPr>
            <a:r>
              <a:rPr lang="en-US" sz="2300" dirty="0">
                <a:solidFill>
                  <a:schemeClr val="tx1">
                    <a:lumMod val="75000"/>
                    <a:lumOff val="25000"/>
                  </a:schemeClr>
                </a:solidFill>
                <a:latin typeface="Open Sans"/>
                <a:ea typeface="Open Sans"/>
                <a:cs typeface="Open Sans"/>
                <a:sym typeface="Open Sans"/>
              </a:rPr>
              <a:t>Note </a:t>
            </a:r>
            <a:r>
              <a:rPr lang="en-US" sz="2300" b="1" dirty="0">
                <a:solidFill>
                  <a:schemeClr val="tx1">
                    <a:lumMod val="75000"/>
                    <a:lumOff val="25000"/>
                  </a:schemeClr>
                </a:solidFill>
                <a:latin typeface="Open Sans"/>
                <a:ea typeface="Open Sans"/>
                <a:cs typeface="Open Sans"/>
                <a:sym typeface="Open Sans"/>
              </a:rPr>
              <a:t>Filter By </a:t>
            </a:r>
            <a:r>
              <a:rPr lang="en-US" sz="2300" dirty="0">
                <a:solidFill>
                  <a:schemeClr val="tx1">
                    <a:lumMod val="75000"/>
                    <a:lumOff val="25000"/>
                  </a:schemeClr>
                </a:solidFill>
                <a:latin typeface="Open Sans"/>
                <a:ea typeface="Open Sans"/>
                <a:cs typeface="Open Sans"/>
                <a:sym typeface="Open Sans"/>
              </a:rPr>
              <a:t>option.</a:t>
            </a:r>
            <a:endParaRPr sz="2300" dirty="0">
              <a:solidFill>
                <a:schemeClr val="tx1">
                  <a:lumMod val="75000"/>
                  <a:lumOff val="25000"/>
                </a:schemeClr>
              </a:solidFill>
              <a:latin typeface="Open Sans"/>
              <a:ea typeface="Open Sans"/>
              <a:cs typeface="Open Sans"/>
              <a:sym typeface="Open Sans"/>
            </a:endParaRPr>
          </a:p>
        </p:txBody>
      </p:sp>
      <p:sp>
        <p:nvSpPr>
          <p:cNvPr id="401" name="Google Shape;401;p47"/>
          <p:cNvSpPr/>
          <p:nvPr/>
        </p:nvSpPr>
        <p:spPr>
          <a:xfrm>
            <a:off x="4929575" y="1796150"/>
            <a:ext cx="1751100" cy="4842900"/>
          </a:xfrm>
          <a:prstGeom prst="rect">
            <a:avLst/>
          </a:prstGeom>
          <a:noFill/>
          <a:ln w="255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Times New Roman"/>
              <a:buNone/>
            </a:pPr>
            <a:endParaRPr sz="1350" b="0" i="0" u="none" strike="noStrike" cap="none">
              <a:solidFill>
                <a:schemeClr val="dk1"/>
              </a:solidFill>
              <a:latin typeface="Arial"/>
              <a:ea typeface="Arial"/>
              <a:cs typeface="Arial"/>
              <a:sym typeface="Arial"/>
            </a:endParaRPr>
          </a:p>
        </p:txBody>
      </p:sp>
      <p:sp>
        <p:nvSpPr>
          <p:cNvPr id="402" name="Google Shape;402;p47"/>
          <p:cNvSpPr/>
          <p:nvPr/>
        </p:nvSpPr>
        <p:spPr>
          <a:xfrm>
            <a:off x="6891475" y="3701675"/>
            <a:ext cx="2890200" cy="375000"/>
          </a:xfrm>
          <a:prstGeom prst="rect">
            <a:avLst/>
          </a:prstGeom>
          <a:noFill/>
          <a:ln w="255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Times New Roman"/>
              <a:buNone/>
            </a:pPr>
            <a:endParaRPr sz="1350" b="0" i="0" u="none" strike="noStrike" cap="none">
              <a:solidFill>
                <a:schemeClr val="dk1"/>
              </a:solidFill>
              <a:latin typeface="Arial"/>
              <a:ea typeface="Arial"/>
              <a:cs typeface="Arial"/>
              <a:sym typeface="Arial"/>
            </a:endParaRPr>
          </a:p>
        </p:txBody>
      </p:sp>
      <p:sp>
        <p:nvSpPr>
          <p:cNvPr id="403" name="Google Shape;403;p47"/>
          <p:cNvSpPr/>
          <p:nvPr/>
        </p:nvSpPr>
        <p:spPr>
          <a:xfrm>
            <a:off x="6891473" y="1729830"/>
            <a:ext cx="1183500" cy="375000"/>
          </a:xfrm>
          <a:prstGeom prst="rect">
            <a:avLst/>
          </a:prstGeom>
          <a:noFill/>
          <a:ln w="255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Times New Roman"/>
              <a:buNone/>
            </a:pPr>
            <a:endParaRPr sz="1350" b="0" i="0" u="none" strike="noStrike" cap="none">
              <a:solidFill>
                <a:schemeClr val="dk1"/>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30"/>
          <p:cNvSpPr txBox="1">
            <a:spLocks noGrp="1"/>
          </p:cNvSpPr>
          <p:nvPr>
            <p:ph type="title"/>
          </p:nvPr>
        </p:nvSpPr>
        <p:spPr>
          <a:xfrm>
            <a:off x="0" y="735071"/>
            <a:ext cx="7217229" cy="68247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Essential Evidence Plus</a:t>
            </a:r>
            <a:endParaRPr>
              <a:solidFill>
                <a:srgbClr val="586F7C"/>
              </a:solidFill>
              <a:latin typeface="Open Sans"/>
              <a:ea typeface="Open Sans"/>
              <a:cs typeface="Open Sans"/>
              <a:sym typeface="Open Sans"/>
            </a:endParaRPr>
          </a:p>
        </p:txBody>
      </p:sp>
      <p:pic>
        <p:nvPicPr>
          <p:cNvPr id="410" name="Google Shape;410;p30" descr="https://lh4.googleusercontent.com/WuRweouqK2ne1G5Mew4tweIzRzEo0XBqnwdF2hcPtc3AosxessW_ajOGR2OJfnHhz5_8rGs0y9tH_tP4dp9venUL0d__zgN4tH9a1uKZRaDVQZ7Yb_iTax2hKIPL68XCEjF7qhI"/>
          <p:cNvPicPr preferRelativeResize="0"/>
          <p:nvPr/>
        </p:nvPicPr>
        <p:blipFill rotWithShape="1">
          <a:blip r:embed="rId3">
            <a:alphaModFix/>
          </a:blip>
          <a:srcRect/>
          <a:stretch/>
        </p:blipFill>
        <p:spPr>
          <a:xfrm>
            <a:off x="0" y="2612572"/>
            <a:ext cx="4849586" cy="2624446"/>
          </a:xfrm>
          <a:prstGeom prst="rect">
            <a:avLst/>
          </a:prstGeom>
          <a:noFill/>
          <a:ln>
            <a:noFill/>
          </a:ln>
        </p:spPr>
      </p:pic>
      <p:pic>
        <p:nvPicPr>
          <p:cNvPr id="411" name="Google Shape;411;p30"/>
          <p:cNvPicPr preferRelativeResize="0"/>
          <p:nvPr/>
        </p:nvPicPr>
        <p:blipFill rotWithShape="1">
          <a:blip r:embed="rId4">
            <a:alphaModFix/>
          </a:blip>
          <a:srcRect/>
          <a:stretch/>
        </p:blipFill>
        <p:spPr>
          <a:xfrm>
            <a:off x="4849586" y="2735247"/>
            <a:ext cx="7002643" cy="3638628"/>
          </a:xfrm>
          <a:prstGeom prst="rect">
            <a:avLst/>
          </a:prstGeom>
          <a:noFill/>
          <a:ln>
            <a:noFill/>
          </a:ln>
        </p:spPr>
      </p:pic>
      <p:sp>
        <p:nvSpPr>
          <p:cNvPr id="412" name="Google Shape;412;p30"/>
          <p:cNvSpPr txBox="1"/>
          <p:nvPr/>
        </p:nvSpPr>
        <p:spPr>
          <a:xfrm>
            <a:off x="179614" y="1683089"/>
            <a:ext cx="11000576" cy="816429"/>
          </a:xfrm>
          <a:prstGeom prst="rect">
            <a:avLst/>
          </a:prstGeom>
          <a:noFill/>
          <a:ln>
            <a:noFill/>
          </a:ln>
        </p:spPr>
        <p:txBody>
          <a:bodyPr spcFirstLastPara="1" wrap="square" lIns="91425" tIns="45700" rIns="91425" bIns="45700" anchor="t" anchorCtr="0">
            <a:noAutofit/>
          </a:bodyPr>
          <a:lstStyle/>
          <a:p>
            <a:pPr marL="76200" marR="0" lvl="0" indent="0" algn="l" rtl="0">
              <a:lnSpc>
                <a:spcPct val="100000"/>
              </a:lnSpc>
              <a:spcBef>
                <a:spcPts val="1000"/>
              </a:spcBef>
              <a:spcAft>
                <a:spcPts val="0"/>
              </a:spcAft>
              <a:buClr>
                <a:schemeClr val="dk1"/>
              </a:buClr>
              <a:buSzPts val="2400"/>
              <a:buFont typeface="Arial"/>
              <a:buNone/>
            </a:pPr>
            <a:r>
              <a:rPr lang="en-US" sz="2200" b="0" i="0" u="none" strike="noStrike" cap="none">
                <a:solidFill>
                  <a:srgbClr val="3F3F3F"/>
                </a:solidFill>
                <a:latin typeface="Open Sans"/>
                <a:ea typeface="Open Sans"/>
                <a:cs typeface="Open Sans"/>
                <a:sym typeface="Open Sans"/>
              </a:rPr>
              <a:t>See Research4Life Content Portal </a:t>
            </a:r>
            <a:r>
              <a:rPr lang="en-US" sz="2200" b="1" i="0" u="none" strike="noStrike" cap="none">
                <a:solidFill>
                  <a:srgbClr val="3F3F3F"/>
                </a:solidFill>
                <a:latin typeface="Open Sans"/>
                <a:ea typeface="Open Sans"/>
                <a:cs typeface="Open Sans"/>
                <a:sym typeface="Open Sans"/>
              </a:rPr>
              <a:t>Reference Sources</a:t>
            </a:r>
            <a:r>
              <a:rPr lang="en-US" sz="2200" b="0" i="0" u="none" strike="noStrike" cap="none">
                <a:solidFill>
                  <a:srgbClr val="3F3F3F"/>
                </a:solidFill>
                <a:latin typeface="Open Sans"/>
                <a:ea typeface="Open Sans"/>
                <a:cs typeface="Open Sans"/>
                <a:sym typeface="Open Sans"/>
              </a:rPr>
              <a:t> list/</a:t>
            </a:r>
            <a:r>
              <a:rPr lang="en-US" sz="2200" b="1" i="0" u="none" strike="noStrike" cap="none">
                <a:solidFill>
                  <a:srgbClr val="3F3F3F"/>
                </a:solidFill>
                <a:latin typeface="Open Sans"/>
                <a:ea typeface="Open Sans"/>
                <a:cs typeface="Open Sans"/>
                <a:sym typeface="Open Sans"/>
              </a:rPr>
              <a:t>Essential Evidence Plus</a:t>
            </a:r>
            <a:endParaRPr sz="1400" b="1" i="0" u="none" strike="noStrike" cap="none">
              <a:solidFill>
                <a:srgbClr val="3F3F3F"/>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48"/>
          <p:cNvSpPr txBox="1">
            <a:spLocks noGrp="1"/>
          </p:cNvSpPr>
          <p:nvPr>
            <p:ph type="title"/>
          </p:nvPr>
        </p:nvSpPr>
        <p:spPr>
          <a:xfrm>
            <a:off x="0" y="719794"/>
            <a:ext cx="7217229" cy="6253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Essential Evidence Plus options</a:t>
            </a:r>
            <a:endParaRPr>
              <a:solidFill>
                <a:srgbClr val="586F7C"/>
              </a:solidFill>
              <a:latin typeface="Open Sans"/>
              <a:ea typeface="Open Sans"/>
              <a:cs typeface="Open Sans"/>
              <a:sym typeface="Open Sans"/>
            </a:endParaRPr>
          </a:p>
        </p:txBody>
      </p:sp>
      <p:sp>
        <p:nvSpPr>
          <p:cNvPr id="419" name="Google Shape;419;p48"/>
          <p:cNvSpPr txBox="1">
            <a:spLocks noGrp="1"/>
          </p:cNvSpPr>
          <p:nvPr>
            <p:ph type="body" idx="1"/>
          </p:nvPr>
        </p:nvSpPr>
        <p:spPr>
          <a:xfrm>
            <a:off x="179615" y="1796143"/>
            <a:ext cx="4582390" cy="816429"/>
          </a:xfrm>
          <a:prstGeom prst="rect">
            <a:avLst/>
          </a:prstGeom>
          <a:noFill/>
          <a:ln>
            <a:noFill/>
          </a:ln>
        </p:spPr>
        <p:txBody>
          <a:bodyPr spcFirstLastPara="1" wrap="square" lIns="91425" tIns="45700" rIns="91425" bIns="45700" anchor="t" anchorCtr="0">
            <a:noAutofit/>
          </a:bodyPr>
          <a:lstStyle/>
          <a:p>
            <a:pPr marL="76200" lvl="0" indent="0" algn="l" rtl="0">
              <a:lnSpc>
                <a:spcPct val="100000"/>
              </a:lnSpc>
              <a:spcBef>
                <a:spcPts val="1000"/>
              </a:spcBef>
              <a:spcAft>
                <a:spcPts val="0"/>
              </a:spcAft>
              <a:buClr>
                <a:schemeClr val="dk1"/>
              </a:buClr>
              <a:buSzPts val="2400"/>
              <a:buNone/>
            </a:pPr>
            <a:r>
              <a:rPr lang="en-US" sz="2200">
                <a:solidFill>
                  <a:srgbClr val="3F3F3F"/>
                </a:solidFill>
                <a:latin typeface="Open Sans"/>
                <a:ea typeface="Open Sans"/>
                <a:cs typeface="Open Sans"/>
                <a:sym typeface="Open Sans"/>
              </a:rPr>
              <a:t>In</a:t>
            </a:r>
            <a:r>
              <a:rPr lang="en-US" sz="2200" b="1">
                <a:solidFill>
                  <a:srgbClr val="3F3F3F"/>
                </a:solidFill>
                <a:latin typeface="Open Sans"/>
                <a:ea typeface="Open Sans"/>
                <a:cs typeface="Open Sans"/>
                <a:sym typeface="Open Sans"/>
              </a:rPr>
              <a:t> Essential Evidence Plus, </a:t>
            </a:r>
            <a:r>
              <a:rPr lang="en-US" sz="2200">
                <a:solidFill>
                  <a:srgbClr val="3F3F3F"/>
                </a:solidFill>
                <a:latin typeface="Open Sans"/>
                <a:ea typeface="Open Sans"/>
                <a:cs typeface="Open Sans"/>
                <a:sym typeface="Open Sans"/>
              </a:rPr>
              <a:t>note the </a:t>
            </a:r>
            <a:r>
              <a:rPr lang="en-US" sz="2200" b="1">
                <a:solidFill>
                  <a:srgbClr val="3F3F3F"/>
                </a:solidFill>
                <a:latin typeface="Open Sans"/>
                <a:ea typeface="Open Sans"/>
                <a:cs typeface="Open Sans"/>
                <a:sym typeface="Open Sans"/>
              </a:rPr>
              <a:t>keyword search box </a:t>
            </a:r>
            <a:r>
              <a:rPr lang="en-US" sz="2200">
                <a:solidFill>
                  <a:srgbClr val="3F3F3F"/>
                </a:solidFill>
                <a:latin typeface="Open Sans"/>
                <a:ea typeface="Open Sans"/>
                <a:cs typeface="Open Sans"/>
                <a:sym typeface="Open Sans"/>
              </a:rPr>
              <a:t>and also the option to</a:t>
            </a:r>
            <a:r>
              <a:rPr lang="en-US" sz="2200" b="1">
                <a:solidFill>
                  <a:srgbClr val="3F3F3F"/>
                </a:solidFill>
                <a:latin typeface="Open Sans"/>
                <a:ea typeface="Open Sans"/>
                <a:cs typeface="Open Sans"/>
                <a:sym typeface="Open Sans"/>
              </a:rPr>
              <a:t> Browse Our Databases and Interactive Tools </a:t>
            </a:r>
            <a:r>
              <a:rPr lang="en-US" sz="2200">
                <a:solidFill>
                  <a:srgbClr val="3F3F3F"/>
                </a:solidFill>
                <a:latin typeface="Open Sans"/>
                <a:ea typeface="Open Sans"/>
                <a:cs typeface="Open Sans"/>
                <a:sym typeface="Open Sans"/>
              </a:rPr>
              <a:t>including</a:t>
            </a:r>
            <a:r>
              <a:rPr lang="en-US" sz="2200" b="1">
                <a:solidFill>
                  <a:srgbClr val="3F3F3F"/>
                </a:solidFill>
                <a:latin typeface="Open Sans"/>
                <a:ea typeface="Open Sans"/>
                <a:cs typeface="Open Sans"/>
                <a:sym typeface="Open Sans"/>
              </a:rPr>
              <a:t> Cochrane Systematic Reviews</a:t>
            </a:r>
            <a:r>
              <a:rPr lang="en-US" sz="2200">
                <a:solidFill>
                  <a:srgbClr val="3F3F3F"/>
                </a:solidFill>
                <a:latin typeface="Open Sans"/>
                <a:ea typeface="Open Sans"/>
                <a:cs typeface="Open Sans"/>
                <a:sym typeface="Open Sans"/>
              </a:rPr>
              <a:t>.</a:t>
            </a:r>
            <a:endParaRPr sz="2200" b="1">
              <a:solidFill>
                <a:srgbClr val="3F3F3F"/>
              </a:solidFill>
              <a:latin typeface="Open Sans"/>
              <a:ea typeface="Open Sans"/>
              <a:cs typeface="Open Sans"/>
              <a:sym typeface="Open Sans"/>
            </a:endParaRPr>
          </a:p>
          <a:p>
            <a:pPr marL="76200" lvl="0" indent="0" algn="l" rtl="0">
              <a:lnSpc>
                <a:spcPct val="100000"/>
              </a:lnSpc>
              <a:spcBef>
                <a:spcPts val="1000"/>
              </a:spcBef>
              <a:spcAft>
                <a:spcPts val="0"/>
              </a:spcAft>
              <a:buClr>
                <a:schemeClr val="dk1"/>
              </a:buClr>
              <a:buSzPts val="2400"/>
              <a:buNone/>
            </a:pPr>
            <a:r>
              <a:rPr lang="en-US" sz="2200">
                <a:solidFill>
                  <a:srgbClr val="3F3F3F"/>
                </a:solidFill>
                <a:latin typeface="Open Sans"/>
                <a:ea typeface="Open Sans"/>
                <a:cs typeface="Open Sans"/>
                <a:sym typeface="Open Sans"/>
              </a:rPr>
              <a:t>Similar to Clinical Key, the search results will use evidence-based practice studies.</a:t>
            </a:r>
            <a:endParaRPr>
              <a:solidFill>
                <a:srgbClr val="3F3F3F"/>
              </a:solidFill>
            </a:endParaRPr>
          </a:p>
        </p:txBody>
      </p:sp>
      <p:pic>
        <p:nvPicPr>
          <p:cNvPr id="420" name="Google Shape;420;p48"/>
          <p:cNvPicPr preferRelativeResize="0"/>
          <p:nvPr/>
        </p:nvPicPr>
        <p:blipFill rotWithShape="1">
          <a:blip r:embed="rId3">
            <a:alphaModFix/>
          </a:blip>
          <a:srcRect/>
          <a:stretch/>
        </p:blipFill>
        <p:spPr>
          <a:xfrm>
            <a:off x="4928259" y="1796143"/>
            <a:ext cx="7086641" cy="4082143"/>
          </a:xfrm>
          <a:prstGeom prst="rect">
            <a:avLst/>
          </a:prstGeom>
          <a:noFill/>
          <a:ln>
            <a:noFill/>
          </a:ln>
        </p:spPr>
      </p:pic>
      <p:sp>
        <p:nvSpPr>
          <p:cNvPr id="421" name="Google Shape;421;p48"/>
          <p:cNvSpPr/>
          <p:nvPr/>
        </p:nvSpPr>
        <p:spPr>
          <a:xfrm>
            <a:off x="4928258" y="2698197"/>
            <a:ext cx="4631377" cy="543273"/>
          </a:xfrm>
          <a:prstGeom prst="rect">
            <a:avLst/>
          </a:prstGeom>
          <a:noFill/>
          <a:ln w="255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Times New Roman"/>
              <a:buNone/>
            </a:pPr>
            <a:endParaRPr sz="1350" b="0" i="0" u="none" strike="noStrike" cap="none">
              <a:solidFill>
                <a:schemeClr val="dk1"/>
              </a:solidFill>
              <a:latin typeface="Arial"/>
              <a:ea typeface="Arial"/>
              <a:cs typeface="Arial"/>
              <a:sym typeface="Arial"/>
            </a:endParaRPr>
          </a:p>
        </p:txBody>
      </p:sp>
      <p:sp>
        <p:nvSpPr>
          <p:cNvPr id="422" name="Google Shape;422;p48"/>
          <p:cNvSpPr/>
          <p:nvPr/>
        </p:nvSpPr>
        <p:spPr>
          <a:xfrm>
            <a:off x="4928258" y="3241471"/>
            <a:ext cx="3728854" cy="1449282"/>
          </a:xfrm>
          <a:prstGeom prst="rect">
            <a:avLst/>
          </a:prstGeom>
          <a:noFill/>
          <a:ln w="255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Times New Roman"/>
              <a:buNone/>
            </a:pPr>
            <a:endParaRPr sz="1350" b="0" i="0" u="none" strike="noStrike" cap="none">
              <a:solidFill>
                <a:schemeClr val="dk1"/>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pic>
        <p:nvPicPr>
          <p:cNvPr id="428" name="Google Shape;428;p31"/>
          <p:cNvPicPr preferRelativeResize="0"/>
          <p:nvPr/>
        </p:nvPicPr>
        <p:blipFill rotWithShape="1">
          <a:blip r:embed="rId3">
            <a:alphaModFix/>
          </a:blip>
          <a:srcRect/>
          <a:stretch/>
        </p:blipFill>
        <p:spPr>
          <a:xfrm>
            <a:off x="2540586" y="2712924"/>
            <a:ext cx="6108761" cy="3931100"/>
          </a:xfrm>
          <a:prstGeom prst="rect">
            <a:avLst/>
          </a:prstGeom>
          <a:noFill/>
          <a:ln>
            <a:noFill/>
          </a:ln>
        </p:spPr>
      </p:pic>
      <p:sp>
        <p:nvSpPr>
          <p:cNvPr id="429" name="Google Shape;429;p31"/>
          <p:cNvSpPr txBox="1">
            <a:spLocks noGrp="1"/>
          </p:cNvSpPr>
          <p:nvPr>
            <p:ph type="title"/>
          </p:nvPr>
        </p:nvSpPr>
        <p:spPr>
          <a:xfrm>
            <a:off x="0" y="751958"/>
            <a:ext cx="9613800" cy="70775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400">
                <a:solidFill>
                  <a:srgbClr val="586F7C"/>
                </a:solidFill>
                <a:latin typeface="Open Sans"/>
                <a:ea typeface="Open Sans"/>
                <a:cs typeface="Open Sans"/>
                <a:sym typeface="Open Sans"/>
              </a:rPr>
              <a:t>Content Portal Access - Databases</a:t>
            </a:r>
            <a:endParaRPr sz="3400">
              <a:solidFill>
                <a:srgbClr val="586F7C"/>
              </a:solidFill>
              <a:latin typeface="Open Sans"/>
              <a:ea typeface="Open Sans"/>
              <a:cs typeface="Open Sans"/>
              <a:sym typeface="Open Sans"/>
            </a:endParaRPr>
          </a:p>
        </p:txBody>
      </p:sp>
      <p:sp>
        <p:nvSpPr>
          <p:cNvPr id="430" name="Google Shape;430;p31"/>
          <p:cNvSpPr txBox="1">
            <a:spLocks noGrp="1"/>
          </p:cNvSpPr>
          <p:nvPr>
            <p:ph type="body" idx="1"/>
          </p:nvPr>
        </p:nvSpPr>
        <p:spPr>
          <a:xfrm>
            <a:off x="539562" y="1645920"/>
            <a:ext cx="10880498" cy="6290423"/>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Joanna Briggs Institute EBP Database is accessed from the Research4Life Content Portal </a:t>
            </a:r>
            <a:r>
              <a:rPr lang="en-US" sz="2000" b="1">
                <a:solidFill>
                  <a:srgbClr val="3F3F3F"/>
                </a:solidFill>
                <a:latin typeface="Open Sans"/>
                <a:ea typeface="Open Sans"/>
                <a:cs typeface="Open Sans"/>
                <a:sym typeface="Open Sans"/>
              </a:rPr>
              <a:t>Databases </a:t>
            </a:r>
            <a:r>
              <a:rPr lang="en-US" sz="2000">
                <a:solidFill>
                  <a:srgbClr val="3F3F3F"/>
                </a:solidFill>
                <a:latin typeface="Open Sans"/>
                <a:ea typeface="Open Sans"/>
                <a:cs typeface="Open Sans"/>
                <a:sym typeface="Open Sans"/>
              </a:rPr>
              <a:t>list.  </a:t>
            </a:r>
            <a:r>
              <a:rPr lang="en-US" sz="2000">
                <a:solidFill>
                  <a:srgbClr val="FF0000"/>
                </a:solidFill>
                <a:latin typeface="Open Sans"/>
                <a:ea typeface="Open Sans"/>
                <a:cs typeface="Open Sans"/>
                <a:sym typeface="Open Sans"/>
              </a:rPr>
              <a:t>Click on the </a:t>
            </a:r>
            <a:r>
              <a:rPr lang="en-US" sz="2000" b="1">
                <a:solidFill>
                  <a:srgbClr val="FF0000"/>
                </a:solidFill>
                <a:latin typeface="Open Sans"/>
                <a:ea typeface="Open Sans"/>
                <a:cs typeface="Open Sans"/>
                <a:sym typeface="Open Sans"/>
              </a:rPr>
              <a:t>J</a:t>
            </a:r>
            <a:r>
              <a:rPr lang="en-US" sz="2000">
                <a:solidFill>
                  <a:srgbClr val="FF0000"/>
                </a:solidFill>
                <a:latin typeface="Open Sans"/>
                <a:ea typeface="Open Sans"/>
                <a:cs typeface="Open Sans"/>
                <a:sym typeface="Open Sans"/>
              </a:rPr>
              <a:t> in the A-Z list </a:t>
            </a:r>
            <a:r>
              <a:rPr lang="en-US" sz="2000">
                <a:solidFill>
                  <a:schemeClr val="dk1"/>
                </a:solidFill>
                <a:latin typeface="Open Sans"/>
                <a:ea typeface="Open Sans"/>
                <a:cs typeface="Open Sans"/>
                <a:sym typeface="Open Sans"/>
              </a:rPr>
              <a:t>or scroll down the list to the </a:t>
            </a:r>
            <a:r>
              <a:rPr lang="en-US" sz="2000">
                <a:solidFill>
                  <a:srgbClr val="FF0000"/>
                </a:solidFill>
                <a:latin typeface="Open Sans"/>
                <a:ea typeface="Open Sans"/>
                <a:cs typeface="Open Sans"/>
                <a:sym typeface="Open Sans"/>
              </a:rPr>
              <a:t>specific</a:t>
            </a:r>
            <a:r>
              <a:rPr lang="en-US" sz="2000">
                <a:solidFill>
                  <a:schemeClr val="dk1"/>
                </a:solidFill>
                <a:latin typeface="Open Sans"/>
                <a:ea typeface="Open Sans"/>
                <a:cs typeface="Open Sans"/>
                <a:sym typeface="Open Sans"/>
              </a:rPr>
              <a:t> resource</a:t>
            </a:r>
            <a:r>
              <a:rPr lang="en-US" sz="2000">
                <a:solidFill>
                  <a:srgbClr val="FF0000"/>
                </a:solidFill>
                <a:latin typeface="Open Sans"/>
                <a:ea typeface="Open Sans"/>
                <a:cs typeface="Open Sans"/>
                <a:sym typeface="Open Sans"/>
              </a:rPr>
              <a:t>.</a:t>
            </a:r>
            <a:r>
              <a:rPr lang="en-US" sz="2000">
                <a:solidFill>
                  <a:srgbClr val="3F3F3F"/>
                </a:solidFill>
                <a:latin typeface="Open Sans"/>
                <a:ea typeface="Open Sans"/>
                <a:cs typeface="Open Sans"/>
                <a:sym typeface="Open Sans"/>
              </a:rPr>
              <a:t>  Click to open. </a:t>
            </a:r>
            <a:endParaRPr/>
          </a:p>
        </p:txBody>
      </p:sp>
      <p:pic>
        <p:nvPicPr>
          <p:cNvPr id="431" name="Google Shape;431;p31"/>
          <p:cNvPicPr preferRelativeResize="0"/>
          <p:nvPr/>
        </p:nvPicPr>
        <p:blipFill rotWithShape="1">
          <a:blip r:embed="rId4">
            <a:alphaModFix/>
          </a:blip>
          <a:srcRect/>
          <a:stretch/>
        </p:blipFill>
        <p:spPr>
          <a:xfrm>
            <a:off x="806713" y="3064614"/>
            <a:ext cx="1598607" cy="2332782"/>
          </a:xfrm>
          <a:prstGeom prst="rect">
            <a:avLst/>
          </a:prstGeom>
          <a:noFill/>
          <a:ln>
            <a:noFill/>
          </a:ln>
        </p:spPr>
      </p:pic>
      <p:pic>
        <p:nvPicPr>
          <p:cNvPr id="432" name="Google Shape;432;p31"/>
          <p:cNvPicPr preferRelativeResize="0"/>
          <p:nvPr/>
        </p:nvPicPr>
        <p:blipFill rotWithShape="1">
          <a:blip r:embed="rId5">
            <a:alphaModFix/>
          </a:blip>
          <a:srcRect/>
          <a:stretch/>
        </p:blipFill>
        <p:spPr>
          <a:xfrm>
            <a:off x="10914407" y="4231005"/>
            <a:ext cx="828675" cy="981075"/>
          </a:xfrm>
          <a:prstGeom prst="rect">
            <a:avLst/>
          </a:prstGeom>
          <a:noFill/>
          <a:ln>
            <a:noFill/>
          </a:ln>
        </p:spPr>
      </p:pic>
      <p:cxnSp>
        <p:nvCxnSpPr>
          <p:cNvPr id="433" name="Google Shape;433;p31"/>
          <p:cNvCxnSpPr/>
          <p:nvPr/>
        </p:nvCxnSpPr>
        <p:spPr>
          <a:xfrm rot="10800000" flipH="1">
            <a:off x="2475274" y="3295731"/>
            <a:ext cx="3533640" cy="819519"/>
          </a:xfrm>
          <a:prstGeom prst="straightConnector1">
            <a:avLst/>
          </a:prstGeom>
          <a:noFill/>
          <a:ln w="9525" cap="flat" cmpd="sng">
            <a:solidFill>
              <a:srgbClr val="FF0000"/>
            </a:solidFill>
            <a:prstDash val="solid"/>
            <a:round/>
            <a:headEnd type="none" w="sm" len="sm"/>
            <a:tailEnd type="triangle" w="med" len="med"/>
          </a:ln>
        </p:spPr>
      </p:cxnSp>
      <p:pic>
        <p:nvPicPr>
          <p:cNvPr id="434" name="Google Shape;434;p31"/>
          <p:cNvPicPr preferRelativeResize="0"/>
          <p:nvPr/>
        </p:nvPicPr>
        <p:blipFill rotWithShape="1">
          <a:blip r:embed="rId6">
            <a:alphaModFix/>
          </a:blip>
          <a:srcRect/>
          <a:stretch/>
        </p:blipFill>
        <p:spPr>
          <a:xfrm>
            <a:off x="9281616" y="4275357"/>
            <a:ext cx="2081627" cy="1037029"/>
          </a:xfrm>
          <a:prstGeom prst="rect">
            <a:avLst/>
          </a:prstGeom>
          <a:noFill/>
          <a:ln>
            <a:noFill/>
          </a:ln>
        </p:spPr>
      </p:pic>
      <p:sp>
        <p:nvSpPr>
          <p:cNvPr id="435" name="Google Shape;435;p31"/>
          <p:cNvSpPr/>
          <p:nvPr/>
        </p:nvSpPr>
        <p:spPr>
          <a:xfrm>
            <a:off x="9224799" y="4865284"/>
            <a:ext cx="2081627" cy="447102"/>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436" name="Google Shape;436;p31"/>
          <p:cNvCxnSpPr/>
          <p:nvPr/>
        </p:nvCxnSpPr>
        <p:spPr>
          <a:xfrm rot="10800000" flipH="1">
            <a:off x="5355771" y="5088835"/>
            <a:ext cx="3812210" cy="1235765"/>
          </a:xfrm>
          <a:prstGeom prst="straightConnector1">
            <a:avLst/>
          </a:prstGeom>
          <a:noFill/>
          <a:ln w="9525" cap="flat" cmpd="sng">
            <a:solidFill>
              <a:srgbClr val="FF0000"/>
            </a:solidFill>
            <a:prstDash val="solid"/>
            <a:round/>
            <a:headEnd type="none" w="sm" len="sm"/>
            <a:tailEnd type="triangle" w="med" len="med"/>
          </a:ln>
        </p:spPr>
      </p:cxnSp>
      <p:sp>
        <p:nvSpPr>
          <p:cNvPr id="437" name="Google Shape;437;p31"/>
          <p:cNvSpPr/>
          <p:nvPr/>
        </p:nvSpPr>
        <p:spPr>
          <a:xfrm>
            <a:off x="2470632" y="2712924"/>
            <a:ext cx="1263168" cy="351690"/>
          </a:xfrm>
          <a:prstGeom prst="rect">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pic>
        <p:nvPicPr>
          <p:cNvPr id="443" name="Google Shape;443;p32"/>
          <p:cNvPicPr preferRelativeResize="0"/>
          <p:nvPr/>
        </p:nvPicPr>
        <p:blipFill rotWithShape="1">
          <a:blip r:embed="rId3">
            <a:alphaModFix/>
          </a:blip>
          <a:srcRect/>
          <a:stretch/>
        </p:blipFill>
        <p:spPr>
          <a:xfrm>
            <a:off x="5085122" y="4245750"/>
            <a:ext cx="6925854" cy="2305077"/>
          </a:xfrm>
          <a:prstGeom prst="rect">
            <a:avLst/>
          </a:prstGeom>
          <a:noFill/>
          <a:ln>
            <a:noFill/>
          </a:ln>
        </p:spPr>
      </p:pic>
      <p:sp>
        <p:nvSpPr>
          <p:cNvPr id="444" name="Google Shape;444;p32"/>
          <p:cNvSpPr txBox="1">
            <a:spLocks noGrp="1"/>
          </p:cNvSpPr>
          <p:nvPr>
            <p:ph type="title"/>
          </p:nvPr>
        </p:nvSpPr>
        <p:spPr>
          <a:xfrm>
            <a:off x="0" y="783322"/>
            <a:ext cx="7718961" cy="67638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80"/>
              <a:buNone/>
            </a:pPr>
            <a:r>
              <a:rPr lang="en-US" sz="3330">
                <a:solidFill>
                  <a:srgbClr val="586F7C"/>
                </a:solidFill>
                <a:latin typeface="Open Sans"/>
                <a:ea typeface="Open Sans"/>
                <a:cs typeface="Open Sans"/>
                <a:sym typeface="Open Sans"/>
              </a:rPr>
              <a:t>Joanna Briggs Institute EBP Database</a:t>
            </a:r>
            <a:endParaRPr/>
          </a:p>
        </p:txBody>
      </p:sp>
      <p:pic>
        <p:nvPicPr>
          <p:cNvPr id="445" name="Google Shape;445;p32"/>
          <p:cNvPicPr preferRelativeResize="0"/>
          <p:nvPr/>
        </p:nvPicPr>
        <p:blipFill rotWithShape="1">
          <a:blip r:embed="rId4">
            <a:alphaModFix/>
          </a:blip>
          <a:srcRect/>
          <a:stretch/>
        </p:blipFill>
        <p:spPr>
          <a:xfrm>
            <a:off x="5085122" y="3523201"/>
            <a:ext cx="6925854" cy="873813"/>
          </a:xfrm>
          <a:prstGeom prst="rect">
            <a:avLst/>
          </a:prstGeom>
          <a:noFill/>
          <a:ln>
            <a:noFill/>
          </a:ln>
        </p:spPr>
      </p:pic>
      <p:sp>
        <p:nvSpPr>
          <p:cNvPr id="446" name="Google Shape;446;p32"/>
          <p:cNvSpPr txBox="1"/>
          <p:nvPr/>
        </p:nvSpPr>
        <p:spPr>
          <a:xfrm>
            <a:off x="-1" y="1757613"/>
            <a:ext cx="11943762" cy="816429"/>
          </a:xfrm>
          <a:prstGeom prst="rect">
            <a:avLst/>
          </a:prstGeom>
          <a:noFill/>
          <a:ln>
            <a:noFill/>
          </a:ln>
        </p:spPr>
        <p:txBody>
          <a:bodyPr spcFirstLastPara="1" wrap="square" lIns="91425" tIns="45700" rIns="91425" bIns="45700" anchor="t" anchorCtr="0">
            <a:noAutofit/>
          </a:bodyPr>
          <a:lstStyle/>
          <a:p>
            <a:pPr marL="76200" marR="0" lvl="0" indent="0" algn="l" rtl="0">
              <a:lnSpc>
                <a:spcPct val="100000"/>
              </a:lnSpc>
              <a:spcBef>
                <a:spcPts val="1000"/>
              </a:spcBef>
              <a:spcAft>
                <a:spcPts val="0"/>
              </a:spcAft>
              <a:buClr>
                <a:schemeClr val="dk1"/>
              </a:buClr>
              <a:buSzPts val="2400"/>
              <a:buFont typeface="Arial"/>
              <a:buNone/>
            </a:pPr>
            <a:r>
              <a:rPr lang="en-US" sz="2200" b="0" i="0" u="none" strike="noStrike" cap="none">
                <a:solidFill>
                  <a:srgbClr val="3F3F3F"/>
                </a:solidFill>
                <a:latin typeface="Open Sans"/>
                <a:ea typeface="Open Sans"/>
                <a:cs typeface="Open Sans"/>
                <a:sym typeface="Open Sans"/>
              </a:rPr>
              <a:t>See Research4Life Content Portal </a:t>
            </a:r>
            <a:r>
              <a:rPr lang="en-US" sz="2200" b="1" i="0" u="none" strike="noStrike" cap="none">
                <a:solidFill>
                  <a:srgbClr val="3F3F3F"/>
                </a:solidFill>
                <a:latin typeface="Open Sans"/>
                <a:ea typeface="Open Sans"/>
                <a:cs typeface="Open Sans"/>
                <a:sym typeface="Open Sans"/>
              </a:rPr>
              <a:t>Databases </a:t>
            </a:r>
            <a:r>
              <a:rPr lang="en-US" sz="2200" b="0" i="0" u="none" strike="noStrike" cap="none">
                <a:solidFill>
                  <a:srgbClr val="3F3F3F"/>
                </a:solidFill>
                <a:latin typeface="Open Sans"/>
                <a:ea typeface="Open Sans"/>
                <a:cs typeface="Open Sans"/>
                <a:sym typeface="Open Sans"/>
              </a:rPr>
              <a:t>list/ </a:t>
            </a:r>
            <a:r>
              <a:rPr lang="en-US" sz="2200" b="1" i="0" u="none" strike="noStrike" cap="none">
                <a:solidFill>
                  <a:srgbClr val="3F3F3F"/>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Joanna Briggs Institute E</a:t>
            </a:r>
            <a:r>
              <a:rPr lang="en-US" sz="2200" b="1">
                <a:solidFill>
                  <a:srgbClr val="3F3F3F"/>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B</a:t>
            </a:r>
            <a:r>
              <a:rPr lang="en-US" sz="2200" b="1" i="0" u="none" strike="noStrike" cap="none">
                <a:solidFill>
                  <a:srgbClr val="3F3F3F"/>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P Database</a:t>
            </a:r>
            <a:endParaRPr sz="1400" b="0" i="0" u="none" strike="noStrike" cap="none">
              <a:solidFill>
                <a:srgbClr val="000000"/>
              </a:solidFill>
              <a:latin typeface="Arial"/>
              <a:ea typeface="Arial"/>
              <a:cs typeface="Arial"/>
              <a:sym typeface="Arial"/>
            </a:endParaRPr>
          </a:p>
          <a:p>
            <a:pPr marL="76200" marR="0" lvl="0" indent="0" algn="l" rtl="0">
              <a:lnSpc>
                <a:spcPct val="100000"/>
              </a:lnSpc>
              <a:spcBef>
                <a:spcPts val="1000"/>
              </a:spcBef>
              <a:spcAft>
                <a:spcPts val="0"/>
              </a:spcAft>
              <a:buClr>
                <a:schemeClr val="dk1"/>
              </a:buClr>
              <a:buSzPts val="2400"/>
              <a:buFont typeface="Arial"/>
              <a:buNone/>
            </a:pPr>
            <a:endParaRPr sz="2200" b="1" i="0" u="none" strike="noStrike" cap="none">
              <a:solidFill>
                <a:srgbClr val="3F3F3F"/>
              </a:solidFill>
              <a:latin typeface="Open Sans"/>
              <a:ea typeface="Open Sans"/>
              <a:cs typeface="Open Sans"/>
              <a:sym typeface="Open Sans"/>
            </a:endParaRPr>
          </a:p>
          <a:p>
            <a:pPr marL="76200" marR="0" lvl="0" indent="0" algn="l" rtl="0">
              <a:lnSpc>
                <a:spcPct val="100000"/>
              </a:lnSpc>
              <a:spcBef>
                <a:spcPts val="1000"/>
              </a:spcBef>
              <a:spcAft>
                <a:spcPts val="0"/>
              </a:spcAft>
              <a:buClr>
                <a:schemeClr val="dk1"/>
              </a:buClr>
              <a:buSzPts val="2400"/>
              <a:buFont typeface="Arial"/>
              <a:buNone/>
            </a:pPr>
            <a:r>
              <a:rPr lang="en-US" sz="2200" b="0" i="0" u="none" strike="noStrike" cap="none">
                <a:solidFill>
                  <a:srgbClr val="3F3F3F"/>
                </a:solidFill>
                <a:latin typeface="Open Sans"/>
                <a:ea typeface="Open Sans"/>
                <a:cs typeface="Open Sans"/>
                <a:sym typeface="Open Sans"/>
              </a:rPr>
              <a:t>Displayed is the basic search page and a summary of the database.</a:t>
            </a:r>
            <a:r>
              <a:rPr lang="en-US" sz="2000" b="1" i="0" u="none" strike="noStrike" cap="none">
                <a:solidFill>
                  <a:srgbClr val="3F3F3F"/>
                </a:solidFill>
                <a:latin typeface="Open Sans"/>
                <a:ea typeface="Open Sans"/>
                <a:cs typeface="Open Sans"/>
                <a:sym typeface="Open Sans"/>
              </a:rPr>
              <a:t> </a:t>
            </a:r>
            <a:endParaRPr sz="1400" b="1" i="0" u="none" strike="noStrike" cap="none">
              <a:solidFill>
                <a:srgbClr val="3F3F3F"/>
              </a:solidFill>
              <a:latin typeface="Arial"/>
              <a:ea typeface="Arial"/>
              <a:cs typeface="Arial"/>
              <a:sym typeface="Arial"/>
            </a:endParaRPr>
          </a:p>
        </p:txBody>
      </p:sp>
      <p:pic>
        <p:nvPicPr>
          <p:cNvPr id="447" name="Google Shape;447;p32"/>
          <p:cNvPicPr preferRelativeResize="0"/>
          <p:nvPr/>
        </p:nvPicPr>
        <p:blipFill>
          <a:blip r:embed="rId5">
            <a:alphaModFix/>
          </a:blip>
          <a:stretch>
            <a:fillRect/>
          </a:stretch>
        </p:blipFill>
        <p:spPr>
          <a:xfrm>
            <a:off x="304800" y="3438942"/>
            <a:ext cx="4780323" cy="195960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3"/>
          <p:cNvSpPr txBox="1">
            <a:spLocks noGrp="1"/>
          </p:cNvSpPr>
          <p:nvPr>
            <p:ph type="title"/>
          </p:nvPr>
        </p:nvSpPr>
        <p:spPr>
          <a:xfrm>
            <a:off x="0" y="646770"/>
            <a:ext cx="9613800" cy="81294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Introduction </a:t>
            </a:r>
            <a:endParaRPr>
              <a:solidFill>
                <a:srgbClr val="586F7C"/>
              </a:solidFill>
              <a:latin typeface="Open Sans"/>
              <a:ea typeface="Open Sans"/>
              <a:cs typeface="Open Sans"/>
              <a:sym typeface="Open Sans"/>
            </a:endParaRPr>
          </a:p>
        </p:txBody>
      </p:sp>
      <p:grpSp>
        <p:nvGrpSpPr>
          <p:cNvPr id="100" name="Google Shape;100;p3"/>
          <p:cNvGrpSpPr/>
          <p:nvPr/>
        </p:nvGrpSpPr>
        <p:grpSpPr>
          <a:xfrm>
            <a:off x="979714" y="2017574"/>
            <a:ext cx="10074728" cy="4455708"/>
            <a:chOff x="0" y="41817"/>
            <a:chExt cx="10074728" cy="4455708"/>
          </a:xfrm>
        </p:grpSpPr>
        <p:sp>
          <p:nvSpPr>
            <p:cNvPr id="101" name="Google Shape;101;p3"/>
            <p:cNvSpPr/>
            <p:nvPr/>
          </p:nvSpPr>
          <p:spPr>
            <a:xfrm>
              <a:off x="0" y="41817"/>
              <a:ext cx="10074728" cy="1433396"/>
            </a:xfrm>
            <a:prstGeom prst="roundRect">
              <a:avLst>
                <a:gd name="adj" fmla="val 16667"/>
              </a:avLst>
            </a:prstGeom>
            <a:solidFill>
              <a:srgbClr val="00489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3"/>
            <p:cNvSpPr txBox="1"/>
            <p:nvPr/>
          </p:nvSpPr>
          <p:spPr>
            <a:xfrm>
              <a:off x="69973" y="111790"/>
              <a:ext cx="9934782" cy="1293450"/>
            </a:xfrm>
            <a:prstGeom prst="rect">
              <a:avLst/>
            </a:prstGeom>
            <a:noFill/>
            <a:ln>
              <a:noFill/>
            </a:ln>
          </p:spPr>
          <p:txBody>
            <a:bodyPr spcFirstLastPara="1" wrap="square" lIns="102850" tIns="102850" rIns="102850" bIns="102850" anchor="ctr" anchorCtr="0">
              <a:noAutofit/>
            </a:bodyPr>
            <a:lstStyle/>
            <a:p>
              <a:pPr marL="0" marR="0" lvl="0" indent="0" algn="l" rtl="0">
                <a:lnSpc>
                  <a:spcPct val="90000"/>
                </a:lnSpc>
                <a:spcBef>
                  <a:spcPts val="0"/>
                </a:spcBef>
                <a:spcAft>
                  <a:spcPts val="0"/>
                </a:spcAft>
                <a:buClr>
                  <a:srgbClr val="000000"/>
                </a:buClr>
                <a:buSzPts val="2700"/>
                <a:buFont typeface="Arial"/>
                <a:buNone/>
              </a:pPr>
              <a:r>
                <a:rPr lang="en-US" sz="2700" b="0" i="0" u="none" strike="noStrike" cap="none">
                  <a:solidFill>
                    <a:schemeClr val="lt1"/>
                  </a:solidFill>
                  <a:latin typeface="Open Sans"/>
                  <a:ea typeface="Open Sans"/>
                  <a:cs typeface="Open Sans"/>
                  <a:sym typeface="Open Sans"/>
                </a:rPr>
                <a:t>This lesson will focus on the concepts of evidence-based medicine/practice and key EBP resources that are available.</a:t>
              </a:r>
              <a:endParaRPr sz="2700" b="0" i="0" u="none" strike="noStrike" cap="none">
                <a:solidFill>
                  <a:schemeClr val="lt1"/>
                </a:solidFill>
                <a:latin typeface="Open Sans"/>
                <a:ea typeface="Open Sans"/>
                <a:cs typeface="Open Sans"/>
                <a:sym typeface="Open Sans"/>
              </a:endParaRPr>
            </a:p>
          </p:txBody>
        </p:sp>
        <p:sp>
          <p:nvSpPr>
            <p:cNvPr id="103" name="Google Shape;103;p3"/>
            <p:cNvSpPr/>
            <p:nvPr/>
          </p:nvSpPr>
          <p:spPr>
            <a:xfrm>
              <a:off x="0" y="1552973"/>
              <a:ext cx="10074728" cy="1433396"/>
            </a:xfrm>
            <a:prstGeom prst="roundRect">
              <a:avLst>
                <a:gd name="adj" fmla="val 16667"/>
              </a:avLst>
            </a:prstGeom>
            <a:solidFill>
              <a:srgbClr val="51B948"/>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3"/>
            <p:cNvSpPr txBox="1"/>
            <p:nvPr/>
          </p:nvSpPr>
          <p:spPr>
            <a:xfrm>
              <a:off x="69973" y="1622946"/>
              <a:ext cx="9934782" cy="1293450"/>
            </a:xfrm>
            <a:prstGeom prst="rect">
              <a:avLst/>
            </a:prstGeom>
            <a:noFill/>
            <a:ln>
              <a:noFill/>
            </a:ln>
          </p:spPr>
          <p:txBody>
            <a:bodyPr spcFirstLastPara="1" wrap="square" lIns="102850" tIns="102850" rIns="102850" bIns="102850" anchor="ctr" anchorCtr="0">
              <a:noAutofit/>
            </a:bodyPr>
            <a:lstStyle/>
            <a:p>
              <a:pPr marL="0" marR="0" lvl="0" indent="0" algn="l" rtl="0">
                <a:lnSpc>
                  <a:spcPct val="90000"/>
                </a:lnSpc>
                <a:spcBef>
                  <a:spcPts val="0"/>
                </a:spcBef>
                <a:spcAft>
                  <a:spcPts val="0"/>
                </a:spcAft>
                <a:buClr>
                  <a:srgbClr val="000000"/>
                </a:buClr>
                <a:buSzPts val="2700"/>
                <a:buFont typeface="Arial"/>
                <a:buNone/>
              </a:pPr>
              <a:r>
                <a:rPr lang="en-US" sz="2700" b="0" i="0" u="none" strike="noStrike" cap="none">
                  <a:solidFill>
                    <a:schemeClr val="lt1"/>
                  </a:solidFill>
                  <a:latin typeface="Open Sans"/>
                  <a:ea typeface="Open Sans"/>
                  <a:cs typeface="Open Sans"/>
                  <a:sym typeface="Open Sans"/>
                </a:rPr>
                <a:t>The first part of the lesson is an overview of components of EBP (systematic reviews, study-types, hierarchy of resources) and the 5-step EBP process.</a:t>
              </a:r>
              <a:endParaRPr sz="2700" b="0" i="0" u="none" strike="noStrike" cap="none">
                <a:solidFill>
                  <a:schemeClr val="lt1"/>
                </a:solidFill>
                <a:latin typeface="Open Sans"/>
                <a:ea typeface="Open Sans"/>
                <a:cs typeface="Open Sans"/>
                <a:sym typeface="Open Sans"/>
              </a:endParaRPr>
            </a:p>
          </p:txBody>
        </p:sp>
        <p:sp>
          <p:nvSpPr>
            <p:cNvPr id="105" name="Google Shape;105;p3"/>
            <p:cNvSpPr/>
            <p:nvPr/>
          </p:nvSpPr>
          <p:spPr>
            <a:xfrm>
              <a:off x="0" y="3064129"/>
              <a:ext cx="10074728" cy="1433396"/>
            </a:xfrm>
            <a:prstGeom prst="roundRect">
              <a:avLst>
                <a:gd name="adj" fmla="val 16667"/>
              </a:avLst>
            </a:prstGeom>
            <a:solidFill>
              <a:srgbClr val="F8981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3"/>
            <p:cNvSpPr txBox="1"/>
            <p:nvPr/>
          </p:nvSpPr>
          <p:spPr>
            <a:xfrm>
              <a:off x="69973" y="3134102"/>
              <a:ext cx="9934782" cy="1293450"/>
            </a:xfrm>
            <a:prstGeom prst="rect">
              <a:avLst/>
            </a:prstGeom>
            <a:noFill/>
            <a:ln>
              <a:noFill/>
            </a:ln>
          </p:spPr>
          <p:txBody>
            <a:bodyPr spcFirstLastPara="1" wrap="square" lIns="102850" tIns="102850" rIns="102850" bIns="102850" anchor="ctr" anchorCtr="0">
              <a:noAutofit/>
            </a:bodyPr>
            <a:lstStyle/>
            <a:p>
              <a:pPr marL="0" marR="0" lvl="0" indent="0" algn="l" rtl="0">
                <a:lnSpc>
                  <a:spcPct val="90000"/>
                </a:lnSpc>
                <a:spcBef>
                  <a:spcPts val="0"/>
                </a:spcBef>
                <a:spcAft>
                  <a:spcPts val="0"/>
                </a:spcAft>
                <a:buClr>
                  <a:srgbClr val="000000"/>
                </a:buClr>
                <a:buSzPts val="2700"/>
                <a:buFont typeface="Arial"/>
                <a:buNone/>
              </a:pPr>
              <a:r>
                <a:rPr lang="en-US" sz="2700" b="0" i="0" u="none" strike="noStrike" cap="none">
                  <a:solidFill>
                    <a:schemeClr val="lt1"/>
                  </a:solidFill>
                  <a:latin typeface="Open Sans"/>
                  <a:ea typeface="Open Sans"/>
                  <a:cs typeface="Open Sans"/>
                  <a:sym typeface="Open Sans"/>
                </a:rPr>
                <a:t>The second part of the lesson focuses on the key information resources that are available from Research4Life, PubMed and the Internet.</a:t>
              </a:r>
              <a:endParaRPr sz="2700" b="0" i="0" u="none" strike="noStrike" cap="none">
                <a:solidFill>
                  <a:schemeClr val="lt1"/>
                </a:solidFill>
                <a:latin typeface="Open Sans"/>
                <a:ea typeface="Open Sans"/>
                <a:cs typeface="Open Sans"/>
                <a:sym typeface="Open Sans"/>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33"/>
          <p:cNvSpPr txBox="1">
            <a:spLocks noGrp="1"/>
          </p:cNvSpPr>
          <p:nvPr>
            <p:ph type="title"/>
          </p:nvPr>
        </p:nvSpPr>
        <p:spPr>
          <a:xfrm>
            <a:off x="0" y="783322"/>
            <a:ext cx="7718961" cy="67638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80"/>
              <a:buNone/>
            </a:pPr>
            <a:r>
              <a:rPr lang="en-US" sz="3330">
                <a:solidFill>
                  <a:srgbClr val="586F7C"/>
                </a:solidFill>
                <a:latin typeface="Open Sans"/>
                <a:ea typeface="Open Sans"/>
                <a:cs typeface="Open Sans"/>
                <a:sym typeface="Open Sans"/>
              </a:rPr>
              <a:t>Joanna Briggs Institute EBP Database</a:t>
            </a:r>
            <a:endParaRPr/>
          </a:p>
        </p:txBody>
      </p:sp>
      <p:pic>
        <p:nvPicPr>
          <p:cNvPr id="454" name="Google Shape;454;p33"/>
          <p:cNvPicPr preferRelativeResize="0"/>
          <p:nvPr/>
        </p:nvPicPr>
        <p:blipFill rotWithShape="1">
          <a:blip r:embed="rId3">
            <a:alphaModFix/>
          </a:blip>
          <a:srcRect/>
          <a:stretch/>
        </p:blipFill>
        <p:spPr>
          <a:xfrm>
            <a:off x="4844144" y="1905506"/>
            <a:ext cx="7347856" cy="4672012"/>
          </a:xfrm>
          <a:prstGeom prst="rect">
            <a:avLst/>
          </a:prstGeom>
          <a:noFill/>
          <a:ln>
            <a:noFill/>
          </a:ln>
        </p:spPr>
      </p:pic>
      <p:sp>
        <p:nvSpPr>
          <p:cNvPr id="455" name="Google Shape;455;p33"/>
          <p:cNvSpPr/>
          <p:nvPr/>
        </p:nvSpPr>
        <p:spPr>
          <a:xfrm>
            <a:off x="221673" y="1905506"/>
            <a:ext cx="4469080" cy="4893607"/>
          </a:xfrm>
          <a:prstGeom prst="rect">
            <a:avLst/>
          </a:prstGeom>
          <a:noFill/>
          <a:ln>
            <a:noFill/>
          </a:ln>
        </p:spPr>
        <p:txBody>
          <a:bodyPr spcFirstLastPara="1" wrap="square" lIns="91425" tIns="45700" rIns="91425" bIns="45700" anchor="t" anchorCtr="0">
            <a:spAutoFit/>
          </a:bodyPr>
          <a:lstStyle/>
          <a:p>
            <a:pPr marL="7620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3F3F3F"/>
                </a:solidFill>
                <a:latin typeface="Open Sans"/>
                <a:ea typeface="Open Sans"/>
                <a:cs typeface="Open Sans"/>
                <a:sym typeface="Open Sans"/>
              </a:rPr>
              <a:t>Once the link to Joanna Briggs… is clicked on, the </a:t>
            </a:r>
            <a:r>
              <a:rPr lang="en-US" sz="2400" b="1" i="0" u="none" strike="noStrike" cap="none">
                <a:solidFill>
                  <a:srgbClr val="3F3F3F"/>
                </a:solidFill>
                <a:latin typeface="Open Sans"/>
                <a:ea typeface="Open Sans"/>
                <a:cs typeface="Open Sans"/>
                <a:sym typeface="Open Sans"/>
              </a:rPr>
              <a:t>OVID resources </a:t>
            </a:r>
            <a:r>
              <a:rPr lang="en-US" sz="2400" b="0" i="0" u="none" strike="noStrike" cap="none">
                <a:solidFill>
                  <a:srgbClr val="3F3F3F"/>
                </a:solidFill>
                <a:latin typeface="Open Sans"/>
                <a:ea typeface="Open Sans"/>
                <a:cs typeface="Open Sans"/>
                <a:sym typeface="Open Sans"/>
              </a:rPr>
              <a:t>page opens.</a:t>
            </a:r>
            <a:endParaRPr sz="1400" b="0" i="0" u="none" strike="noStrike" cap="none">
              <a:solidFill>
                <a:srgbClr val="000000"/>
              </a:solidFill>
              <a:latin typeface="Arial"/>
              <a:ea typeface="Arial"/>
              <a:cs typeface="Arial"/>
              <a:sym typeface="Arial"/>
            </a:endParaRPr>
          </a:p>
          <a:p>
            <a:pPr marL="7620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3F3F3F"/>
              </a:solidFill>
              <a:latin typeface="Open Sans"/>
              <a:ea typeface="Open Sans"/>
              <a:cs typeface="Open Sans"/>
              <a:sym typeface="Open Sans"/>
            </a:endParaRPr>
          </a:p>
          <a:p>
            <a:pPr marL="7620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3F3F3F"/>
                </a:solidFill>
                <a:latin typeface="Open Sans"/>
                <a:ea typeface="Open Sans"/>
                <a:cs typeface="Open Sans"/>
                <a:sym typeface="Open Sans"/>
              </a:rPr>
              <a:t>Check the boxes for </a:t>
            </a:r>
            <a:r>
              <a:rPr lang="en-US" sz="2400" b="1" i="0" u="none" strike="noStrike" cap="none">
                <a:solidFill>
                  <a:srgbClr val="3F3F3F"/>
                </a:solidFill>
                <a:latin typeface="Open Sans"/>
                <a:ea typeface="Open Sans"/>
                <a:cs typeface="Open Sans"/>
                <a:sym typeface="Open Sans"/>
              </a:rPr>
              <a:t>Journals@OVID Full Text </a:t>
            </a:r>
            <a:r>
              <a:rPr lang="en-US" sz="2400" b="0" i="0" u="none" strike="noStrike" cap="none">
                <a:solidFill>
                  <a:srgbClr val="3F3F3F"/>
                </a:solidFill>
                <a:latin typeface="Open Sans"/>
                <a:ea typeface="Open Sans"/>
                <a:cs typeface="Open Sans"/>
                <a:sym typeface="Open Sans"/>
              </a:rPr>
              <a:t>and </a:t>
            </a:r>
            <a:r>
              <a:rPr lang="en-US" sz="2400" b="1" i="0" u="none" strike="noStrike" cap="none">
                <a:solidFill>
                  <a:srgbClr val="3F3F3F"/>
                </a:solidFill>
                <a:latin typeface="Open Sans"/>
                <a:ea typeface="Open Sans"/>
                <a:cs typeface="Open Sans"/>
                <a:sym typeface="Open Sans"/>
              </a:rPr>
              <a:t>Joanna Briggs Institute EBP Database</a:t>
            </a:r>
            <a:r>
              <a:rPr lang="en-US" sz="2400" b="0" i="0" u="none" strike="noStrike" cap="none">
                <a:solidFill>
                  <a:srgbClr val="3F3F3F"/>
                </a:solidFill>
                <a:latin typeface="Open Sans"/>
                <a:ea typeface="Open Sans"/>
                <a:cs typeface="Open Sans"/>
                <a:sym typeface="Open Sans"/>
              </a:rPr>
              <a:t> and </a:t>
            </a:r>
            <a:r>
              <a:rPr lang="en-US" sz="2400" b="1" i="0" u="none" strike="noStrike" cap="none">
                <a:solidFill>
                  <a:srgbClr val="3F3F3F"/>
                </a:solidFill>
                <a:latin typeface="Open Sans"/>
                <a:ea typeface="Open Sans"/>
                <a:cs typeface="Open Sans"/>
                <a:sym typeface="Open Sans"/>
              </a:rPr>
              <a:t>OK</a:t>
            </a:r>
            <a:r>
              <a:rPr lang="en-US" sz="2400" b="0" i="0" u="none" strike="noStrike" cap="none">
                <a:solidFill>
                  <a:srgbClr val="3F3F3F"/>
                </a:solidFill>
                <a:latin typeface="Open Sans"/>
                <a:ea typeface="Open Sans"/>
                <a:cs typeface="Open Sans"/>
                <a:sym typeface="Open Sans"/>
              </a:rPr>
              <a:t>.</a:t>
            </a:r>
            <a:endParaRPr sz="1400" b="0" i="0" u="none" strike="noStrike" cap="none">
              <a:solidFill>
                <a:srgbClr val="000000"/>
              </a:solidFill>
              <a:latin typeface="Arial"/>
              <a:ea typeface="Arial"/>
              <a:cs typeface="Arial"/>
              <a:sym typeface="Arial"/>
            </a:endParaRPr>
          </a:p>
          <a:p>
            <a:pPr marL="7620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3F3F3F"/>
              </a:solidFill>
              <a:latin typeface="Open Sans"/>
              <a:ea typeface="Open Sans"/>
              <a:cs typeface="Open Sans"/>
              <a:sym typeface="Open Sans"/>
            </a:endParaRPr>
          </a:p>
          <a:p>
            <a:pPr marL="7620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3F3F3F"/>
                </a:solidFill>
                <a:latin typeface="Open Sans"/>
                <a:ea typeface="Open Sans"/>
                <a:cs typeface="Open Sans"/>
                <a:sym typeface="Open Sans"/>
              </a:rPr>
              <a:t>The user will have access to the database and full text resources linked to the search results.</a:t>
            </a:r>
            <a:endParaRPr sz="2400" b="0" i="0" u="none" strike="noStrike" cap="none">
              <a:solidFill>
                <a:srgbClr val="3F3F3F"/>
              </a:solidFill>
              <a:latin typeface="Open Sans"/>
              <a:ea typeface="Open Sans"/>
              <a:cs typeface="Open Sans"/>
              <a:sym typeface="Open Sans"/>
            </a:endParaRPr>
          </a:p>
        </p:txBody>
      </p:sp>
      <p:sp>
        <p:nvSpPr>
          <p:cNvPr id="456" name="Google Shape;456;p33"/>
          <p:cNvSpPr/>
          <p:nvPr/>
        </p:nvSpPr>
        <p:spPr>
          <a:xfrm>
            <a:off x="5205957" y="2528998"/>
            <a:ext cx="4175549" cy="1057349"/>
          </a:xfrm>
          <a:prstGeom prst="rect">
            <a:avLst/>
          </a:prstGeom>
          <a:noFill/>
          <a:ln w="255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Times New Roman"/>
              <a:buNone/>
            </a:pPr>
            <a:endParaRPr sz="1350" b="0" i="0" u="none" strike="noStrike" cap="none">
              <a:solidFill>
                <a:schemeClr val="dk1"/>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35"/>
          <p:cNvSpPr txBox="1">
            <a:spLocks noGrp="1"/>
          </p:cNvSpPr>
          <p:nvPr>
            <p:ph type="title"/>
          </p:nvPr>
        </p:nvSpPr>
        <p:spPr>
          <a:xfrm>
            <a:off x="0" y="795783"/>
            <a:ext cx="7217229" cy="56817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330">
                <a:solidFill>
                  <a:srgbClr val="586F7C"/>
                </a:solidFill>
                <a:latin typeface="Open Sans"/>
                <a:ea typeface="Open Sans"/>
                <a:cs typeface="Open Sans"/>
                <a:sym typeface="Open Sans"/>
              </a:rPr>
              <a:t>Joanna Briggs database search</a:t>
            </a:r>
            <a:endParaRPr sz="3330">
              <a:solidFill>
                <a:srgbClr val="586F7C"/>
              </a:solidFill>
              <a:latin typeface="Open Sans"/>
              <a:ea typeface="Open Sans"/>
              <a:cs typeface="Open Sans"/>
              <a:sym typeface="Open Sans"/>
            </a:endParaRPr>
          </a:p>
        </p:txBody>
      </p:sp>
      <p:sp>
        <p:nvSpPr>
          <p:cNvPr id="463" name="Google Shape;463;p35"/>
          <p:cNvSpPr txBox="1">
            <a:spLocks noGrp="1"/>
          </p:cNvSpPr>
          <p:nvPr>
            <p:ph type="body" idx="1"/>
          </p:nvPr>
        </p:nvSpPr>
        <p:spPr>
          <a:xfrm>
            <a:off x="269600" y="2333350"/>
            <a:ext cx="3714900" cy="816300"/>
          </a:xfrm>
          <a:prstGeom prst="rect">
            <a:avLst/>
          </a:prstGeom>
          <a:noFill/>
          <a:ln>
            <a:noFill/>
          </a:ln>
        </p:spPr>
        <p:txBody>
          <a:bodyPr spcFirstLastPara="1" wrap="square" lIns="91425" tIns="45700" rIns="91425" bIns="45700" anchor="t" anchorCtr="0">
            <a:noAutofit/>
          </a:bodyPr>
          <a:lstStyle/>
          <a:p>
            <a:pPr marL="76200" lvl="0" indent="0" algn="l" rtl="0">
              <a:lnSpc>
                <a:spcPct val="100000"/>
              </a:lnSpc>
              <a:spcBef>
                <a:spcPts val="1000"/>
              </a:spcBef>
              <a:spcAft>
                <a:spcPts val="0"/>
              </a:spcAft>
              <a:buClr>
                <a:schemeClr val="dk1"/>
              </a:buClr>
              <a:buSzPts val="2400"/>
              <a:buNone/>
            </a:pPr>
            <a:r>
              <a:rPr lang="en-US" dirty="0">
                <a:solidFill>
                  <a:schemeClr val="tx1">
                    <a:lumMod val="75000"/>
                    <a:lumOff val="25000"/>
                  </a:schemeClr>
                </a:solidFill>
                <a:latin typeface="Open Sans"/>
                <a:ea typeface="Open Sans"/>
                <a:cs typeface="Open Sans"/>
                <a:sym typeface="Open Sans"/>
              </a:rPr>
              <a:t>Search for </a:t>
            </a:r>
            <a:r>
              <a:rPr lang="en-US" i="1" dirty="0" err="1">
                <a:solidFill>
                  <a:schemeClr val="tx1">
                    <a:lumMod val="75000"/>
                    <a:lumOff val="25000"/>
                  </a:schemeClr>
                </a:solidFill>
                <a:latin typeface="Open Sans"/>
                <a:ea typeface="Open Sans"/>
                <a:cs typeface="Open Sans"/>
                <a:sym typeface="Open Sans"/>
              </a:rPr>
              <a:t>ebola</a:t>
            </a:r>
            <a:r>
              <a:rPr lang="en-US" i="1" dirty="0">
                <a:solidFill>
                  <a:schemeClr val="tx1">
                    <a:lumMod val="75000"/>
                    <a:lumOff val="25000"/>
                  </a:schemeClr>
                </a:solidFill>
                <a:latin typeface="Open Sans"/>
                <a:ea typeface="Open Sans"/>
                <a:cs typeface="Open Sans"/>
                <a:sym typeface="Open Sans"/>
              </a:rPr>
              <a:t> and treatment  </a:t>
            </a:r>
            <a:r>
              <a:rPr lang="en-US" dirty="0">
                <a:solidFill>
                  <a:schemeClr val="tx1">
                    <a:lumMod val="75000"/>
                    <a:lumOff val="25000"/>
                  </a:schemeClr>
                </a:solidFill>
                <a:latin typeface="Open Sans"/>
                <a:ea typeface="Open Sans"/>
                <a:cs typeface="Open Sans"/>
                <a:sym typeface="Open Sans"/>
              </a:rPr>
              <a:t>Note the various </a:t>
            </a:r>
            <a:r>
              <a:rPr lang="en-US" b="1" dirty="0">
                <a:solidFill>
                  <a:schemeClr val="tx1">
                    <a:lumMod val="75000"/>
                    <a:lumOff val="25000"/>
                  </a:schemeClr>
                </a:solidFill>
                <a:latin typeface="Open Sans"/>
                <a:ea typeface="Open Sans"/>
                <a:cs typeface="Open Sans"/>
                <a:sym typeface="Open Sans"/>
              </a:rPr>
              <a:t>limits </a:t>
            </a:r>
            <a:r>
              <a:rPr lang="en-US" dirty="0">
                <a:solidFill>
                  <a:schemeClr val="tx1">
                    <a:lumMod val="75000"/>
                    <a:lumOff val="25000"/>
                  </a:schemeClr>
                </a:solidFill>
                <a:latin typeface="Open Sans"/>
                <a:ea typeface="Open Sans"/>
                <a:cs typeface="Open Sans"/>
                <a:sym typeface="Open Sans"/>
              </a:rPr>
              <a:t>(below)  that  can be added to a search.</a:t>
            </a:r>
            <a:endParaRPr dirty="0">
              <a:solidFill>
                <a:schemeClr val="tx1">
                  <a:lumMod val="75000"/>
                  <a:lumOff val="25000"/>
                </a:schemeClr>
              </a:solidFill>
            </a:endParaRPr>
          </a:p>
        </p:txBody>
      </p:sp>
      <p:pic>
        <p:nvPicPr>
          <p:cNvPr id="464" name="Google Shape;464;p35"/>
          <p:cNvPicPr preferRelativeResize="0"/>
          <p:nvPr/>
        </p:nvPicPr>
        <p:blipFill>
          <a:blip r:embed="rId3">
            <a:alphaModFix/>
          </a:blip>
          <a:stretch>
            <a:fillRect/>
          </a:stretch>
        </p:blipFill>
        <p:spPr>
          <a:xfrm>
            <a:off x="4092075" y="1776225"/>
            <a:ext cx="8099924" cy="4850350"/>
          </a:xfrm>
          <a:prstGeom prst="rect">
            <a:avLst/>
          </a:prstGeom>
          <a:noFill/>
          <a:ln>
            <a:noFill/>
          </a:ln>
        </p:spPr>
      </p:pic>
      <p:sp>
        <p:nvSpPr>
          <p:cNvPr id="465" name="Google Shape;465;p35"/>
          <p:cNvSpPr/>
          <p:nvPr/>
        </p:nvSpPr>
        <p:spPr>
          <a:xfrm>
            <a:off x="4196600" y="2830825"/>
            <a:ext cx="1448100" cy="318900"/>
          </a:xfrm>
          <a:prstGeom prst="rect">
            <a:avLst/>
          </a:prstGeom>
          <a:noFill/>
          <a:ln w="255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Times New Roman"/>
              <a:buNone/>
            </a:pPr>
            <a:endParaRPr sz="1350" b="0" i="0" u="none" strike="noStrike" cap="none">
              <a:solidFill>
                <a:schemeClr val="dk1"/>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g1935f35cc86_0_10"/>
          <p:cNvSpPr txBox="1">
            <a:spLocks noGrp="1"/>
          </p:cNvSpPr>
          <p:nvPr>
            <p:ph type="title"/>
          </p:nvPr>
        </p:nvSpPr>
        <p:spPr>
          <a:xfrm>
            <a:off x="0" y="589752"/>
            <a:ext cx="9613800" cy="920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400">
                <a:solidFill>
                  <a:srgbClr val="777777"/>
                </a:solidFill>
              </a:rPr>
              <a:t>Search results display</a:t>
            </a:r>
            <a:endParaRPr sz="3400">
              <a:solidFill>
                <a:srgbClr val="777777"/>
              </a:solidFill>
            </a:endParaRPr>
          </a:p>
        </p:txBody>
      </p:sp>
      <p:sp>
        <p:nvSpPr>
          <p:cNvPr id="472" name="Google Shape;472;g1935f35cc86_0_10"/>
          <p:cNvSpPr txBox="1">
            <a:spLocks noGrp="1"/>
          </p:cNvSpPr>
          <p:nvPr>
            <p:ph type="body" idx="1"/>
          </p:nvPr>
        </p:nvSpPr>
        <p:spPr>
          <a:xfrm>
            <a:off x="1289100" y="1848225"/>
            <a:ext cx="9444300" cy="8478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The next slide will display the </a:t>
            </a:r>
            <a:r>
              <a:rPr lang="en-US"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Search History</a:t>
            </a:r>
            <a:r>
              <a:rPr lang="en-US"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To view the </a:t>
            </a:r>
            <a:r>
              <a:rPr lang="en-US"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77</a:t>
            </a:r>
            <a:r>
              <a:rPr lang="en-US"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search results, click on </a:t>
            </a:r>
            <a:r>
              <a:rPr lang="en-US"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Display Results</a:t>
            </a:r>
            <a:r>
              <a:rPr lang="en-US"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or scroll down the page.</a:t>
            </a:r>
            <a:endParaRPr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73" name="Google Shape;473;g1935f35cc86_0_10"/>
          <p:cNvPicPr preferRelativeResize="0"/>
          <p:nvPr/>
        </p:nvPicPr>
        <p:blipFill>
          <a:blip r:embed="rId3">
            <a:alphaModFix/>
          </a:blip>
          <a:stretch>
            <a:fillRect/>
          </a:stretch>
        </p:blipFill>
        <p:spPr>
          <a:xfrm>
            <a:off x="800714" y="2696025"/>
            <a:ext cx="10422162" cy="3892375"/>
          </a:xfrm>
          <a:prstGeom prst="rect">
            <a:avLst/>
          </a:prstGeom>
          <a:noFill/>
          <a:ln>
            <a:noFill/>
          </a:ln>
        </p:spPr>
      </p:pic>
      <p:sp>
        <p:nvSpPr>
          <p:cNvPr id="474" name="Google Shape;474;g1935f35cc86_0_10"/>
          <p:cNvSpPr/>
          <p:nvPr/>
        </p:nvSpPr>
        <p:spPr>
          <a:xfrm>
            <a:off x="7633100" y="3896125"/>
            <a:ext cx="1196400" cy="400200"/>
          </a:xfrm>
          <a:prstGeom prst="rect">
            <a:avLst/>
          </a:prstGeom>
          <a:noFill/>
          <a:ln w="255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Times New Roman"/>
              <a:buNone/>
            </a:pPr>
            <a:endParaRPr sz="1350" b="0" i="0" u="none" strike="noStrike" cap="none">
              <a:solidFill>
                <a:schemeClr val="dk1"/>
              </a:solidFill>
              <a:latin typeface="Arial"/>
              <a:ea typeface="Arial"/>
              <a:cs typeface="Arial"/>
              <a:sym typeface="Arial"/>
            </a:endParaRPr>
          </a:p>
        </p:txBody>
      </p:sp>
      <p:sp>
        <p:nvSpPr>
          <p:cNvPr id="475" name="Google Shape;475;g1935f35cc86_0_10"/>
          <p:cNvSpPr/>
          <p:nvPr/>
        </p:nvSpPr>
        <p:spPr>
          <a:xfrm>
            <a:off x="6638950" y="3946375"/>
            <a:ext cx="674100" cy="299700"/>
          </a:xfrm>
          <a:prstGeom prst="rect">
            <a:avLst/>
          </a:prstGeom>
          <a:noFill/>
          <a:ln w="255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Times New Roman"/>
              <a:buNone/>
            </a:pPr>
            <a:endParaRPr sz="1350" b="0" i="0" u="none" strike="noStrike" cap="none">
              <a:solidFill>
                <a:schemeClr val="dk1"/>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36"/>
          <p:cNvSpPr txBox="1">
            <a:spLocks noGrp="1"/>
          </p:cNvSpPr>
          <p:nvPr>
            <p:ph type="title"/>
          </p:nvPr>
        </p:nvSpPr>
        <p:spPr>
          <a:xfrm>
            <a:off x="0" y="826976"/>
            <a:ext cx="769521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330">
                <a:solidFill>
                  <a:srgbClr val="586F7C"/>
                </a:solidFill>
                <a:latin typeface="Open Sans"/>
                <a:ea typeface="Open Sans"/>
                <a:cs typeface="Open Sans"/>
                <a:sym typeface="Open Sans"/>
              </a:rPr>
              <a:t>Search results continued</a:t>
            </a:r>
            <a:endParaRPr sz="3330">
              <a:solidFill>
                <a:srgbClr val="586F7C"/>
              </a:solidFill>
              <a:latin typeface="Open Sans"/>
              <a:ea typeface="Open Sans"/>
              <a:cs typeface="Open Sans"/>
              <a:sym typeface="Open Sans"/>
            </a:endParaRPr>
          </a:p>
        </p:txBody>
      </p:sp>
      <p:sp>
        <p:nvSpPr>
          <p:cNvPr id="482" name="Google Shape;482;p36"/>
          <p:cNvSpPr txBox="1">
            <a:spLocks noGrp="1"/>
          </p:cNvSpPr>
          <p:nvPr>
            <p:ph type="body" idx="1"/>
          </p:nvPr>
        </p:nvSpPr>
        <p:spPr>
          <a:xfrm>
            <a:off x="606600" y="1799550"/>
            <a:ext cx="10629300" cy="4441500"/>
          </a:xfrm>
          <a:prstGeom prst="rect">
            <a:avLst/>
          </a:prstGeom>
          <a:noFill/>
          <a:ln>
            <a:noFill/>
          </a:ln>
        </p:spPr>
        <p:txBody>
          <a:bodyPr spcFirstLastPara="1" wrap="square" lIns="91425" tIns="45700" rIns="91425" bIns="45700" anchor="t" anchorCtr="0">
            <a:noAutofit/>
          </a:bodyPr>
          <a:lstStyle/>
          <a:p>
            <a:pPr marL="76200" lvl="0" indent="0" algn="l" rtl="0">
              <a:lnSpc>
                <a:spcPct val="90000"/>
              </a:lnSpc>
              <a:spcBef>
                <a:spcPts val="1000"/>
              </a:spcBef>
              <a:spcAft>
                <a:spcPts val="0"/>
              </a:spcAft>
              <a:buSzPts val="2400"/>
              <a:buNone/>
            </a:pPr>
            <a:r>
              <a:rPr lang="en-US" sz="2300" dirty="0">
                <a:solidFill>
                  <a:schemeClr val="tx1">
                    <a:lumMod val="75000"/>
                    <a:lumOff val="25000"/>
                  </a:schemeClr>
                </a:solidFill>
                <a:latin typeface="Open Sans"/>
                <a:ea typeface="Open Sans"/>
                <a:cs typeface="Open Sans"/>
                <a:sym typeface="Open Sans"/>
              </a:rPr>
              <a:t>The results for the </a:t>
            </a:r>
            <a:r>
              <a:rPr lang="en-US" sz="2300" i="1" dirty="0" err="1">
                <a:solidFill>
                  <a:schemeClr val="tx1">
                    <a:lumMod val="75000"/>
                    <a:lumOff val="25000"/>
                  </a:schemeClr>
                </a:solidFill>
                <a:latin typeface="Open Sans"/>
                <a:ea typeface="Open Sans"/>
                <a:cs typeface="Open Sans"/>
                <a:sym typeface="Open Sans"/>
              </a:rPr>
              <a:t>ebola</a:t>
            </a:r>
            <a:r>
              <a:rPr lang="en-US" sz="2300" i="1" dirty="0">
                <a:solidFill>
                  <a:schemeClr val="tx1">
                    <a:lumMod val="75000"/>
                    <a:lumOff val="25000"/>
                  </a:schemeClr>
                </a:solidFill>
                <a:latin typeface="Open Sans"/>
                <a:ea typeface="Open Sans"/>
                <a:cs typeface="Open Sans"/>
                <a:sym typeface="Open Sans"/>
              </a:rPr>
              <a:t> and treatment</a:t>
            </a:r>
            <a:r>
              <a:rPr lang="en-US" sz="2300" b="1" i="1" dirty="0">
                <a:solidFill>
                  <a:schemeClr val="tx1">
                    <a:lumMod val="75000"/>
                    <a:lumOff val="25000"/>
                  </a:schemeClr>
                </a:solidFill>
                <a:latin typeface="Open Sans"/>
                <a:ea typeface="Open Sans"/>
                <a:cs typeface="Open Sans"/>
                <a:sym typeface="Open Sans"/>
              </a:rPr>
              <a:t>  </a:t>
            </a:r>
            <a:r>
              <a:rPr lang="en-US" sz="2300" dirty="0">
                <a:solidFill>
                  <a:schemeClr val="tx1">
                    <a:lumMod val="75000"/>
                    <a:lumOff val="25000"/>
                  </a:schemeClr>
                </a:solidFill>
                <a:latin typeface="Open Sans"/>
                <a:ea typeface="Open Sans"/>
                <a:cs typeface="Open Sans"/>
                <a:sym typeface="Open Sans"/>
              </a:rPr>
              <a:t>search</a:t>
            </a:r>
            <a:r>
              <a:rPr lang="en-US" sz="2300" b="1" i="1" dirty="0">
                <a:solidFill>
                  <a:schemeClr val="tx1">
                    <a:lumMod val="75000"/>
                    <a:lumOff val="25000"/>
                  </a:schemeClr>
                </a:solidFill>
                <a:latin typeface="Open Sans"/>
                <a:ea typeface="Open Sans"/>
                <a:cs typeface="Open Sans"/>
                <a:sym typeface="Open Sans"/>
              </a:rPr>
              <a:t> </a:t>
            </a:r>
            <a:r>
              <a:rPr lang="en-US" sz="2300" dirty="0">
                <a:solidFill>
                  <a:schemeClr val="tx1">
                    <a:lumMod val="75000"/>
                    <a:lumOff val="25000"/>
                  </a:schemeClr>
                </a:solidFill>
                <a:latin typeface="Open Sans"/>
                <a:ea typeface="Open Sans"/>
                <a:cs typeface="Open Sans"/>
                <a:sym typeface="Open Sans"/>
              </a:rPr>
              <a:t>from the two OVID</a:t>
            </a:r>
            <a:r>
              <a:rPr lang="en-US" sz="2300" b="1" dirty="0">
                <a:solidFill>
                  <a:schemeClr val="tx1">
                    <a:lumMod val="75000"/>
                    <a:lumOff val="25000"/>
                  </a:schemeClr>
                </a:solidFill>
                <a:latin typeface="Open Sans"/>
                <a:ea typeface="Open Sans"/>
                <a:cs typeface="Open Sans"/>
                <a:sym typeface="Open Sans"/>
              </a:rPr>
              <a:t> </a:t>
            </a:r>
            <a:r>
              <a:rPr lang="en-US" sz="2300" dirty="0">
                <a:solidFill>
                  <a:schemeClr val="tx1">
                    <a:lumMod val="75000"/>
                    <a:lumOff val="25000"/>
                  </a:schemeClr>
                </a:solidFill>
                <a:latin typeface="Open Sans"/>
                <a:ea typeface="Open Sans"/>
                <a:cs typeface="Open Sans"/>
                <a:sym typeface="Open Sans"/>
              </a:rPr>
              <a:t>sources are displayed.  Note the </a:t>
            </a:r>
            <a:r>
              <a:rPr lang="en-US" sz="2300" b="1" dirty="0">
                <a:solidFill>
                  <a:schemeClr val="tx1">
                    <a:lumMod val="75000"/>
                    <a:lumOff val="25000"/>
                  </a:schemeClr>
                </a:solidFill>
                <a:latin typeface="Open Sans"/>
                <a:ea typeface="Open Sans"/>
                <a:cs typeface="Open Sans"/>
                <a:sym typeface="Open Sans"/>
              </a:rPr>
              <a:t>Search Information </a:t>
            </a:r>
            <a:r>
              <a:rPr lang="en-US" sz="2300" dirty="0">
                <a:solidFill>
                  <a:schemeClr val="tx1">
                    <a:lumMod val="75000"/>
                    <a:lumOff val="25000"/>
                  </a:schemeClr>
                </a:solidFill>
                <a:latin typeface="Open Sans"/>
                <a:ea typeface="Open Sans"/>
                <a:cs typeface="Open Sans"/>
                <a:sym typeface="Open Sans"/>
              </a:rPr>
              <a:t>and</a:t>
            </a:r>
            <a:r>
              <a:rPr lang="en-US" sz="2300" b="1" dirty="0">
                <a:solidFill>
                  <a:schemeClr val="tx1">
                    <a:lumMod val="75000"/>
                    <a:lumOff val="25000"/>
                  </a:schemeClr>
                </a:solidFill>
                <a:latin typeface="Open Sans"/>
                <a:ea typeface="Open Sans"/>
                <a:cs typeface="Open Sans"/>
                <a:sym typeface="Open Sans"/>
              </a:rPr>
              <a:t> Filter by </a:t>
            </a:r>
            <a:r>
              <a:rPr lang="en-US" sz="2300" dirty="0">
                <a:solidFill>
                  <a:schemeClr val="tx1">
                    <a:lumMod val="75000"/>
                    <a:lumOff val="25000"/>
                  </a:schemeClr>
                </a:solidFill>
                <a:latin typeface="Open Sans"/>
                <a:ea typeface="Open Sans"/>
                <a:cs typeface="Open Sans"/>
                <a:sym typeface="Open Sans"/>
              </a:rPr>
              <a:t>options</a:t>
            </a:r>
            <a:r>
              <a:rPr lang="en-US" sz="2300" b="1" dirty="0">
                <a:solidFill>
                  <a:schemeClr val="tx1">
                    <a:lumMod val="75000"/>
                    <a:lumOff val="25000"/>
                  </a:schemeClr>
                </a:solidFill>
                <a:latin typeface="Open Sans"/>
                <a:ea typeface="Open Sans"/>
                <a:cs typeface="Open Sans"/>
                <a:sym typeface="Open Sans"/>
              </a:rPr>
              <a:t>.</a:t>
            </a:r>
            <a:endParaRPr sz="2300" dirty="0">
              <a:solidFill>
                <a:schemeClr val="tx1">
                  <a:lumMod val="75000"/>
                  <a:lumOff val="25000"/>
                </a:schemeClr>
              </a:solidFill>
              <a:latin typeface="Open Sans"/>
              <a:ea typeface="Open Sans"/>
              <a:cs typeface="Open Sans"/>
              <a:sym typeface="Open Sans"/>
            </a:endParaRPr>
          </a:p>
        </p:txBody>
      </p:sp>
      <p:pic>
        <p:nvPicPr>
          <p:cNvPr id="483" name="Google Shape;483;p36"/>
          <p:cNvPicPr preferRelativeResize="0"/>
          <p:nvPr/>
        </p:nvPicPr>
        <p:blipFill>
          <a:blip r:embed="rId3">
            <a:alphaModFix/>
          </a:blip>
          <a:stretch>
            <a:fillRect/>
          </a:stretch>
        </p:blipFill>
        <p:spPr>
          <a:xfrm>
            <a:off x="1158704" y="2880450"/>
            <a:ext cx="9525101" cy="3774425"/>
          </a:xfrm>
          <a:prstGeom prst="rect">
            <a:avLst/>
          </a:prstGeom>
          <a:noFill/>
          <a:ln>
            <a:noFill/>
          </a:ln>
        </p:spPr>
      </p:pic>
      <p:sp>
        <p:nvSpPr>
          <p:cNvPr id="484" name="Google Shape;484;p36"/>
          <p:cNvSpPr/>
          <p:nvPr/>
        </p:nvSpPr>
        <p:spPr>
          <a:xfrm>
            <a:off x="1158704" y="2880449"/>
            <a:ext cx="2430300" cy="3893225"/>
          </a:xfrm>
          <a:prstGeom prst="rect">
            <a:avLst/>
          </a:prstGeom>
          <a:noFill/>
          <a:ln w="255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Times New Roman"/>
              <a:buNone/>
            </a:pPr>
            <a:endParaRPr sz="1350" b="0" i="0" u="none" strike="noStrike" cap="none">
              <a:solidFill>
                <a:schemeClr val="dk1"/>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pic>
        <p:nvPicPr>
          <p:cNvPr id="490" name="Google Shape;490;p49"/>
          <p:cNvPicPr preferRelativeResize="0"/>
          <p:nvPr/>
        </p:nvPicPr>
        <p:blipFill>
          <a:blip r:embed="rId3">
            <a:alphaModFix/>
          </a:blip>
          <a:stretch>
            <a:fillRect/>
          </a:stretch>
        </p:blipFill>
        <p:spPr>
          <a:xfrm>
            <a:off x="108600" y="2839925"/>
            <a:ext cx="4676825" cy="2268301"/>
          </a:xfrm>
          <a:prstGeom prst="rect">
            <a:avLst/>
          </a:prstGeom>
          <a:noFill/>
          <a:ln>
            <a:noFill/>
          </a:ln>
        </p:spPr>
      </p:pic>
      <p:sp>
        <p:nvSpPr>
          <p:cNvPr id="491" name="Google Shape;491;p49"/>
          <p:cNvSpPr txBox="1">
            <a:spLocks noGrp="1"/>
          </p:cNvSpPr>
          <p:nvPr>
            <p:ph type="title"/>
          </p:nvPr>
        </p:nvSpPr>
        <p:spPr>
          <a:xfrm>
            <a:off x="0" y="571500"/>
            <a:ext cx="828675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sz="3000">
                <a:solidFill>
                  <a:srgbClr val="586F7C"/>
                </a:solidFill>
                <a:latin typeface="Open Sans"/>
                <a:ea typeface="Open Sans"/>
                <a:cs typeface="Open Sans"/>
                <a:sym typeface="Open Sans"/>
              </a:rPr>
              <a:t>Clinical Queries (PubMed) – access to filtered and non-filtered research literature</a:t>
            </a:r>
            <a:endParaRPr sz="3000">
              <a:solidFill>
                <a:srgbClr val="586F7C"/>
              </a:solidFill>
              <a:latin typeface="Open Sans"/>
              <a:ea typeface="Open Sans"/>
              <a:cs typeface="Open Sans"/>
              <a:sym typeface="Open Sans"/>
            </a:endParaRPr>
          </a:p>
        </p:txBody>
      </p:sp>
      <p:pic>
        <p:nvPicPr>
          <p:cNvPr id="492" name="Google Shape;492;p49"/>
          <p:cNvPicPr preferRelativeResize="0"/>
          <p:nvPr/>
        </p:nvPicPr>
        <p:blipFill rotWithShape="1">
          <a:blip r:embed="rId4">
            <a:alphaModFix/>
          </a:blip>
          <a:srcRect/>
          <a:stretch/>
        </p:blipFill>
        <p:spPr>
          <a:xfrm>
            <a:off x="4899988" y="2241790"/>
            <a:ext cx="7195152" cy="4180775"/>
          </a:xfrm>
          <a:prstGeom prst="rect">
            <a:avLst/>
          </a:prstGeom>
          <a:noFill/>
          <a:ln>
            <a:noFill/>
          </a:ln>
        </p:spPr>
      </p:pic>
      <p:sp>
        <p:nvSpPr>
          <p:cNvPr id="493" name="Google Shape;493;p49"/>
          <p:cNvSpPr/>
          <p:nvPr/>
        </p:nvSpPr>
        <p:spPr>
          <a:xfrm>
            <a:off x="7137725" y="5876677"/>
            <a:ext cx="1017600" cy="307200"/>
          </a:xfrm>
          <a:prstGeom prst="rect">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494" name="Google Shape;494;p49"/>
          <p:cNvCxnSpPr>
            <a:endCxn id="493" idx="1"/>
          </p:cNvCxnSpPr>
          <p:nvPr/>
        </p:nvCxnSpPr>
        <p:spPr>
          <a:xfrm>
            <a:off x="1617725" y="4296877"/>
            <a:ext cx="5520000" cy="1733400"/>
          </a:xfrm>
          <a:prstGeom prst="straightConnector1">
            <a:avLst/>
          </a:prstGeom>
          <a:noFill/>
          <a:ln w="19050" cap="flat" cmpd="sng">
            <a:solidFill>
              <a:srgbClr val="FF0000"/>
            </a:solidFill>
            <a:prstDash val="solid"/>
            <a:round/>
            <a:headEnd type="none" w="sm" len="sm"/>
            <a:tailEnd type="triangle" w="med" len="med"/>
          </a:ln>
        </p:spPr>
      </p:cxnSp>
      <p:sp>
        <p:nvSpPr>
          <p:cNvPr id="495" name="Google Shape;495;p49"/>
          <p:cNvSpPr txBox="1"/>
          <p:nvPr/>
        </p:nvSpPr>
        <p:spPr>
          <a:xfrm>
            <a:off x="443060" y="1793537"/>
            <a:ext cx="11259814" cy="1046400"/>
          </a:xfrm>
          <a:prstGeom prst="rect">
            <a:avLst/>
          </a:prstGeom>
          <a:noFill/>
          <a:ln>
            <a:noFill/>
          </a:ln>
        </p:spPr>
        <p:txBody>
          <a:bodyPr spcFirstLastPara="1" wrap="square" lIns="91425" tIns="45700" rIns="91425" bIns="45700" anchor="t" anchorCtr="0">
            <a:spAutoFit/>
          </a:bodyPr>
          <a:lstStyle/>
          <a:p>
            <a:pPr marL="76200" marR="0" lvl="0" indent="0" algn="l" rtl="0">
              <a:lnSpc>
                <a:spcPct val="100000"/>
              </a:lnSpc>
              <a:spcBef>
                <a:spcPts val="0"/>
              </a:spcBef>
              <a:spcAft>
                <a:spcPts val="0"/>
              </a:spcAft>
              <a:buClr>
                <a:schemeClr val="dk1"/>
              </a:buClr>
              <a:buSzPts val="2400"/>
              <a:buFont typeface="Arial"/>
              <a:buNone/>
            </a:pPr>
            <a:r>
              <a:rPr lang="en-US" sz="2400" b="0" i="0" u="none" strike="noStrike" cap="none">
                <a:solidFill>
                  <a:srgbClr val="42424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See the Research4Life Content Portal </a:t>
            </a:r>
            <a:r>
              <a:rPr lang="en-US" sz="2400" b="1" i="0" u="none" strike="noStrike" cap="none">
                <a:solidFill>
                  <a:srgbClr val="42424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Databases </a:t>
            </a:r>
            <a:r>
              <a:rPr lang="en-US" sz="2400" b="0" i="0" u="none" strike="noStrike" cap="none">
                <a:solidFill>
                  <a:srgbClr val="42424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list/ </a:t>
            </a:r>
            <a:r>
              <a:rPr lang="en-US" sz="2400" b="1" i="0" u="none" strike="noStrike" cap="none">
                <a:solidFill>
                  <a:srgbClr val="42424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PubMed/Clinical Queries</a:t>
            </a:r>
            <a:r>
              <a:rPr lang="en-US" sz="2400" b="0" i="0" u="none" strike="noStrike" cap="none">
                <a:solidFill>
                  <a:srgbClr val="42424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 </a:t>
            </a:r>
            <a:endParaRPr sz="1600" b="0" i="0" u="none" strike="noStrike" cap="none">
              <a:solidFill>
                <a:srgbClr val="42424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96" name="Google Shape;496;p49"/>
          <p:cNvCxnSpPr/>
          <p:nvPr/>
        </p:nvCxnSpPr>
        <p:spPr>
          <a:xfrm flipH="1">
            <a:off x="1668175" y="3454275"/>
            <a:ext cx="1920900" cy="674100"/>
          </a:xfrm>
          <a:prstGeom prst="straightConnector1">
            <a:avLst/>
          </a:prstGeom>
          <a:noFill/>
          <a:ln w="19050" cap="flat" cmpd="sng">
            <a:solidFill>
              <a:srgbClr val="FF0000"/>
            </a:solidFill>
            <a:prstDash val="solid"/>
            <a:round/>
            <a:headEnd type="none" w="sm" len="sm"/>
            <a:tailEnd type="triangle" w="med" len="med"/>
          </a:ln>
        </p:spPr>
      </p:cxnSp>
      <p:cxnSp>
        <p:nvCxnSpPr>
          <p:cNvPr id="497" name="Google Shape;497;p49"/>
          <p:cNvCxnSpPr/>
          <p:nvPr/>
        </p:nvCxnSpPr>
        <p:spPr>
          <a:xfrm>
            <a:off x="994150" y="2999325"/>
            <a:ext cx="2561100" cy="235800"/>
          </a:xfrm>
          <a:prstGeom prst="straightConnector1">
            <a:avLst/>
          </a:prstGeom>
          <a:noFill/>
          <a:ln w="19050" cap="flat" cmpd="sng">
            <a:solidFill>
              <a:srgbClr val="FF0000"/>
            </a:solidFill>
            <a:prstDash val="solid"/>
            <a:round/>
            <a:headEnd type="none" w="sm" len="sm"/>
            <a:tailEnd type="triangle" w="med" len="med"/>
          </a:ln>
        </p:spPr>
      </p:cxnSp>
      <p:sp>
        <p:nvSpPr>
          <p:cNvPr id="498" name="Google Shape;498;p49"/>
          <p:cNvSpPr/>
          <p:nvPr/>
        </p:nvSpPr>
        <p:spPr>
          <a:xfrm>
            <a:off x="108600" y="2839925"/>
            <a:ext cx="885600" cy="307200"/>
          </a:xfrm>
          <a:prstGeom prst="rect">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50"/>
          <p:cNvSpPr txBox="1">
            <a:spLocks noGrp="1"/>
          </p:cNvSpPr>
          <p:nvPr>
            <p:ph type="title"/>
          </p:nvPr>
        </p:nvSpPr>
        <p:spPr>
          <a:xfrm>
            <a:off x="0" y="715243"/>
            <a:ext cx="7217229"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Clinical Queries search</a:t>
            </a:r>
            <a:r>
              <a:rPr lang="en-US">
                <a:solidFill>
                  <a:srgbClr val="586F7C"/>
                </a:solidFill>
                <a:latin typeface="Open Sans"/>
                <a:ea typeface="Open Sans"/>
                <a:cs typeface="Open Sans"/>
                <a:sym typeface="Open Sans"/>
              </a:rPr>
              <a:t> </a:t>
            </a:r>
            <a:endParaRPr>
              <a:solidFill>
                <a:srgbClr val="586F7C"/>
              </a:solidFill>
              <a:latin typeface="Open Sans"/>
              <a:ea typeface="Open Sans"/>
              <a:cs typeface="Open Sans"/>
              <a:sym typeface="Open Sans"/>
            </a:endParaRPr>
          </a:p>
        </p:txBody>
      </p:sp>
      <p:sp>
        <p:nvSpPr>
          <p:cNvPr id="505" name="Google Shape;505;p50"/>
          <p:cNvSpPr txBox="1">
            <a:spLocks noGrp="1"/>
          </p:cNvSpPr>
          <p:nvPr>
            <p:ph type="body" idx="1"/>
          </p:nvPr>
        </p:nvSpPr>
        <p:spPr>
          <a:xfrm>
            <a:off x="179613" y="1681843"/>
            <a:ext cx="11177501" cy="816429"/>
          </a:xfrm>
          <a:prstGeom prst="rect">
            <a:avLst/>
          </a:prstGeom>
          <a:noFill/>
          <a:ln>
            <a:noFill/>
          </a:ln>
        </p:spPr>
        <p:txBody>
          <a:bodyPr spcFirstLastPara="1" wrap="square" lIns="91425" tIns="45700" rIns="91425" bIns="45700" anchor="t" anchorCtr="0">
            <a:noAutofit/>
          </a:bodyPr>
          <a:lstStyle/>
          <a:p>
            <a:pPr marL="76200" lvl="0" indent="0" algn="l" rtl="0">
              <a:lnSpc>
                <a:spcPct val="100000"/>
              </a:lnSpc>
              <a:spcBef>
                <a:spcPts val="1000"/>
              </a:spcBef>
              <a:spcAft>
                <a:spcPts val="0"/>
              </a:spcAft>
              <a:buClr>
                <a:schemeClr val="dk1"/>
              </a:buClr>
              <a:buSzPts val="2400"/>
              <a:buNone/>
            </a:pPr>
            <a:r>
              <a:rPr lang="en-US">
                <a:solidFill>
                  <a:srgbClr val="42424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In the PubMed Clinical Queries </a:t>
            </a:r>
            <a:r>
              <a:rPr lang="en-US" b="1">
                <a:solidFill>
                  <a:srgbClr val="42424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search</a:t>
            </a:r>
            <a:r>
              <a:rPr lang="en-US">
                <a:solidFill>
                  <a:srgbClr val="42424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 box, enter </a:t>
            </a:r>
            <a:r>
              <a:rPr lang="en-US" i="1">
                <a:solidFill>
                  <a:srgbClr val="42424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pregnancy complications  developing countries; </a:t>
            </a:r>
            <a:r>
              <a:rPr lang="en-US">
                <a:solidFill>
                  <a:srgbClr val="42424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click on </a:t>
            </a:r>
            <a:r>
              <a:rPr lang="en-US" b="1">
                <a:solidFill>
                  <a:srgbClr val="42424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rPr>
              <a:t>Search</a:t>
            </a:r>
            <a:r>
              <a:rPr lang="en-US" i="1">
                <a:solidFill>
                  <a:srgbClr val="42424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rPr>
              <a:t>.   </a:t>
            </a:r>
            <a:r>
              <a:rPr lang="en-US">
                <a:solidFill>
                  <a:srgbClr val="42424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
                  </a:ext>
                </a:extLst>
              </a:rPr>
              <a:t>Note the </a:t>
            </a:r>
            <a:r>
              <a:rPr lang="en-US" b="1">
                <a:solidFill>
                  <a:srgbClr val="42424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
                  </a:ext>
                </a:extLst>
              </a:rPr>
              <a:t>Clinical Study Categories - Categories</a:t>
            </a:r>
            <a:r>
              <a:rPr lang="en-US">
                <a:solidFill>
                  <a:srgbClr val="42424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
                  </a:ext>
                </a:extLst>
              </a:rPr>
              <a:t> and </a:t>
            </a:r>
            <a:r>
              <a:rPr lang="en-US" b="1">
                <a:solidFill>
                  <a:srgbClr val="42424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
                  </a:ext>
                </a:extLst>
              </a:rPr>
              <a:t>Scope</a:t>
            </a:r>
            <a:r>
              <a:rPr lang="en-US">
                <a:solidFill>
                  <a:srgbClr val="42424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2"/>
                  </a:ext>
                </a:extLst>
              </a:rPr>
              <a:t> search options.</a:t>
            </a:r>
            <a:endParaRPr>
              <a:solidFill>
                <a:srgbClr val="424242"/>
              </a:solidFill>
              <a:latin typeface="Open Sans"/>
              <a:ea typeface="Open Sans"/>
              <a:cs typeface="Open Sans"/>
              <a:sym typeface="Open Sans"/>
            </a:endParaRPr>
          </a:p>
        </p:txBody>
      </p:sp>
      <p:pic>
        <p:nvPicPr>
          <p:cNvPr id="506" name="Google Shape;506;p50"/>
          <p:cNvPicPr preferRelativeResize="0"/>
          <p:nvPr/>
        </p:nvPicPr>
        <p:blipFill rotWithShape="1">
          <a:blip r:embed="rId3">
            <a:alphaModFix/>
          </a:blip>
          <a:srcRect/>
          <a:stretch/>
        </p:blipFill>
        <p:spPr>
          <a:xfrm>
            <a:off x="1465749" y="2978872"/>
            <a:ext cx="8384697" cy="3766008"/>
          </a:xfrm>
          <a:prstGeom prst="rect">
            <a:avLst/>
          </a:prstGeom>
          <a:noFill/>
          <a:ln>
            <a:noFill/>
          </a:ln>
        </p:spPr>
      </p:pic>
      <p:sp>
        <p:nvSpPr>
          <p:cNvPr id="507" name="Google Shape;507;p50"/>
          <p:cNvSpPr txBox="1"/>
          <p:nvPr/>
        </p:nvSpPr>
        <p:spPr>
          <a:xfrm>
            <a:off x="2898742" y="3277468"/>
            <a:ext cx="619341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508" name="Google Shape;508;p50"/>
          <p:cNvSpPr/>
          <p:nvPr/>
        </p:nvSpPr>
        <p:spPr>
          <a:xfrm>
            <a:off x="4590854" y="5335571"/>
            <a:ext cx="5118754" cy="1206631"/>
          </a:xfrm>
          <a:prstGeom prst="rect">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37"/>
          <p:cNvSpPr txBox="1">
            <a:spLocks noGrp="1"/>
          </p:cNvSpPr>
          <p:nvPr>
            <p:ph type="title"/>
          </p:nvPr>
        </p:nvSpPr>
        <p:spPr>
          <a:xfrm>
            <a:off x="0" y="539202"/>
            <a:ext cx="9613800" cy="920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Trebuchet MS"/>
              <a:buNone/>
            </a:pPr>
            <a:r>
              <a:rPr lang="en-US">
                <a:solidFill>
                  <a:srgbClr val="586F7C"/>
                </a:solidFill>
                <a:latin typeface="Open Sans"/>
                <a:ea typeface="Open Sans"/>
                <a:cs typeface="Open Sans"/>
                <a:sym typeface="Open Sans"/>
              </a:rPr>
              <a:t>Clinical Queries search continued</a:t>
            </a:r>
            <a:endParaRPr>
              <a:solidFill>
                <a:srgbClr val="586F7C"/>
              </a:solidFill>
            </a:endParaRPr>
          </a:p>
        </p:txBody>
      </p:sp>
      <p:sp>
        <p:nvSpPr>
          <p:cNvPr id="514" name="Google Shape;514;p37"/>
          <p:cNvSpPr txBox="1">
            <a:spLocks noGrp="1"/>
          </p:cNvSpPr>
          <p:nvPr>
            <p:ph type="body" idx="1"/>
          </p:nvPr>
        </p:nvSpPr>
        <p:spPr>
          <a:xfrm>
            <a:off x="176422" y="1797548"/>
            <a:ext cx="10541854" cy="3599400"/>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1000"/>
              </a:spcBef>
              <a:spcAft>
                <a:spcPts val="0"/>
              </a:spcAft>
              <a:buClr>
                <a:srgbClr val="424242"/>
              </a:buClr>
              <a:buSzPts val="2400"/>
              <a:buChar char="●"/>
            </a:pPr>
            <a:r>
              <a:rPr lang="en-US">
                <a:solidFill>
                  <a:srgbClr val="424242"/>
                </a:solidFill>
                <a:latin typeface="Open Sans"/>
                <a:ea typeface="Open Sans"/>
                <a:cs typeface="Open Sans"/>
                <a:sym typeface="Open Sans"/>
              </a:rPr>
              <a:t>In the Clinical Study Categories, choose the</a:t>
            </a:r>
            <a:r>
              <a:rPr lang="en-US" i="1">
                <a:solidFill>
                  <a:srgbClr val="424242"/>
                </a:solidFill>
                <a:latin typeface="Open Sans"/>
                <a:ea typeface="Open Sans"/>
                <a:cs typeface="Open Sans"/>
                <a:sym typeface="Open Sans"/>
              </a:rPr>
              <a:t> </a:t>
            </a:r>
            <a:r>
              <a:rPr lang="en-US" b="1">
                <a:solidFill>
                  <a:srgbClr val="424242"/>
                </a:solidFill>
                <a:latin typeface="Open Sans"/>
                <a:ea typeface="Open Sans"/>
                <a:cs typeface="Open Sans"/>
                <a:sym typeface="Open Sans"/>
              </a:rPr>
              <a:t>Diagnosis</a:t>
            </a:r>
            <a:r>
              <a:rPr lang="en-US">
                <a:solidFill>
                  <a:srgbClr val="424242"/>
                </a:solidFill>
                <a:latin typeface="Open Sans"/>
                <a:ea typeface="Open Sans"/>
                <a:cs typeface="Open Sans"/>
                <a:sym typeface="Open Sans"/>
              </a:rPr>
              <a:t> Category and </a:t>
            </a:r>
            <a:r>
              <a:rPr lang="en-US" b="1" i="1">
                <a:solidFill>
                  <a:srgbClr val="424242"/>
                </a:solidFill>
                <a:latin typeface="Open Sans"/>
                <a:ea typeface="Open Sans"/>
                <a:cs typeface="Open Sans"/>
                <a:sym typeface="Open Sans"/>
              </a:rPr>
              <a:t>Broad </a:t>
            </a:r>
            <a:r>
              <a:rPr lang="en-US">
                <a:solidFill>
                  <a:srgbClr val="424242"/>
                </a:solidFill>
                <a:latin typeface="Open Sans"/>
                <a:ea typeface="Open Sans"/>
                <a:cs typeface="Open Sans"/>
                <a:sym typeface="Open Sans"/>
              </a:rPr>
              <a:t>Scope.   </a:t>
            </a:r>
            <a:endParaRPr>
              <a:solidFill>
                <a:srgbClr val="424242"/>
              </a:solidFill>
            </a:endParaRPr>
          </a:p>
          <a:p>
            <a:pPr marL="457200" lvl="0" indent="-381000" algn="l" rtl="0">
              <a:lnSpc>
                <a:spcPct val="90000"/>
              </a:lnSpc>
              <a:spcBef>
                <a:spcPts val="1000"/>
              </a:spcBef>
              <a:spcAft>
                <a:spcPts val="0"/>
              </a:spcAft>
              <a:buClr>
                <a:srgbClr val="424242"/>
              </a:buClr>
              <a:buSzPts val="2400"/>
              <a:buChar char="●"/>
            </a:pPr>
            <a:r>
              <a:rPr lang="en-US">
                <a:solidFill>
                  <a:srgbClr val="424242"/>
                </a:solidFill>
                <a:latin typeface="Open Sans"/>
                <a:ea typeface="Open Sans"/>
                <a:cs typeface="Open Sans"/>
                <a:sym typeface="Open Sans"/>
              </a:rPr>
              <a:t>Note the Category options:  Therapy, Clinical Prediction Guides, Diagnosis, Etiology and Prognosis.  The Scope options are Broad and Narrow.</a:t>
            </a:r>
            <a:endParaRPr>
              <a:solidFill>
                <a:srgbClr val="424242"/>
              </a:solidFill>
              <a:latin typeface="Open Sans"/>
              <a:ea typeface="Open Sans"/>
              <a:cs typeface="Open Sans"/>
              <a:sym typeface="Open Sans"/>
            </a:endParaRPr>
          </a:p>
          <a:p>
            <a:pPr marL="457200" lvl="0" indent="-228600" algn="l" rtl="0">
              <a:lnSpc>
                <a:spcPct val="90000"/>
              </a:lnSpc>
              <a:spcBef>
                <a:spcPts val="1000"/>
              </a:spcBef>
              <a:spcAft>
                <a:spcPts val="0"/>
              </a:spcAft>
              <a:buClr>
                <a:schemeClr val="lt1"/>
              </a:buClr>
              <a:buSzPts val="2400"/>
              <a:buNone/>
            </a:pPr>
            <a:endParaRPr/>
          </a:p>
        </p:txBody>
      </p:sp>
      <p:pic>
        <p:nvPicPr>
          <p:cNvPr id="515" name="Google Shape;515;p37"/>
          <p:cNvPicPr preferRelativeResize="0"/>
          <p:nvPr/>
        </p:nvPicPr>
        <p:blipFill rotWithShape="1">
          <a:blip r:embed="rId3">
            <a:alphaModFix/>
          </a:blip>
          <a:srcRect/>
          <a:stretch/>
        </p:blipFill>
        <p:spPr>
          <a:xfrm>
            <a:off x="1064391" y="3975656"/>
            <a:ext cx="9824107" cy="2274316"/>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51"/>
          <p:cNvSpPr txBox="1">
            <a:spLocks noGrp="1"/>
          </p:cNvSpPr>
          <p:nvPr>
            <p:ph type="title"/>
          </p:nvPr>
        </p:nvSpPr>
        <p:spPr>
          <a:xfrm>
            <a:off x="0" y="715243"/>
            <a:ext cx="7217229"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Queries search results</a:t>
            </a:r>
            <a:endParaRPr>
              <a:solidFill>
                <a:srgbClr val="586F7C"/>
              </a:solidFill>
              <a:latin typeface="Open Sans"/>
              <a:ea typeface="Open Sans"/>
              <a:cs typeface="Open Sans"/>
              <a:sym typeface="Open Sans"/>
            </a:endParaRPr>
          </a:p>
        </p:txBody>
      </p:sp>
      <p:sp>
        <p:nvSpPr>
          <p:cNvPr id="522" name="Google Shape;522;p51"/>
          <p:cNvSpPr txBox="1">
            <a:spLocks noGrp="1"/>
          </p:cNvSpPr>
          <p:nvPr>
            <p:ph type="body" idx="1"/>
          </p:nvPr>
        </p:nvSpPr>
        <p:spPr>
          <a:xfrm>
            <a:off x="179614" y="1681843"/>
            <a:ext cx="3736404" cy="3615714"/>
          </a:xfrm>
          <a:prstGeom prst="rect">
            <a:avLst/>
          </a:prstGeom>
          <a:noFill/>
          <a:ln>
            <a:noFill/>
          </a:ln>
        </p:spPr>
        <p:txBody>
          <a:bodyPr spcFirstLastPara="1" wrap="square" lIns="91425" tIns="45700" rIns="91425" bIns="45700" anchor="t" anchorCtr="0">
            <a:noAutofit/>
          </a:bodyPr>
          <a:lstStyle/>
          <a:p>
            <a:pPr marL="342900" lvl="0" indent="-342900" algn="just" rtl="0">
              <a:lnSpc>
                <a:spcPct val="107000"/>
              </a:lnSpc>
              <a:spcBef>
                <a:spcPts val="0"/>
              </a:spcBef>
              <a:spcAft>
                <a:spcPts val="0"/>
              </a:spcAft>
              <a:buClr>
                <a:srgbClr val="424242"/>
              </a:buClr>
              <a:buSzPts val="2400"/>
              <a:buChar char="●"/>
            </a:pPr>
            <a:r>
              <a:rPr lang="en-US">
                <a:solidFill>
                  <a:srgbClr val="424242"/>
                </a:solidFill>
                <a:latin typeface="Open Sans"/>
                <a:ea typeface="Open Sans"/>
                <a:cs typeface="Open Sans"/>
                <a:sym typeface="Open Sans"/>
              </a:rPr>
              <a:t>Now displayed are the Clinical Queries (</a:t>
            </a:r>
            <a:r>
              <a:rPr lang="en-US" b="1">
                <a:solidFill>
                  <a:srgbClr val="424242"/>
                </a:solidFill>
                <a:latin typeface="Open Sans"/>
                <a:ea typeface="Open Sans"/>
                <a:cs typeface="Open Sans"/>
                <a:sym typeface="Open Sans"/>
              </a:rPr>
              <a:t>1</a:t>
            </a:r>
            <a:r>
              <a:rPr lang="en-US" b="1" i="1">
                <a:solidFill>
                  <a:srgbClr val="424242"/>
                </a:solidFill>
                <a:latin typeface="Open Sans"/>
                <a:ea typeface="Open Sans"/>
                <a:cs typeface="Open Sans"/>
                <a:sym typeface="Open Sans"/>
              </a:rPr>
              <a:t>827</a:t>
            </a:r>
            <a:r>
              <a:rPr lang="en-US" i="1">
                <a:solidFill>
                  <a:srgbClr val="424242"/>
                </a:solidFill>
                <a:latin typeface="Open Sans"/>
                <a:ea typeface="Open Sans"/>
                <a:cs typeface="Open Sans"/>
                <a:sym typeface="Open Sans"/>
              </a:rPr>
              <a:t>)</a:t>
            </a:r>
            <a:r>
              <a:rPr lang="en-US">
                <a:solidFill>
                  <a:srgbClr val="424242"/>
                </a:solidFill>
                <a:latin typeface="Open Sans"/>
                <a:ea typeface="Open Sans"/>
                <a:cs typeface="Open Sans"/>
                <a:sym typeface="Open Sans"/>
              </a:rPr>
              <a:t> results for this search.    </a:t>
            </a:r>
            <a:endParaRPr>
              <a:solidFill>
                <a:srgbClr val="424242"/>
              </a:solidFill>
            </a:endParaRPr>
          </a:p>
          <a:p>
            <a:pPr marL="342900" lvl="0" indent="-342900" algn="just" rtl="0">
              <a:lnSpc>
                <a:spcPct val="107000"/>
              </a:lnSpc>
              <a:spcBef>
                <a:spcPts val="800"/>
              </a:spcBef>
              <a:spcAft>
                <a:spcPts val="0"/>
              </a:spcAft>
              <a:buClr>
                <a:srgbClr val="424242"/>
              </a:buClr>
              <a:buSzPts val="2400"/>
              <a:buChar char="●"/>
            </a:pPr>
            <a:r>
              <a:rPr lang="en-US">
                <a:solidFill>
                  <a:srgbClr val="424242"/>
                </a:solidFill>
                <a:latin typeface="Open Sans"/>
                <a:ea typeface="Open Sans"/>
                <a:cs typeface="Open Sans"/>
                <a:sym typeface="Open Sans"/>
              </a:rPr>
              <a:t>Note: if this search used the </a:t>
            </a:r>
            <a:r>
              <a:rPr lang="en-US" b="1">
                <a:solidFill>
                  <a:srgbClr val="424242"/>
                </a:solidFill>
                <a:latin typeface="Open Sans"/>
                <a:ea typeface="Open Sans"/>
                <a:cs typeface="Open Sans"/>
                <a:sym typeface="Open Sans"/>
              </a:rPr>
              <a:t>Narrow Scope</a:t>
            </a:r>
            <a:r>
              <a:rPr lang="en-US">
                <a:solidFill>
                  <a:srgbClr val="424242"/>
                </a:solidFill>
                <a:latin typeface="Open Sans"/>
                <a:ea typeface="Open Sans"/>
                <a:cs typeface="Open Sans"/>
                <a:sym typeface="Open Sans"/>
              </a:rPr>
              <a:t>, the number of citations would be </a:t>
            </a:r>
            <a:r>
              <a:rPr lang="en-US" b="1">
                <a:solidFill>
                  <a:srgbClr val="424242"/>
                </a:solidFill>
                <a:latin typeface="Open Sans"/>
                <a:ea typeface="Open Sans"/>
                <a:cs typeface="Open Sans"/>
                <a:sym typeface="Open Sans"/>
              </a:rPr>
              <a:t>231</a:t>
            </a:r>
            <a:r>
              <a:rPr lang="en-US">
                <a:solidFill>
                  <a:srgbClr val="424242"/>
                </a:solidFill>
                <a:latin typeface="Open Sans"/>
                <a:ea typeface="Open Sans"/>
                <a:cs typeface="Open Sans"/>
                <a:sym typeface="Open Sans"/>
              </a:rPr>
              <a:t>.</a:t>
            </a:r>
            <a:endParaRPr>
              <a:solidFill>
                <a:srgbClr val="424242"/>
              </a:solidFill>
            </a:endParaRPr>
          </a:p>
          <a:p>
            <a:pPr marL="342900" lvl="0" indent="-342900" algn="just" rtl="0">
              <a:lnSpc>
                <a:spcPct val="107000"/>
              </a:lnSpc>
              <a:spcBef>
                <a:spcPts val="800"/>
              </a:spcBef>
              <a:spcAft>
                <a:spcPts val="0"/>
              </a:spcAft>
              <a:buClr>
                <a:srgbClr val="424242"/>
              </a:buClr>
              <a:buSzPts val="2400"/>
              <a:buChar char="●"/>
            </a:pPr>
            <a:r>
              <a:rPr lang="en-US">
                <a:solidFill>
                  <a:srgbClr val="424242"/>
                </a:solidFill>
                <a:latin typeface="Open Sans"/>
                <a:ea typeface="Open Sans"/>
                <a:cs typeface="Open Sans"/>
                <a:sym typeface="Open Sans"/>
              </a:rPr>
              <a:t>At the bottom of this </a:t>
            </a:r>
            <a:r>
              <a:rPr lang="en-US" b="1">
                <a:solidFill>
                  <a:srgbClr val="424242"/>
                </a:solidFill>
                <a:latin typeface="Open Sans"/>
                <a:ea typeface="Open Sans"/>
                <a:cs typeface="Open Sans"/>
                <a:sym typeface="Open Sans"/>
              </a:rPr>
              <a:t>Results</a:t>
            </a:r>
            <a:r>
              <a:rPr lang="en-US">
                <a:solidFill>
                  <a:srgbClr val="424242"/>
                </a:solidFill>
                <a:latin typeface="Open Sans"/>
                <a:ea typeface="Open Sans"/>
                <a:cs typeface="Open Sans"/>
                <a:sym typeface="Open Sans"/>
              </a:rPr>
              <a:t> page, click on </a:t>
            </a:r>
            <a:r>
              <a:rPr lang="en-US" b="1">
                <a:solidFill>
                  <a:srgbClr val="424242"/>
                </a:solidFill>
                <a:latin typeface="Open Sans"/>
                <a:ea typeface="Open Sans"/>
                <a:cs typeface="Open Sans"/>
                <a:sym typeface="Open Sans"/>
              </a:rPr>
              <a:t>See all results in PubMed.</a:t>
            </a:r>
            <a:endParaRPr>
              <a:solidFill>
                <a:srgbClr val="424242"/>
              </a:solidFill>
            </a:endParaRPr>
          </a:p>
          <a:p>
            <a:pPr marL="0" marR="0" lvl="0" indent="0" algn="just" rtl="0">
              <a:lnSpc>
                <a:spcPct val="107000"/>
              </a:lnSpc>
              <a:spcBef>
                <a:spcPts val="800"/>
              </a:spcBef>
              <a:spcAft>
                <a:spcPts val="0"/>
              </a:spcAft>
              <a:buSzPts val="2400"/>
              <a:buNone/>
            </a:pPr>
            <a:endParaRPr>
              <a:solidFill>
                <a:srgbClr val="000000"/>
              </a:solidFill>
              <a:latin typeface="Open Sans"/>
              <a:ea typeface="Open Sans"/>
              <a:cs typeface="Open Sans"/>
              <a:sym typeface="Open Sans"/>
            </a:endParaRPr>
          </a:p>
          <a:p>
            <a:pPr marL="0" marR="0" lvl="0" indent="0" algn="just" rtl="0">
              <a:lnSpc>
                <a:spcPct val="107000"/>
              </a:lnSpc>
              <a:spcBef>
                <a:spcPts val="800"/>
              </a:spcBef>
              <a:spcAft>
                <a:spcPts val="800"/>
              </a:spcAft>
              <a:buSzPts val="2400"/>
              <a:buNone/>
            </a:pPr>
            <a:endParaRPr>
              <a:latin typeface="Open Sans"/>
              <a:ea typeface="Open Sans"/>
              <a:cs typeface="Open Sans"/>
              <a:sym typeface="Open Sans"/>
            </a:endParaRPr>
          </a:p>
        </p:txBody>
      </p:sp>
      <p:pic>
        <p:nvPicPr>
          <p:cNvPr id="523" name="Google Shape;523;p51"/>
          <p:cNvPicPr preferRelativeResize="0"/>
          <p:nvPr/>
        </p:nvPicPr>
        <p:blipFill rotWithShape="1">
          <a:blip r:embed="rId3">
            <a:alphaModFix/>
          </a:blip>
          <a:srcRect/>
          <a:stretch/>
        </p:blipFill>
        <p:spPr>
          <a:xfrm>
            <a:off x="4198750" y="1796143"/>
            <a:ext cx="7993250" cy="4783561"/>
          </a:xfrm>
          <a:prstGeom prst="rect">
            <a:avLst/>
          </a:prstGeom>
          <a:noFill/>
          <a:ln>
            <a:noFill/>
          </a:ln>
        </p:spPr>
      </p:pic>
      <p:sp>
        <p:nvSpPr>
          <p:cNvPr id="524" name="Google Shape;524;p51"/>
          <p:cNvSpPr/>
          <p:nvPr/>
        </p:nvSpPr>
        <p:spPr>
          <a:xfrm>
            <a:off x="4118308" y="4601117"/>
            <a:ext cx="2179982" cy="575040"/>
          </a:xfrm>
          <a:prstGeom prst="rect">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25" name="Google Shape;525;p51"/>
          <p:cNvSpPr/>
          <p:nvPr/>
        </p:nvSpPr>
        <p:spPr>
          <a:xfrm>
            <a:off x="4485000" y="1951275"/>
            <a:ext cx="2866200" cy="321600"/>
          </a:xfrm>
          <a:prstGeom prst="rect">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52"/>
          <p:cNvSpPr txBox="1">
            <a:spLocks noGrp="1"/>
          </p:cNvSpPr>
          <p:nvPr>
            <p:ph type="body" idx="1"/>
          </p:nvPr>
        </p:nvSpPr>
        <p:spPr>
          <a:xfrm>
            <a:off x="89550" y="1641794"/>
            <a:ext cx="4641476" cy="482858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1000"/>
              </a:spcBef>
              <a:spcAft>
                <a:spcPts val="0"/>
              </a:spcAft>
              <a:buClr>
                <a:schemeClr val="dk1"/>
              </a:buClr>
              <a:buSzPts val="2400"/>
              <a:buChar char="●"/>
            </a:pPr>
            <a:r>
              <a:rPr lang="en-US" sz="2200">
                <a:solidFill>
                  <a:srgbClr val="424242"/>
                </a:solidFill>
                <a:latin typeface="Open Sans"/>
                <a:ea typeface="Open Sans"/>
                <a:cs typeface="Open Sans"/>
                <a:sym typeface="Open Sans"/>
              </a:rPr>
              <a:t>Displayed is the traditional PubMed search results page.  </a:t>
            </a:r>
            <a:endParaRPr>
              <a:solidFill>
                <a:srgbClr val="424242"/>
              </a:solidFill>
            </a:endParaRPr>
          </a:p>
          <a:p>
            <a:pPr marL="457200" lvl="0" indent="-381000" algn="l" rtl="0">
              <a:lnSpc>
                <a:spcPct val="100000"/>
              </a:lnSpc>
              <a:spcBef>
                <a:spcPts val="1000"/>
              </a:spcBef>
              <a:spcAft>
                <a:spcPts val="0"/>
              </a:spcAft>
              <a:buClr>
                <a:schemeClr val="dk1"/>
              </a:buClr>
              <a:buSzPts val="2400"/>
              <a:buChar char="●"/>
            </a:pPr>
            <a:r>
              <a:rPr lang="en-US" sz="2200">
                <a:solidFill>
                  <a:srgbClr val="424242"/>
                </a:solidFill>
                <a:latin typeface="Open Sans"/>
                <a:ea typeface="Open Sans"/>
                <a:cs typeface="Open Sans"/>
                <a:sym typeface="Open Sans"/>
              </a:rPr>
              <a:t>In the left column, note the links to the Free Full Text (</a:t>
            </a:r>
            <a:r>
              <a:rPr lang="en-US" sz="2200" b="1">
                <a:solidFill>
                  <a:srgbClr val="424242"/>
                </a:solidFill>
                <a:latin typeface="Open Sans"/>
                <a:ea typeface="Open Sans"/>
                <a:cs typeface="Open Sans"/>
                <a:sym typeface="Open Sans"/>
              </a:rPr>
              <a:t>440</a:t>
            </a:r>
            <a:r>
              <a:rPr lang="en-US" sz="2200">
                <a:solidFill>
                  <a:srgbClr val="424242"/>
                </a:solidFill>
                <a:latin typeface="Open Sans"/>
                <a:ea typeface="Open Sans"/>
                <a:cs typeface="Open Sans"/>
                <a:sym typeface="Open Sans"/>
              </a:rPr>
              <a:t>) and Hinari (</a:t>
            </a:r>
            <a:r>
              <a:rPr lang="en-US" sz="2200" b="1">
                <a:solidFill>
                  <a:srgbClr val="424242"/>
                </a:solidFill>
                <a:latin typeface="Open Sans"/>
                <a:ea typeface="Open Sans"/>
                <a:cs typeface="Open Sans"/>
                <a:sym typeface="Open Sans"/>
              </a:rPr>
              <a:t>728</a:t>
            </a:r>
            <a:r>
              <a:rPr lang="en-US" sz="2200">
                <a:solidFill>
                  <a:srgbClr val="424242"/>
                </a:solidFill>
                <a:latin typeface="Open Sans"/>
                <a:ea typeface="Open Sans"/>
                <a:cs typeface="Open Sans"/>
                <a:sym typeface="Open Sans"/>
              </a:rPr>
              <a:t>) citations.  </a:t>
            </a:r>
            <a:endParaRPr>
              <a:solidFill>
                <a:srgbClr val="424242"/>
              </a:solidFill>
            </a:endParaRPr>
          </a:p>
          <a:p>
            <a:pPr marL="457200" lvl="0" indent="-381000" algn="l" rtl="0">
              <a:lnSpc>
                <a:spcPct val="100000"/>
              </a:lnSpc>
              <a:spcBef>
                <a:spcPts val="1000"/>
              </a:spcBef>
              <a:spcAft>
                <a:spcPts val="0"/>
              </a:spcAft>
              <a:buClr>
                <a:schemeClr val="dk1"/>
              </a:buClr>
              <a:buSzPts val="2400"/>
              <a:buChar char="●"/>
            </a:pPr>
            <a:r>
              <a:rPr lang="en-US" sz="2200">
                <a:solidFill>
                  <a:srgbClr val="424242"/>
                </a:solidFill>
                <a:latin typeface="Open Sans"/>
                <a:ea typeface="Open Sans"/>
                <a:cs typeface="Open Sans"/>
                <a:sym typeface="Open Sans"/>
              </a:rPr>
              <a:t>Go to the</a:t>
            </a:r>
            <a:r>
              <a:rPr lang="en-US" sz="2200" i="1">
                <a:solidFill>
                  <a:srgbClr val="424242"/>
                </a:solidFill>
                <a:latin typeface="Open Sans"/>
                <a:ea typeface="Open Sans"/>
                <a:cs typeface="Open Sans"/>
                <a:sym typeface="Open Sans"/>
              </a:rPr>
              <a:t> </a:t>
            </a:r>
            <a:r>
              <a:rPr lang="en-US" sz="2200" b="1">
                <a:solidFill>
                  <a:srgbClr val="424242"/>
                </a:solidFill>
                <a:latin typeface="Open Sans"/>
                <a:ea typeface="Open Sans"/>
                <a:cs typeface="Open Sans"/>
                <a:sym typeface="Open Sans"/>
              </a:rPr>
              <a:t>Abstract</a:t>
            </a:r>
            <a:r>
              <a:rPr lang="en-US" sz="2200" i="1">
                <a:solidFill>
                  <a:srgbClr val="424242"/>
                </a:solidFill>
                <a:latin typeface="Open Sans"/>
                <a:ea typeface="Open Sans"/>
                <a:cs typeface="Open Sans"/>
                <a:sym typeface="Open Sans"/>
              </a:rPr>
              <a:t> </a:t>
            </a:r>
            <a:r>
              <a:rPr lang="en-US" sz="2200">
                <a:solidFill>
                  <a:srgbClr val="424242"/>
                </a:solidFill>
                <a:latin typeface="Open Sans"/>
                <a:ea typeface="Open Sans"/>
                <a:cs typeface="Open Sans"/>
                <a:sym typeface="Open Sans"/>
              </a:rPr>
              <a:t>version of the search results page for the links to full-text articles available from the Research4Life portal. </a:t>
            </a:r>
            <a:endParaRPr>
              <a:solidFill>
                <a:srgbClr val="424242"/>
              </a:solidFill>
            </a:endParaRPr>
          </a:p>
          <a:p>
            <a:pPr marL="457200" lvl="0" indent="-381000" algn="l" rtl="0">
              <a:lnSpc>
                <a:spcPct val="100000"/>
              </a:lnSpc>
              <a:spcBef>
                <a:spcPts val="1000"/>
              </a:spcBef>
              <a:spcAft>
                <a:spcPts val="0"/>
              </a:spcAft>
              <a:buClr>
                <a:schemeClr val="dk1"/>
              </a:buClr>
              <a:buSzPts val="2400"/>
              <a:buChar char="●"/>
            </a:pPr>
            <a:r>
              <a:rPr lang="en-US" sz="2200">
                <a:solidFill>
                  <a:srgbClr val="424242"/>
                </a:solidFill>
                <a:latin typeface="Open Sans"/>
                <a:ea typeface="Open Sans"/>
                <a:cs typeface="Open Sans"/>
                <a:sym typeface="Open Sans"/>
              </a:rPr>
              <a:t>See lesson 4.1.1 for more details on using PubMed.</a:t>
            </a:r>
            <a:endParaRPr sz="2200">
              <a:solidFill>
                <a:srgbClr val="424242"/>
              </a:solidFill>
              <a:latin typeface="Open Sans"/>
              <a:ea typeface="Open Sans"/>
              <a:cs typeface="Open Sans"/>
              <a:sym typeface="Open Sans"/>
            </a:endParaRPr>
          </a:p>
        </p:txBody>
      </p:sp>
      <p:sp>
        <p:nvSpPr>
          <p:cNvPr id="532" name="Google Shape;532;p52"/>
          <p:cNvSpPr txBox="1">
            <a:spLocks noGrp="1"/>
          </p:cNvSpPr>
          <p:nvPr>
            <p:ph type="title"/>
          </p:nvPr>
        </p:nvSpPr>
        <p:spPr>
          <a:xfrm>
            <a:off x="0" y="715243"/>
            <a:ext cx="7217229"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PubMed search results display</a:t>
            </a:r>
            <a:endParaRPr>
              <a:solidFill>
                <a:srgbClr val="586F7C"/>
              </a:solidFill>
              <a:latin typeface="Open Sans"/>
              <a:ea typeface="Open Sans"/>
              <a:cs typeface="Open Sans"/>
              <a:sym typeface="Open Sans"/>
            </a:endParaRPr>
          </a:p>
        </p:txBody>
      </p:sp>
      <p:pic>
        <p:nvPicPr>
          <p:cNvPr id="533" name="Google Shape;533;p52"/>
          <p:cNvPicPr preferRelativeResize="0"/>
          <p:nvPr/>
        </p:nvPicPr>
        <p:blipFill rotWithShape="1">
          <a:blip r:embed="rId3">
            <a:alphaModFix/>
          </a:blip>
          <a:srcRect/>
          <a:stretch/>
        </p:blipFill>
        <p:spPr>
          <a:xfrm>
            <a:off x="4611757" y="1774017"/>
            <a:ext cx="7490693" cy="4507513"/>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53"/>
          <p:cNvSpPr txBox="1">
            <a:spLocks noGrp="1"/>
          </p:cNvSpPr>
          <p:nvPr>
            <p:ph type="title"/>
          </p:nvPr>
        </p:nvSpPr>
        <p:spPr>
          <a:xfrm>
            <a:off x="0" y="715243"/>
            <a:ext cx="7217229"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PubMed filters search results</a:t>
            </a:r>
            <a:endParaRPr>
              <a:solidFill>
                <a:srgbClr val="586F7C"/>
              </a:solidFill>
              <a:latin typeface="Open Sans"/>
              <a:ea typeface="Open Sans"/>
              <a:cs typeface="Open Sans"/>
              <a:sym typeface="Open Sans"/>
            </a:endParaRPr>
          </a:p>
        </p:txBody>
      </p:sp>
      <p:sp>
        <p:nvSpPr>
          <p:cNvPr id="540" name="Google Shape;540;p53"/>
          <p:cNvSpPr txBox="1">
            <a:spLocks noGrp="1"/>
          </p:cNvSpPr>
          <p:nvPr>
            <p:ph type="body" idx="1"/>
          </p:nvPr>
        </p:nvSpPr>
        <p:spPr>
          <a:xfrm>
            <a:off x="111034" y="1639895"/>
            <a:ext cx="4321818" cy="4422975"/>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1000"/>
              </a:spcBef>
              <a:spcAft>
                <a:spcPts val="0"/>
              </a:spcAft>
              <a:buClr>
                <a:schemeClr val="dk1"/>
              </a:buClr>
              <a:buSzPts val="2400"/>
              <a:buChar char="●"/>
            </a:pPr>
            <a:r>
              <a:rPr lang="en-US" sz="2200">
                <a:solidFill>
                  <a:srgbClr val="424242"/>
                </a:solidFill>
                <a:latin typeface="Open Sans"/>
                <a:ea typeface="Open Sans"/>
                <a:cs typeface="Open Sans"/>
                <a:sym typeface="Open Sans"/>
              </a:rPr>
              <a:t>Using the pregnancy complications developing countries</a:t>
            </a:r>
            <a:r>
              <a:rPr lang="en-US" sz="2200" i="1">
                <a:solidFill>
                  <a:srgbClr val="424242"/>
                </a:solidFill>
                <a:latin typeface="Open Sans"/>
                <a:ea typeface="Open Sans"/>
                <a:cs typeface="Open Sans"/>
                <a:sym typeface="Open Sans"/>
              </a:rPr>
              <a:t> </a:t>
            </a:r>
            <a:r>
              <a:rPr lang="en-US" sz="2200">
                <a:solidFill>
                  <a:srgbClr val="424242"/>
                </a:solidFill>
                <a:latin typeface="Open Sans"/>
                <a:ea typeface="Open Sans"/>
                <a:cs typeface="Open Sans"/>
                <a:sym typeface="Open Sans"/>
              </a:rPr>
              <a:t>search, add the filters for:</a:t>
            </a:r>
            <a:endParaRPr>
              <a:solidFill>
                <a:srgbClr val="424242"/>
              </a:solidFill>
            </a:endParaRPr>
          </a:p>
          <a:p>
            <a:pPr marL="457200" lvl="0" indent="-381000" algn="l" rtl="0">
              <a:lnSpc>
                <a:spcPct val="100000"/>
              </a:lnSpc>
              <a:spcBef>
                <a:spcPts val="1000"/>
              </a:spcBef>
              <a:spcAft>
                <a:spcPts val="0"/>
              </a:spcAft>
              <a:buClr>
                <a:schemeClr val="dk1"/>
              </a:buClr>
              <a:buSzPts val="2400"/>
              <a:buChar char="●"/>
            </a:pPr>
            <a:r>
              <a:rPr lang="en-US" sz="2200" b="1">
                <a:solidFill>
                  <a:srgbClr val="424242"/>
                </a:solidFill>
                <a:latin typeface="Open Sans"/>
                <a:ea typeface="Open Sans"/>
                <a:cs typeface="Open Sans"/>
                <a:sym typeface="Open Sans"/>
              </a:rPr>
              <a:t>ARTICLE TYPE/Clinical Trial, Meta-Analysis, Randomized Controlled Trial </a:t>
            </a:r>
            <a:r>
              <a:rPr lang="en-US" sz="2200">
                <a:solidFill>
                  <a:srgbClr val="424242"/>
                </a:solidFill>
                <a:latin typeface="Open Sans"/>
                <a:ea typeface="Open Sans"/>
                <a:cs typeface="Open Sans"/>
                <a:sym typeface="Open Sans"/>
              </a:rPr>
              <a:t>and</a:t>
            </a:r>
            <a:r>
              <a:rPr lang="en-US" sz="2200" b="1">
                <a:solidFill>
                  <a:srgbClr val="424242"/>
                </a:solidFill>
                <a:latin typeface="Open Sans"/>
                <a:ea typeface="Open Sans"/>
                <a:cs typeface="Open Sans"/>
                <a:sym typeface="Open Sans"/>
              </a:rPr>
              <a:t> Systematic Review</a:t>
            </a:r>
            <a:r>
              <a:rPr lang="en-US" sz="2200">
                <a:solidFill>
                  <a:srgbClr val="424242"/>
                </a:solidFill>
                <a:latin typeface="Open Sans"/>
                <a:ea typeface="Open Sans"/>
                <a:cs typeface="Open Sans"/>
                <a:sym typeface="Open Sans"/>
              </a:rPr>
              <a:t>.  The search results total </a:t>
            </a:r>
            <a:r>
              <a:rPr lang="en-US" sz="2200" b="1">
                <a:solidFill>
                  <a:srgbClr val="424242"/>
                </a:solidFill>
                <a:latin typeface="Open Sans"/>
                <a:ea typeface="Open Sans"/>
                <a:cs typeface="Open Sans"/>
                <a:sym typeface="Open Sans"/>
              </a:rPr>
              <a:t>530.</a:t>
            </a:r>
            <a:endParaRPr sz="2200" b="1">
              <a:solidFill>
                <a:srgbClr val="424242"/>
              </a:solidFill>
              <a:latin typeface="Open Sans"/>
              <a:ea typeface="Open Sans"/>
              <a:cs typeface="Open Sans"/>
              <a:sym typeface="Open Sans"/>
            </a:endParaRPr>
          </a:p>
          <a:p>
            <a:pPr marL="457200" lvl="0" indent="-381000" algn="l" rtl="0">
              <a:lnSpc>
                <a:spcPct val="100000"/>
              </a:lnSpc>
              <a:spcBef>
                <a:spcPts val="1000"/>
              </a:spcBef>
              <a:spcAft>
                <a:spcPts val="0"/>
              </a:spcAft>
              <a:buClr>
                <a:schemeClr val="dk1"/>
              </a:buClr>
              <a:buSzPts val="2400"/>
              <a:buChar char="●"/>
            </a:pPr>
            <a:r>
              <a:rPr lang="en-US" sz="2200">
                <a:solidFill>
                  <a:srgbClr val="424242"/>
                </a:solidFill>
                <a:latin typeface="Open Sans"/>
                <a:ea typeface="Open Sans"/>
                <a:cs typeface="Open Sans"/>
                <a:sym typeface="Open Sans"/>
              </a:rPr>
              <a:t>Limited to </a:t>
            </a:r>
            <a:r>
              <a:rPr lang="en-US" sz="2200" b="1">
                <a:solidFill>
                  <a:srgbClr val="424242"/>
                </a:solidFill>
                <a:latin typeface="Open Sans"/>
                <a:ea typeface="Open Sans"/>
                <a:cs typeface="Open Sans"/>
                <a:sym typeface="Open Sans"/>
              </a:rPr>
              <a:t>ARTICLE/TYPE Systematic Review</a:t>
            </a:r>
            <a:r>
              <a:rPr lang="en-US" sz="2200">
                <a:solidFill>
                  <a:srgbClr val="424242"/>
                </a:solidFill>
                <a:latin typeface="Open Sans"/>
                <a:ea typeface="Open Sans"/>
                <a:cs typeface="Open Sans"/>
                <a:sym typeface="Open Sans"/>
              </a:rPr>
              <a:t>, the total is </a:t>
            </a:r>
            <a:r>
              <a:rPr lang="en-US" sz="2200" b="1">
                <a:solidFill>
                  <a:srgbClr val="424242"/>
                </a:solidFill>
                <a:latin typeface="Open Sans"/>
                <a:ea typeface="Open Sans"/>
                <a:cs typeface="Open Sans"/>
                <a:sym typeface="Open Sans"/>
              </a:rPr>
              <a:t>224 </a:t>
            </a:r>
            <a:r>
              <a:rPr lang="en-US" sz="2200">
                <a:solidFill>
                  <a:srgbClr val="424242"/>
                </a:solidFill>
                <a:latin typeface="Open Sans"/>
                <a:ea typeface="Open Sans"/>
                <a:cs typeface="Open Sans"/>
                <a:sym typeface="Open Sans"/>
              </a:rPr>
              <a:t>citations.</a:t>
            </a:r>
            <a:endParaRPr sz="2200">
              <a:solidFill>
                <a:srgbClr val="424242"/>
              </a:solidFill>
              <a:latin typeface="Open Sans"/>
              <a:ea typeface="Open Sans"/>
              <a:cs typeface="Open Sans"/>
              <a:sym typeface="Open Sans"/>
            </a:endParaRPr>
          </a:p>
        </p:txBody>
      </p:sp>
      <p:pic>
        <p:nvPicPr>
          <p:cNvPr id="541" name="Google Shape;541;p53"/>
          <p:cNvPicPr preferRelativeResize="0"/>
          <p:nvPr/>
        </p:nvPicPr>
        <p:blipFill rotWithShape="1">
          <a:blip r:embed="rId3">
            <a:alphaModFix/>
          </a:blip>
          <a:srcRect/>
          <a:stretch/>
        </p:blipFill>
        <p:spPr>
          <a:xfrm>
            <a:off x="4860234" y="1694224"/>
            <a:ext cx="6869874" cy="5061857"/>
          </a:xfrm>
          <a:prstGeom prst="rect">
            <a:avLst/>
          </a:prstGeom>
          <a:noFill/>
          <a:ln>
            <a:noFill/>
          </a:ln>
        </p:spPr>
      </p:pic>
      <p:sp>
        <p:nvSpPr>
          <p:cNvPr id="542" name="Google Shape;542;p53"/>
          <p:cNvSpPr/>
          <p:nvPr/>
        </p:nvSpPr>
        <p:spPr>
          <a:xfrm>
            <a:off x="6764998" y="1796143"/>
            <a:ext cx="4436402" cy="281135"/>
          </a:xfrm>
          <a:prstGeom prst="rect">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43" name="Google Shape;543;p53"/>
          <p:cNvSpPr/>
          <p:nvPr/>
        </p:nvSpPr>
        <p:spPr>
          <a:xfrm>
            <a:off x="4933832" y="5061859"/>
            <a:ext cx="1586238" cy="1694222"/>
          </a:xfrm>
          <a:prstGeom prst="rect">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44" name="Google Shape;544;p53"/>
          <p:cNvSpPr/>
          <p:nvPr/>
        </p:nvSpPr>
        <p:spPr>
          <a:xfrm>
            <a:off x="4933832" y="1718757"/>
            <a:ext cx="1069403" cy="577181"/>
          </a:xfrm>
          <a:prstGeom prst="rect">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8"/>
          <p:cNvSpPr txBox="1">
            <a:spLocks noGrp="1"/>
          </p:cNvSpPr>
          <p:nvPr>
            <p:ph type="title"/>
          </p:nvPr>
        </p:nvSpPr>
        <p:spPr>
          <a:xfrm>
            <a:off x="0" y="437222"/>
            <a:ext cx="82164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600"/>
              <a:buNone/>
            </a:pPr>
            <a:r>
              <a:rPr lang="en-US">
                <a:solidFill>
                  <a:srgbClr val="586F7C"/>
                </a:solidFill>
                <a:latin typeface="Open Sans"/>
                <a:ea typeface="Open Sans"/>
                <a:cs typeface="Open Sans"/>
                <a:sym typeface="Open Sans"/>
              </a:rPr>
              <a:t>What is Evidence?</a:t>
            </a:r>
            <a:endParaRPr>
              <a:solidFill>
                <a:srgbClr val="586F7C"/>
              </a:solidFill>
              <a:latin typeface="Open Sans"/>
              <a:ea typeface="Open Sans"/>
              <a:cs typeface="Open Sans"/>
              <a:sym typeface="Open Sans"/>
            </a:endParaRPr>
          </a:p>
        </p:txBody>
      </p:sp>
      <p:sp>
        <p:nvSpPr>
          <p:cNvPr id="112" name="Google Shape;112;p8"/>
          <p:cNvSpPr txBox="1">
            <a:spLocks noGrp="1"/>
          </p:cNvSpPr>
          <p:nvPr>
            <p:ph type="body" idx="1"/>
          </p:nvPr>
        </p:nvSpPr>
        <p:spPr>
          <a:xfrm>
            <a:off x="192560" y="1779109"/>
            <a:ext cx="5438806" cy="4522200"/>
          </a:xfrm>
          <a:prstGeom prst="rect">
            <a:avLst/>
          </a:prstGeom>
          <a:noFill/>
          <a:ln>
            <a:noFill/>
          </a:ln>
        </p:spPr>
        <p:txBody>
          <a:bodyPr spcFirstLastPara="1" wrap="square" lIns="91425" tIns="45700" rIns="91425" bIns="45700" anchor="t" anchorCtr="0">
            <a:noAutofit/>
          </a:bodyPr>
          <a:lstStyle/>
          <a:p>
            <a:pPr marL="400050" lvl="1" indent="0" algn="l" rtl="0">
              <a:lnSpc>
                <a:spcPct val="90000"/>
              </a:lnSpc>
              <a:spcBef>
                <a:spcPts val="2100"/>
              </a:spcBef>
              <a:spcAft>
                <a:spcPts val="0"/>
              </a:spcAft>
              <a:buSzPts val="2000"/>
              <a:buNone/>
            </a:pPr>
            <a:r>
              <a:rPr lang="en-US" sz="2400">
                <a:solidFill>
                  <a:srgbClr val="3F3F3F"/>
                </a:solidFill>
                <a:latin typeface="Open Sans"/>
                <a:ea typeface="Open Sans"/>
                <a:cs typeface="Open Sans"/>
                <a:sym typeface="Open Sans"/>
              </a:rPr>
              <a:t>Evidence concerns facts intended for use to support a conclusion:</a:t>
            </a:r>
            <a:endParaRPr>
              <a:solidFill>
                <a:srgbClr val="3F3F3F"/>
              </a:solidFill>
            </a:endParaRPr>
          </a:p>
          <a:p>
            <a:pPr marL="400050" lvl="1" indent="0" algn="l" rtl="0">
              <a:lnSpc>
                <a:spcPct val="90000"/>
              </a:lnSpc>
              <a:spcBef>
                <a:spcPts val="2100"/>
              </a:spcBef>
              <a:spcAft>
                <a:spcPts val="0"/>
              </a:spcAft>
              <a:buSzPts val="2000"/>
              <a:buNone/>
            </a:pPr>
            <a:endParaRPr sz="1200">
              <a:solidFill>
                <a:srgbClr val="3F3F3F"/>
              </a:solidFill>
              <a:latin typeface="Open Sans"/>
              <a:ea typeface="Open Sans"/>
              <a:cs typeface="Open Sans"/>
              <a:sym typeface="Open Sans"/>
            </a:endParaRPr>
          </a:p>
          <a:p>
            <a:pPr marL="355600" lvl="0" indent="-342900" algn="l" rtl="0">
              <a:lnSpc>
                <a:spcPct val="100000"/>
              </a:lnSpc>
              <a:spcBef>
                <a:spcPts val="0"/>
              </a:spcBef>
              <a:spcAft>
                <a:spcPts val="0"/>
              </a:spcAft>
              <a:buClr>
                <a:srgbClr val="000000"/>
              </a:buClr>
              <a:buSzPts val="2200"/>
              <a:buChar char="●"/>
            </a:pPr>
            <a:r>
              <a:rPr lang="en-US">
                <a:solidFill>
                  <a:srgbClr val="3F3F3F"/>
                </a:solidFill>
                <a:latin typeface="Open Sans"/>
                <a:ea typeface="Open Sans"/>
                <a:cs typeface="Open Sans"/>
                <a:sym typeface="Open Sans"/>
              </a:rPr>
              <a:t>A fact is something known by experience or observation</a:t>
            </a:r>
            <a:endParaRPr>
              <a:solidFill>
                <a:srgbClr val="3F3F3F"/>
              </a:solidFill>
            </a:endParaRPr>
          </a:p>
          <a:p>
            <a:pPr marL="355600" lvl="0" indent="-342900" algn="l" rtl="0">
              <a:lnSpc>
                <a:spcPct val="100000"/>
              </a:lnSpc>
              <a:spcBef>
                <a:spcPts val="0"/>
              </a:spcBef>
              <a:spcAft>
                <a:spcPts val="0"/>
              </a:spcAft>
              <a:buClr>
                <a:srgbClr val="000000"/>
              </a:buClr>
              <a:buSzPts val="2200"/>
              <a:buChar char="●"/>
            </a:pPr>
            <a:r>
              <a:rPr lang="en-US">
                <a:solidFill>
                  <a:srgbClr val="3F3F3F"/>
                </a:solidFill>
                <a:latin typeface="Open Sans"/>
                <a:ea typeface="Open Sans"/>
                <a:cs typeface="Open Sans"/>
                <a:sym typeface="Open Sans"/>
              </a:rPr>
              <a:t>Evidence is used to support a conclusion; it is not the conclusion itself</a:t>
            </a:r>
            <a:endParaRPr>
              <a:solidFill>
                <a:srgbClr val="3F3F3F"/>
              </a:solidFill>
            </a:endParaRPr>
          </a:p>
          <a:p>
            <a:pPr marL="355600" lvl="0" indent="-203200" algn="l" rtl="0">
              <a:lnSpc>
                <a:spcPct val="100000"/>
              </a:lnSpc>
              <a:spcBef>
                <a:spcPts val="0"/>
              </a:spcBef>
              <a:spcAft>
                <a:spcPts val="0"/>
              </a:spcAft>
              <a:buClr>
                <a:schemeClr val="dk2"/>
              </a:buClr>
              <a:buSzPts val="2200"/>
              <a:buNone/>
            </a:pPr>
            <a:endParaRPr>
              <a:solidFill>
                <a:srgbClr val="3F3F3F"/>
              </a:solidFill>
              <a:latin typeface="Open Sans"/>
              <a:ea typeface="Open Sans"/>
              <a:cs typeface="Open Sans"/>
              <a:sym typeface="Open Sans"/>
            </a:endParaRPr>
          </a:p>
          <a:p>
            <a:pPr marL="355600" lvl="0" indent="-203200" algn="l" rtl="0">
              <a:lnSpc>
                <a:spcPct val="100000"/>
              </a:lnSpc>
              <a:spcBef>
                <a:spcPts val="0"/>
              </a:spcBef>
              <a:spcAft>
                <a:spcPts val="0"/>
              </a:spcAft>
              <a:buClr>
                <a:schemeClr val="dk2"/>
              </a:buClr>
              <a:buSzPts val="2200"/>
              <a:buNone/>
            </a:pPr>
            <a:r>
              <a:rPr lang="en-US" sz="1600">
                <a:solidFill>
                  <a:srgbClr val="3F3F3F"/>
                </a:solidFill>
                <a:latin typeface="Open Sans"/>
                <a:ea typeface="Open Sans"/>
                <a:cs typeface="Open Sans"/>
                <a:sym typeface="Open Sans"/>
              </a:rPr>
              <a:t>Lomas J et al. Conceptualizing and combining</a:t>
            </a:r>
            <a:endParaRPr/>
          </a:p>
          <a:p>
            <a:pPr marL="355600" lvl="0" indent="-203200" algn="l" rtl="0">
              <a:lnSpc>
                <a:spcPct val="100000"/>
              </a:lnSpc>
              <a:spcBef>
                <a:spcPts val="0"/>
              </a:spcBef>
              <a:spcAft>
                <a:spcPts val="0"/>
              </a:spcAft>
              <a:buClr>
                <a:schemeClr val="dk2"/>
              </a:buClr>
              <a:buSzPts val="2200"/>
              <a:buNone/>
            </a:pPr>
            <a:r>
              <a:rPr lang="en-US" sz="1600">
                <a:solidFill>
                  <a:srgbClr val="3F3F3F"/>
                </a:solidFill>
                <a:latin typeface="Open Sans"/>
                <a:ea typeface="Open Sans"/>
                <a:cs typeface="Open Sans"/>
                <a:sym typeface="Open Sans"/>
              </a:rPr>
              <a:t>evidence for health system guidance. Canadian</a:t>
            </a:r>
            <a:endParaRPr/>
          </a:p>
          <a:p>
            <a:pPr marL="355600" lvl="0" indent="-203200" algn="l" rtl="0">
              <a:lnSpc>
                <a:spcPct val="100000"/>
              </a:lnSpc>
              <a:spcBef>
                <a:spcPts val="0"/>
              </a:spcBef>
              <a:spcAft>
                <a:spcPts val="0"/>
              </a:spcAft>
              <a:buClr>
                <a:schemeClr val="dk2"/>
              </a:buClr>
              <a:buSzPts val="2200"/>
              <a:buNone/>
            </a:pPr>
            <a:r>
              <a:rPr lang="en-US" sz="1600">
                <a:solidFill>
                  <a:srgbClr val="3F3F3F"/>
                </a:solidFill>
                <a:latin typeface="Open Sans"/>
                <a:ea typeface="Open Sans"/>
                <a:cs typeface="Open Sans"/>
                <a:sym typeface="Open Sans"/>
              </a:rPr>
              <a:t>Health Services Research Foundation, 2005</a:t>
            </a:r>
            <a:endParaRPr sz="1600" i="1">
              <a:solidFill>
                <a:srgbClr val="3F3F3F"/>
              </a:solidFill>
              <a:latin typeface="Open Sans"/>
              <a:ea typeface="Open Sans"/>
              <a:cs typeface="Open Sans"/>
              <a:sym typeface="Open Sans"/>
            </a:endParaRPr>
          </a:p>
          <a:p>
            <a:pPr marL="355600" lvl="0" indent="-203200" algn="l" rtl="0">
              <a:lnSpc>
                <a:spcPct val="100000"/>
              </a:lnSpc>
              <a:spcBef>
                <a:spcPts val="0"/>
              </a:spcBef>
              <a:spcAft>
                <a:spcPts val="0"/>
              </a:spcAft>
              <a:buClr>
                <a:schemeClr val="dk2"/>
              </a:buClr>
              <a:buSzPts val="2200"/>
              <a:buNone/>
            </a:pPr>
            <a:endParaRPr sz="2200" i="1">
              <a:solidFill>
                <a:srgbClr val="3F3F3F"/>
              </a:solidFill>
              <a:latin typeface="Open Sans"/>
              <a:ea typeface="Open Sans"/>
              <a:cs typeface="Open Sans"/>
              <a:sym typeface="Open Sans"/>
            </a:endParaRPr>
          </a:p>
        </p:txBody>
      </p:sp>
      <p:sp>
        <p:nvSpPr>
          <p:cNvPr id="113" name="Google Shape;113;p8"/>
          <p:cNvSpPr txBox="1"/>
          <p:nvPr/>
        </p:nvSpPr>
        <p:spPr>
          <a:xfrm>
            <a:off x="0" y="427283"/>
            <a:ext cx="8216400" cy="10809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FFFFFF"/>
              </a:buClr>
              <a:buSzPts val="3600"/>
              <a:buFont typeface="Trebuchet MS"/>
              <a:buNone/>
            </a:pPr>
            <a:r>
              <a:rPr lang="en-US" sz="3700" b="0" i="0" u="none" strike="noStrike" cap="none">
                <a:solidFill>
                  <a:srgbClr val="586F7C"/>
                </a:solidFill>
                <a:latin typeface="Open Sans"/>
                <a:ea typeface="Open Sans"/>
                <a:cs typeface="Open Sans"/>
                <a:sym typeface="Open Sans"/>
              </a:rPr>
              <a:t>What is Evidence?</a:t>
            </a:r>
            <a:endParaRPr sz="1400" b="0" i="0" u="none" strike="noStrike" cap="none">
              <a:solidFill>
                <a:srgbClr val="000000"/>
              </a:solidFill>
              <a:latin typeface="Arial"/>
              <a:ea typeface="Arial"/>
              <a:cs typeface="Arial"/>
              <a:sym typeface="Arial"/>
            </a:endParaRPr>
          </a:p>
        </p:txBody>
      </p:sp>
      <p:grpSp>
        <p:nvGrpSpPr>
          <p:cNvPr id="114" name="Google Shape;114;p8"/>
          <p:cNvGrpSpPr/>
          <p:nvPr/>
        </p:nvGrpSpPr>
        <p:grpSpPr>
          <a:xfrm>
            <a:off x="6011893" y="1906063"/>
            <a:ext cx="5482998" cy="4395245"/>
            <a:chOff x="-84107" y="126954"/>
            <a:chExt cx="5482998" cy="4395245"/>
          </a:xfrm>
        </p:grpSpPr>
        <p:sp>
          <p:nvSpPr>
            <p:cNvPr id="115" name="Google Shape;115;p8"/>
            <p:cNvSpPr/>
            <p:nvPr/>
          </p:nvSpPr>
          <p:spPr>
            <a:xfrm>
              <a:off x="966465" y="126954"/>
              <a:ext cx="3074089" cy="2626640"/>
            </a:xfrm>
            <a:prstGeom prst="ellipse">
              <a:avLst/>
            </a:prstGeom>
            <a:gradFill>
              <a:gsLst>
                <a:gs pos="0">
                  <a:srgbClr val="FFAD22">
                    <a:alpha val="47450"/>
                  </a:srgbClr>
                </a:gs>
                <a:gs pos="100000">
                  <a:srgbClr val="FFCE6C">
                    <a:alpha val="47450"/>
                  </a:srgbClr>
                </a:gs>
              </a:gsLst>
              <a:lin ang="16200000" scaled="0"/>
            </a:gradFill>
            <a:ln>
              <a:noFill/>
            </a:ln>
            <a:effectLst>
              <a:outerShdw blurRad="40000" dist="23000" dir="5400000" rotWithShape="0">
                <a:srgbClr val="000000">
                  <a:alpha val="3254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8"/>
            <p:cNvSpPr txBox="1"/>
            <p:nvPr/>
          </p:nvSpPr>
          <p:spPr>
            <a:xfrm>
              <a:off x="1376344" y="586616"/>
              <a:ext cx="2254332" cy="118198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rgbClr val="3F3F3F"/>
                  </a:solidFill>
                  <a:latin typeface="Open Sans"/>
                  <a:ea typeface="Open Sans"/>
                  <a:cs typeface="Open Sans"/>
                  <a:sym typeface="Open Sans"/>
                </a:rPr>
                <a:t>Context-free scientific evidence (medical effectiveness or biomedical research</a:t>
              </a:r>
              <a:r>
                <a:rPr lang="en-US" sz="1400" b="0" i="0" u="none" strike="noStrike" cap="none">
                  <a:solidFill>
                    <a:srgbClr val="3F3F3F"/>
                  </a:solidFill>
                  <a:latin typeface="Open Sans"/>
                  <a:ea typeface="Open Sans"/>
                  <a:cs typeface="Open Sans"/>
                  <a:sym typeface="Open Sans"/>
                </a:rPr>
                <a:t>)</a:t>
              </a:r>
              <a:endParaRPr sz="1400" b="0" i="0" u="none" strike="noStrike" cap="none">
                <a:solidFill>
                  <a:srgbClr val="3F3F3F"/>
                </a:solidFill>
                <a:latin typeface="Open Sans"/>
                <a:ea typeface="Open Sans"/>
                <a:cs typeface="Open Sans"/>
                <a:sym typeface="Open Sans"/>
              </a:endParaRPr>
            </a:p>
          </p:txBody>
        </p:sp>
        <p:sp>
          <p:nvSpPr>
            <p:cNvPr id="117" name="Google Shape;117;p8"/>
            <p:cNvSpPr/>
            <p:nvPr/>
          </p:nvSpPr>
          <p:spPr>
            <a:xfrm>
              <a:off x="1503688" y="1895559"/>
              <a:ext cx="3895203" cy="2626640"/>
            </a:xfrm>
            <a:prstGeom prst="ellipse">
              <a:avLst/>
            </a:prstGeom>
            <a:gradFill>
              <a:gsLst>
                <a:gs pos="0">
                  <a:srgbClr val="FFAD22">
                    <a:alpha val="47450"/>
                  </a:srgbClr>
                </a:gs>
                <a:gs pos="100000">
                  <a:srgbClr val="FFCE6C">
                    <a:alpha val="47450"/>
                  </a:srgbClr>
                </a:gs>
              </a:gsLst>
              <a:lin ang="16200000" scaled="0"/>
            </a:gradFill>
            <a:ln>
              <a:noFill/>
            </a:ln>
            <a:effectLst>
              <a:outerShdw blurRad="40000" dist="23000" dir="5400000" rotWithShape="0">
                <a:srgbClr val="000000">
                  <a:alpha val="3254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8"/>
            <p:cNvSpPr txBox="1"/>
            <p:nvPr/>
          </p:nvSpPr>
          <p:spPr>
            <a:xfrm>
              <a:off x="2694971" y="2574108"/>
              <a:ext cx="2337121" cy="144465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rgbClr val="3F3F3F"/>
                  </a:solidFill>
                  <a:latin typeface="Open Sans"/>
                  <a:ea typeface="Open Sans"/>
                  <a:cs typeface="Open Sans"/>
                  <a:sym typeface="Open Sans"/>
                </a:rPr>
                <a:t>Context sensitive scientific evidence (putting evidence into a particular operational setting</a:t>
              </a:r>
              <a:r>
                <a:rPr lang="en-US" sz="1400" b="0" i="0" u="none" strike="noStrike" cap="none">
                  <a:solidFill>
                    <a:srgbClr val="3F3F3F"/>
                  </a:solidFill>
                  <a:latin typeface="Open Sans"/>
                  <a:ea typeface="Open Sans"/>
                  <a:cs typeface="Open Sans"/>
                  <a:sym typeface="Open Sans"/>
                </a:rPr>
                <a:t>) </a:t>
              </a:r>
              <a:endParaRPr sz="1400" b="0" i="0" u="none" strike="noStrike" cap="none">
                <a:solidFill>
                  <a:srgbClr val="3F3F3F"/>
                </a:solidFill>
                <a:latin typeface="Open Sans"/>
                <a:ea typeface="Open Sans"/>
                <a:cs typeface="Open Sans"/>
                <a:sym typeface="Open Sans"/>
              </a:endParaRPr>
            </a:p>
          </p:txBody>
        </p:sp>
        <p:sp>
          <p:nvSpPr>
            <p:cNvPr id="119" name="Google Shape;119;p8"/>
            <p:cNvSpPr/>
            <p:nvPr/>
          </p:nvSpPr>
          <p:spPr>
            <a:xfrm>
              <a:off x="-84107" y="1895559"/>
              <a:ext cx="3279676" cy="2626640"/>
            </a:xfrm>
            <a:prstGeom prst="ellipse">
              <a:avLst/>
            </a:prstGeom>
            <a:gradFill>
              <a:gsLst>
                <a:gs pos="0">
                  <a:srgbClr val="FFAD22">
                    <a:alpha val="47450"/>
                  </a:srgbClr>
                </a:gs>
                <a:gs pos="100000">
                  <a:srgbClr val="FFCE6C">
                    <a:alpha val="47450"/>
                  </a:srgbClr>
                </a:gs>
              </a:gsLst>
              <a:lin ang="16200000" scaled="0"/>
            </a:gradFill>
            <a:ln>
              <a:noFill/>
            </a:ln>
            <a:effectLst>
              <a:outerShdw blurRad="40000" dist="23000" dir="5400000" rotWithShape="0">
                <a:srgbClr val="000000">
                  <a:alpha val="3254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8"/>
            <p:cNvSpPr txBox="1"/>
            <p:nvPr/>
          </p:nvSpPr>
          <p:spPr>
            <a:xfrm>
              <a:off x="224728" y="2574108"/>
              <a:ext cx="1967805" cy="144465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rgbClr val="3F3F3F"/>
                  </a:solidFill>
                  <a:latin typeface="Open Sans"/>
                  <a:ea typeface="Open Sans"/>
                  <a:cs typeface="Open Sans"/>
                  <a:sym typeface="Open Sans"/>
                </a:rPr>
                <a:t>Tacit evidence (views and realities of doctors and patients) </a:t>
              </a:r>
              <a:endParaRPr sz="1400" b="0" i="0" u="none" strike="noStrike" cap="none">
                <a:solidFill>
                  <a:srgbClr val="3F3F3F"/>
                </a:solidFill>
                <a:latin typeface="Open Sans"/>
                <a:ea typeface="Open Sans"/>
                <a:cs typeface="Open Sans"/>
                <a:sym typeface="Open Sans"/>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54"/>
          <p:cNvSpPr txBox="1">
            <a:spLocks noGrp="1"/>
          </p:cNvSpPr>
          <p:nvPr>
            <p:ph type="title"/>
          </p:nvPr>
        </p:nvSpPr>
        <p:spPr>
          <a:xfrm>
            <a:off x="-1" y="843148"/>
            <a:ext cx="8348353" cy="67497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000">
                <a:solidFill>
                  <a:srgbClr val="586F7C"/>
                </a:solidFill>
                <a:latin typeface="Open Sans"/>
                <a:ea typeface="Open Sans"/>
                <a:cs typeface="Open Sans"/>
                <a:sym typeface="Open Sans"/>
              </a:rPr>
              <a:t>Additional evidence-based practice resources</a:t>
            </a:r>
            <a:endParaRPr sz="3000">
              <a:solidFill>
                <a:srgbClr val="586F7C"/>
              </a:solidFill>
              <a:latin typeface="Open Sans"/>
              <a:ea typeface="Open Sans"/>
              <a:cs typeface="Open Sans"/>
              <a:sym typeface="Open Sans"/>
            </a:endParaRPr>
          </a:p>
        </p:txBody>
      </p:sp>
      <p:sp>
        <p:nvSpPr>
          <p:cNvPr id="551" name="Google Shape;551;p54"/>
          <p:cNvSpPr txBox="1">
            <a:spLocks noGrp="1"/>
          </p:cNvSpPr>
          <p:nvPr>
            <p:ph type="body" idx="1"/>
          </p:nvPr>
        </p:nvSpPr>
        <p:spPr>
          <a:xfrm>
            <a:off x="160020" y="1758588"/>
            <a:ext cx="11475719" cy="4131127"/>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1000"/>
              </a:spcBef>
              <a:spcAft>
                <a:spcPts val="0"/>
              </a:spcAft>
              <a:buClr>
                <a:schemeClr val="lt1"/>
              </a:buClr>
              <a:buSzPts val="2400"/>
              <a:buChar char="●"/>
            </a:pPr>
            <a:r>
              <a:rPr lang="en-US" sz="2300" b="1">
                <a:solidFill>
                  <a:srgbClr val="3F3F3F"/>
                </a:solidFill>
                <a:latin typeface="Open Sans"/>
                <a:ea typeface="Open Sans"/>
                <a:cs typeface="Open Sans"/>
                <a:sym typeface="Open Sans"/>
              </a:rPr>
              <a:t>EBM Librarian</a:t>
            </a:r>
            <a:r>
              <a:rPr lang="en-US" sz="2300">
                <a:solidFill>
                  <a:srgbClr val="3F3F3F"/>
                </a:solidFill>
                <a:latin typeface="Open Sans"/>
                <a:ea typeface="Open Sans"/>
                <a:cs typeface="Open Sans"/>
                <a:sym typeface="Open Sans"/>
              </a:rPr>
              <a:t>: the purpose of this site is to develop a community of librarians who are involved in teaching and supporting the practice of Evidence-Based Medicine (EBM) also called Evidence-Based Practice (EBP). This site offers a place to share teaching materials and class handouts, discuss issues and ask advice from colleagues, share useful information about teaching EBM </a:t>
            </a:r>
            <a:r>
              <a:rPr lang="en-US" sz="2300" u="sng">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https://sites.google.com/site/ebmlibrarian/</a:t>
            </a:r>
            <a:r>
              <a:rPr lang="en-US" sz="2300">
                <a:solidFill>
                  <a:schemeClr val="accent5"/>
                </a:solidFill>
                <a:latin typeface="Open Sans"/>
                <a:ea typeface="Open Sans"/>
                <a:cs typeface="Open Sans"/>
                <a:sym typeface="Open Sans"/>
              </a:rPr>
              <a:t> </a:t>
            </a:r>
            <a:endParaRPr>
              <a:solidFill>
                <a:schemeClr val="accent5"/>
              </a:solidFill>
            </a:endParaRPr>
          </a:p>
          <a:p>
            <a:pPr marL="457200" lvl="0" indent="-381000" algn="l" rtl="0">
              <a:lnSpc>
                <a:spcPct val="90000"/>
              </a:lnSpc>
              <a:spcBef>
                <a:spcPts val="1000"/>
              </a:spcBef>
              <a:spcAft>
                <a:spcPts val="0"/>
              </a:spcAft>
              <a:buClr>
                <a:schemeClr val="lt1"/>
              </a:buClr>
              <a:buSzPts val="2400"/>
              <a:buChar char="●"/>
            </a:pPr>
            <a:r>
              <a:rPr lang="en-US" sz="2300">
                <a:solidFill>
                  <a:srgbClr val="3F3F3F"/>
                </a:solidFill>
                <a:latin typeface="Open Sans"/>
                <a:ea typeface="Open Sans"/>
                <a:cs typeface="Open Sans"/>
                <a:sym typeface="Open Sans"/>
              </a:rPr>
              <a:t> </a:t>
            </a:r>
            <a:endParaRPr>
              <a:solidFill>
                <a:srgbClr val="3F3F3F"/>
              </a:solidFill>
            </a:endParaRPr>
          </a:p>
          <a:p>
            <a:pPr marL="457200" lvl="0" indent="-381000" algn="l" rtl="0">
              <a:lnSpc>
                <a:spcPct val="90000"/>
              </a:lnSpc>
              <a:spcBef>
                <a:spcPts val="1000"/>
              </a:spcBef>
              <a:spcAft>
                <a:spcPts val="0"/>
              </a:spcAft>
              <a:buClr>
                <a:schemeClr val="lt1"/>
              </a:buClr>
              <a:buSzPts val="2400"/>
              <a:buChar char="●"/>
            </a:pPr>
            <a:r>
              <a:rPr lang="en-US" sz="2300" b="1">
                <a:solidFill>
                  <a:srgbClr val="3F3F3F"/>
                </a:solidFill>
                <a:latin typeface="Open Sans"/>
                <a:ea typeface="Open Sans"/>
                <a:cs typeface="Open Sans"/>
                <a:sym typeface="Open Sans"/>
              </a:rPr>
              <a:t>EvidenceAlerts</a:t>
            </a:r>
            <a:r>
              <a:rPr lang="en-US" sz="2300">
                <a:solidFill>
                  <a:srgbClr val="3F3F3F"/>
                </a:solidFill>
                <a:latin typeface="Open Sans"/>
                <a:ea typeface="Open Sans"/>
                <a:cs typeface="Open Sans"/>
                <a:sym typeface="Open Sans"/>
              </a:rPr>
              <a:t>: an Internet service that notifies physicians and researchers about newly-published clinical studies. Researchers at the McMaster Health Information Unit find the highest quality studies, reviews, and evidence-based clinical practice guidelines from 121 premier clinical journals and these articles are rated by practicing physicians for clinical relevance and interest. Alerts are curated to your own clinical interests. </a:t>
            </a:r>
            <a:r>
              <a:rPr lang="en-US" sz="2300" u="sng">
                <a:solidFill>
                  <a:schemeClr val="accent5"/>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https://www.evidencealerts.com/</a:t>
            </a:r>
            <a:endParaRPr sz="2300">
              <a:solidFill>
                <a:schemeClr val="accent5"/>
              </a:solidFill>
              <a:latin typeface="Open Sans"/>
              <a:ea typeface="Open Sans"/>
              <a:cs typeface="Open Sans"/>
              <a:sym typeface="Open San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34"/>
          <p:cNvSpPr txBox="1">
            <a:spLocks noGrp="1"/>
          </p:cNvSpPr>
          <p:nvPr>
            <p:ph type="title"/>
          </p:nvPr>
        </p:nvSpPr>
        <p:spPr>
          <a:xfrm>
            <a:off x="0" y="731521"/>
            <a:ext cx="7217229" cy="83106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Additional resources continued</a:t>
            </a:r>
            <a:endParaRPr>
              <a:solidFill>
                <a:srgbClr val="586F7C"/>
              </a:solidFill>
              <a:latin typeface="Open Sans"/>
              <a:ea typeface="Open Sans"/>
              <a:cs typeface="Open Sans"/>
              <a:sym typeface="Open Sans"/>
            </a:endParaRPr>
          </a:p>
        </p:txBody>
      </p:sp>
      <p:sp>
        <p:nvSpPr>
          <p:cNvPr id="558" name="Google Shape;558;p34"/>
          <p:cNvSpPr txBox="1">
            <a:spLocks noGrp="1"/>
          </p:cNvSpPr>
          <p:nvPr>
            <p:ph type="body" idx="1"/>
          </p:nvPr>
        </p:nvSpPr>
        <p:spPr>
          <a:xfrm>
            <a:off x="-91440" y="2107096"/>
            <a:ext cx="12001501" cy="4019383"/>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1000"/>
              </a:spcBef>
              <a:spcAft>
                <a:spcPts val="0"/>
              </a:spcAft>
              <a:buClr>
                <a:srgbClr val="3F3F3F"/>
              </a:buClr>
              <a:buSzPts val="2200"/>
              <a:buFont typeface="Arial"/>
              <a:buChar char="•"/>
            </a:pPr>
            <a:r>
              <a:rPr lang="en-US" sz="2200" b="1">
                <a:solidFill>
                  <a:srgbClr val="3F3F3F"/>
                </a:solidFill>
                <a:latin typeface="Open Sans"/>
                <a:ea typeface="Open Sans"/>
                <a:cs typeface="Open Sans"/>
                <a:sym typeface="Open Sans"/>
              </a:rPr>
              <a:t>McMaster PLUS </a:t>
            </a:r>
            <a:r>
              <a:rPr lang="en-US" sz="2200">
                <a:solidFill>
                  <a:srgbClr val="3F3F3F"/>
                </a:solidFill>
                <a:latin typeface="Open Sans"/>
                <a:ea typeface="Open Sans"/>
                <a:cs typeface="Open Sans"/>
                <a:sym typeface="Open Sans"/>
              </a:rPr>
              <a:t>(Premium Literature Service): </a:t>
            </a:r>
            <a:r>
              <a:rPr lang="en-US" sz="2200" b="1">
                <a:solidFill>
                  <a:srgbClr val="3F3F3F"/>
                </a:solidFill>
                <a:latin typeface="Open Sans"/>
                <a:ea typeface="Open Sans"/>
                <a:cs typeface="Open Sans"/>
                <a:sym typeface="Open Sans"/>
              </a:rPr>
              <a:t>C</a:t>
            </a:r>
            <a:r>
              <a:rPr lang="en-US" sz="2200">
                <a:solidFill>
                  <a:srgbClr val="3F3F3F"/>
                </a:solidFill>
                <a:latin typeface="Open Sans"/>
                <a:ea typeface="Open Sans"/>
                <a:cs typeface="Open Sans"/>
                <a:sym typeface="Open Sans"/>
              </a:rPr>
              <a:t>ritical </a:t>
            </a:r>
            <a:r>
              <a:rPr lang="en-US" sz="2200" b="1">
                <a:solidFill>
                  <a:srgbClr val="3F3F3F"/>
                </a:solidFill>
                <a:latin typeface="Open Sans"/>
                <a:ea typeface="Open Sans"/>
                <a:cs typeface="Open Sans"/>
                <a:sym typeface="Open Sans"/>
              </a:rPr>
              <a:t>A</a:t>
            </a:r>
            <a:r>
              <a:rPr lang="en-US" sz="2200">
                <a:solidFill>
                  <a:srgbClr val="3F3F3F"/>
                </a:solidFill>
                <a:latin typeface="Open Sans"/>
                <a:ea typeface="Open Sans"/>
                <a:cs typeface="Open Sans"/>
                <a:sym typeface="Open Sans"/>
              </a:rPr>
              <a:t>ppraisal </a:t>
            </a:r>
            <a:r>
              <a:rPr lang="en-US" sz="2200" b="1">
                <a:solidFill>
                  <a:srgbClr val="3F3F3F"/>
                </a:solidFill>
                <a:latin typeface="Open Sans"/>
                <a:ea typeface="Open Sans"/>
                <a:cs typeface="Open Sans"/>
                <a:sym typeface="Open Sans"/>
              </a:rPr>
              <a:t>P</a:t>
            </a:r>
            <a:r>
              <a:rPr lang="en-US" sz="2200">
                <a:solidFill>
                  <a:srgbClr val="3F3F3F"/>
                </a:solidFill>
                <a:latin typeface="Open Sans"/>
                <a:ea typeface="Open Sans"/>
                <a:cs typeface="Open Sans"/>
                <a:sym typeface="Open Sans"/>
              </a:rPr>
              <a:t>rocess (CAP) that identifies studies and systematic reviews that are scientifically strong; articles that meet our scientific criteria are then rated by frontline clinicians for relevance and newsworthiness through the </a:t>
            </a:r>
            <a:r>
              <a:rPr lang="en-US" sz="2200" b="1">
                <a:solidFill>
                  <a:srgbClr val="3F3F3F"/>
                </a:solidFill>
                <a:latin typeface="Open Sans"/>
                <a:ea typeface="Open Sans"/>
                <a:cs typeface="Open Sans"/>
                <a:sym typeface="Open Sans"/>
              </a:rPr>
              <a:t>M</a:t>
            </a:r>
            <a:r>
              <a:rPr lang="en-US" sz="2200">
                <a:solidFill>
                  <a:srgbClr val="3F3F3F"/>
                </a:solidFill>
                <a:latin typeface="Open Sans"/>
                <a:ea typeface="Open Sans"/>
                <a:cs typeface="Open Sans"/>
                <a:sym typeface="Open Sans"/>
              </a:rPr>
              <a:t>cMaster </a:t>
            </a:r>
            <a:r>
              <a:rPr lang="en-US" sz="2200" b="1">
                <a:solidFill>
                  <a:srgbClr val="3F3F3F"/>
                </a:solidFill>
                <a:latin typeface="Open Sans"/>
                <a:ea typeface="Open Sans"/>
                <a:cs typeface="Open Sans"/>
                <a:sym typeface="Open Sans"/>
              </a:rPr>
              <a:t>O</a:t>
            </a:r>
            <a:r>
              <a:rPr lang="en-US" sz="2200">
                <a:solidFill>
                  <a:srgbClr val="3F3F3F"/>
                </a:solidFill>
                <a:latin typeface="Open Sans"/>
                <a:ea typeface="Open Sans"/>
                <a:cs typeface="Open Sans"/>
                <a:sym typeface="Open Sans"/>
              </a:rPr>
              <a:t>nline</a:t>
            </a:r>
            <a:r>
              <a:rPr lang="en-US" sz="2200" b="1">
                <a:solidFill>
                  <a:srgbClr val="3F3F3F"/>
                </a:solidFill>
                <a:latin typeface="Open Sans"/>
                <a:ea typeface="Open Sans"/>
                <a:cs typeface="Open Sans"/>
                <a:sym typeface="Open Sans"/>
              </a:rPr>
              <a:t> R</a:t>
            </a:r>
            <a:r>
              <a:rPr lang="en-US" sz="2200">
                <a:solidFill>
                  <a:srgbClr val="3F3F3F"/>
                </a:solidFill>
                <a:latin typeface="Open Sans"/>
                <a:ea typeface="Open Sans"/>
                <a:cs typeface="Open Sans"/>
                <a:sym typeface="Open Sans"/>
              </a:rPr>
              <a:t>ating of </a:t>
            </a:r>
            <a:r>
              <a:rPr lang="en-US" sz="2200" b="1">
                <a:solidFill>
                  <a:srgbClr val="3F3F3F"/>
                </a:solidFill>
                <a:latin typeface="Open Sans"/>
                <a:ea typeface="Open Sans"/>
                <a:cs typeface="Open Sans"/>
                <a:sym typeface="Open Sans"/>
              </a:rPr>
              <a:t>E</a:t>
            </a:r>
            <a:r>
              <a:rPr lang="en-US" sz="2200">
                <a:solidFill>
                  <a:srgbClr val="3F3F3F"/>
                </a:solidFill>
                <a:latin typeface="Open Sans"/>
                <a:ea typeface="Open Sans"/>
                <a:cs typeface="Open Sans"/>
                <a:sym typeface="Open Sans"/>
              </a:rPr>
              <a:t>vidence (</a:t>
            </a:r>
            <a:r>
              <a:rPr lang="en-US" sz="2200" b="1">
                <a:solidFill>
                  <a:srgbClr val="3F3F3F"/>
                </a:solidFill>
                <a:latin typeface="Open Sans"/>
                <a:ea typeface="Open Sans"/>
                <a:cs typeface="Open Sans"/>
                <a:sym typeface="Open Sans"/>
              </a:rPr>
              <a:t>MORE</a:t>
            </a:r>
            <a:r>
              <a:rPr lang="en-US" sz="2200">
                <a:solidFill>
                  <a:srgbClr val="3F3F3F"/>
                </a:solidFill>
                <a:latin typeface="Open Sans"/>
                <a:ea typeface="Open Sans"/>
                <a:cs typeface="Open Sans"/>
                <a:sym typeface="Open Sans"/>
              </a:rPr>
              <a:t>) system. </a:t>
            </a:r>
            <a:r>
              <a:rPr lang="en-US" sz="2200" u="sng">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hiru.mcmaster.ca/hiru/HIRU_McMaster_PLUS_projects.aspx</a:t>
            </a:r>
            <a:endParaRPr sz="2200" u="sng">
              <a:solidFill>
                <a:schemeClr val="accent5"/>
              </a:solidFill>
              <a:latin typeface="Open Sans"/>
              <a:ea typeface="Open Sans"/>
              <a:cs typeface="Open Sans"/>
              <a:sym typeface="Open Sans"/>
            </a:endParaRPr>
          </a:p>
          <a:p>
            <a:pPr marL="76200" lvl="0" indent="0" algn="l" rtl="0">
              <a:lnSpc>
                <a:spcPct val="90000"/>
              </a:lnSpc>
              <a:spcBef>
                <a:spcPts val="1000"/>
              </a:spcBef>
              <a:spcAft>
                <a:spcPts val="0"/>
              </a:spcAft>
              <a:buClr>
                <a:srgbClr val="3F3F3F"/>
              </a:buClr>
              <a:buSzPts val="2200"/>
              <a:buNone/>
            </a:pPr>
            <a:endParaRPr sz="2200" u="sng">
              <a:solidFill>
                <a:schemeClr val="accent5"/>
              </a:solidFill>
              <a:latin typeface="Open Sans"/>
              <a:ea typeface="Open Sans"/>
              <a:cs typeface="Open Sans"/>
              <a:sym typeface="Open Sans"/>
            </a:endParaRPr>
          </a:p>
          <a:p>
            <a:pPr marL="457200" lvl="0" indent="-381000" algn="l" rtl="0">
              <a:lnSpc>
                <a:spcPct val="90000"/>
              </a:lnSpc>
              <a:spcBef>
                <a:spcPts val="1000"/>
              </a:spcBef>
              <a:spcAft>
                <a:spcPts val="0"/>
              </a:spcAft>
              <a:buClr>
                <a:srgbClr val="3F3F3F"/>
              </a:buClr>
              <a:buSzPts val="2200"/>
              <a:buFont typeface="Arial"/>
              <a:buChar char="•"/>
            </a:pPr>
            <a:r>
              <a:rPr lang="en-US" sz="2200" b="1">
                <a:solidFill>
                  <a:srgbClr val="3F3F3F"/>
                </a:solidFill>
                <a:latin typeface="Open Sans"/>
                <a:ea typeface="Open Sans"/>
                <a:cs typeface="Open Sans"/>
                <a:sym typeface="Open Sans"/>
              </a:rPr>
              <a:t>Trip Database</a:t>
            </a:r>
            <a:r>
              <a:rPr lang="en-US" sz="2200">
                <a:solidFill>
                  <a:srgbClr val="3F3F3F"/>
                </a:solidFill>
                <a:latin typeface="Open Sans"/>
                <a:ea typeface="Open Sans"/>
                <a:cs typeface="Open Sans"/>
                <a:sym typeface="Open Sans"/>
              </a:rPr>
              <a:t>: “a smart, fast tool for you to find high-quality clinical research evidence”; contains access to research evidence and other content types including images, videos, patient information leaflets, educational courses and news. </a:t>
            </a:r>
            <a:r>
              <a:rPr lang="en-US" sz="2200" u="sng">
                <a:solidFill>
                  <a:schemeClr val="accent5"/>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www.tripdatabase.com/</a:t>
            </a:r>
            <a:endParaRPr sz="2200">
              <a:solidFill>
                <a:schemeClr val="accent5"/>
              </a:solidFill>
              <a:latin typeface="Open Sans"/>
              <a:ea typeface="Open Sans"/>
              <a:cs typeface="Open Sans"/>
              <a:sym typeface="Open Sans"/>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45"/>
          <p:cNvSpPr txBox="1">
            <a:spLocks noGrp="1"/>
          </p:cNvSpPr>
          <p:nvPr>
            <p:ph type="title"/>
          </p:nvPr>
        </p:nvSpPr>
        <p:spPr>
          <a:xfrm>
            <a:off x="0" y="715244"/>
            <a:ext cx="8131629"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4000">
                <a:solidFill>
                  <a:srgbClr val="586F7C"/>
                </a:solidFill>
                <a:latin typeface="Open Sans"/>
                <a:ea typeface="Open Sans"/>
                <a:cs typeface="Open Sans"/>
                <a:sym typeface="Open Sans"/>
              </a:rPr>
              <a:t>Summary</a:t>
            </a:r>
            <a:endParaRPr>
              <a:solidFill>
                <a:srgbClr val="586F7C"/>
              </a:solidFill>
              <a:latin typeface="Open Sans"/>
              <a:ea typeface="Open Sans"/>
              <a:cs typeface="Open Sans"/>
              <a:sym typeface="Open Sans"/>
            </a:endParaRPr>
          </a:p>
        </p:txBody>
      </p:sp>
      <p:sp>
        <p:nvSpPr>
          <p:cNvPr id="565" name="Google Shape;565;p45"/>
          <p:cNvSpPr txBox="1">
            <a:spLocks noGrp="1"/>
          </p:cNvSpPr>
          <p:nvPr>
            <p:ph type="body" idx="1"/>
          </p:nvPr>
        </p:nvSpPr>
        <p:spPr>
          <a:xfrm>
            <a:off x="212270" y="1796144"/>
            <a:ext cx="11462659" cy="4882242"/>
          </a:xfrm>
          <a:prstGeom prst="rect">
            <a:avLst/>
          </a:prstGeom>
          <a:noFill/>
          <a:ln>
            <a:noFill/>
          </a:ln>
        </p:spPr>
        <p:txBody>
          <a:bodyPr spcFirstLastPara="1" wrap="square" lIns="91425" tIns="45700" rIns="91425" bIns="45700" anchor="t" anchorCtr="0">
            <a:noAutofit/>
          </a:bodyPr>
          <a:lstStyle/>
          <a:p>
            <a:pPr marL="457200" lvl="0" indent="-387350" algn="l" rtl="0">
              <a:lnSpc>
                <a:spcPct val="90000"/>
              </a:lnSpc>
              <a:spcBef>
                <a:spcPts val="1000"/>
              </a:spcBef>
              <a:spcAft>
                <a:spcPts val="0"/>
              </a:spcAft>
              <a:buClr>
                <a:srgbClr val="000000"/>
              </a:buClr>
              <a:buSzPts val="2500"/>
              <a:buFont typeface="Open Sans"/>
              <a:buChar char="●"/>
            </a:pPr>
            <a:r>
              <a:rPr lang="en-US" sz="2500">
                <a:solidFill>
                  <a:srgbClr val="3F3F3F"/>
                </a:solidFill>
                <a:latin typeface="Open Sans"/>
                <a:ea typeface="Open Sans"/>
                <a:cs typeface="Open Sans"/>
                <a:sym typeface="Open Sans"/>
              </a:rPr>
              <a:t>This lesson focuses on the concepts of evidence-based medicine/practice and key EBP resources that are available.</a:t>
            </a:r>
            <a:endParaRPr sz="2500">
              <a:solidFill>
                <a:srgbClr val="3F3F3F"/>
              </a:solidFill>
            </a:endParaRPr>
          </a:p>
          <a:p>
            <a:pPr marL="457200" lvl="0" indent="-387350" algn="l" rtl="0">
              <a:lnSpc>
                <a:spcPct val="90000"/>
              </a:lnSpc>
              <a:spcBef>
                <a:spcPts val="0"/>
              </a:spcBef>
              <a:spcAft>
                <a:spcPts val="0"/>
              </a:spcAft>
              <a:buClr>
                <a:srgbClr val="000000"/>
              </a:buClr>
              <a:buSzPts val="2500"/>
              <a:buFont typeface="Open Sans"/>
              <a:buChar char="●"/>
            </a:pPr>
            <a:r>
              <a:rPr lang="en-US" sz="2500">
                <a:solidFill>
                  <a:srgbClr val="3F3F3F"/>
                </a:solidFill>
                <a:latin typeface="Open Sans"/>
                <a:ea typeface="Open Sans"/>
                <a:cs typeface="Open Sans"/>
                <a:sym typeface="Open Sans"/>
              </a:rPr>
              <a:t>The first part of the lesson is an overview of components of EBP (systematic reviews, meta-analysis, other study types, hierarchy of resources – filtered/pre-appraised literature vs. nonfiltered/appraised literature) and the 5-step EBP process (ask, assess, appraise, apply, assess).</a:t>
            </a:r>
            <a:endParaRPr sz="2500">
              <a:solidFill>
                <a:srgbClr val="3F3F3F"/>
              </a:solidFill>
            </a:endParaRPr>
          </a:p>
          <a:p>
            <a:pPr marL="457200" lvl="0" indent="-387350" algn="l" rtl="0">
              <a:lnSpc>
                <a:spcPct val="90000"/>
              </a:lnSpc>
              <a:spcBef>
                <a:spcPts val="0"/>
              </a:spcBef>
              <a:spcAft>
                <a:spcPts val="0"/>
              </a:spcAft>
              <a:buClr>
                <a:srgbClr val="000000"/>
              </a:buClr>
              <a:buSzPts val="2500"/>
              <a:buFont typeface="Open Sans"/>
              <a:buChar char="●"/>
            </a:pPr>
            <a:r>
              <a:rPr lang="en-US" sz="2500">
                <a:solidFill>
                  <a:srgbClr val="3F3F3F"/>
                </a:solidFill>
                <a:latin typeface="Open Sans"/>
                <a:ea typeface="Open Sans"/>
                <a:cs typeface="Open Sans"/>
                <a:sym typeface="Open Sans"/>
              </a:rPr>
              <a:t>The second part of the lesson focuses on the key information resources that are available from Research4Life (Cochrane Library, Joanna Briggs Institute EBP Database, Clinical Key, Essential Evidence Plus), PubMed  (Clinical Queries and Article Types filters) and the Internet.</a:t>
            </a:r>
            <a:endParaRPr sz="2500">
              <a:solidFill>
                <a:srgbClr val="3F3F3F"/>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g727b3dbef2_0_81"/>
          <p:cNvSpPr txBox="1">
            <a:spLocks noGrp="1"/>
          </p:cNvSpPr>
          <p:nvPr>
            <p:ph type="title"/>
          </p:nvPr>
        </p:nvSpPr>
        <p:spPr>
          <a:xfrm>
            <a:off x="0" y="791552"/>
            <a:ext cx="820350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You are invited to;</a:t>
            </a:r>
            <a:endParaRPr>
              <a:solidFill>
                <a:srgbClr val="586F7C"/>
              </a:solidFill>
              <a:latin typeface="Open Sans"/>
              <a:ea typeface="Open Sans"/>
              <a:cs typeface="Open Sans"/>
              <a:sym typeface="Open Sans"/>
            </a:endParaRPr>
          </a:p>
        </p:txBody>
      </p:sp>
      <p:sp>
        <p:nvSpPr>
          <p:cNvPr id="571" name="Google Shape;571;g727b3dbef2_0_81"/>
          <p:cNvSpPr txBox="1">
            <a:spLocks noGrp="1"/>
          </p:cNvSpPr>
          <p:nvPr>
            <p:ph type="body" idx="1"/>
          </p:nvPr>
        </p:nvSpPr>
        <p:spPr>
          <a:xfrm>
            <a:off x="656075" y="2094525"/>
            <a:ext cx="9916800" cy="3599400"/>
          </a:xfrm>
          <a:prstGeom prst="rect">
            <a:avLst/>
          </a:prstGeom>
          <a:noFill/>
          <a:ln>
            <a:noFill/>
          </a:ln>
        </p:spPr>
        <p:txBody>
          <a:bodyPr spcFirstLastPara="1" wrap="square" lIns="91425" tIns="45700" rIns="91425" bIns="45700" anchor="t" anchorCtr="0">
            <a:noAutofit/>
          </a:bodyPr>
          <a:lstStyle/>
          <a:p>
            <a:pPr marL="457200" lvl="0" indent="-317500" algn="l" rtl="0">
              <a:lnSpc>
                <a:spcPct val="15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Visit us at </a:t>
            </a:r>
            <a:r>
              <a:rPr lang="en-US" sz="2000">
                <a:solidFill>
                  <a:srgbClr val="586F7C"/>
                </a:solidFill>
                <a:uFill>
                  <a:noFill/>
                </a:u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www.research4life.or</a:t>
            </a:r>
            <a:r>
              <a:rPr lang="en-US" sz="2000" u="sng">
                <a:solidFill>
                  <a:srgbClr val="586F7C"/>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g</a:t>
            </a:r>
            <a:endParaRPr sz="2000">
              <a:solidFill>
                <a:srgbClr val="586F7C"/>
              </a:solidFill>
              <a:latin typeface="Open Sans"/>
              <a:ea typeface="Open Sans"/>
              <a:cs typeface="Open Sans"/>
              <a:sym typeface="Open Sans"/>
            </a:endParaRPr>
          </a:p>
          <a:p>
            <a:pPr marL="457200" lvl="0" indent="-317500" algn="l" rtl="0">
              <a:lnSpc>
                <a:spcPct val="15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Contact us at </a:t>
            </a:r>
            <a:r>
              <a:rPr lang="en-US" sz="2000">
                <a:solidFill>
                  <a:srgbClr val="586F7C"/>
                </a:solidFill>
                <a:uFill>
                  <a:noFill/>
                </a:u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r4l@research4life.org</a:t>
            </a:r>
            <a:r>
              <a:rPr lang="en-US" sz="2000">
                <a:solidFill>
                  <a:srgbClr val="586F7C"/>
                </a:solidFill>
                <a:latin typeface="Open Sans"/>
                <a:ea typeface="Open Sans"/>
                <a:cs typeface="Open Sans"/>
                <a:sym typeface="Open Sans"/>
              </a:rPr>
              <a:t> </a:t>
            </a:r>
            <a:endParaRPr sz="2000">
              <a:solidFill>
                <a:srgbClr val="586F7C"/>
              </a:solidFill>
              <a:latin typeface="Open Sans"/>
              <a:ea typeface="Open Sans"/>
              <a:cs typeface="Open Sans"/>
              <a:sym typeface="Open Sans"/>
            </a:endParaRPr>
          </a:p>
          <a:p>
            <a:pPr marL="457200" lvl="0" indent="-317500" algn="l" rtl="0">
              <a:lnSpc>
                <a:spcPct val="15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Find out about other training materials [</a:t>
            </a:r>
            <a:r>
              <a:rPr lang="en-US" sz="2000" u="sng">
                <a:solidFill>
                  <a:schemeClr val="hlink"/>
                </a:solidFill>
                <a:latin typeface="Open Sans"/>
                <a:ea typeface="Open Sans"/>
                <a:cs typeface="Open Sans"/>
                <a:sym typeface="Open Sans"/>
                <a:hlinkClick r:id="rId5"/>
              </a:rPr>
              <a:t>www.research4life.org/training</a:t>
            </a:r>
            <a:r>
              <a:rPr lang="en-US" sz="2000">
                <a:solidFill>
                  <a:srgbClr val="586F7C"/>
                </a:solidFill>
                <a:latin typeface="Open Sans"/>
                <a:ea typeface="Open Sans"/>
                <a:cs typeface="Open Sans"/>
                <a:sym typeface="Open Sans"/>
              </a:rPr>
              <a:t>]</a:t>
            </a:r>
            <a:endParaRPr sz="2000">
              <a:solidFill>
                <a:srgbClr val="586F7C"/>
              </a:solidFill>
              <a:latin typeface="Open Sans"/>
              <a:ea typeface="Open Sans"/>
              <a:cs typeface="Open Sans"/>
              <a:sym typeface="Open Sans"/>
            </a:endParaRPr>
          </a:p>
          <a:p>
            <a:pPr marL="457200" lvl="0" indent="-317500" algn="l" rtl="0">
              <a:lnSpc>
                <a:spcPct val="15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Subscribe to Research4Life newsletter [</a:t>
            </a:r>
            <a:r>
              <a:rPr lang="en-US" sz="2000" u="sng">
                <a:solidFill>
                  <a:schemeClr val="hlink"/>
                </a:solidFill>
                <a:latin typeface="Open Sans"/>
                <a:ea typeface="Open Sans"/>
                <a:cs typeface="Open Sans"/>
                <a:sym typeface="Open Sans"/>
                <a:hlinkClick r:id="rId6"/>
              </a:rPr>
              <a:t>www.research4life.org/newsletter</a:t>
            </a:r>
            <a:r>
              <a:rPr lang="en-US" sz="2000">
                <a:solidFill>
                  <a:srgbClr val="586F7C"/>
                </a:solidFill>
                <a:latin typeface="Open Sans"/>
                <a:ea typeface="Open Sans"/>
                <a:cs typeface="Open Sans"/>
                <a:sym typeface="Open Sans"/>
              </a:rPr>
              <a:t>]</a:t>
            </a:r>
            <a:endParaRPr sz="2000">
              <a:solidFill>
                <a:srgbClr val="586F7C"/>
              </a:solidFill>
              <a:latin typeface="Open Sans"/>
              <a:ea typeface="Open Sans"/>
              <a:cs typeface="Open Sans"/>
              <a:sym typeface="Open Sans"/>
            </a:endParaRPr>
          </a:p>
          <a:p>
            <a:pPr marL="457200" lvl="0" indent="-317500" algn="l" rtl="0">
              <a:lnSpc>
                <a:spcPct val="15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Check out Research4Life videos [</a:t>
            </a:r>
            <a:r>
              <a:rPr lang="en-US" sz="2000" u="sng">
                <a:solidFill>
                  <a:schemeClr val="hlink"/>
                </a:solidFill>
                <a:latin typeface="Open Sans"/>
                <a:ea typeface="Open Sans"/>
                <a:cs typeface="Open Sans"/>
                <a:sym typeface="Open Sans"/>
                <a:hlinkClick r:id="rId7"/>
              </a:rPr>
              <a:t>https://bit.ly/2w3CU5C</a:t>
            </a:r>
            <a:r>
              <a:rPr lang="en-US" sz="2000">
                <a:solidFill>
                  <a:srgbClr val="586F7C"/>
                </a:solidFill>
                <a:latin typeface="Open Sans"/>
                <a:ea typeface="Open Sans"/>
                <a:cs typeface="Open Sans"/>
                <a:sym typeface="Open Sans"/>
              </a:rPr>
              <a:t>]</a:t>
            </a:r>
            <a:endParaRPr sz="2000">
              <a:solidFill>
                <a:srgbClr val="586F7C"/>
              </a:solidFill>
              <a:latin typeface="Open Sans"/>
              <a:ea typeface="Open Sans"/>
              <a:cs typeface="Open Sans"/>
              <a:sym typeface="Open Sans"/>
            </a:endParaRPr>
          </a:p>
          <a:p>
            <a:pPr marL="457200" lvl="0" indent="-317500" algn="l" rtl="0">
              <a:lnSpc>
                <a:spcPct val="15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Follow us on Twitter @r4lpartnership and </a:t>
            </a:r>
            <a:r>
              <a:rPr lang="en-US" sz="2000">
                <a:solidFill>
                  <a:srgbClr val="586F7C"/>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
                  </a:ext>
                </a:extLst>
              </a:rPr>
              <a:t>Facebook</a:t>
            </a:r>
            <a:r>
              <a:rPr lang="en-US" sz="2000">
                <a:solidFill>
                  <a:srgbClr val="586F7C"/>
                </a:solidFill>
                <a:latin typeface="Open Sans"/>
                <a:ea typeface="Open Sans"/>
                <a:cs typeface="Open Sans"/>
                <a:sym typeface="Open Sans"/>
              </a:rPr>
              <a:t> @R4Lpartnership</a:t>
            </a:r>
            <a:endParaRPr sz="2000">
              <a:solidFill>
                <a:schemeClr val="dk1"/>
              </a:solidFill>
              <a:latin typeface="Open Sans"/>
              <a:ea typeface="Open Sans"/>
              <a:cs typeface="Open Sans"/>
              <a:sym typeface="Open Sans"/>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6"/>
          <p:cNvSpPr txBox="1">
            <a:spLocks noGrp="1"/>
          </p:cNvSpPr>
          <p:nvPr>
            <p:ph type="body" idx="1"/>
          </p:nvPr>
        </p:nvSpPr>
        <p:spPr>
          <a:xfrm>
            <a:off x="838200" y="1959388"/>
            <a:ext cx="10515600" cy="3986100"/>
          </a:xfrm>
          <a:prstGeom prst="rect">
            <a:avLst/>
          </a:prstGeom>
          <a:noFill/>
          <a:ln>
            <a:noFill/>
          </a:ln>
        </p:spPr>
        <p:txBody>
          <a:bodyPr spcFirstLastPara="1" wrap="square" lIns="91425" tIns="45700" rIns="91425" bIns="45700" anchor="t" anchorCtr="0">
            <a:noAutofit/>
          </a:bodyPr>
          <a:lstStyle/>
          <a:p>
            <a:pPr marL="76200" lvl="0" indent="0" algn="l" rtl="0">
              <a:lnSpc>
                <a:spcPct val="90000"/>
              </a:lnSpc>
              <a:spcBef>
                <a:spcPts val="1000"/>
              </a:spcBef>
              <a:spcAft>
                <a:spcPts val="0"/>
              </a:spcAft>
              <a:buSzPts val="2400"/>
              <a:buNone/>
            </a:pPr>
            <a:r>
              <a:rPr lang="nl-NL" sz="2200">
                <a:solidFill>
                  <a:schemeClr val="dk2"/>
                </a:solidFill>
                <a:latin typeface="Open Sans"/>
                <a:ea typeface="Open Sans"/>
                <a:cs typeface="Open Sans"/>
                <a:sym typeface="Open Sans"/>
              </a:rPr>
              <a:t>Research4Life is committed to the UN's </a:t>
            </a:r>
            <a:r>
              <a:rPr lang="nl-NL" sz="2200" u="sng">
                <a:solidFill>
                  <a:srgbClr val="F4992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Sustainable Development Goals</a:t>
            </a:r>
            <a:r>
              <a:rPr lang="nl-NL" sz="2200" u="sng">
                <a:solidFill>
                  <a:srgbClr val="F49925"/>
                </a:solidFill>
                <a:latin typeface="Open Sans"/>
                <a:ea typeface="Open Sans"/>
                <a:cs typeface="Open Sans"/>
                <a:sym typeface="Open Sans"/>
              </a:rPr>
              <a:t>.</a:t>
            </a:r>
            <a:endParaRPr sz="2200">
              <a:solidFill>
                <a:srgbClr val="F49925"/>
              </a:solidFill>
              <a:latin typeface="Open Sans"/>
              <a:ea typeface="Open Sans"/>
              <a:cs typeface="Open Sans"/>
              <a:sym typeface="Open Sans"/>
            </a:endParaRPr>
          </a:p>
          <a:p>
            <a:pPr marL="0" lvl="0" indent="0" algn="l" rtl="0">
              <a:lnSpc>
                <a:spcPct val="90000"/>
              </a:lnSpc>
              <a:spcBef>
                <a:spcPts val="1000"/>
              </a:spcBef>
              <a:spcAft>
                <a:spcPts val="0"/>
              </a:spcAft>
              <a:buSzPts val="2800"/>
              <a:buNone/>
            </a:pPr>
            <a:endParaRPr sz="2200">
              <a:solidFill>
                <a:schemeClr val="dk2"/>
              </a:solidFill>
              <a:latin typeface="Open Sans"/>
              <a:ea typeface="Open Sans"/>
              <a:cs typeface="Open Sans"/>
              <a:sym typeface="Open Sans"/>
            </a:endParaRPr>
          </a:p>
          <a:p>
            <a:pPr marL="76200" lvl="0" indent="0" algn="l" rtl="0">
              <a:lnSpc>
                <a:spcPct val="90000"/>
              </a:lnSpc>
              <a:spcBef>
                <a:spcPts val="1000"/>
              </a:spcBef>
              <a:spcAft>
                <a:spcPts val="0"/>
              </a:spcAft>
              <a:buSzPts val="2400"/>
              <a:buNone/>
            </a:pPr>
            <a:r>
              <a:rPr lang="nl-NL" sz="2200">
                <a:solidFill>
                  <a:schemeClr val="dk2"/>
                </a:solidFill>
                <a:latin typeface="Open Sans"/>
                <a:ea typeface="Open Sans"/>
                <a:cs typeface="Open Sans"/>
                <a:sym typeface="Open Sans"/>
              </a:rPr>
              <a:t>Research4Life contributes to the United Nations Decade of Action by increasing research participation from the Global South. </a:t>
            </a:r>
            <a:endParaRPr sz="2200"/>
          </a:p>
          <a:p>
            <a:pPr marL="76200" lvl="0" indent="0" algn="l" rtl="0">
              <a:lnSpc>
                <a:spcPct val="90000"/>
              </a:lnSpc>
              <a:spcBef>
                <a:spcPts val="1000"/>
              </a:spcBef>
              <a:spcAft>
                <a:spcPts val="0"/>
              </a:spcAft>
              <a:buSzPts val="2400"/>
              <a:buNone/>
            </a:pPr>
            <a:endParaRPr sz="2200">
              <a:solidFill>
                <a:schemeClr val="dk2"/>
              </a:solidFill>
              <a:latin typeface="Open Sans"/>
              <a:ea typeface="Open Sans"/>
              <a:cs typeface="Open Sans"/>
              <a:sym typeface="Open Sans"/>
            </a:endParaRPr>
          </a:p>
          <a:p>
            <a:pPr marL="76200" lvl="0" indent="0" algn="l" rtl="0">
              <a:lnSpc>
                <a:spcPct val="90000"/>
              </a:lnSpc>
              <a:spcBef>
                <a:spcPts val="1000"/>
              </a:spcBef>
              <a:spcAft>
                <a:spcPts val="0"/>
              </a:spcAft>
              <a:buSzPts val="2400"/>
              <a:buNone/>
            </a:pPr>
            <a:r>
              <a:rPr lang="nl-NL" sz="2200">
                <a:solidFill>
                  <a:schemeClr val="dk2"/>
                </a:solidFill>
                <a:latin typeface="Open Sans"/>
                <a:ea typeface="Open Sans"/>
                <a:cs typeface="Open Sans"/>
                <a:sym typeface="Open Sans"/>
              </a:rPr>
              <a:t>The recent Strategic Plan to 2030 focuses on inclusion and equity in the global research community, supporting the creation of an even richer body of research which will help to advance the </a:t>
            </a:r>
            <a:r>
              <a:rPr lang="nl-NL" sz="2200" b="1">
                <a:solidFill>
                  <a:schemeClr val="dk2"/>
                </a:solidFill>
                <a:latin typeface="Open Sans"/>
                <a:ea typeface="Open Sans"/>
                <a:cs typeface="Open Sans"/>
                <a:sym typeface="Open Sans"/>
              </a:rPr>
              <a:t>Sustainable Development Goals</a:t>
            </a:r>
            <a:r>
              <a:rPr lang="nl-NL" sz="2200">
                <a:solidFill>
                  <a:schemeClr val="dk2"/>
                </a:solidFill>
                <a:latin typeface="Open Sans"/>
                <a:ea typeface="Open Sans"/>
                <a:cs typeface="Open Sans"/>
                <a:sym typeface="Open Sans"/>
              </a:rPr>
              <a:t>.</a:t>
            </a:r>
            <a:endParaRPr sz="2200"/>
          </a:p>
          <a:p>
            <a:pPr marL="76200" lvl="0" indent="0" algn="l" rtl="0">
              <a:lnSpc>
                <a:spcPct val="90000"/>
              </a:lnSpc>
              <a:spcBef>
                <a:spcPts val="1000"/>
              </a:spcBef>
              <a:spcAft>
                <a:spcPts val="0"/>
              </a:spcAft>
              <a:buSzPts val="2400"/>
              <a:buNone/>
            </a:pPr>
            <a:endParaRPr sz="2200">
              <a:solidFill>
                <a:schemeClr val="dk2"/>
              </a:solidFill>
              <a:latin typeface="Open Sans"/>
              <a:ea typeface="Open Sans"/>
              <a:cs typeface="Open Sans"/>
              <a:sym typeface="Open Sans"/>
            </a:endParaRPr>
          </a:p>
          <a:p>
            <a:pPr marL="76200" lvl="0" indent="0" algn="l" rtl="0">
              <a:lnSpc>
                <a:spcPct val="90000"/>
              </a:lnSpc>
              <a:spcBef>
                <a:spcPts val="1000"/>
              </a:spcBef>
              <a:spcAft>
                <a:spcPts val="0"/>
              </a:spcAft>
              <a:buSzPts val="2400"/>
              <a:buNone/>
            </a:pPr>
            <a:r>
              <a:rPr lang="nl-NL" sz="2200">
                <a:solidFill>
                  <a:schemeClr val="dk2"/>
                </a:solidFill>
                <a:latin typeface="Open Sans"/>
                <a:ea typeface="Open Sans"/>
                <a:cs typeface="Open Sans"/>
                <a:sym typeface="Open Sans"/>
              </a:rPr>
              <a:t>Research4Life offers our partners, users and supporters the opportunity to contribute to the creation of a diverse. inclusive and equitable research ecosystem for all. </a:t>
            </a:r>
            <a:endParaRPr sz="2200" u="sng">
              <a:solidFill>
                <a:schemeClr val="dk2"/>
              </a:solidFill>
              <a:latin typeface="Open Sans"/>
              <a:ea typeface="Open Sans"/>
              <a:cs typeface="Open Sans"/>
              <a:sym typeface="Open Sans"/>
            </a:endParaRPr>
          </a:p>
          <a:p>
            <a:pPr marL="457200" lvl="0" indent="-228600" algn="l" rtl="0">
              <a:lnSpc>
                <a:spcPct val="90000"/>
              </a:lnSpc>
              <a:spcBef>
                <a:spcPts val="1000"/>
              </a:spcBef>
              <a:spcAft>
                <a:spcPts val="0"/>
              </a:spcAft>
              <a:buSzPts val="2400"/>
              <a:buNone/>
            </a:pPr>
            <a:endParaRPr sz="2200">
              <a:solidFill>
                <a:srgbClr val="23527C"/>
              </a:solidFill>
              <a:latin typeface="Quattrocento Sans"/>
              <a:ea typeface="Quattrocento Sans"/>
              <a:cs typeface="Quattrocento Sans"/>
              <a:sym typeface="Quattrocento Sans"/>
            </a:endParaRPr>
          </a:p>
        </p:txBody>
      </p:sp>
      <p:pic>
        <p:nvPicPr>
          <p:cNvPr id="110" name="Google Shape;110;p16"/>
          <p:cNvPicPr preferRelativeResize="0"/>
          <p:nvPr/>
        </p:nvPicPr>
        <p:blipFill rotWithShape="1">
          <a:blip r:embed="rId4">
            <a:alphaModFix/>
          </a:blip>
          <a:srcRect/>
          <a:stretch/>
        </p:blipFill>
        <p:spPr>
          <a:xfrm>
            <a:off x="705415" y="202431"/>
            <a:ext cx="7031026" cy="1232994"/>
          </a:xfrm>
          <a:prstGeom prst="rect">
            <a:avLst/>
          </a:prstGeom>
          <a:noFill/>
          <a:ln>
            <a:noFill/>
          </a:ln>
        </p:spPr>
      </p:pic>
      <p:pic>
        <p:nvPicPr>
          <p:cNvPr id="111" name="Google Shape;111;p16"/>
          <p:cNvPicPr preferRelativeResize="0"/>
          <p:nvPr/>
        </p:nvPicPr>
        <p:blipFill rotWithShape="1">
          <a:blip r:embed="rId5">
            <a:alphaModFix/>
          </a:blip>
          <a:srcRect/>
          <a:stretch/>
        </p:blipFill>
        <p:spPr>
          <a:xfrm rot="10800000" flipH="1">
            <a:off x="989098" y="1731702"/>
            <a:ext cx="2276669" cy="75889"/>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7"/>
          <p:cNvSpPr txBox="1">
            <a:spLocks noGrp="1"/>
          </p:cNvSpPr>
          <p:nvPr>
            <p:ph type="body" idx="1"/>
          </p:nvPr>
        </p:nvSpPr>
        <p:spPr>
          <a:xfrm>
            <a:off x="838200" y="1503110"/>
            <a:ext cx="10515600" cy="4938395"/>
          </a:xfrm>
          <a:prstGeom prst="rect">
            <a:avLst/>
          </a:prstGeom>
          <a:noFill/>
          <a:ln>
            <a:noFill/>
          </a:ln>
        </p:spPr>
        <p:txBody>
          <a:bodyPr spcFirstLastPara="1" wrap="square" lIns="91425" tIns="45700" rIns="91425" bIns="45700" anchor="t" anchorCtr="0">
            <a:noAutofit/>
          </a:bodyPr>
          <a:lstStyle/>
          <a:p>
            <a:pPr marL="76200" lvl="0" indent="0" algn="just" rtl="0">
              <a:lnSpc>
                <a:spcPct val="90000"/>
              </a:lnSpc>
              <a:spcBef>
                <a:spcPts val="1000"/>
              </a:spcBef>
              <a:spcAft>
                <a:spcPts val="0"/>
              </a:spcAft>
              <a:buClr>
                <a:schemeClr val="dk1"/>
              </a:buClr>
              <a:buSzPts val="2400"/>
              <a:buFont typeface="Arial"/>
              <a:buNone/>
            </a:pPr>
            <a:br>
              <a:rPr lang="nl-NL" sz="1800">
                <a:latin typeface="Open Sans"/>
                <a:ea typeface="Open Sans"/>
                <a:cs typeface="Open Sans"/>
                <a:sym typeface="Open Sans"/>
              </a:rPr>
            </a:br>
            <a:br>
              <a:rPr lang="nl-NL" sz="1800">
                <a:latin typeface="Open Sans"/>
                <a:ea typeface="Open Sans"/>
                <a:cs typeface="Open Sans"/>
                <a:sym typeface="Open Sans"/>
              </a:rPr>
            </a:br>
            <a:r>
              <a:rPr lang="nl-NL" sz="2000">
                <a:solidFill>
                  <a:schemeClr val="dk2"/>
                </a:solidFill>
                <a:latin typeface="Open Sans"/>
                <a:ea typeface="Open Sans"/>
                <a:cs typeface="Open Sans"/>
                <a:sym typeface="Open Sans"/>
              </a:rPr>
              <a:t>Our unique public-private structure allows us to work effectively in alignment with</a:t>
            </a:r>
            <a:r>
              <a:rPr lang="nl-NL" sz="2000">
                <a:solidFill>
                  <a:srgbClr val="333333"/>
                </a:solidFill>
                <a:latin typeface="Open Sans"/>
                <a:ea typeface="Open Sans"/>
                <a:cs typeface="Open Sans"/>
                <a:sym typeface="Open Sans"/>
              </a:rPr>
              <a:t>  </a:t>
            </a:r>
            <a:r>
              <a:rPr lang="nl-NL" sz="2000" u="sng">
                <a:solidFill>
                  <a:srgbClr val="F8981D"/>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SDG17</a:t>
            </a:r>
            <a:r>
              <a:rPr lang="nl-NL" sz="2000">
                <a:solidFill>
                  <a:schemeClr val="dk2"/>
                </a:solidFill>
                <a:latin typeface="Open Sans"/>
                <a:ea typeface="Open Sans"/>
                <a:cs typeface="Open Sans"/>
                <a:sym typeface="Open Sans"/>
              </a:rPr>
              <a:t>: </a:t>
            </a:r>
            <a:r>
              <a:rPr lang="nl-NL" sz="2000" b="1">
                <a:solidFill>
                  <a:schemeClr val="dk2"/>
                </a:solidFill>
                <a:latin typeface="Open Sans"/>
                <a:ea typeface="Open Sans"/>
                <a:cs typeface="Open Sans"/>
                <a:sym typeface="Open Sans"/>
              </a:rPr>
              <a:t>Partnership for the Goals </a:t>
            </a:r>
            <a:r>
              <a:rPr lang="nl-NL" sz="2000">
                <a:solidFill>
                  <a:schemeClr val="dk2"/>
                </a:solidFill>
                <a:latin typeface="Open Sans"/>
                <a:ea typeface="Open Sans"/>
                <a:cs typeface="Open Sans"/>
                <a:sym typeface="Open Sans"/>
              </a:rPr>
              <a:t>for sustainable development and to support our community of users as both consumers and producers of critical research and</a:t>
            </a:r>
            <a:r>
              <a:rPr lang="nl-NL" sz="2000">
                <a:solidFill>
                  <a:srgbClr val="333333"/>
                </a:solidFill>
                <a:latin typeface="Open Sans"/>
                <a:ea typeface="Open Sans"/>
                <a:cs typeface="Open Sans"/>
                <a:sym typeface="Open Sans"/>
              </a:rPr>
              <a:t> advance </a:t>
            </a:r>
            <a:r>
              <a:rPr lang="nl-NL" sz="2000" u="sng">
                <a:solidFill>
                  <a:srgbClr val="F8981D"/>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SDG10</a:t>
            </a:r>
            <a:r>
              <a:rPr lang="nl-NL" sz="2000">
                <a:solidFill>
                  <a:schemeClr val="dk2"/>
                </a:solidFill>
                <a:latin typeface="Open Sans"/>
                <a:ea typeface="Open Sans"/>
                <a:cs typeface="Open Sans"/>
                <a:sym typeface="Open Sans"/>
              </a:rPr>
              <a:t>: </a:t>
            </a:r>
            <a:r>
              <a:rPr lang="nl-NL" sz="2000" b="1">
                <a:solidFill>
                  <a:schemeClr val="dk2"/>
                </a:solidFill>
                <a:latin typeface="Open Sans"/>
                <a:ea typeface="Open Sans"/>
                <a:cs typeface="Open Sans"/>
                <a:sym typeface="Open Sans"/>
              </a:rPr>
              <a:t>Reduced Inequalities </a:t>
            </a:r>
            <a:r>
              <a:rPr lang="nl-NL" sz="2000">
                <a:solidFill>
                  <a:schemeClr val="dk2"/>
                </a:solidFill>
                <a:latin typeface="Open Sans"/>
                <a:ea typeface="Open Sans"/>
                <a:cs typeface="Open Sans"/>
                <a:sym typeface="Open Sans"/>
              </a:rPr>
              <a:t>within and among countries.</a:t>
            </a:r>
            <a:endParaRPr/>
          </a:p>
          <a:p>
            <a:pPr marL="76200" lvl="0" indent="0" algn="just" rtl="0">
              <a:lnSpc>
                <a:spcPct val="90000"/>
              </a:lnSpc>
              <a:spcBef>
                <a:spcPts val="1000"/>
              </a:spcBef>
              <a:spcAft>
                <a:spcPts val="0"/>
              </a:spcAft>
              <a:buClr>
                <a:schemeClr val="dk1"/>
              </a:buClr>
              <a:buSzPts val="2400"/>
              <a:buNone/>
            </a:pPr>
            <a:r>
              <a:rPr lang="nl-NL" sz="2000">
                <a:solidFill>
                  <a:schemeClr val="dk2"/>
                </a:solidFill>
                <a:latin typeface="Open Sans"/>
                <a:ea typeface="Open Sans"/>
                <a:cs typeface="Open Sans"/>
                <a:sym typeface="Open Sans"/>
              </a:rPr>
              <a:t>While R4L activities directly and indirectly support all the SDGs such as </a:t>
            </a:r>
            <a:r>
              <a:rPr lang="nl-NL" sz="2000" b="1">
                <a:solidFill>
                  <a:schemeClr val="dk2"/>
                </a:solidFill>
                <a:latin typeface="Open Sans"/>
                <a:ea typeface="Open Sans"/>
                <a:cs typeface="Open Sans"/>
                <a:sym typeface="Open Sans"/>
              </a:rPr>
              <a:t>Good</a:t>
            </a:r>
            <a:r>
              <a:rPr lang="nl-NL" sz="2000">
                <a:solidFill>
                  <a:schemeClr val="dk2"/>
                </a:solidFill>
                <a:latin typeface="Open Sans"/>
                <a:ea typeface="Open Sans"/>
                <a:cs typeface="Open Sans"/>
                <a:sym typeface="Open Sans"/>
              </a:rPr>
              <a:t> </a:t>
            </a:r>
            <a:r>
              <a:rPr lang="nl-NL" sz="2000" b="1">
                <a:solidFill>
                  <a:schemeClr val="dk2"/>
                </a:solidFill>
                <a:latin typeface="Open Sans"/>
                <a:ea typeface="Open Sans"/>
                <a:cs typeface="Open Sans"/>
                <a:sym typeface="Open Sans"/>
              </a:rPr>
              <a:t>health and Wellbeing, Zero Hunger, Clean Water and Sanitation, Industry, innovation and infrastructure, and  Peace and  Justice</a:t>
            </a:r>
            <a:r>
              <a:rPr lang="nl-NL" sz="2000">
                <a:solidFill>
                  <a:schemeClr val="dk2"/>
                </a:solidFill>
                <a:latin typeface="Open Sans"/>
                <a:ea typeface="Open Sans"/>
                <a:cs typeface="Open Sans"/>
                <a:sym typeface="Open Sans"/>
              </a:rPr>
              <a:t>,  the Research4Life Program is closely aligned to </a:t>
            </a:r>
            <a:r>
              <a:rPr lang="nl-NL" sz="2000" u="sng">
                <a:solidFill>
                  <a:srgbClr val="FF9900"/>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SDG4</a:t>
            </a:r>
            <a:r>
              <a:rPr lang="nl-NL" sz="2000">
                <a:solidFill>
                  <a:schemeClr val="dk2"/>
                </a:solidFill>
                <a:latin typeface="Open Sans"/>
                <a:ea typeface="Open Sans"/>
                <a:cs typeface="Open Sans"/>
                <a:sym typeface="Open Sans"/>
              </a:rPr>
              <a:t>: </a:t>
            </a:r>
            <a:r>
              <a:rPr lang="nl-NL" sz="2000" b="1">
                <a:solidFill>
                  <a:schemeClr val="dk2"/>
                </a:solidFill>
                <a:latin typeface="Open Sans"/>
                <a:ea typeface="Open Sans"/>
                <a:cs typeface="Open Sans"/>
                <a:sym typeface="Open Sans"/>
              </a:rPr>
              <a:t>Quality Education</a:t>
            </a:r>
            <a:r>
              <a:rPr lang="nl-NL" sz="2000">
                <a:solidFill>
                  <a:schemeClr val="dk2"/>
                </a:solidFill>
                <a:latin typeface="Open Sans"/>
                <a:ea typeface="Open Sans"/>
                <a:cs typeface="Open Sans"/>
                <a:sym typeface="Open Sans"/>
              </a:rPr>
              <a:t> that is fundamental to creating a peaceful and prosperous world and </a:t>
            </a:r>
            <a:r>
              <a:rPr lang="nl-NL" sz="2000" u="sng">
                <a:solidFill>
                  <a:srgbClr val="FF9900"/>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SDG5</a:t>
            </a:r>
            <a:r>
              <a:rPr lang="nl-NL" sz="2000">
                <a:solidFill>
                  <a:schemeClr val="dk2"/>
                </a:solidFill>
                <a:latin typeface="Open Sans"/>
                <a:ea typeface="Open Sans"/>
                <a:cs typeface="Open Sans"/>
                <a:sym typeface="Open Sans"/>
              </a:rPr>
              <a:t>: </a:t>
            </a:r>
            <a:r>
              <a:rPr lang="nl-NL" sz="2000" b="1">
                <a:solidFill>
                  <a:schemeClr val="dk2"/>
                </a:solidFill>
                <a:latin typeface="Open Sans"/>
                <a:ea typeface="Open Sans"/>
                <a:cs typeface="Open Sans"/>
                <a:sym typeface="Open Sans"/>
              </a:rPr>
              <a:t>Gender Equity</a:t>
            </a:r>
            <a:r>
              <a:rPr lang="nl-NL" sz="2000">
                <a:solidFill>
                  <a:schemeClr val="dk2"/>
                </a:solidFill>
                <a:latin typeface="Open Sans"/>
                <a:ea typeface="Open Sans"/>
                <a:cs typeface="Open Sans"/>
                <a:sym typeface="Open Sans"/>
              </a:rPr>
              <a:t> to achieve the empowerment of all women and children.</a:t>
            </a:r>
            <a:endParaRPr sz="2000">
              <a:solidFill>
                <a:schemeClr val="dk2"/>
              </a:solidFill>
              <a:highlight>
                <a:srgbClr val="FFFFFF"/>
              </a:highlight>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None/>
            </a:pPr>
            <a:endParaRPr sz="1800">
              <a:solidFill>
                <a:srgbClr val="222222"/>
              </a:solidFill>
              <a:highlight>
                <a:srgbClr val="FFFFFF"/>
              </a:highlight>
              <a:latin typeface="Open Sans"/>
              <a:ea typeface="Open Sans"/>
              <a:cs typeface="Open Sans"/>
              <a:sym typeface="Open Sans"/>
            </a:endParaRPr>
          </a:p>
        </p:txBody>
      </p:sp>
      <p:pic>
        <p:nvPicPr>
          <p:cNvPr id="118" name="Google Shape;118;p17"/>
          <p:cNvPicPr preferRelativeResize="0"/>
          <p:nvPr/>
        </p:nvPicPr>
        <p:blipFill rotWithShape="1">
          <a:blip r:embed="rId4">
            <a:alphaModFix/>
          </a:blip>
          <a:srcRect/>
          <a:stretch/>
        </p:blipFill>
        <p:spPr>
          <a:xfrm>
            <a:off x="705415" y="202431"/>
            <a:ext cx="7031026" cy="1232994"/>
          </a:xfrm>
          <a:prstGeom prst="rect">
            <a:avLst/>
          </a:prstGeom>
          <a:noFill/>
          <a:ln>
            <a:noFill/>
          </a:ln>
        </p:spPr>
      </p:pic>
      <p:pic>
        <p:nvPicPr>
          <p:cNvPr id="119" name="Google Shape;119;p17"/>
          <p:cNvPicPr preferRelativeResize="0"/>
          <p:nvPr/>
        </p:nvPicPr>
        <p:blipFill rotWithShape="1">
          <a:blip r:embed="rId5">
            <a:alphaModFix/>
          </a:blip>
          <a:srcRect/>
          <a:stretch/>
        </p:blipFill>
        <p:spPr>
          <a:xfrm rot="10800000" flipH="1">
            <a:off x="989098" y="1731702"/>
            <a:ext cx="2276669" cy="75889"/>
          </a:xfrm>
          <a:prstGeom prst="rect">
            <a:avLst/>
          </a:prstGeom>
          <a:noFill/>
          <a:ln>
            <a:noFill/>
          </a:ln>
        </p:spPr>
      </p:pic>
      <p:grpSp>
        <p:nvGrpSpPr>
          <p:cNvPr id="120" name="Google Shape;120;p17"/>
          <p:cNvGrpSpPr/>
          <p:nvPr/>
        </p:nvGrpSpPr>
        <p:grpSpPr>
          <a:xfrm>
            <a:off x="989098" y="5430727"/>
            <a:ext cx="5106902" cy="1188000"/>
            <a:chOff x="1064320" y="4654442"/>
            <a:chExt cx="8471089" cy="2004383"/>
          </a:xfrm>
        </p:grpSpPr>
        <p:pic>
          <p:nvPicPr>
            <p:cNvPr id="121" name="Google Shape;121;p17" descr="A red background with a book and a pencil&#10;&#10;Description automatically generated with low confidence"/>
            <p:cNvPicPr preferRelativeResize="0"/>
            <p:nvPr/>
          </p:nvPicPr>
          <p:blipFill rotWithShape="1">
            <a:blip r:embed="rId6">
              <a:alphaModFix/>
            </a:blip>
            <a:srcRect/>
            <a:stretch/>
          </p:blipFill>
          <p:spPr>
            <a:xfrm>
              <a:off x="1064320" y="4654442"/>
              <a:ext cx="1997467" cy="1997467"/>
            </a:xfrm>
            <a:prstGeom prst="rect">
              <a:avLst/>
            </a:prstGeom>
            <a:noFill/>
            <a:ln>
              <a:noFill/>
            </a:ln>
          </p:spPr>
        </p:pic>
        <p:pic>
          <p:nvPicPr>
            <p:cNvPr id="122" name="Google Shape;122;p17" descr="A picture containing text, font, logo, graphics&#10;&#10;Description automatically generated"/>
            <p:cNvPicPr preferRelativeResize="0"/>
            <p:nvPr/>
          </p:nvPicPr>
          <p:blipFill rotWithShape="1">
            <a:blip r:embed="rId7">
              <a:alphaModFix/>
            </a:blip>
            <a:srcRect/>
            <a:stretch/>
          </p:blipFill>
          <p:spPr>
            <a:xfrm>
              <a:off x="3222194" y="4654443"/>
              <a:ext cx="1997467" cy="1997467"/>
            </a:xfrm>
            <a:prstGeom prst="rect">
              <a:avLst/>
            </a:prstGeom>
            <a:noFill/>
            <a:ln>
              <a:noFill/>
            </a:ln>
          </p:spPr>
        </p:pic>
        <p:pic>
          <p:nvPicPr>
            <p:cNvPr id="123" name="Google Shape;123;p17" descr="A picture containing text, graphics, font, logo&#10;&#10;Description automatically generated"/>
            <p:cNvPicPr preferRelativeResize="0"/>
            <p:nvPr/>
          </p:nvPicPr>
          <p:blipFill rotWithShape="1">
            <a:blip r:embed="rId8">
              <a:alphaModFix/>
            </a:blip>
            <a:srcRect/>
            <a:stretch/>
          </p:blipFill>
          <p:spPr>
            <a:xfrm>
              <a:off x="5380068" y="4654443"/>
              <a:ext cx="1997467" cy="1997467"/>
            </a:xfrm>
            <a:prstGeom prst="rect">
              <a:avLst/>
            </a:prstGeom>
            <a:noFill/>
            <a:ln>
              <a:noFill/>
            </a:ln>
          </p:spPr>
        </p:pic>
        <p:pic>
          <p:nvPicPr>
            <p:cNvPr id="124" name="Google Shape;124;p17" descr="A picture containing text, logo, font, screenshot&#10;&#10;Description automatically generated"/>
            <p:cNvPicPr preferRelativeResize="0"/>
            <p:nvPr/>
          </p:nvPicPr>
          <p:blipFill rotWithShape="1">
            <a:blip r:embed="rId9">
              <a:alphaModFix/>
            </a:blip>
            <a:srcRect/>
            <a:stretch/>
          </p:blipFill>
          <p:spPr>
            <a:xfrm>
              <a:off x="7537942" y="4661358"/>
              <a:ext cx="1997467" cy="1997467"/>
            </a:xfrm>
            <a:prstGeom prst="rect">
              <a:avLst/>
            </a:prstGeom>
            <a:noFill/>
            <a:ln>
              <a:noFill/>
            </a:ln>
          </p:spPr>
        </p:pic>
      </p:gr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pic>
        <p:nvPicPr>
          <p:cNvPr id="576" name="Google Shape;576;p1"/>
          <p:cNvPicPr preferRelativeResize="0"/>
          <p:nvPr/>
        </p:nvPicPr>
        <p:blipFill rotWithShape="1">
          <a:blip r:embed="rId3">
            <a:alphaModFix/>
          </a:blip>
          <a:srcRect/>
          <a:stretch/>
        </p:blipFill>
        <p:spPr>
          <a:xfrm>
            <a:off x="1325050" y="6158249"/>
            <a:ext cx="1523874" cy="633932"/>
          </a:xfrm>
          <a:prstGeom prst="rect">
            <a:avLst/>
          </a:prstGeom>
          <a:noFill/>
          <a:ln>
            <a:noFill/>
          </a:ln>
        </p:spPr>
      </p:pic>
      <p:pic>
        <p:nvPicPr>
          <p:cNvPr id="577" name="Google Shape;577;p1"/>
          <p:cNvPicPr preferRelativeResize="0"/>
          <p:nvPr/>
        </p:nvPicPr>
        <p:blipFill rotWithShape="1">
          <a:blip r:embed="rId4">
            <a:alphaModFix/>
          </a:blip>
          <a:srcRect/>
          <a:stretch/>
        </p:blipFill>
        <p:spPr>
          <a:xfrm>
            <a:off x="3280294" y="6217682"/>
            <a:ext cx="1962613" cy="515078"/>
          </a:xfrm>
          <a:prstGeom prst="rect">
            <a:avLst/>
          </a:prstGeom>
          <a:noFill/>
          <a:ln>
            <a:noFill/>
          </a:ln>
        </p:spPr>
      </p:pic>
      <p:pic>
        <p:nvPicPr>
          <p:cNvPr id="578" name="Google Shape;578;p1"/>
          <p:cNvPicPr preferRelativeResize="0"/>
          <p:nvPr/>
        </p:nvPicPr>
        <p:blipFill rotWithShape="1">
          <a:blip r:embed="rId5">
            <a:alphaModFix/>
          </a:blip>
          <a:srcRect/>
          <a:stretch/>
        </p:blipFill>
        <p:spPr>
          <a:xfrm>
            <a:off x="5987741" y="6128240"/>
            <a:ext cx="1612438" cy="693960"/>
          </a:xfrm>
          <a:prstGeom prst="rect">
            <a:avLst/>
          </a:prstGeom>
          <a:noFill/>
          <a:ln>
            <a:noFill/>
          </a:ln>
        </p:spPr>
      </p:pic>
      <p:pic>
        <p:nvPicPr>
          <p:cNvPr id="579" name="Google Shape;579;p1"/>
          <p:cNvPicPr preferRelativeResize="0"/>
          <p:nvPr/>
        </p:nvPicPr>
        <p:blipFill rotWithShape="1">
          <a:blip r:embed="rId6">
            <a:alphaModFix/>
          </a:blip>
          <a:srcRect/>
          <a:stretch/>
        </p:blipFill>
        <p:spPr>
          <a:xfrm>
            <a:off x="8080643" y="6191271"/>
            <a:ext cx="1468376" cy="567894"/>
          </a:xfrm>
          <a:prstGeom prst="rect">
            <a:avLst/>
          </a:prstGeom>
          <a:noFill/>
          <a:ln>
            <a:noFill/>
          </a:ln>
        </p:spPr>
      </p:pic>
      <p:pic>
        <p:nvPicPr>
          <p:cNvPr id="580" name="Google Shape;580;p1"/>
          <p:cNvPicPr preferRelativeResize="0"/>
          <p:nvPr/>
        </p:nvPicPr>
        <p:blipFill rotWithShape="1">
          <a:blip r:embed="rId7">
            <a:alphaModFix/>
          </a:blip>
          <a:srcRect/>
          <a:stretch/>
        </p:blipFill>
        <p:spPr>
          <a:xfrm>
            <a:off x="10029499" y="6163201"/>
            <a:ext cx="1468374" cy="624061"/>
          </a:xfrm>
          <a:prstGeom prst="rect">
            <a:avLst/>
          </a:prstGeom>
          <a:noFill/>
          <a:ln>
            <a:noFill/>
          </a:ln>
        </p:spPr>
      </p:pic>
      <p:sp>
        <p:nvSpPr>
          <p:cNvPr id="581" name="Google Shape;581;p1"/>
          <p:cNvSpPr/>
          <p:nvPr/>
        </p:nvSpPr>
        <p:spPr>
          <a:xfrm>
            <a:off x="1591800" y="2814175"/>
            <a:ext cx="9298800" cy="344705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0" i="0" u="none" strike="noStrike" cap="none">
                <a:solidFill>
                  <a:srgbClr val="F8981D"/>
                </a:solidFill>
                <a:latin typeface="Open Sans"/>
                <a:ea typeface="Open Sans"/>
                <a:cs typeface="Open Sans"/>
                <a:sym typeface="Open Sans"/>
              </a:rPr>
              <a:t>For more information on Research4Life</a:t>
            </a:r>
            <a:endParaRPr sz="3000" b="0" i="0" u="none" strike="noStrike" cap="none">
              <a:solidFill>
                <a:srgbClr val="F8981D"/>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endParaRPr sz="3000" b="0" i="0" u="none" strike="noStrike" cap="none">
              <a:solidFill>
                <a:srgbClr val="F8981D"/>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r>
              <a:rPr lang="en-US" sz="3000" b="0" i="0" u="sng" strike="noStrike" cap="none">
                <a:solidFill>
                  <a:schemeClr val="accent5"/>
                </a:solidFill>
                <a:latin typeface="Open Sans"/>
                <a:ea typeface="Open Sans"/>
                <a:cs typeface="Open Sans"/>
                <a:sym typeface="Open Sans"/>
                <a:hlinkClick r:id="rId8">
                  <a:extLst>
                    <a:ext uri="{A12FA001-AC4F-418D-AE19-62706E023703}">
                      <ahyp:hlinkClr xmlns:ahyp="http://schemas.microsoft.com/office/drawing/2018/hyperlinkcolor" val="tx"/>
                    </a:ext>
                  </a:extLst>
                </a:hlinkClick>
              </a:rPr>
              <a:t>www.research4life.org</a:t>
            </a:r>
            <a:endParaRPr sz="3000" b="0" i="0" u="none" strike="noStrike" cap="none">
              <a:solidFill>
                <a:schemeClr val="accent5"/>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br>
              <a:rPr lang="en-US" sz="3000" b="0" i="0" u="none" strike="noStrike" cap="none">
                <a:solidFill>
                  <a:schemeClr val="accent5"/>
                </a:solidFill>
                <a:latin typeface="Open Sans"/>
                <a:ea typeface="Open Sans"/>
                <a:cs typeface="Open Sans"/>
                <a:sym typeface="Open Sans"/>
              </a:rPr>
            </a:br>
            <a:r>
              <a:rPr lang="en-US" sz="3000" b="0" i="0" u="sng" strike="noStrike" cap="none">
                <a:solidFill>
                  <a:schemeClr val="accent5"/>
                </a:solidFill>
                <a:latin typeface="Open Sans"/>
                <a:ea typeface="Open Sans"/>
                <a:cs typeface="Open Sans"/>
                <a:sym typeface="Open Sans"/>
                <a:hlinkClick r:id="rId9">
                  <a:extLst>
                    <a:ext uri="{A12FA001-AC4F-418D-AE19-62706E023703}">
                      <ahyp:hlinkClr xmlns:ahyp="http://schemas.microsoft.com/office/drawing/2018/hyperlinkcolor" val="tx"/>
                    </a:ext>
                  </a:extLst>
                </a:hlinkClick>
              </a:rPr>
              <a:t>r4l@research4life.org</a:t>
            </a:r>
            <a:r>
              <a:rPr lang="en-US" sz="3000" b="0" i="0" u="none" strike="noStrike" cap="none">
                <a:solidFill>
                  <a:schemeClr val="accent5"/>
                </a:solidFill>
                <a:latin typeface="Open Sans"/>
                <a:ea typeface="Open Sans"/>
                <a:cs typeface="Open Sans"/>
                <a:sym typeface="Open Sans"/>
              </a:rPr>
              <a:t>  </a:t>
            </a:r>
            <a:endParaRPr sz="3000" b="0" i="0" u="none" strike="noStrike" cap="none">
              <a:solidFill>
                <a:schemeClr val="accent5"/>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br>
              <a:rPr lang="en-US" sz="2000" b="0" i="0" u="none" strike="noStrike" cap="none">
                <a:solidFill>
                  <a:srgbClr val="F8981D"/>
                </a:solidFill>
                <a:latin typeface="Open Sans"/>
                <a:ea typeface="Open Sans"/>
                <a:cs typeface="Open Sans"/>
                <a:sym typeface="Open Sans"/>
              </a:rPr>
            </a:br>
            <a:br>
              <a:rPr lang="en-US" sz="2000" b="0" i="0" u="none" strike="noStrike" cap="none">
                <a:solidFill>
                  <a:srgbClr val="586F7C"/>
                </a:solidFill>
                <a:latin typeface="Open Sans"/>
                <a:ea typeface="Open Sans"/>
                <a:cs typeface="Open Sans"/>
                <a:sym typeface="Open Sans"/>
              </a:rPr>
            </a:br>
            <a:br>
              <a:rPr lang="en-US" sz="1400" b="0" i="0" u="none" strike="noStrike" cap="none">
                <a:solidFill>
                  <a:srgbClr val="F8981D"/>
                </a:solidFill>
                <a:latin typeface="Open Sans"/>
                <a:ea typeface="Open Sans"/>
                <a:cs typeface="Open Sans"/>
                <a:sym typeface="Open Sans"/>
              </a:rPr>
            </a:br>
            <a:endParaRPr sz="1400" b="0" i="0" u="none" strike="noStrike" cap="none">
              <a:solidFill>
                <a:srgbClr val="F8981D"/>
              </a:solidFill>
              <a:latin typeface="Open Sans"/>
              <a:ea typeface="Open Sans"/>
              <a:cs typeface="Open Sans"/>
              <a:sym typeface="Open Sans"/>
            </a:endParaRPr>
          </a:p>
        </p:txBody>
      </p:sp>
      <p:sp>
        <p:nvSpPr>
          <p:cNvPr id="582" name="Google Shape;582;p1"/>
          <p:cNvSpPr txBox="1"/>
          <p:nvPr/>
        </p:nvSpPr>
        <p:spPr>
          <a:xfrm>
            <a:off x="-2" y="5674296"/>
            <a:ext cx="12192000" cy="369300"/>
          </a:xfrm>
          <a:prstGeom prst="rect">
            <a:avLst/>
          </a:prstGeom>
          <a:solidFill>
            <a:srgbClr val="586F7C"/>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Open Sans"/>
                <a:ea typeface="Open Sans"/>
                <a:cs typeface="Open Sans"/>
                <a:sym typeface="Open Sans"/>
              </a:rPr>
              <a:t>Research4Life is a public-private partnership of five collections:</a:t>
            </a:r>
            <a:endParaRPr sz="1800" b="0" i="0" u="none" strike="noStrike" cap="none">
              <a:solidFill>
                <a:schemeClr val="lt1"/>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40"/>
          <p:cNvSpPr txBox="1">
            <a:spLocks noGrp="1"/>
          </p:cNvSpPr>
          <p:nvPr>
            <p:ph type="title"/>
          </p:nvPr>
        </p:nvSpPr>
        <p:spPr>
          <a:xfrm>
            <a:off x="0" y="437222"/>
            <a:ext cx="82164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600"/>
              <a:buNone/>
            </a:pPr>
            <a:r>
              <a:rPr lang="en-US" sz="3500">
                <a:solidFill>
                  <a:srgbClr val="586F7C"/>
                </a:solidFill>
                <a:latin typeface="Open Sans"/>
                <a:ea typeface="Open Sans"/>
                <a:cs typeface="Open Sans"/>
                <a:sym typeface="Open Sans"/>
              </a:rPr>
              <a:t>What are EBM and EBP</a:t>
            </a:r>
            <a:endParaRPr sz="3500">
              <a:solidFill>
                <a:srgbClr val="586F7C"/>
              </a:solidFill>
              <a:latin typeface="Open Sans"/>
              <a:ea typeface="Open Sans"/>
              <a:cs typeface="Open Sans"/>
              <a:sym typeface="Open Sans"/>
            </a:endParaRPr>
          </a:p>
        </p:txBody>
      </p:sp>
      <p:sp>
        <p:nvSpPr>
          <p:cNvPr id="126" name="Google Shape;126;p40"/>
          <p:cNvSpPr txBox="1">
            <a:spLocks noGrp="1"/>
          </p:cNvSpPr>
          <p:nvPr>
            <p:ph type="body" idx="1"/>
          </p:nvPr>
        </p:nvSpPr>
        <p:spPr>
          <a:xfrm>
            <a:off x="103349" y="1709535"/>
            <a:ext cx="7490631" cy="4522200"/>
          </a:xfrm>
          <a:prstGeom prst="rect">
            <a:avLst/>
          </a:prstGeom>
          <a:noFill/>
          <a:ln>
            <a:noFill/>
          </a:ln>
        </p:spPr>
        <p:txBody>
          <a:bodyPr spcFirstLastPara="1" wrap="square" lIns="91425" tIns="45700" rIns="91425" bIns="45700" anchor="t" anchorCtr="0">
            <a:noAutofit/>
          </a:bodyPr>
          <a:lstStyle/>
          <a:p>
            <a:pPr marL="355600" lvl="0" indent="-203200" algn="l" rtl="0">
              <a:lnSpc>
                <a:spcPct val="100000"/>
              </a:lnSpc>
              <a:spcBef>
                <a:spcPts val="0"/>
              </a:spcBef>
              <a:spcAft>
                <a:spcPts val="0"/>
              </a:spcAft>
              <a:buClr>
                <a:schemeClr val="dk2"/>
              </a:buClr>
              <a:buSzPts val="2200"/>
              <a:buNone/>
            </a:pPr>
            <a:r>
              <a:rPr lang="en-US" sz="2200">
                <a:solidFill>
                  <a:srgbClr val="3F3F3F"/>
                </a:solidFill>
                <a:latin typeface="Open Sans"/>
                <a:ea typeface="Open Sans"/>
                <a:cs typeface="Open Sans"/>
                <a:sym typeface="Open Sans"/>
              </a:rPr>
              <a:t>   </a:t>
            </a:r>
            <a:r>
              <a:rPr lang="en-US" sz="2200" b="1">
                <a:solidFill>
                  <a:srgbClr val="3F3F3F"/>
                </a:solidFill>
                <a:latin typeface="Open Sans"/>
                <a:ea typeface="Open Sans"/>
                <a:cs typeface="Open Sans"/>
                <a:sym typeface="Open Sans"/>
              </a:rPr>
              <a:t>Evidence-based Medicine</a:t>
            </a:r>
            <a:r>
              <a:rPr lang="en-US" sz="2200">
                <a:solidFill>
                  <a:srgbClr val="3F3F3F"/>
                </a:solidFill>
                <a:latin typeface="Open Sans"/>
                <a:ea typeface="Open Sans"/>
                <a:cs typeface="Open Sans"/>
                <a:sym typeface="Open Sans"/>
              </a:rPr>
              <a:t> is “the integration of best evidence from current research, patient preferences and values, and clinical expertise to clinical questions in a timely fashion”. </a:t>
            </a:r>
            <a:r>
              <a:rPr lang="en-US" sz="1800">
                <a:solidFill>
                  <a:srgbClr val="3F3F3F"/>
                </a:solidFill>
                <a:latin typeface="Open Sans"/>
                <a:ea typeface="Open Sans"/>
                <a:cs typeface="Open Sans"/>
                <a:sym typeface="Open Sans"/>
              </a:rPr>
              <a:t>Sackett  D et al. </a:t>
            </a:r>
            <a:r>
              <a:rPr lang="en-US" sz="1800" i="1">
                <a:solidFill>
                  <a:srgbClr val="3F3F3F"/>
                </a:solidFill>
                <a:latin typeface="Open Sans"/>
                <a:ea typeface="Open Sans"/>
                <a:cs typeface="Open Sans"/>
                <a:sym typeface="Open Sans"/>
              </a:rPr>
              <a:t>Evidence-based medicine: How to practice and teach EBM</a:t>
            </a:r>
            <a:r>
              <a:rPr lang="en-US" sz="1800">
                <a:solidFill>
                  <a:srgbClr val="3F3F3F"/>
                </a:solidFill>
                <a:latin typeface="Open Sans"/>
                <a:ea typeface="Open Sans"/>
                <a:cs typeface="Open Sans"/>
                <a:sym typeface="Open Sans"/>
              </a:rPr>
              <a:t>. London: Churchill Livingstone, 2000. </a:t>
            </a:r>
            <a:endParaRPr>
              <a:solidFill>
                <a:srgbClr val="3F3F3F"/>
              </a:solidFill>
              <a:latin typeface="Open Sans"/>
              <a:ea typeface="Open Sans"/>
              <a:cs typeface="Open Sans"/>
              <a:sym typeface="Open Sans"/>
            </a:endParaRPr>
          </a:p>
          <a:p>
            <a:pPr marL="355600" lvl="0" indent="-203200" algn="l" rtl="0">
              <a:lnSpc>
                <a:spcPct val="100000"/>
              </a:lnSpc>
              <a:spcBef>
                <a:spcPts val="0"/>
              </a:spcBef>
              <a:spcAft>
                <a:spcPts val="0"/>
              </a:spcAft>
              <a:buClr>
                <a:schemeClr val="dk2"/>
              </a:buClr>
              <a:buSzPts val="2200"/>
              <a:buNone/>
            </a:pPr>
            <a:endParaRPr sz="1800" i="1">
              <a:solidFill>
                <a:srgbClr val="3F3F3F"/>
              </a:solidFill>
              <a:latin typeface="Open Sans"/>
              <a:ea typeface="Open Sans"/>
              <a:cs typeface="Open Sans"/>
              <a:sym typeface="Open Sans"/>
            </a:endParaRPr>
          </a:p>
          <a:p>
            <a:pPr marL="355600" lvl="0" indent="-203200" algn="l" rtl="0">
              <a:lnSpc>
                <a:spcPct val="100000"/>
              </a:lnSpc>
              <a:spcBef>
                <a:spcPts val="0"/>
              </a:spcBef>
              <a:spcAft>
                <a:spcPts val="0"/>
              </a:spcAft>
              <a:buClr>
                <a:schemeClr val="dk2"/>
              </a:buClr>
              <a:buSzPts val="2200"/>
              <a:buNone/>
            </a:pPr>
            <a:r>
              <a:rPr lang="en-US" sz="2200">
                <a:solidFill>
                  <a:srgbClr val="3F3F3F"/>
                </a:solidFill>
                <a:latin typeface="Open Sans"/>
                <a:ea typeface="Open Sans"/>
                <a:cs typeface="Open Sans"/>
                <a:sym typeface="Open Sans"/>
              </a:rPr>
              <a:t>   </a:t>
            </a:r>
            <a:r>
              <a:rPr lang="en-US" sz="2200" b="1">
                <a:solidFill>
                  <a:srgbClr val="3F3F3F"/>
                </a:solidFill>
                <a:latin typeface="Open Sans"/>
                <a:ea typeface="Open Sans"/>
                <a:cs typeface="Open Sans"/>
                <a:sym typeface="Open Sans"/>
              </a:rPr>
              <a:t>Evidence-based Practice</a:t>
            </a:r>
            <a:r>
              <a:rPr lang="en-US" sz="2200">
                <a:solidFill>
                  <a:srgbClr val="3F3F3F"/>
                </a:solidFill>
                <a:latin typeface="Open Sans"/>
                <a:ea typeface="Open Sans"/>
                <a:cs typeface="Open Sans"/>
                <a:sym typeface="Open Sans"/>
              </a:rPr>
              <a:t> “requires that decisions about health care are based on the best available, current, valid and relevant evidence. These decisions should be made by those receiving care, informed by the tacit and explicit knowledge of those providing care, within the context of available resources”.</a:t>
            </a:r>
            <a:endParaRPr>
              <a:solidFill>
                <a:srgbClr val="3F3F3F"/>
              </a:solidFill>
              <a:latin typeface="Open Sans"/>
              <a:ea typeface="Open Sans"/>
              <a:cs typeface="Open Sans"/>
              <a:sym typeface="Open Sans"/>
            </a:endParaRPr>
          </a:p>
          <a:p>
            <a:pPr marL="355600" lvl="0" indent="-203200" algn="l" rtl="0">
              <a:lnSpc>
                <a:spcPct val="100000"/>
              </a:lnSpc>
              <a:spcBef>
                <a:spcPts val="0"/>
              </a:spcBef>
              <a:spcAft>
                <a:spcPts val="0"/>
              </a:spcAft>
              <a:buClr>
                <a:schemeClr val="dk2"/>
              </a:buClr>
              <a:buSzPts val="2200"/>
              <a:buNone/>
            </a:pPr>
            <a:r>
              <a:rPr lang="en-US" sz="2200">
                <a:solidFill>
                  <a:srgbClr val="3F3F3F"/>
                </a:solidFill>
                <a:latin typeface="Open Sans"/>
                <a:ea typeface="Open Sans"/>
                <a:cs typeface="Open Sans"/>
                <a:sym typeface="Open Sans"/>
              </a:rPr>
              <a:t>   </a:t>
            </a:r>
            <a:r>
              <a:rPr lang="en-US" sz="1800" i="1">
                <a:solidFill>
                  <a:srgbClr val="3F3F3F"/>
                </a:solidFill>
                <a:latin typeface="Open Sans"/>
                <a:ea typeface="Open Sans"/>
                <a:cs typeface="Open Sans"/>
                <a:sym typeface="Open Sans"/>
              </a:rPr>
              <a:t>Sicily statement on evidence-based practice</a:t>
            </a:r>
            <a:r>
              <a:rPr lang="en-US" sz="1800">
                <a:solidFill>
                  <a:srgbClr val="3F3F3F"/>
                </a:solidFill>
                <a:latin typeface="Open Sans"/>
                <a:ea typeface="Open Sans"/>
                <a:cs typeface="Open Sans"/>
                <a:sym typeface="Open Sans"/>
              </a:rPr>
              <a:t>. BMC Medical Education, 2005 Jan 5;5(1):1</a:t>
            </a:r>
            <a:endParaRPr>
              <a:solidFill>
                <a:srgbClr val="3F3F3F"/>
              </a:solidFill>
              <a:latin typeface="Open Sans"/>
              <a:ea typeface="Open Sans"/>
              <a:cs typeface="Open Sans"/>
              <a:sym typeface="Open Sans"/>
            </a:endParaRPr>
          </a:p>
        </p:txBody>
      </p:sp>
      <p:grpSp>
        <p:nvGrpSpPr>
          <p:cNvPr id="127" name="Google Shape;127;p40"/>
          <p:cNvGrpSpPr/>
          <p:nvPr/>
        </p:nvGrpSpPr>
        <p:grpSpPr>
          <a:xfrm>
            <a:off x="7805853" y="2102342"/>
            <a:ext cx="4203928" cy="3967890"/>
            <a:chOff x="0" y="161501"/>
            <a:chExt cx="4203928" cy="3967890"/>
          </a:xfrm>
        </p:grpSpPr>
        <p:sp>
          <p:nvSpPr>
            <p:cNvPr id="128" name="Google Shape;128;p40"/>
            <p:cNvSpPr/>
            <p:nvPr/>
          </p:nvSpPr>
          <p:spPr>
            <a:xfrm>
              <a:off x="881075" y="161501"/>
              <a:ext cx="2441778" cy="2441778"/>
            </a:xfrm>
            <a:prstGeom prst="ellipse">
              <a:avLst/>
            </a:prstGeom>
            <a:gradFill>
              <a:gsLst>
                <a:gs pos="0">
                  <a:srgbClr val="FFAD22">
                    <a:alpha val="47450"/>
                  </a:srgbClr>
                </a:gs>
                <a:gs pos="100000">
                  <a:srgbClr val="FFCE6C">
                    <a:alpha val="47450"/>
                  </a:srgbClr>
                </a:gs>
              </a:gsLst>
              <a:lin ang="16200000" scaled="0"/>
            </a:gradFill>
            <a:ln>
              <a:noFill/>
            </a:ln>
            <a:effectLst>
              <a:outerShdw blurRad="40000" dist="23000" dir="5400000" rotWithShape="0">
                <a:srgbClr val="000000">
                  <a:alpha val="3254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40"/>
            <p:cNvSpPr txBox="1"/>
            <p:nvPr/>
          </p:nvSpPr>
          <p:spPr>
            <a:xfrm>
              <a:off x="1206645" y="588813"/>
              <a:ext cx="1790637" cy="10988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0" i="0" u="none" strike="noStrike" cap="none">
                  <a:solidFill>
                    <a:srgbClr val="3F3F3F"/>
                  </a:solidFill>
                  <a:latin typeface="Open Sans"/>
                  <a:ea typeface="Open Sans"/>
                  <a:cs typeface="Open Sans"/>
                  <a:sym typeface="Open Sans"/>
                </a:rPr>
                <a:t>Best Evidence</a:t>
              </a:r>
              <a:endParaRPr sz="1400" b="0" i="0" u="none" strike="noStrike" cap="none">
                <a:solidFill>
                  <a:srgbClr val="3F3F3F"/>
                </a:solidFill>
                <a:latin typeface="Open Sans"/>
                <a:ea typeface="Open Sans"/>
                <a:cs typeface="Open Sans"/>
                <a:sym typeface="Open Sans"/>
              </a:endParaRPr>
            </a:p>
          </p:txBody>
        </p:sp>
        <p:sp>
          <p:nvSpPr>
            <p:cNvPr id="130" name="Google Shape;130;p40"/>
            <p:cNvSpPr/>
            <p:nvPr/>
          </p:nvSpPr>
          <p:spPr>
            <a:xfrm>
              <a:off x="1762150" y="1687613"/>
              <a:ext cx="2441778" cy="2441778"/>
            </a:xfrm>
            <a:prstGeom prst="ellipse">
              <a:avLst/>
            </a:prstGeom>
            <a:gradFill>
              <a:gsLst>
                <a:gs pos="0">
                  <a:srgbClr val="FFAD22">
                    <a:alpha val="47450"/>
                  </a:srgbClr>
                </a:gs>
                <a:gs pos="100000">
                  <a:srgbClr val="FFCE6C">
                    <a:alpha val="47450"/>
                  </a:srgbClr>
                </a:gs>
              </a:gsLst>
              <a:lin ang="16200000" scaled="0"/>
            </a:gradFill>
            <a:ln>
              <a:noFill/>
            </a:ln>
            <a:effectLst>
              <a:outerShdw blurRad="40000" dist="23000" dir="5400000" rotWithShape="0">
                <a:srgbClr val="000000">
                  <a:alpha val="3254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40"/>
            <p:cNvSpPr txBox="1"/>
            <p:nvPr/>
          </p:nvSpPr>
          <p:spPr>
            <a:xfrm>
              <a:off x="2508927" y="2318406"/>
              <a:ext cx="1465067" cy="134297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0" i="0" u="none" strike="noStrike" cap="none">
                  <a:solidFill>
                    <a:srgbClr val="3F3F3F"/>
                  </a:solidFill>
                  <a:latin typeface="Arial"/>
                  <a:ea typeface="Arial"/>
                  <a:cs typeface="Arial"/>
                  <a:sym typeface="Arial"/>
                </a:rPr>
                <a:t>Clinical Expertise</a:t>
              </a:r>
              <a:endParaRPr sz="1400" b="0" i="0" u="none" strike="noStrike" cap="none">
                <a:solidFill>
                  <a:srgbClr val="3F3F3F"/>
                </a:solidFill>
                <a:latin typeface="Arial"/>
                <a:ea typeface="Arial"/>
                <a:cs typeface="Arial"/>
                <a:sym typeface="Arial"/>
              </a:endParaRPr>
            </a:p>
          </p:txBody>
        </p:sp>
        <p:sp>
          <p:nvSpPr>
            <p:cNvPr id="132" name="Google Shape;132;p40"/>
            <p:cNvSpPr/>
            <p:nvPr/>
          </p:nvSpPr>
          <p:spPr>
            <a:xfrm>
              <a:off x="0" y="1687613"/>
              <a:ext cx="2441778" cy="2441778"/>
            </a:xfrm>
            <a:prstGeom prst="ellipse">
              <a:avLst/>
            </a:prstGeom>
            <a:gradFill>
              <a:gsLst>
                <a:gs pos="0">
                  <a:srgbClr val="FFAD22">
                    <a:alpha val="47450"/>
                  </a:srgbClr>
                </a:gs>
                <a:gs pos="100000">
                  <a:srgbClr val="FFCE6C">
                    <a:alpha val="47450"/>
                  </a:srgbClr>
                </a:gs>
              </a:gsLst>
              <a:lin ang="16200000" scaled="0"/>
            </a:gradFill>
            <a:ln>
              <a:noFill/>
            </a:ln>
            <a:effectLst>
              <a:outerShdw blurRad="40000" dist="23000" dir="5400000" rotWithShape="0">
                <a:srgbClr val="000000">
                  <a:alpha val="3254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40"/>
            <p:cNvSpPr txBox="1"/>
            <p:nvPr/>
          </p:nvSpPr>
          <p:spPr>
            <a:xfrm>
              <a:off x="229934" y="2318406"/>
              <a:ext cx="1465067" cy="134297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0" i="0" u="none" strike="noStrike" cap="none">
                  <a:solidFill>
                    <a:srgbClr val="3F3F3F"/>
                  </a:solidFill>
                  <a:latin typeface="Arial"/>
                  <a:ea typeface="Arial"/>
                  <a:cs typeface="Arial"/>
                  <a:sym typeface="Arial"/>
                </a:rPr>
                <a:t>Patient Values/Local Conditions</a:t>
              </a:r>
              <a:endParaRPr sz="1400" b="0" i="0" u="none" strike="noStrike" cap="none">
                <a:solidFill>
                  <a:srgbClr val="3F3F3F"/>
                </a:solidFill>
                <a:latin typeface="Arial"/>
                <a:ea typeface="Arial"/>
                <a:cs typeface="Arial"/>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4"/>
          <p:cNvSpPr txBox="1">
            <a:spLocks noGrp="1"/>
          </p:cNvSpPr>
          <p:nvPr>
            <p:ph type="title"/>
          </p:nvPr>
        </p:nvSpPr>
        <p:spPr>
          <a:xfrm>
            <a:off x="0" y="437222"/>
            <a:ext cx="7359805"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600"/>
              <a:buNone/>
            </a:pPr>
            <a:r>
              <a:rPr lang="en-US" sz="3600">
                <a:solidFill>
                  <a:srgbClr val="586F7C"/>
                </a:solidFill>
                <a:latin typeface="Open Sans"/>
                <a:ea typeface="Open Sans"/>
                <a:cs typeface="Open Sans"/>
                <a:sym typeface="Open Sans"/>
              </a:rPr>
              <a:t>Why use EBP?   </a:t>
            </a:r>
            <a:br>
              <a:rPr lang="en-US" sz="3600">
                <a:solidFill>
                  <a:srgbClr val="586F7C"/>
                </a:solidFill>
                <a:latin typeface="Open Sans"/>
                <a:ea typeface="Open Sans"/>
                <a:cs typeface="Open Sans"/>
                <a:sym typeface="Open Sans"/>
              </a:rPr>
            </a:br>
            <a:r>
              <a:rPr lang="en-US" sz="3600">
                <a:solidFill>
                  <a:srgbClr val="586F7C"/>
                </a:solidFill>
                <a:latin typeface="Open Sans"/>
                <a:ea typeface="Open Sans"/>
                <a:cs typeface="Open Sans"/>
                <a:sym typeface="Open Sans"/>
              </a:rPr>
              <a:t>What are some of the barriers?</a:t>
            </a:r>
            <a:endParaRPr sz="3600">
              <a:solidFill>
                <a:srgbClr val="586F7C"/>
              </a:solidFill>
              <a:latin typeface="Open Sans"/>
              <a:ea typeface="Open Sans"/>
              <a:cs typeface="Open Sans"/>
              <a:sym typeface="Open Sans"/>
            </a:endParaRPr>
          </a:p>
        </p:txBody>
      </p:sp>
      <p:sp>
        <p:nvSpPr>
          <p:cNvPr id="139" name="Google Shape;139;p4"/>
          <p:cNvSpPr/>
          <p:nvPr/>
        </p:nvSpPr>
        <p:spPr>
          <a:xfrm>
            <a:off x="115230" y="1951464"/>
            <a:ext cx="5813501" cy="4745915"/>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2700"/>
              <a:buFont typeface="Arial"/>
              <a:buNone/>
            </a:pPr>
            <a:r>
              <a:rPr lang="en-US" sz="2700" b="0" i="0" u="none" strike="noStrike" cap="none">
                <a:solidFill>
                  <a:srgbClr val="3F3F3F"/>
                </a:solidFill>
                <a:latin typeface="Open Sans"/>
                <a:ea typeface="Open Sans"/>
                <a:cs typeface="Open Sans"/>
                <a:sym typeface="Open Sans"/>
              </a:rPr>
              <a:t>		</a:t>
            </a:r>
            <a:r>
              <a:rPr lang="en-US" sz="2700" b="1" i="0" u="none" strike="noStrike" cap="none">
                <a:solidFill>
                  <a:srgbClr val="3F3F3F"/>
                </a:solidFill>
                <a:latin typeface="Open Sans"/>
                <a:ea typeface="Open Sans"/>
                <a:cs typeface="Open Sans"/>
                <a:sym typeface="Open Sans"/>
              </a:rPr>
              <a:t>Why use EBP</a:t>
            </a:r>
            <a:endParaRPr sz="1300" b="0" i="0" u="none" strike="noStrike" cap="none">
              <a:solidFill>
                <a:srgbClr val="3F3F3F"/>
              </a:solidFill>
              <a:latin typeface="Arial"/>
              <a:ea typeface="Arial"/>
              <a:cs typeface="Arial"/>
              <a:sym typeface="Arial"/>
            </a:endParaRPr>
          </a:p>
          <a:p>
            <a:pPr marL="457200" marR="0" lvl="0" indent="-450850" algn="l" rtl="0">
              <a:lnSpc>
                <a:spcPct val="90000"/>
              </a:lnSpc>
              <a:spcBef>
                <a:spcPts val="0"/>
              </a:spcBef>
              <a:spcAft>
                <a:spcPts val="0"/>
              </a:spcAft>
              <a:buClr>
                <a:srgbClr val="000000"/>
              </a:buClr>
              <a:buSzPts val="2700"/>
              <a:buFont typeface="Arial"/>
              <a:buChar char="•"/>
            </a:pPr>
            <a:r>
              <a:rPr lang="en-US" sz="2700" b="0" i="0" u="none" strike="noStrike" cap="none">
                <a:solidFill>
                  <a:srgbClr val="3F3F3F"/>
                </a:solidFill>
                <a:latin typeface="Open Sans"/>
                <a:ea typeface="Open Sans"/>
                <a:cs typeface="Open Sans"/>
                <a:sym typeface="Open Sans"/>
              </a:rPr>
              <a:t>Improve care &amp; prevent death</a:t>
            </a:r>
            <a:endParaRPr sz="1300" b="0" i="0" u="none" strike="noStrike" cap="none">
              <a:solidFill>
                <a:srgbClr val="3F3F3F"/>
              </a:solidFill>
              <a:latin typeface="Arial"/>
              <a:ea typeface="Arial"/>
              <a:cs typeface="Arial"/>
              <a:sym typeface="Arial"/>
            </a:endParaRPr>
          </a:p>
          <a:p>
            <a:pPr marL="457200" marR="0" lvl="0" indent="-450850" algn="l" rtl="0">
              <a:lnSpc>
                <a:spcPct val="90000"/>
              </a:lnSpc>
              <a:spcBef>
                <a:spcPts val="0"/>
              </a:spcBef>
              <a:spcAft>
                <a:spcPts val="0"/>
              </a:spcAft>
              <a:buClr>
                <a:srgbClr val="000000"/>
              </a:buClr>
              <a:buSzPts val="2700"/>
              <a:buFont typeface="Arial"/>
              <a:buChar char="•"/>
            </a:pPr>
            <a:r>
              <a:rPr lang="en-US" sz="2700" b="0" i="0" u="none" strike="noStrike" cap="none">
                <a:solidFill>
                  <a:srgbClr val="3F3F3F"/>
                </a:solidFill>
                <a:latin typeface="Open Sans"/>
                <a:ea typeface="Open Sans"/>
                <a:cs typeface="Open Sans"/>
                <a:sym typeface="Open Sans"/>
              </a:rPr>
              <a:t>To bridge the gap between research &amp; practice</a:t>
            </a:r>
            <a:endParaRPr sz="1300" b="0" i="0" u="none" strike="noStrike" cap="none">
              <a:solidFill>
                <a:srgbClr val="3F3F3F"/>
              </a:solidFill>
              <a:latin typeface="Arial"/>
              <a:ea typeface="Arial"/>
              <a:cs typeface="Arial"/>
              <a:sym typeface="Arial"/>
            </a:endParaRPr>
          </a:p>
          <a:p>
            <a:pPr marL="457200" marR="0" lvl="2" indent="-450850" algn="l" rtl="0">
              <a:lnSpc>
                <a:spcPct val="90000"/>
              </a:lnSpc>
              <a:spcBef>
                <a:spcPts val="0"/>
              </a:spcBef>
              <a:spcAft>
                <a:spcPts val="0"/>
              </a:spcAft>
              <a:buClr>
                <a:srgbClr val="000000"/>
              </a:buClr>
              <a:buSzPts val="2700"/>
              <a:buFont typeface="Arial"/>
              <a:buChar char="•"/>
            </a:pPr>
            <a:r>
              <a:rPr lang="en-US" sz="2700" b="0" i="0" u="none" strike="noStrike" cap="none">
                <a:solidFill>
                  <a:srgbClr val="3F3F3F"/>
                </a:solidFill>
                <a:latin typeface="Open Sans"/>
                <a:ea typeface="Open Sans"/>
                <a:cs typeface="Open Sans"/>
                <a:sym typeface="Open Sans"/>
              </a:rPr>
              <a:t>New treatments, fewer side     	             effects, cheaper or less invasive options, resistance to existing therapies, </a:t>
            </a:r>
            <a:endParaRPr sz="1300" b="0" i="0" u="none" strike="noStrike" cap="none">
              <a:solidFill>
                <a:srgbClr val="3F3F3F"/>
              </a:solidFill>
              <a:latin typeface="Arial"/>
              <a:ea typeface="Arial"/>
              <a:cs typeface="Arial"/>
              <a:sym typeface="Arial"/>
            </a:endParaRPr>
          </a:p>
          <a:p>
            <a:pPr marL="457200" marR="0" lvl="0" indent="-450850" algn="l" rtl="0">
              <a:lnSpc>
                <a:spcPct val="90000"/>
              </a:lnSpc>
              <a:spcBef>
                <a:spcPts val="0"/>
              </a:spcBef>
              <a:spcAft>
                <a:spcPts val="0"/>
              </a:spcAft>
              <a:buClr>
                <a:srgbClr val="000000"/>
              </a:buClr>
              <a:buSzPts val="2700"/>
              <a:buFont typeface="Arial"/>
              <a:buChar char="•"/>
            </a:pPr>
            <a:r>
              <a:rPr lang="en-US" sz="2700" b="0" i="0" u="none" strike="noStrike" cap="none">
                <a:solidFill>
                  <a:srgbClr val="3F3F3F"/>
                </a:solidFill>
                <a:latin typeface="Open Sans"/>
                <a:ea typeface="Open Sans"/>
                <a:cs typeface="Open Sans"/>
                <a:sym typeface="Open Sans"/>
              </a:rPr>
              <a:t>Keep knowledge and skills current (continuing education)</a:t>
            </a:r>
            <a:endParaRPr sz="1300" b="0" i="0" u="none" strike="noStrike" cap="none">
              <a:solidFill>
                <a:srgbClr val="3F3F3F"/>
              </a:solidFill>
              <a:latin typeface="Arial"/>
              <a:ea typeface="Arial"/>
              <a:cs typeface="Arial"/>
              <a:sym typeface="Arial"/>
            </a:endParaRPr>
          </a:p>
          <a:p>
            <a:pPr marL="457200" marR="0" lvl="0" indent="-450850" algn="l" rtl="0">
              <a:lnSpc>
                <a:spcPct val="90000"/>
              </a:lnSpc>
              <a:spcBef>
                <a:spcPts val="0"/>
              </a:spcBef>
              <a:spcAft>
                <a:spcPts val="0"/>
              </a:spcAft>
              <a:buClr>
                <a:srgbClr val="000000"/>
              </a:buClr>
              <a:buSzPts val="2700"/>
              <a:buFont typeface="Arial"/>
              <a:buChar char="•"/>
            </a:pPr>
            <a:r>
              <a:rPr lang="en-US" sz="2700" b="0" i="0" u="none" strike="noStrike" cap="none">
                <a:solidFill>
                  <a:srgbClr val="3F3F3F"/>
                </a:solidFill>
                <a:latin typeface="Open Sans"/>
                <a:ea typeface="Open Sans"/>
                <a:cs typeface="Open Sans"/>
                <a:sym typeface="Open Sans"/>
              </a:rPr>
              <a:t>To save time to find the best information</a:t>
            </a:r>
            <a:endParaRPr sz="1300" b="0" i="0" u="none" strike="noStrike" cap="none">
              <a:solidFill>
                <a:srgbClr val="3F3F3F"/>
              </a:solidFill>
              <a:latin typeface="Arial"/>
              <a:ea typeface="Arial"/>
              <a:cs typeface="Arial"/>
              <a:sym typeface="Arial"/>
            </a:endParaRPr>
          </a:p>
        </p:txBody>
      </p:sp>
      <p:sp>
        <p:nvSpPr>
          <p:cNvPr id="140" name="Google Shape;140;p4"/>
          <p:cNvSpPr txBox="1"/>
          <p:nvPr/>
        </p:nvSpPr>
        <p:spPr>
          <a:xfrm>
            <a:off x="6263271" y="1918011"/>
            <a:ext cx="5155579" cy="44012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US" sz="2700" b="0" i="0" u="none" strike="noStrike" cap="none">
                <a:solidFill>
                  <a:srgbClr val="3F3F3F"/>
                </a:solidFill>
                <a:latin typeface="Open Sans"/>
                <a:ea typeface="Open Sans"/>
                <a:cs typeface="Open Sans"/>
                <a:sym typeface="Open Sans"/>
              </a:rPr>
              <a:t>		</a:t>
            </a:r>
            <a:r>
              <a:rPr lang="en-US" sz="2700" b="1" i="0" u="none" strike="noStrike" cap="none">
                <a:solidFill>
                  <a:srgbClr val="3F3F3F"/>
                </a:solidFill>
                <a:latin typeface="Open Sans"/>
                <a:ea typeface="Open Sans"/>
                <a:cs typeface="Open Sans"/>
                <a:sym typeface="Open Sans"/>
              </a:rPr>
              <a:t>Barriers</a:t>
            </a:r>
            <a:endParaRPr sz="1300" b="0" i="0" u="none" strike="noStrike" cap="none">
              <a:solidFill>
                <a:srgbClr val="3F3F3F"/>
              </a:solidFill>
              <a:latin typeface="Arial"/>
              <a:ea typeface="Arial"/>
              <a:cs typeface="Arial"/>
              <a:sym typeface="Arial"/>
            </a:endParaRPr>
          </a:p>
          <a:p>
            <a:pPr marL="457200" marR="0" lvl="0" indent="-450850" algn="l" rtl="0">
              <a:lnSpc>
                <a:spcPct val="100000"/>
              </a:lnSpc>
              <a:spcBef>
                <a:spcPts val="0"/>
              </a:spcBef>
              <a:spcAft>
                <a:spcPts val="0"/>
              </a:spcAft>
              <a:buClr>
                <a:srgbClr val="000000"/>
              </a:buClr>
              <a:buSzPts val="2700"/>
              <a:buFont typeface="Arial"/>
              <a:buChar char="•"/>
            </a:pPr>
            <a:r>
              <a:rPr lang="en-US" sz="2700" b="0" i="0" u="none" strike="noStrike" cap="none">
                <a:solidFill>
                  <a:srgbClr val="3F3F3F"/>
                </a:solidFill>
                <a:latin typeface="Open Sans"/>
                <a:ea typeface="Open Sans"/>
                <a:cs typeface="Open Sans"/>
                <a:sym typeface="Open Sans"/>
              </a:rPr>
              <a:t>Time, effort &amp; skills needed</a:t>
            </a:r>
            <a:endParaRPr sz="1300" b="0" i="0" u="none" strike="noStrike" cap="none">
              <a:solidFill>
                <a:srgbClr val="3F3F3F"/>
              </a:solidFill>
              <a:latin typeface="Arial"/>
              <a:ea typeface="Arial"/>
              <a:cs typeface="Arial"/>
              <a:sym typeface="Arial"/>
            </a:endParaRPr>
          </a:p>
          <a:p>
            <a:pPr marL="457200" marR="0" lvl="0" indent="-450850" algn="l" rtl="0">
              <a:lnSpc>
                <a:spcPct val="100000"/>
              </a:lnSpc>
              <a:spcBef>
                <a:spcPts val="0"/>
              </a:spcBef>
              <a:spcAft>
                <a:spcPts val="0"/>
              </a:spcAft>
              <a:buClr>
                <a:srgbClr val="000000"/>
              </a:buClr>
              <a:buSzPts val="2700"/>
              <a:buFont typeface="Arial"/>
              <a:buChar char="•"/>
            </a:pPr>
            <a:r>
              <a:rPr lang="en-US" sz="2700" b="0" i="0" u="none" strike="noStrike" cap="none">
                <a:solidFill>
                  <a:srgbClr val="3F3F3F"/>
                </a:solidFill>
                <a:latin typeface="Open Sans"/>
                <a:ea typeface="Open Sans"/>
                <a:cs typeface="Open Sans"/>
                <a:sym typeface="Open Sans"/>
              </a:rPr>
              <a:t>Lack of access to evidence</a:t>
            </a:r>
            <a:endParaRPr sz="1300" b="0" i="0" u="none" strike="noStrike" cap="none">
              <a:solidFill>
                <a:srgbClr val="3F3F3F"/>
              </a:solidFill>
              <a:latin typeface="Arial"/>
              <a:ea typeface="Arial"/>
              <a:cs typeface="Arial"/>
              <a:sym typeface="Arial"/>
            </a:endParaRPr>
          </a:p>
          <a:p>
            <a:pPr marL="457200" marR="0" lvl="0" indent="-450850" algn="l" rtl="0">
              <a:lnSpc>
                <a:spcPct val="100000"/>
              </a:lnSpc>
              <a:spcBef>
                <a:spcPts val="0"/>
              </a:spcBef>
              <a:spcAft>
                <a:spcPts val="0"/>
              </a:spcAft>
              <a:buClr>
                <a:srgbClr val="000000"/>
              </a:buClr>
              <a:buSzPts val="2700"/>
              <a:buFont typeface="Arial"/>
              <a:buChar char="•"/>
            </a:pPr>
            <a:r>
              <a:rPr lang="en-US" sz="2700" b="0" i="0" u="none" strike="noStrike" cap="none">
                <a:solidFill>
                  <a:srgbClr val="3F3F3F"/>
                </a:solidFill>
                <a:latin typeface="Open Sans"/>
                <a:ea typeface="Open Sans"/>
                <a:cs typeface="Open Sans"/>
                <a:sym typeface="Open Sans"/>
              </a:rPr>
              <a:t>Overuse, underuse, misuse of evidence</a:t>
            </a:r>
            <a:endParaRPr sz="1300" b="0" i="0" u="none" strike="noStrike" cap="none">
              <a:solidFill>
                <a:srgbClr val="3F3F3F"/>
              </a:solidFill>
              <a:latin typeface="Arial"/>
              <a:ea typeface="Arial"/>
              <a:cs typeface="Arial"/>
              <a:sym typeface="Arial"/>
            </a:endParaRPr>
          </a:p>
          <a:p>
            <a:pPr marL="457200" marR="0" lvl="0" indent="-450850" algn="l" rtl="0">
              <a:lnSpc>
                <a:spcPct val="100000"/>
              </a:lnSpc>
              <a:spcBef>
                <a:spcPts val="0"/>
              </a:spcBef>
              <a:spcAft>
                <a:spcPts val="0"/>
              </a:spcAft>
              <a:buClr>
                <a:srgbClr val="000000"/>
              </a:buClr>
              <a:buSzPts val="2700"/>
              <a:buFont typeface="Arial"/>
              <a:buChar char="•"/>
            </a:pPr>
            <a:r>
              <a:rPr lang="en-US" sz="2700" b="0" i="0" u="none" strike="noStrike" cap="none">
                <a:solidFill>
                  <a:srgbClr val="3F3F3F"/>
                </a:solidFill>
                <a:latin typeface="Open Sans"/>
                <a:ea typeface="Open Sans"/>
                <a:cs typeface="Open Sans"/>
                <a:sym typeface="Open Sans"/>
              </a:rPr>
              <a:t>Poor decision making</a:t>
            </a:r>
            <a:endParaRPr sz="1300" b="0" i="0" u="none" strike="noStrike" cap="none">
              <a:solidFill>
                <a:srgbClr val="3F3F3F"/>
              </a:solidFill>
              <a:latin typeface="Arial"/>
              <a:ea typeface="Arial"/>
              <a:cs typeface="Arial"/>
              <a:sym typeface="Arial"/>
            </a:endParaRPr>
          </a:p>
          <a:p>
            <a:pPr marL="457200" marR="0" lvl="0" indent="-450850" algn="l" rtl="0">
              <a:lnSpc>
                <a:spcPct val="100000"/>
              </a:lnSpc>
              <a:spcBef>
                <a:spcPts val="0"/>
              </a:spcBef>
              <a:spcAft>
                <a:spcPts val="0"/>
              </a:spcAft>
              <a:buClr>
                <a:srgbClr val="000000"/>
              </a:buClr>
              <a:buSzPts val="2700"/>
              <a:buFont typeface="Arial"/>
              <a:buChar char="•"/>
            </a:pPr>
            <a:r>
              <a:rPr lang="en-US" sz="2700" b="0" i="0" u="none" strike="noStrike" cap="none">
                <a:solidFill>
                  <a:srgbClr val="3F3F3F"/>
                </a:solidFill>
                <a:latin typeface="Open Sans"/>
                <a:ea typeface="Open Sans"/>
                <a:cs typeface="Open Sans"/>
                <a:sym typeface="Open Sans"/>
              </a:rPr>
              <a:t>Environment not supportive of EBP</a:t>
            </a:r>
            <a:endParaRPr sz="1300" b="0" i="0" u="none" strike="noStrike" cap="none">
              <a:solidFill>
                <a:srgbClr val="3F3F3F"/>
              </a:solidFill>
              <a:latin typeface="Arial"/>
              <a:ea typeface="Arial"/>
              <a:cs typeface="Arial"/>
              <a:sym typeface="Arial"/>
            </a:endParaRPr>
          </a:p>
          <a:p>
            <a:pPr marL="457200" marR="0" lvl="0" indent="-450850" algn="l" rtl="0">
              <a:lnSpc>
                <a:spcPct val="100000"/>
              </a:lnSpc>
              <a:spcBef>
                <a:spcPts val="0"/>
              </a:spcBef>
              <a:spcAft>
                <a:spcPts val="0"/>
              </a:spcAft>
              <a:buClr>
                <a:srgbClr val="000000"/>
              </a:buClr>
              <a:buSzPts val="2700"/>
              <a:buFont typeface="Arial"/>
              <a:buChar char="•"/>
            </a:pPr>
            <a:r>
              <a:rPr lang="en-US" sz="2700" b="0" i="0" u="none" strike="noStrike" cap="none">
                <a:solidFill>
                  <a:srgbClr val="3F3F3F"/>
                </a:solidFill>
                <a:latin typeface="Open Sans"/>
                <a:ea typeface="Open Sans"/>
                <a:cs typeface="Open Sans"/>
                <a:sym typeface="Open Sans"/>
              </a:rPr>
              <a:t>Intimidation by senior clinicians</a:t>
            </a:r>
            <a:endParaRPr sz="1300" b="0" i="0" u="none" strike="noStrike" cap="none">
              <a:solidFill>
                <a:srgbClr val="3F3F3F"/>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g8765038b9c_0_8"/>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a:t>PuPuvbb</a:t>
            </a:r>
            <a:endParaRPr/>
          </a:p>
        </p:txBody>
      </p:sp>
      <p:sp>
        <p:nvSpPr>
          <p:cNvPr id="147" name="Google Shape;147;g8765038b9c_0_8"/>
          <p:cNvSpPr txBox="1">
            <a:spLocks noGrp="1"/>
          </p:cNvSpPr>
          <p:nvPr>
            <p:ph type="title"/>
          </p:nvPr>
        </p:nvSpPr>
        <p:spPr>
          <a:xfrm>
            <a:off x="0" y="437222"/>
            <a:ext cx="82164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a:solidFill>
                  <a:srgbClr val="586F7C"/>
                </a:solidFill>
                <a:latin typeface="Open Sans"/>
                <a:ea typeface="Open Sans"/>
                <a:cs typeface="Open Sans"/>
                <a:sym typeface="Open Sans"/>
              </a:rPr>
              <a:t>How does EBP help?</a:t>
            </a:r>
            <a:endParaRPr>
              <a:solidFill>
                <a:srgbClr val="586F7C"/>
              </a:solidFill>
              <a:latin typeface="Open Sans"/>
              <a:ea typeface="Open Sans"/>
              <a:cs typeface="Open Sans"/>
              <a:sym typeface="Open Sans"/>
            </a:endParaRPr>
          </a:p>
        </p:txBody>
      </p:sp>
      <p:sp>
        <p:nvSpPr>
          <p:cNvPr id="148" name="Google Shape;148;g8765038b9c_0_8"/>
          <p:cNvSpPr txBox="1">
            <a:spLocks noGrp="1"/>
          </p:cNvSpPr>
          <p:nvPr>
            <p:ph type="body" idx="1"/>
          </p:nvPr>
        </p:nvSpPr>
        <p:spPr>
          <a:xfrm>
            <a:off x="278780" y="1731625"/>
            <a:ext cx="11664176" cy="4750800"/>
          </a:xfrm>
          <a:prstGeom prst="rect">
            <a:avLst/>
          </a:prstGeom>
          <a:noFill/>
          <a:ln>
            <a:noFill/>
          </a:ln>
        </p:spPr>
        <p:txBody>
          <a:bodyPr spcFirstLastPara="1" wrap="square" lIns="91425" tIns="45700" rIns="91425" bIns="45700" anchor="t" anchorCtr="0">
            <a:noAutofit/>
          </a:bodyPr>
          <a:lstStyle/>
          <a:p>
            <a:pPr marL="88900" lvl="0" indent="-88900" algn="l" rtl="0">
              <a:lnSpc>
                <a:spcPct val="90000"/>
              </a:lnSpc>
              <a:spcBef>
                <a:spcPts val="1000"/>
              </a:spcBef>
              <a:spcAft>
                <a:spcPts val="0"/>
              </a:spcAft>
              <a:buSzPts val="2400"/>
              <a:buFont typeface="Open Sans"/>
              <a:buNone/>
            </a:pPr>
            <a:r>
              <a:rPr lang="en-US">
                <a:solidFill>
                  <a:srgbClr val="3F3F3F"/>
                </a:solidFill>
                <a:latin typeface="Open Sans"/>
                <a:ea typeface="Open Sans"/>
                <a:cs typeface="Open Sans"/>
                <a:sym typeface="Open Sans"/>
              </a:rPr>
              <a:t>  A patient comes to a clinic with a fresh dog bite. It looks clean and the nurse and patient wonder if prophylactic antibiotics are necessary. The nurse searches PubMed and found a meta-analysis study indicating that the average infection rate for dog bites was 14% and that antibiotics halved this risk to 7%. </a:t>
            </a:r>
            <a:endParaRPr>
              <a:solidFill>
                <a:srgbClr val="3F3F3F"/>
              </a:solidFill>
            </a:endParaRPr>
          </a:p>
          <a:p>
            <a:pPr marL="457200" lvl="0" indent="-381000" algn="l" rtl="0">
              <a:lnSpc>
                <a:spcPct val="90000"/>
              </a:lnSpc>
              <a:spcBef>
                <a:spcPts val="1000"/>
              </a:spcBef>
              <a:spcAft>
                <a:spcPts val="0"/>
              </a:spcAft>
              <a:buClr>
                <a:srgbClr val="000000"/>
              </a:buClr>
              <a:buSzPts val="2400"/>
              <a:buFont typeface="Arial"/>
              <a:buChar char="•"/>
            </a:pPr>
            <a:r>
              <a:rPr lang="en-US">
                <a:solidFill>
                  <a:srgbClr val="3F3F3F"/>
                </a:solidFill>
                <a:latin typeface="Open Sans"/>
                <a:ea typeface="Open Sans"/>
                <a:cs typeface="Open Sans"/>
                <a:sym typeface="Open Sans"/>
              </a:rPr>
              <a:t>For every 100 people with dog bites, treatment with antibiotics will save 7 from infection.</a:t>
            </a:r>
            <a:endParaRPr>
              <a:solidFill>
                <a:srgbClr val="3F3F3F"/>
              </a:solidFill>
            </a:endParaRPr>
          </a:p>
          <a:p>
            <a:pPr marL="457200" lvl="0" indent="-381000" algn="l" rtl="0">
              <a:lnSpc>
                <a:spcPct val="90000"/>
              </a:lnSpc>
              <a:spcBef>
                <a:spcPts val="1000"/>
              </a:spcBef>
              <a:spcAft>
                <a:spcPts val="0"/>
              </a:spcAft>
              <a:buClr>
                <a:srgbClr val="000000"/>
              </a:buClr>
              <a:buSzPts val="2400"/>
              <a:buFont typeface="Arial"/>
              <a:buChar char="•"/>
            </a:pPr>
            <a:r>
              <a:rPr lang="en-US">
                <a:solidFill>
                  <a:srgbClr val="3F3F3F"/>
                </a:solidFill>
                <a:latin typeface="Open Sans"/>
                <a:ea typeface="Open Sans"/>
                <a:cs typeface="Open Sans"/>
                <a:sym typeface="Open Sans"/>
              </a:rPr>
              <a:t>Treating 14 (NNT) people with dog bites will prevent 1 infection.</a:t>
            </a:r>
            <a:endParaRPr>
              <a:solidFill>
                <a:srgbClr val="3F3F3F"/>
              </a:solidFill>
            </a:endParaRPr>
          </a:p>
          <a:p>
            <a:pPr marL="457200" lvl="0" indent="-381000" algn="l" rtl="0">
              <a:lnSpc>
                <a:spcPct val="90000"/>
              </a:lnSpc>
              <a:spcBef>
                <a:spcPts val="1000"/>
              </a:spcBef>
              <a:spcAft>
                <a:spcPts val="0"/>
              </a:spcAft>
              <a:buClr>
                <a:srgbClr val="000000"/>
              </a:buClr>
              <a:buSzPts val="2400"/>
              <a:buFont typeface="Arial"/>
              <a:buChar char="•"/>
            </a:pPr>
            <a:r>
              <a:rPr lang="en-US">
                <a:solidFill>
                  <a:srgbClr val="3F3F3F"/>
                </a:solidFill>
                <a:latin typeface="Open Sans"/>
                <a:ea typeface="Open Sans"/>
                <a:cs typeface="Open Sans"/>
                <a:sym typeface="Open Sans"/>
              </a:rPr>
              <a:t>You explain these numbers to the patient along with possible consequences   and patient decides not to take antibiotics. </a:t>
            </a:r>
            <a:endParaRPr>
              <a:solidFill>
                <a:srgbClr val="3F3F3F"/>
              </a:solidFill>
            </a:endParaRPr>
          </a:p>
          <a:p>
            <a:pPr marL="457200" lvl="0" indent="-381000" algn="l" rtl="0">
              <a:lnSpc>
                <a:spcPct val="90000"/>
              </a:lnSpc>
              <a:spcBef>
                <a:spcPts val="1000"/>
              </a:spcBef>
              <a:spcAft>
                <a:spcPts val="0"/>
              </a:spcAft>
              <a:buClr>
                <a:srgbClr val="000000"/>
              </a:buClr>
              <a:buSzPts val="2400"/>
              <a:buFont typeface="Arial"/>
              <a:buChar char="•"/>
            </a:pPr>
            <a:r>
              <a:rPr lang="en-US">
                <a:solidFill>
                  <a:srgbClr val="3F3F3F"/>
                </a:solidFill>
                <a:latin typeface="Open Sans"/>
                <a:ea typeface="Open Sans"/>
                <a:cs typeface="Open Sans"/>
                <a:sym typeface="Open Sans"/>
              </a:rPr>
              <a:t>On a follow up visit you find out that he did not get infected.</a:t>
            </a:r>
            <a:endParaRPr>
              <a:solidFill>
                <a:srgbClr val="3F3F3F"/>
              </a:solidFill>
            </a:endParaRPr>
          </a:p>
          <a:p>
            <a:pPr marL="457200" lvl="0" indent="-381000" algn="l" rtl="0">
              <a:lnSpc>
                <a:spcPct val="90000"/>
              </a:lnSpc>
              <a:spcBef>
                <a:spcPts val="1000"/>
              </a:spcBef>
              <a:spcAft>
                <a:spcPts val="0"/>
              </a:spcAft>
              <a:buSzPts val="2400"/>
              <a:buFont typeface="Arial"/>
              <a:buNone/>
            </a:pPr>
            <a:r>
              <a:rPr lang="en-US" sz="1800">
                <a:solidFill>
                  <a:srgbClr val="3F3F3F"/>
                </a:solidFill>
                <a:latin typeface="Open Sans"/>
                <a:ea typeface="Open Sans"/>
                <a:cs typeface="Open Sans"/>
                <a:sym typeface="Open Sans"/>
              </a:rPr>
              <a:t>Glasziou P, Del Mar C, Salisbury J. </a:t>
            </a:r>
            <a:r>
              <a:rPr lang="en-US" sz="1800" i="1">
                <a:solidFill>
                  <a:srgbClr val="3F3F3F"/>
                </a:solidFill>
                <a:latin typeface="Open Sans"/>
                <a:ea typeface="Open Sans"/>
                <a:cs typeface="Open Sans"/>
                <a:sym typeface="Open Sans"/>
              </a:rPr>
              <a:t>EBP Workbook</a:t>
            </a:r>
            <a:r>
              <a:rPr lang="en-US" sz="1800">
                <a:solidFill>
                  <a:srgbClr val="3F3F3F"/>
                </a:solidFill>
                <a:latin typeface="Open Sans"/>
                <a:ea typeface="Open Sans"/>
                <a:cs typeface="Open Sans"/>
                <a:sym typeface="Open Sans"/>
              </a:rPr>
              <a:t>, 2</a:t>
            </a:r>
            <a:r>
              <a:rPr lang="en-US" sz="1800" baseline="30000">
                <a:solidFill>
                  <a:srgbClr val="3F3F3F"/>
                </a:solidFill>
                <a:latin typeface="Open Sans"/>
                <a:ea typeface="Open Sans"/>
                <a:cs typeface="Open Sans"/>
                <a:sym typeface="Open Sans"/>
              </a:rPr>
              <a:t>nd</a:t>
            </a:r>
            <a:r>
              <a:rPr lang="en-US" sz="1800">
                <a:solidFill>
                  <a:srgbClr val="3F3F3F"/>
                </a:solidFill>
                <a:latin typeface="Open Sans"/>
                <a:ea typeface="Open Sans"/>
                <a:cs typeface="Open Sans"/>
                <a:sym typeface="Open Sans"/>
              </a:rPr>
              <a:t>. ed. BMJ Books, 2007.</a:t>
            </a:r>
            <a:endParaRPr>
              <a:solidFill>
                <a:srgbClr val="3F3F3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2"/>
        <p:cNvGrpSpPr/>
        <p:nvPr/>
      </p:nvGrpSpPr>
      <p:grpSpPr>
        <a:xfrm>
          <a:off x="0" y="0"/>
          <a:ext cx="0" cy="0"/>
          <a:chOff x="0" y="0"/>
          <a:chExt cx="0" cy="0"/>
        </a:xfrm>
      </p:grpSpPr>
      <p:sp>
        <p:nvSpPr>
          <p:cNvPr id="153" name="Google Shape;153;g727b3dbef2_0_52"/>
          <p:cNvSpPr txBox="1">
            <a:spLocks noGrp="1"/>
          </p:cNvSpPr>
          <p:nvPr>
            <p:ph type="title"/>
          </p:nvPr>
        </p:nvSpPr>
        <p:spPr>
          <a:xfrm>
            <a:off x="0" y="251487"/>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86F7C"/>
              </a:buClr>
              <a:buSzPts val="3700"/>
              <a:buNone/>
            </a:pPr>
            <a:r>
              <a:rPr lang="en-US">
                <a:solidFill>
                  <a:srgbClr val="586F7C"/>
                </a:solidFill>
                <a:latin typeface="Open Sans"/>
                <a:ea typeface="Open Sans"/>
                <a:cs typeface="Open Sans"/>
                <a:sym typeface="Open Sans"/>
              </a:rPr>
              <a:t>Systematic Review and </a:t>
            </a:r>
            <a:br>
              <a:rPr lang="en-US">
                <a:solidFill>
                  <a:srgbClr val="586F7C"/>
                </a:solidFill>
                <a:latin typeface="Open Sans"/>
                <a:ea typeface="Open Sans"/>
                <a:cs typeface="Open Sans"/>
                <a:sym typeface="Open Sans"/>
              </a:rPr>
            </a:br>
            <a:r>
              <a:rPr lang="en-US">
                <a:solidFill>
                  <a:srgbClr val="586F7C"/>
                </a:solidFill>
                <a:latin typeface="Open Sans"/>
                <a:ea typeface="Open Sans"/>
                <a:cs typeface="Open Sans"/>
                <a:sym typeface="Open Sans"/>
              </a:rPr>
              <a:t>Meta-analysis definitions</a:t>
            </a:r>
            <a:endParaRPr>
              <a:solidFill>
                <a:srgbClr val="586F7C"/>
              </a:solidFill>
              <a:latin typeface="Open Sans"/>
              <a:ea typeface="Open Sans"/>
              <a:cs typeface="Open Sans"/>
              <a:sym typeface="Open Sans"/>
            </a:endParaRPr>
          </a:p>
        </p:txBody>
      </p:sp>
      <p:sp>
        <p:nvSpPr>
          <p:cNvPr id="154" name="Google Shape;154;g727b3dbef2_0_52"/>
          <p:cNvSpPr txBox="1">
            <a:spLocks noGrp="1"/>
          </p:cNvSpPr>
          <p:nvPr>
            <p:ph type="body" idx="1"/>
          </p:nvPr>
        </p:nvSpPr>
        <p:spPr>
          <a:xfrm>
            <a:off x="111500" y="1724750"/>
            <a:ext cx="6952200" cy="4745400"/>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0"/>
              </a:spcBef>
              <a:spcAft>
                <a:spcPts val="0"/>
              </a:spcAft>
              <a:buSzPts val="2400"/>
              <a:buFont typeface="Open Sans"/>
              <a:buNone/>
            </a:pPr>
            <a:r>
              <a:rPr lang="en-US" sz="2200" b="1" dirty="0">
                <a:solidFill>
                  <a:srgbClr val="3F3F3F"/>
                </a:solidFill>
                <a:latin typeface="Open Sans"/>
                <a:ea typeface="Open Sans"/>
                <a:cs typeface="Open Sans"/>
                <a:sym typeface="Open Sans"/>
              </a:rPr>
              <a:t>Systematic Review:</a:t>
            </a:r>
            <a:r>
              <a:rPr lang="en-US" sz="2200" dirty="0">
                <a:solidFill>
                  <a:srgbClr val="3F3F3F"/>
                </a:solidFill>
                <a:latin typeface="Open Sans"/>
                <a:ea typeface="Open Sans"/>
                <a:cs typeface="Open Sans"/>
                <a:sym typeface="Open Sans"/>
              </a:rPr>
              <a:t> </a:t>
            </a:r>
            <a:endParaRPr sz="2300" dirty="0">
              <a:solidFill>
                <a:srgbClr val="3F3F3F"/>
              </a:solidFill>
            </a:endParaRPr>
          </a:p>
          <a:p>
            <a:pPr marL="457200" lvl="0" indent="-381000" algn="l" rtl="0">
              <a:lnSpc>
                <a:spcPct val="90000"/>
              </a:lnSpc>
              <a:spcBef>
                <a:spcPts val="0"/>
              </a:spcBef>
              <a:spcAft>
                <a:spcPts val="0"/>
              </a:spcAft>
              <a:buSzPts val="2400"/>
              <a:buFont typeface="Open Sans"/>
              <a:buNone/>
            </a:pPr>
            <a:r>
              <a:rPr lang="en-US" sz="1900" dirty="0">
                <a:solidFill>
                  <a:srgbClr val="3F3F3F"/>
                </a:solidFill>
                <a:latin typeface="Open Sans"/>
                <a:ea typeface="Open Sans"/>
                <a:cs typeface="Open Sans"/>
                <a:sym typeface="Open Sans"/>
              </a:rPr>
              <a:t>      </a:t>
            </a:r>
            <a:r>
              <a:rPr lang="en-US" sz="2100" dirty="0">
                <a:solidFill>
                  <a:srgbClr val="3F3F3F"/>
                </a:solidFill>
                <a:latin typeface="Open Sans"/>
                <a:ea typeface="Open Sans"/>
                <a:cs typeface="Open Sans"/>
                <a:sym typeface="Open Sans"/>
              </a:rPr>
              <a:t>A review in which specified and appropriate methods have been used to identify, appraise, and summarize studies addressing a defined question. (It can, but need not, involve meta-analysis).  Aims to decrease bias and increase reproducibility and transparency.   They provide guidance for practice and policy-making, identify gaps in knowledge and need for further research.</a:t>
            </a:r>
            <a:endParaRPr sz="2300" dirty="0">
              <a:solidFill>
                <a:srgbClr val="3F3F3F"/>
              </a:solidFill>
            </a:endParaRPr>
          </a:p>
          <a:p>
            <a:pPr marL="457200" lvl="0" indent="-381000" algn="l" rtl="0">
              <a:lnSpc>
                <a:spcPct val="90000"/>
              </a:lnSpc>
              <a:spcBef>
                <a:spcPts val="0"/>
              </a:spcBef>
              <a:spcAft>
                <a:spcPts val="0"/>
              </a:spcAft>
              <a:buSzPts val="2400"/>
              <a:buFont typeface="Open Sans"/>
              <a:buNone/>
            </a:pPr>
            <a:r>
              <a:rPr lang="en-US" sz="2200" b="1" dirty="0">
                <a:solidFill>
                  <a:srgbClr val="3F3F3F"/>
                </a:solidFill>
                <a:latin typeface="Open Sans"/>
                <a:ea typeface="Open Sans"/>
                <a:cs typeface="Open Sans"/>
                <a:sym typeface="Open Sans"/>
              </a:rPr>
              <a:t>Meta-analysis:</a:t>
            </a:r>
            <a:endParaRPr sz="2300" dirty="0">
              <a:solidFill>
                <a:srgbClr val="3F3F3F"/>
              </a:solidFill>
            </a:endParaRPr>
          </a:p>
          <a:p>
            <a:pPr marL="457200" lvl="0" indent="-381000" algn="l" rtl="0">
              <a:lnSpc>
                <a:spcPct val="90000"/>
              </a:lnSpc>
              <a:spcBef>
                <a:spcPts val="0"/>
              </a:spcBef>
              <a:spcAft>
                <a:spcPts val="0"/>
              </a:spcAft>
              <a:buSzPts val="2400"/>
              <a:buFont typeface="Open Sans"/>
              <a:buNone/>
            </a:pPr>
            <a:r>
              <a:rPr lang="en-US" sz="2200" b="1" dirty="0">
                <a:solidFill>
                  <a:srgbClr val="3F3F3F"/>
                </a:solidFill>
                <a:latin typeface="Open Sans"/>
                <a:ea typeface="Open Sans"/>
                <a:cs typeface="Open Sans"/>
                <a:sym typeface="Open Sans"/>
              </a:rPr>
              <a:t>	</a:t>
            </a:r>
            <a:r>
              <a:rPr lang="en-US" sz="2100" dirty="0">
                <a:solidFill>
                  <a:srgbClr val="3F3F3F"/>
                </a:solidFill>
                <a:latin typeface="Open Sans"/>
                <a:ea typeface="Open Sans"/>
                <a:cs typeface="Open Sans"/>
                <a:sym typeface="Open Sans"/>
              </a:rPr>
              <a:t>A statistical technique that summarizes the results of several studies in a single weighted estimate in which more weight is given to results of studies with events and sometimes to studies of higher quality.  </a:t>
            </a:r>
            <a:r>
              <a:rPr lang="en-US" sz="1500" dirty="0">
                <a:solidFill>
                  <a:srgbClr val="3F3F3F"/>
                </a:solidFill>
                <a:latin typeface="Open Sans"/>
                <a:ea typeface="Open Sans"/>
                <a:cs typeface="Open Sans"/>
                <a:sym typeface="Open Sans"/>
              </a:rPr>
              <a:t>“Guides: Evidence-Based Medicine Resource Guide: Defining EBM.” Accessed June 24, 2022. </a:t>
            </a:r>
            <a:r>
              <a:rPr lang="en-US" sz="1500" u="sng" dirty="0">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https://guides.dml.georgetown.edu/ebm/definingebm</a:t>
            </a:r>
            <a:r>
              <a:rPr lang="en-US" sz="1500" u="sng" dirty="0">
                <a:solidFill>
                  <a:schemeClr val="accent5"/>
                </a:solidFill>
                <a:latin typeface="Open Sans"/>
                <a:ea typeface="Open Sans"/>
                <a:cs typeface="Open Sans"/>
                <a:sym typeface="Open Sans"/>
              </a:rPr>
              <a:t> </a:t>
            </a:r>
            <a:endParaRPr sz="2100" b="1" dirty="0">
              <a:solidFill>
                <a:schemeClr val="accent5"/>
              </a:solidFill>
              <a:latin typeface="Open Sans"/>
              <a:ea typeface="Open Sans"/>
              <a:cs typeface="Open Sans"/>
              <a:sym typeface="Open Sans"/>
            </a:endParaRPr>
          </a:p>
        </p:txBody>
      </p:sp>
      <p:pic>
        <p:nvPicPr>
          <p:cNvPr id="155" name="Google Shape;155;g727b3dbef2_0_52"/>
          <p:cNvPicPr preferRelativeResize="0"/>
          <p:nvPr/>
        </p:nvPicPr>
        <p:blipFill rotWithShape="1">
          <a:blip r:embed="rId4">
            <a:alphaModFix/>
          </a:blip>
          <a:srcRect/>
          <a:stretch/>
        </p:blipFill>
        <p:spPr>
          <a:xfrm>
            <a:off x="7063740" y="1695071"/>
            <a:ext cx="5128261" cy="499999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4269</Words>
  <Application>Microsoft Office PowerPoint</Application>
  <PresentationFormat>Widescreen</PresentationFormat>
  <Paragraphs>370</Paragraphs>
  <Slides>56</Slides>
  <Notes>56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Arial</vt:lpstr>
      <vt:lpstr>Calibri</vt:lpstr>
      <vt:lpstr>Century Gothic</vt:lpstr>
      <vt:lpstr>Gill Sans</vt:lpstr>
      <vt:lpstr>Open Sans</vt:lpstr>
      <vt:lpstr>Times New Roman</vt:lpstr>
      <vt:lpstr>Trebuchet MS</vt:lpstr>
      <vt:lpstr>Quattrocento Sans</vt:lpstr>
      <vt:lpstr>Simple Light</vt:lpstr>
      <vt:lpstr>Additional discipline-specific resources</vt:lpstr>
      <vt:lpstr>Outline</vt:lpstr>
      <vt:lpstr>Learning objectives</vt:lpstr>
      <vt:lpstr>Introduction </vt:lpstr>
      <vt:lpstr>What is Evidence?</vt:lpstr>
      <vt:lpstr>What are EBM and EBP</vt:lpstr>
      <vt:lpstr>Why use EBP?    What are some of the barriers?</vt:lpstr>
      <vt:lpstr>PuPuvbb</vt:lpstr>
      <vt:lpstr>Systematic Review and  Meta-analysis definitions</vt:lpstr>
      <vt:lpstr>Traditional (narrative) literature  review vs. systematic review</vt:lpstr>
      <vt:lpstr>Definitions of other study types</vt:lpstr>
      <vt:lpstr>Definitions continued</vt:lpstr>
      <vt:lpstr>Types of EBP resources</vt:lpstr>
      <vt:lpstr>Sources to find primary studies</vt:lpstr>
      <vt:lpstr>Hierarchy of Evidence &amp;  Search Approaches</vt:lpstr>
      <vt:lpstr>The 5 steps of EBP process</vt:lpstr>
      <vt:lpstr>Evidence-based practice Step 1: Ask</vt:lpstr>
      <vt:lpstr>Next – Classify the Type of Question</vt:lpstr>
      <vt:lpstr>Templates of EBP Questions</vt:lpstr>
      <vt:lpstr>Formulate Intervention Questions </vt:lpstr>
      <vt:lpstr>Formulate Etiology or Risk Question  What causes a disease or health condition </vt:lpstr>
      <vt:lpstr>EBP Step 2: Access the evidence</vt:lpstr>
      <vt:lpstr>EBP Step 3: Appraise (validity, impact) </vt:lpstr>
      <vt:lpstr> EBP Step 4: Apply (patient, setting) </vt:lpstr>
      <vt:lpstr>EBP Step 5: Access (patient, yourself) </vt:lpstr>
      <vt:lpstr>Content Portal Access –  Reference Sources</vt:lpstr>
      <vt:lpstr>R4L resources:  Cochrane Library (EBP resources available via Hinari)</vt:lpstr>
      <vt:lpstr>Content: Cochrane Library</vt:lpstr>
      <vt:lpstr>Cochrane Library options</vt:lpstr>
      <vt:lpstr>“hypertension prevention” search results/ Cochrane Database for Systematic Reviews</vt:lpstr>
      <vt:lpstr>Sample of Cochrane systematic review abstract including Plain Language Summary</vt:lpstr>
      <vt:lpstr>Cochrane Interactive Learning:  Conducting an Intervention Review</vt:lpstr>
      <vt:lpstr>Clinical Key</vt:lpstr>
      <vt:lpstr>Clinical key search</vt:lpstr>
      <vt:lpstr>Clinical key search results</vt:lpstr>
      <vt:lpstr>Essential Evidence Plus</vt:lpstr>
      <vt:lpstr>Essential Evidence Plus options</vt:lpstr>
      <vt:lpstr>Content Portal Access - Databases</vt:lpstr>
      <vt:lpstr>Joanna Briggs Institute EBP Database</vt:lpstr>
      <vt:lpstr>Joanna Briggs Institute EBP Database</vt:lpstr>
      <vt:lpstr>Joanna Briggs database search</vt:lpstr>
      <vt:lpstr>Search results display</vt:lpstr>
      <vt:lpstr>Search results continued</vt:lpstr>
      <vt:lpstr>Clinical Queries (PubMed) – access to filtered and non-filtered research literature</vt:lpstr>
      <vt:lpstr>Clinical Queries search </vt:lpstr>
      <vt:lpstr>Clinical Queries search continued</vt:lpstr>
      <vt:lpstr>Queries search results</vt:lpstr>
      <vt:lpstr>PubMed search results display</vt:lpstr>
      <vt:lpstr>PubMed filters search results</vt:lpstr>
      <vt:lpstr>Additional evidence-based practice resources</vt:lpstr>
      <vt:lpstr>Additional resources continued</vt:lpstr>
      <vt:lpstr>Summary</vt:lpstr>
      <vt:lpstr>You are invited to;</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Additional discipline-specific resources</dc:title>
  <dc:creator>Marcia Mabhula</dc:creator>
  <cp:lastModifiedBy>Marcia Mabhula</cp:lastModifiedBy>
  <cp:revision>3</cp:revision>
  <dcterms:created xsi:type="dcterms:W3CDTF">2020-02-14T15:04:15Z</dcterms:created>
  <dcterms:modified xsi:type="dcterms:W3CDTF">2023-08-18T10:05:10Z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Research4Life.M1.Lesson1.1_Scientific landscape</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ArticulateGUID">
    <vt:lpwstr>F7099FAC-14E4-4012-8041-123499850912</vt:lpwstr>
  </property>
  <property fmtid="{D5CDD505-2E9C-101B-9397-08002B2CF9AE}" pid="6" name="ArticulateProjectFull">
    <vt:lpwstr>D:\R4Life\F2F Materials\20200422_M4_L4.1EN.Health Sciences.ppta</vt:lpwstr>
  </property>
</Properties>
</file>