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7" r:id="rId82"/>
    <p:sldId id="338" r:id="rId83"/>
    <p:sldId id="336" r:id="rId84"/>
  </p:sldIdLst>
  <p:sldSz cx="12192000" cy="6858000"/>
  <p:notesSz cx="6858000" cy="9144000"/>
  <p:embeddedFontLst>
    <p:embeddedFont>
      <p:font typeface="Calibri" panose="020F0502020204030204" pitchFamily="34" charset="0"/>
      <p:regular r:id="rId86"/>
      <p:bold r:id="rId87"/>
      <p:italic r:id="rId88"/>
      <p:boldItalic r:id="rId89"/>
    </p:embeddedFont>
    <p:embeddedFont>
      <p:font typeface="Helvetica Neue" panose="020B0604020202020204" charset="0"/>
      <p:regular r:id="rId90"/>
      <p:bold r:id="rId91"/>
      <p:italic r:id="rId92"/>
      <p:boldItalic r:id="rId93"/>
    </p:embeddedFont>
    <p:embeddedFont>
      <p:font typeface="Open Sans" panose="020B0606030504020204" pitchFamily="34" charset="0"/>
      <p:regular r:id="rId94"/>
      <p:bold r:id="rId95"/>
      <p:italic r:id="rId96"/>
      <p:boldItalic r:id="rId97"/>
    </p:embeddedFont>
    <p:embeddedFont>
      <p:font typeface="Quattrocento Sans" panose="020B0502050000020003" pitchFamily="34" charset="0"/>
      <p:regular r:id="rId98"/>
      <p:bold r:id="rId99"/>
      <p:italic r:id="rId100"/>
      <p:boldItalic r:id="rId101"/>
    </p:embeddedFont>
    <p:embeddedFont>
      <p:font typeface="Roboto" panose="02000000000000000000" pitchFamily="2" charset="0"/>
      <p:regular r:id="rId102"/>
      <p:bold r:id="rId103"/>
      <p:italic r:id="rId104"/>
      <p:boldItalic r:id="rId105"/>
    </p:embeddedFont>
    <p:embeddedFont>
      <p:font typeface="Trebuchet MS" panose="020B060302020202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0" roundtripDataSignature="AMtx7mjE1PELQBgYjz/A/qaGdf2XvHGo5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uenyi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F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8069CD-1A57-40B0-97A8-2796D026FB2D}">
  <a:tblStyle styleId="{BC8069CD-1A57-40B0-97A8-2796D026FB2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1E8"/>
          </a:solidFill>
        </a:fill>
      </a:tcStyle>
    </a:wholeTbl>
    <a:band1H>
      <a:tcTxStyle/>
      <a:tcStyle>
        <a:tcBdr/>
        <a:fill>
          <a:solidFill>
            <a:srgbClr val="FFE2CD"/>
          </a:solidFill>
        </a:fill>
      </a:tcStyle>
    </a:band1H>
    <a:band2H>
      <a:tcTxStyle/>
      <a:tcStyle>
        <a:tcBdr/>
      </a:tcStyle>
    </a:band2H>
    <a:band1V>
      <a:tcTxStyle/>
      <a:tcStyle>
        <a:tcBdr/>
        <a:fill>
          <a:solidFill>
            <a:srgbClr val="FFE2CD"/>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font" Target="fonts/font2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8.fntdata"/><Relationship Id="rId108" Type="http://schemas.openxmlformats.org/officeDocument/2006/relationships/font" Target="fonts/font2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1.fntdata"/><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2.fntdata"/><Relationship Id="rId104"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110" Type="http://customschemas.google.com/relationships/presentationmetadata" Target="metadata"/><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5.fntdata"/><Relationship Id="rId105"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font" Target="fonts/font3.fntdata"/><Relationship Id="rId11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Remember to delete the filters either by clicking on the highlighted filters or opening Reset all filters or clicking on the Clear all in the Filters applied… box below the search results.  Otherwise, these filters will continue to be used in new searches. All the filter options  are valuable tools to limit a specific search.</a:t>
            </a:r>
            <a:endParaRPr/>
          </a:p>
          <a:p>
            <a:pPr marL="171450" lvl="0" indent="-82550" algn="l" rtl="0">
              <a:lnSpc>
                <a:spcPct val="100000"/>
              </a:lnSpc>
              <a:spcBef>
                <a:spcPts val="0"/>
              </a:spcBef>
              <a:spcAft>
                <a:spcPts val="0"/>
              </a:spcAft>
              <a:buSzPts val="1400"/>
              <a:buFont typeface="Arial"/>
              <a:buNone/>
            </a:pPr>
            <a:endParaRPr/>
          </a:p>
        </p:txBody>
      </p:sp>
      <p:sp>
        <p:nvSpPr>
          <p:cNvPr id="151" name="Google Shape;15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75" name="Google Shape;1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82" name="Google Shape;18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Other useful tools from the results page display are the Save, SEND TO Clipboard, My Bibliography, Collections or Citation manager options. To use these options, first check the boxes of several citations on the search results page. After opening the Save feature, users can choose Selection, All Results on page or All Results from the SELECTION option.  In FORMAT, the choices are Summary (text), PubMed, PMID, CSV or Abstract(text).  For this example, Selection (4) and Abstract have been selected. Click on Create File for the .txt file. </a:t>
            </a:r>
            <a:endParaRPr/>
          </a:p>
        </p:txBody>
      </p:sp>
      <p:sp>
        <p:nvSpPr>
          <p:cNvPr id="196" name="Google Shape;196;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04" name="Google Shape;204;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89" name="Google Shape;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01600" algn="l" rtl="0">
              <a:lnSpc>
                <a:spcPct val="100000"/>
              </a:lnSpc>
              <a:spcBef>
                <a:spcPts val="0"/>
              </a:spcBef>
              <a:spcAft>
                <a:spcPts val="0"/>
              </a:spcAft>
              <a:buSzPts val="1100"/>
              <a:buFont typeface="Arial"/>
              <a:buNone/>
            </a:pPr>
            <a:endParaRPr/>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43" name="Google Shape;443;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endParaRPr/>
          </a:p>
        </p:txBody>
      </p:sp>
      <p:sp>
        <p:nvSpPr>
          <p:cNvPr id="508" name="Google Shape;508;p2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p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p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559" name="Google Shape;55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66" name="Google Shape;5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76" name="Google Shape;57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endParaRPr/>
          </a:p>
        </p:txBody>
      </p:sp>
      <p:sp>
        <p:nvSpPr>
          <p:cNvPr id="585" name="Google Shape;58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endParaRPr/>
          </a:p>
        </p:txBody>
      </p:sp>
      <p:sp>
        <p:nvSpPr>
          <p:cNvPr id="594" name="Google Shape;59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Launched in October 2019, the new and streamlined design of PubMed  the default is version as of 19 May 2020 - see new interface at PubMed site. This is the version available from the Unified Content Portal/Databases list and includes the links to the available Research4Life publishers’ articles and Free Full Text articles.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19" name="Google Shape;11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2" name="Google Shape;62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Several of the Free Collections listed on the Hinari Content page will be noted in the subsequent section.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79" name="Google Shape;67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01" name="Google Shape;701;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The Best Match algorithm is based on several “relevance-ranking signals” (factors), the most important being the past usage of an article, publication date, relevance score, and type of article.</a:t>
            </a:r>
            <a:endParaRPr/>
          </a:p>
          <a:p>
            <a:pPr marL="171450" lvl="0" indent="-171450" algn="l" rtl="0">
              <a:lnSpc>
                <a:spcPct val="100000"/>
              </a:lnSpc>
              <a:spcBef>
                <a:spcPts val="0"/>
              </a:spcBef>
              <a:spcAft>
                <a:spcPts val="0"/>
              </a:spcAft>
              <a:buSzPts val="1400"/>
              <a:buFont typeface="Arial"/>
              <a:buChar char="•"/>
            </a:pPr>
            <a:r>
              <a:rPr lang="en-US"/>
              <a:t>The left-hand column contains the </a:t>
            </a:r>
            <a:r>
              <a:rPr lang="en-US" b="1"/>
              <a:t>Results by Year </a:t>
            </a:r>
            <a:r>
              <a:rPr lang="en-US"/>
              <a:t>graph and the filter list, including </a:t>
            </a:r>
            <a:r>
              <a:rPr lang="en-US" b="1"/>
              <a:t>TEXT AVAILABILITY </a:t>
            </a:r>
            <a:r>
              <a:rPr lang="en-US"/>
              <a:t>and </a:t>
            </a:r>
            <a:r>
              <a:rPr lang="en-US" b="1"/>
              <a:t>ARTICLE TYPE</a:t>
            </a:r>
            <a:r>
              <a:rPr lang="en-US"/>
              <a:t>. Next to the sort option, click the gear box () to open the </a:t>
            </a:r>
            <a:r>
              <a:rPr lang="en-US" b="1"/>
              <a:t>DISPLAY OPTIONS</a:t>
            </a:r>
            <a:r>
              <a:rPr lang="en-US"/>
              <a:t>.  The search terms are highlighted in the </a:t>
            </a:r>
            <a:r>
              <a:rPr lang="en-US" b="1"/>
              <a:t>abstract</a:t>
            </a:r>
            <a:r>
              <a:rPr lang="en-US"/>
              <a:t>. </a:t>
            </a:r>
            <a:endParaRPr/>
          </a:p>
          <a:p>
            <a:pPr marL="171450" lvl="0" indent="-82550" algn="l" rtl="0">
              <a:lnSpc>
                <a:spcPct val="100000"/>
              </a:lnSpc>
              <a:spcBef>
                <a:spcPts val="0"/>
              </a:spcBef>
              <a:spcAft>
                <a:spcPts val="0"/>
              </a:spcAft>
              <a:buSzPts val="1400"/>
              <a:buFont typeface="Arial"/>
              <a:buNone/>
            </a:pPr>
            <a:endParaRPr/>
          </a:p>
          <a:p>
            <a:pPr marL="171450" lvl="0" indent="-82550" algn="l" rtl="0">
              <a:lnSpc>
                <a:spcPct val="100000"/>
              </a:lnSpc>
              <a:spcBef>
                <a:spcPts val="0"/>
              </a:spcBef>
              <a:spcAft>
                <a:spcPts val="0"/>
              </a:spcAft>
              <a:buSzPts val="1400"/>
              <a:buFont typeface="Arial"/>
              <a:buNone/>
            </a:pPr>
            <a:endParaRPr/>
          </a:p>
          <a:p>
            <a:pPr marL="171450" lvl="0" indent="-82550" algn="l" rtl="0">
              <a:lnSpc>
                <a:spcPct val="100000"/>
              </a:lnSpc>
              <a:spcBef>
                <a:spcPts val="0"/>
              </a:spcBef>
              <a:spcAft>
                <a:spcPts val="0"/>
              </a:spcAft>
              <a:buSzPts val="1400"/>
              <a:buFont typeface="Arial"/>
              <a:buNone/>
            </a:pPr>
            <a:endParaRPr/>
          </a:p>
        </p:txBody>
      </p:sp>
      <p:sp>
        <p:nvSpPr>
          <p:cNvPr id="125" name="Google Shape;1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2" name="Google Shape;75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1" name="Google Shape;76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9" name="Google Shape;77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788" name="Google Shape;788;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a117d51ba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a117d51ba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795" name="Google Shape;795;ga117d51baf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32" name="Google Shape;13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727b3dbef2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1" name="Google Shape;801;g727b3dbef2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7" name="Google Shape;8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44" name="Google Shape;1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7119cced83_0_5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7119cced83_0_5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7119cced83_0_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g7119cced83_0_58"/>
          <p:cNvPicPr preferRelativeResize="0"/>
          <p:nvPr/>
        </p:nvPicPr>
        <p:blipFill rotWithShape="1">
          <a:blip r:embed="rId2">
            <a:alphaModFix/>
          </a:blip>
          <a:srcRect/>
          <a:stretch/>
        </p:blipFill>
        <p:spPr>
          <a:xfrm>
            <a:off x="4647435" y="0"/>
            <a:ext cx="7544565" cy="24404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g7119cced83_0_9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58" name="Google Shape;58;g7119cced83_0_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g7119cced83_0_93"/>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1" name="Google Shape;61;g7119cced83_0_93"/>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62" name="Google Shape;62;g7119cced83_0_9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g7119cced83_0_9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16"/>
        <p:cNvGrpSpPr/>
        <p:nvPr/>
      </p:nvGrpSpPr>
      <p:grpSpPr>
        <a:xfrm>
          <a:off x="0" y="0"/>
          <a:ext cx="0" cy="0"/>
          <a:chOff x="0" y="0"/>
          <a:chExt cx="0" cy="0"/>
        </a:xfrm>
      </p:grpSpPr>
      <p:sp>
        <p:nvSpPr>
          <p:cNvPr id="17" name="Google Shape;17;p9"/>
          <p:cNvSpPr txBox="1">
            <a:spLocks noGrp="1"/>
          </p:cNvSpPr>
          <p:nvPr>
            <p:ph type="body" idx="1"/>
          </p:nvPr>
        </p:nvSpPr>
        <p:spPr>
          <a:xfrm>
            <a:off x="838200" y="1554480"/>
            <a:ext cx="10515600" cy="493839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8" name="Google Shape;18;p9"/>
          <p:cNvSpPr txBox="1">
            <a:spLocks noGrp="1"/>
          </p:cNvSpPr>
          <p:nvPr>
            <p:ph type="title"/>
          </p:nvPr>
        </p:nvSpPr>
        <p:spPr>
          <a:xfrm>
            <a:off x="838200" y="307412"/>
            <a:ext cx="10515600" cy="839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4000"/>
              <a:buFont typeface="Open Sans"/>
              <a:buNone/>
              <a:defRPr sz="4000" b="1"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9" name="Google Shape;19;p9"/>
          <p:cNvPicPr preferRelativeResize="0"/>
          <p:nvPr/>
        </p:nvPicPr>
        <p:blipFill rotWithShape="1">
          <a:blip r:embed="rId2">
            <a:alphaModFix/>
          </a:blip>
          <a:srcRect/>
          <a:stretch/>
        </p:blipFill>
        <p:spPr>
          <a:xfrm>
            <a:off x="940463" y="1071505"/>
            <a:ext cx="2268566" cy="75619"/>
          </a:xfrm>
          <a:prstGeom prst="rect">
            <a:avLst/>
          </a:prstGeom>
          <a:noFill/>
          <a:ln>
            <a:noFill/>
          </a:ln>
        </p:spPr>
      </p:pic>
    </p:spTree>
    <p:extLst>
      <p:ext uri="{BB962C8B-B14F-4D97-AF65-F5344CB8AC3E}">
        <p14:creationId xmlns:p14="http://schemas.microsoft.com/office/powerpoint/2010/main" val="3496043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g7119cced83_0_9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 name="Google Shape;20;g7119cced83_0_99"/>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21" name="Google Shape;21;g7119cced83_0_99"/>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7119cced83_0_99"/>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g7119cced83_0_99"/>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g7119cced83_0_99"/>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g7119cced83_0_99"/>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g7119cced83_0_99"/>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7" name="Google Shape;27;g7119cced83_0_99"/>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g7119cced83_0_62"/>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0" name="Google Shape;30;g7119cced83_0_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g7119cced83_0_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3" name="Google Shape;33;g7119cced83_0_6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4" name="Google Shape;34;g7119cced83_0_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g7119cced83_0_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7" name="Google Shape;37;g7119cced83_0_6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8" name="Google Shape;38;g7119cced83_0_6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9" name="Google Shape;39;g7119cced83_0_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7119cced83_0_7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2" name="Google Shape;42;g7119cced83_0_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g7119cced83_0_7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5" name="Google Shape;45;g7119cced83_0_7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46" name="Google Shape;46;g7119cced83_0_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g7119cced83_0_81"/>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9" name="Google Shape;49;g7119cced83_0_8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g7119cced83_0_8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7119cced83_0_8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3" name="Google Shape;53;g7119cced83_0_8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 name="Google Shape;54;g7119cced83_0_84"/>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5" name="Google Shape;55;g7119cced83_0_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9"/>
        <p:cNvGrpSpPr/>
        <p:nvPr/>
      </p:nvGrpSpPr>
      <p:grpSpPr>
        <a:xfrm>
          <a:off x="0" y="0"/>
          <a:ext cx="0" cy="0"/>
          <a:chOff x="0" y="0"/>
          <a:chExt cx="0" cy="0"/>
        </a:xfrm>
      </p:grpSpPr>
      <p:sp>
        <p:nvSpPr>
          <p:cNvPr id="10" name="Google Shape;10;g7119cced83_0_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7119cced83_0_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7119cced83_0_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reativecommons.org/licenses/by-sa/4.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earn.nlm.nih.gov/documentation/training-packets/T0042010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learn.nlm.nih.gov/documentation/training-packets/T0022014P/"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vlibrary.emro.who.in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vlibrary.emro.who.int/imem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vlibrary.emro.who.int/imemr-journals-directory-imj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www.globalindexmedicus.net/biblioteca/lilac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www.globalindexmedicus.net/biblioteca/wpri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apps.who.int/iri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search.bvsalud.org/global-literature-on-novel-coronavirus-2019-ncov/"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hyperlink" Target="https://training.cochrane.org/interactivelearnin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openi.nlm.nih.gov/"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hyperlink" Target="https://openi.nlm.nih.gov/faq"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hyperlink" Target="https://medlineplus.gov/"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highwire.stanford.edu/lists/devecon.dtl"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hyperlink" Target="https://guides.lib.umich.edu/ghana-health"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hyperlink" Target="https://libguides.usc.edu/healthsciences/grey_literature"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hyperlink" Target="https://libguides.tcu.edu/GreyLiterature"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research4life.org/training/librarians-hub/"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research4life.org/" TargetMode="External"/><Relationship Id="rId7" Type="http://schemas.openxmlformats.org/officeDocument/2006/relationships/hyperlink" Target="https://bit.ly/2w3CU5C"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www.research4life.org/newsletter" TargetMode="External"/><Relationship Id="rId5" Type="http://schemas.openxmlformats.org/officeDocument/2006/relationships/hyperlink" Target="http://www.research4life.org/training" TargetMode="External"/><Relationship Id="rId4" Type="http://schemas.openxmlformats.org/officeDocument/2006/relationships/hyperlink" Target="mailto:r4l@research4life.org"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about:blank" TargetMode="External"/><Relationship Id="rId7" Type="http://schemas.openxmlformats.org/officeDocument/2006/relationships/image" Target="../media/image109.png"/><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2.jpg"/><Relationship Id="rId4" Type="http://schemas.openxmlformats.org/officeDocument/2006/relationships/image" Target="../media/image107.png"/><Relationship Id="rId9" Type="http://schemas.openxmlformats.org/officeDocument/2006/relationships/image" Target="../media/image111.png"/></Relationships>
</file>

<file path=ppt/slides/_rels/slide83.xml.rels><?xml version="1.0" encoding="UTF-8" standalone="yes"?>
<Relationships xmlns="http://schemas.openxmlformats.org/package/2006/relationships"><Relationship Id="rId8" Type="http://schemas.openxmlformats.org/officeDocument/2006/relationships/hyperlink" Target="http://www.research4life.org" TargetMode="External"/><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mailto:r4l@research4life.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8"/>
          <p:cNvSpPr txBox="1">
            <a:spLocks noGrp="1"/>
          </p:cNvSpPr>
          <p:nvPr>
            <p:ph type="subTitle" idx="1"/>
          </p:nvPr>
        </p:nvSpPr>
        <p:spPr>
          <a:xfrm>
            <a:off x="0" y="3195386"/>
            <a:ext cx="12192000" cy="72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FFFFFF"/>
              </a:buClr>
              <a:buSzPts val="3600"/>
              <a:buNone/>
            </a:pPr>
            <a:r>
              <a:rPr lang="en-US" sz="3400" dirty="0">
                <a:solidFill>
                  <a:srgbClr val="004890"/>
                </a:solidFill>
                <a:latin typeface="Open Sans"/>
                <a:ea typeface="Open Sans"/>
                <a:cs typeface="Open Sans"/>
                <a:sym typeface="Open Sans"/>
              </a:rPr>
              <a:t>Health sciences</a:t>
            </a:r>
            <a:endParaRPr dirty="0"/>
          </a:p>
          <a:p>
            <a:pPr marL="0" lvl="0" indent="0" algn="ctr" rtl="0">
              <a:lnSpc>
                <a:spcPct val="100000"/>
              </a:lnSpc>
              <a:spcBef>
                <a:spcPts val="0"/>
              </a:spcBef>
              <a:spcAft>
                <a:spcPts val="0"/>
              </a:spcAft>
              <a:buClr>
                <a:srgbClr val="FFFFFF"/>
              </a:buClr>
              <a:buSzPts val="3600"/>
              <a:buNone/>
            </a:pPr>
            <a:endParaRPr sz="3400" dirty="0">
              <a:solidFill>
                <a:srgbClr val="004890"/>
              </a:solidFill>
              <a:latin typeface="Open Sans"/>
              <a:ea typeface="Open Sans"/>
              <a:cs typeface="Open Sans"/>
              <a:sym typeface="Open Sans"/>
            </a:endParaRPr>
          </a:p>
        </p:txBody>
      </p:sp>
      <p:sp>
        <p:nvSpPr>
          <p:cNvPr id="70" name="Google Shape;70;p38"/>
          <p:cNvSpPr txBox="1">
            <a:spLocks noGrp="1"/>
          </p:cNvSpPr>
          <p:nvPr>
            <p:ph type="ctrTitle"/>
          </p:nvPr>
        </p:nvSpPr>
        <p:spPr>
          <a:xfrm>
            <a:off x="0" y="1586928"/>
            <a:ext cx="12192000" cy="1596900"/>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SzPts val="4400"/>
              <a:buNone/>
            </a:pPr>
            <a:r>
              <a:rPr lang="en-US" sz="3500" b="1">
                <a:solidFill>
                  <a:srgbClr val="004890"/>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Additional discipline-specific resources</a:t>
            </a:r>
            <a:endParaRPr sz="3500" b="1">
              <a:solidFill>
                <a:srgbClr val="004890"/>
              </a:solidFill>
              <a:latin typeface="Open Sans"/>
              <a:ea typeface="Open Sans"/>
              <a:cs typeface="Open Sans"/>
              <a:sym typeface="Open Sans"/>
            </a:endParaRPr>
          </a:p>
        </p:txBody>
      </p:sp>
      <p:sp>
        <p:nvSpPr>
          <p:cNvPr id="71" name="Google Shape;71;p38"/>
          <p:cNvSpPr txBox="1"/>
          <p:nvPr/>
        </p:nvSpPr>
        <p:spPr>
          <a:xfrm>
            <a:off x="457198" y="4926097"/>
            <a:ext cx="12192000" cy="369300"/>
          </a:xfrm>
          <a:prstGeom prst="rect">
            <a:avLst/>
          </a:prstGeom>
          <a:solidFill>
            <a:srgbClr val="586F7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Open Sans"/>
                <a:ea typeface="Open Sans"/>
                <a:cs typeface="Open Sans"/>
                <a:sym typeface="Open Sans"/>
              </a:rPr>
              <a:t>Research4Life is a public-private partnership of five collections:</a:t>
            </a:r>
            <a:endParaRPr sz="1800" b="1" i="0" u="none" strike="noStrike" cap="none">
              <a:solidFill>
                <a:schemeClr val="lt1"/>
              </a:solidFill>
              <a:latin typeface="Open Sans"/>
              <a:ea typeface="Open Sans"/>
              <a:cs typeface="Open Sans"/>
              <a:sym typeface="Open Sans"/>
            </a:endParaRPr>
          </a:p>
        </p:txBody>
      </p:sp>
      <p:pic>
        <p:nvPicPr>
          <p:cNvPr id="72" name="Google Shape;72;p38"/>
          <p:cNvPicPr preferRelativeResize="0"/>
          <p:nvPr/>
        </p:nvPicPr>
        <p:blipFill rotWithShape="1">
          <a:blip r:embed="rId3">
            <a:alphaModFix/>
          </a:blip>
          <a:srcRect/>
          <a:stretch/>
        </p:blipFill>
        <p:spPr>
          <a:xfrm>
            <a:off x="841600" y="6148180"/>
            <a:ext cx="1523874" cy="633932"/>
          </a:xfrm>
          <a:prstGeom prst="rect">
            <a:avLst/>
          </a:prstGeom>
          <a:noFill/>
          <a:ln>
            <a:noFill/>
          </a:ln>
        </p:spPr>
      </p:pic>
      <p:pic>
        <p:nvPicPr>
          <p:cNvPr id="73" name="Google Shape;73;p38"/>
          <p:cNvPicPr preferRelativeResize="0"/>
          <p:nvPr/>
        </p:nvPicPr>
        <p:blipFill rotWithShape="1">
          <a:blip r:embed="rId4">
            <a:alphaModFix/>
          </a:blip>
          <a:srcRect/>
          <a:stretch/>
        </p:blipFill>
        <p:spPr>
          <a:xfrm>
            <a:off x="3026669" y="6207625"/>
            <a:ext cx="1962613" cy="515078"/>
          </a:xfrm>
          <a:prstGeom prst="rect">
            <a:avLst/>
          </a:prstGeom>
          <a:noFill/>
          <a:ln>
            <a:noFill/>
          </a:ln>
        </p:spPr>
      </p:pic>
      <p:pic>
        <p:nvPicPr>
          <p:cNvPr id="74" name="Google Shape;74;p38"/>
          <p:cNvPicPr preferRelativeResize="0"/>
          <p:nvPr/>
        </p:nvPicPr>
        <p:blipFill rotWithShape="1">
          <a:blip r:embed="rId5">
            <a:alphaModFix/>
          </a:blip>
          <a:srcRect/>
          <a:stretch/>
        </p:blipFill>
        <p:spPr>
          <a:xfrm>
            <a:off x="5650478" y="6118184"/>
            <a:ext cx="1612438" cy="693960"/>
          </a:xfrm>
          <a:prstGeom prst="rect">
            <a:avLst/>
          </a:prstGeom>
          <a:noFill/>
          <a:ln>
            <a:noFill/>
          </a:ln>
        </p:spPr>
      </p:pic>
      <p:pic>
        <p:nvPicPr>
          <p:cNvPr id="75" name="Google Shape;75;p38"/>
          <p:cNvPicPr preferRelativeResize="0"/>
          <p:nvPr/>
        </p:nvPicPr>
        <p:blipFill rotWithShape="1">
          <a:blip r:embed="rId6">
            <a:alphaModFix/>
          </a:blip>
          <a:srcRect/>
          <a:stretch/>
        </p:blipFill>
        <p:spPr>
          <a:xfrm>
            <a:off x="7920080" y="6181191"/>
            <a:ext cx="1468376" cy="567894"/>
          </a:xfrm>
          <a:prstGeom prst="rect">
            <a:avLst/>
          </a:prstGeom>
          <a:noFill/>
          <a:ln>
            <a:noFill/>
          </a:ln>
        </p:spPr>
      </p:pic>
      <p:pic>
        <p:nvPicPr>
          <p:cNvPr id="76" name="Google Shape;76;p38"/>
          <p:cNvPicPr preferRelativeResize="0"/>
          <p:nvPr/>
        </p:nvPicPr>
        <p:blipFill rotWithShape="1">
          <a:blip r:embed="rId7">
            <a:alphaModFix/>
          </a:blip>
          <a:srcRect/>
          <a:stretch/>
        </p:blipFill>
        <p:spPr>
          <a:xfrm>
            <a:off x="9938199" y="6141339"/>
            <a:ext cx="1523874" cy="647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a:spLocks noGrp="1"/>
          </p:cNvSpPr>
          <p:nvPr>
            <p:ph type="title"/>
          </p:nvPr>
        </p:nvSpPr>
        <p:spPr>
          <a:xfrm>
            <a:off x="0" y="378812"/>
            <a:ext cx="78377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sz="3200">
                <a:solidFill>
                  <a:srgbClr val="586F7C"/>
                </a:solidFill>
                <a:latin typeface="Open Sans"/>
                <a:ea typeface="Open Sans"/>
                <a:cs typeface="Open Sans"/>
                <a:sym typeface="Open Sans"/>
              </a:rPr>
              <a:t>Additional Ages filters &amp; revised </a:t>
            </a:r>
            <a:br>
              <a:rPr lang="en-US" sz="3200">
                <a:solidFill>
                  <a:srgbClr val="586F7C"/>
                </a:solidFill>
                <a:latin typeface="Open Sans"/>
                <a:ea typeface="Open Sans"/>
                <a:cs typeface="Open Sans"/>
                <a:sym typeface="Open Sans"/>
              </a:rPr>
            </a:br>
            <a:r>
              <a:rPr lang="en-US" sz="3200">
                <a:solidFill>
                  <a:srgbClr val="586F7C"/>
                </a:solidFill>
                <a:latin typeface="Open Sans"/>
                <a:ea typeface="Open Sans"/>
                <a:cs typeface="Open Sans"/>
                <a:sym typeface="Open Sans"/>
              </a:rPr>
              <a:t>search results</a:t>
            </a:r>
            <a:endParaRPr sz="3200">
              <a:solidFill>
                <a:srgbClr val="586F7C"/>
              </a:solidFill>
              <a:latin typeface="Open Sans"/>
              <a:ea typeface="Open Sans"/>
              <a:cs typeface="Open Sans"/>
              <a:sym typeface="Open Sans"/>
            </a:endParaRPr>
          </a:p>
        </p:txBody>
      </p:sp>
      <p:sp>
        <p:nvSpPr>
          <p:cNvPr id="154" name="Google Shape;154;p19"/>
          <p:cNvSpPr txBox="1">
            <a:spLocks noGrp="1"/>
          </p:cNvSpPr>
          <p:nvPr>
            <p:ph type="body" idx="1"/>
          </p:nvPr>
        </p:nvSpPr>
        <p:spPr>
          <a:xfrm>
            <a:off x="0" y="1757225"/>
            <a:ext cx="11054400" cy="4970100"/>
          </a:xfrm>
          <a:prstGeom prst="rect">
            <a:avLst/>
          </a:prstGeom>
          <a:noFill/>
          <a:ln>
            <a:noFill/>
          </a:ln>
        </p:spPr>
        <p:txBody>
          <a:bodyPr spcFirstLastPara="1" wrap="square" lIns="91425" tIns="45700" rIns="91425" bIns="45700" anchor="t" anchorCtr="0">
            <a:noAutofit/>
          </a:bodyPr>
          <a:lstStyle/>
          <a:p>
            <a:pPr marL="361950" lvl="0" indent="-285750" algn="just"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two </a:t>
            </a:r>
            <a:r>
              <a:rPr lang="en-US" sz="2000" b="1">
                <a:solidFill>
                  <a:srgbClr val="3F3F3F"/>
                </a:solidFill>
                <a:latin typeface="Open Sans"/>
                <a:ea typeface="Open Sans"/>
                <a:cs typeface="Open Sans"/>
                <a:sym typeface="Open Sans"/>
              </a:rPr>
              <a:t>AGE filters </a:t>
            </a:r>
            <a:r>
              <a:rPr lang="en-US" sz="2000">
                <a:solidFill>
                  <a:srgbClr val="3F3F3F"/>
                </a:solidFill>
                <a:latin typeface="Open Sans"/>
                <a:ea typeface="Open Sans"/>
                <a:cs typeface="Open Sans"/>
                <a:sym typeface="Open Sans"/>
              </a:rPr>
              <a:t>have been added to the filters list in the left column.  </a:t>
            </a:r>
            <a:endParaRPr sz="2000">
              <a:solidFill>
                <a:srgbClr val="3F3F3F"/>
              </a:solidFill>
              <a:latin typeface="Open Sans"/>
              <a:ea typeface="Open Sans"/>
              <a:cs typeface="Open Sans"/>
              <a:sym typeface="Open Sans"/>
            </a:endParaRPr>
          </a:p>
          <a:p>
            <a:pPr marL="361950" lvl="0" indent="-285750" algn="just"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Click on the boxes to activate them. The new search has 214 results not 1300.</a:t>
            </a:r>
            <a:endParaRPr sz="2000">
              <a:solidFill>
                <a:srgbClr val="3F3F3F"/>
              </a:solidFill>
              <a:latin typeface="Open Sans"/>
              <a:ea typeface="Open Sans"/>
              <a:cs typeface="Open Sans"/>
              <a:sym typeface="Open Sans"/>
            </a:endParaRPr>
          </a:p>
          <a:p>
            <a:pPr marL="361950" lvl="0" indent="-273050" algn="just" rtl="0">
              <a:lnSpc>
                <a:spcPct val="100000"/>
              </a:lnSpc>
              <a:spcBef>
                <a:spcPts val="1000"/>
              </a:spcBef>
              <a:spcAft>
                <a:spcPts val="0"/>
              </a:spcAft>
              <a:buClr>
                <a:schemeClr val="dk1"/>
              </a:buClr>
              <a:buSzPts val="2200"/>
              <a:buFont typeface="Open Sans"/>
              <a:buChar char="●"/>
            </a:pPr>
            <a:r>
              <a:rPr lang="en-US" sz="2000">
                <a:solidFill>
                  <a:srgbClr val="3F3F3F"/>
                </a:solidFill>
                <a:latin typeface="Open Sans"/>
                <a:ea typeface="Open Sans"/>
                <a:cs typeface="Open Sans"/>
                <a:sym typeface="Open Sans"/>
              </a:rPr>
              <a:t>Note the </a:t>
            </a:r>
            <a:r>
              <a:rPr lang="en-US" sz="2000" b="1">
                <a:solidFill>
                  <a:srgbClr val="3F3F3F"/>
                </a:solidFill>
                <a:latin typeface="Open Sans"/>
                <a:ea typeface="Open Sans"/>
                <a:cs typeface="Open Sans"/>
                <a:sym typeface="Open Sans"/>
              </a:rPr>
              <a:t>Reset all filters</a:t>
            </a:r>
            <a:r>
              <a:rPr lang="en-US" sz="2000">
                <a:solidFill>
                  <a:srgbClr val="3F3F3F"/>
                </a:solidFill>
                <a:latin typeface="Open Sans"/>
                <a:ea typeface="Open Sans"/>
                <a:cs typeface="Open Sans"/>
                <a:sym typeface="Open Sans"/>
              </a:rPr>
              <a:t> option - to delete all the filters.</a:t>
            </a:r>
            <a:endParaRPr sz="2000">
              <a:solidFill>
                <a:srgbClr val="3F3F3F"/>
              </a:solidFill>
              <a:latin typeface="Open Sans"/>
              <a:ea typeface="Open Sans"/>
              <a:cs typeface="Open Sans"/>
              <a:sym typeface="Open Sans"/>
            </a:endParaRPr>
          </a:p>
        </p:txBody>
      </p:sp>
      <p:pic>
        <p:nvPicPr>
          <p:cNvPr id="155" name="Google Shape;155;p19"/>
          <p:cNvPicPr preferRelativeResize="0"/>
          <p:nvPr/>
        </p:nvPicPr>
        <p:blipFill rotWithShape="1">
          <a:blip r:embed="rId3">
            <a:alphaModFix/>
          </a:blip>
          <a:srcRect/>
          <a:stretch/>
        </p:blipFill>
        <p:spPr>
          <a:xfrm>
            <a:off x="1484864" y="3219656"/>
            <a:ext cx="8486775" cy="3400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a:t>PuPuvbb</a:t>
            </a:r>
            <a:endParaRPr/>
          </a:p>
        </p:txBody>
      </p:sp>
      <p:sp>
        <p:nvSpPr>
          <p:cNvPr id="162" name="Google Shape;162;p20"/>
          <p:cNvSpPr txBox="1">
            <a:spLocks noGrp="1"/>
          </p:cNvSpPr>
          <p:nvPr>
            <p:ph type="title"/>
          </p:nvPr>
        </p:nvSpPr>
        <p:spPr>
          <a:xfrm>
            <a:off x="0" y="437222"/>
            <a:ext cx="82164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600">
                <a:solidFill>
                  <a:srgbClr val="586F7C"/>
                </a:solidFill>
                <a:latin typeface="Open Sans"/>
                <a:ea typeface="Open Sans"/>
                <a:cs typeface="Open Sans"/>
                <a:sym typeface="Open Sans"/>
              </a:rPr>
              <a:t>Abstract display &amp; Full text access</a:t>
            </a:r>
            <a:endParaRPr sz="3600">
              <a:solidFill>
                <a:srgbClr val="586F7C"/>
              </a:solidFill>
              <a:latin typeface="Open Sans"/>
              <a:ea typeface="Open Sans"/>
              <a:cs typeface="Open Sans"/>
              <a:sym typeface="Open Sans"/>
            </a:endParaRPr>
          </a:p>
        </p:txBody>
      </p:sp>
      <p:sp>
        <p:nvSpPr>
          <p:cNvPr id="163" name="Google Shape;163;p20"/>
          <p:cNvSpPr txBox="1">
            <a:spLocks noGrp="1"/>
          </p:cNvSpPr>
          <p:nvPr>
            <p:ph type="body" idx="1"/>
          </p:nvPr>
        </p:nvSpPr>
        <p:spPr>
          <a:xfrm>
            <a:off x="0" y="1731624"/>
            <a:ext cx="6003300" cy="4964597"/>
          </a:xfrm>
          <a:prstGeom prst="rect">
            <a:avLst/>
          </a:prstGeom>
          <a:noFill/>
          <a:ln>
            <a:noFill/>
          </a:ln>
        </p:spPr>
        <p:txBody>
          <a:bodyPr spcFirstLastPara="1" wrap="square" lIns="91425" tIns="45700" rIns="91425" bIns="45700" anchor="t" anchorCtr="0">
            <a:noAutofit/>
          </a:bodyPr>
          <a:lstStyle/>
          <a:p>
            <a:pPr marL="355600" lvl="0" indent="-336550" algn="l" rtl="0">
              <a:lnSpc>
                <a:spcPct val="100000"/>
              </a:lnSpc>
              <a:spcBef>
                <a:spcPts val="0"/>
              </a:spcBef>
              <a:spcAft>
                <a:spcPts val="0"/>
              </a:spcAft>
              <a:buClr>
                <a:schemeClr val="dk2"/>
              </a:buClr>
              <a:buSzPts val="2100"/>
              <a:buFont typeface="Open Sans"/>
              <a:buChar char="●"/>
            </a:pPr>
            <a:r>
              <a:rPr lang="en-US" sz="2000">
                <a:solidFill>
                  <a:srgbClr val="3F3F3F"/>
                </a:solidFill>
                <a:latin typeface="Open Sans"/>
                <a:ea typeface="Open Sans"/>
                <a:cs typeface="Open Sans"/>
                <a:sym typeface="Open Sans"/>
              </a:rPr>
              <a:t>In the </a:t>
            </a:r>
            <a:r>
              <a:rPr lang="en-US" sz="2000" b="1">
                <a:solidFill>
                  <a:srgbClr val="3F3F3F"/>
                </a:solidFill>
                <a:latin typeface="Open Sans"/>
                <a:ea typeface="Open Sans"/>
                <a:cs typeface="Open Sans"/>
                <a:sym typeface="Open Sans"/>
              </a:rPr>
              <a:t>Summary</a:t>
            </a:r>
            <a:r>
              <a:rPr lang="en-US" sz="2000">
                <a:solidFill>
                  <a:srgbClr val="3F3F3F"/>
                </a:solidFill>
                <a:latin typeface="Open Sans"/>
                <a:ea typeface="Open Sans"/>
                <a:cs typeface="Open Sans"/>
                <a:sym typeface="Open Sans"/>
              </a:rPr>
              <a:t> display, click on the title of any article to display the </a:t>
            </a:r>
            <a:r>
              <a:rPr lang="en-US" sz="2000" b="1">
                <a:solidFill>
                  <a:srgbClr val="3F3F3F"/>
                </a:solidFill>
                <a:latin typeface="Open Sans"/>
                <a:ea typeface="Open Sans"/>
                <a:cs typeface="Open Sans"/>
                <a:sym typeface="Open Sans"/>
              </a:rPr>
              <a:t>Abstract</a:t>
            </a:r>
            <a:r>
              <a:rPr lang="en-US" sz="2000">
                <a:solidFill>
                  <a:srgbClr val="3F3F3F"/>
                </a:solidFill>
                <a:latin typeface="Open Sans"/>
                <a:ea typeface="Open Sans"/>
                <a:cs typeface="Open Sans"/>
                <a:sym typeface="Open Sans"/>
              </a:rPr>
              <a:t> version.</a:t>
            </a:r>
            <a:endParaRPr sz="2000">
              <a:solidFill>
                <a:srgbClr val="3F3F3F"/>
              </a:solidFill>
              <a:latin typeface="Open Sans"/>
              <a:ea typeface="Open Sans"/>
              <a:cs typeface="Open Sans"/>
              <a:sym typeface="Open Sans"/>
            </a:endParaRPr>
          </a:p>
          <a:p>
            <a:pPr marL="355600" lvl="0" indent="-336550" algn="l" rtl="0">
              <a:lnSpc>
                <a:spcPct val="100000"/>
              </a:lnSpc>
              <a:spcBef>
                <a:spcPts val="0"/>
              </a:spcBef>
              <a:spcAft>
                <a:spcPts val="0"/>
              </a:spcAft>
              <a:buClr>
                <a:schemeClr val="dk2"/>
              </a:buClr>
              <a:buSzPts val="2100"/>
              <a:buFont typeface="Open Sans"/>
              <a:buChar char="●"/>
            </a:pPr>
            <a:r>
              <a:rPr lang="en-US" sz="2000">
                <a:solidFill>
                  <a:srgbClr val="3F3F3F"/>
                </a:solidFill>
                <a:latin typeface="Open Sans"/>
                <a:ea typeface="Open Sans"/>
                <a:cs typeface="Open Sans"/>
                <a:sym typeface="Open Sans"/>
              </a:rPr>
              <a:t>The </a:t>
            </a:r>
            <a:r>
              <a:rPr lang="en-US" sz="2000" b="1">
                <a:solidFill>
                  <a:srgbClr val="3F3F3F"/>
                </a:solidFill>
                <a:latin typeface="Open Sans"/>
                <a:ea typeface="Open Sans"/>
                <a:cs typeface="Open Sans"/>
                <a:sym typeface="Open Sans"/>
              </a:rPr>
              <a:t>Abstract</a:t>
            </a:r>
            <a:r>
              <a:rPr lang="en-US" sz="2000">
                <a:solidFill>
                  <a:srgbClr val="3F3F3F"/>
                </a:solidFill>
                <a:latin typeface="Open Sans"/>
                <a:ea typeface="Open Sans"/>
                <a:cs typeface="Open Sans"/>
                <a:sym typeface="Open Sans"/>
              </a:rPr>
              <a:t> version has additional features including, in the right column,  </a:t>
            </a:r>
            <a:r>
              <a:rPr lang="en-US" sz="2000" b="1">
                <a:solidFill>
                  <a:srgbClr val="3F3F3F"/>
                </a:solidFill>
                <a:latin typeface="Open Sans"/>
                <a:ea typeface="Open Sans"/>
                <a:cs typeface="Open Sans"/>
                <a:sym typeface="Open Sans"/>
              </a:rPr>
              <a:t>Cite</a:t>
            </a:r>
            <a:r>
              <a:rPr lang="en-US" sz="2000">
                <a:solidFill>
                  <a:srgbClr val="3F3F3F"/>
                </a:solidFill>
                <a:latin typeface="Open Sans"/>
                <a:ea typeface="Open Sans"/>
                <a:cs typeface="Open Sans"/>
                <a:sym typeface="Open Sans"/>
              </a:rPr>
              <a:t>, </a:t>
            </a:r>
            <a:r>
              <a:rPr lang="en-US" sz="2000" b="1">
                <a:solidFill>
                  <a:srgbClr val="3F3F3F"/>
                </a:solidFill>
                <a:latin typeface="Open Sans"/>
                <a:ea typeface="Open Sans"/>
                <a:cs typeface="Open Sans"/>
                <a:sym typeface="Open Sans"/>
              </a:rPr>
              <a:t>Favorites</a:t>
            </a:r>
            <a:r>
              <a:rPr lang="en-US" sz="2000">
                <a:solidFill>
                  <a:srgbClr val="3F3F3F"/>
                </a:solidFill>
                <a:latin typeface="Open Sans"/>
                <a:ea typeface="Open Sans"/>
                <a:cs typeface="Open Sans"/>
                <a:sym typeface="Open Sans"/>
              </a:rPr>
              <a:t>, </a:t>
            </a:r>
            <a:r>
              <a:rPr lang="en-US" sz="2000" b="1">
                <a:solidFill>
                  <a:srgbClr val="3F3F3F"/>
                </a:solidFill>
                <a:latin typeface="Open Sans"/>
                <a:ea typeface="Open Sans"/>
                <a:cs typeface="Open Sans"/>
                <a:sym typeface="Open Sans"/>
              </a:rPr>
              <a:t>Share</a:t>
            </a:r>
            <a:r>
              <a:rPr lang="en-US" sz="2000">
                <a:solidFill>
                  <a:srgbClr val="3F3F3F"/>
                </a:solidFill>
                <a:latin typeface="Open Sans"/>
                <a:ea typeface="Open Sans"/>
                <a:cs typeface="Open Sans"/>
                <a:sym typeface="Open Sans"/>
              </a:rPr>
              <a:t> and </a:t>
            </a:r>
            <a:r>
              <a:rPr lang="en-US" sz="2000" b="1">
                <a:solidFill>
                  <a:srgbClr val="3F3F3F"/>
                </a:solidFill>
                <a:latin typeface="Open Sans"/>
                <a:ea typeface="Open Sans"/>
                <a:cs typeface="Open Sans"/>
                <a:sym typeface="Open Sans"/>
              </a:rPr>
              <a:t>Page Navigation</a:t>
            </a:r>
            <a:r>
              <a:rPr lang="en-US" sz="2000">
                <a:solidFill>
                  <a:srgbClr val="3F3F3F"/>
                </a:solidFill>
                <a:latin typeface="Open Sans"/>
                <a:ea typeface="Open Sans"/>
                <a:cs typeface="Open Sans"/>
                <a:sym typeface="Open Sans"/>
              </a:rPr>
              <a:t> plus, below the abstract, links to </a:t>
            </a:r>
            <a:r>
              <a:rPr lang="en-US" sz="2000" b="1">
                <a:solidFill>
                  <a:srgbClr val="3F3F3F"/>
                </a:solidFill>
                <a:latin typeface="Open Sans"/>
                <a:ea typeface="Open Sans"/>
                <a:cs typeface="Open Sans"/>
                <a:sym typeface="Open Sans"/>
              </a:rPr>
              <a:t>Similar Articles, Cited by</a:t>
            </a:r>
            <a:r>
              <a:rPr lang="en-US" sz="2000">
                <a:solidFill>
                  <a:srgbClr val="3F3F3F"/>
                </a:solidFill>
                <a:latin typeface="Open Sans"/>
                <a:ea typeface="Open Sans"/>
                <a:cs typeface="Open Sans"/>
                <a:sym typeface="Open Sans"/>
              </a:rPr>
              <a:t> and </a:t>
            </a:r>
            <a:r>
              <a:rPr lang="en-US" sz="2000" b="1">
                <a:solidFill>
                  <a:srgbClr val="3F3F3F"/>
                </a:solidFill>
                <a:latin typeface="Open Sans"/>
                <a:ea typeface="Open Sans"/>
                <a:cs typeface="Open Sans"/>
                <a:sym typeface="Open Sans"/>
              </a:rPr>
              <a:t>Mesh Terms</a:t>
            </a:r>
            <a:r>
              <a:rPr lang="en-US" sz="2000">
                <a:solidFill>
                  <a:srgbClr val="3F3F3F"/>
                </a:solidFill>
                <a:latin typeface="Open Sans"/>
                <a:ea typeface="Open Sans"/>
                <a:cs typeface="Open Sans"/>
                <a:sym typeface="Open Sans"/>
              </a:rPr>
              <a:t>.</a:t>
            </a:r>
            <a:endParaRPr sz="2000">
              <a:solidFill>
                <a:srgbClr val="3F3F3F"/>
              </a:solidFill>
              <a:latin typeface="Open Sans"/>
              <a:ea typeface="Open Sans"/>
              <a:cs typeface="Open Sans"/>
              <a:sym typeface="Open Sans"/>
            </a:endParaRPr>
          </a:p>
          <a:p>
            <a:pPr marL="355600" lvl="0" indent="-336550" algn="l" rtl="0">
              <a:lnSpc>
                <a:spcPct val="100000"/>
              </a:lnSpc>
              <a:spcBef>
                <a:spcPts val="0"/>
              </a:spcBef>
              <a:spcAft>
                <a:spcPts val="0"/>
              </a:spcAft>
              <a:buClr>
                <a:schemeClr val="dk2"/>
              </a:buClr>
              <a:buSzPts val="2100"/>
              <a:buFont typeface="Open Sans"/>
              <a:buChar char="●"/>
            </a:pPr>
            <a:r>
              <a:rPr lang="en-US" sz="2000">
                <a:solidFill>
                  <a:srgbClr val="3F3F3F"/>
                </a:solidFill>
                <a:latin typeface="Open Sans"/>
                <a:ea typeface="Open Sans"/>
                <a:cs typeface="Open Sans"/>
                <a:sym typeface="Open Sans"/>
              </a:rPr>
              <a:t>The </a:t>
            </a:r>
            <a:r>
              <a:rPr lang="en-US" sz="2000" b="1">
                <a:solidFill>
                  <a:srgbClr val="3F3F3F"/>
                </a:solidFill>
                <a:latin typeface="Open Sans"/>
                <a:ea typeface="Open Sans"/>
                <a:cs typeface="Open Sans"/>
                <a:sym typeface="Open Sans"/>
              </a:rPr>
              <a:t>Full Text Links</a:t>
            </a:r>
            <a:r>
              <a:rPr lang="en-US" sz="2000">
                <a:solidFill>
                  <a:srgbClr val="3F3F3F"/>
                </a:solidFill>
                <a:latin typeface="Open Sans"/>
                <a:ea typeface="Open Sans"/>
                <a:cs typeface="Open Sans"/>
                <a:sym typeface="Open Sans"/>
              </a:rPr>
              <a:t> in the right column has the Research4Life icon for material accessible to Hinari users. In addition, other full text options for the article are available.</a:t>
            </a:r>
            <a:endParaRPr sz="2000">
              <a:solidFill>
                <a:srgbClr val="3F3F3F"/>
              </a:solidFill>
              <a:latin typeface="Open Sans"/>
              <a:ea typeface="Open Sans"/>
              <a:cs typeface="Open Sans"/>
              <a:sym typeface="Open Sans"/>
            </a:endParaRPr>
          </a:p>
          <a:p>
            <a:pPr marL="355600" lvl="0" indent="-336550" algn="l" rtl="0">
              <a:lnSpc>
                <a:spcPct val="100000"/>
              </a:lnSpc>
              <a:spcBef>
                <a:spcPts val="0"/>
              </a:spcBef>
              <a:spcAft>
                <a:spcPts val="0"/>
              </a:spcAft>
              <a:buClr>
                <a:schemeClr val="dk2"/>
              </a:buClr>
              <a:buSzPts val="2100"/>
              <a:buFont typeface="Open Sans"/>
              <a:buChar char="●"/>
            </a:pPr>
            <a:r>
              <a:rPr lang="en-US" sz="2000">
                <a:solidFill>
                  <a:srgbClr val="3F3F3F"/>
                </a:solidFill>
                <a:latin typeface="Open Sans"/>
                <a:ea typeface="Open Sans"/>
                <a:cs typeface="Open Sans"/>
                <a:sym typeface="Open Sans"/>
              </a:rPr>
              <a:t>Select the </a:t>
            </a:r>
            <a:r>
              <a:rPr lang="en-US" sz="2000" b="1">
                <a:solidFill>
                  <a:srgbClr val="3F3F3F"/>
                </a:solidFill>
                <a:latin typeface="Open Sans"/>
                <a:ea typeface="Open Sans"/>
                <a:cs typeface="Open Sans"/>
                <a:sym typeface="Open Sans"/>
              </a:rPr>
              <a:t>Research4Life</a:t>
            </a:r>
            <a:r>
              <a:rPr lang="en-US" sz="2000">
                <a:solidFill>
                  <a:srgbClr val="3F3F3F"/>
                </a:solidFill>
                <a:latin typeface="Open Sans"/>
                <a:ea typeface="Open Sans"/>
                <a:cs typeface="Open Sans"/>
                <a:sym typeface="Open Sans"/>
              </a:rPr>
              <a:t> </a:t>
            </a:r>
            <a:r>
              <a:rPr lang="en-US" sz="2000" b="1" i="1">
                <a:solidFill>
                  <a:srgbClr val="3F3F3F"/>
                </a:solidFill>
                <a:latin typeface="Open Sans"/>
                <a:ea typeface="Open Sans"/>
                <a:cs typeface="Open Sans"/>
                <a:sym typeface="Open Sans"/>
              </a:rPr>
              <a:t>full text</a:t>
            </a:r>
            <a:r>
              <a:rPr lang="en-US" sz="2000">
                <a:solidFill>
                  <a:srgbClr val="3F3F3F"/>
                </a:solidFill>
                <a:latin typeface="Open Sans"/>
                <a:ea typeface="Open Sans"/>
                <a:cs typeface="Open Sans"/>
                <a:sym typeface="Open Sans"/>
              </a:rPr>
              <a:t> icon under the </a:t>
            </a:r>
            <a:r>
              <a:rPr lang="en-US" sz="2000" b="1">
                <a:solidFill>
                  <a:srgbClr val="3F3F3F"/>
                </a:solidFill>
                <a:latin typeface="Open Sans"/>
                <a:ea typeface="Open Sans"/>
                <a:cs typeface="Open Sans"/>
                <a:sym typeface="Open Sans"/>
              </a:rPr>
              <a:t>Full Text Links</a:t>
            </a:r>
            <a:r>
              <a:rPr lang="en-US" sz="2000">
                <a:solidFill>
                  <a:srgbClr val="3F3F3F"/>
                </a:solidFill>
                <a:latin typeface="Open Sans"/>
                <a:ea typeface="Open Sans"/>
                <a:cs typeface="Open Sans"/>
                <a:sym typeface="Open Sans"/>
              </a:rPr>
              <a:t> section.  The Research4Life 360 Link page will appear.</a:t>
            </a:r>
            <a:endParaRPr sz="2000">
              <a:solidFill>
                <a:srgbClr val="3F3F3F"/>
              </a:solidFill>
              <a:latin typeface="Open Sans"/>
              <a:ea typeface="Open Sans"/>
              <a:cs typeface="Open Sans"/>
              <a:sym typeface="Open Sans"/>
            </a:endParaRPr>
          </a:p>
        </p:txBody>
      </p:sp>
      <p:pic>
        <p:nvPicPr>
          <p:cNvPr id="164" name="Google Shape;164;p20"/>
          <p:cNvPicPr preferRelativeResize="0"/>
          <p:nvPr/>
        </p:nvPicPr>
        <p:blipFill rotWithShape="1">
          <a:blip r:embed="rId3">
            <a:alphaModFix/>
          </a:blip>
          <a:srcRect/>
          <a:stretch/>
        </p:blipFill>
        <p:spPr>
          <a:xfrm>
            <a:off x="6003225" y="2068425"/>
            <a:ext cx="6188776" cy="3901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1"/>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600"/>
              <a:buNone/>
            </a:pPr>
            <a:r>
              <a:rPr lang="en-US" sz="3600">
                <a:solidFill>
                  <a:srgbClr val="586F7C"/>
                </a:solidFill>
                <a:latin typeface="Open Sans"/>
                <a:ea typeface="Open Sans"/>
                <a:cs typeface="Open Sans"/>
                <a:sym typeface="Open Sans"/>
              </a:rPr>
              <a:t>Research4Life 360 Link</a:t>
            </a:r>
            <a:r>
              <a:rPr lang="en-US" sz="3600">
                <a:solidFill>
                  <a:schemeClr val="dk1"/>
                </a:solidFill>
                <a:latin typeface="Open Sans"/>
                <a:ea typeface="Open Sans"/>
                <a:cs typeface="Open Sans"/>
                <a:sym typeface="Open Sans"/>
              </a:rPr>
              <a:t> </a:t>
            </a:r>
            <a:endParaRPr sz="3600"/>
          </a:p>
        </p:txBody>
      </p:sp>
      <p:pic>
        <p:nvPicPr>
          <p:cNvPr id="171" name="Google Shape;171;p21"/>
          <p:cNvPicPr preferRelativeResize="0"/>
          <p:nvPr/>
        </p:nvPicPr>
        <p:blipFill rotWithShape="1">
          <a:blip r:embed="rId3">
            <a:alphaModFix/>
          </a:blip>
          <a:srcRect/>
          <a:stretch/>
        </p:blipFill>
        <p:spPr>
          <a:xfrm>
            <a:off x="6280450" y="1850850"/>
            <a:ext cx="5084275" cy="4851000"/>
          </a:xfrm>
          <a:prstGeom prst="rect">
            <a:avLst/>
          </a:prstGeom>
          <a:noFill/>
          <a:ln>
            <a:noFill/>
          </a:ln>
        </p:spPr>
      </p:pic>
      <p:sp>
        <p:nvSpPr>
          <p:cNvPr id="172" name="Google Shape;172;p21"/>
          <p:cNvSpPr txBox="1">
            <a:spLocks noGrp="1"/>
          </p:cNvSpPr>
          <p:nvPr>
            <p:ph type="body" idx="1"/>
          </p:nvPr>
        </p:nvSpPr>
        <p:spPr>
          <a:xfrm>
            <a:off x="0" y="1731625"/>
            <a:ext cx="5730300" cy="4750800"/>
          </a:xfrm>
          <a:prstGeom prst="rect">
            <a:avLst/>
          </a:prstGeom>
          <a:noFill/>
          <a:ln>
            <a:noFill/>
          </a:ln>
        </p:spPr>
        <p:txBody>
          <a:bodyPr spcFirstLastPara="1" wrap="square" lIns="91425" tIns="45700" rIns="91425" bIns="45700" anchor="t" anchorCtr="0">
            <a:noAutofit/>
          </a:bodyPr>
          <a:lstStyle/>
          <a:p>
            <a:pPr marL="355600" lvl="0" indent="-342900" algn="l" rtl="0">
              <a:lnSpc>
                <a:spcPct val="100000"/>
              </a:lnSpc>
              <a:spcBef>
                <a:spcPts val="0"/>
              </a:spcBef>
              <a:spcAft>
                <a:spcPts val="0"/>
              </a:spcAft>
              <a:buClr>
                <a:schemeClr val="dk2"/>
              </a:buClr>
              <a:buSzPts val="2200"/>
              <a:buFont typeface="Open Sans"/>
              <a:buChar char="●"/>
            </a:pPr>
            <a:r>
              <a:rPr lang="en-US" sz="2200">
                <a:solidFill>
                  <a:srgbClr val="3F3F3F"/>
                </a:solidFill>
                <a:latin typeface="Open Sans"/>
                <a:ea typeface="Open Sans"/>
                <a:cs typeface="Open Sans"/>
                <a:sym typeface="Open Sans"/>
              </a:rPr>
              <a:t>Now displayed is the </a:t>
            </a:r>
            <a:r>
              <a:rPr lang="en-US" sz="2200" b="1">
                <a:solidFill>
                  <a:srgbClr val="3F3F3F"/>
                </a:solidFill>
                <a:latin typeface="Open Sans"/>
                <a:ea typeface="Open Sans"/>
                <a:cs typeface="Open Sans"/>
                <a:sym typeface="Open Sans"/>
              </a:rPr>
              <a:t>Research4Life 360 Link</a:t>
            </a:r>
            <a:r>
              <a:rPr lang="en-US" sz="2200">
                <a:solidFill>
                  <a:srgbClr val="3F3F3F"/>
                </a:solidFill>
                <a:latin typeface="Open Sans"/>
                <a:ea typeface="Open Sans"/>
                <a:cs typeface="Open Sans"/>
                <a:sym typeface="Open Sans"/>
              </a:rPr>
              <a:t> page.</a:t>
            </a:r>
            <a:endParaRPr sz="2200">
              <a:solidFill>
                <a:srgbClr val="3F3F3F"/>
              </a:solidFill>
              <a:latin typeface="Open Sans"/>
              <a:ea typeface="Open Sans"/>
              <a:cs typeface="Open Sans"/>
              <a:sym typeface="Open Sans"/>
            </a:endParaRPr>
          </a:p>
          <a:p>
            <a:pPr marL="457200" lvl="0" indent="0" algn="l" rtl="0">
              <a:lnSpc>
                <a:spcPct val="100000"/>
              </a:lnSpc>
              <a:spcBef>
                <a:spcPts val="0"/>
              </a:spcBef>
              <a:spcAft>
                <a:spcPts val="0"/>
              </a:spcAft>
              <a:buSzPts val="2400"/>
              <a:buNone/>
            </a:pPr>
            <a:endParaRPr sz="2200">
              <a:solidFill>
                <a:srgbClr val="3F3F3F"/>
              </a:solidFill>
              <a:latin typeface="Open Sans"/>
              <a:ea typeface="Open Sans"/>
              <a:cs typeface="Open Sans"/>
              <a:sym typeface="Open Sans"/>
            </a:endParaRPr>
          </a:p>
          <a:p>
            <a:pPr marL="355600" lvl="0" indent="-342900" algn="l" rtl="0">
              <a:lnSpc>
                <a:spcPct val="100000"/>
              </a:lnSpc>
              <a:spcBef>
                <a:spcPts val="0"/>
              </a:spcBef>
              <a:spcAft>
                <a:spcPts val="0"/>
              </a:spcAft>
              <a:buClr>
                <a:schemeClr val="dk1"/>
              </a:buClr>
              <a:buSzPts val="2200"/>
              <a:buFont typeface="Open Sans"/>
              <a:buChar char="●"/>
            </a:pPr>
            <a:r>
              <a:rPr lang="en-US" sz="2200">
                <a:solidFill>
                  <a:srgbClr val="3F3F3F"/>
                </a:solidFill>
                <a:latin typeface="Open Sans"/>
                <a:ea typeface="Open Sans"/>
                <a:cs typeface="Open Sans"/>
                <a:sym typeface="Open Sans"/>
              </a:rPr>
              <a:t>Click on the link to the </a:t>
            </a:r>
            <a:r>
              <a:rPr lang="en-US" sz="2200" b="1">
                <a:solidFill>
                  <a:srgbClr val="3F3F3F"/>
                </a:solidFill>
                <a:latin typeface="Open Sans"/>
                <a:ea typeface="Open Sans"/>
                <a:cs typeface="Open Sans"/>
                <a:sym typeface="Open Sans"/>
              </a:rPr>
              <a:t>Article Full Text</a:t>
            </a:r>
            <a:endParaRPr sz="2200" b="1">
              <a:solidFill>
                <a:srgbClr val="3F3F3F"/>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a:solidFill>
                <a:srgbClr val="3F3F3F"/>
              </a:solidFill>
              <a:latin typeface="Open Sans"/>
              <a:ea typeface="Open Sans"/>
              <a:cs typeface="Open Sans"/>
              <a:sym typeface="Open Sans"/>
            </a:endParaRPr>
          </a:p>
          <a:p>
            <a:pPr marL="355600" lvl="0" indent="-330200" algn="l" rtl="0">
              <a:lnSpc>
                <a:spcPct val="100000"/>
              </a:lnSpc>
              <a:spcBef>
                <a:spcPts val="0"/>
              </a:spcBef>
              <a:spcAft>
                <a:spcPts val="0"/>
              </a:spcAft>
              <a:buClr>
                <a:schemeClr val="dk2"/>
              </a:buClr>
              <a:buSzPts val="2000"/>
              <a:buFont typeface="Open Sans"/>
              <a:buChar char="●"/>
            </a:pPr>
            <a:r>
              <a:rPr lang="en-US" sz="2200">
                <a:solidFill>
                  <a:srgbClr val="3F3F3F"/>
                </a:solidFill>
                <a:latin typeface="Open Sans"/>
                <a:ea typeface="Open Sans"/>
                <a:cs typeface="Open Sans"/>
                <a:sym typeface="Open Sans"/>
              </a:rPr>
              <a:t>Note that the </a:t>
            </a:r>
            <a:r>
              <a:rPr lang="en-US" sz="2200" b="1">
                <a:solidFill>
                  <a:srgbClr val="3F3F3F"/>
                </a:solidFill>
                <a:latin typeface="Open Sans"/>
                <a:ea typeface="Open Sans"/>
                <a:cs typeface="Open Sans"/>
                <a:sym typeface="Open Sans"/>
              </a:rPr>
              <a:t>Research4Life </a:t>
            </a:r>
            <a:r>
              <a:rPr lang="en-US" sz="2200" b="1" i="1">
                <a:solidFill>
                  <a:srgbClr val="3F3F3F"/>
                </a:solidFill>
                <a:latin typeface="Open Sans"/>
                <a:ea typeface="Open Sans"/>
                <a:cs typeface="Open Sans"/>
                <a:sym typeface="Open Sans"/>
              </a:rPr>
              <a:t>full text</a:t>
            </a:r>
            <a:r>
              <a:rPr lang="en-US" sz="2200">
                <a:solidFill>
                  <a:srgbClr val="3F3F3F"/>
                </a:solidFill>
                <a:latin typeface="Open Sans"/>
                <a:ea typeface="Open Sans"/>
                <a:cs typeface="Open Sans"/>
                <a:sym typeface="Open Sans"/>
              </a:rPr>
              <a:t> icon will display in all citations of  search results.</a:t>
            </a:r>
            <a:endParaRPr sz="2200">
              <a:solidFill>
                <a:srgbClr val="3F3F3F"/>
              </a:solidFill>
              <a:latin typeface="Open Sans"/>
              <a:ea typeface="Open Sans"/>
              <a:cs typeface="Open Sans"/>
              <a:sym typeface="Open Sans"/>
            </a:endParaRPr>
          </a:p>
          <a:p>
            <a:pPr marL="457200" lvl="0" indent="0" algn="l" rtl="0">
              <a:lnSpc>
                <a:spcPct val="100000"/>
              </a:lnSpc>
              <a:spcBef>
                <a:spcPts val="0"/>
              </a:spcBef>
              <a:spcAft>
                <a:spcPts val="0"/>
              </a:spcAft>
              <a:buSzPts val="2400"/>
              <a:buNone/>
            </a:pPr>
            <a:endParaRPr sz="2200">
              <a:solidFill>
                <a:srgbClr val="3F3F3F"/>
              </a:solidFill>
              <a:latin typeface="Open Sans"/>
              <a:ea typeface="Open Sans"/>
              <a:cs typeface="Open Sans"/>
              <a:sym typeface="Open Sans"/>
            </a:endParaRPr>
          </a:p>
          <a:p>
            <a:pPr marL="355600" lvl="0" indent="-330200" algn="l" rtl="0">
              <a:lnSpc>
                <a:spcPct val="100000"/>
              </a:lnSpc>
              <a:spcBef>
                <a:spcPts val="0"/>
              </a:spcBef>
              <a:spcAft>
                <a:spcPts val="0"/>
              </a:spcAft>
              <a:buClr>
                <a:schemeClr val="dk2"/>
              </a:buClr>
              <a:buSzPts val="2000"/>
              <a:buFont typeface="Open Sans"/>
              <a:buChar char="●"/>
            </a:pPr>
            <a:r>
              <a:rPr lang="en-US" sz="2200">
                <a:solidFill>
                  <a:srgbClr val="3F3F3F"/>
                </a:solidFill>
                <a:latin typeface="Open Sans"/>
                <a:ea typeface="Open Sans"/>
                <a:cs typeface="Open Sans"/>
                <a:sym typeface="Open Sans"/>
              </a:rPr>
              <a:t>Occasionally, Research4Life will not have the full text of a citation and the message </a:t>
            </a:r>
            <a:r>
              <a:rPr lang="en-US" sz="2200" b="1">
                <a:solidFill>
                  <a:srgbClr val="3F3F3F"/>
                </a:solidFill>
                <a:latin typeface="Open Sans"/>
                <a:ea typeface="Open Sans"/>
                <a:cs typeface="Open Sans"/>
                <a:sym typeface="Open Sans"/>
              </a:rPr>
              <a:t>no holdings were found for this journal </a:t>
            </a:r>
            <a:r>
              <a:rPr lang="en-US" sz="2200">
                <a:solidFill>
                  <a:srgbClr val="3F3F3F"/>
                </a:solidFill>
                <a:latin typeface="Open Sans"/>
                <a:ea typeface="Open Sans"/>
                <a:cs typeface="Open Sans"/>
                <a:sym typeface="Open Sans"/>
              </a:rPr>
              <a:t>will be displayed on the 360 Link page. </a:t>
            </a:r>
            <a:endParaRPr sz="2000">
              <a:solidFill>
                <a:srgbClr val="3F3F3F"/>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sz="3600">
                <a:solidFill>
                  <a:srgbClr val="586F7C"/>
                </a:solidFill>
                <a:latin typeface="Open Sans"/>
                <a:ea typeface="Open Sans"/>
                <a:cs typeface="Open Sans"/>
                <a:sym typeface="Open Sans"/>
              </a:rPr>
              <a:t>Additional options</a:t>
            </a:r>
            <a:endParaRPr sz="3600">
              <a:solidFill>
                <a:srgbClr val="586F7C"/>
              </a:solidFill>
              <a:latin typeface="Open Sans"/>
              <a:ea typeface="Open Sans"/>
              <a:cs typeface="Open Sans"/>
              <a:sym typeface="Open Sans"/>
            </a:endParaRPr>
          </a:p>
        </p:txBody>
      </p:sp>
      <p:sp>
        <p:nvSpPr>
          <p:cNvPr id="178" name="Google Shape;178;p22"/>
          <p:cNvSpPr txBox="1">
            <a:spLocks noGrp="1"/>
          </p:cNvSpPr>
          <p:nvPr>
            <p:ph type="body" idx="1"/>
          </p:nvPr>
        </p:nvSpPr>
        <p:spPr>
          <a:xfrm>
            <a:off x="153050" y="1720425"/>
            <a:ext cx="5901900" cy="20535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1000"/>
              </a:spcBef>
              <a:spcAft>
                <a:spcPts val="0"/>
              </a:spcAft>
              <a:buClr>
                <a:schemeClr val="dk1"/>
              </a:buClr>
              <a:buSzPts val="2300"/>
              <a:buChar char="●"/>
            </a:pPr>
            <a:r>
              <a:rPr lang="en-US" sz="2300">
                <a:solidFill>
                  <a:srgbClr val="3F3F3F"/>
                </a:solidFill>
                <a:latin typeface="Open Sans"/>
                <a:ea typeface="Open Sans"/>
                <a:cs typeface="Open Sans"/>
                <a:sym typeface="Open Sans"/>
              </a:rPr>
              <a:t>In the </a:t>
            </a:r>
            <a:r>
              <a:rPr lang="en-US" sz="2300" b="1">
                <a:solidFill>
                  <a:srgbClr val="3F3F3F"/>
                </a:solidFill>
                <a:latin typeface="Open Sans"/>
                <a:ea typeface="Open Sans"/>
                <a:cs typeface="Open Sans"/>
                <a:sym typeface="Open Sans"/>
              </a:rPr>
              <a:t>Abstract </a:t>
            </a:r>
            <a:r>
              <a:rPr lang="en-US" sz="2300">
                <a:solidFill>
                  <a:srgbClr val="3F3F3F"/>
                </a:solidFill>
                <a:latin typeface="Open Sans"/>
                <a:ea typeface="Open Sans"/>
                <a:cs typeface="Open Sans"/>
                <a:sym typeface="Open Sans"/>
              </a:rPr>
              <a:t>format, other features are displayed in the right column and a </a:t>
            </a:r>
            <a:r>
              <a:rPr lang="en-US" sz="2300" b="1">
                <a:solidFill>
                  <a:srgbClr val="3F3F3F"/>
                </a:solidFill>
                <a:latin typeface="Open Sans"/>
                <a:ea typeface="Open Sans"/>
                <a:cs typeface="Open Sans"/>
                <a:sym typeface="Open Sans"/>
              </a:rPr>
              <a:t>Similar articles </a:t>
            </a:r>
            <a:r>
              <a:rPr lang="en-US" sz="2300">
                <a:solidFill>
                  <a:srgbClr val="3F3F3F"/>
                </a:solidFill>
                <a:latin typeface="Open Sans"/>
                <a:ea typeface="Open Sans"/>
                <a:cs typeface="Open Sans"/>
                <a:sym typeface="Open Sans"/>
              </a:rPr>
              <a:t>option also has been added below the Abstract. </a:t>
            </a:r>
            <a:endParaRPr sz="2300">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Char char="●"/>
            </a:pPr>
            <a:r>
              <a:rPr lang="en-US" sz="2300">
                <a:solidFill>
                  <a:srgbClr val="3F3F3F"/>
                </a:solidFill>
                <a:latin typeface="Open Sans"/>
                <a:ea typeface="Open Sans"/>
                <a:cs typeface="Open Sans"/>
                <a:sym typeface="Open Sans"/>
              </a:rPr>
              <a:t>Scroll down the </a:t>
            </a:r>
            <a:r>
              <a:rPr lang="en-US" sz="2300" b="1">
                <a:solidFill>
                  <a:srgbClr val="3F3F3F"/>
                </a:solidFill>
                <a:latin typeface="Open Sans"/>
                <a:ea typeface="Open Sans"/>
                <a:cs typeface="Open Sans"/>
                <a:sym typeface="Open Sans"/>
              </a:rPr>
              <a:t>Abstract</a:t>
            </a:r>
            <a:r>
              <a:rPr lang="en-US" sz="2300">
                <a:solidFill>
                  <a:srgbClr val="3F3F3F"/>
                </a:solidFill>
                <a:latin typeface="Open Sans"/>
                <a:ea typeface="Open Sans"/>
                <a:cs typeface="Open Sans"/>
                <a:sym typeface="Open Sans"/>
              </a:rPr>
              <a:t> to locate additional tools  -  </a:t>
            </a:r>
            <a:r>
              <a:rPr lang="en-US" sz="2300" b="1">
                <a:solidFill>
                  <a:srgbClr val="3F3F3F"/>
                </a:solidFill>
                <a:latin typeface="Open Sans"/>
                <a:ea typeface="Open Sans"/>
                <a:cs typeface="Open Sans"/>
                <a:sym typeface="Open Sans"/>
              </a:rPr>
              <a:t>Cited by</a:t>
            </a:r>
            <a:r>
              <a:rPr lang="en-US" sz="2300">
                <a:solidFill>
                  <a:srgbClr val="3F3F3F"/>
                </a:solidFill>
                <a:latin typeface="Open Sans"/>
                <a:ea typeface="Open Sans"/>
                <a:cs typeface="Open Sans"/>
                <a:sym typeface="Open Sans"/>
              </a:rPr>
              <a:t> and </a:t>
            </a:r>
            <a:r>
              <a:rPr lang="en-US" sz="2300" b="1">
                <a:solidFill>
                  <a:srgbClr val="3F3F3F"/>
                </a:solidFill>
                <a:latin typeface="Open Sans"/>
                <a:ea typeface="Open Sans"/>
                <a:cs typeface="Open Sans"/>
                <a:sym typeface="Open Sans"/>
              </a:rPr>
              <a:t>Mesh Terms.</a:t>
            </a:r>
            <a:endParaRPr sz="2300" b="1">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Font typeface="Open Sans"/>
              <a:buChar char="●"/>
            </a:pPr>
            <a:r>
              <a:rPr lang="en-US" sz="2300">
                <a:solidFill>
                  <a:srgbClr val="3F3F3F"/>
                </a:solidFill>
                <a:latin typeface="Open Sans"/>
                <a:ea typeface="Open Sans"/>
                <a:cs typeface="Open Sans"/>
                <a:sym typeface="Open Sans"/>
              </a:rPr>
              <a:t>See next slide for </a:t>
            </a:r>
            <a:r>
              <a:rPr lang="en-US" sz="2300" b="1">
                <a:solidFill>
                  <a:srgbClr val="3F3F3F"/>
                </a:solidFill>
                <a:latin typeface="Open Sans"/>
                <a:ea typeface="Open Sans"/>
                <a:cs typeface="Open Sans"/>
                <a:sym typeface="Open Sans"/>
              </a:rPr>
              <a:t>Cite</a:t>
            </a:r>
            <a:r>
              <a:rPr lang="en-US" sz="2300">
                <a:solidFill>
                  <a:srgbClr val="3F3F3F"/>
                </a:solidFill>
                <a:latin typeface="Open Sans"/>
                <a:ea typeface="Open Sans"/>
                <a:cs typeface="Open Sans"/>
                <a:sym typeface="Open Sans"/>
              </a:rPr>
              <a:t> and </a:t>
            </a:r>
            <a:r>
              <a:rPr lang="en-US" sz="2300" b="1">
                <a:solidFill>
                  <a:srgbClr val="3F3F3F"/>
                </a:solidFill>
                <a:latin typeface="Open Sans"/>
                <a:ea typeface="Open Sans"/>
                <a:cs typeface="Open Sans"/>
                <a:sym typeface="Open Sans"/>
              </a:rPr>
              <a:t>Share</a:t>
            </a:r>
            <a:r>
              <a:rPr lang="en-US" sz="2300">
                <a:solidFill>
                  <a:srgbClr val="3F3F3F"/>
                </a:solidFill>
                <a:latin typeface="Open Sans"/>
                <a:ea typeface="Open Sans"/>
                <a:cs typeface="Open Sans"/>
                <a:sym typeface="Open Sans"/>
              </a:rPr>
              <a:t> options (right column).</a:t>
            </a:r>
            <a:endParaRPr sz="2300">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Font typeface="Open Sans"/>
              <a:buChar char="●"/>
            </a:pPr>
            <a:r>
              <a:rPr lang="en-US" sz="2300">
                <a:solidFill>
                  <a:srgbClr val="3F3F3F"/>
                </a:solidFill>
                <a:latin typeface="Open Sans"/>
                <a:ea typeface="Open Sans"/>
                <a:cs typeface="Open Sans"/>
                <a:sym typeface="Open Sans"/>
              </a:rPr>
              <a:t>Note that these options also are available in the </a:t>
            </a:r>
            <a:r>
              <a:rPr lang="en-US" sz="2300" b="1">
                <a:solidFill>
                  <a:srgbClr val="3F3F3F"/>
                </a:solidFill>
                <a:latin typeface="Open Sans"/>
                <a:ea typeface="Open Sans"/>
                <a:cs typeface="Open Sans"/>
                <a:sym typeface="Open Sans"/>
              </a:rPr>
              <a:t>Summary</a:t>
            </a:r>
            <a:r>
              <a:rPr lang="en-US" sz="2300">
                <a:solidFill>
                  <a:srgbClr val="3F3F3F"/>
                </a:solidFill>
                <a:latin typeface="Open Sans"/>
                <a:ea typeface="Open Sans"/>
                <a:cs typeface="Open Sans"/>
                <a:sym typeface="Open Sans"/>
              </a:rPr>
              <a:t> display - in a horizontal box below the search box.</a:t>
            </a:r>
            <a:endParaRPr sz="2300">
              <a:solidFill>
                <a:srgbClr val="3F3F3F"/>
              </a:solidFill>
              <a:latin typeface="Open Sans"/>
              <a:ea typeface="Open Sans"/>
              <a:cs typeface="Open Sans"/>
              <a:sym typeface="Open Sans"/>
            </a:endParaRPr>
          </a:p>
        </p:txBody>
      </p:sp>
      <p:pic>
        <p:nvPicPr>
          <p:cNvPr id="179" name="Google Shape;179;p22" descr="https://lh6.googleusercontent.com/zskBG7kLvs5_5JSCU89bjDohCvmgZclKElX8v32QmqzUAbe_aLl7lpDb4vOQcA5ieqEukRlmY867-K3L5Vqv1_ja2cXzNoVNsdH3ck3iG5WvW6WJ1MTdquF_2QgiWGRJZs8-X6w"/>
          <p:cNvPicPr preferRelativeResize="0"/>
          <p:nvPr/>
        </p:nvPicPr>
        <p:blipFill rotWithShape="1">
          <a:blip r:embed="rId3">
            <a:alphaModFix/>
          </a:blip>
          <a:srcRect/>
          <a:stretch/>
        </p:blipFill>
        <p:spPr>
          <a:xfrm>
            <a:off x="6055067" y="1819821"/>
            <a:ext cx="5974442" cy="49027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1"/>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sz="3600">
                <a:solidFill>
                  <a:srgbClr val="586F7C"/>
                </a:solidFill>
                <a:latin typeface="Open Sans"/>
                <a:ea typeface="Open Sans"/>
                <a:cs typeface="Open Sans"/>
                <a:sym typeface="Open Sans"/>
              </a:rPr>
              <a:t>Cite and Share (right column)</a:t>
            </a:r>
            <a:endParaRPr sz="3600">
              <a:solidFill>
                <a:srgbClr val="586F7C"/>
              </a:solidFill>
              <a:latin typeface="Open Sans"/>
              <a:ea typeface="Open Sans"/>
              <a:cs typeface="Open Sans"/>
              <a:sym typeface="Open Sans"/>
            </a:endParaRPr>
          </a:p>
        </p:txBody>
      </p:sp>
      <p:sp>
        <p:nvSpPr>
          <p:cNvPr id="185" name="Google Shape;185;p41"/>
          <p:cNvSpPr txBox="1">
            <a:spLocks noGrp="1"/>
          </p:cNvSpPr>
          <p:nvPr>
            <p:ph type="body" idx="1"/>
          </p:nvPr>
        </p:nvSpPr>
        <p:spPr>
          <a:xfrm>
            <a:off x="0" y="1701975"/>
            <a:ext cx="4572000" cy="4377272"/>
          </a:xfrm>
          <a:prstGeom prst="rect">
            <a:avLst/>
          </a:prstGeom>
          <a:noFill/>
          <a:ln>
            <a:noFill/>
          </a:ln>
        </p:spPr>
        <p:txBody>
          <a:bodyPr spcFirstLastPara="1" wrap="square" lIns="91425" tIns="45700" rIns="91425" bIns="45700" anchor="t" anchorCtr="0">
            <a:noAutofit/>
          </a:bodyPr>
          <a:lstStyle/>
          <a:p>
            <a:pPr marL="457200" lvl="0" indent="-361950" algn="l" rtl="0">
              <a:lnSpc>
                <a:spcPct val="100000"/>
              </a:lnSpc>
              <a:spcBef>
                <a:spcPts val="1000"/>
              </a:spcBef>
              <a:spcAft>
                <a:spcPts val="0"/>
              </a:spcAft>
              <a:buClr>
                <a:schemeClr val="dk1"/>
              </a:buClr>
              <a:buSzPts val="2100"/>
              <a:buChar char="●"/>
            </a:pPr>
            <a:r>
              <a:rPr lang="en-US" sz="2100">
                <a:solidFill>
                  <a:srgbClr val="3F3F3F"/>
                </a:solidFill>
                <a:latin typeface="Open Sans"/>
                <a:ea typeface="Open Sans"/>
                <a:cs typeface="Open Sans"/>
                <a:sym typeface="Open Sans"/>
              </a:rPr>
              <a:t>Available in four citation formats - AMA, MLA, APA and NLM, the </a:t>
            </a:r>
            <a:r>
              <a:rPr lang="en-US" sz="2100" b="1">
                <a:solidFill>
                  <a:srgbClr val="3F3F3F"/>
                </a:solidFill>
                <a:latin typeface="Open Sans"/>
                <a:ea typeface="Open Sans"/>
                <a:cs typeface="Open Sans"/>
                <a:sym typeface="Open Sans"/>
              </a:rPr>
              <a:t>Cite</a:t>
            </a:r>
            <a:r>
              <a:rPr lang="en-US" sz="2100">
                <a:solidFill>
                  <a:srgbClr val="3F3F3F"/>
                </a:solidFill>
                <a:latin typeface="Open Sans"/>
                <a:ea typeface="Open Sans"/>
                <a:cs typeface="Open Sans"/>
                <a:sym typeface="Open Sans"/>
              </a:rPr>
              <a:t> format creates .txt files to </a:t>
            </a:r>
            <a:r>
              <a:rPr lang="en-US" sz="2100" b="1">
                <a:solidFill>
                  <a:srgbClr val="3F3F3F"/>
                </a:solidFill>
                <a:latin typeface="Open Sans"/>
                <a:ea typeface="Open Sans"/>
                <a:cs typeface="Open Sans"/>
                <a:sym typeface="Open Sans"/>
              </a:rPr>
              <a:t>Copy</a:t>
            </a:r>
            <a:r>
              <a:rPr lang="en-US" sz="2100">
                <a:solidFill>
                  <a:srgbClr val="3F3F3F"/>
                </a:solidFill>
                <a:latin typeface="Open Sans"/>
                <a:ea typeface="Open Sans"/>
                <a:cs typeface="Open Sans"/>
                <a:sym typeface="Open Sans"/>
              </a:rPr>
              <a:t> or .nbib files to </a:t>
            </a:r>
            <a:r>
              <a:rPr lang="en-US" sz="2100" b="1">
                <a:solidFill>
                  <a:srgbClr val="3F3F3F"/>
                </a:solidFill>
                <a:latin typeface="Open Sans"/>
                <a:ea typeface="Open Sans"/>
                <a:cs typeface="Open Sans"/>
                <a:sym typeface="Open Sans"/>
              </a:rPr>
              <a:t>Download.</a:t>
            </a:r>
            <a:endParaRPr sz="2100">
              <a:solidFill>
                <a:srgbClr val="3F3F3F"/>
              </a:solidFill>
            </a:endParaRPr>
          </a:p>
          <a:p>
            <a:pPr marL="457200" lvl="0" indent="-361950" algn="l" rtl="0">
              <a:lnSpc>
                <a:spcPct val="100000"/>
              </a:lnSpc>
              <a:spcBef>
                <a:spcPts val="2100"/>
              </a:spcBef>
              <a:spcAft>
                <a:spcPts val="0"/>
              </a:spcAft>
              <a:buClr>
                <a:schemeClr val="dk1"/>
              </a:buClr>
              <a:buSzPts val="2100"/>
              <a:buChar char="●"/>
            </a:pPr>
            <a:r>
              <a:rPr lang="en-US" sz="2100" b="1">
                <a:solidFill>
                  <a:srgbClr val="3F3F3F"/>
                </a:solidFill>
                <a:latin typeface="Open Sans"/>
                <a:ea typeface="Open Sans"/>
                <a:cs typeface="Open Sans"/>
                <a:sym typeface="Open Sans"/>
              </a:rPr>
              <a:t> </a:t>
            </a:r>
            <a:r>
              <a:rPr lang="en-US" sz="2100">
                <a:solidFill>
                  <a:srgbClr val="3F3F3F"/>
                </a:solidFill>
                <a:latin typeface="Open Sans"/>
                <a:ea typeface="Open Sans"/>
                <a:cs typeface="Open Sans"/>
                <a:sym typeface="Open Sans"/>
              </a:rPr>
              <a:t>This file format can be used by many citation management software programmes.</a:t>
            </a:r>
            <a:endParaRPr sz="2100">
              <a:solidFill>
                <a:srgbClr val="3F3F3F"/>
              </a:solidFill>
            </a:endParaRPr>
          </a:p>
          <a:p>
            <a:pPr marL="457200" lvl="0" indent="-361950" algn="l" rtl="0">
              <a:lnSpc>
                <a:spcPct val="100000"/>
              </a:lnSpc>
              <a:spcBef>
                <a:spcPts val="1000"/>
              </a:spcBef>
              <a:spcAft>
                <a:spcPts val="0"/>
              </a:spcAft>
              <a:buClr>
                <a:schemeClr val="dk1"/>
              </a:buClr>
              <a:buSzPts val="2100"/>
              <a:buChar char="●"/>
            </a:pPr>
            <a:r>
              <a:rPr lang="en-US" sz="2100">
                <a:solidFill>
                  <a:srgbClr val="3F3F3F"/>
                </a:solidFill>
                <a:latin typeface="Open Sans"/>
                <a:ea typeface="Open Sans"/>
                <a:cs typeface="Open Sans"/>
                <a:sym typeface="Open Sans"/>
              </a:rPr>
              <a:t>The </a:t>
            </a:r>
            <a:r>
              <a:rPr lang="en-US" sz="2100" b="1">
                <a:solidFill>
                  <a:srgbClr val="3F3F3F"/>
                </a:solidFill>
                <a:latin typeface="Open Sans"/>
                <a:ea typeface="Open Sans"/>
                <a:cs typeface="Open Sans"/>
                <a:sym typeface="Open Sans"/>
              </a:rPr>
              <a:t>Share</a:t>
            </a:r>
            <a:r>
              <a:rPr lang="en-US" sz="2100">
                <a:solidFill>
                  <a:srgbClr val="3F3F3F"/>
                </a:solidFill>
                <a:latin typeface="Open Sans"/>
                <a:ea typeface="Open Sans"/>
                <a:cs typeface="Open Sans"/>
                <a:sym typeface="Open Sans"/>
              </a:rPr>
              <a:t> option, allows users to share citations on Twitter, Facebook or via a </a:t>
            </a:r>
            <a:r>
              <a:rPr lang="en-US" sz="2100" b="1">
                <a:solidFill>
                  <a:srgbClr val="3F3F3F"/>
                </a:solidFill>
                <a:latin typeface="Open Sans"/>
                <a:ea typeface="Open Sans"/>
                <a:cs typeface="Open Sans"/>
                <a:sym typeface="Open Sans"/>
              </a:rPr>
              <a:t>PERMALINK</a:t>
            </a:r>
            <a:r>
              <a:rPr lang="en-US" sz="2100">
                <a:solidFill>
                  <a:srgbClr val="3F3F3F"/>
                </a:solidFill>
                <a:latin typeface="Open Sans"/>
                <a:ea typeface="Open Sans"/>
                <a:cs typeface="Open Sans"/>
                <a:sym typeface="Open Sans"/>
              </a:rPr>
              <a:t>.</a:t>
            </a:r>
            <a:endParaRPr sz="2100">
              <a:solidFill>
                <a:srgbClr val="3F3F3F"/>
              </a:solidFill>
              <a:latin typeface="Open Sans"/>
              <a:ea typeface="Open Sans"/>
              <a:cs typeface="Open Sans"/>
              <a:sym typeface="Open Sans"/>
            </a:endParaRPr>
          </a:p>
        </p:txBody>
      </p:sp>
      <p:pic>
        <p:nvPicPr>
          <p:cNvPr id="186" name="Google Shape;186;p41"/>
          <p:cNvPicPr preferRelativeResize="0"/>
          <p:nvPr/>
        </p:nvPicPr>
        <p:blipFill rotWithShape="1">
          <a:blip r:embed="rId3">
            <a:alphaModFix/>
          </a:blip>
          <a:srcRect/>
          <a:stretch/>
        </p:blipFill>
        <p:spPr>
          <a:xfrm>
            <a:off x="5343420" y="1707311"/>
            <a:ext cx="2239066" cy="2593348"/>
          </a:xfrm>
          <a:prstGeom prst="rect">
            <a:avLst/>
          </a:prstGeom>
          <a:noFill/>
          <a:ln w="9525" cap="flat" cmpd="sng">
            <a:solidFill>
              <a:srgbClr val="C7C7C7"/>
            </a:solidFill>
            <a:prstDash val="solid"/>
            <a:round/>
            <a:headEnd type="none" w="sm" len="sm"/>
            <a:tailEnd type="none" w="sm" len="sm"/>
          </a:ln>
        </p:spPr>
      </p:pic>
      <p:pic>
        <p:nvPicPr>
          <p:cNvPr id="187" name="Google Shape;187;p41"/>
          <p:cNvPicPr preferRelativeResize="0"/>
          <p:nvPr/>
        </p:nvPicPr>
        <p:blipFill rotWithShape="1">
          <a:blip r:embed="rId4">
            <a:alphaModFix/>
          </a:blip>
          <a:srcRect/>
          <a:stretch/>
        </p:blipFill>
        <p:spPr>
          <a:xfrm>
            <a:off x="8540429" y="1825366"/>
            <a:ext cx="2848373" cy="3010320"/>
          </a:xfrm>
          <a:prstGeom prst="rect">
            <a:avLst/>
          </a:prstGeom>
          <a:noFill/>
          <a:ln w="9525" cap="flat" cmpd="sng">
            <a:solidFill>
              <a:srgbClr val="C7C7C7"/>
            </a:solidFill>
            <a:prstDash val="solid"/>
            <a:round/>
            <a:headEnd type="none" w="sm" len="sm"/>
            <a:tailEnd type="none" w="sm" len="sm"/>
          </a:ln>
        </p:spPr>
      </p:pic>
      <p:pic>
        <p:nvPicPr>
          <p:cNvPr id="188" name="Google Shape;188;p41"/>
          <p:cNvPicPr preferRelativeResize="0"/>
          <p:nvPr/>
        </p:nvPicPr>
        <p:blipFill rotWithShape="1">
          <a:blip r:embed="rId5">
            <a:alphaModFix/>
          </a:blip>
          <a:srcRect/>
          <a:stretch/>
        </p:blipFill>
        <p:spPr>
          <a:xfrm>
            <a:off x="5246815" y="4361227"/>
            <a:ext cx="3077004" cy="724001"/>
          </a:xfrm>
          <a:prstGeom prst="rect">
            <a:avLst/>
          </a:prstGeom>
          <a:noFill/>
          <a:ln w="9525" cap="flat" cmpd="sng">
            <a:solidFill>
              <a:srgbClr val="C7C7C7"/>
            </a:solidFill>
            <a:prstDash val="solid"/>
            <a:round/>
            <a:headEnd type="none" w="sm" len="sm"/>
            <a:tailEnd type="none" w="sm" len="sm"/>
          </a:ln>
        </p:spPr>
      </p:pic>
      <p:sp>
        <p:nvSpPr>
          <p:cNvPr id="189" name="Google Shape;189;p41"/>
          <p:cNvSpPr/>
          <p:nvPr/>
        </p:nvSpPr>
        <p:spPr>
          <a:xfrm>
            <a:off x="7399606" y="2433711"/>
            <a:ext cx="1111348" cy="84406"/>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0" name="Google Shape;190;p41"/>
          <p:cNvSpPr/>
          <p:nvPr/>
        </p:nvSpPr>
        <p:spPr>
          <a:xfrm>
            <a:off x="6766560" y="4107766"/>
            <a:ext cx="84406" cy="520505"/>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1" name="Google Shape;191;p41"/>
          <p:cNvSpPr/>
          <p:nvPr/>
        </p:nvSpPr>
        <p:spPr>
          <a:xfrm>
            <a:off x="5570806" y="3334043"/>
            <a:ext cx="984739" cy="33762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2" name="Google Shape;192;p41"/>
          <p:cNvSpPr/>
          <p:nvPr/>
        </p:nvSpPr>
        <p:spPr>
          <a:xfrm>
            <a:off x="6217920" y="2293034"/>
            <a:ext cx="703385" cy="28135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6"/>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200">
                <a:solidFill>
                  <a:srgbClr val="586F7C"/>
                </a:solidFill>
                <a:latin typeface="Open Sans"/>
                <a:ea typeface="Open Sans"/>
                <a:cs typeface="Open Sans"/>
                <a:sym typeface="Open Sans"/>
              </a:rPr>
              <a:t>Save, Email, Send to options</a:t>
            </a:r>
            <a:endParaRPr sz="3200">
              <a:solidFill>
                <a:srgbClr val="586F7C"/>
              </a:solidFill>
              <a:latin typeface="Open Sans"/>
              <a:ea typeface="Open Sans"/>
              <a:cs typeface="Open Sans"/>
              <a:sym typeface="Open Sans"/>
            </a:endParaRPr>
          </a:p>
          <a:p>
            <a:pPr marL="0" lvl="0" indent="0" algn="l" rtl="0">
              <a:lnSpc>
                <a:spcPct val="90000"/>
              </a:lnSpc>
              <a:spcBef>
                <a:spcPts val="0"/>
              </a:spcBef>
              <a:spcAft>
                <a:spcPts val="0"/>
              </a:spcAft>
              <a:buSzPts val="3600"/>
              <a:buNone/>
            </a:pPr>
            <a:r>
              <a:rPr lang="en-US" sz="3200">
                <a:solidFill>
                  <a:srgbClr val="586F7C"/>
                </a:solidFill>
                <a:latin typeface="Open Sans"/>
                <a:ea typeface="Open Sans"/>
                <a:cs typeface="Open Sans"/>
                <a:sym typeface="Open Sans"/>
              </a:rPr>
              <a:t>(below Search box)</a:t>
            </a:r>
            <a:endParaRPr sz="3200">
              <a:solidFill>
                <a:srgbClr val="586F7C"/>
              </a:solidFill>
              <a:latin typeface="Open Sans"/>
              <a:ea typeface="Open Sans"/>
              <a:cs typeface="Open Sans"/>
              <a:sym typeface="Open Sans"/>
            </a:endParaRPr>
          </a:p>
        </p:txBody>
      </p:sp>
      <p:sp>
        <p:nvSpPr>
          <p:cNvPr id="199" name="Google Shape;199;p46"/>
          <p:cNvSpPr txBox="1">
            <a:spLocks noGrp="1"/>
          </p:cNvSpPr>
          <p:nvPr>
            <p:ph type="body" idx="1"/>
          </p:nvPr>
        </p:nvSpPr>
        <p:spPr>
          <a:xfrm>
            <a:off x="281650" y="1748550"/>
            <a:ext cx="4792500" cy="48639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The </a:t>
            </a:r>
            <a:r>
              <a:rPr lang="en-US" sz="2200" b="1">
                <a:solidFill>
                  <a:srgbClr val="3F3F3F"/>
                </a:solidFill>
                <a:latin typeface="Open Sans"/>
                <a:ea typeface="Open Sans"/>
                <a:cs typeface="Open Sans"/>
                <a:sym typeface="Open Sans"/>
              </a:rPr>
              <a:t>Save </a:t>
            </a:r>
            <a:r>
              <a:rPr lang="en-US" sz="2200">
                <a:solidFill>
                  <a:srgbClr val="3F3F3F"/>
                </a:solidFill>
                <a:latin typeface="Open Sans"/>
                <a:ea typeface="Open Sans"/>
                <a:cs typeface="Open Sans"/>
                <a:sym typeface="Open Sans"/>
              </a:rPr>
              <a:t>option saves checked citations into a .txt file. </a:t>
            </a:r>
            <a:endParaRPr sz="22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The </a:t>
            </a:r>
            <a:r>
              <a:rPr lang="en-US" sz="2200" b="1">
                <a:solidFill>
                  <a:srgbClr val="3F3F3F"/>
                </a:solidFill>
                <a:latin typeface="Open Sans"/>
                <a:ea typeface="Open Sans"/>
                <a:cs typeface="Open Sans"/>
                <a:sym typeface="Open Sans"/>
              </a:rPr>
              <a:t>Send to</a:t>
            </a:r>
            <a:r>
              <a:rPr lang="en-US" sz="2200">
                <a:solidFill>
                  <a:srgbClr val="3F3F3F"/>
                </a:solidFill>
                <a:latin typeface="Open Sans"/>
                <a:ea typeface="Open Sans"/>
                <a:cs typeface="Open Sans"/>
                <a:sym typeface="Open Sans"/>
              </a:rPr>
              <a:t> </a:t>
            </a:r>
            <a:r>
              <a:rPr lang="en-US" sz="2200" b="1">
                <a:solidFill>
                  <a:srgbClr val="3F3F3F"/>
                </a:solidFill>
                <a:latin typeface="Open Sans"/>
                <a:ea typeface="Open Sans"/>
                <a:cs typeface="Open Sans"/>
                <a:sym typeface="Open Sans"/>
              </a:rPr>
              <a:t>Clipboard </a:t>
            </a:r>
            <a:r>
              <a:rPr lang="en-US" sz="2200">
                <a:solidFill>
                  <a:srgbClr val="3F3F3F"/>
                </a:solidFill>
                <a:latin typeface="Open Sans"/>
                <a:ea typeface="Open Sans"/>
                <a:cs typeface="Open Sans"/>
                <a:sym typeface="Open Sans"/>
              </a:rPr>
              <a:t>option</a:t>
            </a:r>
            <a:r>
              <a:rPr lang="en-US" sz="2200" b="1">
                <a:solidFill>
                  <a:srgbClr val="3F3F3F"/>
                </a:solidFill>
                <a:latin typeface="Open Sans"/>
                <a:ea typeface="Open Sans"/>
                <a:cs typeface="Open Sans"/>
                <a:sym typeface="Open Sans"/>
              </a:rPr>
              <a:t> </a:t>
            </a:r>
            <a:r>
              <a:rPr lang="en-US" sz="2200">
                <a:solidFill>
                  <a:srgbClr val="3F3F3F"/>
                </a:solidFill>
                <a:latin typeface="Open Sans"/>
                <a:ea typeface="Open Sans"/>
                <a:cs typeface="Open Sans"/>
                <a:sym typeface="Open Sans"/>
              </a:rPr>
              <a:t>saves the citation(s) in a PubMed feature.  The Clipboard link is below the PubMed search box.</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The </a:t>
            </a:r>
            <a:r>
              <a:rPr lang="en-US" sz="2200" b="1">
                <a:solidFill>
                  <a:srgbClr val="3F3F3F"/>
                </a:solidFill>
                <a:latin typeface="Open Sans"/>
                <a:ea typeface="Open Sans"/>
                <a:cs typeface="Open Sans"/>
                <a:sym typeface="Open Sans"/>
              </a:rPr>
              <a:t>Send to</a:t>
            </a:r>
            <a:r>
              <a:rPr lang="en-US" sz="2200">
                <a:solidFill>
                  <a:srgbClr val="3F3F3F"/>
                </a:solidFill>
                <a:latin typeface="Open Sans"/>
                <a:ea typeface="Open Sans"/>
                <a:cs typeface="Open Sans"/>
                <a:sym typeface="Open Sans"/>
              </a:rPr>
              <a:t> </a:t>
            </a:r>
            <a:r>
              <a:rPr lang="en-US" sz="2200" b="1">
                <a:solidFill>
                  <a:srgbClr val="3F3F3F"/>
                </a:solidFill>
                <a:latin typeface="Open Sans"/>
                <a:ea typeface="Open Sans"/>
                <a:cs typeface="Open Sans"/>
                <a:sym typeface="Open Sans"/>
              </a:rPr>
              <a:t>Citation manager </a:t>
            </a:r>
            <a:r>
              <a:rPr lang="en-US" sz="2200">
                <a:solidFill>
                  <a:srgbClr val="3F3F3F"/>
                </a:solidFill>
                <a:latin typeface="Open Sans"/>
                <a:ea typeface="Open Sans"/>
                <a:cs typeface="Open Sans"/>
                <a:sym typeface="Open Sans"/>
              </a:rPr>
              <a:t>option creates .nbib file for various software options. </a:t>
            </a:r>
            <a:endParaRPr sz="22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The </a:t>
            </a:r>
            <a:r>
              <a:rPr lang="en-US" sz="2200" b="1">
                <a:solidFill>
                  <a:srgbClr val="3F3F3F"/>
                </a:solidFill>
                <a:latin typeface="Open Sans"/>
                <a:ea typeface="Open Sans"/>
                <a:cs typeface="Open Sans"/>
                <a:sym typeface="Open Sans"/>
              </a:rPr>
              <a:t>Email </a:t>
            </a:r>
            <a:r>
              <a:rPr lang="en-US" sz="2200">
                <a:solidFill>
                  <a:srgbClr val="3F3F3F"/>
                </a:solidFill>
                <a:latin typeface="Open Sans"/>
                <a:ea typeface="Open Sans"/>
                <a:cs typeface="Open Sans"/>
                <a:sym typeface="Open Sans"/>
              </a:rPr>
              <a:t>function </a:t>
            </a:r>
            <a:r>
              <a:rPr lang="en-US" sz="2200" b="1">
                <a:solidFill>
                  <a:srgbClr val="3F3F3F"/>
                </a:solidFill>
                <a:latin typeface="Open Sans"/>
                <a:ea typeface="Open Sans"/>
                <a:cs typeface="Open Sans"/>
                <a:sym typeface="Open Sans"/>
              </a:rPr>
              <a:t>does not </a:t>
            </a:r>
            <a:r>
              <a:rPr lang="en-US" sz="2200">
                <a:solidFill>
                  <a:srgbClr val="3F3F3F"/>
                </a:solidFill>
                <a:latin typeface="Open Sans"/>
                <a:ea typeface="Open Sans"/>
                <a:cs typeface="Open Sans"/>
                <a:sym typeface="Open Sans"/>
              </a:rPr>
              <a:t>work via Hinari/PubMed.</a:t>
            </a:r>
            <a:endParaRPr sz="2200" b="1">
              <a:solidFill>
                <a:srgbClr val="3F3F3F"/>
              </a:solidFill>
              <a:latin typeface="Open Sans"/>
              <a:ea typeface="Open Sans"/>
              <a:cs typeface="Open Sans"/>
              <a:sym typeface="Open Sans"/>
            </a:endParaRPr>
          </a:p>
        </p:txBody>
      </p:sp>
      <p:pic>
        <p:nvPicPr>
          <p:cNvPr id="200" name="Google Shape;200;p46"/>
          <p:cNvPicPr preferRelativeResize="0"/>
          <p:nvPr/>
        </p:nvPicPr>
        <p:blipFill rotWithShape="1">
          <a:blip r:embed="rId3">
            <a:alphaModFix/>
          </a:blip>
          <a:srcRect/>
          <a:stretch/>
        </p:blipFill>
        <p:spPr>
          <a:xfrm>
            <a:off x="5282325" y="1748562"/>
            <a:ext cx="6731450" cy="50934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7"/>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600">
                <a:solidFill>
                  <a:srgbClr val="586F7C"/>
                </a:solidFill>
                <a:latin typeface="Open Sans"/>
                <a:ea typeface="Open Sans"/>
                <a:cs typeface="Open Sans"/>
                <a:sym typeface="Open Sans"/>
              </a:rPr>
              <a:t>Advanced search options</a:t>
            </a:r>
            <a:endParaRPr sz="3600">
              <a:latin typeface="Open Sans"/>
              <a:ea typeface="Open Sans"/>
              <a:cs typeface="Open Sans"/>
              <a:sym typeface="Open Sans"/>
            </a:endParaRPr>
          </a:p>
        </p:txBody>
      </p:sp>
      <p:sp>
        <p:nvSpPr>
          <p:cNvPr id="207" name="Google Shape;207;p47"/>
          <p:cNvSpPr txBox="1">
            <a:spLocks noGrp="1"/>
          </p:cNvSpPr>
          <p:nvPr>
            <p:ph type="body" idx="1"/>
          </p:nvPr>
        </p:nvSpPr>
        <p:spPr>
          <a:xfrm>
            <a:off x="1997374" y="2138401"/>
            <a:ext cx="8388900" cy="1834273"/>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1000"/>
              </a:spcBef>
              <a:spcAft>
                <a:spcPts val="0"/>
              </a:spcAft>
              <a:buSzPts val="2400"/>
              <a:buNone/>
            </a:pPr>
            <a:r>
              <a:rPr lang="en-US">
                <a:solidFill>
                  <a:srgbClr val="3F3F3F"/>
                </a:solidFill>
                <a:latin typeface="Open Sans"/>
                <a:ea typeface="Open Sans"/>
                <a:cs typeface="Open Sans"/>
                <a:sym typeface="Open Sans"/>
              </a:rPr>
              <a:t>Click on </a:t>
            </a:r>
            <a:r>
              <a:rPr lang="en-US" b="1">
                <a:solidFill>
                  <a:srgbClr val="3F3F3F"/>
                </a:solidFill>
                <a:latin typeface="Open Sans"/>
                <a:ea typeface="Open Sans"/>
                <a:cs typeface="Open Sans"/>
                <a:sym typeface="Open Sans"/>
              </a:rPr>
              <a:t>Advanced </a:t>
            </a:r>
            <a:r>
              <a:rPr lang="en-US">
                <a:solidFill>
                  <a:srgbClr val="3F3F3F"/>
                </a:solidFill>
                <a:latin typeface="Open Sans"/>
                <a:ea typeface="Open Sans"/>
                <a:cs typeface="Open Sans"/>
                <a:sym typeface="Open Sans"/>
              </a:rPr>
              <a:t>search.  </a:t>
            </a:r>
            <a:endParaRPr sz="2000">
              <a:solidFill>
                <a:srgbClr val="3F3F3F"/>
              </a:solidFill>
              <a:latin typeface="Open Sans"/>
              <a:ea typeface="Open Sans"/>
              <a:cs typeface="Open Sans"/>
              <a:sym typeface="Open Sans"/>
            </a:endParaRPr>
          </a:p>
        </p:txBody>
      </p:sp>
      <p:pic>
        <p:nvPicPr>
          <p:cNvPr id="208" name="Google Shape;208;p47"/>
          <p:cNvPicPr preferRelativeResize="0"/>
          <p:nvPr/>
        </p:nvPicPr>
        <p:blipFill rotWithShape="1">
          <a:blip r:embed="rId3">
            <a:alphaModFix/>
          </a:blip>
          <a:srcRect/>
          <a:stretch/>
        </p:blipFill>
        <p:spPr>
          <a:xfrm>
            <a:off x="331304" y="3391092"/>
            <a:ext cx="11529392" cy="1096012"/>
          </a:xfrm>
          <a:prstGeom prst="rect">
            <a:avLst/>
          </a:prstGeom>
          <a:noFill/>
          <a:ln>
            <a:noFill/>
          </a:ln>
        </p:spPr>
      </p:pic>
      <p:sp>
        <p:nvSpPr>
          <p:cNvPr id="209" name="Google Shape;209;p47"/>
          <p:cNvSpPr/>
          <p:nvPr/>
        </p:nvSpPr>
        <p:spPr>
          <a:xfrm>
            <a:off x="3320379" y="4069782"/>
            <a:ext cx="1066327" cy="39984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8"/>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600">
                <a:solidFill>
                  <a:srgbClr val="586F7C"/>
                </a:solidFill>
                <a:latin typeface="Open Sans"/>
                <a:ea typeface="Open Sans"/>
                <a:cs typeface="Open Sans"/>
                <a:sym typeface="Open Sans"/>
              </a:rPr>
              <a:t>Advanced search options</a:t>
            </a:r>
            <a:endParaRPr sz="3600"/>
          </a:p>
        </p:txBody>
      </p:sp>
      <p:sp>
        <p:nvSpPr>
          <p:cNvPr id="216" name="Google Shape;216;p48"/>
          <p:cNvSpPr txBox="1">
            <a:spLocks noGrp="1"/>
          </p:cNvSpPr>
          <p:nvPr>
            <p:ph type="body" idx="1"/>
          </p:nvPr>
        </p:nvSpPr>
        <p:spPr>
          <a:xfrm>
            <a:off x="0" y="1863350"/>
            <a:ext cx="5143800" cy="45537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1000"/>
              </a:spcBef>
              <a:spcAft>
                <a:spcPts val="0"/>
              </a:spcAft>
              <a:buClr>
                <a:schemeClr val="dk1"/>
              </a:buClr>
              <a:buSzPts val="2300"/>
              <a:buChar char="•"/>
            </a:pPr>
            <a:r>
              <a:rPr lang="en-US" sz="2300" b="1">
                <a:solidFill>
                  <a:srgbClr val="3F3F3F"/>
                </a:solidFill>
                <a:latin typeface="Open Sans"/>
                <a:ea typeface="Open Sans"/>
                <a:cs typeface="Open Sans"/>
                <a:sym typeface="Open Sans"/>
              </a:rPr>
              <a:t>History and Search Details </a:t>
            </a:r>
            <a:r>
              <a:rPr lang="en-US" sz="2300">
                <a:solidFill>
                  <a:srgbClr val="3F3F3F"/>
                </a:solidFill>
                <a:latin typeface="Open Sans"/>
                <a:ea typeface="Open Sans"/>
                <a:cs typeface="Open Sans"/>
                <a:sym typeface="Open Sans"/>
              </a:rPr>
              <a:t>list</a:t>
            </a:r>
            <a:r>
              <a:rPr lang="en-US" sz="2300" b="1">
                <a:solidFill>
                  <a:srgbClr val="3F3F3F"/>
                </a:solidFill>
                <a:latin typeface="Open Sans"/>
                <a:ea typeface="Open Sans"/>
                <a:cs typeface="Open Sans"/>
                <a:sym typeface="Open Sans"/>
              </a:rPr>
              <a:t> </a:t>
            </a:r>
            <a:r>
              <a:rPr lang="en-US" sz="2300">
                <a:solidFill>
                  <a:srgbClr val="3F3F3F"/>
                </a:solidFill>
                <a:latin typeface="Open Sans"/>
                <a:ea typeface="Open Sans"/>
                <a:cs typeface="Open Sans"/>
                <a:sym typeface="Open Sans"/>
              </a:rPr>
              <a:t>(below) shows all searches that have been completed.</a:t>
            </a:r>
            <a:endParaRPr sz="2300" b="1">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Font typeface="Arial"/>
              <a:buChar char="•"/>
            </a:pPr>
            <a:r>
              <a:rPr lang="en-US" sz="2300" b="1">
                <a:solidFill>
                  <a:srgbClr val="3F3F3F"/>
                </a:solidFill>
                <a:latin typeface="Open Sans"/>
                <a:ea typeface="Open Sans"/>
                <a:cs typeface="Open Sans"/>
                <a:sym typeface="Open Sans"/>
              </a:rPr>
              <a:t>Actions/Add query </a:t>
            </a:r>
            <a:r>
              <a:rPr lang="en-US" sz="2300">
                <a:solidFill>
                  <a:srgbClr val="3F3F3F"/>
                </a:solidFill>
                <a:latin typeface="Open Sans"/>
                <a:ea typeface="Open Sans"/>
                <a:cs typeface="Open Sans"/>
                <a:sym typeface="Open Sans"/>
              </a:rPr>
              <a:t>allows users to identify and add previous searches to the </a:t>
            </a:r>
            <a:r>
              <a:rPr lang="en-US" sz="2300" b="1">
                <a:solidFill>
                  <a:srgbClr val="3F3F3F"/>
                </a:solidFill>
                <a:latin typeface="Open Sans"/>
                <a:ea typeface="Open Sans"/>
                <a:cs typeface="Open Sans"/>
                <a:sym typeface="Open Sans"/>
              </a:rPr>
              <a:t>Query box </a:t>
            </a:r>
            <a:r>
              <a:rPr lang="en-US" sz="2300">
                <a:solidFill>
                  <a:srgbClr val="3F3F3F"/>
                </a:solidFill>
                <a:latin typeface="Open Sans"/>
                <a:ea typeface="Open Sans"/>
                <a:cs typeface="Open Sans"/>
                <a:sym typeface="Open Sans"/>
              </a:rPr>
              <a:t>(above) and create a new search.</a:t>
            </a:r>
            <a:endParaRPr sz="2300">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Font typeface="Open Sans"/>
              <a:buChar char="•"/>
            </a:pPr>
            <a:r>
              <a:rPr lang="en-US" sz="2300">
                <a:solidFill>
                  <a:srgbClr val="3F3F3F"/>
                </a:solidFill>
                <a:latin typeface="Open Sans"/>
                <a:ea typeface="Open Sans"/>
                <a:cs typeface="Open Sans"/>
                <a:sym typeface="Open Sans"/>
              </a:rPr>
              <a:t>Example - History #1 </a:t>
            </a:r>
            <a:r>
              <a:rPr lang="en-US" sz="2300" b="1">
                <a:solidFill>
                  <a:srgbClr val="3F3F3F"/>
                </a:solidFill>
                <a:latin typeface="Open Sans"/>
                <a:ea typeface="Open Sans"/>
                <a:cs typeface="Open Sans"/>
                <a:sym typeface="Open Sans"/>
              </a:rPr>
              <a:t>measles developing countries </a:t>
            </a:r>
            <a:r>
              <a:rPr lang="en-US" sz="2300">
                <a:solidFill>
                  <a:srgbClr val="3F3F3F"/>
                </a:solidFill>
                <a:latin typeface="Open Sans"/>
                <a:ea typeface="Open Sans"/>
                <a:cs typeface="Open Sans"/>
                <a:sym typeface="Open Sans"/>
              </a:rPr>
              <a:t>and</a:t>
            </a:r>
            <a:r>
              <a:rPr lang="en-US" sz="2300" b="1">
                <a:solidFill>
                  <a:srgbClr val="3F3F3F"/>
                </a:solidFill>
                <a:latin typeface="Open Sans"/>
                <a:ea typeface="Open Sans"/>
                <a:cs typeface="Open Sans"/>
                <a:sym typeface="Open Sans"/>
              </a:rPr>
              <a:t> vaccines </a:t>
            </a:r>
            <a:r>
              <a:rPr lang="en-US" sz="2300">
                <a:solidFill>
                  <a:srgbClr val="3F3F3F"/>
                </a:solidFill>
                <a:latin typeface="Open Sans"/>
                <a:ea typeface="Open Sans"/>
                <a:cs typeface="Open Sans"/>
                <a:sym typeface="Open Sans"/>
              </a:rPr>
              <a:t>are combined into a new </a:t>
            </a:r>
            <a:r>
              <a:rPr lang="en-US" sz="2300" b="1">
                <a:solidFill>
                  <a:srgbClr val="3F3F3F"/>
                </a:solidFill>
                <a:latin typeface="Open Sans"/>
                <a:ea typeface="Open Sans"/>
                <a:cs typeface="Open Sans"/>
                <a:sym typeface="Open Sans"/>
              </a:rPr>
              <a:t>Search</a:t>
            </a:r>
            <a:r>
              <a:rPr lang="en-US" sz="2300">
                <a:solidFill>
                  <a:srgbClr val="3F3F3F"/>
                </a:solidFill>
                <a:latin typeface="Open Sans"/>
                <a:ea typeface="Open Sans"/>
                <a:cs typeface="Open Sans"/>
                <a:sym typeface="Open Sans"/>
              </a:rPr>
              <a:t>.</a:t>
            </a:r>
            <a:endParaRPr sz="2300">
              <a:solidFill>
                <a:srgbClr val="3F3F3F"/>
              </a:solidFill>
              <a:latin typeface="Open Sans"/>
              <a:ea typeface="Open Sans"/>
              <a:cs typeface="Open Sans"/>
              <a:sym typeface="Open Sans"/>
            </a:endParaRPr>
          </a:p>
        </p:txBody>
      </p:sp>
      <p:pic>
        <p:nvPicPr>
          <p:cNvPr id="217" name="Google Shape;217;p48"/>
          <p:cNvPicPr preferRelativeResize="0"/>
          <p:nvPr/>
        </p:nvPicPr>
        <p:blipFill rotWithShape="1">
          <a:blip r:embed="rId3">
            <a:alphaModFix/>
          </a:blip>
          <a:srcRect/>
          <a:stretch/>
        </p:blipFill>
        <p:spPr>
          <a:xfrm>
            <a:off x="5143800" y="1863350"/>
            <a:ext cx="6882547" cy="4882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a:solidFill>
                  <a:srgbClr val="586F7C"/>
                </a:solidFill>
                <a:latin typeface="Open Sans"/>
                <a:ea typeface="Open Sans"/>
                <a:cs typeface="Open Sans"/>
                <a:sym typeface="Open Sans"/>
              </a:rPr>
              <a:t>Advanced search options</a:t>
            </a:r>
            <a:endParaRPr sz="3600"/>
          </a:p>
        </p:txBody>
      </p:sp>
      <p:sp>
        <p:nvSpPr>
          <p:cNvPr id="224" name="Google Shape;224;p49"/>
          <p:cNvSpPr txBox="1">
            <a:spLocks noGrp="1"/>
          </p:cNvSpPr>
          <p:nvPr>
            <p:ph type="body" idx="1"/>
          </p:nvPr>
        </p:nvSpPr>
        <p:spPr>
          <a:xfrm>
            <a:off x="88030" y="1797418"/>
            <a:ext cx="4168200" cy="45537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1000"/>
              </a:spcBef>
              <a:spcAft>
                <a:spcPts val="0"/>
              </a:spcAft>
              <a:buSzPts val="2400"/>
              <a:buNone/>
            </a:pPr>
            <a:r>
              <a:rPr lang="en-US" sz="2300">
                <a:solidFill>
                  <a:srgbClr val="3F3F3F"/>
                </a:solidFill>
                <a:latin typeface="Open Sans"/>
                <a:ea typeface="Open Sans"/>
                <a:cs typeface="Open Sans"/>
                <a:sym typeface="Open Sans"/>
              </a:rPr>
              <a:t>Other features:</a:t>
            </a:r>
            <a:endParaRPr sz="2300">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Char char="•"/>
            </a:pPr>
            <a:r>
              <a:rPr lang="en-US" sz="2300" b="1">
                <a:solidFill>
                  <a:srgbClr val="3F3F3F"/>
                </a:solidFill>
                <a:latin typeface="Open Sans"/>
                <a:ea typeface="Open Sans"/>
                <a:cs typeface="Open Sans"/>
                <a:sym typeface="Open Sans"/>
              </a:rPr>
              <a:t>All Fields </a:t>
            </a:r>
            <a:r>
              <a:rPr lang="en-US" sz="2300">
                <a:solidFill>
                  <a:srgbClr val="3F3F3F"/>
                </a:solidFill>
                <a:latin typeface="Open Sans"/>
                <a:ea typeface="Open Sans"/>
                <a:cs typeface="Open Sans"/>
                <a:sym typeface="Open Sans"/>
              </a:rPr>
              <a:t>drop down menu allows searching in a specific field such as</a:t>
            </a:r>
            <a:r>
              <a:rPr lang="en-US" sz="2300" b="1">
                <a:solidFill>
                  <a:srgbClr val="3F3F3F"/>
                </a:solidFill>
                <a:latin typeface="Open Sans"/>
                <a:ea typeface="Open Sans"/>
                <a:cs typeface="Open Sans"/>
                <a:sym typeface="Open Sans"/>
              </a:rPr>
              <a:t> MeSH</a:t>
            </a:r>
            <a:r>
              <a:rPr lang="en-US" sz="2300">
                <a:solidFill>
                  <a:srgbClr val="3F3F3F"/>
                </a:solidFill>
                <a:latin typeface="Open Sans"/>
                <a:ea typeface="Open Sans"/>
                <a:cs typeface="Open Sans"/>
                <a:sym typeface="Open Sans"/>
              </a:rPr>
              <a:t>.</a:t>
            </a:r>
            <a:r>
              <a:rPr lang="en-US" sz="2300" b="1">
                <a:solidFill>
                  <a:srgbClr val="3F3F3F"/>
                </a:solidFill>
                <a:latin typeface="Open Sans"/>
                <a:ea typeface="Open Sans"/>
                <a:cs typeface="Open Sans"/>
                <a:sym typeface="Open Sans"/>
              </a:rPr>
              <a:t> </a:t>
            </a:r>
            <a:endParaRPr sz="2300" b="1">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Char char="•"/>
            </a:pPr>
            <a:r>
              <a:rPr lang="en-US" sz="2300">
                <a:solidFill>
                  <a:srgbClr val="3F3F3F"/>
                </a:solidFill>
                <a:latin typeface="Open Sans"/>
                <a:ea typeface="Open Sans"/>
                <a:cs typeface="Open Sans"/>
                <a:sym typeface="Open Sans"/>
              </a:rPr>
              <a:t>Boolean logic can be applied in the </a:t>
            </a:r>
            <a:r>
              <a:rPr lang="en-US" sz="2300" b="1">
                <a:solidFill>
                  <a:srgbClr val="3F3F3F"/>
                </a:solidFill>
                <a:latin typeface="Open Sans"/>
                <a:ea typeface="Open Sans"/>
                <a:cs typeface="Open Sans"/>
                <a:sym typeface="Open Sans"/>
              </a:rPr>
              <a:t>Add terms to the query box</a:t>
            </a:r>
            <a:r>
              <a:rPr lang="en-US" sz="2300">
                <a:solidFill>
                  <a:srgbClr val="3F3F3F"/>
                </a:solidFill>
                <a:latin typeface="Open Sans"/>
                <a:ea typeface="Open Sans"/>
                <a:cs typeface="Open Sans"/>
                <a:sym typeface="Open Sans"/>
              </a:rPr>
              <a:t>.</a:t>
            </a:r>
            <a:endParaRPr sz="2300">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Char char="•"/>
            </a:pPr>
            <a:r>
              <a:rPr lang="en-US" sz="2300">
                <a:solidFill>
                  <a:srgbClr val="3F3F3F"/>
                </a:solidFill>
                <a:latin typeface="Open Sans"/>
                <a:ea typeface="Open Sans"/>
                <a:cs typeface="Open Sans"/>
                <a:sym typeface="Open Sans"/>
              </a:rPr>
              <a:t>Click on</a:t>
            </a:r>
            <a:r>
              <a:rPr lang="en-US" sz="2300" b="1">
                <a:solidFill>
                  <a:srgbClr val="3F3F3F"/>
                </a:solidFill>
                <a:latin typeface="Open Sans"/>
                <a:ea typeface="Open Sans"/>
                <a:cs typeface="Open Sans"/>
                <a:sym typeface="Open Sans"/>
              </a:rPr>
              <a:t> Results # </a:t>
            </a:r>
            <a:r>
              <a:rPr lang="en-US" sz="2300">
                <a:solidFill>
                  <a:srgbClr val="3F3F3F"/>
                </a:solidFill>
                <a:latin typeface="Open Sans"/>
                <a:ea typeface="Open Sans"/>
                <a:cs typeface="Open Sans"/>
                <a:sym typeface="Open Sans"/>
              </a:rPr>
              <a:t>to open any of the previous PubMed searches.</a:t>
            </a:r>
            <a:endParaRPr sz="1800">
              <a:solidFill>
                <a:srgbClr val="3F3F3F"/>
              </a:solidFill>
              <a:latin typeface="Open Sans"/>
              <a:ea typeface="Open Sans"/>
              <a:cs typeface="Open Sans"/>
              <a:sym typeface="Open Sans"/>
            </a:endParaRPr>
          </a:p>
          <a:p>
            <a:pPr marL="457200" lvl="0" indent="-228600" algn="l" rtl="0">
              <a:lnSpc>
                <a:spcPct val="100000"/>
              </a:lnSpc>
              <a:spcBef>
                <a:spcPts val="1000"/>
              </a:spcBef>
              <a:spcAft>
                <a:spcPts val="0"/>
              </a:spcAft>
              <a:buClr>
                <a:schemeClr val="dk2"/>
              </a:buClr>
              <a:buSzPts val="2400"/>
              <a:buFont typeface="Arial"/>
              <a:buNone/>
            </a:pPr>
            <a:endParaRPr sz="1800">
              <a:solidFill>
                <a:srgbClr val="3F3F3F"/>
              </a:solidFill>
              <a:latin typeface="Open Sans"/>
              <a:ea typeface="Open Sans"/>
              <a:cs typeface="Open Sans"/>
              <a:sym typeface="Open Sans"/>
            </a:endParaRPr>
          </a:p>
        </p:txBody>
      </p:sp>
      <p:pic>
        <p:nvPicPr>
          <p:cNvPr id="225" name="Google Shape;225;p49"/>
          <p:cNvPicPr preferRelativeResize="0"/>
          <p:nvPr/>
        </p:nvPicPr>
        <p:blipFill rotWithShape="1">
          <a:blip r:embed="rId3">
            <a:alphaModFix/>
          </a:blip>
          <a:srcRect/>
          <a:stretch/>
        </p:blipFill>
        <p:spPr>
          <a:xfrm>
            <a:off x="4290618" y="1649895"/>
            <a:ext cx="7387860" cy="5124481"/>
          </a:xfrm>
          <a:prstGeom prst="rect">
            <a:avLst/>
          </a:prstGeom>
          <a:noFill/>
          <a:ln>
            <a:noFill/>
          </a:ln>
        </p:spPr>
      </p:pic>
      <p:sp>
        <p:nvSpPr>
          <p:cNvPr id="226" name="Google Shape;226;p49"/>
          <p:cNvSpPr/>
          <p:nvPr/>
        </p:nvSpPr>
        <p:spPr>
          <a:xfrm>
            <a:off x="10376453" y="5446989"/>
            <a:ext cx="546652" cy="119234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0"/>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a:solidFill>
                  <a:srgbClr val="586F7C"/>
                </a:solidFill>
                <a:latin typeface="Open Sans"/>
                <a:ea typeface="Open Sans"/>
                <a:cs typeface="Open Sans"/>
                <a:sym typeface="Open Sans"/>
              </a:rPr>
              <a:t>Advanced search options</a:t>
            </a:r>
            <a:endParaRPr sz="3600"/>
          </a:p>
        </p:txBody>
      </p:sp>
      <p:sp>
        <p:nvSpPr>
          <p:cNvPr id="233" name="Google Shape;233;p50"/>
          <p:cNvSpPr txBox="1">
            <a:spLocks noGrp="1"/>
          </p:cNvSpPr>
          <p:nvPr>
            <p:ph type="body" idx="1"/>
          </p:nvPr>
        </p:nvSpPr>
        <p:spPr>
          <a:xfrm>
            <a:off x="0" y="2007625"/>
            <a:ext cx="3235569" cy="45537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1000"/>
              </a:spcBef>
              <a:spcAft>
                <a:spcPts val="0"/>
              </a:spcAft>
              <a:buClr>
                <a:schemeClr val="dk1"/>
              </a:buClr>
              <a:buSzPts val="2300"/>
              <a:buChar char="•"/>
            </a:pPr>
            <a:r>
              <a:rPr lang="en-US" sz="2300">
                <a:solidFill>
                  <a:srgbClr val="3F3F3F"/>
                </a:solidFill>
                <a:latin typeface="Open Sans"/>
                <a:ea typeface="Open Sans"/>
                <a:cs typeface="Open Sans"/>
                <a:sym typeface="Open Sans"/>
              </a:rPr>
              <a:t>Complete search for </a:t>
            </a:r>
            <a:r>
              <a:rPr lang="en-US" sz="2300" b="1">
                <a:solidFill>
                  <a:srgbClr val="3F3F3F"/>
                </a:solidFill>
                <a:latin typeface="Open Sans"/>
                <a:ea typeface="Open Sans"/>
                <a:cs typeface="Open Sans"/>
                <a:sym typeface="Open Sans"/>
              </a:rPr>
              <a:t>vaccines measles </a:t>
            </a:r>
            <a:r>
              <a:rPr lang="en-US" sz="2300">
                <a:solidFill>
                  <a:srgbClr val="3F3F3F"/>
                </a:solidFill>
                <a:latin typeface="Open Sans"/>
                <a:ea typeface="Open Sans"/>
                <a:cs typeface="Open Sans"/>
                <a:sym typeface="Open Sans"/>
              </a:rPr>
              <a:t>and</a:t>
            </a:r>
            <a:r>
              <a:rPr lang="en-US" sz="2300" b="1">
                <a:solidFill>
                  <a:srgbClr val="3F3F3F"/>
                </a:solidFill>
                <a:latin typeface="Open Sans"/>
                <a:ea typeface="Open Sans"/>
                <a:cs typeface="Open Sans"/>
                <a:sym typeface="Open Sans"/>
              </a:rPr>
              <a:t> developing countries</a:t>
            </a:r>
            <a:endParaRPr>
              <a:solidFill>
                <a:srgbClr val="3F3F3F"/>
              </a:solidFill>
            </a:endParaRPr>
          </a:p>
          <a:p>
            <a:pPr marL="457200" lvl="0" indent="-374650" algn="l" rtl="0">
              <a:lnSpc>
                <a:spcPct val="100000"/>
              </a:lnSpc>
              <a:spcBef>
                <a:spcPts val="1000"/>
              </a:spcBef>
              <a:spcAft>
                <a:spcPts val="0"/>
              </a:spcAft>
              <a:buClr>
                <a:schemeClr val="dk1"/>
              </a:buClr>
              <a:buSzPts val="2300"/>
              <a:buChar char="•"/>
            </a:pPr>
            <a:r>
              <a:rPr lang="en-US" sz="2300">
                <a:solidFill>
                  <a:srgbClr val="3F3F3F"/>
                </a:solidFill>
                <a:latin typeface="Open Sans"/>
                <a:ea typeface="Open Sans"/>
                <a:cs typeface="Open Sans"/>
                <a:sym typeface="Open Sans"/>
              </a:rPr>
              <a:t>Note </a:t>
            </a:r>
            <a:r>
              <a:rPr lang="en-US" sz="2300" b="1">
                <a:solidFill>
                  <a:srgbClr val="3F3F3F"/>
                </a:solidFill>
                <a:latin typeface="Open Sans"/>
                <a:ea typeface="Open Sans"/>
                <a:cs typeface="Open Sans"/>
                <a:sym typeface="Open Sans"/>
              </a:rPr>
              <a:t>866 results</a:t>
            </a:r>
            <a:r>
              <a:rPr lang="en-US" sz="2300">
                <a:solidFill>
                  <a:srgbClr val="3F3F3F"/>
                </a:solidFill>
                <a:latin typeface="Open Sans"/>
                <a:ea typeface="Open Sans"/>
                <a:cs typeface="Open Sans"/>
                <a:sym typeface="Open Sans"/>
              </a:rPr>
              <a:t>.</a:t>
            </a:r>
            <a:r>
              <a:rPr lang="en-US" sz="2300" b="1">
                <a:solidFill>
                  <a:srgbClr val="3F3F3F"/>
                </a:solidFill>
                <a:latin typeface="Open Sans"/>
                <a:ea typeface="Open Sans"/>
                <a:cs typeface="Open Sans"/>
                <a:sym typeface="Open Sans"/>
              </a:rPr>
              <a:t> </a:t>
            </a:r>
            <a:endParaRPr sz="2300" b="1">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Char char="•"/>
            </a:pPr>
            <a:r>
              <a:rPr lang="en-US" sz="2300" b="1">
                <a:solidFill>
                  <a:srgbClr val="3F3F3F"/>
                </a:solidFill>
                <a:latin typeface="Open Sans"/>
                <a:ea typeface="Open Sans"/>
                <a:cs typeface="Open Sans"/>
                <a:sym typeface="Open Sans"/>
              </a:rPr>
              <a:t>Open Advanced </a:t>
            </a:r>
            <a:r>
              <a:rPr lang="en-US" sz="2300">
                <a:solidFill>
                  <a:srgbClr val="3F3F3F"/>
                </a:solidFill>
                <a:latin typeface="Open Sans"/>
                <a:ea typeface="Open Sans"/>
                <a:cs typeface="Open Sans"/>
                <a:sym typeface="Open Sans"/>
              </a:rPr>
              <a:t>and </a:t>
            </a:r>
            <a:r>
              <a:rPr lang="en-US" sz="2300" b="1">
                <a:solidFill>
                  <a:srgbClr val="3F3F3F"/>
                </a:solidFill>
                <a:latin typeface="Open Sans"/>
                <a:ea typeface="Open Sans"/>
                <a:cs typeface="Open Sans"/>
                <a:sym typeface="Open Sans"/>
              </a:rPr>
              <a:t>History/Search Details.</a:t>
            </a:r>
            <a:endParaRPr sz="2300" b="1">
              <a:solidFill>
                <a:srgbClr val="3F3F3F"/>
              </a:solidFill>
              <a:latin typeface="Open Sans"/>
              <a:ea typeface="Open Sans"/>
              <a:cs typeface="Open Sans"/>
              <a:sym typeface="Open Sans"/>
            </a:endParaRPr>
          </a:p>
        </p:txBody>
      </p:sp>
      <p:pic>
        <p:nvPicPr>
          <p:cNvPr id="234" name="Google Shape;234;p50"/>
          <p:cNvPicPr preferRelativeResize="0"/>
          <p:nvPr/>
        </p:nvPicPr>
        <p:blipFill rotWithShape="1">
          <a:blip r:embed="rId3">
            <a:alphaModFix/>
          </a:blip>
          <a:srcRect/>
          <a:stretch/>
        </p:blipFill>
        <p:spPr>
          <a:xfrm>
            <a:off x="3381038" y="2102738"/>
            <a:ext cx="8262019" cy="2652141"/>
          </a:xfrm>
          <a:prstGeom prst="rect">
            <a:avLst/>
          </a:prstGeom>
          <a:noFill/>
          <a:ln>
            <a:noFill/>
          </a:ln>
        </p:spPr>
      </p:pic>
      <p:sp>
        <p:nvSpPr>
          <p:cNvPr id="235" name="Google Shape;235;p50"/>
          <p:cNvSpPr/>
          <p:nvPr/>
        </p:nvSpPr>
        <p:spPr>
          <a:xfrm>
            <a:off x="5498309" y="2377440"/>
            <a:ext cx="2981401" cy="29542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6" name="Google Shape;236;p50"/>
          <p:cNvSpPr/>
          <p:nvPr/>
        </p:nvSpPr>
        <p:spPr>
          <a:xfrm>
            <a:off x="5106572" y="2743200"/>
            <a:ext cx="1068381" cy="29235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7" name="Google Shape;237;p50"/>
          <p:cNvSpPr/>
          <p:nvPr/>
        </p:nvSpPr>
        <p:spPr>
          <a:xfrm>
            <a:off x="5470175" y="3711468"/>
            <a:ext cx="1029099" cy="31189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9"/>
          <p:cNvSpPr txBox="1">
            <a:spLocks noGrp="1"/>
          </p:cNvSpPr>
          <p:nvPr>
            <p:ph type="title"/>
          </p:nvPr>
        </p:nvSpPr>
        <p:spPr>
          <a:xfrm>
            <a:off x="0" y="45989"/>
            <a:ext cx="96138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Trebuchet MS"/>
              <a:buNone/>
            </a:pPr>
            <a:r>
              <a:rPr lang="en-US">
                <a:solidFill>
                  <a:srgbClr val="586F7C"/>
                </a:solidFill>
                <a:latin typeface="Open Sans"/>
                <a:ea typeface="Open Sans"/>
                <a:cs typeface="Open Sans"/>
                <a:sym typeface="Open Sans"/>
              </a:rPr>
              <a:t>Outline</a:t>
            </a:r>
            <a:endParaRPr>
              <a:solidFill>
                <a:srgbClr val="586F7C"/>
              </a:solidFill>
              <a:latin typeface="Open Sans"/>
              <a:ea typeface="Open Sans"/>
              <a:cs typeface="Open Sans"/>
              <a:sym typeface="Open Sans"/>
            </a:endParaRPr>
          </a:p>
        </p:txBody>
      </p:sp>
      <p:sp>
        <p:nvSpPr>
          <p:cNvPr id="82" name="Google Shape;82;p39"/>
          <p:cNvSpPr txBox="1">
            <a:spLocks noGrp="1"/>
          </p:cNvSpPr>
          <p:nvPr>
            <p:ph type="body" idx="1"/>
          </p:nvPr>
        </p:nvSpPr>
        <p:spPr>
          <a:xfrm>
            <a:off x="473530" y="1740212"/>
            <a:ext cx="10597241" cy="4513631"/>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2"/>
              </a:buClr>
              <a:buSzPts val="1680"/>
              <a:buChar char="●"/>
            </a:pPr>
            <a:r>
              <a:rPr lang="en-US">
                <a:solidFill>
                  <a:srgbClr val="3F3F3F"/>
                </a:solidFill>
                <a:latin typeface="Open Sans"/>
                <a:ea typeface="Open Sans"/>
                <a:cs typeface="Open Sans"/>
                <a:sym typeface="Open Sans"/>
              </a:rPr>
              <a:t>Introduction</a:t>
            </a:r>
            <a:endParaRPr>
              <a:solidFill>
                <a:srgbClr val="3F3F3F"/>
              </a:solidFill>
            </a:endParaRPr>
          </a:p>
          <a:p>
            <a:pPr marL="342900" lvl="0" indent="-342900" algn="l" rtl="0">
              <a:lnSpc>
                <a:spcPct val="100000"/>
              </a:lnSpc>
              <a:spcBef>
                <a:spcPts val="0"/>
              </a:spcBef>
              <a:spcAft>
                <a:spcPts val="0"/>
              </a:spcAft>
              <a:buClr>
                <a:schemeClr val="dk2"/>
              </a:buClr>
              <a:buSzPts val="1680"/>
              <a:buChar char="●"/>
            </a:pPr>
            <a:r>
              <a:rPr lang="en-US">
                <a:solidFill>
                  <a:srgbClr val="3F3F3F"/>
                </a:solidFill>
                <a:latin typeface="Open Sans"/>
                <a:ea typeface="Open Sans"/>
                <a:cs typeface="Open Sans"/>
                <a:sym typeface="Open Sans"/>
              </a:rPr>
              <a:t>PubMed</a:t>
            </a:r>
            <a:endParaRPr>
              <a:solidFill>
                <a:srgbClr val="3F3F3F"/>
              </a:solidFill>
            </a:endParaRPr>
          </a:p>
          <a:p>
            <a:pPr marL="800100" lvl="1" indent="-342900" algn="l" rtl="0">
              <a:lnSpc>
                <a:spcPct val="100000"/>
              </a:lnSpc>
              <a:spcBef>
                <a:spcPts val="0"/>
              </a:spcBef>
              <a:spcAft>
                <a:spcPts val="0"/>
              </a:spcAft>
              <a:buClr>
                <a:schemeClr val="dk2"/>
              </a:buClr>
              <a:buSzPts val="1400"/>
              <a:buChar char="○"/>
            </a:pPr>
            <a:r>
              <a:rPr lang="en-US" sz="2400">
                <a:solidFill>
                  <a:srgbClr val="3F3F3F"/>
                </a:solidFill>
                <a:latin typeface="Open Sans"/>
                <a:ea typeface="Open Sans"/>
                <a:cs typeface="Open Sans"/>
                <a:sym typeface="Open Sans"/>
              </a:rPr>
              <a:t>Basic Search, Export, Save, Email citations, Advanced search</a:t>
            </a:r>
            <a:endParaRPr/>
          </a:p>
          <a:p>
            <a:pPr marL="342900" lvl="0" indent="-342900" algn="l" rtl="0">
              <a:lnSpc>
                <a:spcPct val="100000"/>
              </a:lnSpc>
              <a:spcBef>
                <a:spcPts val="0"/>
              </a:spcBef>
              <a:spcAft>
                <a:spcPts val="0"/>
              </a:spcAft>
              <a:buClr>
                <a:schemeClr val="dk2"/>
              </a:buClr>
              <a:buSzPts val="2640"/>
              <a:buFont typeface="Arial"/>
              <a:buChar char="•"/>
            </a:pPr>
            <a:r>
              <a:rPr lang="en-US">
                <a:solidFill>
                  <a:srgbClr val="3F3F3F"/>
                </a:solidFill>
                <a:latin typeface="Open Sans"/>
                <a:ea typeface="Open Sans"/>
                <a:cs typeface="Open Sans"/>
                <a:sym typeface="Open Sans"/>
              </a:rPr>
              <a:t>WHO Electronic Information Resources</a:t>
            </a:r>
            <a:endParaRPr/>
          </a:p>
          <a:p>
            <a:pPr marL="800100" lvl="1" indent="-342900" algn="l" rtl="0">
              <a:lnSpc>
                <a:spcPct val="100000"/>
              </a:lnSpc>
              <a:spcBef>
                <a:spcPts val="0"/>
              </a:spcBef>
              <a:spcAft>
                <a:spcPts val="0"/>
              </a:spcAft>
              <a:buClr>
                <a:schemeClr val="dk2"/>
              </a:buClr>
              <a:buSzPts val="1400"/>
              <a:buChar char="○"/>
            </a:pPr>
            <a:r>
              <a:rPr lang="en-US" sz="2400">
                <a:solidFill>
                  <a:srgbClr val="3F3F3F"/>
                </a:solidFill>
                <a:latin typeface="Open Sans"/>
                <a:ea typeface="Open Sans"/>
                <a:cs typeface="Open Sans"/>
                <a:sym typeface="Open Sans"/>
              </a:rPr>
              <a:t>Five WHO regional office databases, Global Index Medicus, and the Institutional Repository for Information Sharing (IRIS)</a:t>
            </a:r>
            <a:endParaRPr sz="2400">
              <a:solidFill>
                <a:srgbClr val="3F3F3F"/>
              </a:solidFill>
            </a:endParaRPr>
          </a:p>
          <a:p>
            <a:pPr marL="342900" lvl="0" indent="-342900" algn="l" rtl="0">
              <a:lnSpc>
                <a:spcPct val="100000"/>
              </a:lnSpc>
              <a:spcBef>
                <a:spcPts val="0"/>
              </a:spcBef>
              <a:spcAft>
                <a:spcPts val="0"/>
              </a:spcAft>
              <a:buClr>
                <a:schemeClr val="dk2"/>
              </a:buClr>
              <a:buSzPts val="1680"/>
              <a:buChar char="●"/>
            </a:pPr>
            <a:r>
              <a:rPr lang="en-US">
                <a:solidFill>
                  <a:srgbClr val="3F3F3F"/>
                </a:solidFill>
                <a:latin typeface="Open Sans"/>
                <a:ea typeface="Open Sans"/>
                <a:cs typeface="Open Sans"/>
                <a:sym typeface="Open Sans"/>
              </a:rPr>
              <a:t>Other Research4Life resources</a:t>
            </a:r>
            <a:endParaRPr>
              <a:solidFill>
                <a:srgbClr val="3F3F3F"/>
              </a:solidFill>
            </a:endParaRPr>
          </a:p>
          <a:p>
            <a:pPr marL="800100" lvl="1" indent="-342900" algn="l" rtl="0">
              <a:lnSpc>
                <a:spcPct val="100000"/>
              </a:lnSpc>
              <a:spcBef>
                <a:spcPts val="0"/>
              </a:spcBef>
              <a:spcAft>
                <a:spcPts val="0"/>
              </a:spcAft>
              <a:buClr>
                <a:schemeClr val="dk2"/>
              </a:buClr>
              <a:buSzPts val="1400"/>
              <a:buChar char="○"/>
            </a:pPr>
            <a:r>
              <a:rPr lang="en-US" sz="2400">
                <a:solidFill>
                  <a:srgbClr val="3F3F3F"/>
                </a:solidFill>
                <a:latin typeface="Open Sans"/>
                <a:ea typeface="Open Sans"/>
                <a:cs typeface="Open Sans"/>
                <a:sym typeface="Open Sans"/>
              </a:rPr>
              <a:t>Databases, Reference Sources, Free Resources</a:t>
            </a:r>
            <a:endParaRPr sz="2400"/>
          </a:p>
          <a:p>
            <a:pPr marL="342900" lvl="0" indent="-342900" algn="l" rtl="0">
              <a:lnSpc>
                <a:spcPct val="100000"/>
              </a:lnSpc>
              <a:spcBef>
                <a:spcPts val="0"/>
              </a:spcBef>
              <a:spcAft>
                <a:spcPts val="0"/>
              </a:spcAft>
              <a:buClr>
                <a:schemeClr val="dk2"/>
              </a:buClr>
              <a:buSzPts val="1680"/>
              <a:buChar char="●"/>
            </a:pPr>
            <a:r>
              <a:rPr lang="en-US">
                <a:solidFill>
                  <a:srgbClr val="3F3F3F"/>
                </a:solidFill>
                <a:latin typeface="Open Sans"/>
                <a:ea typeface="Open Sans"/>
                <a:cs typeface="Open Sans"/>
                <a:sym typeface="Open Sans"/>
              </a:rPr>
              <a:t>Internet Resources</a:t>
            </a:r>
            <a:endParaRPr>
              <a:solidFill>
                <a:srgbClr val="3F3F3F"/>
              </a:solidFill>
            </a:endParaRPr>
          </a:p>
          <a:p>
            <a:pPr marL="800100" lvl="1" indent="-342900" algn="l" rtl="0">
              <a:lnSpc>
                <a:spcPct val="100000"/>
              </a:lnSpc>
              <a:spcBef>
                <a:spcPts val="0"/>
              </a:spcBef>
              <a:spcAft>
                <a:spcPts val="0"/>
              </a:spcAft>
              <a:buClr>
                <a:schemeClr val="dk2"/>
              </a:buClr>
              <a:buSzPts val="1400"/>
              <a:buChar char="○"/>
            </a:pPr>
            <a:r>
              <a:rPr lang="en-US" sz="2400">
                <a:solidFill>
                  <a:srgbClr val="3F3F3F"/>
                </a:solidFill>
                <a:latin typeface="Open Sans"/>
                <a:ea typeface="Open Sans"/>
                <a:cs typeface="Open Sans"/>
                <a:sym typeface="Open Sans"/>
              </a:rPr>
              <a:t>Search engines, Highwire Journals - Free access, Grey literature guides</a:t>
            </a:r>
            <a:endParaRPr sz="2400">
              <a:solidFill>
                <a:srgbClr val="3F3F3F"/>
              </a:solidFill>
            </a:endParaRPr>
          </a:p>
          <a:p>
            <a:pPr marL="342900" lvl="0" indent="-342900" algn="l" rtl="0">
              <a:lnSpc>
                <a:spcPct val="100000"/>
              </a:lnSpc>
              <a:spcBef>
                <a:spcPts val="0"/>
              </a:spcBef>
              <a:spcAft>
                <a:spcPts val="0"/>
              </a:spcAft>
              <a:buClr>
                <a:schemeClr val="dk2"/>
              </a:buClr>
              <a:buSzPts val="1680"/>
              <a:buChar char="●"/>
            </a:pPr>
            <a:r>
              <a:rPr lang="en-US">
                <a:solidFill>
                  <a:srgbClr val="3F3F3F"/>
                </a:solidFill>
                <a:latin typeface="Open Sans"/>
                <a:ea typeface="Open Sans"/>
                <a:cs typeface="Open Sans"/>
                <a:sym typeface="Open Sans"/>
              </a:rPr>
              <a:t>Summary	</a:t>
            </a:r>
            <a:endParaRPr>
              <a:solidFill>
                <a:srgbClr val="3F3F3F"/>
              </a:solidFill>
              <a:latin typeface="Open Sans"/>
              <a:ea typeface="Open Sans"/>
              <a:cs typeface="Open Sans"/>
              <a:sym typeface="Open Sans"/>
            </a:endParaRPr>
          </a:p>
        </p:txBody>
      </p:sp>
      <p:sp>
        <p:nvSpPr>
          <p:cNvPr id="83" name="Google Shape;83;p39"/>
          <p:cNvSpPr txBox="1">
            <a:spLocks noGrp="1"/>
          </p:cNvSpPr>
          <p:nvPr>
            <p:ph type="dt" idx="10"/>
          </p:nvPr>
        </p:nvSpPr>
        <p:spPr>
          <a:xfrm>
            <a:off x="9434050" y="6455525"/>
            <a:ext cx="2743200" cy="326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1200" dirty="0"/>
              <a:t>v.1.6 August 2023</a:t>
            </a:r>
            <a:endParaRPr sz="1200" dirty="0"/>
          </a:p>
        </p:txBody>
      </p:sp>
      <p:pic>
        <p:nvPicPr>
          <p:cNvPr id="84" name="Google Shape;84;p39"/>
          <p:cNvPicPr preferRelativeResize="0"/>
          <p:nvPr/>
        </p:nvPicPr>
        <p:blipFill rotWithShape="1">
          <a:blip r:embed="rId3">
            <a:alphaModFix/>
          </a:blip>
          <a:srcRect/>
          <a:stretch/>
        </p:blipFill>
        <p:spPr>
          <a:xfrm>
            <a:off x="81466" y="6515076"/>
            <a:ext cx="699175" cy="233648"/>
          </a:xfrm>
          <a:prstGeom prst="rect">
            <a:avLst/>
          </a:prstGeom>
          <a:noFill/>
          <a:ln>
            <a:noFill/>
          </a:ln>
        </p:spPr>
      </p:pic>
      <p:sp>
        <p:nvSpPr>
          <p:cNvPr id="85" name="Google Shape;85;p39"/>
          <p:cNvSpPr txBox="1"/>
          <p:nvPr/>
        </p:nvSpPr>
        <p:spPr>
          <a:xfrm>
            <a:off x="770025" y="6455513"/>
            <a:ext cx="9783900" cy="2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This work is licensed under Creative Commons </a:t>
            </a:r>
            <a:r>
              <a:rPr lang="en-US" sz="1200" b="0" i="0" u="sng" strike="noStrike" cap="none">
                <a:solidFill>
                  <a:schemeClr val="hlink"/>
                </a:solidFill>
                <a:latin typeface="Arial"/>
                <a:ea typeface="Arial"/>
                <a:cs typeface="Arial"/>
                <a:sym typeface="Arial"/>
                <a:hlinkClick r:id="rId4"/>
              </a:rPr>
              <a:t>Attribution-ShareAlike 4.0 International</a:t>
            </a:r>
            <a:r>
              <a:rPr lang="en-US" sz="1200" b="0" i="0" u="none" strike="noStrike" cap="none">
                <a:solidFill>
                  <a:srgbClr val="000000"/>
                </a:solidFill>
                <a:latin typeface="Arial"/>
                <a:ea typeface="Arial"/>
                <a:cs typeface="Arial"/>
                <a:sym typeface="Arial"/>
              </a:rPr>
              <a:t> (CC BY-SA 4.0)</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8"/>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a:solidFill>
                  <a:srgbClr val="586F7C"/>
                </a:solidFill>
                <a:latin typeface="Open Sans"/>
                <a:ea typeface="Open Sans"/>
                <a:cs typeface="Open Sans"/>
                <a:sym typeface="Open Sans"/>
              </a:rPr>
              <a:t>Advanced search options</a:t>
            </a:r>
            <a:endParaRPr sz="3600"/>
          </a:p>
        </p:txBody>
      </p:sp>
      <p:sp>
        <p:nvSpPr>
          <p:cNvPr id="244" name="Google Shape;244;p8"/>
          <p:cNvSpPr txBox="1">
            <a:spLocks noGrp="1"/>
          </p:cNvSpPr>
          <p:nvPr>
            <p:ph type="body" idx="1"/>
          </p:nvPr>
        </p:nvSpPr>
        <p:spPr>
          <a:xfrm>
            <a:off x="-1" y="2007625"/>
            <a:ext cx="4999383" cy="45537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1000"/>
              </a:spcBef>
              <a:spcAft>
                <a:spcPts val="0"/>
              </a:spcAft>
              <a:buClr>
                <a:schemeClr val="dk1"/>
              </a:buClr>
              <a:buSzPts val="2300"/>
              <a:buChar char="•"/>
            </a:pPr>
            <a:r>
              <a:rPr lang="en-US" sz="2300">
                <a:solidFill>
                  <a:srgbClr val="3F3F3F"/>
                </a:solidFill>
                <a:latin typeface="Open Sans"/>
                <a:ea typeface="Open Sans"/>
                <a:cs typeface="Open Sans"/>
                <a:sym typeface="Open Sans"/>
              </a:rPr>
              <a:t>In the </a:t>
            </a:r>
            <a:r>
              <a:rPr lang="en-US" sz="2300" b="1">
                <a:solidFill>
                  <a:srgbClr val="3F3F3F"/>
                </a:solidFill>
                <a:latin typeface="Open Sans"/>
                <a:ea typeface="Open Sans"/>
                <a:cs typeface="Open Sans"/>
                <a:sym typeface="Open Sans"/>
              </a:rPr>
              <a:t>History and Search Details</a:t>
            </a:r>
            <a:r>
              <a:rPr lang="en-US" sz="2300">
                <a:solidFill>
                  <a:srgbClr val="3F3F3F"/>
                </a:solidFill>
                <a:latin typeface="Open Sans"/>
                <a:ea typeface="Open Sans"/>
                <a:cs typeface="Open Sans"/>
                <a:sym typeface="Open Sans"/>
              </a:rPr>
              <a:t> section, click on </a:t>
            </a:r>
            <a:r>
              <a:rPr lang="en-US" sz="2300" b="1">
                <a:solidFill>
                  <a:srgbClr val="3F3F3F"/>
                </a:solidFill>
                <a:latin typeface="Open Sans"/>
                <a:ea typeface="Open Sans"/>
                <a:cs typeface="Open Sans"/>
                <a:sym typeface="Open Sans"/>
              </a:rPr>
              <a:t>Details </a:t>
            </a:r>
            <a:endParaRPr sz="2300" b="1">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Char char="•"/>
            </a:pPr>
            <a:r>
              <a:rPr lang="en-US" sz="2300">
                <a:solidFill>
                  <a:srgbClr val="3F3F3F"/>
                </a:solidFill>
                <a:latin typeface="Open Sans"/>
                <a:ea typeface="Open Sans"/>
                <a:cs typeface="Open Sans"/>
                <a:sym typeface="Open Sans"/>
              </a:rPr>
              <a:t>Note the </a:t>
            </a:r>
            <a:r>
              <a:rPr lang="en-US" sz="2300" b="1">
                <a:solidFill>
                  <a:srgbClr val="3F3F3F"/>
                </a:solidFill>
                <a:latin typeface="Open Sans"/>
                <a:ea typeface="Open Sans"/>
                <a:cs typeface="Open Sans"/>
                <a:sym typeface="Open Sans"/>
              </a:rPr>
              <a:t>Query</a:t>
            </a:r>
            <a:r>
              <a:rPr lang="en-US" sz="2300">
                <a:solidFill>
                  <a:srgbClr val="3F3F3F"/>
                </a:solidFill>
                <a:latin typeface="Open Sans"/>
                <a:ea typeface="Open Sans"/>
                <a:cs typeface="Open Sans"/>
                <a:sym typeface="Open Sans"/>
              </a:rPr>
              <a:t> and </a:t>
            </a:r>
            <a:r>
              <a:rPr lang="en-US" sz="2300" b="1">
                <a:solidFill>
                  <a:srgbClr val="3F3F3F"/>
                </a:solidFill>
                <a:latin typeface="Open Sans"/>
                <a:ea typeface="Open Sans"/>
                <a:cs typeface="Open Sans"/>
                <a:sym typeface="Open Sans"/>
              </a:rPr>
              <a:t>Translations </a:t>
            </a:r>
            <a:r>
              <a:rPr lang="en-US" sz="2300">
                <a:solidFill>
                  <a:srgbClr val="3F3F3F"/>
                </a:solidFill>
                <a:latin typeface="Open Sans"/>
                <a:ea typeface="Open Sans"/>
                <a:cs typeface="Open Sans"/>
                <a:sym typeface="Open Sans"/>
              </a:rPr>
              <a:t>that demonstrates how the PubMed Smart Search Options functions</a:t>
            </a:r>
            <a:endParaRPr sz="2300" b="1">
              <a:solidFill>
                <a:srgbClr val="3F3F3F"/>
              </a:solidFill>
              <a:latin typeface="Open Sans"/>
              <a:ea typeface="Open Sans"/>
              <a:cs typeface="Open Sans"/>
              <a:sym typeface="Open Sans"/>
            </a:endParaRPr>
          </a:p>
          <a:p>
            <a:pPr marL="457200" lvl="0" indent="0" algn="l" rtl="0">
              <a:lnSpc>
                <a:spcPct val="100000"/>
              </a:lnSpc>
              <a:spcBef>
                <a:spcPts val="1000"/>
              </a:spcBef>
              <a:spcAft>
                <a:spcPts val="0"/>
              </a:spcAft>
              <a:buSzPts val="2400"/>
              <a:buNone/>
            </a:pPr>
            <a:endParaRPr sz="1800">
              <a:solidFill>
                <a:srgbClr val="3F3F3F"/>
              </a:solidFill>
              <a:latin typeface="Open Sans"/>
              <a:ea typeface="Open Sans"/>
              <a:cs typeface="Open Sans"/>
              <a:sym typeface="Open Sans"/>
            </a:endParaRPr>
          </a:p>
          <a:p>
            <a:pPr marL="457200" lvl="0" indent="-228600" algn="l" rtl="0">
              <a:lnSpc>
                <a:spcPct val="100000"/>
              </a:lnSpc>
              <a:spcBef>
                <a:spcPts val="1000"/>
              </a:spcBef>
              <a:spcAft>
                <a:spcPts val="0"/>
              </a:spcAft>
              <a:buClr>
                <a:schemeClr val="dk2"/>
              </a:buClr>
              <a:buSzPts val="2400"/>
              <a:buFont typeface="Arial"/>
              <a:buNone/>
            </a:pPr>
            <a:endParaRPr sz="1800">
              <a:solidFill>
                <a:srgbClr val="3F3F3F"/>
              </a:solidFill>
              <a:latin typeface="Open Sans"/>
              <a:ea typeface="Open Sans"/>
              <a:cs typeface="Open Sans"/>
              <a:sym typeface="Open Sans"/>
            </a:endParaRPr>
          </a:p>
        </p:txBody>
      </p:sp>
      <p:pic>
        <p:nvPicPr>
          <p:cNvPr id="245" name="Google Shape;245;p8"/>
          <p:cNvPicPr preferRelativeResize="0"/>
          <p:nvPr/>
        </p:nvPicPr>
        <p:blipFill rotWithShape="1">
          <a:blip r:embed="rId3">
            <a:alphaModFix/>
          </a:blip>
          <a:srcRect/>
          <a:stretch/>
        </p:blipFill>
        <p:spPr>
          <a:xfrm>
            <a:off x="5148470" y="1660181"/>
            <a:ext cx="6493675" cy="5197819"/>
          </a:xfrm>
          <a:prstGeom prst="rect">
            <a:avLst/>
          </a:prstGeom>
          <a:noFill/>
          <a:ln>
            <a:noFill/>
          </a:ln>
        </p:spPr>
      </p:pic>
      <p:sp>
        <p:nvSpPr>
          <p:cNvPr id="246" name="Google Shape;246;p8"/>
          <p:cNvSpPr/>
          <p:nvPr/>
        </p:nvSpPr>
        <p:spPr>
          <a:xfrm>
            <a:off x="5148470" y="1660181"/>
            <a:ext cx="1630017" cy="26801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0"/>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SzPts val="3600"/>
              <a:buNone/>
            </a:pPr>
            <a:r>
              <a:rPr lang="en-US" sz="3200">
                <a:solidFill>
                  <a:srgbClr val="586F7C"/>
                </a:solidFill>
                <a:latin typeface="Open Sans"/>
                <a:ea typeface="Open Sans"/>
                <a:cs typeface="Open Sans"/>
                <a:sym typeface="Open Sans"/>
              </a:rPr>
              <a:t>Training Resources - </a:t>
            </a:r>
            <a:endParaRPr sz="3200">
              <a:solidFill>
                <a:srgbClr val="586F7C"/>
              </a:solidFill>
              <a:latin typeface="Open Sans"/>
              <a:ea typeface="Open Sans"/>
              <a:cs typeface="Open Sans"/>
              <a:sym typeface="Open Sans"/>
            </a:endParaRPr>
          </a:p>
          <a:p>
            <a:pPr marL="0" lvl="0" indent="0" algn="just" rtl="0">
              <a:lnSpc>
                <a:spcPct val="90000"/>
              </a:lnSpc>
              <a:spcBef>
                <a:spcPts val="0"/>
              </a:spcBef>
              <a:spcAft>
                <a:spcPts val="0"/>
              </a:spcAft>
              <a:buSzPts val="3600"/>
              <a:buNone/>
            </a:pPr>
            <a:r>
              <a:rPr lang="en-US" sz="3200">
                <a:solidFill>
                  <a:srgbClr val="586F7C"/>
                </a:solidFill>
                <a:latin typeface="Open Sans"/>
                <a:ea typeface="Open Sans"/>
                <a:cs typeface="Open Sans"/>
                <a:sym typeface="Open Sans"/>
              </a:rPr>
              <a:t>National Library of Medicine</a:t>
            </a:r>
            <a:endParaRPr sz="3200">
              <a:solidFill>
                <a:srgbClr val="586F7C"/>
              </a:solidFill>
              <a:latin typeface="Open Sans"/>
              <a:ea typeface="Open Sans"/>
              <a:cs typeface="Open Sans"/>
              <a:sym typeface="Open Sans"/>
            </a:endParaRPr>
          </a:p>
        </p:txBody>
      </p:sp>
      <p:sp>
        <p:nvSpPr>
          <p:cNvPr id="253" name="Google Shape;253;p10"/>
          <p:cNvSpPr txBox="1">
            <a:spLocks noGrp="1"/>
          </p:cNvSpPr>
          <p:nvPr>
            <p:ph type="body" idx="1"/>
          </p:nvPr>
        </p:nvSpPr>
        <p:spPr>
          <a:xfrm>
            <a:off x="609450" y="2089740"/>
            <a:ext cx="10973100" cy="3599400"/>
          </a:xfrm>
          <a:prstGeom prst="rect">
            <a:avLst/>
          </a:prstGeom>
          <a:noFill/>
          <a:ln>
            <a:noFill/>
          </a:ln>
        </p:spPr>
        <p:txBody>
          <a:bodyPr spcFirstLastPara="1" wrap="square" lIns="91425" tIns="45700" rIns="91425" bIns="45700" anchor="t" anchorCtr="0">
            <a:noAutofit/>
          </a:bodyPr>
          <a:lstStyle/>
          <a:p>
            <a:pPr marL="800100" lvl="0" indent="-342900" algn="l" rtl="0">
              <a:lnSpc>
                <a:spcPct val="115000"/>
              </a:lnSpc>
              <a:spcBef>
                <a:spcPts val="0"/>
              </a:spcBef>
              <a:spcAft>
                <a:spcPts val="0"/>
              </a:spcAft>
              <a:buClr>
                <a:srgbClr val="3F3F3F"/>
              </a:buClr>
              <a:buSzPts val="2400"/>
              <a:buFont typeface="Arial"/>
              <a:buChar char="•"/>
            </a:pPr>
            <a:r>
              <a:rPr lang="en-US" dirty="0">
                <a:solidFill>
                  <a:schemeClr val="tx1">
                    <a:lumMod val="75000"/>
                    <a:lumOff val="25000"/>
                  </a:schemeClr>
                </a:solidFill>
                <a:latin typeface="Open Sans"/>
                <a:ea typeface="Open Sans"/>
                <a:cs typeface="Open Sans"/>
                <a:sym typeface="Open Sans"/>
              </a:rPr>
              <a:t>“PubMed® Online Training.” Accessed 19 October 2022. </a:t>
            </a:r>
            <a:r>
              <a:rPr lang="en-US" u="sng" dirty="0">
                <a:solidFill>
                  <a:schemeClr val="tx1">
                    <a:lumMod val="75000"/>
                    <a:lumOff val="25000"/>
                  </a:schemeClr>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https://learn.nlm.nih.gov/documentation/training-packets/T0042010P/</a:t>
            </a:r>
            <a:endParaRPr dirty="0">
              <a:solidFill>
                <a:schemeClr val="tx1">
                  <a:lumMod val="75000"/>
                  <a:lumOff val="25000"/>
                </a:schemeClr>
              </a:solidFill>
              <a:latin typeface="Open Sans"/>
              <a:ea typeface="Open Sans"/>
              <a:cs typeface="Open Sans"/>
              <a:sym typeface="Open Sans"/>
            </a:endParaRPr>
          </a:p>
          <a:p>
            <a:pPr marL="1257300" lvl="1" indent="-342900" algn="l" rtl="0">
              <a:lnSpc>
                <a:spcPct val="115000"/>
              </a:lnSpc>
              <a:spcBef>
                <a:spcPts val="0"/>
              </a:spcBef>
              <a:spcAft>
                <a:spcPts val="0"/>
              </a:spcAft>
              <a:buClr>
                <a:srgbClr val="3F3F3F"/>
              </a:buClr>
              <a:buSzPts val="2400"/>
              <a:buFont typeface="Arial"/>
              <a:buChar char="•"/>
            </a:pPr>
            <a:r>
              <a:rPr lang="en-US" dirty="0">
                <a:solidFill>
                  <a:schemeClr val="tx1">
                    <a:lumMod val="75000"/>
                    <a:lumOff val="25000"/>
                  </a:schemeClr>
                </a:solidFill>
                <a:latin typeface="Open Sans"/>
                <a:ea typeface="Open Sans"/>
                <a:cs typeface="Open Sans"/>
                <a:sym typeface="Open Sans"/>
              </a:rPr>
              <a:t>Includes Quick Tours, Tutorials, Webcasts &amp; Videos, Classes, Handouts</a:t>
            </a:r>
            <a:endParaRPr dirty="0">
              <a:solidFill>
                <a:schemeClr val="tx1">
                  <a:lumMod val="75000"/>
                  <a:lumOff val="25000"/>
                </a:schemeClr>
              </a:solidFill>
              <a:latin typeface="Open Sans"/>
              <a:ea typeface="Open Sans"/>
              <a:cs typeface="Open Sans"/>
              <a:sym typeface="Open Sans"/>
            </a:endParaRPr>
          </a:p>
          <a:p>
            <a:pPr marL="800100" lvl="0" indent="-273050" algn="l" rtl="0">
              <a:lnSpc>
                <a:spcPct val="115000"/>
              </a:lnSpc>
              <a:spcBef>
                <a:spcPts val="0"/>
              </a:spcBef>
              <a:spcAft>
                <a:spcPts val="0"/>
              </a:spcAft>
              <a:buClr>
                <a:srgbClr val="3F3F3F"/>
              </a:buClr>
              <a:buSzPts val="1100"/>
              <a:buFont typeface="Arial"/>
              <a:buNone/>
            </a:pPr>
            <a:endParaRPr dirty="0">
              <a:solidFill>
                <a:schemeClr val="tx1">
                  <a:lumMod val="75000"/>
                  <a:lumOff val="25000"/>
                </a:schemeClr>
              </a:solidFill>
              <a:latin typeface="Open Sans"/>
              <a:ea typeface="Open Sans"/>
              <a:cs typeface="Open Sans"/>
              <a:sym typeface="Open Sans"/>
            </a:endParaRPr>
          </a:p>
          <a:p>
            <a:pPr marL="800100" lvl="0" indent="-342900" algn="l" rtl="0">
              <a:lnSpc>
                <a:spcPct val="115000"/>
              </a:lnSpc>
              <a:spcBef>
                <a:spcPts val="0"/>
              </a:spcBef>
              <a:spcAft>
                <a:spcPts val="0"/>
              </a:spcAft>
              <a:buClr>
                <a:srgbClr val="3F3F3F"/>
              </a:buClr>
              <a:buSzPts val="2400"/>
              <a:buFont typeface="Arial"/>
              <a:buChar char="•"/>
            </a:pPr>
            <a:r>
              <a:rPr lang="en-US" dirty="0">
                <a:solidFill>
                  <a:schemeClr val="tx1">
                    <a:lumMod val="75000"/>
                    <a:lumOff val="25000"/>
                  </a:schemeClr>
                </a:solidFill>
                <a:latin typeface="Open Sans"/>
                <a:ea typeface="Open Sans"/>
                <a:cs typeface="Open Sans"/>
                <a:sym typeface="Open Sans"/>
              </a:rPr>
              <a:t>“The PubMed Trainer’s Toolkit.” Accessed 19 October 2022. </a:t>
            </a:r>
            <a:r>
              <a:rPr lang="en-US" u="sng" dirty="0">
                <a:solidFill>
                  <a:schemeClr val="tx1">
                    <a:lumMod val="75000"/>
                    <a:lumOff val="25000"/>
                  </a:schemeClr>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https://learn.nlm.nih.gov/documentation/training-packets/T0022014P/</a:t>
            </a:r>
            <a:endParaRPr dirty="0">
              <a:solidFill>
                <a:schemeClr val="tx1">
                  <a:lumMod val="75000"/>
                  <a:lumOff val="25000"/>
                </a:schemeClr>
              </a:solidFill>
              <a:latin typeface="Open Sans"/>
              <a:ea typeface="Open Sans"/>
              <a:cs typeface="Open Sans"/>
              <a:sym typeface="Open Sans"/>
            </a:endParaRPr>
          </a:p>
          <a:p>
            <a:pPr marL="1257300" lvl="1" indent="-342900" algn="l" rtl="0">
              <a:lnSpc>
                <a:spcPct val="115000"/>
              </a:lnSpc>
              <a:spcBef>
                <a:spcPts val="0"/>
              </a:spcBef>
              <a:spcAft>
                <a:spcPts val="0"/>
              </a:spcAft>
              <a:buClr>
                <a:srgbClr val="3F3F3F"/>
              </a:buClr>
              <a:buSzPts val="2400"/>
              <a:buFont typeface="Arial"/>
              <a:buChar char="•"/>
            </a:pPr>
            <a:r>
              <a:rPr lang="en-US" dirty="0">
                <a:solidFill>
                  <a:schemeClr val="tx1">
                    <a:lumMod val="75000"/>
                    <a:lumOff val="25000"/>
                  </a:schemeClr>
                </a:solidFill>
                <a:latin typeface="Open Sans"/>
                <a:ea typeface="Open Sans"/>
                <a:cs typeface="Open Sans"/>
                <a:sym typeface="Open Sans"/>
              </a:rPr>
              <a:t>Includes Slide Decks, Handouts, Quick Tours, Training for Trainers</a:t>
            </a:r>
            <a:endParaRPr dirty="0">
              <a:solidFill>
                <a:schemeClr val="tx1">
                  <a:lumMod val="75000"/>
                  <a:lumOff val="25000"/>
                </a:schemeClr>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1"/>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200" dirty="0">
                <a:solidFill>
                  <a:srgbClr val="586F7C"/>
                </a:solidFill>
                <a:latin typeface="Open Sans"/>
                <a:ea typeface="Open Sans"/>
                <a:cs typeface="Open Sans"/>
                <a:sym typeface="Open Sans"/>
              </a:rPr>
              <a:t>World Health Organization (WHO)</a:t>
            </a:r>
            <a:br>
              <a:rPr lang="en-US" sz="3200" dirty="0">
                <a:solidFill>
                  <a:srgbClr val="586F7C"/>
                </a:solidFill>
                <a:latin typeface="Open Sans"/>
                <a:ea typeface="Open Sans"/>
                <a:cs typeface="Open Sans"/>
                <a:sym typeface="Open Sans"/>
              </a:rPr>
            </a:br>
            <a:r>
              <a:rPr lang="en-US" sz="3200" dirty="0">
                <a:solidFill>
                  <a:srgbClr val="586F7C"/>
                </a:solidFill>
                <a:latin typeface="Open Sans"/>
                <a:ea typeface="Open Sans"/>
                <a:cs typeface="Open Sans"/>
                <a:sym typeface="Open Sans"/>
              </a:rPr>
              <a:t>Electronic Information Resources</a:t>
            </a:r>
            <a:br>
              <a:rPr lang="en-US" sz="3200" dirty="0">
                <a:solidFill>
                  <a:srgbClr val="586F7C"/>
                </a:solidFill>
                <a:latin typeface="Open Sans"/>
                <a:ea typeface="Open Sans"/>
                <a:cs typeface="Open Sans"/>
                <a:sym typeface="Open Sans"/>
              </a:rPr>
            </a:br>
            <a:r>
              <a:rPr lang="en-US" sz="2400" dirty="0">
                <a:solidFill>
                  <a:srgbClr val="586F7C"/>
                </a:solidFill>
                <a:latin typeface="Open Sans"/>
                <a:ea typeface="Open Sans"/>
                <a:cs typeface="Open Sans"/>
                <a:sym typeface="Open Sans"/>
              </a:rPr>
              <a:t>(Expanded November 2022)</a:t>
            </a:r>
            <a:endParaRPr sz="3200" dirty="0">
              <a:solidFill>
                <a:srgbClr val="586F7C"/>
              </a:solidFill>
              <a:latin typeface="Open Sans"/>
              <a:ea typeface="Open Sans"/>
              <a:cs typeface="Open Sans"/>
              <a:sym typeface="Open Sans"/>
            </a:endParaRPr>
          </a:p>
        </p:txBody>
      </p:sp>
      <p:sp>
        <p:nvSpPr>
          <p:cNvPr id="259" name="Google Shape;259;p11"/>
          <p:cNvSpPr txBox="1">
            <a:spLocks noGrp="1"/>
          </p:cNvSpPr>
          <p:nvPr>
            <p:ph type="body" idx="1"/>
          </p:nvPr>
        </p:nvSpPr>
        <p:spPr>
          <a:xfrm>
            <a:off x="257534" y="1762533"/>
            <a:ext cx="10685769" cy="5032404"/>
          </a:xfrm>
          <a:prstGeom prst="rect">
            <a:avLst/>
          </a:prstGeom>
          <a:noFill/>
          <a:ln>
            <a:noFill/>
          </a:ln>
        </p:spPr>
        <p:txBody>
          <a:bodyPr spcFirstLastPara="1" wrap="square" lIns="91425" tIns="45700" rIns="91425" bIns="45700" anchor="t" anchorCtr="0">
            <a:noAutofit/>
          </a:bodyPr>
          <a:lstStyle/>
          <a:p>
            <a:pPr algn="just">
              <a:buClr>
                <a:schemeClr val="tx1">
                  <a:lumMod val="75000"/>
                  <a:lumOff val="25000"/>
                </a:schemeClr>
              </a:buClr>
              <a:buSzPct val="100000"/>
            </a:pPr>
            <a:r>
              <a:rPr lang="en-US" sz="2100" dirty="0">
                <a:solidFill>
                  <a:schemeClr val="tx1">
                    <a:lumMod val="75000"/>
                    <a:lumOff val="25000"/>
                  </a:schemeClr>
                </a:solidFill>
                <a:latin typeface="Open Sans"/>
                <a:ea typeface="Open Sans"/>
                <a:cs typeface="Open Sans"/>
                <a:sym typeface="Open Sans"/>
              </a:rPr>
              <a:t>The following slides are an overview of the </a:t>
            </a:r>
            <a:r>
              <a:rPr lang="en-US" sz="2100" b="1" dirty="0">
                <a:solidFill>
                  <a:schemeClr val="tx1">
                    <a:lumMod val="75000"/>
                    <a:lumOff val="25000"/>
                  </a:schemeClr>
                </a:solidFill>
                <a:latin typeface="Open Sans"/>
                <a:ea typeface="Open Sans"/>
                <a:cs typeface="Open Sans"/>
                <a:sym typeface="Open Sans"/>
              </a:rPr>
              <a:t>WHO</a:t>
            </a:r>
            <a:r>
              <a:rPr lang="en-US" sz="2100" dirty="0">
                <a:solidFill>
                  <a:schemeClr val="tx1">
                    <a:lumMod val="75000"/>
                    <a:lumOff val="25000"/>
                  </a:schemeClr>
                </a:solidFill>
                <a:latin typeface="Open Sans"/>
                <a:ea typeface="Open Sans"/>
                <a:cs typeface="Open Sans"/>
                <a:sym typeface="Open Sans"/>
              </a:rPr>
              <a:t> </a:t>
            </a:r>
            <a:r>
              <a:rPr lang="en-US" sz="2100" b="1" dirty="0">
                <a:solidFill>
                  <a:schemeClr val="tx1">
                    <a:lumMod val="75000"/>
                    <a:lumOff val="25000"/>
                  </a:schemeClr>
                </a:solidFill>
                <a:latin typeface="Open Sans"/>
                <a:ea typeface="Open Sans"/>
                <a:cs typeface="Open Sans"/>
                <a:sym typeface="Open Sans"/>
              </a:rPr>
              <a:t>Electronic Information Resources </a:t>
            </a:r>
            <a:r>
              <a:rPr lang="en-US" sz="2100" dirty="0">
                <a:solidFill>
                  <a:schemeClr val="tx1">
                    <a:lumMod val="75000"/>
                    <a:lumOff val="25000"/>
                  </a:schemeClr>
                </a:solidFill>
                <a:latin typeface="Open Sans"/>
                <a:ea typeface="Open Sans"/>
                <a:cs typeface="Open Sans"/>
                <a:sym typeface="Open Sans"/>
              </a:rPr>
              <a:t>(EIR).  In most cases, these resources are not indexed in PubMed or other major databases.</a:t>
            </a:r>
            <a:endParaRPr dirty="0">
              <a:solidFill>
                <a:schemeClr val="tx1">
                  <a:lumMod val="75000"/>
                  <a:lumOff val="25000"/>
                </a:schemeClr>
              </a:solidFill>
            </a:endParaRPr>
          </a:p>
          <a:p>
            <a:pPr algn="just">
              <a:buClr>
                <a:schemeClr val="tx1">
                  <a:lumMod val="75000"/>
                  <a:lumOff val="25000"/>
                </a:schemeClr>
              </a:buClr>
              <a:buSzPct val="100000"/>
            </a:pPr>
            <a:r>
              <a:rPr lang="en-US" sz="2100" dirty="0">
                <a:solidFill>
                  <a:schemeClr val="tx1">
                    <a:lumMod val="75000"/>
                    <a:lumOff val="25000"/>
                  </a:schemeClr>
                </a:solidFill>
                <a:latin typeface="Open Sans"/>
                <a:ea typeface="Open Sans"/>
                <a:cs typeface="Open Sans"/>
                <a:sym typeface="Open Sans"/>
              </a:rPr>
              <a:t>The WHO has developed the </a:t>
            </a:r>
            <a:r>
              <a:rPr lang="en-US" sz="2100" b="1" dirty="0">
                <a:solidFill>
                  <a:schemeClr val="tx1">
                    <a:lumMod val="75000"/>
                    <a:lumOff val="25000"/>
                  </a:schemeClr>
                </a:solidFill>
                <a:latin typeface="Open Sans"/>
                <a:ea typeface="Open Sans"/>
                <a:cs typeface="Open Sans"/>
                <a:sym typeface="Open Sans"/>
              </a:rPr>
              <a:t>regional EIRs </a:t>
            </a:r>
            <a:r>
              <a:rPr lang="en-US" sz="2100" dirty="0">
                <a:solidFill>
                  <a:schemeClr val="tx1">
                    <a:lumMod val="75000"/>
                    <a:lumOff val="25000"/>
                  </a:schemeClr>
                </a:solidFill>
                <a:latin typeface="Open Sans"/>
                <a:ea typeface="Open Sans"/>
                <a:cs typeface="Open Sans"/>
                <a:sym typeface="Open Sans"/>
              </a:rPr>
              <a:t>for many years to reduce the knowledge gap between high and low-income countries. The five regional EIRs provide users with free online access to peer-reviewed health and biomedical sciences publications from their country members.  </a:t>
            </a:r>
            <a:r>
              <a:rPr lang="en-US" sz="2100" b="1" dirty="0">
                <a:solidFill>
                  <a:schemeClr val="tx1">
                    <a:lumMod val="75000"/>
                    <a:lumOff val="25000"/>
                  </a:schemeClr>
                </a:solidFill>
                <a:latin typeface="Open Sans"/>
                <a:ea typeface="Open Sans"/>
                <a:cs typeface="Open Sans"/>
                <a:sym typeface="Open Sans"/>
              </a:rPr>
              <a:t>EMRO EIR </a:t>
            </a:r>
            <a:r>
              <a:rPr lang="en-US" sz="2100" dirty="0">
                <a:solidFill>
                  <a:schemeClr val="tx1">
                    <a:lumMod val="75000"/>
                    <a:lumOff val="25000"/>
                  </a:schemeClr>
                </a:solidFill>
                <a:latin typeface="Open Sans"/>
                <a:ea typeface="Open Sans"/>
                <a:cs typeface="Open Sans"/>
                <a:sym typeface="Open Sans"/>
              </a:rPr>
              <a:t>is discussed in more detail – to demonstrate the tools for accessing these resources.</a:t>
            </a:r>
            <a:endParaRPr dirty="0">
              <a:solidFill>
                <a:schemeClr val="tx1">
                  <a:lumMod val="75000"/>
                  <a:lumOff val="25000"/>
                </a:schemeClr>
              </a:solidFill>
            </a:endParaRPr>
          </a:p>
          <a:p>
            <a:pPr algn="just">
              <a:buClr>
                <a:schemeClr val="tx1">
                  <a:lumMod val="75000"/>
                  <a:lumOff val="25000"/>
                </a:schemeClr>
              </a:buClr>
              <a:buSzPct val="100000"/>
            </a:pPr>
            <a:r>
              <a:rPr lang="en-US" sz="2100" b="1" dirty="0">
                <a:solidFill>
                  <a:schemeClr val="tx1">
                    <a:lumMod val="75000"/>
                    <a:lumOff val="25000"/>
                  </a:schemeClr>
                </a:solidFill>
                <a:latin typeface="Open Sans"/>
                <a:ea typeface="Open Sans"/>
                <a:cs typeface="Open Sans"/>
                <a:sym typeface="Open Sans"/>
              </a:rPr>
              <a:t>Global Index Medical </a:t>
            </a:r>
            <a:r>
              <a:rPr lang="en-US" sz="2100" dirty="0">
                <a:solidFill>
                  <a:schemeClr val="tx1">
                    <a:lumMod val="75000"/>
                    <a:lumOff val="25000"/>
                  </a:schemeClr>
                </a:solidFill>
                <a:latin typeface="Open Sans"/>
                <a:ea typeface="Open Sans"/>
                <a:cs typeface="Open Sans"/>
                <a:sym typeface="Open Sans"/>
              </a:rPr>
              <a:t>(GIM) is the WHO database that has compiled biomedical and public health literature from the five regional indices including those produced by low-middle income countries.  </a:t>
            </a:r>
            <a:endParaRPr dirty="0">
              <a:solidFill>
                <a:schemeClr val="tx1">
                  <a:lumMod val="75000"/>
                  <a:lumOff val="25000"/>
                </a:schemeClr>
              </a:solidFill>
            </a:endParaRPr>
          </a:p>
          <a:p>
            <a:pPr algn="just">
              <a:buClr>
                <a:schemeClr val="tx1">
                  <a:lumMod val="75000"/>
                  <a:lumOff val="25000"/>
                </a:schemeClr>
              </a:buClr>
              <a:buSzPct val="100000"/>
            </a:pPr>
            <a:r>
              <a:rPr lang="en-US" sz="2100" b="0" i="0" dirty="0">
                <a:solidFill>
                  <a:schemeClr val="tx1">
                    <a:lumMod val="75000"/>
                    <a:lumOff val="25000"/>
                  </a:schemeClr>
                </a:solidFill>
                <a:latin typeface="Arial"/>
                <a:ea typeface="Arial"/>
                <a:cs typeface="Arial"/>
                <a:sym typeface="Arial"/>
              </a:rPr>
              <a:t> </a:t>
            </a:r>
            <a:r>
              <a:rPr lang="en-US" sz="2100" dirty="0">
                <a:solidFill>
                  <a:schemeClr val="tx1">
                    <a:lumMod val="75000"/>
                    <a:lumOff val="25000"/>
                  </a:schemeClr>
                </a:solidFill>
                <a:latin typeface="Open Sans"/>
                <a:ea typeface="Open Sans"/>
                <a:cs typeface="Open Sans"/>
                <a:sym typeface="Open Sans"/>
              </a:rPr>
              <a:t>Also discussed are the </a:t>
            </a:r>
            <a:r>
              <a:rPr lang="en-US" sz="2100" b="1" dirty="0">
                <a:solidFill>
                  <a:schemeClr val="tx1">
                    <a:lumMod val="75000"/>
                    <a:lumOff val="25000"/>
                  </a:schemeClr>
                </a:solidFill>
                <a:latin typeface="Open Sans"/>
                <a:ea typeface="Open Sans"/>
                <a:cs typeface="Open Sans"/>
                <a:sym typeface="Open Sans"/>
              </a:rPr>
              <a:t>WHO COVID-19 Database</a:t>
            </a:r>
            <a:r>
              <a:rPr lang="en-US" sz="2100" dirty="0">
                <a:solidFill>
                  <a:schemeClr val="tx1">
                    <a:lumMod val="75000"/>
                    <a:lumOff val="25000"/>
                  </a:schemeClr>
                </a:solidFill>
                <a:latin typeface="Open Sans"/>
                <a:ea typeface="Open Sans"/>
                <a:cs typeface="Open Sans"/>
                <a:sym typeface="Open Sans"/>
              </a:rPr>
              <a:t> and the </a:t>
            </a:r>
            <a:r>
              <a:rPr lang="en-US" sz="2100" b="1" dirty="0">
                <a:solidFill>
                  <a:schemeClr val="tx1">
                    <a:lumMod val="75000"/>
                    <a:lumOff val="25000"/>
                  </a:schemeClr>
                </a:solidFill>
                <a:latin typeface="Open Sans"/>
                <a:ea typeface="Open Sans"/>
                <a:cs typeface="Open Sans"/>
                <a:sym typeface="Open Sans"/>
              </a:rPr>
              <a:t>Institutional Repository for Information Sharing</a:t>
            </a:r>
            <a:r>
              <a:rPr lang="en-US" sz="2100" dirty="0">
                <a:solidFill>
                  <a:schemeClr val="tx1">
                    <a:lumMod val="75000"/>
                    <a:lumOff val="25000"/>
                  </a:schemeClr>
                </a:solidFill>
                <a:latin typeface="Open Sans"/>
                <a:ea typeface="Open Sans"/>
                <a:cs typeface="Open Sans"/>
                <a:sym typeface="Open Sans"/>
              </a:rPr>
              <a:t> (IRIS).  This is the digital resource for articles, reports, statistics, books, and other publications from the WHO Headquarters, regional and country offices.</a:t>
            </a:r>
            <a:endParaRPr dirty="0">
              <a:solidFill>
                <a:schemeClr val="tx1">
                  <a:lumMod val="75000"/>
                  <a:lumOff val="2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2"/>
          <p:cNvPicPr preferRelativeResize="0"/>
          <p:nvPr/>
        </p:nvPicPr>
        <p:blipFill rotWithShape="1">
          <a:blip r:embed="rId3">
            <a:alphaModFix/>
          </a:blip>
          <a:srcRect/>
          <a:stretch/>
        </p:blipFill>
        <p:spPr>
          <a:xfrm>
            <a:off x="2731948" y="1689241"/>
            <a:ext cx="6278851" cy="1224798"/>
          </a:xfrm>
          <a:prstGeom prst="rect">
            <a:avLst/>
          </a:prstGeom>
          <a:noFill/>
          <a:ln>
            <a:noFill/>
          </a:ln>
        </p:spPr>
      </p:pic>
      <p:pic>
        <p:nvPicPr>
          <p:cNvPr id="265" name="Google Shape;265;p12"/>
          <p:cNvPicPr preferRelativeResize="0"/>
          <p:nvPr/>
        </p:nvPicPr>
        <p:blipFill rotWithShape="1">
          <a:blip r:embed="rId4">
            <a:alphaModFix/>
          </a:blip>
          <a:srcRect/>
          <a:stretch/>
        </p:blipFill>
        <p:spPr>
          <a:xfrm>
            <a:off x="348512" y="3197638"/>
            <a:ext cx="3631164" cy="1836821"/>
          </a:xfrm>
          <a:prstGeom prst="rect">
            <a:avLst/>
          </a:prstGeom>
          <a:noFill/>
          <a:ln>
            <a:noFill/>
          </a:ln>
        </p:spPr>
      </p:pic>
      <p:pic>
        <p:nvPicPr>
          <p:cNvPr id="266" name="Google Shape;266;p12"/>
          <p:cNvPicPr preferRelativeResize="0"/>
          <p:nvPr/>
        </p:nvPicPr>
        <p:blipFill rotWithShape="1">
          <a:blip r:embed="rId5">
            <a:alphaModFix/>
          </a:blip>
          <a:srcRect/>
          <a:stretch/>
        </p:blipFill>
        <p:spPr>
          <a:xfrm>
            <a:off x="3979676" y="4629725"/>
            <a:ext cx="3440644" cy="1823541"/>
          </a:xfrm>
          <a:prstGeom prst="rect">
            <a:avLst/>
          </a:prstGeom>
          <a:noFill/>
          <a:ln>
            <a:noFill/>
          </a:ln>
        </p:spPr>
      </p:pic>
      <p:pic>
        <p:nvPicPr>
          <p:cNvPr id="267" name="Google Shape;267;p12"/>
          <p:cNvPicPr preferRelativeResize="0"/>
          <p:nvPr/>
        </p:nvPicPr>
        <p:blipFill rotWithShape="1">
          <a:blip r:embed="rId6">
            <a:alphaModFix/>
          </a:blip>
          <a:srcRect/>
          <a:stretch/>
        </p:blipFill>
        <p:spPr>
          <a:xfrm>
            <a:off x="7440267" y="3197638"/>
            <a:ext cx="3440383" cy="1823402"/>
          </a:xfrm>
          <a:prstGeom prst="rect">
            <a:avLst/>
          </a:prstGeom>
          <a:noFill/>
          <a:ln>
            <a:noFill/>
          </a:ln>
        </p:spPr>
      </p:pic>
      <p:sp>
        <p:nvSpPr>
          <p:cNvPr id="268" name="Google Shape;268;p12"/>
          <p:cNvSpPr txBox="1"/>
          <p:nvPr/>
        </p:nvSpPr>
        <p:spPr>
          <a:xfrm>
            <a:off x="58538" y="434589"/>
            <a:ext cx="746632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586F7C"/>
                </a:solidFill>
                <a:latin typeface="Open Sans"/>
                <a:ea typeface="Open Sans"/>
                <a:cs typeface="Open Sans"/>
                <a:sym typeface="Open Sans"/>
              </a:rPr>
              <a:t>WHO-EMRO</a:t>
            </a:r>
            <a:endParaRPr/>
          </a:p>
          <a:p>
            <a:pPr marL="0" marR="0" lvl="0" indent="0" algn="l" rtl="0">
              <a:lnSpc>
                <a:spcPct val="100000"/>
              </a:lnSpc>
              <a:spcBef>
                <a:spcPts val="0"/>
              </a:spcBef>
              <a:spcAft>
                <a:spcPts val="0"/>
              </a:spcAft>
              <a:buNone/>
            </a:pPr>
            <a:r>
              <a:rPr lang="en-US" sz="3200" b="0" i="0" u="none" strike="noStrike" cap="none">
                <a:solidFill>
                  <a:srgbClr val="586F7C"/>
                </a:solidFill>
                <a:latin typeface="Open Sans"/>
                <a:ea typeface="Open Sans"/>
                <a:cs typeface="Open Sans"/>
                <a:sym typeface="Open Sans"/>
              </a:rPr>
              <a:t>Virtual Health Sciences Library (VHSL)</a:t>
            </a:r>
            <a:endParaRPr/>
          </a:p>
        </p:txBody>
      </p:sp>
      <p:sp>
        <p:nvSpPr>
          <p:cNvPr id="269" name="Google Shape;269;p12"/>
          <p:cNvSpPr txBox="1"/>
          <p:nvPr/>
        </p:nvSpPr>
        <p:spPr>
          <a:xfrm>
            <a:off x="58538" y="6164926"/>
            <a:ext cx="4119568" cy="5766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000"/>
              <a:buFont typeface="Arial"/>
              <a:buNone/>
            </a:pPr>
            <a:r>
              <a:rPr lang="en-US" sz="2000" b="1" i="0" u="sng" strike="noStrike" cap="none" dirty="0">
                <a:solidFill>
                  <a:srgbClr val="0000FF"/>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https://vlibrary.emro.who.int</a:t>
            </a:r>
            <a:r>
              <a:rPr lang="en-US" sz="2000" b="1" i="0" u="sng" strike="noStrike" cap="none" dirty="0">
                <a:solidFill>
                  <a:srgbClr val="0000FF"/>
                </a:solidFill>
                <a:latin typeface="Open Sans"/>
                <a:ea typeface="Open Sans"/>
                <a:cs typeface="Open Sans"/>
                <a:sym typeface="Open Sans"/>
              </a:rPr>
              <a:t>  </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8"/>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3200">
                <a:solidFill>
                  <a:srgbClr val="586F7C"/>
                </a:solidFill>
                <a:latin typeface="Open Sans"/>
                <a:ea typeface="Open Sans"/>
                <a:cs typeface="Open Sans"/>
                <a:sym typeface="Open Sans"/>
              </a:rPr>
              <a:t>WHO-EMRO</a:t>
            </a:r>
            <a:endParaRPr sz="3200">
              <a:solidFill>
                <a:srgbClr val="586F7C"/>
              </a:solidFill>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US" sz="3200">
                <a:solidFill>
                  <a:srgbClr val="586F7C"/>
                </a:solidFill>
                <a:latin typeface="Open Sans"/>
                <a:ea typeface="Open Sans"/>
                <a:cs typeface="Open Sans"/>
                <a:sym typeface="Open Sans"/>
              </a:rPr>
              <a:t>Virtual Health Sciences Library (VHSL)</a:t>
            </a:r>
            <a:endParaRPr/>
          </a:p>
        </p:txBody>
      </p:sp>
      <p:sp>
        <p:nvSpPr>
          <p:cNvPr id="276" name="Google Shape;276;p18"/>
          <p:cNvSpPr txBox="1">
            <a:spLocks noGrp="1"/>
          </p:cNvSpPr>
          <p:nvPr>
            <p:ph type="body" idx="1"/>
          </p:nvPr>
        </p:nvSpPr>
        <p:spPr>
          <a:xfrm>
            <a:off x="185350" y="2022025"/>
            <a:ext cx="4145100" cy="451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000">
                <a:solidFill>
                  <a:srgbClr val="3F3F3F"/>
                </a:solidFill>
                <a:latin typeface="Open Sans"/>
                <a:ea typeface="Open Sans"/>
                <a:cs typeface="Open Sans"/>
                <a:sym typeface="Open Sans"/>
              </a:rPr>
              <a:t>More than </a:t>
            </a:r>
            <a:r>
              <a:rPr lang="en-US" sz="2000" b="1">
                <a:solidFill>
                  <a:schemeClr val="dk1"/>
                </a:solidFill>
                <a:latin typeface="Open Sans"/>
                <a:ea typeface="Open Sans"/>
                <a:cs typeface="Open Sans"/>
                <a:sym typeface="Open Sans"/>
              </a:rPr>
              <a:t>306,199 </a:t>
            </a:r>
            <a:r>
              <a:rPr lang="en-US" sz="2000">
                <a:solidFill>
                  <a:schemeClr val="dk1"/>
                </a:solidFill>
                <a:latin typeface="Open Sans"/>
                <a:ea typeface="Open Sans"/>
                <a:cs typeface="Open Sans"/>
                <a:sym typeface="Open Sans"/>
              </a:rPr>
              <a:t>records from three major library databases “Institutional Digital Repository” </a:t>
            </a:r>
            <a:r>
              <a:rPr lang="en-US" sz="2000" b="1">
                <a:solidFill>
                  <a:schemeClr val="dk1"/>
                </a:solidFill>
                <a:latin typeface="Open Sans"/>
                <a:ea typeface="Open Sans"/>
                <a:cs typeface="Open Sans"/>
                <a:sym typeface="Open Sans"/>
              </a:rPr>
              <a:t>(IDR) 29,185</a:t>
            </a:r>
            <a:endParaRPr sz="2000" b="1">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SzPts val="2400"/>
              <a:buNone/>
            </a:pPr>
            <a:r>
              <a:rPr lang="en-US" sz="2000">
                <a:solidFill>
                  <a:schemeClr val="dk1"/>
                </a:solidFill>
                <a:latin typeface="Open Sans"/>
                <a:ea typeface="Open Sans"/>
                <a:cs typeface="Open Sans"/>
                <a:sym typeface="Open Sans"/>
              </a:rPr>
              <a:t>Index Medicus for the Eastern Mediterranean Region has </a:t>
            </a:r>
            <a:r>
              <a:rPr lang="en-US" sz="2000" b="1">
                <a:solidFill>
                  <a:schemeClr val="dk1"/>
                </a:solidFill>
                <a:latin typeface="Open Sans"/>
                <a:ea typeface="Open Sans"/>
                <a:cs typeface="Open Sans"/>
                <a:sym typeface="Open Sans"/>
              </a:rPr>
              <a:t>(IMEMR) 276,082 </a:t>
            </a:r>
            <a:r>
              <a:rPr lang="en-US" sz="2000">
                <a:solidFill>
                  <a:schemeClr val="dk1"/>
                </a:solidFill>
                <a:latin typeface="Open Sans"/>
                <a:ea typeface="Open Sans"/>
                <a:cs typeface="Open Sans"/>
                <a:sym typeface="Open Sans"/>
              </a:rPr>
              <a:t>records</a:t>
            </a:r>
            <a:endParaRPr sz="2000">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SzPts val="2400"/>
              <a:buNone/>
            </a:pPr>
            <a:r>
              <a:rPr lang="en-US" sz="2000">
                <a:solidFill>
                  <a:schemeClr val="dk1"/>
                </a:solidFill>
                <a:latin typeface="Open Sans"/>
                <a:ea typeface="Open Sans"/>
                <a:cs typeface="Open Sans"/>
                <a:sym typeface="Open Sans"/>
              </a:rPr>
              <a:t> EMR Journals Directory </a:t>
            </a:r>
            <a:r>
              <a:rPr lang="en-US" sz="2000" b="1">
                <a:solidFill>
                  <a:schemeClr val="dk1"/>
                </a:solidFill>
                <a:latin typeface="Open Sans"/>
                <a:ea typeface="Open Sans"/>
                <a:cs typeface="Open Sans"/>
                <a:sym typeface="Open Sans"/>
              </a:rPr>
              <a:t>(IMJD) 932 </a:t>
            </a:r>
            <a:r>
              <a:rPr lang="en-US" sz="2000">
                <a:solidFill>
                  <a:schemeClr val="dk1"/>
                </a:solidFill>
                <a:latin typeface="Open Sans"/>
                <a:ea typeface="Open Sans"/>
                <a:cs typeface="Open Sans"/>
                <a:sym typeface="Open Sans"/>
              </a:rPr>
              <a:t>have been uploaded merged and updated on the new VHSL portal successfully.  </a:t>
            </a:r>
            <a:endParaRPr sz="2000">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1100"/>
              <a:buFont typeface="Arial"/>
              <a:buNone/>
            </a:pPr>
            <a:r>
              <a:rPr lang="en-US" sz="2000">
                <a:solidFill>
                  <a:schemeClr val="dk1"/>
                </a:solidFill>
                <a:latin typeface="Open Sans"/>
                <a:ea typeface="Open Sans"/>
                <a:cs typeface="Open Sans"/>
                <a:sym typeface="Open Sans"/>
              </a:rPr>
              <a:t>Updated 1 December 2022</a:t>
            </a:r>
            <a:endParaRPr sz="2000">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SzPts val="2400"/>
              <a:buNone/>
            </a:pPr>
            <a:endParaRPr/>
          </a:p>
          <a:p>
            <a:pPr marL="0" lvl="0" indent="0" algn="l" rtl="0">
              <a:lnSpc>
                <a:spcPct val="90000"/>
              </a:lnSpc>
              <a:spcBef>
                <a:spcPts val="1000"/>
              </a:spcBef>
              <a:spcAft>
                <a:spcPts val="0"/>
              </a:spcAft>
              <a:buSzPts val="2400"/>
              <a:buNone/>
            </a:pPr>
            <a:endParaRPr/>
          </a:p>
        </p:txBody>
      </p:sp>
      <p:pic>
        <p:nvPicPr>
          <p:cNvPr id="277" name="Google Shape;277;p18"/>
          <p:cNvPicPr preferRelativeResize="0"/>
          <p:nvPr/>
        </p:nvPicPr>
        <p:blipFill rotWithShape="1">
          <a:blip r:embed="rId3">
            <a:alphaModFix/>
          </a:blip>
          <a:srcRect/>
          <a:stretch/>
        </p:blipFill>
        <p:spPr>
          <a:xfrm>
            <a:off x="4431550" y="2618762"/>
            <a:ext cx="7556749" cy="3691892"/>
          </a:xfrm>
          <a:prstGeom prst="rect">
            <a:avLst/>
          </a:prstGeom>
          <a:noFill/>
          <a:ln>
            <a:noFill/>
          </a:ln>
        </p:spPr>
      </p:pic>
      <p:pic>
        <p:nvPicPr>
          <p:cNvPr id="278" name="Google Shape;278;p18"/>
          <p:cNvPicPr preferRelativeResize="0"/>
          <p:nvPr/>
        </p:nvPicPr>
        <p:blipFill rotWithShape="1">
          <a:blip r:embed="rId4">
            <a:alphaModFix/>
          </a:blip>
          <a:srcRect l="-2510" r="2507"/>
          <a:stretch/>
        </p:blipFill>
        <p:spPr>
          <a:xfrm>
            <a:off x="5695327" y="1902152"/>
            <a:ext cx="4212550" cy="716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aphicFrame>
        <p:nvGraphicFramePr>
          <p:cNvPr id="283" name="Google Shape;283;p23"/>
          <p:cNvGraphicFramePr/>
          <p:nvPr/>
        </p:nvGraphicFramePr>
        <p:xfrm>
          <a:off x="4008418" y="2633362"/>
          <a:ext cx="8001675" cy="4043615"/>
        </p:xfrm>
        <a:graphic>
          <a:graphicData uri="http://schemas.openxmlformats.org/drawingml/2006/table">
            <a:tbl>
              <a:tblPr firstRow="1" bandRow="1">
                <a:noFill/>
                <a:tableStyleId>{BC8069CD-1A57-40B0-97A8-2796D026FB2D}</a:tableStyleId>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l" rtl="0">
                        <a:lnSpc>
                          <a:spcPct val="100000"/>
                        </a:lnSpc>
                        <a:spcBef>
                          <a:spcPts val="0"/>
                        </a:spcBef>
                        <a:spcAft>
                          <a:spcPts val="0"/>
                        </a:spcAft>
                        <a:buNone/>
                      </a:pPr>
                      <a:r>
                        <a:rPr lang="en-US" sz="1600" b="0" u="none" strike="noStrike" cap="none">
                          <a:solidFill>
                            <a:schemeClr val="dk1"/>
                          </a:solidFill>
                          <a:latin typeface="Open Sans"/>
                          <a:ea typeface="Open Sans"/>
                          <a:cs typeface="Open Sans"/>
                          <a:sym typeface="Open Sans"/>
                        </a:rPr>
                        <a:t>Service </a:t>
                      </a:r>
                      <a:r>
                        <a:rPr lang="en-US" sz="1600" b="0" i="0" u="none" strike="noStrike" cap="none">
                          <a:solidFill>
                            <a:schemeClr val="dk1"/>
                          </a:solidFill>
                          <a:latin typeface="Open Sans"/>
                          <a:ea typeface="Open Sans"/>
                          <a:cs typeface="Open Sans"/>
                          <a:sym typeface="Open Sans"/>
                        </a:rPr>
                        <a:t>Provider</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Open Sans"/>
                          <a:ea typeface="Open Sans"/>
                          <a:cs typeface="Open Sans"/>
                          <a:sym typeface="Open Sans"/>
                        </a:rPr>
                        <a:t>World Health Organization – Regional Office for the Eastern Mediterranean Region (EMRO)</a:t>
                      </a:r>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l" rtl="0">
                        <a:lnSpc>
                          <a:spcPct val="100000"/>
                        </a:lnSpc>
                        <a:spcBef>
                          <a:spcPts val="0"/>
                        </a:spcBef>
                        <a:spcAft>
                          <a:spcPts val="0"/>
                        </a:spcAft>
                        <a:buNone/>
                      </a:pPr>
                      <a:r>
                        <a:rPr lang="en-US" sz="1600" u="none" strike="noStrike" cap="none">
                          <a:latin typeface="Open Sans"/>
                          <a:ea typeface="Open Sans"/>
                          <a:cs typeface="Open Sans"/>
                          <a:sym typeface="Open Sans"/>
                        </a:rPr>
                        <a:t>Type of Service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EMRO virtual database that provides indexing and abstracting services for archiving, recording, and sharing national and regional health and biomedical sciences literature.</a:t>
                      </a:r>
                      <a:endParaRPr/>
                    </a:p>
                  </a:txBody>
                  <a:tcPr marL="91450" marR="91450" marT="45725" marB="45725">
                    <a:solidFill>
                      <a:schemeClr val="lt1"/>
                    </a:solidFill>
                  </a:tcPr>
                </a:tc>
                <a:extLst>
                  <a:ext uri="{0D108BD9-81ED-4DB2-BD59-A6C34878D82A}">
                    <a16:rowId xmlns:a16="http://schemas.microsoft.com/office/drawing/2014/main" val="10001"/>
                  </a:ext>
                </a:extLst>
              </a:tr>
              <a:tr h="565825">
                <a:tc>
                  <a:txBody>
                    <a:bodyPr/>
                    <a:lstStyle/>
                    <a:p>
                      <a:pPr marL="0" marR="0" lvl="0" indent="0" algn="l" rtl="0">
                        <a:lnSpc>
                          <a:spcPct val="100000"/>
                        </a:lnSpc>
                        <a:spcBef>
                          <a:spcPts val="0"/>
                        </a:spcBef>
                        <a:spcAft>
                          <a:spcPts val="0"/>
                        </a:spcAft>
                        <a:buNone/>
                      </a:pPr>
                      <a:r>
                        <a:rPr lang="en-US" sz="1600" u="none" strike="noStrike" cap="none">
                          <a:latin typeface="Open Sans"/>
                          <a:ea typeface="Open Sans"/>
                          <a:cs typeface="Open Sans"/>
                          <a:sym typeface="Open Sans"/>
                        </a:rPr>
                        <a:t>Source of information</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Health and biomedical sciences literature published in 814 peer-reviewed journals from 20 countries in the EMR region.</a:t>
                      </a: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l" rtl="0">
                        <a:lnSpc>
                          <a:spcPct val="100000"/>
                        </a:lnSpc>
                        <a:spcBef>
                          <a:spcPts val="0"/>
                        </a:spcBef>
                        <a:spcAft>
                          <a:spcPts val="0"/>
                        </a:spcAft>
                        <a:buNone/>
                      </a:pPr>
                      <a:r>
                        <a:rPr lang="en-US" sz="1600" u="none" strike="noStrike" cap="none">
                          <a:latin typeface="Open Sans"/>
                          <a:ea typeface="Open Sans"/>
                          <a:cs typeface="Open Sans"/>
                          <a:sym typeface="Open Sans"/>
                        </a:rPr>
                        <a:t>Type of documents</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Health and biomedical sciences literature citations with Abstracts</a:t>
                      </a:r>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l" rtl="0">
                        <a:lnSpc>
                          <a:spcPct val="100000"/>
                        </a:lnSpc>
                        <a:spcBef>
                          <a:spcPts val="0"/>
                        </a:spcBef>
                        <a:spcAft>
                          <a:spcPts val="0"/>
                        </a:spcAft>
                        <a:buNone/>
                      </a:pPr>
                      <a:r>
                        <a:rPr lang="en-US" sz="1600" u="none" strike="noStrike" cap="none">
                          <a:latin typeface="Open Sans"/>
                          <a:ea typeface="Open Sans"/>
                          <a:cs typeface="Open Sans"/>
                          <a:sym typeface="Open Sans"/>
                        </a:rPr>
                        <a:t>Full text</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Yes;</a:t>
                      </a:r>
                      <a:endParaRPr/>
                    </a:p>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For any articles found in IMEMR without full text, you may request the full-text by clicking on the </a:t>
                      </a:r>
                      <a:r>
                        <a:rPr lang="en-US" sz="1400" i="1" u="none" strike="noStrike" cap="none">
                          <a:latin typeface="Open Sans"/>
                          <a:ea typeface="Open Sans"/>
                          <a:cs typeface="Open Sans"/>
                          <a:sym typeface="Open Sans"/>
                        </a:rPr>
                        <a:t>Request Full-Text Tab</a:t>
                      </a:r>
                      <a:endParaRPr/>
                    </a:p>
                  </a:txBody>
                  <a:tcPr marL="91450" marR="91450" marT="45725" marB="45725">
                    <a:solidFill>
                      <a:schemeClr val="lt1"/>
                    </a:solidFill>
                  </a:tcPr>
                </a:tc>
                <a:extLst>
                  <a:ext uri="{0D108BD9-81ED-4DB2-BD59-A6C34878D82A}">
                    <a16:rowId xmlns:a16="http://schemas.microsoft.com/office/drawing/2014/main" val="10004"/>
                  </a:ext>
                </a:extLst>
              </a:tr>
              <a:tr h="379950">
                <a:tc>
                  <a:txBody>
                    <a:bodyPr/>
                    <a:lstStyle/>
                    <a:p>
                      <a:pPr marL="0" marR="0" lvl="0" indent="0" algn="l" rtl="0">
                        <a:lnSpc>
                          <a:spcPct val="100000"/>
                        </a:lnSpc>
                        <a:spcBef>
                          <a:spcPts val="0"/>
                        </a:spcBef>
                        <a:spcAft>
                          <a:spcPts val="0"/>
                        </a:spcAft>
                        <a:buNone/>
                      </a:pPr>
                      <a:r>
                        <a:rPr lang="en-US" sz="1600" u="none" strike="noStrike" cap="none">
                          <a:latin typeface="Open Sans"/>
                          <a:ea typeface="Open Sans"/>
                          <a:cs typeface="Open Sans"/>
                          <a:sym typeface="Open Sans"/>
                        </a:rPr>
                        <a:t>Subject coverage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Open Sans"/>
                          <a:ea typeface="Open Sans"/>
                          <a:cs typeface="Open Sans"/>
                          <a:sym typeface="Open Sans"/>
                        </a:rPr>
                        <a:t>National and regional scholarly health and biomedical sciences literature published in EMR countries.</a:t>
                      </a:r>
                      <a:endParaRPr sz="1400" u="none" strike="noStrike" cap="none"/>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l" rtl="0">
                        <a:lnSpc>
                          <a:spcPct val="100000"/>
                        </a:lnSpc>
                        <a:spcBef>
                          <a:spcPts val="0"/>
                        </a:spcBef>
                        <a:spcAft>
                          <a:spcPts val="0"/>
                        </a:spcAft>
                        <a:buNone/>
                      </a:pPr>
                      <a:r>
                        <a:rPr lang="en-US" sz="1600" u="none" strike="noStrike" cap="none">
                          <a:latin typeface="Open Sans"/>
                          <a:ea typeface="Open Sans"/>
                          <a:cs typeface="Open Sans"/>
                          <a:sym typeface="Open Sans"/>
                        </a:rPr>
                        <a:t>Qualitative data</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More than 269,946 citations.</a:t>
                      </a:r>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284" name="Google Shape;284;p23"/>
          <p:cNvPicPr preferRelativeResize="0"/>
          <p:nvPr/>
        </p:nvPicPr>
        <p:blipFill rotWithShape="1">
          <a:blip r:embed="rId3">
            <a:alphaModFix/>
          </a:blip>
          <a:srcRect/>
          <a:stretch/>
        </p:blipFill>
        <p:spPr>
          <a:xfrm>
            <a:off x="575035" y="1819139"/>
            <a:ext cx="7309125" cy="820365"/>
          </a:xfrm>
          <a:prstGeom prst="rect">
            <a:avLst/>
          </a:prstGeom>
          <a:noFill/>
          <a:ln>
            <a:noFill/>
          </a:ln>
        </p:spPr>
      </p:pic>
      <p:sp>
        <p:nvSpPr>
          <p:cNvPr id="285" name="Google Shape;285;p23"/>
          <p:cNvSpPr txBox="1"/>
          <p:nvPr/>
        </p:nvSpPr>
        <p:spPr>
          <a:xfrm>
            <a:off x="745107" y="1609095"/>
            <a:ext cx="10362603" cy="79169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1600" b="0" i="0" u="none" strike="noStrike" cap="none" dirty="0">
                <a:solidFill>
                  <a:srgbClr val="000000"/>
                </a:solidFill>
                <a:latin typeface="Open Sans"/>
                <a:ea typeface="Open Sans"/>
                <a:cs typeface="Open Sans"/>
                <a:sym typeface="Open Sans"/>
              </a:rPr>
              <a:t>See Research4Life Portal </a:t>
            </a:r>
            <a:r>
              <a:rPr lang="en-US" sz="1600" b="1" i="0" u="none" strike="noStrike" cap="none" dirty="0">
                <a:solidFill>
                  <a:srgbClr val="000000"/>
                </a:solidFill>
                <a:latin typeface="Open Sans"/>
                <a:ea typeface="Open Sans"/>
                <a:cs typeface="Open Sans"/>
                <a:sym typeface="Open Sans"/>
              </a:rPr>
              <a:t>Databases </a:t>
            </a:r>
            <a:r>
              <a:rPr lang="en-US" sz="1600" b="0" i="0" u="none" strike="noStrike" cap="none" dirty="0">
                <a:solidFill>
                  <a:srgbClr val="000000"/>
                </a:solidFill>
                <a:latin typeface="Open Sans"/>
                <a:ea typeface="Open Sans"/>
                <a:cs typeface="Open Sans"/>
                <a:sym typeface="Open Sans"/>
              </a:rPr>
              <a:t>list/Index Medicus for the Eastern Mediterranean Region (IMEMR)</a:t>
            </a:r>
            <a:endParaRPr dirty="0"/>
          </a:p>
          <a:p>
            <a:pPr marL="0" marR="0" lvl="0" indent="0" algn="l" rtl="0">
              <a:lnSpc>
                <a:spcPct val="150000"/>
              </a:lnSpc>
              <a:spcBef>
                <a:spcPts val="0"/>
              </a:spcBef>
              <a:spcAft>
                <a:spcPts val="0"/>
              </a:spcAft>
              <a:buClr>
                <a:srgbClr val="000000"/>
              </a:buClr>
              <a:buSzPts val="2000"/>
              <a:buFont typeface="Arial"/>
              <a:buNone/>
            </a:pPr>
            <a:r>
              <a:rPr lang="en-US" sz="1600" b="0" i="0" u="none" strike="noStrike" cap="none" dirty="0">
                <a:solidFill>
                  <a:srgbClr val="000000"/>
                </a:solidFill>
                <a:latin typeface="Open Sans"/>
                <a:ea typeface="Open Sans"/>
                <a:cs typeface="Open Sans"/>
                <a:sym typeface="Open Sans"/>
              </a:rPr>
              <a:t>can also be accessed directly </a:t>
            </a:r>
            <a:r>
              <a:rPr lang="en-US" sz="1600" b="1" i="0" u="sng" strike="noStrike" cap="none" dirty="0">
                <a:solidFill>
                  <a:srgbClr val="0000FF"/>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https://vlibrary.emro.who.int/imemr/</a:t>
            </a:r>
            <a:r>
              <a:rPr lang="en-US" sz="1600" b="1" i="0" u="sng" strike="noStrike" cap="none" dirty="0">
                <a:solidFill>
                  <a:srgbClr val="0000FF"/>
                </a:solidFill>
                <a:latin typeface="Open Sans"/>
                <a:ea typeface="Open Sans"/>
                <a:cs typeface="Open Sans"/>
                <a:sym typeface="Open Sans"/>
              </a:rPr>
              <a:t> </a:t>
            </a:r>
            <a:endParaRPr sz="1400" b="0" i="0" u="none" strike="noStrike" cap="none" dirty="0">
              <a:solidFill>
                <a:srgbClr val="000000"/>
              </a:solidFill>
              <a:latin typeface="Open Sans"/>
              <a:ea typeface="Open Sans"/>
              <a:cs typeface="Open Sans"/>
              <a:sym typeface="Open Sans"/>
            </a:endParaRPr>
          </a:p>
        </p:txBody>
      </p:sp>
      <p:pic>
        <p:nvPicPr>
          <p:cNvPr id="286" name="Google Shape;286;p23"/>
          <p:cNvPicPr preferRelativeResize="0"/>
          <p:nvPr/>
        </p:nvPicPr>
        <p:blipFill rotWithShape="1">
          <a:blip r:embed="rId5">
            <a:alphaModFix/>
          </a:blip>
          <a:srcRect/>
          <a:stretch/>
        </p:blipFill>
        <p:spPr>
          <a:xfrm>
            <a:off x="586325" y="3603869"/>
            <a:ext cx="2096186" cy="2014941"/>
          </a:xfrm>
          <a:prstGeom prst="rect">
            <a:avLst/>
          </a:prstGeom>
          <a:noFill/>
          <a:ln>
            <a:noFill/>
          </a:ln>
        </p:spPr>
      </p:pic>
      <p:sp>
        <p:nvSpPr>
          <p:cNvPr id="287" name="Google Shape;287;p23"/>
          <p:cNvSpPr txBox="1"/>
          <p:nvPr/>
        </p:nvSpPr>
        <p:spPr>
          <a:xfrm>
            <a:off x="424981" y="5772266"/>
            <a:ext cx="241887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highlight>
                  <a:srgbClr val="000080"/>
                </a:highlight>
                <a:latin typeface="Arial"/>
                <a:ea typeface="Arial"/>
                <a:cs typeface="Arial"/>
                <a:sym typeface="Arial"/>
              </a:rPr>
              <a:t>SCAN ME</a:t>
            </a:r>
            <a:endParaRPr/>
          </a:p>
        </p:txBody>
      </p:sp>
      <p:pic>
        <p:nvPicPr>
          <p:cNvPr id="288" name="Google Shape;288;p23"/>
          <p:cNvPicPr preferRelativeResize="0"/>
          <p:nvPr/>
        </p:nvPicPr>
        <p:blipFill rotWithShape="1">
          <a:blip r:embed="rId6">
            <a:alphaModFix/>
          </a:blip>
          <a:srcRect/>
          <a:stretch/>
        </p:blipFill>
        <p:spPr>
          <a:xfrm>
            <a:off x="205844" y="2660474"/>
            <a:ext cx="2857143" cy="866667"/>
          </a:xfrm>
          <a:prstGeom prst="rect">
            <a:avLst/>
          </a:prstGeom>
          <a:noFill/>
          <a:ln>
            <a:noFill/>
          </a:ln>
        </p:spPr>
      </p:pic>
      <p:sp>
        <p:nvSpPr>
          <p:cNvPr id="289" name="Google Shape;289;p23"/>
          <p:cNvSpPr txBox="1"/>
          <p:nvPr/>
        </p:nvSpPr>
        <p:spPr>
          <a:xfrm>
            <a:off x="-38927" y="253394"/>
            <a:ext cx="8094689" cy="156574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r>
              <a:rPr lang="en-US" sz="3200" b="0" i="0" u="none" strike="noStrike" cap="none">
                <a:solidFill>
                  <a:srgbClr val="586F7C"/>
                </a:solidFill>
                <a:latin typeface="Open Sans"/>
                <a:ea typeface="Open Sans"/>
                <a:cs typeface="Open Sans"/>
                <a:sym typeface="Open Sans"/>
              </a:rPr>
              <a:t>WHO-EMRO Index Medicus for the Eastern Mediterranean Region (IMEMR)</a:t>
            </a:r>
            <a:br>
              <a:rPr lang="en-US" sz="3200" b="0" i="0" u="none" strike="noStrike" cap="none">
                <a:solidFill>
                  <a:srgbClr val="586F7C"/>
                </a:solidFill>
                <a:latin typeface="Open Sans"/>
                <a:ea typeface="Open Sans"/>
                <a:cs typeface="Open Sans"/>
                <a:sym typeface="Open Sans"/>
              </a:rPr>
            </a:br>
            <a:r>
              <a:rPr lang="en-US" sz="2800" b="0" i="0" u="none" strike="noStrike" cap="none">
                <a:solidFill>
                  <a:srgbClr val="586F7C"/>
                </a:solidFill>
                <a:latin typeface="Open Sans"/>
                <a:ea typeface="Open Sans"/>
                <a:cs typeface="Open Sans"/>
                <a:sym typeface="Open Sans"/>
              </a:rPr>
              <a:t> </a:t>
            </a:r>
            <a:endParaRPr sz="2800" b="0" i="0" u="none" strike="noStrike" cap="none">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0"/>
          <p:cNvSpPr txBox="1"/>
          <p:nvPr/>
        </p:nvSpPr>
        <p:spPr>
          <a:xfrm>
            <a:off x="0" y="480081"/>
            <a:ext cx="8094689" cy="12434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endParaRPr sz="2800" b="0" i="0" u="none" strike="noStrike" cap="none">
              <a:solidFill>
                <a:srgbClr val="586F7C"/>
              </a:solidFill>
              <a:latin typeface="Open Sans"/>
              <a:ea typeface="Open Sans"/>
              <a:cs typeface="Open Sans"/>
              <a:sym typeface="Open Sans"/>
            </a:endParaRPr>
          </a:p>
          <a:p>
            <a:pPr marL="0" marR="0" lvl="0" indent="0" algn="l" rtl="0">
              <a:lnSpc>
                <a:spcPct val="90000"/>
              </a:lnSpc>
              <a:spcBef>
                <a:spcPts val="0"/>
              </a:spcBef>
              <a:spcAft>
                <a:spcPts val="0"/>
              </a:spcAft>
              <a:buClr>
                <a:srgbClr val="FFFFFF"/>
              </a:buClr>
              <a:buSzPts val="3600"/>
              <a:buFont typeface="Trebuchet MS"/>
              <a:buNone/>
            </a:pPr>
            <a:r>
              <a:rPr lang="en-US" sz="3200" b="0" i="0" u="none" strike="noStrike" cap="none">
                <a:solidFill>
                  <a:srgbClr val="586F7C"/>
                </a:solidFill>
                <a:latin typeface="Open Sans"/>
                <a:ea typeface="Open Sans"/>
                <a:cs typeface="Open Sans"/>
                <a:sym typeface="Open Sans"/>
              </a:rPr>
              <a:t>WHO Index Medicus for the Eastern Mediterranean Region (IMEMR)</a:t>
            </a:r>
            <a:endParaRPr/>
          </a:p>
          <a:p>
            <a:pPr marL="0" marR="0" lvl="0" indent="0" algn="l" rtl="0">
              <a:lnSpc>
                <a:spcPct val="90000"/>
              </a:lnSpc>
              <a:spcBef>
                <a:spcPts val="0"/>
              </a:spcBef>
              <a:spcAft>
                <a:spcPts val="0"/>
              </a:spcAft>
              <a:buClr>
                <a:srgbClr val="FFFFFF"/>
              </a:buClr>
              <a:buSzPts val="3600"/>
              <a:buFont typeface="Trebuchet MS"/>
              <a:buNone/>
            </a:pPr>
            <a:br>
              <a:rPr lang="en-US" sz="3200" b="0" i="0" u="none" strike="noStrike" cap="none">
                <a:solidFill>
                  <a:srgbClr val="586F7C"/>
                </a:solidFill>
                <a:latin typeface="Open Sans"/>
                <a:ea typeface="Open Sans"/>
                <a:cs typeface="Open Sans"/>
                <a:sym typeface="Open Sans"/>
              </a:rPr>
            </a:br>
            <a:endParaRPr sz="3200" b="0" i="0" u="none" strike="noStrike" cap="none">
              <a:solidFill>
                <a:srgbClr val="FFFFFF"/>
              </a:solidFill>
              <a:latin typeface="Arial"/>
              <a:ea typeface="Arial"/>
              <a:cs typeface="Arial"/>
              <a:sym typeface="Arial"/>
            </a:endParaRPr>
          </a:p>
        </p:txBody>
      </p:sp>
      <p:pic>
        <p:nvPicPr>
          <p:cNvPr id="295" name="Google Shape;295;p40"/>
          <p:cNvPicPr preferRelativeResize="0"/>
          <p:nvPr/>
        </p:nvPicPr>
        <p:blipFill rotWithShape="1">
          <a:blip r:embed="rId3">
            <a:alphaModFix/>
          </a:blip>
          <a:srcRect/>
          <a:stretch/>
        </p:blipFill>
        <p:spPr>
          <a:xfrm>
            <a:off x="1" y="1718008"/>
            <a:ext cx="12027876" cy="5150502"/>
          </a:xfrm>
          <a:prstGeom prst="rect">
            <a:avLst/>
          </a:prstGeom>
          <a:noFill/>
          <a:ln>
            <a:noFill/>
          </a:ln>
        </p:spPr>
      </p:pic>
      <p:sp>
        <p:nvSpPr>
          <p:cNvPr id="296" name="Google Shape;296;p40"/>
          <p:cNvSpPr/>
          <p:nvPr/>
        </p:nvSpPr>
        <p:spPr>
          <a:xfrm>
            <a:off x="6569611" y="2405574"/>
            <a:ext cx="1406771" cy="436099"/>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7" name="Google Shape;297;p40"/>
          <p:cNvSpPr/>
          <p:nvPr/>
        </p:nvSpPr>
        <p:spPr>
          <a:xfrm>
            <a:off x="5311640" y="4754662"/>
            <a:ext cx="1862883" cy="1623256"/>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8" name="Google Shape;298;p40"/>
          <p:cNvSpPr/>
          <p:nvPr/>
        </p:nvSpPr>
        <p:spPr>
          <a:xfrm>
            <a:off x="6428935" y="3080825"/>
            <a:ext cx="2757268" cy="1368091"/>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4"/>
          <p:cNvSpPr txBox="1"/>
          <p:nvPr/>
        </p:nvSpPr>
        <p:spPr>
          <a:xfrm>
            <a:off x="0" y="100255"/>
            <a:ext cx="8094689" cy="108090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endParaRPr sz="3200" b="0" i="0" u="none" strike="noStrike" cap="none">
              <a:solidFill>
                <a:srgbClr val="586F7C"/>
              </a:solidFill>
              <a:latin typeface="Open Sans"/>
              <a:ea typeface="Open Sans"/>
              <a:cs typeface="Open Sans"/>
              <a:sym typeface="Open Sans"/>
            </a:endParaRPr>
          </a:p>
          <a:p>
            <a:pPr marL="0" marR="0" lvl="0" indent="0" algn="l" rtl="0">
              <a:lnSpc>
                <a:spcPct val="90000"/>
              </a:lnSpc>
              <a:spcBef>
                <a:spcPts val="0"/>
              </a:spcBef>
              <a:spcAft>
                <a:spcPts val="0"/>
              </a:spcAft>
              <a:buClr>
                <a:srgbClr val="FFFFFF"/>
              </a:buClr>
              <a:buSzPts val="3600"/>
              <a:buFont typeface="Trebuchet MS"/>
              <a:buNone/>
            </a:pPr>
            <a:r>
              <a:rPr lang="en-US" sz="3200" b="0" i="0" u="none" strike="noStrike" cap="none">
                <a:solidFill>
                  <a:srgbClr val="586F7C"/>
                </a:solidFill>
                <a:latin typeface="Open Sans"/>
                <a:ea typeface="Open Sans"/>
                <a:cs typeface="Open Sans"/>
                <a:sym typeface="Open Sans"/>
              </a:rPr>
              <a:t>WHO Index Medicus for the Eastern Mediterranean Region (IMEMR)</a:t>
            </a:r>
            <a:br>
              <a:rPr lang="en-US" sz="3200" b="0" i="0" u="none" strike="noStrike" cap="none">
                <a:solidFill>
                  <a:srgbClr val="586F7C"/>
                </a:solidFill>
                <a:latin typeface="Open Sans"/>
                <a:ea typeface="Open Sans"/>
                <a:cs typeface="Open Sans"/>
                <a:sym typeface="Open Sans"/>
              </a:rPr>
            </a:br>
            <a:endParaRPr sz="3200" b="0" i="0" u="none" strike="noStrike" cap="none">
              <a:solidFill>
                <a:srgbClr val="586F7C"/>
              </a:solidFill>
              <a:latin typeface="Open Sans"/>
              <a:ea typeface="Open Sans"/>
              <a:cs typeface="Open Sans"/>
              <a:sym typeface="Open Sans"/>
            </a:endParaRPr>
          </a:p>
        </p:txBody>
      </p:sp>
      <p:sp>
        <p:nvSpPr>
          <p:cNvPr id="304" name="Google Shape;304;p54"/>
          <p:cNvSpPr txBox="1"/>
          <p:nvPr/>
        </p:nvSpPr>
        <p:spPr>
          <a:xfrm>
            <a:off x="776908" y="1174643"/>
            <a:ext cx="265657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586F7C"/>
                </a:solidFill>
                <a:latin typeface="Open Sans"/>
                <a:ea typeface="Open Sans"/>
                <a:cs typeface="Open Sans"/>
                <a:sym typeface="Open Sans"/>
              </a:rPr>
              <a:t>Simple Search</a:t>
            </a:r>
            <a:endParaRPr/>
          </a:p>
        </p:txBody>
      </p:sp>
      <p:pic>
        <p:nvPicPr>
          <p:cNvPr id="305" name="Google Shape;305;p54"/>
          <p:cNvPicPr preferRelativeResize="0"/>
          <p:nvPr/>
        </p:nvPicPr>
        <p:blipFill rotWithShape="1">
          <a:blip r:embed="rId3">
            <a:alphaModFix/>
          </a:blip>
          <a:srcRect/>
          <a:stretch/>
        </p:blipFill>
        <p:spPr>
          <a:xfrm>
            <a:off x="2249990" y="1794288"/>
            <a:ext cx="9963335" cy="5063712"/>
          </a:xfrm>
          <a:prstGeom prst="rect">
            <a:avLst/>
          </a:prstGeom>
          <a:noFill/>
          <a:ln>
            <a:noFill/>
          </a:ln>
        </p:spPr>
      </p:pic>
      <p:sp>
        <p:nvSpPr>
          <p:cNvPr id="306" name="Google Shape;306;p54"/>
          <p:cNvSpPr/>
          <p:nvPr/>
        </p:nvSpPr>
        <p:spPr>
          <a:xfrm>
            <a:off x="5328566" y="3193576"/>
            <a:ext cx="3924615" cy="354842"/>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7" name="Google Shape;307;p54"/>
          <p:cNvSpPr/>
          <p:nvPr/>
        </p:nvSpPr>
        <p:spPr>
          <a:xfrm>
            <a:off x="5328566" y="4130754"/>
            <a:ext cx="2387985" cy="341194"/>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8" name="Google Shape;308;p54"/>
          <p:cNvSpPr txBox="1"/>
          <p:nvPr/>
        </p:nvSpPr>
        <p:spPr>
          <a:xfrm>
            <a:off x="0" y="3548418"/>
            <a:ext cx="3070745" cy="255454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3200"/>
              <a:buFont typeface="Arial"/>
              <a:buChar char="•"/>
            </a:pPr>
            <a:r>
              <a:rPr lang="en-US" sz="3200" b="0" i="0" u="none" strike="noStrike" cap="none" dirty="0">
                <a:solidFill>
                  <a:srgbClr val="586F7C"/>
                </a:solidFill>
                <a:latin typeface="Open Sans"/>
                <a:ea typeface="Open Sans"/>
                <a:cs typeface="Open Sans"/>
                <a:sym typeface="Open Sans"/>
              </a:rPr>
              <a:t>A simple search with </a:t>
            </a:r>
            <a:r>
              <a:rPr lang="en-US" sz="3200" b="1" i="1" u="none" strike="noStrike" cap="none" dirty="0">
                <a:solidFill>
                  <a:srgbClr val="586F7C"/>
                </a:solidFill>
                <a:latin typeface="Open Sans"/>
                <a:ea typeface="Open Sans"/>
                <a:cs typeface="Open Sans"/>
                <a:sym typeface="Open Sans"/>
              </a:rPr>
              <a:t>“Neoplasms”</a:t>
            </a:r>
            <a:endParaRPr dirty="0"/>
          </a:p>
          <a:p>
            <a:pPr marL="285750" marR="0" lvl="0" indent="-285750" algn="l" rtl="0">
              <a:lnSpc>
                <a:spcPct val="100000"/>
              </a:lnSpc>
              <a:spcBef>
                <a:spcPts val="0"/>
              </a:spcBef>
              <a:spcAft>
                <a:spcPts val="0"/>
              </a:spcAft>
              <a:buClr>
                <a:srgbClr val="000000"/>
              </a:buClr>
              <a:buSzPts val="3200"/>
              <a:buFont typeface="Arial"/>
              <a:buChar char="•"/>
            </a:pPr>
            <a:r>
              <a:rPr lang="en-US" sz="3200" b="0" i="0" u="none" strike="noStrike" cap="none" dirty="0">
                <a:solidFill>
                  <a:srgbClr val="586F7C"/>
                </a:solidFill>
                <a:latin typeface="Open Sans"/>
                <a:ea typeface="Open Sans"/>
                <a:cs typeface="Open Sans"/>
                <a:sym typeface="Open Sans"/>
              </a:rPr>
              <a:t>Results 713 citations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55"/>
          <p:cNvPicPr preferRelativeResize="0"/>
          <p:nvPr/>
        </p:nvPicPr>
        <p:blipFill rotWithShape="1">
          <a:blip r:embed="rId3">
            <a:alphaModFix/>
          </a:blip>
          <a:srcRect/>
          <a:stretch/>
        </p:blipFill>
        <p:spPr>
          <a:xfrm>
            <a:off x="2570910" y="1809433"/>
            <a:ext cx="9621090" cy="4411182"/>
          </a:xfrm>
          <a:prstGeom prst="rect">
            <a:avLst/>
          </a:prstGeom>
          <a:noFill/>
          <a:ln>
            <a:noFill/>
          </a:ln>
        </p:spPr>
      </p:pic>
      <p:sp>
        <p:nvSpPr>
          <p:cNvPr id="314" name="Google Shape;314;p55"/>
          <p:cNvSpPr txBox="1"/>
          <p:nvPr/>
        </p:nvSpPr>
        <p:spPr>
          <a:xfrm>
            <a:off x="-75063" y="240905"/>
            <a:ext cx="8094689" cy="75955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endParaRPr sz="3200" b="0" i="0" u="none" strike="noStrike" cap="none">
              <a:solidFill>
                <a:srgbClr val="586F7C"/>
              </a:solidFill>
              <a:latin typeface="Open Sans"/>
              <a:ea typeface="Open Sans"/>
              <a:cs typeface="Open Sans"/>
              <a:sym typeface="Open Sans"/>
            </a:endParaRPr>
          </a:p>
          <a:p>
            <a:pPr marL="0" marR="0" lvl="0" indent="0" algn="l" rtl="0">
              <a:lnSpc>
                <a:spcPct val="90000"/>
              </a:lnSpc>
              <a:spcBef>
                <a:spcPts val="0"/>
              </a:spcBef>
              <a:spcAft>
                <a:spcPts val="0"/>
              </a:spcAft>
              <a:buClr>
                <a:srgbClr val="FFFFFF"/>
              </a:buClr>
              <a:buSzPts val="3600"/>
              <a:buFont typeface="Trebuchet MS"/>
              <a:buNone/>
            </a:pPr>
            <a:endParaRPr sz="3200" b="0" i="0" u="none" strike="noStrike" cap="none">
              <a:solidFill>
                <a:srgbClr val="586F7C"/>
              </a:solidFill>
              <a:latin typeface="Open Sans"/>
              <a:ea typeface="Open Sans"/>
              <a:cs typeface="Open Sans"/>
              <a:sym typeface="Open Sans"/>
            </a:endParaRPr>
          </a:p>
          <a:p>
            <a:pPr marL="0" marR="0" lvl="0" indent="0" algn="l" rtl="0">
              <a:lnSpc>
                <a:spcPct val="90000"/>
              </a:lnSpc>
              <a:spcBef>
                <a:spcPts val="0"/>
              </a:spcBef>
              <a:spcAft>
                <a:spcPts val="0"/>
              </a:spcAft>
              <a:buClr>
                <a:srgbClr val="FFFFFF"/>
              </a:buClr>
              <a:buSzPts val="3600"/>
              <a:buFont typeface="Trebuchet MS"/>
              <a:buNone/>
            </a:pPr>
            <a:r>
              <a:rPr lang="en-US" sz="3200" b="0" i="0" u="none" strike="noStrike" cap="none">
                <a:solidFill>
                  <a:srgbClr val="586F7C"/>
                </a:solidFill>
                <a:latin typeface="Open Sans"/>
                <a:ea typeface="Open Sans"/>
                <a:cs typeface="Open Sans"/>
                <a:sym typeface="Open Sans"/>
              </a:rPr>
              <a:t>WHO Index Medicus for the Eastern Mediterranean Region (IMEMR)</a:t>
            </a:r>
            <a:endParaRPr/>
          </a:p>
          <a:p>
            <a:pPr marL="0" marR="0" lvl="0" indent="0" algn="l" rtl="0">
              <a:lnSpc>
                <a:spcPct val="90000"/>
              </a:lnSpc>
              <a:spcBef>
                <a:spcPts val="0"/>
              </a:spcBef>
              <a:spcAft>
                <a:spcPts val="0"/>
              </a:spcAft>
              <a:buClr>
                <a:srgbClr val="FFFFFF"/>
              </a:buClr>
              <a:buSzPts val="3600"/>
              <a:buFont typeface="Trebuchet MS"/>
              <a:buNone/>
            </a:pPr>
            <a:br>
              <a:rPr lang="en-US" sz="3200" b="0" i="0" u="none" strike="noStrike" cap="none">
                <a:solidFill>
                  <a:srgbClr val="586F7C"/>
                </a:solidFill>
                <a:latin typeface="Open Sans"/>
                <a:ea typeface="Open Sans"/>
                <a:cs typeface="Open Sans"/>
                <a:sym typeface="Open Sans"/>
              </a:rPr>
            </a:br>
            <a:endParaRPr sz="3200" b="0" i="0" u="none" strike="noStrike" cap="none">
              <a:solidFill>
                <a:srgbClr val="586F7C"/>
              </a:solidFill>
              <a:latin typeface="Open Sans"/>
              <a:ea typeface="Open Sans"/>
              <a:cs typeface="Open Sans"/>
              <a:sym typeface="Open Sans"/>
            </a:endParaRPr>
          </a:p>
        </p:txBody>
      </p:sp>
      <p:sp>
        <p:nvSpPr>
          <p:cNvPr id="315" name="Google Shape;315;p55"/>
          <p:cNvSpPr txBox="1"/>
          <p:nvPr/>
        </p:nvSpPr>
        <p:spPr>
          <a:xfrm>
            <a:off x="814699" y="1027145"/>
            <a:ext cx="7222329" cy="75955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endParaRPr sz="3200" b="0" i="0" u="none" strike="noStrike" cap="none">
              <a:solidFill>
                <a:srgbClr val="586F7C"/>
              </a:solidFill>
              <a:latin typeface="Open Sans"/>
              <a:ea typeface="Open Sans"/>
              <a:cs typeface="Open Sans"/>
              <a:sym typeface="Open Sans"/>
            </a:endParaRPr>
          </a:p>
          <a:p>
            <a:pPr marL="0" marR="0" lvl="0" indent="0" algn="l" rtl="0">
              <a:lnSpc>
                <a:spcPct val="90000"/>
              </a:lnSpc>
              <a:spcBef>
                <a:spcPts val="0"/>
              </a:spcBef>
              <a:spcAft>
                <a:spcPts val="0"/>
              </a:spcAft>
              <a:buClr>
                <a:srgbClr val="FFFFFF"/>
              </a:buClr>
              <a:buSzPts val="3600"/>
              <a:buFont typeface="Trebuchet MS"/>
              <a:buNone/>
            </a:pPr>
            <a:endParaRPr sz="3200" b="0" i="0" u="none" strike="noStrike" cap="none">
              <a:solidFill>
                <a:srgbClr val="586F7C"/>
              </a:solidFill>
              <a:latin typeface="Open Sans"/>
              <a:ea typeface="Open Sans"/>
              <a:cs typeface="Open Sans"/>
              <a:sym typeface="Open Sans"/>
            </a:endParaRPr>
          </a:p>
          <a:p>
            <a:pPr marL="0" marR="0" lvl="0" indent="0" algn="l" rtl="0">
              <a:lnSpc>
                <a:spcPct val="90000"/>
              </a:lnSpc>
              <a:spcBef>
                <a:spcPts val="0"/>
              </a:spcBef>
              <a:spcAft>
                <a:spcPts val="0"/>
              </a:spcAft>
              <a:buClr>
                <a:srgbClr val="FFFFFF"/>
              </a:buClr>
              <a:buSzPts val="3600"/>
              <a:buFont typeface="Trebuchet MS"/>
              <a:buNone/>
            </a:pPr>
            <a:r>
              <a:rPr lang="en-US" sz="2800" b="0" i="0" u="none" strike="noStrike" cap="none">
                <a:solidFill>
                  <a:srgbClr val="586F7C"/>
                </a:solidFill>
                <a:latin typeface="Open Sans"/>
                <a:ea typeface="Open Sans"/>
                <a:cs typeface="Open Sans"/>
                <a:sym typeface="Open Sans"/>
              </a:rPr>
              <a:t>COVID-19 peer-reviewed research article</a:t>
            </a:r>
            <a:endParaRPr/>
          </a:p>
          <a:p>
            <a:pPr marL="0" marR="0" lvl="0" indent="0" algn="l" rtl="0">
              <a:lnSpc>
                <a:spcPct val="90000"/>
              </a:lnSpc>
              <a:spcBef>
                <a:spcPts val="0"/>
              </a:spcBef>
              <a:spcAft>
                <a:spcPts val="0"/>
              </a:spcAft>
              <a:buClr>
                <a:srgbClr val="FFFFFF"/>
              </a:buClr>
              <a:buSzPts val="3600"/>
              <a:buFont typeface="Trebuchet MS"/>
              <a:buNone/>
            </a:pPr>
            <a:br>
              <a:rPr lang="en-US" sz="2800" b="0" i="0" u="none" strike="noStrike" cap="none">
                <a:solidFill>
                  <a:srgbClr val="586F7C"/>
                </a:solidFill>
                <a:latin typeface="Open Sans"/>
                <a:ea typeface="Open Sans"/>
                <a:cs typeface="Open Sans"/>
                <a:sym typeface="Open Sans"/>
              </a:rPr>
            </a:br>
            <a:endParaRPr sz="2800" b="0" i="0" u="none" strike="noStrike" cap="none">
              <a:solidFill>
                <a:srgbClr val="586F7C"/>
              </a:solidFill>
              <a:latin typeface="Open Sans"/>
              <a:ea typeface="Open Sans"/>
              <a:cs typeface="Open Sans"/>
              <a:sym typeface="Open Sans"/>
            </a:endParaRPr>
          </a:p>
        </p:txBody>
      </p:sp>
      <p:sp>
        <p:nvSpPr>
          <p:cNvPr id="316" name="Google Shape;316;p55"/>
          <p:cNvSpPr/>
          <p:nvPr/>
        </p:nvSpPr>
        <p:spPr>
          <a:xfrm>
            <a:off x="4615137" y="1871140"/>
            <a:ext cx="5969505" cy="354842"/>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17" name="Google Shape;317;p55"/>
          <p:cNvCxnSpPr/>
          <p:nvPr/>
        </p:nvCxnSpPr>
        <p:spPr>
          <a:xfrm>
            <a:off x="3033793" y="2048561"/>
            <a:ext cx="1392071" cy="0"/>
          </a:xfrm>
          <a:prstGeom prst="straightConnector1">
            <a:avLst/>
          </a:prstGeom>
          <a:noFill/>
          <a:ln w="28575" cap="flat" cmpd="sng">
            <a:solidFill>
              <a:srgbClr val="FF0000"/>
            </a:solidFill>
            <a:prstDash val="solid"/>
            <a:round/>
            <a:headEnd type="none" w="sm" len="sm"/>
            <a:tailEnd type="triangle" w="med" len="med"/>
          </a:ln>
        </p:spPr>
      </p:cxnSp>
      <p:sp>
        <p:nvSpPr>
          <p:cNvPr id="318" name="Google Shape;318;p55"/>
          <p:cNvSpPr/>
          <p:nvPr/>
        </p:nvSpPr>
        <p:spPr>
          <a:xfrm>
            <a:off x="5373654" y="3690748"/>
            <a:ext cx="4015601" cy="501424"/>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9" name="Google Shape;319;p55"/>
          <p:cNvSpPr txBox="1"/>
          <p:nvPr/>
        </p:nvSpPr>
        <p:spPr>
          <a:xfrm>
            <a:off x="98474" y="4015024"/>
            <a:ext cx="3070745" cy="20621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3200"/>
              <a:buFont typeface="Arial"/>
              <a:buChar char="•"/>
            </a:pPr>
            <a:r>
              <a:rPr lang="en-US" sz="3200" b="0" i="0" u="none" strike="noStrike" cap="none">
                <a:solidFill>
                  <a:srgbClr val="586F7C"/>
                </a:solidFill>
                <a:latin typeface="Open Sans"/>
                <a:ea typeface="Open Sans"/>
                <a:cs typeface="Open Sans"/>
                <a:sym typeface="Open Sans"/>
              </a:rPr>
              <a:t>A search with </a:t>
            </a:r>
            <a:r>
              <a:rPr lang="en-US" sz="3200" b="1" i="1" u="none" strike="noStrike" cap="none">
                <a:solidFill>
                  <a:srgbClr val="586F7C"/>
                </a:solidFill>
                <a:latin typeface="Open Sans"/>
                <a:ea typeface="Open Sans"/>
                <a:cs typeface="Open Sans"/>
                <a:sym typeface="Open Sans"/>
              </a:rPr>
              <a:t>“COVID-19”</a:t>
            </a:r>
            <a:endParaRPr/>
          </a:p>
          <a:p>
            <a:pPr marL="285750" marR="0" lvl="0" indent="-285750" algn="l" rtl="0">
              <a:lnSpc>
                <a:spcPct val="100000"/>
              </a:lnSpc>
              <a:spcBef>
                <a:spcPts val="0"/>
              </a:spcBef>
              <a:spcAft>
                <a:spcPts val="0"/>
              </a:spcAft>
              <a:buClr>
                <a:srgbClr val="000000"/>
              </a:buClr>
              <a:buSzPts val="3200"/>
              <a:buFont typeface="Arial"/>
              <a:buChar char="•"/>
            </a:pPr>
            <a:r>
              <a:rPr lang="en-US" sz="3200" b="0" i="0" u="none" strike="noStrike" cap="none">
                <a:solidFill>
                  <a:srgbClr val="586F7C"/>
                </a:solidFill>
                <a:latin typeface="Open Sans"/>
                <a:ea typeface="Open Sans"/>
                <a:cs typeface="Open Sans"/>
                <a:sym typeface="Open Sans"/>
              </a:rPr>
              <a:t>Results 3,598 citations</a:t>
            </a:r>
            <a:endParaRPr/>
          </a:p>
        </p:txBody>
      </p:sp>
      <p:cxnSp>
        <p:nvCxnSpPr>
          <p:cNvPr id="320" name="Google Shape;320;p55"/>
          <p:cNvCxnSpPr/>
          <p:nvPr/>
        </p:nvCxnSpPr>
        <p:spPr>
          <a:xfrm rot="10800000" flipH="1">
            <a:off x="2718699" y="3880815"/>
            <a:ext cx="2507167" cy="985921"/>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56" descr="Graphical user interface, text, application, email, website&#10;&#10;Description automatically generated"/>
          <p:cNvPicPr preferRelativeResize="0"/>
          <p:nvPr/>
        </p:nvPicPr>
        <p:blipFill rotWithShape="1">
          <a:blip r:embed="rId3">
            <a:alphaModFix/>
          </a:blip>
          <a:srcRect/>
          <a:stretch/>
        </p:blipFill>
        <p:spPr>
          <a:xfrm>
            <a:off x="655135" y="1690540"/>
            <a:ext cx="11190736" cy="5167460"/>
          </a:xfrm>
          <a:prstGeom prst="rect">
            <a:avLst/>
          </a:prstGeom>
          <a:noFill/>
          <a:ln>
            <a:noFill/>
          </a:ln>
        </p:spPr>
      </p:pic>
      <p:sp>
        <p:nvSpPr>
          <p:cNvPr id="326" name="Google Shape;326;p56"/>
          <p:cNvSpPr txBox="1"/>
          <p:nvPr/>
        </p:nvSpPr>
        <p:spPr>
          <a:xfrm>
            <a:off x="0" y="231228"/>
            <a:ext cx="8094689" cy="122848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r>
              <a:rPr lang="en-US" sz="3200" b="0" i="0" u="none" strike="noStrike" cap="none">
                <a:solidFill>
                  <a:srgbClr val="586F7C"/>
                </a:solidFill>
                <a:latin typeface="Open Sans"/>
                <a:ea typeface="Open Sans"/>
                <a:cs typeface="Open Sans"/>
                <a:sym typeface="Open Sans"/>
              </a:rPr>
              <a:t>WHO Index Medicus for the Eastern Mediterranean Region (IMEMR)</a:t>
            </a:r>
            <a:br>
              <a:rPr lang="en-US" sz="3200" b="0" i="0" u="none" strike="noStrike" cap="none">
                <a:solidFill>
                  <a:srgbClr val="586F7C"/>
                </a:solidFill>
                <a:latin typeface="Open Sans"/>
                <a:ea typeface="Open Sans"/>
                <a:cs typeface="Open Sans"/>
                <a:sym typeface="Open Sans"/>
              </a:rPr>
            </a:br>
            <a:r>
              <a:rPr lang="en-US" sz="3200" b="0" i="0" u="none" strike="noStrike" cap="none">
                <a:solidFill>
                  <a:srgbClr val="586F7C"/>
                </a:solidFill>
                <a:latin typeface="Open Sans"/>
                <a:ea typeface="Open Sans"/>
                <a:cs typeface="Open Sans"/>
                <a:sym typeface="Open Sans"/>
              </a:rPr>
              <a:t> </a:t>
            </a:r>
            <a:endParaRPr sz="3200" b="0" i="0" u="none" strike="noStrike" cap="none">
              <a:solidFill>
                <a:srgbClr val="FFFFFF"/>
              </a:solidFill>
              <a:latin typeface="Arial"/>
              <a:ea typeface="Arial"/>
              <a:cs typeface="Arial"/>
              <a:sym typeface="Arial"/>
            </a:endParaRPr>
          </a:p>
        </p:txBody>
      </p:sp>
      <p:sp>
        <p:nvSpPr>
          <p:cNvPr id="327" name="Google Shape;327;p56"/>
          <p:cNvSpPr txBox="1"/>
          <p:nvPr/>
        </p:nvSpPr>
        <p:spPr>
          <a:xfrm>
            <a:off x="778768" y="1167320"/>
            <a:ext cx="61759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586F7C"/>
                </a:solidFill>
                <a:latin typeface="Open Sans"/>
                <a:ea typeface="Open Sans"/>
                <a:cs typeface="Open Sans"/>
                <a:sym typeface="Open Sans"/>
              </a:rPr>
              <a:t>Advanced Search</a:t>
            </a:r>
            <a:endParaRPr/>
          </a:p>
        </p:txBody>
      </p:sp>
      <p:sp>
        <p:nvSpPr>
          <p:cNvPr id="328" name="Google Shape;328;p56"/>
          <p:cNvSpPr/>
          <p:nvPr/>
        </p:nvSpPr>
        <p:spPr>
          <a:xfrm>
            <a:off x="778768" y="3365766"/>
            <a:ext cx="9047620" cy="64742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9" name="Google Shape;329;p56"/>
          <p:cNvSpPr/>
          <p:nvPr/>
        </p:nvSpPr>
        <p:spPr>
          <a:xfrm>
            <a:off x="778768" y="4244018"/>
            <a:ext cx="9047620" cy="128332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0" name="Google Shape;330;p56"/>
          <p:cNvSpPr/>
          <p:nvPr/>
        </p:nvSpPr>
        <p:spPr>
          <a:xfrm>
            <a:off x="10021452" y="3712191"/>
            <a:ext cx="855813" cy="23201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1" name="Google Shape;331;p56"/>
          <p:cNvSpPr/>
          <p:nvPr/>
        </p:nvSpPr>
        <p:spPr>
          <a:xfrm>
            <a:off x="10140287" y="5411337"/>
            <a:ext cx="1396578" cy="35643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0" y="420834"/>
            <a:ext cx="7707086"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solidFill>
                  <a:srgbClr val="586F7C"/>
                </a:solidFill>
                <a:latin typeface="Open Sans"/>
                <a:ea typeface="Open Sans"/>
                <a:cs typeface="Open Sans"/>
                <a:sym typeface="Open Sans"/>
              </a:rPr>
              <a:t>Learning objectives</a:t>
            </a:r>
            <a:endParaRPr>
              <a:solidFill>
                <a:srgbClr val="586F7C"/>
              </a:solidFill>
              <a:latin typeface="Open Sans"/>
              <a:ea typeface="Open Sans"/>
              <a:cs typeface="Open Sans"/>
              <a:sym typeface="Open Sans"/>
            </a:endParaRPr>
          </a:p>
        </p:txBody>
      </p:sp>
      <p:sp>
        <p:nvSpPr>
          <p:cNvPr id="92" name="Google Shape;92;p2"/>
          <p:cNvSpPr txBox="1">
            <a:spLocks noGrp="1"/>
          </p:cNvSpPr>
          <p:nvPr>
            <p:ph type="body" idx="1"/>
          </p:nvPr>
        </p:nvSpPr>
        <p:spPr>
          <a:xfrm>
            <a:off x="554815" y="2014144"/>
            <a:ext cx="10060176" cy="3599400"/>
          </a:xfrm>
          <a:prstGeom prst="rect">
            <a:avLst/>
          </a:prstGeom>
          <a:noFill/>
          <a:ln>
            <a:noFill/>
          </a:ln>
        </p:spPr>
        <p:txBody>
          <a:bodyPr spcFirstLastPara="1" wrap="square" lIns="91425" tIns="45700" rIns="91425" bIns="45700" anchor="t" anchorCtr="0">
            <a:normAutofit/>
          </a:bodyPr>
          <a:lstStyle/>
          <a:p>
            <a:pPr marL="355600" lvl="0" indent="-342900" algn="l" rtl="0">
              <a:lnSpc>
                <a:spcPct val="150000"/>
              </a:lnSpc>
              <a:spcBef>
                <a:spcPts val="0"/>
              </a:spcBef>
              <a:spcAft>
                <a:spcPts val="0"/>
              </a:spcAft>
              <a:buClr>
                <a:schemeClr val="dk2"/>
              </a:buClr>
              <a:buSzPts val="2200"/>
              <a:buChar char="●"/>
            </a:pPr>
            <a:r>
              <a:rPr lang="en-US">
                <a:solidFill>
                  <a:srgbClr val="3F3F3F"/>
                </a:solidFill>
                <a:latin typeface="Open Sans"/>
                <a:ea typeface="Open Sans"/>
                <a:cs typeface="Open Sans"/>
                <a:sym typeface="Open Sans"/>
              </a:rPr>
              <a:t>Become aware of existing additional resources related to health.</a:t>
            </a:r>
            <a:endParaRPr>
              <a:solidFill>
                <a:srgbClr val="3F3F3F"/>
              </a:solidFill>
              <a:latin typeface="Open Sans"/>
              <a:ea typeface="Open Sans"/>
              <a:cs typeface="Open Sans"/>
              <a:sym typeface="Open Sans"/>
            </a:endParaRPr>
          </a:p>
          <a:p>
            <a:pPr marL="355600" lvl="0" indent="-342900" algn="l" rtl="0">
              <a:lnSpc>
                <a:spcPct val="150000"/>
              </a:lnSpc>
              <a:spcBef>
                <a:spcPts val="0"/>
              </a:spcBef>
              <a:spcAft>
                <a:spcPts val="0"/>
              </a:spcAft>
              <a:buClr>
                <a:schemeClr val="dk2"/>
              </a:buClr>
              <a:buSzPts val="2200"/>
              <a:buChar char="●"/>
            </a:pPr>
            <a:r>
              <a:rPr lang="en-US">
                <a:solidFill>
                  <a:srgbClr val="3F3F3F"/>
                </a:solidFill>
                <a:latin typeface="Open Sans"/>
                <a:ea typeface="Open Sans"/>
                <a:cs typeface="Open Sans"/>
                <a:sym typeface="Open Sans"/>
              </a:rPr>
              <a:t>Understand the additional collections and how to use them.</a:t>
            </a:r>
            <a:endParaRPr>
              <a:solidFill>
                <a:srgbClr val="3F3F3F"/>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7"/>
          <p:cNvSpPr txBox="1"/>
          <p:nvPr/>
        </p:nvSpPr>
        <p:spPr>
          <a:xfrm>
            <a:off x="0" y="0"/>
            <a:ext cx="8094689" cy="145971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r>
              <a:rPr lang="en-US" sz="3200" b="0" i="0" u="none" strike="noStrike" cap="none">
                <a:solidFill>
                  <a:srgbClr val="586F7C"/>
                </a:solidFill>
                <a:latin typeface="Open Sans"/>
                <a:ea typeface="Open Sans"/>
                <a:cs typeface="Open Sans"/>
                <a:sym typeface="Open Sans"/>
              </a:rPr>
              <a:t>WHO Index Medicus for the Eastern Mediterranean Region (IMEMR)</a:t>
            </a:r>
            <a:br>
              <a:rPr lang="en-US" sz="3200" b="0" i="0" u="none" strike="noStrike" cap="none">
                <a:solidFill>
                  <a:srgbClr val="586F7C"/>
                </a:solidFill>
                <a:latin typeface="Open Sans"/>
                <a:ea typeface="Open Sans"/>
                <a:cs typeface="Open Sans"/>
                <a:sym typeface="Open Sans"/>
              </a:rPr>
            </a:br>
            <a:endParaRPr sz="3200" b="0" i="0" u="none" strike="noStrike" cap="none">
              <a:solidFill>
                <a:srgbClr val="FFFFFF"/>
              </a:solidFill>
              <a:latin typeface="Arial"/>
              <a:ea typeface="Arial"/>
              <a:cs typeface="Arial"/>
              <a:sym typeface="Arial"/>
            </a:endParaRPr>
          </a:p>
        </p:txBody>
      </p:sp>
      <p:sp>
        <p:nvSpPr>
          <p:cNvPr id="337" name="Google Shape;337;p57"/>
          <p:cNvSpPr txBox="1"/>
          <p:nvPr/>
        </p:nvSpPr>
        <p:spPr>
          <a:xfrm>
            <a:off x="746586" y="1140967"/>
            <a:ext cx="61759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586F7C"/>
                </a:solidFill>
                <a:latin typeface="Open Sans"/>
                <a:ea typeface="Open Sans"/>
                <a:cs typeface="Open Sans"/>
                <a:sym typeface="Open Sans"/>
              </a:rPr>
              <a:t>Advanced Search</a:t>
            </a:r>
            <a:endParaRPr/>
          </a:p>
        </p:txBody>
      </p:sp>
      <p:pic>
        <p:nvPicPr>
          <p:cNvPr id="338" name="Google Shape;338;p57"/>
          <p:cNvPicPr preferRelativeResize="0"/>
          <p:nvPr/>
        </p:nvPicPr>
        <p:blipFill rotWithShape="1">
          <a:blip r:embed="rId3">
            <a:alphaModFix/>
          </a:blip>
          <a:srcRect/>
          <a:stretch/>
        </p:blipFill>
        <p:spPr>
          <a:xfrm>
            <a:off x="1490926" y="1664187"/>
            <a:ext cx="10701074" cy="4993287"/>
          </a:xfrm>
          <a:prstGeom prst="rect">
            <a:avLst/>
          </a:prstGeom>
          <a:noFill/>
          <a:ln>
            <a:noFill/>
          </a:ln>
        </p:spPr>
      </p:pic>
      <p:sp>
        <p:nvSpPr>
          <p:cNvPr id="339" name="Google Shape;339;p57"/>
          <p:cNvSpPr txBox="1"/>
          <p:nvPr/>
        </p:nvSpPr>
        <p:spPr>
          <a:xfrm>
            <a:off x="0" y="3353449"/>
            <a:ext cx="3070745" cy="30469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3F3F3F"/>
                </a:solidFill>
                <a:latin typeface="Open Sans"/>
                <a:ea typeface="Open Sans"/>
                <a:cs typeface="Open Sans"/>
                <a:sym typeface="Open Sans"/>
              </a:rPr>
              <a:t>An Advanced Search with </a:t>
            </a:r>
            <a:r>
              <a:rPr lang="en-US" sz="2400" b="0" i="1" u="none" strike="noStrike" cap="none" dirty="0">
                <a:solidFill>
                  <a:srgbClr val="3F3F3F"/>
                </a:solidFill>
                <a:latin typeface="Open Sans"/>
                <a:ea typeface="Open Sans"/>
                <a:cs typeface="Open Sans"/>
                <a:sym typeface="Open Sans"/>
              </a:rPr>
              <a:t>Rift Valley Fever </a:t>
            </a:r>
            <a:r>
              <a:rPr lang="en-US" sz="2400" b="0" i="0" u="none" strike="noStrike" cap="none" dirty="0">
                <a:solidFill>
                  <a:srgbClr val="3F3F3F"/>
                </a:solidFill>
                <a:latin typeface="Open Sans"/>
                <a:ea typeface="Open Sans"/>
                <a:cs typeface="Open Sans"/>
                <a:sym typeface="Open Sans"/>
              </a:rPr>
              <a:t>(Title &amp; Abstract, </a:t>
            </a:r>
            <a:r>
              <a:rPr lang="en-US" sz="2400" b="0" i="0" u="none" strike="noStrike" cap="none" dirty="0" err="1">
                <a:solidFill>
                  <a:srgbClr val="3F3F3F"/>
                </a:solidFill>
                <a:latin typeface="Open Sans"/>
                <a:ea typeface="Open Sans"/>
                <a:cs typeface="Open Sans"/>
                <a:sym typeface="Open Sans"/>
              </a:rPr>
              <a:t>MeSH</a:t>
            </a:r>
            <a:r>
              <a:rPr lang="en-US" sz="2400" b="0" i="0" u="none" strike="noStrike" cap="none" dirty="0">
                <a:solidFill>
                  <a:srgbClr val="3F3F3F"/>
                </a:solidFill>
                <a:latin typeface="Open Sans"/>
                <a:ea typeface="Open Sans"/>
                <a:cs typeface="Open Sans"/>
                <a:sym typeface="Open Sans"/>
              </a:rPr>
              <a:t>)</a:t>
            </a:r>
            <a:endParaRPr dirty="0"/>
          </a:p>
          <a:p>
            <a:pPr marL="223838" marR="0" lvl="0" indent="0" algn="l" rtl="0">
              <a:lnSpc>
                <a:spcPct val="100000"/>
              </a:lnSpc>
              <a:spcBef>
                <a:spcPts val="0"/>
              </a:spcBef>
              <a:spcAft>
                <a:spcPts val="0"/>
              </a:spcAft>
              <a:buNone/>
            </a:pPr>
            <a:r>
              <a:rPr lang="en-US" sz="2400" b="0" i="0" u="none" strike="noStrike" cap="none" dirty="0">
                <a:solidFill>
                  <a:srgbClr val="3F3F3F"/>
                </a:solidFill>
                <a:latin typeface="Open Sans"/>
                <a:ea typeface="Open Sans"/>
                <a:cs typeface="Open Sans"/>
                <a:sym typeface="Open Sans"/>
              </a:rPr>
              <a:t> and </a:t>
            </a:r>
            <a:r>
              <a:rPr lang="en-US" sz="2400" b="0" i="1" u="none" strike="noStrike" cap="none" dirty="0">
                <a:solidFill>
                  <a:srgbClr val="3F3F3F"/>
                </a:solidFill>
                <a:latin typeface="Open Sans"/>
                <a:ea typeface="Open Sans"/>
                <a:cs typeface="Open Sans"/>
                <a:sym typeface="Open Sans"/>
              </a:rPr>
              <a:t>Rift Valley      Fever Virus </a:t>
            </a:r>
            <a:r>
              <a:rPr lang="en-US" sz="2400" b="0" i="0" u="none" strike="noStrike" cap="none" dirty="0">
                <a:solidFill>
                  <a:srgbClr val="3F3F3F"/>
                </a:solidFill>
                <a:latin typeface="Open Sans"/>
                <a:ea typeface="Open Sans"/>
                <a:cs typeface="Open Sans"/>
                <a:sym typeface="Open Sans"/>
              </a:rPr>
              <a:t>(</a:t>
            </a:r>
            <a:r>
              <a:rPr lang="en-US" sz="2400" b="0" i="0" u="none" strike="noStrike" cap="none" dirty="0" err="1">
                <a:solidFill>
                  <a:srgbClr val="3F3F3F"/>
                </a:solidFill>
                <a:latin typeface="Open Sans"/>
                <a:ea typeface="Open Sans"/>
                <a:cs typeface="Open Sans"/>
                <a:sym typeface="Open Sans"/>
              </a:rPr>
              <a:t>MeSH</a:t>
            </a:r>
            <a:r>
              <a:rPr lang="en-US" sz="2400" b="0" i="0" u="none" strike="noStrike" cap="none" dirty="0">
                <a:solidFill>
                  <a:srgbClr val="3F3F3F"/>
                </a:solidFill>
                <a:latin typeface="Open Sans"/>
                <a:ea typeface="Open Sans"/>
                <a:cs typeface="Open Sans"/>
                <a:sym typeface="Open Sans"/>
              </a:rPr>
              <a:t>)</a:t>
            </a:r>
            <a:endParaRPr sz="2400" b="1" i="1" u="none" strike="noStrike" cap="none" dirty="0">
              <a:solidFill>
                <a:srgbClr val="3F3F3F"/>
              </a:solidFill>
              <a:latin typeface="Open Sans"/>
              <a:ea typeface="Open Sans"/>
              <a:cs typeface="Open Sans"/>
              <a:sym typeface="Open Sans"/>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3F3F3F"/>
                </a:solidFill>
                <a:latin typeface="Open Sans"/>
                <a:ea typeface="Open Sans"/>
                <a:cs typeface="Open Sans"/>
                <a:sym typeface="Open Sans"/>
              </a:rPr>
              <a:t>Results 68 citations</a:t>
            </a:r>
            <a:endParaRPr dirty="0"/>
          </a:p>
        </p:txBody>
      </p:sp>
      <p:sp>
        <p:nvSpPr>
          <p:cNvPr id="340" name="Google Shape;340;p57"/>
          <p:cNvSpPr/>
          <p:nvPr/>
        </p:nvSpPr>
        <p:spPr>
          <a:xfrm>
            <a:off x="4973778" y="3577388"/>
            <a:ext cx="4394811" cy="58344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1" name="Google Shape;341;p57"/>
          <p:cNvSpPr/>
          <p:nvPr/>
        </p:nvSpPr>
        <p:spPr>
          <a:xfrm>
            <a:off x="4973779" y="2689148"/>
            <a:ext cx="3897506" cy="58344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42" name="Google Shape;342;p57"/>
          <p:cNvCxnSpPr/>
          <p:nvPr/>
        </p:nvCxnSpPr>
        <p:spPr>
          <a:xfrm rot="10800000" flipH="1">
            <a:off x="1780674" y="3962400"/>
            <a:ext cx="3048000" cy="2133601"/>
          </a:xfrm>
          <a:prstGeom prst="straightConnector1">
            <a:avLst/>
          </a:prstGeom>
          <a:noFill/>
          <a:ln w="28575" cap="flat" cmpd="sng">
            <a:solidFill>
              <a:srgbClr val="FF0000"/>
            </a:solidFill>
            <a:prstDash val="solid"/>
            <a:round/>
            <a:headEnd type="none" w="sm" len="sm"/>
            <a:tailEnd type="triangle" w="med" len="med"/>
          </a:ln>
        </p:spPr>
      </p:cxnSp>
      <p:cxnSp>
        <p:nvCxnSpPr>
          <p:cNvPr id="343" name="Google Shape;343;p57"/>
          <p:cNvCxnSpPr/>
          <p:nvPr/>
        </p:nvCxnSpPr>
        <p:spPr>
          <a:xfrm rot="10800000" flipH="1">
            <a:off x="2713703" y="3096412"/>
            <a:ext cx="2114971" cy="811911"/>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8"/>
          <p:cNvSpPr txBox="1"/>
          <p:nvPr/>
        </p:nvSpPr>
        <p:spPr>
          <a:xfrm>
            <a:off x="615075" y="1099877"/>
            <a:ext cx="6574001" cy="630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86F7C"/>
              </a:buClr>
              <a:buSzPts val="2800"/>
              <a:buFont typeface="Arial"/>
              <a:buNone/>
            </a:pPr>
            <a:r>
              <a:rPr lang="en-US" sz="2800" b="0" i="0" u="none" strike="noStrike" cap="none">
                <a:solidFill>
                  <a:srgbClr val="586F7C"/>
                </a:solidFill>
                <a:latin typeface="Open Sans"/>
                <a:ea typeface="Open Sans"/>
                <a:cs typeface="Open Sans"/>
                <a:sym typeface="Open Sans"/>
              </a:rPr>
              <a:t>  IMEMR Bibliographic Record</a:t>
            </a:r>
            <a:endParaRPr/>
          </a:p>
        </p:txBody>
      </p:sp>
      <p:pic>
        <p:nvPicPr>
          <p:cNvPr id="349" name="Google Shape;349;p58"/>
          <p:cNvPicPr preferRelativeResize="0"/>
          <p:nvPr/>
        </p:nvPicPr>
        <p:blipFill rotWithShape="1">
          <a:blip r:embed="rId3">
            <a:alphaModFix/>
          </a:blip>
          <a:srcRect/>
          <a:stretch/>
        </p:blipFill>
        <p:spPr>
          <a:xfrm>
            <a:off x="3452488" y="1730277"/>
            <a:ext cx="8739512" cy="5146701"/>
          </a:xfrm>
          <a:prstGeom prst="rect">
            <a:avLst/>
          </a:prstGeom>
          <a:noFill/>
          <a:ln>
            <a:noFill/>
          </a:ln>
        </p:spPr>
      </p:pic>
      <p:sp>
        <p:nvSpPr>
          <p:cNvPr id="350" name="Google Shape;350;p58"/>
          <p:cNvSpPr txBox="1"/>
          <p:nvPr/>
        </p:nvSpPr>
        <p:spPr>
          <a:xfrm>
            <a:off x="0" y="239267"/>
            <a:ext cx="8094689" cy="75955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endParaRPr sz="3200" b="0" i="0" u="none" strike="noStrike" cap="none">
              <a:solidFill>
                <a:srgbClr val="586F7C"/>
              </a:solidFill>
              <a:latin typeface="Open Sans"/>
              <a:ea typeface="Open Sans"/>
              <a:cs typeface="Open Sans"/>
              <a:sym typeface="Open Sans"/>
            </a:endParaRPr>
          </a:p>
          <a:p>
            <a:pPr marL="0" marR="0" lvl="0" indent="0" algn="l" rtl="0">
              <a:lnSpc>
                <a:spcPct val="90000"/>
              </a:lnSpc>
              <a:spcBef>
                <a:spcPts val="0"/>
              </a:spcBef>
              <a:spcAft>
                <a:spcPts val="0"/>
              </a:spcAft>
              <a:buClr>
                <a:srgbClr val="FFFFFF"/>
              </a:buClr>
              <a:buSzPts val="3600"/>
              <a:buFont typeface="Trebuchet MS"/>
              <a:buNone/>
            </a:pPr>
            <a:endParaRPr sz="3200" b="0" i="0" u="none" strike="noStrike" cap="none">
              <a:solidFill>
                <a:srgbClr val="586F7C"/>
              </a:solidFill>
              <a:latin typeface="Open Sans"/>
              <a:ea typeface="Open Sans"/>
              <a:cs typeface="Open Sans"/>
              <a:sym typeface="Open Sans"/>
            </a:endParaRPr>
          </a:p>
          <a:p>
            <a:pPr marL="0" marR="0" lvl="0" indent="0" algn="l" rtl="0">
              <a:lnSpc>
                <a:spcPct val="90000"/>
              </a:lnSpc>
              <a:spcBef>
                <a:spcPts val="0"/>
              </a:spcBef>
              <a:spcAft>
                <a:spcPts val="0"/>
              </a:spcAft>
              <a:buClr>
                <a:srgbClr val="FFFFFF"/>
              </a:buClr>
              <a:buSzPts val="3600"/>
              <a:buFont typeface="Trebuchet MS"/>
              <a:buNone/>
            </a:pPr>
            <a:r>
              <a:rPr lang="en-US" sz="3200" b="0" i="0" u="none" strike="noStrike" cap="none">
                <a:solidFill>
                  <a:srgbClr val="586F7C"/>
                </a:solidFill>
                <a:latin typeface="Open Sans"/>
                <a:ea typeface="Open Sans"/>
                <a:cs typeface="Open Sans"/>
                <a:sym typeface="Open Sans"/>
              </a:rPr>
              <a:t>WHO Index Medicus for the Eastern Mediterranean Region (IMEMR)</a:t>
            </a:r>
            <a:endParaRPr/>
          </a:p>
          <a:p>
            <a:pPr marL="0" marR="0" lvl="0" indent="0" algn="l" rtl="0">
              <a:lnSpc>
                <a:spcPct val="90000"/>
              </a:lnSpc>
              <a:spcBef>
                <a:spcPts val="0"/>
              </a:spcBef>
              <a:spcAft>
                <a:spcPts val="0"/>
              </a:spcAft>
              <a:buClr>
                <a:srgbClr val="FFFFFF"/>
              </a:buClr>
              <a:buSzPts val="3600"/>
              <a:buFont typeface="Trebuchet MS"/>
              <a:buNone/>
            </a:pPr>
            <a:r>
              <a:rPr lang="en-US" sz="3200" b="0" i="0" u="none" strike="noStrike" cap="none">
                <a:solidFill>
                  <a:srgbClr val="586F7C"/>
                </a:solidFill>
                <a:latin typeface="Open Sans"/>
                <a:ea typeface="Open Sans"/>
                <a:cs typeface="Open Sans"/>
                <a:sym typeface="Open Sans"/>
              </a:rPr>
              <a:t>   </a:t>
            </a:r>
            <a:br>
              <a:rPr lang="en-US" sz="3200" b="0" i="0" u="none" strike="noStrike" cap="none">
                <a:solidFill>
                  <a:srgbClr val="586F7C"/>
                </a:solidFill>
                <a:latin typeface="Open Sans"/>
                <a:ea typeface="Open Sans"/>
                <a:cs typeface="Open Sans"/>
                <a:sym typeface="Open Sans"/>
              </a:rPr>
            </a:br>
            <a:endParaRPr sz="3200" b="0" i="0" u="none" strike="noStrike" cap="none">
              <a:solidFill>
                <a:srgbClr val="586F7C"/>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endParaRPr/>
          </a:p>
        </p:txBody>
      </p:sp>
      <p:pic>
        <p:nvPicPr>
          <p:cNvPr id="356" name="Google Shape;356;p59"/>
          <p:cNvPicPr preferRelativeResize="0"/>
          <p:nvPr/>
        </p:nvPicPr>
        <p:blipFill rotWithShape="1">
          <a:blip r:embed="rId3">
            <a:alphaModFix/>
          </a:blip>
          <a:srcRect t="16412" r="-1" b="11356"/>
          <a:stretch/>
        </p:blipFill>
        <p:spPr>
          <a:xfrm>
            <a:off x="0" y="0"/>
            <a:ext cx="12192000" cy="6857999"/>
          </a:xfrm>
          <a:prstGeom prst="rect">
            <a:avLst/>
          </a:prstGeom>
          <a:noFill/>
          <a:ln>
            <a:noFill/>
          </a:ln>
        </p:spPr>
      </p:pic>
      <p:cxnSp>
        <p:nvCxnSpPr>
          <p:cNvPr id="357" name="Google Shape;357;p59"/>
          <p:cNvCxnSpPr/>
          <p:nvPr/>
        </p:nvCxnSpPr>
        <p:spPr>
          <a:xfrm>
            <a:off x="8065737" y="2835381"/>
            <a:ext cx="2037347" cy="882316"/>
          </a:xfrm>
          <a:prstGeom prst="straightConnector1">
            <a:avLst/>
          </a:prstGeom>
          <a:noFill/>
          <a:ln w="28575" cap="flat" cmpd="sng">
            <a:solidFill>
              <a:srgbClr val="FF0000"/>
            </a:solidFill>
            <a:prstDash val="solid"/>
            <a:round/>
            <a:headEnd type="none" w="sm" len="sm"/>
            <a:tailEnd type="triangle" w="med" len="med"/>
          </a:ln>
        </p:spPr>
      </p:cxnSp>
      <p:cxnSp>
        <p:nvCxnSpPr>
          <p:cNvPr id="358" name="Google Shape;358;p59"/>
          <p:cNvCxnSpPr/>
          <p:nvPr/>
        </p:nvCxnSpPr>
        <p:spPr>
          <a:xfrm rot="10800000" flipH="1">
            <a:off x="8807116" y="4158855"/>
            <a:ext cx="1275347" cy="990661"/>
          </a:xfrm>
          <a:prstGeom prst="straightConnector1">
            <a:avLst/>
          </a:prstGeom>
          <a:noFill/>
          <a:ln w="28575" cap="flat" cmpd="sng">
            <a:solidFill>
              <a:srgbClr val="FF0000"/>
            </a:solidFill>
            <a:prstDash val="solid"/>
            <a:round/>
            <a:headEnd type="none" w="sm" len="sm"/>
            <a:tailEnd type="triangle" w="med" len="med"/>
          </a:ln>
        </p:spPr>
      </p:cxnSp>
      <p:cxnSp>
        <p:nvCxnSpPr>
          <p:cNvPr id="359" name="Google Shape;359;p59"/>
          <p:cNvCxnSpPr/>
          <p:nvPr/>
        </p:nvCxnSpPr>
        <p:spPr>
          <a:xfrm rot="10800000">
            <a:off x="6416842" y="3717697"/>
            <a:ext cx="1363580" cy="613671"/>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60"/>
          <p:cNvPicPr preferRelativeResize="0"/>
          <p:nvPr/>
        </p:nvPicPr>
        <p:blipFill rotWithShape="1">
          <a:blip r:embed="rId3">
            <a:alphaModFix/>
          </a:blip>
          <a:srcRect/>
          <a:stretch/>
        </p:blipFill>
        <p:spPr>
          <a:xfrm>
            <a:off x="0" y="1565110"/>
            <a:ext cx="10619874" cy="5292890"/>
          </a:xfrm>
          <a:prstGeom prst="rect">
            <a:avLst/>
          </a:prstGeom>
          <a:noFill/>
          <a:ln>
            <a:noFill/>
          </a:ln>
        </p:spPr>
      </p:pic>
      <p:sp>
        <p:nvSpPr>
          <p:cNvPr id="365" name="Google Shape;365;p60"/>
          <p:cNvSpPr/>
          <p:nvPr/>
        </p:nvSpPr>
        <p:spPr>
          <a:xfrm>
            <a:off x="1684421" y="3192378"/>
            <a:ext cx="1138990" cy="1299411"/>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6" name="Google Shape;366;p60"/>
          <p:cNvSpPr/>
          <p:nvPr/>
        </p:nvSpPr>
        <p:spPr>
          <a:xfrm>
            <a:off x="8141369" y="3561347"/>
            <a:ext cx="1724526" cy="368970"/>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7" name="Google Shape;367;p60"/>
          <p:cNvSpPr/>
          <p:nvPr/>
        </p:nvSpPr>
        <p:spPr>
          <a:xfrm>
            <a:off x="3663900" y="3585409"/>
            <a:ext cx="2286000" cy="256674"/>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8" name="Google Shape;368;p60"/>
          <p:cNvSpPr txBox="1"/>
          <p:nvPr/>
        </p:nvSpPr>
        <p:spPr>
          <a:xfrm>
            <a:off x="0" y="1073004"/>
            <a:ext cx="7472855" cy="49210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3600"/>
              <a:buFont typeface="Trebuchet MS"/>
              <a:buNone/>
            </a:pPr>
            <a:r>
              <a:rPr lang="en-US" sz="2800" b="0" i="0" u="none" strike="noStrike" cap="none">
                <a:solidFill>
                  <a:srgbClr val="586F7C"/>
                </a:solidFill>
                <a:latin typeface="Open Sans"/>
                <a:ea typeface="Open Sans"/>
                <a:cs typeface="Open Sans"/>
                <a:sym typeface="Open Sans"/>
              </a:rPr>
              <a:t>       Print, Send, Share, and Citation Export</a:t>
            </a:r>
            <a:endParaRPr/>
          </a:p>
        </p:txBody>
      </p:sp>
      <p:sp>
        <p:nvSpPr>
          <p:cNvPr id="369" name="Google Shape;369;p60"/>
          <p:cNvSpPr txBox="1"/>
          <p:nvPr/>
        </p:nvSpPr>
        <p:spPr>
          <a:xfrm>
            <a:off x="0" y="29041"/>
            <a:ext cx="8094689" cy="108090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endParaRPr sz="3200" b="0" i="0" u="none" strike="noStrike" cap="none">
              <a:solidFill>
                <a:srgbClr val="586F7C"/>
              </a:solidFill>
              <a:latin typeface="Open Sans"/>
              <a:ea typeface="Open Sans"/>
              <a:cs typeface="Open Sans"/>
              <a:sym typeface="Open Sans"/>
            </a:endParaRPr>
          </a:p>
          <a:p>
            <a:pPr marL="0" marR="0" lvl="0" indent="0" algn="l" rtl="0">
              <a:lnSpc>
                <a:spcPct val="90000"/>
              </a:lnSpc>
              <a:spcBef>
                <a:spcPts val="0"/>
              </a:spcBef>
              <a:spcAft>
                <a:spcPts val="0"/>
              </a:spcAft>
              <a:buClr>
                <a:srgbClr val="FFFFFF"/>
              </a:buClr>
              <a:buSzPts val="3600"/>
              <a:buFont typeface="Trebuchet MS"/>
              <a:buNone/>
            </a:pPr>
            <a:r>
              <a:rPr lang="en-US" sz="3200" b="0" i="0" u="none" strike="noStrike" cap="none">
                <a:solidFill>
                  <a:srgbClr val="586F7C"/>
                </a:solidFill>
                <a:latin typeface="Open Sans"/>
                <a:ea typeface="Open Sans"/>
                <a:cs typeface="Open Sans"/>
                <a:sym typeface="Open Sans"/>
              </a:rPr>
              <a:t>WHO Index Medicus for the Eastern Mediterranean Region (IMEMR)</a:t>
            </a:r>
            <a:br>
              <a:rPr lang="en-US" sz="3200" b="0" i="0" u="none" strike="noStrike" cap="none">
                <a:solidFill>
                  <a:srgbClr val="586F7C"/>
                </a:solidFill>
                <a:latin typeface="Open Sans"/>
                <a:ea typeface="Open Sans"/>
                <a:cs typeface="Open Sans"/>
                <a:sym typeface="Open Sans"/>
              </a:rPr>
            </a:br>
            <a:r>
              <a:rPr lang="en-US" sz="3200" b="0" i="0" u="none" strike="noStrike" cap="none">
                <a:solidFill>
                  <a:srgbClr val="586F7C"/>
                </a:solidFill>
                <a:latin typeface="Open Sans"/>
                <a:ea typeface="Open Sans"/>
                <a:cs typeface="Open Sans"/>
                <a:sym typeface="Open Sans"/>
              </a:rPr>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grpSp>
        <p:nvGrpSpPr>
          <p:cNvPr id="374" name="Google Shape;374;p61"/>
          <p:cNvGrpSpPr/>
          <p:nvPr/>
        </p:nvGrpSpPr>
        <p:grpSpPr>
          <a:xfrm>
            <a:off x="3673643" y="1887407"/>
            <a:ext cx="7446641" cy="4621330"/>
            <a:chOff x="0" y="117602"/>
            <a:chExt cx="7446641" cy="4621330"/>
          </a:xfrm>
        </p:grpSpPr>
        <p:sp>
          <p:nvSpPr>
            <p:cNvPr id="375" name="Google Shape;375;p61"/>
            <p:cNvSpPr/>
            <p:nvPr/>
          </p:nvSpPr>
          <p:spPr>
            <a:xfrm>
              <a:off x="0" y="117602"/>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1"/>
            <p:cNvSpPr txBox="1"/>
            <p:nvPr/>
          </p:nvSpPr>
          <p:spPr>
            <a:xfrm>
              <a:off x="33812" y="151414"/>
              <a:ext cx="7379017" cy="62501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Open Sans"/>
                  <a:ea typeface="Open Sans"/>
                  <a:cs typeface="Open Sans"/>
                  <a:sym typeface="Open Sans"/>
                </a:rPr>
                <a:t>Country of Research</a:t>
              </a:r>
              <a:endParaRPr/>
            </a:p>
          </p:txBody>
        </p:sp>
        <p:sp>
          <p:nvSpPr>
            <p:cNvPr id="377" name="Google Shape;377;p61"/>
            <p:cNvSpPr/>
            <p:nvPr/>
          </p:nvSpPr>
          <p:spPr>
            <a:xfrm>
              <a:off x="0" y="901583"/>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1"/>
            <p:cNvSpPr txBox="1"/>
            <p:nvPr/>
          </p:nvSpPr>
          <p:spPr>
            <a:xfrm>
              <a:off x="33812" y="935395"/>
              <a:ext cx="7379017" cy="62501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Open Sans"/>
                  <a:ea typeface="Open Sans"/>
                  <a:cs typeface="Open Sans"/>
                  <a:sym typeface="Open Sans"/>
                </a:rPr>
                <a:t>Country of Publication</a:t>
              </a:r>
              <a:endParaRPr/>
            </a:p>
          </p:txBody>
        </p:sp>
        <p:sp>
          <p:nvSpPr>
            <p:cNvPr id="379" name="Google Shape;379;p61"/>
            <p:cNvSpPr/>
            <p:nvPr/>
          </p:nvSpPr>
          <p:spPr>
            <a:xfrm>
              <a:off x="0" y="1700783"/>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1"/>
            <p:cNvSpPr txBox="1"/>
            <p:nvPr/>
          </p:nvSpPr>
          <p:spPr>
            <a:xfrm>
              <a:off x="33812" y="1734595"/>
              <a:ext cx="7379017" cy="62501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Open Sans"/>
                  <a:ea typeface="Open Sans"/>
                  <a:cs typeface="Open Sans"/>
                  <a:sym typeface="Open Sans"/>
                </a:rPr>
                <a:t>Categories</a:t>
              </a:r>
              <a:endParaRPr/>
            </a:p>
          </p:txBody>
        </p:sp>
        <p:sp>
          <p:nvSpPr>
            <p:cNvPr id="381" name="Google Shape;381;p61"/>
            <p:cNvSpPr/>
            <p:nvPr/>
          </p:nvSpPr>
          <p:spPr>
            <a:xfrm>
              <a:off x="0" y="2499983"/>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1"/>
            <p:cNvSpPr txBox="1"/>
            <p:nvPr/>
          </p:nvSpPr>
          <p:spPr>
            <a:xfrm>
              <a:off x="33812" y="2533795"/>
              <a:ext cx="7379017" cy="62501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Open Sans"/>
                  <a:ea typeface="Open Sans"/>
                  <a:cs typeface="Open Sans"/>
                  <a:sym typeface="Open Sans"/>
                </a:rPr>
                <a:t>Publication Type</a:t>
              </a:r>
              <a:endParaRPr/>
            </a:p>
          </p:txBody>
        </p:sp>
        <p:sp>
          <p:nvSpPr>
            <p:cNvPr id="383" name="Google Shape;383;p61"/>
            <p:cNvSpPr/>
            <p:nvPr/>
          </p:nvSpPr>
          <p:spPr>
            <a:xfrm>
              <a:off x="0" y="3250505"/>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1"/>
            <p:cNvSpPr txBox="1"/>
            <p:nvPr/>
          </p:nvSpPr>
          <p:spPr>
            <a:xfrm>
              <a:off x="33812" y="3284317"/>
              <a:ext cx="7379017" cy="62501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Open Sans"/>
                  <a:ea typeface="Open Sans"/>
                  <a:cs typeface="Open Sans"/>
                  <a:sym typeface="Open Sans"/>
                </a:rPr>
                <a:t>Full-Text Language</a:t>
              </a:r>
              <a:endParaRPr/>
            </a:p>
          </p:txBody>
        </p:sp>
        <p:sp>
          <p:nvSpPr>
            <p:cNvPr id="385" name="Google Shape;385;p61"/>
            <p:cNvSpPr/>
            <p:nvPr/>
          </p:nvSpPr>
          <p:spPr>
            <a:xfrm>
              <a:off x="0" y="4046292"/>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1"/>
            <p:cNvSpPr txBox="1"/>
            <p:nvPr/>
          </p:nvSpPr>
          <p:spPr>
            <a:xfrm>
              <a:off x="33812" y="4080104"/>
              <a:ext cx="7379017" cy="62501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Open Sans"/>
                  <a:ea typeface="Open Sans"/>
                  <a:cs typeface="Open Sans"/>
                  <a:sym typeface="Open Sans"/>
                </a:rPr>
                <a:t>Year</a:t>
              </a:r>
              <a:endParaRPr/>
            </a:p>
          </p:txBody>
        </p:sp>
      </p:grpSp>
      <p:sp>
        <p:nvSpPr>
          <p:cNvPr id="387" name="Google Shape;387;p61"/>
          <p:cNvSpPr txBox="1"/>
          <p:nvPr/>
        </p:nvSpPr>
        <p:spPr>
          <a:xfrm>
            <a:off x="340896" y="1933864"/>
            <a:ext cx="2931694" cy="338488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586F7C"/>
              </a:buClr>
              <a:buSzPts val="4400"/>
              <a:buFont typeface="Arial"/>
              <a:buNone/>
            </a:pPr>
            <a:r>
              <a:rPr lang="en-US" sz="4400" b="1" i="0" u="none" strike="noStrike" cap="none">
                <a:solidFill>
                  <a:srgbClr val="586F7C"/>
                </a:solidFill>
                <a:latin typeface="Open Sans"/>
                <a:ea typeface="Open Sans"/>
                <a:cs typeface="Open Sans"/>
                <a:sym typeface="Open Sans"/>
              </a:rPr>
              <a:t>Filters</a:t>
            </a:r>
            <a:endParaRPr/>
          </a:p>
        </p:txBody>
      </p:sp>
      <p:sp>
        <p:nvSpPr>
          <p:cNvPr id="388" name="Google Shape;388;p61"/>
          <p:cNvSpPr txBox="1"/>
          <p:nvPr/>
        </p:nvSpPr>
        <p:spPr>
          <a:xfrm>
            <a:off x="0" y="100256"/>
            <a:ext cx="8094689" cy="143899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endParaRPr sz="3200" b="0" i="0" u="none" strike="noStrike" cap="none">
              <a:solidFill>
                <a:srgbClr val="586F7C"/>
              </a:solidFill>
              <a:latin typeface="Open Sans"/>
              <a:ea typeface="Open Sans"/>
              <a:cs typeface="Open Sans"/>
              <a:sym typeface="Open Sans"/>
            </a:endParaRPr>
          </a:p>
          <a:p>
            <a:pPr marL="0" marR="0" lvl="0" indent="0" algn="l" rtl="0">
              <a:lnSpc>
                <a:spcPct val="90000"/>
              </a:lnSpc>
              <a:spcBef>
                <a:spcPts val="0"/>
              </a:spcBef>
              <a:spcAft>
                <a:spcPts val="0"/>
              </a:spcAft>
              <a:buClr>
                <a:srgbClr val="FFFFFF"/>
              </a:buClr>
              <a:buSzPts val="3600"/>
              <a:buFont typeface="Trebuchet MS"/>
              <a:buNone/>
            </a:pPr>
            <a:r>
              <a:rPr lang="en-US" sz="3200" b="0" i="0" u="none" strike="noStrike" cap="none">
                <a:solidFill>
                  <a:srgbClr val="586F7C"/>
                </a:solidFill>
                <a:latin typeface="Open Sans"/>
                <a:ea typeface="Open Sans"/>
                <a:cs typeface="Open Sans"/>
                <a:sym typeface="Open Sans"/>
              </a:rPr>
              <a:t>WHO Index Medicus for the Eastern Mediterranean Region (IMEMR)</a:t>
            </a:r>
            <a:br>
              <a:rPr lang="en-US" sz="3200" b="0" i="0" u="none" strike="noStrike" cap="none">
                <a:solidFill>
                  <a:srgbClr val="586F7C"/>
                </a:solidFill>
                <a:latin typeface="Open Sans"/>
                <a:ea typeface="Open Sans"/>
                <a:cs typeface="Open Sans"/>
                <a:sym typeface="Open Sans"/>
              </a:rPr>
            </a:br>
            <a:endParaRPr sz="3200" b="0" i="0" u="none" strike="noStrike" cap="none">
              <a:solidFill>
                <a:srgbClr val="586F7C"/>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2"/>
          <p:cNvSpPr txBox="1">
            <a:spLocks noGrp="1"/>
          </p:cNvSpPr>
          <p:nvPr>
            <p:ph type="title"/>
          </p:nvPr>
        </p:nvSpPr>
        <p:spPr>
          <a:xfrm>
            <a:off x="0" y="216816"/>
            <a:ext cx="9613800" cy="12428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br>
              <a:rPr lang="en-US" sz="32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Institutional Digital Repository (IDR)</a:t>
            </a:r>
            <a:br>
              <a:rPr lang="en-US" sz="3600">
                <a:solidFill>
                  <a:srgbClr val="586F7C"/>
                </a:solidFill>
                <a:latin typeface="Open Sans"/>
                <a:ea typeface="Open Sans"/>
                <a:cs typeface="Open Sans"/>
                <a:sym typeface="Open Sans"/>
              </a:rPr>
            </a:br>
            <a:endParaRPr sz="3600"/>
          </a:p>
        </p:txBody>
      </p:sp>
      <p:graphicFrame>
        <p:nvGraphicFramePr>
          <p:cNvPr id="394" name="Google Shape;394;p62"/>
          <p:cNvGraphicFramePr/>
          <p:nvPr/>
        </p:nvGraphicFramePr>
        <p:xfrm>
          <a:off x="3765330" y="2568114"/>
          <a:ext cx="8001675" cy="4015090"/>
        </p:xfrm>
        <a:graphic>
          <a:graphicData uri="http://schemas.openxmlformats.org/drawingml/2006/table">
            <a:tbl>
              <a:tblPr firstRow="1" bandRow="1">
                <a:noFill/>
                <a:tableStyleId>{BC8069CD-1A57-40B0-97A8-2796D026FB2D}</a:tableStyleId>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l" rtl="0">
                        <a:lnSpc>
                          <a:spcPct val="100000"/>
                        </a:lnSpc>
                        <a:spcBef>
                          <a:spcPts val="0"/>
                        </a:spcBef>
                        <a:spcAft>
                          <a:spcPts val="0"/>
                        </a:spcAft>
                        <a:buNone/>
                      </a:pPr>
                      <a:r>
                        <a:rPr lang="en-US" sz="1400" b="0" u="none" strike="noStrike" cap="none">
                          <a:solidFill>
                            <a:srgbClr val="3F3F3F"/>
                          </a:solidFill>
                          <a:latin typeface="Open Sans"/>
                          <a:ea typeface="Open Sans"/>
                          <a:cs typeface="Open Sans"/>
                          <a:sym typeface="Open Sans"/>
                        </a:rPr>
                        <a:t>Service </a:t>
                      </a:r>
                      <a:r>
                        <a:rPr lang="en-US" sz="1400" b="0" i="0" u="none" strike="noStrike" cap="none">
                          <a:solidFill>
                            <a:srgbClr val="3F3F3F"/>
                          </a:solidFill>
                          <a:latin typeface="Open Sans"/>
                          <a:ea typeface="Open Sans"/>
                          <a:cs typeface="Open Sans"/>
                          <a:sym typeface="Open Sans"/>
                        </a:rPr>
                        <a:t>Provider</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rgbClr val="3F3F3F"/>
                          </a:solidFill>
                          <a:latin typeface="Open Sans"/>
                          <a:ea typeface="Open Sans"/>
                          <a:cs typeface="Open Sans"/>
                          <a:sym typeface="Open Sans"/>
                        </a:rPr>
                        <a:t>World Health Organization – Regional Office for the Eastern Mediterranean Region (EMRO)</a:t>
                      </a:r>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Service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The IDR provides free of charge online full-text access to all WHO/EMRO publications. </a:t>
                      </a:r>
                      <a:endParaRPr/>
                    </a:p>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WHO staff only can access classified materials. </a:t>
                      </a:r>
                      <a:endParaRPr/>
                    </a:p>
                  </a:txBody>
                  <a:tcPr marL="91450" marR="91450" marT="45725" marB="45725">
                    <a:solidFill>
                      <a:schemeClr val="lt1"/>
                    </a:solidFill>
                  </a:tcPr>
                </a:tc>
                <a:extLst>
                  <a:ext uri="{0D108BD9-81ED-4DB2-BD59-A6C34878D82A}">
                    <a16:rowId xmlns:a16="http://schemas.microsoft.com/office/drawing/2014/main" val="10001"/>
                  </a:ext>
                </a:extLst>
              </a:tr>
              <a:tr h="56582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Source of information</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WHO governing bodies documentation, annual reports of the Regional Director, messages and speeches, technical and intercountry meeting reports, videos and WHO campaign materials, since 1948 till present.</a:t>
                      </a:r>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documents</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endParaRPr sz="1400" u="none" strike="noStrike" cap="none">
                        <a:solidFill>
                          <a:srgbClr val="3F3F3F"/>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WHO-EMRO information products</a:t>
                      </a:r>
                      <a:endParaRPr/>
                    </a:p>
                  </a:txBody>
                  <a:tcPr marL="91450" marR="91450" marT="45725" marB="45725">
                    <a:solidFill>
                      <a:schemeClr val="lt1"/>
                    </a:solidFill>
                  </a:tcPr>
                </a:tc>
                <a:extLst>
                  <a:ext uri="{0D108BD9-81ED-4DB2-BD59-A6C34878D82A}">
                    <a16:rowId xmlns:a16="http://schemas.microsoft.com/office/drawing/2014/main" val="10003"/>
                  </a:ext>
                </a:extLst>
              </a:tr>
              <a:tr h="38830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Full text</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Yes</a:t>
                      </a:r>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Subject coverage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IDR provides online open access to the full text of WHO-EMRO official documents in 3 languages, Arabic, English and French, including more than 200 COVID-19 publications.</a:t>
                      </a:r>
                      <a:endParaRPr sz="1400" i="1" u="none" strike="noStrike" cap="none">
                        <a:solidFill>
                          <a:srgbClr val="3F3F3F"/>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Qualitative data</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More than 28,789 EMRO official documents.</a:t>
                      </a:r>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395" name="Google Shape;395;p62"/>
          <p:cNvPicPr preferRelativeResize="0"/>
          <p:nvPr/>
        </p:nvPicPr>
        <p:blipFill rotWithShape="1">
          <a:blip r:embed="rId3">
            <a:alphaModFix/>
          </a:blip>
          <a:srcRect/>
          <a:stretch/>
        </p:blipFill>
        <p:spPr>
          <a:xfrm>
            <a:off x="926016" y="1915882"/>
            <a:ext cx="7309125" cy="820365"/>
          </a:xfrm>
          <a:prstGeom prst="rect">
            <a:avLst/>
          </a:prstGeom>
          <a:noFill/>
          <a:ln>
            <a:noFill/>
          </a:ln>
        </p:spPr>
      </p:pic>
      <p:sp>
        <p:nvSpPr>
          <p:cNvPr id="396" name="Google Shape;396;p62"/>
          <p:cNvSpPr txBox="1"/>
          <p:nvPr/>
        </p:nvSpPr>
        <p:spPr>
          <a:xfrm>
            <a:off x="700137" y="1609095"/>
            <a:ext cx="10362603" cy="79169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1600" b="0" i="0" u="none" strike="noStrike" cap="none">
                <a:solidFill>
                  <a:srgbClr val="3F3F3F"/>
                </a:solidFill>
                <a:latin typeface="Open Sans"/>
                <a:ea typeface="Open Sans"/>
                <a:cs typeface="Open Sans"/>
                <a:sym typeface="Open Sans"/>
              </a:rPr>
              <a:t>See Research4Life Portal </a:t>
            </a:r>
            <a:r>
              <a:rPr lang="en-US" sz="1600" b="1" i="0" u="none" strike="noStrike" cap="none">
                <a:solidFill>
                  <a:srgbClr val="3F3F3F"/>
                </a:solidFill>
                <a:latin typeface="Open Sans"/>
                <a:ea typeface="Open Sans"/>
                <a:cs typeface="Open Sans"/>
                <a:sym typeface="Open Sans"/>
              </a:rPr>
              <a:t>Databases </a:t>
            </a:r>
            <a:r>
              <a:rPr lang="en-US" sz="1600" b="0" i="0" u="none" strike="noStrike" cap="none">
                <a:solidFill>
                  <a:srgbClr val="3F3F3F"/>
                </a:solidFill>
                <a:latin typeface="Open Sans"/>
                <a:ea typeface="Open Sans"/>
                <a:cs typeface="Open Sans"/>
                <a:sym typeface="Open Sans"/>
              </a:rPr>
              <a:t>list</a:t>
            </a:r>
            <a:endParaRPr/>
          </a:p>
          <a:p>
            <a:pPr marL="0" marR="0" lvl="0" indent="0" algn="l" rtl="0">
              <a:lnSpc>
                <a:spcPct val="150000"/>
              </a:lnSpc>
              <a:spcBef>
                <a:spcPts val="0"/>
              </a:spcBef>
              <a:spcAft>
                <a:spcPts val="0"/>
              </a:spcAft>
              <a:buClr>
                <a:srgbClr val="000000"/>
              </a:buClr>
              <a:buSzPts val="2000"/>
              <a:buFont typeface="Arial"/>
              <a:buNone/>
            </a:pPr>
            <a:r>
              <a:rPr lang="en-US" sz="1600" b="0" i="0" u="none" strike="noStrike" cap="none">
                <a:solidFill>
                  <a:srgbClr val="3F3F3F"/>
                </a:solidFill>
                <a:latin typeface="Open Sans"/>
                <a:ea typeface="Open Sans"/>
                <a:cs typeface="Open Sans"/>
                <a:sym typeface="Open Sans"/>
              </a:rPr>
              <a:t>can also be accessed directly </a:t>
            </a:r>
            <a:r>
              <a:rPr lang="en-US" sz="1600" b="0" i="0" u="sng" strike="noStrike" cap="none">
                <a:solidFill>
                  <a:srgbClr val="0000FF"/>
                </a:solidFill>
                <a:latin typeface="Open Sans"/>
                <a:ea typeface="Open Sans"/>
                <a:cs typeface="Open Sans"/>
                <a:sym typeface="Open Sans"/>
              </a:rPr>
              <a:t>https://vlibrary.emro.who.int/idr/</a:t>
            </a:r>
            <a:endParaRPr sz="1400" b="0" i="0" u="none" strike="noStrike" cap="none">
              <a:solidFill>
                <a:srgbClr val="000000"/>
              </a:solidFill>
              <a:latin typeface="Open Sans"/>
              <a:ea typeface="Open Sans"/>
              <a:cs typeface="Open Sans"/>
              <a:sym typeface="Open Sans"/>
            </a:endParaRPr>
          </a:p>
        </p:txBody>
      </p:sp>
      <p:sp>
        <p:nvSpPr>
          <p:cNvPr id="397" name="Google Shape;397;p62"/>
          <p:cNvSpPr txBox="1"/>
          <p:nvPr/>
        </p:nvSpPr>
        <p:spPr>
          <a:xfrm>
            <a:off x="424981" y="5772266"/>
            <a:ext cx="241887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highlight>
                  <a:srgbClr val="000080"/>
                </a:highlight>
                <a:latin typeface="Arial"/>
                <a:ea typeface="Arial"/>
                <a:cs typeface="Arial"/>
                <a:sym typeface="Arial"/>
              </a:rPr>
              <a:t>SCAN ME</a:t>
            </a:r>
            <a:endParaRPr/>
          </a:p>
        </p:txBody>
      </p:sp>
      <p:sp>
        <p:nvSpPr>
          <p:cNvPr id="398" name="Google Shape;398;p62"/>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99" name="Google Shape;399;p62"/>
          <p:cNvPicPr preferRelativeResize="0"/>
          <p:nvPr/>
        </p:nvPicPr>
        <p:blipFill rotWithShape="1">
          <a:blip r:embed="rId4">
            <a:alphaModFix/>
          </a:blip>
          <a:srcRect/>
          <a:stretch/>
        </p:blipFill>
        <p:spPr>
          <a:xfrm>
            <a:off x="762787" y="3596174"/>
            <a:ext cx="2113579" cy="2113579"/>
          </a:xfrm>
          <a:prstGeom prst="rect">
            <a:avLst/>
          </a:prstGeom>
          <a:noFill/>
          <a:ln>
            <a:noFill/>
          </a:ln>
        </p:spPr>
      </p:pic>
      <p:pic>
        <p:nvPicPr>
          <p:cNvPr id="400" name="Google Shape;400;p62"/>
          <p:cNvPicPr preferRelativeResize="0"/>
          <p:nvPr/>
        </p:nvPicPr>
        <p:blipFill rotWithShape="1">
          <a:blip r:embed="rId5">
            <a:alphaModFix/>
          </a:blip>
          <a:srcRect/>
          <a:stretch/>
        </p:blipFill>
        <p:spPr>
          <a:xfrm>
            <a:off x="391004" y="2633362"/>
            <a:ext cx="2857143" cy="82857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aphicFrame>
        <p:nvGraphicFramePr>
          <p:cNvPr id="405" name="Google Shape;405;p63"/>
          <p:cNvGraphicFramePr/>
          <p:nvPr/>
        </p:nvGraphicFramePr>
        <p:xfrm>
          <a:off x="3993670" y="2456381"/>
          <a:ext cx="8001675" cy="4012575"/>
        </p:xfrm>
        <a:graphic>
          <a:graphicData uri="http://schemas.openxmlformats.org/drawingml/2006/table">
            <a:tbl>
              <a:tblPr firstRow="1" bandRow="1">
                <a:noFill/>
                <a:tableStyleId>{BC8069CD-1A57-40B0-97A8-2796D026FB2D}</a:tableStyleId>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l" rtl="0">
                        <a:lnSpc>
                          <a:spcPct val="100000"/>
                        </a:lnSpc>
                        <a:spcBef>
                          <a:spcPts val="0"/>
                        </a:spcBef>
                        <a:spcAft>
                          <a:spcPts val="0"/>
                        </a:spcAft>
                        <a:buNone/>
                      </a:pPr>
                      <a:r>
                        <a:rPr lang="en-US" sz="1400" b="0" u="none" strike="noStrike" cap="none">
                          <a:solidFill>
                            <a:srgbClr val="3F3F3F"/>
                          </a:solidFill>
                          <a:latin typeface="Open Sans"/>
                          <a:ea typeface="Open Sans"/>
                          <a:cs typeface="Open Sans"/>
                          <a:sym typeface="Open Sans"/>
                        </a:rPr>
                        <a:t>Service </a:t>
                      </a:r>
                      <a:r>
                        <a:rPr lang="en-US" sz="1400" b="0" i="0" u="none" strike="noStrike" cap="none">
                          <a:solidFill>
                            <a:srgbClr val="3F3F3F"/>
                          </a:solidFill>
                          <a:latin typeface="Open Sans"/>
                          <a:ea typeface="Open Sans"/>
                          <a:cs typeface="Open Sans"/>
                          <a:sym typeface="Open Sans"/>
                        </a:rPr>
                        <a:t>Provider</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rgbClr val="3F3F3F"/>
                          </a:solidFill>
                          <a:latin typeface="Open Sans"/>
                          <a:ea typeface="Open Sans"/>
                          <a:cs typeface="Open Sans"/>
                          <a:sym typeface="Open Sans"/>
                        </a:rPr>
                        <a:t>World Health Organization – Regional Office for the Eastern Mediterranean Region (EMRO)</a:t>
                      </a:r>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Service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Complete bibliographic information of peer-reviewed health and biomedical sciences journals published from 20 countries in the Eastern Mediterranean Region.</a:t>
                      </a:r>
                      <a:endParaRPr/>
                    </a:p>
                  </a:txBody>
                  <a:tcPr marL="91450" marR="91450" marT="45725" marB="45725">
                    <a:solidFill>
                      <a:schemeClr val="lt1"/>
                    </a:solidFill>
                  </a:tcPr>
                </a:tc>
                <a:extLst>
                  <a:ext uri="{0D108BD9-81ED-4DB2-BD59-A6C34878D82A}">
                    <a16:rowId xmlns:a16="http://schemas.microsoft.com/office/drawing/2014/main" val="10001"/>
                  </a:ext>
                </a:extLst>
              </a:tr>
              <a:tr h="56582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Source of information</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Peer-reviewed health and biomedical sciences journals published in the Eastern Mediterranean Region.</a:t>
                      </a:r>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documents</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endParaRPr sz="1400" u="none" strike="noStrike" cap="none">
                        <a:solidFill>
                          <a:srgbClr val="3F3F3F"/>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Peer-reviewed health and biomedical sciences Journals.</a:t>
                      </a:r>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Full text</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Yes;</a:t>
                      </a:r>
                      <a:endParaRPr/>
                    </a:p>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 </a:t>
                      </a:r>
                      <a:endParaRPr sz="1400" i="1" u="none" strike="noStrike" cap="none">
                        <a:solidFill>
                          <a:srgbClr val="3F3F3F"/>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Subject coverage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3F3F3F"/>
                          </a:solidFill>
                          <a:latin typeface="Open Sans"/>
                          <a:ea typeface="Open Sans"/>
                          <a:cs typeface="Open Sans"/>
                          <a:sym typeface="Open Sans"/>
                        </a:rPr>
                        <a:t>Health and biomedical sciences.</a:t>
                      </a:r>
                      <a:endParaRPr sz="1400" u="none" strike="noStrike" cap="none">
                        <a:solidFill>
                          <a:srgbClr val="3F3F3F"/>
                        </a:solidFill>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Qualitative data</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More than 814 EMRO peer-reviewed health and biomedical sciences Journals.</a:t>
                      </a:r>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406" name="Google Shape;406;p63"/>
          <p:cNvPicPr preferRelativeResize="0"/>
          <p:nvPr/>
        </p:nvPicPr>
        <p:blipFill rotWithShape="1">
          <a:blip r:embed="rId3">
            <a:alphaModFix/>
          </a:blip>
          <a:srcRect/>
          <a:stretch/>
        </p:blipFill>
        <p:spPr>
          <a:xfrm>
            <a:off x="575035" y="1819139"/>
            <a:ext cx="7309125" cy="820365"/>
          </a:xfrm>
          <a:prstGeom prst="rect">
            <a:avLst/>
          </a:prstGeom>
          <a:noFill/>
          <a:ln>
            <a:noFill/>
          </a:ln>
        </p:spPr>
      </p:pic>
      <p:sp>
        <p:nvSpPr>
          <p:cNvPr id="407" name="Google Shape;407;p63"/>
          <p:cNvSpPr txBox="1"/>
          <p:nvPr/>
        </p:nvSpPr>
        <p:spPr>
          <a:xfrm>
            <a:off x="700138" y="1609095"/>
            <a:ext cx="10437554" cy="79169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1600" b="0" i="0" u="none" strike="noStrike" cap="none">
                <a:solidFill>
                  <a:srgbClr val="3F3F3F"/>
                </a:solidFill>
                <a:latin typeface="Open Sans"/>
                <a:ea typeface="Open Sans"/>
                <a:cs typeface="Open Sans"/>
                <a:sym typeface="Open Sans"/>
              </a:rPr>
              <a:t>See Research4Life Portal </a:t>
            </a:r>
            <a:r>
              <a:rPr lang="en-US" sz="1600" b="1" i="0" u="none" strike="noStrike" cap="none">
                <a:solidFill>
                  <a:srgbClr val="3F3F3F"/>
                </a:solidFill>
                <a:latin typeface="Open Sans"/>
                <a:ea typeface="Open Sans"/>
                <a:cs typeface="Open Sans"/>
                <a:sym typeface="Open Sans"/>
              </a:rPr>
              <a:t>Databases </a:t>
            </a:r>
            <a:r>
              <a:rPr lang="en-US" sz="1600" b="0" i="0" u="none" strike="noStrike" cap="none">
                <a:solidFill>
                  <a:srgbClr val="3F3F3F"/>
                </a:solidFill>
                <a:latin typeface="Open Sans"/>
                <a:ea typeface="Open Sans"/>
                <a:cs typeface="Open Sans"/>
                <a:sym typeface="Open Sans"/>
              </a:rPr>
              <a:t>list</a:t>
            </a:r>
            <a:endParaRPr sz="1600" b="0" i="0" u="none" strike="noStrike" cap="none">
              <a:solidFill>
                <a:srgbClr val="3F3F3F"/>
              </a:solidFill>
              <a:latin typeface="Open Sans"/>
              <a:ea typeface="Open Sans"/>
              <a:cs typeface="Open Sans"/>
              <a:sym typeface="Open Sans"/>
            </a:endParaRPr>
          </a:p>
          <a:p>
            <a:pPr marL="0" marR="0" lvl="0" indent="0" algn="l" rtl="0">
              <a:lnSpc>
                <a:spcPct val="150000"/>
              </a:lnSpc>
              <a:spcBef>
                <a:spcPts val="0"/>
              </a:spcBef>
              <a:spcAft>
                <a:spcPts val="0"/>
              </a:spcAft>
              <a:buClr>
                <a:srgbClr val="000000"/>
              </a:buClr>
              <a:buSzPts val="2000"/>
              <a:buFont typeface="Arial"/>
              <a:buNone/>
            </a:pPr>
            <a:r>
              <a:rPr lang="en-US" sz="1600" b="0" i="0" u="none" strike="noStrike" cap="none">
                <a:solidFill>
                  <a:srgbClr val="3F3F3F"/>
                </a:solidFill>
                <a:latin typeface="Open Sans"/>
                <a:ea typeface="Open Sans"/>
                <a:cs typeface="Open Sans"/>
                <a:sym typeface="Open Sans"/>
              </a:rPr>
              <a:t>can also be accessed directly </a:t>
            </a:r>
            <a:r>
              <a:rPr lang="en-US" sz="1600" b="0" i="0" u="sng" strike="noStrike" cap="none">
                <a:solidFill>
                  <a:srgbClr val="0000FF"/>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https://vlibrary.emro.who.int/imemr-journals-directory-imjd//</a:t>
            </a:r>
            <a:r>
              <a:rPr lang="en-US" sz="1600" b="0" i="0" u="sng" strike="noStrike" cap="none">
                <a:solidFill>
                  <a:srgbClr val="0000FF"/>
                </a:solidFill>
                <a:latin typeface="Open Sans"/>
                <a:ea typeface="Open Sans"/>
                <a:cs typeface="Open Sans"/>
                <a:sym typeface="Open Sans"/>
              </a:rPr>
              <a:t> </a:t>
            </a:r>
            <a:endParaRPr sz="1400" b="0" i="0" u="none" strike="noStrike" cap="none">
              <a:solidFill>
                <a:srgbClr val="000000"/>
              </a:solidFill>
              <a:latin typeface="Open Sans"/>
              <a:ea typeface="Open Sans"/>
              <a:cs typeface="Open Sans"/>
              <a:sym typeface="Open Sans"/>
            </a:endParaRPr>
          </a:p>
        </p:txBody>
      </p:sp>
      <p:sp>
        <p:nvSpPr>
          <p:cNvPr id="408" name="Google Shape;408;p63"/>
          <p:cNvSpPr txBox="1"/>
          <p:nvPr/>
        </p:nvSpPr>
        <p:spPr>
          <a:xfrm>
            <a:off x="424980" y="5782840"/>
            <a:ext cx="241887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highlight>
                  <a:srgbClr val="000080"/>
                </a:highlight>
                <a:latin typeface="Arial"/>
                <a:ea typeface="Arial"/>
                <a:cs typeface="Arial"/>
                <a:sym typeface="Arial"/>
              </a:rPr>
              <a:t>SCAN ME</a:t>
            </a:r>
            <a:endParaRPr/>
          </a:p>
        </p:txBody>
      </p:sp>
      <p:pic>
        <p:nvPicPr>
          <p:cNvPr id="409" name="Google Shape;409;p63"/>
          <p:cNvPicPr preferRelativeResize="0"/>
          <p:nvPr/>
        </p:nvPicPr>
        <p:blipFill rotWithShape="1">
          <a:blip r:embed="rId5">
            <a:alphaModFix/>
          </a:blip>
          <a:srcRect/>
          <a:stretch/>
        </p:blipFill>
        <p:spPr>
          <a:xfrm>
            <a:off x="517316" y="3548640"/>
            <a:ext cx="2234200" cy="2234200"/>
          </a:xfrm>
          <a:prstGeom prst="rect">
            <a:avLst/>
          </a:prstGeom>
          <a:noFill/>
          <a:ln>
            <a:noFill/>
          </a:ln>
        </p:spPr>
      </p:pic>
      <p:pic>
        <p:nvPicPr>
          <p:cNvPr id="410" name="Google Shape;410;p63"/>
          <p:cNvPicPr preferRelativeResize="0"/>
          <p:nvPr/>
        </p:nvPicPr>
        <p:blipFill rotWithShape="1">
          <a:blip r:embed="rId6">
            <a:alphaModFix/>
          </a:blip>
          <a:srcRect/>
          <a:stretch/>
        </p:blipFill>
        <p:spPr>
          <a:xfrm>
            <a:off x="224891" y="2562333"/>
            <a:ext cx="2819048" cy="866667"/>
          </a:xfrm>
          <a:prstGeom prst="rect">
            <a:avLst/>
          </a:prstGeom>
          <a:noFill/>
          <a:ln>
            <a:noFill/>
          </a:ln>
        </p:spPr>
      </p:pic>
      <p:sp>
        <p:nvSpPr>
          <p:cNvPr id="411" name="Google Shape;411;p63"/>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endParaRPr/>
          </a:p>
        </p:txBody>
      </p:sp>
      <p:sp>
        <p:nvSpPr>
          <p:cNvPr id="412" name="Google Shape;412;p63"/>
          <p:cNvSpPr txBox="1"/>
          <p:nvPr/>
        </p:nvSpPr>
        <p:spPr>
          <a:xfrm>
            <a:off x="0" y="112700"/>
            <a:ext cx="9613800" cy="1080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3600"/>
              <a:buFont typeface="Trebuchet MS"/>
              <a:buNone/>
            </a:pPr>
            <a:br>
              <a:rPr lang="en-US" sz="3200" b="0" i="0" u="none" strike="noStrike" cap="none">
                <a:solidFill>
                  <a:srgbClr val="586F7C"/>
                </a:solidFill>
                <a:latin typeface="Open Sans"/>
                <a:ea typeface="Open Sans"/>
                <a:cs typeface="Open Sans"/>
                <a:sym typeface="Open Sans"/>
              </a:rPr>
            </a:br>
            <a:r>
              <a:rPr lang="en-US" sz="3600" b="0" i="0" u="none" strike="noStrike" cap="none">
                <a:solidFill>
                  <a:srgbClr val="586F7C"/>
                </a:solidFill>
                <a:latin typeface="Open Sans"/>
                <a:ea typeface="Open Sans"/>
                <a:cs typeface="Open Sans"/>
                <a:sym typeface="Open Sans"/>
              </a:rPr>
              <a:t>IMEMR Journals Director (IMJD)</a:t>
            </a:r>
            <a:endParaRPr sz="3600" b="0" i="0" u="none" strike="noStrike" cap="none">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4"/>
          <p:cNvSpPr txBox="1">
            <a:spLocks noGrp="1"/>
          </p:cNvSpPr>
          <p:nvPr>
            <p:ph type="title"/>
          </p:nvPr>
        </p:nvSpPr>
        <p:spPr>
          <a:xfrm>
            <a:off x="0" y="216816"/>
            <a:ext cx="9613800" cy="12428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Global Index Medicus (GIM)</a:t>
            </a:r>
            <a:endParaRPr sz="3600"/>
          </a:p>
        </p:txBody>
      </p:sp>
      <p:graphicFrame>
        <p:nvGraphicFramePr>
          <p:cNvPr id="418" name="Google Shape;418;p64"/>
          <p:cNvGraphicFramePr/>
          <p:nvPr/>
        </p:nvGraphicFramePr>
        <p:xfrm>
          <a:off x="4018735" y="2415325"/>
          <a:ext cx="8001675" cy="4225935"/>
        </p:xfrm>
        <a:graphic>
          <a:graphicData uri="http://schemas.openxmlformats.org/drawingml/2006/table">
            <a:tbl>
              <a:tblPr firstRow="1" bandRow="1">
                <a:noFill/>
                <a:tableStyleId>{BC8069CD-1A57-40B0-97A8-2796D026FB2D}</a:tableStyleId>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l" rtl="0">
                        <a:lnSpc>
                          <a:spcPct val="100000"/>
                        </a:lnSpc>
                        <a:spcBef>
                          <a:spcPts val="0"/>
                        </a:spcBef>
                        <a:spcAft>
                          <a:spcPts val="0"/>
                        </a:spcAft>
                        <a:buNone/>
                      </a:pPr>
                      <a:r>
                        <a:rPr lang="en-US" sz="1400" b="0" u="none" strike="noStrike" cap="none">
                          <a:solidFill>
                            <a:srgbClr val="3F3F3F"/>
                          </a:solidFill>
                          <a:latin typeface="Open Sans"/>
                          <a:ea typeface="Open Sans"/>
                          <a:cs typeface="Open Sans"/>
                          <a:sym typeface="Open Sans"/>
                        </a:rPr>
                        <a:t>Service </a:t>
                      </a:r>
                      <a:r>
                        <a:rPr lang="en-US" sz="1400" b="0" i="0" u="none" strike="noStrike" cap="none">
                          <a:solidFill>
                            <a:srgbClr val="3F3F3F"/>
                          </a:solidFill>
                          <a:latin typeface="Open Sans"/>
                          <a:ea typeface="Open Sans"/>
                          <a:cs typeface="Open Sans"/>
                          <a:sym typeface="Open Sans"/>
                        </a:rPr>
                        <a:t>Provider</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rgbClr val="3F3F3F"/>
                          </a:solidFill>
                          <a:latin typeface="Open Sans"/>
                          <a:ea typeface="Open Sans"/>
                          <a:cs typeface="Open Sans"/>
                          <a:sym typeface="Open Sans"/>
                        </a:rPr>
                        <a:t>World Health Organization </a:t>
                      </a:r>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Service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Provide users worldwide with online access to health and biomedical science publications, as a compendium of the six regional indices, AIM (AFRO), LILACS (AMRO/PAHO), IMEMR (EMRO), IMSEAR (SEARO), WPRIM (WPRO), via a unique platform</a:t>
                      </a:r>
                      <a:endParaRPr/>
                    </a:p>
                  </a:txBody>
                  <a:tcPr marL="91450" marR="91450" marT="45725" marB="45725">
                    <a:solidFill>
                      <a:schemeClr val="lt1"/>
                    </a:solidFill>
                  </a:tcPr>
                </a:tc>
                <a:extLst>
                  <a:ext uri="{0D108BD9-81ED-4DB2-BD59-A6C34878D82A}">
                    <a16:rowId xmlns:a16="http://schemas.microsoft.com/office/drawing/2014/main" val="10001"/>
                  </a:ext>
                </a:extLst>
              </a:tr>
              <a:tr h="56582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Source of information</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Peer-reviewed scientific journals from low- and middle-income countries</a:t>
                      </a:r>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documents</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GIM is providing access to content that feeds into systematic reviews and the creation of evidence-based guidance for Member States</a:t>
                      </a:r>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Full text</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Yes;</a:t>
                      </a:r>
                      <a:endParaRPr/>
                    </a:p>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 </a:t>
                      </a:r>
                      <a:endParaRPr sz="1400" i="1" u="none" strike="noStrike" cap="none">
                        <a:solidFill>
                          <a:srgbClr val="3F3F3F"/>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Subject coverage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3F3F3F"/>
                          </a:solidFill>
                          <a:latin typeface="Open Sans"/>
                          <a:ea typeface="Open Sans"/>
                          <a:cs typeface="Open Sans"/>
                          <a:sym typeface="Open Sans"/>
                        </a:rPr>
                        <a:t>Health and biomedical sciences.</a:t>
                      </a:r>
                      <a:endParaRPr sz="1400" u="none" strike="noStrike" cap="none">
                        <a:solidFill>
                          <a:srgbClr val="3F3F3F"/>
                        </a:solidFill>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Qualitative data</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More than 1.7 million bibliographic and full-text records from low- and middle-income countries</a:t>
                      </a:r>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419" name="Google Shape;419;p64"/>
          <p:cNvPicPr preferRelativeResize="0"/>
          <p:nvPr/>
        </p:nvPicPr>
        <p:blipFill rotWithShape="1">
          <a:blip r:embed="rId3">
            <a:alphaModFix/>
          </a:blip>
          <a:srcRect/>
          <a:stretch/>
        </p:blipFill>
        <p:spPr>
          <a:xfrm>
            <a:off x="584462" y="1646000"/>
            <a:ext cx="7309125" cy="670982"/>
          </a:xfrm>
          <a:prstGeom prst="rect">
            <a:avLst/>
          </a:prstGeom>
          <a:noFill/>
          <a:ln>
            <a:noFill/>
          </a:ln>
        </p:spPr>
      </p:pic>
      <p:sp>
        <p:nvSpPr>
          <p:cNvPr id="420" name="Google Shape;420;p64"/>
          <p:cNvSpPr txBox="1"/>
          <p:nvPr/>
        </p:nvSpPr>
        <p:spPr>
          <a:xfrm>
            <a:off x="700138" y="1609095"/>
            <a:ext cx="10047810" cy="7078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1600" b="0" i="0" u="none" strike="noStrike" cap="none" dirty="0">
                <a:solidFill>
                  <a:srgbClr val="3F3F3F"/>
                </a:solidFill>
                <a:latin typeface="Open Sans"/>
                <a:ea typeface="Open Sans"/>
                <a:cs typeface="Open Sans"/>
                <a:sym typeface="Open Sans"/>
              </a:rPr>
              <a:t>See Research4Life Portal Databases list/Global Index Medicus (GIM)</a:t>
            </a:r>
            <a:endParaRPr dirty="0"/>
          </a:p>
          <a:p>
            <a:pPr marL="0" marR="0" lvl="0" indent="0" algn="l" rtl="0">
              <a:lnSpc>
                <a:spcPct val="100000"/>
              </a:lnSpc>
              <a:spcBef>
                <a:spcPts val="0"/>
              </a:spcBef>
              <a:spcAft>
                <a:spcPts val="0"/>
              </a:spcAft>
              <a:buNone/>
            </a:pPr>
            <a:r>
              <a:rPr lang="en-US" sz="1600" b="0" i="0" u="none" strike="noStrike" cap="none" dirty="0">
                <a:solidFill>
                  <a:srgbClr val="3F3F3F"/>
                </a:solidFill>
                <a:latin typeface="Open Sans"/>
                <a:ea typeface="Open Sans"/>
                <a:cs typeface="Open Sans"/>
                <a:sym typeface="Open Sans"/>
              </a:rPr>
              <a:t>can also be accessed directly </a:t>
            </a:r>
            <a:r>
              <a:rPr lang="en-US" sz="1600" b="0" i="0" u="sng" strike="noStrike" cap="none" dirty="0">
                <a:solidFill>
                  <a:srgbClr val="0000FF"/>
                </a:solidFill>
                <a:latin typeface="Open Sans"/>
                <a:ea typeface="Open Sans"/>
                <a:cs typeface="Open Sans"/>
                <a:sym typeface="Open Sans"/>
              </a:rPr>
              <a:t>https://www.globalindexmedicus.net/</a:t>
            </a:r>
            <a:endParaRPr sz="1400" b="0" i="0" u="none" strike="noStrike" cap="none" dirty="0">
              <a:solidFill>
                <a:srgbClr val="000000"/>
              </a:solidFill>
              <a:latin typeface="Open Sans"/>
              <a:ea typeface="Open Sans"/>
              <a:cs typeface="Open Sans"/>
              <a:sym typeface="Open Sans"/>
            </a:endParaRPr>
          </a:p>
        </p:txBody>
      </p:sp>
      <p:pic>
        <p:nvPicPr>
          <p:cNvPr id="421" name="Google Shape;421;p64"/>
          <p:cNvPicPr preferRelativeResize="0"/>
          <p:nvPr/>
        </p:nvPicPr>
        <p:blipFill rotWithShape="1">
          <a:blip r:embed="rId4">
            <a:alphaModFix/>
          </a:blip>
          <a:srcRect/>
          <a:stretch/>
        </p:blipFill>
        <p:spPr>
          <a:xfrm>
            <a:off x="0" y="3103641"/>
            <a:ext cx="3817376" cy="24628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5"/>
          <p:cNvSpPr txBox="1">
            <a:spLocks noGrp="1"/>
          </p:cNvSpPr>
          <p:nvPr>
            <p:ph type="title"/>
          </p:nvPr>
        </p:nvSpPr>
        <p:spPr>
          <a:xfrm>
            <a:off x="0" y="319804"/>
            <a:ext cx="9778692"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Global Index Medicus (GIM)</a:t>
            </a:r>
            <a:br>
              <a:rPr lang="en-US" sz="3200">
                <a:solidFill>
                  <a:srgbClr val="586F7C"/>
                </a:solidFill>
                <a:latin typeface="Open Sans"/>
                <a:ea typeface="Open Sans"/>
                <a:cs typeface="Open Sans"/>
                <a:sym typeface="Open Sans"/>
              </a:rPr>
            </a:br>
            <a:endParaRPr sz="3200"/>
          </a:p>
        </p:txBody>
      </p:sp>
      <p:pic>
        <p:nvPicPr>
          <p:cNvPr id="427" name="Google Shape;427;p65"/>
          <p:cNvPicPr preferRelativeResize="0"/>
          <p:nvPr/>
        </p:nvPicPr>
        <p:blipFill rotWithShape="1">
          <a:blip r:embed="rId3">
            <a:alphaModFix/>
          </a:blip>
          <a:srcRect/>
          <a:stretch/>
        </p:blipFill>
        <p:spPr>
          <a:xfrm>
            <a:off x="539015" y="1696005"/>
            <a:ext cx="10507527" cy="4822782"/>
          </a:xfrm>
          <a:prstGeom prst="rect">
            <a:avLst/>
          </a:prstGeom>
          <a:noFill/>
          <a:ln>
            <a:noFill/>
          </a:ln>
        </p:spPr>
      </p:pic>
      <p:sp>
        <p:nvSpPr>
          <p:cNvPr id="428" name="Google Shape;428;p65"/>
          <p:cNvSpPr/>
          <p:nvPr/>
        </p:nvSpPr>
        <p:spPr>
          <a:xfrm>
            <a:off x="1495792" y="5764496"/>
            <a:ext cx="9593705" cy="79853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9" name="Google Shape;429;p65"/>
          <p:cNvSpPr txBox="1"/>
          <p:nvPr/>
        </p:nvSpPr>
        <p:spPr>
          <a:xfrm>
            <a:off x="816855" y="1139094"/>
            <a:ext cx="31929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586F7C"/>
                </a:solidFill>
                <a:latin typeface="Open Sans"/>
                <a:ea typeface="Open Sans"/>
                <a:cs typeface="Open Sans"/>
                <a:sym typeface="Open Sans"/>
              </a:rPr>
              <a:t>Simple Search</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35" name="Google Shape;435;p66"/>
          <p:cNvSpPr/>
          <p:nvPr/>
        </p:nvSpPr>
        <p:spPr>
          <a:xfrm>
            <a:off x="3910818" y="1364566"/>
            <a:ext cx="8088923" cy="61897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6" name="Google Shape;436;p66"/>
          <p:cNvSpPr/>
          <p:nvPr/>
        </p:nvSpPr>
        <p:spPr>
          <a:xfrm>
            <a:off x="8764172" y="759655"/>
            <a:ext cx="3235569" cy="42203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7" name="Google Shape;437;p66"/>
          <p:cNvSpPr/>
          <p:nvPr/>
        </p:nvSpPr>
        <p:spPr>
          <a:xfrm>
            <a:off x="1251355" y="3685735"/>
            <a:ext cx="2490652" cy="237744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8" name="Google Shape;438;p66"/>
          <p:cNvSpPr/>
          <p:nvPr/>
        </p:nvSpPr>
        <p:spPr>
          <a:xfrm>
            <a:off x="10255347" y="4107766"/>
            <a:ext cx="1601373" cy="264472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9" name="Google Shape;439;p66"/>
          <p:cNvSpPr/>
          <p:nvPr/>
        </p:nvSpPr>
        <p:spPr>
          <a:xfrm>
            <a:off x="8255392" y="0"/>
            <a:ext cx="3744350" cy="33762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Introduction </a:t>
            </a:r>
            <a:endParaRPr sz="3600">
              <a:solidFill>
                <a:srgbClr val="586F7C"/>
              </a:solidFill>
              <a:latin typeface="Open Sans"/>
              <a:ea typeface="Open Sans"/>
              <a:cs typeface="Open Sans"/>
              <a:sym typeface="Open Sans"/>
            </a:endParaRPr>
          </a:p>
        </p:txBody>
      </p:sp>
      <p:grpSp>
        <p:nvGrpSpPr>
          <p:cNvPr id="99" name="Google Shape;99;p3"/>
          <p:cNvGrpSpPr/>
          <p:nvPr/>
        </p:nvGrpSpPr>
        <p:grpSpPr>
          <a:xfrm>
            <a:off x="895775" y="1728100"/>
            <a:ext cx="10144701" cy="4751088"/>
            <a:chOff x="-69973" y="41817"/>
            <a:chExt cx="10144701" cy="4455708"/>
          </a:xfrm>
        </p:grpSpPr>
        <p:sp>
          <p:nvSpPr>
            <p:cNvPr id="100" name="Google Shape;100;p3"/>
            <p:cNvSpPr/>
            <p:nvPr/>
          </p:nvSpPr>
          <p:spPr>
            <a:xfrm>
              <a:off x="0" y="41817"/>
              <a:ext cx="10074728" cy="1433396"/>
            </a:xfrm>
            <a:prstGeom prst="roundRect">
              <a:avLst>
                <a:gd name="adj" fmla="val 16667"/>
              </a:avLst>
            </a:prstGeom>
            <a:solidFill>
              <a:srgbClr val="00489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
            <p:cNvSpPr txBox="1"/>
            <p:nvPr/>
          </p:nvSpPr>
          <p:spPr>
            <a:xfrm>
              <a:off x="69973" y="354022"/>
              <a:ext cx="9934782" cy="659499"/>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02" name="Google Shape;102;p3"/>
            <p:cNvSpPr/>
            <p:nvPr/>
          </p:nvSpPr>
          <p:spPr>
            <a:xfrm>
              <a:off x="-69973" y="1602288"/>
              <a:ext cx="10074728" cy="1433396"/>
            </a:xfrm>
            <a:prstGeom prst="roundRect">
              <a:avLst>
                <a:gd name="adj" fmla="val 16667"/>
              </a:avLst>
            </a:prstGeom>
            <a:solidFill>
              <a:srgbClr val="51B94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
            <p:cNvSpPr txBox="1"/>
            <p:nvPr/>
          </p:nvSpPr>
          <p:spPr>
            <a:xfrm>
              <a:off x="474997" y="2018926"/>
              <a:ext cx="9599731" cy="932975"/>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None/>
              </a:pPr>
              <a:r>
                <a:rPr lang="en-US" sz="2400" b="0" i="0" u="none" strike="noStrike" cap="none">
                  <a:solidFill>
                    <a:schemeClr val="lt1"/>
                  </a:solidFill>
                  <a:latin typeface="Arial"/>
                  <a:ea typeface="Arial"/>
                  <a:cs typeface="Arial"/>
                  <a:sym typeface="Arial"/>
                </a:rPr>
                <a:t>The first part of the lesson reviews various tools available via the Unified Content Portal - </a:t>
              </a:r>
              <a:r>
                <a:rPr lang="en-US" sz="2400" b="1" i="0" u="none" strike="noStrike" cap="none">
                  <a:solidFill>
                    <a:schemeClr val="lt1"/>
                  </a:solidFill>
                  <a:latin typeface="Arial"/>
                  <a:ea typeface="Arial"/>
                  <a:cs typeface="Arial"/>
                  <a:sym typeface="Arial"/>
                </a:rPr>
                <a:t>Databases, Reference sources </a:t>
              </a:r>
              <a:r>
                <a:rPr lang="en-US" sz="2400" b="0" i="0" u="none" strike="noStrike" cap="none">
                  <a:solidFill>
                    <a:schemeClr val="lt1"/>
                  </a:solidFill>
                  <a:latin typeface="Arial"/>
                  <a:ea typeface="Arial"/>
                  <a:cs typeface="Arial"/>
                  <a:sym typeface="Arial"/>
                </a:rPr>
                <a:t>(i.e., PubMed), </a:t>
              </a:r>
              <a:r>
                <a:rPr lang="en-US" sz="2400" b="1" i="0" u="none" strike="noStrike" cap="none">
                  <a:solidFill>
                    <a:schemeClr val="lt1"/>
                  </a:solidFill>
                  <a:latin typeface="Arial"/>
                  <a:ea typeface="Arial"/>
                  <a:cs typeface="Arial"/>
                  <a:sym typeface="Arial"/>
                </a:rPr>
                <a:t>Free Resources and Recent Resources.</a:t>
              </a:r>
              <a:endParaRPr/>
            </a:p>
            <a:p>
              <a:pPr marL="0" marR="0" lvl="0" indent="0" algn="l" rtl="0">
                <a:lnSpc>
                  <a:spcPct val="90000"/>
                </a:lnSpc>
                <a:spcBef>
                  <a:spcPts val="0"/>
                </a:spcBef>
                <a:spcAft>
                  <a:spcPts val="0"/>
                </a:spcAft>
                <a:buClr>
                  <a:srgbClr val="000000"/>
                </a:buClr>
                <a:buSzPts val="2700"/>
                <a:buFont typeface="Arial"/>
                <a:buNone/>
              </a:pPr>
              <a:endParaRPr sz="2400" b="1"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700"/>
                <a:buFont typeface="Arial"/>
                <a:buNone/>
              </a:pPr>
              <a:endParaRPr sz="2400" b="1" i="0" u="none" strike="noStrike" cap="none">
                <a:solidFill>
                  <a:schemeClr val="lt1"/>
                </a:solidFill>
                <a:latin typeface="Arial"/>
                <a:ea typeface="Arial"/>
                <a:cs typeface="Arial"/>
                <a:sym typeface="Arial"/>
              </a:endParaRPr>
            </a:p>
          </p:txBody>
        </p:sp>
        <p:sp>
          <p:nvSpPr>
            <p:cNvPr id="104" name="Google Shape;104;p3"/>
            <p:cNvSpPr/>
            <p:nvPr/>
          </p:nvSpPr>
          <p:spPr>
            <a:xfrm>
              <a:off x="0" y="3064129"/>
              <a:ext cx="10074728" cy="1433396"/>
            </a:xfrm>
            <a:prstGeom prst="roundRect">
              <a:avLst>
                <a:gd name="adj" fmla="val 16667"/>
              </a:avLst>
            </a:prstGeom>
            <a:solidFill>
              <a:srgbClr val="F8981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
            <p:cNvSpPr txBox="1"/>
            <p:nvPr/>
          </p:nvSpPr>
          <p:spPr>
            <a:xfrm>
              <a:off x="69973" y="3134102"/>
              <a:ext cx="9934782" cy="1363423"/>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grpSp>
      <p:sp>
        <p:nvSpPr>
          <p:cNvPr id="106" name="Google Shape;106;p3"/>
          <p:cNvSpPr txBox="1"/>
          <p:nvPr/>
        </p:nvSpPr>
        <p:spPr>
          <a:xfrm>
            <a:off x="1475731" y="4940223"/>
            <a:ext cx="931050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lt2"/>
                </a:solidFill>
                <a:latin typeface="Arial"/>
                <a:ea typeface="Arial"/>
                <a:cs typeface="Arial"/>
                <a:sym typeface="Arial"/>
              </a:rPr>
              <a:t>The second part of the lesson is a sampling of useful health-related internet tools for accessing free resources including grey literature.  As of July 2022, an additional section on </a:t>
            </a:r>
            <a:r>
              <a:rPr lang="en-US" sz="2400" b="1" i="0" u="none" strike="noStrike" cap="none">
                <a:solidFill>
                  <a:schemeClr val="lt2"/>
                </a:solidFill>
                <a:latin typeface="Arial"/>
                <a:ea typeface="Arial"/>
                <a:cs typeface="Arial"/>
                <a:sym typeface="Arial"/>
              </a:rPr>
              <a:t>WHO databases </a:t>
            </a:r>
            <a:r>
              <a:rPr lang="en-US" sz="2400" b="0" i="0" u="none" strike="noStrike" cap="none">
                <a:solidFill>
                  <a:schemeClr val="lt2"/>
                </a:solidFill>
                <a:latin typeface="Arial"/>
                <a:ea typeface="Arial"/>
                <a:cs typeface="Arial"/>
                <a:sym typeface="Arial"/>
              </a:rPr>
              <a:t>has been added.</a:t>
            </a:r>
            <a:endParaRPr/>
          </a:p>
        </p:txBody>
      </p:sp>
      <p:sp>
        <p:nvSpPr>
          <p:cNvPr id="107" name="Google Shape;107;p3"/>
          <p:cNvSpPr txBox="1"/>
          <p:nvPr/>
        </p:nvSpPr>
        <p:spPr>
          <a:xfrm>
            <a:off x="1475732" y="2039470"/>
            <a:ext cx="891828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This lesson will focus on key collection-specific resources in health accessible from Research4Life and also via the Internet.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7"/>
          <p:cNvSpPr txBox="1">
            <a:spLocks noGrp="1"/>
          </p:cNvSpPr>
          <p:nvPr>
            <p:ph type="title"/>
          </p:nvPr>
        </p:nvSpPr>
        <p:spPr>
          <a:xfrm>
            <a:off x="0" y="319804"/>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200">
                <a:solidFill>
                  <a:srgbClr val="586F7C"/>
                </a:solidFill>
                <a:latin typeface="Open Sans"/>
                <a:ea typeface="Open Sans"/>
                <a:cs typeface="Open Sans"/>
                <a:sym typeface="Open Sans"/>
              </a:rPr>
              <a:t>Global Index Medicus (GIM)</a:t>
            </a:r>
            <a:br>
              <a:rPr lang="en-US" sz="3200">
                <a:solidFill>
                  <a:srgbClr val="586F7C"/>
                </a:solidFill>
                <a:latin typeface="Open Sans"/>
                <a:ea typeface="Open Sans"/>
                <a:cs typeface="Open Sans"/>
                <a:sym typeface="Open Sans"/>
              </a:rPr>
            </a:br>
            <a:endParaRPr sz="3200"/>
          </a:p>
        </p:txBody>
      </p:sp>
      <p:pic>
        <p:nvPicPr>
          <p:cNvPr id="446" name="Google Shape;446;p67"/>
          <p:cNvPicPr preferRelativeResize="0"/>
          <p:nvPr/>
        </p:nvPicPr>
        <p:blipFill rotWithShape="1">
          <a:blip r:embed="rId3">
            <a:alphaModFix/>
          </a:blip>
          <a:srcRect/>
          <a:stretch/>
        </p:blipFill>
        <p:spPr>
          <a:xfrm>
            <a:off x="698091" y="1841459"/>
            <a:ext cx="10053484" cy="4751070"/>
          </a:xfrm>
          <a:prstGeom prst="rect">
            <a:avLst/>
          </a:prstGeom>
          <a:noFill/>
          <a:ln>
            <a:noFill/>
          </a:ln>
        </p:spPr>
      </p:pic>
      <p:sp>
        <p:nvSpPr>
          <p:cNvPr id="447" name="Google Shape;447;p67"/>
          <p:cNvSpPr/>
          <p:nvPr/>
        </p:nvSpPr>
        <p:spPr>
          <a:xfrm>
            <a:off x="2745699" y="4032354"/>
            <a:ext cx="2395927" cy="44274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8" name="Google Shape;448;p67"/>
          <p:cNvSpPr txBox="1"/>
          <p:nvPr/>
        </p:nvSpPr>
        <p:spPr>
          <a:xfrm>
            <a:off x="609600" y="1149260"/>
            <a:ext cx="31929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586F7C"/>
                </a:solidFill>
                <a:latin typeface="Open Sans"/>
                <a:ea typeface="Open Sans"/>
                <a:cs typeface="Open Sans"/>
                <a:sym typeface="Open Sans"/>
              </a:rPr>
              <a:t>Advanced Search</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8"/>
          <p:cNvSpPr txBox="1">
            <a:spLocks noGrp="1"/>
          </p:cNvSpPr>
          <p:nvPr>
            <p:ph type="title"/>
          </p:nvPr>
        </p:nvSpPr>
        <p:spPr>
          <a:xfrm>
            <a:off x="0" y="216816"/>
            <a:ext cx="9613800" cy="12428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200">
                <a:solidFill>
                  <a:srgbClr val="586F7C"/>
                </a:solidFill>
                <a:latin typeface="Open Sans"/>
                <a:ea typeface="Open Sans"/>
                <a:cs typeface="Open Sans"/>
                <a:sym typeface="Open Sans"/>
              </a:rPr>
              <a:t>African Index Medicus (AIM)</a:t>
            </a:r>
            <a:endParaRPr sz="3200"/>
          </a:p>
        </p:txBody>
      </p:sp>
      <p:graphicFrame>
        <p:nvGraphicFramePr>
          <p:cNvPr id="454" name="Google Shape;454;p68"/>
          <p:cNvGraphicFramePr/>
          <p:nvPr/>
        </p:nvGraphicFramePr>
        <p:xfrm>
          <a:off x="4018735" y="2415325"/>
          <a:ext cx="8001675" cy="3660995"/>
        </p:xfrm>
        <a:graphic>
          <a:graphicData uri="http://schemas.openxmlformats.org/drawingml/2006/table">
            <a:tbl>
              <a:tblPr firstRow="1" bandRow="1">
                <a:noFill/>
                <a:tableStyleId>{BC8069CD-1A57-40B0-97A8-2796D026FB2D}</a:tableStyleId>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l" rtl="0">
                        <a:lnSpc>
                          <a:spcPct val="100000"/>
                        </a:lnSpc>
                        <a:spcBef>
                          <a:spcPts val="0"/>
                        </a:spcBef>
                        <a:spcAft>
                          <a:spcPts val="0"/>
                        </a:spcAft>
                        <a:buNone/>
                      </a:pPr>
                      <a:r>
                        <a:rPr lang="en-US" sz="1400" b="0" u="none" strike="noStrike" cap="none">
                          <a:solidFill>
                            <a:srgbClr val="3F3F3F"/>
                          </a:solidFill>
                          <a:latin typeface="Open Sans"/>
                          <a:ea typeface="Open Sans"/>
                          <a:cs typeface="Open Sans"/>
                          <a:sym typeface="Open Sans"/>
                        </a:rPr>
                        <a:t>Service </a:t>
                      </a:r>
                      <a:r>
                        <a:rPr lang="en-US" sz="1400" b="0" i="0" u="none" strike="noStrike" cap="none">
                          <a:solidFill>
                            <a:srgbClr val="3F3F3F"/>
                          </a:solidFill>
                          <a:latin typeface="Open Sans"/>
                          <a:ea typeface="Open Sans"/>
                          <a:cs typeface="Open Sans"/>
                          <a:sym typeface="Open Sans"/>
                        </a:rPr>
                        <a:t>Provider</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rgbClr val="3F3F3F"/>
                          </a:solidFill>
                          <a:latin typeface="Open Sans"/>
                          <a:ea typeface="Open Sans"/>
                          <a:cs typeface="Open Sans"/>
                          <a:sym typeface="Open Sans"/>
                        </a:rPr>
                        <a:t>World Health Organization, in collaboration with the Association for Health Information and Libraries in Africa </a:t>
                      </a:r>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Service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Provide users worldwide with online access to African health and biomedical science publications.</a:t>
                      </a:r>
                      <a:endParaRPr/>
                    </a:p>
                  </a:txBody>
                  <a:tcPr marL="91450" marR="91450" marT="45725" marB="45725">
                    <a:solidFill>
                      <a:schemeClr val="lt1"/>
                    </a:solidFill>
                  </a:tcPr>
                </a:tc>
                <a:extLst>
                  <a:ext uri="{0D108BD9-81ED-4DB2-BD59-A6C34878D82A}">
                    <a16:rowId xmlns:a16="http://schemas.microsoft.com/office/drawing/2014/main" val="10001"/>
                  </a:ext>
                </a:extLst>
              </a:tr>
              <a:tr h="56582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Source of information</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 African health and biomedical information sources</a:t>
                      </a:r>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documents</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Bibliographic references and scientific journals.</a:t>
                      </a:r>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Full text</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Yes;</a:t>
                      </a:r>
                      <a:endParaRPr/>
                    </a:p>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 </a:t>
                      </a:r>
                      <a:endParaRPr sz="1400" i="1" u="none" strike="noStrike" cap="none">
                        <a:solidFill>
                          <a:srgbClr val="3F3F3F"/>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Subject coverage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3F3F3F"/>
                          </a:solidFill>
                          <a:latin typeface="Open Sans"/>
                          <a:ea typeface="Open Sans"/>
                          <a:cs typeface="Open Sans"/>
                          <a:sym typeface="Open Sans"/>
                        </a:rPr>
                        <a:t>Health and biomedical sciences.</a:t>
                      </a:r>
                      <a:endParaRPr sz="1400" u="none" strike="noStrike" cap="none">
                        <a:solidFill>
                          <a:srgbClr val="3F3F3F"/>
                        </a:solidFill>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Qualitative data</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More than 18.000 bibliographic reference from 258 Scientific Journals</a:t>
                      </a:r>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455" name="Google Shape;455;p68"/>
          <p:cNvPicPr preferRelativeResize="0"/>
          <p:nvPr/>
        </p:nvPicPr>
        <p:blipFill rotWithShape="1">
          <a:blip r:embed="rId3">
            <a:alphaModFix/>
          </a:blip>
          <a:srcRect/>
          <a:stretch/>
        </p:blipFill>
        <p:spPr>
          <a:xfrm>
            <a:off x="584462" y="1646000"/>
            <a:ext cx="7309125" cy="670982"/>
          </a:xfrm>
          <a:prstGeom prst="rect">
            <a:avLst/>
          </a:prstGeom>
          <a:noFill/>
          <a:ln>
            <a:noFill/>
          </a:ln>
        </p:spPr>
      </p:pic>
      <p:sp>
        <p:nvSpPr>
          <p:cNvPr id="456" name="Google Shape;456;p68"/>
          <p:cNvSpPr txBox="1"/>
          <p:nvPr/>
        </p:nvSpPr>
        <p:spPr>
          <a:xfrm>
            <a:off x="1777823" y="1658268"/>
            <a:ext cx="10047810" cy="7078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1600" b="0" i="0" u="none" strike="noStrike" cap="none" dirty="0">
                <a:solidFill>
                  <a:srgbClr val="3F3F3F"/>
                </a:solidFill>
                <a:latin typeface="Open Sans"/>
                <a:ea typeface="Open Sans"/>
                <a:cs typeface="Open Sans"/>
                <a:sym typeface="Open Sans"/>
              </a:rPr>
              <a:t>See Research4Life Portal Databases list/Global Index Medicus (GIM)</a:t>
            </a:r>
            <a:endParaRPr dirty="0"/>
          </a:p>
          <a:p>
            <a:pPr marL="0" marR="0" lvl="0" indent="0" algn="l" rtl="0">
              <a:lnSpc>
                <a:spcPct val="100000"/>
              </a:lnSpc>
              <a:spcBef>
                <a:spcPts val="0"/>
              </a:spcBef>
              <a:spcAft>
                <a:spcPts val="0"/>
              </a:spcAft>
              <a:buNone/>
            </a:pPr>
            <a:r>
              <a:rPr lang="en-US" sz="1600" b="0" i="0" u="none" strike="noStrike" cap="none" dirty="0">
                <a:solidFill>
                  <a:srgbClr val="3F3F3F"/>
                </a:solidFill>
                <a:latin typeface="Open Sans"/>
                <a:ea typeface="Open Sans"/>
                <a:cs typeface="Open Sans"/>
                <a:sym typeface="Open Sans"/>
              </a:rPr>
              <a:t>can also be accessed directly </a:t>
            </a:r>
            <a:r>
              <a:rPr lang="en-US" sz="1600" b="0" i="0" u="sng" strike="noStrike" cap="none" dirty="0">
                <a:solidFill>
                  <a:srgbClr val="0000FF"/>
                </a:solidFill>
                <a:latin typeface="Open Sans"/>
                <a:ea typeface="Open Sans"/>
                <a:cs typeface="Open Sans"/>
                <a:sym typeface="Open Sans"/>
              </a:rPr>
              <a:t>https://www.globalindexmedicus.net/biblioteca/aim/</a:t>
            </a:r>
            <a:endParaRPr sz="1400" b="0" i="0" u="none" strike="noStrike" cap="none" dirty="0">
              <a:solidFill>
                <a:srgbClr val="000000"/>
              </a:solidFill>
              <a:latin typeface="Open Sans"/>
              <a:ea typeface="Open Sans"/>
              <a:cs typeface="Open Sans"/>
              <a:sym typeface="Open Sans"/>
            </a:endParaRPr>
          </a:p>
        </p:txBody>
      </p:sp>
      <p:pic>
        <p:nvPicPr>
          <p:cNvPr id="457" name="Google Shape;457;p68"/>
          <p:cNvPicPr preferRelativeResize="0"/>
          <p:nvPr/>
        </p:nvPicPr>
        <p:blipFill rotWithShape="1">
          <a:blip r:embed="rId4">
            <a:alphaModFix/>
          </a:blip>
          <a:srcRect/>
          <a:stretch/>
        </p:blipFill>
        <p:spPr>
          <a:xfrm>
            <a:off x="375203" y="2749430"/>
            <a:ext cx="3285714" cy="305714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6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63" name="Google Shape;463;p69"/>
          <p:cNvSpPr/>
          <p:nvPr/>
        </p:nvSpPr>
        <p:spPr>
          <a:xfrm>
            <a:off x="3671669" y="3094892"/>
            <a:ext cx="3108960" cy="299641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0"/>
          <p:cNvSpPr txBox="1">
            <a:spLocks noGrp="1"/>
          </p:cNvSpPr>
          <p:nvPr>
            <p:ph type="title"/>
          </p:nvPr>
        </p:nvSpPr>
        <p:spPr>
          <a:xfrm>
            <a:off x="0" y="284756"/>
            <a:ext cx="9613800" cy="68931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br>
              <a:rPr lang="en-US" sz="3600">
                <a:solidFill>
                  <a:srgbClr val="586F7C"/>
                </a:solidFill>
                <a:latin typeface="Open Sans"/>
                <a:ea typeface="Open Sans"/>
                <a:cs typeface="Open Sans"/>
                <a:sym typeface="Open Sans"/>
              </a:rPr>
            </a:b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African Index Medicus (AIM)</a:t>
            </a:r>
            <a:br>
              <a:rPr lang="en-US" sz="3600">
                <a:solidFill>
                  <a:srgbClr val="586F7C"/>
                </a:solidFill>
                <a:latin typeface="Open Sans"/>
                <a:ea typeface="Open Sans"/>
                <a:cs typeface="Open Sans"/>
                <a:sym typeface="Open Sans"/>
              </a:rPr>
            </a:b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 </a:t>
            </a:r>
            <a:endParaRPr sz="3600"/>
          </a:p>
        </p:txBody>
      </p:sp>
      <p:pic>
        <p:nvPicPr>
          <p:cNvPr id="469" name="Google Shape;469;p70"/>
          <p:cNvPicPr preferRelativeResize="0"/>
          <p:nvPr/>
        </p:nvPicPr>
        <p:blipFill rotWithShape="1">
          <a:blip r:embed="rId3">
            <a:alphaModFix/>
          </a:blip>
          <a:srcRect/>
          <a:stretch/>
        </p:blipFill>
        <p:spPr>
          <a:xfrm>
            <a:off x="278240" y="1902976"/>
            <a:ext cx="2409524" cy="3980952"/>
          </a:xfrm>
          <a:prstGeom prst="rect">
            <a:avLst/>
          </a:prstGeom>
          <a:noFill/>
          <a:ln>
            <a:noFill/>
          </a:ln>
        </p:spPr>
      </p:pic>
      <p:pic>
        <p:nvPicPr>
          <p:cNvPr id="470" name="Google Shape;470;p70"/>
          <p:cNvPicPr preferRelativeResize="0"/>
          <p:nvPr/>
        </p:nvPicPr>
        <p:blipFill rotWithShape="1">
          <a:blip r:embed="rId4">
            <a:alphaModFix/>
          </a:blip>
          <a:srcRect/>
          <a:stretch/>
        </p:blipFill>
        <p:spPr>
          <a:xfrm>
            <a:off x="3209368" y="1902976"/>
            <a:ext cx="2428571" cy="3980952"/>
          </a:xfrm>
          <a:prstGeom prst="rect">
            <a:avLst/>
          </a:prstGeom>
          <a:noFill/>
          <a:ln>
            <a:noFill/>
          </a:ln>
        </p:spPr>
      </p:pic>
      <p:pic>
        <p:nvPicPr>
          <p:cNvPr id="471" name="Google Shape;471;p70"/>
          <p:cNvPicPr preferRelativeResize="0"/>
          <p:nvPr/>
        </p:nvPicPr>
        <p:blipFill rotWithShape="1">
          <a:blip r:embed="rId5">
            <a:alphaModFix/>
          </a:blip>
          <a:srcRect/>
          <a:stretch/>
        </p:blipFill>
        <p:spPr>
          <a:xfrm>
            <a:off x="6096000" y="1902976"/>
            <a:ext cx="2438095" cy="3923809"/>
          </a:xfrm>
          <a:prstGeom prst="rect">
            <a:avLst/>
          </a:prstGeom>
          <a:noFill/>
          <a:ln>
            <a:noFill/>
          </a:ln>
        </p:spPr>
      </p:pic>
      <p:pic>
        <p:nvPicPr>
          <p:cNvPr id="472" name="Google Shape;472;p70"/>
          <p:cNvPicPr preferRelativeResize="0"/>
          <p:nvPr/>
        </p:nvPicPr>
        <p:blipFill rotWithShape="1">
          <a:blip r:embed="rId6">
            <a:alphaModFix/>
          </a:blip>
          <a:srcRect/>
          <a:stretch/>
        </p:blipFill>
        <p:spPr>
          <a:xfrm>
            <a:off x="8875630" y="2945833"/>
            <a:ext cx="2600000" cy="1895238"/>
          </a:xfrm>
          <a:prstGeom prst="rect">
            <a:avLst/>
          </a:prstGeom>
          <a:noFill/>
          <a:ln>
            <a:noFill/>
          </a:ln>
        </p:spPr>
      </p:pic>
      <p:sp>
        <p:nvSpPr>
          <p:cNvPr id="473" name="Google Shape;473;p70"/>
          <p:cNvSpPr/>
          <p:nvPr/>
        </p:nvSpPr>
        <p:spPr>
          <a:xfrm>
            <a:off x="278240" y="1934945"/>
            <a:ext cx="2490652" cy="44632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4" name="Google Shape;474;p70"/>
          <p:cNvSpPr/>
          <p:nvPr/>
        </p:nvSpPr>
        <p:spPr>
          <a:xfrm>
            <a:off x="3209368" y="1902975"/>
            <a:ext cx="2490652" cy="44632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5" name="Google Shape;475;p70"/>
          <p:cNvSpPr/>
          <p:nvPr/>
        </p:nvSpPr>
        <p:spPr>
          <a:xfrm>
            <a:off x="6043443" y="1902974"/>
            <a:ext cx="2490652" cy="44632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6" name="Google Shape;476;p70"/>
          <p:cNvSpPr/>
          <p:nvPr/>
        </p:nvSpPr>
        <p:spPr>
          <a:xfrm>
            <a:off x="8875630" y="2982671"/>
            <a:ext cx="2600000" cy="44632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7" name="Google Shape;477;p70"/>
          <p:cNvSpPr txBox="1"/>
          <p:nvPr/>
        </p:nvSpPr>
        <p:spPr>
          <a:xfrm>
            <a:off x="278240" y="1153025"/>
            <a:ext cx="1593642" cy="41668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600"/>
              <a:buFont typeface="Trebuchet MS"/>
              <a:buNone/>
            </a:pPr>
            <a:r>
              <a:rPr lang="en-US" sz="2800" b="0" i="0" u="none" strike="noStrike" cap="none">
                <a:solidFill>
                  <a:srgbClr val="586F7C"/>
                </a:solidFill>
                <a:latin typeface="Open Sans"/>
                <a:ea typeface="Open Sans"/>
                <a:cs typeface="Open Sans"/>
                <a:sym typeface="Open Sans"/>
              </a:rPr>
              <a:t>Filters</a:t>
            </a:r>
            <a:endParaRPr sz="2800" b="0" i="0" u="none" strike="noStrike" cap="non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1"/>
          <p:cNvSpPr txBox="1">
            <a:spLocks noGrp="1"/>
          </p:cNvSpPr>
          <p:nvPr>
            <p:ph type="title"/>
          </p:nvPr>
        </p:nvSpPr>
        <p:spPr>
          <a:xfrm>
            <a:off x="0" y="216816"/>
            <a:ext cx="9613800" cy="12428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Index Medicus for the South-East Asia Region </a:t>
            </a:r>
            <a:r>
              <a:rPr lang="en-US" sz="3200">
                <a:solidFill>
                  <a:srgbClr val="586F7C"/>
                </a:solidFill>
                <a:latin typeface="Open Sans"/>
                <a:ea typeface="Open Sans"/>
                <a:cs typeface="Open Sans"/>
                <a:sym typeface="Open Sans"/>
              </a:rPr>
              <a:t>(IMSEAR)</a:t>
            </a:r>
            <a:endParaRPr sz="3200"/>
          </a:p>
        </p:txBody>
      </p:sp>
      <p:graphicFrame>
        <p:nvGraphicFramePr>
          <p:cNvPr id="483" name="Google Shape;483;p71"/>
          <p:cNvGraphicFramePr/>
          <p:nvPr/>
        </p:nvGraphicFramePr>
        <p:xfrm>
          <a:off x="4018735" y="2415325"/>
          <a:ext cx="8001675" cy="4087720"/>
        </p:xfrm>
        <a:graphic>
          <a:graphicData uri="http://schemas.openxmlformats.org/drawingml/2006/table">
            <a:tbl>
              <a:tblPr firstRow="1" bandRow="1">
                <a:noFill/>
                <a:tableStyleId>{BC8069CD-1A57-40B0-97A8-2796D026FB2D}</a:tableStyleId>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l" rtl="0">
                        <a:lnSpc>
                          <a:spcPct val="100000"/>
                        </a:lnSpc>
                        <a:spcBef>
                          <a:spcPts val="0"/>
                        </a:spcBef>
                        <a:spcAft>
                          <a:spcPts val="0"/>
                        </a:spcAft>
                        <a:buNone/>
                      </a:pPr>
                      <a:r>
                        <a:rPr lang="en-US" sz="1400" b="0" u="none" strike="noStrike" cap="none">
                          <a:solidFill>
                            <a:srgbClr val="3F3F3F"/>
                          </a:solidFill>
                          <a:latin typeface="Open Sans"/>
                          <a:ea typeface="Open Sans"/>
                          <a:cs typeface="Open Sans"/>
                          <a:sym typeface="Open Sans"/>
                        </a:rPr>
                        <a:t>Service </a:t>
                      </a:r>
                      <a:r>
                        <a:rPr lang="en-US" sz="1400" b="0" i="0" u="none" strike="noStrike" cap="none">
                          <a:solidFill>
                            <a:srgbClr val="3F3F3F"/>
                          </a:solidFill>
                          <a:latin typeface="Open Sans"/>
                          <a:ea typeface="Open Sans"/>
                          <a:cs typeface="Open Sans"/>
                          <a:sym typeface="Open Sans"/>
                        </a:rPr>
                        <a:t>Provider</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rgbClr val="3F3F3F"/>
                          </a:solidFill>
                          <a:latin typeface="Open Sans"/>
                          <a:ea typeface="Open Sans"/>
                          <a:cs typeface="Open Sans"/>
                          <a:sym typeface="Open Sans"/>
                        </a:rPr>
                        <a:t>IMSEAR is an archive of selected publications in health sciences in the WHO South-East Asia Region</a:t>
                      </a:r>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Service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Provide users worldwide with online access to health and biomedical science publications.</a:t>
                      </a:r>
                      <a:endParaRPr/>
                    </a:p>
                  </a:txBody>
                  <a:tcPr marL="91450" marR="91450" marT="45725" marB="45725">
                    <a:solidFill>
                      <a:schemeClr val="lt1"/>
                    </a:solidFill>
                  </a:tcPr>
                </a:tc>
                <a:extLst>
                  <a:ext uri="{0D108BD9-81ED-4DB2-BD59-A6C34878D82A}">
                    <a16:rowId xmlns:a16="http://schemas.microsoft.com/office/drawing/2014/main" val="10001"/>
                  </a:ext>
                </a:extLst>
              </a:tr>
              <a:tr h="6508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Source of information</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rgbClr val="3F3F3F"/>
                          </a:solidFill>
                          <a:latin typeface="Open Sans"/>
                          <a:ea typeface="Open Sans"/>
                          <a:cs typeface="Open Sans"/>
                          <a:sym typeface="Open Sans"/>
                        </a:rPr>
                        <a:t>Materials include formally published health science journals, health reports and documents.</a:t>
                      </a:r>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documents</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Metadata of each item, original full text documents or links to original documents are provided whenever available, under Open Archives Initiative (OAI) framework.</a:t>
                      </a:r>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Full text</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Yes;</a:t>
                      </a:r>
                      <a:endParaRPr/>
                    </a:p>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 </a:t>
                      </a:r>
                      <a:endParaRPr sz="1400" i="1" u="none" strike="noStrike" cap="none">
                        <a:solidFill>
                          <a:srgbClr val="3F3F3F"/>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Subject coverage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3F3F3F"/>
                          </a:solidFill>
                          <a:latin typeface="Open Sans"/>
                          <a:ea typeface="Open Sans"/>
                          <a:cs typeface="Open Sans"/>
                          <a:sym typeface="Open Sans"/>
                        </a:rPr>
                        <a:t>Health science journals, health reports and documents.</a:t>
                      </a:r>
                      <a:endParaRPr sz="1400" u="none" strike="noStrike" cap="none">
                        <a:solidFill>
                          <a:srgbClr val="3F3F3F"/>
                        </a:solidFill>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Qualitative data</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More than 208.000 bibliographic reference from more than 49 Scientific Journals</a:t>
                      </a:r>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484" name="Google Shape;484;p71"/>
          <p:cNvPicPr preferRelativeResize="0"/>
          <p:nvPr/>
        </p:nvPicPr>
        <p:blipFill rotWithShape="1">
          <a:blip r:embed="rId3">
            <a:alphaModFix/>
          </a:blip>
          <a:srcRect/>
          <a:stretch/>
        </p:blipFill>
        <p:spPr>
          <a:xfrm>
            <a:off x="584462" y="1646000"/>
            <a:ext cx="7309125" cy="670982"/>
          </a:xfrm>
          <a:prstGeom prst="rect">
            <a:avLst/>
          </a:prstGeom>
          <a:noFill/>
          <a:ln>
            <a:noFill/>
          </a:ln>
        </p:spPr>
      </p:pic>
      <p:sp>
        <p:nvSpPr>
          <p:cNvPr id="485" name="Google Shape;485;p71"/>
          <p:cNvSpPr txBox="1"/>
          <p:nvPr/>
        </p:nvSpPr>
        <p:spPr>
          <a:xfrm>
            <a:off x="700138" y="1609095"/>
            <a:ext cx="10047810" cy="7848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1800" b="0" i="0" u="none" strike="noStrike" cap="none" dirty="0">
                <a:solidFill>
                  <a:srgbClr val="3F3F3F"/>
                </a:solidFill>
                <a:latin typeface="Open Sans"/>
                <a:ea typeface="Open Sans"/>
                <a:cs typeface="Open Sans"/>
                <a:sym typeface="Open Sans"/>
              </a:rPr>
              <a:t>See Research4Life Portal Databases list/Global Index Medicus (GIM)</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3F3F3F"/>
                </a:solidFill>
                <a:latin typeface="Open Sans"/>
                <a:ea typeface="Open Sans"/>
                <a:cs typeface="Open Sans"/>
                <a:sym typeface="Open Sans"/>
              </a:rPr>
              <a:t>can also be accessed directly </a:t>
            </a:r>
            <a:r>
              <a:rPr lang="en-US" sz="1800" b="0" i="0" u="sng" strike="noStrike" cap="none" dirty="0">
                <a:solidFill>
                  <a:srgbClr val="0000FF"/>
                </a:solidFill>
                <a:latin typeface="Open Sans"/>
                <a:ea typeface="Open Sans"/>
                <a:cs typeface="Open Sans"/>
                <a:sym typeface="Open Sans"/>
              </a:rPr>
              <a:t>https://www.globalindexmedicus.net/biblioteca/imsear/</a:t>
            </a:r>
            <a:endParaRPr sz="1800" b="0" i="0" u="none" strike="noStrike" cap="none" dirty="0">
              <a:solidFill>
                <a:srgbClr val="000000"/>
              </a:solidFill>
              <a:latin typeface="Open Sans"/>
              <a:ea typeface="Open Sans"/>
              <a:cs typeface="Open Sans"/>
              <a:sym typeface="Open Sans"/>
            </a:endParaRPr>
          </a:p>
        </p:txBody>
      </p:sp>
      <p:pic>
        <p:nvPicPr>
          <p:cNvPr id="486" name="Google Shape;486;p71"/>
          <p:cNvPicPr preferRelativeResize="0"/>
          <p:nvPr/>
        </p:nvPicPr>
        <p:blipFill rotWithShape="1">
          <a:blip r:embed="rId4">
            <a:alphaModFix/>
          </a:blip>
          <a:srcRect/>
          <a:stretch/>
        </p:blipFill>
        <p:spPr>
          <a:xfrm>
            <a:off x="171576" y="2595901"/>
            <a:ext cx="3586628" cy="336420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2"/>
          <p:cNvSpPr txBox="1">
            <a:spLocks noGrp="1"/>
          </p:cNvSpPr>
          <p:nvPr>
            <p:ph type="title"/>
          </p:nvPr>
        </p:nvSpPr>
        <p:spPr>
          <a:xfrm>
            <a:off x="0" y="216816"/>
            <a:ext cx="9613800" cy="12428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200">
                <a:solidFill>
                  <a:srgbClr val="586F7C"/>
                </a:solidFill>
                <a:latin typeface="Open Sans"/>
                <a:ea typeface="Open Sans"/>
                <a:cs typeface="Open Sans"/>
                <a:sym typeface="Open Sans"/>
              </a:rPr>
              <a:t>Latin America and the Caribbean </a:t>
            </a:r>
            <a:br>
              <a:rPr lang="en-US" sz="3200">
                <a:solidFill>
                  <a:srgbClr val="586F7C"/>
                </a:solidFill>
                <a:latin typeface="Open Sans"/>
                <a:ea typeface="Open Sans"/>
                <a:cs typeface="Open Sans"/>
                <a:sym typeface="Open Sans"/>
              </a:rPr>
            </a:br>
            <a:r>
              <a:rPr lang="en-US" sz="3200">
                <a:solidFill>
                  <a:srgbClr val="586F7C"/>
                </a:solidFill>
                <a:latin typeface="Open Sans"/>
                <a:ea typeface="Open Sans"/>
                <a:cs typeface="Open Sans"/>
                <a:sym typeface="Open Sans"/>
              </a:rPr>
              <a:t>Literature on Health Sciences (LILACS)</a:t>
            </a:r>
            <a:endParaRPr sz="3200"/>
          </a:p>
        </p:txBody>
      </p:sp>
      <p:graphicFrame>
        <p:nvGraphicFramePr>
          <p:cNvPr id="492" name="Google Shape;492;p72"/>
          <p:cNvGraphicFramePr/>
          <p:nvPr/>
        </p:nvGraphicFramePr>
        <p:xfrm>
          <a:off x="4018735" y="2415325"/>
          <a:ext cx="8001675" cy="4097625"/>
        </p:xfrm>
        <a:graphic>
          <a:graphicData uri="http://schemas.openxmlformats.org/drawingml/2006/table">
            <a:tbl>
              <a:tblPr firstRow="1" bandRow="1">
                <a:noFill/>
                <a:tableStyleId>{BC8069CD-1A57-40B0-97A8-2796D026FB2D}</a:tableStyleId>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l" rtl="0">
                        <a:lnSpc>
                          <a:spcPct val="100000"/>
                        </a:lnSpc>
                        <a:spcBef>
                          <a:spcPts val="0"/>
                        </a:spcBef>
                        <a:spcAft>
                          <a:spcPts val="0"/>
                        </a:spcAft>
                        <a:buNone/>
                      </a:pPr>
                      <a:r>
                        <a:rPr lang="en-US" sz="1400" b="0" u="none" strike="noStrike" cap="none">
                          <a:solidFill>
                            <a:schemeClr val="dk1"/>
                          </a:solidFill>
                          <a:latin typeface="Open Sans"/>
                          <a:ea typeface="Open Sans"/>
                          <a:cs typeface="Open Sans"/>
                          <a:sym typeface="Open Sans"/>
                        </a:rPr>
                        <a:t>Service </a:t>
                      </a:r>
                      <a:r>
                        <a:rPr lang="en-US" sz="1400" b="0" i="0" u="none" strike="noStrike" cap="none">
                          <a:solidFill>
                            <a:schemeClr val="dk1"/>
                          </a:solidFill>
                          <a:latin typeface="Open Sans"/>
                          <a:ea typeface="Open Sans"/>
                          <a:cs typeface="Open Sans"/>
                          <a:sym typeface="Open Sans"/>
                        </a:rPr>
                        <a:t>Provider</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Open Sans"/>
                          <a:ea typeface="Open Sans"/>
                          <a:cs typeface="Open Sans"/>
                          <a:sym typeface="Open Sans"/>
                        </a:rPr>
                        <a:t>LILACS is coordinated by the Pan-American Health Organization through BIREME.</a:t>
                      </a:r>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Type of Service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Scientific and technical literature of Latin America and the Caribbean, contributing to increase visibility, access and quality of health information in the Region.</a:t>
                      </a:r>
                      <a:endParaRPr/>
                    </a:p>
                  </a:txBody>
                  <a:tcPr marL="91450" marR="91450" marT="45725" marB="45725">
                    <a:solidFill>
                      <a:schemeClr val="lt1"/>
                    </a:solidFill>
                  </a:tcPr>
                </a:tc>
                <a:extLst>
                  <a:ext uri="{0D108BD9-81ED-4DB2-BD59-A6C34878D82A}">
                    <a16:rowId xmlns:a16="http://schemas.microsoft.com/office/drawing/2014/main" val="10001"/>
                  </a:ext>
                </a:extLst>
              </a:tr>
              <a:tr h="650875">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Source of information</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Open Sans"/>
                          <a:ea typeface="Open Sans"/>
                          <a:cs typeface="Open Sans"/>
                          <a:sym typeface="Open Sans"/>
                        </a:rPr>
                        <a:t>Materials include formally published health science journals, health reports and documents.</a:t>
                      </a:r>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Type of documents</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Scientific and technical literature of Latin America and the Caribbean.</a:t>
                      </a:r>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Full text</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More than 50% have access to the full text. </a:t>
                      </a:r>
                      <a:endParaRPr sz="1400" i="1" u="none" strike="noStrike" cap="none">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Subject coverage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Open Sans"/>
                          <a:ea typeface="Open Sans"/>
                          <a:cs typeface="Open Sans"/>
                          <a:sym typeface="Open Sans"/>
                        </a:rPr>
                        <a:t> Health Sciences Information.</a:t>
                      </a:r>
                      <a:endParaRPr sz="1400" u="none" strike="noStrike" cap="none"/>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Qualitative data</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latin typeface="Open Sans"/>
                          <a:ea typeface="Open Sans"/>
                          <a:cs typeface="Open Sans"/>
                          <a:sym typeface="Open Sans"/>
                        </a:rPr>
                        <a:t>More than 998.000 bibliographic reference from more than 800 Scientific Journals</a:t>
                      </a:r>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493" name="Google Shape;493;p72"/>
          <p:cNvPicPr preferRelativeResize="0"/>
          <p:nvPr/>
        </p:nvPicPr>
        <p:blipFill rotWithShape="1">
          <a:blip r:embed="rId3">
            <a:alphaModFix/>
          </a:blip>
          <a:srcRect/>
          <a:stretch/>
        </p:blipFill>
        <p:spPr>
          <a:xfrm>
            <a:off x="584462" y="1646000"/>
            <a:ext cx="7309125" cy="670982"/>
          </a:xfrm>
          <a:prstGeom prst="rect">
            <a:avLst/>
          </a:prstGeom>
          <a:noFill/>
          <a:ln>
            <a:noFill/>
          </a:ln>
        </p:spPr>
      </p:pic>
      <p:sp>
        <p:nvSpPr>
          <p:cNvPr id="494" name="Google Shape;494;p72"/>
          <p:cNvSpPr txBox="1"/>
          <p:nvPr/>
        </p:nvSpPr>
        <p:spPr>
          <a:xfrm>
            <a:off x="700138" y="1609095"/>
            <a:ext cx="10047810" cy="784830"/>
          </a:xfrm>
          <a:prstGeom prst="rect">
            <a:avLst/>
          </a:prstGeom>
          <a:noFill/>
          <a:ln>
            <a:noFill/>
          </a:ln>
        </p:spPr>
        <p:txBody>
          <a:bodyPr spcFirstLastPara="1" wrap="square" lIns="91425" tIns="45700" rIns="91425" bIns="45700" anchor="t" anchorCtr="0">
            <a:spAutoFit/>
          </a:bodyPr>
          <a:lstStyle/>
          <a:p>
            <a:pPr marL="0" marR="0" lvl="1" indent="0" algn="l" rtl="0">
              <a:lnSpc>
                <a:spcPct val="150000"/>
              </a:lnSpc>
              <a:spcBef>
                <a:spcPts val="0"/>
              </a:spcBef>
              <a:spcAft>
                <a:spcPts val="0"/>
              </a:spcAft>
              <a:buNone/>
            </a:pPr>
            <a:r>
              <a:rPr lang="en-US" sz="1800" b="0" i="0" u="none" strike="noStrike" cap="none">
                <a:solidFill>
                  <a:srgbClr val="3F3F3F"/>
                </a:solidFill>
                <a:latin typeface="Open Sans"/>
                <a:ea typeface="Open Sans"/>
                <a:cs typeface="Open Sans"/>
                <a:sym typeface="Open Sans"/>
              </a:rPr>
              <a:t>See Research4Life Portal Databases list/Global Index Medicus (GIM)</a:t>
            </a:r>
            <a:endParaRPr/>
          </a:p>
          <a:p>
            <a:pPr marL="0" marR="0" lvl="1" indent="0" algn="l" rtl="0">
              <a:lnSpc>
                <a:spcPct val="100000"/>
              </a:lnSpc>
              <a:spcBef>
                <a:spcPts val="0"/>
              </a:spcBef>
              <a:spcAft>
                <a:spcPts val="0"/>
              </a:spcAft>
              <a:buNone/>
            </a:pPr>
            <a:r>
              <a:rPr lang="en-US" sz="1800" b="0" i="0" u="none" strike="noStrike" cap="none">
                <a:solidFill>
                  <a:srgbClr val="3F3F3F"/>
                </a:solidFill>
                <a:latin typeface="Open Sans"/>
                <a:ea typeface="Open Sans"/>
                <a:cs typeface="Open Sans"/>
                <a:sym typeface="Open Sans"/>
              </a:rPr>
              <a:t>can also be accessed </a:t>
            </a:r>
            <a:r>
              <a:rPr lang="en-US" sz="1800" b="0" i="0" u="sng" strike="noStrike" cap="none">
                <a:solidFill>
                  <a:srgbClr val="00000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https://www.globalindexmedicus.net/biblioteca/lilacs/</a:t>
            </a:r>
            <a:r>
              <a:rPr lang="en-US" sz="1800" b="0" i="0" u="none" strike="noStrike" cap="none">
                <a:solidFill>
                  <a:srgbClr val="000000"/>
                </a:solidFill>
                <a:latin typeface="Open Sans"/>
                <a:ea typeface="Open Sans"/>
                <a:cs typeface="Open Sans"/>
                <a:sym typeface="Open Sans"/>
              </a:rPr>
              <a:t> </a:t>
            </a:r>
            <a:endParaRPr/>
          </a:p>
        </p:txBody>
      </p:sp>
      <p:pic>
        <p:nvPicPr>
          <p:cNvPr id="495" name="Google Shape;495;p72"/>
          <p:cNvPicPr preferRelativeResize="0"/>
          <p:nvPr/>
        </p:nvPicPr>
        <p:blipFill rotWithShape="1">
          <a:blip r:embed="rId5">
            <a:alphaModFix/>
          </a:blip>
          <a:srcRect/>
          <a:stretch/>
        </p:blipFill>
        <p:spPr>
          <a:xfrm>
            <a:off x="171576" y="2744897"/>
            <a:ext cx="3657143" cy="342857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3"/>
          <p:cNvSpPr txBox="1">
            <a:spLocks noGrp="1"/>
          </p:cNvSpPr>
          <p:nvPr>
            <p:ph type="title"/>
          </p:nvPr>
        </p:nvSpPr>
        <p:spPr>
          <a:xfrm>
            <a:off x="0" y="216816"/>
            <a:ext cx="9613800" cy="12428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200">
                <a:solidFill>
                  <a:srgbClr val="586F7C"/>
                </a:solidFill>
                <a:latin typeface="Open Sans"/>
                <a:ea typeface="Open Sans"/>
                <a:cs typeface="Open Sans"/>
                <a:sym typeface="Open Sans"/>
              </a:rPr>
              <a:t>Western Pacific Region Index Medicus </a:t>
            </a:r>
            <a:br>
              <a:rPr lang="en-US" sz="3200">
                <a:solidFill>
                  <a:srgbClr val="586F7C"/>
                </a:solidFill>
                <a:latin typeface="Open Sans"/>
                <a:ea typeface="Open Sans"/>
                <a:cs typeface="Open Sans"/>
                <a:sym typeface="Open Sans"/>
              </a:rPr>
            </a:br>
            <a:r>
              <a:rPr lang="en-US" sz="3200">
                <a:solidFill>
                  <a:srgbClr val="586F7C"/>
                </a:solidFill>
                <a:latin typeface="Open Sans"/>
                <a:ea typeface="Open Sans"/>
                <a:cs typeface="Open Sans"/>
                <a:sym typeface="Open Sans"/>
              </a:rPr>
              <a:t>(WPRO)</a:t>
            </a:r>
            <a:endParaRPr sz="3200"/>
          </a:p>
        </p:txBody>
      </p:sp>
      <p:graphicFrame>
        <p:nvGraphicFramePr>
          <p:cNvPr id="501" name="Google Shape;501;p73"/>
          <p:cNvGraphicFramePr/>
          <p:nvPr/>
        </p:nvGraphicFramePr>
        <p:xfrm>
          <a:off x="4018735" y="2415325"/>
          <a:ext cx="8001675" cy="4166760"/>
        </p:xfrm>
        <a:graphic>
          <a:graphicData uri="http://schemas.openxmlformats.org/drawingml/2006/table">
            <a:tbl>
              <a:tblPr firstRow="1" bandRow="1">
                <a:noFill/>
                <a:tableStyleId>{BC8069CD-1A57-40B0-97A8-2796D026FB2D}</a:tableStyleId>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l" rtl="0">
                        <a:lnSpc>
                          <a:spcPct val="100000"/>
                        </a:lnSpc>
                        <a:spcBef>
                          <a:spcPts val="0"/>
                        </a:spcBef>
                        <a:spcAft>
                          <a:spcPts val="0"/>
                        </a:spcAft>
                        <a:buNone/>
                      </a:pPr>
                      <a:r>
                        <a:rPr lang="en-US" sz="1400" b="0" u="none" strike="noStrike" cap="none">
                          <a:solidFill>
                            <a:srgbClr val="3F3F3F"/>
                          </a:solidFill>
                          <a:latin typeface="Open Sans"/>
                          <a:ea typeface="Open Sans"/>
                          <a:cs typeface="Open Sans"/>
                          <a:sym typeface="Open Sans"/>
                        </a:rPr>
                        <a:t>Service </a:t>
                      </a:r>
                      <a:r>
                        <a:rPr lang="en-US" sz="1400" b="0" i="0" u="none" strike="noStrike" cap="none">
                          <a:solidFill>
                            <a:srgbClr val="3F3F3F"/>
                          </a:solidFill>
                          <a:latin typeface="Open Sans"/>
                          <a:ea typeface="Open Sans"/>
                          <a:cs typeface="Open Sans"/>
                          <a:sym typeface="Open Sans"/>
                        </a:rPr>
                        <a:t>Provider</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rgbClr val="3F3F3F"/>
                          </a:solidFill>
                          <a:latin typeface="Open Sans"/>
                          <a:ea typeface="Open Sans"/>
                          <a:cs typeface="Open Sans"/>
                          <a:sym typeface="Open Sans"/>
                        </a:rPr>
                        <a:t>(WPRIM) is the regional bibliographic index of medical and health journals published by the Member States of the Western Pacific Region.</a:t>
                      </a:r>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Service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Scientific and technical literature of Latin America and the Caribbean, contributing to increase visibility, access and quality of health information in the Region.</a:t>
                      </a:r>
                      <a:endParaRPr/>
                    </a:p>
                  </a:txBody>
                  <a:tcPr marL="91450" marR="91450" marT="45725" marB="45725">
                    <a:solidFill>
                      <a:schemeClr val="lt1"/>
                    </a:solidFill>
                  </a:tcPr>
                </a:tc>
                <a:extLst>
                  <a:ext uri="{0D108BD9-81ED-4DB2-BD59-A6C34878D82A}">
                    <a16:rowId xmlns:a16="http://schemas.microsoft.com/office/drawing/2014/main" val="10001"/>
                  </a:ext>
                </a:extLst>
              </a:tr>
              <a:tr h="6508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Source of information</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endParaRPr sz="1400" b="0" i="0" u="none" strike="noStrike" cap="none">
                        <a:solidFill>
                          <a:srgbClr val="3F3F3F"/>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Type of documents</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b="0" i="0" u="none" strike="noStrike" cap="none">
                          <a:solidFill>
                            <a:srgbClr val="3F3F3F"/>
                          </a:solidFill>
                          <a:latin typeface="Open Sans"/>
                          <a:ea typeface="Open Sans"/>
                          <a:cs typeface="Open Sans"/>
                          <a:sym typeface="Open Sans"/>
                        </a:rPr>
                        <a:t>Research, publications and medical and health journals </a:t>
                      </a:r>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Full text</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More than 60% have access to the full text. </a:t>
                      </a:r>
                      <a:endParaRPr sz="1400" i="1" u="none" strike="noStrike" cap="none">
                        <a:solidFill>
                          <a:srgbClr val="3F3F3F"/>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Subject coverage</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3F3F3F"/>
                          </a:solidFill>
                          <a:latin typeface="Open Sans"/>
                          <a:ea typeface="Open Sans"/>
                          <a:cs typeface="Open Sans"/>
                          <a:sym typeface="Open Sans"/>
                        </a:rPr>
                        <a:t> Health Sciences Information.</a:t>
                      </a:r>
                      <a:endParaRPr sz="1400" u="none" strike="noStrike" cap="none">
                        <a:solidFill>
                          <a:srgbClr val="3F3F3F"/>
                        </a:solidFill>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Qualitative data</a:t>
                      </a:r>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r>
                        <a:rPr lang="en-US" sz="1400" u="none" strike="noStrike" cap="none">
                          <a:solidFill>
                            <a:srgbClr val="3F3F3F"/>
                          </a:solidFill>
                          <a:latin typeface="Open Sans"/>
                          <a:ea typeface="Open Sans"/>
                          <a:cs typeface="Open Sans"/>
                          <a:sym typeface="Open Sans"/>
                        </a:rPr>
                        <a:t>More than 874.000 bibliographic reference.</a:t>
                      </a:r>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502" name="Google Shape;502;p73"/>
          <p:cNvPicPr preferRelativeResize="0"/>
          <p:nvPr/>
        </p:nvPicPr>
        <p:blipFill rotWithShape="1">
          <a:blip r:embed="rId3">
            <a:alphaModFix/>
          </a:blip>
          <a:srcRect/>
          <a:stretch/>
        </p:blipFill>
        <p:spPr>
          <a:xfrm>
            <a:off x="584462" y="1646000"/>
            <a:ext cx="7309125" cy="670982"/>
          </a:xfrm>
          <a:prstGeom prst="rect">
            <a:avLst/>
          </a:prstGeom>
          <a:noFill/>
          <a:ln>
            <a:noFill/>
          </a:ln>
        </p:spPr>
      </p:pic>
      <p:sp>
        <p:nvSpPr>
          <p:cNvPr id="503" name="Google Shape;503;p73"/>
          <p:cNvSpPr txBox="1"/>
          <p:nvPr/>
        </p:nvSpPr>
        <p:spPr>
          <a:xfrm>
            <a:off x="700138" y="1609095"/>
            <a:ext cx="10047810" cy="7848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1800" b="0" i="0" u="none" strike="noStrike" cap="none">
                <a:solidFill>
                  <a:srgbClr val="3F3F3F"/>
                </a:solidFill>
                <a:latin typeface="Open Sans"/>
                <a:ea typeface="Open Sans"/>
                <a:cs typeface="Open Sans"/>
                <a:sym typeface="Open Sans"/>
              </a:rPr>
              <a:t>See Research4Life Portal Databases list/Global Index Medicus (GIM)</a:t>
            </a:r>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Open Sans"/>
                <a:ea typeface="Open Sans"/>
                <a:cs typeface="Open Sans"/>
                <a:sym typeface="Open Sans"/>
              </a:rPr>
              <a:t>can also be accessed </a:t>
            </a:r>
            <a:r>
              <a:rPr lang="en-US" sz="1800" b="0" i="0" u="sng" strike="noStrike" cap="none">
                <a:solidFill>
                  <a:srgbClr val="00000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https://www.globalindexmedicus.net/biblioteca/wprim/</a:t>
            </a:r>
            <a:r>
              <a:rPr lang="en-US" sz="1800" b="0" i="0" u="none" strike="noStrike" cap="none">
                <a:solidFill>
                  <a:srgbClr val="000000"/>
                </a:solidFill>
                <a:latin typeface="Open Sans"/>
                <a:ea typeface="Open Sans"/>
                <a:cs typeface="Open Sans"/>
                <a:sym typeface="Open Sans"/>
              </a:rPr>
              <a:t> </a:t>
            </a:r>
            <a:endParaRPr/>
          </a:p>
        </p:txBody>
      </p:sp>
      <p:pic>
        <p:nvPicPr>
          <p:cNvPr id="504" name="Google Shape;504;p73"/>
          <p:cNvPicPr preferRelativeResize="0"/>
          <p:nvPr/>
        </p:nvPicPr>
        <p:blipFill rotWithShape="1">
          <a:blip r:embed="rId5">
            <a:alphaModFix/>
          </a:blip>
          <a:srcRect/>
          <a:stretch/>
        </p:blipFill>
        <p:spPr>
          <a:xfrm>
            <a:off x="171576" y="2775377"/>
            <a:ext cx="3647619" cy="342857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26"/>
          <p:cNvSpPr txBox="1">
            <a:spLocks noGrp="1"/>
          </p:cNvSpPr>
          <p:nvPr>
            <p:ph type="title"/>
          </p:nvPr>
        </p:nvSpPr>
        <p:spPr>
          <a:xfrm>
            <a:off x="86640" y="441434"/>
            <a:ext cx="7347857" cy="1102552"/>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88888"/>
              <a:buNone/>
            </a:pPr>
            <a:r>
              <a:rPr lang="en-US" sz="3600">
                <a:solidFill>
                  <a:srgbClr val="586F7C"/>
                </a:solidFill>
                <a:latin typeface="Open Sans"/>
                <a:ea typeface="Open Sans"/>
                <a:cs typeface="Open Sans"/>
                <a:sym typeface="Open Sans"/>
              </a:rPr>
              <a:t>Institutional Digital Repository for Information Sharing (IRIS)</a:t>
            </a:r>
            <a:br>
              <a:rPr lang="en-US" sz="3600">
                <a:solidFill>
                  <a:srgbClr val="586F7C"/>
                </a:solidFill>
                <a:latin typeface="Open Sans"/>
                <a:ea typeface="Open Sans"/>
                <a:cs typeface="Open Sans"/>
                <a:sym typeface="Open Sans"/>
              </a:rPr>
            </a:br>
            <a:br>
              <a:rPr lang="en-US" sz="3600">
                <a:solidFill>
                  <a:srgbClr val="586F7C"/>
                </a:solidFill>
                <a:latin typeface="Open Sans"/>
                <a:ea typeface="Open Sans"/>
                <a:cs typeface="Open Sans"/>
                <a:sym typeface="Open Sans"/>
              </a:rPr>
            </a:br>
            <a:endParaRPr sz="3600">
              <a:solidFill>
                <a:srgbClr val="586F7C"/>
              </a:solidFill>
              <a:latin typeface="Open Sans"/>
              <a:ea typeface="Open Sans"/>
              <a:cs typeface="Open Sans"/>
              <a:sym typeface="Open Sans"/>
            </a:endParaRPr>
          </a:p>
        </p:txBody>
      </p:sp>
      <p:sp>
        <p:nvSpPr>
          <p:cNvPr id="511" name="Google Shape;511;p26"/>
          <p:cNvSpPr txBox="1"/>
          <p:nvPr/>
        </p:nvSpPr>
        <p:spPr>
          <a:xfrm>
            <a:off x="630925" y="1871361"/>
            <a:ext cx="866547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strike="noStrike" cap="none" dirty="0">
                <a:solidFill>
                  <a:srgbClr val="3F3F3F"/>
                </a:solidFill>
                <a:latin typeface="Open Sans"/>
                <a:ea typeface="Open Sans"/>
                <a:cs typeface="Open Sans"/>
                <a:sym typeface="Open Sans"/>
              </a:rPr>
              <a:t>See Research4Life Portal </a:t>
            </a:r>
            <a:r>
              <a:rPr lang="en-US" sz="1800" b="1" i="0" u="none" strike="noStrike" cap="none" dirty="0">
                <a:solidFill>
                  <a:srgbClr val="3F3F3F"/>
                </a:solidFill>
                <a:latin typeface="Open Sans"/>
                <a:ea typeface="Open Sans"/>
                <a:cs typeface="Open Sans"/>
                <a:sym typeface="Open Sans"/>
              </a:rPr>
              <a:t>Databases </a:t>
            </a:r>
            <a:r>
              <a:rPr lang="en-US" sz="1800" b="0" i="0" u="none" strike="noStrike" cap="none" dirty="0">
                <a:solidFill>
                  <a:srgbClr val="3F3F3F"/>
                </a:solidFill>
                <a:latin typeface="Open Sans"/>
                <a:ea typeface="Open Sans"/>
                <a:cs typeface="Open Sans"/>
                <a:sym typeface="Open Sans"/>
              </a:rPr>
              <a:t>list/IRIS (WHO Digital Publications); can also be accessed directly </a:t>
            </a:r>
            <a:r>
              <a:rPr lang="en-US" sz="1800" b="0" i="0" u="sng" strike="noStrike" cap="none" dirty="0">
                <a:solidFill>
                  <a:srgbClr val="0000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https://apps.who.int/iris/</a:t>
            </a:r>
            <a:endParaRPr sz="1800" b="0" i="0" u="none" strike="noStrike" cap="none" dirty="0">
              <a:solidFill>
                <a:schemeClr val="dk1"/>
              </a:solidFill>
              <a:latin typeface="Open Sans"/>
              <a:ea typeface="Open Sans"/>
              <a:cs typeface="Open Sans"/>
              <a:sym typeface="Open Sans"/>
            </a:endParaRPr>
          </a:p>
        </p:txBody>
      </p:sp>
      <p:pic>
        <p:nvPicPr>
          <p:cNvPr id="512" name="Google Shape;512;p26"/>
          <p:cNvPicPr preferRelativeResize="0"/>
          <p:nvPr/>
        </p:nvPicPr>
        <p:blipFill rotWithShape="1">
          <a:blip r:embed="rId4">
            <a:alphaModFix/>
          </a:blip>
          <a:srcRect/>
          <a:stretch/>
        </p:blipFill>
        <p:spPr>
          <a:xfrm>
            <a:off x="4572000" y="2616426"/>
            <a:ext cx="7620000" cy="3685659"/>
          </a:xfrm>
          <a:prstGeom prst="rect">
            <a:avLst/>
          </a:prstGeom>
          <a:noFill/>
          <a:ln>
            <a:noFill/>
          </a:ln>
        </p:spPr>
      </p:pic>
      <p:pic>
        <p:nvPicPr>
          <p:cNvPr id="513" name="Google Shape;513;p26" descr="A picture containing plate&#10;&#10;Description automatically generated"/>
          <p:cNvPicPr preferRelativeResize="0"/>
          <p:nvPr/>
        </p:nvPicPr>
        <p:blipFill rotWithShape="1">
          <a:blip r:embed="rId5">
            <a:alphaModFix/>
          </a:blip>
          <a:srcRect/>
          <a:stretch/>
        </p:blipFill>
        <p:spPr>
          <a:xfrm>
            <a:off x="530861" y="3691785"/>
            <a:ext cx="3754376" cy="153494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4"/>
          <p:cNvSpPr txBox="1">
            <a:spLocks noGrp="1"/>
          </p:cNvSpPr>
          <p:nvPr>
            <p:ph type="title"/>
          </p:nvPr>
        </p:nvSpPr>
        <p:spPr>
          <a:xfrm>
            <a:off x="86640" y="129621"/>
            <a:ext cx="7347857" cy="14143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88888"/>
              <a:buNone/>
            </a:pPr>
            <a:r>
              <a:rPr lang="en-US" sz="3600">
                <a:solidFill>
                  <a:srgbClr val="586F7C"/>
                </a:solidFill>
                <a:latin typeface="Open Sans"/>
                <a:ea typeface="Open Sans"/>
                <a:cs typeface="Open Sans"/>
                <a:sym typeface="Open Sans"/>
              </a:rPr>
              <a:t>Institutional Digital Repository for Information Sharing continued</a:t>
            </a: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 </a:t>
            </a:r>
            <a:br>
              <a:rPr lang="en-US" sz="3600">
                <a:solidFill>
                  <a:srgbClr val="586F7C"/>
                </a:solidFill>
                <a:latin typeface="Open Sans"/>
                <a:ea typeface="Open Sans"/>
                <a:cs typeface="Open Sans"/>
                <a:sym typeface="Open Sans"/>
              </a:rPr>
            </a:br>
            <a:endParaRPr sz="3600">
              <a:solidFill>
                <a:srgbClr val="586F7C"/>
              </a:solidFill>
              <a:latin typeface="Open Sans"/>
              <a:ea typeface="Open Sans"/>
              <a:cs typeface="Open Sans"/>
              <a:sym typeface="Open Sans"/>
            </a:endParaRPr>
          </a:p>
        </p:txBody>
      </p:sp>
      <p:pic>
        <p:nvPicPr>
          <p:cNvPr id="519" name="Google Shape;519;p74"/>
          <p:cNvPicPr preferRelativeResize="0"/>
          <p:nvPr/>
        </p:nvPicPr>
        <p:blipFill rotWithShape="1">
          <a:blip r:embed="rId3">
            <a:alphaModFix/>
          </a:blip>
          <a:srcRect/>
          <a:stretch/>
        </p:blipFill>
        <p:spPr>
          <a:xfrm>
            <a:off x="1299147" y="1740261"/>
            <a:ext cx="9593705" cy="5117739"/>
          </a:xfrm>
          <a:prstGeom prst="rect">
            <a:avLst/>
          </a:prstGeom>
          <a:noFill/>
          <a:ln>
            <a:noFill/>
          </a:ln>
        </p:spPr>
      </p:pic>
      <p:sp>
        <p:nvSpPr>
          <p:cNvPr id="520" name="Google Shape;520;p74"/>
          <p:cNvSpPr/>
          <p:nvPr/>
        </p:nvSpPr>
        <p:spPr>
          <a:xfrm>
            <a:off x="1299147" y="2728210"/>
            <a:ext cx="9593705" cy="41972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1" name="Google Shape;521;p74"/>
          <p:cNvSpPr txBox="1"/>
          <p:nvPr/>
        </p:nvSpPr>
        <p:spPr>
          <a:xfrm>
            <a:off x="132735" y="1145838"/>
            <a:ext cx="319290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586F7C"/>
                </a:solidFill>
                <a:latin typeface="Open Sans"/>
                <a:ea typeface="Open Sans"/>
                <a:cs typeface="Open Sans"/>
                <a:sym typeface="Open Sans"/>
              </a:rPr>
              <a:t>Simple Search</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5"/>
          <p:cNvSpPr txBox="1">
            <a:spLocks noGrp="1"/>
          </p:cNvSpPr>
          <p:nvPr>
            <p:ph type="title"/>
          </p:nvPr>
        </p:nvSpPr>
        <p:spPr>
          <a:xfrm>
            <a:off x="86640" y="129621"/>
            <a:ext cx="8127970" cy="14143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88888"/>
              <a:buNone/>
            </a:pPr>
            <a:r>
              <a:rPr lang="en-US" sz="3600">
                <a:solidFill>
                  <a:srgbClr val="586F7C"/>
                </a:solidFill>
                <a:latin typeface="Open Sans"/>
                <a:ea typeface="Open Sans"/>
                <a:cs typeface="Open Sans"/>
                <a:sym typeface="Open Sans"/>
              </a:rPr>
              <a:t>Institutional Digital Repository for Information Sharing (IRIS)</a:t>
            </a: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 </a:t>
            </a:r>
            <a:br>
              <a:rPr lang="en-US" sz="3600">
                <a:solidFill>
                  <a:srgbClr val="586F7C"/>
                </a:solidFill>
                <a:latin typeface="Open Sans"/>
                <a:ea typeface="Open Sans"/>
                <a:cs typeface="Open Sans"/>
                <a:sym typeface="Open Sans"/>
              </a:rPr>
            </a:br>
            <a:endParaRPr sz="3600">
              <a:solidFill>
                <a:srgbClr val="586F7C"/>
              </a:solidFill>
              <a:latin typeface="Open Sans"/>
              <a:ea typeface="Open Sans"/>
              <a:cs typeface="Open Sans"/>
              <a:sym typeface="Open Sans"/>
            </a:endParaRPr>
          </a:p>
        </p:txBody>
      </p:sp>
      <p:pic>
        <p:nvPicPr>
          <p:cNvPr id="527" name="Google Shape;527;p75"/>
          <p:cNvPicPr preferRelativeResize="0"/>
          <p:nvPr/>
        </p:nvPicPr>
        <p:blipFill rotWithShape="1">
          <a:blip r:embed="rId3">
            <a:alphaModFix/>
          </a:blip>
          <a:srcRect/>
          <a:stretch/>
        </p:blipFill>
        <p:spPr>
          <a:xfrm>
            <a:off x="501661" y="2002444"/>
            <a:ext cx="11188678" cy="4383608"/>
          </a:xfrm>
          <a:prstGeom prst="rect">
            <a:avLst/>
          </a:prstGeom>
          <a:noFill/>
          <a:ln>
            <a:noFill/>
          </a:ln>
        </p:spPr>
      </p:pic>
      <p:pic>
        <p:nvPicPr>
          <p:cNvPr id="528" name="Google Shape;528;p75"/>
          <p:cNvPicPr preferRelativeResize="0"/>
          <p:nvPr/>
        </p:nvPicPr>
        <p:blipFill rotWithShape="1">
          <a:blip r:embed="rId4">
            <a:alphaModFix/>
          </a:blip>
          <a:srcRect/>
          <a:stretch/>
        </p:blipFill>
        <p:spPr>
          <a:xfrm>
            <a:off x="2345952" y="3428999"/>
            <a:ext cx="1641432" cy="1738291"/>
          </a:xfrm>
          <a:prstGeom prst="rect">
            <a:avLst/>
          </a:prstGeom>
          <a:noFill/>
          <a:ln>
            <a:noFill/>
          </a:ln>
        </p:spPr>
      </p:pic>
      <p:sp>
        <p:nvSpPr>
          <p:cNvPr id="529" name="Google Shape;529;p75"/>
          <p:cNvSpPr txBox="1"/>
          <p:nvPr/>
        </p:nvSpPr>
        <p:spPr>
          <a:xfrm>
            <a:off x="743904" y="1105935"/>
            <a:ext cx="467193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586F7C"/>
                </a:solidFill>
                <a:latin typeface="Open Sans"/>
                <a:ea typeface="Open Sans"/>
                <a:cs typeface="Open Sans"/>
                <a:sym typeface="Open Sans"/>
              </a:rPr>
              <a:t>Advanced Search</a:t>
            </a:r>
            <a:endParaRPr/>
          </a:p>
        </p:txBody>
      </p:sp>
      <p:sp>
        <p:nvSpPr>
          <p:cNvPr id="530" name="Google Shape;530;p75"/>
          <p:cNvSpPr/>
          <p:nvPr/>
        </p:nvSpPr>
        <p:spPr>
          <a:xfrm>
            <a:off x="629587" y="3552669"/>
            <a:ext cx="1448595" cy="232702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1" name="Google Shape;531;p75"/>
          <p:cNvSpPr/>
          <p:nvPr/>
        </p:nvSpPr>
        <p:spPr>
          <a:xfrm>
            <a:off x="2345952" y="3428999"/>
            <a:ext cx="1641432" cy="173829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2" name="Google Shape;532;p75"/>
          <p:cNvSpPr/>
          <p:nvPr/>
        </p:nvSpPr>
        <p:spPr>
          <a:xfrm>
            <a:off x="4350328" y="3552669"/>
            <a:ext cx="5255490" cy="41972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3" name="Google Shape;533;p75"/>
          <p:cNvSpPr/>
          <p:nvPr/>
        </p:nvSpPr>
        <p:spPr>
          <a:xfrm>
            <a:off x="9998441" y="3552669"/>
            <a:ext cx="1514006" cy="41972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0" y="571500"/>
            <a:ext cx="8286750" cy="108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Research4Life/PubMed</a:t>
            </a:r>
            <a:endParaRPr sz="3600">
              <a:solidFill>
                <a:srgbClr val="FF0000"/>
              </a:solidFill>
              <a:latin typeface="Open Sans"/>
              <a:ea typeface="Open Sans"/>
              <a:cs typeface="Open Sans"/>
              <a:sym typeface="Open Sans"/>
            </a:endParaRPr>
          </a:p>
        </p:txBody>
      </p:sp>
      <p:sp>
        <p:nvSpPr>
          <p:cNvPr id="114" name="Google Shape;114;p4"/>
          <p:cNvSpPr txBox="1"/>
          <p:nvPr/>
        </p:nvSpPr>
        <p:spPr>
          <a:xfrm>
            <a:off x="117053" y="1652400"/>
            <a:ext cx="11985300" cy="2075538"/>
          </a:xfrm>
          <a:prstGeom prst="rect">
            <a:avLst/>
          </a:prstGeom>
          <a:noFill/>
          <a:ln>
            <a:noFill/>
          </a:ln>
        </p:spPr>
        <p:txBody>
          <a:bodyPr spcFirstLastPara="1" wrap="square" lIns="91425" tIns="45700" rIns="91425" bIns="45700" anchor="t" anchorCtr="0">
            <a:noAutofit/>
          </a:bodyPr>
          <a:lstStyle/>
          <a:p>
            <a:pPr marL="355600" marR="0" lvl="0" indent="-342900" algn="l" rtl="0">
              <a:lnSpc>
                <a:spcPct val="100000"/>
              </a:lnSpc>
              <a:spcBef>
                <a:spcPts val="0"/>
              </a:spcBef>
              <a:spcAft>
                <a:spcPts val="0"/>
              </a:spcAft>
              <a:buClr>
                <a:schemeClr val="dk2"/>
              </a:buClr>
              <a:buSzPts val="2200"/>
              <a:buFont typeface="Arial"/>
              <a:buChar char="●"/>
            </a:pPr>
            <a:r>
              <a:rPr lang="en-US" sz="2000" b="0" i="0" u="none" strike="noStrike" cap="none" dirty="0">
                <a:solidFill>
                  <a:schemeClr val="tx1">
                    <a:lumMod val="85000"/>
                    <a:lumOff val="15000"/>
                  </a:schemeClr>
                </a:solidFill>
                <a:latin typeface="Open Sans"/>
                <a:ea typeface="Open Sans"/>
                <a:cs typeface="Open Sans"/>
                <a:sym typeface="Open Sans"/>
              </a:rPr>
              <a:t>The PubMed database comprises more than 34 million citations from MEDLINE, life science journals and online books.  It uses the </a:t>
            </a:r>
            <a:r>
              <a:rPr lang="en-US" sz="2000" b="1" i="0" u="none" strike="noStrike" cap="none" dirty="0">
                <a:solidFill>
                  <a:schemeClr val="tx1">
                    <a:lumMod val="85000"/>
                    <a:lumOff val="15000"/>
                  </a:schemeClr>
                </a:solidFill>
                <a:latin typeface="Open Sans"/>
                <a:ea typeface="Open Sans"/>
                <a:cs typeface="Open Sans"/>
                <a:sym typeface="Open Sans"/>
              </a:rPr>
              <a:t>Medical Subject Headings (</a:t>
            </a:r>
            <a:r>
              <a:rPr lang="en-US" sz="2000" b="1" i="0" u="none" strike="noStrike" cap="none" dirty="0" err="1">
                <a:solidFill>
                  <a:schemeClr val="tx1">
                    <a:lumMod val="85000"/>
                    <a:lumOff val="15000"/>
                  </a:schemeClr>
                </a:solidFill>
                <a:latin typeface="Open Sans"/>
                <a:ea typeface="Open Sans"/>
                <a:cs typeface="Open Sans"/>
                <a:sym typeface="Open Sans"/>
              </a:rPr>
              <a:t>MeSH</a:t>
            </a:r>
            <a:r>
              <a:rPr lang="en-US" sz="2000" b="1" i="0" u="none" strike="noStrike" cap="none" dirty="0">
                <a:solidFill>
                  <a:schemeClr val="tx1">
                    <a:lumMod val="85000"/>
                    <a:lumOff val="15000"/>
                  </a:schemeClr>
                </a:solidFill>
                <a:latin typeface="Open Sans"/>
                <a:ea typeface="Open Sans"/>
                <a:cs typeface="Open Sans"/>
                <a:sym typeface="Open Sans"/>
              </a:rPr>
              <a:t>), </a:t>
            </a:r>
            <a:r>
              <a:rPr lang="en-US" sz="2000" b="0" i="0" u="none" strike="noStrike" cap="none" dirty="0">
                <a:solidFill>
                  <a:schemeClr val="tx1">
                    <a:lumMod val="85000"/>
                    <a:lumOff val="15000"/>
                  </a:schemeClr>
                </a:solidFill>
                <a:latin typeface="Open Sans"/>
                <a:ea typeface="Open Sans"/>
                <a:cs typeface="Open Sans"/>
                <a:sym typeface="Open Sans"/>
              </a:rPr>
              <a:t>a controlled and hierarchically organized vocabulary</a:t>
            </a:r>
            <a:r>
              <a:rPr lang="en-US" sz="2000" b="0" i="1" u="none" strike="noStrike" cap="none" dirty="0">
                <a:solidFill>
                  <a:schemeClr val="tx1">
                    <a:lumMod val="85000"/>
                    <a:lumOff val="15000"/>
                  </a:schemeClr>
                </a:solidFill>
                <a:latin typeface="Open Sans"/>
                <a:ea typeface="Open Sans"/>
                <a:cs typeface="Open Sans"/>
                <a:sym typeface="Open Sans"/>
              </a:rPr>
              <a:t>.</a:t>
            </a:r>
            <a:endParaRPr sz="2000" b="0" i="0" u="none" strike="noStrike" cap="none" dirty="0">
              <a:solidFill>
                <a:schemeClr val="tx1">
                  <a:lumMod val="85000"/>
                  <a:lumOff val="15000"/>
                </a:schemeClr>
              </a:solidFill>
              <a:latin typeface="Open Sans"/>
              <a:ea typeface="Open Sans"/>
              <a:cs typeface="Open Sans"/>
              <a:sym typeface="Open Sans"/>
            </a:endParaRPr>
          </a:p>
          <a:p>
            <a:pPr marL="355600" marR="0" lvl="0" indent="-342900" algn="l" rtl="0">
              <a:lnSpc>
                <a:spcPct val="100000"/>
              </a:lnSpc>
              <a:spcBef>
                <a:spcPts val="0"/>
              </a:spcBef>
              <a:spcAft>
                <a:spcPts val="0"/>
              </a:spcAft>
              <a:buClr>
                <a:schemeClr val="dk2"/>
              </a:buClr>
              <a:buSzPts val="2200"/>
              <a:buFont typeface="Arial"/>
              <a:buChar char="●"/>
            </a:pPr>
            <a:r>
              <a:rPr lang="en-US" sz="2000" b="0" i="0" u="none" strike="noStrike" cap="none" dirty="0">
                <a:solidFill>
                  <a:schemeClr val="tx1">
                    <a:lumMod val="85000"/>
                    <a:lumOff val="15000"/>
                  </a:schemeClr>
                </a:solidFill>
                <a:latin typeface="Open Sans"/>
                <a:ea typeface="Open Sans"/>
                <a:cs typeface="Open Sans"/>
                <a:sym typeface="Open Sans"/>
              </a:rPr>
              <a:t>After logged into Research4Life content portal, open the </a:t>
            </a:r>
            <a:r>
              <a:rPr lang="en-US" sz="2000" b="1" i="0" u="none" strike="noStrike" cap="none" dirty="0">
                <a:solidFill>
                  <a:schemeClr val="tx1">
                    <a:lumMod val="85000"/>
                    <a:lumOff val="15000"/>
                  </a:schemeClr>
                </a:solidFill>
                <a:latin typeface="Open Sans"/>
                <a:ea typeface="Open Sans"/>
                <a:cs typeface="Open Sans"/>
                <a:sym typeface="Open Sans"/>
              </a:rPr>
              <a:t>Content</a:t>
            </a:r>
            <a:r>
              <a:rPr lang="en-US" sz="2000" b="0" i="0" u="none" strike="noStrike" cap="none" dirty="0">
                <a:solidFill>
                  <a:schemeClr val="tx1">
                    <a:lumMod val="85000"/>
                    <a:lumOff val="15000"/>
                  </a:schemeClr>
                </a:solidFill>
                <a:latin typeface="Open Sans"/>
                <a:ea typeface="Open Sans"/>
                <a:cs typeface="Open Sans"/>
                <a:sym typeface="Open Sans"/>
              </a:rPr>
              <a:t> drop down menu from the top, and select </a:t>
            </a:r>
            <a:r>
              <a:rPr lang="en-US" sz="2000" b="1" i="0" u="none" strike="noStrike" cap="none" dirty="0">
                <a:solidFill>
                  <a:schemeClr val="tx1">
                    <a:lumMod val="85000"/>
                    <a:lumOff val="15000"/>
                  </a:schemeClr>
                </a:solidFill>
                <a:latin typeface="Open Sans"/>
                <a:ea typeface="Open Sans"/>
                <a:cs typeface="Open Sans"/>
                <a:sym typeface="Open Sans"/>
              </a:rPr>
              <a:t>Databases</a:t>
            </a:r>
            <a:r>
              <a:rPr lang="en-US" sz="2000" b="0" i="0" u="none" strike="noStrike" cap="none" dirty="0">
                <a:solidFill>
                  <a:schemeClr val="tx1">
                    <a:lumMod val="85000"/>
                    <a:lumOff val="15000"/>
                  </a:schemeClr>
                </a:solidFill>
                <a:latin typeface="Open Sans"/>
                <a:ea typeface="Open Sans"/>
                <a:cs typeface="Open Sans"/>
                <a:sym typeface="Open Sans"/>
              </a:rPr>
              <a:t>.  Click on </a:t>
            </a:r>
            <a:r>
              <a:rPr lang="en-US" sz="2000" b="1" i="0" u="none" strike="noStrike" cap="none" dirty="0">
                <a:solidFill>
                  <a:schemeClr val="tx1">
                    <a:lumMod val="85000"/>
                    <a:lumOff val="15000"/>
                  </a:schemeClr>
                </a:solidFill>
                <a:latin typeface="Open Sans"/>
                <a:ea typeface="Open Sans"/>
                <a:cs typeface="Open Sans"/>
                <a:sym typeface="Open Sans"/>
              </a:rPr>
              <a:t>P</a:t>
            </a:r>
            <a:r>
              <a:rPr lang="en-US" sz="2000" b="0" i="0" u="none" strike="noStrike" cap="none" dirty="0">
                <a:solidFill>
                  <a:schemeClr val="tx1">
                    <a:lumMod val="85000"/>
                    <a:lumOff val="15000"/>
                  </a:schemeClr>
                </a:solidFill>
                <a:latin typeface="Open Sans"/>
                <a:ea typeface="Open Sans"/>
                <a:cs typeface="Open Sans"/>
                <a:sym typeface="Open Sans"/>
              </a:rPr>
              <a:t> from the alphabetical result list, then </a:t>
            </a:r>
            <a:r>
              <a:rPr lang="en-US" sz="2000" b="1" i="0" u="none" strike="noStrike" cap="none" dirty="0">
                <a:solidFill>
                  <a:schemeClr val="tx1">
                    <a:lumMod val="85000"/>
                    <a:lumOff val="15000"/>
                  </a:schemeClr>
                </a:solidFill>
                <a:latin typeface="Open Sans"/>
                <a:ea typeface="Open Sans"/>
                <a:cs typeface="Open Sans"/>
                <a:sym typeface="Open Sans"/>
              </a:rPr>
              <a:t>PubMed</a:t>
            </a:r>
            <a:r>
              <a:rPr lang="en-US" sz="2000" b="0" i="0" u="none" strike="noStrike" cap="none" dirty="0">
                <a:solidFill>
                  <a:schemeClr val="tx1">
                    <a:lumMod val="85000"/>
                    <a:lumOff val="15000"/>
                  </a:schemeClr>
                </a:solidFill>
                <a:latin typeface="Open Sans"/>
                <a:ea typeface="Open Sans"/>
                <a:cs typeface="Open Sans"/>
                <a:sym typeface="Open Sans"/>
              </a:rPr>
              <a:t>.  Accessing PubMed this way will activate for links to R4L full-text articles in PubMed result.</a:t>
            </a:r>
            <a:endParaRPr sz="1400" b="0" i="0" u="none" strike="noStrike" cap="none" dirty="0">
              <a:solidFill>
                <a:schemeClr val="tx1">
                  <a:lumMod val="85000"/>
                  <a:lumOff val="15000"/>
                </a:schemeClr>
              </a:solidFill>
              <a:latin typeface="Arial"/>
              <a:ea typeface="Arial"/>
              <a:cs typeface="Arial"/>
              <a:sym typeface="Arial"/>
            </a:endParaRPr>
          </a:p>
        </p:txBody>
      </p:sp>
      <p:pic>
        <p:nvPicPr>
          <p:cNvPr id="115" name="Google Shape;115;p4"/>
          <p:cNvPicPr preferRelativeResize="0"/>
          <p:nvPr/>
        </p:nvPicPr>
        <p:blipFill rotWithShape="1">
          <a:blip r:embed="rId3">
            <a:alphaModFix/>
          </a:blip>
          <a:srcRect/>
          <a:stretch/>
        </p:blipFill>
        <p:spPr>
          <a:xfrm>
            <a:off x="1524000" y="3712687"/>
            <a:ext cx="9002485" cy="314531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6"/>
          <p:cNvSpPr txBox="1">
            <a:spLocks noGrp="1"/>
          </p:cNvSpPr>
          <p:nvPr>
            <p:ph type="title"/>
          </p:nvPr>
        </p:nvSpPr>
        <p:spPr>
          <a:xfrm>
            <a:off x="0" y="1097275"/>
            <a:ext cx="12011400" cy="411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200" dirty="0">
                <a:solidFill>
                  <a:srgbClr val="7F7F7F"/>
                </a:solidFill>
              </a:rPr>
              <a:t>WHO COVID-19 Research Database</a:t>
            </a:r>
            <a:endParaRPr sz="3200" dirty="0">
              <a:solidFill>
                <a:srgbClr val="7F7F7F"/>
              </a:solidFill>
            </a:endParaRPr>
          </a:p>
          <a:p>
            <a:pPr marL="0" lvl="0" indent="0" algn="l" rtl="0">
              <a:lnSpc>
                <a:spcPct val="90000"/>
              </a:lnSpc>
              <a:spcBef>
                <a:spcPts val="0"/>
              </a:spcBef>
              <a:spcAft>
                <a:spcPts val="0"/>
              </a:spcAft>
              <a:buSzPts val="3600"/>
              <a:buNone/>
            </a:pPr>
            <a:br>
              <a:rPr lang="en-US" sz="2100" dirty="0">
                <a:solidFill>
                  <a:schemeClr val="dk2"/>
                </a:solidFill>
              </a:rPr>
            </a:br>
            <a:endParaRPr sz="2100" dirty="0">
              <a:solidFill>
                <a:schemeClr val="dk2"/>
              </a:solidFill>
            </a:endParaRPr>
          </a:p>
          <a:p>
            <a:pPr marL="0" lvl="0" indent="0" algn="l" rtl="0">
              <a:lnSpc>
                <a:spcPct val="90000"/>
              </a:lnSpc>
              <a:spcBef>
                <a:spcPts val="0"/>
              </a:spcBef>
              <a:spcAft>
                <a:spcPts val="0"/>
              </a:spcAft>
              <a:buSzPts val="3600"/>
              <a:buNone/>
            </a:pPr>
            <a:endParaRPr sz="2100" dirty="0">
              <a:solidFill>
                <a:schemeClr val="dk2"/>
              </a:solidFill>
            </a:endParaRPr>
          </a:p>
          <a:p>
            <a:pPr marL="0" lvl="0" indent="0" algn="l" rtl="0">
              <a:lnSpc>
                <a:spcPct val="90000"/>
              </a:lnSpc>
              <a:spcBef>
                <a:spcPts val="0"/>
              </a:spcBef>
              <a:spcAft>
                <a:spcPts val="0"/>
              </a:spcAft>
              <a:buSzPts val="3600"/>
              <a:buNone/>
            </a:pPr>
            <a:r>
              <a:rPr lang="en-US" sz="1800" dirty="0">
                <a:solidFill>
                  <a:schemeClr val="dk2"/>
                </a:solidFill>
                <a:latin typeface="Open Sans"/>
                <a:ea typeface="Open Sans"/>
                <a:cs typeface="Open Sans"/>
                <a:sym typeface="Open Sans"/>
              </a:rPr>
              <a:t>             accessed directly </a:t>
            </a:r>
            <a:r>
              <a:rPr lang="en-US" sz="1800" u="sng" dirty="0">
                <a:solidFill>
                  <a:srgbClr val="0000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https://search.bvsalud.org/global-literature-on-novel-coronavirus-2019-ncov/</a:t>
            </a:r>
            <a:r>
              <a:rPr lang="en-US" sz="1800" dirty="0">
                <a:solidFill>
                  <a:schemeClr val="dk2"/>
                </a:solidFill>
                <a:latin typeface="Open Sans"/>
                <a:ea typeface="Open Sans"/>
                <a:cs typeface="Open Sans"/>
                <a:sym typeface="Open Sans"/>
              </a:rPr>
              <a:t> </a:t>
            </a:r>
            <a:endParaRPr sz="1800" dirty="0">
              <a:solidFill>
                <a:schemeClr val="dk2"/>
              </a:solidFill>
              <a:latin typeface="Open Sans"/>
              <a:ea typeface="Open Sans"/>
              <a:cs typeface="Open Sans"/>
              <a:sym typeface="Open Sans"/>
            </a:endParaRPr>
          </a:p>
        </p:txBody>
      </p:sp>
      <p:pic>
        <p:nvPicPr>
          <p:cNvPr id="540" name="Google Shape;540;p76"/>
          <p:cNvPicPr preferRelativeResize="0"/>
          <p:nvPr/>
        </p:nvPicPr>
        <p:blipFill rotWithShape="1">
          <a:blip r:embed="rId4">
            <a:alphaModFix/>
          </a:blip>
          <a:srcRect/>
          <a:stretch/>
        </p:blipFill>
        <p:spPr>
          <a:xfrm>
            <a:off x="1240225" y="2255449"/>
            <a:ext cx="9342599" cy="1271525"/>
          </a:xfrm>
          <a:prstGeom prst="rect">
            <a:avLst/>
          </a:prstGeom>
          <a:noFill/>
          <a:ln>
            <a:noFill/>
          </a:ln>
        </p:spPr>
      </p:pic>
      <p:pic>
        <p:nvPicPr>
          <p:cNvPr id="541" name="Google Shape;541;p76"/>
          <p:cNvPicPr preferRelativeResize="0"/>
          <p:nvPr/>
        </p:nvPicPr>
        <p:blipFill rotWithShape="1">
          <a:blip r:embed="rId5">
            <a:alphaModFix/>
          </a:blip>
          <a:srcRect/>
          <a:stretch/>
        </p:blipFill>
        <p:spPr>
          <a:xfrm>
            <a:off x="1240225" y="3526963"/>
            <a:ext cx="9914551" cy="327486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7"/>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200">
                <a:solidFill>
                  <a:srgbClr val="7F7F7F"/>
                </a:solidFill>
              </a:rPr>
              <a:t>WHO COVID-19 Research Database</a:t>
            </a:r>
            <a:endParaRPr sz="3200">
              <a:solidFill>
                <a:srgbClr val="7F7F7F"/>
              </a:solidFill>
            </a:endParaRPr>
          </a:p>
          <a:p>
            <a:pPr marL="0" lvl="0" indent="0" algn="l" rtl="0">
              <a:lnSpc>
                <a:spcPct val="90000"/>
              </a:lnSpc>
              <a:spcBef>
                <a:spcPts val="0"/>
              </a:spcBef>
              <a:spcAft>
                <a:spcPts val="0"/>
              </a:spcAft>
              <a:buClr>
                <a:schemeClr val="dk1"/>
              </a:buClr>
              <a:buSzPts val="1100"/>
              <a:buFont typeface="Arial"/>
              <a:buNone/>
            </a:pPr>
            <a:r>
              <a:rPr lang="en-US" sz="3200">
                <a:solidFill>
                  <a:srgbClr val="7F7F7F"/>
                </a:solidFill>
              </a:rPr>
              <a:t>Cont.</a:t>
            </a:r>
            <a:endParaRPr sz="3200">
              <a:solidFill>
                <a:srgbClr val="7F7F7F"/>
              </a:solidFill>
            </a:endParaRPr>
          </a:p>
        </p:txBody>
      </p:sp>
      <p:pic>
        <p:nvPicPr>
          <p:cNvPr id="548" name="Google Shape;548;p77"/>
          <p:cNvPicPr preferRelativeResize="0"/>
          <p:nvPr/>
        </p:nvPicPr>
        <p:blipFill rotWithShape="1">
          <a:blip r:embed="rId3">
            <a:alphaModFix/>
          </a:blip>
          <a:srcRect/>
          <a:stretch/>
        </p:blipFill>
        <p:spPr>
          <a:xfrm>
            <a:off x="657900" y="1696387"/>
            <a:ext cx="10739827" cy="509348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8"/>
          <p:cNvSpPr txBox="1">
            <a:spLocks noGrp="1"/>
          </p:cNvSpPr>
          <p:nvPr>
            <p:ph type="title"/>
          </p:nvPr>
        </p:nvSpPr>
        <p:spPr>
          <a:xfrm>
            <a:off x="0" y="661127"/>
            <a:ext cx="9613800" cy="920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600"/>
              <a:buNone/>
            </a:pPr>
            <a:r>
              <a:rPr lang="en-US" sz="3200">
                <a:solidFill>
                  <a:srgbClr val="7F7F7F"/>
                </a:solidFill>
              </a:rPr>
              <a:t>WHO COVID-19 Research Database</a:t>
            </a:r>
            <a:endParaRPr sz="3200">
              <a:solidFill>
                <a:srgbClr val="7F7F7F"/>
              </a:solidFill>
            </a:endParaRPr>
          </a:p>
          <a:p>
            <a:pPr marL="0" lvl="0" indent="0" algn="l" rtl="0">
              <a:lnSpc>
                <a:spcPct val="100000"/>
              </a:lnSpc>
              <a:spcBef>
                <a:spcPts val="0"/>
              </a:spcBef>
              <a:spcAft>
                <a:spcPts val="0"/>
              </a:spcAft>
              <a:buSzPts val="3600"/>
              <a:buNone/>
            </a:pPr>
            <a:r>
              <a:rPr lang="en-US" sz="3200">
                <a:solidFill>
                  <a:srgbClr val="7F7F7F"/>
                </a:solidFill>
              </a:rPr>
              <a:t>Refine Your Search</a:t>
            </a:r>
            <a:endParaRPr sz="3200">
              <a:solidFill>
                <a:srgbClr val="7F7F7F"/>
              </a:solidFill>
            </a:endParaRPr>
          </a:p>
          <a:p>
            <a:pPr marL="0" lvl="0" indent="0" algn="l" rtl="0">
              <a:lnSpc>
                <a:spcPct val="90000"/>
              </a:lnSpc>
              <a:spcBef>
                <a:spcPts val="0"/>
              </a:spcBef>
              <a:spcAft>
                <a:spcPts val="0"/>
              </a:spcAft>
              <a:buSzPts val="3600"/>
              <a:buNone/>
            </a:pPr>
            <a:endParaRPr/>
          </a:p>
        </p:txBody>
      </p:sp>
      <p:pic>
        <p:nvPicPr>
          <p:cNvPr id="555" name="Google Shape;555;p78"/>
          <p:cNvPicPr preferRelativeResize="0"/>
          <p:nvPr/>
        </p:nvPicPr>
        <p:blipFill rotWithShape="1">
          <a:blip r:embed="rId3">
            <a:alphaModFix/>
          </a:blip>
          <a:srcRect/>
          <a:stretch/>
        </p:blipFill>
        <p:spPr>
          <a:xfrm>
            <a:off x="556825" y="1679499"/>
            <a:ext cx="10810224" cy="50942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3"/>
          <p:cNvSpPr txBox="1">
            <a:spLocks noGrp="1"/>
          </p:cNvSpPr>
          <p:nvPr>
            <p:ph type="title"/>
          </p:nvPr>
        </p:nvSpPr>
        <p:spPr>
          <a:xfrm>
            <a:off x="0" y="546652"/>
            <a:ext cx="7315200" cy="9714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Other Research4Life resources</a:t>
            </a:r>
            <a:endParaRPr sz="3600">
              <a:solidFill>
                <a:srgbClr val="586F7C"/>
              </a:solidFill>
              <a:latin typeface="Open Sans"/>
              <a:ea typeface="Open Sans"/>
              <a:cs typeface="Open Sans"/>
              <a:sym typeface="Open Sans"/>
            </a:endParaRPr>
          </a:p>
        </p:txBody>
      </p:sp>
      <p:sp>
        <p:nvSpPr>
          <p:cNvPr id="562" name="Google Shape;562;p13"/>
          <p:cNvSpPr txBox="1">
            <a:spLocks noGrp="1"/>
          </p:cNvSpPr>
          <p:nvPr>
            <p:ph type="body" idx="1"/>
          </p:nvPr>
        </p:nvSpPr>
        <p:spPr>
          <a:xfrm>
            <a:off x="359228" y="1863805"/>
            <a:ext cx="10940143" cy="4736470"/>
          </a:xfrm>
          <a:prstGeom prst="rect">
            <a:avLst/>
          </a:prstGeom>
          <a:noFill/>
          <a:ln>
            <a:noFill/>
          </a:ln>
        </p:spPr>
        <p:txBody>
          <a:bodyPr spcFirstLastPara="1" wrap="square" lIns="91425" tIns="45700" rIns="91425" bIns="45700" anchor="t" anchorCtr="0">
            <a:noAutofit/>
          </a:bodyPr>
          <a:lstStyle/>
          <a:p>
            <a:pPr marL="412750" lvl="0" indent="-285750" algn="just"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These include key </a:t>
            </a:r>
            <a:r>
              <a:rPr lang="en-US" b="1">
                <a:solidFill>
                  <a:srgbClr val="3F3F3F"/>
                </a:solidFill>
                <a:latin typeface="Open Sans"/>
                <a:ea typeface="Open Sans"/>
                <a:cs typeface="Open Sans"/>
                <a:sym typeface="Open Sans"/>
              </a:rPr>
              <a:t>Databases, Reference Source </a:t>
            </a:r>
            <a:r>
              <a:rPr lang="en-US">
                <a:solidFill>
                  <a:srgbClr val="3F3F3F"/>
                </a:solidFill>
                <a:latin typeface="Open Sans"/>
                <a:ea typeface="Open Sans"/>
                <a:cs typeface="Open Sans"/>
                <a:sym typeface="Open Sans"/>
              </a:rPr>
              <a:t>resources, </a:t>
            </a:r>
            <a:r>
              <a:rPr lang="en-US" b="1">
                <a:solidFill>
                  <a:srgbClr val="3F3F3F"/>
                </a:solidFill>
                <a:latin typeface="Open Sans"/>
                <a:ea typeface="Open Sans"/>
                <a:cs typeface="Open Sans"/>
                <a:sym typeface="Open Sans"/>
              </a:rPr>
              <a:t>Free collections </a:t>
            </a:r>
            <a:r>
              <a:rPr lang="en-US">
                <a:solidFill>
                  <a:srgbClr val="3F3F3F"/>
                </a:solidFill>
                <a:latin typeface="Open Sans"/>
                <a:ea typeface="Open Sans"/>
                <a:cs typeface="Open Sans"/>
                <a:sym typeface="Open Sans"/>
              </a:rPr>
              <a:t>and</a:t>
            </a:r>
            <a:r>
              <a:rPr lang="en-US" b="1">
                <a:solidFill>
                  <a:srgbClr val="3F3F3F"/>
                </a:solidFill>
                <a:latin typeface="Open Sans"/>
                <a:ea typeface="Open Sans"/>
                <a:cs typeface="Open Sans"/>
                <a:sym typeface="Open Sans"/>
              </a:rPr>
              <a:t> Recent Resources</a:t>
            </a:r>
            <a:r>
              <a:rPr lang="en-US">
                <a:solidFill>
                  <a:srgbClr val="3F3F3F"/>
                </a:solidFill>
                <a:latin typeface="Open Sans"/>
                <a:ea typeface="Open Sans"/>
                <a:cs typeface="Open Sans"/>
                <a:sym typeface="Open Sans"/>
              </a:rPr>
              <a:t>.  Note also the list of </a:t>
            </a:r>
            <a:r>
              <a:rPr lang="en-US" b="1">
                <a:solidFill>
                  <a:srgbClr val="3F3F3F"/>
                </a:solidFill>
                <a:latin typeface="Open Sans"/>
                <a:ea typeface="Open Sans"/>
                <a:cs typeface="Open Sans"/>
                <a:sym typeface="Open Sans"/>
              </a:rPr>
              <a:t>Recent Resources </a:t>
            </a:r>
            <a:r>
              <a:rPr lang="en-US">
                <a:solidFill>
                  <a:srgbClr val="3F3F3F"/>
                </a:solidFill>
                <a:latin typeface="Open Sans"/>
                <a:ea typeface="Open Sans"/>
                <a:cs typeface="Open Sans"/>
                <a:sym typeface="Open Sans"/>
              </a:rPr>
              <a:t>added to the portal.</a:t>
            </a:r>
            <a:endParaRPr>
              <a:solidFill>
                <a:srgbClr val="3F3F3F"/>
              </a:solidFill>
            </a:endParaRPr>
          </a:p>
          <a:p>
            <a:pPr marL="412750" lvl="0" indent="-285750" algn="just"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Each list contains several useful tools.  </a:t>
            </a:r>
            <a:endParaRPr>
              <a:solidFill>
                <a:srgbClr val="3F3F3F"/>
              </a:solidFill>
            </a:endParaRPr>
          </a:p>
          <a:p>
            <a:pPr marL="412750" lvl="0" indent="-285750" algn="just" rtl="0">
              <a:lnSpc>
                <a:spcPct val="15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All four lists can be accessed from the Unified Content Portal page.</a:t>
            </a:r>
            <a:endParaRPr>
              <a:solidFill>
                <a:srgbClr val="3F3F3F"/>
              </a:solidFill>
            </a:endParaRPr>
          </a:p>
          <a:p>
            <a:pPr marL="469900" lvl="0" indent="-342900" algn="just" rtl="0">
              <a:lnSpc>
                <a:spcPct val="150000"/>
              </a:lnSpc>
              <a:spcBef>
                <a:spcPts val="1000"/>
              </a:spcBef>
              <a:spcAft>
                <a:spcPts val="0"/>
              </a:spcAft>
              <a:buClr>
                <a:schemeClr val="dk1"/>
              </a:buClr>
              <a:buSzPts val="2400"/>
              <a:buFont typeface="Noto Sans Symbols"/>
              <a:buChar char="❖"/>
            </a:pPr>
            <a:r>
              <a:rPr lang="en-US">
                <a:solidFill>
                  <a:srgbClr val="3F3F3F"/>
                </a:solidFill>
                <a:latin typeface="Open Sans"/>
                <a:ea typeface="Open Sans"/>
                <a:cs typeface="Open Sans"/>
                <a:sym typeface="Open Sans"/>
              </a:rPr>
              <a:t>Note: some of these resources may not be available as the publishers may not grant access in a specific country.</a:t>
            </a:r>
            <a:endParaRPr>
              <a:solidFill>
                <a:srgbClr val="3F3F3F"/>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4"/>
          <p:cNvPicPr preferRelativeResize="0"/>
          <p:nvPr/>
        </p:nvPicPr>
        <p:blipFill rotWithShape="1">
          <a:blip r:embed="rId3">
            <a:alphaModFix/>
          </a:blip>
          <a:srcRect/>
          <a:stretch/>
        </p:blipFill>
        <p:spPr>
          <a:xfrm>
            <a:off x="4840246" y="1878909"/>
            <a:ext cx="6778104" cy="3901405"/>
          </a:xfrm>
          <a:prstGeom prst="rect">
            <a:avLst/>
          </a:prstGeom>
          <a:noFill/>
          <a:ln>
            <a:noFill/>
          </a:ln>
        </p:spPr>
      </p:pic>
      <p:sp>
        <p:nvSpPr>
          <p:cNvPr id="569" name="Google Shape;569;p24"/>
          <p:cNvSpPr txBox="1">
            <a:spLocks noGrp="1"/>
          </p:cNvSpPr>
          <p:nvPr>
            <p:ph type="title"/>
          </p:nvPr>
        </p:nvSpPr>
        <p:spPr>
          <a:xfrm>
            <a:off x="0" y="437222"/>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Databases</a:t>
            </a:r>
            <a:endParaRPr sz="3600">
              <a:solidFill>
                <a:srgbClr val="586F7C"/>
              </a:solidFill>
              <a:latin typeface="Open Sans"/>
              <a:ea typeface="Open Sans"/>
              <a:cs typeface="Open Sans"/>
              <a:sym typeface="Open Sans"/>
            </a:endParaRPr>
          </a:p>
        </p:txBody>
      </p:sp>
      <p:sp>
        <p:nvSpPr>
          <p:cNvPr id="570" name="Google Shape;570;p24"/>
          <p:cNvSpPr txBox="1">
            <a:spLocks noGrp="1"/>
          </p:cNvSpPr>
          <p:nvPr>
            <p:ph type="body" idx="1"/>
          </p:nvPr>
        </p:nvSpPr>
        <p:spPr>
          <a:xfrm>
            <a:off x="0" y="1878908"/>
            <a:ext cx="4517700" cy="4767698"/>
          </a:xfrm>
          <a:prstGeom prst="rect">
            <a:avLst/>
          </a:prstGeom>
          <a:noFill/>
          <a:ln>
            <a:noFill/>
          </a:ln>
        </p:spPr>
        <p:txBody>
          <a:bodyPr spcFirstLastPara="1" wrap="square" lIns="91425" tIns="45700" rIns="91425" bIns="45700" anchor="t" anchorCtr="0">
            <a:noAutofit/>
          </a:bodyPr>
          <a:lstStyle/>
          <a:p>
            <a:pPr marL="469900" indent="-342900" algn="just">
              <a:lnSpc>
                <a:spcPct val="150000"/>
              </a:lnSpc>
              <a:buClr>
                <a:schemeClr val="dk1"/>
              </a:buClr>
              <a:buSzPts val="2000"/>
            </a:pPr>
            <a:r>
              <a:rPr lang="en-US" sz="1600" dirty="0">
                <a:solidFill>
                  <a:schemeClr val="tx1">
                    <a:lumMod val="75000"/>
                    <a:lumOff val="25000"/>
                  </a:schemeClr>
                </a:solidFill>
                <a:latin typeface="Open Sans"/>
                <a:ea typeface="Open Sans"/>
                <a:cs typeface="Open Sans"/>
                <a:sym typeface="Open Sans"/>
              </a:rPr>
              <a:t>The </a:t>
            </a:r>
            <a:r>
              <a:rPr lang="en-US" sz="1600" b="1" dirty="0">
                <a:solidFill>
                  <a:schemeClr val="tx1">
                    <a:lumMod val="75000"/>
                    <a:lumOff val="25000"/>
                  </a:schemeClr>
                </a:solidFill>
                <a:latin typeface="Open Sans"/>
                <a:ea typeface="Open Sans"/>
                <a:cs typeface="Open Sans"/>
                <a:sym typeface="Open Sans"/>
              </a:rPr>
              <a:t>Databases </a:t>
            </a:r>
            <a:r>
              <a:rPr lang="en-US" sz="1600" dirty="0">
                <a:solidFill>
                  <a:schemeClr val="tx1">
                    <a:lumMod val="75000"/>
                    <a:lumOff val="25000"/>
                  </a:schemeClr>
                </a:solidFill>
                <a:latin typeface="Open Sans"/>
                <a:ea typeface="Open Sans"/>
                <a:cs typeface="Open Sans"/>
                <a:sym typeface="Open Sans"/>
              </a:rPr>
              <a:t>list is available from the Unified Content Portal/ Content list</a:t>
            </a:r>
            <a:endParaRPr sz="1600" dirty="0">
              <a:solidFill>
                <a:schemeClr val="tx1">
                  <a:lumMod val="75000"/>
                  <a:lumOff val="25000"/>
                </a:schemeClr>
              </a:solidFill>
            </a:endParaRPr>
          </a:p>
          <a:p>
            <a:pPr marL="469900" indent="-342900" algn="just">
              <a:lnSpc>
                <a:spcPct val="150000"/>
              </a:lnSpc>
              <a:buClr>
                <a:schemeClr val="dk1"/>
              </a:buClr>
              <a:buSzPts val="2000"/>
            </a:pPr>
            <a:r>
              <a:rPr lang="en-US" sz="1600" dirty="0">
                <a:solidFill>
                  <a:schemeClr val="tx1">
                    <a:lumMod val="75000"/>
                    <a:lumOff val="25000"/>
                  </a:schemeClr>
                </a:solidFill>
                <a:latin typeface="Open Sans"/>
                <a:ea typeface="Open Sans"/>
                <a:cs typeface="Open Sans"/>
                <a:sym typeface="Open Sans"/>
              </a:rPr>
              <a:t>Scroll down till the title of the database appears or click on a letter from A – Z list</a:t>
            </a:r>
            <a:endParaRPr sz="1600" dirty="0">
              <a:solidFill>
                <a:schemeClr val="tx1">
                  <a:lumMod val="75000"/>
                  <a:lumOff val="25000"/>
                </a:schemeClr>
              </a:solidFill>
            </a:endParaRPr>
          </a:p>
          <a:p>
            <a:pPr marL="469900" indent="-342900" algn="just">
              <a:lnSpc>
                <a:spcPct val="150000"/>
              </a:lnSpc>
              <a:buClr>
                <a:schemeClr val="dk1"/>
              </a:buClr>
              <a:buSzPts val="2000"/>
            </a:pPr>
            <a:r>
              <a:rPr lang="en-US" sz="1600" dirty="0">
                <a:solidFill>
                  <a:schemeClr val="tx1">
                    <a:lumMod val="75000"/>
                    <a:lumOff val="25000"/>
                  </a:schemeClr>
                </a:solidFill>
                <a:latin typeface="Open Sans"/>
                <a:ea typeface="Open Sans"/>
                <a:cs typeface="Open Sans"/>
                <a:sym typeface="Open Sans"/>
              </a:rPr>
              <a:t>A search can be limited to 85 </a:t>
            </a:r>
            <a:r>
              <a:rPr lang="en-US" sz="1600" b="1" dirty="0">
                <a:solidFill>
                  <a:schemeClr val="tx1">
                    <a:lumMod val="75000"/>
                    <a:lumOff val="25000"/>
                  </a:schemeClr>
                </a:solidFill>
                <a:latin typeface="Open Sans"/>
                <a:ea typeface="Open Sans"/>
                <a:cs typeface="Open Sans"/>
                <a:sym typeface="Open Sans"/>
              </a:rPr>
              <a:t>Hinari</a:t>
            </a:r>
            <a:r>
              <a:rPr lang="en-US" sz="1600" dirty="0">
                <a:solidFill>
                  <a:schemeClr val="tx1">
                    <a:lumMod val="75000"/>
                    <a:lumOff val="25000"/>
                  </a:schemeClr>
                </a:solidFill>
                <a:latin typeface="Open Sans"/>
                <a:ea typeface="Open Sans"/>
                <a:cs typeface="Open Sans"/>
                <a:sym typeface="Open Sans"/>
              </a:rPr>
              <a:t> resources</a:t>
            </a:r>
            <a:endParaRPr lang="en-US" sz="1600" dirty="0">
              <a:solidFill>
                <a:schemeClr val="tx1">
                  <a:lumMod val="75000"/>
                  <a:lumOff val="25000"/>
                </a:schemeClr>
              </a:solidFill>
              <a:ea typeface="Open Sans"/>
            </a:endParaRPr>
          </a:p>
          <a:p>
            <a:pPr marL="469900" indent="-342900" algn="just">
              <a:lnSpc>
                <a:spcPct val="150000"/>
              </a:lnSpc>
              <a:buClr>
                <a:schemeClr val="dk1"/>
              </a:buClr>
              <a:buSzPts val="2000"/>
            </a:pPr>
            <a:r>
              <a:rPr lang="en-US" sz="1600" dirty="0">
                <a:solidFill>
                  <a:schemeClr val="tx1">
                    <a:lumMod val="75000"/>
                    <a:lumOff val="25000"/>
                  </a:schemeClr>
                </a:solidFill>
                <a:latin typeface="Open Sans"/>
                <a:ea typeface="Open Sans"/>
                <a:cs typeface="Open Sans"/>
                <a:sym typeface="Open Sans"/>
              </a:rPr>
              <a:t>Several useful databases are summarized in the subsequent </a:t>
            </a:r>
            <a:r>
              <a:rPr lang="en-US" sz="1600" dirty="0">
                <a:solidFill>
                  <a:schemeClr val="dk1"/>
                </a:solidFill>
                <a:latin typeface="Open Sans"/>
                <a:ea typeface="Open Sans"/>
                <a:cs typeface="Open Sans"/>
                <a:sym typeface="Open Sans"/>
              </a:rPr>
              <a:t>slides</a:t>
            </a:r>
            <a:endParaRPr sz="1600" dirty="0">
              <a:solidFill>
                <a:schemeClr val="dk1"/>
              </a:solidFill>
              <a:latin typeface="Open Sans"/>
              <a:ea typeface="Open Sans"/>
              <a:cs typeface="Open Sans"/>
              <a:sym typeface="Open Sans"/>
            </a:endParaRPr>
          </a:p>
        </p:txBody>
      </p:sp>
      <p:cxnSp>
        <p:nvCxnSpPr>
          <p:cNvPr id="571" name="Google Shape;571;p24"/>
          <p:cNvCxnSpPr>
            <a:cxnSpLocks/>
          </p:cNvCxnSpPr>
          <p:nvPr/>
        </p:nvCxnSpPr>
        <p:spPr>
          <a:xfrm flipV="1">
            <a:off x="4517700" y="3500446"/>
            <a:ext cx="2050190" cy="422625"/>
          </a:xfrm>
          <a:prstGeom prst="straightConnector1">
            <a:avLst/>
          </a:prstGeom>
          <a:noFill/>
          <a:ln w="19050" cap="flat" cmpd="sng">
            <a:solidFill>
              <a:srgbClr val="FF0000"/>
            </a:solidFill>
            <a:prstDash val="solid"/>
            <a:round/>
            <a:headEnd type="none" w="sm" len="sm"/>
            <a:tailEnd type="triangle" w="med" len="med"/>
          </a:ln>
        </p:spPr>
      </p:cxnSp>
      <p:sp>
        <p:nvSpPr>
          <p:cNvPr id="572" name="Google Shape;572;p24"/>
          <p:cNvSpPr/>
          <p:nvPr/>
        </p:nvSpPr>
        <p:spPr>
          <a:xfrm>
            <a:off x="4840246" y="2266950"/>
            <a:ext cx="1553801" cy="23241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25"/>
          <p:cNvSpPr txBox="1">
            <a:spLocks noGrp="1"/>
          </p:cNvSpPr>
          <p:nvPr>
            <p:ph type="title"/>
          </p:nvPr>
        </p:nvSpPr>
        <p:spPr>
          <a:xfrm>
            <a:off x="0" y="188743"/>
            <a:ext cx="81316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br>
              <a:rPr lang="en-US" sz="32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CABI</a:t>
            </a:r>
            <a:endParaRPr sz="3600">
              <a:solidFill>
                <a:srgbClr val="586F7C"/>
              </a:solidFill>
              <a:latin typeface="Open Sans"/>
              <a:ea typeface="Open Sans"/>
              <a:cs typeface="Open Sans"/>
              <a:sym typeface="Open Sans"/>
            </a:endParaRPr>
          </a:p>
        </p:txBody>
      </p:sp>
      <p:pic>
        <p:nvPicPr>
          <p:cNvPr id="579" name="Google Shape;579;p25"/>
          <p:cNvPicPr preferRelativeResize="0"/>
          <p:nvPr/>
        </p:nvPicPr>
        <p:blipFill rotWithShape="1">
          <a:blip r:embed="rId3">
            <a:alphaModFix/>
          </a:blip>
          <a:srcRect/>
          <a:stretch/>
        </p:blipFill>
        <p:spPr>
          <a:xfrm>
            <a:off x="5292339" y="2553015"/>
            <a:ext cx="6899660" cy="3854740"/>
          </a:xfrm>
          <a:prstGeom prst="rect">
            <a:avLst/>
          </a:prstGeom>
          <a:noFill/>
          <a:ln>
            <a:noFill/>
          </a:ln>
        </p:spPr>
      </p:pic>
      <p:pic>
        <p:nvPicPr>
          <p:cNvPr id="580" name="Google Shape;580;p25" descr="https://lh5.googleusercontent.com/vF4a1bcq6t-3i8h4ZC-u3EIx14QKBAleG4ntlMm2TNskzs9GzdK55Y-YgTW-RKWUV4jjnqQOZq1z18G-soERxmsINbaBBiz0H_4gP4LDHKr5Sh_8DyKNv7oEbXAMmh1XUDJodyE"/>
          <p:cNvPicPr preferRelativeResize="0"/>
          <p:nvPr/>
        </p:nvPicPr>
        <p:blipFill rotWithShape="1">
          <a:blip r:embed="rId4">
            <a:alphaModFix/>
          </a:blip>
          <a:srcRect/>
          <a:stretch/>
        </p:blipFill>
        <p:spPr>
          <a:xfrm>
            <a:off x="-1" y="2553015"/>
            <a:ext cx="5292340" cy="1901765"/>
          </a:xfrm>
          <a:prstGeom prst="rect">
            <a:avLst/>
          </a:prstGeom>
          <a:noFill/>
          <a:ln>
            <a:noFill/>
          </a:ln>
        </p:spPr>
      </p:pic>
      <p:sp>
        <p:nvSpPr>
          <p:cNvPr id="581" name="Google Shape;581;p25"/>
          <p:cNvSpPr txBox="1"/>
          <p:nvPr/>
        </p:nvSpPr>
        <p:spPr>
          <a:xfrm>
            <a:off x="212271" y="1845129"/>
            <a:ext cx="791935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pen Sans"/>
                <a:ea typeface="Open Sans"/>
                <a:cs typeface="Open Sans"/>
                <a:sym typeface="Open Sans"/>
              </a:rPr>
              <a:t>See Research4Life Portal </a:t>
            </a:r>
            <a:r>
              <a:rPr lang="en-US" sz="2000" b="1" i="0" u="none" strike="noStrike" cap="none">
                <a:solidFill>
                  <a:schemeClr val="dk1"/>
                </a:solidFill>
                <a:latin typeface="Open Sans"/>
                <a:ea typeface="Open Sans"/>
                <a:cs typeface="Open Sans"/>
                <a:sym typeface="Open Sans"/>
              </a:rPr>
              <a:t>Databases </a:t>
            </a:r>
            <a:r>
              <a:rPr lang="en-US" sz="2000" b="0" i="0" u="none" strike="noStrike" cap="none">
                <a:solidFill>
                  <a:schemeClr val="dk1"/>
                </a:solidFill>
                <a:latin typeface="Open Sans"/>
                <a:ea typeface="Open Sans"/>
                <a:cs typeface="Open Sans"/>
                <a:sym typeface="Open Sans"/>
              </a:rPr>
              <a:t>list/CABI/CAB DIRECT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5"/>
          <p:cNvSpPr txBox="1">
            <a:spLocks noGrp="1"/>
          </p:cNvSpPr>
          <p:nvPr>
            <p:ph type="title"/>
          </p:nvPr>
        </p:nvSpPr>
        <p:spPr>
          <a:xfrm>
            <a:off x="0" y="378812"/>
            <a:ext cx="7347857"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80"/>
              <a:buNone/>
            </a:pPr>
            <a:r>
              <a:rPr lang="en-US" sz="3200">
                <a:solidFill>
                  <a:srgbClr val="586F7C"/>
                </a:solidFill>
                <a:latin typeface="Open Sans"/>
                <a:ea typeface="Open Sans"/>
                <a:cs typeface="Open Sans"/>
                <a:sym typeface="Open Sans"/>
              </a:rPr>
              <a:t>Cumulative Index for Nursing and Allied Health - CINAHL</a:t>
            </a:r>
            <a:endParaRPr sz="3200">
              <a:solidFill>
                <a:srgbClr val="586F7C"/>
              </a:solidFill>
              <a:latin typeface="Open Sans"/>
              <a:ea typeface="Open Sans"/>
              <a:cs typeface="Open Sans"/>
              <a:sym typeface="Open Sans"/>
            </a:endParaRPr>
          </a:p>
        </p:txBody>
      </p:sp>
      <p:pic>
        <p:nvPicPr>
          <p:cNvPr id="588" name="Google Shape;588;p15" descr="https://lh3.googleusercontent.com/KfjgIpfAE5nR5WicU-WHdyG7SBnXazWi55c3_kqCCf1suZpOLEmWSSOYIQs0b_FKuTCpG5X7-lmFr01QKblA8vNJlLDX49o1JE7BcjxJ7ifR1U5-FL7_jmT7bx7fFpM5NiSzSIM"/>
          <p:cNvPicPr preferRelativeResize="0"/>
          <p:nvPr/>
        </p:nvPicPr>
        <p:blipFill rotWithShape="1">
          <a:blip r:embed="rId3">
            <a:alphaModFix/>
          </a:blip>
          <a:srcRect/>
          <a:stretch/>
        </p:blipFill>
        <p:spPr>
          <a:xfrm>
            <a:off x="0" y="3167463"/>
            <a:ext cx="4425043" cy="1224710"/>
          </a:xfrm>
          <a:prstGeom prst="rect">
            <a:avLst/>
          </a:prstGeom>
          <a:noFill/>
          <a:ln>
            <a:noFill/>
          </a:ln>
        </p:spPr>
      </p:pic>
      <p:pic>
        <p:nvPicPr>
          <p:cNvPr id="589" name="Google Shape;589;p15"/>
          <p:cNvPicPr preferRelativeResize="0"/>
          <p:nvPr/>
        </p:nvPicPr>
        <p:blipFill rotWithShape="1">
          <a:blip r:embed="rId4">
            <a:alphaModFix/>
          </a:blip>
          <a:srcRect/>
          <a:stretch/>
        </p:blipFill>
        <p:spPr>
          <a:xfrm>
            <a:off x="4364725" y="3167463"/>
            <a:ext cx="7596098" cy="3293576"/>
          </a:xfrm>
          <a:prstGeom prst="rect">
            <a:avLst/>
          </a:prstGeom>
          <a:noFill/>
          <a:ln>
            <a:noFill/>
          </a:ln>
        </p:spPr>
      </p:pic>
      <p:sp>
        <p:nvSpPr>
          <p:cNvPr id="590" name="Google Shape;590;p15"/>
          <p:cNvSpPr txBox="1"/>
          <p:nvPr/>
        </p:nvSpPr>
        <p:spPr>
          <a:xfrm>
            <a:off x="86640" y="1873608"/>
            <a:ext cx="855617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Open Sans"/>
                <a:ea typeface="Open Sans"/>
                <a:cs typeface="Open Sans"/>
                <a:sym typeface="Open Sans"/>
              </a:rPr>
              <a:t>See Research4Life Portal </a:t>
            </a:r>
            <a:r>
              <a:rPr lang="en-US" sz="2000" b="1" i="0" u="none" strike="noStrike" cap="none">
                <a:solidFill>
                  <a:schemeClr val="dk1"/>
                </a:solidFill>
                <a:latin typeface="Open Sans"/>
                <a:ea typeface="Open Sans"/>
                <a:cs typeface="Open Sans"/>
                <a:sym typeface="Open Sans"/>
              </a:rPr>
              <a:t>Databases </a:t>
            </a:r>
            <a:r>
              <a:rPr lang="en-US" sz="2000" b="0" i="0" u="none" strike="noStrike" cap="none">
                <a:solidFill>
                  <a:schemeClr val="dk1"/>
                </a:solidFill>
                <a:latin typeface="Open Sans"/>
                <a:ea typeface="Open Sans"/>
                <a:cs typeface="Open Sans"/>
                <a:sym typeface="Open Sans"/>
              </a:rPr>
              <a:t>list/CINAHL (Cumulative Index for Nursing and Allied Health)</a:t>
            </a:r>
            <a:endParaRPr sz="20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27"/>
          <p:cNvSpPr txBox="1">
            <a:spLocks noGrp="1"/>
          </p:cNvSpPr>
          <p:nvPr>
            <p:ph type="title"/>
          </p:nvPr>
        </p:nvSpPr>
        <p:spPr>
          <a:xfrm>
            <a:off x="0" y="378812"/>
            <a:ext cx="7347857"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80"/>
              <a:buNone/>
            </a:pPr>
            <a:r>
              <a:rPr lang="en-US" sz="3200">
                <a:solidFill>
                  <a:srgbClr val="586F7C"/>
                </a:solidFill>
                <a:latin typeface="Open Sans"/>
                <a:ea typeface="Open Sans"/>
                <a:cs typeface="Open Sans"/>
                <a:sym typeface="Open Sans"/>
              </a:rPr>
              <a:t>Joanna Briggs Institute EBP Database</a:t>
            </a:r>
            <a:endParaRPr sz="3200"/>
          </a:p>
        </p:txBody>
      </p:sp>
      <p:sp>
        <p:nvSpPr>
          <p:cNvPr id="597" name="Google Shape;597;p27"/>
          <p:cNvSpPr txBox="1"/>
          <p:nvPr/>
        </p:nvSpPr>
        <p:spPr>
          <a:xfrm>
            <a:off x="86639" y="1873608"/>
            <a:ext cx="9554317"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Open Sans"/>
                <a:ea typeface="Open Sans"/>
                <a:cs typeface="Open Sans"/>
                <a:sym typeface="Open Sans"/>
              </a:rPr>
              <a:t>See Research4Life Portal </a:t>
            </a:r>
            <a:r>
              <a:rPr lang="en-US" sz="2000" b="1" i="0" u="none" strike="noStrike" cap="none">
                <a:solidFill>
                  <a:schemeClr val="dk1"/>
                </a:solidFill>
                <a:latin typeface="Open Sans"/>
                <a:ea typeface="Open Sans"/>
                <a:cs typeface="Open Sans"/>
                <a:sym typeface="Open Sans"/>
              </a:rPr>
              <a:t>Databases </a:t>
            </a:r>
            <a:r>
              <a:rPr lang="en-US" sz="2000" b="0" i="0" u="none" strike="noStrike" cap="none">
                <a:solidFill>
                  <a:schemeClr val="dk1"/>
                </a:solidFill>
                <a:latin typeface="Open Sans"/>
                <a:ea typeface="Open Sans"/>
                <a:cs typeface="Open Sans"/>
                <a:sym typeface="Open Sans"/>
              </a:rPr>
              <a:t>list/ Joanna Briggs Institute EBP Database</a:t>
            </a:r>
            <a:endParaRPr sz="1400" b="0" i="0" u="none" strike="noStrike" cap="none">
              <a:solidFill>
                <a:srgbClr val="000000"/>
              </a:solidFill>
              <a:latin typeface="Arial"/>
              <a:ea typeface="Arial"/>
              <a:cs typeface="Arial"/>
              <a:sym typeface="Arial"/>
            </a:endParaRPr>
          </a:p>
        </p:txBody>
      </p:sp>
      <p:pic>
        <p:nvPicPr>
          <p:cNvPr id="598" name="Google Shape;598;p27"/>
          <p:cNvPicPr preferRelativeResize="0"/>
          <p:nvPr/>
        </p:nvPicPr>
        <p:blipFill rotWithShape="1">
          <a:blip r:embed="rId3">
            <a:alphaModFix/>
          </a:blip>
          <a:srcRect/>
          <a:stretch/>
        </p:blipFill>
        <p:spPr>
          <a:xfrm>
            <a:off x="4863797" y="2801660"/>
            <a:ext cx="6923643" cy="3034437"/>
          </a:xfrm>
          <a:prstGeom prst="rect">
            <a:avLst/>
          </a:prstGeom>
          <a:noFill/>
          <a:ln>
            <a:noFill/>
          </a:ln>
        </p:spPr>
      </p:pic>
      <p:pic>
        <p:nvPicPr>
          <p:cNvPr id="599" name="Google Shape;599;p27" descr="https://lh4.googleusercontent.com/iNCXE0LI2pQ0sDTxJ6GM1qOphqVpfanRBm2O9qqRNTdVLGC02ajsk5wYyU-ic0hT7Vxe4NFpO--mcu5bGtfA6Ev-ZTwcLWcmF3dg9dBeCC6o8qEiNVGkFgq2yh8xSSJKmCWErys"/>
          <p:cNvPicPr preferRelativeResize="0"/>
          <p:nvPr/>
        </p:nvPicPr>
        <p:blipFill rotWithShape="1">
          <a:blip r:embed="rId4">
            <a:alphaModFix/>
          </a:blip>
          <a:srcRect/>
          <a:stretch/>
        </p:blipFill>
        <p:spPr>
          <a:xfrm>
            <a:off x="86639" y="2801660"/>
            <a:ext cx="4610100" cy="16287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14"/>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Reference Sources</a:t>
            </a:r>
            <a:endParaRPr sz="3600">
              <a:solidFill>
                <a:srgbClr val="586F7C"/>
              </a:solidFill>
              <a:latin typeface="Open Sans"/>
              <a:ea typeface="Open Sans"/>
              <a:cs typeface="Open Sans"/>
              <a:sym typeface="Open Sans"/>
            </a:endParaRPr>
          </a:p>
        </p:txBody>
      </p:sp>
      <p:sp>
        <p:nvSpPr>
          <p:cNvPr id="606" name="Google Shape;606;p14"/>
          <p:cNvSpPr txBox="1">
            <a:spLocks noGrp="1"/>
          </p:cNvSpPr>
          <p:nvPr>
            <p:ph type="body" idx="1"/>
          </p:nvPr>
        </p:nvSpPr>
        <p:spPr>
          <a:xfrm>
            <a:off x="130629" y="1642491"/>
            <a:ext cx="4157165" cy="3820886"/>
          </a:xfrm>
          <a:prstGeom prst="rect">
            <a:avLst/>
          </a:prstGeom>
          <a:noFill/>
          <a:ln>
            <a:noFill/>
          </a:ln>
        </p:spPr>
        <p:txBody>
          <a:bodyPr spcFirstLastPara="1" wrap="square" lIns="91425" tIns="45700" rIns="91425" bIns="45700" anchor="t" anchorCtr="0">
            <a:noAutofit/>
          </a:bodyPr>
          <a:lstStyle/>
          <a:p>
            <a:pPr marL="412750" lvl="0" indent="-285750" algn="just" rtl="0">
              <a:lnSpc>
                <a:spcPct val="150000"/>
              </a:lnSpc>
              <a:spcBef>
                <a:spcPts val="1000"/>
              </a:spcBef>
              <a:spcAft>
                <a:spcPts val="0"/>
              </a:spcAft>
              <a:buClr>
                <a:schemeClr val="dk1"/>
              </a:buClr>
              <a:buSzPts val="2000"/>
              <a:buChar char="●"/>
            </a:pPr>
            <a:r>
              <a:rPr lang="en-US" sz="2000" b="1" dirty="0">
                <a:solidFill>
                  <a:schemeClr val="tx1">
                    <a:lumMod val="75000"/>
                    <a:lumOff val="25000"/>
                  </a:schemeClr>
                </a:solidFill>
                <a:latin typeface="Open Sans"/>
                <a:ea typeface="Open Sans"/>
                <a:cs typeface="Open Sans"/>
                <a:sym typeface="Open Sans"/>
              </a:rPr>
              <a:t>Reference sources</a:t>
            </a:r>
            <a:r>
              <a:rPr lang="en-US" sz="2000" dirty="0">
                <a:solidFill>
                  <a:schemeClr val="tx1">
                    <a:lumMod val="75000"/>
                    <a:lumOff val="25000"/>
                  </a:schemeClr>
                </a:solidFill>
                <a:latin typeface="Open Sans"/>
                <a:ea typeface="Open Sans"/>
                <a:cs typeface="Open Sans"/>
                <a:sym typeface="Open Sans"/>
              </a:rPr>
              <a:t> list is available from the Unified Content Portal/Content list  </a:t>
            </a:r>
            <a:endParaRPr dirty="0">
              <a:solidFill>
                <a:schemeClr val="tx1">
                  <a:lumMod val="75000"/>
                  <a:lumOff val="25000"/>
                </a:schemeClr>
              </a:solidFill>
            </a:endParaRPr>
          </a:p>
          <a:p>
            <a:pPr marL="412750" lvl="0" indent="-285750" algn="just" rtl="0">
              <a:lnSpc>
                <a:spcPct val="150000"/>
              </a:lnSpc>
              <a:spcBef>
                <a:spcPts val="1000"/>
              </a:spcBef>
              <a:spcAft>
                <a:spcPts val="0"/>
              </a:spcAft>
              <a:buClr>
                <a:schemeClr val="dk1"/>
              </a:buClr>
              <a:buSzPts val="2000"/>
              <a:buChar char="●"/>
            </a:pPr>
            <a:r>
              <a:rPr lang="en-US" sz="2000" dirty="0">
                <a:solidFill>
                  <a:schemeClr val="tx1">
                    <a:lumMod val="75000"/>
                    <a:lumOff val="25000"/>
                  </a:schemeClr>
                </a:solidFill>
                <a:latin typeface="Open Sans"/>
                <a:ea typeface="Open Sans"/>
                <a:cs typeface="Open Sans"/>
                <a:sym typeface="Open Sans"/>
              </a:rPr>
              <a:t>Scroll down till the title of the database appears or click on a letter from A – Z list</a:t>
            </a:r>
            <a:endParaRPr dirty="0">
              <a:solidFill>
                <a:schemeClr val="tx1">
                  <a:lumMod val="75000"/>
                  <a:lumOff val="25000"/>
                </a:schemeClr>
              </a:solidFill>
            </a:endParaRPr>
          </a:p>
          <a:p>
            <a:pPr marL="412750" lvl="0" indent="-285750" algn="just" rtl="0">
              <a:lnSpc>
                <a:spcPct val="150000"/>
              </a:lnSpc>
              <a:spcBef>
                <a:spcPts val="1000"/>
              </a:spcBef>
              <a:spcAft>
                <a:spcPts val="0"/>
              </a:spcAft>
              <a:buClr>
                <a:schemeClr val="dk1"/>
              </a:buClr>
              <a:buSzPts val="2000"/>
              <a:buChar char="●"/>
            </a:pPr>
            <a:r>
              <a:rPr lang="en-US" sz="2000" dirty="0">
                <a:solidFill>
                  <a:srgbClr val="3F3F3F"/>
                </a:solidFill>
                <a:latin typeface="Open Sans"/>
                <a:ea typeface="Open Sans"/>
                <a:cs typeface="Open Sans"/>
                <a:sym typeface="Open Sans"/>
              </a:rPr>
              <a:t>A search can be limited to 85 </a:t>
            </a:r>
            <a:r>
              <a:rPr lang="en-US" sz="2000" b="1" dirty="0">
                <a:solidFill>
                  <a:srgbClr val="3F3F3F"/>
                </a:solidFill>
                <a:latin typeface="Open Sans"/>
                <a:ea typeface="Open Sans"/>
                <a:cs typeface="Open Sans"/>
                <a:sym typeface="Open Sans"/>
              </a:rPr>
              <a:t>Hinari</a:t>
            </a:r>
            <a:r>
              <a:rPr lang="en-US" sz="2000" dirty="0">
                <a:solidFill>
                  <a:srgbClr val="3F3F3F"/>
                </a:solidFill>
                <a:latin typeface="Open Sans"/>
                <a:ea typeface="Open Sans"/>
                <a:cs typeface="Open Sans"/>
                <a:sym typeface="Open Sans"/>
              </a:rPr>
              <a:t> resources </a:t>
            </a:r>
            <a:endParaRPr dirty="0"/>
          </a:p>
          <a:p>
            <a:pPr marL="412750" lvl="0" indent="-285750" algn="just" rtl="0">
              <a:lnSpc>
                <a:spcPct val="150000"/>
              </a:lnSpc>
              <a:spcBef>
                <a:spcPts val="1000"/>
              </a:spcBef>
              <a:spcAft>
                <a:spcPts val="0"/>
              </a:spcAft>
              <a:buClr>
                <a:schemeClr val="dk1"/>
              </a:buClr>
              <a:buSzPts val="2000"/>
              <a:buChar char="●"/>
            </a:pPr>
            <a:r>
              <a:rPr lang="en-US" sz="2000" dirty="0">
                <a:solidFill>
                  <a:srgbClr val="3F3F3F"/>
                </a:solidFill>
                <a:latin typeface="Open Sans"/>
                <a:ea typeface="Open Sans"/>
                <a:cs typeface="Open Sans"/>
                <a:sym typeface="Open Sans"/>
              </a:rPr>
              <a:t>See the subsequent slides for useful Reference Sources</a:t>
            </a:r>
            <a:endParaRPr dirty="0"/>
          </a:p>
        </p:txBody>
      </p:sp>
      <p:pic>
        <p:nvPicPr>
          <p:cNvPr id="607" name="Google Shape;607;p14"/>
          <p:cNvPicPr preferRelativeResize="0"/>
          <p:nvPr/>
        </p:nvPicPr>
        <p:blipFill rotWithShape="1">
          <a:blip r:embed="rId3">
            <a:alphaModFix/>
          </a:blip>
          <a:srcRect/>
          <a:stretch/>
        </p:blipFill>
        <p:spPr>
          <a:xfrm>
            <a:off x="4605922" y="1828799"/>
            <a:ext cx="6969195" cy="4399683"/>
          </a:xfrm>
          <a:prstGeom prst="rect">
            <a:avLst/>
          </a:prstGeom>
          <a:noFill/>
          <a:ln>
            <a:noFill/>
          </a:ln>
        </p:spPr>
      </p:pic>
      <p:sp>
        <p:nvSpPr>
          <p:cNvPr id="608" name="Google Shape;608;p14"/>
          <p:cNvSpPr/>
          <p:nvPr/>
        </p:nvSpPr>
        <p:spPr>
          <a:xfrm>
            <a:off x="7245763" y="3552934"/>
            <a:ext cx="1689515" cy="155314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09" name="Google Shape;609;p14"/>
          <p:cNvCxnSpPr/>
          <p:nvPr/>
        </p:nvCxnSpPr>
        <p:spPr>
          <a:xfrm rot="10800000" flipH="1">
            <a:off x="4191000" y="4158343"/>
            <a:ext cx="3200400" cy="936582"/>
          </a:xfrm>
          <a:prstGeom prst="straightConnector1">
            <a:avLst/>
          </a:prstGeom>
          <a:noFill/>
          <a:ln w="19050" cap="flat" cmpd="sng">
            <a:solidFill>
              <a:srgbClr val="FF0000"/>
            </a:solidFill>
            <a:prstDash val="solid"/>
            <a:round/>
            <a:headEnd type="none" w="sm" len="sm"/>
            <a:tailEnd type="triangl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28"/>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a:solidFill>
                  <a:srgbClr val="586F7C"/>
                </a:solidFill>
                <a:latin typeface="Open Sans"/>
                <a:ea typeface="Open Sans"/>
                <a:cs typeface="Open Sans"/>
                <a:sym typeface="Open Sans"/>
              </a:rPr>
              <a:t>Clinical key</a:t>
            </a:r>
            <a:endParaRPr>
              <a:solidFill>
                <a:srgbClr val="586F7C"/>
              </a:solidFill>
              <a:latin typeface="Open Sans"/>
              <a:ea typeface="Open Sans"/>
              <a:cs typeface="Open Sans"/>
              <a:sym typeface="Open Sans"/>
            </a:endParaRPr>
          </a:p>
        </p:txBody>
      </p:sp>
      <p:sp>
        <p:nvSpPr>
          <p:cNvPr id="616" name="Google Shape;616;p28"/>
          <p:cNvSpPr txBox="1">
            <a:spLocks noGrp="1"/>
          </p:cNvSpPr>
          <p:nvPr>
            <p:ph type="body" idx="1"/>
          </p:nvPr>
        </p:nvSpPr>
        <p:spPr>
          <a:xfrm>
            <a:off x="179614" y="1796143"/>
            <a:ext cx="9699882" cy="81642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200">
                <a:solidFill>
                  <a:srgbClr val="3F3F3F"/>
                </a:solidFill>
                <a:latin typeface="Open Sans"/>
                <a:ea typeface="Open Sans"/>
                <a:cs typeface="Open Sans"/>
                <a:sym typeface="Open Sans"/>
              </a:rPr>
              <a:t>See </a:t>
            </a:r>
            <a:r>
              <a:rPr lang="en-US" sz="2200" b="0" i="0" u="none" strike="noStrike" cap="none">
                <a:solidFill>
                  <a:srgbClr val="3F3F3F"/>
                </a:solidFill>
                <a:latin typeface="Open Sans"/>
                <a:ea typeface="Open Sans"/>
                <a:cs typeface="Open Sans"/>
                <a:sym typeface="Open Sans"/>
              </a:rPr>
              <a:t>Research4Life Portal </a:t>
            </a:r>
            <a:r>
              <a:rPr lang="en-US" sz="2200" b="1" i="0" u="none" strike="noStrike" cap="none">
                <a:solidFill>
                  <a:srgbClr val="3F3F3F"/>
                </a:solidFill>
                <a:latin typeface="Open Sans"/>
                <a:ea typeface="Open Sans"/>
                <a:cs typeface="Open Sans"/>
                <a:sym typeface="Open Sans"/>
              </a:rPr>
              <a:t>Reference Sources</a:t>
            </a:r>
            <a:r>
              <a:rPr lang="en-US" sz="2200" b="0" i="0" u="none" strike="noStrike" cap="none">
                <a:solidFill>
                  <a:srgbClr val="3F3F3F"/>
                </a:solidFill>
                <a:latin typeface="Open Sans"/>
                <a:ea typeface="Open Sans"/>
                <a:cs typeface="Open Sans"/>
                <a:sym typeface="Open Sans"/>
              </a:rPr>
              <a:t> list </a:t>
            </a:r>
            <a:r>
              <a:rPr lang="en-US" sz="2200">
                <a:solidFill>
                  <a:srgbClr val="3F3F3F"/>
                </a:solidFill>
                <a:latin typeface="Open Sans"/>
                <a:ea typeface="Open Sans"/>
                <a:cs typeface="Open Sans"/>
                <a:sym typeface="Open Sans"/>
              </a:rPr>
              <a:t>/Clinical Key</a:t>
            </a:r>
            <a:endParaRPr sz="2200">
              <a:solidFill>
                <a:srgbClr val="3F3F3F"/>
              </a:solidFill>
              <a:latin typeface="Open Sans"/>
              <a:ea typeface="Open Sans"/>
              <a:cs typeface="Open Sans"/>
              <a:sym typeface="Open Sans"/>
            </a:endParaRPr>
          </a:p>
        </p:txBody>
      </p:sp>
      <p:pic>
        <p:nvPicPr>
          <p:cNvPr id="617" name="Google Shape;617;p28"/>
          <p:cNvPicPr preferRelativeResize="0"/>
          <p:nvPr/>
        </p:nvPicPr>
        <p:blipFill rotWithShape="1">
          <a:blip r:embed="rId3"/>
          <a:srcRect/>
          <a:stretch/>
        </p:blipFill>
        <p:spPr>
          <a:xfrm>
            <a:off x="108051" y="3180050"/>
            <a:ext cx="5083278" cy="1696749"/>
          </a:xfrm>
          <a:prstGeom prst="rect">
            <a:avLst/>
          </a:prstGeom>
          <a:noFill/>
          <a:ln>
            <a:noFill/>
          </a:ln>
        </p:spPr>
      </p:pic>
      <p:pic>
        <p:nvPicPr>
          <p:cNvPr id="618" name="Google Shape;618;p28"/>
          <p:cNvPicPr preferRelativeResize="0"/>
          <p:nvPr/>
        </p:nvPicPr>
        <p:blipFill rotWithShape="1">
          <a:blip r:embed="rId4">
            <a:alphaModFix/>
          </a:blip>
          <a:srcRect/>
          <a:stretch/>
        </p:blipFill>
        <p:spPr>
          <a:xfrm>
            <a:off x="5270090" y="2949003"/>
            <a:ext cx="6813859" cy="31824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Best Practices in searching PubMed</a:t>
            </a:r>
            <a:endParaRPr sz="3600"/>
          </a:p>
        </p:txBody>
      </p:sp>
      <p:sp>
        <p:nvSpPr>
          <p:cNvPr id="122" name="Google Shape;122;p9"/>
          <p:cNvSpPr txBox="1">
            <a:spLocks noGrp="1"/>
          </p:cNvSpPr>
          <p:nvPr>
            <p:ph type="body" idx="1"/>
          </p:nvPr>
        </p:nvSpPr>
        <p:spPr>
          <a:xfrm>
            <a:off x="387626" y="1898374"/>
            <a:ext cx="11111948" cy="4167108"/>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en-US" sz="2000">
                <a:solidFill>
                  <a:srgbClr val="3F3F3F"/>
                </a:solidFill>
                <a:latin typeface="Open Sans"/>
                <a:ea typeface="Open Sans"/>
                <a:cs typeface="Open Sans"/>
                <a:sym typeface="Open Sans"/>
              </a:rPr>
              <a:t>PubMed is a smart search engine with lots of computing algorithms built in to help users search.  Where possible, let PubMed do the work for you.  NLM recommends the following best practices for search PubMed:</a:t>
            </a:r>
            <a:endParaRPr sz="2000">
              <a:solidFill>
                <a:srgbClr val="3F3F3F"/>
              </a:solidFill>
              <a:latin typeface="Open Sans"/>
              <a:ea typeface="Open Sans"/>
              <a:cs typeface="Open Sans"/>
              <a:sym typeface="Open Sans"/>
            </a:endParaRPr>
          </a:p>
          <a:p>
            <a:pPr marL="457200" lvl="0" indent="-381000" algn="l" rtl="0">
              <a:lnSpc>
                <a:spcPct val="90000"/>
              </a:lnSpc>
              <a:spcBef>
                <a:spcPts val="1000"/>
              </a:spcBef>
              <a:spcAft>
                <a:spcPts val="0"/>
              </a:spcAft>
              <a:buSzPts val="2400"/>
              <a:buFont typeface="Arial"/>
              <a:buChar char="•"/>
            </a:pPr>
            <a:r>
              <a:rPr lang="en-US" sz="2000">
                <a:solidFill>
                  <a:srgbClr val="3F3F3F"/>
                </a:solidFill>
                <a:latin typeface="Open Sans"/>
                <a:ea typeface="Open Sans"/>
                <a:cs typeface="Open Sans"/>
                <a:sym typeface="Open Sans"/>
              </a:rPr>
              <a:t>- be specific in search terms</a:t>
            </a:r>
            <a:endParaRPr sz="2000">
              <a:solidFill>
                <a:srgbClr val="3F3F3F"/>
              </a:solidFill>
              <a:latin typeface="Open Sans"/>
              <a:ea typeface="Open Sans"/>
              <a:cs typeface="Open Sans"/>
              <a:sym typeface="Open Sans"/>
            </a:endParaRPr>
          </a:p>
          <a:p>
            <a:pPr marL="457200" lvl="0" indent="-381000" algn="l" rtl="0">
              <a:lnSpc>
                <a:spcPct val="90000"/>
              </a:lnSpc>
              <a:spcBef>
                <a:spcPts val="1000"/>
              </a:spcBef>
              <a:spcAft>
                <a:spcPts val="0"/>
              </a:spcAft>
              <a:buSzPts val="2400"/>
              <a:buFont typeface="Arial"/>
              <a:buChar char="•"/>
            </a:pPr>
            <a:r>
              <a:rPr lang="en-US" sz="2000">
                <a:solidFill>
                  <a:srgbClr val="3F3F3F"/>
                </a:solidFill>
                <a:latin typeface="Open Sans"/>
                <a:ea typeface="Open Sans"/>
                <a:cs typeface="Open Sans"/>
                <a:sym typeface="Open Sans"/>
              </a:rPr>
              <a:t>- no punctuation or capitalization</a:t>
            </a:r>
            <a:endParaRPr sz="2000">
              <a:solidFill>
                <a:srgbClr val="3F3F3F"/>
              </a:solidFill>
              <a:latin typeface="Open Sans"/>
              <a:ea typeface="Open Sans"/>
              <a:cs typeface="Open Sans"/>
              <a:sym typeface="Open Sans"/>
            </a:endParaRPr>
          </a:p>
          <a:p>
            <a:pPr marL="457200" lvl="0" indent="-381000" algn="l" rtl="0">
              <a:lnSpc>
                <a:spcPct val="90000"/>
              </a:lnSpc>
              <a:spcBef>
                <a:spcPts val="1000"/>
              </a:spcBef>
              <a:spcAft>
                <a:spcPts val="0"/>
              </a:spcAft>
              <a:buSzPts val="2400"/>
              <a:buFont typeface="Arial"/>
              <a:buChar char="•"/>
            </a:pPr>
            <a:r>
              <a:rPr lang="en-US" sz="2000">
                <a:solidFill>
                  <a:srgbClr val="3F3F3F"/>
                </a:solidFill>
                <a:latin typeface="Open Sans"/>
                <a:ea typeface="Open Sans"/>
                <a:cs typeface="Open Sans"/>
                <a:sym typeface="Open Sans"/>
              </a:rPr>
              <a:t>- no need to enter Boolean operators especially “AND”</a:t>
            </a:r>
            <a:endParaRPr sz="2000">
              <a:solidFill>
                <a:srgbClr val="3F3F3F"/>
              </a:solidFill>
              <a:latin typeface="Open Sans"/>
              <a:ea typeface="Open Sans"/>
              <a:cs typeface="Open Sans"/>
              <a:sym typeface="Open Sans"/>
            </a:endParaRPr>
          </a:p>
          <a:p>
            <a:pPr marL="457200" lvl="0" indent="-381000" algn="l" rtl="0">
              <a:lnSpc>
                <a:spcPct val="90000"/>
              </a:lnSpc>
              <a:spcBef>
                <a:spcPts val="1000"/>
              </a:spcBef>
              <a:spcAft>
                <a:spcPts val="0"/>
              </a:spcAft>
              <a:buSzPts val="2400"/>
              <a:buFont typeface="Arial"/>
              <a:buChar char="•"/>
            </a:pPr>
            <a:r>
              <a:rPr lang="en-US" sz="2000">
                <a:solidFill>
                  <a:srgbClr val="3F3F3F"/>
                </a:solidFill>
                <a:latin typeface="Open Sans"/>
                <a:ea typeface="Open Sans"/>
                <a:cs typeface="Open Sans"/>
                <a:sym typeface="Open Sans"/>
              </a:rPr>
              <a:t>- no need to enter search tags like [tiab]</a:t>
            </a:r>
            <a:endParaRPr sz="2000">
              <a:solidFill>
                <a:srgbClr val="3F3F3F"/>
              </a:solidFill>
              <a:latin typeface="Open Sans"/>
              <a:ea typeface="Open Sans"/>
              <a:cs typeface="Open Sans"/>
              <a:sym typeface="Open Sans"/>
            </a:endParaRPr>
          </a:p>
          <a:p>
            <a:pPr marL="457200" lvl="0" indent="-381000" algn="l" rtl="0">
              <a:lnSpc>
                <a:spcPct val="90000"/>
              </a:lnSpc>
              <a:spcBef>
                <a:spcPts val="1000"/>
              </a:spcBef>
              <a:spcAft>
                <a:spcPts val="0"/>
              </a:spcAft>
              <a:buSzPts val="2400"/>
              <a:buFont typeface="Arial"/>
              <a:buChar char="•"/>
            </a:pPr>
            <a:r>
              <a:rPr lang="en-US" sz="2000">
                <a:solidFill>
                  <a:srgbClr val="3F3F3F"/>
                </a:solidFill>
                <a:latin typeface="Open Sans"/>
                <a:ea typeface="Open Sans"/>
                <a:cs typeface="Open Sans"/>
                <a:sym typeface="Open Sans"/>
              </a:rPr>
              <a:t>- avoid quotation remarks</a:t>
            </a:r>
            <a:endParaRPr sz="2000">
              <a:solidFill>
                <a:srgbClr val="3F3F3F"/>
              </a:solidFill>
              <a:latin typeface="Open Sans"/>
              <a:ea typeface="Open Sans"/>
              <a:cs typeface="Open Sans"/>
              <a:sym typeface="Open Sans"/>
            </a:endParaRPr>
          </a:p>
          <a:p>
            <a:pPr marL="457200" lvl="0" indent="-381000" algn="l" rtl="0">
              <a:lnSpc>
                <a:spcPct val="90000"/>
              </a:lnSpc>
              <a:spcBef>
                <a:spcPts val="1000"/>
              </a:spcBef>
              <a:spcAft>
                <a:spcPts val="0"/>
              </a:spcAft>
              <a:buSzPts val="2400"/>
              <a:buFont typeface="Arial"/>
              <a:buChar char="•"/>
            </a:pPr>
            <a:r>
              <a:rPr lang="en-US" sz="2000">
                <a:solidFill>
                  <a:srgbClr val="3F3F3F"/>
                </a:solidFill>
                <a:latin typeface="Open Sans"/>
                <a:ea typeface="Open Sans"/>
                <a:cs typeface="Open Sans"/>
                <a:sym typeface="Open Sans"/>
              </a:rPr>
              <a:t>- avoid truncation (*)</a:t>
            </a:r>
            <a:endParaRPr sz="2000">
              <a:solidFill>
                <a:srgbClr val="3F3F3F"/>
              </a:solidFill>
              <a:latin typeface="Open Sans"/>
              <a:ea typeface="Open Sans"/>
              <a:cs typeface="Open Sans"/>
              <a:sym typeface="Open Sans"/>
            </a:endParaRPr>
          </a:p>
          <a:p>
            <a:pPr marL="457200" lvl="0" indent="-381000" algn="l" rtl="0">
              <a:lnSpc>
                <a:spcPct val="90000"/>
              </a:lnSpc>
              <a:spcBef>
                <a:spcPts val="1000"/>
              </a:spcBef>
              <a:spcAft>
                <a:spcPts val="0"/>
              </a:spcAft>
              <a:buSzPts val="2400"/>
              <a:buFont typeface="Arial"/>
              <a:buChar char="•"/>
            </a:pPr>
            <a:r>
              <a:rPr lang="en-US" sz="2000">
                <a:solidFill>
                  <a:srgbClr val="3F3F3F"/>
                </a:solidFill>
                <a:latin typeface="Open Sans"/>
                <a:ea typeface="Open Sans"/>
                <a:cs typeface="Open Sans"/>
                <a:sym typeface="Open Sans"/>
              </a:rPr>
              <a:t>- when looking for a specific article, just type in the basic elements - like journal                </a:t>
            </a:r>
            <a:endParaRPr sz="2000">
              <a:solidFill>
                <a:srgbClr val="3F3F3F"/>
              </a:solidFill>
              <a:latin typeface="Open Sans"/>
              <a:ea typeface="Open Sans"/>
              <a:cs typeface="Open Sans"/>
              <a:sym typeface="Open Sans"/>
            </a:endParaRPr>
          </a:p>
          <a:p>
            <a:pPr marL="457200" lvl="0" indent="-381000" algn="l" rtl="0">
              <a:lnSpc>
                <a:spcPct val="90000"/>
              </a:lnSpc>
              <a:spcBef>
                <a:spcPts val="1000"/>
              </a:spcBef>
              <a:spcAft>
                <a:spcPts val="0"/>
              </a:spcAft>
              <a:buSzPts val="2400"/>
              <a:buFont typeface="Arial"/>
              <a:buChar char="•"/>
            </a:pPr>
            <a:r>
              <a:rPr lang="en-US" sz="2000">
                <a:solidFill>
                  <a:srgbClr val="3F3F3F"/>
                </a:solidFill>
                <a:latin typeface="Open Sans"/>
                <a:ea typeface="Open Sans"/>
                <a:cs typeface="Open Sans"/>
                <a:sym typeface="Open Sans"/>
              </a:rPr>
              <a:t>  name, author and year.   The citation sensor in PubMed will find the article for you.</a:t>
            </a:r>
            <a:endParaRPr sz="2000">
              <a:solidFill>
                <a:srgbClr val="3F3F3F"/>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29"/>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Cochrane Library</a:t>
            </a:r>
            <a:endParaRPr sz="3600">
              <a:solidFill>
                <a:srgbClr val="586F7C"/>
              </a:solidFill>
              <a:latin typeface="Open Sans"/>
              <a:ea typeface="Open Sans"/>
              <a:cs typeface="Open Sans"/>
              <a:sym typeface="Open Sans"/>
            </a:endParaRPr>
          </a:p>
        </p:txBody>
      </p:sp>
      <p:sp>
        <p:nvSpPr>
          <p:cNvPr id="625" name="Google Shape;625;p29"/>
          <p:cNvSpPr txBox="1">
            <a:spLocks noGrp="1"/>
          </p:cNvSpPr>
          <p:nvPr>
            <p:ph type="body" idx="1"/>
          </p:nvPr>
        </p:nvSpPr>
        <p:spPr>
          <a:xfrm>
            <a:off x="179614" y="1796143"/>
            <a:ext cx="9302316" cy="81642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200" b="0" i="0" u="none" strike="noStrike" cap="none">
                <a:solidFill>
                  <a:srgbClr val="3F3F3F"/>
                </a:solidFill>
                <a:latin typeface="Open Sans"/>
                <a:ea typeface="Open Sans"/>
                <a:cs typeface="Open Sans"/>
                <a:sym typeface="Open Sans"/>
              </a:rPr>
              <a:t>See th</a:t>
            </a:r>
            <a:r>
              <a:rPr lang="en-US" sz="2200">
                <a:solidFill>
                  <a:srgbClr val="3F3F3F"/>
                </a:solidFill>
                <a:latin typeface="Open Sans"/>
                <a:ea typeface="Open Sans"/>
                <a:cs typeface="Open Sans"/>
                <a:sym typeface="Open Sans"/>
              </a:rPr>
              <a:t>e </a:t>
            </a:r>
            <a:r>
              <a:rPr lang="en-US" sz="2200" b="0" i="0" u="none" strike="noStrike" cap="none">
                <a:solidFill>
                  <a:srgbClr val="3F3F3F"/>
                </a:solidFill>
                <a:latin typeface="Open Sans"/>
                <a:ea typeface="Open Sans"/>
                <a:cs typeface="Open Sans"/>
                <a:sym typeface="Open Sans"/>
              </a:rPr>
              <a:t>Research4Life Portal </a:t>
            </a:r>
            <a:r>
              <a:rPr lang="en-US" sz="2200" b="1" i="0" u="none" strike="noStrike" cap="none">
                <a:solidFill>
                  <a:srgbClr val="3F3F3F"/>
                </a:solidFill>
                <a:latin typeface="Open Sans"/>
                <a:ea typeface="Open Sans"/>
                <a:cs typeface="Open Sans"/>
                <a:sym typeface="Open Sans"/>
              </a:rPr>
              <a:t>Reference Sources</a:t>
            </a:r>
            <a:r>
              <a:rPr lang="en-US" sz="2200" b="0" i="0" u="none" strike="noStrike" cap="none">
                <a:solidFill>
                  <a:srgbClr val="3F3F3F"/>
                </a:solidFill>
                <a:latin typeface="Open Sans"/>
                <a:ea typeface="Open Sans"/>
                <a:cs typeface="Open Sans"/>
                <a:sym typeface="Open Sans"/>
              </a:rPr>
              <a:t> list/</a:t>
            </a:r>
            <a:r>
              <a:rPr lang="en-US" sz="2200">
                <a:solidFill>
                  <a:srgbClr val="3F3F3F"/>
                </a:solidFill>
                <a:latin typeface="Open Sans"/>
                <a:ea typeface="Open Sans"/>
                <a:cs typeface="Open Sans"/>
                <a:sym typeface="Open Sans"/>
              </a:rPr>
              <a:t>Cochrane Library</a:t>
            </a:r>
            <a:endParaRPr sz="2200">
              <a:solidFill>
                <a:srgbClr val="3F3F3F"/>
              </a:solidFill>
              <a:latin typeface="Open Sans"/>
              <a:ea typeface="Open Sans"/>
              <a:cs typeface="Open Sans"/>
              <a:sym typeface="Open Sans"/>
            </a:endParaRPr>
          </a:p>
        </p:txBody>
      </p:sp>
      <p:pic>
        <p:nvPicPr>
          <p:cNvPr id="626" name="Google Shape;626;p29"/>
          <p:cNvPicPr preferRelativeResize="0"/>
          <p:nvPr/>
        </p:nvPicPr>
        <p:blipFill rotWithShape="1">
          <a:blip r:embed="rId3"/>
          <a:srcRect/>
          <a:stretch/>
        </p:blipFill>
        <p:spPr>
          <a:xfrm>
            <a:off x="0" y="2957219"/>
            <a:ext cx="4735286" cy="1778084"/>
          </a:xfrm>
          <a:prstGeom prst="rect">
            <a:avLst/>
          </a:prstGeom>
          <a:noFill/>
          <a:ln>
            <a:noFill/>
          </a:ln>
        </p:spPr>
      </p:pic>
      <p:pic>
        <p:nvPicPr>
          <p:cNvPr id="627" name="Google Shape;627;p29"/>
          <p:cNvPicPr preferRelativeResize="0"/>
          <p:nvPr/>
        </p:nvPicPr>
        <p:blipFill rotWithShape="1">
          <a:blip r:embed="rId4">
            <a:alphaModFix/>
          </a:blip>
          <a:srcRect/>
          <a:stretch/>
        </p:blipFill>
        <p:spPr>
          <a:xfrm>
            <a:off x="4735286" y="2902403"/>
            <a:ext cx="7240768" cy="364397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53"/>
          <p:cNvSpPr txBox="1">
            <a:spLocks noGrp="1"/>
          </p:cNvSpPr>
          <p:nvPr>
            <p:ph type="title"/>
          </p:nvPr>
        </p:nvSpPr>
        <p:spPr>
          <a:xfrm>
            <a:off x="-4025" y="200675"/>
            <a:ext cx="7933822" cy="1080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6772"/>
              <a:buNone/>
            </a:pPr>
            <a:r>
              <a:rPr lang="en-US" sz="3330">
                <a:solidFill>
                  <a:srgbClr val="586F7C"/>
                </a:solidFill>
                <a:latin typeface="Open Sans"/>
                <a:ea typeface="Open Sans"/>
                <a:cs typeface="Open Sans"/>
                <a:sym typeface="Open Sans"/>
              </a:rPr>
              <a:t>Cochrane Interactive Learning: Conducting an Intervention Review</a:t>
            </a:r>
            <a:br>
              <a:rPr lang="en-US" sz="3330">
                <a:solidFill>
                  <a:srgbClr val="586F7C"/>
                </a:solidFill>
                <a:latin typeface="Open Sans"/>
                <a:ea typeface="Open Sans"/>
                <a:cs typeface="Open Sans"/>
                <a:sym typeface="Open Sans"/>
              </a:rPr>
            </a:br>
            <a:endParaRPr sz="2430">
              <a:solidFill>
                <a:srgbClr val="586F7C"/>
              </a:solidFill>
              <a:latin typeface="Open Sans"/>
              <a:ea typeface="Open Sans"/>
              <a:cs typeface="Open Sans"/>
              <a:sym typeface="Open Sans"/>
            </a:endParaRPr>
          </a:p>
        </p:txBody>
      </p:sp>
      <p:sp>
        <p:nvSpPr>
          <p:cNvPr id="634" name="Google Shape;634;p53"/>
          <p:cNvSpPr txBox="1">
            <a:spLocks noGrp="1"/>
          </p:cNvSpPr>
          <p:nvPr>
            <p:ph type="body" idx="1"/>
          </p:nvPr>
        </p:nvSpPr>
        <p:spPr>
          <a:xfrm>
            <a:off x="179613" y="1647056"/>
            <a:ext cx="3477987" cy="4948616"/>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Visit the </a:t>
            </a:r>
            <a:r>
              <a:rPr lang="en-US" sz="2000" u="sng">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Cochrane website</a:t>
            </a:r>
            <a:r>
              <a:rPr lang="en-US" sz="2000">
                <a:solidFill>
                  <a:srgbClr val="3F3F3F"/>
                </a:solidFill>
                <a:latin typeface="Open Sans"/>
                <a:ea typeface="Open Sans"/>
                <a:cs typeface="Open Sans"/>
                <a:sym typeface="Open Sans"/>
              </a:rPr>
              <a:t> to learn how to conduct an “Intervention Review”, </a:t>
            </a:r>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Registration is required but is free.  </a:t>
            </a:r>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course provides 10 hours of self-directed learning on conducting a complete systematic review process for new and experienced review authors.</a:t>
            </a:r>
            <a:endParaRPr sz="2000">
              <a:solidFill>
                <a:srgbClr val="3F3F3F"/>
              </a:solidFill>
              <a:latin typeface="Open Sans"/>
              <a:ea typeface="Open Sans"/>
              <a:cs typeface="Open Sans"/>
              <a:sym typeface="Open Sans"/>
            </a:endParaRPr>
          </a:p>
        </p:txBody>
      </p:sp>
      <p:pic>
        <p:nvPicPr>
          <p:cNvPr id="635" name="Google Shape;635;p53"/>
          <p:cNvPicPr preferRelativeResize="0"/>
          <p:nvPr/>
        </p:nvPicPr>
        <p:blipFill rotWithShape="1">
          <a:blip r:embed="rId4">
            <a:alphaModFix/>
          </a:blip>
          <a:srcRect/>
          <a:stretch/>
        </p:blipFill>
        <p:spPr>
          <a:xfrm>
            <a:off x="4276971" y="2229360"/>
            <a:ext cx="7528281" cy="386587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30"/>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Essential Evidence Plus</a:t>
            </a:r>
            <a:endParaRPr sz="3600">
              <a:solidFill>
                <a:srgbClr val="586F7C"/>
              </a:solidFill>
              <a:latin typeface="Open Sans"/>
              <a:ea typeface="Open Sans"/>
              <a:cs typeface="Open Sans"/>
              <a:sym typeface="Open Sans"/>
            </a:endParaRPr>
          </a:p>
        </p:txBody>
      </p:sp>
      <p:sp>
        <p:nvSpPr>
          <p:cNvPr id="642" name="Google Shape;642;p30"/>
          <p:cNvSpPr txBox="1">
            <a:spLocks noGrp="1"/>
          </p:cNvSpPr>
          <p:nvPr>
            <p:ph type="body" idx="1"/>
          </p:nvPr>
        </p:nvSpPr>
        <p:spPr>
          <a:xfrm>
            <a:off x="179614" y="1796143"/>
            <a:ext cx="9898664" cy="81642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200" b="0" i="0" u="none" strike="noStrike" cap="none">
                <a:solidFill>
                  <a:srgbClr val="3F3F3F"/>
                </a:solidFill>
                <a:latin typeface="Open Sans"/>
                <a:ea typeface="Open Sans"/>
                <a:cs typeface="Open Sans"/>
                <a:sym typeface="Open Sans"/>
              </a:rPr>
              <a:t>See the Research4Life Portal </a:t>
            </a:r>
            <a:r>
              <a:rPr lang="en-US" sz="2200" b="1" i="0" u="none" strike="noStrike" cap="none">
                <a:solidFill>
                  <a:srgbClr val="3F3F3F"/>
                </a:solidFill>
                <a:latin typeface="Open Sans"/>
                <a:ea typeface="Open Sans"/>
                <a:cs typeface="Open Sans"/>
                <a:sym typeface="Open Sans"/>
              </a:rPr>
              <a:t>Reference Sources</a:t>
            </a:r>
            <a:r>
              <a:rPr lang="en-US" sz="2200" b="0" i="0" u="none" strike="noStrike" cap="none">
                <a:solidFill>
                  <a:srgbClr val="3F3F3F"/>
                </a:solidFill>
                <a:latin typeface="Open Sans"/>
                <a:ea typeface="Open Sans"/>
                <a:cs typeface="Open Sans"/>
                <a:sym typeface="Open Sans"/>
              </a:rPr>
              <a:t> list/</a:t>
            </a:r>
            <a:r>
              <a:rPr lang="en-US" sz="2200">
                <a:solidFill>
                  <a:srgbClr val="3F3F3F"/>
                </a:solidFill>
                <a:latin typeface="Open Sans"/>
                <a:ea typeface="Open Sans"/>
                <a:cs typeface="Open Sans"/>
                <a:sym typeface="Open Sans"/>
              </a:rPr>
              <a:t>Essential Evidence Plus</a:t>
            </a:r>
            <a:endParaRPr sz="2200">
              <a:solidFill>
                <a:srgbClr val="3F3F3F"/>
              </a:solidFill>
              <a:latin typeface="Open Sans"/>
              <a:ea typeface="Open Sans"/>
              <a:cs typeface="Open Sans"/>
              <a:sym typeface="Open Sans"/>
            </a:endParaRPr>
          </a:p>
        </p:txBody>
      </p:sp>
      <p:pic>
        <p:nvPicPr>
          <p:cNvPr id="643" name="Google Shape;643;p30" descr="https://lh4.googleusercontent.com/WuRweouqK2ne1G5Mew4tweIzRzEo0XBqnwdF2hcPtc3AosxessW_ajOGR2OJfnHhz5_8rGs0y9tH_tP4dp9venUL0d__zgN4tH9a1uKZRaDVQZ7Yb_iTax2hKIPL68XCEjF7qhI"/>
          <p:cNvPicPr preferRelativeResize="0"/>
          <p:nvPr/>
        </p:nvPicPr>
        <p:blipFill rotWithShape="1">
          <a:blip r:embed="rId3">
            <a:alphaModFix/>
          </a:blip>
          <a:srcRect/>
          <a:stretch/>
        </p:blipFill>
        <p:spPr>
          <a:xfrm>
            <a:off x="0" y="2902402"/>
            <a:ext cx="4849586" cy="1804497"/>
          </a:xfrm>
          <a:prstGeom prst="rect">
            <a:avLst/>
          </a:prstGeom>
          <a:noFill/>
          <a:ln>
            <a:noFill/>
          </a:ln>
        </p:spPr>
      </p:pic>
      <p:pic>
        <p:nvPicPr>
          <p:cNvPr id="644" name="Google Shape;644;p30"/>
          <p:cNvPicPr preferRelativeResize="0"/>
          <p:nvPr/>
        </p:nvPicPr>
        <p:blipFill rotWithShape="1">
          <a:blip r:embed="rId4">
            <a:alphaModFix/>
          </a:blip>
          <a:srcRect/>
          <a:stretch/>
        </p:blipFill>
        <p:spPr>
          <a:xfrm>
            <a:off x="4849586" y="2949003"/>
            <a:ext cx="7002643" cy="363862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1"/>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Oxford Medicine Online</a:t>
            </a:r>
            <a:endParaRPr sz="3600">
              <a:solidFill>
                <a:srgbClr val="586F7C"/>
              </a:solidFill>
              <a:latin typeface="Open Sans"/>
              <a:ea typeface="Open Sans"/>
              <a:cs typeface="Open Sans"/>
              <a:sym typeface="Open Sans"/>
            </a:endParaRPr>
          </a:p>
        </p:txBody>
      </p:sp>
      <p:sp>
        <p:nvSpPr>
          <p:cNvPr id="651" name="Google Shape;651;p31"/>
          <p:cNvSpPr txBox="1">
            <a:spLocks noGrp="1"/>
          </p:cNvSpPr>
          <p:nvPr>
            <p:ph type="body" idx="1"/>
          </p:nvPr>
        </p:nvSpPr>
        <p:spPr>
          <a:xfrm>
            <a:off x="179614" y="1796143"/>
            <a:ext cx="9948360" cy="81642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200" b="0" i="0" u="none" strike="noStrike" cap="none">
                <a:solidFill>
                  <a:srgbClr val="3F3F3F"/>
                </a:solidFill>
                <a:latin typeface="Open Sans"/>
                <a:ea typeface="Open Sans"/>
                <a:cs typeface="Open Sans"/>
                <a:sym typeface="Open Sans"/>
              </a:rPr>
              <a:t>See the Research4Life Portal </a:t>
            </a:r>
            <a:r>
              <a:rPr lang="en-US" sz="2200" b="1" i="0" u="none" strike="noStrike" cap="none">
                <a:solidFill>
                  <a:srgbClr val="3F3F3F"/>
                </a:solidFill>
                <a:latin typeface="Open Sans"/>
                <a:ea typeface="Open Sans"/>
                <a:cs typeface="Open Sans"/>
                <a:sym typeface="Open Sans"/>
              </a:rPr>
              <a:t>Reference Sources</a:t>
            </a:r>
            <a:r>
              <a:rPr lang="en-US" sz="2200" b="0" i="0" u="none" strike="noStrike" cap="none">
                <a:solidFill>
                  <a:srgbClr val="3F3F3F"/>
                </a:solidFill>
                <a:latin typeface="Open Sans"/>
                <a:ea typeface="Open Sans"/>
                <a:cs typeface="Open Sans"/>
                <a:sym typeface="Open Sans"/>
              </a:rPr>
              <a:t> list/</a:t>
            </a:r>
            <a:r>
              <a:rPr lang="en-US" sz="2200">
                <a:solidFill>
                  <a:srgbClr val="3F3F3F"/>
                </a:solidFill>
                <a:latin typeface="Open Sans"/>
                <a:ea typeface="Open Sans"/>
                <a:cs typeface="Open Sans"/>
                <a:sym typeface="Open Sans"/>
              </a:rPr>
              <a:t>Oxford Medicine Online</a:t>
            </a:r>
            <a:endParaRPr sz="2200">
              <a:solidFill>
                <a:srgbClr val="3F3F3F"/>
              </a:solidFill>
              <a:latin typeface="Open Sans"/>
              <a:ea typeface="Open Sans"/>
              <a:cs typeface="Open Sans"/>
              <a:sym typeface="Open Sans"/>
            </a:endParaRPr>
          </a:p>
        </p:txBody>
      </p:sp>
      <p:pic>
        <p:nvPicPr>
          <p:cNvPr id="652" name="Google Shape;652;p31" descr="https://lh5.googleusercontent.com/JFXEA9riSSPYdnBq2XkmzGpz8jm4d6GWPqtPD_GRJTo1MaMRE52cm6vSRxEMVi9aHncE3nozhf6MsPgs0uN3IerGfAEJRDSzQZvkIM9Zd5lN04ONPSBp2VUMcyvzXO0EDD-nPEU"/>
          <p:cNvPicPr preferRelativeResize="0"/>
          <p:nvPr/>
        </p:nvPicPr>
        <p:blipFill rotWithShape="1">
          <a:blip r:embed="rId3">
            <a:alphaModFix/>
          </a:blip>
          <a:srcRect/>
          <a:stretch/>
        </p:blipFill>
        <p:spPr>
          <a:xfrm>
            <a:off x="0" y="2949003"/>
            <a:ext cx="4954935" cy="2357783"/>
          </a:xfrm>
          <a:prstGeom prst="rect">
            <a:avLst/>
          </a:prstGeom>
          <a:noFill/>
          <a:ln>
            <a:noFill/>
          </a:ln>
        </p:spPr>
      </p:pic>
      <p:pic>
        <p:nvPicPr>
          <p:cNvPr id="653" name="Google Shape;653;p31"/>
          <p:cNvPicPr preferRelativeResize="0"/>
          <p:nvPr/>
        </p:nvPicPr>
        <p:blipFill rotWithShape="1">
          <a:blip r:embed="rId4">
            <a:alphaModFix/>
          </a:blip>
          <a:srcRect/>
          <a:stretch/>
        </p:blipFill>
        <p:spPr>
          <a:xfrm>
            <a:off x="4954935" y="2949003"/>
            <a:ext cx="7142336" cy="313508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6"/>
          <p:cNvPicPr preferRelativeResize="0"/>
          <p:nvPr/>
        </p:nvPicPr>
        <p:blipFill rotWithShape="1">
          <a:blip r:embed="rId3">
            <a:alphaModFix/>
          </a:blip>
          <a:srcRect/>
          <a:stretch/>
        </p:blipFill>
        <p:spPr>
          <a:xfrm>
            <a:off x="4263000" y="1972964"/>
            <a:ext cx="7314899" cy="4506224"/>
          </a:xfrm>
          <a:prstGeom prst="rect">
            <a:avLst/>
          </a:prstGeom>
          <a:noFill/>
          <a:ln>
            <a:noFill/>
          </a:ln>
        </p:spPr>
      </p:pic>
      <p:sp>
        <p:nvSpPr>
          <p:cNvPr id="660" name="Google Shape;660;p6"/>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Free Collections</a:t>
            </a:r>
            <a:endParaRPr sz="3600">
              <a:solidFill>
                <a:srgbClr val="586F7C"/>
              </a:solidFill>
              <a:latin typeface="Open Sans"/>
              <a:ea typeface="Open Sans"/>
              <a:cs typeface="Open Sans"/>
              <a:sym typeface="Open Sans"/>
            </a:endParaRPr>
          </a:p>
        </p:txBody>
      </p:sp>
      <p:sp>
        <p:nvSpPr>
          <p:cNvPr id="661" name="Google Shape;661;p6"/>
          <p:cNvSpPr txBox="1">
            <a:spLocks noGrp="1"/>
          </p:cNvSpPr>
          <p:nvPr>
            <p:ph type="body" idx="1"/>
          </p:nvPr>
        </p:nvSpPr>
        <p:spPr>
          <a:xfrm>
            <a:off x="130630" y="1828799"/>
            <a:ext cx="3831770" cy="3820886"/>
          </a:xfrm>
          <a:prstGeom prst="rect">
            <a:avLst/>
          </a:prstGeom>
          <a:noFill/>
          <a:ln>
            <a:noFill/>
          </a:ln>
        </p:spPr>
        <p:txBody>
          <a:bodyPr spcFirstLastPara="1" wrap="square" lIns="91425" tIns="45700" rIns="91425" bIns="45700" anchor="t" anchorCtr="0">
            <a:noAutofit/>
          </a:bodyPr>
          <a:lstStyle/>
          <a:p>
            <a:pPr marL="412750" lvl="0" indent="-285750" algn="just" rtl="0">
              <a:lnSpc>
                <a:spcPct val="150000"/>
              </a:lnSpc>
              <a:spcBef>
                <a:spcPts val="1000"/>
              </a:spcBef>
              <a:spcAft>
                <a:spcPts val="0"/>
              </a:spcAft>
              <a:buClr>
                <a:schemeClr val="dk1"/>
              </a:buClr>
              <a:buSzPts val="2000"/>
              <a:buChar char="●"/>
            </a:pPr>
            <a:r>
              <a:rPr lang="en-US" sz="2000" b="1" dirty="0">
                <a:solidFill>
                  <a:srgbClr val="3F3F3F"/>
                </a:solidFill>
                <a:latin typeface="Open Sans"/>
                <a:ea typeface="Open Sans"/>
                <a:cs typeface="Open Sans"/>
                <a:sym typeface="Open Sans"/>
              </a:rPr>
              <a:t>Free Collections </a:t>
            </a:r>
            <a:r>
              <a:rPr lang="en-US" sz="2000" dirty="0">
                <a:solidFill>
                  <a:srgbClr val="3F3F3F"/>
                </a:solidFill>
                <a:latin typeface="Open Sans"/>
                <a:ea typeface="Open Sans"/>
                <a:cs typeface="Open Sans"/>
                <a:sym typeface="Open Sans"/>
              </a:rPr>
              <a:t>list is available from the Unified </a:t>
            </a:r>
            <a:r>
              <a:rPr lang="en-US" sz="2000" dirty="0">
                <a:solidFill>
                  <a:schemeClr val="tx1">
                    <a:lumMod val="75000"/>
                    <a:lumOff val="25000"/>
                  </a:schemeClr>
                </a:solidFill>
                <a:latin typeface="Open Sans"/>
                <a:ea typeface="Open Sans"/>
                <a:cs typeface="Open Sans"/>
                <a:sym typeface="Open Sans"/>
              </a:rPr>
              <a:t>Content Portal/Content list </a:t>
            </a:r>
            <a:endParaRPr dirty="0">
              <a:solidFill>
                <a:schemeClr val="tx1">
                  <a:lumMod val="75000"/>
                  <a:lumOff val="25000"/>
                </a:schemeClr>
              </a:solidFill>
            </a:endParaRPr>
          </a:p>
          <a:p>
            <a:pPr marL="412750" lvl="0" indent="-285750" algn="just" rtl="0">
              <a:lnSpc>
                <a:spcPct val="150000"/>
              </a:lnSpc>
              <a:spcBef>
                <a:spcPts val="1000"/>
              </a:spcBef>
              <a:spcAft>
                <a:spcPts val="0"/>
              </a:spcAft>
              <a:buClr>
                <a:schemeClr val="dk1"/>
              </a:buClr>
              <a:buSzPts val="2000"/>
              <a:buChar char="●"/>
            </a:pPr>
            <a:r>
              <a:rPr lang="en-US" sz="2000" dirty="0">
                <a:solidFill>
                  <a:srgbClr val="3F3F3F"/>
                </a:solidFill>
                <a:latin typeface="Open Sans"/>
                <a:ea typeface="Open Sans"/>
                <a:cs typeface="Open Sans"/>
                <a:sym typeface="Open Sans"/>
              </a:rPr>
              <a:t>Scroll down to find titles of interest.</a:t>
            </a:r>
            <a:endParaRPr dirty="0"/>
          </a:p>
          <a:p>
            <a:pPr marL="412750" lvl="0" indent="-285750" algn="just" rtl="0">
              <a:lnSpc>
                <a:spcPct val="150000"/>
              </a:lnSpc>
              <a:spcBef>
                <a:spcPts val="1000"/>
              </a:spcBef>
              <a:spcAft>
                <a:spcPts val="0"/>
              </a:spcAft>
              <a:buClr>
                <a:schemeClr val="dk1"/>
              </a:buClr>
              <a:buSzPts val="2000"/>
              <a:buChar char="●"/>
            </a:pPr>
            <a:r>
              <a:rPr lang="en-US" sz="2000" dirty="0">
                <a:solidFill>
                  <a:srgbClr val="3F3F3F"/>
                </a:solidFill>
                <a:latin typeface="Open Sans"/>
                <a:ea typeface="Open Sans"/>
                <a:cs typeface="Open Sans"/>
                <a:sym typeface="Open Sans"/>
              </a:rPr>
              <a:t>A search can be limited to  17 </a:t>
            </a:r>
            <a:r>
              <a:rPr lang="en-US" sz="2000" b="1" dirty="0">
                <a:solidFill>
                  <a:srgbClr val="3F3F3F"/>
                </a:solidFill>
                <a:latin typeface="Open Sans"/>
                <a:ea typeface="Open Sans"/>
                <a:cs typeface="Open Sans"/>
                <a:sym typeface="Open Sans"/>
              </a:rPr>
              <a:t>Hinari</a:t>
            </a:r>
            <a:r>
              <a:rPr lang="en-US" sz="2000" dirty="0">
                <a:solidFill>
                  <a:srgbClr val="3F3F3F"/>
                </a:solidFill>
                <a:latin typeface="Open Sans"/>
                <a:ea typeface="Open Sans"/>
                <a:cs typeface="Open Sans"/>
                <a:sym typeface="Open Sans"/>
              </a:rPr>
              <a:t> resources.</a:t>
            </a:r>
            <a:endParaRPr dirty="0"/>
          </a:p>
          <a:p>
            <a:pPr marL="412750" lvl="0" indent="-158750" algn="just" rtl="0">
              <a:lnSpc>
                <a:spcPct val="150000"/>
              </a:lnSpc>
              <a:spcBef>
                <a:spcPts val="1000"/>
              </a:spcBef>
              <a:spcAft>
                <a:spcPts val="0"/>
              </a:spcAft>
              <a:buClr>
                <a:schemeClr val="dk1"/>
              </a:buClr>
              <a:buSzPts val="2000"/>
              <a:buNone/>
            </a:pPr>
            <a:endParaRPr dirty="0"/>
          </a:p>
        </p:txBody>
      </p:sp>
      <p:cxnSp>
        <p:nvCxnSpPr>
          <p:cNvPr id="662" name="Google Shape;662;p6"/>
          <p:cNvCxnSpPr/>
          <p:nvPr/>
        </p:nvCxnSpPr>
        <p:spPr>
          <a:xfrm rot="10800000" flipH="1">
            <a:off x="3065325" y="3896175"/>
            <a:ext cx="2663400" cy="1169400"/>
          </a:xfrm>
          <a:prstGeom prst="straightConnector1">
            <a:avLst/>
          </a:prstGeom>
          <a:noFill/>
          <a:ln w="19050" cap="flat" cmpd="sng">
            <a:solidFill>
              <a:srgbClr val="FF0000"/>
            </a:solidFill>
            <a:prstDash val="solid"/>
            <a:round/>
            <a:headEnd type="none" w="sm" len="sm"/>
            <a:tailEnd type="triangle" w="med" len="med"/>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7"/>
          <p:cNvPicPr preferRelativeResize="0"/>
          <p:nvPr/>
        </p:nvPicPr>
        <p:blipFill rotWithShape="1">
          <a:blip r:embed="rId3">
            <a:alphaModFix/>
          </a:blip>
          <a:srcRect/>
          <a:stretch/>
        </p:blipFill>
        <p:spPr>
          <a:xfrm>
            <a:off x="4299500" y="1929219"/>
            <a:ext cx="1644099" cy="2507251"/>
          </a:xfrm>
          <a:prstGeom prst="rect">
            <a:avLst/>
          </a:prstGeom>
          <a:noFill/>
          <a:ln>
            <a:noFill/>
          </a:ln>
        </p:spPr>
      </p:pic>
      <p:sp>
        <p:nvSpPr>
          <p:cNvPr id="669" name="Google Shape;669;p7"/>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Recent Resources</a:t>
            </a:r>
            <a:endParaRPr sz="3600">
              <a:solidFill>
                <a:srgbClr val="586F7C"/>
              </a:solidFill>
              <a:latin typeface="Open Sans"/>
              <a:ea typeface="Open Sans"/>
              <a:cs typeface="Open Sans"/>
              <a:sym typeface="Open Sans"/>
            </a:endParaRPr>
          </a:p>
        </p:txBody>
      </p:sp>
      <p:sp>
        <p:nvSpPr>
          <p:cNvPr id="670" name="Google Shape;670;p7"/>
          <p:cNvSpPr txBox="1">
            <a:spLocks noGrp="1"/>
          </p:cNvSpPr>
          <p:nvPr>
            <p:ph type="body" idx="1"/>
          </p:nvPr>
        </p:nvSpPr>
        <p:spPr>
          <a:xfrm>
            <a:off x="130630" y="1828799"/>
            <a:ext cx="3626361" cy="3820886"/>
          </a:xfrm>
          <a:prstGeom prst="rect">
            <a:avLst/>
          </a:prstGeom>
          <a:noFill/>
          <a:ln>
            <a:noFill/>
          </a:ln>
        </p:spPr>
        <p:txBody>
          <a:bodyPr spcFirstLastPara="1" wrap="square" lIns="91425" tIns="45700" rIns="91425" bIns="45700" anchor="t" anchorCtr="0">
            <a:noAutofit/>
          </a:bodyPr>
          <a:lstStyle/>
          <a:p>
            <a:pPr marL="412750" lvl="0" indent="-285750" algn="just" rtl="0">
              <a:lnSpc>
                <a:spcPct val="150000"/>
              </a:lnSpc>
              <a:spcBef>
                <a:spcPts val="1000"/>
              </a:spcBef>
              <a:spcAft>
                <a:spcPts val="0"/>
              </a:spcAft>
              <a:buClr>
                <a:schemeClr val="dk1"/>
              </a:buClr>
              <a:buSzPts val="2000"/>
              <a:buChar char="●"/>
            </a:pPr>
            <a:r>
              <a:rPr lang="en-US" sz="2000" b="1">
                <a:solidFill>
                  <a:schemeClr val="dk1"/>
                </a:solidFill>
                <a:latin typeface="Open Sans"/>
                <a:ea typeface="Open Sans"/>
                <a:cs typeface="Open Sans"/>
                <a:sym typeface="Open Sans"/>
              </a:rPr>
              <a:t>Reference sources</a:t>
            </a:r>
            <a:r>
              <a:rPr lang="en-US" sz="2000">
                <a:solidFill>
                  <a:schemeClr val="dk1"/>
                </a:solidFill>
                <a:latin typeface="Open Sans"/>
                <a:ea typeface="Open Sans"/>
                <a:cs typeface="Open Sans"/>
                <a:sym typeface="Open Sans"/>
              </a:rPr>
              <a:t> list is available from the Unified Content Portal  </a:t>
            </a:r>
            <a:endParaRPr/>
          </a:p>
          <a:p>
            <a:pPr marL="412750" lvl="0" indent="-285750" algn="just" rtl="0">
              <a:lnSpc>
                <a:spcPct val="15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Scroll down till the title of the database appears</a:t>
            </a:r>
            <a:endParaRPr/>
          </a:p>
          <a:p>
            <a:pPr marL="412750" lvl="0" indent="-285750" algn="just" rtl="0">
              <a:lnSpc>
                <a:spcPct val="15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A search can be limited to the </a:t>
            </a:r>
            <a:r>
              <a:rPr lang="en-US" sz="2000" b="1">
                <a:solidFill>
                  <a:schemeClr val="dk1"/>
                </a:solidFill>
                <a:latin typeface="Open Sans"/>
                <a:ea typeface="Open Sans"/>
                <a:cs typeface="Open Sans"/>
                <a:sym typeface="Open Sans"/>
              </a:rPr>
              <a:t>Collection</a:t>
            </a:r>
            <a:r>
              <a:rPr lang="en-US" sz="2000">
                <a:solidFill>
                  <a:schemeClr val="dk1"/>
                </a:solidFill>
                <a:latin typeface="Open Sans"/>
                <a:ea typeface="Open Sans"/>
                <a:cs typeface="Open Sans"/>
                <a:sym typeface="Open Sans"/>
              </a:rPr>
              <a:t> and </a:t>
            </a:r>
            <a:r>
              <a:rPr lang="en-US" sz="2000" b="1">
                <a:solidFill>
                  <a:schemeClr val="dk1"/>
                </a:solidFill>
                <a:latin typeface="Open Sans"/>
                <a:ea typeface="Open Sans"/>
                <a:cs typeface="Open Sans"/>
                <a:sym typeface="Open Sans"/>
              </a:rPr>
              <a:t>Content Type</a:t>
            </a:r>
            <a:r>
              <a:rPr lang="en-US" sz="2000">
                <a:solidFill>
                  <a:schemeClr val="dk1"/>
                </a:solidFill>
                <a:latin typeface="Open Sans"/>
                <a:ea typeface="Open Sans"/>
                <a:cs typeface="Open Sans"/>
                <a:sym typeface="Open Sans"/>
              </a:rPr>
              <a:t>.</a:t>
            </a:r>
            <a:endParaRPr/>
          </a:p>
        </p:txBody>
      </p:sp>
      <p:sp>
        <p:nvSpPr>
          <p:cNvPr id="671" name="Google Shape;671;p7"/>
          <p:cNvSpPr/>
          <p:nvPr/>
        </p:nvSpPr>
        <p:spPr>
          <a:xfrm>
            <a:off x="7245763" y="3545632"/>
            <a:ext cx="1689515" cy="155314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72" name="Google Shape;672;p7"/>
          <p:cNvPicPr preferRelativeResize="0"/>
          <p:nvPr/>
        </p:nvPicPr>
        <p:blipFill rotWithShape="1">
          <a:blip r:embed="rId4">
            <a:alphaModFix/>
          </a:blip>
          <a:srcRect/>
          <a:stretch/>
        </p:blipFill>
        <p:spPr>
          <a:xfrm>
            <a:off x="6416535" y="1708161"/>
            <a:ext cx="4816213" cy="5228082"/>
          </a:xfrm>
          <a:prstGeom prst="rect">
            <a:avLst/>
          </a:prstGeom>
          <a:noFill/>
          <a:ln>
            <a:noFill/>
          </a:ln>
        </p:spPr>
      </p:pic>
      <p:cxnSp>
        <p:nvCxnSpPr>
          <p:cNvPr id="673" name="Google Shape;673;p7"/>
          <p:cNvCxnSpPr/>
          <p:nvPr/>
        </p:nvCxnSpPr>
        <p:spPr>
          <a:xfrm rot="10800000" flipH="1">
            <a:off x="5775466" y="3011964"/>
            <a:ext cx="989983" cy="895385"/>
          </a:xfrm>
          <a:prstGeom prst="straightConnector1">
            <a:avLst/>
          </a:prstGeom>
          <a:noFill/>
          <a:ln w="19050" cap="flat" cmpd="sng">
            <a:solidFill>
              <a:srgbClr val="FF0000"/>
            </a:solidFill>
            <a:prstDash val="solid"/>
            <a:round/>
            <a:headEnd type="none" w="sm" len="sm"/>
            <a:tailEnd type="triangle" w="med" len="med"/>
          </a:ln>
        </p:spPr>
      </p:cxnSp>
      <p:sp>
        <p:nvSpPr>
          <p:cNvPr id="674" name="Google Shape;674;p7"/>
          <p:cNvSpPr/>
          <p:nvPr/>
        </p:nvSpPr>
        <p:spPr>
          <a:xfrm>
            <a:off x="6416535" y="3617844"/>
            <a:ext cx="1415500" cy="148092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5" name="Google Shape;675;p7"/>
          <p:cNvSpPr/>
          <p:nvPr/>
        </p:nvSpPr>
        <p:spPr>
          <a:xfrm>
            <a:off x="6416535" y="5255431"/>
            <a:ext cx="1415500" cy="107579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32"/>
          <p:cNvSpPr txBox="1">
            <a:spLocks noGrp="1"/>
          </p:cNvSpPr>
          <p:nvPr>
            <p:ph type="title"/>
          </p:nvPr>
        </p:nvSpPr>
        <p:spPr>
          <a:xfrm>
            <a:off x="0" y="437222"/>
            <a:ext cx="7935686"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Internet Resources</a:t>
            </a:r>
            <a:endParaRPr sz="3600">
              <a:solidFill>
                <a:srgbClr val="586F7C"/>
              </a:solidFill>
              <a:latin typeface="Open Sans"/>
              <a:ea typeface="Open Sans"/>
              <a:cs typeface="Open Sans"/>
              <a:sym typeface="Open Sans"/>
            </a:endParaRPr>
          </a:p>
        </p:txBody>
      </p:sp>
      <p:sp>
        <p:nvSpPr>
          <p:cNvPr id="682" name="Google Shape;682;p32"/>
          <p:cNvSpPr txBox="1">
            <a:spLocks noGrp="1"/>
          </p:cNvSpPr>
          <p:nvPr>
            <p:ph type="body" idx="1"/>
          </p:nvPr>
        </p:nvSpPr>
        <p:spPr>
          <a:xfrm>
            <a:off x="375557" y="1975758"/>
            <a:ext cx="10128704" cy="4131127"/>
          </a:xfrm>
          <a:prstGeom prst="rect">
            <a:avLst/>
          </a:prstGeom>
          <a:noFill/>
          <a:ln>
            <a:noFill/>
          </a:ln>
        </p:spPr>
        <p:txBody>
          <a:bodyPr spcFirstLastPara="1" wrap="square" lIns="91425" tIns="45700" rIns="91425" bIns="45700" anchor="t" anchorCtr="0">
            <a:noAutofit/>
          </a:bodyPr>
          <a:lstStyle/>
          <a:p>
            <a:pPr marL="117475" lvl="0" indent="0" algn="just" rtl="0">
              <a:lnSpc>
                <a:spcPct val="150000"/>
              </a:lnSpc>
              <a:spcBef>
                <a:spcPts val="1000"/>
              </a:spcBef>
              <a:spcAft>
                <a:spcPts val="0"/>
              </a:spcAft>
              <a:buClr>
                <a:schemeClr val="dk1"/>
              </a:buClr>
              <a:buSzPts val="2400"/>
              <a:buNone/>
            </a:pPr>
            <a:r>
              <a:rPr lang="en-US" dirty="0">
                <a:solidFill>
                  <a:srgbClr val="3F3F3F"/>
                </a:solidFill>
                <a:latin typeface="Open Sans"/>
                <a:ea typeface="Open Sans"/>
                <a:cs typeface="Open Sans"/>
                <a:sym typeface="Open Sans"/>
              </a:rPr>
              <a:t>This section highlights the best examples of internet resources such as;</a:t>
            </a:r>
            <a:endParaRPr dirty="0">
              <a:solidFill>
                <a:srgbClr val="3F3F3F"/>
              </a:solidFill>
            </a:endParaRPr>
          </a:p>
          <a:p>
            <a:pPr marL="460375" lvl="0" indent="-342900" algn="just" rtl="0">
              <a:lnSpc>
                <a:spcPct val="15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Search engines</a:t>
            </a:r>
            <a:endParaRPr dirty="0">
              <a:solidFill>
                <a:srgbClr val="3F3F3F"/>
              </a:solidFill>
              <a:latin typeface="Open Sans"/>
              <a:ea typeface="Open Sans"/>
              <a:cs typeface="Open Sans"/>
              <a:sym typeface="Open Sans"/>
            </a:endParaRPr>
          </a:p>
          <a:p>
            <a:pPr marL="460375" lvl="0" indent="-342900" algn="just" rtl="0">
              <a:lnSpc>
                <a:spcPct val="15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Highwire Journals - Free access</a:t>
            </a:r>
            <a:endParaRPr dirty="0">
              <a:solidFill>
                <a:srgbClr val="3F3F3F"/>
              </a:solidFill>
              <a:latin typeface="Open Sans"/>
              <a:ea typeface="Open Sans"/>
              <a:cs typeface="Open Sans"/>
              <a:sym typeface="Open Sans"/>
            </a:endParaRPr>
          </a:p>
          <a:p>
            <a:pPr marL="460375" lvl="0" indent="-342900" algn="just" rtl="0">
              <a:lnSpc>
                <a:spcPct val="15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Grey literature guides</a:t>
            </a:r>
            <a:endParaRPr dirty="0"/>
          </a:p>
          <a:p>
            <a:pPr marL="460375" lvl="0" indent="-342900" algn="just" rtl="0">
              <a:lnSpc>
                <a:spcPct val="150000"/>
              </a:lnSpc>
              <a:spcBef>
                <a:spcPts val="1000"/>
              </a:spcBef>
              <a:spcAft>
                <a:spcPts val="0"/>
              </a:spcAft>
              <a:buClr>
                <a:schemeClr val="dk1"/>
              </a:buClr>
              <a:buSzPts val="2400"/>
              <a:buChar char="●"/>
            </a:pPr>
            <a:r>
              <a:rPr lang="en-US" dirty="0">
                <a:solidFill>
                  <a:schemeClr val="tx1">
                    <a:lumMod val="75000"/>
                    <a:lumOff val="25000"/>
                  </a:schemeClr>
                </a:solidFill>
                <a:latin typeface="Open Sans"/>
                <a:ea typeface="Open Sans"/>
                <a:cs typeface="Open Sans"/>
                <a:sym typeface="Open Sans"/>
              </a:rPr>
              <a:t>See Lesson 4.6 for Interdisciplinary Internet Resources including thesis and dissertation databases</a:t>
            </a:r>
            <a:endParaRPr dirty="0">
              <a:solidFill>
                <a:schemeClr val="tx1">
                  <a:lumMod val="75000"/>
                  <a:lumOff val="25000"/>
                </a:schemeClr>
              </a:solidFill>
            </a:endParaRPr>
          </a:p>
          <a:p>
            <a:pPr marL="117475" lvl="0" indent="0" algn="just" rtl="0">
              <a:lnSpc>
                <a:spcPct val="150000"/>
              </a:lnSpc>
              <a:spcBef>
                <a:spcPts val="1000"/>
              </a:spcBef>
              <a:spcAft>
                <a:spcPts val="0"/>
              </a:spcAft>
              <a:buClr>
                <a:schemeClr val="dk1"/>
              </a:buClr>
              <a:buSzPts val="2400"/>
              <a:buNone/>
            </a:pPr>
            <a:endParaRPr dirty="0">
              <a:solidFill>
                <a:srgbClr val="3F3F3F"/>
              </a:solidFill>
              <a:latin typeface="Open Sans"/>
              <a:ea typeface="Open Sans"/>
              <a:cs typeface="Open Sans"/>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33"/>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Open Access Biomedical Image Search Engine</a:t>
            </a:r>
            <a:endParaRPr sz="3200">
              <a:solidFill>
                <a:srgbClr val="586F7C"/>
              </a:solidFill>
              <a:latin typeface="Open Sans"/>
              <a:ea typeface="Open Sans"/>
              <a:cs typeface="Open Sans"/>
              <a:sym typeface="Open Sans"/>
            </a:endParaRPr>
          </a:p>
        </p:txBody>
      </p:sp>
      <p:sp>
        <p:nvSpPr>
          <p:cNvPr id="689" name="Google Shape;689;p33"/>
          <p:cNvSpPr txBox="1">
            <a:spLocks noGrp="1"/>
          </p:cNvSpPr>
          <p:nvPr>
            <p:ph type="body" idx="1"/>
          </p:nvPr>
        </p:nvSpPr>
        <p:spPr>
          <a:xfrm>
            <a:off x="179614" y="1796143"/>
            <a:ext cx="7037615" cy="81642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200" dirty="0">
                <a:solidFill>
                  <a:schemeClr val="dk1"/>
                </a:solidFill>
                <a:latin typeface="Open Sans"/>
                <a:ea typeface="Open Sans"/>
                <a:cs typeface="Open Sans"/>
                <a:sym typeface="Open Sans"/>
              </a:rPr>
              <a:t>Available at </a:t>
            </a:r>
            <a:r>
              <a:rPr lang="en-US" u="sng" dirty="0">
                <a:solidFill>
                  <a:schemeClr val="hlink"/>
                </a:solidFill>
                <a:hlinkClick r:id="rId3"/>
              </a:rPr>
              <a:t>https://openi.nlm.nih.gov/</a:t>
            </a:r>
            <a:endParaRPr dirty="0"/>
          </a:p>
          <a:p>
            <a:pPr marL="76200" lvl="0" indent="0" algn="l" rtl="0">
              <a:lnSpc>
                <a:spcPct val="100000"/>
              </a:lnSpc>
              <a:spcBef>
                <a:spcPts val="1000"/>
              </a:spcBef>
              <a:spcAft>
                <a:spcPts val="0"/>
              </a:spcAft>
              <a:buClr>
                <a:schemeClr val="dk1"/>
              </a:buClr>
              <a:buSzPts val="2400"/>
              <a:buNone/>
            </a:pPr>
            <a:endParaRPr sz="2200" dirty="0">
              <a:solidFill>
                <a:schemeClr val="dk1"/>
              </a:solidFill>
              <a:latin typeface="Open Sans"/>
              <a:ea typeface="Open Sans"/>
              <a:cs typeface="Open Sans"/>
              <a:sym typeface="Open Sans"/>
            </a:endParaRPr>
          </a:p>
        </p:txBody>
      </p:sp>
      <p:pic>
        <p:nvPicPr>
          <p:cNvPr id="690" name="Google Shape;690;p33" descr="https://lh3.googleusercontent.com/9-2ZLAHNplVJ2_9AJm2iouyj9Gx9qp97LI1FzgVv9sou-aJ2ap7x7uMJCpZhUDeURQNMZ3qiGJV-OsEj9BLivARNCv2ADBYfly7YsLI7diiAR-KPgqMYZ6BBh8PwbrM1Rv18ygI"/>
          <p:cNvPicPr preferRelativeResize="0"/>
          <p:nvPr/>
        </p:nvPicPr>
        <p:blipFill rotWithShape="1">
          <a:blip r:embed="rId4">
            <a:alphaModFix/>
          </a:blip>
          <a:srcRect/>
          <a:stretch/>
        </p:blipFill>
        <p:spPr>
          <a:xfrm>
            <a:off x="179614" y="3079631"/>
            <a:ext cx="3673929" cy="1000125"/>
          </a:xfrm>
          <a:prstGeom prst="rect">
            <a:avLst/>
          </a:prstGeom>
          <a:noFill/>
          <a:ln>
            <a:noFill/>
          </a:ln>
        </p:spPr>
      </p:pic>
      <p:pic>
        <p:nvPicPr>
          <p:cNvPr id="691" name="Google Shape;691;p33"/>
          <p:cNvPicPr preferRelativeResize="0"/>
          <p:nvPr/>
        </p:nvPicPr>
        <p:blipFill rotWithShape="1">
          <a:blip r:embed="rId5">
            <a:alphaModFix/>
          </a:blip>
          <a:srcRect/>
          <a:stretch/>
        </p:blipFill>
        <p:spPr>
          <a:xfrm>
            <a:off x="3890535" y="3079631"/>
            <a:ext cx="7844669" cy="341914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79"/>
          <p:cNvSpPr txBox="1">
            <a:spLocks noGrp="1"/>
          </p:cNvSpPr>
          <p:nvPr>
            <p:ph type="title"/>
          </p:nvPr>
        </p:nvSpPr>
        <p:spPr>
          <a:xfrm>
            <a:off x="0" y="111303"/>
            <a:ext cx="96138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Trebuchet MS"/>
              <a:buNone/>
            </a:pPr>
            <a:r>
              <a:rPr lang="en-US">
                <a:solidFill>
                  <a:srgbClr val="586F7C"/>
                </a:solidFill>
                <a:latin typeface="Open Sans"/>
                <a:ea typeface="Open Sans"/>
                <a:cs typeface="Open Sans"/>
                <a:sym typeface="Open Sans"/>
              </a:rPr>
              <a:t>Open-i background/reuse options</a:t>
            </a:r>
            <a:endParaRPr>
              <a:solidFill>
                <a:srgbClr val="586F7C"/>
              </a:solidFill>
              <a:latin typeface="Open Sans"/>
              <a:ea typeface="Open Sans"/>
              <a:cs typeface="Open Sans"/>
              <a:sym typeface="Open Sans"/>
            </a:endParaRPr>
          </a:p>
        </p:txBody>
      </p:sp>
      <p:sp>
        <p:nvSpPr>
          <p:cNvPr id="697" name="Google Shape;697;p79"/>
          <p:cNvSpPr txBox="1">
            <a:spLocks noGrp="1"/>
          </p:cNvSpPr>
          <p:nvPr>
            <p:ph type="body" idx="1"/>
          </p:nvPr>
        </p:nvSpPr>
        <p:spPr>
          <a:xfrm>
            <a:off x="304800" y="1693797"/>
            <a:ext cx="11151475" cy="4137498"/>
          </a:xfrm>
          <a:prstGeom prst="rect">
            <a:avLst/>
          </a:prstGeom>
          <a:noFill/>
          <a:ln>
            <a:noFill/>
          </a:ln>
        </p:spPr>
        <p:txBody>
          <a:bodyPr spcFirstLastPara="1" wrap="square" lIns="91425" tIns="45700" rIns="91425" bIns="45700" anchor="t" anchorCtr="0">
            <a:normAutofit fontScale="25000" lnSpcReduction="20000"/>
          </a:bodyPr>
          <a:lstStyle/>
          <a:p>
            <a:pPr marL="76200" lvl="0" indent="0" algn="ctr" rtl="0">
              <a:lnSpc>
                <a:spcPct val="90000"/>
              </a:lnSpc>
              <a:spcBef>
                <a:spcPts val="1000"/>
              </a:spcBef>
              <a:spcAft>
                <a:spcPts val="0"/>
              </a:spcAft>
              <a:buSzPct val="100000"/>
              <a:buNone/>
            </a:pPr>
            <a:r>
              <a:rPr lang="en-US" sz="9600" b="1" i="0" dirty="0">
                <a:solidFill>
                  <a:srgbClr val="3F3F3F"/>
                </a:solidFill>
                <a:latin typeface="Open Sans"/>
                <a:ea typeface="Open Sans"/>
                <a:cs typeface="Open Sans"/>
                <a:sym typeface="Open Sans"/>
              </a:rPr>
              <a:t>What is Open-</a:t>
            </a:r>
            <a:r>
              <a:rPr lang="en-US" sz="9600" b="1" i="0" dirty="0" err="1">
                <a:solidFill>
                  <a:srgbClr val="3F3F3F"/>
                </a:solidFill>
                <a:latin typeface="Open Sans"/>
                <a:ea typeface="Open Sans"/>
                <a:cs typeface="Open Sans"/>
                <a:sym typeface="Open Sans"/>
              </a:rPr>
              <a:t>i</a:t>
            </a:r>
            <a:r>
              <a:rPr lang="en-US" sz="9600" b="1" i="0" dirty="0">
                <a:solidFill>
                  <a:srgbClr val="3F3F3F"/>
                </a:solidFill>
                <a:latin typeface="Open Sans"/>
                <a:ea typeface="Open Sans"/>
                <a:cs typeface="Open Sans"/>
                <a:sym typeface="Open Sans"/>
              </a:rPr>
              <a:t> ?</a:t>
            </a:r>
            <a:endParaRPr dirty="0"/>
          </a:p>
          <a:p>
            <a:pPr marL="457200" lvl="0" indent="-381000" algn="l" rtl="0">
              <a:lnSpc>
                <a:spcPct val="90000"/>
              </a:lnSpc>
              <a:spcBef>
                <a:spcPts val="1000"/>
              </a:spcBef>
              <a:spcAft>
                <a:spcPts val="0"/>
              </a:spcAft>
              <a:buClr>
                <a:srgbClr val="3F3F3F"/>
              </a:buClr>
              <a:buSzPct val="100000"/>
              <a:buChar char="●"/>
            </a:pPr>
            <a:r>
              <a:rPr lang="en-US" sz="8000" b="0" i="0" dirty="0">
                <a:solidFill>
                  <a:schemeClr val="tx1">
                    <a:lumMod val="75000"/>
                    <a:lumOff val="25000"/>
                  </a:schemeClr>
                </a:solidFill>
                <a:latin typeface="Open Sans"/>
                <a:ea typeface="Open Sans"/>
                <a:cs typeface="Open Sans"/>
                <a:sym typeface="Open Sans"/>
              </a:rPr>
              <a:t>Open-</a:t>
            </a:r>
            <a:r>
              <a:rPr lang="en-US" sz="8000" b="0" i="0" dirty="0" err="1">
                <a:solidFill>
                  <a:schemeClr val="tx1">
                    <a:lumMod val="75000"/>
                    <a:lumOff val="25000"/>
                  </a:schemeClr>
                </a:solidFill>
                <a:latin typeface="Open Sans"/>
                <a:ea typeface="Open Sans"/>
                <a:cs typeface="Open Sans"/>
                <a:sym typeface="Open Sans"/>
              </a:rPr>
              <a:t>i</a:t>
            </a:r>
            <a:r>
              <a:rPr lang="en-US" sz="8000" b="0" i="0" dirty="0">
                <a:solidFill>
                  <a:schemeClr val="tx1">
                    <a:lumMod val="75000"/>
                    <a:lumOff val="25000"/>
                  </a:schemeClr>
                </a:solidFill>
                <a:latin typeface="Open Sans"/>
                <a:ea typeface="Open Sans"/>
                <a:cs typeface="Open Sans"/>
                <a:sym typeface="Open Sans"/>
              </a:rPr>
              <a:t> service of the National Library of Medicine enables search and retrieval of abstracts and images (including charts, graphs, clinical images, etc.) from the open-source literature, and biomedical image collections. Searching may be done using text queries as well as query images. Open-</a:t>
            </a:r>
            <a:r>
              <a:rPr lang="en-US" sz="8000" b="0" i="0" dirty="0" err="1">
                <a:solidFill>
                  <a:schemeClr val="tx1">
                    <a:lumMod val="75000"/>
                    <a:lumOff val="25000"/>
                  </a:schemeClr>
                </a:solidFill>
                <a:latin typeface="Open Sans"/>
                <a:ea typeface="Open Sans"/>
                <a:cs typeface="Open Sans"/>
                <a:sym typeface="Open Sans"/>
              </a:rPr>
              <a:t>i</a:t>
            </a:r>
            <a:r>
              <a:rPr lang="en-US" sz="8000" b="0" i="0" dirty="0">
                <a:solidFill>
                  <a:schemeClr val="tx1">
                    <a:lumMod val="75000"/>
                    <a:lumOff val="25000"/>
                  </a:schemeClr>
                </a:solidFill>
                <a:latin typeface="Open Sans"/>
                <a:ea typeface="Open Sans"/>
                <a:cs typeface="Open Sans"/>
                <a:sym typeface="Open Sans"/>
              </a:rPr>
              <a:t> provides access to </a:t>
            </a:r>
            <a:r>
              <a:rPr lang="en-US" sz="8000" b="1" i="0" dirty="0">
                <a:solidFill>
                  <a:schemeClr val="tx1">
                    <a:lumMod val="75000"/>
                    <a:lumOff val="25000"/>
                  </a:schemeClr>
                </a:solidFill>
                <a:latin typeface="Open Sans"/>
                <a:ea typeface="Open Sans"/>
                <a:cs typeface="Open Sans"/>
                <a:sym typeface="Open Sans"/>
              </a:rPr>
              <a:t>over 3.7 million images from about 1.2 million PubMed Central</a:t>
            </a:r>
            <a:r>
              <a:rPr lang="en-US" sz="8000" b="1" i="0" baseline="30000" dirty="0">
                <a:solidFill>
                  <a:schemeClr val="tx1">
                    <a:lumMod val="75000"/>
                    <a:lumOff val="25000"/>
                  </a:schemeClr>
                </a:solidFill>
                <a:latin typeface="Open Sans"/>
                <a:ea typeface="Open Sans"/>
                <a:cs typeface="Open Sans"/>
                <a:sym typeface="Open Sans"/>
              </a:rPr>
              <a:t>®</a:t>
            </a:r>
            <a:r>
              <a:rPr lang="en-US" sz="8000" b="1" i="0" dirty="0">
                <a:solidFill>
                  <a:schemeClr val="tx1">
                    <a:lumMod val="75000"/>
                    <a:lumOff val="25000"/>
                  </a:schemeClr>
                </a:solidFill>
                <a:latin typeface="Open Sans"/>
                <a:ea typeface="Open Sans"/>
                <a:cs typeface="Open Sans"/>
                <a:sym typeface="Open Sans"/>
              </a:rPr>
              <a:t> articles</a:t>
            </a:r>
            <a:r>
              <a:rPr lang="en-US" sz="8000" b="0" i="0" dirty="0">
                <a:solidFill>
                  <a:schemeClr val="tx1">
                    <a:lumMod val="75000"/>
                    <a:lumOff val="25000"/>
                  </a:schemeClr>
                </a:solidFill>
                <a:latin typeface="Open Sans"/>
                <a:ea typeface="Open Sans"/>
                <a:cs typeface="Open Sans"/>
                <a:sym typeface="Open Sans"/>
              </a:rPr>
              <a:t>; 7,470 chest x-rays with 3,955 radiology reports; 67,517 images from NLM History of Medicine collection; and 2,064 orthopedic illustrations.</a:t>
            </a:r>
            <a:br>
              <a:rPr lang="en-US" sz="8000" b="0" i="0" dirty="0">
                <a:solidFill>
                  <a:schemeClr val="tx1">
                    <a:lumMod val="75000"/>
                    <a:lumOff val="25000"/>
                  </a:schemeClr>
                </a:solidFill>
                <a:latin typeface="Open Sans"/>
                <a:ea typeface="Open Sans"/>
                <a:cs typeface="Open Sans"/>
                <a:sym typeface="Open Sans"/>
              </a:rPr>
            </a:br>
            <a:br>
              <a:rPr lang="en-US" sz="8000" b="0" i="0" dirty="0">
                <a:solidFill>
                  <a:schemeClr val="tx1">
                    <a:lumMod val="75000"/>
                    <a:lumOff val="25000"/>
                  </a:schemeClr>
                </a:solidFill>
                <a:latin typeface="Open Sans"/>
                <a:ea typeface="Open Sans"/>
                <a:cs typeface="Open Sans"/>
                <a:sym typeface="Open Sans"/>
              </a:rPr>
            </a:br>
            <a:r>
              <a:rPr lang="en-US" sz="8000" b="0" i="0" dirty="0">
                <a:solidFill>
                  <a:schemeClr val="tx1">
                    <a:lumMod val="75000"/>
                    <a:lumOff val="25000"/>
                  </a:schemeClr>
                </a:solidFill>
                <a:latin typeface="Open Sans"/>
                <a:ea typeface="Open Sans"/>
                <a:cs typeface="Open Sans"/>
                <a:sym typeface="Open Sans"/>
              </a:rPr>
              <a:t>                     </a:t>
            </a:r>
            <a:r>
              <a:rPr lang="en-US" sz="8000" b="1" i="0" dirty="0">
                <a:solidFill>
                  <a:schemeClr val="tx1">
                    <a:lumMod val="75000"/>
                    <a:lumOff val="25000"/>
                  </a:schemeClr>
                </a:solidFill>
                <a:latin typeface="Open Sans"/>
                <a:ea typeface="Open Sans"/>
                <a:cs typeface="Open Sans"/>
                <a:sym typeface="Open Sans"/>
              </a:rPr>
              <a:t>May I reuse an image I found through Open-</a:t>
            </a:r>
            <a:r>
              <a:rPr lang="en-US" sz="8000" b="1" i="0" dirty="0" err="1">
                <a:solidFill>
                  <a:schemeClr val="tx1">
                    <a:lumMod val="75000"/>
                    <a:lumOff val="25000"/>
                  </a:schemeClr>
                </a:solidFill>
                <a:latin typeface="Open Sans"/>
                <a:ea typeface="Open Sans"/>
                <a:cs typeface="Open Sans"/>
                <a:sym typeface="Open Sans"/>
              </a:rPr>
              <a:t>i</a:t>
            </a:r>
            <a:r>
              <a:rPr lang="en-US" sz="8000" b="1" i="0"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a:p>
            <a:pPr marL="457200" lvl="0" indent="-381000" algn="l" rtl="0">
              <a:lnSpc>
                <a:spcPct val="90000"/>
              </a:lnSpc>
              <a:spcBef>
                <a:spcPts val="1000"/>
              </a:spcBef>
              <a:spcAft>
                <a:spcPts val="0"/>
              </a:spcAft>
              <a:buClr>
                <a:srgbClr val="3F3F3F"/>
              </a:buClr>
              <a:buSzPct val="100000"/>
              <a:buChar char="●"/>
            </a:pPr>
            <a:r>
              <a:rPr lang="en-US" sz="8000" b="0" i="0" dirty="0">
                <a:solidFill>
                  <a:schemeClr val="tx1">
                    <a:lumMod val="75000"/>
                    <a:lumOff val="25000"/>
                  </a:schemeClr>
                </a:solidFill>
                <a:latin typeface="Open Sans"/>
                <a:ea typeface="Open Sans"/>
                <a:cs typeface="Open Sans"/>
                <a:sym typeface="Open Sans"/>
              </a:rPr>
              <a:t>We cannot grant permissions to use images. Copyright remains with the authors or the journal. A link to the copyright license type may be found below the individual Open-</a:t>
            </a:r>
            <a:r>
              <a:rPr lang="en-US" sz="8000" b="0" i="0" dirty="0" err="1">
                <a:solidFill>
                  <a:schemeClr val="tx1">
                    <a:lumMod val="75000"/>
                    <a:lumOff val="25000"/>
                  </a:schemeClr>
                </a:solidFill>
                <a:latin typeface="Open Sans"/>
                <a:ea typeface="Open Sans"/>
                <a:cs typeface="Open Sans"/>
                <a:sym typeface="Open Sans"/>
              </a:rPr>
              <a:t>i</a:t>
            </a:r>
            <a:r>
              <a:rPr lang="en-US" sz="8000" b="0" i="0" dirty="0">
                <a:solidFill>
                  <a:schemeClr val="tx1">
                    <a:lumMod val="75000"/>
                    <a:lumOff val="25000"/>
                  </a:schemeClr>
                </a:solidFill>
                <a:latin typeface="Open Sans"/>
                <a:ea typeface="Open Sans"/>
                <a:cs typeface="Open Sans"/>
                <a:sym typeface="Open Sans"/>
              </a:rPr>
              <a:t> image on the detailed view page. If copyright restrictions for an image are not specified or are unclear, please contact the journal that published the image.</a:t>
            </a:r>
            <a:endParaRPr dirty="0">
              <a:solidFill>
                <a:schemeClr val="tx1">
                  <a:lumMod val="75000"/>
                  <a:lumOff val="25000"/>
                </a:schemeClr>
              </a:solidFill>
            </a:endParaRPr>
          </a:p>
          <a:p>
            <a:pPr marL="76200" lvl="0" indent="0" algn="l" rtl="0">
              <a:lnSpc>
                <a:spcPct val="90000"/>
              </a:lnSpc>
              <a:spcBef>
                <a:spcPts val="1000"/>
              </a:spcBef>
              <a:spcAft>
                <a:spcPts val="0"/>
              </a:spcAft>
              <a:buSzPct val="109090"/>
              <a:buNone/>
            </a:pPr>
            <a:endParaRPr sz="8800" dirty="0">
              <a:solidFill>
                <a:srgbClr val="FF0000"/>
              </a:solidFill>
              <a:latin typeface="Open Sans"/>
              <a:ea typeface="Open Sans"/>
              <a:cs typeface="Open Sans"/>
              <a:sym typeface="Open Sans"/>
            </a:endParaRPr>
          </a:p>
          <a:p>
            <a:pPr marL="76200" lvl="0" indent="0" algn="l" rtl="0">
              <a:lnSpc>
                <a:spcPct val="90000"/>
              </a:lnSpc>
              <a:spcBef>
                <a:spcPts val="1000"/>
              </a:spcBef>
              <a:spcAft>
                <a:spcPts val="0"/>
              </a:spcAft>
              <a:buSzPct val="109090"/>
              <a:buNone/>
            </a:pPr>
            <a:r>
              <a:rPr lang="en-US" sz="8800" b="0" i="0" dirty="0">
                <a:solidFill>
                  <a:srgbClr val="FF0000"/>
                </a:solidFill>
                <a:latin typeface="Open Sans"/>
                <a:ea typeface="Open Sans"/>
                <a:cs typeface="Open Sans"/>
                <a:sym typeface="Open Sans"/>
              </a:rPr>
              <a:t>     </a:t>
            </a:r>
            <a:r>
              <a:rPr lang="en-US" sz="9600" b="0" i="0" u="sng" dirty="0">
                <a:solidFill>
                  <a:srgbClr val="FF00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https://openi.nlm.nih.gov/faq</a:t>
            </a:r>
            <a:r>
              <a:rPr lang="en-US" sz="9600" b="0" i="0" u="sng" dirty="0">
                <a:solidFill>
                  <a:srgbClr val="FF0000"/>
                </a:solidFill>
                <a:latin typeface="Open Sans"/>
                <a:ea typeface="Open Sans"/>
                <a:cs typeface="Open Sans"/>
                <a:sym typeface="Open Sans"/>
              </a:rPr>
              <a:t> </a:t>
            </a:r>
            <a:r>
              <a:rPr lang="en-US" sz="9600" b="0" i="0" dirty="0">
                <a:solidFill>
                  <a:srgbClr val="FF0000"/>
                </a:solidFill>
                <a:latin typeface="Open Sans"/>
                <a:ea typeface="Open Sans"/>
                <a:cs typeface="Open Sans"/>
                <a:sym typeface="Open Sans"/>
              </a:rPr>
              <a:t> </a:t>
            </a:r>
            <a:endParaRPr dirty="0"/>
          </a:p>
          <a:p>
            <a:pPr marL="457200" lvl="0" indent="-228600" algn="l" rtl="0">
              <a:lnSpc>
                <a:spcPct val="90000"/>
              </a:lnSpc>
              <a:spcBef>
                <a:spcPts val="1000"/>
              </a:spcBef>
              <a:spcAft>
                <a:spcPts val="0"/>
              </a:spcAft>
              <a:buSzPct val="100000"/>
              <a:buNone/>
            </a:pPr>
            <a:endParaRPr sz="9600" b="0" i="0" dirty="0">
              <a:solidFill>
                <a:srgbClr val="FF0000"/>
              </a:solidFill>
              <a:latin typeface="Open Sans"/>
              <a:ea typeface="Open Sans"/>
              <a:cs typeface="Open Sans"/>
              <a:sym typeface="Open Sans"/>
            </a:endParaRPr>
          </a:p>
          <a:p>
            <a:pPr marL="0" lvl="0" indent="0" algn="l" rtl="0">
              <a:lnSpc>
                <a:spcPct val="90000"/>
              </a:lnSpc>
              <a:spcBef>
                <a:spcPts val="0"/>
              </a:spcBef>
              <a:spcAft>
                <a:spcPts val="0"/>
              </a:spcAft>
              <a:buClr>
                <a:srgbClr val="3F3F3F"/>
              </a:buClr>
              <a:buSzPts val="2400"/>
              <a:buNone/>
            </a:pPr>
            <a:endParaRPr dirty="0">
              <a:solidFill>
                <a:srgbClr val="3F3F3F"/>
              </a:solidFill>
              <a:latin typeface="Open Sans"/>
              <a:ea typeface="Open Sans"/>
              <a:cs typeface="Open Sans"/>
              <a:sym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80"/>
          <p:cNvPicPr preferRelativeResize="0"/>
          <p:nvPr/>
        </p:nvPicPr>
        <p:blipFill rotWithShape="1">
          <a:blip r:embed="rId3">
            <a:alphaModFix/>
          </a:blip>
          <a:srcRect/>
          <a:stretch/>
        </p:blipFill>
        <p:spPr>
          <a:xfrm>
            <a:off x="651642" y="1722434"/>
            <a:ext cx="10018821" cy="4376685"/>
          </a:xfrm>
          <a:prstGeom prst="rect">
            <a:avLst/>
          </a:prstGeom>
          <a:noFill/>
          <a:ln>
            <a:noFill/>
          </a:ln>
        </p:spPr>
      </p:pic>
      <p:sp>
        <p:nvSpPr>
          <p:cNvPr id="704" name="Google Shape;704;p80"/>
          <p:cNvSpPr txBox="1">
            <a:spLocks noGrp="1"/>
          </p:cNvSpPr>
          <p:nvPr>
            <p:ph type="body" idx="1"/>
          </p:nvPr>
        </p:nvSpPr>
        <p:spPr>
          <a:xfrm>
            <a:off x="892730" y="6274676"/>
            <a:ext cx="10846676" cy="511112"/>
          </a:xfrm>
          <a:prstGeom prst="rect">
            <a:avLst/>
          </a:prstGeom>
          <a:noFill/>
          <a:ln>
            <a:noFill/>
          </a:ln>
        </p:spPr>
        <p:txBody>
          <a:bodyPr spcFirstLastPara="1" wrap="square" lIns="91425" tIns="45700" rIns="91425" bIns="45700" anchor="t" anchorCtr="0">
            <a:normAutofit lnSpcReduction="10000"/>
          </a:bodyPr>
          <a:lstStyle/>
          <a:p>
            <a:pPr marL="12700" lvl="0" indent="0" algn="l" rtl="0">
              <a:lnSpc>
                <a:spcPct val="120000"/>
              </a:lnSpc>
              <a:spcBef>
                <a:spcPts val="0"/>
              </a:spcBef>
              <a:spcAft>
                <a:spcPts val="0"/>
              </a:spcAft>
              <a:buClr>
                <a:srgbClr val="3F3F3F"/>
              </a:buClr>
              <a:buSzPts val="2200"/>
              <a:buNone/>
            </a:pPr>
            <a:r>
              <a:rPr lang="en-US">
                <a:solidFill>
                  <a:schemeClr val="dk1"/>
                </a:solidFill>
              </a:rPr>
              <a:t>Click on the detailed view link to find out the copyright license type </a:t>
            </a:r>
            <a:endParaRPr>
              <a:solidFill>
                <a:schemeClr val="dk1"/>
              </a:solidFill>
            </a:endParaRPr>
          </a:p>
        </p:txBody>
      </p:sp>
      <p:sp>
        <p:nvSpPr>
          <p:cNvPr id="705" name="Google Shape;705;p80"/>
          <p:cNvSpPr/>
          <p:nvPr/>
        </p:nvSpPr>
        <p:spPr>
          <a:xfrm>
            <a:off x="651642" y="5759669"/>
            <a:ext cx="7746124" cy="412918"/>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706" name="Google Shape;706;p80"/>
          <p:cNvCxnSpPr/>
          <p:nvPr/>
        </p:nvCxnSpPr>
        <p:spPr>
          <a:xfrm rot="10800000">
            <a:off x="3909848" y="6064435"/>
            <a:ext cx="231228" cy="339413"/>
          </a:xfrm>
          <a:prstGeom prst="straightConnector1">
            <a:avLst/>
          </a:prstGeom>
          <a:noFill/>
          <a:ln w="19050" cap="flat" cmpd="sng">
            <a:solidFill>
              <a:srgbClr val="FF0000"/>
            </a:solidFill>
            <a:prstDash val="solid"/>
            <a:round/>
            <a:headEnd type="none" w="sm" len="sm"/>
            <a:tailEnd type="triangle" w="med" len="med"/>
          </a:ln>
        </p:spPr>
      </p:cxnSp>
      <p:sp>
        <p:nvSpPr>
          <p:cNvPr id="707" name="Google Shape;707;p80"/>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a:solidFill>
                  <a:schemeClr val="dk2"/>
                </a:solidFill>
                <a:latin typeface="Open Sans"/>
                <a:ea typeface="Open Sans"/>
                <a:cs typeface="Open Sans"/>
                <a:sym typeface="Open Sans"/>
              </a:rPr>
              <a:t>Open-i: malaria search </a:t>
            </a:r>
            <a:br>
              <a:rPr lang="en-US">
                <a:solidFill>
                  <a:schemeClr val="dk2"/>
                </a:solidFill>
                <a:latin typeface="Open Sans"/>
                <a:ea typeface="Open Sans"/>
                <a:cs typeface="Open Sans"/>
                <a:sym typeface="Open Sans"/>
              </a:rPr>
            </a:br>
            <a:r>
              <a:rPr lang="en-US">
                <a:solidFill>
                  <a:schemeClr val="dk2"/>
                </a:solidFill>
                <a:latin typeface="Open Sans"/>
                <a:ea typeface="Open Sans"/>
                <a:cs typeface="Open Sans"/>
                <a:sym typeface="Open Sans"/>
              </a:rPr>
              <a:t>(total 9665 images)</a:t>
            </a:r>
            <a:endParaRPr>
              <a:solidFill>
                <a:schemeClr val="dk2"/>
              </a:solidFill>
            </a:endParaRPr>
          </a:p>
        </p:txBody>
      </p:sp>
      <p:sp>
        <p:nvSpPr>
          <p:cNvPr id="708" name="Google Shape;708;p80"/>
          <p:cNvSpPr txBox="1"/>
          <p:nvPr/>
        </p:nvSpPr>
        <p:spPr>
          <a:xfrm>
            <a:off x="2901043" y="3178275"/>
            <a:ext cx="619397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0000"/>
                </a:solidFill>
                <a:latin typeface="Open Sans"/>
                <a:ea typeface="Open Sans"/>
                <a:cs typeface="Open Sans"/>
                <a:sym typeface="Open Sans"/>
              </a:rPr>
              <a:t>Open-i: malaria search </a:t>
            </a:r>
            <a:br>
              <a:rPr lang="en-US" sz="1400" b="0" i="0" u="none" strike="noStrike" cap="none">
                <a:solidFill>
                  <a:srgbClr val="FF0000"/>
                </a:solidFill>
                <a:latin typeface="Open Sans"/>
                <a:ea typeface="Open Sans"/>
                <a:cs typeface="Open Sans"/>
                <a:sym typeface="Open Sans"/>
              </a:rPr>
            </a:br>
            <a:r>
              <a:rPr lang="en-US" sz="1400" b="0" i="0" u="none" strike="noStrike" cap="none">
                <a:solidFill>
                  <a:srgbClr val="FF0000"/>
                </a:solidFill>
                <a:latin typeface="Open Sans"/>
                <a:ea typeface="Open Sans"/>
                <a:cs typeface="Open Sans"/>
                <a:sym typeface="Open Sans"/>
              </a:rPr>
              <a:t>(total 9665 images)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title"/>
          </p:nvPr>
        </p:nvSpPr>
        <p:spPr>
          <a:xfrm>
            <a:off x="0" y="437222"/>
            <a:ext cx="82164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sz="3600">
                <a:solidFill>
                  <a:srgbClr val="586F7C"/>
                </a:solidFill>
                <a:latin typeface="Open Sans"/>
                <a:ea typeface="Open Sans"/>
                <a:cs typeface="Open Sans"/>
                <a:sym typeface="Open Sans"/>
              </a:rPr>
              <a:t>PubMed basic search</a:t>
            </a:r>
            <a:endParaRPr sz="3600">
              <a:solidFill>
                <a:srgbClr val="586F7C"/>
              </a:solidFill>
              <a:latin typeface="Open Sans"/>
              <a:ea typeface="Open Sans"/>
              <a:cs typeface="Open Sans"/>
              <a:sym typeface="Open Sans"/>
            </a:endParaRPr>
          </a:p>
        </p:txBody>
      </p:sp>
      <p:sp>
        <p:nvSpPr>
          <p:cNvPr id="128" name="Google Shape;128;p5"/>
          <p:cNvSpPr txBox="1">
            <a:spLocks noGrp="1"/>
          </p:cNvSpPr>
          <p:nvPr>
            <p:ph type="body" idx="1"/>
          </p:nvPr>
        </p:nvSpPr>
        <p:spPr>
          <a:xfrm>
            <a:off x="0" y="1731625"/>
            <a:ext cx="5138400" cy="4750200"/>
          </a:xfrm>
          <a:prstGeom prst="rect">
            <a:avLst/>
          </a:prstGeom>
          <a:noFill/>
          <a:ln>
            <a:noFill/>
          </a:ln>
        </p:spPr>
        <p:txBody>
          <a:bodyPr spcFirstLastPara="1" wrap="square" lIns="91425" tIns="45700" rIns="91425" bIns="45700" anchor="t" anchorCtr="0">
            <a:noAutofit/>
          </a:bodyPr>
          <a:lstStyle/>
          <a:p>
            <a:pPr marL="355600" lvl="0" indent="-317500" algn="l" rtl="0">
              <a:lnSpc>
                <a:spcPct val="100000"/>
              </a:lnSpc>
              <a:spcBef>
                <a:spcPts val="0"/>
              </a:spcBef>
              <a:spcAft>
                <a:spcPts val="0"/>
              </a:spcAft>
              <a:buClr>
                <a:schemeClr val="dk2"/>
              </a:buClr>
              <a:buSzPts val="1800"/>
              <a:buChar char="●"/>
            </a:pPr>
            <a:r>
              <a:rPr lang="en-US" sz="1800">
                <a:solidFill>
                  <a:srgbClr val="3F3F3F"/>
                </a:solidFill>
                <a:latin typeface="Open Sans"/>
                <a:ea typeface="Open Sans"/>
                <a:cs typeface="Open Sans"/>
                <a:sym typeface="Open Sans"/>
              </a:rPr>
              <a:t>Displayed are the search results for </a:t>
            </a:r>
            <a:r>
              <a:rPr lang="en-US" sz="1800" b="1">
                <a:solidFill>
                  <a:srgbClr val="3F3F3F"/>
                </a:solidFill>
                <a:latin typeface="Open Sans"/>
                <a:ea typeface="Open Sans"/>
                <a:cs typeface="Open Sans"/>
                <a:sym typeface="Open Sans"/>
              </a:rPr>
              <a:t>measles </a:t>
            </a:r>
            <a:r>
              <a:rPr lang="en-US" sz="1800" b="1" i="1">
                <a:solidFill>
                  <a:srgbClr val="3F3F3F"/>
                </a:solidFill>
                <a:latin typeface="Open Sans"/>
                <a:ea typeface="Open Sans"/>
                <a:cs typeface="Open Sans"/>
                <a:sym typeface="Open Sans"/>
              </a:rPr>
              <a:t>developing countries</a:t>
            </a:r>
            <a:r>
              <a:rPr lang="en-US" sz="1800">
                <a:solidFill>
                  <a:srgbClr val="3F3F3F"/>
                </a:solidFill>
                <a:latin typeface="Open Sans"/>
                <a:ea typeface="Open Sans"/>
                <a:cs typeface="Open Sans"/>
                <a:sym typeface="Open Sans"/>
              </a:rPr>
              <a:t> -  1300 results.</a:t>
            </a:r>
            <a:endParaRPr sz="1800">
              <a:solidFill>
                <a:srgbClr val="3F3F3F"/>
              </a:solidFill>
              <a:latin typeface="Open Sans"/>
              <a:ea typeface="Open Sans"/>
              <a:cs typeface="Open Sans"/>
              <a:sym typeface="Open Sans"/>
            </a:endParaRPr>
          </a:p>
          <a:p>
            <a:pPr marL="457200" lvl="0" indent="0" algn="l" rtl="0">
              <a:lnSpc>
                <a:spcPct val="100000"/>
              </a:lnSpc>
              <a:spcBef>
                <a:spcPts val="0"/>
              </a:spcBef>
              <a:spcAft>
                <a:spcPts val="0"/>
              </a:spcAft>
              <a:buSzPts val="2400"/>
              <a:buNone/>
            </a:pPr>
            <a:endParaRPr sz="1800">
              <a:solidFill>
                <a:srgbClr val="3F3F3F"/>
              </a:solidFill>
              <a:latin typeface="Open Sans"/>
              <a:ea typeface="Open Sans"/>
              <a:cs typeface="Open Sans"/>
              <a:sym typeface="Open Sans"/>
            </a:endParaRPr>
          </a:p>
          <a:p>
            <a:pPr marL="457200" lvl="0" indent="-342900" algn="l" rtl="0">
              <a:lnSpc>
                <a:spcPct val="100000"/>
              </a:lnSpc>
              <a:spcBef>
                <a:spcPts val="0"/>
              </a:spcBef>
              <a:spcAft>
                <a:spcPts val="0"/>
              </a:spcAft>
              <a:buClr>
                <a:schemeClr val="dk1"/>
              </a:buClr>
              <a:buSzPts val="1800"/>
              <a:buFont typeface="Open Sans"/>
              <a:buChar char="●"/>
            </a:pPr>
            <a:r>
              <a:rPr lang="en-US" sz="1800">
                <a:solidFill>
                  <a:srgbClr val="3F3F3F"/>
                </a:solidFill>
                <a:latin typeface="Open Sans"/>
                <a:ea typeface="Open Sans"/>
                <a:cs typeface="Open Sans"/>
                <a:sym typeface="Open Sans"/>
              </a:rPr>
              <a:t>The links to </a:t>
            </a:r>
            <a:r>
              <a:rPr lang="en-US" sz="1800" b="1">
                <a:solidFill>
                  <a:srgbClr val="3F3F3F"/>
                </a:solidFill>
                <a:latin typeface="Open Sans"/>
                <a:ea typeface="Open Sans"/>
                <a:cs typeface="Open Sans"/>
                <a:sym typeface="Open Sans"/>
              </a:rPr>
              <a:t>Free Full Text</a:t>
            </a:r>
            <a:r>
              <a:rPr lang="en-US" sz="1800">
                <a:solidFill>
                  <a:srgbClr val="3F3F3F"/>
                </a:solidFill>
                <a:latin typeface="Open Sans"/>
                <a:ea typeface="Open Sans"/>
                <a:cs typeface="Open Sans"/>
                <a:sym typeface="Open Sans"/>
              </a:rPr>
              <a:t> and </a:t>
            </a:r>
            <a:r>
              <a:rPr lang="en-US" sz="1800" b="1">
                <a:solidFill>
                  <a:srgbClr val="3F3F3F"/>
                </a:solidFill>
                <a:latin typeface="Open Sans"/>
                <a:ea typeface="Open Sans"/>
                <a:cs typeface="Open Sans"/>
                <a:sym typeface="Open Sans"/>
              </a:rPr>
              <a:t>HINARI</a:t>
            </a:r>
            <a:r>
              <a:rPr lang="en-US" sz="1800">
                <a:solidFill>
                  <a:srgbClr val="3F3F3F"/>
                </a:solidFill>
                <a:latin typeface="Open Sans"/>
                <a:ea typeface="Open Sans"/>
                <a:cs typeface="Open Sans"/>
                <a:sym typeface="Open Sans"/>
              </a:rPr>
              <a:t> full text are in the left column.  To</a:t>
            </a:r>
            <a:endParaRPr sz="1800">
              <a:solidFill>
                <a:srgbClr val="3F3F3F"/>
              </a:solidFill>
              <a:latin typeface="Open Sans"/>
              <a:ea typeface="Open Sans"/>
              <a:cs typeface="Open Sans"/>
              <a:sym typeface="Open Sans"/>
            </a:endParaRPr>
          </a:p>
          <a:p>
            <a:pPr marL="457200" lvl="0" indent="0" algn="l" rtl="0">
              <a:lnSpc>
                <a:spcPct val="100000"/>
              </a:lnSpc>
              <a:spcBef>
                <a:spcPts val="0"/>
              </a:spcBef>
              <a:spcAft>
                <a:spcPts val="0"/>
              </a:spcAft>
              <a:buSzPts val="2400"/>
              <a:buNone/>
            </a:pPr>
            <a:r>
              <a:rPr lang="en-US" sz="1800">
                <a:solidFill>
                  <a:srgbClr val="3F3F3F"/>
                </a:solidFill>
                <a:latin typeface="Open Sans"/>
                <a:ea typeface="Open Sans"/>
                <a:cs typeface="Open Sans"/>
                <a:sym typeface="Open Sans"/>
              </a:rPr>
              <a:t>get to the full text of an individual</a:t>
            </a:r>
            <a:endParaRPr sz="1800">
              <a:solidFill>
                <a:srgbClr val="3F3F3F"/>
              </a:solidFill>
              <a:latin typeface="Open Sans"/>
              <a:ea typeface="Open Sans"/>
              <a:cs typeface="Open Sans"/>
              <a:sym typeface="Open Sans"/>
            </a:endParaRPr>
          </a:p>
          <a:p>
            <a:pPr marL="457200" lvl="0" indent="0" algn="l" rtl="0">
              <a:lnSpc>
                <a:spcPct val="100000"/>
              </a:lnSpc>
              <a:spcBef>
                <a:spcPts val="0"/>
              </a:spcBef>
              <a:spcAft>
                <a:spcPts val="0"/>
              </a:spcAft>
              <a:buSzPts val="2400"/>
              <a:buNone/>
            </a:pPr>
            <a:r>
              <a:rPr lang="en-US" sz="1800">
                <a:solidFill>
                  <a:srgbClr val="3F3F3F"/>
                </a:solidFill>
                <a:latin typeface="Open Sans"/>
                <a:ea typeface="Open Sans"/>
                <a:cs typeface="Open Sans"/>
                <a:sym typeface="Open Sans"/>
              </a:rPr>
              <a:t>article, click on the title.</a:t>
            </a:r>
            <a:endParaRPr sz="1800">
              <a:solidFill>
                <a:srgbClr val="3F3F3F"/>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1800">
              <a:solidFill>
                <a:srgbClr val="3F3F3F"/>
              </a:solidFill>
              <a:latin typeface="Open Sans"/>
              <a:ea typeface="Open Sans"/>
              <a:cs typeface="Open Sans"/>
              <a:sym typeface="Open Sans"/>
            </a:endParaRPr>
          </a:p>
          <a:p>
            <a:pPr marL="355600" lvl="0" indent="-317500" algn="l" rtl="0">
              <a:lnSpc>
                <a:spcPct val="100000"/>
              </a:lnSpc>
              <a:spcBef>
                <a:spcPts val="0"/>
              </a:spcBef>
              <a:spcAft>
                <a:spcPts val="0"/>
              </a:spcAft>
              <a:buClr>
                <a:schemeClr val="dk2"/>
              </a:buClr>
              <a:buSzPts val="1800"/>
              <a:buChar char="●"/>
            </a:pPr>
            <a:r>
              <a:rPr lang="en-US" sz="1800">
                <a:solidFill>
                  <a:srgbClr val="3F3F3F"/>
                </a:solidFill>
                <a:latin typeface="Open Sans"/>
                <a:ea typeface="Open Sans"/>
                <a:cs typeface="Open Sans"/>
                <a:sym typeface="Open Sans"/>
              </a:rPr>
              <a:t>The initial search results are displayed in the </a:t>
            </a:r>
            <a:r>
              <a:rPr lang="en-US" sz="1800" b="1">
                <a:solidFill>
                  <a:srgbClr val="3F3F3F"/>
                </a:solidFill>
                <a:latin typeface="Open Sans"/>
                <a:ea typeface="Open Sans"/>
                <a:cs typeface="Open Sans"/>
                <a:sym typeface="Open Sans"/>
              </a:rPr>
              <a:t>Summary</a:t>
            </a:r>
            <a:r>
              <a:rPr lang="en-US" sz="1800">
                <a:solidFill>
                  <a:srgbClr val="3F3F3F"/>
                </a:solidFill>
                <a:latin typeface="Open Sans"/>
                <a:ea typeface="Open Sans"/>
                <a:cs typeface="Open Sans"/>
                <a:sym typeface="Open Sans"/>
              </a:rPr>
              <a:t> format, with </a:t>
            </a:r>
            <a:r>
              <a:rPr lang="en-US" sz="1800" b="1">
                <a:solidFill>
                  <a:srgbClr val="3F3F3F"/>
                </a:solidFill>
                <a:latin typeface="Open Sans"/>
                <a:ea typeface="Open Sans"/>
                <a:cs typeface="Open Sans"/>
                <a:sym typeface="Open Sans"/>
              </a:rPr>
              <a:t>Best Match</a:t>
            </a:r>
            <a:r>
              <a:rPr lang="en-US" sz="1800">
                <a:solidFill>
                  <a:srgbClr val="3F3F3F"/>
                </a:solidFill>
                <a:latin typeface="Open Sans"/>
                <a:ea typeface="Open Sans"/>
                <a:cs typeface="Open Sans"/>
                <a:sym typeface="Open Sans"/>
              </a:rPr>
              <a:t> (the default) vs. </a:t>
            </a:r>
            <a:r>
              <a:rPr lang="en-US" sz="1800" b="1">
                <a:solidFill>
                  <a:srgbClr val="3F3F3F"/>
                </a:solidFill>
                <a:latin typeface="Open Sans"/>
                <a:ea typeface="Open Sans"/>
                <a:cs typeface="Open Sans"/>
                <a:sym typeface="Open Sans"/>
              </a:rPr>
              <a:t>Most recent, Publication Date, First author </a:t>
            </a:r>
            <a:r>
              <a:rPr lang="en-US" sz="1800">
                <a:solidFill>
                  <a:srgbClr val="3F3F3F"/>
                </a:solidFill>
                <a:latin typeface="Open Sans"/>
                <a:ea typeface="Open Sans"/>
                <a:cs typeface="Open Sans"/>
                <a:sym typeface="Open Sans"/>
              </a:rPr>
              <a:t>or</a:t>
            </a:r>
            <a:r>
              <a:rPr lang="en-US" sz="1800" b="1">
                <a:solidFill>
                  <a:srgbClr val="3F3F3F"/>
                </a:solidFill>
                <a:latin typeface="Open Sans"/>
                <a:ea typeface="Open Sans"/>
                <a:cs typeface="Open Sans"/>
                <a:sym typeface="Open Sans"/>
              </a:rPr>
              <a:t> Journal </a:t>
            </a:r>
            <a:r>
              <a:rPr lang="en-US" sz="1800">
                <a:solidFill>
                  <a:srgbClr val="3F3F3F"/>
                </a:solidFill>
                <a:latin typeface="Open Sans"/>
                <a:ea typeface="Open Sans"/>
                <a:cs typeface="Open Sans"/>
                <a:sym typeface="Open Sans"/>
              </a:rPr>
              <a:t>sort options.</a:t>
            </a:r>
            <a:endParaRPr sz="1800">
              <a:solidFill>
                <a:srgbClr val="3F3F3F"/>
              </a:solidFill>
            </a:endParaRPr>
          </a:p>
          <a:p>
            <a:pPr marL="355600" lvl="0" indent="-203200" algn="l" rtl="0">
              <a:lnSpc>
                <a:spcPct val="100000"/>
              </a:lnSpc>
              <a:spcBef>
                <a:spcPts val="0"/>
              </a:spcBef>
              <a:spcAft>
                <a:spcPts val="0"/>
              </a:spcAft>
              <a:buClr>
                <a:schemeClr val="dk2"/>
              </a:buClr>
              <a:buSzPts val="2200"/>
              <a:buNone/>
            </a:pPr>
            <a:endParaRPr sz="1800">
              <a:solidFill>
                <a:srgbClr val="3F3F3F"/>
              </a:solidFill>
              <a:latin typeface="Open Sans"/>
              <a:ea typeface="Open Sans"/>
              <a:cs typeface="Open Sans"/>
              <a:sym typeface="Open Sans"/>
            </a:endParaRPr>
          </a:p>
          <a:p>
            <a:pPr marL="355600" lvl="0" indent="-317500" algn="l" rtl="0">
              <a:lnSpc>
                <a:spcPct val="100000"/>
              </a:lnSpc>
              <a:spcBef>
                <a:spcPts val="0"/>
              </a:spcBef>
              <a:spcAft>
                <a:spcPts val="0"/>
              </a:spcAft>
              <a:buClr>
                <a:schemeClr val="dk2"/>
              </a:buClr>
              <a:buSzPts val="1800"/>
              <a:buChar char="●"/>
            </a:pPr>
            <a:r>
              <a:rPr lang="en-US" sz="1800">
                <a:solidFill>
                  <a:srgbClr val="3F3F3F"/>
                </a:solidFill>
                <a:latin typeface="Open Sans"/>
                <a:ea typeface="Open Sans"/>
                <a:cs typeface="Open Sans"/>
                <a:sym typeface="Open Sans"/>
              </a:rPr>
              <a:t>The </a:t>
            </a:r>
            <a:r>
              <a:rPr lang="en-US" sz="1800" b="1">
                <a:solidFill>
                  <a:srgbClr val="3F3F3F"/>
                </a:solidFill>
                <a:latin typeface="Open Sans"/>
                <a:ea typeface="Open Sans"/>
                <a:cs typeface="Open Sans"/>
                <a:sym typeface="Open Sans"/>
              </a:rPr>
              <a:t>Summary</a:t>
            </a:r>
            <a:r>
              <a:rPr lang="en-US" sz="1800">
                <a:solidFill>
                  <a:srgbClr val="3F3F3F"/>
                </a:solidFill>
                <a:latin typeface="Open Sans"/>
                <a:ea typeface="Open Sans"/>
                <a:cs typeface="Open Sans"/>
                <a:sym typeface="Open Sans"/>
              </a:rPr>
              <a:t> format has the basic citation information (title, author, journal, pmid #) &amp;  some of the abstract.</a:t>
            </a:r>
            <a:endParaRPr sz="1800">
              <a:solidFill>
                <a:srgbClr val="3F3F3F"/>
              </a:solidFill>
              <a:latin typeface="Open Sans"/>
              <a:ea typeface="Open Sans"/>
              <a:cs typeface="Open Sans"/>
              <a:sym typeface="Open Sans"/>
            </a:endParaRPr>
          </a:p>
        </p:txBody>
      </p:sp>
      <p:pic>
        <p:nvPicPr>
          <p:cNvPr id="129" name="Google Shape;129;p5"/>
          <p:cNvPicPr preferRelativeResize="0"/>
          <p:nvPr/>
        </p:nvPicPr>
        <p:blipFill rotWithShape="1">
          <a:blip r:embed="rId3">
            <a:alphaModFix/>
          </a:blip>
          <a:srcRect/>
          <a:stretch/>
        </p:blipFill>
        <p:spPr>
          <a:xfrm>
            <a:off x="5068955" y="1731625"/>
            <a:ext cx="7123045" cy="4959868"/>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1"/>
          <p:cNvSpPr txBox="1">
            <a:spLocks noGrp="1"/>
          </p:cNvSpPr>
          <p:nvPr>
            <p:ph type="title"/>
          </p:nvPr>
        </p:nvSpPr>
        <p:spPr>
          <a:xfrm>
            <a:off x="0" y="420834"/>
            <a:ext cx="7707086"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solidFill>
                  <a:srgbClr val="586F7C"/>
                </a:solidFill>
                <a:latin typeface="Open Sans"/>
                <a:ea typeface="Open Sans"/>
                <a:cs typeface="Open Sans"/>
                <a:sym typeface="Open Sans"/>
              </a:rPr>
              <a:t>PLOS ONE license agreement</a:t>
            </a:r>
            <a:endParaRPr>
              <a:solidFill>
                <a:srgbClr val="586F7C"/>
              </a:solidFill>
              <a:latin typeface="Open Sans"/>
              <a:ea typeface="Open Sans"/>
              <a:cs typeface="Open Sans"/>
              <a:sym typeface="Open Sans"/>
            </a:endParaRPr>
          </a:p>
        </p:txBody>
      </p:sp>
      <p:sp>
        <p:nvSpPr>
          <p:cNvPr id="715" name="Google Shape;715;p81"/>
          <p:cNvSpPr txBox="1">
            <a:spLocks noGrp="1"/>
          </p:cNvSpPr>
          <p:nvPr>
            <p:ph type="body" idx="1"/>
          </p:nvPr>
        </p:nvSpPr>
        <p:spPr>
          <a:xfrm>
            <a:off x="420414" y="5482609"/>
            <a:ext cx="11519338" cy="1229711"/>
          </a:xfrm>
          <a:prstGeom prst="rect">
            <a:avLst/>
          </a:prstGeom>
          <a:noFill/>
          <a:ln>
            <a:noFill/>
          </a:ln>
        </p:spPr>
        <p:txBody>
          <a:bodyPr spcFirstLastPara="1" wrap="square" lIns="91425" tIns="45700" rIns="91425" bIns="45700" anchor="t" anchorCtr="0">
            <a:normAutofit fontScale="85000" lnSpcReduction="10000"/>
          </a:bodyPr>
          <a:lstStyle/>
          <a:p>
            <a:pPr marL="12700" lvl="0" indent="0" algn="l" rtl="0">
              <a:lnSpc>
                <a:spcPct val="120000"/>
              </a:lnSpc>
              <a:spcBef>
                <a:spcPts val="0"/>
              </a:spcBef>
              <a:spcAft>
                <a:spcPts val="0"/>
              </a:spcAft>
              <a:buClr>
                <a:srgbClr val="3F3F3F"/>
              </a:buClr>
              <a:buSzPct val="107843"/>
              <a:buNone/>
            </a:pPr>
            <a:r>
              <a:rPr lang="en-US">
                <a:solidFill>
                  <a:srgbClr val="3F3F3F"/>
                </a:solidFill>
              </a:rPr>
              <a:t>The image is from PLOS ONE, an open-access journal publisher. </a:t>
            </a:r>
            <a:r>
              <a:rPr lang="en-US" b="0" i="0">
                <a:solidFill>
                  <a:srgbClr val="3F3F3F"/>
                </a:solidFill>
                <a:latin typeface="Helvetica Neue"/>
                <a:ea typeface="Helvetica Neue"/>
                <a:cs typeface="Helvetica Neue"/>
                <a:sym typeface="Helvetica Neue"/>
              </a:rPr>
              <a:t>PLOS applies the Creative Commons Attribution (CC BY) license to articles</a:t>
            </a:r>
            <a:r>
              <a:rPr lang="en-US">
                <a:solidFill>
                  <a:srgbClr val="3F3F3F"/>
                </a:solidFill>
                <a:latin typeface="Helvetica Neue"/>
                <a:ea typeface="Helvetica Neue"/>
                <a:cs typeface="Helvetica Neue"/>
                <a:sym typeface="Helvetica Neue"/>
              </a:rPr>
              <a:t>.</a:t>
            </a:r>
            <a:r>
              <a:rPr lang="en-US" b="0" i="0">
                <a:solidFill>
                  <a:srgbClr val="3F3F3F"/>
                </a:solidFill>
                <a:latin typeface="Helvetica Neue"/>
                <a:ea typeface="Helvetica Neue"/>
                <a:cs typeface="Helvetica Neue"/>
                <a:sym typeface="Helvetica Neue"/>
              </a:rPr>
              <a:t>  This </a:t>
            </a:r>
            <a:r>
              <a:rPr lang="en-US" i="0">
                <a:solidFill>
                  <a:srgbClr val="3F3F3F"/>
                </a:solidFill>
                <a:latin typeface="Roboto"/>
                <a:ea typeface="Roboto"/>
                <a:cs typeface="Roboto"/>
                <a:sym typeface="Roboto"/>
              </a:rPr>
              <a:t>allows reusers to distribute, remix, adapt, and build upon the material in any medium or format, so long as attribution is given to the creator. </a:t>
            </a:r>
            <a:endParaRPr>
              <a:solidFill>
                <a:srgbClr val="3F3F3F"/>
              </a:solidFill>
            </a:endParaRPr>
          </a:p>
        </p:txBody>
      </p:sp>
      <p:pic>
        <p:nvPicPr>
          <p:cNvPr id="716" name="Google Shape;716;p81"/>
          <p:cNvPicPr preferRelativeResize="0"/>
          <p:nvPr/>
        </p:nvPicPr>
        <p:blipFill rotWithShape="1">
          <a:blip r:embed="rId3">
            <a:alphaModFix/>
          </a:blip>
          <a:srcRect/>
          <a:stretch/>
        </p:blipFill>
        <p:spPr>
          <a:xfrm>
            <a:off x="252248" y="1829189"/>
            <a:ext cx="4987132" cy="2721790"/>
          </a:xfrm>
          <a:prstGeom prst="rect">
            <a:avLst/>
          </a:prstGeom>
          <a:noFill/>
          <a:ln>
            <a:noFill/>
          </a:ln>
        </p:spPr>
      </p:pic>
      <p:pic>
        <p:nvPicPr>
          <p:cNvPr id="717" name="Google Shape;717;p81"/>
          <p:cNvPicPr preferRelativeResize="0"/>
          <p:nvPr/>
        </p:nvPicPr>
        <p:blipFill rotWithShape="1">
          <a:blip r:embed="rId4">
            <a:alphaModFix/>
          </a:blip>
          <a:srcRect/>
          <a:stretch/>
        </p:blipFill>
        <p:spPr>
          <a:xfrm>
            <a:off x="6391037" y="1829189"/>
            <a:ext cx="5548715" cy="3480000"/>
          </a:xfrm>
          <a:prstGeom prst="rect">
            <a:avLst/>
          </a:prstGeom>
          <a:noFill/>
          <a:ln>
            <a:noFill/>
          </a:ln>
        </p:spPr>
      </p:pic>
      <p:cxnSp>
        <p:nvCxnSpPr>
          <p:cNvPr id="718" name="Google Shape;718;p81"/>
          <p:cNvCxnSpPr/>
          <p:nvPr/>
        </p:nvCxnSpPr>
        <p:spPr>
          <a:xfrm rot="10800000" flipH="1">
            <a:off x="5239380" y="2532993"/>
            <a:ext cx="1087199" cy="441435"/>
          </a:xfrm>
          <a:prstGeom prst="straightConnector1">
            <a:avLst/>
          </a:prstGeom>
          <a:noFill/>
          <a:ln w="19050" cap="flat" cmpd="sng">
            <a:solidFill>
              <a:srgbClr val="FF0000"/>
            </a:solidFill>
            <a:prstDash val="solid"/>
            <a:round/>
            <a:headEnd type="none" w="sm" len="sm"/>
            <a:tailEnd type="triangl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4"/>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MedlinePlus</a:t>
            </a:r>
            <a:endParaRPr sz="3600">
              <a:solidFill>
                <a:srgbClr val="586F7C"/>
              </a:solidFill>
              <a:latin typeface="Open Sans"/>
              <a:ea typeface="Open Sans"/>
              <a:cs typeface="Open Sans"/>
              <a:sym typeface="Open Sans"/>
            </a:endParaRPr>
          </a:p>
        </p:txBody>
      </p:sp>
      <p:sp>
        <p:nvSpPr>
          <p:cNvPr id="725" name="Google Shape;725;p34"/>
          <p:cNvSpPr txBox="1">
            <a:spLocks noGrp="1"/>
          </p:cNvSpPr>
          <p:nvPr>
            <p:ph type="body" idx="1"/>
          </p:nvPr>
        </p:nvSpPr>
        <p:spPr>
          <a:xfrm>
            <a:off x="179614" y="1796143"/>
            <a:ext cx="7037615" cy="81642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200" dirty="0">
                <a:solidFill>
                  <a:schemeClr val="dk1"/>
                </a:solidFill>
                <a:latin typeface="Open Sans"/>
                <a:ea typeface="Open Sans"/>
                <a:cs typeface="Open Sans"/>
                <a:sym typeface="Open Sans"/>
              </a:rPr>
              <a:t>Available at </a:t>
            </a:r>
            <a:r>
              <a:rPr lang="en-US" u="sng" dirty="0">
                <a:solidFill>
                  <a:schemeClr val="hlink"/>
                </a:solidFill>
                <a:hlinkClick r:id="rId3"/>
              </a:rPr>
              <a:t>https://medlineplus.gov/</a:t>
            </a:r>
            <a:endParaRPr dirty="0"/>
          </a:p>
          <a:p>
            <a:pPr marL="76200" lvl="0" indent="0" algn="l" rtl="0">
              <a:lnSpc>
                <a:spcPct val="100000"/>
              </a:lnSpc>
              <a:spcBef>
                <a:spcPts val="1000"/>
              </a:spcBef>
              <a:spcAft>
                <a:spcPts val="0"/>
              </a:spcAft>
              <a:buClr>
                <a:schemeClr val="dk1"/>
              </a:buClr>
              <a:buSzPts val="2400"/>
              <a:buNone/>
            </a:pPr>
            <a:endParaRPr sz="2200" dirty="0">
              <a:solidFill>
                <a:schemeClr val="dk1"/>
              </a:solidFill>
              <a:latin typeface="Open Sans"/>
              <a:ea typeface="Open Sans"/>
              <a:cs typeface="Open Sans"/>
              <a:sym typeface="Open Sans"/>
            </a:endParaRPr>
          </a:p>
        </p:txBody>
      </p:sp>
      <p:pic>
        <p:nvPicPr>
          <p:cNvPr id="726" name="Google Shape;726;p34"/>
          <p:cNvPicPr preferRelativeResize="0"/>
          <p:nvPr/>
        </p:nvPicPr>
        <p:blipFill rotWithShape="1">
          <a:blip r:embed="rId4"/>
          <a:srcRect/>
          <a:stretch/>
        </p:blipFill>
        <p:spPr>
          <a:xfrm>
            <a:off x="0" y="2647932"/>
            <a:ext cx="4781041" cy="879549"/>
          </a:xfrm>
          <a:prstGeom prst="rect">
            <a:avLst/>
          </a:prstGeom>
          <a:noFill/>
          <a:ln>
            <a:noFill/>
          </a:ln>
        </p:spPr>
      </p:pic>
      <p:pic>
        <p:nvPicPr>
          <p:cNvPr id="727" name="Google Shape;727;p34"/>
          <p:cNvPicPr preferRelativeResize="0"/>
          <p:nvPr/>
        </p:nvPicPr>
        <p:blipFill rotWithShape="1">
          <a:blip r:embed="rId5">
            <a:alphaModFix/>
          </a:blip>
          <a:srcRect/>
          <a:stretch/>
        </p:blipFill>
        <p:spPr>
          <a:xfrm>
            <a:off x="4860660" y="2612572"/>
            <a:ext cx="7119070" cy="41147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35"/>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IGO Search Engine and NGO Search Engine – provided by Google </a:t>
            </a:r>
            <a:endParaRPr sz="3200">
              <a:solidFill>
                <a:srgbClr val="586F7C"/>
              </a:solidFill>
              <a:latin typeface="Open Sans"/>
              <a:ea typeface="Open Sans"/>
              <a:cs typeface="Open Sans"/>
              <a:sym typeface="Open Sans"/>
            </a:endParaRPr>
          </a:p>
        </p:txBody>
      </p:sp>
      <p:sp>
        <p:nvSpPr>
          <p:cNvPr id="734" name="Google Shape;734;p35"/>
          <p:cNvSpPr txBox="1">
            <a:spLocks noGrp="1"/>
          </p:cNvSpPr>
          <p:nvPr>
            <p:ph type="body" idx="1"/>
          </p:nvPr>
        </p:nvSpPr>
        <p:spPr>
          <a:xfrm>
            <a:off x="1" y="1598442"/>
            <a:ext cx="11988238" cy="8163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200" dirty="0">
                <a:solidFill>
                  <a:schemeClr val="dk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In Google, search</a:t>
            </a:r>
            <a:r>
              <a:rPr lang="en-US" sz="2200" dirty="0">
                <a:solidFill>
                  <a:srgbClr val="CC0000"/>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a:t>
            </a:r>
            <a:r>
              <a:rPr lang="en-US" sz="2200" b="1" dirty="0">
                <a:solidFill>
                  <a:schemeClr val="dk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Intergovernmental Organization Search Engine – Google </a:t>
            </a:r>
            <a:r>
              <a:rPr lang="en-US" sz="2200" dirty="0">
                <a:solidFill>
                  <a:schemeClr val="dk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or                                               		                  </a:t>
            </a:r>
            <a:r>
              <a:rPr lang="en-US" sz="2200" b="1" dirty="0">
                <a:solidFill>
                  <a:schemeClr val="dk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Non-governmental Organization Search Engine - Google</a:t>
            </a:r>
            <a:endParaRPr dirty="0">
              <a:solidFill>
                <a:schemeClr val="dk1"/>
              </a:solidFill>
            </a:endParaRPr>
          </a:p>
        </p:txBody>
      </p:sp>
      <p:pic>
        <p:nvPicPr>
          <p:cNvPr id="735" name="Google Shape;735;p35"/>
          <p:cNvPicPr preferRelativeResize="0"/>
          <p:nvPr/>
        </p:nvPicPr>
        <p:blipFill rotWithShape="1">
          <a:blip r:embed="rId3">
            <a:alphaModFix/>
          </a:blip>
          <a:srcRect/>
          <a:stretch/>
        </p:blipFill>
        <p:spPr>
          <a:xfrm>
            <a:off x="85725" y="2553472"/>
            <a:ext cx="5894945" cy="4067175"/>
          </a:xfrm>
          <a:prstGeom prst="rect">
            <a:avLst/>
          </a:prstGeom>
          <a:noFill/>
          <a:ln>
            <a:noFill/>
          </a:ln>
        </p:spPr>
      </p:pic>
      <p:pic>
        <p:nvPicPr>
          <p:cNvPr id="736" name="Google Shape;736;p35"/>
          <p:cNvPicPr preferRelativeResize="0"/>
          <p:nvPr/>
        </p:nvPicPr>
        <p:blipFill rotWithShape="1">
          <a:blip r:embed="rId4">
            <a:alphaModFix/>
          </a:blip>
          <a:srcRect/>
          <a:stretch/>
        </p:blipFill>
        <p:spPr>
          <a:xfrm>
            <a:off x="5881816" y="2559414"/>
            <a:ext cx="6310184" cy="4236717"/>
          </a:xfrm>
          <a:prstGeom prst="rect">
            <a:avLst/>
          </a:prstGeom>
          <a:noFill/>
          <a:ln>
            <a:noFill/>
          </a:ln>
        </p:spPr>
      </p:pic>
      <p:cxnSp>
        <p:nvCxnSpPr>
          <p:cNvPr id="737" name="Google Shape;737;p35"/>
          <p:cNvCxnSpPr/>
          <p:nvPr/>
        </p:nvCxnSpPr>
        <p:spPr>
          <a:xfrm flipH="1">
            <a:off x="1445741" y="2075935"/>
            <a:ext cx="1556951" cy="617838"/>
          </a:xfrm>
          <a:prstGeom prst="straightConnector1">
            <a:avLst/>
          </a:prstGeom>
          <a:noFill/>
          <a:ln w="19050" cap="flat" cmpd="sng">
            <a:solidFill>
              <a:srgbClr val="FF0000"/>
            </a:solidFill>
            <a:prstDash val="solid"/>
            <a:round/>
            <a:headEnd type="none" w="sm" len="sm"/>
            <a:tailEnd type="triangle" w="med" len="med"/>
          </a:ln>
        </p:spPr>
      </p:cxnSp>
      <p:cxnSp>
        <p:nvCxnSpPr>
          <p:cNvPr id="738" name="Google Shape;738;p35"/>
          <p:cNvCxnSpPr/>
          <p:nvPr/>
        </p:nvCxnSpPr>
        <p:spPr>
          <a:xfrm>
            <a:off x="7722973" y="2409567"/>
            <a:ext cx="1161535" cy="926757"/>
          </a:xfrm>
          <a:prstGeom prst="straightConnector1">
            <a:avLst/>
          </a:prstGeom>
          <a:noFill/>
          <a:ln w="19050" cap="flat" cmpd="sng">
            <a:solidFill>
              <a:srgbClr val="FF0000"/>
            </a:solidFill>
            <a:prstDash val="solid"/>
            <a:round/>
            <a:headEnd type="none" w="sm" len="sm"/>
            <a:tailEnd type="triangle" w="med" len="med"/>
          </a:ln>
        </p:spPr>
      </p:cxnSp>
      <p:cxnSp>
        <p:nvCxnSpPr>
          <p:cNvPr id="739" name="Google Shape;739;p35"/>
          <p:cNvCxnSpPr/>
          <p:nvPr/>
        </p:nvCxnSpPr>
        <p:spPr>
          <a:xfrm>
            <a:off x="7698259" y="2414742"/>
            <a:ext cx="1161535" cy="926757"/>
          </a:xfrm>
          <a:prstGeom prst="straightConnector1">
            <a:avLst/>
          </a:prstGeom>
          <a:noFill/>
          <a:ln w="19050" cap="flat" cmpd="sng">
            <a:solidFill>
              <a:srgbClr val="FF0000"/>
            </a:solidFill>
            <a:prstDash val="solid"/>
            <a:round/>
            <a:headEnd type="none" w="sm" len="sm"/>
            <a:tailEnd type="triangle" w="med" len="med"/>
          </a:ln>
        </p:spPr>
      </p:cxnSp>
      <p:cxnSp>
        <p:nvCxnSpPr>
          <p:cNvPr id="740" name="Google Shape;740;p35"/>
          <p:cNvCxnSpPr/>
          <p:nvPr/>
        </p:nvCxnSpPr>
        <p:spPr>
          <a:xfrm>
            <a:off x="1050324" y="2832503"/>
            <a:ext cx="1013254" cy="923951"/>
          </a:xfrm>
          <a:prstGeom prst="straightConnector1">
            <a:avLst/>
          </a:prstGeom>
          <a:noFill/>
          <a:ln w="19050" cap="flat" cmpd="sng">
            <a:solidFill>
              <a:srgbClr val="FF0000"/>
            </a:solidFill>
            <a:prstDash val="solid"/>
            <a:round/>
            <a:headEnd type="none" w="sm" len="sm"/>
            <a:tailEnd type="triangle" w="med" len="med"/>
          </a:ln>
        </p:spPr>
      </p:cxnSp>
      <p:cxnSp>
        <p:nvCxnSpPr>
          <p:cNvPr id="741" name="Google Shape;741;p35"/>
          <p:cNvCxnSpPr/>
          <p:nvPr/>
        </p:nvCxnSpPr>
        <p:spPr>
          <a:xfrm flipH="1">
            <a:off x="8303740" y="3498502"/>
            <a:ext cx="906161" cy="838720"/>
          </a:xfrm>
          <a:prstGeom prst="straightConnector1">
            <a:avLst/>
          </a:prstGeom>
          <a:noFill/>
          <a:ln w="19050" cap="flat" cmpd="sng">
            <a:solidFill>
              <a:srgbClr val="FF0000"/>
            </a:solidFill>
            <a:prstDash val="solid"/>
            <a:round/>
            <a:headEnd type="none" w="sm" len="sm"/>
            <a:tailEnd type="triangle" w="med" len="med"/>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36"/>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IGO Search Engine and NGO Search Engine cont.</a:t>
            </a:r>
            <a:endParaRPr sz="3200">
              <a:solidFill>
                <a:srgbClr val="586F7C"/>
              </a:solidFill>
              <a:latin typeface="Open Sans"/>
              <a:ea typeface="Open Sans"/>
              <a:cs typeface="Open Sans"/>
              <a:sym typeface="Open Sans"/>
            </a:endParaRPr>
          </a:p>
        </p:txBody>
      </p:sp>
      <p:pic>
        <p:nvPicPr>
          <p:cNvPr id="748" name="Google Shape;748;p36"/>
          <p:cNvPicPr preferRelativeResize="0"/>
          <p:nvPr/>
        </p:nvPicPr>
        <p:blipFill rotWithShape="1">
          <a:blip r:embed="rId3">
            <a:alphaModFix/>
          </a:blip>
          <a:srcRect/>
          <a:stretch/>
        </p:blipFill>
        <p:spPr>
          <a:xfrm>
            <a:off x="1665514" y="1807400"/>
            <a:ext cx="8801099" cy="491472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37"/>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a:solidFill>
                  <a:srgbClr val="586F7C"/>
                </a:solidFill>
                <a:latin typeface="Open Sans"/>
                <a:ea typeface="Open Sans"/>
                <a:cs typeface="Open Sans"/>
                <a:sym typeface="Open Sans"/>
              </a:rPr>
              <a:t>Highwire Journals - Free access</a:t>
            </a:r>
            <a:endParaRPr>
              <a:solidFill>
                <a:srgbClr val="586F7C"/>
              </a:solidFill>
              <a:latin typeface="Open Sans"/>
              <a:ea typeface="Open Sans"/>
              <a:cs typeface="Open Sans"/>
              <a:sym typeface="Open Sans"/>
            </a:endParaRPr>
          </a:p>
        </p:txBody>
      </p:sp>
      <p:sp>
        <p:nvSpPr>
          <p:cNvPr id="755" name="Google Shape;755;p37"/>
          <p:cNvSpPr txBox="1">
            <a:spLocks noGrp="1"/>
          </p:cNvSpPr>
          <p:nvPr>
            <p:ph type="body" idx="1"/>
          </p:nvPr>
        </p:nvSpPr>
        <p:spPr>
          <a:xfrm>
            <a:off x="179614" y="1796143"/>
            <a:ext cx="7886700" cy="81642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200" dirty="0">
                <a:solidFill>
                  <a:schemeClr val="dk1"/>
                </a:solidFill>
                <a:latin typeface="Open Sans"/>
                <a:ea typeface="Open Sans"/>
                <a:cs typeface="Open Sans"/>
                <a:sym typeface="Open Sans"/>
              </a:rPr>
              <a:t>Available at </a:t>
            </a:r>
            <a:r>
              <a:rPr lang="en-US" sz="2200" u="sng" dirty="0">
                <a:solidFill>
                  <a:schemeClr val="hlink"/>
                </a:solidFill>
                <a:hlinkClick r:id="rId3"/>
              </a:rPr>
              <a:t>http://highwire.stanford.edu/lists/devecon.dtl</a:t>
            </a:r>
            <a:endParaRPr sz="2200" dirty="0"/>
          </a:p>
          <a:p>
            <a:pPr marL="76200" lvl="0" indent="0" algn="l" rtl="0">
              <a:lnSpc>
                <a:spcPct val="100000"/>
              </a:lnSpc>
              <a:spcBef>
                <a:spcPts val="1000"/>
              </a:spcBef>
              <a:spcAft>
                <a:spcPts val="0"/>
              </a:spcAft>
              <a:buClr>
                <a:schemeClr val="dk1"/>
              </a:buClr>
              <a:buSzPts val="2400"/>
              <a:buNone/>
            </a:pPr>
            <a:endParaRPr sz="2200" dirty="0">
              <a:solidFill>
                <a:schemeClr val="dk1"/>
              </a:solidFill>
              <a:latin typeface="Open Sans"/>
              <a:ea typeface="Open Sans"/>
              <a:cs typeface="Open Sans"/>
              <a:sym typeface="Open Sans"/>
            </a:endParaRPr>
          </a:p>
        </p:txBody>
      </p:sp>
      <p:pic>
        <p:nvPicPr>
          <p:cNvPr id="756" name="Google Shape;756;p37" descr="https://lh3.googleusercontent.com/4NXnqtnM54gih2jyCKpUKRvR2xoxvpO98v0KTGldJ3I9OBolt1BsAWBtIbEUihNsya6AGhgM2Gbov4yRRE31Izytn0PYfdAVnnoaXOkksIN07vpGM6xqqM4PbCJy9cHSJD0B3to"/>
          <p:cNvPicPr preferRelativeResize="0"/>
          <p:nvPr/>
        </p:nvPicPr>
        <p:blipFill rotWithShape="1">
          <a:blip r:embed="rId4">
            <a:alphaModFix/>
          </a:blip>
          <a:srcRect/>
          <a:stretch/>
        </p:blipFill>
        <p:spPr>
          <a:xfrm>
            <a:off x="179614" y="3177061"/>
            <a:ext cx="4825648" cy="2074182"/>
          </a:xfrm>
          <a:prstGeom prst="rect">
            <a:avLst/>
          </a:prstGeom>
          <a:noFill/>
          <a:ln>
            <a:noFill/>
          </a:ln>
        </p:spPr>
      </p:pic>
      <p:pic>
        <p:nvPicPr>
          <p:cNvPr id="757" name="Google Shape;757;p37"/>
          <p:cNvPicPr preferRelativeResize="0"/>
          <p:nvPr/>
        </p:nvPicPr>
        <p:blipFill rotWithShape="1">
          <a:blip r:embed="rId5">
            <a:alphaModFix/>
          </a:blip>
          <a:srcRect/>
          <a:stretch/>
        </p:blipFill>
        <p:spPr>
          <a:xfrm>
            <a:off x="4963887" y="3177061"/>
            <a:ext cx="7228114" cy="36375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42"/>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Ghana – UM Collaboration Research Guides: Information resources</a:t>
            </a:r>
            <a:endParaRPr sz="3200">
              <a:solidFill>
                <a:srgbClr val="586F7C"/>
              </a:solidFill>
              <a:latin typeface="Open Sans"/>
              <a:ea typeface="Open Sans"/>
              <a:cs typeface="Open Sans"/>
              <a:sym typeface="Open Sans"/>
            </a:endParaRPr>
          </a:p>
        </p:txBody>
      </p:sp>
      <p:sp>
        <p:nvSpPr>
          <p:cNvPr id="764" name="Google Shape;764;p42"/>
          <p:cNvSpPr txBox="1">
            <a:spLocks noGrp="1"/>
          </p:cNvSpPr>
          <p:nvPr>
            <p:ph type="body" idx="1"/>
          </p:nvPr>
        </p:nvSpPr>
        <p:spPr>
          <a:xfrm>
            <a:off x="179614" y="1796143"/>
            <a:ext cx="7886700" cy="81642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000" dirty="0">
                <a:solidFill>
                  <a:schemeClr val="dk1"/>
                </a:solidFill>
                <a:latin typeface="Open Sans"/>
                <a:ea typeface="Open Sans"/>
                <a:cs typeface="Open Sans"/>
                <a:sym typeface="Open Sans"/>
              </a:rPr>
              <a:t>Available at </a:t>
            </a:r>
            <a:r>
              <a:rPr lang="en-US" sz="2000" u="sng" dirty="0">
                <a:solidFill>
                  <a:schemeClr val="hlink"/>
                </a:solidFill>
                <a:hlinkClick r:id="rId3"/>
              </a:rPr>
              <a:t>https://guides.lib.umich.edu/ghana-health</a:t>
            </a:r>
            <a:endParaRPr sz="2000" dirty="0"/>
          </a:p>
          <a:p>
            <a:pPr marL="76200" lvl="0" indent="0" algn="l" rtl="0">
              <a:lnSpc>
                <a:spcPct val="100000"/>
              </a:lnSpc>
              <a:spcBef>
                <a:spcPts val="1000"/>
              </a:spcBef>
              <a:spcAft>
                <a:spcPts val="0"/>
              </a:spcAft>
              <a:buClr>
                <a:schemeClr val="dk1"/>
              </a:buClr>
              <a:buSzPts val="2400"/>
              <a:buNone/>
            </a:pPr>
            <a:endParaRPr sz="2200" dirty="0">
              <a:solidFill>
                <a:schemeClr val="dk1"/>
              </a:solidFill>
              <a:latin typeface="Open Sans"/>
              <a:ea typeface="Open Sans"/>
              <a:cs typeface="Open Sans"/>
              <a:sym typeface="Open Sans"/>
            </a:endParaRPr>
          </a:p>
        </p:txBody>
      </p:sp>
      <p:pic>
        <p:nvPicPr>
          <p:cNvPr id="765" name="Google Shape;765;p42" descr="https://lh3.googleusercontent.com/W1DjrEuQGWf6v6ONVVszJZihC_-b1gY6C6WmSRBbpzFPTEl2OAol59YDe57gCYxjG2TD_oNY6lZ9yP4SkTIIPTwNzoY6bcFNpuTx2biJtOB7rZya0Z2UCBPxAe6sTmCFYjVmkP0"/>
          <p:cNvPicPr preferRelativeResize="0"/>
          <p:nvPr/>
        </p:nvPicPr>
        <p:blipFill rotWithShape="1">
          <a:blip r:embed="rId4">
            <a:alphaModFix/>
          </a:blip>
          <a:srcRect/>
          <a:stretch/>
        </p:blipFill>
        <p:spPr>
          <a:xfrm>
            <a:off x="179614" y="2612572"/>
            <a:ext cx="5220784" cy="1779814"/>
          </a:xfrm>
          <a:prstGeom prst="rect">
            <a:avLst/>
          </a:prstGeom>
          <a:noFill/>
          <a:ln>
            <a:noFill/>
          </a:ln>
        </p:spPr>
      </p:pic>
      <p:pic>
        <p:nvPicPr>
          <p:cNvPr id="766" name="Google Shape;766;p42"/>
          <p:cNvPicPr preferRelativeResize="0"/>
          <p:nvPr/>
        </p:nvPicPr>
        <p:blipFill rotWithShape="1">
          <a:blip r:embed="rId5">
            <a:alphaModFix/>
          </a:blip>
          <a:srcRect/>
          <a:stretch/>
        </p:blipFill>
        <p:spPr>
          <a:xfrm>
            <a:off x="5355771" y="2612572"/>
            <a:ext cx="6342012" cy="418969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43"/>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USC Libraries Research Guides</a:t>
            </a:r>
            <a:endParaRPr sz="3200">
              <a:solidFill>
                <a:srgbClr val="586F7C"/>
              </a:solidFill>
              <a:latin typeface="Open Sans"/>
              <a:ea typeface="Open Sans"/>
              <a:cs typeface="Open Sans"/>
              <a:sym typeface="Open Sans"/>
            </a:endParaRPr>
          </a:p>
        </p:txBody>
      </p:sp>
      <p:sp>
        <p:nvSpPr>
          <p:cNvPr id="773" name="Google Shape;773;p43"/>
          <p:cNvSpPr txBox="1">
            <a:spLocks noGrp="1"/>
          </p:cNvSpPr>
          <p:nvPr>
            <p:ph type="body" idx="1"/>
          </p:nvPr>
        </p:nvSpPr>
        <p:spPr>
          <a:xfrm>
            <a:off x="179613" y="1796143"/>
            <a:ext cx="9780815" cy="81642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200" dirty="0">
                <a:solidFill>
                  <a:schemeClr val="dk1"/>
                </a:solidFill>
                <a:latin typeface="Open Sans"/>
                <a:ea typeface="Open Sans"/>
                <a:cs typeface="Open Sans"/>
                <a:sym typeface="Open Sans"/>
              </a:rPr>
              <a:t>Available at </a:t>
            </a:r>
            <a:r>
              <a:rPr lang="en-US" sz="2200" u="sng" dirty="0">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https://libguides.usc.edu/healthsciences/grey_literature</a:t>
            </a:r>
            <a:endParaRPr sz="2200" dirty="0">
              <a:solidFill>
                <a:schemeClr val="accent5"/>
              </a:solidFill>
              <a:latin typeface="Open Sans"/>
              <a:ea typeface="Open Sans"/>
              <a:cs typeface="Open Sans"/>
              <a:sym typeface="Open Sans"/>
            </a:endParaRPr>
          </a:p>
          <a:p>
            <a:pPr marL="76200" lvl="0" indent="0" algn="l" rtl="0">
              <a:lnSpc>
                <a:spcPct val="100000"/>
              </a:lnSpc>
              <a:spcBef>
                <a:spcPts val="1000"/>
              </a:spcBef>
              <a:spcAft>
                <a:spcPts val="0"/>
              </a:spcAft>
              <a:buClr>
                <a:schemeClr val="dk1"/>
              </a:buClr>
              <a:buSzPts val="2400"/>
              <a:buNone/>
            </a:pPr>
            <a:endParaRPr sz="2200" dirty="0">
              <a:solidFill>
                <a:schemeClr val="dk1"/>
              </a:solidFill>
              <a:latin typeface="Open Sans"/>
              <a:ea typeface="Open Sans"/>
              <a:cs typeface="Open Sans"/>
              <a:sym typeface="Open Sans"/>
            </a:endParaRPr>
          </a:p>
        </p:txBody>
      </p:sp>
      <p:pic>
        <p:nvPicPr>
          <p:cNvPr id="774" name="Google Shape;774;p43"/>
          <p:cNvPicPr preferRelativeResize="0"/>
          <p:nvPr/>
        </p:nvPicPr>
        <p:blipFill rotWithShape="1">
          <a:blip r:embed="rId4"/>
          <a:srcRect/>
          <a:stretch/>
        </p:blipFill>
        <p:spPr>
          <a:xfrm>
            <a:off x="16897" y="2481944"/>
            <a:ext cx="5593484" cy="1632857"/>
          </a:xfrm>
          <a:prstGeom prst="rect">
            <a:avLst/>
          </a:prstGeom>
          <a:noFill/>
          <a:ln>
            <a:noFill/>
          </a:ln>
        </p:spPr>
      </p:pic>
      <p:pic>
        <p:nvPicPr>
          <p:cNvPr id="775" name="Google Shape;775;p43"/>
          <p:cNvPicPr preferRelativeResize="0"/>
          <p:nvPr/>
        </p:nvPicPr>
        <p:blipFill rotWithShape="1">
          <a:blip r:embed="rId5">
            <a:alphaModFix/>
          </a:blip>
          <a:srcRect/>
          <a:stretch/>
        </p:blipFill>
        <p:spPr>
          <a:xfrm>
            <a:off x="5627279" y="2481944"/>
            <a:ext cx="6099123" cy="4261308"/>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44"/>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Mary Couts Bernett Library – Library Guides</a:t>
            </a:r>
            <a:endParaRPr sz="3200">
              <a:solidFill>
                <a:srgbClr val="586F7C"/>
              </a:solidFill>
              <a:latin typeface="Open Sans"/>
              <a:ea typeface="Open Sans"/>
              <a:cs typeface="Open Sans"/>
              <a:sym typeface="Open Sans"/>
            </a:endParaRPr>
          </a:p>
        </p:txBody>
      </p:sp>
      <p:sp>
        <p:nvSpPr>
          <p:cNvPr id="782" name="Google Shape;782;p44"/>
          <p:cNvSpPr txBox="1">
            <a:spLocks noGrp="1"/>
          </p:cNvSpPr>
          <p:nvPr>
            <p:ph type="body" idx="1"/>
          </p:nvPr>
        </p:nvSpPr>
        <p:spPr>
          <a:xfrm>
            <a:off x="179613" y="1796143"/>
            <a:ext cx="9780815" cy="81642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sz="2000" dirty="0">
                <a:solidFill>
                  <a:schemeClr val="dk1"/>
                </a:solidFill>
                <a:latin typeface="Open Sans"/>
                <a:ea typeface="Open Sans"/>
                <a:cs typeface="Open Sans"/>
                <a:sym typeface="Open Sans"/>
              </a:rPr>
              <a:t>Available at </a:t>
            </a:r>
            <a:r>
              <a:rPr lang="en-US" sz="2000" u="sng" dirty="0">
                <a:solidFill>
                  <a:schemeClr val="hlink"/>
                </a:solidFill>
                <a:latin typeface="Open Sans"/>
                <a:ea typeface="Open Sans"/>
                <a:cs typeface="Open Sans"/>
                <a:sym typeface="Open Sans"/>
                <a:hlinkClick r:id="rId3"/>
              </a:rPr>
              <a:t>https://libguides.tcu.edu/GreyLiterature</a:t>
            </a:r>
            <a:endParaRPr sz="2000" dirty="0">
              <a:solidFill>
                <a:schemeClr val="dk1"/>
              </a:solidFill>
              <a:latin typeface="Open Sans"/>
              <a:ea typeface="Open Sans"/>
              <a:cs typeface="Open Sans"/>
              <a:sym typeface="Open Sans"/>
            </a:endParaRPr>
          </a:p>
        </p:txBody>
      </p:sp>
      <p:pic>
        <p:nvPicPr>
          <p:cNvPr id="783" name="Google Shape;783;p44"/>
          <p:cNvPicPr preferRelativeResize="0"/>
          <p:nvPr/>
        </p:nvPicPr>
        <p:blipFill rotWithShape="1">
          <a:blip r:embed="rId4"/>
          <a:srcRect/>
          <a:stretch/>
        </p:blipFill>
        <p:spPr>
          <a:xfrm>
            <a:off x="339427" y="2805111"/>
            <a:ext cx="4937153" cy="1599741"/>
          </a:xfrm>
          <a:prstGeom prst="rect">
            <a:avLst/>
          </a:prstGeom>
          <a:noFill/>
          <a:ln>
            <a:noFill/>
          </a:ln>
        </p:spPr>
      </p:pic>
      <p:pic>
        <p:nvPicPr>
          <p:cNvPr id="784" name="Google Shape;784;p44"/>
          <p:cNvPicPr preferRelativeResize="0"/>
          <p:nvPr/>
        </p:nvPicPr>
        <p:blipFill rotWithShape="1">
          <a:blip r:embed="rId5">
            <a:alphaModFix/>
          </a:blip>
          <a:srcRect/>
          <a:stretch/>
        </p:blipFill>
        <p:spPr>
          <a:xfrm>
            <a:off x="5276581" y="2805111"/>
            <a:ext cx="6691301" cy="385694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5"/>
          <p:cNvSpPr txBox="1">
            <a:spLocks noGrp="1"/>
          </p:cNvSpPr>
          <p:nvPr>
            <p:ph type="title"/>
          </p:nvPr>
        </p:nvSpPr>
        <p:spPr>
          <a:xfrm>
            <a:off x="0" y="378812"/>
            <a:ext cx="81316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Summary</a:t>
            </a:r>
            <a:endParaRPr sz="3600">
              <a:solidFill>
                <a:srgbClr val="586F7C"/>
              </a:solidFill>
              <a:latin typeface="Open Sans"/>
              <a:ea typeface="Open Sans"/>
              <a:cs typeface="Open Sans"/>
              <a:sym typeface="Open Sans"/>
            </a:endParaRPr>
          </a:p>
        </p:txBody>
      </p:sp>
      <p:sp>
        <p:nvSpPr>
          <p:cNvPr id="791" name="Google Shape;791;p45"/>
          <p:cNvSpPr txBox="1">
            <a:spLocks noGrp="1"/>
          </p:cNvSpPr>
          <p:nvPr>
            <p:ph type="body" idx="1"/>
          </p:nvPr>
        </p:nvSpPr>
        <p:spPr>
          <a:xfrm>
            <a:off x="212270" y="1796144"/>
            <a:ext cx="11462659" cy="4882242"/>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Clr>
                <a:schemeClr val="dk1"/>
              </a:buClr>
              <a:buSzPts val="2400"/>
              <a:buChar char="●"/>
            </a:pPr>
            <a:r>
              <a:rPr lang="en-US" dirty="0">
                <a:solidFill>
                  <a:schemeClr val="tx1">
                    <a:lumMod val="75000"/>
                    <a:lumOff val="25000"/>
                  </a:schemeClr>
                </a:solidFill>
                <a:latin typeface="Open Sans"/>
                <a:ea typeface="Open Sans"/>
                <a:cs typeface="Open Sans"/>
                <a:sym typeface="Open Sans"/>
              </a:rPr>
              <a:t>This lesson  focused on health-related Internet resources that range from search tools/databases to open access journals, reports, policies and images.  </a:t>
            </a:r>
            <a:endParaRPr dirty="0">
              <a:solidFill>
                <a:schemeClr val="tx1">
                  <a:lumMod val="75000"/>
                  <a:lumOff val="25000"/>
                </a:schemeClr>
              </a:solidFill>
              <a:latin typeface="Open Sans"/>
              <a:ea typeface="Open Sans"/>
              <a:cs typeface="Open Sans"/>
              <a:sym typeface="Open Sans"/>
            </a:endParaRPr>
          </a:p>
          <a:p>
            <a:pPr marL="457200" lvl="0" indent="-381000" algn="l" rtl="0">
              <a:lnSpc>
                <a:spcPct val="90000"/>
              </a:lnSpc>
              <a:spcBef>
                <a:spcPts val="1000"/>
              </a:spcBef>
              <a:spcAft>
                <a:spcPts val="0"/>
              </a:spcAft>
              <a:buClr>
                <a:schemeClr val="dk1"/>
              </a:buClr>
              <a:buSzPts val="2400"/>
              <a:buChar char="●"/>
            </a:pPr>
            <a:r>
              <a:rPr lang="en-US" dirty="0">
                <a:solidFill>
                  <a:schemeClr val="tx1">
                    <a:lumMod val="75000"/>
                    <a:lumOff val="25000"/>
                  </a:schemeClr>
                </a:solidFill>
                <a:latin typeface="Open Sans"/>
                <a:ea typeface="Open Sans"/>
                <a:cs typeface="Open Sans"/>
                <a:sym typeface="Open Sans"/>
              </a:rPr>
              <a:t>Many of the resources are available from the Research4Life Unified Content Portal page indexes – Databases, Reference sources, Free collections and Recent Resources.  The (U.S.) National Library of Medicine’s PubMed database is featured. </a:t>
            </a:r>
            <a:endParaRPr dirty="0">
              <a:solidFill>
                <a:schemeClr val="tx1">
                  <a:lumMod val="75000"/>
                  <a:lumOff val="25000"/>
                </a:schemeClr>
              </a:solidFill>
              <a:latin typeface="Open Sans"/>
              <a:ea typeface="Open Sans"/>
              <a:cs typeface="Open Sans"/>
              <a:sym typeface="Open Sans"/>
            </a:endParaRPr>
          </a:p>
          <a:p>
            <a:pPr marL="457200" lvl="0" indent="-381000" algn="l" rtl="0">
              <a:lnSpc>
                <a:spcPct val="90000"/>
              </a:lnSpc>
              <a:spcBef>
                <a:spcPts val="1000"/>
              </a:spcBef>
              <a:spcAft>
                <a:spcPts val="0"/>
              </a:spcAft>
              <a:buClr>
                <a:schemeClr val="dk1"/>
              </a:buClr>
              <a:buSzPts val="2400"/>
              <a:buChar char="●"/>
            </a:pPr>
            <a:r>
              <a:rPr lang="en-US" dirty="0">
                <a:solidFill>
                  <a:srgbClr val="3F3F3F"/>
                </a:solidFill>
                <a:latin typeface="Open Sans"/>
                <a:ea typeface="Open Sans"/>
                <a:cs typeface="Open Sans"/>
                <a:sym typeface="Open Sans"/>
              </a:rPr>
              <a:t>Others are accessible directly on the Internet. </a:t>
            </a:r>
            <a:endParaRPr dirty="0">
              <a:solidFill>
                <a:srgbClr val="3F3F3F"/>
              </a:solidFill>
              <a:latin typeface="Open Sans"/>
              <a:ea typeface="Open Sans"/>
              <a:cs typeface="Open Sans"/>
              <a:sym typeface="Open San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a117d51baf_0_6"/>
          <p:cNvSpPr txBox="1">
            <a:spLocks noGrp="1"/>
          </p:cNvSpPr>
          <p:nvPr>
            <p:ph type="title"/>
          </p:nvPr>
        </p:nvSpPr>
        <p:spPr>
          <a:xfrm>
            <a:off x="0" y="378812"/>
            <a:ext cx="8131500" cy="108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4000">
                <a:solidFill>
                  <a:srgbClr val="586F7C"/>
                </a:solidFill>
                <a:latin typeface="Open Sans"/>
                <a:ea typeface="Open Sans"/>
                <a:cs typeface="Open Sans"/>
                <a:sym typeface="Open Sans"/>
              </a:rPr>
              <a:t>Additional Resources</a:t>
            </a:r>
            <a:endParaRPr>
              <a:solidFill>
                <a:srgbClr val="586F7C"/>
              </a:solidFill>
              <a:latin typeface="Open Sans"/>
              <a:ea typeface="Open Sans"/>
              <a:cs typeface="Open Sans"/>
              <a:sym typeface="Open Sans"/>
            </a:endParaRPr>
          </a:p>
        </p:txBody>
      </p:sp>
      <p:sp>
        <p:nvSpPr>
          <p:cNvPr id="798" name="Google Shape;798;ga117d51baf_0_6"/>
          <p:cNvSpPr txBox="1">
            <a:spLocks noGrp="1"/>
          </p:cNvSpPr>
          <p:nvPr>
            <p:ph type="body" idx="1"/>
          </p:nvPr>
        </p:nvSpPr>
        <p:spPr>
          <a:xfrm>
            <a:off x="655983" y="1796144"/>
            <a:ext cx="11019000" cy="488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SzPts val="1800"/>
              <a:buNone/>
            </a:pPr>
            <a:endParaRPr sz="1800">
              <a:solidFill>
                <a:srgbClr val="3F3F3F"/>
              </a:solidFill>
              <a:latin typeface="Open Sans"/>
              <a:ea typeface="Open Sans"/>
              <a:cs typeface="Open Sans"/>
              <a:sym typeface="Open Sans"/>
            </a:endParaRPr>
          </a:p>
          <a:p>
            <a:pPr marL="0" lvl="0" indent="0" algn="l" rtl="0">
              <a:lnSpc>
                <a:spcPct val="115000"/>
              </a:lnSpc>
              <a:spcBef>
                <a:spcPts val="1200"/>
              </a:spcBef>
              <a:spcAft>
                <a:spcPts val="0"/>
              </a:spcAft>
              <a:buSzPts val="2400"/>
              <a:buNone/>
            </a:pPr>
            <a:r>
              <a:rPr lang="en-US">
                <a:solidFill>
                  <a:srgbClr val="3F3F3F"/>
                </a:solidFill>
                <a:latin typeface="Open Sans"/>
                <a:ea typeface="Open Sans"/>
                <a:cs typeface="Open Sans"/>
                <a:sym typeface="Open Sans"/>
              </a:rPr>
              <a:t>Research4Life. ‘Librarians hub/Training Presentations/Topic 4/Interdisciplinary Resources’ Accessed 20 September 2021</a:t>
            </a:r>
            <a:endParaRPr>
              <a:solidFill>
                <a:srgbClr val="3F3F3F"/>
              </a:solidFill>
              <a:latin typeface="Open Sans"/>
              <a:ea typeface="Open Sans"/>
              <a:cs typeface="Open Sans"/>
              <a:sym typeface="Open Sans"/>
            </a:endParaRPr>
          </a:p>
          <a:p>
            <a:pPr marL="0" lvl="0" indent="0" algn="l" rtl="0">
              <a:lnSpc>
                <a:spcPct val="115000"/>
              </a:lnSpc>
              <a:spcBef>
                <a:spcPts val="1200"/>
              </a:spcBef>
              <a:spcAft>
                <a:spcPts val="0"/>
              </a:spcAft>
              <a:buSzPts val="2400"/>
              <a:buNone/>
            </a:pPr>
            <a:r>
              <a:rPr lang="en-US" u="sng">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https://www.research4life.org/training/librarians-hub/</a:t>
            </a:r>
            <a:r>
              <a:rPr lang="en-US">
                <a:solidFill>
                  <a:schemeClr val="accent5"/>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 </a:t>
            </a:r>
            <a:endParaRPr>
              <a:solidFill>
                <a:schemeClr val="accent5"/>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0" y="251487"/>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sz="3200">
                <a:solidFill>
                  <a:srgbClr val="586F7C"/>
                </a:solidFill>
                <a:latin typeface="Open Sans"/>
                <a:ea typeface="Open Sans"/>
                <a:cs typeface="Open Sans"/>
                <a:sym typeface="Open Sans"/>
              </a:rPr>
              <a:t>Initial (Summary) Search Results - </a:t>
            </a:r>
            <a:endParaRPr sz="3200">
              <a:solidFill>
                <a:srgbClr val="586F7C"/>
              </a:solidFill>
              <a:latin typeface="Open Sans"/>
              <a:ea typeface="Open Sans"/>
              <a:cs typeface="Open Sans"/>
              <a:sym typeface="Open Sans"/>
            </a:endParaRPr>
          </a:p>
          <a:p>
            <a:pPr marL="0" lvl="0" indent="0" algn="l" rtl="0">
              <a:lnSpc>
                <a:spcPct val="90000"/>
              </a:lnSpc>
              <a:spcBef>
                <a:spcPts val="0"/>
              </a:spcBef>
              <a:spcAft>
                <a:spcPts val="0"/>
              </a:spcAft>
              <a:buClr>
                <a:srgbClr val="586F7C"/>
              </a:buClr>
              <a:buSzPts val="3700"/>
              <a:buNone/>
            </a:pPr>
            <a:r>
              <a:rPr lang="en-US" sz="3200">
                <a:solidFill>
                  <a:srgbClr val="586F7C"/>
                </a:solidFill>
                <a:latin typeface="Open Sans"/>
                <a:ea typeface="Open Sans"/>
                <a:cs typeface="Open Sans"/>
                <a:sym typeface="Open Sans"/>
              </a:rPr>
              <a:t>other options</a:t>
            </a:r>
            <a:endParaRPr sz="3200">
              <a:solidFill>
                <a:srgbClr val="586F7C"/>
              </a:solidFill>
              <a:latin typeface="Open Sans"/>
              <a:ea typeface="Open Sans"/>
              <a:cs typeface="Open Sans"/>
              <a:sym typeface="Open Sans"/>
            </a:endParaRPr>
          </a:p>
        </p:txBody>
      </p:sp>
      <p:sp>
        <p:nvSpPr>
          <p:cNvPr id="135" name="Google Shape;135;p16"/>
          <p:cNvSpPr txBox="1">
            <a:spLocks noGrp="1"/>
          </p:cNvSpPr>
          <p:nvPr>
            <p:ph type="body" idx="1"/>
          </p:nvPr>
        </p:nvSpPr>
        <p:spPr>
          <a:xfrm>
            <a:off x="111500" y="1837200"/>
            <a:ext cx="5351100" cy="474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000">
                <a:solidFill>
                  <a:srgbClr val="3F3F3F"/>
                </a:solidFill>
                <a:latin typeface="Open Sans"/>
                <a:ea typeface="Open Sans"/>
                <a:cs typeface="Open Sans"/>
                <a:sym typeface="Open Sans"/>
              </a:rPr>
              <a:t>Scroll down the left column of the </a:t>
            </a:r>
            <a:r>
              <a:rPr lang="en-US" sz="2000" b="1">
                <a:solidFill>
                  <a:srgbClr val="3F3F3F"/>
                </a:solidFill>
                <a:latin typeface="Open Sans"/>
                <a:ea typeface="Open Sans"/>
                <a:cs typeface="Open Sans"/>
                <a:sym typeface="Open Sans"/>
              </a:rPr>
              <a:t>Summary</a:t>
            </a:r>
            <a:r>
              <a:rPr lang="en-US" sz="2000">
                <a:solidFill>
                  <a:srgbClr val="3F3F3F"/>
                </a:solidFill>
                <a:latin typeface="Open Sans"/>
                <a:ea typeface="Open Sans"/>
                <a:cs typeface="Open Sans"/>
                <a:sym typeface="Open Sans"/>
              </a:rPr>
              <a:t> search results page to view the following filters:</a:t>
            </a:r>
            <a:endParaRPr sz="2000">
              <a:solidFill>
                <a:srgbClr val="3F3F3F"/>
              </a:solidFill>
              <a:latin typeface="Open Sans"/>
              <a:ea typeface="Open Sans"/>
              <a:cs typeface="Open Sans"/>
              <a:sym typeface="Open Sans"/>
            </a:endParaRPr>
          </a:p>
          <a:p>
            <a:pPr marL="457200" lvl="0" indent="-355600" algn="l" rtl="0">
              <a:lnSpc>
                <a:spcPct val="100000"/>
              </a:lnSpc>
              <a:spcBef>
                <a:spcPts val="0"/>
              </a:spcBef>
              <a:spcAft>
                <a:spcPts val="0"/>
              </a:spcAft>
              <a:buClr>
                <a:schemeClr val="dk1"/>
              </a:buClr>
              <a:buSzPts val="2000"/>
              <a:buFont typeface="Open Sans"/>
              <a:buChar char="●"/>
            </a:pPr>
            <a:r>
              <a:rPr lang="en-US" sz="2000" b="1">
                <a:solidFill>
                  <a:srgbClr val="3F3F3F"/>
                </a:solidFill>
                <a:latin typeface="Open Sans"/>
                <a:ea typeface="Open Sans"/>
                <a:cs typeface="Open Sans"/>
                <a:sym typeface="Open Sans"/>
              </a:rPr>
              <a:t>Text availability: </a:t>
            </a:r>
            <a:r>
              <a:rPr lang="en-US" sz="2000">
                <a:solidFill>
                  <a:srgbClr val="3F3F3F"/>
                </a:solidFill>
                <a:latin typeface="Open Sans"/>
                <a:ea typeface="Open Sans"/>
                <a:cs typeface="Open Sans"/>
                <a:sym typeface="Open Sans"/>
              </a:rPr>
              <a:t>Abstract, Free full text and  Full text.</a:t>
            </a:r>
            <a:endParaRPr sz="2000">
              <a:solidFill>
                <a:srgbClr val="3F3F3F"/>
              </a:solidFill>
              <a:latin typeface="Open Sans"/>
              <a:ea typeface="Open Sans"/>
              <a:cs typeface="Open Sans"/>
              <a:sym typeface="Open Sans"/>
            </a:endParaRPr>
          </a:p>
          <a:p>
            <a:pPr marL="457200" lvl="0" indent="-355600" algn="l" rtl="0">
              <a:lnSpc>
                <a:spcPct val="100000"/>
              </a:lnSpc>
              <a:spcBef>
                <a:spcPts val="0"/>
              </a:spcBef>
              <a:spcAft>
                <a:spcPts val="0"/>
              </a:spcAft>
              <a:buClr>
                <a:schemeClr val="dk1"/>
              </a:buClr>
              <a:buSzPts val="2000"/>
              <a:buFont typeface="Open Sans"/>
              <a:buChar char="●"/>
            </a:pPr>
            <a:r>
              <a:rPr lang="en-US" sz="2000" b="1">
                <a:solidFill>
                  <a:srgbClr val="3F3F3F"/>
                </a:solidFill>
                <a:latin typeface="Open Sans"/>
                <a:ea typeface="Open Sans"/>
                <a:cs typeface="Open Sans"/>
                <a:sym typeface="Open Sans"/>
              </a:rPr>
              <a:t>Article Attribute: </a:t>
            </a:r>
            <a:r>
              <a:rPr lang="en-US" sz="2000">
                <a:solidFill>
                  <a:srgbClr val="3F3F3F"/>
                </a:solidFill>
                <a:latin typeface="Open Sans"/>
                <a:ea typeface="Open Sans"/>
                <a:cs typeface="Open Sans"/>
                <a:sym typeface="Open Sans"/>
              </a:rPr>
              <a:t>Associated data</a:t>
            </a:r>
            <a:endParaRPr sz="2000">
              <a:solidFill>
                <a:srgbClr val="3F3F3F"/>
              </a:solidFill>
              <a:latin typeface="Open Sans"/>
              <a:ea typeface="Open Sans"/>
              <a:cs typeface="Open Sans"/>
              <a:sym typeface="Open Sans"/>
            </a:endParaRPr>
          </a:p>
          <a:p>
            <a:pPr marL="457200" lvl="0" indent="-355600" algn="l" rtl="0">
              <a:lnSpc>
                <a:spcPct val="100000"/>
              </a:lnSpc>
              <a:spcBef>
                <a:spcPts val="0"/>
              </a:spcBef>
              <a:spcAft>
                <a:spcPts val="0"/>
              </a:spcAft>
              <a:buClr>
                <a:schemeClr val="dk1"/>
              </a:buClr>
              <a:buSzPts val="2000"/>
              <a:buFont typeface="Open Sans"/>
              <a:buChar char="●"/>
            </a:pPr>
            <a:r>
              <a:rPr lang="en-US" sz="2000" b="1">
                <a:solidFill>
                  <a:srgbClr val="3F3F3F"/>
                </a:solidFill>
                <a:latin typeface="Open Sans"/>
                <a:ea typeface="Open Sans"/>
                <a:cs typeface="Open Sans"/>
                <a:sym typeface="Open Sans"/>
              </a:rPr>
              <a:t>Article Type</a:t>
            </a:r>
            <a:r>
              <a:rPr lang="en-US" sz="2000">
                <a:solidFill>
                  <a:srgbClr val="3F3F3F"/>
                </a:solidFill>
                <a:latin typeface="Open Sans"/>
                <a:ea typeface="Open Sans"/>
                <a:cs typeface="Open Sans"/>
                <a:sym typeface="Open Sans"/>
              </a:rPr>
              <a:t>: Books and Documents, Clinical Trial, Meta-Analysis, Randomized Controlled  Trials, Review and Systematic Reviews.</a:t>
            </a:r>
            <a:endParaRPr sz="2000">
              <a:solidFill>
                <a:srgbClr val="3F3F3F"/>
              </a:solidFill>
              <a:latin typeface="Open Sans"/>
              <a:ea typeface="Open Sans"/>
              <a:cs typeface="Open Sans"/>
              <a:sym typeface="Open Sans"/>
            </a:endParaRPr>
          </a:p>
          <a:p>
            <a:pPr marL="457200" lvl="0" indent="-355600" algn="l" rtl="0">
              <a:lnSpc>
                <a:spcPct val="100000"/>
              </a:lnSpc>
              <a:spcBef>
                <a:spcPts val="0"/>
              </a:spcBef>
              <a:spcAft>
                <a:spcPts val="0"/>
              </a:spcAft>
              <a:buClr>
                <a:schemeClr val="dk1"/>
              </a:buClr>
              <a:buSzPts val="2000"/>
              <a:buFont typeface="Open Sans"/>
              <a:buChar char="●"/>
            </a:pPr>
            <a:r>
              <a:rPr lang="en-US" sz="2000" b="1">
                <a:solidFill>
                  <a:srgbClr val="3F3F3F"/>
                </a:solidFill>
                <a:latin typeface="Open Sans"/>
                <a:ea typeface="Open Sans"/>
                <a:cs typeface="Open Sans"/>
                <a:sym typeface="Open Sans"/>
              </a:rPr>
              <a:t>Publication Date</a:t>
            </a:r>
            <a:r>
              <a:rPr lang="en-US" sz="2000">
                <a:solidFill>
                  <a:srgbClr val="3F3F3F"/>
                </a:solidFill>
                <a:latin typeface="Open Sans"/>
                <a:ea typeface="Open Sans"/>
                <a:cs typeface="Open Sans"/>
                <a:sym typeface="Open Sans"/>
              </a:rPr>
              <a:t> with 1, 5 and, 10 years options. </a:t>
            </a:r>
            <a:endParaRPr sz="2000">
              <a:solidFill>
                <a:srgbClr val="3F3F3F"/>
              </a:solidFill>
              <a:latin typeface="Open Sans"/>
              <a:ea typeface="Open Sans"/>
              <a:cs typeface="Open Sans"/>
              <a:sym typeface="Open Sans"/>
            </a:endParaRPr>
          </a:p>
          <a:p>
            <a:pPr marL="457200" lvl="0" indent="-355600" algn="l" rtl="0">
              <a:lnSpc>
                <a:spcPct val="100000"/>
              </a:lnSpc>
              <a:spcBef>
                <a:spcPts val="0"/>
              </a:spcBef>
              <a:spcAft>
                <a:spcPts val="0"/>
              </a:spcAft>
              <a:buClr>
                <a:schemeClr val="dk1"/>
              </a:buClr>
              <a:buSzPts val="2000"/>
              <a:buFont typeface="Open Sans"/>
              <a:buChar char="●"/>
            </a:pPr>
            <a:r>
              <a:rPr lang="en-US" sz="2000" b="1">
                <a:solidFill>
                  <a:srgbClr val="3F3F3F"/>
                </a:solidFill>
                <a:latin typeface="Open Sans"/>
                <a:ea typeface="Open Sans"/>
                <a:cs typeface="Open Sans"/>
                <a:sym typeface="Open Sans"/>
              </a:rPr>
              <a:t>Additional filters </a:t>
            </a:r>
            <a:r>
              <a:rPr lang="en-US" sz="2000">
                <a:solidFill>
                  <a:srgbClr val="3F3F3F"/>
                </a:solidFill>
                <a:latin typeface="Open Sans"/>
                <a:ea typeface="Open Sans"/>
                <a:cs typeface="Open Sans"/>
                <a:sym typeface="Open Sans"/>
              </a:rPr>
              <a:t>- see next slide</a:t>
            </a:r>
            <a:endParaRPr sz="2000">
              <a:solidFill>
                <a:srgbClr val="3F3F3F"/>
              </a:solidFill>
              <a:latin typeface="Open Sans"/>
              <a:ea typeface="Open Sans"/>
              <a:cs typeface="Open Sans"/>
              <a:sym typeface="Open Sans"/>
            </a:endParaRPr>
          </a:p>
        </p:txBody>
      </p:sp>
      <p:pic>
        <p:nvPicPr>
          <p:cNvPr id="136" name="Google Shape;136;p16"/>
          <p:cNvPicPr preferRelativeResize="0"/>
          <p:nvPr/>
        </p:nvPicPr>
        <p:blipFill rotWithShape="1">
          <a:blip r:embed="rId3">
            <a:alphaModFix/>
          </a:blip>
          <a:srcRect/>
          <a:stretch/>
        </p:blipFill>
        <p:spPr>
          <a:xfrm>
            <a:off x="5580450" y="1742725"/>
            <a:ext cx="6519825" cy="4949700"/>
          </a:xfrm>
          <a:prstGeom prst="rect">
            <a:avLst/>
          </a:prstGeom>
          <a:noFill/>
          <a:ln>
            <a:noFill/>
          </a:ln>
        </p:spPr>
      </p:pic>
      <p:sp>
        <p:nvSpPr>
          <p:cNvPr id="137" name="Google Shape;137;p16"/>
          <p:cNvSpPr/>
          <p:nvPr/>
        </p:nvSpPr>
        <p:spPr>
          <a:xfrm>
            <a:off x="5580450" y="1742725"/>
            <a:ext cx="1031100" cy="940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6"/>
          <p:cNvSpPr/>
          <p:nvPr/>
        </p:nvSpPr>
        <p:spPr>
          <a:xfrm>
            <a:off x="5580450" y="2747550"/>
            <a:ext cx="1263000" cy="409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6"/>
          <p:cNvSpPr/>
          <p:nvPr/>
        </p:nvSpPr>
        <p:spPr>
          <a:xfrm>
            <a:off x="5580450" y="3241050"/>
            <a:ext cx="1718100" cy="1571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6"/>
          <p:cNvSpPr/>
          <p:nvPr/>
        </p:nvSpPr>
        <p:spPr>
          <a:xfrm>
            <a:off x="5580475" y="4886875"/>
            <a:ext cx="1263000" cy="864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6"/>
          <p:cNvSpPr/>
          <p:nvPr/>
        </p:nvSpPr>
        <p:spPr>
          <a:xfrm>
            <a:off x="5580450" y="5857925"/>
            <a:ext cx="1263000" cy="409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727b3dbef2_0_81"/>
          <p:cNvSpPr txBox="1">
            <a:spLocks noGrp="1"/>
          </p:cNvSpPr>
          <p:nvPr>
            <p:ph type="title"/>
          </p:nvPr>
        </p:nvSpPr>
        <p:spPr>
          <a:xfrm>
            <a:off x="0" y="437222"/>
            <a:ext cx="8203500" cy="108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a:solidFill>
                  <a:srgbClr val="586F7C"/>
                </a:solidFill>
                <a:latin typeface="Open Sans"/>
                <a:ea typeface="Open Sans"/>
                <a:cs typeface="Open Sans"/>
                <a:sym typeface="Open Sans"/>
              </a:rPr>
              <a:t>You are invited to;</a:t>
            </a:r>
            <a:endParaRPr>
              <a:solidFill>
                <a:srgbClr val="586F7C"/>
              </a:solidFill>
              <a:latin typeface="Open Sans"/>
              <a:ea typeface="Open Sans"/>
              <a:cs typeface="Open Sans"/>
              <a:sym typeface="Open Sans"/>
            </a:endParaRPr>
          </a:p>
        </p:txBody>
      </p:sp>
      <p:sp>
        <p:nvSpPr>
          <p:cNvPr id="804" name="Google Shape;804;g727b3dbef2_0_81"/>
          <p:cNvSpPr txBox="1">
            <a:spLocks noGrp="1"/>
          </p:cNvSpPr>
          <p:nvPr>
            <p:ph type="body" idx="1"/>
          </p:nvPr>
        </p:nvSpPr>
        <p:spPr>
          <a:xfrm>
            <a:off x="656075" y="2094525"/>
            <a:ext cx="9916800" cy="3599400"/>
          </a:xfrm>
          <a:prstGeom prst="rect">
            <a:avLst/>
          </a:prstGeom>
          <a:noFill/>
          <a:ln>
            <a:noFill/>
          </a:ln>
        </p:spPr>
        <p:txBody>
          <a:bodyPr spcFirstLastPara="1" wrap="square" lIns="91425" tIns="45700" rIns="91425" bIns="45700" anchor="t" anchorCtr="0">
            <a:noAutofit/>
          </a:bodyPr>
          <a:lstStyle/>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Visit us at </a:t>
            </a:r>
            <a:r>
              <a:rPr lang="en-US" sz="2000">
                <a:solidFill>
                  <a:srgbClr val="586F7C"/>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www.research4life.or</a:t>
            </a:r>
            <a:r>
              <a:rPr lang="en-US" sz="2000" u="sng">
                <a:solidFill>
                  <a:srgbClr val="586F7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g</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Contact us at </a:t>
            </a:r>
            <a:r>
              <a:rPr lang="en-US" sz="2000">
                <a:solidFill>
                  <a:srgbClr val="586F7C"/>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r4l@research4life.org</a:t>
            </a:r>
            <a:r>
              <a:rPr lang="en-US" sz="2000">
                <a:solidFill>
                  <a:srgbClr val="586F7C"/>
                </a:solidFill>
                <a:latin typeface="Open Sans"/>
                <a:ea typeface="Open Sans"/>
                <a:cs typeface="Open Sans"/>
                <a:sym typeface="Open Sans"/>
              </a:rPr>
              <a:t> </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Find out about other training materials [</a:t>
            </a:r>
            <a:r>
              <a:rPr lang="en-US" sz="2000" u="sng">
                <a:solidFill>
                  <a:schemeClr val="hlink"/>
                </a:solidFill>
                <a:latin typeface="Open Sans"/>
                <a:ea typeface="Open Sans"/>
                <a:cs typeface="Open Sans"/>
                <a:sym typeface="Open Sans"/>
                <a:hlinkClick r:id="rId5"/>
              </a:rPr>
              <a:t>www.research4life.org/training</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Subscribe to Research4Life newsletter [</a:t>
            </a:r>
            <a:r>
              <a:rPr lang="en-US" sz="2000" u="sng">
                <a:solidFill>
                  <a:schemeClr val="hlink"/>
                </a:solidFill>
                <a:latin typeface="Open Sans"/>
                <a:ea typeface="Open Sans"/>
                <a:cs typeface="Open Sans"/>
                <a:sym typeface="Open Sans"/>
                <a:hlinkClick r:id="rId6"/>
              </a:rPr>
              <a:t>www.research4life.org/newsletter</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Check out Research4Life videos [</a:t>
            </a:r>
            <a:r>
              <a:rPr lang="en-US" sz="2000" u="sng">
                <a:solidFill>
                  <a:schemeClr val="hlink"/>
                </a:solidFill>
                <a:latin typeface="Open Sans"/>
                <a:ea typeface="Open Sans"/>
                <a:cs typeface="Open Sans"/>
                <a:sym typeface="Open Sans"/>
                <a:hlinkClick r:id="rId7"/>
              </a:rPr>
              <a:t>https://bit.ly/2w3CU5C</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Follow us on Twitter @r4lpartnership and </a:t>
            </a:r>
            <a:r>
              <a:rPr lang="en-US" sz="2000">
                <a:solidFill>
                  <a:srgbClr val="586F7C"/>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Facebook</a:t>
            </a:r>
            <a:r>
              <a:rPr lang="en-US" sz="2000">
                <a:solidFill>
                  <a:srgbClr val="586F7C"/>
                </a:solidFill>
                <a:latin typeface="Open Sans"/>
                <a:ea typeface="Open Sans"/>
                <a:cs typeface="Open Sans"/>
                <a:sym typeface="Open Sans"/>
              </a:rPr>
              <a:t> @R4Lpartnership</a:t>
            </a:r>
            <a:endParaRPr sz="2000">
              <a:solidFill>
                <a:schemeClr val="dk1"/>
              </a:solidFill>
              <a:latin typeface="Open Sans"/>
              <a:ea typeface="Open Sans"/>
              <a:cs typeface="Open Sans"/>
              <a:sym typeface="Open San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body" idx="1"/>
          </p:nvPr>
        </p:nvSpPr>
        <p:spPr>
          <a:xfrm>
            <a:off x="838200" y="1959388"/>
            <a:ext cx="10515600" cy="3986100"/>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Research4Life is committed to the UN's </a:t>
            </a:r>
            <a:r>
              <a:rPr lang="nl-NL" sz="2200" u="sng">
                <a:solidFill>
                  <a:srgbClr val="F4992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Sustainable Development Goals</a:t>
            </a:r>
            <a:r>
              <a:rPr lang="nl-NL" sz="2200" u="sng">
                <a:solidFill>
                  <a:srgbClr val="F49925"/>
                </a:solidFill>
                <a:latin typeface="Open Sans"/>
                <a:ea typeface="Open Sans"/>
                <a:cs typeface="Open Sans"/>
                <a:sym typeface="Open Sans"/>
              </a:rPr>
              <a:t>.</a:t>
            </a:r>
            <a:endParaRPr sz="2200">
              <a:solidFill>
                <a:srgbClr val="F49925"/>
              </a:solidFill>
              <a:latin typeface="Open Sans"/>
              <a:ea typeface="Open Sans"/>
              <a:cs typeface="Open Sans"/>
              <a:sym typeface="Open Sans"/>
            </a:endParaRPr>
          </a:p>
          <a:p>
            <a:pPr marL="0" lvl="0" indent="0" algn="l" rtl="0">
              <a:lnSpc>
                <a:spcPct val="90000"/>
              </a:lnSpc>
              <a:spcBef>
                <a:spcPts val="1000"/>
              </a:spcBef>
              <a:spcAft>
                <a:spcPts val="0"/>
              </a:spcAft>
              <a:buSzPts val="2800"/>
              <a:buNone/>
            </a:pPr>
            <a:endParaRPr sz="220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Research4Life contributes to the United Nations Decade of Action by increasing research participation from the Global South. </a:t>
            </a:r>
            <a:endParaRPr sz="2200"/>
          </a:p>
          <a:p>
            <a:pPr marL="76200" lvl="0" indent="0" algn="l" rtl="0">
              <a:lnSpc>
                <a:spcPct val="90000"/>
              </a:lnSpc>
              <a:spcBef>
                <a:spcPts val="1000"/>
              </a:spcBef>
              <a:spcAft>
                <a:spcPts val="0"/>
              </a:spcAft>
              <a:buSzPts val="2400"/>
              <a:buNone/>
            </a:pPr>
            <a:endParaRPr sz="220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The recent Strategic Plan to 2030 focuses on inclusion and equity in the global research community, supporting the creation of an even richer body of research which will help to advance the </a:t>
            </a:r>
            <a:r>
              <a:rPr lang="nl-NL" sz="2200" b="1">
                <a:solidFill>
                  <a:schemeClr val="dk2"/>
                </a:solidFill>
                <a:latin typeface="Open Sans"/>
                <a:ea typeface="Open Sans"/>
                <a:cs typeface="Open Sans"/>
                <a:sym typeface="Open Sans"/>
              </a:rPr>
              <a:t>Sustainable Development Goals</a:t>
            </a:r>
            <a:r>
              <a:rPr lang="nl-NL" sz="2200">
                <a:solidFill>
                  <a:schemeClr val="dk2"/>
                </a:solidFill>
                <a:latin typeface="Open Sans"/>
                <a:ea typeface="Open Sans"/>
                <a:cs typeface="Open Sans"/>
                <a:sym typeface="Open Sans"/>
              </a:rPr>
              <a:t>.</a:t>
            </a:r>
            <a:endParaRPr sz="2200"/>
          </a:p>
          <a:p>
            <a:pPr marL="76200" lvl="0" indent="0" algn="l" rtl="0">
              <a:lnSpc>
                <a:spcPct val="90000"/>
              </a:lnSpc>
              <a:spcBef>
                <a:spcPts val="1000"/>
              </a:spcBef>
              <a:spcAft>
                <a:spcPts val="0"/>
              </a:spcAft>
              <a:buSzPts val="2400"/>
              <a:buNone/>
            </a:pPr>
            <a:endParaRPr sz="220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Research4Life offers our partners, users and supporters the opportunity to contribute to the creation of a diverse. inclusive and equitable research ecosystem for all. </a:t>
            </a:r>
            <a:endParaRPr sz="2200" u="sng">
              <a:solidFill>
                <a:schemeClr val="dk2"/>
              </a:solidFill>
              <a:latin typeface="Open Sans"/>
              <a:ea typeface="Open Sans"/>
              <a:cs typeface="Open Sans"/>
              <a:sym typeface="Open Sans"/>
            </a:endParaRPr>
          </a:p>
          <a:p>
            <a:pPr marL="457200" lvl="0" indent="-228600" algn="l" rtl="0">
              <a:lnSpc>
                <a:spcPct val="90000"/>
              </a:lnSpc>
              <a:spcBef>
                <a:spcPts val="1000"/>
              </a:spcBef>
              <a:spcAft>
                <a:spcPts val="0"/>
              </a:spcAft>
              <a:buSzPts val="2400"/>
              <a:buNone/>
            </a:pPr>
            <a:endParaRPr sz="2200">
              <a:solidFill>
                <a:srgbClr val="23527C"/>
              </a:solidFill>
              <a:latin typeface="Quattrocento Sans"/>
              <a:ea typeface="Quattrocento Sans"/>
              <a:cs typeface="Quattrocento Sans"/>
              <a:sym typeface="Quattrocento Sans"/>
            </a:endParaRPr>
          </a:p>
        </p:txBody>
      </p:sp>
      <p:pic>
        <p:nvPicPr>
          <p:cNvPr id="110" name="Google Shape;110;p16"/>
          <p:cNvPicPr preferRelativeResize="0"/>
          <p:nvPr/>
        </p:nvPicPr>
        <p:blipFill rotWithShape="1">
          <a:blip r:embed="rId4">
            <a:alphaModFix/>
          </a:blip>
          <a:srcRect/>
          <a:stretch/>
        </p:blipFill>
        <p:spPr>
          <a:xfrm>
            <a:off x="705415" y="202431"/>
            <a:ext cx="7031026" cy="1232994"/>
          </a:xfrm>
          <a:prstGeom prst="rect">
            <a:avLst/>
          </a:prstGeom>
          <a:noFill/>
          <a:ln>
            <a:noFill/>
          </a:ln>
        </p:spPr>
      </p:pic>
      <p:pic>
        <p:nvPicPr>
          <p:cNvPr id="111" name="Google Shape;111;p16"/>
          <p:cNvPicPr preferRelativeResize="0"/>
          <p:nvPr/>
        </p:nvPicPr>
        <p:blipFill rotWithShape="1">
          <a:blip r:embed="rId5">
            <a:alphaModFix/>
          </a:blip>
          <a:srcRect/>
          <a:stretch/>
        </p:blipFill>
        <p:spPr>
          <a:xfrm rot="10800000" flipH="1">
            <a:off x="989098" y="1731702"/>
            <a:ext cx="2276669" cy="7588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body" idx="1"/>
          </p:nvPr>
        </p:nvSpPr>
        <p:spPr>
          <a:xfrm>
            <a:off x="838200" y="1503110"/>
            <a:ext cx="10515600" cy="4938395"/>
          </a:xfrm>
          <a:prstGeom prst="rect">
            <a:avLst/>
          </a:prstGeom>
          <a:noFill/>
          <a:ln>
            <a:noFill/>
          </a:ln>
        </p:spPr>
        <p:txBody>
          <a:bodyPr spcFirstLastPara="1" wrap="square" lIns="91425" tIns="45700" rIns="91425" bIns="45700" anchor="t" anchorCtr="0">
            <a:noAutofit/>
          </a:bodyPr>
          <a:lstStyle/>
          <a:p>
            <a:pPr marL="76200" lvl="0" indent="0" algn="just" rtl="0">
              <a:lnSpc>
                <a:spcPct val="90000"/>
              </a:lnSpc>
              <a:spcBef>
                <a:spcPts val="1000"/>
              </a:spcBef>
              <a:spcAft>
                <a:spcPts val="0"/>
              </a:spcAft>
              <a:buClr>
                <a:schemeClr val="dk1"/>
              </a:buClr>
              <a:buSzPts val="2400"/>
              <a:buFont typeface="Arial"/>
              <a:buNone/>
            </a:pPr>
            <a:br>
              <a:rPr lang="nl-NL" sz="1800">
                <a:latin typeface="Open Sans"/>
                <a:ea typeface="Open Sans"/>
                <a:cs typeface="Open Sans"/>
                <a:sym typeface="Open Sans"/>
              </a:rPr>
            </a:br>
            <a:br>
              <a:rPr lang="nl-NL" sz="1800">
                <a:latin typeface="Open Sans"/>
                <a:ea typeface="Open Sans"/>
                <a:cs typeface="Open Sans"/>
                <a:sym typeface="Open Sans"/>
              </a:rPr>
            </a:br>
            <a:r>
              <a:rPr lang="nl-NL" sz="2000">
                <a:solidFill>
                  <a:schemeClr val="dk2"/>
                </a:solidFill>
                <a:latin typeface="Open Sans"/>
                <a:ea typeface="Open Sans"/>
                <a:cs typeface="Open Sans"/>
                <a:sym typeface="Open Sans"/>
              </a:rPr>
              <a:t>Our unique public-private structure allows us to work effectively in alignment with</a:t>
            </a:r>
            <a:r>
              <a:rPr lang="nl-NL" sz="2000">
                <a:solidFill>
                  <a:srgbClr val="333333"/>
                </a:solidFill>
                <a:latin typeface="Open Sans"/>
                <a:ea typeface="Open Sans"/>
                <a:cs typeface="Open Sans"/>
                <a:sym typeface="Open Sans"/>
              </a:rPr>
              <a:t>  </a:t>
            </a:r>
            <a:r>
              <a:rPr lang="nl-NL" sz="2000" u="sng">
                <a:solidFill>
                  <a:srgbClr val="F8981D"/>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SDG17</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Partnership for the Goals </a:t>
            </a:r>
            <a:r>
              <a:rPr lang="nl-NL" sz="2000">
                <a:solidFill>
                  <a:schemeClr val="dk2"/>
                </a:solidFill>
                <a:latin typeface="Open Sans"/>
                <a:ea typeface="Open Sans"/>
                <a:cs typeface="Open Sans"/>
                <a:sym typeface="Open Sans"/>
              </a:rPr>
              <a:t>for sustainable development and to support our community of users as both consumers and producers of critical research and</a:t>
            </a:r>
            <a:r>
              <a:rPr lang="nl-NL" sz="2000">
                <a:solidFill>
                  <a:srgbClr val="333333"/>
                </a:solidFill>
                <a:latin typeface="Open Sans"/>
                <a:ea typeface="Open Sans"/>
                <a:cs typeface="Open Sans"/>
                <a:sym typeface="Open Sans"/>
              </a:rPr>
              <a:t> advance </a:t>
            </a:r>
            <a:r>
              <a:rPr lang="nl-NL" sz="2000" u="sng">
                <a:solidFill>
                  <a:srgbClr val="F8981D"/>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SDG10</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Reduced Inequalities </a:t>
            </a:r>
            <a:r>
              <a:rPr lang="nl-NL" sz="2000">
                <a:solidFill>
                  <a:schemeClr val="dk2"/>
                </a:solidFill>
                <a:latin typeface="Open Sans"/>
                <a:ea typeface="Open Sans"/>
                <a:cs typeface="Open Sans"/>
                <a:sym typeface="Open Sans"/>
              </a:rPr>
              <a:t>within and among countries.</a:t>
            </a:r>
            <a:endParaRPr/>
          </a:p>
          <a:p>
            <a:pPr marL="76200" lvl="0" indent="0" algn="just" rtl="0">
              <a:lnSpc>
                <a:spcPct val="90000"/>
              </a:lnSpc>
              <a:spcBef>
                <a:spcPts val="1000"/>
              </a:spcBef>
              <a:spcAft>
                <a:spcPts val="0"/>
              </a:spcAft>
              <a:buClr>
                <a:schemeClr val="dk1"/>
              </a:buClr>
              <a:buSzPts val="2400"/>
              <a:buNone/>
            </a:pPr>
            <a:r>
              <a:rPr lang="nl-NL" sz="2000">
                <a:solidFill>
                  <a:schemeClr val="dk2"/>
                </a:solidFill>
                <a:latin typeface="Open Sans"/>
                <a:ea typeface="Open Sans"/>
                <a:cs typeface="Open Sans"/>
                <a:sym typeface="Open Sans"/>
              </a:rPr>
              <a:t>While R4L activities directly and indirectly support all the SDGs such as </a:t>
            </a:r>
            <a:r>
              <a:rPr lang="nl-NL" sz="2000" b="1">
                <a:solidFill>
                  <a:schemeClr val="dk2"/>
                </a:solidFill>
                <a:latin typeface="Open Sans"/>
                <a:ea typeface="Open Sans"/>
                <a:cs typeface="Open Sans"/>
                <a:sym typeface="Open Sans"/>
              </a:rPr>
              <a:t>Good</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health and Wellbeing, Zero Hunger, Clean Water and Sanitation, Industry, innovation and infrastructure, and  Peace and  Justice</a:t>
            </a:r>
            <a:r>
              <a:rPr lang="nl-NL" sz="2000">
                <a:solidFill>
                  <a:schemeClr val="dk2"/>
                </a:solidFill>
                <a:latin typeface="Open Sans"/>
                <a:ea typeface="Open Sans"/>
                <a:cs typeface="Open Sans"/>
                <a:sym typeface="Open Sans"/>
              </a:rPr>
              <a:t>,  the Research4Life Program is closely aligned to </a:t>
            </a:r>
            <a:r>
              <a:rPr lang="nl-NL" sz="2000" u="sng">
                <a:solidFill>
                  <a:srgbClr val="FF99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SDG4</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Quality Education</a:t>
            </a:r>
            <a:r>
              <a:rPr lang="nl-NL" sz="2000">
                <a:solidFill>
                  <a:schemeClr val="dk2"/>
                </a:solidFill>
                <a:latin typeface="Open Sans"/>
                <a:ea typeface="Open Sans"/>
                <a:cs typeface="Open Sans"/>
                <a:sym typeface="Open Sans"/>
              </a:rPr>
              <a:t> that is fundamental to creating a peaceful and prosperous world and </a:t>
            </a:r>
            <a:r>
              <a:rPr lang="nl-NL" sz="2000" u="sng">
                <a:solidFill>
                  <a:srgbClr val="FF99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SDG5</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Gender Equity</a:t>
            </a:r>
            <a:r>
              <a:rPr lang="nl-NL" sz="2000">
                <a:solidFill>
                  <a:schemeClr val="dk2"/>
                </a:solidFill>
                <a:latin typeface="Open Sans"/>
                <a:ea typeface="Open Sans"/>
                <a:cs typeface="Open Sans"/>
                <a:sym typeface="Open Sans"/>
              </a:rPr>
              <a:t> to achieve the empowerment of all women and children.</a:t>
            </a:r>
            <a:endParaRPr sz="2000">
              <a:solidFill>
                <a:schemeClr val="dk2"/>
              </a:solidFill>
              <a:highlight>
                <a:srgbClr val="FFFFFF"/>
              </a:highlight>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None/>
            </a:pPr>
            <a:endParaRPr sz="1800">
              <a:solidFill>
                <a:srgbClr val="222222"/>
              </a:solidFill>
              <a:highlight>
                <a:srgbClr val="FFFFFF"/>
              </a:highlight>
              <a:latin typeface="Open Sans"/>
              <a:ea typeface="Open Sans"/>
              <a:cs typeface="Open Sans"/>
              <a:sym typeface="Open Sans"/>
            </a:endParaRPr>
          </a:p>
        </p:txBody>
      </p:sp>
      <p:pic>
        <p:nvPicPr>
          <p:cNvPr id="118" name="Google Shape;118;p17"/>
          <p:cNvPicPr preferRelativeResize="0"/>
          <p:nvPr/>
        </p:nvPicPr>
        <p:blipFill rotWithShape="1">
          <a:blip r:embed="rId4">
            <a:alphaModFix/>
          </a:blip>
          <a:srcRect/>
          <a:stretch/>
        </p:blipFill>
        <p:spPr>
          <a:xfrm>
            <a:off x="705415" y="202431"/>
            <a:ext cx="7031026" cy="1232994"/>
          </a:xfrm>
          <a:prstGeom prst="rect">
            <a:avLst/>
          </a:prstGeom>
          <a:noFill/>
          <a:ln>
            <a:noFill/>
          </a:ln>
        </p:spPr>
      </p:pic>
      <p:pic>
        <p:nvPicPr>
          <p:cNvPr id="119" name="Google Shape;119;p17"/>
          <p:cNvPicPr preferRelativeResize="0"/>
          <p:nvPr/>
        </p:nvPicPr>
        <p:blipFill rotWithShape="1">
          <a:blip r:embed="rId5">
            <a:alphaModFix/>
          </a:blip>
          <a:srcRect/>
          <a:stretch/>
        </p:blipFill>
        <p:spPr>
          <a:xfrm rot="10800000" flipH="1">
            <a:off x="989098" y="1731702"/>
            <a:ext cx="2276669" cy="75889"/>
          </a:xfrm>
          <a:prstGeom prst="rect">
            <a:avLst/>
          </a:prstGeom>
          <a:noFill/>
          <a:ln>
            <a:noFill/>
          </a:ln>
        </p:spPr>
      </p:pic>
      <p:grpSp>
        <p:nvGrpSpPr>
          <p:cNvPr id="120" name="Google Shape;120;p17"/>
          <p:cNvGrpSpPr/>
          <p:nvPr/>
        </p:nvGrpSpPr>
        <p:grpSpPr>
          <a:xfrm>
            <a:off x="989098" y="5430727"/>
            <a:ext cx="5106902" cy="1188000"/>
            <a:chOff x="1064320" y="4654442"/>
            <a:chExt cx="8471089" cy="2004383"/>
          </a:xfrm>
        </p:grpSpPr>
        <p:pic>
          <p:nvPicPr>
            <p:cNvPr id="121" name="Google Shape;121;p17" descr="A red background with a book and a pencil&#10;&#10;Description automatically generated with low confidence"/>
            <p:cNvPicPr preferRelativeResize="0"/>
            <p:nvPr/>
          </p:nvPicPr>
          <p:blipFill rotWithShape="1">
            <a:blip r:embed="rId6">
              <a:alphaModFix/>
            </a:blip>
            <a:srcRect/>
            <a:stretch/>
          </p:blipFill>
          <p:spPr>
            <a:xfrm>
              <a:off x="1064320" y="4654442"/>
              <a:ext cx="1997467" cy="1997467"/>
            </a:xfrm>
            <a:prstGeom prst="rect">
              <a:avLst/>
            </a:prstGeom>
            <a:noFill/>
            <a:ln>
              <a:noFill/>
            </a:ln>
          </p:spPr>
        </p:pic>
        <p:pic>
          <p:nvPicPr>
            <p:cNvPr id="122" name="Google Shape;122;p17" descr="A picture containing text, font, logo, graphics&#10;&#10;Description automatically generated"/>
            <p:cNvPicPr preferRelativeResize="0"/>
            <p:nvPr/>
          </p:nvPicPr>
          <p:blipFill rotWithShape="1">
            <a:blip r:embed="rId7">
              <a:alphaModFix/>
            </a:blip>
            <a:srcRect/>
            <a:stretch/>
          </p:blipFill>
          <p:spPr>
            <a:xfrm>
              <a:off x="3222194" y="4654443"/>
              <a:ext cx="1997467" cy="1997467"/>
            </a:xfrm>
            <a:prstGeom prst="rect">
              <a:avLst/>
            </a:prstGeom>
            <a:noFill/>
            <a:ln>
              <a:noFill/>
            </a:ln>
          </p:spPr>
        </p:pic>
        <p:pic>
          <p:nvPicPr>
            <p:cNvPr id="123" name="Google Shape;123;p17" descr="A picture containing text, graphics, font, logo&#10;&#10;Description automatically generated"/>
            <p:cNvPicPr preferRelativeResize="0"/>
            <p:nvPr/>
          </p:nvPicPr>
          <p:blipFill rotWithShape="1">
            <a:blip r:embed="rId8">
              <a:alphaModFix/>
            </a:blip>
            <a:srcRect/>
            <a:stretch/>
          </p:blipFill>
          <p:spPr>
            <a:xfrm>
              <a:off x="5380068" y="4654443"/>
              <a:ext cx="1997467" cy="1997467"/>
            </a:xfrm>
            <a:prstGeom prst="rect">
              <a:avLst/>
            </a:prstGeom>
            <a:noFill/>
            <a:ln>
              <a:noFill/>
            </a:ln>
          </p:spPr>
        </p:pic>
        <p:pic>
          <p:nvPicPr>
            <p:cNvPr id="124" name="Google Shape;124;p17" descr="A picture containing text, logo, font, screenshot&#10;&#10;Description automatically generated"/>
            <p:cNvPicPr preferRelativeResize="0"/>
            <p:nvPr/>
          </p:nvPicPr>
          <p:blipFill rotWithShape="1">
            <a:blip r:embed="rId9">
              <a:alphaModFix/>
            </a:blip>
            <a:srcRect/>
            <a:stretch/>
          </p:blipFill>
          <p:spPr>
            <a:xfrm>
              <a:off x="7537942" y="4661358"/>
              <a:ext cx="1997467" cy="1997467"/>
            </a:xfrm>
            <a:prstGeom prst="rect">
              <a:avLst/>
            </a:prstGeom>
            <a:noFill/>
            <a:ln>
              <a:noFill/>
            </a:ln>
          </p:spPr>
        </p:pic>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1"/>
          <p:cNvPicPr preferRelativeResize="0"/>
          <p:nvPr/>
        </p:nvPicPr>
        <p:blipFill rotWithShape="1">
          <a:blip r:embed="rId3">
            <a:alphaModFix/>
          </a:blip>
          <a:srcRect/>
          <a:stretch/>
        </p:blipFill>
        <p:spPr>
          <a:xfrm>
            <a:off x="1325050" y="6158249"/>
            <a:ext cx="1523874" cy="633932"/>
          </a:xfrm>
          <a:prstGeom prst="rect">
            <a:avLst/>
          </a:prstGeom>
          <a:noFill/>
          <a:ln>
            <a:noFill/>
          </a:ln>
        </p:spPr>
      </p:pic>
      <p:pic>
        <p:nvPicPr>
          <p:cNvPr id="810" name="Google Shape;810;p1"/>
          <p:cNvPicPr preferRelativeResize="0"/>
          <p:nvPr/>
        </p:nvPicPr>
        <p:blipFill rotWithShape="1">
          <a:blip r:embed="rId4">
            <a:alphaModFix/>
          </a:blip>
          <a:srcRect/>
          <a:stretch/>
        </p:blipFill>
        <p:spPr>
          <a:xfrm>
            <a:off x="3280294" y="6217682"/>
            <a:ext cx="1962613" cy="515078"/>
          </a:xfrm>
          <a:prstGeom prst="rect">
            <a:avLst/>
          </a:prstGeom>
          <a:noFill/>
          <a:ln>
            <a:noFill/>
          </a:ln>
        </p:spPr>
      </p:pic>
      <p:pic>
        <p:nvPicPr>
          <p:cNvPr id="811" name="Google Shape;811;p1"/>
          <p:cNvPicPr preferRelativeResize="0"/>
          <p:nvPr/>
        </p:nvPicPr>
        <p:blipFill rotWithShape="1">
          <a:blip r:embed="rId5">
            <a:alphaModFix/>
          </a:blip>
          <a:srcRect/>
          <a:stretch/>
        </p:blipFill>
        <p:spPr>
          <a:xfrm>
            <a:off x="5987741" y="6128240"/>
            <a:ext cx="1612438" cy="693960"/>
          </a:xfrm>
          <a:prstGeom prst="rect">
            <a:avLst/>
          </a:prstGeom>
          <a:noFill/>
          <a:ln>
            <a:noFill/>
          </a:ln>
        </p:spPr>
      </p:pic>
      <p:pic>
        <p:nvPicPr>
          <p:cNvPr id="812" name="Google Shape;812;p1"/>
          <p:cNvPicPr preferRelativeResize="0"/>
          <p:nvPr/>
        </p:nvPicPr>
        <p:blipFill rotWithShape="1">
          <a:blip r:embed="rId6">
            <a:alphaModFix/>
          </a:blip>
          <a:srcRect/>
          <a:stretch/>
        </p:blipFill>
        <p:spPr>
          <a:xfrm>
            <a:off x="8080643" y="6191271"/>
            <a:ext cx="1468376" cy="567894"/>
          </a:xfrm>
          <a:prstGeom prst="rect">
            <a:avLst/>
          </a:prstGeom>
          <a:noFill/>
          <a:ln>
            <a:noFill/>
          </a:ln>
        </p:spPr>
      </p:pic>
      <p:pic>
        <p:nvPicPr>
          <p:cNvPr id="813" name="Google Shape;813;p1"/>
          <p:cNvPicPr preferRelativeResize="0"/>
          <p:nvPr/>
        </p:nvPicPr>
        <p:blipFill rotWithShape="1">
          <a:blip r:embed="rId7">
            <a:alphaModFix/>
          </a:blip>
          <a:srcRect/>
          <a:stretch/>
        </p:blipFill>
        <p:spPr>
          <a:xfrm>
            <a:off x="10029499" y="6163201"/>
            <a:ext cx="1468374" cy="624061"/>
          </a:xfrm>
          <a:prstGeom prst="rect">
            <a:avLst/>
          </a:prstGeom>
          <a:noFill/>
          <a:ln>
            <a:noFill/>
          </a:ln>
        </p:spPr>
      </p:pic>
      <p:sp>
        <p:nvSpPr>
          <p:cNvPr id="814" name="Google Shape;814;p1"/>
          <p:cNvSpPr/>
          <p:nvPr/>
        </p:nvSpPr>
        <p:spPr>
          <a:xfrm>
            <a:off x="1591800" y="2814175"/>
            <a:ext cx="9298800" cy="261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F8981D"/>
                </a:solidFill>
                <a:latin typeface="Open Sans"/>
                <a:ea typeface="Open Sans"/>
                <a:cs typeface="Open Sans"/>
                <a:sym typeface="Open Sans"/>
              </a:rPr>
              <a:t>For more information on Research4Life</a:t>
            </a:r>
            <a:endParaRPr sz="3000" b="0" i="0" u="none" strike="noStrike" cap="none">
              <a:solidFill>
                <a:srgbClr val="F8981D"/>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8981D"/>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r>
              <a:rPr lang="en-US" sz="3000" b="0" i="0" u="sng" strike="noStrike" cap="none">
                <a:solidFill>
                  <a:schemeClr val="hlink"/>
                </a:solidFill>
                <a:latin typeface="Open Sans"/>
                <a:ea typeface="Open Sans"/>
                <a:cs typeface="Open Sans"/>
                <a:sym typeface="Open Sans"/>
                <a:hlinkClick r:id="rId8"/>
              </a:rPr>
              <a:t>www.research4life.org</a:t>
            </a:r>
            <a:endParaRPr sz="3000" b="0" i="0" u="none" strike="noStrike" cap="none">
              <a:solidFill>
                <a:srgbClr val="00489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br>
              <a:rPr lang="en-US" sz="3000" b="0" i="0" u="none" strike="noStrike" cap="none">
                <a:solidFill>
                  <a:srgbClr val="F8981D"/>
                </a:solidFill>
                <a:latin typeface="Open Sans"/>
                <a:ea typeface="Open Sans"/>
                <a:cs typeface="Open Sans"/>
                <a:sym typeface="Open Sans"/>
              </a:rPr>
            </a:br>
            <a:r>
              <a:rPr lang="en-US" sz="3000" b="0" i="0" u="sng" strike="noStrike" cap="none">
                <a:solidFill>
                  <a:schemeClr val="hlink"/>
                </a:solidFill>
                <a:latin typeface="Open Sans"/>
                <a:ea typeface="Open Sans"/>
                <a:cs typeface="Open Sans"/>
                <a:sym typeface="Open Sans"/>
                <a:hlinkClick r:id="rId9"/>
              </a:rPr>
              <a:t>r4l@research4life.org</a:t>
            </a:r>
            <a:r>
              <a:rPr lang="en-US" sz="3000" b="0" i="0" u="none" strike="noStrike" cap="none">
                <a:solidFill>
                  <a:srgbClr val="004890"/>
                </a:solidFill>
                <a:latin typeface="Open Sans"/>
                <a:ea typeface="Open Sans"/>
                <a:cs typeface="Open Sans"/>
                <a:sym typeface="Open Sans"/>
              </a:rPr>
              <a:t>  </a:t>
            </a:r>
            <a:endParaRPr sz="3000" b="0" i="0" u="none" strike="noStrike" cap="none">
              <a:solidFill>
                <a:srgbClr val="00489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br>
              <a:rPr lang="en-US" sz="2000" b="0" i="0" u="none" strike="noStrike" cap="none">
                <a:solidFill>
                  <a:srgbClr val="F8981D"/>
                </a:solidFill>
                <a:latin typeface="Open Sans"/>
                <a:ea typeface="Open Sans"/>
                <a:cs typeface="Open Sans"/>
                <a:sym typeface="Open Sans"/>
              </a:rPr>
            </a:br>
            <a:br>
              <a:rPr lang="en-US" sz="2000" b="0" i="0" u="none" strike="noStrike" cap="none">
                <a:solidFill>
                  <a:srgbClr val="586F7C"/>
                </a:solidFill>
                <a:latin typeface="Open Sans"/>
                <a:ea typeface="Open Sans"/>
                <a:cs typeface="Open Sans"/>
                <a:sym typeface="Open Sans"/>
              </a:rPr>
            </a:br>
            <a:br>
              <a:rPr lang="en-US" sz="1400" b="0" i="0" u="none" strike="noStrike" cap="none">
                <a:solidFill>
                  <a:srgbClr val="F8981D"/>
                </a:solidFill>
                <a:latin typeface="Open Sans"/>
                <a:ea typeface="Open Sans"/>
                <a:cs typeface="Open Sans"/>
                <a:sym typeface="Open Sans"/>
              </a:rPr>
            </a:br>
            <a:endParaRPr sz="1400" b="0" i="0" u="none" strike="noStrike" cap="none">
              <a:solidFill>
                <a:srgbClr val="F8981D"/>
              </a:solidFill>
              <a:latin typeface="Open Sans"/>
              <a:ea typeface="Open Sans"/>
              <a:cs typeface="Open Sans"/>
              <a:sym typeface="Open Sans"/>
            </a:endParaRPr>
          </a:p>
        </p:txBody>
      </p:sp>
      <p:sp>
        <p:nvSpPr>
          <p:cNvPr id="815" name="Google Shape;815;p1"/>
          <p:cNvSpPr txBox="1"/>
          <p:nvPr/>
        </p:nvSpPr>
        <p:spPr>
          <a:xfrm>
            <a:off x="-2" y="5674296"/>
            <a:ext cx="12192000" cy="369300"/>
          </a:xfrm>
          <a:prstGeom prst="rect">
            <a:avLst/>
          </a:prstGeom>
          <a:solidFill>
            <a:srgbClr val="586F7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Open Sans"/>
                <a:ea typeface="Open Sans"/>
                <a:cs typeface="Open Sans"/>
                <a:sym typeface="Open Sans"/>
              </a:rPr>
              <a:t>Research4Life is a public-private partnership of five collections:</a:t>
            </a:r>
            <a:endParaRPr sz="1800" b="0" i="0" u="none" strike="noStrike" cap="none">
              <a:solidFill>
                <a:schemeClr val="lt1"/>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7"/>
          <p:cNvSpPr txBox="1">
            <a:spLocks noGrp="1"/>
          </p:cNvSpPr>
          <p:nvPr>
            <p:ph type="title"/>
          </p:nvPr>
        </p:nvSpPr>
        <p:spPr>
          <a:xfrm>
            <a:off x="0" y="378812"/>
            <a:ext cx="78377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sz="3200">
                <a:solidFill>
                  <a:srgbClr val="586F7C"/>
                </a:solidFill>
                <a:latin typeface="Open Sans"/>
                <a:ea typeface="Open Sans"/>
                <a:cs typeface="Open Sans"/>
                <a:sym typeface="Open Sans"/>
              </a:rPr>
              <a:t>Default filters &amp; Additional filters options</a:t>
            </a:r>
            <a:endParaRPr sz="3200">
              <a:solidFill>
                <a:srgbClr val="586F7C"/>
              </a:solidFill>
              <a:latin typeface="Open Sans"/>
              <a:ea typeface="Open Sans"/>
              <a:cs typeface="Open Sans"/>
              <a:sym typeface="Open Sans"/>
            </a:endParaRPr>
          </a:p>
        </p:txBody>
      </p:sp>
      <p:sp>
        <p:nvSpPr>
          <p:cNvPr id="147" name="Google Shape;147;p17"/>
          <p:cNvSpPr txBox="1">
            <a:spLocks noGrp="1"/>
          </p:cNvSpPr>
          <p:nvPr>
            <p:ph type="body" idx="1"/>
          </p:nvPr>
        </p:nvSpPr>
        <p:spPr>
          <a:xfrm>
            <a:off x="1" y="1810196"/>
            <a:ext cx="5666014" cy="4655918"/>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1000"/>
              </a:spcBef>
              <a:spcAft>
                <a:spcPts val="0"/>
              </a:spcAft>
              <a:buClr>
                <a:schemeClr val="dk1"/>
              </a:buClr>
              <a:buSzPts val="2300"/>
              <a:buChar char="●"/>
            </a:pPr>
            <a:r>
              <a:rPr lang="en-US" sz="2300" dirty="0">
                <a:solidFill>
                  <a:schemeClr val="tx1">
                    <a:lumMod val="75000"/>
                    <a:lumOff val="25000"/>
                  </a:schemeClr>
                </a:solidFill>
                <a:latin typeface="Open Sans"/>
                <a:ea typeface="Open Sans"/>
                <a:cs typeface="Open Sans"/>
                <a:sym typeface="Open Sans"/>
              </a:rPr>
              <a:t>Now displayed is </a:t>
            </a:r>
            <a:r>
              <a:rPr lang="en-US" sz="2300" b="1" dirty="0">
                <a:solidFill>
                  <a:schemeClr val="tx1">
                    <a:lumMod val="75000"/>
                    <a:lumOff val="25000"/>
                  </a:schemeClr>
                </a:solidFill>
                <a:latin typeface="Open Sans"/>
                <a:ea typeface="Open Sans"/>
                <a:cs typeface="Open Sans"/>
                <a:sym typeface="Open Sans"/>
              </a:rPr>
              <a:t>Additional filters </a:t>
            </a:r>
            <a:r>
              <a:rPr lang="en-US" sz="2300" dirty="0">
                <a:solidFill>
                  <a:schemeClr val="tx1">
                    <a:lumMod val="75000"/>
                    <a:lumOff val="25000"/>
                  </a:schemeClr>
                </a:solidFill>
                <a:latin typeface="Open Sans"/>
                <a:ea typeface="Open Sans"/>
                <a:cs typeface="Open Sans"/>
                <a:sym typeface="Open Sans"/>
              </a:rPr>
              <a:t>that, besides </a:t>
            </a:r>
            <a:r>
              <a:rPr lang="en-US" sz="2300" b="1" dirty="0">
                <a:solidFill>
                  <a:schemeClr val="tx1">
                    <a:lumMod val="75000"/>
                    <a:lumOff val="25000"/>
                  </a:schemeClr>
                </a:solidFill>
                <a:latin typeface="Open Sans"/>
                <a:ea typeface="Open Sans"/>
                <a:cs typeface="Open Sans"/>
                <a:sym typeface="Open Sans"/>
              </a:rPr>
              <a:t>ARTICLE TYPE</a:t>
            </a:r>
            <a:r>
              <a:rPr lang="en-US" sz="2300" dirty="0">
                <a:solidFill>
                  <a:schemeClr val="tx1">
                    <a:lumMod val="75000"/>
                    <a:lumOff val="25000"/>
                  </a:schemeClr>
                </a:solidFill>
                <a:latin typeface="Open Sans"/>
                <a:ea typeface="Open Sans"/>
                <a:cs typeface="Open Sans"/>
                <a:sym typeface="Open Sans"/>
              </a:rPr>
              <a:t>, includes </a:t>
            </a:r>
            <a:r>
              <a:rPr lang="en-US" sz="2300" b="1" dirty="0">
                <a:solidFill>
                  <a:schemeClr val="tx1">
                    <a:lumMod val="75000"/>
                    <a:lumOff val="25000"/>
                  </a:schemeClr>
                </a:solidFill>
                <a:latin typeface="Open Sans"/>
                <a:ea typeface="Open Sans"/>
                <a:cs typeface="Open Sans"/>
                <a:sym typeface="Open Sans"/>
              </a:rPr>
              <a:t>SPECIES</a:t>
            </a:r>
            <a:r>
              <a:rPr lang="en-US" sz="2300" dirty="0">
                <a:solidFill>
                  <a:schemeClr val="tx1">
                    <a:lumMod val="75000"/>
                    <a:lumOff val="25000"/>
                  </a:schemeClr>
                </a:solidFill>
                <a:latin typeface="Open Sans"/>
                <a:ea typeface="Open Sans"/>
                <a:cs typeface="Open Sans"/>
                <a:sym typeface="Open Sans"/>
              </a:rPr>
              <a:t>, </a:t>
            </a:r>
            <a:r>
              <a:rPr lang="en-US" sz="2300" b="1" dirty="0">
                <a:solidFill>
                  <a:schemeClr val="tx1">
                    <a:lumMod val="75000"/>
                    <a:lumOff val="25000"/>
                  </a:schemeClr>
                </a:solidFill>
                <a:latin typeface="Open Sans"/>
                <a:ea typeface="Open Sans"/>
                <a:cs typeface="Open Sans"/>
                <a:sym typeface="Open Sans"/>
              </a:rPr>
              <a:t>LANGUAGE, SEX, JOURNAL</a:t>
            </a:r>
            <a:r>
              <a:rPr lang="en-US" sz="2300" dirty="0">
                <a:solidFill>
                  <a:schemeClr val="tx1">
                    <a:lumMod val="75000"/>
                    <a:lumOff val="25000"/>
                  </a:schemeClr>
                </a:solidFill>
                <a:latin typeface="Open Sans"/>
                <a:ea typeface="Open Sans"/>
                <a:cs typeface="Open Sans"/>
                <a:sym typeface="Open Sans"/>
              </a:rPr>
              <a:t> and </a:t>
            </a:r>
            <a:r>
              <a:rPr lang="en-US" sz="2300" b="1" dirty="0">
                <a:solidFill>
                  <a:schemeClr val="tx1">
                    <a:lumMod val="75000"/>
                    <a:lumOff val="25000"/>
                  </a:schemeClr>
                </a:solidFill>
                <a:latin typeface="Open Sans"/>
                <a:ea typeface="Open Sans"/>
                <a:cs typeface="Open Sans"/>
                <a:sym typeface="Open Sans"/>
              </a:rPr>
              <a:t>AGE </a:t>
            </a:r>
            <a:r>
              <a:rPr lang="en-US" sz="2300" dirty="0">
                <a:solidFill>
                  <a:schemeClr val="tx1">
                    <a:lumMod val="75000"/>
                    <a:lumOff val="25000"/>
                  </a:schemeClr>
                </a:solidFill>
                <a:latin typeface="Open Sans"/>
                <a:ea typeface="Open Sans"/>
                <a:cs typeface="Open Sans"/>
                <a:sym typeface="Open Sans"/>
              </a:rPr>
              <a:t>options.</a:t>
            </a:r>
            <a:endParaRPr sz="2300" dirty="0">
              <a:solidFill>
                <a:schemeClr val="tx1">
                  <a:lumMod val="75000"/>
                  <a:lumOff val="25000"/>
                </a:schemeClr>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Char char="●"/>
            </a:pPr>
            <a:r>
              <a:rPr lang="en-US" sz="2300" dirty="0">
                <a:solidFill>
                  <a:srgbClr val="3F3F3F"/>
                </a:solidFill>
                <a:latin typeface="Open Sans"/>
                <a:ea typeface="Open Sans"/>
                <a:cs typeface="Open Sans"/>
                <a:sym typeface="Open Sans"/>
              </a:rPr>
              <a:t>Open the </a:t>
            </a:r>
            <a:r>
              <a:rPr lang="en-US" sz="2300" b="1" dirty="0">
                <a:solidFill>
                  <a:srgbClr val="3F3F3F"/>
                </a:solidFill>
                <a:latin typeface="Open Sans"/>
                <a:ea typeface="Open Sans"/>
                <a:cs typeface="Open Sans"/>
                <a:sym typeface="Open Sans"/>
              </a:rPr>
              <a:t>AGE </a:t>
            </a:r>
            <a:r>
              <a:rPr lang="en-US" sz="2300" dirty="0">
                <a:solidFill>
                  <a:srgbClr val="3F3F3F"/>
                </a:solidFill>
                <a:latin typeface="Open Sans"/>
                <a:ea typeface="Open Sans"/>
                <a:cs typeface="Open Sans"/>
                <a:sym typeface="Open Sans"/>
              </a:rPr>
              <a:t>option</a:t>
            </a:r>
            <a:r>
              <a:rPr lang="en-US" sz="2300" b="1" dirty="0">
                <a:solidFill>
                  <a:srgbClr val="3F3F3F"/>
                </a:solidFill>
                <a:latin typeface="Open Sans"/>
                <a:ea typeface="Open Sans"/>
                <a:cs typeface="Open Sans"/>
                <a:sym typeface="Open Sans"/>
              </a:rPr>
              <a:t> </a:t>
            </a:r>
            <a:r>
              <a:rPr lang="en-US" sz="2300" dirty="0">
                <a:solidFill>
                  <a:srgbClr val="3F3F3F"/>
                </a:solidFill>
                <a:latin typeface="Open Sans"/>
                <a:ea typeface="Open Sans"/>
                <a:cs typeface="Open Sans"/>
                <a:sym typeface="Open Sans"/>
              </a:rPr>
              <a:t>and click on the </a:t>
            </a:r>
            <a:r>
              <a:rPr lang="en-US" sz="2300" b="1" dirty="0">
                <a:solidFill>
                  <a:srgbClr val="3F3F3F"/>
                </a:solidFill>
                <a:latin typeface="Open Sans"/>
                <a:ea typeface="Open Sans"/>
                <a:cs typeface="Open Sans"/>
                <a:sym typeface="Open Sans"/>
              </a:rPr>
              <a:t>Adolescent 13–18 years </a:t>
            </a:r>
            <a:r>
              <a:rPr lang="en-US" sz="2300" dirty="0">
                <a:solidFill>
                  <a:srgbClr val="3F3F3F"/>
                </a:solidFill>
                <a:latin typeface="Open Sans"/>
                <a:ea typeface="Open Sans"/>
                <a:cs typeface="Open Sans"/>
                <a:sym typeface="Open Sans"/>
              </a:rPr>
              <a:t>and </a:t>
            </a:r>
            <a:r>
              <a:rPr lang="en-US" sz="2300" b="1" dirty="0">
                <a:solidFill>
                  <a:srgbClr val="3F3F3F"/>
                </a:solidFill>
                <a:latin typeface="Open Sans"/>
                <a:ea typeface="Open Sans"/>
                <a:cs typeface="Open Sans"/>
                <a:sym typeface="Open Sans"/>
              </a:rPr>
              <a:t>Young Adults 19–24 years filters</a:t>
            </a:r>
            <a:r>
              <a:rPr lang="en-US" sz="2300" dirty="0">
                <a:solidFill>
                  <a:srgbClr val="3F3F3F"/>
                </a:solidFill>
                <a:latin typeface="Open Sans"/>
                <a:ea typeface="Open Sans"/>
                <a:cs typeface="Open Sans"/>
                <a:sym typeface="Open Sans"/>
              </a:rPr>
              <a:t>.</a:t>
            </a:r>
            <a:endParaRPr sz="2300" dirty="0">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Char char="●"/>
            </a:pPr>
            <a:r>
              <a:rPr lang="en-US" sz="2300" dirty="0">
                <a:solidFill>
                  <a:srgbClr val="3F3F3F"/>
                </a:solidFill>
                <a:latin typeface="Open Sans"/>
                <a:ea typeface="Open Sans"/>
                <a:cs typeface="Open Sans"/>
                <a:sym typeface="Open Sans"/>
              </a:rPr>
              <a:t>Add these filters to the Search results by clicking on </a:t>
            </a:r>
            <a:r>
              <a:rPr lang="en-US" sz="2300" b="1" dirty="0">
                <a:solidFill>
                  <a:srgbClr val="3F3F3F"/>
                </a:solidFill>
                <a:latin typeface="Open Sans"/>
                <a:ea typeface="Open Sans"/>
                <a:cs typeface="Open Sans"/>
                <a:sym typeface="Open Sans"/>
              </a:rPr>
              <a:t>Show</a:t>
            </a:r>
            <a:r>
              <a:rPr lang="en-US" sz="2300" dirty="0">
                <a:solidFill>
                  <a:srgbClr val="3F3F3F"/>
                </a:solidFill>
                <a:latin typeface="Open Sans"/>
                <a:ea typeface="Open Sans"/>
                <a:cs typeface="Open Sans"/>
                <a:sym typeface="Open Sans"/>
              </a:rPr>
              <a:t>.</a:t>
            </a:r>
            <a:endParaRPr sz="2300" dirty="0">
              <a:solidFill>
                <a:srgbClr val="3F3F3F"/>
              </a:solidFill>
              <a:latin typeface="Open Sans"/>
              <a:ea typeface="Open Sans"/>
              <a:cs typeface="Open Sans"/>
              <a:sym typeface="Open Sans"/>
            </a:endParaRPr>
          </a:p>
          <a:p>
            <a:pPr marL="457200" lvl="0" indent="-374650" algn="l" rtl="0">
              <a:lnSpc>
                <a:spcPct val="100000"/>
              </a:lnSpc>
              <a:spcBef>
                <a:spcPts val="1000"/>
              </a:spcBef>
              <a:spcAft>
                <a:spcPts val="0"/>
              </a:spcAft>
              <a:buClr>
                <a:schemeClr val="dk1"/>
              </a:buClr>
              <a:buSzPts val="2300"/>
              <a:buFont typeface="Open Sans"/>
              <a:buChar char="●"/>
            </a:pPr>
            <a:r>
              <a:rPr lang="en-US" sz="2300" dirty="0">
                <a:solidFill>
                  <a:srgbClr val="3F3F3F"/>
                </a:solidFill>
                <a:latin typeface="Open Sans"/>
                <a:ea typeface="Open Sans"/>
                <a:cs typeface="Open Sans"/>
                <a:sym typeface="Open Sans"/>
              </a:rPr>
              <a:t>Also note the </a:t>
            </a:r>
            <a:r>
              <a:rPr lang="en-US" sz="2300" b="1" dirty="0">
                <a:solidFill>
                  <a:srgbClr val="3F3F3F"/>
                </a:solidFill>
                <a:latin typeface="Open Sans"/>
                <a:ea typeface="Open Sans"/>
                <a:cs typeface="Open Sans"/>
                <a:sym typeface="Open Sans"/>
              </a:rPr>
              <a:t>Reset all filters</a:t>
            </a:r>
            <a:r>
              <a:rPr lang="en-US" sz="2300" dirty="0">
                <a:solidFill>
                  <a:srgbClr val="3F3F3F"/>
                </a:solidFill>
                <a:latin typeface="Open Sans"/>
                <a:ea typeface="Open Sans"/>
                <a:cs typeface="Open Sans"/>
                <a:sym typeface="Open Sans"/>
              </a:rPr>
              <a:t> option that removes any that were selected.</a:t>
            </a:r>
            <a:endParaRPr sz="2300" dirty="0">
              <a:solidFill>
                <a:srgbClr val="3F3F3F"/>
              </a:solidFill>
              <a:latin typeface="Open Sans"/>
              <a:ea typeface="Open Sans"/>
              <a:cs typeface="Open Sans"/>
              <a:sym typeface="Open Sans"/>
            </a:endParaRPr>
          </a:p>
        </p:txBody>
      </p:sp>
      <p:pic>
        <p:nvPicPr>
          <p:cNvPr id="148" name="Google Shape;148;p17"/>
          <p:cNvPicPr preferRelativeResize="0"/>
          <p:nvPr/>
        </p:nvPicPr>
        <p:blipFill rotWithShape="1">
          <a:blip r:embed="rId3">
            <a:alphaModFix/>
          </a:blip>
          <a:srcRect/>
          <a:stretch/>
        </p:blipFill>
        <p:spPr>
          <a:xfrm>
            <a:off x="5666015" y="2139949"/>
            <a:ext cx="6333076" cy="399641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4760</Words>
  <Application>Microsoft Office PowerPoint</Application>
  <PresentationFormat>Widescreen</PresentationFormat>
  <Paragraphs>496</Paragraphs>
  <Slides>83</Slides>
  <Notes>83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Arial</vt:lpstr>
      <vt:lpstr>Calibri</vt:lpstr>
      <vt:lpstr>Gill Sans</vt:lpstr>
      <vt:lpstr>Noto Sans Symbols</vt:lpstr>
      <vt:lpstr>Helvetica Neue</vt:lpstr>
      <vt:lpstr>Open Sans</vt:lpstr>
      <vt:lpstr>Roboto</vt:lpstr>
      <vt:lpstr>Trebuchet MS</vt:lpstr>
      <vt:lpstr>Quattrocento Sans</vt:lpstr>
      <vt:lpstr>Simple Light</vt:lpstr>
      <vt:lpstr>Additional discipline-specific resources</vt:lpstr>
      <vt:lpstr>Outline</vt:lpstr>
      <vt:lpstr>Learning objectives</vt:lpstr>
      <vt:lpstr>Introduction </vt:lpstr>
      <vt:lpstr>Research4Life/PubMed</vt:lpstr>
      <vt:lpstr>Best Practices in searching PubMed</vt:lpstr>
      <vt:lpstr>PubMed basic search</vt:lpstr>
      <vt:lpstr>Initial (Summary) Search Results -  other options</vt:lpstr>
      <vt:lpstr>Default filters &amp; Additional filters options</vt:lpstr>
      <vt:lpstr>Additional Ages filters &amp; revised  search results</vt:lpstr>
      <vt:lpstr>PuPuvbb</vt:lpstr>
      <vt:lpstr>Research4Life 360 Link </vt:lpstr>
      <vt:lpstr>Additional options</vt:lpstr>
      <vt:lpstr>Cite and Share (right column)</vt:lpstr>
      <vt:lpstr>Save, Email, Send to options (below Search box)</vt:lpstr>
      <vt:lpstr>Advanced search options</vt:lpstr>
      <vt:lpstr>Advanced search options</vt:lpstr>
      <vt:lpstr>Advanced search options</vt:lpstr>
      <vt:lpstr>Advanced search options</vt:lpstr>
      <vt:lpstr>Advanced search options</vt:lpstr>
      <vt:lpstr>Training Resources -  National Library of Medicine</vt:lpstr>
      <vt:lpstr>World Health Organization (WHO) Electronic Information Resources (Expanded November 2022)</vt:lpstr>
      <vt:lpstr>PowerPoint Presentation</vt:lpstr>
      <vt:lpstr>WHO-EMRO Virtual Health Sciences Library (VHSL)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Institutional Digital Repository (IDR) </vt:lpstr>
      <vt:lpstr>PowerPoint Presentation</vt:lpstr>
      <vt:lpstr>Global Index Medicus (GIM)</vt:lpstr>
      <vt:lpstr>Global Index Medicus (GIM) </vt:lpstr>
      <vt:lpstr>PowerPoint Presentation</vt:lpstr>
      <vt:lpstr>Global Index Medicus (GIM) </vt:lpstr>
      <vt:lpstr>African Index Medicus (AIM)</vt:lpstr>
      <vt:lpstr>PowerPoint Presentation</vt:lpstr>
      <vt:lpstr>  African Index Medicus (AIM)   </vt:lpstr>
      <vt:lpstr>Index Medicus for the South-East Asia Region (IMSEAR)</vt:lpstr>
      <vt:lpstr>Latin America and the Caribbean  Literature on Health Sciences (LILACS)</vt:lpstr>
      <vt:lpstr>Western Pacific Region Index Medicus  (WPRO)</vt:lpstr>
      <vt:lpstr>Institutional Digital Repository for Information Sharing (IRIS)  </vt:lpstr>
      <vt:lpstr>Institutional Digital Repository for Information Sharing continued   </vt:lpstr>
      <vt:lpstr>Institutional Digital Repository for Information Sharing (IRIS)   </vt:lpstr>
      <vt:lpstr>WHO COVID-19 Research Database                 accessed directly https://search.bvsalud.org/global-literature-on-novel-coronavirus-2019-ncov/ </vt:lpstr>
      <vt:lpstr>WHO COVID-19 Research Database Cont.</vt:lpstr>
      <vt:lpstr>WHO COVID-19 Research Database Refine Your Search </vt:lpstr>
      <vt:lpstr>Other Research4Life resources</vt:lpstr>
      <vt:lpstr>Databases</vt:lpstr>
      <vt:lpstr> CABI</vt:lpstr>
      <vt:lpstr>Cumulative Index for Nursing and Allied Health - CINAHL</vt:lpstr>
      <vt:lpstr>Joanna Briggs Institute EBP Database</vt:lpstr>
      <vt:lpstr>Reference Sources</vt:lpstr>
      <vt:lpstr>Clinical key</vt:lpstr>
      <vt:lpstr>Cochrane Library</vt:lpstr>
      <vt:lpstr>Cochrane Interactive Learning: Conducting an Intervention Review </vt:lpstr>
      <vt:lpstr>Essential Evidence Plus</vt:lpstr>
      <vt:lpstr>Oxford Medicine Online</vt:lpstr>
      <vt:lpstr>Free Collections</vt:lpstr>
      <vt:lpstr>Recent Resources</vt:lpstr>
      <vt:lpstr>Internet Resources</vt:lpstr>
      <vt:lpstr>Open Access Biomedical Image Search Engine</vt:lpstr>
      <vt:lpstr>Open-i background/reuse options</vt:lpstr>
      <vt:lpstr>Open-i: malaria search  (total 9665 images)</vt:lpstr>
      <vt:lpstr>PLOS ONE license agreement</vt:lpstr>
      <vt:lpstr>MedlinePlus</vt:lpstr>
      <vt:lpstr>IGO Search Engine and NGO Search Engine – provided by Google </vt:lpstr>
      <vt:lpstr>IGO Search Engine and NGO Search Engine cont.</vt:lpstr>
      <vt:lpstr>Highwire Journals - Free access</vt:lpstr>
      <vt:lpstr>Ghana – UM Collaboration Research Guides: Information resources</vt:lpstr>
      <vt:lpstr>USC Libraries Research Guides</vt:lpstr>
      <vt:lpstr>Mary Couts Bernett Library – Library Guides</vt:lpstr>
      <vt:lpstr>Summary</vt:lpstr>
      <vt:lpstr>Additional Resources</vt:lpstr>
      <vt:lpstr>You are invited to;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Additional discipline-specific resources</dc:title>
  <dc:creator>Marcia Mabhula</dc:creator>
  <cp:lastModifiedBy>Marcia Mabhula</cp:lastModifiedBy>
  <cp:revision>4</cp:revision>
  <dcterms:created xsi:type="dcterms:W3CDTF">2020-02-14T15:04:15Z</dcterms:created>
  <dcterms:modified xsi:type="dcterms:W3CDTF">2023-08-18T09:59:47Z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Research4Life.M1.Lesson1.1_Scientific landscape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F7099FAC-14E4-4012-8041-123499850912</vt:lpwstr>
  </property>
  <property fmtid="{D5CDD505-2E9C-101B-9397-08002B2CF9AE}" pid="6" name="ArticulateProjectFull">
    <vt:lpwstr>D:\R4Life\F2F Materials\20200422_M4_L4.1EN.Health Sciences.ppta</vt:lpwstr>
  </property>
  <property fmtid="{D5CDD505-2E9C-101B-9397-08002B2CF9AE}" pid="7" name="ContentTypeId">
    <vt:lpwstr>0x010100EA8F4F8BC99A5B49A7B8934CFF335461</vt:lpwstr>
  </property>
</Properties>
</file>