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5" r:id="rId50"/>
    <p:sldId id="306" r:id="rId51"/>
    <p:sldId id="304" r:id="rId52"/>
  </p:sldIdLst>
  <p:sldSz cx="12192000" cy="6858000"/>
  <p:notesSz cx="6858000" cy="9144000"/>
  <p:embeddedFontLst>
    <p:embeddedFont>
      <p:font typeface="Calibri" panose="020F0502020204030204" pitchFamily="34" charset="0"/>
      <p:regular r:id="rId54"/>
      <p:bold r:id="rId55"/>
      <p:italic r:id="rId56"/>
      <p:boldItalic r:id="rId57"/>
    </p:embeddedFont>
    <p:embeddedFont>
      <p:font typeface="Century Gothic" panose="020B0502020202020204" pitchFamily="34" charset="0"/>
      <p:regular r:id="rId58"/>
      <p:bold r:id="rId59"/>
      <p:italic r:id="rId60"/>
      <p:boldItalic r:id="rId61"/>
    </p:embeddedFont>
    <p:embeddedFont>
      <p:font typeface="Open Sans" panose="020B0606030504020204" pitchFamily="34" charset="0"/>
      <p:regular r:id="rId62"/>
      <p:bold r:id="rId63"/>
      <p:italic r:id="rId64"/>
      <p:boldItalic r:id="rId65"/>
    </p:embeddedFont>
    <p:embeddedFont>
      <p:font typeface="Quattrocento Sans" panose="020B0502050000020003" pitchFamily="34" charset="0"/>
      <p:regular r:id="rId66"/>
      <p:bold r:id="rId67"/>
      <p:italic r:id="rId68"/>
      <p:boldItalic r:id="rId69"/>
    </p:embeddedFont>
    <p:embeddedFont>
      <p:font typeface="Trebuchet MS" panose="020B0603020202020204" pitchFamily="34"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4" roundtripDataSignature="AMtx7mi3JrIIJbw8bdlKzK35ib1DYJKZ1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6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0.fntdata"/><Relationship Id="rId68" Type="http://schemas.openxmlformats.org/officeDocument/2006/relationships/font" Target="fonts/font15.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74" Type="http://customschemas.google.com/relationships/presentationmetadata" Target="metadata"/><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font" Target="fonts/font20.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2.fntdata"/><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8.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 name="Google Shape;7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50" name="Google Shape;1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59" name="Google Shape;159;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897311b213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897311b213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g897311b213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Note: Without the “...” quotation marks, the completed search will give 351,704 results. For hospital infections and “developing countries” there are 106,855 results, and for “hospital infections” and developing countries, there are 5801 results. </a:t>
            </a:r>
            <a:endParaRPr/>
          </a:p>
          <a:p>
            <a:pPr marL="171450" lvl="0" indent="-171450" algn="l" rtl="0">
              <a:lnSpc>
                <a:spcPct val="100000"/>
              </a:lnSpc>
              <a:spcBef>
                <a:spcPts val="0"/>
              </a:spcBef>
              <a:spcAft>
                <a:spcPts val="0"/>
              </a:spcAft>
              <a:buSzPts val="1400"/>
              <a:buFont typeface="Arial"/>
              <a:buChar char="•"/>
            </a:pPr>
            <a:r>
              <a:rPr lang="en-US"/>
              <a:t>The “...” and “...” search results for Nepal are 1825 (almost identical to the original search results) and, for Nigeria (a country where fewer publishers grant access), the total is 1166. </a:t>
            </a:r>
            <a:endParaRPr/>
          </a:p>
          <a:p>
            <a:pPr marL="171450" lvl="0" indent="-171450" algn="l" rtl="0">
              <a:lnSpc>
                <a:spcPct val="100000"/>
              </a:lnSpc>
              <a:spcBef>
                <a:spcPts val="0"/>
              </a:spcBef>
              <a:spcAft>
                <a:spcPts val="0"/>
              </a:spcAft>
              <a:buSzPts val="1400"/>
              <a:buFont typeface="Arial"/>
              <a:buChar char="•"/>
            </a:pPr>
            <a:r>
              <a:rPr lang="en-US"/>
              <a:t>Please note that Summon recognises the country that the search is being conducted apart from Colombia, Cuba, Ecuador, Peru. Those countries are advised to look up at Summon Per Country access links. </a:t>
            </a:r>
            <a:r>
              <a:rPr lang="en-US" sz="1200" b="0" i="0" u="none" strike="noStrike" cap="none">
                <a:solidFill>
                  <a:schemeClr val="dk1"/>
                </a:solidFill>
                <a:latin typeface="Calibri"/>
                <a:ea typeface="Calibri"/>
                <a:cs typeface="Calibri"/>
                <a:sym typeface="Calibri"/>
              </a:rPr>
              <a:t>http://www.research4life.org/summon-sites/ </a:t>
            </a:r>
            <a:endParaRPr/>
          </a:p>
          <a:p>
            <a:pPr marL="171450" lvl="0" indent="-8255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p:txBody>
      </p:sp>
      <p:sp>
        <p:nvSpPr>
          <p:cNvPr id="178" name="Google Shape;17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85" name="Google Shape;18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93" name="Google Shape;19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04" name="Google Shape;20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17" name="Google Shape;21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Arial"/>
              <a:buNone/>
            </a:pPr>
            <a:endParaRPr/>
          </a:p>
        </p:txBody>
      </p:sp>
      <p:sp>
        <p:nvSpPr>
          <p:cNvPr id="233" name="Google Shape;23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 name="Google Shape;8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302" name="Google Shape;30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a:t>Use the  </a:t>
            </a:r>
            <a:r>
              <a:rPr lang="en-US" b="1" i="1"/>
              <a:t>Expand your results  </a:t>
            </a:r>
            <a:r>
              <a:rPr lang="en-US" b="0" i="0"/>
              <a:t>option</a:t>
            </a:r>
            <a:r>
              <a:rPr lang="en-US" b="1" i="1"/>
              <a:t> </a:t>
            </a:r>
            <a:r>
              <a:rPr lang="en-US"/>
              <a:t>to include results from outside your library.</a:t>
            </a:r>
            <a:endParaRPr/>
          </a:p>
          <a:p>
            <a:pPr marL="171450" lvl="0" indent="-82550" algn="l" rtl="0">
              <a:lnSpc>
                <a:spcPct val="100000"/>
              </a:lnSpc>
              <a:spcBef>
                <a:spcPts val="0"/>
              </a:spcBef>
              <a:spcAft>
                <a:spcPts val="0"/>
              </a:spcAft>
              <a:buSzPts val="1400"/>
              <a:buFont typeface="Arial"/>
              <a:buNone/>
            </a:pPr>
            <a:endParaRPr/>
          </a:p>
        </p:txBody>
      </p:sp>
      <p:sp>
        <p:nvSpPr>
          <p:cNvPr id="310" name="Google Shape;31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For journals, the citations will contain links to full text from Research4Life-participating publishers’ portals plus titles that commercial publishers grant access to, open access articles and pre-publication documents. Citations can be saved to a Library or exported to bibliographic management software.</a:t>
            </a:r>
            <a:endParaRPr/>
          </a:p>
          <a:p>
            <a:pPr marL="171450" lvl="0" indent="-171450" algn="l" rtl="0">
              <a:lnSpc>
                <a:spcPct val="100000"/>
              </a:lnSpc>
              <a:spcBef>
                <a:spcPts val="0"/>
              </a:spcBef>
              <a:spcAft>
                <a:spcPts val="0"/>
              </a:spcAft>
              <a:buSzPts val="1400"/>
              <a:buFont typeface="Arial"/>
              <a:buChar char="•"/>
            </a:pPr>
            <a:r>
              <a:rPr lang="en-US"/>
              <a:t>Google Scholar makes use of the country IP lists that are seen by the publishers when the user is logged in.  As noted in the Summon introduction, the Scholar search results are linked to the Summon Knowledge Base instance reflecting all the publishers’ offers in that country.</a:t>
            </a:r>
            <a:endParaRPr/>
          </a:p>
          <a:p>
            <a:pPr marL="171450" lvl="0" indent="-8255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p:txBody>
      </p:sp>
      <p:sp>
        <p:nvSpPr>
          <p:cNvPr id="318" name="Google Shape;318;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endParaRPr/>
          </a:p>
        </p:txBody>
      </p:sp>
      <p:sp>
        <p:nvSpPr>
          <p:cNvPr id="326" name="Google Shape;32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42" name="Google Shape;34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Note: the large number of search results (141,000) would have significantly been larger (182 Million) without the quote marks “water pollution”.</a:t>
            </a:r>
            <a:endParaRPr/>
          </a:p>
          <a:p>
            <a:pPr marL="171450" lvl="0" indent="-171450" algn="l" rtl="0">
              <a:lnSpc>
                <a:spcPct val="100000"/>
              </a:lnSpc>
              <a:spcBef>
                <a:spcPts val="0"/>
              </a:spcBef>
              <a:spcAft>
                <a:spcPts val="0"/>
              </a:spcAft>
              <a:buSzPts val="1400"/>
              <a:buFont typeface="Arial"/>
              <a:buChar char="•"/>
            </a:pPr>
            <a:r>
              <a:rPr lang="en-US"/>
              <a:t>By logging into Google Scholar from a Research4Life programme, the url links to a login.research4life.org/…  address. </a:t>
            </a:r>
            <a:endParaRPr/>
          </a:p>
          <a:p>
            <a:pPr marL="171450" lvl="0" indent="-8255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p:txBody>
      </p:sp>
      <p:sp>
        <p:nvSpPr>
          <p:cNvPr id="350" name="Google Shape;350;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For Research4Life links that do not work properly, see the Troubleshooting and support section at the end of this lesson.</a:t>
            </a:r>
            <a:endParaRPr/>
          </a:p>
        </p:txBody>
      </p:sp>
      <p:sp>
        <p:nvSpPr>
          <p:cNvPr id="358" name="Google Shape;358;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67" name="Google Shape;36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8" name="Google Shape;38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Arial"/>
              <a:buChar char="•"/>
            </a:pPr>
            <a:r>
              <a:rPr lang="en-US"/>
              <a:t> In order to use these tools, users must have a Google account.  To set up an account, complete a Google search for Create Google Account or copy the following url:  https://accounts.google.com/signup</a:t>
            </a:r>
            <a:endParaRPr/>
          </a:p>
          <a:p>
            <a:pPr marL="457200" lvl="0" indent="-139700" algn="l" rtl="0">
              <a:lnSpc>
                <a:spcPct val="100000"/>
              </a:lnSpc>
              <a:spcBef>
                <a:spcPts val="0"/>
              </a:spcBef>
              <a:spcAft>
                <a:spcPts val="0"/>
              </a:spcAft>
              <a:buSzPts val="1400"/>
              <a:buFont typeface="Arial"/>
              <a:buNone/>
            </a:pPr>
            <a:endParaRPr/>
          </a:p>
        </p:txBody>
      </p:sp>
      <p:sp>
        <p:nvSpPr>
          <p:cNvPr id="400" name="Google Shape;400;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139700" algn="l" rtl="0">
              <a:lnSpc>
                <a:spcPct val="100000"/>
              </a:lnSpc>
              <a:spcBef>
                <a:spcPts val="0"/>
              </a:spcBef>
              <a:spcAft>
                <a:spcPts val="0"/>
              </a:spcAft>
              <a:buSzPts val="1400"/>
              <a:buFont typeface="Arial"/>
              <a:buNone/>
            </a:pPr>
            <a:endParaRPr/>
          </a:p>
        </p:txBody>
      </p:sp>
      <p:sp>
        <p:nvSpPr>
          <p:cNvPr id="409" name="Google Shape;409;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139700" algn="l" rtl="0">
              <a:lnSpc>
                <a:spcPct val="100000"/>
              </a:lnSpc>
              <a:spcBef>
                <a:spcPts val="0"/>
              </a:spcBef>
              <a:spcAft>
                <a:spcPts val="0"/>
              </a:spcAft>
              <a:buSzPts val="1400"/>
              <a:buFont typeface="Arial"/>
              <a:buNone/>
            </a:pPr>
            <a:endParaRPr/>
          </a:p>
        </p:txBody>
      </p:sp>
      <p:sp>
        <p:nvSpPr>
          <p:cNvPr id="417" name="Google Shape;41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139700" algn="l" rtl="0">
              <a:lnSpc>
                <a:spcPct val="100000"/>
              </a:lnSpc>
              <a:spcBef>
                <a:spcPts val="0"/>
              </a:spcBef>
              <a:spcAft>
                <a:spcPts val="0"/>
              </a:spcAft>
              <a:buSzPts val="1400"/>
              <a:buFont typeface="Arial"/>
              <a:buNone/>
            </a:pPr>
            <a:endParaRPr/>
          </a:p>
        </p:txBody>
      </p:sp>
      <p:sp>
        <p:nvSpPr>
          <p:cNvPr id="427" name="Google Shape;427;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endParaRPr/>
          </a:p>
        </p:txBody>
      </p:sp>
      <p:sp>
        <p:nvSpPr>
          <p:cNvPr id="100" name="Google Shape;10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139700" algn="l" rtl="0">
              <a:lnSpc>
                <a:spcPct val="100000"/>
              </a:lnSpc>
              <a:spcBef>
                <a:spcPts val="0"/>
              </a:spcBef>
              <a:spcAft>
                <a:spcPts val="0"/>
              </a:spcAft>
              <a:buSzPts val="1400"/>
              <a:buFont typeface="Arial"/>
              <a:buNone/>
            </a:pPr>
            <a:endParaRPr/>
          </a:p>
        </p:txBody>
      </p:sp>
      <p:sp>
        <p:nvSpPr>
          <p:cNvPr id="436" name="Google Shape;436;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80a636fb4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g80a636fb4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4" name="Google Shape;444;g80a636fb4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8a8bb03a9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g8a8bb03a9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g8a8bb03a9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139700" algn="l" rtl="0">
              <a:lnSpc>
                <a:spcPct val="100000"/>
              </a:lnSpc>
              <a:spcBef>
                <a:spcPts val="0"/>
              </a:spcBef>
              <a:spcAft>
                <a:spcPts val="0"/>
              </a:spcAft>
              <a:buSzPts val="1400"/>
              <a:buFont typeface="Arial"/>
              <a:buNone/>
            </a:pPr>
            <a:endParaRPr/>
          </a:p>
        </p:txBody>
      </p:sp>
      <p:sp>
        <p:nvSpPr>
          <p:cNvPr id="464" name="Google Shape;464;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If access is not granted to a journal, first check if there is a blocked pop-up message that needs to be resolved. If the publisher requests an individual login or for the user to pay for access, check that the login has been completed properly. Then check whether the publisher does or does not grant access to this title/specific issue that is being requested.  </a:t>
            </a:r>
            <a:endParaRPr/>
          </a:p>
        </p:txBody>
      </p:sp>
      <p:sp>
        <p:nvSpPr>
          <p:cNvPr id="472" name="Google Shape;472;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79" name="Google Shape;479;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86" name="Google Shape;486;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93" name="Google Shape;493;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endParaRPr/>
          </a:p>
        </p:txBody>
      </p:sp>
      <p:sp>
        <p:nvSpPr>
          <p:cNvPr id="107" name="Google Shape;10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5" name="Google Shape;50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18" name="Google Shape;11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30" name="Google Shape;130;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0"/>
        <p:cNvGrpSpPr/>
        <p:nvPr/>
      </p:nvGrpSpPr>
      <p:grpSpPr>
        <a:xfrm>
          <a:off x="0" y="0"/>
          <a:ext cx="0" cy="0"/>
          <a:chOff x="0" y="0"/>
          <a:chExt cx="0" cy="0"/>
        </a:xfrm>
      </p:grpSpPr>
      <p:sp>
        <p:nvSpPr>
          <p:cNvPr id="61" name="Google Shape;61;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62" name="Google Shape;62;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3"/>
        <p:cNvGrpSpPr/>
        <p:nvPr/>
      </p:nvGrpSpPr>
      <p:grpSpPr>
        <a:xfrm>
          <a:off x="0" y="0"/>
          <a:ext cx="0" cy="0"/>
          <a:chOff x="0" y="0"/>
          <a:chExt cx="0" cy="0"/>
        </a:xfrm>
      </p:grpSpPr>
      <p:sp>
        <p:nvSpPr>
          <p:cNvPr id="64" name="Google Shape;64;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5" name="Google Shape;65;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6" name="Google Shape;66;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6"/>
        <p:cNvGrpSpPr/>
        <p:nvPr/>
      </p:nvGrpSpPr>
      <p:grpSpPr>
        <a:xfrm>
          <a:off x="0" y="0"/>
          <a:ext cx="0" cy="0"/>
          <a:chOff x="0" y="0"/>
          <a:chExt cx="0" cy="0"/>
        </a:xfrm>
      </p:grpSpPr>
      <p:sp>
        <p:nvSpPr>
          <p:cNvPr id="17" name="Google Shape;17;p9"/>
          <p:cNvSpPr txBox="1">
            <a:spLocks noGrp="1"/>
          </p:cNvSpPr>
          <p:nvPr>
            <p:ph type="body" idx="1"/>
          </p:nvPr>
        </p:nvSpPr>
        <p:spPr>
          <a:xfrm>
            <a:off x="838200" y="1554480"/>
            <a:ext cx="1051560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8" name="Google Shape;18;p9"/>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9"/>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2077075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g7119cced83_0_62"/>
          <p:cNvPicPr preferRelativeResize="0"/>
          <p:nvPr/>
        </p:nvPicPr>
        <p:blipFill rotWithShape="1">
          <a:blip r:embed="rId2">
            <a:alphaModFix/>
          </a:blip>
          <a:srcRect/>
          <a:stretch/>
        </p:blipFill>
        <p:spPr>
          <a:xfrm>
            <a:off x="7310656" y="0"/>
            <a:ext cx="4389500" cy="160338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4" name="Google Shape;34;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5" name="Google Shape;35;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6" name="Google Shape;36;g7119cced83_0_65"/>
          <p:cNvPicPr preferRelativeResize="0"/>
          <p:nvPr/>
        </p:nvPicPr>
        <p:blipFill rotWithShape="1">
          <a:blip r:embed="rId2">
            <a:alphaModFix/>
          </a:blip>
          <a:srcRect/>
          <a:stretch/>
        </p:blipFill>
        <p:spPr>
          <a:xfrm>
            <a:off x="7584976" y="0"/>
            <a:ext cx="4389500" cy="160338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9" name="Google Shape;39;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0" name="Google Shape;40;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1" name="Google Shape;41;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2" name="Google Shape;42;g7119cced83_0_69"/>
          <p:cNvPicPr preferRelativeResize="0"/>
          <p:nvPr/>
        </p:nvPicPr>
        <p:blipFill rotWithShape="1">
          <a:blip r:embed="rId2">
            <a:alphaModFix/>
          </a:blip>
          <a:srcRect/>
          <a:stretch/>
        </p:blipFill>
        <p:spPr>
          <a:xfrm>
            <a:off x="7676416" y="0"/>
            <a:ext cx="4389500" cy="160338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pic>
        <p:nvPicPr>
          <p:cNvPr id="44" name="Google Shape;44;g7119cced83_0_74"/>
          <p:cNvPicPr preferRelativeResize="0"/>
          <p:nvPr/>
        </p:nvPicPr>
        <p:blipFill rotWithShape="1">
          <a:blip r:embed="rId2">
            <a:alphaModFix/>
          </a:blip>
          <a:srcRect/>
          <a:stretch/>
        </p:blipFill>
        <p:spPr>
          <a:xfrm>
            <a:off x="7663353" y="132300"/>
            <a:ext cx="4389500" cy="1603387"/>
          </a:xfrm>
          <a:prstGeom prst="rect">
            <a:avLst/>
          </a:prstGeom>
          <a:noFill/>
          <a:ln>
            <a:noFill/>
          </a:ln>
        </p:spPr>
      </p:pic>
      <p:sp>
        <p:nvSpPr>
          <p:cNvPr id="45" name="Google Shape;45;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6" name="Google Shape;46;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9" name="Google Shape;49;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 name="Google Shape;50;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1"/>
        <p:cNvGrpSpPr/>
        <p:nvPr/>
      </p:nvGrpSpPr>
      <p:grpSpPr>
        <a:xfrm>
          <a:off x="0" y="0"/>
          <a:ext cx="0" cy="0"/>
          <a:chOff x="0" y="0"/>
          <a:chExt cx="0" cy="0"/>
        </a:xfrm>
      </p:grpSpPr>
      <p:sp>
        <p:nvSpPr>
          <p:cNvPr id="52" name="Google Shape;52;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53" name="Google Shape;53;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7" name="Google Shape;57;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8" name="Google Shape;58;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9" name="Google Shape;59;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scholar.google.com/intl/en/scholar/help.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https://proquest.libguides.com/summon/about" TargetMode="External"/><Relationship Id="rId4" Type="http://schemas.openxmlformats.org/officeDocument/2006/relationships/hyperlink" Target="https://www.youtube.com/watch?v=WsTPZItV3No"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9.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hyperlink" Target="about:blank" TargetMode="External"/><Relationship Id="rId7" Type="http://schemas.openxmlformats.org/officeDocument/2006/relationships/image" Target="../media/image60.png"/><Relationship Id="rId2" Type="http://schemas.openxmlformats.org/officeDocument/2006/relationships/notesSlide" Target="../notesSlides/notesSlide50.xml"/><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3.jpg"/><Relationship Id="rId4" Type="http://schemas.openxmlformats.org/officeDocument/2006/relationships/image" Target="../media/image58.png"/><Relationship Id="rId9" Type="http://schemas.openxmlformats.org/officeDocument/2006/relationships/image" Target="../media/image62.png"/></Relationships>
</file>

<file path=ppt/slides/_rels/slide51.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mailto:r4l@research4life.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38"/>
          <p:cNvSpPr txBox="1">
            <a:spLocks noGrp="1"/>
          </p:cNvSpPr>
          <p:nvPr>
            <p:ph type="subTitle" idx="1"/>
          </p:nvPr>
        </p:nvSpPr>
        <p:spPr>
          <a:xfrm>
            <a:off x="0" y="40297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FFFFF"/>
              </a:buClr>
              <a:buSzPts val="3600"/>
              <a:buNone/>
            </a:pPr>
            <a:r>
              <a:rPr lang="en-US" sz="3400" dirty="0">
                <a:solidFill>
                  <a:srgbClr val="004890"/>
                </a:solidFill>
                <a:latin typeface="Open Sans"/>
                <a:ea typeface="Open Sans"/>
                <a:cs typeface="Open Sans"/>
                <a:sym typeface="Open Sans"/>
              </a:rPr>
              <a:t>Search across Research4Life collections</a:t>
            </a:r>
            <a:endParaRPr dirty="0"/>
          </a:p>
          <a:p>
            <a:pPr marL="0" lvl="0" indent="0" algn="ctr" rtl="0">
              <a:lnSpc>
                <a:spcPct val="100000"/>
              </a:lnSpc>
              <a:spcBef>
                <a:spcPts val="0"/>
              </a:spcBef>
              <a:spcAft>
                <a:spcPts val="0"/>
              </a:spcAft>
              <a:buClr>
                <a:srgbClr val="FFFFFF"/>
              </a:buClr>
              <a:buSzPts val="3600"/>
              <a:buNone/>
            </a:pPr>
            <a:endParaRPr sz="3400" dirty="0">
              <a:solidFill>
                <a:srgbClr val="004890"/>
              </a:solidFill>
            </a:endParaRPr>
          </a:p>
        </p:txBody>
      </p:sp>
      <p:sp>
        <p:nvSpPr>
          <p:cNvPr id="74" name="Google Shape;74;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SzPts val="4400"/>
              <a:buNone/>
            </a:pPr>
            <a:r>
              <a:rPr lang="en-US" sz="3500" b="1" dirty="0">
                <a:solidFill>
                  <a:srgbClr val="004890"/>
                </a:solidFill>
                <a:latin typeface="Open Sans"/>
                <a:ea typeface="Open Sans"/>
                <a:cs typeface="Open Sans"/>
                <a:sym typeface="Open Sans"/>
              </a:rPr>
              <a:t> Collection specific browsing and searching</a:t>
            </a:r>
            <a:endParaRPr sz="3500" b="1" dirty="0">
              <a:solidFill>
                <a:srgbClr val="004890"/>
              </a:solidFill>
              <a:latin typeface="Open Sans"/>
              <a:ea typeface="Open Sans"/>
              <a:cs typeface="Open Sans"/>
              <a:sym typeface="Open Sans"/>
            </a:endParaRPr>
          </a:p>
        </p:txBody>
      </p:sp>
      <p:sp>
        <p:nvSpPr>
          <p:cNvPr id="75" name="Google Shape;75;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Open Sans"/>
                <a:ea typeface="Open Sans"/>
                <a:cs typeface="Open Sans"/>
                <a:sym typeface="Open Sans"/>
              </a:rPr>
              <a:t>Research4Life is a public-private partnership of five collections:</a:t>
            </a:r>
            <a:endParaRPr sz="1800" b="1" i="0" u="none" strike="noStrike" cap="none">
              <a:solidFill>
                <a:schemeClr val="lt1"/>
              </a:solidFill>
              <a:latin typeface="Open Sans"/>
              <a:ea typeface="Open Sans"/>
              <a:cs typeface="Open Sans"/>
              <a:sym typeface="Open Sans"/>
            </a:endParaRPr>
          </a:p>
        </p:txBody>
      </p:sp>
      <p:pic>
        <p:nvPicPr>
          <p:cNvPr id="76" name="Google Shape;76;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7" name="Google Shape;77;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8" name="Google Shape;78;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9" name="Google Shape;79;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80" name="Google Shape;80;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1"/>
        <p:cNvGrpSpPr/>
        <p:nvPr/>
      </p:nvGrpSpPr>
      <p:grpSpPr>
        <a:xfrm>
          <a:off x="0" y="0"/>
          <a:ext cx="0" cy="0"/>
          <a:chOff x="0" y="0"/>
          <a:chExt cx="0" cy="0"/>
        </a:xfrm>
      </p:grpSpPr>
      <p:sp>
        <p:nvSpPr>
          <p:cNvPr id="152" name="Google Shape;152;p6"/>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sz="3200">
                <a:solidFill>
                  <a:srgbClr val="586F7C"/>
                </a:solidFill>
                <a:latin typeface="Open Sans"/>
                <a:ea typeface="Open Sans"/>
                <a:cs typeface="Open Sans"/>
                <a:sym typeface="Open Sans"/>
              </a:rPr>
              <a:t>Basic search using the </a:t>
            </a:r>
            <a:br>
              <a:rPr lang="en-US" sz="3200">
                <a:solidFill>
                  <a:srgbClr val="586F7C"/>
                </a:solidFill>
                <a:latin typeface="Open Sans"/>
                <a:ea typeface="Open Sans"/>
                <a:cs typeface="Open Sans"/>
                <a:sym typeface="Open Sans"/>
              </a:rPr>
            </a:br>
            <a:r>
              <a:rPr lang="en-US" sz="3200">
                <a:solidFill>
                  <a:srgbClr val="586F7C"/>
                </a:solidFill>
                <a:latin typeface="Open Sans"/>
                <a:ea typeface="Open Sans"/>
                <a:cs typeface="Open Sans"/>
                <a:sym typeface="Open Sans"/>
              </a:rPr>
              <a:t>Unified Content Portal </a:t>
            </a:r>
            <a:endParaRPr sz="3200">
              <a:solidFill>
                <a:srgbClr val="586F7C"/>
              </a:solidFill>
              <a:latin typeface="Open Sans"/>
              <a:ea typeface="Open Sans"/>
              <a:cs typeface="Open Sans"/>
              <a:sym typeface="Open Sans"/>
            </a:endParaRPr>
          </a:p>
        </p:txBody>
      </p:sp>
      <p:sp>
        <p:nvSpPr>
          <p:cNvPr id="153" name="Google Shape;153;p6"/>
          <p:cNvSpPr txBox="1">
            <a:spLocks noGrp="1"/>
          </p:cNvSpPr>
          <p:nvPr>
            <p:ph type="body" idx="1"/>
          </p:nvPr>
        </p:nvSpPr>
        <p:spPr>
          <a:xfrm>
            <a:off x="188169" y="1720421"/>
            <a:ext cx="11815800" cy="43773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200" dirty="0">
                <a:solidFill>
                  <a:srgbClr val="3F3F3F"/>
                </a:solidFill>
                <a:latin typeface="Open Sans"/>
                <a:ea typeface="Open Sans"/>
                <a:cs typeface="Open Sans"/>
                <a:sym typeface="Open Sans"/>
              </a:rPr>
              <a:t>Displayed below is the Summon search box.  Note the </a:t>
            </a:r>
            <a:r>
              <a:rPr lang="en-US" sz="2200" b="1" dirty="0">
                <a:solidFill>
                  <a:srgbClr val="3F3F3F"/>
                </a:solidFill>
                <a:latin typeface="Open Sans"/>
                <a:ea typeface="Open Sans"/>
                <a:cs typeface="Open Sans"/>
                <a:sym typeface="Open Sans"/>
              </a:rPr>
              <a:t>ADVANCED SEARCH </a:t>
            </a:r>
            <a:r>
              <a:rPr lang="en-US" sz="2200" dirty="0">
                <a:solidFill>
                  <a:srgbClr val="3F3F3F"/>
                </a:solidFill>
                <a:latin typeface="Open Sans"/>
                <a:ea typeface="Open Sans"/>
                <a:cs typeface="Open Sans"/>
                <a:sym typeface="Open Sans"/>
              </a:rPr>
              <a:t>option.</a:t>
            </a:r>
            <a:endParaRPr dirty="0">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200" dirty="0">
                <a:solidFill>
                  <a:srgbClr val="3F3F3F"/>
                </a:solidFill>
                <a:latin typeface="Open Sans"/>
                <a:ea typeface="Open Sans"/>
                <a:cs typeface="Open Sans"/>
                <a:sym typeface="Open Sans"/>
              </a:rPr>
              <a:t>Enter  </a:t>
            </a:r>
            <a:r>
              <a:rPr lang="en-US" sz="2200" b="1" dirty="0">
                <a:solidFill>
                  <a:srgbClr val="3F3F3F"/>
                </a:solidFill>
                <a:latin typeface="Open Sans"/>
                <a:ea typeface="Open Sans"/>
                <a:cs typeface="Open Sans"/>
                <a:sym typeface="Open Sans"/>
              </a:rPr>
              <a:t>“hospital infections” and “developing countries” </a:t>
            </a:r>
            <a:r>
              <a:rPr lang="en-US" sz="2200" dirty="0">
                <a:solidFill>
                  <a:srgbClr val="3F3F3F"/>
                </a:solidFill>
                <a:latin typeface="Open Sans"/>
                <a:ea typeface="Open Sans"/>
                <a:cs typeface="Open Sans"/>
                <a:sym typeface="Open Sans"/>
              </a:rPr>
              <a:t>in the search box.  Click on the         icon.</a:t>
            </a:r>
            <a:endParaRPr sz="2200" dirty="0">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2200" dirty="0">
                <a:solidFill>
                  <a:srgbClr val="3F3F3F"/>
                </a:solidFill>
                <a:latin typeface="Open Sans"/>
                <a:ea typeface="Open Sans"/>
                <a:cs typeface="Open Sans"/>
                <a:sym typeface="Open Sans"/>
              </a:rPr>
              <a:t>By using the quotation marks (“...”), the results will be limited to citations where the two sets of words are linked together.</a:t>
            </a:r>
            <a:endParaRPr sz="2200" dirty="0">
              <a:solidFill>
                <a:srgbClr val="3F3F3F"/>
              </a:solidFill>
              <a:latin typeface="Open Sans"/>
              <a:ea typeface="Open Sans"/>
              <a:cs typeface="Open Sans"/>
              <a:sym typeface="Open Sans"/>
            </a:endParaRPr>
          </a:p>
        </p:txBody>
      </p:sp>
      <p:pic>
        <p:nvPicPr>
          <p:cNvPr id="154" name="Google Shape;154;p6"/>
          <p:cNvPicPr preferRelativeResize="0"/>
          <p:nvPr/>
        </p:nvPicPr>
        <p:blipFill rotWithShape="1">
          <a:blip r:embed="rId3">
            <a:alphaModFix/>
          </a:blip>
          <a:srcRect/>
          <a:stretch/>
        </p:blipFill>
        <p:spPr>
          <a:xfrm>
            <a:off x="1333913" y="2713082"/>
            <a:ext cx="400050" cy="352425"/>
          </a:xfrm>
          <a:prstGeom prst="rect">
            <a:avLst/>
          </a:prstGeom>
          <a:noFill/>
          <a:ln>
            <a:noFill/>
          </a:ln>
        </p:spPr>
      </p:pic>
      <p:pic>
        <p:nvPicPr>
          <p:cNvPr id="155" name="Google Shape;155;p6"/>
          <p:cNvPicPr preferRelativeResize="0"/>
          <p:nvPr/>
        </p:nvPicPr>
        <p:blipFill rotWithShape="1">
          <a:blip r:embed="rId4">
            <a:alphaModFix/>
          </a:blip>
          <a:srcRect/>
          <a:stretch/>
        </p:blipFill>
        <p:spPr>
          <a:xfrm>
            <a:off x="589362" y="4009920"/>
            <a:ext cx="11013276" cy="23485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829bd93e03_0_0"/>
          <p:cNvSpPr txBox="1">
            <a:spLocks noGrp="1"/>
          </p:cNvSpPr>
          <p:nvPr>
            <p:ph type="title"/>
          </p:nvPr>
        </p:nvSpPr>
        <p:spPr>
          <a:xfrm>
            <a:off x="0" y="209846"/>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Basic search continued</a:t>
            </a:r>
            <a:endParaRPr>
              <a:latin typeface="Open Sans"/>
              <a:ea typeface="Open Sans"/>
              <a:cs typeface="Open Sans"/>
              <a:sym typeface="Open Sans"/>
            </a:endParaRPr>
          </a:p>
        </p:txBody>
      </p:sp>
      <p:sp>
        <p:nvSpPr>
          <p:cNvPr id="162" name="Google Shape;162;g829bd93e03_0_0"/>
          <p:cNvSpPr txBox="1">
            <a:spLocks noGrp="1"/>
          </p:cNvSpPr>
          <p:nvPr>
            <p:ph type="body" idx="1"/>
          </p:nvPr>
        </p:nvSpPr>
        <p:spPr>
          <a:xfrm>
            <a:off x="139150" y="1763975"/>
            <a:ext cx="3539471" cy="47661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 This search produces </a:t>
            </a:r>
            <a:r>
              <a:rPr lang="en-US" b="1">
                <a:solidFill>
                  <a:schemeClr val="dk1"/>
                </a:solidFill>
                <a:latin typeface="Open Sans"/>
                <a:ea typeface="Open Sans"/>
                <a:cs typeface="Open Sans"/>
                <a:sym typeface="Open Sans"/>
              </a:rPr>
              <a:t>373</a:t>
            </a:r>
            <a:r>
              <a:rPr lang="en-US">
                <a:solidFill>
                  <a:srgbClr val="3F3F3F"/>
                </a:solidFill>
                <a:latin typeface="Open Sans"/>
                <a:ea typeface="Open Sans"/>
                <a:cs typeface="Open Sans"/>
                <a:sym typeface="Open Sans"/>
              </a:rPr>
              <a:t> results by relevance – vs. date (newest) or date (oldest).</a:t>
            </a:r>
            <a:endParaRPr>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For the first citation, click on </a:t>
            </a:r>
            <a:r>
              <a:rPr lang="en-US" b="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Journal Article: </a:t>
            </a:r>
            <a:r>
              <a:rPr lang="en-US" b="1" u="sng">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Full Text Online</a:t>
            </a:r>
            <a:r>
              <a:rPr lang="en-US" i="1">
                <a:solidFill>
                  <a:srgbClr val="3F3F3F"/>
                </a:solidFill>
                <a:latin typeface="Open Sans"/>
                <a:ea typeface="Open Sans"/>
                <a:cs typeface="Open Sans"/>
                <a:sym typeface="Open Sans"/>
              </a:rPr>
              <a:t> </a:t>
            </a:r>
            <a:r>
              <a:rPr lang="en-US">
                <a:solidFill>
                  <a:srgbClr val="3F3F3F"/>
                </a:solidFill>
                <a:latin typeface="Open Sans"/>
                <a:ea typeface="Open Sans"/>
                <a:cs typeface="Open Sans"/>
                <a:sym typeface="Open Sans"/>
              </a:rPr>
              <a:t>to open the document. </a:t>
            </a:r>
            <a:endParaRPr>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Note also the </a:t>
            </a:r>
            <a:r>
              <a:rPr lang="en-US" b="1">
                <a:solidFill>
                  <a:srgbClr val="3F3F3F"/>
                </a:solidFill>
                <a:latin typeface="Open Sans"/>
                <a:ea typeface="Open Sans"/>
                <a:cs typeface="Open Sans"/>
                <a:sym typeface="Open Sans"/>
              </a:rPr>
              <a:t>Preview</a:t>
            </a:r>
            <a:r>
              <a:rPr lang="en-US">
                <a:solidFill>
                  <a:srgbClr val="3F3F3F"/>
                </a:solidFill>
                <a:latin typeface="Open Sans"/>
                <a:ea typeface="Open Sans"/>
                <a:cs typeface="Open Sans"/>
                <a:sym typeface="Open Sans"/>
              </a:rPr>
              <a:t> option.</a:t>
            </a:r>
            <a:endParaRPr>
              <a:solidFill>
                <a:srgbClr val="3F3F3F"/>
              </a:solidFill>
              <a:latin typeface="Open Sans"/>
              <a:ea typeface="Open Sans"/>
              <a:cs typeface="Open Sans"/>
              <a:sym typeface="Open Sans"/>
            </a:endParaRPr>
          </a:p>
        </p:txBody>
      </p:sp>
      <p:pic>
        <p:nvPicPr>
          <p:cNvPr id="163" name="Google Shape;163;g829bd93e03_0_0"/>
          <p:cNvPicPr preferRelativeResize="0"/>
          <p:nvPr/>
        </p:nvPicPr>
        <p:blipFill rotWithShape="1">
          <a:blip r:embed="rId3">
            <a:alphaModFix/>
          </a:blip>
          <a:srcRect/>
          <a:stretch/>
        </p:blipFill>
        <p:spPr>
          <a:xfrm>
            <a:off x="3809508" y="1763975"/>
            <a:ext cx="8382492" cy="5094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897311b213_0_14"/>
          <p:cNvSpPr txBox="1">
            <a:spLocks noGrp="1"/>
          </p:cNvSpPr>
          <p:nvPr>
            <p:ph type="title"/>
          </p:nvPr>
        </p:nvSpPr>
        <p:spPr>
          <a:xfrm>
            <a:off x="0" y="524270"/>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Publishers grant access</a:t>
            </a:r>
            <a:endParaRPr>
              <a:solidFill>
                <a:srgbClr val="586F7C"/>
              </a:solidFill>
              <a:latin typeface="Open Sans"/>
              <a:ea typeface="Open Sans"/>
              <a:cs typeface="Open Sans"/>
              <a:sym typeface="Open Sans"/>
            </a:endParaRPr>
          </a:p>
          <a:p>
            <a:pPr marL="0" lvl="0" indent="0" algn="l" rtl="0">
              <a:lnSpc>
                <a:spcPct val="90000"/>
              </a:lnSpc>
              <a:spcBef>
                <a:spcPts val="0"/>
              </a:spcBef>
              <a:spcAft>
                <a:spcPts val="0"/>
              </a:spcAft>
              <a:buSzPts val="3600"/>
              <a:buNone/>
            </a:pPr>
            <a:endParaRPr/>
          </a:p>
        </p:txBody>
      </p:sp>
      <p:sp>
        <p:nvSpPr>
          <p:cNvPr id="170" name="Google Shape;170;g897311b213_0_14"/>
          <p:cNvSpPr txBox="1">
            <a:spLocks noGrp="1"/>
          </p:cNvSpPr>
          <p:nvPr>
            <p:ph type="body" idx="1"/>
          </p:nvPr>
        </p:nvSpPr>
        <p:spPr>
          <a:xfrm>
            <a:off x="186217" y="1808921"/>
            <a:ext cx="5731108" cy="4865147"/>
          </a:xfrm>
          <a:prstGeom prst="rect">
            <a:avLst/>
          </a:prstGeom>
          <a:noFill/>
          <a:ln>
            <a:noFill/>
          </a:ln>
        </p:spPr>
        <p:txBody>
          <a:bodyPr spcFirstLastPara="1" wrap="square" lIns="91425" tIns="45700" rIns="91425" bIns="45700" anchor="t" anchorCtr="0">
            <a:noAutofit/>
          </a:bodyPr>
          <a:lstStyle/>
          <a:p>
            <a:pPr marL="342900" lvl="0" indent="-342900" algn="l" rtl="0">
              <a:lnSpc>
                <a:spcPct val="107000"/>
              </a:lnSpc>
              <a:spcBef>
                <a:spcPts val="0"/>
              </a:spcBef>
              <a:spcAft>
                <a:spcPts val="0"/>
              </a:spcAft>
              <a:buClr>
                <a:srgbClr val="3F3F3F"/>
              </a:buClr>
              <a:buSzPts val="2400"/>
              <a:buChar char="●"/>
            </a:pPr>
            <a:r>
              <a:rPr lang="en-US" sz="2100">
                <a:latin typeface="Open Sans"/>
                <a:ea typeface="Open Sans"/>
                <a:cs typeface="Open Sans"/>
                <a:sym typeface="Open Sans"/>
              </a:rPr>
              <a:t>Publishers have the option to grant </a:t>
            </a:r>
            <a:r>
              <a:rPr lang="en-US" sz="2100">
                <a:solidFill>
                  <a:srgbClr val="595959"/>
                </a:solidFill>
                <a:latin typeface="Open Sans"/>
                <a:ea typeface="Open Sans"/>
                <a:cs typeface="Open Sans"/>
                <a:sym typeface="Open Sans"/>
              </a:rPr>
              <a:t>access or not in a specific country.   The </a:t>
            </a:r>
            <a:r>
              <a:rPr lang="en-US" sz="2100" b="1">
                <a:solidFill>
                  <a:srgbClr val="595959"/>
                </a:solidFill>
                <a:latin typeface="Open Sans"/>
                <a:ea typeface="Open Sans"/>
                <a:cs typeface="Open Sans"/>
                <a:sym typeface="Open Sans"/>
              </a:rPr>
              <a:t>“hospital infections” and “developing countries”</a:t>
            </a:r>
            <a:r>
              <a:rPr lang="en-US" sz="2100">
                <a:solidFill>
                  <a:srgbClr val="595959"/>
                </a:solidFill>
                <a:latin typeface="Open Sans"/>
                <a:ea typeface="Open Sans"/>
                <a:cs typeface="Open Sans"/>
                <a:sym typeface="Open Sans"/>
              </a:rPr>
              <a:t> search has been completed using logins for Bhutan (Teaching hospital) and Nigeria (Teaching hospital).</a:t>
            </a:r>
            <a:endParaRPr sz="2100">
              <a:solidFill>
                <a:srgbClr val="595959"/>
              </a:solidFill>
            </a:endParaRPr>
          </a:p>
          <a:p>
            <a:pPr marL="342900" lvl="0" indent="-342900" algn="l" rtl="0">
              <a:lnSpc>
                <a:spcPct val="107000"/>
              </a:lnSpc>
              <a:spcBef>
                <a:spcPts val="800"/>
              </a:spcBef>
              <a:spcAft>
                <a:spcPts val="0"/>
              </a:spcAft>
              <a:buClr>
                <a:srgbClr val="3F3F3F"/>
              </a:buClr>
              <a:buSzPts val="2400"/>
              <a:buChar char="●"/>
            </a:pPr>
            <a:r>
              <a:rPr lang="en-US" sz="2100">
                <a:latin typeface="Open Sans"/>
                <a:ea typeface="Open Sans"/>
                <a:cs typeface="Open Sans"/>
                <a:sym typeface="Open Sans"/>
              </a:rPr>
              <a:t>The Bhutan results  (</a:t>
            </a:r>
            <a:r>
              <a:rPr lang="en-US" sz="2100" b="1">
                <a:solidFill>
                  <a:schemeClr val="dk1"/>
                </a:solidFill>
                <a:latin typeface="Open Sans"/>
                <a:ea typeface="Open Sans"/>
                <a:cs typeface="Open Sans"/>
                <a:sym typeface="Open Sans"/>
              </a:rPr>
              <a:t>373</a:t>
            </a:r>
            <a:r>
              <a:rPr lang="en-US" sz="2100">
                <a:latin typeface="Open Sans"/>
                <a:ea typeface="Open Sans"/>
                <a:cs typeface="Open Sans"/>
                <a:sym typeface="Open Sans"/>
              </a:rPr>
              <a:t>) are 37% higher than the Nigeria results in</a:t>
            </a:r>
            <a:r>
              <a:rPr lang="en-US" sz="2100">
                <a:solidFill>
                  <a:srgbClr val="FF0000"/>
                </a:solidFill>
                <a:latin typeface="Open Sans"/>
                <a:ea typeface="Open Sans"/>
                <a:cs typeface="Open Sans"/>
                <a:sym typeface="Open Sans"/>
              </a:rPr>
              <a:t> </a:t>
            </a:r>
            <a:r>
              <a:rPr lang="en-US" sz="2100">
                <a:latin typeface="Open Sans"/>
                <a:ea typeface="Open Sans"/>
                <a:cs typeface="Open Sans"/>
                <a:sym typeface="Open Sans"/>
              </a:rPr>
              <a:t>(</a:t>
            </a:r>
            <a:r>
              <a:rPr lang="en-US" sz="2100" b="1">
                <a:solidFill>
                  <a:schemeClr val="dk1"/>
                </a:solidFill>
                <a:latin typeface="Open Sans"/>
                <a:ea typeface="Open Sans"/>
                <a:cs typeface="Open Sans"/>
                <a:sym typeface="Open Sans"/>
              </a:rPr>
              <a:t>234</a:t>
            </a:r>
            <a:r>
              <a:rPr lang="en-US" sz="2100">
                <a:latin typeface="Open Sans"/>
                <a:ea typeface="Open Sans"/>
                <a:cs typeface="Open Sans"/>
                <a:sym typeface="Open Sans"/>
              </a:rPr>
              <a:t>).</a:t>
            </a:r>
            <a:endParaRPr/>
          </a:p>
          <a:p>
            <a:pPr marL="342900" lvl="0" indent="-342900" algn="l" rtl="0">
              <a:lnSpc>
                <a:spcPct val="107000"/>
              </a:lnSpc>
              <a:spcBef>
                <a:spcPts val="1600"/>
              </a:spcBef>
              <a:spcAft>
                <a:spcPts val="800"/>
              </a:spcAft>
              <a:buClr>
                <a:srgbClr val="3F3F3F"/>
              </a:buClr>
              <a:buSzPts val="2400"/>
              <a:buChar char="●"/>
            </a:pPr>
            <a:r>
              <a:rPr lang="en-US" sz="2100">
                <a:solidFill>
                  <a:srgbClr val="595959"/>
                </a:solidFill>
                <a:latin typeface="Open Sans"/>
                <a:ea typeface="Open Sans"/>
                <a:cs typeface="Open Sans"/>
                <a:sym typeface="Open Sans"/>
              </a:rPr>
              <a:t>If </a:t>
            </a:r>
            <a:r>
              <a:rPr lang="en-US" sz="2100" b="1">
                <a:solidFill>
                  <a:srgbClr val="595959"/>
                </a:solidFill>
                <a:latin typeface="Open Sans"/>
                <a:ea typeface="Open Sans"/>
                <a:cs typeface="Open Sans"/>
                <a:sym typeface="Open Sans"/>
              </a:rPr>
              <a:t>Add results beyond your library’s collection </a:t>
            </a:r>
            <a:r>
              <a:rPr lang="en-US" sz="2100">
                <a:solidFill>
                  <a:srgbClr val="595959"/>
                </a:solidFill>
                <a:latin typeface="Open Sans"/>
                <a:ea typeface="Open Sans"/>
                <a:cs typeface="Open Sans"/>
                <a:sym typeface="Open Sans"/>
              </a:rPr>
              <a:t>is activated, the number of citations increases to </a:t>
            </a:r>
            <a:r>
              <a:rPr lang="en-US" sz="2100" b="1">
                <a:solidFill>
                  <a:schemeClr val="dk1"/>
                </a:solidFill>
                <a:latin typeface="Open Sans"/>
                <a:ea typeface="Open Sans"/>
                <a:cs typeface="Open Sans"/>
                <a:sym typeface="Open Sans"/>
              </a:rPr>
              <a:t>541</a:t>
            </a:r>
            <a:r>
              <a:rPr lang="en-US" sz="2100" b="1">
                <a:solidFill>
                  <a:srgbClr val="FF0000"/>
                </a:solidFill>
                <a:latin typeface="Open Sans"/>
                <a:ea typeface="Open Sans"/>
                <a:cs typeface="Open Sans"/>
                <a:sym typeface="Open Sans"/>
              </a:rPr>
              <a:t> </a:t>
            </a:r>
            <a:r>
              <a:rPr lang="en-US" sz="2100">
                <a:solidFill>
                  <a:srgbClr val="595959"/>
                </a:solidFill>
                <a:latin typeface="Open Sans"/>
                <a:ea typeface="Open Sans"/>
                <a:cs typeface="Open Sans"/>
                <a:sym typeface="Open Sans"/>
              </a:rPr>
              <a:t>although access to the full-text may not be available.</a:t>
            </a:r>
            <a:endParaRPr sz="2100">
              <a:solidFill>
                <a:srgbClr val="595959"/>
              </a:solidFill>
            </a:endParaRPr>
          </a:p>
        </p:txBody>
      </p:sp>
      <p:pic>
        <p:nvPicPr>
          <p:cNvPr id="171" name="Google Shape;171;g897311b213_0_14"/>
          <p:cNvPicPr preferRelativeResize="0"/>
          <p:nvPr/>
        </p:nvPicPr>
        <p:blipFill rotWithShape="1">
          <a:blip r:embed="rId3">
            <a:alphaModFix/>
          </a:blip>
          <a:srcRect/>
          <a:stretch/>
        </p:blipFill>
        <p:spPr>
          <a:xfrm>
            <a:off x="5917325" y="2059958"/>
            <a:ext cx="6274675" cy="1324868"/>
          </a:xfrm>
          <a:prstGeom prst="rect">
            <a:avLst/>
          </a:prstGeom>
          <a:noFill/>
          <a:ln>
            <a:noFill/>
          </a:ln>
        </p:spPr>
      </p:pic>
      <p:pic>
        <p:nvPicPr>
          <p:cNvPr id="172" name="Google Shape;172;g897311b213_0_14"/>
          <p:cNvPicPr preferRelativeResize="0"/>
          <p:nvPr/>
        </p:nvPicPr>
        <p:blipFill rotWithShape="1">
          <a:blip r:embed="rId4">
            <a:alphaModFix/>
          </a:blip>
          <a:srcRect/>
          <a:stretch/>
        </p:blipFill>
        <p:spPr>
          <a:xfrm>
            <a:off x="5779341" y="3741612"/>
            <a:ext cx="6339088" cy="2417449"/>
          </a:xfrm>
          <a:prstGeom prst="rect">
            <a:avLst/>
          </a:prstGeom>
          <a:noFill/>
          <a:ln>
            <a:noFill/>
          </a:ln>
        </p:spPr>
      </p:pic>
      <p:sp>
        <p:nvSpPr>
          <p:cNvPr id="173" name="Google Shape;173;g897311b213_0_14"/>
          <p:cNvSpPr/>
          <p:nvPr/>
        </p:nvSpPr>
        <p:spPr>
          <a:xfrm>
            <a:off x="5779341" y="5885793"/>
            <a:ext cx="2439749" cy="367862"/>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4" name="Google Shape;174;g897311b213_0_14"/>
          <p:cNvSpPr/>
          <p:nvPr/>
        </p:nvSpPr>
        <p:spPr>
          <a:xfrm>
            <a:off x="8527796" y="4156842"/>
            <a:ext cx="963045" cy="320565"/>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3"/>
          <p:cNvSpPr txBox="1">
            <a:spLocks noGrp="1"/>
          </p:cNvSpPr>
          <p:nvPr>
            <p:ph type="title"/>
          </p:nvPr>
        </p:nvSpPr>
        <p:spPr>
          <a:xfrm>
            <a:off x="0" y="496857"/>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Basic search continued</a:t>
            </a:r>
            <a:endParaRPr sz="3600">
              <a:solidFill>
                <a:srgbClr val="586F7C"/>
              </a:solidFill>
              <a:latin typeface="Open Sans"/>
              <a:ea typeface="Open Sans"/>
              <a:cs typeface="Open Sans"/>
              <a:sym typeface="Open Sans"/>
            </a:endParaRPr>
          </a:p>
        </p:txBody>
      </p:sp>
      <p:sp>
        <p:nvSpPr>
          <p:cNvPr id="181" name="Google Shape;181;p13"/>
          <p:cNvSpPr txBox="1">
            <a:spLocks noGrp="1"/>
          </p:cNvSpPr>
          <p:nvPr>
            <p:ph type="body" idx="1"/>
          </p:nvPr>
        </p:nvSpPr>
        <p:spPr>
          <a:xfrm>
            <a:off x="293914" y="1759861"/>
            <a:ext cx="11162362" cy="4736470"/>
          </a:xfrm>
          <a:prstGeom prst="rect">
            <a:avLst/>
          </a:prstGeom>
          <a:noFill/>
          <a:ln>
            <a:noFill/>
          </a:ln>
        </p:spPr>
        <p:txBody>
          <a:bodyPr spcFirstLastPara="1" wrap="square" lIns="91425" tIns="45700" rIns="91425" bIns="45700" anchor="t" anchorCtr="0">
            <a:noAutofit/>
          </a:bodyPr>
          <a:lstStyle/>
          <a:p>
            <a:pPr marL="412750" lvl="0" indent="-285750" algn="just" rtl="0">
              <a:lnSpc>
                <a:spcPct val="150000"/>
              </a:lnSpc>
              <a:spcBef>
                <a:spcPts val="1000"/>
              </a:spcBef>
              <a:spcAft>
                <a:spcPts val="0"/>
              </a:spcAft>
              <a:buClr>
                <a:schemeClr val="dk1"/>
              </a:buClr>
              <a:buSzPts val="2200"/>
              <a:buChar char="●"/>
            </a:pPr>
            <a:r>
              <a:rPr lang="en-US" sz="2200">
                <a:solidFill>
                  <a:srgbClr val="595959"/>
                </a:solidFill>
                <a:latin typeface="Open Sans"/>
                <a:ea typeface="Open Sans"/>
                <a:cs typeface="Open Sans"/>
                <a:sym typeface="Open Sans"/>
              </a:rPr>
              <a:t>Please note that using quotation marks and “AND” boolean operators narrows the search and offers more relevant results. </a:t>
            </a:r>
            <a:endParaRPr sz="2200">
              <a:solidFill>
                <a:srgbClr val="595959"/>
              </a:solidFill>
              <a:latin typeface="Open Sans"/>
              <a:ea typeface="Open Sans"/>
              <a:cs typeface="Open Sans"/>
              <a:sym typeface="Open Sans"/>
            </a:endParaRPr>
          </a:p>
          <a:p>
            <a:pPr marL="412750" lvl="0" indent="-285750" algn="just" rtl="0">
              <a:lnSpc>
                <a:spcPct val="150000"/>
              </a:lnSpc>
              <a:spcBef>
                <a:spcPts val="1000"/>
              </a:spcBef>
              <a:spcAft>
                <a:spcPts val="0"/>
              </a:spcAft>
              <a:buClr>
                <a:schemeClr val="dk1"/>
              </a:buClr>
              <a:buSzPts val="2200"/>
              <a:buChar char="●"/>
            </a:pPr>
            <a:r>
              <a:rPr lang="en-US" sz="2200">
                <a:solidFill>
                  <a:srgbClr val="595959"/>
                </a:solidFill>
                <a:latin typeface="Open Sans"/>
                <a:ea typeface="Open Sans"/>
                <a:cs typeface="Open Sans"/>
                <a:sym typeface="Open Sans"/>
              </a:rPr>
              <a:t>The results may also differ from one country to another depending on the publishers’ offers in that country. </a:t>
            </a:r>
            <a:r>
              <a:rPr lang="en-US" sz="2200" b="0" i="0">
                <a:solidFill>
                  <a:srgbClr val="595959"/>
                </a:solidFill>
                <a:latin typeface="Open Sans"/>
                <a:ea typeface="Open Sans"/>
                <a:cs typeface="Open Sans"/>
                <a:sym typeface="Open Sans"/>
              </a:rPr>
              <a:t>In some cases, publishers grant access to their resources to only one category of institution within a country (E.g. Healthcare services might have access to a publisher’s content when no other category in the country does). For the institutions in the category with these bonus materials, the Summon search results do not include these resources.</a:t>
            </a:r>
            <a:endParaRPr sz="2200" b="0" i="0" u="none" strike="noStrike">
              <a:solidFill>
                <a:srgbClr val="595959"/>
              </a:solidFill>
              <a:latin typeface="Open Sans"/>
              <a:ea typeface="Open Sans"/>
              <a:cs typeface="Open Sans"/>
              <a:sym typeface="Open Sans"/>
            </a:endParaRPr>
          </a:p>
          <a:p>
            <a:pPr marL="127000" lvl="0" indent="0" algn="just" rtl="0">
              <a:lnSpc>
                <a:spcPct val="150000"/>
              </a:lnSpc>
              <a:spcBef>
                <a:spcPts val="1000"/>
              </a:spcBef>
              <a:spcAft>
                <a:spcPts val="0"/>
              </a:spcAft>
              <a:buClr>
                <a:schemeClr val="dk1"/>
              </a:buClr>
              <a:buSzPts val="2200"/>
              <a:buNone/>
            </a:pPr>
            <a:endParaRPr>
              <a:solidFill>
                <a:srgbClr val="3F3F3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1"/>
          <p:cNvSpPr txBox="1">
            <a:spLocks noGrp="1"/>
          </p:cNvSpPr>
          <p:nvPr>
            <p:ph type="title"/>
          </p:nvPr>
        </p:nvSpPr>
        <p:spPr>
          <a:xfrm>
            <a:off x="0" y="488408"/>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Refining your search</a:t>
            </a:r>
            <a:endParaRPr sz="3600">
              <a:solidFill>
                <a:srgbClr val="586F7C"/>
              </a:solidFill>
              <a:latin typeface="Open Sans"/>
              <a:ea typeface="Open Sans"/>
              <a:cs typeface="Open Sans"/>
              <a:sym typeface="Open Sans"/>
            </a:endParaRPr>
          </a:p>
        </p:txBody>
      </p:sp>
      <p:sp>
        <p:nvSpPr>
          <p:cNvPr id="188" name="Google Shape;188;p11"/>
          <p:cNvSpPr txBox="1">
            <a:spLocks noGrp="1"/>
          </p:cNvSpPr>
          <p:nvPr>
            <p:ph type="body" idx="1"/>
          </p:nvPr>
        </p:nvSpPr>
        <p:spPr>
          <a:xfrm>
            <a:off x="0" y="1633122"/>
            <a:ext cx="5623034" cy="4736470"/>
          </a:xfrm>
          <a:prstGeom prst="rect">
            <a:avLst/>
          </a:prstGeom>
          <a:noFill/>
          <a:ln>
            <a:noFill/>
          </a:ln>
        </p:spPr>
        <p:txBody>
          <a:bodyPr spcFirstLastPara="1" wrap="square" lIns="91425" tIns="45700" rIns="91425" bIns="45700" anchor="t" anchorCtr="0">
            <a:noAutofit/>
          </a:bodyPr>
          <a:lstStyle/>
          <a:p>
            <a:pPr marL="412750" lvl="0" indent="-285750" algn="just" rtl="0">
              <a:lnSpc>
                <a:spcPct val="100000"/>
              </a:lnSpc>
              <a:spcBef>
                <a:spcPts val="1000"/>
              </a:spcBef>
              <a:spcAft>
                <a:spcPts val="0"/>
              </a:spcAft>
              <a:buClr>
                <a:schemeClr val="dk1"/>
              </a:buClr>
              <a:buSzPts val="2000"/>
              <a:buChar char="●"/>
            </a:pPr>
            <a:r>
              <a:rPr lang="en-US" sz="2000">
                <a:solidFill>
                  <a:srgbClr val="595959"/>
                </a:solidFill>
                <a:latin typeface="Open Sans"/>
                <a:ea typeface="Open Sans"/>
                <a:cs typeface="Open Sans"/>
                <a:sym typeface="Open Sans"/>
              </a:rPr>
              <a:t>In the left-hand column, Summon has several options to </a:t>
            </a:r>
            <a:r>
              <a:rPr lang="en-US" sz="2000" b="1">
                <a:solidFill>
                  <a:srgbClr val="595959"/>
                </a:solidFill>
                <a:latin typeface="Open Sans"/>
                <a:ea typeface="Open Sans"/>
                <a:cs typeface="Open Sans"/>
                <a:sym typeface="Open Sans"/>
              </a:rPr>
              <a:t>REFINE YOUR SEARCH</a:t>
            </a:r>
            <a:r>
              <a:rPr lang="en-US" sz="2000">
                <a:solidFill>
                  <a:srgbClr val="595959"/>
                </a:solidFill>
                <a:latin typeface="Open Sans"/>
                <a:ea typeface="Open Sans"/>
                <a:cs typeface="Open Sans"/>
                <a:sym typeface="Open Sans"/>
              </a:rPr>
              <a:t>. </a:t>
            </a:r>
            <a:endParaRPr sz="2000">
              <a:solidFill>
                <a:srgbClr val="595959"/>
              </a:solidFill>
              <a:latin typeface="Open Sans"/>
              <a:ea typeface="Open Sans"/>
              <a:cs typeface="Open Sans"/>
              <a:sym typeface="Open Sans"/>
            </a:endParaRPr>
          </a:p>
          <a:p>
            <a:pPr marL="412750" lvl="0" indent="-285750" algn="just" rtl="0">
              <a:lnSpc>
                <a:spcPct val="100000"/>
              </a:lnSpc>
              <a:spcBef>
                <a:spcPts val="1000"/>
              </a:spcBef>
              <a:spcAft>
                <a:spcPts val="0"/>
              </a:spcAft>
              <a:buClr>
                <a:schemeClr val="dk1"/>
              </a:buClr>
              <a:buSzPts val="2000"/>
              <a:buChar char="●"/>
            </a:pPr>
            <a:r>
              <a:rPr lang="en-US" sz="2000">
                <a:solidFill>
                  <a:srgbClr val="595959"/>
                </a:solidFill>
                <a:latin typeface="Open Sans"/>
                <a:ea typeface="Open Sans"/>
                <a:cs typeface="Open Sans"/>
                <a:sym typeface="Open Sans"/>
              </a:rPr>
              <a:t>The options include;</a:t>
            </a:r>
            <a:endParaRPr>
              <a:solidFill>
                <a:srgbClr val="595959"/>
              </a:solidFill>
            </a:endParaRPr>
          </a:p>
          <a:p>
            <a:pPr marL="869950" lvl="1" indent="-285750" algn="just" rtl="0">
              <a:lnSpc>
                <a:spcPct val="100000"/>
              </a:lnSpc>
              <a:spcBef>
                <a:spcPts val="2100"/>
              </a:spcBef>
              <a:spcAft>
                <a:spcPts val="0"/>
              </a:spcAft>
              <a:buClr>
                <a:schemeClr val="dk1"/>
              </a:buClr>
              <a:buSzPts val="2000"/>
              <a:buChar char="○"/>
            </a:pPr>
            <a:r>
              <a:rPr lang="en-US" b="1">
                <a:solidFill>
                  <a:srgbClr val="595959"/>
                </a:solidFill>
                <a:latin typeface="Open Sans"/>
                <a:ea typeface="Open Sans"/>
                <a:cs typeface="Open Sans"/>
                <a:sym typeface="Open Sans"/>
              </a:rPr>
              <a:t>CONTENT TYPE</a:t>
            </a:r>
            <a:r>
              <a:rPr lang="en-US">
                <a:solidFill>
                  <a:srgbClr val="595959"/>
                </a:solidFill>
                <a:latin typeface="Open Sans"/>
                <a:ea typeface="Open Sans"/>
                <a:cs typeface="Open Sans"/>
                <a:sym typeface="Open Sans"/>
              </a:rPr>
              <a:t> (which includes journal articles, book chapters, e-books and more),</a:t>
            </a:r>
            <a:endParaRPr>
              <a:solidFill>
                <a:srgbClr val="595959"/>
              </a:solidFill>
            </a:endParaRPr>
          </a:p>
          <a:p>
            <a:pPr marL="869950" lvl="1" indent="-285750" algn="just" rtl="0">
              <a:lnSpc>
                <a:spcPct val="100000"/>
              </a:lnSpc>
              <a:spcBef>
                <a:spcPts val="2100"/>
              </a:spcBef>
              <a:spcAft>
                <a:spcPts val="0"/>
              </a:spcAft>
              <a:buClr>
                <a:schemeClr val="dk1"/>
              </a:buClr>
              <a:buSzPts val="2000"/>
              <a:buChar char="○"/>
            </a:pPr>
            <a:r>
              <a:rPr lang="en-US" b="1">
                <a:solidFill>
                  <a:srgbClr val="595959"/>
                </a:solidFill>
                <a:latin typeface="Open Sans"/>
                <a:ea typeface="Open Sans"/>
                <a:cs typeface="Open Sans"/>
                <a:sym typeface="Open Sans"/>
              </a:rPr>
              <a:t>PUBLICATION DATE</a:t>
            </a:r>
            <a:endParaRPr>
              <a:solidFill>
                <a:srgbClr val="595959"/>
              </a:solidFill>
              <a:latin typeface="Open Sans"/>
              <a:ea typeface="Open Sans"/>
              <a:cs typeface="Open Sans"/>
              <a:sym typeface="Open Sans"/>
            </a:endParaRPr>
          </a:p>
          <a:p>
            <a:pPr marL="869950" lvl="1" indent="-285750" algn="just" rtl="0">
              <a:lnSpc>
                <a:spcPct val="100000"/>
              </a:lnSpc>
              <a:spcBef>
                <a:spcPts val="2100"/>
              </a:spcBef>
              <a:spcAft>
                <a:spcPts val="0"/>
              </a:spcAft>
              <a:buClr>
                <a:schemeClr val="dk1"/>
              </a:buClr>
              <a:buSzPts val="2000"/>
              <a:buChar char="○"/>
            </a:pPr>
            <a:r>
              <a:rPr lang="en-US" b="1">
                <a:solidFill>
                  <a:srgbClr val="595959"/>
                </a:solidFill>
                <a:latin typeface="Open Sans"/>
                <a:ea typeface="Open Sans"/>
                <a:cs typeface="Open Sans"/>
                <a:sym typeface="Open Sans"/>
              </a:rPr>
              <a:t>DISCIPLINE</a:t>
            </a:r>
            <a:r>
              <a:rPr lang="en-US">
                <a:solidFill>
                  <a:srgbClr val="595959"/>
                </a:solidFill>
                <a:latin typeface="Open Sans"/>
                <a:ea typeface="Open Sans"/>
                <a:cs typeface="Open Sans"/>
                <a:sym typeface="Open Sans"/>
              </a:rPr>
              <a:t>  </a:t>
            </a:r>
            <a:endParaRPr>
              <a:solidFill>
                <a:srgbClr val="595959"/>
              </a:solidFill>
              <a:latin typeface="Open Sans"/>
              <a:ea typeface="Open Sans"/>
              <a:cs typeface="Open Sans"/>
              <a:sym typeface="Open Sans"/>
            </a:endParaRPr>
          </a:p>
          <a:p>
            <a:pPr marL="869950" lvl="1" indent="-285750" algn="just" rtl="0">
              <a:lnSpc>
                <a:spcPct val="100000"/>
              </a:lnSpc>
              <a:spcBef>
                <a:spcPts val="2100"/>
              </a:spcBef>
              <a:spcAft>
                <a:spcPts val="0"/>
              </a:spcAft>
              <a:buClr>
                <a:schemeClr val="dk1"/>
              </a:buClr>
              <a:buSzPts val="2000"/>
              <a:buChar char="○"/>
            </a:pPr>
            <a:r>
              <a:rPr lang="en-US" b="1">
                <a:solidFill>
                  <a:srgbClr val="595959"/>
                </a:solidFill>
                <a:latin typeface="Open Sans"/>
                <a:ea typeface="Open Sans"/>
                <a:cs typeface="Open Sans"/>
                <a:sym typeface="Open Sans"/>
              </a:rPr>
              <a:t>SUBJECT TERMS</a:t>
            </a:r>
            <a:r>
              <a:rPr lang="en-US">
                <a:solidFill>
                  <a:srgbClr val="595959"/>
                </a:solidFill>
                <a:latin typeface="Open Sans"/>
                <a:ea typeface="Open Sans"/>
                <a:cs typeface="Open Sans"/>
                <a:sym typeface="Open Sans"/>
              </a:rPr>
              <a:t> </a:t>
            </a:r>
            <a:endParaRPr>
              <a:solidFill>
                <a:srgbClr val="595959"/>
              </a:solidFill>
            </a:endParaRPr>
          </a:p>
          <a:p>
            <a:pPr marL="869950" lvl="1" indent="-285750" algn="just" rtl="0">
              <a:lnSpc>
                <a:spcPct val="100000"/>
              </a:lnSpc>
              <a:spcBef>
                <a:spcPts val="2100"/>
              </a:spcBef>
              <a:spcAft>
                <a:spcPts val="0"/>
              </a:spcAft>
              <a:buClr>
                <a:schemeClr val="dk1"/>
              </a:buClr>
              <a:buSzPts val="2000"/>
              <a:buChar char="○"/>
            </a:pPr>
            <a:r>
              <a:rPr lang="en-US" b="1">
                <a:solidFill>
                  <a:srgbClr val="595959"/>
                </a:solidFill>
                <a:latin typeface="Open Sans"/>
                <a:ea typeface="Open Sans"/>
                <a:cs typeface="Open Sans"/>
                <a:sym typeface="Open Sans"/>
              </a:rPr>
              <a:t>LANGUAGE</a:t>
            </a:r>
            <a:endParaRPr b="1">
              <a:solidFill>
                <a:srgbClr val="595959"/>
              </a:solidFill>
              <a:latin typeface="Open Sans"/>
              <a:ea typeface="Open Sans"/>
              <a:cs typeface="Open Sans"/>
              <a:sym typeface="Open Sans"/>
            </a:endParaRPr>
          </a:p>
          <a:p>
            <a:pPr marL="469900" lvl="0" indent="-342900" algn="just" rtl="0">
              <a:lnSpc>
                <a:spcPct val="100000"/>
              </a:lnSpc>
              <a:spcBef>
                <a:spcPts val="1000"/>
              </a:spcBef>
              <a:spcAft>
                <a:spcPts val="0"/>
              </a:spcAft>
              <a:buClr>
                <a:schemeClr val="dk1"/>
              </a:buClr>
              <a:buSzPts val="2000"/>
              <a:buChar char="●"/>
            </a:pPr>
            <a:r>
              <a:rPr lang="en-US" sz="2000">
                <a:solidFill>
                  <a:srgbClr val="595959"/>
                </a:solidFill>
                <a:latin typeface="Open Sans"/>
                <a:ea typeface="Open Sans"/>
                <a:cs typeface="Open Sans"/>
                <a:sym typeface="Open Sans"/>
              </a:rPr>
              <a:t>When appropriate, use these options</a:t>
            </a:r>
            <a:endParaRPr sz="2000">
              <a:solidFill>
                <a:srgbClr val="595959"/>
              </a:solidFill>
              <a:latin typeface="Open Sans"/>
              <a:ea typeface="Open Sans"/>
              <a:cs typeface="Open Sans"/>
              <a:sym typeface="Open Sans"/>
            </a:endParaRPr>
          </a:p>
        </p:txBody>
      </p:sp>
      <p:pic>
        <p:nvPicPr>
          <p:cNvPr id="189" name="Google Shape;189;p11"/>
          <p:cNvPicPr preferRelativeResize="0"/>
          <p:nvPr/>
        </p:nvPicPr>
        <p:blipFill rotWithShape="1">
          <a:blip r:embed="rId3">
            <a:alphaModFix/>
          </a:blip>
          <a:srcRect/>
          <a:stretch/>
        </p:blipFill>
        <p:spPr>
          <a:xfrm>
            <a:off x="5538951" y="1668171"/>
            <a:ext cx="6366641" cy="518982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2"/>
          <p:cNvSpPr txBox="1">
            <a:spLocks noGrp="1"/>
          </p:cNvSpPr>
          <p:nvPr>
            <p:ph type="title"/>
          </p:nvPr>
        </p:nvSpPr>
        <p:spPr>
          <a:xfrm>
            <a:off x="-1" y="43722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Summon DISCIPLINE and PUBLICATION DATE search features</a:t>
            </a:r>
            <a:endParaRPr/>
          </a:p>
        </p:txBody>
      </p:sp>
      <p:sp>
        <p:nvSpPr>
          <p:cNvPr id="196" name="Google Shape;196;p12"/>
          <p:cNvSpPr txBox="1">
            <a:spLocks noGrp="1"/>
          </p:cNvSpPr>
          <p:nvPr>
            <p:ph type="body" idx="1"/>
          </p:nvPr>
        </p:nvSpPr>
        <p:spPr>
          <a:xfrm>
            <a:off x="0" y="1633122"/>
            <a:ext cx="4971393" cy="5224878"/>
          </a:xfrm>
          <a:prstGeom prst="rect">
            <a:avLst/>
          </a:prstGeom>
          <a:noFill/>
          <a:ln>
            <a:noFill/>
          </a:ln>
        </p:spPr>
        <p:txBody>
          <a:bodyPr spcFirstLastPara="1" wrap="square" lIns="91425" tIns="45700" rIns="91425" bIns="45700" anchor="t" anchorCtr="0">
            <a:noAutofit/>
          </a:bodyPr>
          <a:lstStyle/>
          <a:p>
            <a:pPr marL="412750" lvl="0" indent="-285750" algn="just" rtl="0">
              <a:lnSpc>
                <a:spcPct val="100000"/>
              </a:lnSpc>
              <a:spcBef>
                <a:spcPts val="1000"/>
              </a:spcBef>
              <a:spcAft>
                <a:spcPts val="0"/>
              </a:spcAft>
              <a:buClr>
                <a:schemeClr val="dk1"/>
              </a:buClr>
              <a:buSzPts val="2200"/>
              <a:buChar char="●"/>
            </a:pPr>
            <a:r>
              <a:rPr lang="en-US" sz="2200">
                <a:solidFill>
                  <a:srgbClr val="3F3F3F"/>
                </a:solidFill>
                <a:latin typeface="Open Sans"/>
                <a:ea typeface="Open Sans"/>
                <a:cs typeface="Open Sans"/>
                <a:sym typeface="Open Sans"/>
              </a:rPr>
              <a:t>In the following example, the search has been refined to contain </a:t>
            </a:r>
            <a:r>
              <a:rPr lang="en-US" sz="2200" i="1">
                <a:solidFill>
                  <a:srgbClr val="3F3F3F"/>
                </a:solidFill>
                <a:latin typeface="Open Sans"/>
                <a:ea typeface="Open Sans"/>
                <a:cs typeface="Open Sans"/>
                <a:sym typeface="Open Sans"/>
              </a:rPr>
              <a:t>Public Health </a:t>
            </a:r>
            <a:r>
              <a:rPr lang="en-US" sz="2200">
                <a:solidFill>
                  <a:srgbClr val="3F3F3F"/>
                </a:solidFill>
                <a:latin typeface="Open Sans"/>
                <a:ea typeface="Open Sans"/>
                <a:cs typeface="Open Sans"/>
                <a:sym typeface="Open Sans"/>
              </a:rPr>
              <a:t>material</a:t>
            </a:r>
            <a:r>
              <a:rPr lang="en-US" sz="2200" i="1">
                <a:solidFill>
                  <a:srgbClr val="3F3F3F"/>
                </a:solidFill>
                <a:latin typeface="Open Sans"/>
                <a:ea typeface="Open Sans"/>
                <a:cs typeface="Open Sans"/>
                <a:sym typeface="Open Sans"/>
              </a:rPr>
              <a:t> </a:t>
            </a:r>
            <a:r>
              <a:rPr lang="en-US" sz="2200">
                <a:solidFill>
                  <a:srgbClr val="3F3F3F"/>
                </a:solidFill>
                <a:latin typeface="Open Sans"/>
                <a:ea typeface="Open Sans"/>
                <a:cs typeface="Open Sans"/>
                <a:sym typeface="Open Sans"/>
              </a:rPr>
              <a:t>(</a:t>
            </a:r>
            <a:r>
              <a:rPr lang="en-US" sz="2200" b="1">
                <a:solidFill>
                  <a:srgbClr val="3F3F3F"/>
                </a:solidFill>
                <a:latin typeface="Open Sans"/>
                <a:ea typeface="Open Sans"/>
                <a:cs typeface="Open Sans"/>
                <a:sym typeface="Open Sans"/>
              </a:rPr>
              <a:t>DISCIPLINE</a:t>
            </a:r>
            <a:r>
              <a:rPr lang="en-US" sz="2200">
                <a:solidFill>
                  <a:srgbClr val="3F3F3F"/>
                </a:solidFill>
                <a:latin typeface="Open Sans"/>
                <a:ea typeface="Open Sans"/>
                <a:cs typeface="Open Sans"/>
                <a:sym typeface="Open Sans"/>
              </a:rPr>
              <a:t>) for the </a:t>
            </a:r>
            <a:r>
              <a:rPr lang="en-US" sz="2200" i="1">
                <a:solidFill>
                  <a:srgbClr val="3F3F3F"/>
                </a:solidFill>
                <a:latin typeface="Open Sans"/>
                <a:ea typeface="Open Sans"/>
                <a:cs typeface="Open Sans"/>
                <a:sym typeface="Open Sans"/>
              </a:rPr>
              <a:t>Last 5 years</a:t>
            </a:r>
            <a:r>
              <a:rPr lang="en-US" sz="2200">
                <a:solidFill>
                  <a:srgbClr val="3F3F3F"/>
                </a:solidFill>
                <a:latin typeface="Open Sans"/>
                <a:ea typeface="Open Sans"/>
                <a:cs typeface="Open Sans"/>
                <a:sym typeface="Open Sans"/>
              </a:rPr>
              <a:t> (</a:t>
            </a:r>
            <a:r>
              <a:rPr lang="en-US" sz="2200" b="1">
                <a:solidFill>
                  <a:srgbClr val="3F3F3F"/>
                </a:solidFill>
                <a:latin typeface="Open Sans"/>
                <a:ea typeface="Open Sans"/>
                <a:cs typeface="Open Sans"/>
                <a:sym typeface="Open Sans"/>
              </a:rPr>
              <a:t>Publication Date</a:t>
            </a:r>
            <a:r>
              <a:rPr lang="en-US" sz="2200">
                <a:solidFill>
                  <a:srgbClr val="3F3F3F"/>
                </a:solidFill>
                <a:latin typeface="Open Sans"/>
                <a:ea typeface="Open Sans"/>
                <a:cs typeface="Open Sans"/>
                <a:sym typeface="Open Sans"/>
              </a:rPr>
              <a:t>) – a total of </a:t>
            </a:r>
            <a:r>
              <a:rPr lang="en-US" sz="2200" b="1">
                <a:solidFill>
                  <a:schemeClr val="dk1"/>
                </a:solidFill>
                <a:latin typeface="Open Sans"/>
                <a:ea typeface="Open Sans"/>
                <a:cs typeface="Open Sans"/>
                <a:sym typeface="Open Sans"/>
              </a:rPr>
              <a:t>50</a:t>
            </a:r>
            <a:r>
              <a:rPr lang="en-US" sz="2200">
                <a:solidFill>
                  <a:srgbClr val="3F3F3F"/>
                </a:solidFill>
                <a:latin typeface="Open Sans"/>
                <a:ea typeface="Open Sans"/>
                <a:cs typeface="Open Sans"/>
                <a:sym typeface="Open Sans"/>
              </a:rPr>
              <a:t> citations. </a:t>
            </a:r>
            <a:endParaRPr sz="2200">
              <a:solidFill>
                <a:srgbClr val="3F3F3F"/>
              </a:solidFill>
              <a:latin typeface="Open Sans"/>
              <a:ea typeface="Open Sans"/>
              <a:cs typeface="Open Sans"/>
              <a:sym typeface="Open Sans"/>
            </a:endParaRPr>
          </a:p>
          <a:p>
            <a:pPr marL="412750" lvl="0" indent="-285750" algn="just" rtl="0">
              <a:lnSpc>
                <a:spcPct val="100000"/>
              </a:lnSpc>
              <a:spcBef>
                <a:spcPts val="1000"/>
              </a:spcBef>
              <a:spcAft>
                <a:spcPts val="0"/>
              </a:spcAft>
              <a:buClr>
                <a:schemeClr val="dk1"/>
              </a:buClr>
              <a:buSzPts val="2200"/>
              <a:buChar char="●"/>
            </a:pPr>
            <a:r>
              <a:rPr lang="en-US" sz="2200" b="1">
                <a:solidFill>
                  <a:srgbClr val="3F3F3F"/>
                </a:solidFill>
                <a:latin typeface="Open Sans"/>
                <a:ea typeface="Open Sans"/>
                <a:cs typeface="Open Sans"/>
                <a:sym typeface="Open Sans"/>
              </a:rPr>
              <a:t>REMEMBER</a:t>
            </a:r>
            <a:r>
              <a:rPr lang="en-US" sz="2200">
                <a:solidFill>
                  <a:srgbClr val="3F3F3F"/>
                </a:solidFill>
                <a:latin typeface="Open Sans"/>
                <a:ea typeface="Open Sans"/>
                <a:cs typeface="Open Sans"/>
                <a:sym typeface="Open Sans"/>
              </a:rPr>
              <a:t> that the options must be cleared – either by clicking on the highlighted check for Public Health and  the PUBLICATION DATE or using the </a:t>
            </a:r>
            <a:r>
              <a:rPr lang="en-US" sz="2200" b="1">
                <a:solidFill>
                  <a:srgbClr val="3F3F3F"/>
                </a:solidFill>
                <a:latin typeface="Open Sans"/>
                <a:ea typeface="Open Sans"/>
                <a:cs typeface="Open Sans"/>
                <a:sym typeface="Open Sans"/>
              </a:rPr>
              <a:t>Clear All</a:t>
            </a:r>
            <a:r>
              <a:rPr lang="en-US" sz="2200">
                <a:solidFill>
                  <a:srgbClr val="3F3F3F"/>
                </a:solidFill>
                <a:latin typeface="Open Sans"/>
                <a:ea typeface="Open Sans"/>
                <a:cs typeface="Open Sans"/>
                <a:sym typeface="Open Sans"/>
              </a:rPr>
              <a:t> option at the top of the column.</a:t>
            </a:r>
            <a:endParaRPr sz="2200">
              <a:solidFill>
                <a:srgbClr val="3F3F3F"/>
              </a:solidFill>
              <a:latin typeface="Open Sans"/>
              <a:ea typeface="Open Sans"/>
              <a:cs typeface="Open Sans"/>
              <a:sym typeface="Open Sans"/>
            </a:endParaRPr>
          </a:p>
        </p:txBody>
      </p:sp>
      <p:pic>
        <p:nvPicPr>
          <p:cNvPr id="197" name="Google Shape;197;p12"/>
          <p:cNvPicPr preferRelativeResize="0"/>
          <p:nvPr/>
        </p:nvPicPr>
        <p:blipFill rotWithShape="1">
          <a:blip r:embed="rId3">
            <a:alphaModFix/>
          </a:blip>
          <a:srcRect/>
          <a:stretch/>
        </p:blipFill>
        <p:spPr>
          <a:xfrm>
            <a:off x="4971393" y="1739324"/>
            <a:ext cx="7073462" cy="5029338"/>
          </a:xfrm>
          <a:prstGeom prst="rect">
            <a:avLst/>
          </a:prstGeom>
          <a:noFill/>
          <a:ln>
            <a:noFill/>
          </a:ln>
        </p:spPr>
      </p:pic>
      <p:sp>
        <p:nvSpPr>
          <p:cNvPr id="198" name="Google Shape;198;p12"/>
          <p:cNvSpPr/>
          <p:nvPr/>
        </p:nvSpPr>
        <p:spPr>
          <a:xfrm>
            <a:off x="7751379" y="2522483"/>
            <a:ext cx="825061" cy="273269"/>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199" name="Google Shape;199;p12"/>
          <p:cNvSpPr/>
          <p:nvPr/>
        </p:nvSpPr>
        <p:spPr>
          <a:xfrm>
            <a:off x="7094483" y="2522483"/>
            <a:ext cx="656896" cy="273269"/>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cxnSp>
        <p:nvCxnSpPr>
          <p:cNvPr id="200" name="Google Shape;200;p12"/>
          <p:cNvCxnSpPr/>
          <p:nvPr/>
        </p:nvCxnSpPr>
        <p:spPr>
          <a:xfrm rot="10800000" flipH="1">
            <a:off x="1723697" y="2340429"/>
            <a:ext cx="8219089" cy="3453535"/>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5"/>
          <p:cNvSpPr txBox="1">
            <a:spLocks noGrp="1"/>
          </p:cNvSpPr>
          <p:nvPr>
            <p:ph type="title"/>
          </p:nvPr>
        </p:nvSpPr>
        <p:spPr>
          <a:xfrm>
            <a:off x="-1" y="43722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Summon Language interface options</a:t>
            </a:r>
            <a:endParaRPr>
              <a:solidFill>
                <a:srgbClr val="586F7C"/>
              </a:solidFill>
            </a:endParaRPr>
          </a:p>
        </p:txBody>
      </p:sp>
      <p:sp>
        <p:nvSpPr>
          <p:cNvPr id="207" name="Google Shape;207;p5"/>
          <p:cNvSpPr txBox="1">
            <a:spLocks noGrp="1"/>
          </p:cNvSpPr>
          <p:nvPr>
            <p:ph type="body" idx="1"/>
          </p:nvPr>
        </p:nvSpPr>
        <p:spPr>
          <a:xfrm>
            <a:off x="0" y="1870840"/>
            <a:ext cx="5896303" cy="4987159"/>
          </a:xfrm>
          <a:prstGeom prst="rect">
            <a:avLst/>
          </a:prstGeom>
          <a:noFill/>
          <a:ln>
            <a:noFill/>
          </a:ln>
        </p:spPr>
        <p:txBody>
          <a:bodyPr spcFirstLastPara="1" wrap="square" lIns="91425" tIns="45700" rIns="91425" bIns="45700" anchor="t" anchorCtr="0">
            <a:noAutofit/>
          </a:bodyPr>
          <a:lstStyle/>
          <a:p>
            <a:pPr marL="127000" lvl="0" indent="0" algn="just" rtl="0">
              <a:lnSpc>
                <a:spcPct val="100000"/>
              </a:lnSpc>
              <a:spcBef>
                <a:spcPts val="1000"/>
              </a:spcBef>
              <a:spcAft>
                <a:spcPts val="0"/>
              </a:spcAft>
              <a:buClr>
                <a:schemeClr val="dk1"/>
              </a:buClr>
              <a:buSzPts val="2200"/>
              <a:buNone/>
            </a:pPr>
            <a:r>
              <a:rPr lang="en-US" sz="2000">
                <a:solidFill>
                  <a:srgbClr val="3F3F3F"/>
                </a:solidFill>
                <a:latin typeface="Open Sans"/>
                <a:ea typeface="Open Sans"/>
                <a:cs typeface="Open Sans"/>
                <a:sym typeface="Open Sans"/>
              </a:rPr>
              <a:t>By clicking on the default English interface, alternate language options are displayed.  The French interface will be display in the next slide.  In a different language interface, using English search terms will result in a larger number of citations. For example, “hospital infections” and “developing countries” has </a:t>
            </a:r>
            <a:r>
              <a:rPr lang="en-US" sz="2000" b="1">
                <a:solidFill>
                  <a:schemeClr val="dk1"/>
                </a:solidFill>
                <a:latin typeface="Open Sans"/>
                <a:ea typeface="Open Sans"/>
                <a:cs typeface="Open Sans"/>
                <a:sym typeface="Open Sans"/>
              </a:rPr>
              <a:t>374</a:t>
            </a:r>
            <a:r>
              <a:rPr lang="en-US" sz="2000" b="1">
                <a:solidFill>
                  <a:srgbClr val="3F3F3F"/>
                </a:solidFill>
                <a:latin typeface="Open Sans"/>
                <a:ea typeface="Open Sans"/>
                <a:cs typeface="Open Sans"/>
                <a:sym typeface="Open Sans"/>
              </a:rPr>
              <a:t> </a:t>
            </a:r>
            <a:r>
              <a:rPr lang="en-US" sz="2000">
                <a:solidFill>
                  <a:srgbClr val="3F3F3F"/>
                </a:solidFill>
                <a:latin typeface="Open Sans"/>
                <a:ea typeface="Open Sans"/>
                <a:cs typeface="Open Sans"/>
                <a:sym typeface="Open Sans"/>
              </a:rPr>
              <a:t>results.</a:t>
            </a:r>
            <a:endParaRPr>
              <a:solidFill>
                <a:srgbClr val="3F3F3F"/>
              </a:solidFill>
            </a:endParaRPr>
          </a:p>
          <a:p>
            <a:pPr marL="127000" lvl="0" indent="0" algn="just" rtl="0">
              <a:lnSpc>
                <a:spcPct val="100000"/>
              </a:lnSpc>
              <a:spcBef>
                <a:spcPts val="1000"/>
              </a:spcBef>
              <a:spcAft>
                <a:spcPts val="0"/>
              </a:spcAft>
              <a:buClr>
                <a:schemeClr val="dk1"/>
              </a:buClr>
              <a:buSzPts val="2200"/>
              <a:buNone/>
            </a:pPr>
            <a:r>
              <a:rPr lang="en-US" sz="2000">
                <a:solidFill>
                  <a:srgbClr val="3F3F3F"/>
                </a:solidFill>
                <a:latin typeface="Open Sans"/>
                <a:ea typeface="Open Sans"/>
                <a:cs typeface="Open Sans"/>
                <a:sym typeface="Open Sans"/>
              </a:rPr>
              <a:t>Searching in French will result in less results but will display material (articles, books) in that language. For example, "infections hospitalières" results in </a:t>
            </a:r>
            <a:r>
              <a:rPr lang="en-US" sz="2000" b="1">
                <a:solidFill>
                  <a:schemeClr val="dk1"/>
                </a:solidFill>
                <a:latin typeface="Open Sans"/>
                <a:ea typeface="Open Sans"/>
                <a:cs typeface="Open Sans"/>
                <a:sym typeface="Open Sans"/>
              </a:rPr>
              <a:t>72</a:t>
            </a:r>
            <a:r>
              <a:rPr lang="en-US" sz="2000">
                <a:solidFill>
                  <a:srgbClr val="3F3F3F"/>
                </a:solidFill>
                <a:latin typeface="Open Sans"/>
                <a:ea typeface="Open Sans"/>
                <a:cs typeface="Open Sans"/>
                <a:sym typeface="Open Sans"/>
              </a:rPr>
              <a:t> citations.</a:t>
            </a:r>
            <a:endParaRPr>
              <a:solidFill>
                <a:srgbClr val="3F3F3F"/>
              </a:solidFill>
            </a:endParaRPr>
          </a:p>
          <a:p>
            <a:pPr marL="412750" lvl="0" indent="-146050" algn="just" rtl="0">
              <a:lnSpc>
                <a:spcPct val="100000"/>
              </a:lnSpc>
              <a:spcBef>
                <a:spcPts val="1000"/>
              </a:spcBef>
              <a:spcAft>
                <a:spcPts val="0"/>
              </a:spcAft>
              <a:buClr>
                <a:schemeClr val="dk1"/>
              </a:buClr>
              <a:buSzPts val="2200"/>
              <a:buNone/>
            </a:pPr>
            <a:endParaRPr sz="2200">
              <a:solidFill>
                <a:srgbClr val="3F3F3F"/>
              </a:solidFill>
              <a:latin typeface="Open Sans"/>
              <a:ea typeface="Open Sans"/>
              <a:cs typeface="Open Sans"/>
              <a:sym typeface="Open Sans"/>
            </a:endParaRPr>
          </a:p>
        </p:txBody>
      </p:sp>
      <p:sp>
        <p:nvSpPr>
          <p:cNvPr id="208" name="Google Shape;208;p5"/>
          <p:cNvSpPr/>
          <p:nvPr/>
        </p:nvSpPr>
        <p:spPr>
          <a:xfrm>
            <a:off x="7751379" y="2522483"/>
            <a:ext cx="825061" cy="273269"/>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209" name="Google Shape;209;p5"/>
          <p:cNvSpPr/>
          <p:nvPr/>
        </p:nvSpPr>
        <p:spPr>
          <a:xfrm>
            <a:off x="7094483" y="2522483"/>
            <a:ext cx="656896" cy="273269"/>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pic>
        <p:nvPicPr>
          <p:cNvPr id="210" name="Google Shape;210;p5"/>
          <p:cNvPicPr preferRelativeResize="0"/>
          <p:nvPr/>
        </p:nvPicPr>
        <p:blipFill rotWithShape="1">
          <a:blip r:embed="rId3">
            <a:alphaModFix/>
          </a:blip>
          <a:srcRect/>
          <a:stretch/>
        </p:blipFill>
        <p:spPr>
          <a:xfrm>
            <a:off x="6217596" y="1723697"/>
            <a:ext cx="5417355" cy="5136931"/>
          </a:xfrm>
          <a:prstGeom prst="rect">
            <a:avLst/>
          </a:prstGeom>
          <a:noFill/>
          <a:ln>
            <a:noFill/>
          </a:ln>
        </p:spPr>
      </p:pic>
      <p:cxnSp>
        <p:nvCxnSpPr>
          <p:cNvPr id="211" name="Google Shape;211;p5"/>
          <p:cNvCxnSpPr/>
          <p:nvPr/>
        </p:nvCxnSpPr>
        <p:spPr>
          <a:xfrm>
            <a:off x="5229272" y="1328058"/>
            <a:ext cx="5213131" cy="0"/>
          </a:xfrm>
          <a:prstGeom prst="straightConnector1">
            <a:avLst/>
          </a:prstGeom>
          <a:noFill/>
          <a:ln w="19050" cap="flat" cmpd="sng">
            <a:solidFill>
              <a:srgbClr val="FF0000"/>
            </a:solidFill>
            <a:prstDash val="solid"/>
            <a:round/>
            <a:headEnd type="none" w="sm" len="sm"/>
            <a:tailEnd type="triangle" w="med" len="med"/>
          </a:ln>
        </p:spPr>
      </p:cxnSp>
      <p:sp>
        <p:nvSpPr>
          <p:cNvPr id="212" name="Google Shape;212;p5"/>
          <p:cNvSpPr/>
          <p:nvPr/>
        </p:nvSpPr>
        <p:spPr>
          <a:xfrm>
            <a:off x="6597870" y="3756135"/>
            <a:ext cx="825061" cy="273269"/>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213" name="Google Shape;213;p5"/>
          <p:cNvSpPr/>
          <p:nvPr/>
        </p:nvSpPr>
        <p:spPr>
          <a:xfrm>
            <a:off x="10809890" y="1992649"/>
            <a:ext cx="825061" cy="273269"/>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9"/>
          <p:cNvPicPr preferRelativeResize="0"/>
          <p:nvPr/>
        </p:nvPicPr>
        <p:blipFill rotWithShape="1">
          <a:blip r:embed="rId3">
            <a:alphaModFix/>
          </a:blip>
          <a:srcRect/>
          <a:stretch/>
        </p:blipFill>
        <p:spPr>
          <a:xfrm>
            <a:off x="4529062" y="1785660"/>
            <a:ext cx="7591257" cy="5072340"/>
          </a:xfrm>
          <a:prstGeom prst="rect">
            <a:avLst/>
          </a:prstGeom>
          <a:noFill/>
          <a:ln>
            <a:noFill/>
          </a:ln>
        </p:spPr>
      </p:pic>
      <p:sp>
        <p:nvSpPr>
          <p:cNvPr id="220" name="Google Shape;220;p19"/>
          <p:cNvSpPr txBox="1">
            <a:spLocks noGrp="1"/>
          </p:cNvSpPr>
          <p:nvPr>
            <p:ph type="title"/>
          </p:nvPr>
        </p:nvSpPr>
        <p:spPr>
          <a:xfrm>
            <a:off x="-1" y="43722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French interface</a:t>
            </a:r>
            <a:endParaRPr>
              <a:solidFill>
                <a:srgbClr val="586F7C"/>
              </a:solidFill>
            </a:endParaRPr>
          </a:p>
        </p:txBody>
      </p:sp>
      <p:sp>
        <p:nvSpPr>
          <p:cNvPr id="221" name="Google Shape;221;p19"/>
          <p:cNvSpPr txBox="1">
            <a:spLocks noGrp="1"/>
          </p:cNvSpPr>
          <p:nvPr>
            <p:ph type="body" idx="1"/>
          </p:nvPr>
        </p:nvSpPr>
        <p:spPr>
          <a:xfrm>
            <a:off x="0" y="1654312"/>
            <a:ext cx="4304843" cy="4857000"/>
          </a:xfrm>
          <a:prstGeom prst="rect">
            <a:avLst/>
          </a:prstGeom>
          <a:noFill/>
          <a:ln>
            <a:noFill/>
          </a:ln>
        </p:spPr>
        <p:txBody>
          <a:bodyPr spcFirstLastPara="1" wrap="square" lIns="91425" tIns="45700" rIns="91425" bIns="45700" anchor="t" anchorCtr="0">
            <a:noAutofit/>
          </a:bodyPr>
          <a:lstStyle/>
          <a:p>
            <a:pPr marL="412750" lvl="0" indent="-273050" algn="just" rtl="0">
              <a:lnSpc>
                <a:spcPct val="100000"/>
              </a:lnSpc>
              <a:spcBef>
                <a:spcPts val="1000"/>
              </a:spcBef>
              <a:spcAft>
                <a:spcPts val="0"/>
              </a:spcAft>
              <a:buClr>
                <a:schemeClr val="dk1"/>
              </a:buClr>
              <a:buSzPts val="2000"/>
              <a:buChar char="●"/>
            </a:pPr>
            <a:r>
              <a:rPr lang="en-US" sz="1800" dirty="0">
                <a:solidFill>
                  <a:schemeClr val="tx1">
                    <a:lumMod val="65000"/>
                    <a:lumOff val="35000"/>
                  </a:schemeClr>
                </a:solidFill>
                <a:latin typeface="Open Sans"/>
                <a:ea typeface="Open Sans"/>
                <a:cs typeface="Open Sans"/>
                <a:sym typeface="Open Sans"/>
              </a:rPr>
              <a:t>Now displayed is the French interface.  Click on the language displayed for more language options.</a:t>
            </a:r>
            <a:endParaRPr sz="1800" dirty="0">
              <a:solidFill>
                <a:schemeClr val="tx1">
                  <a:lumMod val="65000"/>
                  <a:lumOff val="35000"/>
                </a:schemeClr>
              </a:solidFill>
              <a:latin typeface="Open Sans"/>
              <a:ea typeface="Open Sans"/>
              <a:cs typeface="Open Sans"/>
              <a:sym typeface="Open Sans"/>
            </a:endParaRPr>
          </a:p>
          <a:p>
            <a:pPr marL="412750" lvl="0" indent="-273050" algn="just" rtl="0">
              <a:lnSpc>
                <a:spcPct val="100000"/>
              </a:lnSpc>
              <a:spcBef>
                <a:spcPts val="1000"/>
              </a:spcBef>
              <a:spcAft>
                <a:spcPts val="0"/>
              </a:spcAft>
              <a:buClr>
                <a:schemeClr val="dk1"/>
              </a:buClr>
              <a:buSzPts val="2000"/>
              <a:buChar char="●"/>
            </a:pPr>
            <a:r>
              <a:rPr lang="en-US" sz="1800" dirty="0">
                <a:solidFill>
                  <a:schemeClr val="tx1">
                    <a:lumMod val="65000"/>
                    <a:lumOff val="35000"/>
                  </a:schemeClr>
                </a:solidFill>
                <a:latin typeface="Open Sans"/>
                <a:ea typeface="Open Sans"/>
                <a:cs typeface="Open Sans"/>
                <a:sym typeface="Open Sans"/>
              </a:rPr>
              <a:t>Many but not all of the features are displayed in French especially in the Refine your search column.</a:t>
            </a:r>
            <a:endParaRPr sz="2000" dirty="0">
              <a:solidFill>
                <a:schemeClr val="tx1">
                  <a:lumMod val="65000"/>
                  <a:lumOff val="35000"/>
                </a:schemeClr>
              </a:solidFill>
            </a:endParaRPr>
          </a:p>
          <a:p>
            <a:pPr marL="412750" lvl="0" indent="-273050" algn="just" rtl="0">
              <a:lnSpc>
                <a:spcPct val="100000"/>
              </a:lnSpc>
              <a:spcBef>
                <a:spcPts val="1000"/>
              </a:spcBef>
              <a:spcAft>
                <a:spcPts val="0"/>
              </a:spcAft>
              <a:buClr>
                <a:schemeClr val="dk1"/>
              </a:buClr>
              <a:buSzPts val="2000"/>
              <a:buChar char="●"/>
            </a:pPr>
            <a:r>
              <a:rPr lang="en-US" sz="1800" dirty="0">
                <a:solidFill>
                  <a:schemeClr val="tx1">
                    <a:lumMod val="65000"/>
                    <a:lumOff val="35000"/>
                  </a:schemeClr>
                </a:solidFill>
                <a:latin typeface="Open Sans"/>
                <a:ea typeface="Open Sans"/>
                <a:cs typeface="Open Sans"/>
                <a:sym typeface="Open Sans"/>
              </a:rPr>
              <a:t>This option would be useful in countries where English is not the primary language.  </a:t>
            </a:r>
            <a:endParaRPr sz="1800" dirty="0">
              <a:solidFill>
                <a:schemeClr val="tx1">
                  <a:lumMod val="65000"/>
                  <a:lumOff val="35000"/>
                </a:schemeClr>
              </a:solidFill>
              <a:latin typeface="Open Sans"/>
              <a:ea typeface="Open Sans"/>
              <a:cs typeface="Open Sans"/>
              <a:sym typeface="Open Sans"/>
            </a:endParaRPr>
          </a:p>
          <a:p>
            <a:pPr marL="412750" lvl="0" indent="-273050" algn="just" rtl="0">
              <a:lnSpc>
                <a:spcPct val="100000"/>
              </a:lnSpc>
              <a:spcBef>
                <a:spcPts val="1000"/>
              </a:spcBef>
              <a:spcAft>
                <a:spcPts val="0"/>
              </a:spcAft>
              <a:buClr>
                <a:srgbClr val="FF0000"/>
              </a:buClr>
              <a:buSzPts val="2000"/>
              <a:buFont typeface="Open Sans"/>
              <a:buChar char="●"/>
            </a:pPr>
            <a:r>
              <a:rPr lang="en-US" sz="1800" dirty="0">
                <a:solidFill>
                  <a:schemeClr val="tx1">
                    <a:lumMod val="65000"/>
                    <a:lumOff val="35000"/>
                  </a:schemeClr>
                </a:solidFill>
                <a:latin typeface="Open Sans"/>
                <a:ea typeface="Open Sans"/>
                <a:cs typeface="Open Sans"/>
                <a:sym typeface="Open Sans"/>
              </a:rPr>
              <a:t>If you use French terms (</a:t>
            </a:r>
            <a:r>
              <a:rPr lang="en-US" sz="1800" i="1" dirty="0">
                <a:solidFill>
                  <a:schemeClr val="tx1">
                    <a:lumMod val="65000"/>
                    <a:lumOff val="35000"/>
                  </a:schemeClr>
                </a:solidFill>
                <a:latin typeface="Open Sans"/>
                <a:ea typeface="Open Sans"/>
                <a:cs typeface="Open Sans"/>
                <a:sym typeface="Open Sans"/>
              </a:rPr>
              <a:t>"pays </a:t>
            </a:r>
            <a:r>
              <a:rPr lang="en-US" sz="1800" i="1" dirty="0" err="1">
                <a:solidFill>
                  <a:schemeClr val="tx1">
                    <a:lumMod val="65000"/>
                    <a:lumOff val="35000"/>
                  </a:schemeClr>
                </a:solidFill>
                <a:latin typeface="Open Sans"/>
                <a:ea typeface="Open Sans"/>
                <a:cs typeface="Open Sans"/>
                <a:sym typeface="Open Sans"/>
              </a:rPr>
              <a:t>en</a:t>
            </a:r>
            <a:r>
              <a:rPr lang="en-US" sz="1800" i="1" dirty="0">
                <a:solidFill>
                  <a:schemeClr val="tx1">
                    <a:lumMod val="65000"/>
                    <a:lumOff val="35000"/>
                  </a:schemeClr>
                </a:solidFill>
                <a:latin typeface="Open Sans"/>
                <a:ea typeface="Open Sans"/>
                <a:cs typeface="Open Sans"/>
                <a:sym typeface="Open Sans"/>
              </a:rPr>
              <a:t> </a:t>
            </a:r>
            <a:r>
              <a:rPr lang="en-US" sz="1800" i="1" dirty="0" err="1">
                <a:solidFill>
                  <a:schemeClr val="tx1">
                    <a:lumMod val="65000"/>
                    <a:lumOff val="35000"/>
                  </a:schemeClr>
                </a:solidFill>
                <a:latin typeface="Open Sans"/>
                <a:ea typeface="Open Sans"/>
                <a:cs typeface="Open Sans"/>
                <a:sym typeface="Open Sans"/>
              </a:rPr>
              <a:t>développement</a:t>
            </a:r>
            <a:r>
              <a:rPr lang="en-US" sz="1800" i="1" dirty="0">
                <a:solidFill>
                  <a:schemeClr val="tx1">
                    <a:lumMod val="65000"/>
                    <a:lumOff val="35000"/>
                  </a:schemeClr>
                </a:solidFill>
                <a:latin typeface="Open Sans"/>
                <a:ea typeface="Open Sans"/>
                <a:cs typeface="Open Sans"/>
                <a:sym typeface="Open Sans"/>
              </a:rPr>
              <a:t>" et infections </a:t>
            </a:r>
            <a:r>
              <a:rPr lang="en-US" sz="1800" i="1" dirty="0" err="1">
                <a:solidFill>
                  <a:schemeClr val="tx1">
                    <a:lumMod val="65000"/>
                    <a:lumOff val="35000"/>
                  </a:schemeClr>
                </a:solidFill>
                <a:latin typeface="Open Sans"/>
                <a:ea typeface="Open Sans"/>
                <a:cs typeface="Open Sans"/>
                <a:sym typeface="Open Sans"/>
              </a:rPr>
              <a:t>hospitalières</a:t>
            </a:r>
            <a:r>
              <a:rPr lang="en-US" sz="1800" i="1" dirty="0">
                <a:solidFill>
                  <a:schemeClr val="tx1">
                    <a:lumMod val="65000"/>
                    <a:lumOff val="35000"/>
                  </a:schemeClr>
                </a:solidFill>
                <a:latin typeface="Open Sans"/>
                <a:ea typeface="Open Sans"/>
                <a:cs typeface="Open Sans"/>
                <a:sym typeface="Open Sans"/>
              </a:rPr>
              <a:t>,)</a:t>
            </a:r>
            <a:r>
              <a:rPr lang="en-US" sz="1800" dirty="0">
                <a:solidFill>
                  <a:schemeClr val="tx1">
                    <a:lumMod val="65000"/>
                    <a:lumOff val="35000"/>
                  </a:schemeClr>
                </a:solidFill>
                <a:latin typeface="Open Sans"/>
                <a:ea typeface="Open Sans"/>
                <a:cs typeface="Open Sans"/>
                <a:sym typeface="Open Sans"/>
              </a:rPr>
              <a:t> in the Search box, the results will be different (</a:t>
            </a:r>
            <a:r>
              <a:rPr lang="en-US" sz="1800" b="1" dirty="0">
                <a:solidFill>
                  <a:schemeClr val="tx1">
                    <a:lumMod val="65000"/>
                    <a:lumOff val="35000"/>
                  </a:schemeClr>
                </a:solidFill>
                <a:latin typeface="Open Sans"/>
                <a:ea typeface="Open Sans"/>
                <a:cs typeface="Open Sans"/>
                <a:sym typeface="Open Sans"/>
              </a:rPr>
              <a:t>24).</a:t>
            </a:r>
            <a:endParaRPr sz="1800" b="1" dirty="0">
              <a:solidFill>
                <a:schemeClr val="tx1">
                  <a:lumMod val="65000"/>
                  <a:lumOff val="35000"/>
                </a:schemeClr>
              </a:solidFill>
              <a:latin typeface="Open Sans"/>
              <a:ea typeface="Open Sans"/>
              <a:cs typeface="Open Sans"/>
              <a:sym typeface="Open Sans"/>
            </a:endParaRPr>
          </a:p>
        </p:txBody>
      </p:sp>
      <p:sp>
        <p:nvSpPr>
          <p:cNvPr id="222" name="Google Shape;222;p19"/>
          <p:cNvSpPr/>
          <p:nvPr/>
        </p:nvSpPr>
        <p:spPr>
          <a:xfrm>
            <a:off x="4529338" y="2388775"/>
            <a:ext cx="1434600" cy="217800"/>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223" name="Google Shape;223;p19"/>
          <p:cNvSpPr/>
          <p:nvPr/>
        </p:nvSpPr>
        <p:spPr>
          <a:xfrm>
            <a:off x="8273500" y="5368400"/>
            <a:ext cx="1292700" cy="217800"/>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224" name="Google Shape;224;p19"/>
          <p:cNvSpPr/>
          <p:nvPr/>
        </p:nvSpPr>
        <p:spPr>
          <a:xfrm>
            <a:off x="8273400" y="4654925"/>
            <a:ext cx="1292700" cy="217800"/>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225" name="Google Shape;225;p19"/>
          <p:cNvSpPr/>
          <p:nvPr/>
        </p:nvSpPr>
        <p:spPr>
          <a:xfrm>
            <a:off x="4489243" y="3973912"/>
            <a:ext cx="1558800" cy="217800"/>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226" name="Google Shape;226;p19"/>
          <p:cNvSpPr/>
          <p:nvPr/>
        </p:nvSpPr>
        <p:spPr>
          <a:xfrm>
            <a:off x="4529338" y="5003425"/>
            <a:ext cx="1434600" cy="217800"/>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cxnSp>
        <p:nvCxnSpPr>
          <p:cNvPr id="227" name="Google Shape;227;p19"/>
          <p:cNvCxnSpPr>
            <a:cxnSpLocks/>
          </p:cNvCxnSpPr>
          <p:nvPr/>
        </p:nvCxnSpPr>
        <p:spPr>
          <a:xfrm flipV="1">
            <a:off x="4304843" y="1943841"/>
            <a:ext cx="6765656" cy="337243"/>
          </a:xfrm>
          <a:prstGeom prst="straightConnector1">
            <a:avLst/>
          </a:prstGeom>
          <a:noFill/>
          <a:ln w="19050" cap="flat" cmpd="sng">
            <a:solidFill>
              <a:srgbClr val="FF0000"/>
            </a:solidFill>
            <a:prstDash val="solid"/>
            <a:round/>
            <a:headEnd type="none" w="sm" len="sm"/>
            <a:tailEnd type="triangle" w="med" len="med"/>
          </a:ln>
        </p:spPr>
      </p:cxnSp>
      <p:sp>
        <p:nvSpPr>
          <p:cNvPr id="229" name="Google Shape;229;p19"/>
          <p:cNvSpPr/>
          <p:nvPr/>
        </p:nvSpPr>
        <p:spPr>
          <a:xfrm>
            <a:off x="11070500" y="1785650"/>
            <a:ext cx="825600" cy="409500"/>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5"/>
          <p:cNvSpPr txBox="1">
            <a:spLocks noGrp="1"/>
          </p:cNvSpPr>
          <p:nvPr>
            <p:ph type="title"/>
          </p:nvPr>
        </p:nvSpPr>
        <p:spPr>
          <a:xfrm>
            <a:off x="0" y="378812"/>
            <a:ext cx="7347857"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None/>
            </a:pPr>
            <a:r>
              <a:rPr lang="en-US">
                <a:solidFill>
                  <a:srgbClr val="586F7C"/>
                </a:solidFill>
                <a:latin typeface="Open Sans"/>
                <a:ea typeface="Open Sans"/>
                <a:cs typeface="Open Sans"/>
                <a:sym typeface="Open Sans"/>
              </a:rPr>
              <a:t>Preview feature</a:t>
            </a:r>
            <a:endParaRPr>
              <a:solidFill>
                <a:srgbClr val="586F7C"/>
              </a:solidFill>
              <a:latin typeface="Open Sans"/>
              <a:ea typeface="Open Sans"/>
              <a:cs typeface="Open Sans"/>
              <a:sym typeface="Open Sans"/>
            </a:endParaRPr>
          </a:p>
        </p:txBody>
      </p:sp>
      <p:sp>
        <p:nvSpPr>
          <p:cNvPr id="236" name="Google Shape;236;p15"/>
          <p:cNvSpPr txBox="1">
            <a:spLocks noGrp="1"/>
          </p:cNvSpPr>
          <p:nvPr>
            <p:ph type="body" idx="1"/>
          </p:nvPr>
        </p:nvSpPr>
        <p:spPr>
          <a:xfrm>
            <a:off x="65316" y="1812471"/>
            <a:ext cx="5179345" cy="4588329"/>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Almost all citations contain a </a:t>
            </a:r>
            <a:r>
              <a:rPr lang="en-US" sz="2200" b="1">
                <a:solidFill>
                  <a:srgbClr val="3F3F3F"/>
                </a:solidFill>
                <a:latin typeface="Open Sans"/>
                <a:ea typeface="Open Sans"/>
                <a:cs typeface="Open Sans"/>
                <a:sym typeface="Open Sans"/>
              </a:rPr>
              <a:t>Preview</a:t>
            </a:r>
            <a:r>
              <a:rPr lang="en-US" sz="2200" b="1" i="1">
                <a:solidFill>
                  <a:srgbClr val="3F3F3F"/>
                </a:solidFill>
                <a:latin typeface="Open Sans"/>
                <a:ea typeface="Open Sans"/>
                <a:cs typeface="Open Sans"/>
                <a:sym typeface="Open Sans"/>
              </a:rPr>
              <a:t> </a:t>
            </a:r>
            <a:r>
              <a:rPr lang="en-US" sz="2200">
                <a:solidFill>
                  <a:srgbClr val="3F3F3F"/>
                </a:solidFill>
                <a:latin typeface="Open Sans"/>
                <a:ea typeface="Open Sans"/>
                <a:cs typeface="Open Sans"/>
                <a:sym typeface="Open Sans"/>
              </a:rPr>
              <a:t>that includes an abstract of the article and detailed bibliographic information from the MEDLINE record – Publication, Volume, Issue, Pages, Genre and Subjects. </a:t>
            </a:r>
            <a:endParaRPr sz="2200">
              <a:solidFill>
                <a:srgbClr val="3F3F3F"/>
              </a:solidFill>
              <a:latin typeface="Open Sans"/>
              <a:ea typeface="Open Sans"/>
              <a:cs typeface="Open Sans"/>
              <a:sym typeface="Open Sans"/>
            </a:endParaRPr>
          </a:p>
          <a:p>
            <a:pPr marL="457200" lvl="0" indent="-381000" algn="just" rtl="0">
              <a:lnSpc>
                <a:spcPct val="10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The </a:t>
            </a:r>
            <a:r>
              <a:rPr lang="en-US" sz="2200" b="1">
                <a:solidFill>
                  <a:srgbClr val="3F3F3F"/>
                </a:solidFill>
                <a:latin typeface="Open Sans"/>
                <a:ea typeface="Open Sans"/>
                <a:cs typeface="Open Sans"/>
                <a:sym typeface="Open Sans"/>
              </a:rPr>
              <a:t>Preview</a:t>
            </a:r>
            <a:r>
              <a:rPr lang="en-US" sz="2200">
                <a:solidFill>
                  <a:srgbClr val="3F3F3F"/>
                </a:solidFill>
                <a:latin typeface="Open Sans"/>
                <a:ea typeface="Open Sans"/>
                <a:cs typeface="Open Sans"/>
                <a:sym typeface="Open Sans"/>
              </a:rPr>
              <a:t> feature can be used to evaluate the content of the article or book &amp; then to decide to download it or not.</a:t>
            </a:r>
            <a:endParaRPr/>
          </a:p>
          <a:p>
            <a:pPr marL="457200" lvl="0" indent="-381000" algn="just" rtl="0">
              <a:lnSpc>
                <a:spcPct val="10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Note the </a:t>
            </a:r>
            <a:r>
              <a:rPr lang="en-US" sz="2200" b="1">
                <a:solidFill>
                  <a:srgbClr val="3F3F3F"/>
                </a:solidFill>
                <a:latin typeface="Open Sans"/>
                <a:ea typeface="Open Sans"/>
                <a:cs typeface="Open Sans"/>
                <a:sym typeface="Open Sans"/>
              </a:rPr>
              <a:t>Altmetric Badge </a:t>
            </a:r>
            <a:r>
              <a:rPr lang="en-US" sz="2200">
                <a:solidFill>
                  <a:srgbClr val="3F3F3F"/>
                </a:solidFill>
                <a:latin typeface="Open Sans"/>
                <a:ea typeface="Open Sans"/>
                <a:cs typeface="Open Sans"/>
                <a:sym typeface="Open Sans"/>
              </a:rPr>
              <a:t>– to be discussed in the next slide</a:t>
            </a:r>
            <a:endParaRPr sz="2200">
              <a:solidFill>
                <a:srgbClr val="3F3F3F"/>
              </a:solidFill>
              <a:latin typeface="Open Sans"/>
              <a:ea typeface="Open Sans"/>
              <a:cs typeface="Open Sans"/>
              <a:sym typeface="Open Sans"/>
            </a:endParaRPr>
          </a:p>
        </p:txBody>
      </p:sp>
      <p:pic>
        <p:nvPicPr>
          <p:cNvPr id="237" name="Google Shape;237;p15" descr="Graphical user interface, text&#10;&#10;Description automatically generated"/>
          <p:cNvPicPr preferRelativeResize="0"/>
          <p:nvPr/>
        </p:nvPicPr>
        <p:blipFill rotWithShape="1">
          <a:blip r:embed="rId3">
            <a:alphaModFix/>
          </a:blip>
          <a:srcRect/>
          <a:stretch/>
        </p:blipFill>
        <p:spPr>
          <a:xfrm>
            <a:off x="5454869" y="1812471"/>
            <a:ext cx="5728138" cy="4973560"/>
          </a:xfrm>
          <a:prstGeom prst="rect">
            <a:avLst/>
          </a:prstGeom>
          <a:noFill/>
          <a:ln>
            <a:noFill/>
          </a:ln>
        </p:spPr>
      </p:pic>
      <p:sp>
        <p:nvSpPr>
          <p:cNvPr id="238" name="Google Shape;238;p15"/>
          <p:cNvSpPr/>
          <p:nvPr/>
        </p:nvSpPr>
        <p:spPr>
          <a:xfrm>
            <a:off x="10478814" y="2081048"/>
            <a:ext cx="525517" cy="483476"/>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Altmetric Badge</a:t>
            </a:r>
            <a:endParaRPr>
              <a:solidFill>
                <a:srgbClr val="586F7C"/>
              </a:solidFill>
            </a:endParaRPr>
          </a:p>
        </p:txBody>
      </p:sp>
      <p:sp>
        <p:nvSpPr>
          <p:cNvPr id="244" name="Google Shape;244;p20"/>
          <p:cNvSpPr txBox="1">
            <a:spLocks noGrp="1"/>
          </p:cNvSpPr>
          <p:nvPr>
            <p:ph type="body" idx="1"/>
          </p:nvPr>
        </p:nvSpPr>
        <p:spPr>
          <a:xfrm>
            <a:off x="210207" y="1860330"/>
            <a:ext cx="7031421" cy="4708635"/>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1000"/>
              </a:spcBef>
              <a:spcAft>
                <a:spcPts val="0"/>
              </a:spcAft>
              <a:buClr>
                <a:schemeClr val="dk1"/>
              </a:buClr>
              <a:buSzPts val="2400"/>
              <a:buChar char="●"/>
            </a:pPr>
            <a:r>
              <a:rPr lang="en-US" sz="2000">
                <a:solidFill>
                  <a:srgbClr val="3F3F3F"/>
                </a:solidFill>
                <a:latin typeface="Century Gothic"/>
                <a:ea typeface="Century Gothic"/>
                <a:cs typeface="Century Gothic"/>
                <a:sym typeface="Century Gothic"/>
              </a:rPr>
              <a:t>Provided by altmetric.com, the </a:t>
            </a:r>
            <a:r>
              <a:rPr lang="en-US" sz="2000" b="1">
                <a:solidFill>
                  <a:srgbClr val="3F3F3F"/>
                </a:solidFill>
                <a:latin typeface="Century Gothic"/>
                <a:ea typeface="Century Gothic"/>
                <a:cs typeface="Century Gothic"/>
                <a:sym typeface="Century Gothic"/>
              </a:rPr>
              <a:t>Altmetric Badge </a:t>
            </a:r>
            <a:r>
              <a:rPr lang="en-US" sz="2000">
                <a:solidFill>
                  <a:srgbClr val="3F3F3F"/>
                </a:solidFill>
                <a:latin typeface="Century Gothic"/>
                <a:ea typeface="Century Gothic"/>
                <a:cs typeface="Century Gothic"/>
                <a:sym typeface="Century Gothic"/>
              </a:rPr>
              <a:t>contains metrics and qualitative data that are complementary to traditional, citation-based metrics. It provides an at-a-glance summary of the volume and type of attention a research item has received.</a:t>
            </a:r>
            <a:endParaRPr>
              <a:solidFill>
                <a:srgbClr val="3F3F3F"/>
              </a:solidFill>
            </a:endParaRPr>
          </a:p>
          <a:p>
            <a:pPr marL="457200" lvl="0" indent="-381000" algn="just" rtl="0">
              <a:lnSpc>
                <a:spcPct val="100000"/>
              </a:lnSpc>
              <a:spcBef>
                <a:spcPts val="1000"/>
              </a:spcBef>
              <a:spcAft>
                <a:spcPts val="0"/>
              </a:spcAft>
              <a:buClr>
                <a:schemeClr val="dk1"/>
              </a:buClr>
              <a:buSzPts val="2400"/>
              <a:buChar char="●"/>
            </a:pPr>
            <a:r>
              <a:rPr lang="en-US" sz="2000">
                <a:solidFill>
                  <a:srgbClr val="3F3F3F"/>
                </a:solidFill>
                <a:latin typeface="Century Gothic"/>
                <a:ea typeface="Century Gothic"/>
                <a:cs typeface="Century Gothic"/>
                <a:sym typeface="Century Gothic"/>
              </a:rPr>
              <a:t>Placing the curser over the Badge, the summary data from altimetric.com is highlighted. For the example below, the categories of information are </a:t>
            </a:r>
            <a:r>
              <a:rPr lang="en-US" sz="2000" i="1">
                <a:solidFill>
                  <a:srgbClr val="3F3F3F"/>
                </a:solidFill>
                <a:latin typeface="Century Gothic"/>
                <a:ea typeface="Century Gothic"/>
                <a:cs typeface="Century Gothic"/>
                <a:sym typeface="Century Gothic"/>
              </a:rPr>
              <a:t>Referenced in policy sources</a:t>
            </a:r>
            <a:r>
              <a:rPr lang="en-US" sz="2000">
                <a:solidFill>
                  <a:srgbClr val="3F3F3F"/>
                </a:solidFill>
                <a:latin typeface="Century Gothic"/>
                <a:ea typeface="Century Gothic"/>
                <a:cs typeface="Century Gothic"/>
                <a:sym typeface="Century Gothic"/>
              </a:rPr>
              <a:t> (2), </a:t>
            </a:r>
            <a:r>
              <a:rPr lang="en-US" sz="2000" i="1">
                <a:solidFill>
                  <a:srgbClr val="3F3F3F"/>
                </a:solidFill>
                <a:latin typeface="Century Gothic"/>
                <a:ea typeface="Century Gothic"/>
                <a:cs typeface="Century Gothic"/>
                <a:sym typeface="Century Gothic"/>
              </a:rPr>
              <a:t>Tweeted by</a:t>
            </a:r>
            <a:r>
              <a:rPr lang="en-US" sz="2000">
                <a:solidFill>
                  <a:srgbClr val="3F3F3F"/>
                </a:solidFill>
                <a:latin typeface="Century Gothic"/>
                <a:ea typeface="Century Gothic"/>
                <a:cs typeface="Century Gothic"/>
                <a:sym typeface="Century Gothic"/>
              </a:rPr>
              <a:t> (1), </a:t>
            </a:r>
            <a:r>
              <a:rPr lang="en-US" sz="2000" i="1">
                <a:solidFill>
                  <a:srgbClr val="3F3F3F"/>
                </a:solidFill>
                <a:latin typeface="Century Gothic"/>
                <a:ea typeface="Century Gothic"/>
                <a:cs typeface="Century Gothic"/>
                <a:sym typeface="Century Gothic"/>
              </a:rPr>
              <a:t>Referenced in Wikipedia pages</a:t>
            </a:r>
            <a:r>
              <a:rPr lang="en-US" sz="2000">
                <a:solidFill>
                  <a:srgbClr val="3F3F3F"/>
                </a:solidFill>
                <a:latin typeface="Century Gothic"/>
                <a:ea typeface="Century Gothic"/>
                <a:cs typeface="Century Gothic"/>
                <a:sym typeface="Century Gothic"/>
              </a:rPr>
              <a:t> and </a:t>
            </a:r>
            <a:r>
              <a:rPr lang="en-US" sz="2000" i="1">
                <a:solidFill>
                  <a:srgbClr val="3F3F3F"/>
                </a:solidFill>
                <a:latin typeface="Century Gothic"/>
                <a:ea typeface="Century Gothic"/>
                <a:cs typeface="Century Gothic"/>
                <a:sym typeface="Century Gothic"/>
              </a:rPr>
              <a:t>Readers on Mendeley</a:t>
            </a:r>
            <a:r>
              <a:rPr lang="en-US" sz="2000">
                <a:solidFill>
                  <a:srgbClr val="3F3F3F"/>
                </a:solidFill>
                <a:latin typeface="Century Gothic"/>
                <a:ea typeface="Century Gothic"/>
                <a:cs typeface="Century Gothic"/>
                <a:sym typeface="Century Gothic"/>
              </a:rPr>
              <a:t> (560).</a:t>
            </a:r>
            <a:endParaRPr sz="2000">
              <a:solidFill>
                <a:srgbClr val="3F3F3F"/>
              </a:solidFill>
              <a:latin typeface="Century Gothic"/>
              <a:ea typeface="Century Gothic"/>
              <a:cs typeface="Century Gothic"/>
              <a:sym typeface="Century Gothic"/>
            </a:endParaRPr>
          </a:p>
          <a:p>
            <a:pPr marL="76200" lvl="0" indent="0" algn="just" rtl="0">
              <a:lnSpc>
                <a:spcPct val="100000"/>
              </a:lnSpc>
              <a:spcBef>
                <a:spcPts val="1000"/>
              </a:spcBef>
              <a:spcAft>
                <a:spcPts val="0"/>
              </a:spcAft>
              <a:buClr>
                <a:schemeClr val="dk1"/>
              </a:buClr>
              <a:buSzPts val="2400"/>
              <a:buNone/>
            </a:pPr>
            <a:endParaRPr sz="2000">
              <a:solidFill>
                <a:srgbClr val="ED7D31"/>
              </a:solidFill>
              <a:latin typeface="Century Gothic"/>
              <a:ea typeface="Century Gothic"/>
              <a:cs typeface="Century Gothic"/>
              <a:sym typeface="Century Gothic"/>
            </a:endParaRPr>
          </a:p>
          <a:p>
            <a:pPr marL="457200" lvl="0" indent="-228600" algn="just" rtl="0">
              <a:lnSpc>
                <a:spcPct val="100000"/>
              </a:lnSpc>
              <a:spcBef>
                <a:spcPts val="1000"/>
              </a:spcBef>
              <a:spcAft>
                <a:spcPts val="0"/>
              </a:spcAft>
              <a:buClr>
                <a:schemeClr val="dk1"/>
              </a:buClr>
              <a:buSzPts val="2400"/>
              <a:buNone/>
            </a:pPr>
            <a:endParaRPr/>
          </a:p>
        </p:txBody>
      </p:sp>
      <p:pic>
        <p:nvPicPr>
          <p:cNvPr id="245" name="Google Shape;245;p20"/>
          <p:cNvPicPr preferRelativeResize="0"/>
          <p:nvPr/>
        </p:nvPicPr>
        <p:blipFill rotWithShape="1">
          <a:blip r:embed="rId3">
            <a:alphaModFix/>
          </a:blip>
          <a:srcRect/>
          <a:stretch/>
        </p:blipFill>
        <p:spPr>
          <a:xfrm>
            <a:off x="7751214" y="2472559"/>
            <a:ext cx="4230579" cy="1786520"/>
          </a:xfrm>
          <a:prstGeom prst="rect">
            <a:avLst/>
          </a:prstGeom>
          <a:noFill/>
          <a:ln>
            <a:noFill/>
          </a:ln>
        </p:spPr>
      </p:pic>
      <p:cxnSp>
        <p:nvCxnSpPr>
          <p:cNvPr id="246" name="Google Shape;246;p20"/>
          <p:cNvCxnSpPr/>
          <p:nvPr/>
        </p:nvCxnSpPr>
        <p:spPr>
          <a:xfrm rot="10800000" flipH="1">
            <a:off x="5306975" y="3490186"/>
            <a:ext cx="6043448" cy="649014"/>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39"/>
          <p:cNvSpPr txBox="1">
            <a:spLocks noGrp="1"/>
          </p:cNvSpPr>
          <p:nvPr>
            <p:ph type="title"/>
          </p:nvPr>
        </p:nvSpPr>
        <p:spPr>
          <a:xfrm>
            <a:off x="0" y="310085"/>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Outline</a:t>
            </a:r>
            <a:endParaRPr>
              <a:solidFill>
                <a:srgbClr val="586F7C"/>
              </a:solidFill>
              <a:latin typeface="Open Sans"/>
              <a:ea typeface="Open Sans"/>
              <a:cs typeface="Open Sans"/>
              <a:sym typeface="Open Sans"/>
            </a:endParaRPr>
          </a:p>
        </p:txBody>
      </p:sp>
      <p:sp>
        <p:nvSpPr>
          <p:cNvPr id="86" name="Google Shape;86;p39"/>
          <p:cNvSpPr txBox="1">
            <a:spLocks noGrp="1"/>
          </p:cNvSpPr>
          <p:nvPr>
            <p:ph type="body" idx="1"/>
          </p:nvPr>
        </p:nvSpPr>
        <p:spPr>
          <a:xfrm>
            <a:off x="473530" y="1740212"/>
            <a:ext cx="10597241" cy="4513631"/>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Introduction and Access from Content Portals	</a:t>
            </a:r>
            <a:endParaRPr sz="2200">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Summon search	</a:t>
            </a:r>
            <a:endParaRPr sz="2200">
              <a:solidFill>
                <a:srgbClr val="3F3F3F"/>
              </a:solidFill>
              <a:latin typeface="Open Sans"/>
              <a:ea typeface="Open Sans"/>
              <a:cs typeface="Open Sans"/>
              <a:sym typeface="Open Sans"/>
            </a:endParaRPr>
          </a:p>
          <a:p>
            <a:pPr marL="800100" lvl="1" indent="-40005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Basic search	</a:t>
            </a:r>
            <a:endParaRPr sz="2200">
              <a:solidFill>
                <a:srgbClr val="3F3F3F"/>
              </a:solidFill>
              <a:latin typeface="Open Sans"/>
              <a:ea typeface="Open Sans"/>
              <a:cs typeface="Open Sans"/>
              <a:sym typeface="Open Sans"/>
            </a:endParaRPr>
          </a:p>
          <a:p>
            <a:pPr marL="800100" lvl="1" indent="-40005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Preview, Altmetric Badge, Save/print/email citations	</a:t>
            </a:r>
            <a:endParaRPr sz="2200">
              <a:solidFill>
                <a:srgbClr val="3F3F3F"/>
              </a:solidFill>
              <a:latin typeface="Open Sans"/>
              <a:ea typeface="Open Sans"/>
              <a:cs typeface="Open Sans"/>
              <a:sym typeface="Open Sans"/>
            </a:endParaRPr>
          </a:p>
          <a:p>
            <a:pPr marL="800100" lvl="1" indent="-40005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Export citations	</a:t>
            </a:r>
            <a:endParaRPr sz="2200">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Advanced search	</a:t>
            </a:r>
            <a:endParaRPr sz="2200">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Google Scholar (for Research4Life) Introduction	</a:t>
            </a:r>
            <a:endParaRPr sz="2200">
              <a:solidFill>
                <a:srgbClr val="3F3F3F"/>
              </a:solidFill>
              <a:latin typeface="Open Sans"/>
              <a:ea typeface="Open Sans"/>
              <a:cs typeface="Open Sans"/>
              <a:sym typeface="Open Sans"/>
            </a:endParaRPr>
          </a:p>
          <a:p>
            <a:pPr marL="800100" lvl="1" indent="-40005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Google Scholar search</a:t>
            </a:r>
            <a:endParaRPr sz="2200">
              <a:solidFill>
                <a:srgbClr val="3F3F3F"/>
              </a:solidFill>
              <a:latin typeface="Open Sans"/>
              <a:ea typeface="Open Sans"/>
              <a:cs typeface="Open Sans"/>
              <a:sym typeface="Open Sans"/>
            </a:endParaRPr>
          </a:p>
          <a:p>
            <a:pPr marL="800100" lvl="1" indent="-40005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Using “My Library” and creating alerts	</a:t>
            </a:r>
            <a:endParaRPr sz="2200">
              <a:solidFill>
                <a:srgbClr val="3F3F3F"/>
              </a:solidFill>
              <a:latin typeface="Open Sans"/>
              <a:ea typeface="Open Sans"/>
              <a:cs typeface="Open Sans"/>
              <a:sym typeface="Open Sans"/>
            </a:endParaRPr>
          </a:p>
          <a:p>
            <a:pPr marL="800100" lvl="1" indent="-40005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Export citations</a:t>
            </a:r>
            <a:endParaRPr sz="2200">
              <a:solidFill>
                <a:srgbClr val="3F3F3F"/>
              </a:solidFill>
              <a:latin typeface="Open Sans"/>
              <a:ea typeface="Open Sans"/>
              <a:cs typeface="Open Sans"/>
              <a:sym typeface="Open Sans"/>
            </a:endParaRPr>
          </a:p>
          <a:p>
            <a:pPr marL="800100" lvl="1" indent="-40005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Advanced search	</a:t>
            </a:r>
            <a:endParaRPr sz="2200">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Troubleshooting and support	</a:t>
            </a:r>
            <a:endParaRPr sz="2200">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Summary	</a:t>
            </a:r>
            <a:endParaRPr sz="2200">
              <a:solidFill>
                <a:srgbClr val="3F3F3F"/>
              </a:solidFill>
              <a:latin typeface="Open Sans"/>
              <a:ea typeface="Open Sans"/>
              <a:cs typeface="Open Sans"/>
              <a:sym typeface="Open Sans"/>
            </a:endParaRPr>
          </a:p>
          <a:p>
            <a:pPr marL="0" lvl="0" indent="0" algn="l" rtl="0">
              <a:lnSpc>
                <a:spcPct val="100000"/>
              </a:lnSpc>
              <a:spcBef>
                <a:spcPts val="0"/>
              </a:spcBef>
              <a:spcAft>
                <a:spcPts val="0"/>
              </a:spcAft>
              <a:buClr>
                <a:schemeClr val="dk2"/>
              </a:buClr>
              <a:buSzPts val="1400"/>
              <a:buNone/>
            </a:pPr>
            <a:endParaRPr sz="2200">
              <a:solidFill>
                <a:srgbClr val="3F3F3F"/>
              </a:solidFill>
              <a:latin typeface="Open Sans"/>
              <a:ea typeface="Open Sans"/>
              <a:cs typeface="Open Sans"/>
              <a:sym typeface="Open Sans"/>
            </a:endParaRPr>
          </a:p>
        </p:txBody>
      </p:sp>
      <p:sp>
        <p:nvSpPr>
          <p:cNvPr id="87" name="Google Shape;87;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v1.6 August 2023</a:t>
            </a:r>
            <a:endParaRPr sz="1200" dirty="0"/>
          </a:p>
        </p:txBody>
      </p:sp>
      <p:pic>
        <p:nvPicPr>
          <p:cNvPr id="88" name="Google Shape;88;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9" name="Google Shape;89;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This work is licensed under Creative Commons </a:t>
            </a:r>
            <a:r>
              <a:rPr lang="en-US" sz="1200" b="0" i="0" u="sng" strike="noStrike" cap="none">
                <a:solidFill>
                  <a:schemeClr val="hlink"/>
                </a:solidFill>
                <a:latin typeface="Arial"/>
                <a:ea typeface="Arial"/>
                <a:cs typeface="Arial"/>
                <a:sym typeface="Arial"/>
                <a:hlinkClick r:id="rId4"/>
              </a:rPr>
              <a:t>Attribution-ShareAlike 4.0 International</a:t>
            </a:r>
            <a:r>
              <a:rPr lang="en-US" sz="1200" b="0" i="0" u="none" strike="noStrike" cap="none">
                <a:solidFill>
                  <a:srgbClr val="000000"/>
                </a:solidFill>
                <a:latin typeface="Arial"/>
                <a:ea typeface="Arial"/>
                <a:cs typeface="Arial"/>
                <a:sym typeface="Arial"/>
              </a:rPr>
              <a:t> (CC BY-SA 4.0)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1"/>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Altmetric Details Page</a:t>
            </a:r>
            <a:endParaRPr>
              <a:solidFill>
                <a:srgbClr val="586F7C"/>
              </a:solidFill>
            </a:endParaRPr>
          </a:p>
        </p:txBody>
      </p:sp>
      <p:sp>
        <p:nvSpPr>
          <p:cNvPr id="252" name="Google Shape;252;p21"/>
          <p:cNvSpPr txBox="1"/>
          <p:nvPr/>
        </p:nvSpPr>
        <p:spPr>
          <a:xfrm>
            <a:off x="0" y="2048103"/>
            <a:ext cx="4771697" cy="4257576"/>
          </a:xfrm>
          <a:prstGeom prst="rect">
            <a:avLst/>
          </a:prstGeom>
          <a:noFill/>
          <a:ln>
            <a:noFill/>
          </a:ln>
        </p:spPr>
        <p:txBody>
          <a:bodyPr spcFirstLastPara="1" wrap="square" lIns="91425" tIns="45700" rIns="91425" bIns="45700" anchor="t" anchorCtr="0">
            <a:spAutoFit/>
          </a:bodyPr>
          <a:lstStyle/>
          <a:p>
            <a:pPr marL="457200" marR="0" lvl="0" indent="-381000" algn="just" rtl="0">
              <a:lnSpc>
                <a:spcPct val="100000"/>
              </a:lnSpc>
              <a:spcBef>
                <a:spcPts val="0"/>
              </a:spcBef>
              <a:spcAft>
                <a:spcPts val="0"/>
              </a:spcAft>
              <a:buClr>
                <a:schemeClr val="dk1"/>
              </a:buClr>
              <a:buSzPts val="2400"/>
              <a:buFont typeface="Arial"/>
              <a:buChar char="●"/>
            </a:pPr>
            <a:r>
              <a:rPr lang="en-US" sz="2400" b="0" i="0" u="none" strike="noStrike" cap="none">
                <a:solidFill>
                  <a:srgbClr val="3F3F3F"/>
                </a:solidFill>
                <a:latin typeface="Century Gothic"/>
                <a:ea typeface="Century Gothic"/>
                <a:cs typeface="Century Gothic"/>
                <a:sym typeface="Century Gothic"/>
              </a:rPr>
              <a:t>Each Altmetric Badge links to the associated </a:t>
            </a:r>
            <a:r>
              <a:rPr lang="en-US" sz="2400" b="1" i="0" u="none" strike="noStrike" cap="none">
                <a:solidFill>
                  <a:srgbClr val="3F3F3F"/>
                </a:solidFill>
                <a:latin typeface="Century Gothic"/>
                <a:ea typeface="Century Gothic"/>
                <a:cs typeface="Century Gothic"/>
                <a:sym typeface="Century Gothic"/>
              </a:rPr>
              <a:t>Altmetric Details Page</a:t>
            </a:r>
            <a:r>
              <a:rPr lang="en-US" sz="2400" b="0" i="0" u="none" strike="noStrike" cap="none">
                <a:solidFill>
                  <a:srgbClr val="3F3F3F"/>
                </a:solidFill>
                <a:latin typeface="Century Gothic"/>
                <a:ea typeface="Century Gothic"/>
                <a:cs typeface="Century Gothic"/>
                <a:sym typeface="Century Gothic"/>
              </a:rPr>
              <a:t>. </a:t>
            </a:r>
            <a:endParaRPr sz="1400" b="0" i="0" u="none" strike="noStrike" cap="none">
              <a:solidFill>
                <a:srgbClr val="3F3F3F"/>
              </a:solidFill>
              <a:latin typeface="Arial"/>
              <a:ea typeface="Arial"/>
              <a:cs typeface="Arial"/>
              <a:sym typeface="Arial"/>
            </a:endParaRPr>
          </a:p>
          <a:p>
            <a:pPr marL="457200" marR="0" lvl="0" indent="-381000" algn="just" rtl="0">
              <a:lnSpc>
                <a:spcPct val="100000"/>
              </a:lnSpc>
              <a:spcBef>
                <a:spcPts val="1000"/>
              </a:spcBef>
              <a:spcAft>
                <a:spcPts val="0"/>
              </a:spcAft>
              <a:buClr>
                <a:schemeClr val="dk1"/>
              </a:buClr>
              <a:buSzPts val="2400"/>
              <a:buFont typeface="Arial"/>
              <a:buChar char="●"/>
            </a:pPr>
            <a:r>
              <a:rPr lang="en-US" sz="2400" b="0" i="0" u="none" strike="noStrike" cap="none">
                <a:solidFill>
                  <a:srgbClr val="3F3F3F"/>
                </a:solidFill>
                <a:latin typeface="Century Gothic"/>
                <a:ea typeface="Century Gothic"/>
                <a:cs typeface="Century Gothic"/>
                <a:sym typeface="Century Gothic"/>
              </a:rPr>
              <a:t>This includes a summary plus </a:t>
            </a:r>
            <a:r>
              <a:rPr lang="en-US" sz="2400" b="0" i="1" u="none" strike="noStrike" cap="none">
                <a:solidFill>
                  <a:srgbClr val="3F3F3F"/>
                </a:solidFill>
                <a:latin typeface="Century Gothic"/>
                <a:ea typeface="Century Gothic"/>
                <a:cs typeface="Century Gothic"/>
                <a:sym typeface="Century Gothic"/>
              </a:rPr>
              <a:t>Twitter Demographics, Mendeley Readers</a:t>
            </a:r>
            <a:r>
              <a:rPr lang="en-US" sz="2400" b="0" i="0" u="none" strike="noStrike" cap="none">
                <a:solidFill>
                  <a:srgbClr val="3F3F3F"/>
                </a:solidFill>
                <a:latin typeface="Century Gothic"/>
                <a:ea typeface="Century Gothic"/>
                <a:cs typeface="Century Gothic"/>
                <a:sym typeface="Century Gothic"/>
              </a:rPr>
              <a:t> and </a:t>
            </a:r>
            <a:r>
              <a:rPr lang="en-US" sz="2400" b="0" i="1" u="none" strike="noStrike" cap="none">
                <a:solidFill>
                  <a:srgbClr val="3F3F3F"/>
                </a:solidFill>
                <a:latin typeface="Century Gothic"/>
                <a:ea typeface="Century Gothic"/>
                <a:cs typeface="Century Gothic"/>
                <a:sym typeface="Century Gothic"/>
              </a:rPr>
              <a:t>Attention Score in Context</a:t>
            </a:r>
            <a:r>
              <a:rPr lang="en-US" sz="2400" b="0" i="0" u="none" strike="noStrike" cap="none">
                <a:solidFill>
                  <a:srgbClr val="3F3F3F"/>
                </a:solidFill>
                <a:latin typeface="Century Gothic"/>
                <a:ea typeface="Century Gothic"/>
                <a:cs typeface="Century Gothic"/>
                <a:sym typeface="Century Gothic"/>
              </a:rPr>
              <a:t> listings and an overview of the Altmetric Attention Score.</a:t>
            </a:r>
            <a:endParaRPr sz="1400" b="0" i="0" u="none" strike="noStrike" cap="none">
              <a:solidFill>
                <a:srgbClr val="3F3F3F"/>
              </a:solidFill>
              <a:latin typeface="Arial"/>
              <a:ea typeface="Arial"/>
              <a:cs typeface="Arial"/>
              <a:sym typeface="Arial"/>
            </a:endParaRPr>
          </a:p>
          <a:p>
            <a:pPr marL="457200" marR="0" lvl="0" indent="-228600" algn="just" rtl="0">
              <a:lnSpc>
                <a:spcPct val="100000"/>
              </a:lnSpc>
              <a:spcBef>
                <a:spcPts val="1000"/>
              </a:spcBef>
              <a:spcAft>
                <a:spcPts val="0"/>
              </a:spcAft>
              <a:buClr>
                <a:schemeClr val="dk1"/>
              </a:buClr>
              <a:buSzPts val="2400"/>
              <a:buFont typeface="Arial"/>
              <a:buNone/>
            </a:pPr>
            <a:endParaRPr sz="1400" b="0" i="0" u="none" strike="noStrike" cap="none">
              <a:solidFill>
                <a:srgbClr val="000000"/>
              </a:solidFill>
              <a:latin typeface="Century Gothic"/>
              <a:ea typeface="Century Gothic"/>
              <a:cs typeface="Century Gothic"/>
              <a:sym typeface="Century Gothic"/>
            </a:endParaRPr>
          </a:p>
        </p:txBody>
      </p:sp>
      <p:pic>
        <p:nvPicPr>
          <p:cNvPr id="253" name="Google Shape;253;p21"/>
          <p:cNvPicPr preferRelativeResize="0"/>
          <p:nvPr/>
        </p:nvPicPr>
        <p:blipFill rotWithShape="1">
          <a:blip r:embed="rId3">
            <a:alphaModFix/>
          </a:blip>
          <a:srcRect/>
          <a:stretch/>
        </p:blipFill>
        <p:spPr>
          <a:xfrm>
            <a:off x="4875543" y="1812507"/>
            <a:ext cx="7316457" cy="466668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4"/>
          <p:cNvSpPr txBox="1">
            <a:spLocks noGrp="1"/>
          </p:cNvSpPr>
          <p:nvPr>
            <p:ph type="title"/>
          </p:nvPr>
        </p:nvSpPr>
        <p:spPr>
          <a:xfrm>
            <a:off x="0" y="419199"/>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Saving items to cart</a:t>
            </a:r>
            <a:endParaRPr>
              <a:solidFill>
                <a:srgbClr val="586F7C"/>
              </a:solidFill>
              <a:latin typeface="Open Sans"/>
              <a:ea typeface="Open Sans"/>
              <a:cs typeface="Open Sans"/>
              <a:sym typeface="Open Sans"/>
            </a:endParaRPr>
          </a:p>
        </p:txBody>
      </p:sp>
      <p:sp>
        <p:nvSpPr>
          <p:cNvPr id="260" name="Google Shape;260;p14"/>
          <p:cNvSpPr txBox="1">
            <a:spLocks noGrp="1"/>
          </p:cNvSpPr>
          <p:nvPr>
            <p:ph type="body" idx="1"/>
          </p:nvPr>
        </p:nvSpPr>
        <p:spPr>
          <a:xfrm>
            <a:off x="146958" y="1583871"/>
            <a:ext cx="4321122" cy="3820886"/>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Other features include the option to </a:t>
            </a:r>
            <a:r>
              <a:rPr lang="en-US" sz="2000" b="1">
                <a:solidFill>
                  <a:srgbClr val="3F3F3F"/>
                </a:solidFill>
                <a:latin typeface="Open Sans"/>
                <a:ea typeface="Open Sans"/>
                <a:cs typeface="Open Sans"/>
                <a:sym typeface="Open Sans"/>
              </a:rPr>
              <a:t>Save Items to the Cart</a:t>
            </a:r>
            <a:r>
              <a:rPr lang="en-US" sz="2000">
                <a:solidFill>
                  <a:srgbClr val="3F3F3F"/>
                </a:solidFill>
                <a:latin typeface="Open Sans"/>
                <a:ea typeface="Open Sans"/>
                <a:cs typeface="Open Sans"/>
                <a:sym typeface="Open Sans"/>
              </a:rPr>
              <a:t> and then send </a:t>
            </a:r>
            <a:r>
              <a:rPr lang="en-US" sz="2000" b="1">
                <a:solidFill>
                  <a:srgbClr val="3F3F3F"/>
                </a:solidFill>
                <a:latin typeface="Open Sans"/>
                <a:ea typeface="Open Sans"/>
                <a:cs typeface="Open Sans"/>
                <a:sym typeface="Open Sans"/>
              </a:rPr>
              <a:t>Print</a:t>
            </a:r>
            <a:r>
              <a:rPr lang="en-US" sz="2000" b="1" i="1">
                <a:solidFill>
                  <a:srgbClr val="3F3F3F"/>
                </a:solidFill>
                <a:latin typeface="Open Sans"/>
                <a:ea typeface="Open Sans"/>
                <a:cs typeface="Open Sans"/>
                <a:sym typeface="Open Sans"/>
              </a:rPr>
              <a:t>, </a:t>
            </a:r>
            <a:r>
              <a:rPr lang="en-US" sz="2000" b="1">
                <a:solidFill>
                  <a:srgbClr val="3F3F3F"/>
                </a:solidFill>
                <a:latin typeface="Open Sans"/>
                <a:ea typeface="Open Sans"/>
                <a:cs typeface="Open Sans"/>
                <a:sym typeface="Open Sans"/>
              </a:rPr>
              <a:t>Email or Export</a:t>
            </a:r>
            <a:r>
              <a:rPr lang="en-US" sz="2000" b="1" i="1">
                <a:solidFill>
                  <a:srgbClr val="3F3F3F"/>
                </a:solidFill>
                <a:latin typeface="Open Sans"/>
                <a:ea typeface="Open Sans"/>
                <a:cs typeface="Open Sans"/>
                <a:sym typeface="Open Sans"/>
              </a:rPr>
              <a:t> </a:t>
            </a:r>
            <a:r>
              <a:rPr lang="en-US" sz="2000">
                <a:solidFill>
                  <a:srgbClr val="3F3F3F"/>
                </a:solidFill>
                <a:latin typeface="Open Sans"/>
                <a:ea typeface="Open Sans"/>
                <a:cs typeface="Open Sans"/>
                <a:sym typeface="Open Sans"/>
              </a:rPr>
              <a:t>to bibliographic software. Click on the </a:t>
            </a:r>
            <a:r>
              <a:rPr lang="en-US" sz="2000" b="1">
                <a:solidFill>
                  <a:srgbClr val="3F3F3F"/>
                </a:solidFill>
                <a:latin typeface="Open Sans"/>
                <a:ea typeface="Open Sans"/>
                <a:cs typeface="Open Sans"/>
                <a:sym typeface="Open Sans"/>
              </a:rPr>
              <a:t>Save items</a:t>
            </a:r>
            <a:r>
              <a:rPr lang="en-US" sz="2000">
                <a:solidFill>
                  <a:srgbClr val="3F3F3F"/>
                </a:solidFill>
                <a:latin typeface="Open Sans"/>
                <a:ea typeface="Open Sans"/>
                <a:cs typeface="Open Sans"/>
                <a:sym typeface="Open Sans"/>
              </a:rPr>
              <a:t> icon to move citations to the </a:t>
            </a:r>
            <a:r>
              <a:rPr lang="en-US" sz="2000" b="1">
                <a:solidFill>
                  <a:srgbClr val="3F3F3F"/>
                </a:solidFill>
                <a:latin typeface="Open Sans"/>
                <a:ea typeface="Open Sans"/>
                <a:cs typeface="Open Sans"/>
                <a:sym typeface="Open Sans"/>
              </a:rPr>
              <a:t>Cart</a:t>
            </a:r>
            <a:r>
              <a:rPr lang="en-US" sz="2000">
                <a:solidFill>
                  <a:srgbClr val="3F3F3F"/>
                </a:solidFill>
                <a:latin typeface="Open Sans"/>
                <a:ea typeface="Open Sans"/>
                <a:cs typeface="Open Sans"/>
                <a:sym typeface="Open Sans"/>
              </a:rPr>
              <a:t>. </a:t>
            </a:r>
            <a:endParaRPr sz="2000">
              <a:solidFill>
                <a:srgbClr val="3F3F3F"/>
              </a:solidFill>
              <a:latin typeface="Open Sans"/>
              <a:ea typeface="Open Sans"/>
              <a:cs typeface="Open Sans"/>
              <a:sym typeface="Open Sans"/>
            </a:endParaRPr>
          </a:p>
          <a:p>
            <a:pPr marL="457200" lvl="0" indent="-381000" algn="l" rtl="0">
              <a:lnSpc>
                <a:spcPct val="15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Users are able to keep a record of search results.</a:t>
            </a:r>
            <a:endParaRPr>
              <a:solidFill>
                <a:srgbClr val="3F3F3F"/>
              </a:solidFill>
            </a:endParaRPr>
          </a:p>
        </p:txBody>
      </p:sp>
      <p:pic>
        <p:nvPicPr>
          <p:cNvPr id="261" name="Google Shape;261;p14"/>
          <p:cNvPicPr preferRelativeResize="0"/>
          <p:nvPr/>
        </p:nvPicPr>
        <p:blipFill rotWithShape="1">
          <a:blip r:embed="rId3">
            <a:alphaModFix/>
          </a:blip>
          <a:srcRect/>
          <a:stretch/>
        </p:blipFill>
        <p:spPr>
          <a:xfrm>
            <a:off x="4278530" y="1706289"/>
            <a:ext cx="6862436" cy="507524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7"/>
          <p:cNvSpPr txBox="1">
            <a:spLocks noGrp="1"/>
          </p:cNvSpPr>
          <p:nvPr>
            <p:ph type="title"/>
          </p:nvPr>
        </p:nvSpPr>
        <p:spPr>
          <a:xfrm>
            <a:off x="-1" y="45720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Options for Cart Saved Items</a:t>
            </a:r>
            <a:endParaRPr/>
          </a:p>
        </p:txBody>
      </p:sp>
      <p:sp>
        <p:nvSpPr>
          <p:cNvPr id="268" name="Google Shape;268;p17"/>
          <p:cNvSpPr txBox="1">
            <a:spLocks noGrp="1"/>
          </p:cNvSpPr>
          <p:nvPr>
            <p:ph type="body" idx="1"/>
          </p:nvPr>
        </p:nvSpPr>
        <p:spPr>
          <a:xfrm>
            <a:off x="-1" y="1812471"/>
            <a:ext cx="11903529" cy="3820886"/>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Below is the </a:t>
            </a:r>
            <a:r>
              <a:rPr lang="en-US" sz="2000" b="1">
                <a:solidFill>
                  <a:srgbClr val="3F3F3F"/>
                </a:solidFill>
                <a:latin typeface="Open Sans"/>
                <a:ea typeface="Open Sans"/>
                <a:cs typeface="Open Sans"/>
                <a:sym typeface="Open Sans"/>
              </a:rPr>
              <a:t>Cart</a:t>
            </a:r>
            <a:r>
              <a:rPr lang="en-US" sz="2000">
                <a:solidFill>
                  <a:srgbClr val="3F3F3F"/>
                </a:solidFill>
                <a:latin typeface="Open Sans"/>
                <a:ea typeface="Open Sans"/>
                <a:cs typeface="Open Sans"/>
                <a:sym typeface="Open Sans"/>
              </a:rPr>
              <a:t> with the </a:t>
            </a:r>
            <a:r>
              <a:rPr lang="en-US" sz="2000" b="1">
                <a:solidFill>
                  <a:srgbClr val="3F3F3F"/>
                </a:solidFill>
                <a:latin typeface="Open Sans"/>
                <a:ea typeface="Open Sans"/>
                <a:cs typeface="Open Sans"/>
                <a:sym typeface="Open Sans"/>
              </a:rPr>
              <a:t>6 Saved Items </a:t>
            </a:r>
            <a:r>
              <a:rPr lang="en-US" sz="2000">
                <a:solidFill>
                  <a:srgbClr val="3F3F3F"/>
                </a:solidFill>
                <a:latin typeface="Open Sans"/>
                <a:ea typeface="Open Sans"/>
                <a:cs typeface="Open Sans"/>
                <a:sym typeface="Open Sans"/>
              </a:rPr>
              <a:t>with the </a:t>
            </a:r>
            <a:r>
              <a:rPr lang="en-US" sz="2000" b="1">
                <a:solidFill>
                  <a:srgbClr val="3F3F3F"/>
                </a:solidFill>
                <a:latin typeface="Open Sans"/>
                <a:ea typeface="Open Sans"/>
                <a:cs typeface="Open Sans"/>
                <a:sym typeface="Open Sans"/>
              </a:rPr>
              <a:t>Export To, Print </a:t>
            </a:r>
            <a:r>
              <a:rPr lang="en-US" sz="2000">
                <a:solidFill>
                  <a:srgbClr val="3F3F3F"/>
                </a:solidFill>
                <a:latin typeface="Open Sans"/>
                <a:ea typeface="Open Sans"/>
                <a:cs typeface="Open Sans"/>
                <a:sym typeface="Open Sans"/>
              </a:rPr>
              <a:t>and</a:t>
            </a:r>
            <a:r>
              <a:rPr lang="en-US" sz="2000" b="1">
                <a:solidFill>
                  <a:srgbClr val="3F3F3F"/>
                </a:solidFill>
                <a:latin typeface="Open Sans"/>
                <a:ea typeface="Open Sans"/>
                <a:cs typeface="Open Sans"/>
                <a:sym typeface="Open Sans"/>
              </a:rPr>
              <a:t> Email</a:t>
            </a:r>
            <a:r>
              <a:rPr lang="en-US" sz="2000" b="1" i="1">
                <a:solidFill>
                  <a:srgbClr val="3F3F3F"/>
                </a:solidFill>
                <a:latin typeface="Open Sans"/>
                <a:ea typeface="Open Sans"/>
                <a:cs typeface="Open Sans"/>
                <a:sym typeface="Open Sans"/>
              </a:rPr>
              <a:t> </a:t>
            </a:r>
            <a:r>
              <a:rPr lang="en-US" sz="2000">
                <a:solidFill>
                  <a:srgbClr val="3F3F3F"/>
                </a:solidFill>
                <a:latin typeface="Open Sans"/>
                <a:ea typeface="Open Sans"/>
                <a:cs typeface="Open Sans"/>
                <a:sym typeface="Open Sans"/>
              </a:rPr>
              <a:t>choices. </a:t>
            </a:r>
            <a:endParaRPr sz="2000">
              <a:solidFill>
                <a:srgbClr val="3F3F3F"/>
              </a:solidFill>
              <a:latin typeface="Open Sans"/>
              <a:ea typeface="Open Sans"/>
              <a:cs typeface="Open Sans"/>
              <a:sym typeface="Open Sans"/>
            </a:endParaRPr>
          </a:p>
          <a:p>
            <a:pPr marL="457200" lvl="0" indent="-381000" algn="l" rtl="0">
              <a:lnSpc>
                <a:spcPct val="15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To clear all, click on the box in the left column.  The </a:t>
            </a:r>
            <a:r>
              <a:rPr lang="en-US" sz="2000" b="1">
                <a:solidFill>
                  <a:srgbClr val="3F3F3F"/>
                </a:solidFill>
                <a:latin typeface="Open Sans"/>
                <a:ea typeface="Open Sans"/>
                <a:cs typeface="Open Sans"/>
                <a:sym typeface="Open Sans"/>
              </a:rPr>
              <a:t>Export To</a:t>
            </a:r>
            <a:r>
              <a:rPr lang="en-US" sz="2000" b="1" i="1">
                <a:solidFill>
                  <a:srgbClr val="3F3F3F"/>
                </a:solidFill>
                <a:latin typeface="Open Sans"/>
                <a:ea typeface="Open Sans"/>
                <a:cs typeface="Open Sans"/>
                <a:sym typeface="Open Sans"/>
              </a:rPr>
              <a:t> </a:t>
            </a:r>
            <a:r>
              <a:rPr lang="en-US" sz="2000">
                <a:solidFill>
                  <a:srgbClr val="3F3F3F"/>
                </a:solidFill>
                <a:latin typeface="Open Sans"/>
                <a:ea typeface="Open Sans"/>
                <a:cs typeface="Open Sans"/>
                <a:sym typeface="Open Sans"/>
              </a:rPr>
              <a:t>options are highlighted.</a:t>
            </a:r>
            <a:endParaRPr sz="2000">
              <a:solidFill>
                <a:srgbClr val="3F3F3F"/>
              </a:solidFill>
              <a:latin typeface="Open Sans"/>
              <a:ea typeface="Open Sans"/>
              <a:cs typeface="Open Sans"/>
              <a:sym typeface="Open Sans"/>
            </a:endParaRPr>
          </a:p>
        </p:txBody>
      </p:sp>
      <p:pic>
        <p:nvPicPr>
          <p:cNvPr id="269" name="Google Shape;269;p17" descr="https://lh5.googleusercontent.com/6bPSqxUuy0BkBm2Lm6OApRd3nmuKxjIAKRW6Ouy8A8i4QHlTkllqjRo6ApGvrHpOxkjDzNhKKpqzYzGFiywptVOucfMzOig7gqlh8f4WaiLv1HNijrGF4cDJejIDlAEoZCQNeEw"/>
          <p:cNvPicPr preferRelativeResize="0"/>
          <p:nvPr/>
        </p:nvPicPr>
        <p:blipFill rotWithShape="1">
          <a:blip r:embed="rId3">
            <a:alphaModFix/>
          </a:blip>
          <a:srcRect/>
          <a:stretch/>
        </p:blipFill>
        <p:spPr>
          <a:xfrm>
            <a:off x="1950254" y="3331029"/>
            <a:ext cx="8003018" cy="3526971"/>
          </a:xfrm>
          <a:prstGeom prst="rect">
            <a:avLst/>
          </a:prstGeom>
          <a:noFill/>
          <a:ln>
            <a:noFill/>
          </a:ln>
        </p:spPr>
      </p:pic>
      <p:cxnSp>
        <p:nvCxnSpPr>
          <p:cNvPr id="270" name="Google Shape;270;p17"/>
          <p:cNvCxnSpPr/>
          <p:nvPr/>
        </p:nvCxnSpPr>
        <p:spPr>
          <a:xfrm>
            <a:off x="1012371" y="4261757"/>
            <a:ext cx="1159329" cy="16329"/>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8"/>
          <p:cNvSpPr txBox="1">
            <a:spLocks noGrp="1"/>
          </p:cNvSpPr>
          <p:nvPr>
            <p:ph type="title"/>
          </p:nvPr>
        </p:nvSpPr>
        <p:spPr>
          <a:xfrm>
            <a:off x="0" y="467040"/>
            <a:ext cx="79356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Email and Print options</a:t>
            </a:r>
            <a:endParaRPr>
              <a:solidFill>
                <a:srgbClr val="586F7C"/>
              </a:solidFill>
              <a:latin typeface="Open Sans"/>
              <a:ea typeface="Open Sans"/>
              <a:cs typeface="Open Sans"/>
              <a:sym typeface="Open Sans"/>
            </a:endParaRPr>
          </a:p>
        </p:txBody>
      </p:sp>
      <p:sp>
        <p:nvSpPr>
          <p:cNvPr id="277" name="Google Shape;277;p18"/>
          <p:cNvSpPr txBox="1">
            <a:spLocks noGrp="1"/>
          </p:cNvSpPr>
          <p:nvPr>
            <p:ph type="body" idx="1"/>
          </p:nvPr>
        </p:nvSpPr>
        <p:spPr>
          <a:xfrm>
            <a:off x="0" y="1910444"/>
            <a:ext cx="11985171" cy="1387927"/>
          </a:xfrm>
          <a:prstGeom prst="rect">
            <a:avLst/>
          </a:prstGeom>
          <a:noFill/>
          <a:ln>
            <a:noFill/>
          </a:ln>
        </p:spPr>
        <p:txBody>
          <a:bodyPr spcFirstLastPara="1" wrap="square" lIns="91425" tIns="45700" rIns="91425" bIns="45700" anchor="t" anchorCtr="0">
            <a:noAutofit/>
          </a:bodyPr>
          <a:lstStyle/>
          <a:p>
            <a:pPr marL="460375" lvl="0" indent="-342900" algn="just" rtl="0">
              <a:lnSpc>
                <a:spcPct val="100000"/>
              </a:lnSpc>
              <a:spcBef>
                <a:spcPts val="1000"/>
              </a:spcBef>
              <a:spcAft>
                <a:spcPts val="0"/>
              </a:spcAft>
              <a:buClr>
                <a:schemeClr val="dk1"/>
              </a:buClr>
              <a:buSzPts val="2000"/>
              <a:buChar char="●"/>
            </a:pPr>
            <a:r>
              <a:rPr lang="en-US" sz="2000">
                <a:solidFill>
                  <a:srgbClr val="3F3F3F"/>
                </a:solidFill>
                <a:latin typeface="Open Sans"/>
                <a:ea typeface="Open Sans"/>
                <a:cs typeface="Open Sans"/>
                <a:sym typeface="Open Sans"/>
              </a:rPr>
              <a:t>The </a:t>
            </a:r>
            <a:r>
              <a:rPr lang="en-US" sz="2000" b="1">
                <a:solidFill>
                  <a:srgbClr val="3F3F3F"/>
                </a:solidFill>
                <a:latin typeface="Open Sans"/>
                <a:ea typeface="Open Sans"/>
                <a:cs typeface="Open Sans"/>
                <a:sym typeface="Open Sans"/>
              </a:rPr>
              <a:t>Print</a:t>
            </a:r>
            <a:r>
              <a:rPr lang="en-US" sz="2000">
                <a:solidFill>
                  <a:srgbClr val="3F3F3F"/>
                </a:solidFill>
                <a:latin typeface="Open Sans"/>
                <a:ea typeface="Open Sans"/>
                <a:cs typeface="Open Sans"/>
                <a:sym typeface="Open Sans"/>
              </a:rPr>
              <a:t> and </a:t>
            </a:r>
            <a:r>
              <a:rPr lang="en-US" sz="2000" b="1">
                <a:solidFill>
                  <a:srgbClr val="3F3F3F"/>
                </a:solidFill>
                <a:latin typeface="Open Sans"/>
                <a:ea typeface="Open Sans"/>
                <a:cs typeface="Open Sans"/>
                <a:sym typeface="Open Sans"/>
              </a:rPr>
              <a:t>Email</a:t>
            </a:r>
            <a:r>
              <a:rPr lang="en-US" sz="2000" b="1" i="1">
                <a:solidFill>
                  <a:srgbClr val="3F3F3F"/>
                </a:solidFill>
                <a:latin typeface="Open Sans"/>
                <a:ea typeface="Open Sans"/>
                <a:cs typeface="Open Sans"/>
                <a:sym typeface="Open Sans"/>
              </a:rPr>
              <a:t> </a:t>
            </a:r>
            <a:r>
              <a:rPr lang="en-US" sz="2000">
                <a:solidFill>
                  <a:srgbClr val="3F3F3F"/>
                </a:solidFill>
                <a:latin typeface="Open Sans"/>
                <a:ea typeface="Open Sans"/>
                <a:cs typeface="Open Sans"/>
                <a:sym typeface="Open Sans"/>
              </a:rPr>
              <a:t>options are displayed below. </a:t>
            </a:r>
            <a:endParaRPr>
              <a:solidFill>
                <a:srgbClr val="3F3F3F"/>
              </a:solidFill>
            </a:endParaRPr>
          </a:p>
          <a:p>
            <a:pPr marL="460375" lvl="0" indent="-342900" algn="just" rtl="0">
              <a:lnSpc>
                <a:spcPct val="100000"/>
              </a:lnSpc>
              <a:spcBef>
                <a:spcPts val="1000"/>
              </a:spcBef>
              <a:spcAft>
                <a:spcPts val="0"/>
              </a:spcAft>
              <a:buClr>
                <a:schemeClr val="dk1"/>
              </a:buClr>
              <a:buSzPts val="2000"/>
              <a:buChar char="●"/>
            </a:pPr>
            <a:r>
              <a:rPr lang="en-US" sz="2000">
                <a:solidFill>
                  <a:srgbClr val="3F3F3F"/>
                </a:solidFill>
                <a:latin typeface="Open Sans"/>
                <a:ea typeface="Open Sans"/>
                <a:cs typeface="Open Sans"/>
                <a:sym typeface="Open Sans"/>
              </a:rPr>
              <a:t>These features are useful to save search results by printing the </a:t>
            </a:r>
            <a:r>
              <a:rPr lang="en-US" sz="2000" b="1">
                <a:solidFill>
                  <a:srgbClr val="3F3F3F"/>
                </a:solidFill>
                <a:latin typeface="Open Sans"/>
                <a:ea typeface="Open Sans"/>
                <a:cs typeface="Open Sans"/>
                <a:sym typeface="Open Sans"/>
              </a:rPr>
              <a:t>Saved Items</a:t>
            </a:r>
            <a:r>
              <a:rPr lang="en-US" sz="2000" b="1" i="1">
                <a:solidFill>
                  <a:srgbClr val="3F3F3F"/>
                </a:solidFill>
                <a:latin typeface="Open Sans"/>
                <a:ea typeface="Open Sans"/>
                <a:cs typeface="Open Sans"/>
                <a:sym typeface="Open Sans"/>
              </a:rPr>
              <a:t> </a:t>
            </a:r>
            <a:r>
              <a:rPr lang="en-US" sz="2000">
                <a:solidFill>
                  <a:srgbClr val="3F3F3F"/>
                </a:solidFill>
                <a:latin typeface="Open Sans"/>
                <a:ea typeface="Open Sans"/>
                <a:cs typeface="Open Sans"/>
                <a:sym typeface="Open Sans"/>
              </a:rPr>
              <a:t>or sending them to an email address.</a:t>
            </a:r>
            <a:endParaRPr sz="2000">
              <a:solidFill>
                <a:srgbClr val="3F3F3F"/>
              </a:solidFill>
              <a:latin typeface="Open Sans"/>
              <a:ea typeface="Open Sans"/>
              <a:cs typeface="Open Sans"/>
              <a:sym typeface="Open Sans"/>
            </a:endParaRPr>
          </a:p>
        </p:txBody>
      </p:sp>
      <p:pic>
        <p:nvPicPr>
          <p:cNvPr id="278" name="Google Shape;278;p18" descr="https://lh4.googleusercontent.com/BM7YBbDE6KBiFkbXk_NC2zI-L9M25IWysAaFl8VC-tIkAbeTBC5ISgnALPFrhOOjovBEbjxwDX-mGhSM6YOLSEvvon1OP9V5KOaIXfKQIPu2gKljY0AE-8XG5YGsvk9HnkOWcGU"/>
          <p:cNvPicPr preferRelativeResize="0"/>
          <p:nvPr/>
        </p:nvPicPr>
        <p:blipFill rotWithShape="1">
          <a:blip r:embed="rId3">
            <a:alphaModFix/>
          </a:blip>
          <a:srcRect/>
          <a:stretch/>
        </p:blipFill>
        <p:spPr>
          <a:xfrm>
            <a:off x="1802714" y="3510643"/>
            <a:ext cx="8379741" cy="316738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3"/>
          <p:cNvSpPr txBox="1">
            <a:spLocks noGrp="1"/>
          </p:cNvSpPr>
          <p:nvPr>
            <p:ph type="title"/>
          </p:nvPr>
        </p:nvSpPr>
        <p:spPr>
          <a:xfrm>
            <a:off x="0" y="437222"/>
            <a:ext cx="79356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Export citations</a:t>
            </a:r>
            <a:endParaRPr>
              <a:solidFill>
                <a:srgbClr val="586F7C"/>
              </a:solidFill>
              <a:latin typeface="Open Sans"/>
              <a:ea typeface="Open Sans"/>
              <a:cs typeface="Open Sans"/>
              <a:sym typeface="Open Sans"/>
            </a:endParaRPr>
          </a:p>
        </p:txBody>
      </p:sp>
      <p:sp>
        <p:nvSpPr>
          <p:cNvPr id="285" name="Google Shape;285;p23"/>
          <p:cNvSpPr txBox="1">
            <a:spLocks noGrp="1"/>
          </p:cNvSpPr>
          <p:nvPr>
            <p:ph type="body" idx="1"/>
          </p:nvPr>
        </p:nvSpPr>
        <p:spPr>
          <a:xfrm>
            <a:off x="342900" y="2008414"/>
            <a:ext cx="10531800" cy="4327200"/>
          </a:xfrm>
          <a:prstGeom prst="rect">
            <a:avLst/>
          </a:prstGeom>
          <a:noFill/>
          <a:ln>
            <a:noFill/>
          </a:ln>
        </p:spPr>
        <p:txBody>
          <a:bodyPr spcFirstLastPara="1" wrap="square" lIns="91425" tIns="45700" rIns="91425" bIns="45700" anchor="t" anchorCtr="0">
            <a:noAutofit/>
          </a:bodyPr>
          <a:lstStyle/>
          <a:p>
            <a:pPr marL="460375" lvl="0" indent="-342900" algn="just" rtl="0">
              <a:lnSpc>
                <a:spcPct val="150000"/>
              </a:lnSpc>
              <a:spcBef>
                <a:spcPts val="1000"/>
              </a:spcBef>
              <a:spcAft>
                <a:spcPts val="0"/>
              </a:spcAft>
              <a:buClr>
                <a:schemeClr val="dk1"/>
              </a:buClr>
              <a:buSzPts val="2200"/>
              <a:buChar char="●"/>
            </a:pPr>
            <a:r>
              <a:rPr lang="en-US" sz="2200" b="1">
                <a:solidFill>
                  <a:srgbClr val="3F3F3F"/>
                </a:solidFill>
                <a:latin typeface="Open Sans"/>
                <a:ea typeface="Open Sans"/>
                <a:cs typeface="Open Sans"/>
                <a:sym typeface="Open Sans"/>
              </a:rPr>
              <a:t>Reference Management Software </a:t>
            </a:r>
            <a:r>
              <a:rPr lang="en-US" sz="2200">
                <a:solidFill>
                  <a:srgbClr val="3F3F3F"/>
                </a:solidFill>
                <a:latin typeface="Open Sans"/>
                <a:ea typeface="Open Sans"/>
                <a:cs typeface="Open Sans"/>
                <a:sym typeface="Open Sans"/>
              </a:rPr>
              <a:t>is an excellent tool for recording and using bibliographic citations (reference) from multiple searches.</a:t>
            </a:r>
            <a:endParaRPr>
              <a:solidFill>
                <a:srgbClr val="3F3F3F"/>
              </a:solidFill>
            </a:endParaRPr>
          </a:p>
          <a:p>
            <a:pPr marL="460375" lvl="0" indent="-342900" algn="just" rtl="0">
              <a:lnSpc>
                <a:spcPct val="150000"/>
              </a:lnSpc>
              <a:spcBef>
                <a:spcPts val="1000"/>
              </a:spcBef>
              <a:spcAft>
                <a:spcPts val="0"/>
              </a:spcAft>
              <a:buClr>
                <a:schemeClr val="dk1"/>
              </a:buClr>
              <a:buSzPts val="2200"/>
              <a:buChar char="●"/>
            </a:pPr>
            <a:r>
              <a:rPr lang="en-US" sz="2200">
                <a:solidFill>
                  <a:srgbClr val="3F3F3F"/>
                </a:solidFill>
                <a:latin typeface="Open Sans"/>
                <a:ea typeface="Open Sans"/>
                <a:cs typeface="Open Sans"/>
                <a:sym typeface="Open Sans"/>
              </a:rPr>
              <a:t>This information can be integrated with word processing software to generate in-text citations (footnotes) and bibliographies. The software saves bibliographic data from online sources including Summon and Google Scholar.</a:t>
            </a:r>
            <a:endParaRPr>
              <a:solidFill>
                <a:srgbClr val="3F3F3F"/>
              </a:solidFill>
            </a:endParaRPr>
          </a:p>
          <a:p>
            <a:pPr marL="460375" lvl="0" indent="-342900" algn="just" rtl="0">
              <a:lnSpc>
                <a:spcPct val="150000"/>
              </a:lnSpc>
              <a:spcBef>
                <a:spcPts val="1000"/>
              </a:spcBef>
              <a:spcAft>
                <a:spcPts val="0"/>
              </a:spcAft>
              <a:buClr>
                <a:schemeClr val="dk1"/>
              </a:buClr>
              <a:buSzPts val="2200"/>
              <a:buChar char="●"/>
            </a:pPr>
            <a:r>
              <a:rPr lang="en-US" sz="2200">
                <a:solidFill>
                  <a:srgbClr val="3F3F3F"/>
                </a:solidFill>
                <a:latin typeface="Open Sans"/>
                <a:ea typeface="Open Sans"/>
                <a:cs typeface="Open Sans"/>
                <a:sym typeface="Open Sans"/>
              </a:rPr>
              <a:t>Summon has the option to export citations to RefWorks, EasyBib, EndNote, Zotero, BiblioTex, Citavi.</a:t>
            </a:r>
            <a:endParaRPr sz="2200">
              <a:solidFill>
                <a:srgbClr val="3F3F3F"/>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4"/>
          <p:cNvSpPr txBox="1">
            <a:spLocks noGrp="1"/>
          </p:cNvSpPr>
          <p:nvPr>
            <p:ph type="title"/>
          </p:nvPr>
        </p:nvSpPr>
        <p:spPr>
          <a:xfrm>
            <a:off x="126124" y="462070"/>
            <a:ext cx="8158994"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Export of citations from Summon</a:t>
            </a:r>
            <a:endParaRPr>
              <a:solidFill>
                <a:srgbClr val="586F7C"/>
              </a:solidFill>
              <a:latin typeface="Open Sans"/>
              <a:ea typeface="Open Sans"/>
              <a:cs typeface="Open Sans"/>
              <a:sym typeface="Open Sans"/>
            </a:endParaRPr>
          </a:p>
        </p:txBody>
      </p:sp>
      <p:sp>
        <p:nvSpPr>
          <p:cNvPr id="292" name="Google Shape;292;p24"/>
          <p:cNvSpPr txBox="1">
            <a:spLocks noGrp="1"/>
          </p:cNvSpPr>
          <p:nvPr>
            <p:ph type="body" idx="1"/>
          </p:nvPr>
        </p:nvSpPr>
        <p:spPr>
          <a:xfrm>
            <a:off x="0" y="1796143"/>
            <a:ext cx="5234152" cy="4720271"/>
          </a:xfrm>
          <a:prstGeom prst="rect">
            <a:avLst/>
          </a:prstGeom>
          <a:noFill/>
          <a:ln>
            <a:noFill/>
          </a:ln>
        </p:spPr>
        <p:txBody>
          <a:bodyPr spcFirstLastPara="1" wrap="square" lIns="91425" tIns="45700" rIns="91425" bIns="45700" anchor="t" anchorCtr="0">
            <a:normAutofit fontScale="62500" lnSpcReduction="20000"/>
          </a:bodyPr>
          <a:lstStyle/>
          <a:p>
            <a:pPr marL="460375" lvl="0" indent="-343028" algn="just" rtl="0">
              <a:lnSpc>
                <a:spcPct val="150000"/>
              </a:lnSpc>
              <a:spcBef>
                <a:spcPts val="1000"/>
              </a:spcBef>
              <a:spcAft>
                <a:spcPts val="0"/>
              </a:spcAft>
              <a:buClr>
                <a:schemeClr val="dk1"/>
              </a:buClr>
              <a:buSzPct val="102067"/>
              <a:buChar char="●"/>
            </a:pPr>
            <a:r>
              <a:rPr lang="en-US" sz="2900">
                <a:solidFill>
                  <a:srgbClr val="3F3F3F"/>
                </a:solidFill>
                <a:latin typeface="Open Sans"/>
                <a:ea typeface="Open Sans"/>
                <a:cs typeface="Open Sans"/>
                <a:sym typeface="Open Sans"/>
              </a:rPr>
              <a:t>The examples  will use the </a:t>
            </a:r>
            <a:r>
              <a:rPr lang="en-US" sz="2900" b="1">
                <a:solidFill>
                  <a:srgbClr val="3F3F3F"/>
                </a:solidFill>
                <a:latin typeface="Open Sans"/>
                <a:ea typeface="Open Sans"/>
                <a:cs typeface="Open Sans"/>
                <a:sym typeface="Open Sans"/>
              </a:rPr>
              <a:t>Zotero</a:t>
            </a:r>
            <a:r>
              <a:rPr lang="en-US" sz="2900" b="1" i="1">
                <a:solidFill>
                  <a:srgbClr val="3F3F3F"/>
                </a:solidFill>
                <a:latin typeface="Open Sans"/>
                <a:ea typeface="Open Sans"/>
                <a:cs typeface="Open Sans"/>
                <a:sym typeface="Open Sans"/>
              </a:rPr>
              <a:t> </a:t>
            </a:r>
            <a:r>
              <a:rPr lang="en-US" sz="2900">
                <a:solidFill>
                  <a:srgbClr val="3F3F3F"/>
                </a:solidFill>
                <a:latin typeface="Open Sans"/>
                <a:ea typeface="Open Sans"/>
                <a:cs typeface="Open Sans"/>
                <a:sym typeface="Open Sans"/>
              </a:rPr>
              <a:t>open-source software. </a:t>
            </a:r>
            <a:endParaRPr sz="2900">
              <a:solidFill>
                <a:srgbClr val="3F3F3F"/>
              </a:solidFill>
              <a:latin typeface="Open Sans"/>
              <a:ea typeface="Open Sans"/>
              <a:cs typeface="Open Sans"/>
              <a:sym typeface="Open Sans"/>
            </a:endParaRPr>
          </a:p>
          <a:p>
            <a:pPr marL="460375" lvl="0" indent="-343028" algn="just" rtl="0">
              <a:lnSpc>
                <a:spcPct val="150000"/>
              </a:lnSpc>
              <a:spcBef>
                <a:spcPts val="1000"/>
              </a:spcBef>
              <a:spcAft>
                <a:spcPts val="0"/>
              </a:spcAft>
              <a:buClr>
                <a:schemeClr val="dk1"/>
              </a:buClr>
              <a:buSzPct val="102067"/>
              <a:buChar char="●"/>
            </a:pPr>
            <a:r>
              <a:rPr lang="en-US" sz="2900">
                <a:solidFill>
                  <a:srgbClr val="3F3F3F"/>
                </a:solidFill>
                <a:latin typeface="Open Sans"/>
                <a:ea typeface="Open Sans"/>
                <a:cs typeface="Open Sans"/>
                <a:sym typeface="Open Sans"/>
              </a:rPr>
              <a:t>Displayed is the Summon search Cart with six citations and the Export to options. </a:t>
            </a:r>
            <a:endParaRPr/>
          </a:p>
          <a:p>
            <a:pPr marL="460375" lvl="0" indent="-343028" algn="just" rtl="0">
              <a:lnSpc>
                <a:spcPct val="150000"/>
              </a:lnSpc>
              <a:spcBef>
                <a:spcPts val="1000"/>
              </a:spcBef>
              <a:spcAft>
                <a:spcPts val="0"/>
              </a:spcAft>
              <a:buClr>
                <a:schemeClr val="dk1"/>
              </a:buClr>
              <a:buSzPct val="102067"/>
              <a:buChar char="●"/>
            </a:pPr>
            <a:r>
              <a:rPr lang="en-US" sz="2900">
                <a:solidFill>
                  <a:srgbClr val="3F3F3F"/>
                </a:solidFill>
                <a:latin typeface="Open Sans"/>
                <a:ea typeface="Open Sans"/>
                <a:cs typeface="Open Sans"/>
                <a:sym typeface="Open Sans"/>
              </a:rPr>
              <a:t>After clicking on </a:t>
            </a:r>
            <a:r>
              <a:rPr lang="en-US" sz="2900" b="1">
                <a:solidFill>
                  <a:srgbClr val="3F3F3F"/>
                </a:solidFill>
                <a:latin typeface="Open Sans"/>
                <a:ea typeface="Open Sans"/>
                <a:cs typeface="Open Sans"/>
                <a:sym typeface="Open Sans"/>
              </a:rPr>
              <a:t>Zotero</a:t>
            </a:r>
            <a:r>
              <a:rPr lang="en-US" sz="2900">
                <a:solidFill>
                  <a:srgbClr val="3F3F3F"/>
                </a:solidFill>
                <a:latin typeface="Open Sans"/>
                <a:ea typeface="Open Sans"/>
                <a:cs typeface="Open Sans"/>
                <a:sym typeface="Open Sans"/>
              </a:rPr>
              <a:t>, </a:t>
            </a:r>
            <a:r>
              <a:rPr lang="en-US" sz="2900">
                <a:solidFill>
                  <a:srgbClr val="000000"/>
                </a:solidFill>
                <a:latin typeface="Open Sans"/>
                <a:ea typeface="Open Sans"/>
                <a:cs typeface="Open Sans"/>
                <a:sym typeface="Open Sans"/>
              </a:rPr>
              <a:t>Google Chrome creates a file that can be sent to (exported) and added to (imported) the </a:t>
            </a:r>
            <a:r>
              <a:rPr lang="en-US" sz="2900" b="1">
                <a:solidFill>
                  <a:srgbClr val="000000"/>
                </a:solidFill>
                <a:latin typeface="Open Sans"/>
                <a:ea typeface="Open Sans"/>
                <a:cs typeface="Open Sans"/>
                <a:sym typeface="Open Sans"/>
              </a:rPr>
              <a:t>Zotero Collection </a:t>
            </a:r>
            <a:r>
              <a:rPr lang="en-US" sz="2900">
                <a:solidFill>
                  <a:srgbClr val="000000"/>
                </a:solidFill>
                <a:latin typeface="Open Sans"/>
                <a:ea typeface="Open Sans"/>
                <a:cs typeface="Open Sans"/>
                <a:sym typeface="Open Sans"/>
              </a:rPr>
              <a:t>list.  Click on the file to open the import into new collection option</a:t>
            </a:r>
            <a:r>
              <a:rPr lang="en-US" sz="2900" i="1">
                <a:solidFill>
                  <a:srgbClr val="000000"/>
                </a:solidFill>
                <a:latin typeface="Open Sans"/>
                <a:ea typeface="Open Sans"/>
                <a:cs typeface="Open Sans"/>
                <a:sym typeface="Open Sans"/>
              </a:rPr>
              <a:t>.  </a:t>
            </a:r>
            <a:r>
              <a:rPr lang="en-US" sz="2900">
                <a:solidFill>
                  <a:srgbClr val="000000"/>
                </a:solidFill>
                <a:latin typeface="Open Sans"/>
                <a:ea typeface="Open Sans"/>
                <a:cs typeface="Open Sans"/>
                <a:sym typeface="Open Sans"/>
              </a:rPr>
              <a:t>Then click on</a:t>
            </a:r>
            <a:r>
              <a:rPr lang="en-US" sz="2900" i="1">
                <a:solidFill>
                  <a:srgbClr val="000000"/>
                </a:solidFill>
                <a:latin typeface="Open Sans"/>
                <a:ea typeface="Open Sans"/>
                <a:cs typeface="Open Sans"/>
                <a:sym typeface="Open Sans"/>
              </a:rPr>
              <a:t> </a:t>
            </a:r>
            <a:r>
              <a:rPr lang="en-US" sz="2900" b="1">
                <a:solidFill>
                  <a:srgbClr val="000000"/>
                </a:solidFill>
                <a:latin typeface="Open Sans"/>
                <a:ea typeface="Open Sans"/>
                <a:cs typeface="Open Sans"/>
                <a:sym typeface="Open Sans"/>
              </a:rPr>
              <a:t>OK</a:t>
            </a:r>
            <a:r>
              <a:rPr lang="en-US" sz="2900">
                <a:solidFill>
                  <a:srgbClr val="000000"/>
                </a:solidFill>
                <a:latin typeface="Open Sans"/>
                <a:ea typeface="Open Sans"/>
                <a:cs typeface="Open Sans"/>
                <a:sym typeface="Open Sans"/>
              </a:rPr>
              <a:t>.</a:t>
            </a:r>
            <a:endParaRPr sz="2900" b="1">
              <a:latin typeface="Open Sans"/>
              <a:ea typeface="Open Sans"/>
              <a:cs typeface="Open Sans"/>
              <a:sym typeface="Open Sans"/>
            </a:endParaRPr>
          </a:p>
          <a:p>
            <a:pPr marL="460375" lvl="0" indent="-225425" algn="just" rtl="0">
              <a:lnSpc>
                <a:spcPct val="150000"/>
              </a:lnSpc>
              <a:spcBef>
                <a:spcPts val="1000"/>
              </a:spcBef>
              <a:spcAft>
                <a:spcPts val="0"/>
              </a:spcAft>
              <a:buClr>
                <a:schemeClr val="dk1"/>
              </a:buClr>
              <a:buSzPct val="134545"/>
              <a:buNone/>
            </a:pPr>
            <a:endParaRPr sz="2200">
              <a:solidFill>
                <a:srgbClr val="3F3F3F"/>
              </a:solidFill>
              <a:latin typeface="Open Sans"/>
              <a:ea typeface="Open Sans"/>
              <a:cs typeface="Open Sans"/>
              <a:sym typeface="Open Sans"/>
            </a:endParaRPr>
          </a:p>
        </p:txBody>
      </p:sp>
      <p:pic>
        <p:nvPicPr>
          <p:cNvPr id="293" name="Google Shape;293;p24" descr="https://lh5.googleusercontent.com/OoiDHqzw8DkCUF9EBxMcJdIqaQgxq48mVSxm9oGiqCf7crLEjvLt-CF_GEtxD4rxjqZ5FUzCEpypUtF9SdrN_LgssEFU4Zsr6ghFGpZ-PMh6CXyzFbCJRmvFM4FT3k-4mmYiZRQ"/>
          <p:cNvPicPr preferRelativeResize="0"/>
          <p:nvPr/>
        </p:nvPicPr>
        <p:blipFill rotWithShape="1">
          <a:blip r:embed="rId3">
            <a:alphaModFix/>
          </a:blip>
          <a:srcRect/>
          <a:stretch/>
        </p:blipFill>
        <p:spPr>
          <a:xfrm>
            <a:off x="5381296" y="1685105"/>
            <a:ext cx="6516415" cy="3920126"/>
          </a:xfrm>
          <a:prstGeom prst="rect">
            <a:avLst/>
          </a:prstGeom>
          <a:noFill/>
          <a:ln>
            <a:noFill/>
          </a:ln>
        </p:spPr>
      </p:pic>
      <p:pic>
        <p:nvPicPr>
          <p:cNvPr id="294" name="Google Shape;294;p24"/>
          <p:cNvPicPr preferRelativeResize="0"/>
          <p:nvPr/>
        </p:nvPicPr>
        <p:blipFill rotWithShape="1">
          <a:blip r:embed="rId4">
            <a:alphaModFix/>
          </a:blip>
          <a:srcRect/>
          <a:stretch/>
        </p:blipFill>
        <p:spPr>
          <a:xfrm>
            <a:off x="8721087" y="5605231"/>
            <a:ext cx="3470913" cy="1307761"/>
          </a:xfrm>
          <a:prstGeom prst="rect">
            <a:avLst/>
          </a:prstGeom>
          <a:noFill/>
          <a:ln>
            <a:noFill/>
          </a:ln>
        </p:spPr>
      </p:pic>
      <p:cxnSp>
        <p:nvCxnSpPr>
          <p:cNvPr id="295" name="Google Shape;295;p24"/>
          <p:cNvCxnSpPr/>
          <p:nvPr/>
        </p:nvCxnSpPr>
        <p:spPr>
          <a:xfrm flipH="1">
            <a:off x="6758152" y="2898775"/>
            <a:ext cx="1881352" cy="1631184"/>
          </a:xfrm>
          <a:prstGeom prst="straightConnector1">
            <a:avLst/>
          </a:prstGeom>
          <a:noFill/>
          <a:ln w="19050" cap="flat" cmpd="sng">
            <a:solidFill>
              <a:srgbClr val="FF0000"/>
            </a:solidFill>
            <a:prstDash val="solid"/>
            <a:round/>
            <a:headEnd type="none" w="sm" len="sm"/>
            <a:tailEnd type="triangle" w="med" len="med"/>
          </a:ln>
        </p:spPr>
      </p:cxnSp>
      <p:cxnSp>
        <p:nvCxnSpPr>
          <p:cNvPr id="296" name="Google Shape;296;p24"/>
          <p:cNvCxnSpPr/>
          <p:nvPr/>
        </p:nvCxnSpPr>
        <p:spPr>
          <a:xfrm>
            <a:off x="6813332" y="4806424"/>
            <a:ext cx="522889" cy="366471"/>
          </a:xfrm>
          <a:prstGeom prst="straightConnector1">
            <a:avLst/>
          </a:prstGeom>
          <a:noFill/>
          <a:ln w="19050" cap="flat" cmpd="sng">
            <a:solidFill>
              <a:srgbClr val="FF0000"/>
            </a:solidFill>
            <a:prstDash val="solid"/>
            <a:round/>
            <a:headEnd type="none" w="sm" len="sm"/>
            <a:tailEnd type="triangle" w="med" len="med"/>
          </a:ln>
        </p:spPr>
      </p:cxnSp>
      <p:cxnSp>
        <p:nvCxnSpPr>
          <p:cNvPr id="297" name="Google Shape;297;p24"/>
          <p:cNvCxnSpPr/>
          <p:nvPr/>
        </p:nvCxnSpPr>
        <p:spPr>
          <a:xfrm>
            <a:off x="7924800" y="5381297"/>
            <a:ext cx="1933903" cy="1229710"/>
          </a:xfrm>
          <a:prstGeom prst="straightConnector1">
            <a:avLst/>
          </a:prstGeom>
          <a:noFill/>
          <a:ln w="19050" cap="flat" cmpd="sng">
            <a:solidFill>
              <a:srgbClr val="FF0000"/>
            </a:solidFill>
            <a:prstDash val="solid"/>
            <a:round/>
            <a:headEnd type="none" w="sm" len="sm"/>
            <a:tailEnd type="triangle" w="med" len="med"/>
          </a:ln>
        </p:spPr>
      </p:cxnSp>
      <p:cxnSp>
        <p:nvCxnSpPr>
          <p:cNvPr id="298" name="Google Shape;298;p24"/>
          <p:cNvCxnSpPr/>
          <p:nvPr/>
        </p:nvCxnSpPr>
        <p:spPr>
          <a:xfrm>
            <a:off x="4540570" y="2199258"/>
            <a:ext cx="3891692" cy="557382"/>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5"/>
          <p:cNvSpPr txBox="1">
            <a:spLocks noGrp="1"/>
          </p:cNvSpPr>
          <p:nvPr>
            <p:ph type="title"/>
          </p:nvPr>
        </p:nvSpPr>
        <p:spPr>
          <a:xfrm>
            <a:off x="0" y="506896"/>
            <a:ext cx="7478486" cy="1011226"/>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88886"/>
              <a:buNone/>
            </a:pPr>
            <a:r>
              <a:rPr lang="en-US" sz="4000">
                <a:solidFill>
                  <a:srgbClr val="586F7C"/>
                </a:solidFill>
                <a:latin typeface="Open Sans"/>
                <a:ea typeface="Open Sans"/>
                <a:cs typeface="Open Sans"/>
                <a:sym typeface="Open Sans"/>
              </a:rPr>
              <a:t>Import to Zotero file</a:t>
            </a:r>
            <a:br>
              <a:rPr lang="en-US" sz="3330">
                <a:solidFill>
                  <a:srgbClr val="586F7C"/>
                </a:solidFill>
                <a:latin typeface="Open Sans"/>
                <a:ea typeface="Open Sans"/>
                <a:cs typeface="Open Sans"/>
                <a:sym typeface="Open Sans"/>
              </a:rPr>
            </a:br>
            <a:endParaRPr sz="3330">
              <a:solidFill>
                <a:srgbClr val="586F7C"/>
              </a:solidFill>
              <a:latin typeface="Open Sans"/>
              <a:ea typeface="Open Sans"/>
              <a:cs typeface="Open Sans"/>
              <a:sym typeface="Open Sans"/>
            </a:endParaRPr>
          </a:p>
        </p:txBody>
      </p:sp>
      <p:sp>
        <p:nvSpPr>
          <p:cNvPr id="305" name="Google Shape;305;p25"/>
          <p:cNvSpPr txBox="1">
            <a:spLocks noGrp="1"/>
          </p:cNvSpPr>
          <p:nvPr>
            <p:ph type="body" idx="1"/>
          </p:nvPr>
        </p:nvSpPr>
        <p:spPr>
          <a:xfrm>
            <a:off x="146958" y="1796143"/>
            <a:ext cx="11625942" cy="2073728"/>
          </a:xfrm>
          <a:prstGeom prst="rect">
            <a:avLst/>
          </a:prstGeom>
          <a:noFill/>
          <a:ln>
            <a:noFill/>
          </a:ln>
        </p:spPr>
        <p:txBody>
          <a:bodyPr spcFirstLastPara="1" wrap="square" lIns="91425" tIns="45700" rIns="91425" bIns="45700" anchor="t" anchorCtr="0">
            <a:normAutofit/>
          </a:bodyPr>
          <a:lstStyle/>
          <a:p>
            <a:pPr marL="460375" lvl="0" indent="-342900" algn="just" rtl="0">
              <a:lnSpc>
                <a:spcPct val="150000"/>
              </a:lnSpc>
              <a:spcBef>
                <a:spcPts val="1000"/>
              </a:spcBef>
              <a:spcAft>
                <a:spcPts val="0"/>
              </a:spcAft>
              <a:buClr>
                <a:schemeClr val="dk1"/>
              </a:buClr>
              <a:buSzPts val="1850"/>
              <a:buChar char="●"/>
            </a:pPr>
            <a:r>
              <a:rPr lang="en-US">
                <a:solidFill>
                  <a:srgbClr val="3F3F3F"/>
                </a:solidFill>
                <a:latin typeface="Open Sans"/>
                <a:ea typeface="Open Sans"/>
                <a:cs typeface="Open Sans"/>
                <a:sym typeface="Open Sans"/>
              </a:rPr>
              <a:t>In Zotero, </a:t>
            </a:r>
            <a:r>
              <a:rPr lang="en-US" b="1">
                <a:solidFill>
                  <a:srgbClr val="3F3F3F"/>
                </a:solidFill>
                <a:latin typeface="Open Sans"/>
                <a:ea typeface="Open Sans"/>
                <a:cs typeface="Open Sans"/>
                <a:sym typeface="Open Sans"/>
              </a:rPr>
              <a:t>My Library</a:t>
            </a:r>
            <a:r>
              <a:rPr lang="en-US" b="1" i="1">
                <a:solidFill>
                  <a:srgbClr val="3F3F3F"/>
                </a:solidFill>
                <a:latin typeface="Open Sans"/>
                <a:ea typeface="Open Sans"/>
                <a:cs typeface="Open Sans"/>
                <a:sym typeface="Open Sans"/>
              </a:rPr>
              <a:t> </a:t>
            </a:r>
            <a:r>
              <a:rPr lang="en-US">
                <a:solidFill>
                  <a:srgbClr val="3F3F3F"/>
                </a:solidFill>
                <a:latin typeface="Open Sans"/>
                <a:ea typeface="Open Sans"/>
                <a:cs typeface="Open Sans"/>
                <a:sym typeface="Open Sans"/>
              </a:rPr>
              <a:t>is displayed with the Collection options listed. </a:t>
            </a:r>
            <a:endParaRPr/>
          </a:p>
          <a:p>
            <a:pPr marL="460375" lvl="0" indent="-342900" algn="just" rtl="0">
              <a:lnSpc>
                <a:spcPct val="150000"/>
              </a:lnSpc>
              <a:spcBef>
                <a:spcPts val="1000"/>
              </a:spcBef>
              <a:spcAft>
                <a:spcPts val="0"/>
              </a:spcAft>
              <a:buClr>
                <a:schemeClr val="dk1"/>
              </a:buClr>
              <a:buSzPts val="1850"/>
              <a:buChar char="●"/>
            </a:pPr>
            <a:r>
              <a:rPr lang="en-US">
                <a:solidFill>
                  <a:srgbClr val="000000"/>
                </a:solidFill>
                <a:latin typeface="Century Gothic"/>
                <a:ea typeface="Century Gothic"/>
                <a:cs typeface="Century Gothic"/>
                <a:sym typeface="Century Gothic"/>
              </a:rPr>
              <a:t>Note the </a:t>
            </a:r>
            <a:r>
              <a:rPr lang="en-US" b="1">
                <a:solidFill>
                  <a:srgbClr val="000000"/>
                </a:solidFill>
                <a:latin typeface="Century Gothic"/>
                <a:ea typeface="Century Gothic"/>
                <a:cs typeface="Century Gothic"/>
                <a:sym typeface="Century Gothic"/>
              </a:rPr>
              <a:t>export-zotero…</a:t>
            </a:r>
            <a:r>
              <a:rPr lang="en-US">
                <a:solidFill>
                  <a:srgbClr val="000000"/>
                </a:solidFill>
                <a:latin typeface="Century Gothic"/>
                <a:ea typeface="Century Gothic"/>
                <a:cs typeface="Century Gothic"/>
                <a:sym typeface="Century Gothic"/>
              </a:rPr>
              <a:t> file that has been imported from Summon. </a:t>
            </a:r>
            <a:endParaRPr>
              <a:latin typeface="Century Gothic"/>
              <a:ea typeface="Century Gothic"/>
              <a:cs typeface="Century Gothic"/>
              <a:sym typeface="Century Gothic"/>
            </a:endParaRPr>
          </a:p>
        </p:txBody>
      </p:sp>
      <p:pic>
        <p:nvPicPr>
          <p:cNvPr id="306" name="Google Shape;306;p25"/>
          <p:cNvPicPr preferRelativeResize="0"/>
          <p:nvPr/>
        </p:nvPicPr>
        <p:blipFill rotWithShape="1">
          <a:blip r:embed="rId3">
            <a:alphaModFix/>
          </a:blip>
          <a:srcRect/>
          <a:stretch/>
        </p:blipFill>
        <p:spPr>
          <a:xfrm>
            <a:off x="1250801" y="3265003"/>
            <a:ext cx="9392859" cy="328294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6"/>
          <p:cNvSpPr txBox="1">
            <a:spLocks noGrp="1"/>
          </p:cNvSpPr>
          <p:nvPr>
            <p:ph type="title"/>
          </p:nvPr>
        </p:nvSpPr>
        <p:spPr>
          <a:xfrm>
            <a:off x="0" y="477078"/>
            <a:ext cx="8180614" cy="104104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Advanced search</a:t>
            </a:r>
            <a:endParaRPr sz="3600">
              <a:solidFill>
                <a:srgbClr val="586F7C"/>
              </a:solidFill>
              <a:latin typeface="Open Sans"/>
              <a:ea typeface="Open Sans"/>
              <a:cs typeface="Open Sans"/>
              <a:sym typeface="Open Sans"/>
            </a:endParaRPr>
          </a:p>
        </p:txBody>
      </p:sp>
      <p:sp>
        <p:nvSpPr>
          <p:cNvPr id="313" name="Google Shape;313;p26"/>
          <p:cNvSpPr txBox="1">
            <a:spLocks noGrp="1"/>
          </p:cNvSpPr>
          <p:nvPr>
            <p:ph type="body" idx="1"/>
          </p:nvPr>
        </p:nvSpPr>
        <p:spPr>
          <a:xfrm>
            <a:off x="0" y="1681843"/>
            <a:ext cx="4849586" cy="5012871"/>
          </a:xfrm>
          <a:prstGeom prst="rect">
            <a:avLst/>
          </a:prstGeom>
          <a:noFill/>
          <a:ln>
            <a:noFill/>
          </a:ln>
        </p:spPr>
        <p:txBody>
          <a:bodyPr spcFirstLastPara="1" wrap="square" lIns="91425" tIns="45700" rIns="91425" bIns="45700" anchor="t" anchorCtr="0">
            <a:noAutofit/>
          </a:bodyPr>
          <a:lstStyle/>
          <a:p>
            <a:pPr marL="460375" lvl="0" indent="-342900" algn="l" rtl="0">
              <a:lnSpc>
                <a:spcPct val="100000"/>
              </a:lnSpc>
              <a:spcBef>
                <a:spcPts val="1000"/>
              </a:spcBef>
              <a:spcAft>
                <a:spcPts val="0"/>
              </a:spcAft>
              <a:buClr>
                <a:schemeClr val="dk1"/>
              </a:buClr>
              <a:buSzPts val="1850"/>
              <a:buChar char="●"/>
            </a:pPr>
            <a:r>
              <a:rPr lang="en-US" sz="2200">
                <a:solidFill>
                  <a:srgbClr val="3F3F3F"/>
                </a:solidFill>
                <a:latin typeface="Open Sans"/>
                <a:ea typeface="Open Sans"/>
                <a:cs typeface="Open Sans"/>
                <a:sym typeface="Open Sans"/>
              </a:rPr>
              <a:t>This is a very useful tool because multiple search options are listed on one page.</a:t>
            </a:r>
            <a:endParaRPr>
              <a:solidFill>
                <a:srgbClr val="3F3F3F"/>
              </a:solidFill>
            </a:endParaRPr>
          </a:p>
          <a:p>
            <a:pPr marL="460375" lvl="0" indent="-342900" algn="l" rtl="0">
              <a:lnSpc>
                <a:spcPct val="100000"/>
              </a:lnSpc>
              <a:spcBef>
                <a:spcPts val="1000"/>
              </a:spcBef>
              <a:spcAft>
                <a:spcPts val="0"/>
              </a:spcAft>
              <a:buClr>
                <a:schemeClr val="dk1"/>
              </a:buClr>
              <a:buSzPts val="1850"/>
              <a:buChar char="●"/>
            </a:pPr>
            <a:r>
              <a:rPr lang="en-US" sz="2200">
                <a:solidFill>
                  <a:srgbClr val="3F3F3F"/>
                </a:solidFill>
                <a:latin typeface="Open Sans"/>
                <a:ea typeface="Open Sans"/>
                <a:cs typeface="Open Sans"/>
                <a:sym typeface="Open Sans"/>
              </a:rPr>
              <a:t>Users can enter </a:t>
            </a:r>
            <a:r>
              <a:rPr lang="en-US" sz="2200" b="1">
                <a:solidFill>
                  <a:srgbClr val="3F3F3F"/>
                </a:solidFill>
                <a:latin typeface="Open Sans"/>
                <a:ea typeface="Open Sans"/>
                <a:cs typeface="Open Sans"/>
                <a:sym typeface="Open Sans"/>
              </a:rPr>
              <a:t>Keywords</a:t>
            </a:r>
            <a:r>
              <a:rPr lang="en-US" sz="2200">
                <a:solidFill>
                  <a:srgbClr val="3F3F3F"/>
                </a:solidFill>
                <a:latin typeface="Open Sans"/>
                <a:ea typeface="Open Sans"/>
                <a:cs typeface="Open Sans"/>
                <a:sym typeface="Open Sans"/>
              </a:rPr>
              <a:t> in the initial boxes &amp; limit the search by using the </a:t>
            </a:r>
            <a:r>
              <a:rPr lang="en-US" sz="2200" b="1">
                <a:solidFill>
                  <a:srgbClr val="3F3F3F"/>
                </a:solidFill>
                <a:latin typeface="Open Sans"/>
                <a:ea typeface="Open Sans"/>
                <a:cs typeface="Open Sans"/>
                <a:sym typeface="Open Sans"/>
              </a:rPr>
              <a:t>All Fields </a:t>
            </a:r>
            <a:r>
              <a:rPr lang="en-US" sz="2200">
                <a:solidFill>
                  <a:srgbClr val="3F3F3F"/>
                </a:solidFill>
                <a:latin typeface="Open Sans"/>
                <a:ea typeface="Open Sans"/>
                <a:cs typeface="Open Sans"/>
                <a:sym typeface="Open Sans"/>
              </a:rPr>
              <a:t>drop-down menu. </a:t>
            </a:r>
            <a:endParaRPr sz="2200">
              <a:solidFill>
                <a:srgbClr val="3F3F3F"/>
              </a:solidFill>
              <a:latin typeface="Open Sans"/>
              <a:ea typeface="Open Sans"/>
              <a:cs typeface="Open Sans"/>
              <a:sym typeface="Open Sans"/>
            </a:endParaRPr>
          </a:p>
          <a:p>
            <a:pPr marL="460375" lvl="0" indent="-342900" algn="l" rtl="0">
              <a:lnSpc>
                <a:spcPct val="100000"/>
              </a:lnSpc>
              <a:spcBef>
                <a:spcPts val="1000"/>
              </a:spcBef>
              <a:spcAft>
                <a:spcPts val="0"/>
              </a:spcAft>
              <a:buClr>
                <a:schemeClr val="dk1"/>
              </a:buClr>
              <a:buSzPts val="1850"/>
              <a:buChar char="●"/>
            </a:pPr>
            <a:r>
              <a:rPr lang="en-US" sz="2200">
                <a:solidFill>
                  <a:srgbClr val="3F3F3F"/>
                </a:solidFill>
                <a:latin typeface="Open Sans"/>
                <a:ea typeface="Open Sans"/>
                <a:cs typeface="Open Sans"/>
                <a:sym typeface="Open Sans"/>
              </a:rPr>
              <a:t>The previously discussed filters also are available – </a:t>
            </a:r>
            <a:r>
              <a:rPr lang="en-US" sz="2200" b="1">
                <a:solidFill>
                  <a:srgbClr val="3F3F3F"/>
                </a:solidFill>
                <a:latin typeface="Open Sans"/>
                <a:ea typeface="Open Sans"/>
                <a:cs typeface="Open Sans"/>
                <a:sym typeface="Open Sans"/>
              </a:rPr>
              <a:t>Publication date</a:t>
            </a:r>
            <a:r>
              <a:rPr lang="en-US" sz="2200">
                <a:solidFill>
                  <a:srgbClr val="3F3F3F"/>
                </a:solidFill>
                <a:latin typeface="Open Sans"/>
                <a:ea typeface="Open Sans"/>
                <a:cs typeface="Open Sans"/>
                <a:sym typeface="Open Sans"/>
              </a:rPr>
              <a:t>, </a:t>
            </a:r>
            <a:r>
              <a:rPr lang="en-US" sz="2200" b="1">
                <a:solidFill>
                  <a:srgbClr val="3F3F3F"/>
                </a:solidFill>
                <a:latin typeface="Open Sans"/>
                <a:ea typeface="Open Sans"/>
                <a:cs typeface="Open Sans"/>
                <a:sym typeface="Open Sans"/>
              </a:rPr>
              <a:t>Content type</a:t>
            </a:r>
            <a:r>
              <a:rPr lang="en-US" sz="2200">
                <a:solidFill>
                  <a:srgbClr val="3F3F3F"/>
                </a:solidFill>
                <a:latin typeface="Open Sans"/>
                <a:ea typeface="Open Sans"/>
                <a:cs typeface="Open Sans"/>
                <a:sym typeface="Open Sans"/>
              </a:rPr>
              <a:t>, </a:t>
            </a:r>
            <a:r>
              <a:rPr lang="en-US" sz="2200" b="1">
                <a:solidFill>
                  <a:srgbClr val="3F3F3F"/>
                </a:solidFill>
                <a:latin typeface="Open Sans"/>
                <a:ea typeface="Open Sans"/>
                <a:cs typeface="Open Sans"/>
                <a:sym typeface="Open Sans"/>
              </a:rPr>
              <a:t>Discipline</a:t>
            </a:r>
            <a:r>
              <a:rPr lang="en-US" sz="2200">
                <a:solidFill>
                  <a:srgbClr val="3F3F3F"/>
                </a:solidFill>
                <a:latin typeface="Open Sans"/>
                <a:ea typeface="Open Sans"/>
                <a:cs typeface="Open Sans"/>
                <a:sym typeface="Open Sans"/>
              </a:rPr>
              <a:t>, </a:t>
            </a:r>
            <a:r>
              <a:rPr lang="en-US" sz="2200" b="1">
                <a:solidFill>
                  <a:srgbClr val="3F3F3F"/>
                </a:solidFill>
                <a:latin typeface="Open Sans"/>
                <a:ea typeface="Open Sans"/>
                <a:cs typeface="Open Sans"/>
                <a:sym typeface="Open Sans"/>
              </a:rPr>
              <a:t>Language</a:t>
            </a:r>
            <a:r>
              <a:rPr lang="en-US" sz="2200">
                <a:solidFill>
                  <a:srgbClr val="3F3F3F"/>
                </a:solidFill>
                <a:latin typeface="Open Sans"/>
                <a:ea typeface="Open Sans"/>
                <a:cs typeface="Open Sans"/>
                <a:sym typeface="Open Sans"/>
              </a:rPr>
              <a:t>, </a:t>
            </a:r>
            <a:r>
              <a:rPr lang="en-US" sz="2200" b="1">
                <a:solidFill>
                  <a:srgbClr val="3F3F3F"/>
                </a:solidFill>
                <a:latin typeface="Open Sans"/>
                <a:ea typeface="Open Sans"/>
                <a:cs typeface="Open Sans"/>
                <a:sym typeface="Open Sans"/>
              </a:rPr>
              <a:t>Limit to</a:t>
            </a:r>
            <a:r>
              <a:rPr lang="en-US" sz="2200">
                <a:solidFill>
                  <a:srgbClr val="3F3F3F"/>
                </a:solidFill>
                <a:latin typeface="Open Sans"/>
                <a:ea typeface="Open Sans"/>
                <a:cs typeface="Open Sans"/>
                <a:sym typeface="Open Sans"/>
              </a:rPr>
              <a:t>, </a:t>
            </a:r>
            <a:r>
              <a:rPr lang="en-US" sz="2200" b="1">
                <a:solidFill>
                  <a:srgbClr val="3F3F3F"/>
                </a:solidFill>
                <a:latin typeface="Open Sans"/>
                <a:ea typeface="Open Sans"/>
                <a:cs typeface="Open Sans"/>
                <a:sym typeface="Open Sans"/>
              </a:rPr>
              <a:t>Exclude from results</a:t>
            </a:r>
            <a:r>
              <a:rPr lang="en-US" sz="2200">
                <a:solidFill>
                  <a:srgbClr val="3F3F3F"/>
                </a:solidFill>
                <a:latin typeface="Open Sans"/>
                <a:ea typeface="Open Sans"/>
                <a:cs typeface="Open Sans"/>
                <a:sym typeface="Open Sans"/>
              </a:rPr>
              <a:t> and </a:t>
            </a:r>
            <a:r>
              <a:rPr lang="en-US" sz="2200" b="1">
                <a:solidFill>
                  <a:srgbClr val="3F3F3F"/>
                </a:solidFill>
                <a:latin typeface="Open Sans"/>
                <a:ea typeface="Open Sans"/>
                <a:cs typeface="Open Sans"/>
                <a:sym typeface="Open Sans"/>
              </a:rPr>
              <a:t>Expand your results.</a:t>
            </a:r>
            <a:endParaRPr sz="2200">
              <a:solidFill>
                <a:srgbClr val="3F3F3F"/>
              </a:solidFill>
              <a:latin typeface="Open Sans"/>
              <a:ea typeface="Open Sans"/>
              <a:cs typeface="Open Sans"/>
              <a:sym typeface="Open Sans"/>
            </a:endParaRPr>
          </a:p>
        </p:txBody>
      </p:sp>
      <p:pic>
        <p:nvPicPr>
          <p:cNvPr id="314" name="Google Shape;314;p26" descr="https://lh5.googleusercontent.com/hOL_BR-13fQwo1Z5Q3wBgcGH7GMwI4zvTKNdlNKTu1TiQvGBoy7tqtsCONzHgd3Pi2QcDvnzCY0FnU-I-Ec-5nrR6hnw_H1OnYBygHJ3hHgaaP4eK960VVT4omnBbasjIIQfypU"/>
          <p:cNvPicPr preferRelativeResize="0"/>
          <p:nvPr/>
        </p:nvPicPr>
        <p:blipFill rotWithShape="1">
          <a:blip r:embed="rId3">
            <a:alphaModFix/>
          </a:blip>
          <a:srcRect/>
          <a:stretch/>
        </p:blipFill>
        <p:spPr>
          <a:xfrm>
            <a:off x="4888303" y="1681842"/>
            <a:ext cx="7303698" cy="517615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7"/>
          <p:cNvSpPr txBox="1">
            <a:spLocks noGrp="1"/>
          </p:cNvSpPr>
          <p:nvPr>
            <p:ph type="title"/>
          </p:nvPr>
        </p:nvSpPr>
        <p:spPr>
          <a:xfrm>
            <a:off x="0" y="437222"/>
            <a:ext cx="8180614"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000">
                <a:solidFill>
                  <a:srgbClr val="586F7C"/>
                </a:solidFill>
                <a:latin typeface="Open Sans"/>
                <a:ea typeface="Open Sans"/>
                <a:cs typeface="Open Sans"/>
                <a:sym typeface="Open Sans"/>
              </a:rPr>
              <a:t>Introduction to Google Scholar (for Research4Life)</a:t>
            </a:r>
            <a:endParaRPr sz="3000">
              <a:solidFill>
                <a:srgbClr val="586F7C"/>
              </a:solidFill>
              <a:latin typeface="Open Sans"/>
              <a:ea typeface="Open Sans"/>
              <a:cs typeface="Open Sans"/>
              <a:sym typeface="Open Sans"/>
            </a:endParaRPr>
          </a:p>
        </p:txBody>
      </p:sp>
      <p:sp>
        <p:nvSpPr>
          <p:cNvPr id="321" name="Google Shape;321;p27"/>
          <p:cNvSpPr txBox="1">
            <a:spLocks noGrp="1"/>
          </p:cNvSpPr>
          <p:nvPr>
            <p:ph type="body" idx="1"/>
          </p:nvPr>
        </p:nvSpPr>
        <p:spPr>
          <a:xfrm>
            <a:off x="0" y="2130879"/>
            <a:ext cx="12001501" cy="2596242"/>
          </a:xfrm>
          <a:prstGeom prst="rect">
            <a:avLst/>
          </a:prstGeom>
          <a:noFill/>
          <a:ln>
            <a:noFill/>
          </a:ln>
        </p:spPr>
        <p:txBody>
          <a:bodyPr spcFirstLastPara="1" wrap="square" lIns="91425" tIns="45700" rIns="91425" bIns="45700" anchor="t" anchorCtr="0">
            <a:noAutofit/>
          </a:bodyPr>
          <a:lstStyle/>
          <a:p>
            <a:pPr marL="460375" lvl="0" indent="-342900" algn="l" rtl="0">
              <a:lnSpc>
                <a:spcPct val="100000"/>
              </a:lnSpc>
              <a:spcBef>
                <a:spcPts val="1000"/>
              </a:spcBef>
              <a:spcAft>
                <a:spcPts val="0"/>
              </a:spcAft>
              <a:buClr>
                <a:schemeClr val="dk1"/>
              </a:buClr>
              <a:buSzPts val="1850"/>
              <a:buChar char="●"/>
            </a:pPr>
            <a:r>
              <a:rPr lang="en-US" b="1">
                <a:solidFill>
                  <a:srgbClr val="3F3F3F"/>
                </a:solidFill>
                <a:latin typeface="Open Sans"/>
                <a:ea typeface="Open Sans"/>
                <a:cs typeface="Open Sans"/>
                <a:sym typeface="Open Sans"/>
              </a:rPr>
              <a:t>Google Scholar </a:t>
            </a:r>
            <a:r>
              <a:rPr lang="en-US">
                <a:solidFill>
                  <a:srgbClr val="3F3F3F"/>
                </a:solidFill>
                <a:latin typeface="Open Sans"/>
                <a:ea typeface="Open Sans"/>
                <a:cs typeface="Open Sans"/>
                <a:sym typeface="Open Sans"/>
              </a:rPr>
              <a:t>is a tool to perform broad searches for scholarly literature.  </a:t>
            </a:r>
            <a:endParaRPr>
              <a:solidFill>
                <a:srgbClr val="3F3F3F"/>
              </a:solidFill>
              <a:latin typeface="Open Sans"/>
              <a:ea typeface="Open Sans"/>
              <a:cs typeface="Open Sans"/>
              <a:sym typeface="Open Sans"/>
            </a:endParaRPr>
          </a:p>
          <a:p>
            <a:pPr marL="460375" lvl="0" indent="-342900" algn="l" rtl="0">
              <a:lnSpc>
                <a:spcPct val="100000"/>
              </a:lnSpc>
              <a:spcBef>
                <a:spcPts val="1000"/>
              </a:spcBef>
              <a:spcAft>
                <a:spcPts val="0"/>
              </a:spcAft>
              <a:buClr>
                <a:schemeClr val="dk1"/>
              </a:buClr>
              <a:buSzPts val="1850"/>
              <a:buChar char="●"/>
            </a:pPr>
            <a:r>
              <a:rPr lang="en-US">
                <a:solidFill>
                  <a:srgbClr val="3F3F3F"/>
                </a:solidFill>
                <a:latin typeface="Open Sans"/>
                <a:ea typeface="Open Sans"/>
                <a:cs typeface="Open Sans"/>
                <a:sym typeface="Open Sans"/>
              </a:rPr>
              <a:t>Users can search across disciplines and sources, and results include articles, theses, books, abstracts, etc. from academic publishers, professional societies, online repositories, universities and other web sites. </a:t>
            </a:r>
            <a:endParaRPr>
              <a:solidFill>
                <a:srgbClr val="3F3F3F"/>
              </a:solidFill>
              <a:latin typeface="Open Sans"/>
              <a:ea typeface="Open Sans"/>
              <a:cs typeface="Open Sans"/>
              <a:sym typeface="Open Sans"/>
            </a:endParaRPr>
          </a:p>
          <a:p>
            <a:pPr marL="460375" lvl="0" indent="-342900" algn="l" rtl="0">
              <a:lnSpc>
                <a:spcPct val="100000"/>
              </a:lnSpc>
              <a:spcBef>
                <a:spcPts val="1000"/>
              </a:spcBef>
              <a:spcAft>
                <a:spcPts val="0"/>
              </a:spcAft>
              <a:buClr>
                <a:schemeClr val="dk1"/>
              </a:buClr>
              <a:buSzPts val="1850"/>
              <a:buChar char="●"/>
            </a:pPr>
            <a:r>
              <a:rPr lang="en-US">
                <a:solidFill>
                  <a:srgbClr val="3F3F3F"/>
                </a:solidFill>
                <a:latin typeface="Open Sans"/>
                <a:ea typeface="Open Sans"/>
                <a:cs typeface="Open Sans"/>
                <a:sym typeface="Open Sans"/>
              </a:rPr>
              <a:t>Search results are displayed by relevancy ranking, with year and date options. Results contain brief abstracts with links to full-text documents. </a:t>
            </a:r>
            <a:endParaRPr/>
          </a:p>
          <a:p>
            <a:pPr marL="117475" lvl="0" indent="0" algn="l" rtl="0">
              <a:lnSpc>
                <a:spcPct val="100000"/>
              </a:lnSpc>
              <a:spcBef>
                <a:spcPts val="1000"/>
              </a:spcBef>
              <a:spcAft>
                <a:spcPts val="0"/>
              </a:spcAft>
              <a:buClr>
                <a:schemeClr val="dk1"/>
              </a:buClr>
              <a:buSzPts val="1850"/>
              <a:buNone/>
            </a:pPr>
            <a:r>
              <a:rPr lang="en-US">
                <a:solidFill>
                  <a:srgbClr val="3F3F3F"/>
                </a:solidFill>
                <a:latin typeface="Open Sans"/>
                <a:ea typeface="Open Sans"/>
                <a:cs typeface="Open Sans"/>
                <a:sym typeface="Open Sans"/>
              </a:rPr>
              <a:t>     </a:t>
            </a:r>
            <a:endParaRPr/>
          </a:p>
        </p:txBody>
      </p:sp>
      <p:pic>
        <p:nvPicPr>
          <p:cNvPr id="322" name="Google Shape;322;p27"/>
          <p:cNvPicPr preferRelativeResize="0"/>
          <p:nvPr/>
        </p:nvPicPr>
        <p:blipFill rotWithShape="1">
          <a:blip r:embed="rId3">
            <a:alphaModFix/>
          </a:blip>
          <a:srcRect/>
          <a:stretch/>
        </p:blipFill>
        <p:spPr>
          <a:xfrm>
            <a:off x="700252" y="4727121"/>
            <a:ext cx="10203484" cy="176261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10"/>
          <p:cNvPicPr preferRelativeResize="0"/>
          <p:nvPr/>
        </p:nvPicPr>
        <p:blipFill rotWithShape="1">
          <a:blip r:embed="rId3">
            <a:alphaModFix/>
          </a:blip>
          <a:srcRect/>
          <a:stretch/>
        </p:blipFill>
        <p:spPr>
          <a:xfrm>
            <a:off x="3130829" y="3105217"/>
            <a:ext cx="5827592" cy="3126361"/>
          </a:xfrm>
          <a:prstGeom prst="rect">
            <a:avLst/>
          </a:prstGeom>
          <a:noFill/>
          <a:ln>
            <a:noFill/>
          </a:ln>
        </p:spPr>
      </p:pic>
      <p:sp>
        <p:nvSpPr>
          <p:cNvPr id="329" name="Google Shape;329;p1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Content Portal Access</a:t>
            </a:r>
            <a:endParaRPr>
              <a:solidFill>
                <a:srgbClr val="586F7C"/>
              </a:solidFill>
              <a:latin typeface="Open Sans"/>
              <a:ea typeface="Open Sans"/>
              <a:cs typeface="Open Sans"/>
              <a:sym typeface="Open Sans"/>
            </a:endParaRPr>
          </a:p>
        </p:txBody>
      </p:sp>
      <p:sp>
        <p:nvSpPr>
          <p:cNvPr id="330" name="Google Shape;330;p10"/>
          <p:cNvSpPr txBox="1">
            <a:spLocks noGrp="1"/>
          </p:cNvSpPr>
          <p:nvPr>
            <p:ph type="body" idx="1"/>
          </p:nvPr>
        </p:nvSpPr>
        <p:spPr>
          <a:xfrm>
            <a:off x="560583" y="1638910"/>
            <a:ext cx="10880498" cy="6058977"/>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Research4Life/Google Scholar is accessed from the Content Portal’s </a:t>
            </a:r>
            <a:r>
              <a:rPr lang="en-US" b="1" dirty="0">
                <a:solidFill>
                  <a:srgbClr val="3F3F3F"/>
                </a:solidFill>
                <a:latin typeface="Open Sans"/>
                <a:ea typeface="Open Sans"/>
                <a:cs typeface="Open Sans"/>
                <a:sym typeface="Open Sans"/>
              </a:rPr>
              <a:t>Databases</a:t>
            </a:r>
            <a:r>
              <a:rPr lang="en-US" dirty="0">
                <a:solidFill>
                  <a:srgbClr val="3F3F3F"/>
                </a:solidFill>
                <a:latin typeface="Open Sans"/>
                <a:ea typeface="Open Sans"/>
                <a:cs typeface="Open Sans"/>
                <a:sym typeface="Open Sans"/>
              </a:rPr>
              <a:t> list.  Once displayed, scroll down the list to Google Scholar. Click to open </a:t>
            </a:r>
            <a:r>
              <a:rPr lang="en-US" dirty="0">
                <a:solidFill>
                  <a:schemeClr val="tx1">
                    <a:lumMod val="65000"/>
                    <a:lumOff val="35000"/>
                  </a:schemeClr>
                </a:solidFill>
                <a:latin typeface="Open Sans"/>
                <a:ea typeface="Open Sans"/>
                <a:cs typeface="Open Sans"/>
                <a:sym typeface="Open Sans"/>
              </a:rPr>
              <a:t>or click on </a:t>
            </a:r>
            <a:r>
              <a:rPr lang="en-US" b="1" dirty="0">
                <a:solidFill>
                  <a:schemeClr val="tx1">
                    <a:lumMod val="65000"/>
                    <a:lumOff val="35000"/>
                  </a:schemeClr>
                </a:solidFill>
                <a:latin typeface="Open Sans"/>
                <a:ea typeface="Open Sans"/>
                <a:cs typeface="Open Sans"/>
                <a:sym typeface="Open Sans"/>
              </a:rPr>
              <a:t>G</a:t>
            </a:r>
            <a:r>
              <a:rPr lang="en-US" dirty="0">
                <a:solidFill>
                  <a:schemeClr val="tx1">
                    <a:lumMod val="65000"/>
                    <a:lumOff val="35000"/>
                  </a:schemeClr>
                </a:solidFill>
                <a:latin typeface="Open Sans"/>
                <a:ea typeface="Open Sans"/>
                <a:cs typeface="Open Sans"/>
                <a:sym typeface="Open Sans"/>
              </a:rPr>
              <a:t> in the A-Z list.</a:t>
            </a:r>
            <a:endParaRPr dirty="0">
              <a:solidFill>
                <a:schemeClr val="tx1">
                  <a:lumMod val="65000"/>
                  <a:lumOff val="35000"/>
                </a:schemeClr>
              </a:solidFill>
            </a:endParaRPr>
          </a:p>
        </p:txBody>
      </p:sp>
      <p:pic>
        <p:nvPicPr>
          <p:cNvPr id="331" name="Google Shape;331;p10"/>
          <p:cNvPicPr preferRelativeResize="0"/>
          <p:nvPr/>
        </p:nvPicPr>
        <p:blipFill rotWithShape="1">
          <a:blip r:embed="rId4">
            <a:alphaModFix/>
          </a:blip>
          <a:srcRect/>
          <a:stretch/>
        </p:blipFill>
        <p:spPr>
          <a:xfrm>
            <a:off x="989790" y="3171493"/>
            <a:ext cx="1598607" cy="2332782"/>
          </a:xfrm>
          <a:prstGeom prst="rect">
            <a:avLst/>
          </a:prstGeom>
          <a:noFill/>
          <a:ln>
            <a:noFill/>
          </a:ln>
        </p:spPr>
      </p:pic>
      <p:sp>
        <p:nvSpPr>
          <p:cNvPr id="332" name="Google Shape;332;p10"/>
          <p:cNvSpPr/>
          <p:nvPr/>
        </p:nvSpPr>
        <p:spPr>
          <a:xfrm>
            <a:off x="8370023" y="4760843"/>
            <a:ext cx="913125" cy="42738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33" name="Google Shape;333;p10"/>
          <p:cNvCxnSpPr/>
          <p:nvPr/>
        </p:nvCxnSpPr>
        <p:spPr>
          <a:xfrm rot="10800000" flipH="1">
            <a:off x="7179747" y="5889171"/>
            <a:ext cx="1071624" cy="228421"/>
          </a:xfrm>
          <a:prstGeom prst="straightConnector1">
            <a:avLst/>
          </a:prstGeom>
          <a:noFill/>
          <a:ln w="9525" cap="flat" cmpd="sng">
            <a:solidFill>
              <a:srgbClr val="FF0000"/>
            </a:solidFill>
            <a:prstDash val="solid"/>
            <a:round/>
            <a:headEnd type="none" w="sm" len="sm"/>
            <a:tailEnd type="triangle" w="med" len="med"/>
          </a:ln>
        </p:spPr>
      </p:cxnSp>
      <p:pic>
        <p:nvPicPr>
          <p:cNvPr id="334" name="Google Shape;334;p10"/>
          <p:cNvPicPr preferRelativeResize="0"/>
          <p:nvPr/>
        </p:nvPicPr>
        <p:blipFill rotWithShape="1">
          <a:blip r:embed="rId5">
            <a:alphaModFix/>
          </a:blip>
          <a:srcRect/>
          <a:stretch/>
        </p:blipFill>
        <p:spPr>
          <a:xfrm>
            <a:off x="10914407" y="4231005"/>
            <a:ext cx="828675" cy="981075"/>
          </a:xfrm>
          <a:prstGeom prst="rect">
            <a:avLst/>
          </a:prstGeom>
          <a:noFill/>
          <a:ln>
            <a:noFill/>
          </a:ln>
        </p:spPr>
      </p:pic>
      <p:cxnSp>
        <p:nvCxnSpPr>
          <p:cNvPr id="335" name="Google Shape;335;p10"/>
          <p:cNvCxnSpPr/>
          <p:nvPr/>
        </p:nvCxnSpPr>
        <p:spPr>
          <a:xfrm rot="10800000" flipH="1">
            <a:off x="2578083" y="3429000"/>
            <a:ext cx="1014203" cy="874918"/>
          </a:xfrm>
          <a:prstGeom prst="straightConnector1">
            <a:avLst/>
          </a:prstGeom>
          <a:noFill/>
          <a:ln w="9525" cap="flat" cmpd="sng">
            <a:solidFill>
              <a:srgbClr val="FF0000"/>
            </a:solidFill>
            <a:prstDash val="solid"/>
            <a:round/>
            <a:headEnd type="none" w="sm" len="sm"/>
            <a:tailEnd type="triangle" w="med" len="med"/>
          </a:ln>
        </p:spPr>
      </p:cxnSp>
      <p:sp>
        <p:nvSpPr>
          <p:cNvPr id="336" name="Google Shape;336;p10"/>
          <p:cNvSpPr/>
          <p:nvPr/>
        </p:nvSpPr>
        <p:spPr>
          <a:xfrm>
            <a:off x="6174635" y="3581104"/>
            <a:ext cx="169966" cy="250371"/>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37" name="Google Shape;337;p10"/>
          <p:cNvPicPr preferRelativeResize="0"/>
          <p:nvPr/>
        </p:nvPicPr>
        <p:blipFill rotWithShape="1">
          <a:blip r:embed="rId6">
            <a:alphaModFix/>
          </a:blip>
          <a:srcRect/>
          <a:stretch/>
        </p:blipFill>
        <p:spPr>
          <a:xfrm>
            <a:off x="8348541" y="3831475"/>
            <a:ext cx="1397072" cy="2286117"/>
          </a:xfrm>
          <a:prstGeom prst="rect">
            <a:avLst/>
          </a:prstGeom>
          <a:noFill/>
          <a:ln>
            <a:noFill/>
          </a:ln>
        </p:spPr>
      </p:pic>
      <p:sp>
        <p:nvSpPr>
          <p:cNvPr id="338" name="Google Shape;338;p10"/>
          <p:cNvSpPr/>
          <p:nvPr/>
        </p:nvSpPr>
        <p:spPr>
          <a:xfrm>
            <a:off x="8324703" y="5687694"/>
            <a:ext cx="1176150" cy="42738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510287"/>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Learning objectives</a:t>
            </a:r>
            <a:endParaRPr>
              <a:solidFill>
                <a:srgbClr val="586F7C"/>
              </a:solidFill>
              <a:latin typeface="Open Sans"/>
              <a:ea typeface="Open Sans"/>
              <a:cs typeface="Open Sans"/>
              <a:sym typeface="Open Sans"/>
            </a:endParaRPr>
          </a:p>
        </p:txBody>
      </p:sp>
      <p:sp>
        <p:nvSpPr>
          <p:cNvPr id="96" name="Google Shape;96;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a:bodyPr>
          <a:lstStyle/>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Use Summon to search across all available resources in Research4Life.</a:t>
            </a:r>
            <a:endParaRPr>
              <a:solidFill>
                <a:srgbClr val="3F3F3F"/>
              </a:solidFill>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Use Google Scholar to search for resources available in Research4Life.</a:t>
            </a:r>
            <a:endParaRPr>
              <a:solidFill>
                <a:srgbClr val="3F3F3F"/>
              </a:solidFill>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Refine and filter their search results.</a:t>
            </a:r>
            <a:endParaRPr>
              <a:solidFill>
                <a:srgbClr val="3F3F3F"/>
              </a:solidFill>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Limit their search by available resources in the country.</a:t>
            </a:r>
            <a:endParaRPr>
              <a:solidFill>
                <a:srgbClr val="3F3F3F"/>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Google Scholar search box</a:t>
            </a:r>
            <a:endParaRPr>
              <a:solidFill>
                <a:srgbClr val="586F7C"/>
              </a:solidFill>
              <a:latin typeface="Open Sans"/>
              <a:ea typeface="Open Sans"/>
              <a:cs typeface="Open Sans"/>
              <a:sym typeface="Open Sans"/>
            </a:endParaRPr>
          </a:p>
        </p:txBody>
      </p:sp>
      <p:sp>
        <p:nvSpPr>
          <p:cNvPr id="345" name="Google Shape;345;p29"/>
          <p:cNvSpPr txBox="1">
            <a:spLocks noGrp="1"/>
          </p:cNvSpPr>
          <p:nvPr>
            <p:ph type="body" idx="1"/>
          </p:nvPr>
        </p:nvSpPr>
        <p:spPr>
          <a:xfrm>
            <a:off x="212270" y="1812471"/>
            <a:ext cx="11201401" cy="1665516"/>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For this example,  the terms </a:t>
            </a:r>
            <a:r>
              <a:rPr lang="en-US" b="1">
                <a:solidFill>
                  <a:srgbClr val="3F3F3F"/>
                </a:solidFill>
                <a:latin typeface="Open Sans"/>
                <a:ea typeface="Open Sans"/>
                <a:cs typeface="Open Sans"/>
                <a:sym typeface="Open Sans"/>
              </a:rPr>
              <a:t>“water pollution” and pesticides</a:t>
            </a:r>
            <a:r>
              <a:rPr lang="en-US">
                <a:solidFill>
                  <a:srgbClr val="3F3F3F"/>
                </a:solidFill>
                <a:latin typeface="Open Sans"/>
                <a:ea typeface="Open Sans"/>
                <a:cs typeface="Open Sans"/>
                <a:sym typeface="Open Sans"/>
              </a:rPr>
              <a:t> have been entered in the Search box with Articles being the default for the results.</a:t>
            </a:r>
            <a:endParaRPr>
              <a:solidFill>
                <a:srgbClr val="3F3F3F"/>
              </a:solidFill>
            </a:endParaRPr>
          </a:p>
          <a:p>
            <a:pPr marL="533400" lvl="1" indent="0" algn="l" rtl="0">
              <a:lnSpc>
                <a:spcPct val="90000"/>
              </a:lnSpc>
              <a:spcBef>
                <a:spcPts val="2100"/>
              </a:spcBef>
              <a:spcAft>
                <a:spcPts val="0"/>
              </a:spcAft>
              <a:buClr>
                <a:schemeClr val="dk1"/>
              </a:buClr>
              <a:buSzPts val="2000"/>
              <a:buNone/>
            </a:pPr>
            <a:r>
              <a:rPr lang="en-US" sz="2200">
                <a:solidFill>
                  <a:srgbClr val="3F3F3F"/>
                </a:solidFill>
                <a:latin typeface="Open Sans"/>
                <a:ea typeface="Open Sans"/>
                <a:cs typeface="Open Sans"/>
                <a:sym typeface="Open Sans"/>
              </a:rPr>
              <a:t>*This search is relevant for the health, agriculture and environment disciplines.</a:t>
            </a:r>
            <a:endParaRPr sz="2200">
              <a:solidFill>
                <a:srgbClr val="3F3F3F"/>
              </a:solidFill>
              <a:latin typeface="Open Sans"/>
              <a:ea typeface="Open Sans"/>
              <a:cs typeface="Open Sans"/>
              <a:sym typeface="Open Sans"/>
            </a:endParaRPr>
          </a:p>
        </p:txBody>
      </p:sp>
      <p:pic>
        <p:nvPicPr>
          <p:cNvPr id="346" name="Google Shape;346;p29" descr="https://lh5.googleusercontent.com/TGLVrlhEbSKp4wEjHYP7OgdINt8-BVv7HEPWrii-CMTA5UG4oZLCPsbA4Ol4FfHToXnKWITiSHyG4f36jlw1kvXZBLDB4BQjSh7MpAmyrEARJm9_Am-D2UpL3313YBTWx_jyz_8"/>
          <p:cNvPicPr preferRelativeResize="0"/>
          <p:nvPr/>
        </p:nvPicPr>
        <p:blipFill rotWithShape="1">
          <a:blip r:embed="rId3">
            <a:alphaModFix/>
          </a:blip>
          <a:srcRect/>
          <a:stretch/>
        </p:blipFill>
        <p:spPr>
          <a:xfrm>
            <a:off x="2200609" y="3830746"/>
            <a:ext cx="7413191" cy="302725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Scholar search results</a:t>
            </a:r>
            <a:endParaRPr>
              <a:solidFill>
                <a:srgbClr val="586F7C"/>
              </a:solidFill>
              <a:latin typeface="Open Sans"/>
              <a:ea typeface="Open Sans"/>
              <a:cs typeface="Open Sans"/>
              <a:sym typeface="Open Sans"/>
            </a:endParaRPr>
          </a:p>
        </p:txBody>
      </p:sp>
      <p:sp>
        <p:nvSpPr>
          <p:cNvPr id="353" name="Google Shape;353;p30"/>
          <p:cNvSpPr txBox="1">
            <a:spLocks noGrp="1"/>
          </p:cNvSpPr>
          <p:nvPr>
            <p:ph type="body" idx="1"/>
          </p:nvPr>
        </p:nvSpPr>
        <p:spPr>
          <a:xfrm>
            <a:off x="7" y="1687290"/>
            <a:ext cx="5421000" cy="49155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Listed in relevancy order, the search displays </a:t>
            </a:r>
            <a:r>
              <a:rPr lang="en-US" sz="2000" b="1" dirty="0">
                <a:solidFill>
                  <a:srgbClr val="3F3F3F"/>
                </a:solidFill>
                <a:latin typeface="Open Sans"/>
                <a:ea typeface="Open Sans"/>
                <a:cs typeface="Open Sans"/>
                <a:sym typeface="Open Sans"/>
              </a:rPr>
              <a:t>141,000 </a:t>
            </a:r>
            <a:r>
              <a:rPr lang="en-US" sz="2000" dirty="0">
                <a:solidFill>
                  <a:srgbClr val="3F3F3F"/>
                </a:solidFill>
                <a:latin typeface="Open Sans"/>
                <a:ea typeface="Open Sans"/>
                <a:cs typeface="Open Sans"/>
                <a:sym typeface="Open Sans"/>
              </a:rPr>
              <a:t>results (citations). </a:t>
            </a:r>
            <a:endParaRPr dirty="0">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sz="2000" dirty="0">
                <a:solidFill>
                  <a:schemeClr val="tx1">
                    <a:lumMod val="65000"/>
                    <a:lumOff val="35000"/>
                  </a:schemeClr>
                </a:solidFill>
                <a:latin typeface="Open Sans"/>
                <a:ea typeface="Open Sans"/>
                <a:cs typeface="Open Sans"/>
                <a:sym typeface="Open Sans"/>
              </a:rPr>
              <a:t>At the bottom of each citation, note the </a:t>
            </a:r>
            <a:r>
              <a:rPr lang="en-US" sz="2000" b="1" dirty="0">
                <a:solidFill>
                  <a:schemeClr val="tx1">
                    <a:lumMod val="65000"/>
                    <a:lumOff val="35000"/>
                  </a:schemeClr>
                </a:solidFill>
                <a:latin typeface="Open Sans"/>
                <a:ea typeface="Open Sans"/>
                <a:cs typeface="Open Sans"/>
                <a:sym typeface="Open Sans"/>
              </a:rPr>
              <a:t>Save, Cite</a:t>
            </a:r>
            <a:r>
              <a:rPr lang="en-US" sz="2000" dirty="0">
                <a:solidFill>
                  <a:schemeClr val="tx1">
                    <a:lumMod val="65000"/>
                    <a:lumOff val="35000"/>
                  </a:schemeClr>
                </a:solidFill>
                <a:latin typeface="Open Sans"/>
                <a:ea typeface="Open Sans"/>
                <a:cs typeface="Open Sans"/>
                <a:sym typeface="Open Sans"/>
              </a:rPr>
              <a:t>, </a:t>
            </a:r>
            <a:r>
              <a:rPr lang="en-US" sz="2000" b="1" dirty="0">
                <a:solidFill>
                  <a:schemeClr val="tx1">
                    <a:lumMod val="65000"/>
                    <a:lumOff val="35000"/>
                  </a:schemeClr>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Cited by</a:t>
            </a:r>
            <a:r>
              <a:rPr lang="en-US" sz="2000" dirty="0">
                <a:solidFill>
                  <a:schemeClr val="tx1">
                    <a:lumMod val="65000"/>
                    <a:lumOff val="35000"/>
                  </a:schemeClr>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a:t>
            </a:r>
            <a:r>
              <a:rPr lang="en-US" sz="2000" b="1" dirty="0">
                <a:solidFill>
                  <a:schemeClr val="tx1">
                    <a:lumMod val="65000"/>
                    <a:lumOff val="35000"/>
                  </a:schemeClr>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Related articles</a:t>
            </a:r>
            <a:r>
              <a:rPr lang="en-US" sz="2000" dirty="0">
                <a:solidFill>
                  <a:schemeClr val="tx1">
                    <a:lumMod val="65000"/>
                    <a:lumOff val="35000"/>
                  </a:schemeClr>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a:t>
            </a:r>
            <a:r>
              <a:rPr lang="en-US" sz="2000" b="1" dirty="0">
                <a:solidFill>
                  <a:schemeClr val="tx1">
                    <a:lumMod val="65000"/>
                    <a:lumOff val="35000"/>
                  </a:schemeClr>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All versions </a:t>
            </a:r>
            <a:r>
              <a:rPr lang="en-US" sz="2000" dirty="0">
                <a:solidFill>
                  <a:schemeClr val="tx1">
                    <a:lumMod val="65000"/>
                    <a:lumOff val="35000"/>
                  </a:schemeClr>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and</a:t>
            </a:r>
            <a:r>
              <a:rPr lang="en-US" sz="2000" b="1" dirty="0">
                <a:solidFill>
                  <a:schemeClr val="tx1">
                    <a:lumMod val="65000"/>
                    <a:lumOff val="35000"/>
                  </a:schemeClr>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a:t>
            </a:r>
            <a:r>
              <a:rPr lang="en-US" sz="2000" b="1" dirty="0">
                <a:solidFill>
                  <a:schemeClr val="tx1">
                    <a:lumMod val="65000"/>
                    <a:lumOff val="35000"/>
                  </a:schemeClr>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other full-text options </a:t>
            </a:r>
            <a:r>
              <a:rPr lang="en-US" sz="2000" dirty="0">
                <a:solidFill>
                  <a:schemeClr val="tx1">
                    <a:lumMod val="65000"/>
                    <a:lumOff val="35000"/>
                  </a:schemeClr>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are listed</a:t>
            </a:r>
            <a:r>
              <a:rPr lang="en-US" sz="2000" dirty="0">
                <a:solidFill>
                  <a:schemeClr val="tx1">
                    <a:lumMod val="65000"/>
                    <a:lumOff val="35000"/>
                  </a:schemeClr>
                </a:solidFill>
                <a:latin typeface="Open Sans"/>
                <a:ea typeface="Open Sans"/>
                <a:cs typeface="Open Sans"/>
                <a:sym typeface="Open Sans"/>
              </a:rPr>
              <a:t>.</a:t>
            </a:r>
            <a:r>
              <a:rPr lang="en-US" sz="2000" b="1" dirty="0">
                <a:solidFill>
                  <a:schemeClr val="tx1">
                    <a:lumMod val="65000"/>
                    <a:lumOff val="35000"/>
                  </a:schemeClr>
                </a:solidFill>
                <a:latin typeface="Open Sans"/>
                <a:ea typeface="Open Sans"/>
                <a:cs typeface="Open Sans"/>
                <a:sym typeface="Open Sans"/>
              </a:rPr>
              <a:t> </a:t>
            </a:r>
            <a:endParaRPr sz="2000" dirty="0">
              <a:solidFill>
                <a:schemeClr val="tx1">
                  <a:lumMod val="65000"/>
                  <a:lumOff val="35000"/>
                </a:schemeClr>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en-US" sz="2000" dirty="0">
                <a:solidFill>
                  <a:schemeClr val="tx1">
                    <a:lumMod val="65000"/>
                    <a:lumOff val="35000"/>
                  </a:schemeClr>
                </a:solidFill>
                <a:latin typeface="Open Sans"/>
                <a:ea typeface="Open Sans"/>
                <a:cs typeface="Open Sans"/>
                <a:sym typeface="Open Sans"/>
              </a:rPr>
              <a:t>In the right-hand column</a:t>
            </a:r>
            <a:r>
              <a:rPr lang="en-US" sz="2000" dirty="0">
                <a:solidFill>
                  <a:srgbClr val="3F3F3F"/>
                </a:solidFill>
                <a:latin typeface="Open Sans"/>
                <a:ea typeface="Open Sans"/>
                <a:cs typeface="Open Sans"/>
                <a:sym typeface="Open Sans"/>
              </a:rPr>
              <a:t>, the links to </a:t>
            </a:r>
            <a:r>
              <a:rPr lang="en-US" sz="2000" b="1" dirty="0">
                <a:solidFill>
                  <a:srgbClr val="3F3F3F"/>
                </a:solidFill>
                <a:latin typeface="Open Sans"/>
                <a:ea typeface="Open Sans"/>
                <a:cs typeface="Open Sans"/>
                <a:sym typeface="Open Sans"/>
              </a:rPr>
              <a:t>Research4Life Full-Text </a:t>
            </a:r>
            <a:r>
              <a:rPr lang="en-US" sz="2000" dirty="0">
                <a:solidFill>
                  <a:srgbClr val="3F3F3F"/>
                </a:solidFill>
                <a:latin typeface="Open Sans"/>
                <a:ea typeface="Open Sans"/>
                <a:cs typeface="Open Sans"/>
                <a:sym typeface="Open Sans"/>
              </a:rPr>
              <a:t>and other </a:t>
            </a:r>
            <a:r>
              <a:rPr lang="en-US" sz="2000" b="1" dirty="0">
                <a:solidFill>
                  <a:srgbClr val="3F3F3F"/>
                </a:solidFill>
                <a:latin typeface="Open Sans"/>
                <a:ea typeface="Open Sans"/>
                <a:cs typeface="Open Sans"/>
                <a:sym typeface="Open Sans"/>
              </a:rPr>
              <a:t>full-text</a:t>
            </a:r>
            <a:r>
              <a:rPr lang="en-US" sz="2000" dirty="0">
                <a:solidFill>
                  <a:srgbClr val="3F3F3F"/>
                </a:solidFill>
                <a:latin typeface="Open Sans"/>
                <a:ea typeface="Open Sans"/>
                <a:cs typeface="Open Sans"/>
                <a:sym typeface="Open Sans"/>
              </a:rPr>
              <a:t> options are listed.</a:t>
            </a:r>
            <a:endParaRPr dirty="0">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In the left-hand column, note the options to </a:t>
            </a:r>
            <a:r>
              <a:rPr lang="en-US" sz="2000" b="1" dirty="0">
                <a:solidFill>
                  <a:srgbClr val="3F3F3F"/>
                </a:solidFill>
                <a:latin typeface="Open Sans"/>
                <a:ea typeface="Open Sans"/>
                <a:cs typeface="Open Sans"/>
                <a:sym typeface="Open Sans"/>
              </a:rPr>
              <a:t>limit the search dates </a:t>
            </a:r>
            <a:r>
              <a:rPr lang="en-US" sz="2000" dirty="0">
                <a:solidFill>
                  <a:srgbClr val="3F3F3F"/>
                </a:solidFill>
                <a:latin typeface="Open Sans"/>
                <a:ea typeface="Open Sans"/>
                <a:cs typeface="Open Sans"/>
                <a:sym typeface="Open Sans"/>
              </a:rPr>
              <a:t>including a </a:t>
            </a:r>
            <a:r>
              <a:rPr lang="en-US" sz="2000" b="1" dirty="0">
                <a:solidFill>
                  <a:srgbClr val="3F3F3F"/>
                </a:solidFill>
                <a:latin typeface="Open Sans"/>
                <a:ea typeface="Open Sans"/>
                <a:cs typeface="Open Sans"/>
                <a:sym typeface="Open Sans"/>
              </a:rPr>
              <a:t>custom range</a:t>
            </a:r>
            <a:r>
              <a:rPr lang="en-US" sz="2000" dirty="0">
                <a:solidFill>
                  <a:srgbClr val="3F3F3F"/>
                </a:solidFill>
                <a:latin typeface="Open Sans"/>
                <a:ea typeface="Open Sans"/>
                <a:cs typeface="Open Sans"/>
                <a:sym typeface="Open Sans"/>
              </a:rPr>
              <a:t>, </a:t>
            </a:r>
            <a:r>
              <a:rPr lang="en-US" sz="2000" b="1" dirty="0">
                <a:solidFill>
                  <a:srgbClr val="3F3F3F"/>
                </a:solidFill>
                <a:latin typeface="Open Sans"/>
                <a:ea typeface="Open Sans"/>
                <a:cs typeface="Open Sans"/>
                <a:sym typeface="Open Sans"/>
              </a:rPr>
              <a:t>Sort by relevance</a:t>
            </a:r>
            <a:r>
              <a:rPr lang="en-US" sz="2000" dirty="0">
                <a:solidFill>
                  <a:srgbClr val="3F3F3F"/>
                </a:solidFill>
                <a:latin typeface="Open Sans"/>
                <a:ea typeface="Open Sans"/>
                <a:cs typeface="Open Sans"/>
                <a:sym typeface="Open Sans"/>
              </a:rPr>
              <a:t> (default) or </a:t>
            </a:r>
            <a:r>
              <a:rPr lang="en-US" sz="2000" b="1" dirty="0">
                <a:solidFill>
                  <a:srgbClr val="3F3F3F"/>
                </a:solidFill>
                <a:latin typeface="Open Sans"/>
                <a:ea typeface="Open Sans"/>
                <a:cs typeface="Open Sans"/>
                <a:sym typeface="Open Sans"/>
              </a:rPr>
              <a:t>Sort by Date</a:t>
            </a:r>
            <a:r>
              <a:rPr lang="en-US" sz="2000" dirty="0">
                <a:solidFill>
                  <a:srgbClr val="3F3F3F"/>
                </a:solidFill>
                <a:latin typeface="Open Sans"/>
                <a:ea typeface="Open Sans"/>
                <a:cs typeface="Open Sans"/>
                <a:sym typeface="Open Sans"/>
              </a:rPr>
              <a:t> plus the options to </a:t>
            </a:r>
            <a:r>
              <a:rPr lang="en-US" sz="2000" b="1" dirty="0">
                <a:solidFill>
                  <a:srgbClr val="3F3F3F"/>
                </a:solidFill>
                <a:latin typeface="Open Sans"/>
                <a:ea typeface="Open Sans"/>
                <a:cs typeface="Open Sans"/>
                <a:sym typeface="Open Sans"/>
              </a:rPr>
              <a:t>delete or include patents and citations</a:t>
            </a:r>
            <a:r>
              <a:rPr lang="en-US" sz="2000" dirty="0">
                <a:solidFill>
                  <a:srgbClr val="3F3F3F"/>
                </a:solidFill>
                <a:latin typeface="Open Sans"/>
                <a:ea typeface="Open Sans"/>
                <a:cs typeface="Open Sans"/>
                <a:sym typeface="Open Sans"/>
              </a:rPr>
              <a:t>.</a:t>
            </a:r>
            <a:endParaRPr dirty="0">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One can also create </a:t>
            </a:r>
            <a:r>
              <a:rPr lang="en-US" sz="2000" b="1" dirty="0">
                <a:solidFill>
                  <a:srgbClr val="3F3F3F"/>
                </a:solidFill>
                <a:latin typeface="Open Sans"/>
                <a:ea typeface="Open Sans"/>
                <a:cs typeface="Open Sans"/>
                <a:sym typeface="Open Sans"/>
              </a:rPr>
              <a:t>Alerts</a:t>
            </a:r>
            <a:r>
              <a:rPr lang="en-US" sz="2000" dirty="0">
                <a:solidFill>
                  <a:srgbClr val="3F3F3F"/>
                </a:solidFill>
                <a:latin typeface="Open Sans"/>
                <a:ea typeface="Open Sans"/>
                <a:cs typeface="Open Sans"/>
                <a:sym typeface="Open Sans"/>
              </a:rPr>
              <a:t>.</a:t>
            </a:r>
            <a:endParaRPr dirty="0">
              <a:solidFill>
                <a:srgbClr val="3F3F3F"/>
              </a:solidFill>
            </a:endParaRPr>
          </a:p>
        </p:txBody>
      </p:sp>
      <p:pic>
        <p:nvPicPr>
          <p:cNvPr id="354" name="Google Shape;354;p30" descr="https://lh3.googleusercontent.com/EMh3gRtDgKfyKEjrscqdHPV3N61RJV6atv56tk7xqJSLU9OryVXAPopeYk0_adLrCmSEx4gEa5vuQT6mCZwjwt1j7MOib2GMXSlj0wgZYm1VnWZBRWM9q1UkoVCO-jGnDtfl6WM"/>
          <p:cNvPicPr preferRelativeResize="0"/>
          <p:nvPr/>
        </p:nvPicPr>
        <p:blipFill rotWithShape="1">
          <a:blip r:embed="rId3">
            <a:alphaModFix/>
          </a:blip>
          <a:srcRect/>
          <a:stretch/>
        </p:blipFill>
        <p:spPr>
          <a:xfrm>
            <a:off x="5355771" y="1971024"/>
            <a:ext cx="6836229" cy="434813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1"/>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Links to full text access</a:t>
            </a:r>
            <a:endParaRPr>
              <a:solidFill>
                <a:srgbClr val="586F7C"/>
              </a:solidFill>
              <a:latin typeface="Open Sans"/>
              <a:ea typeface="Open Sans"/>
              <a:cs typeface="Open Sans"/>
              <a:sym typeface="Open Sans"/>
            </a:endParaRPr>
          </a:p>
        </p:txBody>
      </p:sp>
      <p:sp>
        <p:nvSpPr>
          <p:cNvPr id="361" name="Google Shape;361;p31"/>
          <p:cNvSpPr txBox="1">
            <a:spLocks noGrp="1"/>
          </p:cNvSpPr>
          <p:nvPr>
            <p:ph type="body" idx="1"/>
          </p:nvPr>
        </p:nvSpPr>
        <p:spPr>
          <a:xfrm>
            <a:off x="125150" y="1814350"/>
            <a:ext cx="5202300" cy="50436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Readers can click on the links on the right-hand column </a:t>
            </a:r>
            <a:r>
              <a:rPr lang="en-US" b="1">
                <a:solidFill>
                  <a:srgbClr val="3F3F3F"/>
                </a:solidFill>
                <a:latin typeface="Open Sans"/>
                <a:ea typeface="Open Sans"/>
                <a:cs typeface="Open Sans"/>
                <a:sym typeface="Open Sans"/>
              </a:rPr>
              <a:t>[PDF] wiley.com</a:t>
            </a:r>
            <a:r>
              <a:rPr lang="en-US">
                <a:solidFill>
                  <a:srgbClr val="3F3F3F"/>
                </a:solidFill>
                <a:latin typeface="Open Sans"/>
                <a:ea typeface="Open Sans"/>
                <a:cs typeface="Open Sans"/>
                <a:sym typeface="Open Sans"/>
              </a:rPr>
              <a:t>, </a:t>
            </a:r>
            <a:r>
              <a:rPr lang="en-US" b="1">
                <a:solidFill>
                  <a:srgbClr val="3F3F3F"/>
                </a:solidFill>
                <a:latin typeface="Open Sans"/>
                <a:ea typeface="Open Sans"/>
                <a:cs typeface="Open Sans"/>
                <a:sym typeface="Open Sans"/>
              </a:rPr>
              <a:t>[HTML] springer.com </a:t>
            </a:r>
            <a:r>
              <a:rPr lang="en-US">
                <a:solidFill>
                  <a:srgbClr val="3F3F3F"/>
                </a:solidFill>
                <a:latin typeface="Open Sans"/>
                <a:ea typeface="Open Sans"/>
                <a:cs typeface="Open Sans"/>
                <a:sym typeface="Open Sans"/>
              </a:rPr>
              <a:t>and </a:t>
            </a:r>
            <a:r>
              <a:rPr lang="en-US" b="1">
                <a:solidFill>
                  <a:srgbClr val="3F3F3F"/>
                </a:solidFill>
                <a:latin typeface="Open Sans"/>
                <a:ea typeface="Open Sans"/>
                <a:cs typeface="Open Sans"/>
                <a:sym typeface="Open Sans"/>
              </a:rPr>
              <a:t>Research4life Full-Text </a:t>
            </a:r>
            <a:r>
              <a:rPr lang="en-US">
                <a:solidFill>
                  <a:srgbClr val="3F3F3F"/>
                </a:solidFill>
                <a:latin typeface="Open Sans"/>
                <a:ea typeface="Open Sans"/>
                <a:cs typeface="Open Sans"/>
                <a:sym typeface="Open Sans"/>
              </a:rPr>
              <a:t>to access the full text. </a:t>
            </a:r>
            <a:endParaRPr>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Three of these citations are from Research4Life participating publishers who have granted access to the country - in this case Belize. </a:t>
            </a:r>
            <a:endParaRPr>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Font typeface="Open Sans"/>
              <a:buChar char="●"/>
            </a:pPr>
            <a:r>
              <a:rPr lang="en-US">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The </a:t>
            </a:r>
            <a:r>
              <a:rPr lang="en-US" b="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[HTML] springer.com</a:t>
            </a:r>
            <a:r>
              <a:rPr lang="en-US">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 link is highlighted on the next slide.</a:t>
            </a:r>
            <a:endParaRPr>
              <a:solidFill>
                <a:srgbClr val="3F3F3F"/>
              </a:solidFill>
              <a:latin typeface="Open Sans"/>
              <a:ea typeface="Open Sans"/>
              <a:cs typeface="Open Sans"/>
              <a:sym typeface="Open Sans"/>
            </a:endParaRPr>
          </a:p>
        </p:txBody>
      </p:sp>
      <p:pic>
        <p:nvPicPr>
          <p:cNvPr id="362" name="Google Shape;362;p31" descr="https://lh3.googleusercontent.com/EMh3gRtDgKfyKEjrscqdHPV3N61RJV6atv56tk7xqJSLU9OryVXAPopeYk0_adLrCmSEx4gEa5vuQT6mCZwjwt1j7MOib2GMXSlj0wgZYm1VnWZBRWM9q1UkoVCO-jGnDtfl6WM"/>
          <p:cNvPicPr preferRelativeResize="0"/>
          <p:nvPr/>
        </p:nvPicPr>
        <p:blipFill rotWithShape="1">
          <a:blip r:embed="rId3">
            <a:alphaModFix/>
          </a:blip>
          <a:srcRect/>
          <a:stretch/>
        </p:blipFill>
        <p:spPr>
          <a:xfrm>
            <a:off x="5547550" y="1978704"/>
            <a:ext cx="6644450" cy="4226153"/>
          </a:xfrm>
          <a:prstGeom prst="rect">
            <a:avLst/>
          </a:prstGeom>
          <a:noFill/>
          <a:ln>
            <a:noFill/>
          </a:ln>
        </p:spPr>
      </p:pic>
      <p:cxnSp>
        <p:nvCxnSpPr>
          <p:cNvPr id="363" name="Google Shape;363;p31"/>
          <p:cNvCxnSpPr/>
          <p:nvPr/>
        </p:nvCxnSpPr>
        <p:spPr>
          <a:xfrm rot="10800000" flipH="1">
            <a:off x="4642338" y="3179299"/>
            <a:ext cx="5781822" cy="225083"/>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2"/>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Research4Life full text links</a:t>
            </a:r>
            <a:endParaRPr>
              <a:solidFill>
                <a:srgbClr val="586F7C"/>
              </a:solidFill>
              <a:latin typeface="Open Sans"/>
              <a:ea typeface="Open Sans"/>
              <a:cs typeface="Open Sans"/>
              <a:sym typeface="Open Sans"/>
            </a:endParaRPr>
          </a:p>
        </p:txBody>
      </p:sp>
      <p:pic>
        <p:nvPicPr>
          <p:cNvPr id="370" name="Google Shape;370;p32" descr="https://lh5.googleusercontent.com/1WDk9GrgD71zOTd9RjTKDtIsM2gDBL143A4ltXmA6Qus-2NEYH69DcBquYmiIAa3dZxu6OjTVlU0Nx13nz8o9I2VKlzQD476dQKoXSpluFc6EWr6EG4f5Lsg3Cf9kg1xcPmoteY"/>
          <p:cNvPicPr preferRelativeResize="0"/>
          <p:nvPr/>
        </p:nvPicPr>
        <p:blipFill rotWithShape="1">
          <a:blip r:embed="rId3">
            <a:alphaModFix/>
          </a:blip>
          <a:srcRect/>
          <a:stretch/>
        </p:blipFill>
        <p:spPr>
          <a:xfrm>
            <a:off x="195489" y="2741313"/>
            <a:ext cx="5290911" cy="4116687"/>
          </a:xfrm>
          <a:prstGeom prst="rect">
            <a:avLst/>
          </a:prstGeom>
          <a:noFill/>
          <a:ln>
            <a:noFill/>
          </a:ln>
        </p:spPr>
      </p:pic>
      <p:pic>
        <p:nvPicPr>
          <p:cNvPr id="371" name="Google Shape;371;p32" descr="https://lh6.googleusercontent.com/7fUWCQXC3Zmx6nOu6rTkbIZ-fiG5N6uPFv9Z5M_LVL-3UeAgTtdQGcekUd7MnPOSoIAT5cJWseOMvh2Y-yEC_2-Qe2PYV5-J1ZJoHjfuqTGxwIeuJ1ahl_ag8AVWV2XLC2PYFgQ"/>
          <p:cNvPicPr preferRelativeResize="0"/>
          <p:nvPr/>
        </p:nvPicPr>
        <p:blipFill rotWithShape="1">
          <a:blip r:embed="rId4">
            <a:alphaModFix/>
          </a:blip>
          <a:srcRect/>
          <a:stretch/>
        </p:blipFill>
        <p:spPr>
          <a:xfrm>
            <a:off x="5921704" y="3069771"/>
            <a:ext cx="5984900" cy="3295650"/>
          </a:xfrm>
          <a:prstGeom prst="rect">
            <a:avLst/>
          </a:prstGeom>
          <a:noFill/>
          <a:ln>
            <a:noFill/>
          </a:ln>
        </p:spPr>
      </p:pic>
      <p:cxnSp>
        <p:nvCxnSpPr>
          <p:cNvPr id="372" name="Google Shape;372;p32"/>
          <p:cNvCxnSpPr/>
          <p:nvPr/>
        </p:nvCxnSpPr>
        <p:spPr>
          <a:xfrm>
            <a:off x="5715000" y="3477986"/>
            <a:ext cx="0" cy="2530928"/>
          </a:xfrm>
          <a:prstGeom prst="straightConnector1">
            <a:avLst/>
          </a:prstGeom>
          <a:noFill/>
          <a:ln w="9525" cap="flat" cmpd="sng">
            <a:solidFill>
              <a:srgbClr val="FDA739"/>
            </a:solidFill>
            <a:prstDash val="solid"/>
            <a:round/>
            <a:headEnd type="none" w="sm" len="sm"/>
            <a:tailEnd type="none" w="sm" len="sm"/>
          </a:ln>
        </p:spPr>
      </p:cxnSp>
      <p:sp>
        <p:nvSpPr>
          <p:cNvPr id="373" name="Google Shape;373;p32"/>
          <p:cNvSpPr txBox="1"/>
          <p:nvPr/>
        </p:nvSpPr>
        <p:spPr>
          <a:xfrm>
            <a:off x="497567" y="2080075"/>
            <a:ext cx="4686754" cy="369332"/>
          </a:xfrm>
          <a:prstGeom prst="rect">
            <a:avLst/>
          </a:prstGeom>
          <a:solidFill>
            <a:srgbClr val="EAEAEA"/>
          </a:solidFill>
          <a:ln w="9525" cap="flat" cmpd="sng">
            <a:solidFill>
              <a:srgbClr val="00489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Research4life 360 link</a:t>
            </a:r>
            <a:endParaRPr sz="1400" b="0" i="0" u="none" strike="noStrike" cap="none">
              <a:solidFill>
                <a:srgbClr val="3F3F3F"/>
              </a:solidFill>
              <a:latin typeface="Arial"/>
              <a:ea typeface="Arial"/>
              <a:cs typeface="Arial"/>
              <a:sym typeface="Arial"/>
            </a:endParaRPr>
          </a:p>
        </p:txBody>
      </p:sp>
      <p:sp>
        <p:nvSpPr>
          <p:cNvPr id="374" name="Google Shape;374;p32"/>
          <p:cNvSpPr txBox="1"/>
          <p:nvPr/>
        </p:nvSpPr>
        <p:spPr>
          <a:xfrm>
            <a:off x="6570777" y="2080075"/>
            <a:ext cx="4686754" cy="369332"/>
          </a:xfrm>
          <a:prstGeom prst="rect">
            <a:avLst/>
          </a:prstGeom>
          <a:solidFill>
            <a:srgbClr val="EAEAEA"/>
          </a:solidFill>
          <a:ln w="9525" cap="flat" cmpd="sng">
            <a:solidFill>
              <a:srgbClr val="00489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Springer Link to full text</a:t>
            </a:r>
            <a:endParaRPr sz="1400" b="0" i="0" u="none" strike="noStrike" cap="none">
              <a:solidFill>
                <a:srgbClr val="3F3F3F"/>
              </a:solidFill>
              <a:latin typeface="Arial"/>
              <a:ea typeface="Arial"/>
              <a:cs typeface="Arial"/>
              <a:sym typeface="Arial"/>
            </a:endParaRPr>
          </a:p>
        </p:txBody>
      </p:sp>
      <p:cxnSp>
        <p:nvCxnSpPr>
          <p:cNvPr id="375" name="Google Shape;375;p32"/>
          <p:cNvCxnSpPr/>
          <p:nvPr/>
        </p:nvCxnSpPr>
        <p:spPr>
          <a:xfrm rot="10800000" flipH="1">
            <a:off x="3240150" y="5566150"/>
            <a:ext cx="2663700" cy="973800"/>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7"/>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200" dirty="0">
                <a:solidFill>
                  <a:srgbClr val="586F7C"/>
                </a:solidFill>
                <a:latin typeface="Open Sans"/>
                <a:ea typeface="Open Sans"/>
                <a:cs typeface="Open Sans"/>
                <a:sym typeface="Open Sans"/>
              </a:rPr>
              <a:t>Links to full text access in</a:t>
            </a:r>
            <a:br>
              <a:rPr lang="en-US" sz="3200" dirty="0">
                <a:solidFill>
                  <a:srgbClr val="586F7C"/>
                </a:solidFill>
                <a:latin typeface="Open Sans"/>
                <a:ea typeface="Open Sans"/>
                <a:cs typeface="Open Sans"/>
                <a:sym typeface="Open Sans"/>
              </a:rPr>
            </a:br>
            <a:r>
              <a:rPr lang="en-US" sz="3200" dirty="0">
                <a:solidFill>
                  <a:srgbClr val="586F7C"/>
                </a:solidFill>
                <a:latin typeface="Open Sans"/>
                <a:ea typeface="Open Sans"/>
                <a:cs typeface="Open Sans"/>
                <a:sym typeface="Open Sans"/>
              </a:rPr>
              <a:t> (regular) Google Scholar</a:t>
            </a:r>
            <a:endParaRPr sz="3200" dirty="0">
              <a:solidFill>
                <a:srgbClr val="586F7C"/>
              </a:solidFill>
            </a:endParaRPr>
          </a:p>
        </p:txBody>
      </p:sp>
      <p:pic>
        <p:nvPicPr>
          <p:cNvPr id="381" name="Google Shape;381;p7"/>
          <p:cNvPicPr preferRelativeResize="0"/>
          <p:nvPr/>
        </p:nvPicPr>
        <p:blipFill rotWithShape="1">
          <a:blip r:embed="rId3">
            <a:alphaModFix/>
          </a:blip>
          <a:srcRect/>
          <a:stretch/>
        </p:blipFill>
        <p:spPr>
          <a:xfrm>
            <a:off x="7043057" y="1992000"/>
            <a:ext cx="3841499" cy="4670057"/>
          </a:xfrm>
          <a:prstGeom prst="rect">
            <a:avLst/>
          </a:prstGeom>
          <a:noFill/>
          <a:ln>
            <a:noFill/>
          </a:ln>
        </p:spPr>
      </p:pic>
      <p:sp>
        <p:nvSpPr>
          <p:cNvPr id="382" name="Google Shape;382;p7"/>
          <p:cNvSpPr txBox="1"/>
          <p:nvPr/>
        </p:nvSpPr>
        <p:spPr>
          <a:xfrm>
            <a:off x="544160" y="1992000"/>
            <a:ext cx="5628039" cy="48660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90000"/>
              </a:lnSpc>
              <a:spcBef>
                <a:spcPts val="1000"/>
              </a:spcBef>
              <a:spcAft>
                <a:spcPts val="0"/>
              </a:spcAft>
              <a:buClr>
                <a:schemeClr val="tx1">
                  <a:lumMod val="65000"/>
                  <a:lumOff val="35000"/>
                </a:schemeClr>
              </a:buClr>
              <a:buSzPts val="2400"/>
              <a:buFont typeface="Arial"/>
              <a:buChar char="●"/>
            </a:pPr>
            <a:r>
              <a:rPr lang="en-US" sz="2400" b="0" i="0" u="none" strike="noStrike" cap="none"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In regular Google Scholar  (scholar.google.com), you can link your Scholar account with your </a:t>
            </a:r>
            <a:r>
              <a:rPr lang="en-US" sz="2400" b="1" i="0" u="none" strike="noStrike" cap="none"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Research4Life</a:t>
            </a:r>
            <a:r>
              <a:rPr lang="en-US" sz="2400" b="0" i="0" u="none" strike="noStrike" cap="none"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2400" b="1" i="0" u="none" strike="noStrike" cap="none"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Country</a:t>
            </a:r>
            <a:r>
              <a:rPr lang="en-US" sz="2400" b="0" i="0" u="none" strike="noStrike" cap="none"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 by following these steps:</a:t>
            </a:r>
            <a:endParaRPr sz="2400" b="0" i="0" u="none" strike="noStrike" cap="none"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381000" algn="l" rtl="0">
              <a:lnSpc>
                <a:spcPct val="90000"/>
              </a:lnSpc>
              <a:spcBef>
                <a:spcPts val="1000"/>
              </a:spcBef>
              <a:spcAft>
                <a:spcPts val="0"/>
              </a:spcAft>
              <a:buClr>
                <a:schemeClr val="tx1">
                  <a:lumMod val="65000"/>
                  <a:lumOff val="35000"/>
                </a:schemeClr>
              </a:buClr>
              <a:buSzPts val="2400"/>
              <a:buFont typeface="Arial"/>
              <a:buChar char="●"/>
            </a:pPr>
            <a:r>
              <a:rPr lang="en-US" sz="2400" b="0" i="0" u="none" strike="noStrike" cap="none"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Click </a:t>
            </a:r>
            <a:r>
              <a:rPr lang="en-US" sz="2400" b="1" i="0" u="none" strike="noStrike" cap="none"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Hamburger Menu</a:t>
            </a:r>
            <a:r>
              <a:rPr lang="en-US" sz="2400" b="0" i="0" u="none" strike="noStrike" cap="none"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 then go to </a:t>
            </a:r>
            <a:r>
              <a:rPr lang="en-US" sz="2400" b="1" i="0" u="none" strike="noStrike" cap="none"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Settings</a:t>
            </a:r>
            <a:endParaRPr sz="2400" b="1" i="0" u="none" strike="noStrike" cap="none"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381000" algn="l" rtl="0">
              <a:lnSpc>
                <a:spcPct val="90000"/>
              </a:lnSpc>
              <a:spcBef>
                <a:spcPts val="1000"/>
              </a:spcBef>
              <a:spcAft>
                <a:spcPts val="0"/>
              </a:spcAft>
              <a:buClr>
                <a:schemeClr val="tx1">
                  <a:lumMod val="65000"/>
                  <a:lumOff val="35000"/>
                </a:schemeClr>
              </a:buClr>
              <a:buSzPts val="2400"/>
              <a:buFont typeface="Arial"/>
              <a:buChar char="●"/>
            </a:pPr>
            <a:r>
              <a:rPr lang="en-US" sz="2400" b="0" i="0" u="none" strike="noStrike" cap="none"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In Settings, select </a:t>
            </a:r>
            <a:r>
              <a:rPr lang="en-US" sz="2400" b="1" i="0" u="none" strike="noStrike" cap="none"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Library Links </a:t>
            </a:r>
            <a:endParaRPr sz="1400" b="0" i="0" u="none" strike="noStrike" cap="none"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381000" algn="l" rtl="0">
              <a:lnSpc>
                <a:spcPct val="90000"/>
              </a:lnSpc>
              <a:spcBef>
                <a:spcPts val="1000"/>
              </a:spcBef>
              <a:spcAft>
                <a:spcPts val="0"/>
              </a:spcAft>
              <a:buClr>
                <a:schemeClr val="tx1">
                  <a:lumMod val="65000"/>
                  <a:lumOff val="35000"/>
                </a:schemeClr>
              </a:buClr>
              <a:buSzPts val="2400"/>
              <a:buFont typeface="Arial"/>
              <a:buChar char="●"/>
            </a:pPr>
            <a:r>
              <a:rPr lang="en-US" sz="2400" b="0" i="0" u="none" strike="noStrike" cap="none"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This will add full-text links to the search results and is independent of  R4L/Google Scholar. </a:t>
            </a:r>
            <a:endParaRPr sz="2400" b="1" i="0" u="none" strike="noStrike" cap="none"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cxnSp>
        <p:nvCxnSpPr>
          <p:cNvPr id="383" name="Google Shape;383;p7"/>
          <p:cNvCxnSpPr>
            <a:cxnSpLocks/>
          </p:cNvCxnSpPr>
          <p:nvPr/>
        </p:nvCxnSpPr>
        <p:spPr>
          <a:xfrm flipV="1">
            <a:off x="4355444" y="2645883"/>
            <a:ext cx="2905326" cy="1316517"/>
          </a:xfrm>
          <a:prstGeom prst="straightConnector1">
            <a:avLst/>
          </a:prstGeom>
          <a:noFill/>
          <a:ln w="19050" cap="flat" cmpd="sng">
            <a:solidFill>
              <a:srgbClr val="FF0000"/>
            </a:solidFill>
            <a:prstDash val="solid"/>
            <a:round/>
            <a:headEnd type="none" w="sm" len="sm"/>
            <a:tailEnd type="triangle" w="med" len="med"/>
          </a:ln>
        </p:spPr>
      </p:cxnSp>
      <p:cxnSp>
        <p:nvCxnSpPr>
          <p:cNvPr id="384" name="Google Shape;384;p7"/>
          <p:cNvCxnSpPr/>
          <p:nvPr/>
        </p:nvCxnSpPr>
        <p:spPr>
          <a:xfrm>
            <a:off x="7347857" y="2569029"/>
            <a:ext cx="130629" cy="685800"/>
          </a:xfrm>
          <a:prstGeom prst="straightConnector1">
            <a:avLst/>
          </a:prstGeom>
          <a:noFill/>
          <a:ln w="19050" cap="flat" cmpd="sng">
            <a:solidFill>
              <a:srgbClr val="FF0000"/>
            </a:solidFill>
            <a:prstDash val="solid"/>
            <a:round/>
            <a:headEnd type="none" w="sm" len="sm"/>
            <a:tailEnd type="triangle" w="med" len="med"/>
          </a:ln>
        </p:spPr>
      </p:cxnSp>
      <p:cxnSp>
        <p:nvCxnSpPr>
          <p:cNvPr id="385" name="Google Shape;385;p7"/>
          <p:cNvCxnSpPr/>
          <p:nvPr/>
        </p:nvCxnSpPr>
        <p:spPr>
          <a:xfrm>
            <a:off x="7478486" y="3603171"/>
            <a:ext cx="413657" cy="1566235"/>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22"/>
          <p:cNvPicPr preferRelativeResize="0"/>
          <p:nvPr/>
        </p:nvPicPr>
        <p:blipFill rotWithShape="1">
          <a:blip r:embed="rId3">
            <a:alphaModFix/>
          </a:blip>
          <a:srcRect/>
          <a:stretch/>
        </p:blipFill>
        <p:spPr>
          <a:xfrm>
            <a:off x="5264961" y="1901919"/>
            <a:ext cx="6776821" cy="4139652"/>
          </a:xfrm>
          <a:prstGeom prst="rect">
            <a:avLst/>
          </a:prstGeom>
          <a:noFill/>
          <a:ln>
            <a:noFill/>
          </a:ln>
        </p:spPr>
      </p:pic>
      <p:sp>
        <p:nvSpPr>
          <p:cNvPr id="391" name="Google Shape;391;p22"/>
          <p:cNvSpPr txBox="1">
            <a:spLocks noGrp="1"/>
          </p:cNvSpPr>
          <p:nvPr>
            <p:ph type="title"/>
          </p:nvPr>
        </p:nvSpPr>
        <p:spPr>
          <a:xfrm>
            <a:off x="30593" y="1646494"/>
            <a:ext cx="4987722" cy="4430486"/>
          </a:xfrm>
          <a:prstGeom prst="rect">
            <a:avLst/>
          </a:prstGeom>
          <a:noFill/>
          <a:ln>
            <a:noFill/>
          </a:ln>
        </p:spPr>
        <p:txBody>
          <a:bodyPr spcFirstLastPara="1" wrap="square" lIns="91425" tIns="45700" rIns="91425" bIns="45700" anchor="t" anchorCtr="0">
            <a:noAutofit/>
          </a:bodyPr>
          <a:lstStyle/>
          <a:p>
            <a:pPr marL="419100" marR="0" lvl="0" indent="-342900" algn="l" rtl="0">
              <a:lnSpc>
                <a:spcPct val="90000"/>
              </a:lnSpc>
              <a:spcBef>
                <a:spcPts val="1000"/>
              </a:spcBef>
              <a:spcAft>
                <a:spcPts val="0"/>
              </a:spcAft>
              <a:buClr>
                <a:schemeClr val="tx1">
                  <a:lumMod val="65000"/>
                  <a:lumOff val="35000"/>
                </a:schemeClr>
              </a:buClr>
              <a:buSzPct val="100000"/>
              <a:buFont typeface="Arial" panose="020B0604020202020204" pitchFamily="34" charset="0"/>
              <a:buChar char="•"/>
            </a:pPr>
            <a:r>
              <a:rPr lang="en-US" sz="2200" b="0" i="0" u="none" strike="noStrike" cap="none" dirty="0">
                <a:solidFill>
                  <a:schemeClr val="tx1">
                    <a:lumMod val="65000"/>
                    <a:lumOff val="35000"/>
                  </a:schemeClr>
                </a:solidFill>
                <a:latin typeface="Open Sans"/>
                <a:ea typeface="Open Sans"/>
                <a:cs typeface="Open Sans"/>
                <a:sym typeface="Open Sans"/>
              </a:rPr>
              <a:t>In the search box, type  </a:t>
            </a:r>
            <a:r>
              <a:rPr lang="en-US" sz="2200" b="1" i="0" u="none" strike="noStrike" cap="none" dirty="0">
                <a:solidFill>
                  <a:schemeClr val="tx1">
                    <a:lumMod val="65000"/>
                    <a:lumOff val="35000"/>
                  </a:schemeClr>
                </a:solidFill>
                <a:latin typeface="Open Sans"/>
                <a:ea typeface="Open Sans"/>
                <a:cs typeface="Open Sans"/>
                <a:sym typeface="Open Sans"/>
              </a:rPr>
              <a:t>Research4Life </a:t>
            </a:r>
            <a:r>
              <a:rPr lang="en-US" sz="2200" b="0" i="0" u="none" strike="noStrike" cap="none" dirty="0">
                <a:solidFill>
                  <a:schemeClr val="tx1">
                    <a:lumMod val="65000"/>
                    <a:lumOff val="35000"/>
                  </a:schemeClr>
                </a:solidFill>
                <a:latin typeface="Open Sans"/>
                <a:ea typeface="Open Sans"/>
                <a:cs typeface="Open Sans"/>
                <a:sym typeface="Open Sans"/>
              </a:rPr>
              <a:t>and scroll down the list till the name of your Country is displayed</a:t>
            </a:r>
            <a:r>
              <a:rPr lang="en-US" sz="2200" b="1" i="0" u="none" strike="noStrike" cap="none" dirty="0">
                <a:solidFill>
                  <a:schemeClr val="tx1">
                    <a:lumMod val="65000"/>
                    <a:lumOff val="35000"/>
                  </a:schemeClr>
                </a:solidFill>
                <a:latin typeface="Open Sans"/>
                <a:ea typeface="Open Sans"/>
                <a:cs typeface="Open Sans"/>
                <a:sym typeface="Open Sans"/>
              </a:rPr>
              <a:t>. </a:t>
            </a:r>
            <a:r>
              <a:rPr lang="en-US" sz="2200" b="0" i="0" u="none" strike="noStrike" cap="none" dirty="0">
                <a:solidFill>
                  <a:schemeClr val="tx1">
                    <a:lumMod val="65000"/>
                    <a:lumOff val="35000"/>
                  </a:schemeClr>
                </a:solidFill>
                <a:latin typeface="Open Sans"/>
                <a:ea typeface="Open Sans"/>
                <a:cs typeface="Open Sans"/>
                <a:sym typeface="Open Sans"/>
              </a:rPr>
              <a:t>  Click on your </a:t>
            </a:r>
            <a:r>
              <a:rPr lang="en-US" sz="2200" b="1" i="0" u="none" strike="noStrike" cap="none" dirty="0">
                <a:solidFill>
                  <a:schemeClr val="tx1">
                    <a:lumMod val="65000"/>
                    <a:lumOff val="35000"/>
                  </a:schemeClr>
                </a:solidFill>
                <a:latin typeface="Open Sans"/>
                <a:ea typeface="Open Sans"/>
                <a:cs typeface="Open Sans"/>
                <a:sym typeface="Open Sans"/>
              </a:rPr>
              <a:t>Country </a:t>
            </a:r>
            <a:r>
              <a:rPr lang="en-US" sz="2200" b="0" i="0" u="none" strike="noStrike" cap="none" dirty="0">
                <a:solidFill>
                  <a:schemeClr val="tx1">
                    <a:lumMod val="65000"/>
                    <a:lumOff val="35000"/>
                  </a:schemeClr>
                </a:solidFill>
                <a:latin typeface="Open Sans"/>
                <a:ea typeface="Open Sans"/>
                <a:cs typeface="Open Sans"/>
                <a:sym typeface="Open Sans"/>
              </a:rPr>
              <a:t>and check the box</a:t>
            </a:r>
            <a:endParaRPr sz="2200" b="0" i="0" u="none" strike="noStrike" cap="none" dirty="0">
              <a:solidFill>
                <a:schemeClr val="tx1">
                  <a:lumMod val="65000"/>
                  <a:lumOff val="35000"/>
                </a:schemeClr>
              </a:solidFill>
              <a:latin typeface="Arial"/>
              <a:ea typeface="Arial"/>
              <a:cs typeface="Arial"/>
              <a:sym typeface="Arial"/>
            </a:endParaRPr>
          </a:p>
          <a:p>
            <a:pPr marL="419100" marR="0" lvl="0" indent="-342900" algn="l" rtl="0">
              <a:lnSpc>
                <a:spcPct val="90000"/>
              </a:lnSpc>
              <a:spcBef>
                <a:spcPts val="1000"/>
              </a:spcBef>
              <a:spcAft>
                <a:spcPts val="0"/>
              </a:spcAft>
              <a:buClr>
                <a:schemeClr val="tx1">
                  <a:lumMod val="65000"/>
                  <a:lumOff val="35000"/>
                </a:schemeClr>
              </a:buClr>
              <a:buSzPct val="100000"/>
              <a:buFont typeface="Arial" panose="020B0604020202020204" pitchFamily="34" charset="0"/>
              <a:buChar char="•"/>
            </a:pPr>
            <a:r>
              <a:rPr lang="en-US" sz="2200" b="0" i="0" u="none" strike="noStrike" cap="none" dirty="0">
                <a:solidFill>
                  <a:schemeClr val="tx1">
                    <a:lumMod val="65000"/>
                    <a:lumOff val="35000"/>
                  </a:schemeClr>
                </a:solidFill>
                <a:latin typeface="Open Sans"/>
                <a:ea typeface="Open Sans"/>
                <a:cs typeface="Open Sans"/>
                <a:sym typeface="Open Sans"/>
              </a:rPr>
              <a:t>The search will be updated to show the full text articles that can be accessed through R4L in </a:t>
            </a:r>
            <a:r>
              <a:rPr lang="en-US" sz="2200" b="1" i="0" u="none" strike="noStrike" cap="none" dirty="0">
                <a:solidFill>
                  <a:schemeClr val="tx1">
                    <a:lumMod val="65000"/>
                    <a:lumOff val="35000"/>
                  </a:schemeClr>
                </a:solidFill>
                <a:latin typeface="Open Sans"/>
                <a:ea typeface="Open Sans"/>
                <a:cs typeface="Open Sans"/>
                <a:sym typeface="Open Sans"/>
              </a:rPr>
              <a:t>your country</a:t>
            </a:r>
            <a:endParaRPr sz="2200" b="1" i="0" u="none" strike="noStrike" cap="none" dirty="0">
              <a:solidFill>
                <a:schemeClr val="tx1">
                  <a:lumMod val="65000"/>
                  <a:lumOff val="35000"/>
                </a:schemeClr>
              </a:solidFill>
              <a:latin typeface="Arial"/>
              <a:ea typeface="Arial"/>
              <a:cs typeface="Arial"/>
              <a:sym typeface="Arial"/>
            </a:endParaRPr>
          </a:p>
          <a:p>
            <a:pPr marL="419100" marR="0" lvl="0" indent="-342900" algn="l" rtl="0">
              <a:lnSpc>
                <a:spcPct val="90000"/>
              </a:lnSpc>
              <a:spcBef>
                <a:spcPts val="1000"/>
              </a:spcBef>
              <a:spcAft>
                <a:spcPts val="0"/>
              </a:spcAft>
              <a:buClr>
                <a:schemeClr val="tx1">
                  <a:lumMod val="65000"/>
                  <a:lumOff val="35000"/>
                </a:schemeClr>
              </a:buClr>
              <a:buSzPct val="100000"/>
              <a:buFont typeface="Arial" panose="020B0604020202020204" pitchFamily="34" charset="0"/>
              <a:buChar char="•"/>
            </a:pPr>
            <a:r>
              <a:rPr lang="en-US" sz="2200" b="0" i="0" u="none" strike="noStrike" cap="none" dirty="0">
                <a:solidFill>
                  <a:schemeClr val="tx1">
                    <a:lumMod val="65000"/>
                    <a:lumOff val="35000"/>
                  </a:schemeClr>
                </a:solidFill>
                <a:latin typeface="Open Sans"/>
                <a:ea typeface="Open Sans"/>
                <a:cs typeface="Open Sans"/>
                <a:sym typeface="Open Sans"/>
              </a:rPr>
              <a:t>Note that your specific </a:t>
            </a:r>
            <a:r>
              <a:rPr lang="en-US" sz="2200" b="1" i="0" u="none" strike="noStrike" cap="none" dirty="0">
                <a:solidFill>
                  <a:schemeClr val="tx1">
                    <a:lumMod val="65000"/>
                    <a:lumOff val="35000"/>
                  </a:schemeClr>
                </a:solidFill>
                <a:latin typeface="Open Sans"/>
                <a:ea typeface="Open Sans"/>
                <a:cs typeface="Open Sans"/>
                <a:sym typeface="Open Sans"/>
              </a:rPr>
              <a:t>Library’s electronic holding </a:t>
            </a:r>
            <a:r>
              <a:rPr lang="en-US" sz="2200" b="0" i="0" u="none" strike="noStrike" cap="none" dirty="0">
                <a:solidFill>
                  <a:schemeClr val="tx1">
                    <a:lumMod val="65000"/>
                    <a:lumOff val="35000"/>
                  </a:schemeClr>
                </a:solidFill>
                <a:latin typeface="Open Sans"/>
                <a:ea typeface="Open Sans"/>
                <a:cs typeface="Open Sans"/>
                <a:sym typeface="Open Sans"/>
              </a:rPr>
              <a:t>also can be added to the search results.   This is independent from searches completed using Research4Life Google Scholar</a:t>
            </a:r>
            <a:endParaRPr sz="2200" b="1" i="0" u="none" strike="noStrike" cap="none" dirty="0">
              <a:solidFill>
                <a:schemeClr val="tx1">
                  <a:lumMod val="65000"/>
                  <a:lumOff val="35000"/>
                </a:schemeClr>
              </a:solidFill>
              <a:latin typeface="Open Sans"/>
              <a:ea typeface="Open Sans"/>
              <a:cs typeface="Open Sans"/>
              <a:sym typeface="Open Sans"/>
            </a:endParaRPr>
          </a:p>
        </p:txBody>
      </p:sp>
      <p:sp>
        <p:nvSpPr>
          <p:cNvPr id="392" name="Google Shape;392;p22"/>
          <p:cNvSpPr txBox="1"/>
          <p:nvPr/>
        </p:nvSpPr>
        <p:spPr>
          <a:xfrm>
            <a:off x="174170" y="629339"/>
            <a:ext cx="6771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rgbClr val="586F7C"/>
                </a:solidFill>
                <a:latin typeface="Open Sans"/>
                <a:ea typeface="Open Sans"/>
                <a:cs typeface="Open Sans"/>
                <a:sym typeface="Open Sans"/>
              </a:rPr>
              <a:t>Links to full text continued</a:t>
            </a:r>
            <a:endParaRPr sz="3200" b="0" i="0" u="none" strike="noStrike" cap="none" dirty="0">
              <a:solidFill>
                <a:srgbClr val="586F7C"/>
              </a:solidFill>
              <a:latin typeface="Arial"/>
              <a:ea typeface="Arial"/>
              <a:cs typeface="Arial"/>
              <a:sym typeface="Arial"/>
            </a:endParaRPr>
          </a:p>
        </p:txBody>
      </p:sp>
      <p:cxnSp>
        <p:nvCxnSpPr>
          <p:cNvPr id="393" name="Google Shape;393;p22"/>
          <p:cNvCxnSpPr/>
          <p:nvPr/>
        </p:nvCxnSpPr>
        <p:spPr>
          <a:xfrm>
            <a:off x="4813353" y="3179391"/>
            <a:ext cx="451608" cy="1044266"/>
          </a:xfrm>
          <a:prstGeom prst="straightConnector1">
            <a:avLst/>
          </a:prstGeom>
          <a:noFill/>
          <a:ln w="19050" cap="flat" cmpd="sng">
            <a:solidFill>
              <a:srgbClr val="FF0000"/>
            </a:solidFill>
            <a:prstDash val="solid"/>
            <a:round/>
            <a:headEnd type="none" w="sm" len="sm"/>
            <a:tailEnd type="triangle" w="med" len="med"/>
          </a:ln>
        </p:spPr>
      </p:cxnSp>
      <p:cxnSp>
        <p:nvCxnSpPr>
          <p:cNvPr id="394" name="Google Shape;394;p22"/>
          <p:cNvCxnSpPr/>
          <p:nvPr/>
        </p:nvCxnSpPr>
        <p:spPr>
          <a:xfrm rot="10800000" flipH="1">
            <a:off x="4419600" y="4420976"/>
            <a:ext cx="845360" cy="412281"/>
          </a:xfrm>
          <a:prstGeom prst="straightConnector1">
            <a:avLst/>
          </a:prstGeom>
          <a:noFill/>
          <a:ln w="19050" cap="flat" cmpd="sng">
            <a:solidFill>
              <a:srgbClr val="FF0000"/>
            </a:solidFill>
            <a:prstDash val="solid"/>
            <a:round/>
            <a:headEnd type="none" w="sm" len="sm"/>
            <a:tailEnd type="triangle" w="med" len="med"/>
          </a:ln>
        </p:spPr>
      </p:cxnSp>
      <p:sp>
        <p:nvSpPr>
          <p:cNvPr id="395" name="Google Shape;395;p22"/>
          <p:cNvSpPr/>
          <p:nvPr/>
        </p:nvSpPr>
        <p:spPr>
          <a:xfrm flipH="1">
            <a:off x="5305634" y="4060371"/>
            <a:ext cx="322280" cy="55517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6" name="Google Shape;396;p22"/>
          <p:cNvSpPr/>
          <p:nvPr/>
        </p:nvSpPr>
        <p:spPr>
          <a:xfrm flipH="1">
            <a:off x="7613404" y="1901919"/>
            <a:ext cx="1225795" cy="44939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3"/>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Google Scholar’s Other Features</a:t>
            </a:r>
            <a:endParaRPr>
              <a:solidFill>
                <a:srgbClr val="586F7C"/>
              </a:solidFill>
              <a:latin typeface="Open Sans"/>
              <a:ea typeface="Open Sans"/>
              <a:cs typeface="Open Sans"/>
              <a:sym typeface="Open Sans"/>
            </a:endParaRPr>
          </a:p>
        </p:txBody>
      </p:sp>
      <p:sp>
        <p:nvSpPr>
          <p:cNvPr id="403" name="Google Shape;403;p33"/>
          <p:cNvSpPr txBox="1">
            <a:spLocks noGrp="1"/>
          </p:cNvSpPr>
          <p:nvPr>
            <p:ph type="body" idx="1"/>
          </p:nvPr>
        </p:nvSpPr>
        <p:spPr>
          <a:xfrm>
            <a:off x="1" y="1814358"/>
            <a:ext cx="5423338" cy="5043641"/>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To open Google Scholar’s </a:t>
            </a:r>
            <a:r>
              <a:rPr lang="en-US" sz="2200" b="1">
                <a:solidFill>
                  <a:srgbClr val="3F3F3F"/>
                </a:solidFill>
                <a:latin typeface="Open Sans"/>
                <a:ea typeface="Open Sans"/>
                <a:cs typeface="Open Sans"/>
                <a:sym typeface="Open Sans"/>
              </a:rPr>
              <a:t>Other Features</a:t>
            </a:r>
            <a:r>
              <a:rPr lang="en-US" sz="2200">
                <a:solidFill>
                  <a:srgbClr val="3F3F3F"/>
                </a:solidFill>
                <a:latin typeface="Open Sans"/>
                <a:ea typeface="Open Sans"/>
                <a:cs typeface="Open Sans"/>
                <a:sym typeface="Open Sans"/>
              </a:rPr>
              <a:t>, click on the three horizontal bars found at the top left of the search results. </a:t>
            </a:r>
            <a:endParaRPr sz="2200">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Key features are </a:t>
            </a:r>
            <a:r>
              <a:rPr lang="en-US" sz="2200" b="1">
                <a:solidFill>
                  <a:srgbClr val="3F3F3F"/>
                </a:solidFill>
                <a:latin typeface="Open Sans"/>
                <a:ea typeface="Open Sans"/>
                <a:cs typeface="Open Sans"/>
                <a:sym typeface="Open Sans"/>
              </a:rPr>
              <a:t>My Library</a:t>
            </a:r>
            <a:r>
              <a:rPr lang="en-US" sz="2200">
                <a:solidFill>
                  <a:srgbClr val="3F3F3F"/>
                </a:solidFill>
                <a:latin typeface="Open Sans"/>
                <a:ea typeface="Open Sans"/>
                <a:cs typeface="Open Sans"/>
                <a:sym typeface="Open Sans"/>
              </a:rPr>
              <a:t>, </a:t>
            </a:r>
            <a:r>
              <a:rPr lang="en-US" sz="2200" b="1">
                <a:solidFill>
                  <a:srgbClr val="3F3F3F"/>
                </a:solidFill>
                <a:latin typeface="Open Sans"/>
                <a:ea typeface="Open Sans"/>
                <a:cs typeface="Open Sans"/>
                <a:sym typeface="Open Sans"/>
              </a:rPr>
              <a:t>Alerts</a:t>
            </a:r>
            <a:r>
              <a:rPr lang="en-US" sz="2200">
                <a:solidFill>
                  <a:srgbClr val="3F3F3F"/>
                </a:solidFill>
                <a:latin typeface="Open Sans"/>
                <a:ea typeface="Open Sans"/>
                <a:cs typeface="Open Sans"/>
                <a:sym typeface="Open Sans"/>
              </a:rPr>
              <a:t> and </a:t>
            </a:r>
            <a:r>
              <a:rPr lang="en-US" sz="2200" b="1">
                <a:solidFill>
                  <a:srgbClr val="3F3F3F"/>
                </a:solidFill>
                <a:latin typeface="Open Sans"/>
                <a:ea typeface="Open Sans"/>
                <a:cs typeface="Open Sans"/>
                <a:sym typeface="Open Sans"/>
              </a:rPr>
              <a:t>Advanced Search</a:t>
            </a:r>
            <a:r>
              <a:rPr lang="en-US" sz="2200">
                <a:solidFill>
                  <a:srgbClr val="3F3F3F"/>
                </a:solidFill>
                <a:latin typeface="Open Sans"/>
                <a:ea typeface="Open Sans"/>
                <a:cs typeface="Open Sans"/>
                <a:sym typeface="Open Sans"/>
              </a:rPr>
              <a:t>. Note the bottom </a:t>
            </a:r>
            <a:r>
              <a:rPr lang="en-US" sz="2200" b="1">
                <a:solidFill>
                  <a:srgbClr val="3F3F3F"/>
                </a:solidFill>
                <a:latin typeface="Open Sans"/>
                <a:ea typeface="Open Sans"/>
                <a:cs typeface="Open Sans"/>
                <a:sym typeface="Open Sans"/>
              </a:rPr>
              <a:t>Settings</a:t>
            </a:r>
            <a:r>
              <a:rPr lang="en-US" sz="2200">
                <a:solidFill>
                  <a:srgbClr val="3F3F3F"/>
                </a:solidFill>
                <a:latin typeface="Open Sans"/>
                <a:ea typeface="Open Sans"/>
                <a:cs typeface="Open Sans"/>
                <a:sym typeface="Open Sans"/>
              </a:rPr>
              <a:t> option where users can customize the access to these features.</a:t>
            </a:r>
            <a:endParaRPr/>
          </a:p>
          <a:p>
            <a:pPr marL="457200" lvl="0" indent="-381000" algn="l" rtl="0">
              <a:lnSpc>
                <a:spcPct val="9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In order to use these tools, users must have a </a:t>
            </a:r>
            <a:r>
              <a:rPr lang="en-US" sz="2200" b="1">
                <a:solidFill>
                  <a:srgbClr val="3F3F3F"/>
                </a:solidFill>
                <a:latin typeface="Open Sans"/>
                <a:ea typeface="Open Sans"/>
                <a:cs typeface="Open Sans"/>
                <a:sym typeface="Open Sans"/>
              </a:rPr>
              <a:t>Google account</a:t>
            </a:r>
            <a:r>
              <a:rPr lang="en-US" sz="2200">
                <a:solidFill>
                  <a:srgbClr val="3F3F3F"/>
                </a:solidFill>
                <a:latin typeface="Open Sans"/>
                <a:ea typeface="Open Sans"/>
                <a:cs typeface="Open Sans"/>
                <a:sym typeface="Open Sans"/>
              </a:rPr>
              <a:t>.  To set up an account, complete a Google search for </a:t>
            </a:r>
            <a:r>
              <a:rPr lang="en-US" sz="2200" i="1" u="sng">
                <a:solidFill>
                  <a:srgbClr val="3F3F3F"/>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Create Google Account</a:t>
            </a:r>
            <a:r>
              <a:rPr lang="en-US" sz="2200">
                <a:solidFill>
                  <a:srgbClr val="3F3F3F"/>
                </a:solidFill>
                <a:latin typeface="Open Sans"/>
                <a:ea typeface="Open Sans"/>
                <a:cs typeface="Open Sans"/>
                <a:sym typeface="Open Sans"/>
              </a:rPr>
              <a:t> or copy the following url:  </a:t>
            </a:r>
            <a:r>
              <a:rPr lang="en-US" sz="2200" u="sng">
                <a:solidFill>
                  <a:srgbClr val="3F3F3F"/>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https://accounts.google.com/signup</a:t>
            </a:r>
            <a:r>
              <a:rPr lang="en-US" sz="2200">
                <a:solidFill>
                  <a:srgbClr val="3F3F3F"/>
                </a:solidFill>
                <a:latin typeface="Open Sans"/>
                <a:ea typeface="Open Sans"/>
                <a:cs typeface="Open Sans"/>
                <a:sym typeface="Open Sans"/>
              </a:rPr>
              <a:t> </a:t>
            </a:r>
            <a:endParaRPr sz="2200">
              <a:solidFill>
                <a:srgbClr val="3F3F3F"/>
              </a:solidFill>
              <a:latin typeface="Open Sans"/>
              <a:ea typeface="Open Sans"/>
              <a:cs typeface="Open Sans"/>
              <a:sym typeface="Open Sans"/>
            </a:endParaRPr>
          </a:p>
          <a:p>
            <a:pPr marL="76200" lvl="0" indent="0" algn="l" rtl="0">
              <a:lnSpc>
                <a:spcPct val="90000"/>
              </a:lnSpc>
              <a:spcBef>
                <a:spcPts val="1000"/>
              </a:spcBef>
              <a:spcAft>
                <a:spcPts val="0"/>
              </a:spcAft>
              <a:buClr>
                <a:schemeClr val="dk1"/>
              </a:buClr>
              <a:buSzPts val="2400"/>
              <a:buNone/>
            </a:pPr>
            <a:endParaRPr sz="2200">
              <a:solidFill>
                <a:srgbClr val="3F3F3F"/>
              </a:solidFill>
              <a:latin typeface="Open Sans"/>
              <a:ea typeface="Open Sans"/>
              <a:cs typeface="Open Sans"/>
              <a:sym typeface="Open Sans"/>
            </a:endParaRPr>
          </a:p>
          <a:p>
            <a:pPr marL="457200" lvl="0" indent="-228600" algn="l" rtl="0">
              <a:lnSpc>
                <a:spcPct val="90000"/>
              </a:lnSpc>
              <a:spcBef>
                <a:spcPts val="1000"/>
              </a:spcBef>
              <a:spcAft>
                <a:spcPts val="0"/>
              </a:spcAft>
              <a:buClr>
                <a:schemeClr val="dk1"/>
              </a:buClr>
              <a:buSzPts val="2400"/>
              <a:buNone/>
            </a:pPr>
            <a:endParaRPr sz="2200">
              <a:solidFill>
                <a:srgbClr val="3F3F3F"/>
              </a:solidFill>
              <a:latin typeface="Open Sans"/>
              <a:ea typeface="Open Sans"/>
              <a:cs typeface="Open Sans"/>
              <a:sym typeface="Open Sans"/>
            </a:endParaRPr>
          </a:p>
        </p:txBody>
      </p:sp>
      <p:pic>
        <p:nvPicPr>
          <p:cNvPr id="404" name="Google Shape;404;p33" descr="https://lh4.googleusercontent.com/qgX1sy9mnhg-KYIDNiWOwJbTaCnaHEwlqbvHI3i-TyxrV1KyvbgVWI3pQ7mIftnDi25B2sI9Vf3T3AzXIxFj8c-bp2mbGn1K4Hef3VJvE0jfRQHp7yDWUtOsi5H0ys6BG--kOsE"/>
          <p:cNvPicPr preferRelativeResize="0"/>
          <p:nvPr/>
        </p:nvPicPr>
        <p:blipFill rotWithShape="1">
          <a:blip r:embed="rId4">
            <a:alphaModFix/>
          </a:blip>
          <a:srcRect/>
          <a:stretch/>
        </p:blipFill>
        <p:spPr>
          <a:xfrm>
            <a:off x="5423338" y="2158190"/>
            <a:ext cx="6768662" cy="4128310"/>
          </a:xfrm>
          <a:prstGeom prst="rect">
            <a:avLst/>
          </a:prstGeom>
          <a:noFill/>
          <a:ln>
            <a:noFill/>
          </a:ln>
        </p:spPr>
      </p:pic>
      <p:sp>
        <p:nvSpPr>
          <p:cNvPr id="405" name="Google Shape;405;p33"/>
          <p:cNvSpPr txBox="1"/>
          <p:nvPr/>
        </p:nvSpPr>
        <p:spPr>
          <a:xfrm>
            <a:off x="2901043" y="3318655"/>
            <a:ext cx="61939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4"/>
          <p:cNvSpPr txBox="1">
            <a:spLocks noGrp="1"/>
          </p:cNvSpPr>
          <p:nvPr>
            <p:ph type="title"/>
          </p:nvPr>
        </p:nvSpPr>
        <p:spPr>
          <a:xfrm>
            <a:off x="0" y="368872"/>
            <a:ext cx="81315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My library</a:t>
            </a:r>
            <a:endParaRPr>
              <a:solidFill>
                <a:srgbClr val="586F7C"/>
              </a:solidFill>
              <a:latin typeface="Open Sans"/>
              <a:ea typeface="Open Sans"/>
              <a:cs typeface="Open Sans"/>
              <a:sym typeface="Open Sans"/>
            </a:endParaRPr>
          </a:p>
        </p:txBody>
      </p:sp>
      <p:sp>
        <p:nvSpPr>
          <p:cNvPr id="412" name="Google Shape;412;p34"/>
          <p:cNvSpPr txBox="1">
            <a:spLocks noGrp="1"/>
          </p:cNvSpPr>
          <p:nvPr>
            <p:ph type="body" idx="1"/>
          </p:nvPr>
        </p:nvSpPr>
        <p:spPr>
          <a:xfrm>
            <a:off x="0" y="1732715"/>
            <a:ext cx="12066851" cy="1516671"/>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The first feature opened is </a:t>
            </a:r>
            <a:r>
              <a:rPr lang="en-US" sz="2000" b="1">
                <a:solidFill>
                  <a:srgbClr val="3F3F3F"/>
                </a:solidFill>
                <a:latin typeface="Open Sans"/>
                <a:ea typeface="Open Sans"/>
                <a:cs typeface="Open Sans"/>
                <a:sym typeface="Open Sans"/>
              </a:rPr>
              <a:t>My Library</a:t>
            </a:r>
            <a:r>
              <a:rPr lang="en-US" sz="2000">
                <a:solidFill>
                  <a:srgbClr val="3F3F3F"/>
                </a:solidFill>
                <a:latin typeface="Open Sans"/>
                <a:ea typeface="Open Sans"/>
                <a:cs typeface="Open Sans"/>
                <a:sym typeface="Open Sans"/>
              </a:rPr>
              <a:t>.</a:t>
            </a:r>
            <a:endParaRPr>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By clicking on the star (*) below a search result abstract, the bibliographic information is moved to My Library.  Also shown are the four citations that have been transferred to My Library. Note that the search title – “water pollution” and pesticides – is listed.</a:t>
            </a:r>
            <a:endParaRPr sz="2000">
              <a:solidFill>
                <a:srgbClr val="3F3F3F"/>
              </a:solidFill>
              <a:latin typeface="Open Sans"/>
              <a:ea typeface="Open Sans"/>
              <a:cs typeface="Open Sans"/>
              <a:sym typeface="Open Sans"/>
            </a:endParaRPr>
          </a:p>
        </p:txBody>
      </p:sp>
      <p:pic>
        <p:nvPicPr>
          <p:cNvPr id="413" name="Google Shape;413;p34" descr="https://lh6.googleusercontent.com/ZjJol3erpRZgM8js5d5awpKxZnaqR-cM4qX5750LgotzRzDfl6331EiRbc3MER06hWoHIS-xsLwx5StiAGHBNtm8zcfjWeo3nvNAxbzriWe6QyXpNZXgn_l1jik7IyZ9dUVd6YA"/>
          <p:cNvPicPr preferRelativeResize="0"/>
          <p:nvPr/>
        </p:nvPicPr>
        <p:blipFill rotWithShape="1">
          <a:blip r:embed="rId3">
            <a:alphaModFix/>
          </a:blip>
          <a:srcRect/>
          <a:stretch/>
        </p:blipFill>
        <p:spPr>
          <a:xfrm>
            <a:off x="2264230" y="3135085"/>
            <a:ext cx="7510546" cy="360317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5"/>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Create Alerts</a:t>
            </a:r>
            <a:endParaRPr>
              <a:solidFill>
                <a:srgbClr val="586F7C"/>
              </a:solidFill>
              <a:latin typeface="Open Sans"/>
              <a:ea typeface="Open Sans"/>
              <a:cs typeface="Open Sans"/>
              <a:sym typeface="Open Sans"/>
            </a:endParaRPr>
          </a:p>
        </p:txBody>
      </p:sp>
      <p:sp>
        <p:nvSpPr>
          <p:cNvPr id="420" name="Google Shape;420;p35"/>
          <p:cNvSpPr txBox="1">
            <a:spLocks noGrp="1"/>
          </p:cNvSpPr>
          <p:nvPr>
            <p:ph type="body" idx="1"/>
          </p:nvPr>
        </p:nvSpPr>
        <p:spPr>
          <a:xfrm>
            <a:off x="0" y="1732715"/>
            <a:ext cx="5127171" cy="5125285"/>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A second useful feature is the </a:t>
            </a:r>
            <a:r>
              <a:rPr lang="en-US" b="1">
                <a:solidFill>
                  <a:srgbClr val="3F3F3F"/>
                </a:solidFill>
                <a:latin typeface="Open Sans"/>
                <a:ea typeface="Open Sans"/>
                <a:cs typeface="Open Sans"/>
                <a:sym typeface="Open Sans"/>
              </a:rPr>
              <a:t>Alerts</a:t>
            </a:r>
            <a:r>
              <a:rPr lang="en-US">
                <a:solidFill>
                  <a:srgbClr val="3F3F3F"/>
                </a:solidFill>
                <a:latin typeface="Open Sans"/>
                <a:ea typeface="Open Sans"/>
                <a:cs typeface="Open Sans"/>
                <a:sym typeface="Open Sans"/>
              </a:rPr>
              <a:t>. </a:t>
            </a:r>
            <a:endParaRPr>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From the left-hand column of the Search results page, click on</a:t>
            </a:r>
            <a:endParaRPr>
              <a:solidFill>
                <a:srgbClr val="3F3F3F"/>
              </a:solidFill>
            </a:endParaRPr>
          </a:p>
          <a:p>
            <a:pPr marL="457200" lvl="0" indent="-228600" algn="l" rtl="0">
              <a:lnSpc>
                <a:spcPct val="90000"/>
              </a:lnSpc>
              <a:spcBef>
                <a:spcPts val="1000"/>
              </a:spcBef>
              <a:spcAft>
                <a:spcPts val="0"/>
              </a:spcAft>
              <a:buClr>
                <a:schemeClr val="dk2"/>
              </a:buClr>
              <a:buSzPts val="2400"/>
              <a:buNone/>
            </a:pPr>
            <a:endParaRPr>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The graphic on the right shows the steps necessary to create alerts. </a:t>
            </a:r>
            <a:endParaRPr>
              <a:solidFill>
                <a:srgbClr val="3F3F3F"/>
              </a:solidFill>
              <a:latin typeface="Open Sans"/>
              <a:ea typeface="Open Sans"/>
              <a:cs typeface="Open Sans"/>
              <a:sym typeface="Open Sans"/>
            </a:endParaRPr>
          </a:p>
        </p:txBody>
      </p:sp>
      <p:pic>
        <p:nvPicPr>
          <p:cNvPr id="421" name="Google Shape;421;p35" descr="https://lh6.googleusercontent.com/wQ0MSgJzg-SDr6P3To1AJ35qAZ34N2F4BdkWCkD1Mz0ONYGAJeFhl5q79m8J-ZlRBuA-wFg34MaYRqx5JvPBA8a3tibPvpjmQw0oWEyZLIyZ9AwJAex-wHxZd6KUkAsJCCAZtE4"/>
          <p:cNvPicPr preferRelativeResize="0"/>
          <p:nvPr/>
        </p:nvPicPr>
        <p:blipFill rotWithShape="1">
          <a:blip r:embed="rId3">
            <a:alphaModFix/>
          </a:blip>
          <a:srcRect/>
          <a:stretch/>
        </p:blipFill>
        <p:spPr>
          <a:xfrm>
            <a:off x="1044576" y="3290661"/>
            <a:ext cx="1763939" cy="415925"/>
          </a:xfrm>
          <a:prstGeom prst="rect">
            <a:avLst/>
          </a:prstGeom>
          <a:noFill/>
          <a:ln>
            <a:noFill/>
          </a:ln>
        </p:spPr>
      </p:pic>
      <p:pic>
        <p:nvPicPr>
          <p:cNvPr id="422" name="Google Shape;422;p35" descr="https://lh4.googleusercontent.com/tHg1hFmT1FZt7fw4Fo_brhSWM1MBRTXi8HrCC4TWJv5KJvvTInS7LI92hsgMoppfo-gQa1W3nqZIyDnyJBQxuLTG5Idzr9of4LpcgtCbdgdg2cKLV-6FxtjaGbLQV2yTvGB6PxE"/>
          <p:cNvPicPr preferRelativeResize="0"/>
          <p:nvPr/>
        </p:nvPicPr>
        <p:blipFill rotWithShape="1">
          <a:blip r:embed="rId4">
            <a:alphaModFix/>
          </a:blip>
          <a:srcRect/>
          <a:stretch/>
        </p:blipFill>
        <p:spPr>
          <a:xfrm>
            <a:off x="6107078" y="1896608"/>
            <a:ext cx="5963365" cy="4961392"/>
          </a:xfrm>
          <a:prstGeom prst="rect">
            <a:avLst/>
          </a:prstGeom>
          <a:noFill/>
          <a:ln>
            <a:noFill/>
          </a:ln>
        </p:spPr>
      </p:pic>
      <p:sp>
        <p:nvSpPr>
          <p:cNvPr id="423" name="Google Shape;423;p35"/>
          <p:cNvSpPr/>
          <p:nvPr/>
        </p:nvSpPr>
        <p:spPr>
          <a:xfrm>
            <a:off x="8784771" y="3706586"/>
            <a:ext cx="1159329" cy="42454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6"/>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Export citations</a:t>
            </a:r>
            <a:endParaRPr>
              <a:solidFill>
                <a:srgbClr val="586F7C"/>
              </a:solidFill>
              <a:latin typeface="Open Sans"/>
              <a:ea typeface="Open Sans"/>
              <a:cs typeface="Open Sans"/>
              <a:sym typeface="Open Sans"/>
            </a:endParaRPr>
          </a:p>
        </p:txBody>
      </p:sp>
      <p:sp>
        <p:nvSpPr>
          <p:cNvPr id="430" name="Google Shape;430;p36"/>
          <p:cNvSpPr txBox="1">
            <a:spLocks noGrp="1"/>
          </p:cNvSpPr>
          <p:nvPr>
            <p:ph type="body" idx="1"/>
          </p:nvPr>
        </p:nvSpPr>
        <p:spPr>
          <a:xfrm>
            <a:off x="0" y="1732715"/>
            <a:ext cx="12034156" cy="5125285"/>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From Scholar, users can </a:t>
            </a:r>
            <a:r>
              <a:rPr lang="en-US" b="1">
                <a:solidFill>
                  <a:srgbClr val="3F3F3F"/>
                </a:solidFill>
                <a:latin typeface="Open Sans"/>
                <a:ea typeface="Open Sans"/>
                <a:cs typeface="Open Sans"/>
                <a:sym typeface="Open Sans"/>
              </a:rPr>
              <a:t>Export Citations</a:t>
            </a:r>
            <a:r>
              <a:rPr lang="en-US">
                <a:solidFill>
                  <a:srgbClr val="3F3F3F"/>
                </a:solidFill>
                <a:latin typeface="Open Sans"/>
                <a:ea typeface="Open Sans"/>
                <a:cs typeface="Open Sans"/>
                <a:sym typeface="Open Sans"/>
              </a:rPr>
              <a:t> to BibTeX, EndNote, RefMan and RefWorks, but not Zotero or Mendeley. From the search results page, click on the cite        symbol.</a:t>
            </a:r>
            <a:endParaRPr>
              <a:solidFill>
                <a:srgbClr val="3F3F3F"/>
              </a:solidFill>
            </a:endParaRPr>
          </a:p>
        </p:txBody>
      </p:sp>
      <p:pic>
        <p:nvPicPr>
          <p:cNvPr id="431" name="Google Shape;431;p36" descr="https://lh4.googleusercontent.com/OZ07JqpqOIKaq7bETmQSMEGg4sqazuoiw-k2g8O054qoW0WCKJ1Zq8aJjp1da2pNoRZ2lwU0Vmv6ewyxWMvxYrqV0G6g3CzcXT0vMb7UkJmxZiuBESsJ4hXsPLz4Vh9qdFFSzko"/>
          <p:cNvPicPr preferRelativeResize="0"/>
          <p:nvPr/>
        </p:nvPicPr>
        <p:blipFill rotWithShape="1">
          <a:blip r:embed="rId3">
            <a:alphaModFix/>
          </a:blip>
          <a:srcRect/>
          <a:stretch/>
        </p:blipFill>
        <p:spPr>
          <a:xfrm>
            <a:off x="1730373" y="2536824"/>
            <a:ext cx="374425" cy="288019"/>
          </a:xfrm>
          <a:prstGeom prst="rect">
            <a:avLst/>
          </a:prstGeom>
          <a:noFill/>
          <a:ln>
            <a:noFill/>
          </a:ln>
        </p:spPr>
      </p:pic>
      <p:pic>
        <p:nvPicPr>
          <p:cNvPr id="432" name="Google Shape;432;p36" descr="https://lh5.googleusercontent.com/MG7T1FkSPDNjuvEa-TXaPSnQyvR0biy2hyQWEXVkI-ctx1oaPcQw-2FZE51EP7f9IMx-zI6A92iVZ3fzQY_kXfXILQa5bKvoHUt8kaVV9_rRaucYSoe--mIET1snm17iTL4y3gM"/>
          <p:cNvPicPr preferRelativeResize="0"/>
          <p:nvPr/>
        </p:nvPicPr>
        <p:blipFill rotWithShape="1">
          <a:blip r:embed="rId4">
            <a:alphaModFix/>
          </a:blip>
          <a:srcRect/>
          <a:stretch/>
        </p:blipFill>
        <p:spPr>
          <a:xfrm>
            <a:off x="1779814" y="3317725"/>
            <a:ext cx="8474528" cy="3540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9"/>
          <p:cNvSpPr txBox="1">
            <a:spLocks noGrp="1"/>
          </p:cNvSpPr>
          <p:nvPr>
            <p:ph type="title"/>
          </p:nvPr>
        </p:nvSpPr>
        <p:spPr>
          <a:xfrm>
            <a:off x="69574" y="48210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Introduction</a:t>
            </a:r>
            <a:endParaRPr>
              <a:solidFill>
                <a:srgbClr val="586F7C"/>
              </a:solidFill>
              <a:latin typeface="Open Sans"/>
              <a:ea typeface="Open Sans"/>
              <a:cs typeface="Open Sans"/>
              <a:sym typeface="Open Sans"/>
            </a:endParaRPr>
          </a:p>
        </p:txBody>
      </p:sp>
      <p:sp>
        <p:nvSpPr>
          <p:cNvPr id="103" name="Google Shape;103;p9"/>
          <p:cNvSpPr txBox="1">
            <a:spLocks noGrp="1"/>
          </p:cNvSpPr>
          <p:nvPr>
            <p:ph type="body" idx="1"/>
          </p:nvPr>
        </p:nvSpPr>
        <p:spPr>
          <a:xfrm>
            <a:off x="845575" y="1836600"/>
            <a:ext cx="9613800" cy="45393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There are two main tools for searching across Research4life collections;</a:t>
            </a:r>
            <a:endParaRPr>
              <a:solidFill>
                <a:srgbClr val="3F3F3F"/>
              </a:solidFill>
            </a:endParaRPr>
          </a:p>
          <a:p>
            <a:pPr marL="533400" lvl="0" indent="-457200" algn="l" rtl="0">
              <a:lnSpc>
                <a:spcPct val="100000"/>
              </a:lnSpc>
              <a:spcBef>
                <a:spcPts val="1000"/>
              </a:spcBef>
              <a:spcAft>
                <a:spcPts val="0"/>
              </a:spcAft>
              <a:buClr>
                <a:schemeClr val="dk1"/>
              </a:buClr>
              <a:buSzPts val="2400"/>
              <a:buFont typeface="Arial"/>
              <a:buAutoNum type="arabicPeriod"/>
            </a:pPr>
            <a:r>
              <a:rPr lang="en-US">
                <a:solidFill>
                  <a:srgbClr val="3F3F3F"/>
                </a:solidFill>
                <a:latin typeface="Open Sans"/>
                <a:ea typeface="Open Sans"/>
                <a:cs typeface="Open Sans"/>
                <a:sym typeface="Open Sans"/>
              </a:rPr>
              <a:t>Summon </a:t>
            </a:r>
            <a:endParaRPr>
              <a:solidFill>
                <a:srgbClr val="3F3F3F"/>
              </a:solidFill>
              <a:latin typeface="Open Sans"/>
              <a:ea typeface="Open Sans"/>
              <a:cs typeface="Open Sans"/>
              <a:sym typeface="Open Sans"/>
            </a:endParaRPr>
          </a:p>
          <a:p>
            <a:pPr marL="533400" lvl="0" indent="-457200" algn="l" rtl="0">
              <a:lnSpc>
                <a:spcPct val="100000"/>
              </a:lnSpc>
              <a:spcBef>
                <a:spcPts val="1000"/>
              </a:spcBef>
              <a:spcAft>
                <a:spcPts val="0"/>
              </a:spcAft>
              <a:buClr>
                <a:schemeClr val="dk1"/>
              </a:buClr>
              <a:buSzPts val="2400"/>
              <a:buFont typeface="Arial"/>
              <a:buAutoNum type="arabicPeriod"/>
            </a:pPr>
            <a:r>
              <a:rPr lang="en-US">
                <a:solidFill>
                  <a:srgbClr val="3F3F3F"/>
                </a:solidFill>
                <a:latin typeface="Open Sans"/>
                <a:ea typeface="Open Sans"/>
                <a:cs typeface="Open Sans"/>
                <a:sym typeface="Open Sans"/>
              </a:rPr>
              <a:t>Google Scholar</a:t>
            </a:r>
            <a:endParaRPr>
              <a:solidFill>
                <a:srgbClr val="3F3F3F"/>
              </a:solidFill>
            </a:endParaRPr>
          </a:p>
          <a:p>
            <a:pPr marL="533400" lvl="0" indent="-304800" algn="l" rtl="0">
              <a:lnSpc>
                <a:spcPct val="100000"/>
              </a:lnSpc>
              <a:spcBef>
                <a:spcPts val="1000"/>
              </a:spcBef>
              <a:spcAft>
                <a:spcPts val="0"/>
              </a:spcAft>
              <a:buClr>
                <a:schemeClr val="dk1"/>
              </a:buClr>
              <a:buSzPts val="2400"/>
              <a:buFont typeface="Arial"/>
              <a:buNone/>
            </a:pPr>
            <a:endParaRPr>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These options are used to complete keyword searches and link to full-text documents available from the Research4Life participating publishers.</a:t>
            </a:r>
            <a:endParaRPr>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They also have different sets of resources and will be discussed separately.</a:t>
            </a:r>
            <a:endParaRPr>
              <a:solidFill>
                <a:srgbClr val="3F3F3F"/>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7"/>
          <p:cNvSpPr txBox="1">
            <a:spLocks noGrp="1"/>
          </p:cNvSpPr>
          <p:nvPr>
            <p:ph type="title"/>
          </p:nvPr>
        </p:nvSpPr>
        <p:spPr>
          <a:xfrm>
            <a:off x="0" y="378812"/>
            <a:ext cx="81315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Cite and export options</a:t>
            </a:r>
            <a:endParaRPr>
              <a:solidFill>
                <a:srgbClr val="586F7C"/>
              </a:solidFill>
              <a:latin typeface="Open Sans"/>
              <a:ea typeface="Open Sans"/>
              <a:cs typeface="Open Sans"/>
              <a:sym typeface="Open Sans"/>
            </a:endParaRPr>
          </a:p>
        </p:txBody>
      </p:sp>
      <p:sp>
        <p:nvSpPr>
          <p:cNvPr id="439" name="Google Shape;439;p37"/>
          <p:cNvSpPr txBox="1">
            <a:spLocks noGrp="1"/>
          </p:cNvSpPr>
          <p:nvPr>
            <p:ph type="body" idx="1"/>
          </p:nvPr>
        </p:nvSpPr>
        <p:spPr>
          <a:xfrm>
            <a:off x="0" y="1706401"/>
            <a:ext cx="5854200" cy="5125200"/>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1000"/>
              </a:spcBef>
              <a:spcAft>
                <a:spcPts val="0"/>
              </a:spcAft>
              <a:buClr>
                <a:schemeClr val="dk1"/>
              </a:buClr>
              <a:buSzPts val="2400"/>
              <a:buChar char="●"/>
            </a:pPr>
            <a:r>
              <a:rPr lang="en-US" sz="2100">
                <a:solidFill>
                  <a:srgbClr val="3F3F3F"/>
                </a:solidFill>
                <a:latin typeface="Open Sans"/>
                <a:ea typeface="Open Sans"/>
                <a:cs typeface="Open Sans"/>
                <a:sym typeface="Open Sans"/>
              </a:rPr>
              <a:t>A second screen will display five key citation styles for the article and the option to export the citations to multiple reference management softwares -  BibTeX, EndNote, RefMan  or RefWorks</a:t>
            </a:r>
            <a:endParaRPr/>
          </a:p>
          <a:p>
            <a:pPr marL="457200" lvl="0" indent="-381000" algn="l" rtl="0">
              <a:lnSpc>
                <a:spcPct val="150000"/>
              </a:lnSpc>
              <a:spcBef>
                <a:spcPts val="1000"/>
              </a:spcBef>
              <a:spcAft>
                <a:spcPts val="0"/>
              </a:spcAft>
              <a:buClr>
                <a:schemeClr val="dk1"/>
              </a:buClr>
              <a:buSzPts val="2400"/>
              <a:buChar char="●"/>
            </a:pPr>
            <a:r>
              <a:rPr lang="en-US" sz="2100">
                <a:solidFill>
                  <a:srgbClr val="3F3F3F"/>
                </a:solidFill>
                <a:latin typeface="Open Sans"/>
                <a:ea typeface="Open Sans"/>
                <a:cs typeface="Open Sans"/>
                <a:sym typeface="Open Sans"/>
              </a:rPr>
              <a:t>By activating the proper setting in Mendeley and Zotero, a .ris file can be created/downloaded. </a:t>
            </a:r>
            <a:endParaRPr sz="2100">
              <a:solidFill>
                <a:srgbClr val="3F3F3F"/>
              </a:solidFill>
              <a:latin typeface="Open Sans"/>
              <a:ea typeface="Open Sans"/>
              <a:cs typeface="Open Sans"/>
              <a:sym typeface="Open Sans"/>
            </a:endParaRPr>
          </a:p>
          <a:p>
            <a:pPr marL="457200" lvl="0" indent="-381000" algn="l" rtl="0">
              <a:lnSpc>
                <a:spcPct val="150000"/>
              </a:lnSpc>
              <a:spcBef>
                <a:spcPts val="1000"/>
              </a:spcBef>
              <a:spcAft>
                <a:spcPts val="0"/>
              </a:spcAft>
              <a:buClr>
                <a:schemeClr val="dk1"/>
              </a:buClr>
              <a:buSzPts val="2400"/>
              <a:buChar char="●"/>
            </a:pPr>
            <a:r>
              <a:rPr lang="en-US" sz="2100">
                <a:solidFill>
                  <a:srgbClr val="3F3F3F"/>
                </a:solidFill>
                <a:latin typeface="Open Sans"/>
                <a:ea typeface="Open Sans"/>
                <a:cs typeface="Open Sans"/>
                <a:sym typeface="Open Sans"/>
              </a:rPr>
              <a:t> By clicking on one of these options, an exportable file is created.</a:t>
            </a:r>
            <a:endParaRPr sz="2100">
              <a:solidFill>
                <a:srgbClr val="3F3F3F"/>
              </a:solidFill>
              <a:latin typeface="Open Sans"/>
              <a:ea typeface="Open Sans"/>
              <a:cs typeface="Open Sans"/>
              <a:sym typeface="Open Sans"/>
            </a:endParaRPr>
          </a:p>
        </p:txBody>
      </p:sp>
      <p:pic>
        <p:nvPicPr>
          <p:cNvPr id="440" name="Google Shape;440;p37" descr="https://lh6.googleusercontent.com/kjXqK06GqXIqF4eXSWfmPz8w06OFSWF6FiatFUf4ELZzHXDmMTIi1xGYX5BuB7uvUINugi2cWc8NAW9UzuuIL4Y-vRtSMVCUvUaWzX7tYWusqGcfp0NJJYDdNXpEA6WuDnz-4Qg"/>
          <p:cNvPicPr preferRelativeResize="0"/>
          <p:nvPr/>
        </p:nvPicPr>
        <p:blipFill rotWithShape="1">
          <a:blip r:embed="rId3">
            <a:alphaModFix/>
          </a:blip>
          <a:srcRect/>
          <a:stretch/>
        </p:blipFill>
        <p:spPr>
          <a:xfrm>
            <a:off x="6188529" y="1877332"/>
            <a:ext cx="5676900" cy="478344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80a636fb47_0_0"/>
          <p:cNvSpPr txBox="1">
            <a:spLocks noGrp="1"/>
          </p:cNvSpPr>
          <p:nvPr>
            <p:ph type="body" idx="1"/>
          </p:nvPr>
        </p:nvSpPr>
        <p:spPr>
          <a:xfrm>
            <a:off x="279100" y="1812975"/>
            <a:ext cx="4978200" cy="4585800"/>
          </a:xfrm>
          <a:prstGeom prst="rect">
            <a:avLst/>
          </a:prstGeom>
          <a:noFill/>
          <a:ln>
            <a:noFill/>
          </a:ln>
        </p:spPr>
        <p:txBody>
          <a:bodyPr spcFirstLastPara="1" wrap="square" lIns="91425" tIns="45700" rIns="91425" bIns="45700" anchor="t" anchorCtr="0">
            <a:noAutofit/>
          </a:bodyPr>
          <a:lstStyle/>
          <a:p>
            <a:pPr marL="12700" lvl="0" indent="0" algn="l" rtl="0">
              <a:lnSpc>
                <a:spcPct val="115000"/>
              </a:lnSpc>
              <a:spcBef>
                <a:spcPts val="0"/>
              </a:spcBef>
              <a:spcAft>
                <a:spcPts val="0"/>
              </a:spcAft>
              <a:buSzPts val="2400"/>
              <a:buNone/>
            </a:pPr>
            <a:r>
              <a:rPr lang="en-US" sz="2100" dirty="0">
                <a:solidFill>
                  <a:schemeClr val="tx1">
                    <a:lumMod val="65000"/>
                    <a:lumOff val="35000"/>
                  </a:schemeClr>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From the Scholar options</a:t>
            </a:r>
            <a:r>
              <a:rPr lang="en-US" sz="2100" dirty="0">
                <a:solidFill>
                  <a:schemeClr val="tx1">
                    <a:lumMod val="65000"/>
                    <a:lumOff val="35000"/>
                  </a:schemeClr>
                </a:solidFill>
                <a:latin typeface="Open Sans"/>
                <a:ea typeface="Open Sans"/>
                <a:cs typeface="Open Sans"/>
                <a:sym typeface="Open Sans"/>
              </a:rPr>
              <a:t>, click on </a:t>
            </a:r>
            <a:r>
              <a:rPr lang="en-US" sz="2100" b="1" dirty="0">
                <a:solidFill>
                  <a:schemeClr val="tx1">
                    <a:lumMod val="65000"/>
                    <a:lumOff val="35000"/>
                  </a:schemeClr>
                </a:solidFill>
                <a:latin typeface="Open Sans"/>
                <a:ea typeface="Open Sans"/>
                <a:cs typeface="Open Sans"/>
                <a:sym typeface="Open Sans"/>
              </a:rPr>
              <a:t>Metrics</a:t>
            </a:r>
            <a:r>
              <a:rPr lang="en-US" sz="2100" dirty="0">
                <a:solidFill>
                  <a:schemeClr val="tx1">
                    <a:lumMod val="65000"/>
                    <a:lumOff val="35000"/>
                  </a:schemeClr>
                </a:solidFill>
                <a:latin typeface="Open Sans"/>
                <a:ea typeface="Open Sans"/>
                <a:cs typeface="Open Sans"/>
                <a:sym typeface="Open Sans"/>
              </a:rPr>
              <a:t>.  The search is sorted by Publications with the </a:t>
            </a:r>
            <a:r>
              <a:rPr lang="en-US" sz="2100" b="1" dirty="0">
                <a:solidFill>
                  <a:schemeClr val="tx1">
                    <a:lumMod val="65000"/>
                    <a:lumOff val="35000"/>
                  </a:schemeClr>
                </a:solidFill>
                <a:latin typeface="Open Sans"/>
                <a:ea typeface="Open Sans"/>
                <a:cs typeface="Open Sans"/>
                <a:sym typeface="Open Sans"/>
              </a:rPr>
              <a:t>h5-index</a:t>
            </a:r>
            <a:r>
              <a:rPr lang="en-US" sz="2100" dirty="0">
                <a:solidFill>
                  <a:schemeClr val="tx1">
                    <a:lumMod val="65000"/>
                    <a:lumOff val="35000"/>
                  </a:schemeClr>
                </a:solidFill>
                <a:latin typeface="Open Sans"/>
                <a:ea typeface="Open Sans"/>
                <a:cs typeface="Open Sans"/>
                <a:sym typeface="Open Sans"/>
              </a:rPr>
              <a:t> and </a:t>
            </a:r>
            <a:r>
              <a:rPr lang="en-US" sz="2100" b="1" dirty="0">
                <a:solidFill>
                  <a:schemeClr val="tx1">
                    <a:lumMod val="65000"/>
                    <a:lumOff val="35000"/>
                  </a:schemeClr>
                </a:solidFill>
                <a:latin typeface="Open Sans"/>
                <a:ea typeface="Open Sans"/>
                <a:cs typeface="Open Sans"/>
                <a:sym typeface="Open Sans"/>
              </a:rPr>
              <a:t>h5- median</a:t>
            </a:r>
            <a:r>
              <a:rPr lang="en-US" sz="2100" dirty="0">
                <a:solidFill>
                  <a:schemeClr val="tx1">
                    <a:lumMod val="65000"/>
                    <a:lumOff val="35000"/>
                  </a:schemeClr>
                </a:solidFill>
                <a:latin typeface="Open Sans"/>
                <a:ea typeface="Open Sans"/>
                <a:cs typeface="Open Sans"/>
                <a:sym typeface="Open Sans"/>
              </a:rPr>
              <a:t> rankings.  Displayed is the initial list of the top 10 journals.</a:t>
            </a:r>
            <a:endParaRPr sz="2100" dirty="0">
              <a:solidFill>
                <a:schemeClr val="tx1">
                  <a:lumMod val="65000"/>
                  <a:lumOff val="35000"/>
                </a:schemeClr>
              </a:solidFill>
              <a:latin typeface="Open Sans"/>
              <a:ea typeface="Open Sans"/>
              <a:cs typeface="Open Sans"/>
              <a:sym typeface="Open Sans"/>
            </a:endParaRPr>
          </a:p>
          <a:p>
            <a:pPr marL="12700" lvl="0" indent="0" algn="l" rtl="0">
              <a:lnSpc>
                <a:spcPct val="115000"/>
              </a:lnSpc>
              <a:spcBef>
                <a:spcPts val="0"/>
              </a:spcBef>
              <a:spcAft>
                <a:spcPts val="0"/>
              </a:spcAft>
              <a:buClr>
                <a:schemeClr val="dk1"/>
              </a:buClr>
              <a:buSzPts val="1100"/>
              <a:buFont typeface="Arial"/>
              <a:buNone/>
            </a:pPr>
            <a:endParaRPr sz="2100" dirty="0">
              <a:solidFill>
                <a:schemeClr val="tx1">
                  <a:lumMod val="65000"/>
                  <a:lumOff val="35000"/>
                </a:schemeClr>
              </a:solidFill>
              <a:latin typeface="Open Sans"/>
              <a:ea typeface="Open Sans"/>
              <a:cs typeface="Open Sans"/>
              <a:sym typeface="Open Sans"/>
            </a:endParaRPr>
          </a:p>
          <a:p>
            <a:pPr marL="12700" lvl="0" indent="0" algn="l" rtl="0">
              <a:lnSpc>
                <a:spcPct val="115000"/>
              </a:lnSpc>
              <a:spcBef>
                <a:spcPts val="0"/>
              </a:spcBef>
              <a:spcAft>
                <a:spcPts val="0"/>
              </a:spcAft>
              <a:buClr>
                <a:schemeClr val="dk1"/>
              </a:buClr>
              <a:buSzPts val="1100"/>
              <a:buFont typeface="Arial"/>
              <a:buNone/>
            </a:pPr>
            <a:r>
              <a:rPr lang="en-US" sz="2100" dirty="0">
                <a:solidFill>
                  <a:schemeClr val="tx1">
                    <a:lumMod val="65000"/>
                    <a:lumOff val="35000"/>
                  </a:schemeClr>
                </a:solidFill>
                <a:latin typeface="Open Sans"/>
                <a:ea typeface="Open Sans"/>
                <a:cs typeface="Open Sans"/>
                <a:sym typeface="Open Sans"/>
              </a:rPr>
              <a:t>Click on </a:t>
            </a:r>
            <a:r>
              <a:rPr lang="en-US" sz="2100" b="1" dirty="0">
                <a:solidFill>
                  <a:schemeClr val="tx1">
                    <a:lumMod val="65000"/>
                    <a:lumOff val="35000"/>
                  </a:schemeClr>
                </a:solidFill>
                <a:latin typeface="Open Sans"/>
                <a:ea typeface="Open Sans"/>
                <a:cs typeface="Open Sans"/>
                <a:sym typeface="Open Sans"/>
              </a:rPr>
              <a:t>VIEWALL.  </a:t>
            </a:r>
            <a:r>
              <a:rPr lang="en-US" sz="2100" dirty="0">
                <a:solidFill>
                  <a:schemeClr val="tx1">
                    <a:lumMod val="65000"/>
                    <a:lumOff val="35000"/>
                  </a:schemeClr>
                </a:solidFill>
                <a:latin typeface="Open Sans"/>
                <a:ea typeface="Open Sans"/>
                <a:cs typeface="Open Sans"/>
                <a:sym typeface="Open Sans"/>
              </a:rPr>
              <a:t>The following screen will have broad </a:t>
            </a:r>
            <a:r>
              <a:rPr lang="en-US" sz="2100" b="1" dirty="0">
                <a:solidFill>
                  <a:schemeClr val="tx1">
                    <a:lumMod val="65000"/>
                    <a:lumOff val="35000"/>
                  </a:schemeClr>
                </a:solidFill>
                <a:latin typeface="Open Sans"/>
                <a:ea typeface="Open Sans"/>
                <a:cs typeface="Open Sans"/>
                <a:sym typeface="Open Sans"/>
              </a:rPr>
              <a:t>CATEGORIES </a:t>
            </a:r>
            <a:r>
              <a:rPr lang="en-US" sz="2100" dirty="0">
                <a:solidFill>
                  <a:schemeClr val="tx1">
                    <a:lumMod val="65000"/>
                    <a:lumOff val="35000"/>
                  </a:schemeClr>
                </a:solidFill>
                <a:latin typeface="Open Sans"/>
                <a:ea typeface="Open Sans"/>
                <a:cs typeface="Open Sans"/>
                <a:sym typeface="Open Sans"/>
              </a:rPr>
              <a:t>and publication </a:t>
            </a:r>
            <a:r>
              <a:rPr lang="en-US" sz="2100" b="1" dirty="0">
                <a:solidFill>
                  <a:schemeClr val="tx1">
                    <a:lumMod val="65000"/>
                    <a:lumOff val="35000"/>
                  </a:schemeClr>
                </a:solidFill>
                <a:latin typeface="Open Sans"/>
                <a:ea typeface="Open Sans"/>
                <a:cs typeface="Open Sans"/>
                <a:sym typeface="Open Sans"/>
              </a:rPr>
              <a:t> LANGUAGE </a:t>
            </a:r>
            <a:r>
              <a:rPr lang="en-US" sz="2100" dirty="0">
                <a:solidFill>
                  <a:schemeClr val="tx1">
                    <a:lumMod val="65000"/>
                    <a:lumOff val="35000"/>
                  </a:schemeClr>
                </a:solidFill>
                <a:latin typeface="Open Sans"/>
                <a:ea typeface="Open Sans"/>
                <a:cs typeface="Open Sans"/>
                <a:sym typeface="Open Sans"/>
              </a:rPr>
              <a:t> options.</a:t>
            </a:r>
            <a:endParaRPr sz="2100" dirty="0">
              <a:solidFill>
                <a:schemeClr val="tx1">
                  <a:lumMod val="65000"/>
                  <a:lumOff val="35000"/>
                </a:schemeClr>
              </a:solidFill>
              <a:latin typeface="Open Sans"/>
              <a:ea typeface="Open Sans"/>
              <a:cs typeface="Open Sans"/>
              <a:sym typeface="Open Sans"/>
            </a:endParaRPr>
          </a:p>
          <a:p>
            <a:pPr marL="12700" lvl="0" indent="0" algn="l" rtl="0">
              <a:lnSpc>
                <a:spcPct val="115000"/>
              </a:lnSpc>
              <a:spcBef>
                <a:spcPts val="0"/>
              </a:spcBef>
              <a:spcAft>
                <a:spcPts val="0"/>
              </a:spcAft>
              <a:buClr>
                <a:schemeClr val="dk1"/>
              </a:buClr>
              <a:buSzPts val="1100"/>
              <a:buFont typeface="Arial"/>
              <a:buNone/>
            </a:pPr>
            <a:endParaRPr sz="2100" dirty="0">
              <a:solidFill>
                <a:schemeClr val="tx1">
                  <a:lumMod val="65000"/>
                  <a:lumOff val="35000"/>
                </a:schemeClr>
              </a:solidFill>
              <a:latin typeface="Open Sans"/>
              <a:ea typeface="Open Sans"/>
              <a:cs typeface="Open Sans"/>
              <a:sym typeface="Open Sans"/>
            </a:endParaRPr>
          </a:p>
          <a:p>
            <a:pPr marL="12700" lvl="0" indent="0" algn="l" rtl="0">
              <a:lnSpc>
                <a:spcPct val="115000"/>
              </a:lnSpc>
              <a:spcBef>
                <a:spcPts val="0"/>
              </a:spcBef>
              <a:spcAft>
                <a:spcPts val="0"/>
              </a:spcAft>
              <a:buClr>
                <a:schemeClr val="dk1"/>
              </a:buClr>
              <a:buSzPts val="1100"/>
              <a:buFont typeface="Arial"/>
              <a:buNone/>
            </a:pPr>
            <a:r>
              <a:rPr lang="en-US" sz="2100" dirty="0">
                <a:solidFill>
                  <a:schemeClr val="tx1">
                    <a:lumMod val="65000"/>
                    <a:lumOff val="35000"/>
                  </a:schemeClr>
                </a:solidFill>
                <a:latin typeface="Open Sans"/>
                <a:ea typeface="Open Sans"/>
                <a:cs typeface="Open Sans"/>
                <a:sym typeface="Open Sans"/>
              </a:rPr>
              <a:t>Note also the </a:t>
            </a:r>
            <a:r>
              <a:rPr lang="en-US" sz="2100" b="1" dirty="0">
                <a:solidFill>
                  <a:schemeClr val="tx1">
                    <a:lumMod val="65000"/>
                    <a:lumOff val="35000"/>
                  </a:schemeClr>
                </a:solidFill>
                <a:latin typeface="Open Sans"/>
                <a:ea typeface="Open Sans"/>
                <a:cs typeface="Open Sans"/>
                <a:sym typeface="Open Sans"/>
              </a:rPr>
              <a:t>Public Access Mandates </a:t>
            </a:r>
            <a:r>
              <a:rPr lang="en-US" sz="2100" dirty="0">
                <a:solidFill>
                  <a:schemeClr val="tx1">
                    <a:lumMod val="65000"/>
                    <a:lumOff val="35000"/>
                  </a:schemeClr>
                </a:solidFill>
                <a:latin typeface="Open Sans"/>
                <a:ea typeface="Open Sans"/>
                <a:cs typeface="Open Sans"/>
                <a:sym typeface="Open Sans"/>
              </a:rPr>
              <a:t>at the bottom of the page</a:t>
            </a:r>
            <a:r>
              <a:rPr lang="en-US" sz="2100" dirty="0">
                <a:solidFill>
                  <a:srgbClr val="FF0000"/>
                </a:solidFill>
                <a:latin typeface="Open Sans"/>
                <a:ea typeface="Open Sans"/>
                <a:cs typeface="Open Sans"/>
                <a:sym typeface="Open Sans"/>
              </a:rPr>
              <a:t>.</a:t>
            </a:r>
            <a:endParaRPr sz="2100" dirty="0">
              <a:solidFill>
                <a:srgbClr val="FF0000"/>
              </a:solidFill>
              <a:latin typeface="Open Sans"/>
              <a:ea typeface="Open Sans"/>
              <a:cs typeface="Open Sans"/>
              <a:sym typeface="Open Sans"/>
            </a:endParaRPr>
          </a:p>
        </p:txBody>
      </p:sp>
      <p:pic>
        <p:nvPicPr>
          <p:cNvPr id="447" name="Google Shape;447;g80a636fb47_0_0"/>
          <p:cNvPicPr preferRelativeResize="0"/>
          <p:nvPr/>
        </p:nvPicPr>
        <p:blipFill rotWithShape="1">
          <a:blip r:embed="rId3">
            <a:alphaModFix/>
          </a:blip>
          <a:srcRect/>
          <a:stretch/>
        </p:blipFill>
        <p:spPr>
          <a:xfrm>
            <a:off x="5372450" y="227188"/>
            <a:ext cx="6790200" cy="6403626"/>
          </a:xfrm>
          <a:prstGeom prst="rect">
            <a:avLst/>
          </a:prstGeom>
          <a:noFill/>
          <a:ln>
            <a:noFill/>
          </a:ln>
        </p:spPr>
      </p:pic>
      <p:sp>
        <p:nvSpPr>
          <p:cNvPr id="448" name="Google Shape;448;g80a636fb47_0_0"/>
          <p:cNvSpPr txBox="1">
            <a:spLocks noGrp="1"/>
          </p:cNvSpPr>
          <p:nvPr>
            <p:ph type="title"/>
          </p:nvPr>
        </p:nvSpPr>
        <p:spPr>
          <a:xfrm>
            <a:off x="0" y="378800"/>
            <a:ext cx="53724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Metrics</a:t>
            </a:r>
            <a:endParaRPr>
              <a:solidFill>
                <a:srgbClr val="586F7C"/>
              </a:solidFill>
              <a:latin typeface="Open Sans"/>
              <a:ea typeface="Open Sans"/>
              <a:cs typeface="Open Sans"/>
              <a:sym typeface="Open Sans"/>
            </a:endParaRPr>
          </a:p>
        </p:txBody>
      </p:sp>
      <p:sp>
        <p:nvSpPr>
          <p:cNvPr id="449" name="Google Shape;449;g80a636fb47_0_0"/>
          <p:cNvSpPr/>
          <p:nvPr/>
        </p:nvSpPr>
        <p:spPr>
          <a:xfrm flipH="1">
            <a:off x="5482950" y="227200"/>
            <a:ext cx="3090300" cy="6348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0" name="Google Shape;450;g80a636fb47_0_0"/>
          <p:cNvSpPr/>
          <p:nvPr/>
        </p:nvSpPr>
        <p:spPr>
          <a:xfrm flipH="1">
            <a:off x="5483099" y="4191544"/>
            <a:ext cx="1225800" cy="4494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1" name="Google Shape;451;g80a636fb47_0_0"/>
          <p:cNvSpPr/>
          <p:nvPr/>
        </p:nvSpPr>
        <p:spPr>
          <a:xfrm flipH="1">
            <a:off x="5483101" y="5024002"/>
            <a:ext cx="2847300" cy="6348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g8a8bb03a90_0_0"/>
          <p:cNvSpPr txBox="1">
            <a:spLocks noGrp="1"/>
          </p:cNvSpPr>
          <p:nvPr>
            <p:ph type="title"/>
          </p:nvPr>
        </p:nvSpPr>
        <p:spPr>
          <a:xfrm>
            <a:off x="0" y="252114"/>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200">
                <a:solidFill>
                  <a:srgbClr val="586F7C"/>
                </a:solidFill>
                <a:latin typeface="Open Sans"/>
                <a:ea typeface="Open Sans"/>
                <a:cs typeface="Open Sans"/>
                <a:sym typeface="Open Sans"/>
              </a:rPr>
              <a:t>h5-Index and h5-median </a:t>
            </a:r>
            <a:br>
              <a:rPr lang="en-US" sz="3200">
                <a:solidFill>
                  <a:srgbClr val="586F7C"/>
                </a:solidFill>
                <a:latin typeface="Open Sans"/>
                <a:ea typeface="Open Sans"/>
                <a:cs typeface="Open Sans"/>
                <a:sym typeface="Open Sans"/>
              </a:rPr>
            </a:br>
            <a:r>
              <a:rPr lang="en-US" sz="3200">
                <a:solidFill>
                  <a:srgbClr val="586F7C"/>
                </a:solidFill>
                <a:latin typeface="Open Sans"/>
                <a:ea typeface="Open Sans"/>
                <a:cs typeface="Open Sans"/>
                <a:sym typeface="Open Sans"/>
              </a:rPr>
              <a:t>rankings definitions</a:t>
            </a:r>
            <a:endParaRPr/>
          </a:p>
        </p:txBody>
      </p:sp>
      <p:sp>
        <p:nvSpPr>
          <p:cNvPr id="458" name="Google Shape;458;g8a8bb03a90_0_0"/>
          <p:cNvSpPr txBox="1">
            <a:spLocks noGrp="1"/>
          </p:cNvSpPr>
          <p:nvPr>
            <p:ph type="body" idx="1"/>
          </p:nvPr>
        </p:nvSpPr>
        <p:spPr>
          <a:xfrm>
            <a:off x="600800" y="1780275"/>
            <a:ext cx="10809300" cy="3599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b="1">
                <a:solidFill>
                  <a:srgbClr val="3F3F3F"/>
                </a:solidFill>
                <a:latin typeface="Open Sans"/>
                <a:ea typeface="Open Sans"/>
                <a:cs typeface="Open Sans"/>
                <a:sym typeface="Open Sans"/>
              </a:rPr>
              <a:t>h5</a:t>
            </a:r>
            <a:r>
              <a:rPr lang="en-US">
                <a:solidFill>
                  <a:srgbClr val="3F3F3F"/>
                </a:solidFill>
                <a:latin typeface="Open Sans"/>
                <a:ea typeface="Open Sans"/>
                <a:cs typeface="Open Sans"/>
                <a:sym typeface="Open Sans"/>
              </a:rPr>
              <a:t>-</a:t>
            </a:r>
            <a:r>
              <a:rPr lang="en-US" b="1">
                <a:solidFill>
                  <a:srgbClr val="3F3F3F"/>
                </a:solidFill>
                <a:latin typeface="Open Sans"/>
                <a:ea typeface="Open Sans"/>
                <a:cs typeface="Open Sans"/>
                <a:sym typeface="Open Sans"/>
              </a:rPr>
              <a:t>index</a:t>
            </a:r>
            <a:r>
              <a:rPr lang="en-US">
                <a:solidFill>
                  <a:srgbClr val="3F3F3F"/>
                </a:solidFill>
                <a:latin typeface="Open Sans"/>
                <a:ea typeface="Open Sans"/>
                <a:cs typeface="Open Sans"/>
                <a:sym typeface="Open Sans"/>
              </a:rPr>
              <a:t> is the largest number </a:t>
            </a:r>
            <a:r>
              <a:rPr lang="en-US" b="1">
                <a:solidFill>
                  <a:srgbClr val="3F3F3F"/>
                </a:solidFill>
                <a:latin typeface="Open Sans"/>
                <a:ea typeface="Open Sans"/>
                <a:cs typeface="Open Sans"/>
                <a:sym typeface="Open Sans"/>
              </a:rPr>
              <a:t>h</a:t>
            </a:r>
            <a:r>
              <a:rPr lang="en-US">
                <a:solidFill>
                  <a:srgbClr val="3F3F3F"/>
                </a:solidFill>
                <a:latin typeface="Open Sans"/>
                <a:ea typeface="Open Sans"/>
                <a:cs typeface="Open Sans"/>
                <a:sym typeface="Open Sans"/>
              </a:rPr>
              <a:t> such that </a:t>
            </a:r>
            <a:r>
              <a:rPr lang="en-US" b="1">
                <a:solidFill>
                  <a:srgbClr val="3F3F3F"/>
                </a:solidFill>
                <a:latin typeface="Open Sans"/>
                <a:ea typeface="Open Sans"/>
                <a:cs typeface="Open Sans"/>
                <a:sym typeface="Open Sans"/>
              </a:rPr>
              <a:t>h</a:t>
            </a:r>
            <a:r>
              <a:rPr lang="en-US">
                <a:solidFill>
                  <a:srgbClr val="3F3F3F"/>
                </a:solidFill>
                <a:latin typeface="Open Sans"/>
                <a:ea typeface="Open Sans"/>
                <a:cs typeface="Open Sans"/>
                <a:sym typeface="Open Sans"/>
              </a:rPr>
              <a:t> articles published in [the past 5 years] have at least </a:t>
            </a:r>
            <a:r>
              <a:rPr lang="en-US" b="1">
                <a:solidFill>
                  <a:srgbClr val="3F3F3F"/>
                </a:solidFill>
                <a:latin typeface="Open Sans"/>
                <a:ea typeface="Open Sans"/>
                <a:cs typeface="Open Sans"/>
                <a:sym typeface="Open Sans"/>
              </a:rPr>
              <a:t>h</a:t>
            </a:r>
            <a:r>
              <a:rPr lang="en-US">
                <a:solidFill>
                  <a:srgbClr val="3F3F3F"/>
                </a:solidFill>
                <a:latin typeface="Open Sans"/>
                <a:ea typeface="Open Sans"/>
                <a:cs typeface="Open Sans"/>
                <a:sym typeface="Open Sans"/>
              </a:rPr>
              <a:t> citations each. Thus, an </a:t>
            </a:r>
            <a:r>
              <a:rPr lang="en-US" b="1">
                <a:solidFill>
                  <a:srgbClr val="3F3F3F"/>
                </a:solidFill>
                <a:latin typeface="Open Sans"/>
                <a:ea typeface="Open Sans"/>
                <a:cs typeface="Open Sans"/>
                <a:sym typeface="Open Sans"/>
              </a:rPr>
              <a:t>h5</a:t>
            </a:r>
            <a:r>
              <a:rPr lang="en-US">
                <a:solidFill>
                  <a:srgbClr val="3F3F3F"/>
                </a:solidFill>
                <a:latin typeface="Open Sans"/>
                <a:ea typeface="Open Sans"/>
                <a:cs typeface="Open Sans"/>
                <a:sym typeface="Open Sans"/>
              </a:rPr>
              <a:t>-</a:t>
            </a:r>
            <a:r>
              <a:rPr lang="en-US" b="1">
                <a:solidFill>
                  <a:srgbClr val="3F3F3F"/>
                </a:solidFill>
                <a:latin typeface="Open Sans"/>
                <a:ea typeface="Open Sans"/>
                <a:cs typeface="Open Sans"/>
                <a:sym typeface="Open Sans"/>
              </a:rPr>
              <a:t>index</a:t>
            </a:r>
            <a:r>
              <a:rPr lang="en-US">
                <a:solidFill>
                  <a:srgbClr val="3F3F3F"/>
                </a:solidFill>
                <a:latin typeface="Open Sans"/>
                <a:ea typeface="Open Sans"/>
                <a:cs typeface="Open Sans"/>
                <a:sym typeface="Open Sans"/>
              </a:rPr>
              <a:t> of 60 means that that journal has published 60 articles in the previous 5 years that have 60 or more citations each.</a:t>
            </a:r>
            <a:endParaRPr>
              <a:solidFill>
                <a:srgbClr val="3F3F3F"/>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1100"/>
              <a:buFont typeface="Arial"/>
              <a:buNone/>
            </a:pPr>
            <a:endParaRPr>
              <a:solidFill>
                <a:srgbClr val="3F3F3F"/>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1100"/>
              <a:buFont typeface="Arial"/>
              <a:buNone/>
            </a:pPr>
            <a:r>
              <a:rPr lang="en-US" b="1">
                <a:solidFill>
                  <a:srgbClr val="3F3F3F"/>
                </a:solidFill>
                <a:latin typeface="Open Sans"/>
                <a:ea typeface="Open Sans"/>
                <a:cs typeface="Open Sans"/>
                <a:sym typeface="Open Sans"/>
              </a:rPr>
              <a:t>h5-median</a:t>
            </a:r>
            <a:r>
              <a:rPr lang="en-US">
                <a:solidFill>
                  <a:srgbClr val="3F3F3F"/>
                </a:solidFill>
                <a:latin typeface="Open Sans"/>
                <a:ea typeface="Open Sans"/>
                <a:cs typeface="Open Sans"/>
                <a:sym typeface="Open Sans"/>
              </a:rPr>
              <a:t> is based on h5-index, but instead measures the median (or middle) value of citations for the h number of citations. A journal with an h5-index of 60 and h5-median of 75 means that, of the 60 articles with 60 or more citations, the median of those citation values is 75.</a:t>
            </a:r>
            <a:endParaRPr>
              <a:solidFill>
                <a:srgbClr val="3F3F3F"/>
              </a:solidFill>
              <a:latin typeface="Open Sans"/>
              <a:ea typeface="Open Sans"/>
              <a:cs typeface="Open Sans"/>
              <a:sym typeface="Open Sans"/>
            </a:endParaRPr>
          </a:p>
        </p:txBody>
      </p:sp>
      <p:sp>
        <p:nvSpPr>
          <p:cNvPr id="459" name="Google Shape;459;g8a8bb03a90_0_0"/>
          <p:cNvSpPr txBox="1"/>
          <p:nvPr/>
        </p:nvSpPr>
        <p:spPr>
          <a:xfrm>
            <a:off x="1062030" y="4987260"/>
            <a:ext cx="9439421" cy="784830"/>
          </a:xfrm>
          <a:prstGeom prst="rect">
            <a:avLst/>
          </a:prstGeom>
          <a:noFill/>
          <a:ln w="9525" cap="flat" cmpd="sng">
            <a:solidFill>
              <a:srgbClr val="DDDDD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Open Sans"/>
                <a:ea typeface="Open Sans"/>
                <a:cs typeface="Open Sans"/>
                <a:sym typeface="Open Sans"/>
              </a:rPr>
              <a:t>Rachel Borchardt. “Subject Guides: Scholarly Research Impact Metrics: Journal-level impact - impact factor and more”. Accessed June 2021 https://subjectguides.library.american.edu/c.php?g=175335&amp;p=1154177</a:t>
            </a:r>
            <a:endParaRPr sz="1400" b="0" i="0" u="none" strike="noStrike" cap="none">
              <a:solidFill>
                <a:srgbClr val="000000"/>
              </a:solidFill>
              <a:latin typeface="Arial"/>
              <a:ea typeface="Arial"/>
              <a:cs typeface="Arial"/>
              <a:sym typeface="Arial"/>
            </a:endParaRPr>
          </a:p>
        </p:txBody>
      </p:sp>
      <p:sp>
        <p:nvSpPr>
          <p:cNvPr id="460" name="Google Shape;460;g8a8bb03a90_0_0"/>
          <p:cNvSpPr txBox="1"/>
          <p:nvPr/>
        </p:nvSpPr>
        <p:spPr>
          <a:xfrm>
            <a:off x="600799" y="5982664"/>
            <a:ext cx="917382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F3F3F"/>
                </a:solidFill>
                <a:latin typeface="Open Sans"/>
                <a:ea typeface="Open Sans"/>
                <a:cs typeface="Open Sans"/>
                <a:sym typeface="Open Sans"/>
              </a:rPr>
              <a:t>See lesson 1.2 for more information on bibliographic metrics</a:t>
            </a:r>
            <a:r>
              <a:rPr lang="en-US" sz="1400" b="0" i="0" u="none" strike="noStrike" cap="none">
                <a:solidFill>
                  <a:srgbClr val="3F3F3F"/>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2"/>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Advanced search</a:t>
            </a:r>
            <a:endParaRPr>
              <a:solidFill>
                <a:srgbClr val="586F7C"/>
              </a:solidFill>
              <a:latin typeface="Open Sans"/>
              <a:ea typeface="Open Sans"/>
              <a:cs typeface="Open Sans"/>
              <a:sym typeface="Open Sans"/>
            </a:endParaRPr>
          </a:p>
        </p:txBody>
      </p:sp>
      <p:sp>
        <p:nvSpPr>
          <p:cNvPr id="467" name="Google Shape;467;p42"/>
          <p:cNvSpPr txBox="1">
            <a:spLocks noGrp="1"/>
          </p:cNvSpPr>
          <p:nvPr>
            <p:ph type="body" idx="1"/>
          </p:nvPr>
        </p:nvSpPr>
        <p:spPr>
          <a:xfrm>
            <a:off x="0" y="1732715"/>
            <a:ext cx="11936185" cy="5125285"/>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A final highlighted feature is </a:t>
            </a:r>
            <a:r>
              <a:rPr lang="en-US" b="1">
                <a:solidFill>
                  <a:srgbClr val="3F3F3F"/>
                </a:solidFill>
                <a:latin typeface="Open Sans"/>
                <a:ea typeface="Open Sans"/>
                <a:cs typeface="Open Sans"/>
                <a:sym typeface="Open Sans"/>
              </a:rPr>
              <a:t>Advanced search</a:t>
            </a:r>
            <a:r>
              <a:rPr lang="en-US">
                <a:solidFill>
                  <a:srgbClr val="3F3F3F"/>
                </a:solidFill>
                <a:latin typeface="Open Sans"/>
                <a:ea typeface="Open Sans"/>
                <a:cs typeface="Open Sans"/>
                <a:sym typeface="Open Sans"/>
              </a:rPr>
              <a:t>. This option is displayed below.</a:t>
            </a:r>
            <a:endParaRPr>
              <a:solidFill>
                <a:srgbClr val="3F3F3F"/>
              </a:solidFill>
              <a:latin typeface="Open Sans"/>
              <a:ea typeface="Open Sans"/>
              <a:cs typeface="Open Sans"/>
              <a:sym typeface="Open Sans"/>
            </a:endParaRPr>
          </a:p>
        </p:txBody>
      </p:sp>
      <p:pic>
        <p:nvPicPr>
          <p:cNvPr id="468" name="Google Shape;468;p42" descr="https://lh5.googleusercontent.com/bPA71D9jxa0X1-dAuPQmPSdK6TBAEogfDAr-ZKrDJbB7I0X-gnU8YvW_2Dl3cjdDz9ULFmXyEfmIlYVCHtrmNaz4KuNjJGbnAInchxhRTbC5Ly4TRFz-_kirQzy6-T8KfVYRJBs"/>
          <p:cNvPicPr preferRelativeResize="0"/>
          <p:nvPr/>
        </p:nvPicPr>
        <p:blipFill rotWithShape="1">
          <a:blip r:embed="rId3">
            <a:alphaModFix/>
          </a:blip>
          <a:srcRect/>
          <a:stretch/>
        </p:blipFill>
        <p:spPr>
          <a:xfrm>
            <a:off x="3469949" y="2922815"/>
            <a:ext cx="5987015" cy="359521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43"/>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Troubleshooting and support</a:t>
            </a:r>
            <a:endParaRPr/>
          </a:p>
        </p:txBody>
      </p:sp>
      <p:sp>
        <p:nvSpPr>
          <p:cNvPr id="475" name="Google Shape;475;p43"/>
          <p:cNvSpPr txBox="1">
            <a:spLocks noGrp="1"/>
          </p:cNvSpPr>
          <p:nvPr>
            <p:ph type="body" idx="1"/>
          </p:nvPr>
        </p:nvSpPr>
        <p:spPr>
          <a:xfrm>
            <a:off x="212270" y="1796144"/>
            <a:ext cx="11462659" cy="4882242"/>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Clr>
                <a:schemeClr val="dk1"/>
              </a:buClr>
              <a:buSzPts val="2400"/>
              <a:buNone/>
            </a:pPr>
            <a:r>
              <a:rPr lang="en-US" b="1">
                <a:solidFill>
                  <a:srgbClr val="3F3F3F"/>
                </a:solidFill>
                <a:latin typeface="Open Sans"/>
                <a:ea typeface="Open Sans"/>
                <a:cs typeface="Open Sans"/>
                <a:sym typeface="Open Sans"/>
              </a:rPr>
              <a:t>Common issues;</a:t>
            </a:r>
            <a:endParaRPr>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access to the journal has a blocked popup message</a:t>
            </a:r>
            <a:endParaRPr>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failure to properly login with the institution's Username/Password</a:t>
            </a:r>
            <a:endParaRPr>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journal or book titles not included in publisher’s offer</a:t>
            </a:r>
            <a:endParaRPr>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technical problems at the publisher's website. </a:t>
            </a:r>
            <a:endParaRPr>
              <a:solidFill>
                <a:srgbClr val="3F3F3F"/>
              </a:solidFill>
            </a:endParaRPr>
          </a:p>
          <a:p>
            <a:pPr marL="76200" lvl="0" indent="0" algn="l" rtl="0">
              <a:lnSpc>
                <a:spcPct val="90000"/>
              </a:lnSpc>
              <a:spcBef>
                <a:spcPts val="1000"/>
              </a:spcBef>
              <a:spcAft>
                <a:spcPts val="0"/>
              </a:spcAft>
              <a:buClr>
                <a:schemeClr val="dk2"/>
              </a:buClr>
              <a:buSzPts val="2400"/>
              <a:buNone/>
            </a:pPr>
            <a:endParaRPr>
              <a:solidFill>
                <a:srgbClr val="3F3F3F"/>
              </a:solidFill>
              <a:latin typeface="Open Sans"/>
              <a:ea typeface="Open Sans"/>
              <a:cs typeface="Open Sans"/>
              <a:sym typeface="Open Sans"/>
            </a:endParaRPr>
          </a:p>
          <a:p>
            <a:pPr marL="76200" lvl="0" indent="0" algn="l" rtl="0">
              <a:lnSpc>
                <a:spcPct val="90000"/>
              </a:lnSpc>
              <a:spcBef>
                <a:spcPts val="1000"/>
              </a:spcBef>
              <a:spcAft>
                <a:spcPts val="0"/>
              </a:spcAft>
              <a:buClr>
                <a:schemeClr val="dk1"/>
              </a:buClr>
              <a:buSzPts val="2400"/>
              <a:buNone/>
            </a:pPr>
            <a:r>
              <a:rPr lang="en-US" b="1">
                <a:solidFill>
                  <a:srgbClr val="3F3F3F"/>
                </a:solidFill>
                <a:latin typeface="Open Sans"/>
                <a:ea typeface="Open Sans"/>
                <a:cs typeface="Open Sans"/>
                <a:sym typeface="Open Sans"/>
              </a:rPr>
              <a:t>What to do:</a:t>
            </a:r>
            <a:endParaRPr>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If the user is logged in and the institution has access to the specific title, this confirms that there is a technical problem at the publisher’s website.  Report this problem to the Research4Life HelpDesk at </a:t>
            </a:r>
            <a:r>
              <a:rPr lang="en-US" u="sng">
                <a:solidFill>
                  <a:srgbClr val="3F3F3F"/>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r4l@research4life.org</a:t>
            </a:r>
            <a:endParaRPr>
              <a:solidFill>
                <a:srgbClr val="3F3F3F"/>
              </a:solidFill>
              <a:latin typeface="Open Sans"/>
              <a:ea typeface="Open Sans"/>
              <a:cs typeface="Open Sans"/>
              <a:sym typeface="Open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44"/>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Contact the HelpDesk</a:t>
            </a:r>
            <a:endParaRPr>
              <a:solidFill>
                <a:srgbClr val="586F7C"/>
              </a:solidFill>
              <a:latin typeface="Open Sans"/>
              <a:ea typeface="Open Sans"/>
              <a:cs typeface="Open Sans"/>
              <a:sym typeface="Open Sans"/>
            </a:endParaRPr>
          </a:p>
        </p:txBody>
      </p:sp>
      <p:sp>
        <p:nvSpPr>
          <p:cNvPr id="482" name="Google Shape;482;p44"/>
          <p:cNvSpPr txBox="1">
            <a:spLocks noGrp="1"/>
          </p:cNvSpPr>
          <p:nvPr>
            <p:ph type="body" idx="1"/>
          </p:nvPr>
        </p:nvSpPr>
        <p:spPr>
          <a:xfrm>
            <a:off x="212270" y="1796144"/>
            <a:ext cx="11462659" cy="4882242"/>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Clr>
                <a:schemeClr val="dk1"/>
              </a:buClr>
              <a:buSzPts val="2400"/>
              <a:buNone/>
            </a:pPr>
            <a:r>
              <a:rPr lang="en-US" sz="2800">
                <a:solidFill>
                  <a:srgbClr val="3F3F3F"/>
                </a:solidFill>
                <a:latin typeface="Open Sans"/>
                <a:ea typeface="Open Sans"/>
                <a:cs typeface="Open Sans"/>
                <a:sym typeface="Open Sans"/>
              </a:rPr>
              <a:t>When contacting the HelpDesk, please use the following checklist: </a:t>
            </a:r>
            <a:endParaRPr sz="2800">
              <a:solidFill>
                <a:srgbClr val="3F3F3F"/>
              </a:solidFill>
              <a:latin typeface="Open Sans"/>
              <a:ea typeface="Open Sans"/>
              <a:cs typeface="Open Sans"/>
              <a:sym typeface="Open Sans"/>
            </a:endParaRPr>
          </a:p>
          <a:p>
            <a:pPr marL="76200" lvl="0" indent="0" algn="l" rtl="0">
              <a:lnSpc>
                <a:spcPct val="90000"/>
              </a:lnSpc>
              <a:spcBef>
                <a:spcPts val="1000"/>
              </a:spcBef>
              <a:spcAft>
                <a:spcPts val="0"/>
              </a:spcAft>
              <a:buClr>
                <a:schemeClr val="dk2"/>
              </a:buClr>
              <a:buSzPts val="2400"/>
              <a:buNone/>
            </a:pPr>
            <a:endParaRPr sz="600">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Font typeface="Arial"/>
              <a:buChar char="•"/>
            </a:pPr>
            <a:r>
              <a:rPr lang="en-US" sz="2200">
                <a:solidFill>
                  <a:srgbClr val="3F3F3F"/>
                </a:solidFill>
                <a:latin typeface="Open Sans"/>
                <a:ea typeface="Open Sans"/>
                <a:cs typeface="Open Sans"/>
                <a:sym typeface="Open Sans"/>
              </a:rPr>
              <a:t>What is your institution name and country?</a:t>
            </a:r>
            <a:endParaRPr>
              <a:solidFill>
                <a:srgbClr val="3F3F3F"/>
              </a:solidFill>
            </a:endParaRPr>
          </a:p>
          <a:p>
            <a:pPr marL="457200" lvl="0" indent="-381000" algn="l" rtl="0">
              <a:lnSpc>
                <a:spcPct val="90000"/>
              </a:lnSpc>
              <a:spcBef>
                <a:spcPts val="1000"/>
              </a:spcBef>
              <a:spcAft>
                <a:spcPts val="0"/>
              </a:spcAft>
              <a:buClr>
                <a:schemeClr val="dk1"/>
              </a:buClr>
              <a:buSzPts val="2400"/>
              <a:buFont typeface="Arial"/>
              <a:buChar char="•"/>
            </a:pPr>
            <a:r>
              <a:rPr lang="en-US" sz="2200">
                <a:solidFill>
                  <a:srgbClr val="3F3F3F"/>
                </a:solidFill>
                <a:latin typeface="Open Sans"/>
                <a:ea typeface="Open Sans"/>
                <a:cs typeface="Open Sans"/>
                <a:sym typeface="Open Sans"/>
              </a:rPr>
              <a:t>What is the username and password you are using? (if applicable).</a:t>
            </a:r>
            <a:endParaRPr>
              <a:solidFill>
                <a:srgbClr val="3F3F3F"/>
              </a:solidFill>
            </a:endParaRPr>
          </a:p>
          <a:p>
            <a:pPr marL="457200" lvl="0" indent="-381000" algn="l" rtl="0">
              <a:lnSpc>
                <a:spcPct val="90000"/>
              </a:lnSpc>
              <a:spcBef>
                <a:spcPts val="1000"/>
              </a:spcBef>
              <a:spcAft>
                <a:spcPts val="0"/>
              </a:spcAft>
              <a:buClr>
                <a:schemeClr val="dk1"/>
              </a:buClr>
              <a:buSzPts val="2400"/>
              <a:buFont typeface="Arial"/>
              <a:buChar char="•"/>
            </a:pPr>
            <a:r>
              <a:rPr lang="en-US" sz="2200">
                <a:solidFill>
                  <a:srgbClr val="3F3F3F"/>
                </a:solidFill>
                <a:latin typeface="Open Sans"/>
                <a:ea typeface="Open Sans"/>
                <a:cs typeface="Open Sans"/>
                <a:sym typeface="Open Sans"/>
              </a:rPr>
              <a:t>Does your institution use IP-based access to Hinari and Research4Life? (if applicable).</a:t>
            </a:r>
            <a:endParaRPr>
              <a:solidFill>
                <a:srgbClr val="3F3F3F"/>
              </a:solidFill>
            </a:endParaRPr>
          </a:p>
          <a:p>
            <a:pPr marL="457200" lvl="0" indent="-381000" algn="l" rtl="0">
              <a:lnSpc>
                <a:spcPct val="90000"/>
              </a:lnSpc>
              <a:spcBef>
                <a:spcPts val="1000"/>
              </a:spcBef>
              <a:spcAft>
                <a:spcPts val="0"/>
              </a:spcAft>
              <a:buClr>
                <a:schemeClr val="dk1"/>
              </a:buClr>
              <a:buSzPts val="2400"/>
              <a:buFont typeface="Arial"/>
              <a:buChar char="•"/>
            </a:pPr>
            <a:r>
              <a:rPr lang="en-US" sz="2200">
                <a:solidFill>
                  <a:srgbClr val="3F3F3F"/>
                </a:solidFill>
                <a:latin typeface="Open Sans"/>
                <a:ea typeface="Open Sans"/>
                <a:cs typeface="Open Sans"/>
                <a:sym typeface="Open Sans"/>
              </a:rPr>
              <a:t>Are you able to login or do you get a ‘Failure to authenticate’ message?</a:t>
            </a:r>
            <a:endParaRPr>
              <a:solidFill>
                <a:srgbClr val="3F3F3F"/>
              </a:solidFill>
            </a:endParaRPr>
          </a:p>
          <a:p>
            <a:pPr marL="457200" lvl="0" indent="-381000" algn="l" rtl="0">
              <a:lnSpc>
                <a:spcPct val="90000"/>
              </a:lnSpc>
              <a:spcBef>
                <a:spcPts val="1000"/>
              </a:spcBef>
              <a:spcAft>
                <a:spcPts val="0"/>
              </a:spcAft>
              <a:buClr>
                <a:schemeClr val="dk1"/>
              </a:buClr>
              <a:buSzPts val="2400"/>
              <a:buFont typeface="Arial"/>
              <a:buChar char="•"/>
            </a:pPr>
            <a:r>
              <a:rPr lang="en-US" sz="2200">
                <a:solidFill>
                  <a:srgbClr val="3F3F3F"/>
                </a:solidFill>
                <a:latin typeface="Open Sans"/>
                <a:ea typeface="Open Sans"/>
                <a:cs typeface="Open Sans"/>
                <a:sym typeface="Open Sans"/>
              </a:rPr>
              <a:t>Are you having problems accessing all content or a specific journal or book? </a:t>
            </a:r>
            <a:endParaRPr>
              <a:solidFill>
                <a:srgbClr val="3F3F3F"/>
              </a:solidFill>
            </a:endParaRPr>
          </a:p>
          <a:p>
            <a:pPr marL="457200" lvl="0" indent="-381000" algn="l" rtl="0">
              <a:lnSpc>
                <a:spcPct val="90000"/>
              </a:lnSpc>
              <a:spcBef>
                <a:spcPts val="1000"/>
              </a:spcBef>
              <a:spcAft>
                <a:spcPts val="0"/>
              </a:spcAft>
              <a:buClr>
                <a:schemeClr val="dk1"/>
              </a:buClr>
              <a:buSzPts val="2400"/>
              <a:buFont typeface="Arial"/>
              <a:buChar char="•"/>
            </a:pPr>
            <a:r>
              <a:rPr lang="en-US" sz="2200">
                <a:solidFill>
                  <a:srgbClr val="3F3F3F"/>
                </a:solidFill>
                <a:latin typeface="Open Sans"/>
                <a:ea typeface="Open Sans"/>
                <a:cs typeface="Open Sans"/>
                <a:sym typeface="Open Sans"/>
              </a:rPr>
              <a:t>If you have a problem to access a specific title, please write down the name of the journal or book.</a:t>
            </a:r>
            <a:endParaRPr>
              <a:solidFill>
                <a:srgbClr val="3F3F3F"/>
              </a:solidFill>
            </a:endParaRPr>
          </a:p>
          <a:p>
            <a:pPr marL="457200" lvl="0" indent="-381000" algn="l" rtl="0">
              <a:lnSpc>
                <a:spcPct val="90000"/>
              </a:lnSpc>
              <a:spcBef>
                <a:spcPts val="1000"/>
              </a:spcBef>
              <a:spcAft>
                <a:spcPts val="0"/>
              </a:spcAft>
              <a:buClr>
                <a:schemeClr val="dk1"/>
              </a:buClr>
              <a:buSzPts val="2400"/>
              <a:buFont typeface="Arial"/>
              <a:buChar char="•"/>
            </a:pPr>
            <a:r>
              <a:rPr lang="en-US" sz="2200">
                <a:solidFill>
                  <a:srgbClr val="3F3F3F"/>
                </a:solidFill>
                <a:latin typeface="Open Sans"/>
                <a:ea typeface="Open Sans"/>
                <a:cs typeface="Open Sans"/>
                <a:sym typeface="Open Sans"/>
              </a:rPr>
              <a:t>Please include a screenshot (including URL) of the error you experienced.</a:t>
            </a:r>
            <a:endParaRPr>
              <a:solidFill>
                <a:srgbClr val="3F3F3F"/>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5"/>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Summary</a:t>
            </a:r>
            <a:endParaRPr>
              <a:solidFill>
                <a:srgbClr val="586F7C"/>
              </a:solidFill>
              <a:latin typeface="Open Sans"/>
              <a:ea typeface="Open Sans"/>
              <a:cs typeface="Open Sans"/>
              <a:sym typeface="Open Sans"/>
            </a:endParaRPr>
          </a:p>
        </p:txBody>
      </p:sp>
      <p:sp>
        <p:nvSpPr>
          <p:cNvPr id="489" name="Google Shape;489;p45"/>
          <p:cNvSpPr txBox="1">
            <a:spLocks noGrp="1"/>
          </p:cNvSpPr>
          <p:nvPr>
            <p:ph type="body" idx="1"/>
          </p:nvPr>
        </p:nvSpPr>
        <p:spPr>
          <a:xfrm>
            <a:off x="212270" y="1796144"/>
            <a:ext cx="11462659" cy="4882242"/>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sz="2800">
                <a:solidFill>
                  <a:srgbClr val="3F3F3F"/>
                </a:solidFill>
                <a:latin typeface="Open Sans"/>
                <a:ea typeface="Open Sans"/>
                <a:cs typeface="Open Sans"/>
                <a:sym typeface="Open Sans"/>
              </a:rPr>
              <a:t>This lesson focused on two search tools that are available for all five collections. Both contain links to full-text material from the Research4Life participating publishers. </a:t>
            </a:r>
            <a:endParaRPr sz="2800">
              <a:solidFill>
                <a:srgbClr val="3F3F3F"/>
              </a:solidFill>
              <a:latin typeface="Open Sans"/>
              <a:ea typeface="Open Sans"/>
              <a:cs typeface="Open Sans"/>
              <a:sym typeface="Open Sans"/>
            </a:endParaRPr>
          </a:p>
          <a:p>
            <a:pPr marL="457200" lvl="0" indent="-381000" algn="just" rtl="0">
              <a:lnSpc>
                <a:spcPct val="90000"/>
              </a:lnSpc>
              <a:spcBef>
                <a:spcPts val="1000"/>
              </a:spcBef>
              <a:spcAft>
                <a:spcPts val="0"/>
              </a:spcAft>
              <a:buClr>
                <a:schemeClr val="dk1"/>
              </a:buClr>
              <a:buSzPts val="2400"/>
              <a:buChar char="●"/>
            </a:pPr>
            <a:r>
              <a:rPr lang="en-US" sz="2800">
                <a:solidFill>
                  <a:srgbClr val="3F3F3F"/>
                </a:solidFill>
                <a:latin typeface="Open Sans"/>
                <a:ea typeface="Open Sans"/>
                <a:cs typeface="Open Sans"/>
                <a:sym typeface="Open Sans"/>
              </a:rPr>
              <a:t>Search across all Research4Life… is searched from any of the Content Portals’ initial page or the Content page of any Research4Life Collections. Google Scholar (Research4Life) is available from the Databases  list of any Collection.</a:t>
            </a:r>
            <a:endParaRPr>
              <a:solidFill>
                <a:srgbClr val="3F3F3F"/>
              </a:solidFill>
            </a:endParaRPr>
          </a:p>
          <a:p>
            <a:pPr marL="457200" lvl="0" indent="-381000" algn="just" rtl="0">
              <a:lnSpc>
                <a:spcPct val="90000"/>
              </a:lnSpc>
              <a:spcBef>
                <a:spcPts val="1000"/>
              </a:spcBef>
              <a:spcAft>
                <a:spcPts val="0"/>
              </a:spcAft>
              <a:buClr>
                <a:schemeClr val="dk1"/>
              </a:buClr>
              <a:buSzPts val="2400"/>
              <a:buChar char="●"/>
            </a:pPr>
            <a:r>
              <a:rPr lang="en-US" sz="2800">
                <a:solidFill>
                  <a:srgbClr val="3F3F3F"/>
                </a:solidFill>
                <a:latin typeface="Open Sans"/>
                <a:ea typeface="Open Sans"/>
                <a:cs typeface="Open Sans"/>
                <a:sym typeface="Open Sans"/>
              </a:rPr>
              <a:t>In both tools, the search results are linked to the Summon Knowledge Base instance reflecting all the publishers’ offers in that country.  The Summon search link resolver maps the results to include the available Research4Life resources. </a:t>
            </a:r>
            <a:endParaRPr sz="2800">
              <a:solidFill>
                <a:srgbClr val="3F3F3F"/>
              </a:solidFill>
              <a:latin typeface="Open Sans"/>
              <a:ea typeface="Open Sans"/>
              <a:cs typeface="Open Sans"/>
              <a:sym typeface="Open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8"/>
          <p:cNvSpPr txBox="1">
            <a:spLocks noGrp="1"/>
          </p:cNvSpPr>
          <p:nvPr>
            <p:ph type="title"/>
          </p:nvPr>
        </p:nvSpPr>
        <p:spPr>
          <a:xfrm>
            <a:off x="0" y="378812"/>
            <a:ext cx="8131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Additional Resources</a:t>
            </a:r>
            <a:endParaRPr>
              <a:solidFill>
                <a:srgbClr val="586F7C"/>
              </a:solidFill>
              <a:latin typeface="Open Sans"/>
              <a:ea typeface="Open Sans"/>
              <a:cs typeface="Open Sans"/>
              <a:sym typeface="Open Sans"/>
            </a:endParaRPr>
          </a:p>
        </p:txBody>
      </p:sp>
      <p:sp>
        <p:nvSpPr>
          <p:cNvPr id="496" name="Google Shape;496;p8"/>
          <p:cNvSpPr txBox="1">
            <a:spLocks noGrp="1"/>
          </p:cNvSpPr>
          <p:nvPr>
            <p:ph type="body" idx="1"/>
          </p:nvPr>
        </p:nvSpPr>
        <p:spPr>
          <a:xfrm>
            <a:off x="655983" y="1796144"/>
            <a:ext cx="11019000" cy="4882200"/>
          </a:xfrm>
          <a:prstGeom prst="rect">
            <a:avLst/>
          </a:prstGeom>
          <a:noFill/>
          <a:ln>
            <a:noFill/>
          </a:ln>
        </p:spPr>
        <p:txBody>
          <a:bodyPr spcFirstLastPara="1" wrap="square" lIns="91425" tIns="45700" rIns="91425" bIns="45700" anchor="t" anchorCtr="0">
            <a:noAutofit/>
          </a:bodyPr>
          <a:lstStyle/>
          <a:p>
            <a:pPr marL="38100" marR="0" lvl="0" indent="76200" algn="l" rtl="0">
              <a:lnSpc>
                <a:spcPct val="90000"/>
              </a:lnSpc>
              <a:spcBef>
                <a:spcPts val="600"/>
              </a:spcBef>
              <a:spcAft>
                <a:spcPts val="0"/>
              </a:spcAft>
              <a:buSzPts val="1800"/>
              <a:buFont typeface="Open Sans"/>
              <a:buNone/>
            </a:pPr>
            <a:endParaRPr sz="18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marR="0" lvl="0" indent="0" algn="l" rtl="0">
              <a:lnSpc>
                <a:spcPct val="90000"/>
              </a:lnSpc>
              <a:spcBef>
                <a:spcPts val="600"/>
              </a:spcBef>
              <a:spcAft>
                <a:spcPts val="0"/>
              </a:spcAft>
              <a:buSzPts val="2400"/>
              <a:buNone/>
            </a:pPr>
            <a:r>
              <a:rPr lang="en-US" sz="1800" dirty="0">
                <a:latin typeface="Open Sans" panose="020B0606030504020204" pitchFamily="34" charset="0"/>
                <a:ea typeface="Open Sans" panose="020B0606030504020204" pitchFamily="34" charset="0"/>
                <a:cs typeface="Open Sans" panose="020B0606030504020204" pitchFamily="34" charset="0"/>
                <a:sym typeface="Century Gothic"/>
              </a:rPr>
              <a:t>‘Google Scholar Search Tips’. Accessed 6 November 2020. </a:t>
            </a:r>
            <a:r>
              <a:rPr lang="en-US" sz="1800" u="sng" dirty="0">
                <a:solidFill>
                  <a:srgbClr val="1155CC"/>
                </a:solidFill>
                <a:latin typeface="Open Sans" panose="020B0606030504020204" pitchFamily="34" charset="0"/>
                <a:ea typeface="Open Sans" panose="020B0606030504020204" pitchFamily="34" charset="0"/>
                <a:cs typeface="Open Sans" panose="020B0606030504020204" pitchFamily="34" charset="0"/>
                <a:sym typeface="Century Gothic"/>
                <a:hlinkClick r:id="rId3">
                  <a:extLst>
                    <a:ext uri="{A12FA001-AC4F-418D-AE19-62706E023703}">
                      <ahyp:hlinkClr xmlns:ahyp="http://schemas.microsoft.com/office/drawing/2018/hyperlinkcolor" val="tx"/>
                    </a:ext>
                  </a:extLst>
                </a:hlinkClick>
              </a:rPr>
              <a:t>https://scholar.google.com/intl/en/scholar/help.html</a:t>
            </a:r>
            <a:endParaRPr sz="1800" dirty="0">
              <a:latin typeface="Open Sans" panose="020B0606030504020204" pitchFamily="34" charset="0"/>
              <a:ea typeface="Open Sans" panose="020B0606030504020204" pitchFamily="34" charset="0"/>
              <a:cs typeface="Open Sans" panose="020B0606030504020204" pitchFamily="34" charset="0"/>
              <a:sym typeface="Century Gothic"/>
            </a:endParaRPr>
          </a:p>
          <a:p>
            <a:pPr marL="0" marR="0" lvl="0" indent="0" algn="l" rtl="0">
              <a:lnSpc>
                <a:spcPct val="90000"/>
              </a:lnSpc>
              <a:spcBef>
                <a:spcPts val="1200"/>
              </a:spcBef>
              <a:spcAft>
                <a:spcPts val="0"/>
              </a:spcAft>
              <a:buSzPts val="2400"/>
              <a:buNone/>
            </a:pPr>
            <a:r>
              <a:rPr lang="en-US" sz="1800" dirty="0">
                <a:latin typeface="Open Sans" panose="020B0606030504020204" pitchFamily="34" charset="0"/>
                <a:ea typeface="Open Sans" panose="020B0606030504020204" pitchFamily="34" charset="0"/>
                <a:cs typeface="Open Sans" panose="020B0606030504020204" pitchFamily="34" charset="0"/>
                <a:sym typeface="Century Gothic"/>
              </a:rPr>
              <a:t>How Library Stuff Works: Searching in Google Scholar, 2013. Accessed 6 November 2020. </a:t>
            </a:r>
            <a:r>
              <a:rPr lang="en-US" sz="1800" u="sng" dirty="0">
                <a:solidFill>
                  <a:srgbClr val="1155CC"/>
                </a:solidFill>
                <a:latin typeface="Open Sans" panose="020B0606030504020204" pitchFamily="34" charset="0"/>
                <a:ea typeface="Open Sans" panose="020B0606030504020204" pitchFamily="34" charset="0"/>
                <a:cs typeface="Open Sans" panose="020B0606030504020204" pitchFamily="34" charset="0"/>
                <a:sym typeface="Century Gothic"/>
                <a:hlinkClick r:id="rId4">
                  <a:extLst>
                    <a:ext uri="{A12FA001-AC4F-418D-AE19-62706E023703}">
                      <ahyp:hlinkClr xmlns:ahyp="http://schemas.microsoft.com/office/drawing/2018/hyperlinkcolor" val="tx"/>
                    </a:ext>
                  </a:extLst>
                </a:hlinkClick>
              </a:rPr>
              <a:t>https://www.youtube.com/watch?v=WsTPZItV3No</a:t>
            </a:r>
            <a:r>
              <a:rPr lang="en-US" sz="1800" dirty="0">
                <a:latin typeface="Open Sans" panose="020B0606030504020204" pitchFamily="34" charset="0"/>
                <a:ea typeface="Open Sans" panose="020B0606030504020204" pitchFamily="34" charset="0"/>
                <a:cs typeface="Open Sans" panose="020B0606030504020204" pitchFamily="34" charset="0"/>
                <a:sym typeface="Century Gothic"/>
              </a:rPr>
              <a:t>  </a:t>
            </a:r>
            <a:endParaRPr sz="1800" dirty="0">
              <a:latin typeface="Open Sans" panose="020B0606030504020204" pitchFamily="34" charset="0"/>
              <a:ea typeface="Open Sans" panose="020B0606030504020204" pitchFamily="34" charset="0"/>
              <a:cs typeface="Open Sans" panose="020B0606030504020204" pitchFamily="34" charset="0"/>
              <a:sym typeface="Century Gothic"/>
            </a:endParaRPr>
          </a:p>
          <a:p>
            <a:pPr marL="0" marR="0" lvl="0" indent="0" algn="l" rtl="0">
              <a:lnSpc>
                <a:spcPct val="90000"/>
              </a:lnSpc>
              <a:spcBef>
                <a:spcPts val="1200"/>
              </a:spcBef>
              <a:spcAft>
                <a:spcPts val="0"/>
              </a:spcAft>
              <a:buSzPts val="2400"/>
              <a:buNone/>
            </a:pPr>
            <a:r>
              <a:rPr lang="en-US" sz="1800" dirty="0" err="1">
                <a:latin typeface="Open Sans" panose="020B0606030504020204" pitchFamily="34" charset="0"/>
                <a:ea typeface="Open Sans" panose="020B0606030504020204" pitchFamily="34" charset="0"/>
                <a:cs typeface="Open Sans" panose="020B0606030504020204" pitchFamily="34" charset="0"/>
                <a:sym typeface="Century Gothic"/>
              </a:rPr>
              <a:t>Schuetze</a:t>
            </a:r>
            <a:r>
              <a:rPr lang="en-US" sz="1800" dirty="0">
                <a:latin typeface="Open Sans" panose="020B0606030504020204" pitchFamily="34" charset="0"/>
                <a:ea typeface="Open Sans" panose="020B0606030504020204" pitchFamily="34" charset="0"/>
                <a:cs typeface="Open Sans" panose="020B0606030504020204" pitchFamily="34" charset="0"/>
                <a:sym typeface="Century Gothic"/>
              </a:rPr>
              <a:t>, Scott. ‘</a:t>
            </a:r>
            <a:r>
              <a:rPr lang="en-US" sz="1800" dirty="0" err="1">
                <a:latin typeface="Open Sans" panose="020B0606030504020204" pitchFamily="34" charset="0"/>
                <a:ea typeface="Open Sans" panose="020B0606030504020204" pitchFamily="34" charset="0"/>
                <a:cs typeface="Open Sans" panose="020B0606030504020204" pitchFamily="34" charset="0"/>
                <a:sym typeface="Century Gothic"/>
              </a:rPr>
              <a:t>LibGuides</a:t>
            </a:r>
            <a:r>
              <a:rPr lang="en-US" sz="1800" dirty="0">
                <a:latin typeface="Open Sans" panose="020B0606030504020204" pitchFamily="34" charset="0"/>
                <a:ea typeface="Open Sans" panose="020B0606030504020204" pitchFamily="34" charset="0"/>
                <a:cs typeface="Open Sans" panose="020B0606030504020204" pitchFamily="34" charset="0"/>
                <a:sym typeface="Century Gothic"/>
              </a:rPr>
              <a:t>: Summon: A Great Place to Start Your Research: About’. Accessed 6 November 2020. </a:t>
            </a:r>
            <a:r>
              <a:rPr lang="en-US" sz="1800" u="sng" dirty="0">
                <a:solidFill>
                  <a:srgbClr val="1155CC"/>
                </a:solidFill>
                <a:latin typeface="Open Sans" panose="020B0606030504020204" pitchFamily="34" charset="0"/>
                <a:ea typeface="Open Sans" panose="020B0606030504020204" pitchFamily="34" charset="0"/>
                <a:cs typeface="Open Sans" panose="020B0606030504020204" pitchFamily="34" charset="0"/>
                <a:sym typeface="Century Gothic"/>
                <a:hlinkClick r:id="rId5">
                  <a:extLst>
                    <a:ext uri="{A12FA001-AC4F-418D-AE19-62706E023703}">
                      <ahyp:hlinkClr xmlns:ahyp="http://schemas.microsoft.com/office/drawing/2018/hyperlinkcolor" val="tx"/>
                    </a:ext>
                  </a:extLst>
                </a:hlinkClick>
              </a:rPr>
              <a:t>https://proquest.libguides.com/summon/about</a:t>
            </a:r>
            <a:r>
              <a:rPr lang="en-US" sz="1800" dirty="0">
                <a:latin typeface="Open Sans" panose="020B0606030504020204" pitchFamily="34" charset="0"/>
                <a:ea typeface="Open Sans" panose="020B0606030504020204" pitchFamily="34" charset="0"/>
                <a:cs typeface="Open Sans" panose="020B0606030504020204" pitchFamily="34" charset="0"/>
                <a:sym typeface="Century Gothic"/>
              </a:rPr>
              <a:t> </a:t>
            </a:r>
            <a:endParaRPr sz="1800" dirty="0">
              <a:latin typeface="Open Sans" panose="020B0606030504020204" pitchFamily="34" charset="0"/>
              <a:ea typeface="Open Sans" panose="020B0606030504020204" pitchFamily="34" charset="0"/>
              <a:cs typeface="Open Sans" panose="020B0606030504020204" pitchFamily="34" charset="0"/>
              <a:sym typeface="Century Gothic"/>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502" name="Google Shape;502;g727b3dbef2_0_81"/>
          <p:cNvSpPr txBox="1">
            <a:spLocks noGrp="1"/>
          </p:cNvSpPr>
          <p:nvPr>
            <p:ph type="body" idx="1"/>
          </p:nvPr>
        </p:nvSpPr>
        <p:spPr>
          <a:xfrm>
            <a:off x="656075" y="2094525"/>
            <a:ext cx="9916800" cy="3599400"/>
          </a:xfrm>
          <a:prstGeom prst="rect">
            <a:avLst/>
          </a:prstGeom>
          <a:noFill/>
          <a:ln>
            <a:noFill/>
          </a:ln>
        </p:spPr>
        <p:txBody>
          <a:bodyPr spcFirstLastPara="1" wrap="square" lIns="91425" tIns="45700" rIns="91425" bIns="45700" anchor="t" anchorCtr="0">
            <a:noAutofit/>
          </a:bodyPr>
          <a:lstStyle/>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3F3F3F"/>
                </a:solidFill>
                <a:latin typeface="Open Sans"/>
                <a:ea typeface="Open Sans"/>
                <a:cs typeface="Open Sans"/>
                <a:sym typeface="Open Sans"/>
              </a:rPr>
              <a:t>Visit us at </a:t>
            </a:r>
            <a:r>
              <a:rPr lang="en-US" sz="2000">
                <a:solidFill>
                  <a:srgbClr val="3F3F3F"/>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a:t>
            </a:r>
            <a:r>
              <a:rPr lang="en-US" sz="2000" u="sng">
                <a:solidFill>
                  <a:srgbClr val="3F3F3F"/>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a:t>
            </a:r>
            <a:endParaRPr sz="2000">
              <a:solidFill>
                <a:srgbClr val="3F3F3F"/>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3F3F3F"/>
                </a:solidFill>
                <a:latin typeface="Open Sans"/>
                <a:ea typeface="Open Sans"/>
                <a:cs typeface="Open Sans"/>
                <a:sym typeface="Open Sans"/>
              </a:rPr>
              <a:t>Contact us at </a:t>
            </a:r>
            <a:r>
              <a:rPr lang="en-US" sz="2000">
                <a:solidFill>
                  <a:srgbClr val="3F3F3F"/>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r4l@research4life.org</a:t>
            </a:r>
            <a:r>
              <a:rPr lang="en-US" sz="2000">
                <a:solidFill>
                  <a:srgbClr val="3F3F3F"/>
                </a:solidFill>
                <a:latin typeface="Open Sans"/>
                <a:ea typeface="Open Sans"/>
                <a:cs typeface="Open Sans"/>
                <a:sym typeface="Open Sans"/>
              </a:rPr>
              <a:t> </a:t>
            </a:r>
            <a:endParaRPr sz="2000">
              <a:solidFill>
                <a:srgbClr val="3F3F3F"/>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3F3F3F"/>
                </a:solidFill>
                <a:latin typeface="Open Sans"/>
                <a:ea typeface="Open Sans"/>
                <a:cs typeface="Open Sans"/>
                <a:sym typeface="Open Sans"/>
              </a:rPr>
              <a:t>Find out about other training materials </a:t>
            </a:r>
            <a:r>
              <a:rPr lang="en-US" sz="2000">
                <a:solidFill>
                  <a:schemeClr val="accent5"/>
                </a:solidFill>
                <a:latin typeface="Open Sans"/>
                <a:ea typeface="Open Sans"/>
                <a:cs typeface="Open Sans"/>
                <a:sym typeface="Open Sans"/>
              </a:rPr>
              <a:t>[</a:t>
            </a:r>
            <a:r>
              <a:rPr lang="en-US" sz="2000" u="sng">
                <a:solidFill>
                  <a:schemeClr val="accent5"/>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www.research4life.org/training</a:t>
            </a:r>
            <a:r>
              <a:rPr lang="en-US" sz="2000">
                <a:solidFill>
                  <a:schemeClr val="accent5"/>
                </a:solidFill>
                <a:latin typeface="Open Sans"/>
                <a:ea typeface="Open Sans"/>
                <a:cs typeface="Open Sans"/>
                <a:sym typeface="Open Sans"/>
              </a:rPr>
              <a:t>]</a:t>
            </a:r>
            <a:endParaRPr sz="2000">
              <a:solidFill>
                <a:schemeClr val="accent5"/>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3F3F3F"/>
                </a:solidFill>
                <a:latin typeface="Open Sans"/>
                <a:ea typeface="Open Sans"/>
                <a:cs typeface="Open Sans"/>
                <a:sym typeface="Open Sans"/>
              </a:rPr>
              <a:t>Subscribe to Research4Life newsletter </a:t>
            </a:r>
            <a:r>
              <a:rPr lang="en-US" sz="2000">
                <a:solidFill>
                  <a:schemeClr val="accent5"/>
                </a:solidFill>
                <a:latin typeface="Open Sans"/>
                <a:ea typeface="Open Sans"/>
                <a:cs typeface="Open Sans"/>
                <a:sym typeface="Open Sans"/>
              </a:rPr>
              <a:t>[</a:t>
            </a:r>
            <a:r>
              <a:rPr lang="en-US" sz="2000" u="sng">
                <a:solidFill>
                  <a:schemeClr val="accent5"/>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www.research4life.org/newsletter</a:t>
            </a:r>
            <a:r>
              <a:rPr lang="en-US" sz="2000">
                <a:solidFill>
                  <a:schemeClr val="accent5"/>
                </a:solidFill>
                <a:latin typeface="Open Sans"/>
                <a:ea typeface="Open Sans"/>
                <a:cs typeface="Open Sans"/>
                <a:sym typeface="Open Sans"/>
              </a:rPr>
              <a:t>]</a:t>
            </a:r>
            <a:endParaRPr sz="2000">
              <a:solidFill>
                <a:schemeClr val="accent5"/>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3F3F3F"/>
                </a:solidFill>
                <a:latin typeface="Open Sans"/>
                <a:ea typeface="Open Sans"/>
                <a:cs typeface="Open Sans"/>
                <a:sym typeface="Open Sans"/>
              </a:rPr>
              <a:t>Check out Research4Life videos </a:t>
            </a:r>
            <a:r>
              <a:rPr lang="en-US" sz="2000">
                <a:solidFill>
                  <a:schemeClr val="accent5"/>
                </a:solidFill>
                <a:latin typeface="Open Sans"/>
                <a:ea typeface="Open Sans"/>
                <a:cs typeface="Open Sans"/>
                <a:sym typeface="Open Sans"/>
              </a:rPr>
              <a:t>[</a:t>
            </a:r>
            <a:r>
              <a:rPr lang="en-US" sz="2000" u="sng">
                <a:solidFill>
                  <a:schemeClr val="accent5"/>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https://bit.ly/2w3CU5C</a:t>
            </a:r>
            <a:r>
              <a:rPr lang="en-US" sz="2000">
                <a:solidFill>
                  <a:schemeClr val="accent5"/>
                </a:solidFill>
                <a:latin typeface="Open Sans"/>
                <a:ea typeface="Open Sans"/>
                <a:cs typeface="Open Sans"/>
                <a:sym typeface="Open Sans"/>
              </a:rPr>
              <a:t>]</a:t>
            </a:r>
            <a:endParaRPr sz="2000">
              <a:solidFill>
                <a:schemeClr val="accent5"/>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3F3F3F"/>
                </a:solidFill>
                <a:latin typeface="Open Sans"/>
                <a:ea typeface="Open Sans"/>
                <a:cs typeface="Open Sans"/>
                <a:sym typeface="Open Sans"/>
              </a:rPr>
              <a:t>Follow us on Twitter @r4lpartnership and </a:t>
            </a:r>
            <a:r>
              <a:rPr lang="en-US" sz="200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Facebook</a:t>
            </a:r>
            <a:r>
              <a:rPr lang="en-US" sz="2000">
                <a:solidFill>
                  <a:srgbClr val="3F3F3F"/>
                </a:solidFill>
                <a:latin typeface="Open Sans"/>
                <a:ea typeface="Open Sans"/>
                <a:cs typeface="Open Sans"/>
                <a:sym typeface="Open Sans"/>
              </a:rPr>
              <a:t> @R4Lpartnership</a:t>
            </a:r>
            <a:endParaRPr sz="2000">
              <a:solidFill>
                <a:srgbClr val="3F3F3F"/>
              </a:solidFill>
              <a:latin typeface="Open Sans"/>
              <a:ea typeface="Open Sans"/>
              <a:cs typeface="Open Sans"/>
              <a:sym typeface="Open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838200" y="1959388"/>
            <a:ext cx="10515600" cy="39861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is committed to the UN's </a:t>
            </a:r>
            <a:r>
              <a:rPr lang="nl-NL" sz="2200" u="sng">
                <a:solidFill>
                  <a:srgbClr val="F4992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Sustainable Development Goals</a:t>
            </a:r>
            <a:r>
              <a:rPr lang="nl-NL" sz="2200" u="sng">
                <a:solidFill>
                  <a:srgbClr val="F49925"/>
                </a:solidFill>
                <a:latin typeface="Open Sans"/>
                <a:ea typeface="Open Sans"/>
                <a:cs typeface="Open Sans"/>
                <a:sym typeface="Open Sans"/>
              </a:rPr>
              <a:t>.</a:t>
            </a:r>
            <a:endParaRPr sz="2200">
              <a:solidFill>
                <a:srgbClr val="F49925"/>
              </a:solidFill>
              <a:latin typeface="Open Sans"/>
              <a:ea typeface="Open Sans"/>
              <a:cs typeface="Open Sans"/>
              <a:sym typeface="Open Sans"/>
            </a:endParaRPr>
          </a:p>
          <a:p>
            <a:pPr marL="0" lvl="0" indent="0" algn="l" rtl="0">
              <a:lnSpc>
                <a:spcPct val="90000"/>
              </a:lnSpc>
              <a:spcBef>
                <a:spcPts val="1000"/>
              </a:spcBef>
              <a:spcAft>
                <a:spcPts val="0"/>
              </a:spcAft>
              <a:buSzPts val="28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contributes to the United Nations Decade of Action by increasing research participation from the Global South. </a:t>
            </a:r>
            <a:endParaRPr sz="220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The recent Strategic Plan to 2030 focuses on inclusion and equity in the global research community, supporting the creation of an even richer body of research which will help to advance the </a:t>
            </a:r>
            <a:r>
              <a:rPr lang="nl-NL" sz="2200" b="1">
                <a:solidFill>
                  <a:schemeClr val="dk2"/>
                </a:solidFill>
                <a:latin typeface="Open Sans"/>
                <a:ea typeface="Open Sans"/>
                <a:cs typeface="Open Sans"/>
                <a:sym typeface="Open Sans"/>
              </a:rPr>
              <a:t>Sustainable Development Goals</a:t>
            </a:r>
            <a:r>
              <a:rPr lang="nl-NL" sz="2200">
                <a:solidFill>
                  <a:schemeClr val="dk2"/>
                </a:solidFill>
                <a:latin typeface="Open Sans"/>
                <a:ea typeface="Open Sans"/>
                <a:cs typeface="Open Sans"/>
                <a:sym typeface="Open Sans"/>
              </a:rPr>
              <a:t>.</a:t>
            </a:r>
            <a:endParaRPr sz="220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offers our partners, users and supporters the opportunity to contribute to the creation of a diverse. inclusive and equitable research ecosystem for all. </a:t>
            </a:r>
            <a:endParaRPr sz="2200" u="sng">
              <a:solidFill>
                <a:schemeClr val="dk2"/>
              </a:solidFill>
              <a:latin typeface="Open Sans"/>
              <a:ea typeface="Open Sans"/>
              <a:cs typeface="Open Sans"/>
              <a:sym typeface="Open Sans"/>
            </a:endParaRPr>
          </a:p>
          <a:p>
            <a:pPr marL="457200" lvl="0" indent="-228600" algn="l" rtl="0">
              <a:lnSpc>
                <a:spcPct val="90000"/>
              </a:lnSpc>
              <a:spcBef>
                <a:spcPts val="1000"/>
              </a:spcBef>
              <a:spcAft>
                <a:spcPts val="0"/>
              </a:spcAft>
              <a:buSzPts val="2400"/>
              <a:buNone/>
            </a:pPr>
            <a:endParaRPr sz="2200">
              <a:solidFill>
                <a:srgbClr val="23527C"/>
              </a:solidFill>
              <a:latin typeface="Quattrocento Sans"/>
              <a:ea typeface="Quattrocento Sans"/>
              <a:cs typeface="Quattrocento Sans"/>
              <a:sym typeface="Quattrocento Sans"/>
            </a:endParaRPr>
          </a:p>
        </p:txBody>
      </p:sp>
      <p:pic>
        <p:nvPicPr>
          <p:cNvPr id="110" name="Google Shape;110;p16"/>
          <p:cNvPicPr preferRelativeResize="0"/>
          <p:nvPr/>
        </p:nvPicPr>
        <p:blipFill rotWithShape="1">
          <a:blip r:embed="rId4">
            <a:alphaModFix/>
          </a:blip>
          <a:srcRect/>
          <a:stretch/>
        </p:blipFill>
        <p:spPr>
          <a:xfrm>
            <a:off x="705415" y="202431"/>
            <a:ext cx="7031026" cy="1232994"/>
          </a:xfrm>
          <a:prstGeom prst="rect">
            <a:avLst/>
          </a:prstGeom>
          <a:noFill/>
          <a:ln>
            <a:noFill/>
          </a:ln>
        </p:spPr>
      </p:pic>
      <p:pic>
        <p:nvPicPr>
          <p:cNvPr id="111" name="Google Shape;111;p16"/>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0" y="493613"/>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Content Portal Access</a:t>
            </a:r>
            <a:endParaRPr>
              <a:solidFill>
                <a:srgbClr val="586F7C"/>
              </a:solidFill>
              <a:latin typeface="Open Sans"/>
              <a:ea typeface="Open Sans"/>
              <a:cs typeface="Open Sans"/>
              <a:sym typeface="Open Sans"/>
            </a:endParaRPr>
          </a:p>
        </p:txBody>
      </p:sp>
      <p:sp>
        <p:nvSpPr>
          <p:cNvPr id="110" name="Google Shape;110;p3"/>
          <p:cNvSpPr txBox="1">
            <a:spLocks noGrp="1"/>
          </p:cNvSpPr>
          <p:nvPr>
            <p:ph type="body" idx="1"/>
          </p:nvPr>
        </p:nvSpPr>
        <p:spPr>
          <a:xfrm>
            <a:off x="-157161" y="1597052"/>
            <a:ext cx="10880498" cy="4818856"/>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Summon is displayed on the initial page of all three Content Portals</a:t>
            </a:r>
            <a:endParaRPr lang="en-US" sz="2000" dirty="0">
              <a:ea typeface="Open Sans"/>
            </a:endParaRPr>
          </a:p>
          <a:p>
            <a:pPr marL="457200" lvl="0" indent="-381000" algn="l"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Summon can be opened by clicking on the magnifying glass available in the search box</a:t>
            </a:r>
            <a:endParaRPr sz="2000" dirty="0"/>
          </a:p>
        </p:txBody>
      </p:sp>
      <p:pic>
        <p:nvPicPr>
          <p:cNvPr id="111" name="Google Shape;111;p3"/>
          <p:cNvPicPr preferRelativeResize="0"/>
          <p:nvPr/>
        </p:nvPicPr>
        <p:blipFill rotWithShape="1">
          <a:blip r:embed="rId3">
            <a:alphaModFix/>
          </a:blip>
          <a:srcRect/>
          <a:stretch/>
        </p:blipFill>
        <p:spPr>
          <a:xfrm>
            <a:off x="6096000" y="2553224"/>
            <a:ext cx="5525729" cy="1981200"/>
          </a:xfrm>
          <a:prstGeom prst="rect">
            <a:avLst/>
          </a:prstGeom>
          <a:noFill/>
          <a:ln>
            <a:noFill/>
          </a:ln>
        </p:spPr>
      </p:pic>
      <p:sp>
        <p:nvSpPr>
          <p:cNvPr id="113" name="Google Shape;113;p3"/>
          <p:cNvSpPr/>
          <p:nvPr/>
        </p:nvSpPr>
        <p:spPr>
          <a:xfrm>
            <a:off x="7266039" y="3429000"/>
            <a:ext cx="3003007" cy="37661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15" name="Google Shape;115;p3"/>
          <p:cNvPicPr preferRelativeResize="0"/>
          <p:nvPr/>
        </p:nvPicPr>
        <p:blipFill rotWithShape="1">
          <a:blip r:embed="rId4">
            <a:alphaModFix/>
          </a:blip>
          <a:srcRect/>
          <a:stretch/>
        </p:blipFill>
        <p:spPr>
          <a:xfrm>
            <a:off x="482488" y="3543824"/>
            <a:ext cx="4800600" cy="1981200"/>
          </a:xfrm>
          <a:prstGeom prst="rect">
            <a:avLst/>
          </a:prstGeom>
          <a:noFill/>
          <a:ln>
            <a:noFill/>
          </a:ln>
        </p:spPr>
      </p:pic>
      <p:pic>
        <p:nvPicPr>
          <p:cNvPr id="3" name="Picture 2">
            <a:extLst>
              <a:ext uri="{FF2B5EF4-FFF2-40B4-BE49-F238E27FC236}">
                <a16:creationId xmlns:a16="http://schemas.microsoft.com/office/drawing/2014/main" id="{E62FC8A7-64A5-6568-E7A9-36FC0BB42019}"/>
              </a:ext>
            </a:extLst>
          </p:cNvPr>
          <p:cNvPicPr>
            <a:picLocks noChangeAspect="1"/>
          </p:cNvPicPr>
          <p:nvPr/>
        </p:nvPicPr>
        <p:blipFill>
          <a:blip r:embed="rId5"/>
          <a:stretch>
            <a:fillRect/>
          </a:stretch>
        </p:blipFill>
        <p:spPr>
          <a:xfrm>
            <a:off x="6096000" y="4784326"/>
            <a:ext cx="5439046" cy="1844464"/>
          </a:xfrm>
          <a:prstGeom prst="rect">
            <a:avLst/>
          </a:prstGeom>
        </p:spPr>
      </p:pic>
      <p:pic>
        <p:nvPicPr>
          <p:cNvPr id="5" name="Picture 4">
            <a:extLst>
              <a:ext uri="{FF2B5EF4-FFF2-40B4-BE49-F238E27FC236}">
                <a16:creationId xmlns:a16="http://schemas.microsoft.com/office/drawing/2014/main" id="{7053F258-B31D-E99F-454B-178C6BC4CA87}"/>
              </a:ext>
            </a:extLst>
          </p:cNvPr>
          <p:cNvPicPr>
            <a:picLocks noChangeAspect="1"/>
          </p:cNvPicPr>
          <p:nvPr/>
        </p:nvPicPr>
        <p:blipFill>
          <a:blip r:embed="rId6"/>
          <a:stretch>
            <a:fillRect/>
          </a:stretch>
        </p:blipFill>
        <p:spPr>
          <a:xfrm>
            <a:off x="7055269" y="6042172"/>
            <a:ext cx="3337428" cy="586617"/>
          </a:xfrm>
          <a:prstGeom prst="rect">
            <a:avLst/>
          </a:prstGeom>
        </p:spPr>
      </p:pic>
      <p:cxnSp>
        <p:nvCxnSpPr>
          <p:cNvPr id="7" name="Straight Arrow Connector 6">
            <a:extLst>
              <a:ext uri="{FF2B5EF4-FFF2-40B4-BE49-F238E27FC236}">
                <a16:creationId xmlns:a16="http://schemas.microsoft.com/office/drawing/2014/main" id="{2F789E20-77FB-337F-5C3A-7346A33A9D84}"/>
              </a:ext>
            </a:extLst>
          </p:cNvPr>
          <p:cNvCxnSpPr/>
          <p:nvPr/>
        </p:nvCxnSpPr>
        <p:spPr>
          <a:xfrm flipH="1">
            <a:off x="4552335" y="2553224"/>
            <a:ext cx="1406013" cy="24120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E2FE6F4-584F-E0F1-211B-A2B38C43884D}"/>
              </a:ext>
            </a:extLst>
          </p:cNvPr>
          <p:cNvCxnSpPr/>
          <p:nvPr/>
        </p:nvCxnSpPr>
        <p:spPr>
          <a:xfrm>
            <a:off x="5283088" y="5417574"/>
            <a:ext cx="4657325" cy="8259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5FEA369-88B3-FDB1-487C-1566E877C26C}"/>
              </a:ext>
            </a:extLst>
          </p:cNvPr>
          <p:cNvCxnSpPr/>
          <p:nvPr/>
        </p:nvCxnSpPr>
        <p:spPr>
          <a:xfrm flipV="1">
            <a:off x="9613800" y="3726426"/>
            <a:ext cx="356110" cy="13371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838200" y="1503110"/>
            <a:ext cx="10515600" cy="4938395"/>
          </a:xfrm>
          <a:prstGeom prst="rect">
            <a:avLst/>
          </a:prstGeom>
          <a:noFill/>
          <a:ln>
            <a:noFill/>
          </a:ln>
        </p:spPr>
        <p:txBody>
          <a:bodyPr spcFirstLastPara="1" wrap="square" lIns="91425" tIns="45700" rIns="91425" bIns="45700" anchor="t" anchorCtr="0">
            <a:noAutofit/>
          </a:bodyPr>
          <a:lstStyle/>
          <a:p>
            <a:pPr marL="76200" lvl="0" indent="0" algn="just" rtl="0">
              <a:lnSpc>
                <a:spcPct val="90000"/>
              </a:lnSpc>
              <a:spcBef>
                <a:spcPts val="1000"/>
              </a:spcBef>
              <a:spcAft>
                <a:spcPts val="0"/>
              </a:spcAft>
              <a:buClr>
                <a:schemeClr val="dk1"/>
              </a:buClr>
              <a:buSzPts val="2400"/>
              <a:buFont typeface="Arial"/>
              <a:buNone/>
            </a:pPr>
            <a:br>
              <a:rPr lang="nl-NL" sz="1800">
                <a:latin typeface="Open Sans"/>
                <a:ea typeface="Open Sans"/>
                <a:cs typeface="Open Sans"/>
                <a:sym typeface="Open Sans"/>
              </a:rPr>
            </a:br>
            <a:br>
              <a:rPr lang="nl-NL" sz="1800">
                <a:latin typeface="Open Sans"/>
                <a:ea typeface="Open Sans"/>
                <a:cs typeface="Open Sans"/>
                <a:sym typeface="Open Sans"/>
              </a:rPr>
            </a:br>
            <a:r>
              <a:rPr lang="nl-NL" sz="2000">
                <a:solidFill>
                  <a:schemeClr val="dk2"/>
                </a:solidFill>
                <a:latin typeface="Open Sans"/>
                <a:ea typeface="Open Sans"/>
                <a:cs typeface="Open Sans"/>
                <a:sym typeface="Open Sans"/>
              </a:rPr>
              <a:t>Our unique public-private structure allows us to work effectively in alignment with</a:t>
            </a:r>
            <a:r>
              <a:rPr lang="nl-NL" sz="2000">
                <a:solidFill>
                  <a:srgbClr val="333333"/>
                </a:solidFill>
                <a:latin typeface="Open Sans"/>
                <a:ea typeface="Open Sans"/>
                <a:cs typeface="Open Sans"/>
                <a:sym typeface="Open Sans"/>
              </a:rPr>
              <a:t>  </a:t>
            </a:r>
            <a:r>
              <a:rPr lang="nl-NL" sz="2000" u="sng">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SDG17</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Partnership for the Goals </a:t>
            </a:r>
            <a:r>
              <a:rPr lang="nl-NL" sz="2000">
                <a:solidFill>
                  <a:schemeClr val="dk2"/>
                </a:solidFill>
                <a:latin typeface="Open Sans"/>
                <a:ea typeface="Open Sans"/>
                <a:cs typeface="Open Sans"/>
                <a:sym typeface="Open Sans"/>
              </a:rPr>
              <a:t>for sustainable development and to support our community of users as both consumers and producers of critical research and</a:t>
            </a:r>
            <a:r>
              <a:rPr lang="nl-NL" sz="2000">
                <a:solidFill>
                  <a:srgbClr val="333333"/>
                </a:solidFill>
                <a:latin typeface="Open Sans"/>
                <a:ea typeface="Open Sans"/>
                <a:cs typeface="Open Sans"/>
                <a:sym typeface="Open Sans"/>
              </a:rPr>
              <a:t> advance </a:t>
            </a:r>
            <a:r>
              <a:rPr lang="nl-NL" sz="2000" u="sng">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SDG10</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Reduced Inequalities </a:t>
            </a:r>
            <a:r>
              <a:rPr lang="nl-NL" sz="2000">
                <a:solidFill>
                  <a:schemeClr val="dk2"/>
                </a:solidFill>
                <a:latin typeface="Open Sans"/>
                <a:ea typeface="Open Sans"/>
                <a:cs typeface="Open Sans"/>
                <a:sym typeface="Open Sans"/>
              </a:rPr>
              <a:t>within and among countries.</a:t>
            </a:r>
            <a:endParaRPr/>
          </a:p>
          <a:p>
            <a:pPr marL="76200" lvl="0" indent="0" algn="just" rtl="0">
              <a:lnSpc>
                <a:spcPct val="90000"/>
              </a:lnSpc>
              <a:spcBef>
                <a:spcPts val="1000"/>
              </a:spcBef>
              <a:spcAft>
                <a:spcPts val="0"/>
              </a:spcAft>
              <a:buClr>
                <a:schemeClr val="dk1"/>
              </a:buClr>
              <a:buSzPts val="2400"/>
              <a:buNone/>
            </a:pPr>
            <a:r>
              <a:rPr lang="nl-NL" sz="2000">
                <a:solidFill>
                  <a:schemeClr val="dk2"/>
                </a:solidFill>
                <a:latin typeface="Open Sans"/>
                <a:ea typeface="Open Sans"/>
                <a:cs typeface="Open Sans"/>
                <a:sym typeface="Open Sans"/>
              </a:rPr>
              <a:t>While R4L activities directly and indirectly support all the SDGs such as </a:t>
            </a:r>
            <a:r>
              <a:rPr lang="nl-NL" sz="2000" b="1">
                <a:solidFill>
                  <a:schemeClr val="dk2"/>
                </a:solidFill>
                <a:latin typeface="Open Sans"/>
                <a:ea typeface="Open Sans"/>
                <a:cs typeface="Open Sans"/>
                <a:sym typeface="Open Sans"/>
              </a:rPr>
              <a:t>Good</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health and Wellbeing, Zero Hunger, Clean Water and Sanitation, Industry, innovation and infrastructure, and  Peace and  Justice</a:t>
            </a:r>
            <a:r>
              <a:rPr lang="nl-NL" sz="2000">
                <a:solidFill>
                  <a:schemeClr val="dk2"/>
                </a:solidFill>
                <a:latin typeface="Open Sans"/>
                <a:ea typeface="Open Sans"/>
                <a:cs typeface="Open Sans"/>
                <a:sym typeface="Open Sans"/>
              </a:rPr>
              <a:t>,  the Research4Life Program is closely aligned to </a:t>
            </a:r>
            <a:r>
              <a:rPr lang="nl-NL" sz="2000" u="sng">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SDG4</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Quality Education</a:t>
            </a:r>
            <a:r>
              <a:rPr lang="nl-NL" sz="2000">
                <a:solidFill>
                  <a:schemeClr val="dk2"/>
                </a:solidFill>
                <a:latin typeface="Open Sans"/>
                <a:ea typeface="Open Sans"/>
                <a:cs typeface="Open Sans"/>
                <a:sym typeface="Open Sans"/>
              </a:rPr>
              <a:t> that is fundamental to creating a peaceful and prosperous world and </a:t>
            </a:r>
            <a:r>
              <a:rPr lang="nl-NL" sz="2000" u="sng">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SDG5</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Gender Equity</a:t>
            </a:r>
            <a:r>
              <a:rPr lang="nl-NL" sz="2000">
                <a:solidFill>
                  <a:schemeClr val="dk2"/>
                </a:solidFill>
                <a:latin typeface="Open Sans"/>
                <a:ea typeface="Open Sans"/>
                <a:cs typeface="Open Sans"/>
                <a:sym typeface="Open Sans"/>
              </a:rPr>
              <a:t> to achieve the empowerment of all women and children.</a:t>
            </a:r>
            <a:endParaRPr sz="2000">
              <a:solidFill>
                <a:schemeClr val="dk2"/>
              </a:solidFill>
              <a:highlight>
                <a:srgbClr val="FFFFFF"/>
              </a:highlight>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None/>
            </a:pPr>
            <a:endParaRPr sz="1800">
              <a:solidFill>
                <a:srgbClr val="222222"/>
              </a:solidFill>
              <a:highlight>
                <a:srgbClr val="FFFFFF"/>
              </a:highlight>
              <a:latin typeface="Open Sans"/>
              <a:ea typeface="Open Sans"/>
              <a:cs typeface="Open Sans"/>
              <a:sym typeface="Open Sans"/>
            </a:endParaRPr>
          </a:p>
        </p:txBody>
      </p:sp>
      <p:pic>
        <p:nvPicPr>
          <p:cNvPr id="118" name="Google Shape;118;p17"/>
          <p:cNvPicPr preferRelativeResize="0"/>
          <p:nvPr/>
        </p:nvPicPr>
        <p:blipFill rotWithShape="1">
          <a:blip r:embed="rId4">
            <a:alphaModFix/>
          </a:blip>
          <a:srcRect/>
          <a:stretch/>
        </p:blipFill>
        <p:spPr>
          <a:xfrm>
            <a:off x="705415" y="202431"/>
            <a:ext cx="7031026" cy="1232994"/>
          </a:xfrm>
          <a:prstGeom prst="rect">
            <a:avLst/>
          </a:prstGeom>
          <a:noFill/>
          <a:ln>
            <a:noFill/>
          </a:ln>
        </p:spPr>
      </p:pic>
      <p:pic>
        <p:nvPicPr>
          <p:cNvPr id="119" name="Google Shape;119;p17"/>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grpSp>
        <p:nvGrpSpPr>
          <p:cNvPr id="120" name="Google Shape;120;p17"/>
          <p:cNvGrpSpPr/>
          <p:nvPr/>
        </p:nvGrpSpPr>
        <p:grpSpPr>
          <a:xfrm>
            <a:off x="989098" y="5430727"/>
            <a:ext cx="5106902" cy="1188000"/>
            <a:chOff x="1064320" y="4654442"/>
            <a:chExt cx="8471089" cy="2004383"/>
          </a:xfrm>
        </p:grpSpPr>
        <p:pic>
          <p:nvPicPr>
            <p:cNvPr id="121" name="Google Shape;121;p17" descr="A red background with a book and a pencil&#10;&#10;Description automatically generated with low confidence"/>
            <p:cNvPicPr preferRelativeResize="0"/>
            <p:nvPr/>
          </p:nvPicPr>
          <p:blipFill rotWithShape="1">
            <a:blip r:embed="rId6">
              <a:alphaModFix/>
            </a:blip>
            <a:srcRect/>
            <a:stretch/>
          </p:blipFill>
          <p:spPr>
            <a:xfrm>
              <a:off x="1064320" y="4654442"/>
              <a:ext cx="1997467" cy="1997467"/>
            </a:xfrm>
            <a:prstGeom prst="rect">
              <a:avLst/>
            </a:prstGeom>
            <a:noFill/>
            <a:ln>
              <a:noFill/>
            </a:ln>
          </p:spPr>
        </p:pic>
        <p:pic>
          <p:nvPicPr>
            <p:cNvPr id="122" name="Google Shape;122;p17" descr="A picture containing text, font, logo, graphics&#10;&#10;Description automatically generated"/>
            <p:cNvPicPr preferRelativeResize="0"/>
            <p:nvPr/>
          </p:nvPicPr>
          <p:blipFill rotWithShape="1">
            <a:blip r:embed="rId7">
              <a:alphaModFix/>
            </a:blip>
            <a:srcRect/>
            <a:stretch/>
          </p:blipFill>
          <p:spPr>
            <a:xfrm>
              <a:off x="3222194" y="4654443"/>
              <a:ext cx="1997467" cy="1997467"/>
            </a:xfrm>
            <a:prstGeom prst="rect">
              <a:avLst/>
            </a:prstGeom>
            <a:noFill/>
            <a:ln>
              <a:noFill/>
            </a:ln>
          </p:spPr>
        </p:pic>
        <p:pic>
          <p:nvPicPr>
            <p:cNvPr id="123" name="Google Shape;123;p17" descr="A picture containing text, graphics, font, logo&#10;&#10;Description automatically generated"/>
            <p:cNvPicPr preferRelativeResize="0"/>
            <p:nvPr/>
          </p:nvPicPr>
          <p:blipFill rotWithShape="1">
            <a:blip r:embed="rId8">
              <a:alphaModFix/>
            </a:blip>
            <a:srcRect/>
            <a:stretch/>
          </p:blipFill>
          <p:spPr>
            <a:xfrm>
              <a:off x="5380068" y="4654443"/>
              <a:ext cx="1997467" cy="1997467"/>
            </a:xfrm>
            <a:prstGeom prst="rect">
              <a:avLst/>
            </a:prstGeom>
            <a:noFill/>
            <a:ln>
              <a:noFill/>
            </a:ln>
          </p:spPr>
        </p:pic>
        <p:pic>
          <p:nvPicPr>
            <p:cNvPr id="124" name="Google Shape;124;p17" descr="A picture containing text, logo, font, screenshot&#10;&#10;Description automatically generated"/>
            <p:cNvPicPr preferRelativeResize="0"/>
            <p:nvPr/>
          </p:nvPicPr>
          <p:blipFill rotWithShape="1">
            <a:blip r:embed="rId9">
              <a:alphaModFix/>
            </a:blip>
            <a:srcRect/>
            <a:stretch/>
          </p:blipFill>
          <p:spPr>
            <a:xfrm>
              <a:off x="7537942" y="4661358"/>
              <a:ext cx="1997467" cy="1997467"/>
            </a:xfrm>
            <a:prstGeom prst="rect">
              <a:avLst/>
            </a:prstGeom>
            <a:noFill/>
            <a:ln>
              <a:noFill/>
            </a:ln>
          </p:spPr>
        </p:pic>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pic>
        <p:nvPicPr>
          <p:cNvPr id="507" name="Google Shape;507;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508" name="Google Shape;508;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509" name="Google Shape;509;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510" name="Google Shape;510;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511" name="Google Shape;511;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512" name="Google Shape;512;p1"/>
          <p:cNvSpPr/>
          <p:nvPr/>
        </p:nvSpPr>
        <p:spPr>
          <a:xfrm>
            <a:off x="1591800" y="2814175"/>
            <a:ext cx="9298800" cy="2613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F8981D"/>
                </a:solidFill>
                <a:latin typeface="Open Sans"/>
                <a:ea typeface="Open Sans"/>
                <a:cs typeface="Open Sans"/>
                <a:sym typeface="Open Sans"/>
              </a:rPr>
              <a:t>For more information on Research4Life</a:t>
            </a: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a:solidFill>
                  <a:schemeClr val="hlink"/>
                </a:solidFill>
                <a:latin typeface="Open Sans"/>
                <a:ea typeface="Open Sans"/>
                <a:cs typeface="Open Sans"/>
                <a:sym typeface="Open Sans"/>
                <a:hlinkClick r:id="rId8"/>
              </a:rPr>
              <a:t>www.research4life.org</a:t>
            </a:r>
            <a:endParaRPr sz="3000" b="0" i="0" u="none" strike="noStrike" cap="none">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rgbClr val="F8981D"/>
                </a:solidFill>
                <a:latin typeface="Open Sans"/>
                <a:ea typeface="Open Sans"/>
                <a:cs typeface="Open Sans"/>
                <a:sym typeface="Open Sans"/>
              </a:rPr>
            </a:br>
            <a:r>
              <a:rPr lang="en-US" sz="3000" b="0" i="0" u="sng" strike="noStrike" cap="none">
                <a:solidFill>
                  <a:schemeClr val="hlink"/>
                </a:solidFill>
                <a:latin typeface="Open Sans"/>
                <a:ea typeface="Open Sans"/>
                <a:cs typeface="Open Sans"/>
                <a:sym typeface="Open Sans"/>
                <a:hlinkClick r:id="rId9"/>
              </a:rPr>
              <a:t>r4l@research4life.org</a:t>
            </a:r>
            <a:r>
              <a:rPr lang="en-US" sz="3000" b="0" i="0" u="none" strike="noStrike" cap="none">
                <a:solidFill>
                  <a:srgbClr val="004890"/>
                </a:solidFill>
                <a:latin typeface="Open Sans"/>
                <a:ea typeface="Open Sans"/>
                <a:cs typeface="Open Sans"/>
                <a:sym typeface="Open Sans"/>
              </a:rPr>
              <a:t>  </a:t>
            </a:r>
            <a:endParaRPr sz="3000" b="0" i="0" u="none" strike="noStrike" cap="none">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F8981D"/>
                </a:solidFill>
                <a:latin typeface="Open Sans"/>
                <a:ea typeface="Open Sans"/>
                <a:cs typeface="Open Sans"/>
                <a:sym typeface="Open Sans"/>
              </a:rPr>
            </a:br>
            <a:br>
              <a:rPr lang="en-US" sz="2000" b="0" i="0" u="none" strike="noStrike" cap="none">
                <a:solidFill>
                  <a:srgbClr val="586F7C"/>
                </a:solidFill>
                <a:latin typeface="Open Sans"/>
                <a:ea typeface="Open Sans"/>
                <a:cs typeface="Open Sans"/>
                <a:sym typeface="Open Sans"/>
              </a:rPr>
            </a:br>
            <a:br>
              <a:rPr lang="en-US" sz="1400" b="0" i="0" u="none" strike="noStrike" cap="none">
                <a:solidFill>
                  <a:srgbClr val="F8981D"/>
                </a:solidFill>
                <a:latin typeface="Open Sans"/>
                <a:ea typeface="Open Sans"/>
                <a:cs typeface="Open Sans"/>
                <a:sym typeface="Open Sans"/>
              </a:rPr>
            </a:br>
            <a:endParaRPr sz="1400" b="0" i="0" u="none" strike="noStrike" cap="none">
              <a:solidFill>
                <a:srgbClr val="F8981D"/>
              </a:solidFill>
              <a:latin typeface="Open Sans"/>
              <a:ea typeface="Open Sans"/>
              <a:cs typeface="Open Sans"/>
              <a:sym typeface="Open Sans"/>
            </a:endParaRPr>
          </a:p>
        </p:txBody>
      </p:sp>
      <p:sp>
        <p:nvSpPr>
          <p:cNvPr id="513" name="Google Shape;513;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Open Sans"/>
                <a:ea typeface="Open Sans"/>
                <a:cs typeface="Open Sans"/>
                <a:sym typeface="Open Sans"/>
              </a:rPr>
              <a:t>Research4Life is a public-private partnership of five collections:</a:t>
            </a:r>
            <a:endParaRPr sz="18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0"/>
          <p:cNvSpPr txBox="1">
            <a:spLocks noGrp="1"/>
          </p:cNvSpPr>
          <p:nvPr>
            <p:ph type="title"/>
          </p:nvPr>
        </p:nvSpPr>
        <p:spPr>
          <a:xfrm>
            <a:off x="0" y="238439"/>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What is Summon?</a:t>
            </a:r>
            <a:endParaRPr>
              <a:solidFill>
                <a:srgbClr val="586F7C"/>
              </a:solidFill>
              <a:latin typeface="Open Sans"/>
              <a:ea typeface="Open Sans"/>
              <a:cs typeface="Open Sans"/>
              <a:sym typeface="Open Sans"/>
            </a:endParaRPr>
          </a:p>
        </p:txBody>
      </p:sp>
      <p:sp>
        <p:nvSpPr>
          <p:cNvPr id="121" name="Google Shape;121;p40"/>
          <p:cNvSpPr txBox="1">
            <a:spLocks noGrp="1"/>
          </p:cNvSpPr>
          <p:nvPr>
            <p:ph type="body" idx="1"/>
          </p:nvPr>
        </p:nvSpPr>
        <p:spPr>
          <a:xfrm>
            <a:off x="696686" y="1878582"/>
            <a:ext cx="11092543" cy="4522124"/>
          </a:xfrm>
          <a:prstGeom prst="rect">
            <a:avLst/>
          </a:prstGeom>
          <a:noFill/>
          <a:ln>
            <a:noFill/>
          </a:ln>
        </p:spPr>
        <p:txBody>
          <a:bodyPr spcFirstLastPara="1" wrap="square" lIns="91425" tIns="45700" rIns="91425" bIns="45700" anchor="t" anchorCtr="0">
            <a:noAutofit/>
          </a:bodyPr>
          <a:lstStyle/>
          <a:p>
            <a:pPr marL="355600" lvl="0" indent="-342900" algn="l" rtl="0">
              <a:lnSpc>
                <a:spcPct val="10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Summon is like Google-like search engine that provides fast, relevancy-ranked results.</a:t>
            </a:r>
            <a:endParaRPr sz="2200">
              <a:solidFill>
                <a:srgbClr val="3F3F3F"/>
              </a:solidFill>
            </a:endParaRPr>
          </a:p>
          <a:p>
            <a:pPr marL="812800" lvl="1" indent="-342900" algn="l" rtl="0">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Users enter the search terms into a single search box or via the advanced search option. </a:t>
            </a:r>
            <a:endParaRPr sz="2200">
              <a:solidFill>
                <a:srgbClr val="3F3F3F"/>
              </a:solidFill>
              <a:latin typeface="Open Sans"/>
              <a:ea typeface="Open Sans"/>
              <a:cs typeface="Open Sans"/>
              <a:sym typeface="Open Sans"/>
            </a:endParaRPr>
          </a:p>
          <a:p>
            <a:pPr marL="812800" lvl="1" indent="-342900" algn="l" rtl="0">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The results of the search are displayed with links directly to full-text online and/or preview (abstract). </a:t>
            </a:r>
            <a:endParaRPr sz="2200">
              <a:solidFill>
                <a:srgbClr val="3F3F3F"/>
              </a:solidFill>
              <a:latin typeface="Open Sans"/>
              <a:ea typeface="Open Sans"/>
              <a:cs typeface="Open Sans"/>
              <a:sym typeface="Open Sans"/>
            </a:endParaRPr>
          </a:p>
          <a:p>
            <a:pPr marL="812800" lvl="1" indent="-342900" algn="l" rtl="0">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Searches can be refined (limited) by content type, discipline, publication date and other options. </a:t>
            </a:r>
            <a:endParaRPr sz="2200">
              <a:solidFill>
                <a:srgbClr val="3F3F3F"/>
              </a:solidFill>
              <a:latin typeface="Open Sans"/>
              <a:ea typeface="Open Sans"/>
              <a:cs typeface="Open Sans"/>
              <a:sym typeface="Open Sans"/>
            </a:endParaRPr>
          </a:p>
          <a:p>
            <a:pPr marL="812800" lvl="1" indent="-342900" algn="l" rtl="0">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Citations from searches can be saved with options to email, print or export to bibliographic management software</a:t>
            </a:r>
            <a:endParaRPr sz="2200">
              <a:solidFill>
                <a:srgbClr val="3F3F3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txBox="1">
            <a:spLocks noGrp="1"/>
          </p:cNvSpPr>
          <p:nvPr>
            <p:ph type="title"/>
          </p:nvPr>
        </p:nvSpPr>
        <p:spPr>
          <a:xfrm>
            <a:off x="0" y="238440"/>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What is Summon continued</a:t>
            </a:r>
            <a:endParaRPr>
              <a:solidFill>
                <a:srgbClr val="586F7C"/>
              </a:solidFill>
              <a:latin typeface="Open Sans"/>
              <a:ea typeface="Open Sans"/>
              <a:cs typeface="Open Sans"/>
              <a:sym typeface="Open Sans"/>
            </a:endParaRPr>
          </a:p>
        </p:txBody>
      </p:sp>
      <p:sp>
        <p:nvSpPr>
          <p:cNvPr id="127" name="Google Shape;127;p4"/>
          <p:cNvSpPr txBox="1">
            <a:spLocks noGrp="1"/>
          </p:cNvSpPr>
          <p:nvPr>
            <p:ph type="body" idx="1"/>
          </p:nvPr>
        </p:nvSpPr>
        <p:spPr>
          <a:xfrm>
            <a:off x="706631" y="1739445"/>
            <a:ext cx="11092500" cy="4522200"/>
          </a:xfrm>
          <a:prstGeom prst="rect">
            <a:avLst/>
          </a:prstGeom>
          <a:noFill/>
          <a:ln>
            <a:noFill/>
          </a:ln>
        </p:spPr>
        <p:txBody>
          <a:bodyPr spcFirstLastPara="1" wrap="square" lIns="91425" tIns="45700" rIns="91425" bIns="45700" anchor="t" anchorCtr="0">
            <a:noAutofit/>
          </a:bodyPr>
          <a:lstStyle/>
          <a:p>
            <a:pPr marL="355600" lvl="0" indent="-355600" algn="l" rtl="0">
              <a:lnSpc>
                <a:spcPct val="150000"/>
              </a:lnSpc>
              <a:spcBef>
                <a:spcPts val="0"/>
              </a:spcBef>
              <a:spcAft>
                <a:spcPts val="0"/>
              </a:spcAft>
              <a:buClr>
                <a:schemeClr val="dk2"/>
              </a:buClr>
              <a:buSzPts val="2400"/>
              <a:buChar char="●"/>
            </a:pPr>
            <a:r>
              <a:rPr lang="en-US">
                <a:solidFill>
                  <a:srgbClr val="3F3F3F"/>
                </a:solidFill>
                <a:latin typeface="Open Sans"/>
                <a:ea typeface="Open Sans"/>
                <a:cs typeface="Open Sans"/>
                <a:sym typeface="Open Sans"/>
              </a:rPr>
              <a:t>When using the search box on any Research4Life content page, Summon automatically performs the search in the appropriate country-specific Summon environment.</a:t>
            </a:r>
            <a:endParaRPr>
              <a:solidFill>
                <a:srgbClr val="3F3F3F"/>
              </a:solidFill>
            </a:endParaRPr>
          </a:p>
          <a:p>
            <a:pPr marL="355600" lvl="0" indent="-355600" algn="l" rtl="0">
              <a:lnSpc>
                <a:spcPct val="150000"/>
              </a:lnSpc>
              <a:spcBef>
                <a:spcPts val="0"/>
              </a:spcBef>
              <a:spcAft>
                <a:spcPts val="0"/>
              </a:spcAft>
              <a:buClr>
                <a:schemeClr val="dk2"/>
              </a:buClr>
              <a:buSzPts val="2400"/>
              <a:buChar char="●"/>
            </a:pPr>
            <a:r>
              <a:rPr lang="en-US">
                <a:solidFill>
                  <a:srgbClr val="3F3F3F"/>
                </a:solidFill>
                <a:latin typeface="Open Sans"/>
                <a:ea typeface="Open Sans"/>
                <a:cs typeface="Open Sans"/>
                <a:sym typeface="Open Sans"/>
              </a:rPr>
              <a:t>Summon makes use of the country offers defined by the publishers where they identify which countries they will grant access to their resources.</a:t>
            </a:r>
            <a:endParaRPr>
              <a:solidFill>
                <a:srgbClr val="3F3F3F"/>
              </a:solidFill>
            </a:endParaRPr>
          </a:p>
          <a:p>
            <a:pPr marL="355600" lvl="0" indent="-355600" algn="l" rtl="0">
              <a:lnSpc>
                <a:spcPct val="150000"/>
              </a:lnSpc>
              <a:spcBef>
                <a:spcPts val="0"/>
              </a:spcBef>
              <a:spcAft>
                <a:spcPts val="0"/>
              </a:spcAft>
              <a:buClr>
                <a:schemeClr val="dk2"/>
              </a:buClr>
              <a:buSzPts val="2400"/>
              <a:buChar char="●"/>
            </a:pPr>
            <a:r>
              <a:rPr lang="en-US">
                <a:solidFill>
                  <a:srgbClr val="3F3F3F"/>
                </a:solidFill>
                <a:latin typeface="Open Sans"/>
                <a:ea typeface="Open Sans"/>
                <a:cs typeface="Open Sans"/>
                <a:sym typeface="Open Sans"/>
              </a:rPr>
              <a:t>Search results are linked to the Summon Knowledge Base instance reflecting all the publishers’ offers in that country.</a:t>
            </a:r>
            <a:endParaRPr>
              <a:solidFill>
                <a:srgbClr val="3F3F3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1"/>
        <p:cNvGrpSpPr/>
        <p:nvPr/>
      </p:nvGrpSpPr>
      <p:grpSpPr>
        <a:xfrm>
          <a:off x="0" y="0"/>
          <a:ext cx="0" cy="0"/>
          <a:chOff x="0" y="0"/>
          <a:chExt cx="0" cy="0"/>
        </a:xfrm>
      </p:grpSpPr>
      <p:sp>
        <p:nvSpPr>
          <p:cNvPr id="132" name="Google Shape;132;g727b3dbef2_0_52"/>
          <p:cNvSpPr txBox="1">
            <a:spLocks noGrp="1"/>
          </p:cNvSpPr>
          <p:nvPr>
            <p:ph type="title"/>
          </p:nvPr>
        </p:nvSpPr>
        <p:spPr>
          <a:xfrm>
            <a:off x="0" y="297920"/>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Summon search box  </a:t>
            </a:r>
            <a:endParaRPr>
              <a:solidFill>
                <a:srgbClr val="586F7C"/>
              </a:solidFill>
              <a:latin typeface="Open Sans"/>
              <a:ea typeface="Open Sans"/>
              <a:cs typeface="Open Sans"/>
              <a:sym typeface="Open Sans"/>
            </a:endParaRPr>
          </a:p>
        </p:txBody>
      </p:sp>
      <p:sp>
        <p:nvSpPr>
          <p:cNvPr id="133" name="Google Shape;133;g727b3dbef2_0_52"/>
          <p:cNvSpPr txBox="1">
            <a:spLocks noGrp="1"/>
          </p:cNvSpPr>
          <p:nvPr>
            <p:ph type="body" idx="1"/>
          </p:nvPr>
        </p:nvSpPr>
        <p:spPr>
          <a:xfrm>
            <a:off x="275250" y="1741588"/>
            <a:ext cx="11820672" cy="47376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200" dirty="0">
                <a:solidFill>
                  <a:srgbClr val="3F3F3F"/>
                </a:solidFill>
                <a:latin typeface="Open Sans"/>
                <a:ea typeface="Open Sans"/>
                <a:cs typeface="Open Sans"/>
                <a:sym typeface="Open Sans"/>
              </a:rPr>
              <a:t>Users can begin Summon searches in the box below the name of any of the three initial Content Portal displays.  After opening an option in one of the portals, click on the magnifying glass.</a:t>
            </a:r>
            <a:endParaRPr sz="2200" dirty="0">
              <a:solidFill>
                <a:srgbClr val="3F3F3F"/>
              </a:solidFill>
            </a:endParaRPr>
          </a:p>
          <a:p>
            <a:pPr marL="457200" lvl="0" indent="-228600" algn="l" rtl="0">
              <a:lnSpc>
                <a:spcPct val="100000"/>
              </a:lnSpc>
              <a:spcBef>
                <a:spcPts val="1000"/>
              </a:spcBef>
              <a:spcAft>
                <a:spcPts val="0"/>
              </a:spcAft>
              <a:buClr>
                <a:schemeClr val="dk1"/>
              </a:buClr>
              <a:buSzPts val="2400"/>
              <a:buNone/>
            </a:pPr>
            <a:endParaRPr sz="3600" dirty="0">
              <a:solidFill>
                <a:srgbClr val="3F3F3F"/>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None/>
            </a:pPr>
            <a:endParaRPr sz="3600" dirty="0">
              <a:solidFill>
                <a:srgbClr val="3F3F3F"/>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None/>
            </a:pPr>
            <a:endParaRPr dirty="0">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2200" dirty="0">
                <a:solidFill>
                  <a:srgbClr val="3F3F3F"/>
                </a:solidFill>
                <a:latin typeface="Open Sans"/>
                <a:ea typeface="Open Sans"/>
                <a:cs typeface="Open Sans"/>
                <a:sym typeface="Open Sans"/>
              </a:rPr>
              <a:t>The </a:t>
            </a:r>
            <a:r>
              <a:rPr lang="en-US" sz="2200" b="1" dirty="0">
                <a:solidFill>
                  <a:srgbClr val="3F3F3F"/>
                </a:solidFill>
                <a:latin typeface="Open Sans"/>
                <a:ea typeface="Open Sans"/>
                <a:cs typeface="Open Sans"/>
                <a:sym typeface="Open Sans"/>
              </a:rPr>
              <a:t>Search across all Research4Life</a:t>
            </a:r>
            <a:r>
              <a:rPr lang="en-US" sz="2200" dirty="0">
                <a:solidFill>
                  <a:srgbClr val="3F3F3F"/>
                </a:solidFill>
                <a:latin typeface="Open Sans"/>
                <a:ea typeface="Open Sans"/>
                <a:cs typeface="Open Sans"/>
                <a:sym typeface="Open Sans"/>
              </a:rPr>
              <a:t>… note explains that any search will have the same results including full-text links from all Research4Life material regardless of Collection or Portal - that the publishers have granted access to in a specific country/institution. </a:t>
            </a:r>
            <a:endParaRPr dirty="0"/>
          </a:p>
          <a:p>
            <a:pPr marL="457200" lvl="0" indent="-381000" algn="l" rtl="0">
              <a:lnSpc>
                <a:spcPct val="100000"/>
              </a:lnSpc>
              <a:spcBef>
                <a:spcPts val="1000"/>
              </a:spcBef>
              <a:spcAft>
                <a:spcPts val="0"/>
              </a:spcAft>
              <a:buClr>
                <a:schemeClr val="dk1"/>
              </a:buClr>
              <a:buSzPts val="2400"/>
              <a:buChar char="●"/>
            </a:pPr>
            <a:r>
              <a:rPr lang="en-US" sz="2200" dirty="0">
                <a:solidFill>
                  <a:srgbClr val="3F3F3F"/>
                </a:solidFill>
                <a:latin typeface="Open Sans"/>
                <a:ea typeface="Open Sans"/>
                <a:cs typeface="Open Sans"/>
                <a:sym typeface="Open Sans"/>
              </a:rPr>
              <a:t>For this lesson, the </a:t>
            </a:r>
            <a:r>
              <a:rPr lang="en-US" sz="2200" b="1" dirty="0">
                <a:solidFill>
                  <a:srgbClr val="3F3F3F"/>
                </a:solidFill>
                <a:latin typeface="Open Sans"/>
                <a:ea typeface="Open Sans"/>
                <a:cs typeface="Open Sans"/>
                <a:sym typeface="Open Sans"/>
              </a:rPr>
              <a:t>Unified Content Portal </a:t>
            </a:r>
            <a:r>
              <a:rPr lang="en-US" sz="2200" dirty="0">
                <a:solidFill>
                  <a:srgbClr val="3F3F3F"/>
                </a:solidFill>
                <a:latin typeface="Open Sans"/>
                <a:ea typeface="Open Sans"/>
                <a:cs typeface="Open Sans"/>
                <a:sym typeface="Open Sans"/>
              </a:rPr>
              <a:t>was used to complete the searches.</a:t>
            </a:r>
            <a:endParaRPr sz="2200" dirty="0">
              <a:solidFill>
                <a:srgbClr val="3F3F3F"/>
              </a:solidFill>
              <a:latin typeface="Open Sans"/>
              <a:ea typeface="Open Sans"/>
              <a:cs typeface="Open Sans"/>
              <a:sym typeface="Open Sans"/>
            </a:endParaRPr>
          </a:p>
        </p:txBody>
      </p:sp>
      <p:pic>
        <p:nvPicPr>
          <p:cNvPr id="134" name="Google Shape;134;g727b3dbef2_0_52"/>
          <p:cNvPicPr preferRelativeResize="0"/>
          <p:nvPr/>
        </p:nvPicPr>
        <p:blipFill rotWithShape="1">
          <a:blip r:embed="rId3">
            <a:alphaModFix/>
          </a:blip>
          <a:srcRect/>
          <a:stretch/>
        </p:blipFill>
        <p:spPr>
          <a:xfrm>
            <a:off x="1318762" y="3245689"/>
            <a:ext cx="3733727" cy="1216418"/>
          </a:xfrm>
          <a:prstGeom prst="rect">
            <a:avLst/>
          </a:prstGeom>
          <a:noFill/>
          <a:ln>
            <a:noFill/>
          </a:ln>
        </p:spPr>
      </p:pic>
      <p:sp>
        <p:nvSpPr>
          <p:cNvPr id="135" name="Google Shape;135;g727b3dbef2_0_52"/>
          <p:cNvSpPr/>
          <p:nvPr/>
        </p:nvSpPr>
        <p:spPr>
          <a:xfrm>
            <a:off x="3956655" y="2803161"/>
            <a:ext cx="45719" cy="794478"/>
          </a:xfrm>
          <a:prstGeom prst="down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6" name="Google Shape;136;g727b3dbef2_0_52"/>
          <p:cNvSpPr/>
          <p:nvPr/>
        </p:nvSpPr>
        <p:spPr>
          <a:xfrm>
            <a:off x="3987384" y="4392118"/>
            <a:ext cx="59960" cy="494675"/>
          </a:xfrm>
          <a:prstGeom prst="up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37" name="Google Shape;137;g727b3dbef2_0_52"/>
          <p:cNvPicPr preferRelativeResize="0"/>
          <p:nvPr/>
        </p:nvPicPr>
        <p:blipFill rotWithShape="1">
          <a:blip r:embed="rId4">
            <a:alphaModFix/>
          </a:blip>
          <a:srcRect/>
          <a:stretch/>
        </p:blipFill>
        <p:spPr>
          <a:xfrm>
            <a:off x="5765515" y="2803161"/>
            <a:ext cx="4848225" cy="1914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6"/>
          <p:cNvSpPr txBox="1">
            <a:spLocks noGrp="1"/>
          </p:cNvSpPr>
          <p:nvPr>
            <p:ph type="title"/>
          </p:nvPr>
        </p:nvSpPr>
        <p:spPr>
          <a:xfrm>
            <a:off x="0" y="263141"/>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200">
                <a:solidFill>
                  <a:srgbClr val="586F7C"/>
                </a:solidFill>
                <a:latin typeface="Open Sans"/>
                <a:ea typeface="Open Sans"/>
                <a:cs typeface="Open Sans"/>
                <a:sym typeface="Open Sans"/>
              </a:rPr>
              <a:t>Search across Research4Life collections</a:t>
            </a:r>
            <a:endParaRPr sz="3200"/>
          </a:p>
        </p:txBody>
      </p:sp>
      <p:sp>
        <p:nvSpPr>
          <p:cNvPr id="143" name="Google Shape;143;p16"/>
          <p:cNvSpPr txBox="1">
            <a:spLocks noGrp="1"/>
          </p:cNvSpPr>
          <p:nvPr>
            <p:ph type="body" idx="1"/>
          </p:nvPr>
        </p:nvSpPr>
        <p:spPr>
          <a:xfrm>
            <a:off x="168965" y="1780282"/>
            <a:ext cx="4631635" cy="453106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rgbClr val="3F3F3F"/>
              </a:buClr>
              <a:buSzPts val="2000"/>
              <a:buFont typeface="Arial"/>
              <a:buChar char="•"/>
            </a:pPr>
            <a:r>
              <a:rPr lang="en-US" sz="2000" dirty="0">
                <a:latin typeface="Open Sans"/>
                <a:ea typeface="Open Sans"/>
                <a:cs typeface="Open Sans"/>
                <a:sym typeface="Open Sans"/>
              </a:rPr>
              <a:t>If a </a:t>
            </a:r>
            <a:r>
              <a:rPr lang="en-US" sz="2000" i="1" dirty="0">
                <a:latin typeface="Open Sans"/>
                <a:ea typeface="Open Sans"/>
                <a:cs typeface="Open Sans"/>
                <a:sym typeface="Open Sans"/>
              </a:rPr>
              <a:t>solar panels and developing countries</a:t>
            </a:r>
            <a:r>
              <a:rPr lang="en-US" sz="2000" dirty="0">
                <a:latin typeface="Open Sans"/>
                <a:ea typeface="Open Sans"/>
                <a:cs typeface="Open Sans"/>
                <a:sym typeface="Open Sans"/>
              </a:rPr>
              <a:t> search is completed in any of the five Collections or three Content Portals, the results will be the same. </a:t>
            </a:r>
            <a:endParaRPr dirty="0"/>
          </a:p>
          <a:p>
            <a:pPr marL="342900" marR="0" lvl="0" indent="-342900" algn="l" rtl="0">
              <a:lnSpc>
                <a:spcPct val="107000"/>
              </a:lnSpc>
              <a:spcBef>
                <a:spcPts val="800"/>
              </a:spcBef>
              <a:spcAft>
                <a:spcPts val="0"/>
              </a:spcAft>
              <a:buClr>
                <a:srgbClr val="3F3F3F"/>
              </a:buClr>
              <a:buSzPts val="2000"/>
              <a:buFont typeface="Arial"/>
              <a:buChar char="•"/>
            </a:pPr>
            <a:r>
              <a:rPr lang="en-US" sz="2000" dirty="0">
                <a:latin typeface="Open Sans"/>
                <a:ea typeface="Open Sans"/>
                <a:cs typeface="Open Sans"/>
                <a:sym typeface="Open Sans"/>
              </a:rPr>
              <a:t>This search produced </a:t>
            </a:r>
            <a:r>
              <a:rPr lang="en-US" sz="2000" b="1" dirty="0">
                <a:solidFill>
                  <a:schemeClr val="dk1"/>
                </a:solidFill>
                <a:latin typeface="Open Sans"/>
                <a:ea typeface="Open Sans"/>
                <a:cs typeface="Open Sans"/>
                <a:sym typeface="Open Sans"/>
              </a:rPr>
              <a:t>823</a:t>
            </a:r>
            <a:r>
              <a:rPr lang="en-US" sz="2000" dirty="0">
                <a:latin typeface="Open Sans"/>
                <a:ea typeface="Open Sans"/>
                <a:cs typeface="Open Sans"/>
                <a:sym typeface="Open Sans"/>
              </a:rPr>
              <a:t> citations that publishers have granted access to in the specific country/institution.  </a:t>
            </a:r>
            <a:endParaRPr dirty="0"/>
          </a:p>
          <a:p>
            <a:pPr marL="342900" lvl="0" indent="-342900" algn="l" rtl="0">
              <a:lnSpc>
                <a:spcPct val="107000"/>
              </a:lnSpc>
              <a:spcBef>
                <a:spcPts val="800"/>
              </a:spcBef>
              <a:spcAft>
                <a:spcPts val="0"/>
              </a:spcAft>
              <a:buClr>
                <a:srgbClr val="3F3F3F"/>
              </a:buClr>
              <a:buSzPts val="2000"/>
              <a:buFont typeface="Arial"/>
              <a:buChar char="•"/>
            </a:pPr>
            <a:r>
              <a:rPr lang="en-US" sz="2000" dirty="0">
                <a:latin typeface="Open Sans"/>
                <a:ea typeface="Open Sans"/>
                <a:cs typeface="Open Sans"/>
                <a:sym typeface="Open Sans"/>
              </a:rPr>
              <a:t>In this case, the Unified Content Portal and the ARDI Collection have the same -</a:t>
            </a:r>
            <a:r>
              <a:rPr lang="en-US" sz="2000" b="1" dirty="0">
                <a:solidFill>
                  <a:schemeClr val="dk1"/>
                </a:solidFill>
                <a:latin typeface="Open Sans"/>
                <a:ea typeface="Open Sans"/>
                <a:cs typeface="Open Sans"/>
                <a:sym typeface="Open Sans"/>
              </a:rPr>
              <a:t>1,433</a:t>
            </a:r>
            <a:r>
              <a:rPr lang="en-US" sz="2000" dirty="0">
                <a:latin typeface="Open Sans"/>
                <a:ea typeface="Open Sans"/>
                <a:cs typeface="Open Sans"/>
                <a:sym typeface="Open Sans"/>
              </a:rPr>
              <a:t> - results.</a:t>
            </a:r>
            <a:endParaRPr dirty="0"/>
          </a:p>
          <a:p>
            <a:pPr marL="457200" lvl="0" indent="-228600" algn="l" rtl="0">
              <a:lnSpc>
                <a:spcPct val="90000"/>
              </a:lnSpc>
              <a:spcBef>
                <a:spcPts val="1800"/>
              </a:spcBef>
              <a:spcAft>
                <a:spcPts val="0"/>
              </a:spcAft>
              <a:buClr>
                <a:schemeClr val="lt1"/>
              </a:buClr>
              <a:buSzPts val="2400"/>
              <a:buNone/>
            </a:pPr>
            <a:endParaRPr dirty="0"/>
          </a:p>
        </p:txBody>
      </p:sp>
      <p:pic>
        <p:nvPicPr>
          <p:cNvPr id="144" name="Google Shape;144;p16"/>
          <p:cNvPicPr preferRelativeResize="0"/>
          <p:nvPr/>
        </p:nvPicPr>
        <p:blipFill rotWithShape="1">
          <a:blip r:embed="rId3"/>
          <a:srcRect/>
          <a:stretch/>
        </p:blipFill>
        <p:spPr>
          <a:xfrm>
            <a:off x="5579078" y="2132186"/>
            <a:ext cx="5464282" cy="1257891"/>
          </a:xfrm>
          <a:prstGeom prst="rect">
            <a:avLst/>
          </a:prstGeom>
          <a:noFill/>
          <a:ln>
            <a:noFill/>
          </a:ln>
        </p:spPr>
      </p:pic>
      <p:cxnSp>
        <p:nvCxnSpPr>
          <p:cNvPr id="145" name="Google Shape;145;p16"/>
          <p:cNvCxnSpPr>
            <a:cxnSpLocks/>
          </p:cNvCxnSpPr>
          <p:nvPr/>
        </p:nvCxnSpPr>
        <p:spPr>
          <a:xfrm>
            <a:off x="4800600" y="3743045"/>
            <a:ext cx="943632" cy="0"/>
          </a:xfrm>
          <a:prstGeom prst="straightConnector1">
            <a:avLst/>
          </a:prstGeom>
          <a:noFill/>
          <a:ln w="9525" cap="flat" cmpd="sng">
            <a:solidFill>
              <a:srgbClr val="FF0000"/>
            </a:solidFill>
            <a:prstDash val="solid"/>
            <a:round/>
            <a:headEnd type="none" w="sm" len="sm"/>
            <a:tailEnd type="triangle" w="med" len="med"/>
          </a:ln>
        </p:spPr>
      </p:cxnSp>
      <p:pic>
        <p:nvPicPr>
          <p:cNvPr id="146" name="Google Shape;146;p16"/>
          <p:cNvPicPr preferRelativeResize="0"/>
          <p:nvPr/>
        </p:nvPicPr>
        <p:blipFill rotWithShape="1">
          <a:blip r:embed="rId4"/>
          <a:srcRect/>
          <a:stretch/>
        </p:blipFill>
        <p:spPr>
          <a:xfrm>
            <a:off x="5909385" y="4455048"/>
            <a:ext cx="5133975" cy="1531071"/>
          </a:xfrm>
          <a:prstGeom prst="rect">
            <a:avLst/>
          </a:prstGeom>
          <a:noFill/>
          <a:ln>
            <a:noFill/>
          </a:ln>
        </p:spPr>
      </p:pic>
      <p:cxnSp>
        <p:nvCxnSpPr>
          <p:cNvPr id="147" name="Google Shape;147;p16"/>
          <p:cNvCxnSpPr>
            <a:cxnSpLocks/>
          </p:cNvCxnSpPr>
          <p:nvPr/>
        </p:nvCxnSpPr>
        <p:spPr>
          <a:xfrm>
            <a:off x="4336026" y="5789081"/>
            <a:ext cx="1533832" cy="507503"/>
          </a:xfrm>
          <a:prstGeom prst="straightConnector1">
            <a:avLst/>
          </a:prstGeom>
          <a:noFill/>
          <a:ln w="9525" cap="flat" cmpd="sng">
            <a:solidFill>
              <a:srgbClr val="FF0000"/>
            </a:solidFill>
            <a:prstDash val="solid"/>
            <a:round/>
            <a:headEnd type="none" w="sm" len="sm"/>
            <a:tailEnd type="triangle" w="med" len="med"/>
          </a:ln>
        </p:spPr>
      </p:cxnSp>
      <p:pic>
        <p:nvPicPr>
          <p:cNvPr id="4" name="Picture 3">
            <a:extLst>
              <a:ext uri="{FF2B5EF4-FFF2-40B4-BE49-F238E27FC236}">
                <a16:creationId xmlns:a16="http://schemas.microsoft.com/office/drawing/2014/main" id="{E680AF4B-E145-C7C0-8161-EA271ED01A66}"/>
              </a:ext>
            </a:extLst>
          </p:cNvPr>
          <p:cNvPicPr>
            <a:picLocks noChangeAspect="1"/>
          </p:cNvPicPr>
          <p:nvPr/>
        </p:nvPicPr>
        <p:blipFill>
          <a:blip r:embed="rId5"/>
          <a:stretch>
            <a:fillRect/>
          </a:stretch>
        </p:blipFill>
        <p:spPr>
          <a:xfrm>
            <a:off x="5869858" y="3480018"/>
            <a:ext cx="1828665" cy="526055"/>
          </a:xfrm>
          <a:prstGeom prst="rect">
            <a:avLst/>
          </a:prstGeom>
        </p:spPr>
      </p:pic>
      <p:pic>
        <p:nvPicPr>
          <p:cNvPr id="6" name="Picture 5">
            <a:extLst>
              <a:ext uri="{FF2B5EF4-FFF2-40B4-BE49-F238E27FC236}">
                <a16:creationId xmlns:a16="http://schemas.microsoft.com/office/drawing/2014/main" id="{9913ED18-DB17-91AB-8CB2-B0C39E0E6905}"/>
              </a:ext>
            </a:extLst>
          </p:cNvPr>
          <p:cNvPicPr>
            <a:picLocks noChangeAspect="1"/>
          </p:cNvPicPr>
          <p:nvPr/>
        </p:nvPicPr>
        <p:blipFill>
          <a:blip r:embed="rId5"/>
          <a:stretch>
            <a:fillRect/>
          </a:stretch>
        </p:blipFill>
        <p:spPr>
          <a:xfrm>
            <a:off x="5869857" y="6031596"/>
            <a:ext cx="1828665" cy="526055"/>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3987</Words>
  <Application>Microsoft Office PowerPoint</Application>
  <PresentationFormat>Widescreen</PresentationFormat>
  <Paragraphs>289</Paragraphs>
  <Slides>51</Slides>
  <Notes>51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Open Sans</vt:lpstr>
      <vt:lpstr>Gill Sans</vt:lpstr>
      <vt:lpstr>Quattrocento Sans</vt:lpstr>
      <vt:lpstr>Trebuchet MS</vt:lpstr>
      <vt:lpstr>Arial</vt:lpstr>
      <vt:lpstr>Calibri</vt:lpstr>
      <vt:lpstr>Century Gothic</vt:lpstr>
      <vt:lpstr>Simple Light</vt:lpstr>
      <vt:lpstr> Collection specific browsing and searching</vt:lpstr>
      <vt:lpstr>Outline</vt:lpstr>
      <vt:lpstr>Learning objectives</vt:lpstr>
      <vt:lpstr>Introduction</vt:lpstr>
      <vt:lpstr>Content Portal Access</vt:lpstr>
      <vt:lpstr>What is Summon?</vt:lpstr>
      <vt:lpstr>What is Summon continued</vt:lpstr>
      <vt:lpstr>Summon search box  </vt:lpstr>
      <vt:lpstr>Search across Research4Life collections</vt:lpstr>
      <vt:lpstr>Basic search using the  Unified Content Portal </vt:lpstr>
      <vt:lpstr>Basic search continued</vt:lpstr>
      <vt:lpstr>Publishers grant access </vt:lpstr>
      <vt:lpstr>Basic search continued</vt:lpstr>
      <vt:lpstr>Refining your search</vt:lpstr>
      <vt:lpstr>Summon DISCIPLINE and PUBLICATION DATE search features</vt:lpstr>
      <vt:lpstr>Summon Language interface options</vt:lpstr>
      <vt:lpstr>French interface</vt:lpstr>
      <vt:lpstr>Preview feature</vt:lpstr>
      <vt:lpstr>Altmetric Badge</vt:lpstr>
      <vt:lpstr>Altmetric Details Page</vt:lpstr>
      <vt:lpstr>Saving items to cart</vt:lpstr>
      <vt:lpstr>Options for Cart Saved Items</vt:lpstr>
      <vt:lpstr>Email and Print options</vt:lpstr>
      <vt:lpstr>Export citations</vt:lpstr>
      <vt:lpstr>Export of citations from Summon</vt:lpstr>
      <vt:lpstr>Import to Zotero file </vt:lpstr>
      <vt:lpstr>Advanced search</vt:lpstr>
      <vt:lpstr>Introduction to Google Scholar (for Research4Life)</vt:lpstr>
      <vt:lpstr>Content Portal Access</vt:lpstr>
      <vt:lpstr>Google Scholar search box</vt:lpstr>
      <vt:lpstr>Scholar search results</vt:lpstr>
      <vt:lpstr>Links to full text access</vt:lpstr>
      <vt:lpstr>Research4Life full text links</vt:lpstr>
      <vt:lpstr>Links to full text access in  (regular) Google Scholar</vt:lpstr>
      <vt:lpstr>In the search box, type  Research4Life and scroll down the list till the name of your Country is displayed.   Click on your Country and check the box The search will be updated to show the full text articles that can be accessed through R4L in your country Note that your specific Library’s electronic holding also can be added to the search results.   This is independent from searches completed using Research4Life Google Scholar</vt:lpstr>
      <vt:lpstr>Google Scholar’s Other Features</vt:lpstr>
      <vt:lpstr>My library</vt:lpstr>
      <vt:lpstr>Create Alerts</vt:lpstr>
      <vt:lpstr>Export citations</vt:lpstr>
      <vt:lpstr>Cite and export options</vt:lpstr>
      <vt:lpstr>Metrics</vt:lpstr>
      <vt:lpstr>h5-Index and h5-median  rankings definitions</vt:lpstr>
      <vt:lpstr>Advanced search</vt:lpstr>
      <vt:lpstr>Troubleshooting and support</vt:lpstr>
      <vt:lpstr>Contact the HelpDesk</vt:lpstr>
      <vt:lpstr>Summary</vt:lpstr>
      <vt:lpstr>Additional Resources</vt:lpstr>
      <vt:lpstr>You are invited to;</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Collection specific browsing and searching</dc:title>
  <dc:creator>Marcia Mabhula</dc:creator>
  <cp:lastModifiedBy>Marcia Mabhula</cp:lastModifiedBy>
  <cp:revision>3</cp:revision>
  <dcterms:created xsi:type="dcterms:W3CDTF">2020-02-14T15:04:15Z</dcterms:created>
  <dcterms:modified xsi:type="dcterms:W3CDTF">2023-08-14T11:06:34Z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BB426BC2-EB08-459A-A333-EDD41EBDC184</vt:lpwstr>
  </property>
  <property fmtid="{D5CDD505-2E9C-101B-9397-08002B2CF9AE}" pid="6" name="ArticulateProjectFull">
    <vt:lpwstr>D:\R4Life\F2F Materials\20200420_M3_L36EN.Search Across Research4Life Programmes.ppta</vt:lpwstr>
  </property>
</Properties>
</file>