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6"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Quattrocento Sans" panose="020B0502050000020003" pitchFamily="34"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iZMdqBY0GAv9JeUKRceXDA3d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139" name="Google Shape;1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1100"/>
          </a:p>
        </p:txBody>
      </p:sp>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1" name="Google Shape;22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0" name="Google Shape;26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71" name="Google Shape;27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5" name="Google Shape;28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7" name="Google Shape;29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4" name="Google Shape;3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27" name="Google Shape;32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9" name="Google Shape;33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3" name="Google Shape;35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63" name="Google Shape;36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6" name="Google Shape;37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7" name="Google Shape;38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‘Search content’ side doesn’t display  </a:t>
            </a:r>
            <a:endParaRPr/>
          </a:p>
        </p:txBody>
      </p:sp>
      <p:sp>
        <p:nvSpPr>
          <p:cNvPr id="408" name="Google Shape;40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35" name="Google Shape;43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Detailed information about Summon and its various features is available on  Lesson 3.6.</a:t>
            </a:r>
            <a:endParaRPr/>
          </a:p>
        </p:txBody>
      </p:sp>
      <p:sp>
        <p:nvSpPr>
          <p:cNvPr id="446" name="Google Shape;4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http://extranet.who.int/hinari/en/country_offer.php</a:t>
            </a:r>
            <a:endParaRPr/>
          </a:p>
          <a:p>
            <a:pPr marL="171450" lvl="0" indent="-171450" algn="l" rtl="0">
              <a:lnSpc>
                <a:spcPct val="100000"/>
              </a:lnSpc>
              <a:spcBef>
                <a:spcPts val="0"/>
              </a:spcBef>
              <a:spcAft>
                <a:spcPts val="0"/>
              </a:spcAft>
              <a:buSzPts val="1400"/>
              <a:buFont typeface="Arial"/>
              <a:buChar char="•"/>
            </a:pPr>
            <a:r>
              <a:rPr lang="en-US"/>
              <a:t>If a publisher is listed, the institution’s users should have access to the material.  If a specific journal title or book is not available, report this to r4l@research4life.org. </a:t>
            </a:r>
            <a:endParaRPr/>
          </a:p>
        </p:txBody>
      </p:sp>
      <p:sp>
        <p:nvSpPr>
          <p:cNvPr id="454" name="Google Shape;45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1c627edf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e1c627edf3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e1c627edf3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one is OK!</a:t>
            </a:r>
            <a:endParaRPr/>
          </a:p>
        </p:txBody>
      </p:sp>
      <p:sp>
        <p:nvSpPr>
          <p:cNvPr id="499" name="Google Shape;4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If access is not granted to a journal, first check if there is a blocked pop-up message that needs to be resolved. If the publisher requests an individual login or for the user to pay for access, check that the login has been completed properly. Then check whether the publisher does or does not grant access to this title/specific issue that is being requested.  </a:t>
            </a:r>
            <a:endParaRPr/>
          </a:p>
        </p:txBody>
      </p:sp>
      <p:sp>
        <p:nvSpPr>
          <p:cNvPr id="536" name="Google Shape;53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43" name="Google Shape;54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50" name="Google Shape;55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64" name="Google Shape;564;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77" name="Google Shape;57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solidFill>
                <a:srgbClr val="FF0000"/>
              </a:solidFill>
            </a:endParaRPr>
          </a:p>
        </p:txBody>
      </p:sp>
      <p:sp>
        <p:nvSpPr>
          <p:cNvPr id="107" name="Google Shape;10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3200">
              <a:solidFill>
                <a:srgbClr val="FF0000"/>
              </a:solidFill>
            </a:endParaRPr>
          </a:p>
        </p:txBody>
      </p:sp>
      <p:sp>
        <p:nvSpPr>
          <p:cNvPr id="113" name="Google Shape;1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Please consult the librarian at the institution for questions and further information about this.  If you are unable to get the information you need, contact the help desk at r4l@research4life.org if needed</a:t>
            </a:r>
            <a:endParaRPr/>
          </a:p>
          <a:p>
            <a:pPr marL="171450" lvl="0" indent="-82550" algn="l" rtl="0">
              <a:lnSpc>
                <a:spcPct val="100000"/>
              </a:lnSpc>
              <a:spcBef>
                <a:spcPts val="0"/>
              </a:spcBef>
              <a:spcAft>
                <a:spcPts val="0"/>
              </a:spcAft>
              <a:buSzPts val="1400"/>
              <a:buFont typeface="Arial"/>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03457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about:blank" TargetMode="External"/><Relationship Id="rId7"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3.jpg"/><Relationship Id="rId4" Type="http://schemas.openxmlformats.org/officeDocument/2006/relationships/image" Target="../media/image89.png"/><Relationship Id="rId9" Type="http://schemas.openxmlformats.org/officeDocument/2006/relationships/image" Target="../media/image93.png"/></Relationships>
</file>

<file path=ppt/slides/_rels/slide5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4.png"/><Relationship Id="rId7" Type="http://schemas.openxmlformats.org/officeDocument/2006/relationships/image" Target="../media/image94.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esearch4lif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Collection-specific browsing and searching</a:t>
            </a:r>
            <a:endParaRPr/>
          </a:p>
        </p:txBody>
      </p:sp>
      <p:sp>
        <p:nvSpPr>
          <p:cNvPr id="68" name="Google Shape;68;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69" name="Google Shape;69;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0" name="Google Shape;70;p3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026669" y="6207625"/>
            <a:ext cx="1962613" cy="515078"/>
          </a:xfrm>
          <a:prstGeom prst="rect">
            <a:avLst/>
          </a:prstGeom>
          <a:noFill/>
          <a:ln>
            <a:noFill/>
          </a:ln>
        </p:spPr>
      </p:pic>
      <p:pic>
        <p:nvPicPr>
          <p:cNvPr id="71" name="Google Shape;71;p38"/>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650478" y="6118184"/>
            <a:ext cx="1612438" cy="693960"/>
          </a:xfrm>
          <a:prstGeom prst="rect">
            <a:avLst/>
          </a:prstGeom>
          <a:noFill/>
          <a:ln>
            <a:noFill/>
          </a:ln>
        </p:spPr>
      </p:pic>
      <p:pic>
        <p:nvPicPr>
          <p:cNvPr id="72" name="Google Shape;72;p38"/>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920080" y="6181191"/>
            <a:ext cx="1468376" cy="567894"/>
          </a:xfrm>
          <a:prstGeom prst="rect">
            <a:avLst/>
          </a:prstGeom>
          <a:noFill/>
          <a:ln>
            <a:noFill/>
          </a:ln>
        </p:spPr>
      </p:pic>
      <p:pic>
        <p:nvPicPr>
          <p:cNvPr id="73" name="Google Shape;73;p38"/>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9938199" y="6141339"/>
            <a:ext cx="1523874" cy="647649"/>
          </a:xfrm>
          <a:prstGeom prst="rect">
            <a:avLst/>
          </a:prstGeom>
          <a:noFill/>
          <a:ln>
            <a:noFill/>
          </a:ln>
        </p:spPr>
      </p:pic>
      <p:sp>
        <p:nvSpPr>
          <p:cNvPr id="74" name="Google Shape;74;p38"/>
          <p:cNvSpPr txBox="1">
            <a:spLocks noGrp="1"/>
          </p:cNvSpPr>
          <p:nvPr>
            <p:ph type="subTitle" idx="1"/>
          </p:nvPr>
        </p:nvSpPr>
        <p:spPr>
          <a:xfrm>
            <a:off x="-2" y="402793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Research4Life Unified Content Portal </a:t>
            </a:r>
            <a:endParaRPr sz="3400" dirty="0">
              <a:solidFill>
                <a:srgbClr val="00489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9"/>
          <p:cNvPicPr preferRelativeResize="0"/>
          <p:nvPr/>
        </p:nvPicPr>
        <p:blipFill rotWithShape="1">
          <a:blip r:embed="rId3">
            <a:alphaModFix/>
          </a:blip>
          <a:srcRect/>
          <a:stretch/>
        </p:blipFill>
        <p:spPr>
          <a:xfrm>
            <a:off x="115528" y="3594964"/>
            <a:ext cx="6550991" cy="2003118"/>
          </a:xfrm>
          <a:prstGeom prst="rect">
            <a:avLst/>
          </a:prstGeom>
          <a:noFill/>
          <a:ln>
            <a:noFill/>
          </a:ln>
        </p:spPr>
      </p:pic>
      <p:sp>
        <p:nvSpPr>
          <p:cNvPr id="142" name="Google Shape;142;p9"/>
          <p:cNvSpPr txBox="1">
            <a:spLocks noGrp="1"/>
          </p:cNvSpPr>
          <p:nvPr>
            <p:ph type="title"/>
          </p:nvPr>
        </p:nvSpPr>
        <p:spPr>
          <a:xfrm>
            <a:off x="0" y="378812"/>
            <a:ext cx="7899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t>I]</a:t>
            </a:r>
            <a:endParaRPr/>
          </a:p>
        </p:txBody>
      </p:sp>
      <p:sp>
        <p:nvSpPr>
          <p:cNvPr id="143" name="Google Shape;143;p9"/>
          <p:cNvSpPr txBox="1"/>
          <p:nvPr/>
        </p:nvSpPr>
        <p:spPr>
          <a:xfrm>
            <a:off x="244026" y="643740"/>
            <a:ext cx="7746423" cy="8069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041"/>
              <a:buFont typeface="Trebuchet MS"/>
              <a:buNone/>
            </a:pPr>
            <a:r>
              <a:rPr lang="en-US" sz="2800" b="0" i="0" u="none" strike="noStrike" cap="none">
                <a:solidFill>
                  <a:srgbClr val="586F7C"/>
                </a:solidFill>
                <a:latin typeface="Open Sans"/>
                <a:ea typeface="Open Sans"/>
                <a:cs typeface="Open Sans"/>
                <a:sym typeface="Open Sans"/>
              </a:rPr>
              <a:t>Initial Content Portal Pages (Note the       symbol for login).</a:t>
            </a:r>
            <a:endParaRPr sz="28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3205"/>
              <a:buFont typeface="Trebuchet MS"/>
              <a:buNone/>
            </a:pPr>
            <a:endParaRPr sz="2800" b="0" i="0" u="none" strike="noStrike" cap="none">
              <a:solidFill>
                <a:srgbClr val="586F7C"/>
              </a:solidFill>
              <a:latin typeface="Open Sans"/>
              <a:ea typeface="Open Sans"/>
              <a:cs typeface="Open Sans"/>
              <a:sym typeface="Open Sans"/>
            </a:endParaRPr>
          </a:p>
        </p:txBody>
      </p:sp>
      <p:pic>
        <p:nvPicPr>
          <p:cNvPr id="144" name="Google Shape;144;p9"/>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794048" y="1695335"/>
            <a:ext cx="4958873" cy="2806700"/>
          </a:xfrm>
          <a:prstGeom prst="rect">
            <a:avLst/>
          </a:prstGeom>
          <a:noFill/>
          <a:ln>
            <a:noFill/>
          </a:ln>
        </p:spPr>
      </p:pic>
      <p:pic>
        <p:nvPicPr>
          <p:cNvPr id="145" name="Google Shape;145;p9"/>
          <p:cNvPicPr preferRelativeResize="0"/>
          <p:nvPr/>
        </p:nvPicPr>
        <p:blipFill rotWithShape="1">
          <a:blip r:embed="rId5">
            <a:alphaModFix/>
          </a:blip>
          <a:srcRect/>
          <a:stretch/>
        </p:blipFill>
        <p:spPr>
          <a:xfrm>
            <a:off x="6458577" y="441494"/>
            <a:ext cx="470339" cy="389423"/>
          </a:xfrm>
          <a:prstGeom prst="rect">
            <a:avLst/>
          </a:prstGeom>
          <a:noFill/>
          <a:ln>
            <a:noFill/>
          </a:ln>
        </p:spPr>
      </p:pic>
      <p:pic>
        <p:nvPicPr>
          <p:cNvPr id="146" name="Google Shape;146;p9"/>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794048" y="4140200"/>
            <a:ext cx="5067752" cy="2717800"/>
          </a:xfrm>
          <a:prstGeom prst="rect">
            <a:avLst/>
          </a:prstGeom>
          <a:noFill/>
          <a:ln>
            <a:noFill/>
          </a:ln>
        </p:spPr>
      </p:pic>
      <p:sp>
        <p:nvSpPr>
          <p:cNvPr id="147" name="Google Shape;147;p9"/>
          <p:cNvSpPr txBox="1">
            <a:spLocks noGrp="1"/>
          </p:cNvSpPr>
          <p:nvPr>
            <p:ph type="body" idx="1"/>
          </p:nvPr>
        </p:nvSpPr>
        <p:spPr>
          <a:xfrm>
            <a:off x="0" y="1672506"/>
            <a:ext cx="6590860" cy="10809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a:solidFill>
                  <a:srgbClr val="424242"/>
                </a:solidFill>
                <a:latin typeface="Open Sans"/>
                <a:ea typeface="Open Sans"/>
                <a:cs typeface="Open Sans"/>
                <a:sym typeface="Open Sans"/>
              </a:rPr>
              <a:t>This presentation focuses on the Unified Content Portal but can also be used for AGORA or ARDI content portal training.  </a:t>
            </a: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All </a:t>
            </a: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 content portals are displayed.</a:t>
            </a:r>
            <a:endParaRPr>
              <a:solidFill>
                <a:srgbClr val="42424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0" y="2264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Update:  as of July 2022</a:t>
            </a:r>
            <a:endParaRPr sz="3600" dirty="0">
              <a:solidFill>
                <a:srgbClr val="586F7C"/>
              </a:solidFill>
            </a:endParaRPr>
          </a:p>
        </p:txBody>
      </p:sp>
      <p:sp>
        <p:nvSpPr>
          <p:cNvPr id="153" name="Google Shape;153;p17"/>
          <p:cNvSpPr txBox="1">
            <a:spLocks noGrp="1"/>
          </p:cNvSpPr>
          <p:nvPr>
            <p:ph type="body" idx="1"/>
          </p:nvPr>
        </p:nvSpPr>
        <p:spPr>
          <a:xfrm>
            <a:off x="381375" y="1734207"/>
            <a:ext cx="11448913" cy="5010721"/>
          </a:xfrm>
          <a:prstGeom prst="rect">
            <a:avLst/>
          </a:prstGeom>
          <a:noFill/>
          <a:ln>
            <a:noFill/>
          </a:ln>
        </p:spPr>
        <p:txBody>
          <a:bodyPr spcFirstLastPara="1" wrap="square" lIns="91425" tIns="45700" rIns="91425" bIns="45700" anchor="t" anchorCtr="0">
            <a:noAutofit/>
          </a:bodyPr>
          <a:lstStyle/>
          <a:p>
            <a:pPr>
              <a:buClr>
                <a:schemeClr val="tx1">
                  <a:lumMod val="65000"/>
                  <a:lumOff val="35000"/>
                </a:schemeClr>
              </a:buClr>
            </a:pP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The Unified Content Portal has an A-Z listing to the pages of journals, books, databases, reference sources and free collections to help users find a specific resource.</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a:buClr>
                <a:schemeClr val="tx1">
                  <a:lumMod val="65000"/>
                  <a:lumOff val="35000"/>
                </a:schemeClr>
              </a:buClr>
            </a:pP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As of July 2022, when a search is performed, only results available to the user are displayed.   </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628650" indent="-171450">
              <a:buClr>
                <a:schemeClr val="tx1">
                  <a:lumMod val="65000"/>
                  <a:lumOff val="35000"/>
                </a:schemeClr>
              </a:buClr>
            </a:pPr>
            <a:endParaRPr sz="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a:buClr>
                <a:schemeClr val="tx1">
                  <a:lumMod val="65000"/>
                  <a:lumOff val="35000"/>
                </a:schemeClr>
              </a:buClr>
            </a:pP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If the user wishes, they can display a list of all R4L resources including ones that are not available at an institution.   Do not login, click </a:t>
            </a:r>
            <a:r>
              <a:rPr lang="en-U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Access Content </a:t>
            </a: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on the horizontal bar/initial R4L page :  </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71500" indent="-342900">
              <a:buClr>
                <a:schemeClr val="tx1">
                  <a:lumMod val="65000"/>
                  <a:lumOff val="35000"/>
                </a:schemeClr>
              </a:buClr>
            </a:pP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a:buClr>
                <a:schemeClr val="tx1">
                  <a:lumMod val="65000"/>
                  <a:lumOff val="35000"/>
                </a:schemeClr>
              </a:buClr>
            </a:pP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From the hamburger menu       , click on </a:t>
            </a:r>
            <a:r>
              <a:rPr lang="en-U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Reports/Title Lists </a:t>
            </a: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to download lists of journals, books and resources available at the institution.  </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pic>
        <p:nvPicPr>
          <p:cNvPr id="154" name="Google Shape;154;p17"/>
          <p:cNvPicPr preferRelativeResize="0"/>
          <p:nvPr/>
        </p:nvPicPr>
        <p:blipFill rotWithShape="1">
          <a:blip r:embed="rId3">
            <a:alphaModFix/>
          </a:blip>
          <a:srcRect/>
          <a:stretch/>
        </p:blipFill>
        <p:spPr>
          <a:xfrm>
            <a:off x="3552912" y="2575831"/>
            <a:ext cx="6581775" cy="348835"/>
          </a:xfrm>
          <a:prstGeom prst="rect">
            <a:avLst/>
          </a:prstGeom>
          <a:noFill/>
          <a:ln>
            <a:solidFill>
              <a:schemeClr val="bg2"/>
            </a:solidFill>
          </a:ln>
        </p:spPr>
      </p:pic>
      <p:pic>
        <p:nvPicPr>
          <p:cNvPr id="155" name="Google Shape;155;p17"/>
          <p:cNvPicPr preferRelativeResize="0"/>
          <p:nvPr/>
        </p:nvPicPr>
        <p:blipFill rotWithShape="1">
          <a:blip r:embed="rId4">
            <a:alphaModFix/>
          </a:blip>
          <a:srcRect/>
          <a:stretch/>
        </p:blipFill>
        <p:spPr>
          <a:xfrm>
            <a:off x="3774235" y="3351560"/>
            <a:ext cx="2552993" cy="415335"/>
          </a:xfrm>
          <a:prstGeom prst="rect">
            <a:avLst/>
          </a:prstGeom>
          <a:noFill/>
          <a:ln>
            <a:solidFill>
              <a:schemeClr val="bg2"/>
            </a:solidFill>
          </a:ln>
        </p:spPr>
      </p:pic>
      <p:pic>
        <p:nvPicPr>
          <p:cNvPr id="156" name="Google Shape;156;p17"/>
          <p:cNvPicPr preferRelativeResize="0"/>
          <p:nvPr/>
        </p:nvPicPr>
        <p:blipFill rotWithShape="1">
          <a:blip r:embed="rId5">
            <a:alphaModFix/>
          </a:blip>
          <a:srcRect/>
          <a:stretch/>
        </p:blipFill>
        <p:spPr>
          <a:xfrm>
            <a:off x="6479256" y="4645568"/>
            <a:ext cx="1612692" cy="722845"/>
          </a:xfrm>
          <a:prstGeom prst="rect">
            <a:avLst/>
          </a:prstGeom>
          <a:noFill/>
          <a:ln>
            <a:solidFill>
              <a:schemeClr val="bg2"/>
            </a:solidFill>
          </a:ln>
        </p:spPr>
      </p:pic>
      <p:pic>
        <p:nvPicPr>
          <p:cNvPr id="157" name="Google Shape;157;p17"/>
          <p:cNvPicPr preferRelativeResize="0"/>
          <p:nvPr/>
        </p:nvPicPr>
        <p:blipFill rotWithShape="1">
          <a:blip r:embed="rId6">
            <a:alphaModFix/>
          </a:blip>
          <a:srcRect/>
          <a:stretch/>
        </p:blipFill>
        <p:spPr>
          <a:xfrm>
            <a:off x="4806900" y="5487862"/>
            <a:ext cx="581025" cy="372391"/>
          </a:xfrm>
          <a:prstGeom prst="rect">
            <a:avLst/>
          </a:prstGeom>
          <a:noFill/>
          <a:ln>
            <a:noFill/>
          </a:ln>
        </p:spPr>
      </p:pic>
      <p:pic>
        <p:nvPicPr>
          <p:cNvPr id="159" name="Google Shape;159;p17"/>
          <p:cNvPicPr preferRelativeResize="0"/>
          <p:nvPr/>
        </p:nvPicPr>
        <p:blipFill rotWithShape="1">
          <a:blip r:embed="rId7">
            <a:alphaModFix/>
          </a:blip>
          <a:srcRect/>
          <a:stretch/>
        </p:blipFill>
        <p:spPr>
          <a:xfrm>
            <a:off x="6479256" y="3351561"/>
            <a:ext cx="2036749" cy="414728"/>
          </a:xfrm>
          <a:prstGeom prst="rect">
            <a:avLst/>
          </a:prstGeom>
          <a:noFill/>
          <a:ln>
            <a:solidFill>
              <a:schemeClr val="bg2"/>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7F7F7F"/>
                </a:solidFill>
              </a:rPr>
              <a:t>Persistent Login</a:t>
            </a:r>
            <a:endParaRPr/>
          </a:p>
        </p:txBody>
      </p:sp>
      <p:sp>
        <p:nvSpPr>
          <p:cNvPr id="166" name="Google Shape;166;p16"/>
          <p:cNvSpPr txBox="1">
            <a:spLocks noGrp="1"/>
          </p:cNvSpPr>
          <p:nvPr>
            <p:ph type="body" idx="1"/>
          </p:nvPr>
        </p:nvSpPr>
        <p:spPr>
          <a:xfrm>
            <a:off x="586445" y="1706179"/>
            <a:ext cx="9612312" cy="3598863"/>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3F3F3F"/>
              </a:buClr>
              <a:buSzPts val="2400"/>
              <a:buFont typeface="Open Sans"/>
              <a:buChar char="●"/>
            </a:pPr>
            <a:r>
              <a:rPr lang="en-US" sz="2600" dirty="0">
                <a:solidFill>
                  <a:srgbClr val="3F3F3F"/>
                </a:solidFill>
                <a:latin typeface="Open Sans"/>
                <a:ea typeface="Open Sans"/>
                <a:cs typeface="Open Sans"/>
                <a:sym typeface="Open Sans"/>
              </a:rPr>
              <a:t>Persistent Login provides 3 months of recognition for a device that is used to connect to Research4Life from an approved IP address of one of the Research4life institutions.</a:t>
            </a:r>
            <a:endParaRPr sz="2600"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rgbClr val="3F3F3F"/>
              </a:buClr>
              <a:buSzPts val="2400"/>
              <a:buFont typeface="Open Sans"/>
              <a:buChar char="●"/>
            </a:pPr>
            <a:r>
              <a:rPr lang="en-US" sz="2600" dirty="0">
                <a:solidFill>
                  <a:srgbClr val="3F3F3F"/>
                </a:solidFill>
                <a:latin typeface="Open Sans"/>
                <a:ea typeface="Open Sans"/>
                <a:cs typeface="Open Sans"/>
                <a:sym typeface="Open Sans"/>
              </a:rPr>
              <a:t>Once a user has successfully logged in from an approved IP address, the user can reconnect for three months from the same device and browser without the need to retype the username and password and without the need to be on the campus or the institution’s VPN or proxy.</a:t>
            </a:r>
            <a:endParaRPr sz="2600"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rgbClr val="3F3F3F"/>
              </a:buClr>
              <a:buSzPts val="2400"/>
              <a:buFont typeface="Open Sans"/>
              <a:buChar char="●"/>
            </a:pPr>
            <a:r>
              <a:rPr lang="en-US" sz="2600" dirty="0">
                <a:solidFill>
                  <a:srgbClr val="3F3F3F"/>
                </a:solidFill>
                <a:latin typeface="Open Sans"/>
                <a:ea typeface="Open Sans"/>
                <a:cs typeface="Open Sans"/>
                <a:sym typeface="Open Sans"/>
              </a:rPr>
              <a:t>If the user clears cookies on that device/browser, the persistent login is lost.</a:t>
            </a:r>
            <a:endParaRPr sz="2600" dirty="0">
              <a:solidFill>
                <a:srgbClr val="3F3F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pic>
        <p:nvPicPr>
          <p:cNvPr id="171" name="Google Shape;171;p6"/>
          <p:cNvPicPr preferRelativeResize="0"/>
          <p:nvPr/>
        </p:nvPicPr>
        <p:blipFill rotWithShape="1">
          <a:blip r:embed="rId3">
            <a:alphaModFix/>
          </a:blip>
          <a:srcRect/>
          <a:stretch/>
        </p:blipFill>
        <p:spPr>
          <a:xfrm>
            <a:off x="4283655" y="2271205"/>
            <a:ext cx="7621153" cy="3259207"/>
          </a:xfrm>
          <a:prstGeom prst="rect">
            <a:avLst/>
          </a:prstGeom>
          <a:noFill/>
          <a:ln>
            <a:noFill/>
          </a:ln>
        </p:spPr>
      </p:pic>
      <p:sp>
        <p:nvSpPr>
          <p:cNvPr id="172" name="Google Shape;172;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Initial display of the Unified Content Portal</a:t>
            </a:r>
            <a:endParaRPr>
              <a:solidFill>
                <a:srgbClr val="586F7C"/>
              </a:solidFill>
              <a:latin typeface="Open Sans"/>
              <a:ea typeface="Open Sans"/>
              <a:cs typeface="Open Sans"/>
              <a:sym typeface="Open Sans"/>
            </a:endParaRPr>
          </a:p>
        </p:txBody>
      </p:sp>
      <p:sp>
        <p:nvSpPr>
          <p:cNvPr id="173" name="Google Shape;173;p6"/>
          <p:cNvSpPr txBox="1">
            <a:spLocks noGrp="1"/>
          </p:cNvSpPr>
          <p:nvPr>
            <p:ph type="body" idx="1"/>
          </p:nvPr>
        </p:nvSpPr>
        <p:spPr>
          <a:xfrm>
            <a:off x="0" y="2004720"/>
            <a:ext cx="4252598" cy="485328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000"/>
              <a:buChar char="●"/>
            </a:pPr>
            <a:r>
              <a:rPr lang="en-US" sz="1800">
                <a:solidFill>
                  <a:srgbClr val="3F3F3F"/>
                </a:solidFill>
                <a:latin typeface="Open Sans"/>
                <a:ea typeface="Open Sans"/>
                <a:cs typeface="Open Sans"/>
                <a:sym typeface="Open Sans"/>
              </a:rPr>
              <a:t>The initial page displays a link to the </a:t>
            </a:r>
            <a:r>
              <a:rPr lang="en-US" sz="1800" b="1">
                <a:solidFill>
                  <a:srgbClr val="3F3F3F"/>
                </a:solidFill>
                <a:latin typeface="Open Sans"/>
                <a:ea typeface="Open Sans"/>
                <a:cs typeface="Open Sans"/>
                <a:sym typeface="Open Sans"/>
              </a:rPr>
              <a:t>Summon search box </a:t>
            </a:r>
            <a:r>
              <a:rPr lang="en-US" sz="1800">
                <a:solidFill>
                  <a:srgbClr val="3F3F3F"/>
                </a:solidFill>
                <a:latin typeface="Open Sans"/>
                <a:ea typeface="Open Sans"/>
                <a:cs typeface="Open Sans"/>
                <a:sym typeface="Open Sans"/>
              </a:rPr>
              <a:t>that links to citations and full-text available at your</a:t>
            </a:r>
            <a:r>
              <a:rPr lang="en-US" sz="18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institution</a:t>
            </a:r>
            <a:r>
              <a:rPr lang="en-US" sz="1800">
                <a:solidFill>
                  <a:srgbClr val="3F3F3F"/>
                </a:solidFill>
                <a:latin typeface="Open Sans"/>
                <a:ea typeface="Open Sans"/>
                <a:cs typeface="Open Sans"/>
                <a:sym typeface="Open Sans"/>
              </a:rPr>
              <a:t>.</a:t>
            </a:r>
            <a:endParaRPr sz="1800">
              <a:solidFill>
                <a:srgbClr val="3F3F3F"/>
              </a:solidFill>
            </a:endParaRPr>
          </a:p>
          <a:p>
            <a:pPr marL="457200" marR="0" lvl="0" indent="-254000" algn="l" rtl="0">
              <a:lnSpc>
                <a:spcPct val="100000"/>
              </a:lnSpc>
              <a:spcBef>
                <a:spcPts val="0"/>
              </a:spcBef>
              <a:spcAft>
                <a:spcPts val="0"/>
              </a:spcAft>
              <a:buClr>
                <a:srgbClr val="000000"/>
              </a:buClr>
              <a:buSzPts val="2000"/>
              <a:buNone/>
            </a:pPr>
            <a:endParaRPr sz="1800" b="0" i="0"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000"/>
              <a:buChar char="●"/>
            </a:pPr>
            <a:r>
              <a:rPr lang="en-US" sz="1800" b="0" i="0" u="none" strike="noStrike" cap="none">
                <a:solidFill>
                  <a:srgbClr val="3F3F3F"/>
                </a:solidFill>
                <a:latin typeface="Open Sans"/>
                <a:ea typeface="Open Sans"/>
                <a:cs typeface="Open Sans"/>
                <a:sym typeface="Open Sans"/>
              </a:rPr>
              <a:t>Click on the </a:t>
            </a:r>
            <a:r>
              <a:rPr lang="en-US" sz="1800" b="1" i="0" u="none" strike="noStrike" cap="none">
                <a:solidFill>
                  <a:srgbClr val="3F3F3F"/>
                </a:solidFill>
                <a:latin typeface="Open Sans"/>
                <a:ea typeface="Open Sans"/>
                <a:cs typeface="Open Sans"/>
                <a:sym typeface="Open Sans"/>
              </a:rPr>
              <a:t>person symbol </a:t>
            </a:r>
            <a:r>
              <a:rPr lang="en-US" sz="1800" b="0" i="0" u="none" strike="noStrike" cap="none">
                <a:solidFill>
                  <a:srgbClr val="3F3F3F"/>
                </a:solidFill>
                <a:latin typeface="Open Sans"/>
                <a:ea typeface="Open Sans"/>
                <a:cs typeface="Open Sans"/>
                <a:sym typeface="Open Sans"/>
              </a:rPr>
              <a:t>located at the top right corner of the login page to open the login information –in this case, for a Hinari Training: National Non-governmental login; the symbol has changed. </a:t>
            </a:r>
            <a:endParaRPr sz="1800">
              <a:solidFill>
                <a:srgbClr val="3F3F3F"/>
              </a:solidFill>
            </a:endParaRPr>
          </a:p>
          <a:p>
            <a:pPr marL="76200" marR="0" lvl="0" indent="0" algn="l" rtl="0">
              <a:lnSpc>
                <a:spcPct val="100000"/>
              </a:lnSpc>
              <a:spcBef>
                <a:spcPts val="0"/>
              </a:spcBef>
              <a:spcAft>
                <a:spcPts val="0"/>
              </a:spcAft>
              <a:buClr>
                <a:srgbClr val="000000"/>
              </a:buClr>
              <a:buSzPts val="2000"/>
              <a:buNone/>
            </a:pPr>
            <a:endParaRPr sz="1800" b="0" i="0"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000"/>
              <a:buChar char="●"/>
            </a:pPr>
            <a:r>
              <a:rPr lang="en-US" sz="1800">
                <a:solidFill>
                  <a:srgbClr val="3F3F3F"/>
                </a:solidFill>
                <a:latin typeface="Open Sans"/>
                <a:ea typeface="Open Sans"/>
                <a:cs typeface="Open Sans"/>
                <a:sym typeface="Open Sans"/>
              </a:rPr>
              <a:t>Note that, after logging into the portal, you can ‘sign-in as a personal user’; see slides 29 &amp; 30.  </a:t>
            </a:r>
            <a:endParaRPr sz="1800" b="1" i="0" u="none" strike="noStrike" cap="none">
              <a:solidFill>
                <a:srgbClr val="3F3F3F"/>
              </a:solidFill>
              <a:latin typeface="Arial"/>
              <a:ea typeface="Arial"/>
              <a:cs typeface="Arial"/>
              <a:sym typeface="Arial"/>
            </a:endParaRPr>
          </a:p>
        </p:txBody>
      </p:sp>
      <p:sp>
        <p:nvSpPr>
          <p:cNvPr id="174" name="Google Shape;174;p6"/>
          <p:cNvSpPr/>
          <p:nvPr/>
        </p:nvSpPr>
        <p:spPr>
          <a:xfrm>
            <a:off x="6401220" y="4187090"/>
            <a:ext cx="3913388" cy="594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6"/>
          <p:cNvSpPr/>
          <p:nvPr/>
        </p:nvSpPr>
        <p:spPr>
          <a:xfrm>
            <a:off x="10237304" y="2991678"/>
            <a:ext cx="1667504" cy="124724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 name="Google Shape;176;p6"/>
          <p:cNvSpPr/>
          <p:nvPr/>
        </p:nvSpPr>
        <p:spPr>
          <a:xfrm>
            <a:off x="11242261" y="2688023"/>
            <a:ext cx="279400" cy="3087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a:ea typeface="Open Sans"/>
                <a:cs typeface="Open Sans"/>
                <a:sym typeface="Open Sans"/>
              </a:rPr>
              <a:t>Listing of all R4L resources</a:t>
            </a:r>
            <a:endParaRPr dirty="0">
              <a:solidFill>
                <a:srgbClr val="586F7C"/>
              </a:solidFill>
            </a:endParaRPr>
          </a:p>
        </p:txBody>
      </p:sp>
      <p:sp>
        <p:nvSpPr>
          <p:cNvPr id="182" name="Google Shape;182;p20"/>
          <p:cNvSpPr txBox="1">
            <a:spLocks noGrp="1"/>
          </p:cNvSpPr>
          <p:nvPr>
            <p:ph type="body" idx="1"/>
          </p:nvPr>
        </p:nvSpPr>
        <p:spPr>
          <a:xfrm>
            <a:off x="322969" y="1881352"/>
            <a:ext cx="4890162" cy="4597835"/>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By clicking on </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ACCESS CONTENT </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from the initial page’s horizontal bar, all the R4L resources will be displayed including ones that are not accessible.</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From the </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listing in Journals, note two </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 Titles Provided </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and two</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No Access Provided</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titles.</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Login to R4L - to get access to what is available at your institution.</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3" name="Google Shape;183;p20"/>
          <p:cNvPicPr preferRelativeResize="0"/>
          <p:nvPr/>
        </p:nvPicPr>
        <p:blipFill rotWithShape="1">
          <a:blip r:embed="rId3">
            <a:alphaModFix/>
          </a:blip>
          <a:srcRect/>
          <a:stretch/>
        </p:blipFill>
        <p:spPr>
          <a:xfrm>
            <a:off x="550319" y="3785419"/>
            <a:ext cx="1779927" cy="925552"/>
          </a:xfrm>
          <a:prstGeom prst="rect">
            <a:avLst/>
          </a:prstGeom>
          <a:noFill/>
          <a:ln>
            <a:noFill/>
          </a:ln>
        </p:spPr>
      </p:pic>
      <p:pic>
        <p:nvPicPr>
          <p:cNvPr id="184" name="Google Shape;184;p20"/>
          <p:cNvPicPr preferRelativeResize="0"/>
          <p:nvPr/>
        </p:nvPicPr>
        <p:blipFill rotWithShape="1">
          <a:blip r:embed="rId4">
            <a:alphaModFix/>
          </a:blip>
          <a:srcRect/>
          <a:stretch/>
        </p:blipFill>
        <p:spPr>
          <a:xfrm>
            <a:off x="5513231" y="1804027"/>
            <a:ext cx="5901004" cy="4983622"/>
          </a:xfrm>
          <a:prstGeom prst="rect">
            <a:avLst/>
          </a:prstGeom>
          <a:noFill/>
          <a:ln>
            <a:noFill/>
          </a:ln>
        </p:spPr>
      </p:pic>
      <p:cxnSp>
        <p:nvCxnSpPr>
          <p:cNvPr id="185" name="Google Shape;185;p20"/>
          <p:cNvCxnSpPr/>
          <p:nvPr/>
        </p:nvCxnSpPr>
        <p:spPr>
          <a:xfrm rot="10800000" flipH="1">
            <a:off x="1849821" y="2470489"/>
            <a:ext cx="7882758" cy="2479883"/>
          </a:xfrm>
          <a:prstGeom prst="straightConnector1">
            <a:avLst/>
          </a:prstGeom>
          <a:noFill/>
          <a:ln w="9525" cap="flat" cmpd="sng">
            <a:solidFill>
              <a:srgbClr val="FF0000"/>
            </a:solidFill>
            <a:prstDash val="solid"/>
            <a:round/>
            <a:headEnd type="none" w="sm" len="sm"/>
            <a:tailEnd type="triangle" w="med" len="med"/>
          </a:ln>
        </p:spPr>
      </p:cxnSp>
      <p:sp>
        <p:nvSpPr>
          <p:cNvPr id="186" name="Google Shape;186;p20"/>
          <p:cNvSpPr/>
          <p:nvPr/>
        </p:nvSpPr>
        <p:spPr>
          <a:xfrm>
            <a:off x="7321669" y="2470489"/>
            <a:ext cx="219673" cy="400869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7" name="Google Shape;187;p20"/>
          <p:cNvPicPr preferRelativeResize="0"/>
          <p:nvPr/>
        </p:nvPicPr>
        <p:blipFill rotWithShape="1">
          <a:blip r:embed="rId5">
            <a:alphaModFix/>
          </a:blip>
          <a:srcRect/>
          <a:stretch/>
        </p:blipFill>
        <p:spPr>
          <a:xfrm>
            <a:off x="10032679" y="4482941"/>
            <a:ext cx="2009253" cy="15912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Hamburger Menu:</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Mobile phone access</a:t>
            </a:r>
            <a:endParaRPr sz="3600"/>
          </a:p>
        </p:txBody>
      </p:sp>
      <p:sp>
        <p:nvSpPr>
          <p:cNvPr id="193" name="Google Shape;193;p19"/>
          <p:cNvSpPr txBox="1">
            <a:spLocks noGrp="1"/>
          </p:cNvSpPr>
          <p:nvPr>
            <p:ph type="body" idx="1"/>
          </p:nvPr>
        </p:nvSpPr>
        <p:spPr>
          <a:xfrm>
            <a:off x="0" y="1834894"/>
            <a:ext cx="4837311" cy="4497915"/>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Displayed is the mobile phone version of the </a:t>
            </a:r>
            <a:r>
              <a:rPr lang="en-US" sz="2000" b="1">
                <a:solidFill>
                  <a:srgbClr val="3F3F3F"/>
                </a:solidFill>
                <a:latin typeface="Open Sans"/>
                <a:ea typeface="Open Sans"/>
                <a:cs typeface="Open Sans"/>
                <a:sym typeface="Open Sans"/>
              </a:rPr>
              <a:t>Unified Content Portal</a:t>
            </a:r>
            <a:r>
              <a:rPr lang="en-US" sz="2000">
                <a:solidFill>
                  <a:srgbClr val="3F3F3F"/>
                </a:solidFill>
                <a:latin typeface="Open Sans"/>
                <a:ea typeface="Open Sans"/>
                <a:cs typeface="Open Sans"/>
                <a:sym typeface="Open Sans"/>
              </a:rPr>
              <a:t>:</a:t>
            </a:r>
            <a:endParaRPr sz="2000">
              <a:solidFill>
                <a:srgbClr val="3F3F3F"/>
              </a:solidFill>
            </a:endParaRPr>
          </a:p>
          <a:p>
            <a:pPr marL="457200" marR="0" lvl="0" indent="-254000" algn="l" rtl="0">
              <a:lnSpc>
                <a:spcPct val="100000"/>
              </a:lnSpc>
              <a:spcBef>
                <a:spcPts val="0"/>
              </a:spcBef>
              <a:spcAft>
                <a:spcPts val="0"/>
              </a:spcAft>
              <a:buClr>
                <a:srgbClr val="000000"/>
              </a:buClr>
              <a:buSzPts val="2000"/>
              <a:buNone/>
            </a:pPr>
            <a:endParaRPr sz="2000" b="0" i="0"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000"/>
              <a:buChar char="●"/>
            </a:pPr>
            <a:r>
              <a:rPr lang="en-US" sz="2000" b="0" i="0" u="none" strike="noStrike" cap="none">
                <a:solidFill>
                  <a:srgbClr val="3F3F3F"/>
                </a:solidFill>
                <a:latin typeface="Open Sans"/>
                <a:ea typeface="Open Sans"/>
                <a:cs typeface="Open Sans"/>
                <a:sym typeface="Open Sans"/>
              </a:rPr>
              <a:t>Initial page; click on the  </a:t>
            </a:r>
            <a:r>
              <a:rPr lang="en-US" sz="2000" b="1" i="0" u="none" strike="noStrike" cap="none">
                <a:solidFill>
                  <a:srgbClr val="3F3F3F"/>
                </a:solidFill>
                <a:latin typeface="Open Sans"/>
                <a:ea typeface="Open Sans"/>
                <a:cs typeface="Open Sans"/>
                <a:sym typeface="Open Sans"/>
              </a:rPr>
              <a:t>Hamburger Menu </a:t>
            </a:r>
            <a:r>
              <a:rPr lang="en-US" sz="2000" b="0" i="0" u="none" strike="noStrike" cap="none">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symbol.</a:t>
            </a:r>
            <a:endParaRPr sz="2000">
              <a:solidFill>
                <a:srgbClr val="3F3F3F"/>
              </a:solidFill>
            </a:endParaRPr>
          </a:p>
          <a:p>
            <a:pPr marL="76200" marR="0" lvl="0" indent="0" algn="l" rtl="0">
              <a:lnSpc>
                <a:spcPct val="100000"/>
              </a:lnSpc>
              <a:spcBef>
                <a:spcPts val="0"/>
              </a:spcBef>
              <a:spcAft>
                <a:spcPts val="0"/>
              </a:spcAft>
              <a:buClr>
                <a:srgbClr val="000000"/>
              </a:buClr>
              <a:buSzPts val="2000"/>
              <a:buNone/>
            </a:pPr>
            <a:r>
              <a:rPr lang="en-US" sz="2000">
                <a:solidFill>
                  <a:srgbClr val="3F3F3F"/>
                </a:solidFill>
                <a:latin typeface="Open Sans"/>
                <a:ea typeface="Open Sans"/>
                <a:cs typeface="Open Sans"/>
                <a:sym typeface="Open Sans"/>
              </a:rPr>
              <a:t>      </a:t>
            </a:r>
            <a:endParaRPr sz="2000" b="0" i="0" u="none" strike="noStrike" cap="none">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000"/>
              <a:buNone/>
            </a:pPr>
            <a:endParaRPr sz="2000" b="0" i="0" u="none" strike="noStrike" cap="none">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000"/>
              <a:buNone/>
            </a:pPr>
            <a:endParaRPr sz="2000" b="0" i="0"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The various browse and search and other content portal options are listed and will be discussed in subsequent slides.</a:t>
            </a:r>
            <a:endParaRPr sz="2000" b="1">
              <a:solidFill>
                <a:srgbClr val="3F3F3F"/>
              </a:solidFill>
            </a:endParaRPr>
          </a:p>
        </p:txBody>
      </p:sp>
      <p:pic>
        <p:nvPicPr>
          <p:cNvPr id="194" name="Google Shape;194;p19"/>
          <p:cNvPicPr preferRelativeResize="0"/>
          <p:nvPr/>
        </p:nvPicPr>
        <p:blipFill rotWithShape="1">
          <a:blip r:embed="rId3">
            <a:alphaModFix/>
          </a:blip>
          <a:srcRect/>
          <a:stretch/>
        </p:blipFill>
        <p:spPr>
          <a:xfrm>
            <a:off x="1846593" y="3819132"/>
            <a:ext cx="627482" cy="529438"/>
          </a:xfrm>
          <a:prstGeom prst="rect">
            <a:avLst/>
          </a:prstGeom>
          <a:noFill/>
          <a:ln>
            <a:noFill/>
          </a:ln>
        </p:spPr>
      </p:pic>
      <p:pic>
        <p:nvPicPr>
          <p:cNvPr id="195" name="Google Shape;195;p19"/>
          <p:cNvPicPr preferRelativeResize="0"/>
          <p:nvPr/>
        </p:nvPicPr>
        <p:blipFill rotWithShape="1">
          <a:blip r:embed="rId3">
            <a:alphaModFix/>
          </a:blip>
          <a:srcRect/>
          <a:stretch/>
        </p:blipFill>
        <p:spPr>
          <a:xfrm>
            <a:off x="5943600" y="3300412"/>
            <a:ext cx="304800" cy="257175"/>
          </a:xfrm>
          <a:prstGeom prst="rect">
            <a:avLst/>
          </a:prstGeom>
          <a:noFill/>
          <a:ln>
            <a:noFill/>
          </a:ln>
        </p:spPr>
      </p:pic>
      <p:pic>
        <p:nvPicPr>
          <p:cNvPr id="196" name="Google Shape;196;p19"/>
          <p:cNvPicPr preferRelativeResize="0"/>
          <p:nvPr/>
        </p:nvPicPr>
        <p:blipFill rotWithShape="1">
          <a:blip r:embed="rId3">
            <a:alphaModFix/>
          </a:blip>
          <a:srcRect/>
          <a:stretch/>
        </p:blipFill>
        <p:spPr>
          <a:xfrm>
            <a:off x="5943600" y="3300412"/>
            <a:ext cx="304800" cy="257175"/>
          </a:xfrm>
          <a:prstGeom prst="rect">
            <a:avLst/>
          </a:prstGeom>
          <a:noFill/>
          <a:ln>
            <a:noFill/>
          </a:ln>
        </p:spPr>
      </p:pic>
      <p:sp>
        <p:nvSpPr>
          <p:cNvPr id="197" name="Google Shape;197;p19"/>
          <p:cNvSpPr/>
          <p:nvPr/>
        </p:nvSpPr>
        <p:spPr>
          <a:xfrm>
            <a:off x="1688123" y="3770143"/>
            <a:ext cx="1237957" cy="64711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8" name="Google Shape;198;p19"/>
          <p:cNvPicPr preferRelativeResize="0"/>
          <p:nvPr/>
        </p:nvPicPr>
        <p:blipFill rotWithShape="1">
          <a:blip r:embed="rId4">
            <a:alphaModFix/>
          </a:blip>
          <a:srcRect/>
          <a:stretch/>
        </p:blipFill>
        <p:spPr>
          <a:xfrm>
            <a:off x="4608488" y="1838324"/>
            <a:ext cx="7263402" cy="4640864"/>
          </a:xfrm>
          <a:prstGeom prst="rect">
            <a:avLst/>
          </a:prstGeom>
          <a:noFill/>
          <a:ln>
            <a:noFill/>
          </a:ln>
        </p:spPr>
      </p:pic>
      <p:cxnSp>
        <p:nvCxnSpPr>
          <p:cNvPr id="199" name="Google Shape;199;p19"/>
          <p:cNvCxnSpPr/>
          <p:nvPr/>
        </p:nvCxnSpPr>
        <p:spPr>
          <a:xfrm rot="10800000" flipH="1">
            <a:off x="2940148" y="2633870"/>
            <a:ext cx="5200000" cy="140356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2"/>
          <p:cNvPicPr preferRelativeResize="0"/>
          <p:nvPr/>
        </p:nvPicPr>
        <p:blipFill rotWithShape="1">
          <a:blip r:embed="rId3">
            <a:alphaModFix/>
          </a:blip>
          <a:srcRect/>
          <a:stretch/>
        </p:blipFill>
        <p:spPr>
          <a:xfrm>
            <a:off x="4585170" y="1834893"/>
            <a:ext cx="7374609" cy="5023106"/>
          </a:xfrm>
          <a:prstGeom prst="rect">
            <a:avLst/>
          </a:prstGeom>
          <a:noFill/>
          <a:ln>
            <a:noFill/>
          </a:ln>
        </p:spPr>
      </p:pic>
      <p:sp>
        <p:nvSpPr>
          <p:cNvPr id="205" name="Google Shape;205;p2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Access to specific Collections</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from initial portal page</a:t>
            </a:r>
            <a:endParaRPr sz="3600"/>
          </a:p>
        </p:txBody>
      </p:sp>
      <p:sp>
        <p:nvSpPr>
          <p:cNvPr id="206" name="Google Shape;206;p22"/>
          <p:cNvSpPr txBox="1">
            <a:spLocks noGrp="1"/>
          </p:cNvSpPr>
          <p:nvPr>
            <p:ph type="body" idx="1"/>
          </p:nvPr>
        </p:nvSpPr>
        <p:spPr>
          <a:xfrm>
            <a:off x="232221" y="1858579"/>
            <a:ext cx="4454079" cy="4857014"/>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666666"/>
              </a:buClr>
              <a:buSzPts val="2000"/>
              <a:buChar char="●"/>
            </a:pPr>
            <a:r>
              <a:rPr lang="en-US" sz="2000">
                <a:solidFill>
                  <a:srgbClr val="666666"/>
                </a:solidFill>
                <a:latin typeface="Open Sans"/>
                <a:ea typeface="Open Sans"/>
                <a:cs typeface="Open Sans"/>
                <a:sym typeface="Open Sans"/>
              </a:rPr>
              <a:t>Once logged in, scroll down the initial page till the </a:t>
            </a:r>
            <a:r>
              <a:rPr lang="en-US" sz="2000" b="1">
                <a:solidFill>
                  <a:srgbClr val="666666"/>
                </a:solidFill>
                <a:latin typeface="Open Sans"/>
                <a:ea typeface="Open Sans"/>
                <a:cs typeface="Open Sans"/>
                <a:sym typeface="Open Sans"/>
              </a:rPr>
              <a:t>Collections</a:t>
            </a:r>
            <a:r>
              <a:rPr lang="en-US" sz="2000">
                <a:solidFill>
                  <a:srgbClr val="666666"/>
                </a:solidFill>
                <a:latin typeface="Open Sans"/>
                <a:ea typeface="Open Sans"/>
                <a:cs typeface="Open Sans"/>
                <a:sym typeface="Open Sans"/>
              </a:rPr>
              <a:t> listing is displayed </a:t>
            </a:r>
            <a:endParaRPr>
              <a:solidFill>
                <a:srgbClr val="666666"/>
              </a:solidFill>
            </a:endParaRPr>
          </a:p>
          <a:p>
            <a:pPr marL="457200" marR="0" lvl="0" indent="-254000" algn="l" rtl="0">
              <a:lnSpc>
                <a:spcPct val="100000"/>
              </a:lnSpc>
              <a:spcBef>
                <a:spcPts val="0"/>
              </a:spcBef>
              <a:spcAft>
                <a:spcPts val="0"/>
              </a:spcAft>
              <a:buClr>
                <a:srgbClr val="000000"/>
              </a:buClr>
              <a:buSzPts val="2000"/>
              <a:buNone/>
            </a:pPr>
            <a:endParaRPr sz="2000" b="0" i="0" u="none" strike="noStrike" cap="none">
              <a:solidFill>
                <a:srgbClr val="666666"/>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666666"/>
              </a:buClr>
              <a:buSzPts val="2000"/>
              <a:buChar char="●"/>
            </a:pPr>
            <a:r>
              <a:rPr lang="en-US" sz="2000" b="0" i="0" u="none" strike="noStrike" cap="none">
                <a:solidFill>
                  <a:srgbClr val="666666"/>
                </a:solidFill>
                <a:latin typeface="Open Sans"/>
                <a:ea typeface="Open Sans"/>
                <a:cs typeface="Open Sans"/>
                <a:sym typeface="Open Sans"/>
              </a:rPr>
              <a:t>Note the links to the five collections.</a:t>
            </a:r>
            <a:endParaRPr>
              <a:solidFill>
                <a:srgbClr val="666666"/>
              </a:solidFill>
            </a:endParaRPr>
          </a:p>
          <a:p>
            <a:pPr marL="76200" marR="0" lvl="0" indent="0" algn="l" rtl="0">
              <a:lnSpc>
                <a:spcPct val="100000"/>
              </a:lnSpc>
              <a:spcBef>
                <a:spcPts val="0"/>
              </a:spcBef>
              <a:spcAft>
                <a:spcPts val="0"/>
              </a:spcAft>
              <a:buClr>
                <a:srgbClr val="000000"/>
              </a:buClr>
              <a:buSzPts val="2000"/>
              <a:buNone/>
            </a:pPr>
            <a:r>
              <a:rPr lang="en-US" sz="2000" b="0" i="0" u="none" strike="noStrike" cap="none">
                <a:solidFill>
                  <a:srgbClr val="666666"/>
                </a:solidFill>
                <a:latin typeface="Open Sans"/>
                <a:ea typeface="Open Sans"/>
                <a:cs typeface="Open Sans"/>
                <a:sym typeface="Open Sans"/>
              </a:rPr>
              <a:t>  </a:t>
            </a:r>
            <a:endParaRPr>
              <a:solidFill>
                <a:srgbClr val="666666"/>
              </a:solidFill>
            </a:endParaRPr>
          </a:p>
          <a:p>
            <a:pPr marL="457200" marR="0" lvl="0" indent="-381000" algn="l" rtl="0">
              <a:lnSpc>
                <a:spcPct val="100000"/>
              </a:lnSpc>
              <a:spcBef>
                <a:spcPts val="0"/>
              </a:spcBef>
              <a:spcAft>
                <a:spcPts val="0"/>
              </a:spcAft>
              <a:buClr>
                <a:srgbClr val="666666"/>
              </a:buClr>
              <a:buSzPts val="2000"/>
              <a:buChar char="●"/>
            </a:pPr>
            <a:r>
              <a:rPr lang="en-US" sz="2000">
                <a:solidFill>
                  <a:srgbClr val="666666"/>
                </a:solidFill>
                <a:latin typeface="Open Sans"/>
                <a:ea typeface="Open Sans"/>
                <a:cs typeface="Open Sans"/>
                <a:sym typeface="Open Sans"/>
              </a:rPr>
              <a:t>For Hinari, GOALI and OARE, the specific programmes and resources will be displayed from the </a:t>
            </a:r>
            <a:r>
              <a:rPr lang="en-US" sz="2000">
                <a:solidFill>
                  <a:srgbClr val="66666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Unified Content Portal</a:t>
            </a:r>
            <a:r>
              <a:rPr lang="en-US" sz="2000">
                <a:solidFill>
                  <a:srgbClr val="666666"/>
                </a:solidFill>
                <a:latin typeface="Open Sans"/>
                <a:ea typeface="Open Sans"/>
                <a:cs typeface="Open Sans"/>
                <a:sym typeface="Open Sans"/>
              </a:rPr>
              <a:t>.</a:t>
            </a:r>
            <a:endParaRPr>
              <a:solidFill>
                <a:srgbClr val="666666"/>
              </a:solidFill>
            </a:endParaRPr>
          </a:p>
          <a:p>
            <a:pPr marL="76200" marR="0" lvl="0" indent="0" algn="l" rtl="0">
              <a:lnSpc>
                <a:spcPct val="100000"/>
              </a:lnSpc>
              <a:spcBef>
                <a:spcPts val="0"/>
              </a:spcBef>
              <a:spcAft>
                <a:spcPts val="0"/>
              </a:spcAft>
              <a:buClr>
                <a:srgbClr val="000000"/>
              </a:buClr>
              <a:buSzPts val="2000"/>
              <a:buNone/>
            </a:pPr>
            <a:endParaRPr sz="2000">
              <a:solidFill>
                <a:srgbClr val="666666"/>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666666"/>
              </a:buClr>
              <a:buSzPts val="2000"/>
              <a:buChar char="●"/>
            </a:pPr>
            <a:r>
              <a:rPr lang="en-US" sz="2000">
                <a:solidFill>
                  <a:srgbClr val="666666"/>
                </a:solidFill>
                <a:latin typeface="Open Sans"/>
                <a:ea typeface="Open Sans"/>
                <a:cs typeface="Open Sans"/>
                <a:sym typeface="Open Sans"/>
              </a:rPr>
              <a:t>For AGORA and ARDI, the stand-alone content portals will be displayed.  Click on </a:t>
            </a:r>
            <a:r>
              <a:rPr lang="en-US" sz="2000" b="1">
                <a:solidFill>
                  <a:srgbClr val="666666"/>
                </a:solidFill>
                <a:latin typeface="Open Sans"/>
                <a:ea typeface="Open Sans"/>
                <a:cs typeface="Open Sans"/>
                <a:sym typeface="Open Sans"/>
              </a:rPr>
              <a:t>ARDI</a:t>
            </a:r>
            <a:r>
              <a:rPr lang="en-US" sz="2000">
                <a:solidFill>
                  <a:srgbClr val="666666"/>
                </a:solidFill>
                <a:latin typeface="Open Sans"/>
                <a:ea typeface="Open Sans"/>
                <a:cs typeface="Open Sans"/>
                <a:sym typeface="Open Sans"/>
              </a:rPr>
              <a:t>.</a:t>
            </a:r>
            <a:endParaRPr>
              <a:solidFill>
                <a:srgbClr val="666666"/>
              </a:solidFill>
            </a:endParaRPr>
          </a:p>
        </p:txBody>
      </p:sp>
      <p:sp>
        <p:nvSpPr>
          <p:cNvPr id="207" name="Google Shape;207;p22"/>
          <p:cNvSpPr/>
          <p:nvPr/>
        </p:nvSpPr>
        <p:spPr>
          <a:xfrm>
            <a:off x="4927600" y="4459031"/>
            <a:ext cx="3149600" cy="23989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8" name="Google Shape;208;p22"/>
          <p:cNvSpPr/>
          <p:nvPr/>
        </p:nvSpPr>
        <p:spPr>
          <a:xfrm>
            <a:off x="6096000" y="1784754"/>
            <a:ext cx="1454763" cy="3169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9" name="Google Shape;209;p22"/>
          <p:cNvCxnSpPr/>
          <p:nvPr/>
        </p:nvCxnSpPr>
        <p:spPr>
          <a:xfrm rot="10800000" flipH="1">
            <a:off x="3760470" y="5429251"/>
            <a:ext cx="1485900" cy="84581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1"/>
          <p:cNvPicPr preferRelativeResize="0"/>
          <p:nvPr/>
        </p:nvPicPr>
        <p:blipFill rotWithShape="1">
          <a:blip r:embed="rId3">
            <a:alphaModFix/>
          </a:blip>
          <a:srcRect/>
          <a:stretch/>
        </p:blipFill>
        <p:spPr>
          <a:xfrm>
            <a:off x="4806899" y="1754787"/>
            <a:ext cx="7152889" cy="4897421"/>
          </a:xfrm>
          <a:prstGeom prst="rect">
            <a:avLst/>
          </a:prstGeom>
          <a:noFill/>
          <a:ln>
            <a:noFill/>
          </a:ln>
        </p:spPr>
      </p:pic>
      <p:sp>
        <p:nvSpPr>
          <p:cNvPr id="215" name="Google Shape;215;p3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ARDI Content Portal</a:t>
            </a:r>
            <a:endParaRPr sz="3600"/>
          </a:p>
        </p:txBody>
      </p:sp>
      <p:sp>
        <p:nvSpPr>
          <p:cNvPr id="216" name="Google Shape;216;p31"/>
          <p:cNvSpPr txBox="1">
            <a:spLocks noGrp="1"/>
          </p:cNvSpPr>
          <p:nvPr>
            <p:ph type="body" idx="1"/>
          </p:nvPr>
        </p:nvSpPr>
        <p:spPr>
          <a:xfrm>
            <a:off x="232211" y="1834894"/>
            <a:ext cx="4503107" cy="4497915"/>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Displayed is the </a:t>
            </a:r>
            <a:r>
              <a:rPr lang="en-US" sz="2000" b="1">
                <a:solidFill>
                  <a:srgbClr val="3F3F3F"/>
                </a:solidFill>
                <a:latin typeface="Open Sans"/>
                <a:ea typeface="Open Sans"/>
                <a:cs typeface="Open Sans"/>
                <a:sym typeface="Open Sans"/>
              </a:rPr>
              <a:t>ARDI </a:t>
            </a:r>
            <a:r>
              <a:rPr lang="en-US" sz="2000">
                <a:solidFill>
                  <a:srgbClr val="3F3F3F"/>
                </a:solidFill>
                <a:latin typeface="Open Sans"/>
                <a:ea typeface="Open Sans"/>
                <a:cs typeface="Open Sans"/>
                <a:sym typeface="Open Sans"/>
              </a:rPr>
              <a:t>Content Portal.</a:t>
            </a:r>
            <a:endParaRPr>
              <a:solidFill>
                <a:srgbClr val="3F3F3F"/>
              </a:solidFill>
            </a:endParaRPr>
          </a:p>
          <a:p>
            <a:pPr marL="457200" marR="0" lvl="0" indent="-254000" algn="l" rtl="0">
              <a:lnSpc>
                <a:spcPct val="100000"/>
              </a:lnSpc>
              <a:spcBef>
                <a:spcPts val="0"/>
              </a:spcBef>
              <a:spcAft>
                <a:spcPts val="0"/>
              </a:spcAft>
              <a:buClr>
                <a:srgbClr val="000000"/>
              </a:buClr>
              <a:buSzPts val="2000"/>
              <a:buNone/>
            </a:pPr>
            <a:endParaRPr sz="2000" b="0" i="0"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000"/>
              <a:buChar char="●"/>
            </a:pPr>
            <a:r>
              <a:rPr lang="en-US" sz="2000" b="0" i="0" u="none" strike="noStrike" cap="none">
                <a:solidFill>
                  <a:srgbClr val="3F3F3F"/>
                </a:solidFill>
                <a:latin typeface="Open Sans"/>
                <a:ea typeface="Open Sans"/>
                <a:cs typeface="Open Sans"/>
                <a:sym typeface="Open Sans"/>
              </a:rPr>
              <a:t>The features and browse/ search options are similar to those in the Unified Content Portal</a:t>
            </a:r>
            <a:endParaRPr>
              <a:solidFill>
                <a:srgbClr val="3F3F3F"/>
              </a:solidFill>
            </a:endParaRPr>
          </a:p>
          <a:p>
            <a:pPr marL="76200" marR="0" lvl="0" indent="0" algn="l" rtl="0">
              <a:lnSpc>
                <a:spcPct val="100000"/>
              </a:lnSpc>
              <a:spcBef>
                <a:spcPts val="0"/>
              </a:spcBef>
              <a:spcAft>
                <a:spcPts val="0"/>
              </a:spcAft>
              <a:buClr>
                <a:srgbClr val="000000"/>
              </a:buClr>
              <a:buSzPts val="2000"/>
              <a:buNone/>
            </a:pPr>
            <a:r>
              <a:rPr lang="en-US" sz="2000">
                <a:solidFill>
                  <a:srgbClr val="3F3F3F"/>
                </a:solidFill>
                <a:latin typeface="Open Sans"/>
                <a:ea typeface="Open Sans"/>
                <a:cs typeface="Open Sans"/>
                <a:sym typeface="Open Sans"/>
              </a:rPr>
              <a:t>      </a:t>
            </a:r>
            <a:endParaRPr sz="2000" b="0" i="0"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To return to the Unified Content Portal, click on the </a:t>
            </a:r>
            <a:r>
              <a:rPr lang="en-US" sz="2000" b="1">
                <a:solidFill>
                  <a:srgbClr val="3F3F3F"/>
                </a:solidFill>
                <a:latin typeface="Open Sans"/>
                <a:ea typeface="Open Sans"/>
                <a:cs typeface="Open Sans"/>
                <a:sym typeface="Open Sans"/>
              </a:rPr>
              <a:t>Research4Life logo</a:t>
            </a:r>
            <a:endParaRPr/>
          </a:p>
          <a:p>
            <a:pPr marL="457200" marR="0" lvl="0" indent="-254000" algn="l" rtl="0">
              <a:lnSpc>
                <a:spcPct val="100000"/>
              </a:lnSpc>
              <a:spcBef>
                <a:spcPts val="0"/>
              </a:spcBef>
              <a:spcAft>
                <a:spcPts val="0"/>
              </a:spcAft>
              <a:buClr>
                <a:srgbClr val="000000"/>
              </a:buClr>
              <a:buSzPts val="2000"/>
              <a:buNone/>
            </a:pPr>
            <a:endParaRPr sz="2000" b="1" i="0" u="none" strike="noStrike" cap="none">
              <a:solidFill>
                <a:srgbClr val="3F3F3F"/>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b="1">
              <a:solidFill>
                <a:srgbClr val="3F3F3F"/>
              </a:solidFill>
            </a:endParaRPr>
          </a:p>
        </p:txBody>
      </p:sp>
      <p:sp>
        <p:nvSpPr>
          <p:cNvPr id="217" name="Google Shape;217;p31"/>
          <p:cNvSpPr/>
          <p:nvPr/>
        </p:nvSpPr>
        <p:spPr>
          <a:xfrm>
            <a:off x="10172699" y="6070213"/>
            <a:ext cx="1799789" cy="58199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829bd93e03_0_0"/>
          <p:cNvPicPr preferRelativeResize="0"/>
          <p:nvPr/>
        </p:nvPicPr>
        <p:blipFill rotWithShape="1">
          <a:blip r:embed="rId3">
            <a:alphaModFix/>
          </a:blip>
          <a:srcRect/>
          <a:stretch/>
        </p:blipFill>
        <p:spPr>
          <a:xfrm>
            <a:off x="4331040" y="2121378"/>
            <a:ext cx="7796987" cy="3636580"/>
          </a:xfrm>
          <a:prstGeom prst="rect">
            <a:avLst/>
          </a:prstGeom>
          <a:noFill/>
          <a:ln>
            <a:noFill/>
          </a:ln>
        </p:spPr>
      </p:pic>
      <p:sp>
        <p:nvSpPr>
          <p:cNvPr id="224" name="Google Shape;224;g829bd93e03_0_0"/>
          <p:cNvSpPr txBox="1">
            <a:spLocks noGrp="1"/>
          </p:cNvSpPr>
          <p:nvPr>
            <p:ph type="title"/>
          </p:nvPr>
        </p:nvSpPr>
        <p:spPr>
          <a:xfrm>
            <a:off x="0" y="647700"/>
            <a:ext cx="9613800" cy="8120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dirty="0">
                <a:solidFill>
                  <a:srgbClr val="586F7C"/>
                </a:solidFill>
                <a:latin typeface="Open Sans"/>
                <a:ea typeface="Open Sans"/>
                <a:cs typeface="Open Sans"/>
                <a:sym typeface="Open Sans"/>
              </a:rPr>
              <a:t>Browsing by Collections </a:t>
            </a:r>
            <a:r>
              <a:rPr lang="en-US" sz="3600" dirty="0">
                <a:solidFill>
                  <a:schemeClr val="dk1"/>
                </a:solidFill>
                <a:latin typeface="Calibri"/>
                <a:ea typeface="Calibri"/>
                <a:cs typeface="Calibri"/>
                <a:sym typeface="Calibri"/>
              </a:rPr>
              <a:t> </a:t>
            </a:r>
            <a:br>
              <a:rPr lang="en-US" sz="1800" dirty="0">
                <a:solidFill>
                  <a:schemeClr val="dk1"/>
                </a:solidFill>
                <a:latin typeface="Calibri"/>
                <a:ea typeface="Calibri"/>
                <a:cs typeface="Calibri"/>
                <a:sym typeface="Calibri"/>
              </a:rPr>
            </a:br>
            <a:endParaRPr dirty="0">
              <a:solidFill>
                <a:schemeClr val="dk1"/>
              </a:solidFill>
              <a:latin typeface="Open Sans"/>
              <a:ea typeface="Open Sans"/>
              <a:cs typeface="Open Sans"/>
              <a:sym typeface="Open Sans"/>
            </a:endParaRPr>
          </a:p>
        </p:txBody>
      </p:sp>
      <p:sp>
        <p:nvSpPr>
          <p:cNvPr id="225" name="Google Shape;225;g829bd93e03_0_0"/>
          <p:cNvSpPr txBox="1">
            <a:spLocks noGrp="1"/>
          </p:cNvSpPr>
          <p:nvPr>
            <p:ph type="body" idx="1"/>
          </p:nvPr>
        </p:nvSpPr>
        <p:spPr>
          <a:xfrm>
            <a:off x="63963" y="1863344"/>
            <a:ext cx="4267077" cy="4766055"/>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In the Unified Content Portal, the initial page displays the </a:t>
            </a:r>
            <a:r>
              <a:rPr lang="en-US" sz="2000" b="1">
                <a:solidFill>
                  <a:srgbClr val="3F3F3F"/>
                </a:solidFill>
                <a:latin typeface="Open Sans"/>
                <a:ea typeface="Open Sans"/>
                <a:cs typeface="Open Sans"/>
                <a:sym typeface="Open Sans"/>
              </a:rPr>
              <a:t>Collections</a:t>
            </a:r>
            <a:r>
              <a:rPr lang="en-US" sz="2000">
                <a:solidFill>
                  <a:srgbClr val="3F3F3F"/>
                </a:solidFill>
                <a:latin typeface="Open Sans"/>
                <a:ea typeface="Open Sans"/>
                <a:cs typeface="Open Sans"/>
                <a:sym typeface="Open Sans"/>
              </a:rPr>
              <a:t> option.</a:t>
            </a:r>
            <a:endParaRPr sz="200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Users can access the resources for a </a:t>
            </a:r>
            <a:r>
              <a:rPr lang="en-US" sz="2000"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specific</a:t>
            </a:r>
            <a:r>
              <a:rPr lang="en-US" sz="2000" b="1">
                <a:solidFill>
                  <a:srgbClr val="3F3F3F"/>
                </a:solidFill>
                <a:latin typeface="Open Sans"/>
                <a:ea typeface="Open Sans"/>
                <a:cs typeface="Open Sans"/>
                <a:sym typeface="Open Sans"/>
              </a:rPr>
              <a:t> collection</a:t>
            </a:r>
            <a:r>
              <a:rPr lang="en-US" sz="2000">
                <a:solidFill>
                  <a:srgbClr val="3F3F3F"/>
                </a:solidFill>
                <a:latin typeface="Open Sans"/>
                <a:ea typeface="Open Sans"/>
                <a:cs typeface="Open Sans"/>
                <a:sym typeface="Open Sans"/>
              </a:rPr>
              <a:t> by clicking on the title of the program. Other key options are </a:t>
            </a:r>
            <a:r>
              <a:rPr lang="en-US" sz="2000" b="1">
                <a:solidFill>
                  <a:srgbClr val="3F3F3F"/>
                </a:solidFill>
                <a:latin typeface="Open Sans"/>
                <a:ea typeface="Open Sans"/>
                <a:cs typeface="Open Sans"/>
                <a:sym typeface="Open Sans"/>
              </a:rPr>
              <a:t>Content</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Language</a:t>
            </a:r>
            <a:r>
              <a:rPr lang="en-US" sz="2000">
                <a:solidFill>
                  <a:srgbClr val="3F3F3F"/>
                </a:solidFill>
                <a:latin typeface="Open Sans"/>
                <a:ea typeface="Open Sans"/>
                <a:cs typeface="Open Sans"/>
                <a:sym typeface="Open Sans"/>
              </a:rPr>
              <a:t>.</a:t>
            </a:r>
            <a:endParaRPr sz="2000"/>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Note also the </a:t>
            </a:r>
            <a:r>
              <a:rPr lang="en-US" sz="2000" b="1">
                <a:solidFill>
                  <a:srgbClr val="3F3F3F"/>
                </a:solidFill>
                <a:latin typeface="Open Sans"/>
                <a:ea typeface="Open Sans"/>
                <a:cs typeface="Open Sans"/>
                <a:sym typeface="Open Sans"/>
              </a:rPr>
              <a:t>Content</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Language</a:t>
            </a:r>
            <a:r>
              <a:rPr lang="en-US" sz="2000">
                <a:solidFill>
                  <a:srgbClr val="3F3F3F"/>
                </a:solidFill>
                <a:latin typeface="Open Sans"/>
                <a:ea typeface="Open Sans"/>
                <a:cs typeface="Open Sans"/>
                <a:sym typeface="Open Sans"/>
              </a:rPr>
              <a:t> options</a:t>
            </a:r>
            <a:endParaRPr sz="2000">
              <a:solidFill>
                <a:srgbClr val="3F3F3F"/>
              </a:solidFill>
              <a:latin typeface="Open Sans"/>
              <a:ea typeface="Open Sans"/>
              <a:cs typeface="Open Sans"/>
              <a:sym typeface="Open Sans"/>
            </a:endParaRPr>
          </a:p>
        </p:txBody>
      </p:sp>
      <p:sp>
        <p:nvSpPr>
          <p:cNvPr id="226" name="Google Shape;226;g829bd93e03_0_0"/>
          <p:cNvSpPr/>
          <p:nvPr/>
        </p:nvSpPr>
        <p:spPr>
          <a:xfrm>
            <a:off x="9501352" y="2522483"/>
            <a:ext cx="630619" cy="11978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7" name="Google Shape;227;g829bd93e03_0_0"/>
          <p:cNvPicPr preferRelativeResize="0"/>
          <p:nvPr/>
        </p:nvPicPr>
        <p:blipFill rotWithShape="1">
          <a:blip r:embed="rId4">
            <a:alphaModFix/>
          </a:blip>
          <a:srcRect/>
          <a:stretch/>
        </p:blipFill>
        <p:spPr>
          <a:xfrm>
            <a:off x="8343605" y="2749367"/>
            <a:ext cx="869598" cy="1190301"/>
          </a:xfrm>
          <a:prstGeom prst="rect">
            <a:avLst/>
          </a:prstGeom>
          <a:noFill/>
          <a:ln>
            <a:noFill/>
          </a:ln>
        </p:spPr>
      </p:pic>
      <p:cxnSp>
        <p:nvCxnSpPr>
          <p:cNvPr id="228" name="Google Shape;228;g829bd93e03_0_0"/>
          <p:cNvCxnSpPr/>
          <p:nvPr/>
        </p:nvCxnSpPr>
        <p:spPr>
          <a:xfrm rot="10800000" flipH="1">
            <a:off x="3478924" y="3269975"/>
            <a:ext cx="6134875" cy="278296"/>
          </a:xfrm>
          <a:prstGeom prst="straightConnector1">
            <a:avLst/>
          </a:prstGeom>
          <a:noFill/>
          <a:ln w="9525" cap="flat" cmpd="sng">
            <a:solidFill>
              <a:srgbClr val="FF0000"/>
            </a:solidFill>
            <a:prstDash val="solid"/>
            <a:round/>
            <a:headEnd type="none" w="sm" len="sm"/>
            <a:tailEnd type="triangle" w="med" len="med"/>
          </a:ln>
        </p:spPr>
      </p:cxnSp>
      <p:sp>
        <p:nvSpPr>
          <p:cNvPr id="229" name="Google Shape;229;g829bd93e03_0_0"/>
          <p:cNvSpPr/>
          <p:nvPr/>
        </p:nvSpPr>
        <p:spPr>
          <a:xfrm>
            <a:off x="8280507" y="2677400"/>
            <a:ext cx="1021148" cy="13585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0" name="Google Shape;230;g829bd93e03_0_0"/>
          <p:cNvPicPr preferRelativeResize="0"/>
          <p:nvPr/>
        </p:nvPicPr>
        <p:blipFill rotWithShape="1">
          <a:blip r:embed="rId5">
            <a:alphaModFix/>
          </a:blip>
          <a:srcRect/>
          <a:stretch/>
        </p:blipFill>
        <p:spPr>
          <a:xfrm>
            <a:off x="10984087" y="2486670"/>
            <a:ext cx="705835" cy="1566609"/>
          </a:xfrm>
          <a:prstGeom prst="rect">
            <a:avLst/>
          </a:prstGeom>
          <a:noFill/>
          <a:ln>
            <a:noFill/>
          </a:ln>
        </p:spPr>
      </p:pic>
      <p:sp>
        <p:nvSpPr>
          <p:cNvPr id="231" name="Google Shape;231;g829bd93e03_0_0"/>
          <p:cNvSpPr/>
          <p:nvPr/>
        </p:nvSpPr>
        <p:spPr>
          <a:xfrm>
            <a:off x="11059303" y="2522483"/>
            <a:ext cx="630619" cy="153079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32" name="Google Shape;232;g829bd93e03_0_0"/>
          <p:cNvCxnSpPr/>
          <p:nvPr/>
        </p:nvCxnSpPr>
        <p:spPr>
          <a:xfrm rot="10800000" flipH="1">
            <a:off x="8598117" y="2417681"/>
            <a:ext cx="252432" cy="259719"/>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4000" dirty="0">
                <a:solidFill>
                  <a:srgbClr val="586F7C"/>
                </a:solidFill>
                <a:latin typeface="Open Sans"/>
                <a:ea typeface="Open Sans"/>
                <a:cs typeface="Open Sans"/>
                <a:sym typeface="Open Sans"/>
              </a:rPr>
              <a:t>Filters overview</a:t>
            </a:r>
            <a:endParaRPr sz="3600" dirty="0">
              <a:solidFill>
                <a:srgbClr val="586F7C"/>
              </a:solidFill>
            </a:endParaRPr>
          </a:p>
        </p:txBody>
      </p:sp>
      <p:pic>
        <p:nvPicPr>
          <p:cNvPr id="238" name="Google Shape;238;p24"/>
          <p:cNvPicPr preferRelativeResize="0"/>
          <p:nvPr/>
        </p:nvPicPr>
        <p:blipFill rotWithShape="1">
          <a:blip r:embed="rId3">
            <a:alphaModFix/>
          </a:blip>
          <a:srcRect/>
          <a:stretch/>
        </p:blipFill>
        <p:spPr>
          <a:xfrm>
            <a:off x="3720824" y="4338855"/>
            <a:ext cx="1983912" cy="2437941"/>
          </a:xfrm>
          <a:prstGeom prst="rect">
            <a:avLst/>
          </a:prstGeom>
          <a:noFill/>
          <a:ln>
            <a:noFill/>
          </a:ln>
        </p:spPr>
      </p:pic>
      <p:pic>
        <p:nvPicPr>
          <p:cNvPr id="239" name="Google Shape;239;p24"/>
          <p:cNvPicPr preferRelativeResize="0"/>
          <p:nvPr/>
        </p:nvPicPr>
        <p:blipFill rotWithShape="1">
          <a:blip r:embed="rId4">
            <a:alphaModFix/>
          </a:blip>
          <a:srcRect/>
          <a:stretch/>
        </p:blipFill>
        <p:spPr>
          <a:xfrm>
            <a:off x="5704736" y="1945155"/>
            <a:ext cx="1942857" cy="2295238"/>
          </a:xfrm>
          <a:prstGeom prst="rect">
            <a:avLst/>
          </a:prstGeom>
          <a:noFill/>
          <a:ln>
            <a:noFill/>
          </a:ln>
        </p:spPr>
      </p:pic>
      <p:pic>
        <p:nvPicPr>
          <p:cNvPr id="240" name="Google Shape;240;p24"/>
          <p:cNvPicPr preferRelativeResize="0"/>
          <p:nvPr/>
        </p:nvPicPr>
        <p:blipFill rotWithShape="1">
          <a:blip r:embed="rId5">
            <a:alphaModFix/>
          </a:blip>
          <a:srcRect/>
          <a:stretch/>
        </p:blipFill>
        <p:spPr>
          <a:xfrm>
            <a:off x="7861650" y="1802298"/>
            <a:ext cx="1942857" cy="2438095"/>
          </a:xfrm>
          <a:prstGeom prst="rect">
            <a:avLst/>
          </a:prstGeom>
          <a:noFill/>
          <a:ln>
            <a:noFill/>
          </a:ln>
        </p:spPr>
      </p:pic>
      <p:pic>
        <p:nvPicPr>
          <p:cNvPr id="241" name="Google Shape;241;p24"/>
          <p:cNvPicPr preferRelativeResize="0"/>
          <p:nvPr/>
        </p:nvPicPr>
        <p:blipFill rotWithShape="1">
          <a:blip r:embed="rId6">
            <a:alphaModFix/>
          </a:blip>
          <a:srcRect/>
          <a:stretch/>
        </p:blipFill>
        <p:spPr>
          <a:xfrm>
            <a:off x="5759953" y="4240393"/>
            <a:ext cx="2019368" cy="2536403"/>
          </a:xfrm>
          <a:prstGeom prst="rect">
            <a:avLst/>
          </a:prstGeom>
          <a:noFill/>
          <a:ln>
            <a:noFill/>
          </a:ln>
        </p:spPr>
      </p:pic>
      <p:pic>
        <p:nvPicPr>
          <p:cNvPr id="242" name="Google Shape;242;p24"/>
          <p:cNvPicPr preferRelativeResize="0"/>
          <p:nvPr/>
        </p:nvPicPr>
        <p:blipFill rotWithShape="1">
          <a:blip r:embed="rId7">
            <a:alphaModFix/>
          </a:blip>
          <a:srcRect/>
          <a:stretch/>
        </p:blipFill>
        <p:spPr>
          <a:xfrm>
            <a:off x="7890925" y="4264245"/>
            <a:ext cx="1999321" cy="2129384"/>
          </a:xfrm>
          <a:prstGeom prst="rect">
            <a:avLst/>
          </a:prstGeom>
          <a:noFill/>
          <a:ln>
            <a:noFill/>
          </a:ln>
        </p:spPr>
      </p:pic>
      <p:pic>
        <p:nvPicPr>
          <p:cNvPr id="243" name="Google Shape;243;p24"/>
          <p:cNvPicPr preferRelativeResize="0"/>
          <p:nvPr/>
        </p:nvPicPr>
        <p:blipFill rotWithShape="1">
          <a:blip r:embed="rId8">
            <a:alphaModFix/>
          </a:blip>
          <a:srcRect/>
          <a:stretch/>
        </p:blipFill>
        <p:spPr>
          <a:xfrm>
            <a:off x="10018564" y="1626037"/>
            <a:ext cx="2085714" cy="3742857"/>
          </a:xfrm>
          <a:prstGeom prst="rect">
            <a:avLst/>
          </a:prstGeom>
          <a:noFill/>
          <a:ln>
            <a:noFill/>
          </a:ln>
        </p:spPr>
      </p:pic>
      <p:sp>
        <p:nvSpPr>
          <p:cNvPr id="244" name="Google Shape;244;p24"/>
          <p:cNvSpPr txBox="1">
            <a:spLocks noGrp="1"/>
          </p:cNvSpPr>
          <p:nvPr>
            <p:ph type="body" idx="1"/>
          </p:nvPr>
        </p:nvSpPr>
        <p:spPr>
          <a:xfrm>
            <a:off x="63981" y="1626037"/>
            <a:ext cx="3451565" cy="4863661"/>
          </a:xfrm>
          <a:prstGeom prst="rect">
            <a:avLst/>
          </a:prstGeom>
          <a:noFill/>
          <a:ln>
            <a:noFill/>
          </a:ln>
        </p:spPr>
        <p:txBody>
          <a:bodyPr spcFirstLastPara="1" wrap="square" lIns="91425" tIns="45700" rIns="91425" bIns="45700" anchor="t" anchorCtr="0">
            <a:noAutofit/>
          </a:bodyPr>
          <a:lstStyle/>
          <a:p>
            <a:pPr>
              <a:lnSpc>
                <a:spcPct val="100000"/>
              </a:lnSpc>
              <a:buClr>
                <a:schemeClr val="tx1">
                  <a:lumMod val="65000"/>
                  <a:lumOff val="35000"/>
                </a:schemeClr>
              </a:buClr>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Besides the </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Content</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Collection</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 and </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Language</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 drop down menus, there are various filters in the left column.  </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buClr>
                <a:schemeClr val="tx1">
                  <a:lumMod val="65000"/>
                  <a:lumOff val="35000"/>
                </a:schemeClr>
              </a:buClr>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These options can further refine a broad search – e.g., journals with a subject.</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buClr>
                <a:schemeClr val="tx1">
                  <a:lumMod val="65000"/>
                  <a:lumOff val="35000"/>
                </a:schemeClr>
              </a:buClr>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For examples, see the following slides</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5" name="Google Shape;245;p24"/>
          <p:cNvPicPr preferRelativeResize="0"/>
          <p:nvPr/>
        </p:nvPicPr>
        <p:blipFill rotWithShape="1">
          <a:blip r:embed="rId9">
            <a:alphaModFix/>
          </a:blip>
          <a:srcRect/>
          <a:stretch/>
        </p:blipFill>
        <p:spPr>
          <a:xfrm>
            <a:off x="3625395" y="2089766"/>
            <a:ext cx="2002811" cy="1834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fade">
                                      <p:cBhvr>
                                        <p:cTn id="27" dur="500"/>
                                        <p:tgtEl>
                                          <p:spTgt spid="2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2"/>
                                        </p:tgtEl>
                                        <p:attrNameLst>
                                          <p:attrName>style.visibility</p:attrName>
                                        </p:attrNameLst>
                                      </p:cBhvr>
                                      <p:to>
                                        <p:strVal val="visible"/>
                                      </p:to>
                                    </p:set>
                                    <p:animEffect transition="in" filter="fade">
                                      <p:cBhvr>
                                        <p:cTn id="3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0" y="2510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0" name="Google Shape;80;p39"/>
          <p:cNvSpPr txBox="1">
            <a:spLocks noGrp="1"/>
          </p:cNvSpPr>
          <p:nvPr>
            <p:ph type="body" idx="1"/>
          </p:nvPr>
        </p:nvSpPr>
        <p:spPr>
          <a:xfrm>
            <a:off x="473530" y="1859462"/>
            <a:ext cx="10597200" cy="45135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Introduction</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Access to The Unified Content Portal</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Browse Unified Portal	</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Browse by Collections</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Database Search	</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Journals Search</a:t>
            </a:r>
            <a:endParaRPr>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Browse Databases, Reference Sources and Free Collections</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Search across Research4Life using Summon</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Country Offer &amp; Title Lists</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Find/download an article and export a journal citation</a:t>
            </a:r>
            <a:endParaRPr sz="1800">
              <a:solidFill>
                <a:srgbClr val="3F3F3F"/>
              </a:solidFill>
            </a:endParaRPr>
          </a:p>
          <a:p>
            <a:pPr marL="342900" lvl="0" indent="-342900" algn="l" rtl="0">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Troubleshooting and support</a:t>
            </a:r>
            <a:endParaRPr sz="1800">
              <a:solidFill>
                <a:srgbClr val="3F3F3F"/>
              </a:solidFill>
            </a:endParaRPr>
          </a:p>
        </p:txBody>
      </p:sp>
      <p:sp>
        <p:nvSpPr>
          <p:cNvPr id="81" name="Google Shape;81;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2" name="Google Shape;82;p3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466" y="6515076"/>
            <a:ext cx="699175" cy="233648"/>
          </a:xfrm>
          <a:prstGeom prst="rect">
            <a:avLst/>
          </a:prstGeom>
          <a:noFill/>
          <a:ln>
            <a:noFill/>
          </a:ln>
        </p:spPr>
      </p:pic>
      <p:sp>
        <p:nvSpPr>
          <p:cNvPr id="83" name="Google Shape;83;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1"/>
          <p:cNvPicPr preferRelativeResize="0"/>
          <p:nvPr/>
        </p:nvPicPr>
        <p:blipFill rotWithShape="1">
          <a:blip r:embed="rId3">
            <a:alphaModFix/>
          </a:blip>
          <a:srcRect/>
          <a:stretch/>
        </p:blipFill>
        <p:spPr>
          <a:xfrm>
            <a:off x="4556667" y="1874993"/>
            <a:ext cx="7476600" cy="4560935"/>
          </a:xfrm>
          <a:prstGeom prst="rect">
            <a:avLst/>
          </a:prstGeom>
          <a:noFill/>
          <a:ln>
            <a:noFill/>
          </a:ln>
        </p:spPr>
      </p:pic>
      <p:sp>
        <p:nvSpPr>
          <p:cNvPr id="251" name="Google Shape;251;p21"/>
          <p:cNvSpPr txBox="1">
            <a:spLocks noGrp="1"/>
          </p:cNvSpPr>
          <p:nvPr>
            <p:ph type="title"/>
          </p:nvPr>
        </p:nvSpPr>
        <p:spPr>
          <a:xfrm>
            <a:off x="0" y="24840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 Collections: AGORA</a:t>
            </a:r>
            <a:endParaRPr sz="3600" dirty="0"/>
          </a:p>
        </p:txBody>
      </p:sp>
      <p:sp>
        <p:nvSpPr>
          <p:cNvPr id="252" name="Google Shape;252;p21"/>
          <p:cNvSpPr txBox="1">
            <a:spLocks noGrp="1"/>
          </p:cNvSpPr>
          <p:nvPr>
            <p:ph type="body" idx="1"/>
          </p:nvPr>
        </p:nvSpPr>
        <p:spPr>
          <a:xfrm>
            <a:off x="261476" y="1732800"/>
            <a:ext cx="4186206" cy="4876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For the AGORA programme, the initial page displays the </a:t>
            </a:r>
            <a:r>
              <a:rPr lang="en-US" sz="2000" b="1">
                <a:solidFill>
                  <a:srgbClr val="3F3F3F"/>
                </a:solidFill>
                <a:latin typeface="Open Sans"/>
                <a:ea typeface="Open Sans"/>
                <a:cs typeface="Open Sans"/>
                <a:sym typeface="Open Sans"/>
              </a:rPr>
              <a:t>Collections Content</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Type </a:t>
            </a:r>
            <a:r>
              <a:rPr lang="en-US" sz="2000">
                <a:solidFill>
                  <a:srgbClr val="3F3F3F"/>
                </a:solidFill>
                <a:latin typeface="Open Sans"/>
                <a:ea typeface="Open Sans"/>
                <a:cs typeface="Open Sans"/>
                <a:sym typeface="Open Sans"/>
              </a:rPr>
              <a:t>and other options for searching.</a:t>
            </a:r>
            <a:endParaRPr sz="200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symbol at the top right corner displays the Summon search tool.</a:t>
            </a:r>
            <a:endParaRPr sz="200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a:t>
            </a:r>
            <a:r>
              <a:rPr lang="en-US" sz="2000" b="1">
                <a:solidFill>
                  <a:srgbClr val="3F3F3F"/>
                </a:solidFill>
                <a:latin typeface="Open Sans"/>
                <a:ea typeface="Open Sans"/>
                <a:cs typeface="Open Sans"/>
                <a:sym typeface="Open Sans"/>
              </a:rPr>
              <a:t>Access Key </a:t>
            </a:r>
            <a:r>
              <a:rPr lang="en-US" sz="2000">
                <a:solidFill>
                  <a:srgbClr val="3F3F3F"/>
                </a:solidFill>
                <a:latin typeface="Open Sans"/>
                <a:ea typeface="Open Sans"/>
                <a:cs typeface="Open Sans"/>
                <a:sym typeface="Open Sans"/>
              </a:rPr>
              <a:t>notes if the specific item is available or not for the user.</a:t>
            </a:r>
            <a:endParaRPr sz="200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Click on </a:t>
            </a:r>
            <a:r>
              <a:rPr lang="en-US" sz="2000" b="1">
                <a:solidFill>
                  <a:srgbClr val="3F3F3F"/>
                </a:solidFill>
                <a:latin typeface="Open Sans"/>
                <a:ea typeface="Open Sans"/>
                <a:cs typeface="Open Sans"/>
                <a:sym typeface="Open Sans"/>
              </a:rPr>
              <a:t>Home</a:t>
            </a:r>
            <a:r>
              <a:rPr lang="en-US" sz="2000">
                <a:solidFill>
                  <a:srgbClr val="3F3F3F"/>
                </a:solidFill>
                <a:latin typeface="Open Sans"/>
                <a:ea typeface="Open Sans"/>
                <a:cs typeface="Open Sans"/>
                <a:sym typeface="Open Sans"/>
              </a:rPr>
              <a:t> to clear.</a:t>
            </a:r>
            <a:endParaRPr sz="2000"/>
          </a:p>
          <a:p>
            <a:pPr marL="76200" lvl="0" indent="0" algn="l" rtl="0">
              <a:lnSpc>
                <a:spcPct val="10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*Note that AGORA and ARDI have separate Content Portals</a:t>
            </a:r>
            <a:endParaRPr sz="2000"/>
          </a:p>
          <a:p>
            <a:pPr marL="76200" lvl="0" indent="0" algn="l" rtl="0">
              <a:lnSpc>
                <a:spcPct val="100000"/>
              </a:lnSpc>
              <a:spcBef>
                <a:spcPts val="1000"/>
              </a:spcBef>
              <a:spcAft>
                <a:spcPts val="0"/>
              </a:spcAft>
              <a:buClr>
                <a:schemeClr val="dk1"/>
              </a:buClr>
              <a:buSzPts val="2400"/>
              <a:buNone/>
            </a:pPr>
            <a:endParaRPr sz="2000">
              <a:solidFill>
                <a:srgbClr val="3F3F3F"/>
              </a:solidFill>
            </a:endParaRPr>
          </a:p>
        </p:txBody>
      </p:sp>
      <p:sp>
        <p:nvSpPr>
          <p:cNvPr id="253" name="Google Shape;253;p21"/>
          <p:cNvSpPr/>
          <p:nvPr/>
        </p:nvSpPr>
        <p:spPr>
          <a:xfrm>
            <a:off x="4556667" y="3173438"/>
            <a:ext cx="4043047" cy="47327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4" name="Google Shape;254;p21"/>
          <p:cNvPicPr preferRelativeResize="0"/>
          <p:nvPr/>
        </p:nvPicPr>
        <p:blipFill rotWithShape="1">
          <a:blip r:embed="rId4">
            <a:alphaModFix/>
          </a:blip>
          <a:srcRect/>
          <a:stretch/>
        </p:blipFill>
        <p:spPr>
          <a:xfrm>
            <a:off x="1387619" y="3377419"/>
            <a:ext cx="498525" cy="490611"/>
          </a:xfrm>
          <a:prstGeom prst="rect">
            <a:avLst/>
          </a:prstGeom>
          <a:noFill/>
          <a:ln>
            <a:noFill/>
          </a:ln>
        </p:spPr>
      </p:pic>
      <p:cxnSp>
        <p:nvCxnSpPr>
          <p:cNvPr id="255" name="Google Shape;255;p21"/>
          <p:cNvCxnSpPr/>
          <p:nvPr/>
        </p:nvCxnSpPr>
        <p:spPr>
          <a:xfrm rot="10800000" flipH="1">
            <a:off x="1912175" y="3091543"/>
            <a:ext cx="2790454" cy="2566432"/>
          </a:xfrm>
          <a:prstGeom prst="straightConnector1">
            <a:avLst/>
          </a:prstGeom>
          <a:noFill/>
          <a:ln w="9525" cap="flat" cmpd="sng">
            <a:solidFill>
              <a:srgbClr val="FF0000"/>
            </a:solidFill>
            <a:prstDash val="solid"/>
            <a:round/>
            <a:headEnd type="none" w="sm" len="sm"/>
            <a:tailEnd type="triangle" w="med" len="med"/>
          </a:ln>
        </p:spPr>
      </p:cxnSp>
      <p:sp>
        <p:nvSpPr>
          <p:cNvPr id="256" name="Google Shape;256;p21"/>
          <p:cNvSpPr/>
          <p:nvPr/>
        </p:nvSpPr>
        <p:spPr>
          <a:xfrm>
            <a:off x="4582699" y="2873829"/>
            <a:ext cx="2068472" cy="29960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2"/>
          <p:cNvPicPr preferRelativeResize="0"/>
          <p:nvPr/>
        </p:nvPicPr>
        <p:blipFill rotWithShape="1">
          <a:blip r:embed="rId3">
            <a:alphaModFix/>
          </a:blip>
          <a:srcRect/>
          <a:stretch/>
        </p:blipFill>
        <p:spPr>
          <a:xfrm>
            <a:off x="4549587" y="2272492"/>
            <a:ext cx="7528112" cy="2771621"/>
          </a:xfrm>
          <a:prstGeom prst="rect">
            <a:avLst/>
          </a:prstGeom>
          <a:noFill/>
          <a:ln>
            <a:noFill/>
          </a:ln>
        </p:spPr>
      </p:pic>
      <p:sp>
        <p:nvSpPr>
          <p:cNvPr id="263" name="Google Shape;263;p32"/>
          <p:cNvSpPr txBox="1">
            <a:spLocks noGrp="1"/>
          </p:cNvSpPr>
          <p:nvPr>
            <p:ph type="title"/>
          </p:nvPr>
        </p:nvSpPr>
        <p:spPr>
          <a:xfrm>
            <a:off x="0" y="437222"/>
            <a:ext cx="800451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2600">
                <a:solidFill>
                  <a:srgbClr val="586F7C"/>
                </a:solidFill>
                <a:latin typeface="Open Sans"/>
                <a:ea typeface="Open Sans"/>
                <a:cs typeface="Open Sans"/>
                <a:sym typeface="Open Sans"/>
              </a:rPr>
              <a:t>Databases Search: Identical for Journals,</a:t>
            </a:r>
            <a:br>
              <a:rPr lang="en-US" sz="2600">
                <a:solidFill>
                  <a:srgbClr val="586F7C"/>
                </a:solidFill>
                <a:latin typeface="Open Sans"/>
                <a:ea typeface="Open Sans"/>
                <a:cs typeface="Open Sans"/>
                <a:sym typeface="Open Sans"/>
              </a:rPr>
            </a:br>
            <a:r>
              <a:rPr lang="en-US" sz="2600">
                <a:solidFill>
                  <a:srgbClr val="586F7C"/>
                </a:solidFill>
                <a:latin typeface="Open Sans"/>
                <a:ea typeface="Open Sans"/>
                <a:cs typeface="Open Sans"/>
                <a:sym typeface="Open Sans"/>
              </a:rPr>
              <a:t>Books, Reference Sources and Free Resources</a:t>
            </a:r>
            <a:endParaRPr sz="2600">
              <a:solidFill>
                <a:srgbClr val="586F7C"/>
              </a:solidFill>
              <a:latin typeface="Open Sans"/>
              <a:ea typeface="Open Sans"/>
              <a:cs typeface="Open Sans"/>
              <a:sym typeface="Open Sans"/>
            </a:endParaRPr>
          </a:p>
        </p:txBody>
      </p:sp>
      <p:sp>
        <p:nvSpPr>
          <p:cNvPr id="264" name="Google Shape;264;p32"/>
          <p:cNvSpPr txBox="1">
            <a:spLocks noGrp="1"/>
          </p:cNvSpPr>
          <p:nvPr>
            <p:ph type="body" idx="1"/>
          </p:nvPr>
        </p:nvSpPr>
        <p:spPr>
          <a:xfrm>
            <a:off x="114301" y="1645920"/>
            <a:ext cx="4583429" cy="4948863"/>
          </a:xfrm>
          <a:prstGeom prst="rect">
            <a:avLst/>
          </a:prstGeom>
          <a:noFill/>
          <a:ln>
            <a:noFill/>
          </a:ln>
        </p:spPr>
        <p:txBody>
          <a:bodyPr spcFirstLastPara="1" wrap="square" lIns="91425" tIns="45700" rIns="91425" bIns="45700" anchor="t" anchorCtr="0">
            <a:normAutofit/>
          </a:bodyPr>
          <a:lstStyle/>
          <a:p>
            <a:pPr marL="342900" lvl="0" indent="-203200" algn="l" rtl="0">
              <a:lnSpc>
                <a:spcPct val="100000"/>
              </a:lnSpc>
              <a:spcBef>
                <a:spcPts val="0"/>
              </a:spcBef>
              <a:spcAft>
                <a:spcPts val="0"/>
              </a:spcAft>
              <a:buClr>
                <a:schemeClr val="dk1"/>
              </a:buClr>
              <a:buSzPts val="2200"/>
              <a:buNone/>
            </a:pPr>
            <a:endParaRPr>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Returning to the Unified Content Portal, click on </a:t>
            </a:r>
            <a:r>
              <a:rPr lang="en-US" sz="2200" b="1">
                <a:solidFill>
                  <a:srgbClr val="3F3F3F"/>
                </a:solidFill>
                <a:latin typeface="Open Sans"/>
                <a:ea typeface="Open Sans"/>
                <a:cs typeface="Open Sans"/>
                <a:sym typeface="Open Sans"/>
              </a:rPr>
              <a:t>Content </a:t>
            </a:r>
            <a:r>
              <a:rPr lang="en-US" sz="2200">
                <a:solidFill>
                  <a:srgbClr val="3F3F3F"/>
                </a:solidFill>
                <a:latin typeface="Open Sans"/>
                <a:ea typeface="Open Sans"/>
                <a:cs typeface="Open Sans"/>
                <a:sym typeface="Open Sans"/>
              </a:rPr>
              <a:t>menu.</a:t>
            </a:r>
            <a:endParaRPr/>
          </a:p>
          <a:p>
            <a:pPr marL="342900" lvl="0" indent="-203200" algn="l" rtl="0">
              <a:lnSpc>
                <a:spcPct val="100000"/>
              </a:lnSpc>
              <a:spcBef>
                <a:spcPts val="0"/>
              </a:spcBef>
              <a:spcAft>
                <a:spcPts val="0"/>
              </a:spcAft>
              <a:buClr>
                <a:schemeClr val="dk1"/>
              </a:buClr>
              <a:buSzPts val="2200"/>
              <a:buNone/>
            </a:pPr>
            <a:endParaRPr sz="2200">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Note the options for Journals, Books, Reference Sources, Databases, Free Collections, Publishers, Recent </a:t>
            </a:r>
            <a:r>
              <a:rPr lang="en-US" sz="22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Resources </a:t>
            </a:r>
            <a:r>
              <a:rPr lang="en-US" sz="2200">
                <a:solidFill>
                  <a:srgbClr val="3F3F3F"/>
                </a:solidFill>
                <a:latin typeface="Open Sans"/>
                <a:ea typeface="Open Sans"/>
                <a:cs typeface="Open Sans"/>
                <a:sym typeface="Open Sans"/>
              </a:rPr>
              <a:t>and Subject.</a:t>
            </a:r>
            <a:endParaRPr/>
          </a:p>
          <a:p>
            <a:pPr marL="342900" lvl="0" indent="-203200" algn="l" rtl="0">
              <a:lnSpc>
                <a:spcPct val="100000"/>
              </a:lnSpc>
              <a:spcBef>
                <a:spcPts val="0"/>
              </a:spcBef>
              <a:spcAft>
                <a:spcPts val="0"/>
              </a:spcAft>
              <a:buClr>
                <a:schemeClr val="dk1"/>
              </a:buClr>
              <a:buSzPts val="2200"/>
              <a:buNone/>
            </a:pPr>
            <a:endParaRPr sz="2200">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latin typeface="Open Sans"/>
                <a:ea typeface="Open Sans"/>
                <a:cs typeface="Open Sans"/>
                <a:sym typeface="Open Sans"/>
              </a:rPr>
              <a:t>Click on </a:t>
            </a:r>
            <a:r>
              <a:rPr lang="en-US" sz="2200" b="1">
                <a:latin typeface="Open Sans"/>
                <a:ea typeface="Open Sans"/>
                <a:cs typeface="Open Sans"/>
                <a:sym typeface="Open Sans"/>
              </a:rPr>
              <a:t>Databases </a:t>
            </a:r>
            <a:r>
              <a:rPr lang="en-US" sz="2200">
                <a:latin typeface="Open Sans"/>
                <a:ea typeface="Open Sans"/>
                <a:cs typeface="Open Sans"/>
                <a:sym typeface="Open Sans"/>
              </a:rPr>
              <a:t>- to access all the R4L resources in this category.</a:t>
            </a:r>
            <a:endParaRPr/>
          </a:p>
          <a:p>
            <a:pPr marL="342900" lvl="0" indent="-203200" algn="l" rtl="0">
              <a:lnSpc>
                <a:spcPct val="100000"/>
              </a:lnSpc>
              <a:spcBef>
                <a:spcPts val="0"/>
              </a:spcBef>
              <a:spcAft>
                <a:spcPts val="0"/>
              </a:spcAft>
              <a:buClr>
                <a:schemeClr val="dk1"/>
              </a:buClr>
              <a:buSzPts val="2200"/>
              <a:buNone/>
            </a:pPr>
            <a:endParaRPr b="1">
              <a:solidFill>
                <a:srgbClr val="3F3F3F"/>
              </a:solidFill>
              <a:latin typeface="Open Sans"/>
              <a:ea typeface="Open Sans"/>
              <a:cs typeface="Open Sans"/>
              <a:sym typeface="Open Sans"/>
            </a:endParaRPr>
          </a:p>
        </p:txBody>
      </p:sp>
      <p:sp>
        <p:nvSpPr>
          <p:cNvPr id="265" name="Google Shape;265;p32"/>
          <p:cNvSpPr/>
          <p:nvPr/>
        </p:nvSpPr>
        <p:spPr>
          <a:xfrm>
            <a:off x="9024730" y="2453395"/>
            <a:ext cx="1266446" cy="200927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66" name="Google Shape;266;p32"/>
          <p:cNvCxnSpPr/>
          <p:nvPr/>
        </p:nvCxnSpPr>
        <p:spPr>
          <a:xfrm rot="10800000" flipH="1">
            <a:off x="2646947" y="2674630"/>
            <a:ext cx="6536810" cy="228991"/>
          </a:xfrm>
          <a:prstGeom prst="straightConnector1">
            <a:avLst/>
          </a:prstGeom>
          <a:noFill/>
          <a:ln w="9525" cap="flat" cmpd="sng">
            <a:solidFill>
              <a:srgbClr val="FF0000"/>
            </a:solidFill>
            <a:prstDash val="solid"/>
            <a:round/>
            <a:headEnd type="none" w="sm" len="sm"/>
            <a:tailEnd type="triangle" w="med" len="med"/>
          </a:ln>
        </p:spPr>
      </p:cxnSp>
      <p:cxnSp>
        <p:nvCxnSpPr>
          <p:cNvPr id="267" name="Google Shape;267;p32"/>
          <p:cNvCxnSpPr/>
          <p:nvPr/>
        </p:nvCxnSpPr>
        <p:spPr>
          <a:xfrm rot="10800000" flipH="1">
            <a:off x="2999874" y="3429000"/>
            <a:ext cx="6183883" cy="200927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3"/>
          <p:cNvPicPr preferRelativeResize="0"/>
          <p:nvPr/>
        </p:nvPicPr>
        <p:blipFill rotWithShape="1">
          <a:blip r:embed="rId3"/>
          <a:srcRect/>
          <a:stretch/>
        </p:blipFill>
        <p:spPr>
          <a:xfrm>
            <a:off x="5252484" y="2314158"/>
            <a:ext cx="6939516" cy="3645727"/>
          </a:xfrm>
          <a:prstGeom prst="rect">
            <a:avLst/>
          </a:prstGeom>
          <a:noFill/>
          <a:ln>
            <a:noFill/>
          </a:ln>
        </p:spPr>
      </p:pic>
      <p:sp>
        <p:nvSpPr>
          <p:cNvPr id="274" name="Google Shape;274;p33"/>
          <p:cNvSpPr txBox="1">
            <a:spLocks noGrp="1"/>
          </p:cNvSpPr>
          <p:nvPr>
            <p:ph type="body" idx="1"/>
          </p:nvPr>
        </p:nvSpPr>
        <p:spPr>
          <a:xfrm>
            <a:off x="98399" y="1788852"/>
            <a:ext cx="5154085" cy="453542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All the R4L databases are listed in alphabetical order – a total of 41.</a:t>
            </a:r>
            <a:endParaRPr sz="2000" dirty="0"/>
          </a:p>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Note that you can apply the </a:t>
            </a:r>
            <a:r>
              <a:rPr lang="en-US" sz="2000" b="1" dirty="0">
                <a:solidFill>
                  <a:srgbClr val="3F3F3F"/>
                </a:solidFill>
                <a:latin typeface="Open Sans"/>
                <a:ea typeface="Open Sans"/>
                <a:cs typeface="Open Sans"/>
                <a:sym typeface="Open Sans"/>
              </a:rPr>
              <a:t>Collection, Publishers, Language </a:t>
            </a:r>
            <a:r>
              <a:rPr lang="en-US" sz="2000" dirty="0">
                <a:solidFill>
                  <a:srgbClr val="3F3F3F"/>
                </a:solidFill>
                <a:latin typeface="Open Sans"/>
                <a:ea typeface="Open Sans"/>
                <a:cs typeface="Open Sans"/>
                <a:sym typeface="Open Sans"/>
              </a:rPr>
              <a:t>and </a:t>
            </a:r>
            <a:r>
              <a:rPr lang="en-US" sz="2000" b="1" dirty="0">
                <a:solidFill>
                  <a:srgbClr val="3F3F3F"/>
                </a:solidFill>
                <a:latin typeface="Open Sans"/>
                <a:ea typeface="Open Sans"/>
                <a:cs typeface="Open Sans"/>
                <a:sym typeface="Open Sans"/>
              </a:rPr>
              <a:t>Subject</a:t>
            </a:r>
            <a:r>
              <a:rPr lang="en-US" sz="2000" dirty="0">
                <a:solidFill>
                  <a:srgbClr val="3F3F3F"/>
                </a:solidFill>
                <a:latin typeface="Open Sans"/>
                <a:ea typeface="Open Sans"/>
                <a:cs typeface="Open Sans"/>
                <a:sym typeface="Open Sans"/>
              </a:rPr>
              <a:t> filters to the Databases listing.</a:t>
            </a:r>
            <a:endParaRPr sz="2000" dirty="0"/>
          </a:p>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The </a:t>
            </a:r>
            <a:r>
              <a:rPr lang="en-US" sz="2000" b="1" dirty="0">
                <a:solidFill>
                  <a:srgbClr val="3F3F3F"/>
                </a:solidFill>
                <a:latin typeface="Open Sans"/>
                <a:ea typeface="Open Sans"/>
                <a:cs typeface="Open Sans"/>
                <a:sym typeface="Open Sans"/>
              </a:rPr>
              <a:t>Summon</a:t>
            </a:r>
            <a:r>
              <a:rPr lang="en-US" sz="2000" dirty="0">
                <a:solidFill>
                  <a:srgbClr val="3F3F3F"/>
                </a:solidFill>
                <a:latin typeface="Open Sans"/>
                <a:ea typeface="Open Sans"/>
                <a:cs typeface="Open Sans"/>
                <a:sym typeface="Open Sans"/>
              </a:rPr>
              <a:t> search tool is activated  by clicking on the magnifying glass</a:t>
            </a:r>
            <a:endParaRPr sz="2000" dirty="0"/>
          </a:p>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By logging into Summon via the Unified Content Portal, a user will have direct access to all the material available at the institution.</a:t>
            </a:r>
            <a:endParaRPr dirty="0"/>
          </a:p>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See the </a:t>
            </a:r>
            <a:r>
              <a:rPr lang="en-US" sz="2000" b="1" dirty="0">
                <a:solidFill>
                  <a:srgbClr val="3F3F3F"/>
                </a:solidFill>
                <a:latin typeface="Open Sans"/>
                <a:ea typeface="Open Sans"/>
                <a:cs typeface="Open Sans"/>
                <a:sym typeface="Open Sans"/>
              </a:rPr>
              <a:t>Access Key </a:t>
            </a:r>
            <a:r>
              <a:rPr lang="en-US" sz="2000" dirty="0">
                <a:solidFill>
                  <a:srgbClr val="3F3F3F"/>
                </a:solidFill>
                <a:latin typeface="Open Sans"/>
                <a:ea typeface="Open Sans"/>
                <a:cs typeface="Open Sans"/>
                <a:sym typeface="Open Sans"/>
              </a:rPr>
              <a:t>– in this case, all resources have the </a:t>
            </a:r>
            <a:r>
              <a:rPr lang="en-US" sz="2000" b="1" dirty="0">
                <a:solidFill>
                  <a:srgbClr val="3F3F3F"/>
                </a:solidFill>
                <a:latin typeface="Open Sans"/>
                <a:ea typeface="Open Sans"/>
                <a:cs typeface="Open Sans"/>
                <a:sym typeface="Open Sans"/>
              </a:rPr>
              <a:t>P</a:t>
            </a:r>
            <a:r>
              <a:rPr lang="en-US" sz="2000" dirty="0">
                <a:solidFill>
                  <a:schemeClr val="dk1"/>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Title Provided </a:t>
            </a:r>
            <a:r>
              <a:rPr lang="en-US" sz="2000" dirty="0">
                <a:solidFill>
                  <a:srgbClr val="3F3F3F"/>
                </a:solidFill>
                <a:latin typeface="Open Sans"/>
                <a:ea typeface="Open Sans"/>
                <a:cs typeface="Open Sans"/>
                <a:sym typeface="Open Sans"/>
              </a:rPr>
              <a:t>symbol.</a:t>
            </a:r>
            <a:endParaRPr sz="2000" dirty="0"/>
          </a:p>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Note the Reference Sources search  display is identical.</a:t>
            </a:r>
            <a:endParaRPr sz="2000" dirty="0">
              <a:solidFill>
                <a:srgbClr val="3F3F3F"/>
              </a:solidFill>
            </a:endParaRPr>
          </a:p>
        </p:txBody>
      </p:sp>
      <p:sp>
        <p:nvSpPr>
          <p:cNvPr id="275" name="Google Shape;275;p3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Databases Search continued</a:t>
            </a:r>
            <a:br>
              <a:rPr lang="en-US" sz="3330">
                <a:solidFill>
                  <a:srgbClr val="586F7C"/>
                </a:solidFill>
                <a:latin typeface="Open Sans"/>
                <a:ea typeface="Open Sans"/>
                <a:cs typeface="Open Sans"/>
                <a:sym typeface="Open Sans"/>
              </a:rPr>
            </a:br>
            <a:r>
              <a:rPr lang="en-US" sz="3330">
                <a:solidFill>
                  <a:srgbClr val="586F7C"/>
                </a:solidFill>
                <a:latin typeface="Open Sans"/>
                <a:ea typeface="Open Sans"/>
                <a:cs typeface="Open Sans"/>
                <a:sym typeface="Open Sans"/>
              </a:rPr>
              <a:t> </a:t>
            </a:r>
            <a:endParaRPr sz="3330">
              <a:solidFill>
                <a:srgbClr val="586F7C"/>
              </a:solidFill>
              <a:latin typeface="Open Sans"/>
              <a:ea typeface="Open Sans"/>
              <a:cs typeface="Open Sans"/>
              <a:sym typeface="Open Sans"/>
            </a:endParaRPr>
          </a:p>
        </p:txBody>
      </p:sp>
      <p:sp>
        <p:nvSpPr>
          <p:cNvPr id="276" name="Google Shape;276;p33"/>
          <p:cNvSpPr/>
          <p:nvPr/>
        </p:nvSpPr>
        <p:spPr>
          <a:xfrm>
            <a:off x="10413749" y="3562350"/>
            <a:ext cx="1331937" cy="122736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7" name="Google Shape;277;p33"/>
          <p:cNvPicPr preferRelativeResize="0"/>
          <p:nvPr/>
        </p:nvPicPr>
        <p:blipFill rotWithShape="1">
          <a:blip r:embed="rId4">
            <a:alphaModFix/>
          </a:blip>
          <a:srcRect/>
          <a:stretch/>
        </p:blipFill>
        <p:spPr>
          <a:xfrm>
            <a:off x="5938837" y="3295650"/>
            <a:ext cx="314325" cy="266700"/>
          </a:xfrm>
          <a:prstGeom prst="rect">
            <a:avLst/>
          </a:prstGeom>
          <a:noFill/>
          <a:ln>
            <a:noFill/>
          </a:ln>
        </p:spPr>
      </p:pic>
      <p:pic>
        <p:nvPicPr>
          <p:cNvPr id="278" name="Google Shape;278;p33"/>
          <p:cNvPicPr preferRelativeResize="0"/>
          <p:nvPr/>
        </p:nvPicPr>
        <p:blipFill rotWithShape="1">
          <a:blip r:embed="rId4">
            <a:alphaModFix/>
          </a:blip>
          <a:srcRect/>
          <a:stretch/>
        </p:blipFill>
        <p:spPr>
          <a:xfrm>
            <a:off x="5938837" y="3295650"/>
            <a:ext cx="314325" cy="266700"/>
          </a:xfrm>
          <a:prstGeom prst="rect">
            <a:avLst/>
          </a:prstGeom>
          <a:noFill/>
          <a:ln>
            <a:noFill/>
          </a:ln>
        </p:spPr>
      </p:pic>
      <p:cxnSp>
        <p:nvCxnSpPr>
          <p:cNvPr id="279" name="Google Shape;279;p33"/>
          <p:cNvCxnSpPr/>
          <p:nvPr/>
        </p:nvCxnSpPr>
        <p:spPr>
          <a:xfrm rot="10800000" flipH="1">
            <a:off x="4691743" y="2830330"/>
            <a:ext cx="6618514" cy="1325353"/>
          </a:xfrm>
          <a:prstGeom prst="straightConnector1">
            <a:avLst/>
          </a:prstGeom>
          <a:noFill/>
          <a:ln w="9525" cap="flat" cmpd="sng">
            <a:solidFill>
              <a:srgbClr val="FF0000"/>
            </a:solidFill>
            <a:prstDash val="solid"/>
            <a:round/>
            <a:headEnd type="none" w="sm" len="sm"/>
            <a:tailEnd type="triangle" w="med" len="med"/>
          </a:ln>
        </p:spPr>
      </p:cxnSp>
      <p:cxnSp>
        <p:nvCxnSpPr>
          <p:cNvPr id="280" name="Google Shape;280;p33"/>
          <p:cNvCxnSpPr/>
          <p:nvPr/>
        </p:nvCxnSpPr>
        <p:spPr>
          <a:xfrm rot="10800000" flipH="1">
            <a:off x="4806900" y="3913537"/>
            <a:ext cx="5730471" cy="1733428"/>
          </a:xfrm>
          <a:prstGeom prst="straightConnector1">
            <a:avLst/>
          </a:prstGeom>
          <a:noFill/>
          <a:ln w="9525" cap="flat" cmpd="sng">
            <a:solidFill>
              <a:srgbClr val="FF0000"/>
            </a:solidFill>
            <a:prstDash val="solid"/>
            <a:round/>
            <a:headEnd type="none" w="sm" len="sm"/>
            <a:tailEnd type="triangle" w="med" len="med"/>
          </a:ln>
        </p:spPr>
      </p:cxnSp>
      <p:sp>
        <p:nvSpPr>
          <p:cNvPr id="281" name="Google Shape;281;p33"/>
          <p:cNvSpPr/>
          <p:nvPr/>
        </p:nvSpPr>
        <p:spPr>
          <a:xfrm>
            <a:off x="10537371" y="4506686"/>
            <a:ext cx="1077686" cy="1959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4"/>
          <p:cNvPicPr preferRelativeResize="0"/>
          <p:nvPr/>
        </p:nvPicPr>
        <p:blipFill rotWithShape="1">
          <a:blip r:embed="rId3">
            <a:alphaModFix/>
          </a:blip>
          <a:srcRect/>
          <a:stretch/>
        </p:blipFill>
        <p:spPr>
          <a:xfrm>
            <a:off x="5289274" y="1713185"/>
            <a:ext cx="6867525" cy="5144815"/>
          </a:xfrm>
          <a:prstGeom prst="rect">
            <a:avLst/>
          </a:prstGeom>
          <a:noFill/>
          <a:ln>
            <a:noFill/>
          </a:ln>
        </p:spPr>
      </p:pic>
      <p:sp>
        <p:nvSpPr>
          <p:cNvPr id="288" name="Google Shape;288;p34"/>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Databases Search continued</a:t>
            </a:r>
            <a:br>
              <a:rPr lang="en-US" sz="3330">
                <a:solidFill>
                  <a:srgbClr val="586F7C"/>
                </a:solidFill>
                <a:latin typeface="Open Sans"/>
                <a:ea typeface="Open Sans"/>
                <a:cs typeface="Open Sans"/>
                <a:sym typeface="Open Sans"/>
              </a:rPr>
            </a:br>
            <a:r>
              <a:rPr lang="en-US" sz="3330">
                <a:solidFill>
                  <a:srgbClr val="586F7C"/>
                </a:solidFill>
                <a:latin typeface="Open Sans"/>
                <a:ea typeface="Open Sans"/>
                <a:cs typeface="Open Sans"/>
                <a:sym typeface="Open Sans"/>
              </a:rPr>
              <a:t> </a:t>
            </a:r>
            <a:endParaRPr sz="3330">
              <a:solidFill>
                <a:srgbClr val="586F7C"/>
              </a:solidFill>
              <a:latin typeface="Open Sans"/>
              <a:ea typeface="Open Sans"/>
              <a:cs typeface="Open Sans"/>
              <a:sym typeface="Open Sans"/>
            </a:endParaRPr>
          </a:p>
        </p:txBody>
      </p:sp>
      <p:sp>
        <p:nvSpPr>
          <p:cNvPr id="289" name="Google Shape;289;p34"/>
          <p:cNvSpPr txBox="1">
            <a:spLocks noGrp="1"/>
          </p:cNvSpPr>
          <p:nvPr>
            <p:ph type="body" idx="1"/>
          </p:nvPr>
        </p:nvSpPr>
        <p:spPr>
          <a:xfrm>
            <a:off x="1" y="1634248"/>
            <a:ext cx="5308500" cy="4656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dirty="0">
                <a:solidFill>
                  <a:schemeClr val="tx1">
                    <a:lumMod val="65000"/>
                    <a:lumOff val="35000"/>
                  </a:schemeClr>
                </a:solidFill>
                <a:latin typeface="Open Sans"/>
                <a:ea typeface="Open Sans"/>
                <a:cs typeface="Open Sans"/>
                <a:sym typeface="Open Sans"/>
              </a:rPr>
              <a:t>The </a:t>
            </a:r>
            <a:r>
              <a:rPr lang="en-US" b="1" dirty="0">
                <a:solidFill>
                  <a:schemeClr val="tx1">
                    <a:lumMod val="65000"/>
                    <a:lumOff val="35000"/>
                  </a:schemeClr>
                </a:solidFill>
                <a:latin typeface="Open Sans"/>
                <a:ea typeface="Open Sans"/>
                <a:cs typeface="Open Sans"/>
                <a:sym typeface="Open Sans"/>
              </a:rPr>
              <a:t>Hinari </a:t>
            </a:r>
            <a:r>
              <a:rPr lang="en-US" dirty="0">
                <a:solidFill>
                  <a:schemeClr val="tx1">
                    <a:lumMod val="65000"/>
                    <a:lumOff val="35000"/>
                  </a:schemeClr>
                </a:solidFill>
                <a:latin typeface="Open Sans"/>
                <a:ea typeface="Open Sans"/>
                <a:cs typeface="Open Sans"/>
                <a:sym typeface="Open Sans"/>
              </a:rPr>
              <a:t>and </a:t>
            </a:r>
            <a:r>
              <a:rPr lang="en-US" b="1" dirty="0">
                <a:solidFill>
                  <a:schemeClr val="tx1">
                    <a:lumMod val="65000"/>
                    <a:lumOff val="35000"/>
                  </a:schemeClr>
                </a:solidFill>
                <a:latin typeface="Open Sans"/>
                <a:ea typeface="Open Sans"/>
                <a:cs typeface="Open Sans"/>
                <a:sym typeface="Open Sans"/>
              </a:rPr>
              <a:t>English filters </a:t>
            </a:r>
            <a:r>
              <a:rPr lang="en-US" dirty="0">
                <a:solidFill>
                  <a:schemeClr val="tx1">
                    <a:lumMod val="65000"/>
                    <a:lumOff val="35000"/>
                  </a:schemeClr>
                </a:solidFill>
                <a:latin typeface="Open Sans"/>
                <a:ea typeface="Open Sans"/>
                <a:cs typeface="Open Sans"/>
                <a:sym typeface="Open Sans"/>
              </a:rPr>
              <a:t>have been applied to the</a:t>
            </a:r>
            <a:r>
              <a:rPr lang="en-US" b="1" dirty="0">
                <a:solidFill>
                  <a:schemeClr val="tx1">
                    <a:lumMod val="65000"/>
                    <a:lumOff val="35000"/>
                  </a:schemeClr>
                </a:solidFill>
                <a:latin typeface="Open Sans"/>
                <a:ea typeface="Open Sans"/>
                <a:cs typeface="Open Sans"/>
                <a:sym typeface="Open Sans"/>
              </a:rPr>
              <a:t> Databases </a:t>
            </a:r>
            <a:r>
              <a:rPr lang="en-US" dirty="0">
                <a:solidFill>
                  <a:schemeClr val="tx1">
                    <a:lumMod val="65000"/>
                    <a:lumOff val="35000"/>
                  </a:schemeClr>
                </a:solidFill>
                <a:latin typeface="Open Sans"/>
                <a:ea typeface="Open Sans"/>
                <a:cs typeface="Open Sans"/>
                <a:sym typeface="Open Sans"/>
              </a:rPr>
              <a:t>page.  The search results are</a:t>
            </a:r>
            <a:r>
              <a:rPr lang="en-US" b="1" dirty="0">
                <a:solidFill>
                  <a:schemeClr val="tx1">
                    <a:lumMod val="65000"/>
                    <a:lumOff val="35000"/>
                  </a:schemeClr>
                </a:solidFill>
                <a:latin typeface="Open Sans"/>
                <a:ea typeface="Open Sans"/>
                <a:cs typeface="Open Sans"/>
                <a:sym typeface="Open Sans"/>
              </a:rPr>
              <a:t> 26</a:t>
            </a:r>
            <a:r>
              <a:rPr lang="en-US" dirty="0">
                <a:solidFill>
                  <a:schemeClr val="tx1">
                    <a:lumMod val="65000"/>
                    <a:lumOff val="35000"/>
                  </a:schemeClr>
                </a:solidFill>
                <a:latin typeface="Open Sans"/>
                <a:ea typeface="Open Sans"/>
                <a:cs typeface="Open Sans"/>
                <a:sym typeface="Open Sans"/>
              </a:rPr>
              <a:t> resources.</a:t>
            </a:r>
            <a:endParaRPr dirty="0">
              <a:solidFill>
                <a:schemeClr val="tx1">
                  <a:lumMod val="65000"/>
                  <a:lumOff val="35000"/>
                </a:schemeClr>
              </a:solidFill>
              <a:latin typeface="Open Sans"/>
              <a:ea typeface="Open Sans"/>
              <a:cs typeface="Open Sans"/>
              <a:sym typeface="Open Sans"/>
            </a:endParaRPr>
          </a:p>
          <a:p>
            <a:pPr marL="342900" lvl="0" indent="-203200" algn="l" rtl="0">
              <a:lnSpc>
                <a:spcPct val="100000"/>
              </a:lnSpc>
              <a:spcBef>
                <a:spcPts val="0"/>
              </a:spcBef>
              <a:spcAft>
                <a:spcPts val="0"/>
              </a:spcAft>
              <a:buClr>
                <a:schemeClr val="dk1"/>
              </a:buClr>
              <a:buSzPts val="2200"/>
              <a:buNone/>
            </a:pPr>
            <a:endParaRPr dirty="0">
              <a:solidFill>
                <a:schemeClr val="tx1">
                  <a:lumMod val="65000"/>
                  <a:lumOff val="35000"/>
                </a:schemeClr>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dirty="0">
                <a:solidFill>
                  <a:schemeClr val="tx1">
                    <a:lumMod val="65000"/>
                    <a:lumOff val="35000"/>
                  </a:schemeClr>
                </a:solidFill>
                <a:latin typeface="Open Sans"/>
                <a:ea typeface="Open Sans"/>
                <a:cs typeface="Open Sans"/>
                <a:sym typeface="Open Sans"/>
              </a:rPr>
              <a:t>Scroll down the list to the </a:t>
            </a:r>
            <a:r>
              <a:rPr lang="en-US" b="1" dirty="0">
                <a:solidFill>
                  <a:schemeClr val="tx1">
                    <a:lumMod val="65000"/>
                    <a:lumOff val="35000"/>
                  </a:schemeClr>
                </a:solidFill>
                <a:latin typeface="Open Sans"/>
                <a:ea typeface="Open Sans"/>
                <a:cs typeface="Open Sans"/>
                <a:sym typeface="Open Sans"/>
              </a:rPr>
              <a:t>PubMed </a:t>
            </a:r>
            <a:r>
              <a:rPr lang="en-US" dirty="0">
                <a:solidFill>
                  <a:schemeClr val="tx1">
                    <a:lumMod val="65000"/>
                    <a:lumOff val="35000"/>
                  </a:schemeClr>
                </a:solidFill>
                <a:latin typeface="Open Sans"/>
                <a:ea typeface="Open Sans"/>
                <a:cs typeface="Open Sans"/>
                <a:sym typeface="Open Sans"/>
              </a:rPr>
              <a:t>(premier biomedical database) link or click on </a:t>
            </a:r>
            <a:r>
              <a:rPr lang="en-US" b="1" dirty="0">
                <a:solidFill>
                  <a:schemeClr val="tx1">
                    <a:lumMod val="65000"/>
                    <a:lumOff val="35000"/>
                  </a:schemeClr>
                </a:solidFill>
                <a:latin typeface="Open Sans"/>
                <a:ea typeface="Open Sans"/>
                <a:cs typeface="Open Sans"/>
                <a:sym typeface="Open Sans"/>
              </a:rPr>
              <a:t>P</a:t>
            </a:r>
            <a:endParaRPr b="1" dirty="0">
              <a:solidFill>
                <a:schemeClr val="tx1">
                  <a:lumMod val="65000"/>
                  <a:lumOff val="35000"/>
                </a:schemeClr>
              </a:solidFill>
              <a:latin typeface="Open Sans"/>
              <a:ea typeface="Open Sans"/>
              <a:cs typeface="Open Sans"/>
              <a:sym typeface="Open Sans"/>
            </a:endParaRPr>
          </a:p>
          <a:p>
            <a:pPr marL="342900" lvl="0" indent="-203200" algn="l" rtl="0">
              <a:lnSpc>
                <a:spcPct val="100000"/>
              </a:lnSpc>
              <a:spcBef>
                <a:spcPts val="0"/>
              </a:spcBef>
              <a:spcAft>
                <a:spcPts val="0"/>
              </a:spcAft>
              <a:buClr>
                <a:schemeClr val="dk1"/>
              </a:buClr>
              <a:buSzPts val="2200"/>
              <a:buNone/>
            </a:pPr>
            <a:endParaRPr dirty="0">
              <a:solidFill>
                <a:schemeClr val="tx1">
                  <a:lumMod val="65000"/>
                  <a:lumOff val="35000"/>
                </a:schemeClr>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Font typeface="Open Sans"/>
              <a:buChar char="●"/>
            </a:pPr>
            <a:r>
              <a:rPr lang="en-US" dirty="0">
                <a:solidFill>
                  <a:schemeClr val="tx1">
                    <a:lumMod val="65000"/>
                    <a:lumOff val="35000"/>
                  </a:schemeClr>
                </a:solidFill>
                <a:latin typeface="Open Sans"/>
                <a:ea typeface="Open Sans"/>
                <a:cs typeface="Open Sans"/>
                <a:sym typeface="Open Sans"/>
              </a:rPr>
              <a:t>At the top of the page, the Hinari and English filters are noted in red.   To remove the filters, click on the X; otherwise, they remain activated</a:t>
            </a:r>
            <a:r>
              <a:rPr lang="en-US" dirty="0">
                <a:solidFill>
                  <a:srgbClr val="3F3F3F"/>
                </a:solidFill>
                <a:latin typeface="Open Sans"/>
                <a:ea typeface="Open Sans"/>
                <a:cs typeface="Open Sans"/>
                <a:sym typeface="Open Sans"/>
              </a:rPr>
              <a:t>.  </a:t>
            </a:r>
            <a:endParaRPr dirty="0">
              <a:latin typeface="Open Sans"/>
              <a:ea typeface="Open Sans"/>
              <a:cs typeface="Open Sans"/>
              <a:sym typeface="Open Sans"/>
            </a:endParaRPr>
          </a:p>
        </p:txBody>
      </p:sp>
      <p:sp>
        <p:nvSpPr>
          <p:cNvPr id="290" name="Google Shape;290;p34"/>
          <p:cNvSpPr/>
          <p:nvPr/>
        </p:nvSpPr>
        <p:spPr>
          <a:xfrm>
            <a:off x="5289274" y="2725613"/>
            <a:ext cx="2265412" cy="23035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91" name="Google Shape;291;p34"/>
          <p:cNvCxnSpPr/>
          <p:nvPr/>
        </p:nvCxnSpPr>
        <p:spPr>
          <a:xfrm>
            <a:off x="2383971" y="2927613"/>
            <a:ext cx="3013557" cy="773530"/>
          </a:xfrm>
          <a:prstGeom prst="straightConnector1">
            <a:avLst/>
          </a:prstGeom>
          <a:noFill/>
          <a:ln w="9525" cap="flat" cmpd="sng">
            <a:solidFill>
              <a:srgbClr val="FF0000"/>
            </a:solidFill>
            <a:prstDash val="solid"/>
            <a:round/>
            <a:headEnd type="none" w="sm" len="sm"/>
            <a:tailEnd type="triangle" w="med" len="med"/>
          </a:ln>
        </p:spPr>
      </p:cxnSp>
      <p:sp>
        <p:nvSpPr>
          <p:cNvPr id="292" name="Google Shape;292;p34"/>
          <p:cNvSpPr/>
          <p:nvPr/>
        </p:nvSpPr>
        <p:spPr>
          <a:xfrm>
            <a:off x="5397528" y="1775123"/>
            <a:ext cx="2157158" cy="61973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3" name="Google Shape;293;p34"/>
          <p:cNvSpPr/>
          <p:nvPr/>
        </p:nvSpPr>
        <p:spPr>
          <a:xfrm flipH="1">
            <a:off x="10983686" y="2729797"/>
            <a:ext cx="283028" cy="28973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5"/>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4000">
                <a:solidFill>
                  <a:srgbClr val="586F7C"/>
                </a:solidFill>
                <a:latin typeface="Open Sans"/>
                <a:ea typeface="Open Sans"/>
                <a:cs typeface="Open Sans"/>
                <a:sym typeface="Open Sans"/>
              </a:rPr>
              <a:t>Journals Search</a:t>
            </a:r>
            <a:endParaRPr/>
          </a:p>
        </p:txBody>
      </p:sp>
      <p:sp>
        <p:nvSpPr>
          <p:cNvPr id="300" name="Google Shape;300;p35"/>
          <p:cNvSpPr txBox="1">
            <a:spLocks noGrp="1"/>
          </p:cNvSpPr>
          <p:nvPr>
            <p:ph type="body" idx="1"/>
          </p:nvPr>
        </p:nvSpPr>
        <p:spPr>
          <a:xfrm>
            <a:off x="75801" y="1695512"/>
            <a:ext cx="4811885" cy="47624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dirty="0">
                <a:solidFill>
                  <a:srgbClr val="3F3F3F"/>
                </a:solidFill>
                <a:latin typeface="Open Sans"/>
                <a:ea typeface="Open Sans"/>
                <a:cs typeface="Open Sans"/>
                <a:sym typeface="Open Sans"/>
              </a:rPr>
              <a:t>From the Content menu, the </a:t>
            </a:r>
            <a:r>
              <a:rPr lang="en-US" sz="2200" b="1" dirty="0">
                <a:solidFill>
                  <a:srgbClr val="3F3F3F"/>
                </a:solidFill>
                <a:latin typeface="Open Sans"/>
                <a:ea typeface="Open Sans"/>
                <a:cs typeface="Open Sans"/>
                <a:sym typeface="Open Sans"/>
              </a:rPr>
              <a:t>Journals</a:t>
            </a:r>
            <a:r>
              <a:rPr lang="en-US" sz="2200" dirty="0">
                <a:solidFill>
                  <a:srgbClr val="3F3F3F"/>
                </a:solidFill>
                <a:latin typeface="Open Sans"/>
                <a:ea typeface="Open Sans"/>
                <a:cs typeface="Open Sans"/>
                <a:sym typeface="Open Sans"/>
              </a:rPr>
              <a:t> collection has been opened.  From the left column filters, </a:t>
            </a:r>
            <a:r>
              <a:rPr lang="en-US" sz="2200" b="1" dirty="0">
                <a:solidFill>
                  <a:srgbClr val="3F3F3F"/>
                </a:solidFill>
                <a:latin typeface="Open Sans"/>
                <a:ea typeface="Open Sans"/>
                <a:cs typeface="Open Sans"/>
                <a:sym typeface="Open Sans"/>
              </a:rPr>
              <a:t>Environmental Sciences </a:t>
            </a:r>
            <a:r>
              <a:rPr lang="en-US" sz="2200" dirty="0">
                <a:solidFill>
                  <a:srgbClr val="3F3F3F"/>
                </a:solidFill>
                <a:latin typeface="Open Sans"/>
                <a:ea typeface="Open Sans"/>
                <a:cs typeface="Open Sans"/>
                <a:sym typeface="Open Sans"/>
              </a:rPr>
              <a:t>(subject) and </a:t>
            </a:r>
            <a:r>
              <a:rPr lang="en-US" sz="2200" b="1" dirty="0">
                <a:solidFill>
                  <a:srgbClr val="3F3F3F"/>
                </a:solidFill>
                <a:latin typeface="Open Sans"/>
                <a:ea typeface="Open Sans"/>
                <a:cs typeface="Open Sans"/>
                <a:sym typeface="Open Sans"/>
              </a:rPr>
              <a:t>John Wiley &amp; Sons </a:t>
            </a:r>
            <a:r>
              <a:rPr lang="en-US" sz="2200" dirty="0">
                <a:solidFill>
                  <a:srgbClr val="3F3F3F"/>
                </a:solidFill>
                <a:latin typeface="Open Sans"/>
                <a:ea typeface="Open Sans"/>
                <a:cs typeface="Open Sans"/>
                <a:sym typeface="Open Sans"/>
              </a:rPr>
              <a:t>(publisher) have been activated – a total of 10 titles.  </a:t>
            </a:r>
            <a:endParaRPr dirty="0">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dirty="0">
                <a:solidFill>
                  <a:srgbClr val="3F3F3F"/>
                </a:solidFill>
                <a:latin typeface="Open Sans"/>
                <a:ea typeface="Open Sans"/>
                <a:cs typeface="Open Sans"/>
                <a:sym typeface="Open Sans"/>
              </a:rPr>
              <a:t>Click on title </a:t>
            </a:r>
            <a:r>
              <a:rPr lang="en-US" sz="2200" b="1" dirty="0">
                <a:solidFill>
                  <a:srgbClr val="3F3F3F"/>
                </a:solidFill>
                <a:latin typeface="Open Sans"/>
                <a:ea typeface="Open Sans"/>
                <a:cs typeface="Open Sans"/>
                <a:sym typeface="Open Sans"/>
              </a:rPr>
              <a:t>African Journal of Ecology </a:t>
            </a:r>
            <a:r>
              <a:rPr lang="en-US" sz="2200" dirty="0">
                <a:solidFill>
                  <a:srgbClr val="3F3F3F"/>
                </a:solidFill>
                <a:latin typeface="Open Sans"/>
                <a:ea typeface="Open Sans"/>
                <a:cs typeface="Open Sans"/>
                <a:sym typeface="Open Sans"/>
              </a:rPr>
              <a:t>to link to the Wiley Online Library.  </a:t>
            </a:r>
            <a:endParaRPr dirty="0"/>
          </a:p>
          <a:p>
            <a:pPr marL="342900" lvl="0" indent="-342900" algn="l" rtl="0">
              <a:lnSpc>
                <a:spcPct val="100000"/>
              </a:lnSpc>
              <a:spcBef>
                <a:spcPts val="0"/>
              </a:spcBef>
              <a:spcAft>
                <a:spcPts val="0"/>
              </a:spcAft>
              <a:buClrTx/>
              <a:buSzPts val="2200"/>
              <a:buChar char="●"/>
            </a:pPr>
            <a:r>
              <a:rPr lang="en-US" sz="2200" dirty="0">
                <a:solidFill>
                  <a:schemeClr val="tx1">
                    <a:lumMod val="65000"/>
                    <a:lumOff val="35000"/>
                  </a:schemeClr>
                </a:solidFill>
                <a:latin typeface="Open Sans"/>
                <a:ea typeface="Open Sans"/>
                <a:cs typeface="Open Sans"/>
                <a:sym typeface="Open Sans"/>
              </a:rPr>
              <a:t>NOTE the </a:t>
            </a:r>
            <a:r>
              <a:rPr lang="en-US" sz="2200" b="1" dirty="0">
                <a:solidFill>
                  <a:schemeClr val="tx1">
                    <a:lumMod val="65000"/>
                    <a:lumOff val="35000"/>
                  </a:schemeClr>
                </a:solidFill>
                <a:latin typeface="Open Sans"/>
                <a:ea typeface="Open Sans"/>
                <a:cs typeface="Open Sans"/>
                <a:sym typeface="Open Sans"/>
              </a:rPr>
              <a:t>Find Journals  </a:t>
            </a:r>
            <a:r>
              <a:rPr lang="en-US" sz="2200" dirty="0">
                <a:solidFill>
                  <a:schemeClr val="tx1">
                    <a:lumMod val="65000"/>
                    <a:lumOff val="35000"/>
                  </a:schemeClr>
                </a:solidFill>
                <a:latin typeface="Open Sans"/>
                <a:ea typeface="Open Sans"/>
                <a:cs typeface="Open Sans"/>
                <a:sym typeface="Open Sans"/>
              </a:rPr>
              <a:t>search by title box and the</a:t>
            </a:r>
            <a:r>
              <a:rPr lang="en-US" sz="2200" b="1" dirty="0">
                <a:solidFill>
                  <a:schemeClr val="tx1">
                    <a:lumMod val="65000"/>
                    <a:lumOff val="35000"/>
                  </a:schemeClr>
                </a:solidFill>
                <a:latin typeface="Open Sans"/>
                <a:ea typeface="Open Sans"/>
                <a:cs typeface="Open Sans"/>
                <a:sym typeface="Open Sans"/>
              </a:rPr>
              <a:t> A-Z title list</a:t>
            </a:r>
            <a:r>
              <a:rPr lang="en-US" sz="2200" dirty="0">
                <a:solidFill>
                  <a:schemeClr val="tx1">
                    <a:lumMod val="65000"/>
                    <a:lumOff val="35000"/>
                  </a:schemeClr>
                </a:solidFill>
                <a:latin typeface="Open Sans"/>
                <a:ea typeface="Open Sans"/>
                <a:cs typeface="Open Sans"/>
                <a:sym typeface="Open Sans"/>
              </a:rPr>
              <a:t>.</a:t>
            </a:r>
            <a:endParaRPr dirty="0">
              <a:solidFill>
                <a:schemeClr val="tx1">
                  <a:lumMod val="65000"/>
                  <a:lumOff val="35000"/>
                </a:schemeClr>
              </a:solidFill>
            </a:endParaRPr>
          </a:p>
          <a:p>
            <a:pPr marL="342900" lvl="0" indent="-342900" algn="l" rtl="0">
              <a:lnSpc>
                <a:spcPct val="100000"/>
              </a:lnSpc>
              <a:spcBef>
                <a:spcPts val="0"/>
              </a:spcBef>
              <a:spcAft>
                <a:spcPts val="0"/>
              </a:spcAft>
              <a:buClrTx/>
              <a:buSzPts val="2200"/>
              <a:buChar char="●"/>
            </a:pPr>
            <a:r>
              <a:rPr lang="en-US" sz="2400" dirty="0">
                <a:solidFill>
                  <a:schemeClr val="tx1">
                    <a:lumMod val="65000"/>
                    <a:lumOff val="35000"/>
                  </a:schemeClr>
                </a:solidFill>
                <a:latin typeface="Open Sans"/>
                <a:ea typeface="Open Sans"/>
                <a:cs typeface="Open Sans"/>
                <a:sym typeface="Open Sans"/>
              </a:rPr>
              <a:t>Remember to de-active the filters by clicking on the </a:t>
            </a:r>
            <a:r>
              <a:rPr lang="en-US" sz="2400" b="1" dirty="0">
                <a:solidFill>
                  <a:schemeClr val="tx1">
                    <a:lumMod val="65000"/>
                    <a:lumOff val="35000"/>
                  </a:schemeClr>
                </a:solidFill>
                <a:latin typeface="Open Sans"/>
                <a:ea typeface="Open Sans"/>
                <a:cs typeface="Open Sans"/>
                <a:sym typeface="Open Sans"/>
              </a:rPr>
              <a:t>X</a:t>
            </a:r>
            <a:r>
              <a:rPr lang="en-US" sz="2400" dirty="0">
                <a:solidFill>
                  <a:schemeClr val="tx1">
                    <a:lumMod val="65000"/>
                    <a:lumOff val="35000"/>
                  </a:schemeClr>
                </a:solidFill>
                <a:latin typeface="Open Sans"/>
                <a:ea typeface="Open Sans"/>
                <a:cs typeface="Open Sans"/>
                <a:sym typeface="Open Sans"/>
              </a:rPr>
              <a:t>.</a:t>
            </a:r>
            <a:endParaRPr dirty="0">
              <a:solidFill>
                <a:schemeClr val="tx1">
                  <a:lumMod val="65000"/>
                  <a:lumOff val="35000"/>
                </a:schemeClr>
              </a:solidFill>
            </a:endParaRPr>
          </a:p>
          <a:p>
            <a:pPr marL="342900" lvl="0" indent="-203200" algn="l" rtl="0">
              <a:lnSpc>
                <a:spcPct val="100000"/>
              </a:lnSpc>
              <a:spcBef>
                <a:spcPts val="0"/>
              </a:spcBef>
              <a:spcAft>
                <a:spcPts val="0"/>
              </a:spcAft>
              <a:buClr>
                <a:schemeClr val="dk1"/>
              </a:buClr>
              <a:buSzPts val="2200"/>
              <a:buNone/>
            </a:pPr>
            <a:endParaRPr sz="2400" b="1" dirty="0">
              <a:solidFill>
                <a:srgbClr val="FF0000"/>
              </a:solidFill>
              <a:latin typeface="Open Sans"/>
              <a:ea typeface="Open Sans"/>
              <a:cs typeface="Open Sans"/>
              <a:sym typeface="Open Sans"/>
            </a:endParaRPr>
          </a:p>
        </p:txBody>
      </p:sp>
      <p:cxnSp>
        <p:nvCxnSpPr>
          <p:cNvPr id="301" name="Google Shape;301;p35"/>
          <p:cNvCxnSpPr/>
          <p:nvPr/>
        </p:nvCxnSpPr>
        <p:spPr>
          <a:xfrm rot="10800000" flipH="1">
            <a:off x="3272014" y="4603254"/>
            <a:ext cx="2145353" cy="634470"/>
          </a:xfrm>
          <a:prstGeom prst="straightConnector1">
            <a:avLst/>
          </a:prstGeom>
          <a:noFill/>
          <a:ln w="9525" cap="flat" cmpd="sng">
            <a:solidFill>
              <a:srgbClr val="FF0000"/>
            </a:solidFill>
            <a:prstDash val="solid"/>
            <a:round/>
            <a:headEnd type="none" w="sm" len="sm"/>
            <a:tailEnd type="triangle" w="med" len="med"/>
          </a:ln>
        </p:spPr>
      </p:cxnSp>
      <p:cxnSp>
        <p:nvCxnSpPr>
          <p:cNvPr id="302" name="Google Shape;302;p35"/>
          <p:cNvCxnSpPr/>
          <p:nvPr/>
        </p:nvCxnSpPr>
        <p:spPr>
          <a:xfrm rot="10800000" flipH="1">
            <a:off x="6003200" y="2035629"/>
            <a:ext cx="292828" cy="220662"/>
          </a:xfrm>
          <a:prstGeom prst="straightConnector1">
            <a:avLst/>
          </a:prstGeom>
          <a:noFill/>
          <a:ln w="9525" cap="flat" cmpd="sng">
            <a:solidFill>
              <a:srgbClr val="FF0000"/>
            </a:solidFill>
            <a:prstDash val="solid"/>
            <a:round/>
            <a:headEnd type="none" w="sm" len="sm"/>
            <a:tailEnd type="triangle" w="med" len="med"/>
          </a:ln>
        </p:spPr>
      </p:cxnSp>
      <p:pic>
        <p:nvPicPr>
          <p:cNvPr id="303" name="Google Shape;303;p35"/>
          <p:cNvPicPr preferRelativeResize="0"/>
          <p:nvPr/>
        </p:nvPicPr>
        <p:blipFill rotWithShape="1">
          <a:blip r:embed="rId3">
            <a:alphaModFix/>
          </a:blip>
          <a:srcRect/>
          <a:stretch/>
        </p:blipFill>
        <p:spPr>
          <a:xfrm>
            <a:off x="5236029" y="3084581"/>
            <a:ext cx="6865565" cy="3582918"/>
          </a:xfrm>
          <a:prstGeom prst="rect">
            <a:avLst/>
          </a:prstGeom>
          <a:noFill/>
          <a:ln>
            <a:noFill/>
          </a:ln>
        </p:spPr>
      </p:pic>
      <p:pic>
        <p:nvPicPr>
          <p:cNvPr id="304" name="Google Shape;304;p35"/>
          <p:cNvPicPr preferRelativeResize="0"/>
          <p:nvPr/>
        </p:nvPicPr>
        <p:blipFill rotWithShape="1">
          <a:blip r:embed="rId4">
            <a:alphaModFix/>
          </a:blip>
          <a:srcRect/>
          <a:stretch/>
        </p:blipFill>
        <p:spPr>
          <a:xfrm>
            <a:off x="6003200" y="1809926"/>
            <a:ext cx="2105025" cy="990600"/>
          </a:xfrm>
          <a:prstGeom prst="rect">
            <a:avLst/>
          </a:prstGeom>
          <a:noFill/>
          <a:ln>
            <a:noFill/>
          </a:ln>
        </p:spPr>
      </p:pic>
      <p:sp>
        <p:nvSpPr>
          <p:cNvPr id="305" name="Google Shape;305;p35"/>
          <p:cNvSpPr/>
          <p:nvPr/>
        </p:nvSpPr>
        <p:spPr>
          <a:xfrm>
            <a:off x="6068785" y="1814001"/>
            <a:ext cx="2187896" cy="10702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35"/>
          <p:cNvSpPr/>
          <p:nvPr/>
        </p:nvSpPr>
        <p:spPr>
          <a:xfrm>
            <a:off x="5236029" y="4398912"/>
            <a:ext cx="6865565" cy="4086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35"/>
          <p:cNvSpPr/>
          <p:nvPr/>
        </p:nvSpPr>
        <p:spPr>
          <a:xfrm>
            <a:off x="5417367" y="3545870"/>
            <a:ext cx="4553947" cy="43343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08" name="Google Shape;308;p35"/>
          <p:cNvCxnSpPr/>
          <p:nvPr/>
        </p:nvCxnSpPr>
        <p:spPr>
          <a:xfrm>
            <a:off x="4165646" y="4341896"/>
            <a:ext cx="3071722" cy="632051"/>
          </a:xfrm>
          <a:prstGeom prst="straightConnector1">
            <a:avLst/>
          </a:prstGeom>
          <a:noFill/>
          <a:ln w="9525" cap="flat" cmpd="sng">
            <a:solidFill>
              <a:srgbClr val="FF0000"/>
            </a:solidFill>
            <a:prstDash val="solid"/>
            <a:round/>
            <a:headEnd type="none" w="sm" len="sm"/>
            <a:tailEnd type="triangle" w="med" len="med"/>
          </a:ln>
        </p:spPr>
      </p:cxnSp>
      <p:cxnSp>
        <p:nvCxnSpPr>
          <p:cNvPr id="309" name="Google Shape;309;p35"/>
          <p:cNvCxnSpPr/>
          <p:nvPr/>
        </p:nvCxnSpPr>
        <p:spPr>
          <a:xfrm>
            <a:off x="4697186" y="3453695"/>
            <a:ext cx="653185" cy="268177"/>
          </a:xfrm>
          <a:prstGeom prst="straightConnector1">
            <a:avLst/>
          </a:prstGeom>
          <a:noFill/>
          <a:ln w="9525" cap="flat" cmpd="sng">
            <a:solidFill>
              <a:srgbClr val="FF0000"/>
            </a:solidFill>
            <a:prstDash val="solid"/>
            <a:round/>
            <a:headEnd type="none" w="sm" len="sm"/>
            <a:tailEnd type="triangle" w="med" len="med"/>
          </a:ln>
        </p:spPr>
      </p:cxnSp>
      <p:sp>
        <p:nvSpPr>
          <p:cNvPr id="310" name="Google Shape;310;p35"/>
          <p:cNvSpPr/>
          <p:nvPr/>
        </p:nvSpPr>
        <p:spPr>
          <a:xfrm>
            <a:off x="7237368" y="4831491"/>
            <a:ext cx="2187896" cy="284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7"/>
          <p:cNvPicPr preferRelativeResize="0"/>
          <p:nvPr/>
        </p:nvPicPr>
        <p:blipFill rotWithShape="1">
          <a:blip r:embed="rId3">
            <a:alphaModFix/>
          </a:blip>
          <a:srcRect/>
          <a:stretch/>
        </p:blipFill>
        <p:spPr>
          <a:xfrm>
            <a:off x="4411981" y="1856932"/>
            <a:ext cx="7023718" cy="3391749"/>
          </a:xfrm>
          <a:prstGeom prst="rect">
            <a:avLst/>
          </a:prstGeom>
          <a:noFill/>
          <a:ln>
            <a:noFill/>
          </a:ln>
        </p:spPr>
      </p:pic>
      <p:sp>
        <p:nvSpPr>
          <p:cNvPr id="317" name="Google Shape;317;p7"/>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4000">
                <a:solidFill>
                  <a:srgbClr val="586F7C"/>
                </a:solidFill>
                <a:latin typeface="Open Sans"/>
                <a:ea typeface="Open Sans"/>
                <a:cs typeface="Open Sans"/>
                <a:sym typeface="Open Sans"/>
              </a:rPr>
              <a:t>Journals Search continued</a:t>
            </a:r>
            <a:endParaRPr/>
          </a:p>
        </p:txBody>
      </p:sp>
      <p:sp>
        <p:nvSpPr>
          <p:cNvPr id="318" name="Google Shape;318;p7"/>
          <p:cNvSpPr txBox="1">
            <a:spLocks noGrp="1"/>
          </p:cNvSpPr>
          <p:nvPr>
            <p:ph type="body" idx="1"/>
          </p:nvPr>
        </p:nvSpPr>
        <p:spPr>
          <a:xfrm>
            <a:off x="159621" y="1905072"/>
            <a:ext cx="4149489" cy="47624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volumes and issues of the </a:t>
            </a:r>
            <a:r>
              <a:rPr lang="en-US" sz="2200" b="1">
                <a:solidFill>
                  <a:srgbClr val="3F3F3F"/>
                </a:solidFill>
                <a:latin typeface="Open Sans"/>
                <a:ea typeface="Open Sans"/>
                <a:cs typeface="Open Sans"/>
                <a:sym typeface="Open Sans"/>
              </a:rPr>
              <a:t>African Journal of Ecology</a:t>
            </a:r>
            <a:r>
              <a:rPr lang="en-US" sz="2200">
                <a:solidFill>
                  <a:srgbClr val="3F3F3F"/>
                </a:solidFill>
                <a:latin typeface="Open Sans"/>
                <a:ea typeface="Open Sans"/>
                <a:cs typeface="Open Sans"/>
                <a:sym typeface="Open Sans"/>
              </a:rPr>
              <a:t> in the Wiley Online Library are been displayed.</a:t>
            </a:r>
            <a:endParaRPr/>
          </a:p>
          <a:p>
            <a:pPr marL="342900" lvl="0" indent="-203200" algn="l" rtl="0">
              <a:lnSpc>
                <a:spcPct val="100000"/>
              </a:lnSpc>
              <a:spcBef>
                <a:spcPts val="0"/>
              </a:spcBef>
              <a:spcAft>
                <a:spcPts val="0"/>
              </a:spcAft>
              <a:buClr>
                <a:schemeClr val="dk1"/>
              </a:buClr>
              <a:buSzPts val="2200"/>
              <a:buNone/>
            </a:pPr>
            <a:endParaRPr>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For the current </a:t>
            </a:r>
            <a:r>
              <a:rPr lang="en-US" sz="2200" b="1">
                <a:solidFill>
                  <a:srgbClr val="3F3F3F"/>
                </a:solidFill>
                <a:latin typeface="Open Sans"/>
                <a:ea typeface="Open Sans"/>
                <a:cs typeface="Open Sans"/>
                <a:sym typeface="Open Sans"/>
              </a:rPr>
              <a:t>Volume 50, Issue 2</a:t>
            </a:r>
            <a:r>
              <a:rPr lang="en-US" sz="2200">
                <a:solidFill>
                  <a:srgbClr val="3F3F3F"/>
                </a:solidFill>
                <a:latin typeface="Open Sans"/>
                <a:ea typeface="Open Sans"/>
                <a:cs typeface="Open Sans"/>
                <a:sym typeface="Open Sans"/>
              </a:rPr>
              <a:t>, click the link.</a:t>
            </a:r>
            <a:endParaRPr/>
          </a:p>
          <a:p>
            <a:pPr marL="342900" lvl="0" indent="-20320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specific volume/issue now is displayed.</a:t>
            </a:r>
            <a:endParaRPr/>
          </a:p>
          <a:p>
            <a:pPr marL="342900" lvl="0" indent="-20320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rPr>
              <a:t>Please note the process for opening Books is identical.</a:t>
            </a:r>
            <a:endParaRPr sz="2200">
              <a:solidFill>
                <a:srgbClr val="3F3F3F"/>
              </a:solidFill>
            </a:endParaRPr>
          </a:p>
        </p:txBody>
      </p:sp>
      <p:sp>
        <p:nvSpPr>
          <p:cNvPr id="319" name="Google Shape;319;p7"/>
          <p:cNvSpPr/>
          <p:nvPr/>
        </p:nvSpPr>
        <p:spPr>
          <a:xfrm>
            <a:off x="4537710" y="3703320"/>
            <a:ext cx="914400" cy="16916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7"/>
          <p:cNvSpPr/>
          <p:nvPr/>
        </p:nvSpPr>
        <p:spPr>
          <a:xfrm>
            <a:off x="4537710" y="2577493"/>
            <a:ext cx="3326130" cy="57718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21" name="Google Shape;321;p7"/>
          <p:cNvPicPr preferRelativeResize="0"/>
          <p:nvPr/>
        </p:nvPicPr>
        <p:blipFill rotWithShape="1">
          <a:blip r:embed="rId4">
            <a:alphaModFix/>
          </a:blip>
          <a:srcRect/>
          <a:stretch/>
        </p:blipFill>
        <p:spPr>
          <a:xfrm>
            <a:off x="4511439" y="5496370"/>
            <a:ext cx="6115146" cy="1155416"/>
          </a:xfrm>
          <a:prstGeom prst="rect">
            <a:avLst/>
          </a:prstGeom>
          <a:noFill/>
          <a:ln>
            <a:noFill/>
          </a:ln>
        </p:spPr>
      </p:pic>
      <p:cxnSp>
        <p:nvCxnSpPr>
          <p:cNvPr id="322" name="Google Shape;322;p7"/>
          <p:cNvCxnSpPr/>
          <p:nvPr/>
        </p:nvCxnSpPr>
        <p:spPr>
          <a:xfrm>
            <a:off x="2919663" y="5229726"/>
            <a:ext cx="1755207" cy="655225"/>
          </a:xfrm>
          <a:prstGeom prst="straightConnector1">
            <a:avLst/>
          </a:prstGeom>
          <a:noFill/>
          <a:ln w="9525" cap="flat" cmpd="sng">
            <a:solidFill>
              <a:srgbClr val="FF0000"/>
            </a:solidFill>
            <a:prstDash val="solid"/>
            <a:round/>
            <a:headEnd type="none" w="sm" len="sm"/>
            <a:tailEnd type="triangle" w="med" len="med"/>
          </a:ln>
        </p:spPr>
      </p:cxnSp>
      <p:cxnSp>
        <p:nvCxnSpPr>
          <p:cNvPr id="323" name="Google Shape;323;p7"/>
          <p:cNvCxnSpPr/>
          <p:nvPr/>
        </p:nvCxnSpPr>
        <p:spPr>
          <a:xfrm>
            <a:off x="3727174" y="3945834"/>
            <a:ext cx="2862469" cy="52677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6"/>
          <p:cNvPicPr preferRelativeResize="0"/>
          <p:nvPr/>
        </p:nvPicPr>
        <p:blipFill rotWithShape="1">
          <a:blip r:embed="rId3">
            <a:alphaModFix/>
          </a:blip>
          <a:srcRect/>
          <a:stretch/>
        </p:blipFill>
        <p:spPr>
          <a:xfrm>
            <a:off x="5025120" y="1933418"/>
            <a:ext cx="7104249" cy="2767791"/>
          </a:xfrm>
          <a:prstGeom prst="rect">
            <a:avLst/>
          </a:prstGeom>
          <a:noFill/>
          <a:ln>
            <a:noFill/>
          </a:ln>
        </p:spPr>
      </p:pic>
      <p:sp>
        <p:nvSpPr>
          <p:cNvPr id="330" name="Google Shape;330;p36"/>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Databases, Reference Sources and </a:t>
            </a:r>
            <a:br>
              <a:rPr lang="en-US" sz="4000">
                <a:solidFill>
                  <a:srgbClr val="586F7C"/>
                </a:solidFill>
                <a:latin typeface="Open Sans"/>
                <a:ea typeface="Open Sans"/>
                <a:cs typeface="Open Sans"/>
                <a:sym typeface="Open Sans"/>
              </a:rPr>
            </a:br>
            <a:r>
              <a:rPr lang="en-US" sz="4000">
                <a:solidFill>
                  <a:srgbClr val="586F7C"/>
                </a:solidFill>
                <a:latin typeface="Open Sans"/>
                <a:ea typeface="Open Sans"/>
                <a:cs typeface="Open Sans"/>
                <a:sym typeface="Open Sans"/>
              </a:rPr>
              <a:t>Free Collections</a:t>
            </a:r>
            <a:r>
              <a:rPr lang="en-US" sz="3330">
                <a:solidFill>
                  <a:srgbClr val="586F7C"/>
                </a:solidFill>
                <a:latin typeface="Open Sans"/>
                <a:ea typeface="Open Sans"/>
                <a:cs typeface="Open Sans"/>
                <a:sym typeface="Open Sans"/>
              </a:rPr>
              <a:t> </a:t>
            </a:r>
            <a:endParaRPr sz="3330">
              <a:solidFill>
                <a:srgbClr val="586F7C"/>
              </a:solidFill>
              <a:latin typeface="Open Sans"/>
              <a:ea typeface="Open Sans"/>
              <a:cs typeface="Open Sans"/>
              <a:sym typeface="Open Sans"/>
            </a:endParaRPr>
          </a:p>
        </p:txBody>
      </p:sp>
      <p:sp>
        <p:nvSpPr>
          <p:cNvPr id="331" name="Google Shape;331;p36"/>
          <p:cNvSpPr txBox="1">
            <a:spLocks noGrp="1"/>
          </p:cNvSpPr>
          <p:nvPr>
            <p:ph type="body" idx="1"/>
          </p:nvPr>
        </p:nvSpPr>
        <p:spPr>
          <a:xfrm>
            <a:off x="114302" y="2059359"/>
            <a:ext cx="5035550" cy="453542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In the Content drop down menu, note the </a:t>
            </a:r>
            <a:r>
              <a:rPr lang="en-US" sz="2000" b="1" dirty="0">
                <a:solidFill>
                  <a:srgbClr val="3F3F3F"/>
                </a:solidFill>
                <a:latin typeface="Open Sans"/>
                <a:ea typeface="Open Sans"/>
                <a:cs typeface="Open Sans"/>
                <a:sym typeface="Open Sans"/>
              </a:rPr>
              <a:t>Reference Sources, Databases </a:t>
            </a:r>
            <a:r>
              <a:rPr lang="en-US" sz="2000" dirty="0">
                <a:solidFill>
                  <a:srgbClr val="3F3F3F"/>
                </a:solidFill>
                <a:latin typeface="Open Sans"/>
                <a:ea typeface="Open Sans"/>
                <a:cs typeface="Open Sans"/>
                <a:sym typeface="Open Sans"/>
              </a:rPr>
              <a:t>and </a:t>
            </a:r>
            <a:r>
              <a:rPr lang="en-US" sz="2000" b="1" dirty="0">
                <a:solidFill>
                  <a:srgbClr val="3F3F3F"/>
                </a:solidFill>
                <a:latin typeface="Open Sans"/>
                <a:ea typeface="Open Sans"/>
                <a:cs typeface="Open Sans"/>
                <a:sym typeface="Open Sans"/>
              </a:rPr>
              <a:t>Free Collections </a:t>
            </a:r>
            <a:r>
              <a:rPr lang="en-US" sz="2000" dirty="0">
                <a:solidFill>
                  <a:srgbClr val="3F3F3F"/>
                </a:solidFill>
                <a:latin typeface="Open Sans"/>
                <a:ea typeface="Open Sans"/>
                <a:cs typeface="Open Sans"/>
                <a:sym typeface="Open Sans"/>
              </a:rPr>
              <a:t>listings.</a:t>
            </a:r>
            <a:endParaRPr dirty="0">
              <a:solidFill>
                <a:srgbClr val="3F3F3F"/>
              </a:solidFill>
            </a:endParaRPr>
          </a:p>
          <a:p>
            <a:pPr marL="342900" lvl="0" indent="-203200" algn="l" rtl="0">
              <a:lnSpc>
                <a:spcPct val="100000"/>
              </a:lnSpc>
              <a:spcBef>
                <a:spcPts val="0"/>
              </a:spcBef>
              <a:spcAft>
                <a:spcPts val="0"/>
              </a:spcAft>
              <a:buClr>
                <a:schemeClr val="dk1"/>
              </a:buClr>
              <a:buSzPts val="2200"/>
              <a:buNone/>
            </a:pPr>
            <a:endParaRPr sz="20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Included are discipline specific resources (i.e., Environmental Index, Agriculture and Environmental Statistics for the </a:t>
            </a:r>
            <a:r>
              <a:rPr lang="en-US" sz="20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environment</a:t>
            </a:r>
            <a:r>
              <a:rPr lang="en-US" sz="2000" dirty="0">
                <a:solidFill>
                  <a:srgbClr val="3F3F3F"/>
                </a:solidFill>
                <a:latin typeface="Open Sans"/>
                <a:ea typeface="Open Sans"/>
                <a:cs typeface="Open Sans"/>
                <a:sym typeface="Open Sans"/>
              </a:rPr>
              <a:t>; PubMed for health).</a:t>
            </a:r>
            <a:endParaRPr dirty="0">
              <a:solidFill>
                <a:srgbClr val="3F3F3F"/>
              </a:solidFill>
            </a:endParaRPr>
          </a:p>
          <a:p>
            <a:pPr marL="342900" lvl="0" indent="-203200" algn="l" rtl="0">
              <a:lnSpc>
                <a:spcPct val="100000"/>
              </a:lnSpc>
              <a:spcBef>
                <a:spcPts val="0"/>
              </a:spcBef>
              <a:spcAft>
                <a:spcPts val="0"/>
              </a:spcAft>
              <a:buClr>
                <a:schemeClr val="dk1"/>
              </a:buClr>
              <a:buSzPts val="2200"/>
              <a:buNone/>
            </a:pPr>
            <a:endParaRPr sz="20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dirty="0">
                <a:solidFill>
                  <a:srgbClr val="3F3F3F"/>
                </a:solidFill>
                <a:latin typeface="Open Sans"/>
                <a:ea typeface="Open Sans"/>
                <a:cs typeface="Open Sans"/>
                <a:sym typeface="Open Sans"/>
              </a:rPr>
              <a:t>Also available are Interdisciplinary resources such as Research4Life/ Google Scholar, Dimensions and The Lens.</a:t>
            </a:r>
            <a:endParaRPr dirty="0">
              <a:solidFill>
                <a:srgbClr val="3F3F3F"/>
              </a:solidFill>
            </a:endParaRPr>
          </a:p>
        </p:txBody>
      </p:sp>
      <p:sp>
        <p:nvSpPr>
          <p:cNvPr id="332" name="Google Shape;332;p36"/>
          <p:cNvSpPr/>
          <p:nvPr/>
        </p:nvSpPr>
        <p:spPr>
          <a:xfrm>
            <a:off x="9461199" y="2885266"/>
            <a:ext cx="1292939" cy="6133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33" name="Google Shape;333;p36"/>
          <p:cNvPicPr preferRelativeResize="0"/>
          <p:nvPr/>
        </p:nvPicPr>
        <p:blipFill rotWithShape="1">
          <a:blip r:embed="rId4"/>
          <a:srcRect/>
          <a:stretch/>
        </p:blipFill>
        <p:spPr>
          <a:xfrm>
            <a:off x="6165980" y="4930835"/>
            <a:ext cx="3295220" cy="434534"/>
          </a:xfrm>
          <a:prstGeom prst="rect">
            <a:avLst/>
          </a:prstGeom>
          <a:noFill/>
          <a:ln>
            <a:noFill/>
          </a:ln>
        </p:spPr>
      </p:pic>
      <p:pic>
        <p:nvPicPr>
          <p:cNvPr id="334" name="Google Shape;334;p36"/>
          <p:cNvPicPr preferRelativeResize="0"/>
          <p:nvPr/>
        </p:nvPicPr>
        <p:blipFill rotWithShape="1">
          <a:blip r:embed="rId5"/>
          <a:srcRect/>
          <a:stretch/>
        </p:blipFill>
        <p:spPr>
          <a:xfrm>
            <a:off x="6212745" y="5359034"/>
            <a:ext cx="3201689" cy="529775"/>
          </a:xfrm>
          <a:prstGeom prst="rect">
            <a:avLst/>
          </a:prstGeom>
          <a:noFill/>
          <a:ln>
            <a:noFill/>
          </a:ln>
        </p:spPr>
      </p:pic>
      <p:pic>
        <p:nvPicPr>
          <p:cNvPr id="335" name="Google Shape;335;p36"/>
          <p:cNvPicPr preferRelativeResize="0"/>
          <p:nvPr/>
        </p:nvPicPr>
        <p:blipFill rotWithShape="1">
          <a:blip r:embed="rId6"/>
          <a:srcRect/>
          <a:stretch/>
        </p:blipFill>
        <p:spPr>
          <a:xfrm>
            <a:off x="6165980" y="5793568"/>
            <a:ext cx="3352800" cy="5668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7"/>
          <p:cNvPicPr preferRelativeResize="0"/>
          <p:nvPr/>
        </p:nvPicPr>
        <p:blipFill rotWithShape="1">
          <a:blip r:embed="rId3">
            <a:alphaModFix/>
          </a:blip>
          <a:srcRect/>
          <a:stretch/>
        </p:blipFill>
        <p:spPr>
          <a:xfrm>
            <a:off x="4109670" y="1933610"/>
            <a:ext cx="1571625" cy="2352675"/>
          </a:xfrm>
          <a:prstGeom prst="rect">
            <a:avLst/>
          </a:prstGeom>
          <a:noFill/>
          <a:ln>
            <a:noFill/>
          </a:ln>
        </p:spPr>
      </p:pic>
      <p:sp>
        <p:nvSpPr>
          <p:cNvPr id="342" name="Google Shape;342;p3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Publishers Search</a:t>
            </a:r>
            <a:endParaRPr sz="3600"/>
          </a:p>
        </p:txBody>
      </p:sp>
      <p:sp>
        <p:nvSpPr>
          <p:cNvPr id="343" name="Google Shape;343;p37"/>
          <p:cNvSpPr txBox="1">
            <a:spLocks noGrp="1"/>
          </p:cNvSpPr>
          <p:nvPr>
            <p:ph type="body" idx="1"/>
          </p:nvPr>
        </p:nvSpPr>
        <p:spPr>
          <a:xfrm>
            <a:off x="80010" y="1905072"/>
            <a:ext cx="4160520" cy="47624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From the Content menu, click on </a:t>
            </a:r>
            <a:r>
              <a:rPr lang="en-US" sz="2000" b="1">
                <a:solidFill>
                  <a:srgbClr val="3F3F3F"/>
                </a:solidFill>
                <a:latin typeface="Open Sans"/>
                <a:ea typeface="Open Sans"/>
                <a:cs typeface="Open Sans"/>
                <a:sym typeface="Open Sans"/>
              </a:rPr>
              <a:t>Publishers</a:t>
            </a:r>
            <a:r>
              <a:rPr lang="en-US" sz="2000">
                <a:solidFill>
                  <a:srgbClr val="3F3F3F"/>
                </a:solidFill>
                <a:latin typeface="Open Sans"/>
                <a:ea typeface="Open Sans"/>
                <a:cs typeface="Open Sans"/>
                <a:sym typeface="Open Sans"/>
              </a:rPr>
              <a:t>.</a:t>
            </a:r>
            <a:endParaRPr>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The </a:t>
            </a:r>
            <a:r>
              <a:rPr lang="en-US" sz="2000" b="1">
                <a:solidFill>
                  <a:srgbClr val="3F3F3F"/>
                </a:solidFill>
                <a:latin typeface="Open Sans"/>
                <a:ea typeface="Open Sans"/>
                <a:cs typeface="Open Sans"/>
                <a:sym typeface="Open Sans"/>
              </a:rPr>
              <a:t>Publishers</a:t>
            </a:r>
            <a:r>
              <a:rPr lang="en-US" sz="2000">
                <a:solidFill>
                  <a:srgbClr val="3F3F3F"/>
                </a:solidFill>
                <a:latin typeface="Open Sans"/>
                <a:ea typeface="Open Sans"/>
                <a:cs typeface="Open Sans"/>
                <a:sym typeface="Open Sans"/>
              </a:rPr>
              <a:t> display has the </a:t>
            </a:r>
            <a:r>
              <a:rPr lang="en-US" sz="2000" b="1">
                <a:solidFill>
                  <a:srgbClr val="3F3F3F"/>
                </a:solidFill>
                <a:latin typeface="Open Sans"/>
                <a:ea typeface="Open Sans"/>
                <a:cs typeface="Open Sans"/>
                <a:sym typeface="Open Sans"/>
              </a:rPr>
              <a:t>A-Z</a:t>
            </a:r>
            <a:r>
              <a:rPr lang="en-US" sz="2000">
                <a:solidFill>
                  <a:srgbClr val="3F3F3F"/>
                </a:solidFill>
                <a:latin typeface="Open Sans"/>
                <a:ea typeface="Open Sans"/>
                <a:cs typeface="Open Sans"/>
                <a:sym typeface="Open Sans"/>
              </a:rPr>
              <a:t> title listing.</a:t>
            </a:r>
            <a:endParaRPr>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Click on </a:t>
            </a:r>
            <a:r>
              <a:rPr lang="en-US" sz="2000" b="1">
                <a:solidFill>
                  <a:srgbClr val="3F3F3F"/>
                </a:solidFill>
                <a:latin typeface="Open Sans"/>
                <a:ea typeface="Open Sans"/>
                <a:cs typeface="Open Sans"/>
                <a:sym typeface="Open Sans"/>
              </a:rPr>
              <a:t>John Wiley and Sons</a:t>
            </a:r>
            <a:endParaRPr sz="2000" b="1">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Font typeface="Open Sans"/>
              <a:buChar char="●"/>
            </a:pPr>
            <a:r>
              <a:rPr lang="en-US" sz="2000">
                <a:solidFill>
                  <a:srgbClr val="3F3F3F"/>
                </a:solidFill>
                <a:latin typeface="Open Sans"/>
                <a:ea typeface="Open Sans"/>
                <a:cs typeface="Open Sans"/>
                <a:sym typeface="Open Sans"/>
              </a:rPr>
              <a:t>Some publishers with multiple formats cluster all the titles together while other prefer separate lists:</a:t>
            </a:r>
            <a:endParaRPr sz="2000">
              <a:solidFill>
                <a:srgbClr val="3F3F3F"/>
              </a:solidFill>
              <a:latin typeface="Open Sans"/>
              <a:ea typeface="Open Sans"/>
              <a:cs typeface="Open Sans"/>
              <a:sym typeface="Open Sans"/>
            </a:endParaRPr>
          </a:p>
        </p:txBody>
      </p:sp>
      <p:pic>
        <p:nvPicPr>
          <p:cNvPr id="344" name="Google Shape;344;p37"/>
          <p:cNvPicPr preferRelativeResize="0"/>
          <p:nvPr/>
        </p:nvPicPr>
        <p:blipFill rotWithShape="1">
          <a:blip r:embed="rId4">
            <a:alphaModFix/>
          </a:blip>
          <a:srcRect/>
          <a:stretch/>
        </p:blipFill>
        <p:spPr>
          <a:xfrm>
            <a:off x="654503" y="4895849"/>
            <a:ext cx="2663006" cy="1583339"/>
          </a:xfrm>
          <a:prstGeom prst="rect">
            <a:avLst/>
          </a:prstGeom>
          <a:noFill/>
          <a:ln>
            <a:noFill/>
          </a:ln>
        </p:spPr>
      </p:pic>
      <p:pic>
        <p:nvPicPr>
          <p:cNvPr id="345" name="Google Shape;345;p37"/>
          <p:cNvPicPr preferRelativeResize="0"/>
          <p:nvPr/>
        </p:nvPicPr>
        <p:blipFill rotWithShape="1">
          <a:blip r:embed="rId5">
            <a:alphaModFix/>
          </a:blip>
          <a:srcRect/>
          <a:stretch/>
        </p:blipFill>
        <p:spPr>
          <a:xfrm>
            <a:off x="5592712" y="2000920"/>
            <a:ext cx="6599288" cy="3988401"/>
          </a:xfrm>
          <a:prstGeom prst="rect">
            <a:avLst/>
          </a:prstGeom>
          <a:noFill/>
          <a:ln>
            <a:noFill/>
          </a:ln>
        </p:spPr>
      </p:pic>
      <p:sp>
        <p:nvSpPr>
          <p:cNvPr id="346" name="Google Shape;346;p37"/>
          <p:cNvSpPr/>
          <p:nvPr/>
        </p:nvSpPr>
        <p:spPr>
          <a:xfrm>
            <a:off x="7554860" y="3188687"/>
            <a:ext cx="1676403" cy="317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7" name="Google Shape;347;p37"/>
          <p:cNvCxnSpPr/>
          <p:nvPr/>
        </p:nvCxnSpPr>
        <p:spPr>
          <a:xfrm rot="10800000" flipH="1">
            <a:off x="5592712" y="3429000"/>
            <a:ext cx="1962148" cy="200802"/>
          </a:xfrm>
          <a:prstGeom prst="straightConnector1">
            <a:avLst/>
          </a:prstGeom>
          <a:noFill/>
          <a:ln w="9525" cap="flat" cmpd="sng">
            <a:solidFill>
              <a:srgbClr val="FF0000"/>
            </a:solidFill>
            <a:prstDash val="solid"/>
            <a:round/>
            <a:headEnd type="none" w="sm" len="sm"/>
            <a:tailEnd type="triangle" w="med" len="med"/>
          </a:ln>
        </p:spPr>
      </p:cxnSp>
      <p:sp>
        <p:nvSpPr>
          <p:cNvPr id="348" name="Google Shape;348;p37"/>
          <p:cNvSpPr/>
          <p:nvPr/>
        </p:nvSpPr>
        <p:spPr>
          <a:xfrm>
            <a:off x="4176342" y="1981235"/>
            <a:ext cx="1504953" cy="230505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9" name="Google Shape;349;p37"/>
          <p:cNvSpPr/>
          <p:nvPr/>
        </p:nvSpPr>
        <p:spPr>
          <a:xfrm>
            <a:off x="4176341" y="3513224"/>
            <a:ext cx="1598783" cy="3568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Publisher Search continued</a:t>
            </a:r>
            <a:endParaRPr sz="3600"/>
          </a:p>
        </p:txBody>
      </p:sp>
      <p:sp>
        <p:nvSpPr>
          <p:cNvPr id="356" name="Google Shape;356;p41"/>
          <p:cNvSpPr txBox="1">
            <a:spLocks noGrp="1"/>
          </p:cNvSpPr>
          <p:nvPr>
            <p:ph type="body" idx="1"/>
          </p:nvPr>
        </p:nvSpPr>
        <p:spPr>
          <a:xfrm>
            <a:off x="159622" y="1905072"/>
            <a:ext cx="4209178" cy="47624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From the Publishers list, displayed are the initial titles for </a:t>
            </a:r>
            <a:r>
              <a:rPr lang="en-US" sz="2200" b="1">
                <a:solidFill>
                  <a:srgbClr val="3F3F3F"/>
                </a:solidFill>
                <a:latin typeface="Open Sans"/>
                <a:ea typeface="Open Sans"/>
                <a:cs typeface="Open Sans"/>
                <a:sym typeface="Open Sans"/>
              </a:rPr>
              <a:t>John Wiley &amp; Sons (Journals).</a:t>
            </a:r>
            <a:endParaRPr sz="2200">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By clicking on the title, users can access the journal’s contents.</a:t>
            </a:r>
            <a:endParaRPr sz="2200">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a:t>
            </a:r>
            <a:r>
              <a:rPr lang="en-US" sz="2200" b="1">
                <a:solidFill>
                  <a:srgbClr val="3F3F3F"/>
                </a:solidFill>
                <a:latin typeface="Open Sans"/>
                <a:ea typeface="Open Sans"/>
                <a:cs typeface="Open Sans"/>
                <a:sym typeface="Open Sans"/>
              </a:rPr>
              <a:t>Content Type</a:t>
            </a:r>
            <a:r>
              <a:rPr lang="en-US" sz="2200">
                <a:solidFill>
                  <a:srgbClr val="3F3F3F"/>
                </a:solidFill>
                <a:latin typeface="Open Sans"/>
                <a:ea typeface="Open Sans"/>
                <a:cs typeface="Open Sans"/>
                <a:sym typeface="Open Sans"/>
              </a:rPr>
              <a:t> notes the number of journals, books, reference sources, etc. – from the publisher.</a:t>
            </a:r>
            <a:endParaRPr sz="2200">
              <a:solidFill>
                <a:srgbClr val="3F3F3F"/>
              </a:solidFill>
            </a:endParaRPr>
          </a:p>
        </p:txBody>
      </p:sp>
      <p:pic>
        <p:nvPicPr>
          <p:cNvPr id="357" name="Google Shape;357;p41"/>
          <p:cNvPicPr preferRelativeResize="0"/>
          <p:nvPr/>
        </p:nvPicPr>
        <p:blipFill rotWithShape="1">
          <a:blip r:embed="rId3">
            <a:alphaModFix/>
          </a:blip>
          <a:srcRect/>
          <a:stretch/>
        </p:blipFill>
        <p:spPr>
          <a:xfrm>
            <a:off x="4457700" y="1664541"/>
            <a:ext cx="7658100" cy="5016662"/>
          </a:xfrm>
          <a:prstGeom prst="rect">
            <a:avLst/>
          </a:prstGeom>
          <a:noFill/>
          <a:ln>
            <a:noFill/>
          </a:ln>
        </p:spPr>
      </p:pic>
      <p:sp>
        <p:nvSpPr>
          <p:cNvPr id="358" name="Google Shape;358;p41"/>
          <p:cNvSpPr/>
          <p:nvPr/>
        </p:nvSpPr>
        <p:spPr>
          <a:xfrm>
            <a:off x="4457700" y="3684232"/>
            <a:ext cx="1536700" cy="27949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59" name="Google Shape;359;p41"/>
          <p:cNvCxnSpPr/>
          <p:nvPr/>
        </p:nvCxnSpPr>
        <p:spPr>
          <a:xfrm>
            <a:off x="3132944" y="4631961"/>
            <a:ext cx="1836621" cy="89419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Browse by Subjects</a:t>
            </a:r>
            <a:endParaRPr sz="3600"/>
          </a:p>
        </p:txBody>
      </p:sp>
      <p:sp>
        <p:nvSpPr>
          <p:cNvPr id="366" name="Google Shape;366;p42"/>
          <p:cNvSpPr txBox="1">
            <a:spLocks noGrp="1"/>
          </p:cNvSpPr>
          <p:nvPr>
            <p:ph type="body" idx="1"/>
          </p:nvPr>
        </p:nvSpPr>
        <p:spPr>
          <a:xfrm>
            <a:off x="159622" y="1905072"/>
            <a:ext cx="3955178" cy="47624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From the Content menu, click on </a:t>
            </a:r>
            <a:r>
              <a:rPr lang="en-US" sz="2000" b="1">
                <a:solidFill>
                  <a:srgbClr val="3F3F3F"/>
                </a:solidFill>
                <a:latin typeface="Open Sans"/>
                <a:ea typeface="Open Sans"/>
                <a:cs typeface="Open Sans"/>
                <a:sym typeface="Open Sans"/>
              </a:rPr>
              <a:t>Subjects.</a:t>
            </a:r>
            <a:endParaRPr/>
          </a:p>
          <a:p>
            <a:pPr marL="0" lvl="0" indent="0" algn="l" rtl="0">
              <a:lnSpc>
                <a:spcPct val="100000"/>
              </a:lnSpc>
              <a:spcBef>
                <a:spcPts val="0"/>
              </a:spcBef>
              <a:spcAft>
                <a:spcPts val="0"/>
              </a:spcAft>
              <a:buClr>
                <a:schemeClr val="dk1"/>
              </a:buClr>
              <a:buSzPts val="2200"/>
              <a:buNone/>
            </a:pPr>
            <a:endParaRPr sz="20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Displayed is the first of 20 of 193 subjects.  </a:t>
            </a:r>
            <a:endParaRPr sz="2000">
              <a:solidFill>
                <a:srgbClr val="3F3F3F"/>
              </a:solidFill>
            </a:endParaRPr>
          </a:p>
          <a:p>
            <a:pPr marL="0" lvl="0" indent="0" algn="l" rtl="0">
              <a:lnSpc>
                <a:spcPct val="100000"/>
              </a:lnSpc>
              <a:spcBef>
                <a:spcPts val="0"/>
              </a:spcBef>
              <a:spcAft>
                <a:spcPts val="0"/>
              </a:spcAft>
              <a:buClr>
                <a:schemeClr val="dk1"/>
              </a:buClr>
              <a:buSzPts val="2200"/>
              <a:buNone/>
            </a:pPr>
            <a:endParaRPr sz="2000" b="1">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Listed are </a:t>
            </a:r>
            <a:r>
              <a:rPr lang="en-US" sz="2000" b="1">
                <a:solidFill>
                  <a:srgbClr val="3F3F3F"/>
                </a:solidFill>
                <a:latin typeface="Open Sans"/>
                <a:ea typeface="Open Sans"/>
                <a:cs typeface="Open Sans"/>
                <a:sym typeface="Open Sans"/>
              </a:rPr>
              <a:t>Subject</a:t>
            </a:r>
            <a:r>
              <a:rPr lang="en-US" sz="2000">
                <a:solidFill>
                  <a:srgbClr val="3F3F3F"/>
                </a:solidFill>
                <a:latin typeface="Open Sans"/>
                <a:ea typeface="Open Sans"/>
                <a:cs typeface="Open Sans"/>
                <a:sym typeface="Open Sans"/>
              </a:rPr>
              <a:t> topics for all the programmes’ disciplines.</a:t>
            </a:r>
            <a:endParaRPr sz="2000">
              <a:solidFill>
                <a:srgbClr val="3F3F3F"/>
              </a:solidFill>
            </a:endParaRPr>
          </a:p>
          <a:p>
            <a:pPr marL="342900" lvl="0" indent="-203200" algn="l" rtl="0">
              <a:lnSpc>
                <a:spcPct val="100000"/>
              </a:lnSpc>
              <a:spcBef>
                <a:spcPts val="0"/>
              </a:spcBef>
              <a:spcAft>
                <a:spcPts val="0"/>
              </a:spcAft>
              <a:buClr>
                <a:schemeClr val="dk1"/>
              </a:buClr>
              <a:buSzPts val="2200"/>
              <a:buNone/>
            </a:pPr>
            <a:endParaRPr sz="20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Each subject contains a list of Research4Life books and journals that fall under the topic.</a:t>
            </a:r>
            <a:endParaRPr/>
          </a:p>
          <a:p>
            <a:pPr marL="342900" lvl="0" indent="-203200" algn="l" rtl="0">
              <a:lnSpc>
                <a:spcPct val="100000"/>
              </a:lnSpc>
              <a:spcBef>
                <a:spcPts val="0"/>
              </a:spcBef>
              <a:spcAft>
                <a:spcPts val="0"/>
              </a:spcAft>
              <a:buClr>
                <a:schemeClr val="dk1"/>
              </a:buClr>
              <a:buSzPts val="2200"/>
              <a:buNone/>
            </a:pPr>
            <a:endParaRPr sz="2000">
              <a:solidFill>
                <a:srgbClr val="FF0000"/>
              </a:solidFill>
            </a:endParaRPr>
          </a:p>
        </p:txBody>
      </p:sp>
      <p:pic>
        <p:nvPicPr>
          <p:cNvPr id="367" name="Google Shape;367;p42"/>
          <p:cNvPicPr preferRelativeResize="0"/>
          <p:nvPr/>
        </p:nvPicPr>
        <p:blipFill rotWithShape="1">
          <a:blip r:embed="rId3">
            <a:alphaModFix/>
          </a:blip>
          <a:srcRect/>
          <a:stretch/>
        </p:blipFill>
        <p:spPr>
          <a:xfrm>
            <a:off x="5749289" y="1713754"/>
            <a:ext cx="6134122" cy="5145061"/>
          </a:xfrm>
          <a:prstGeom prst="rect">
            <a:avLst/>
          </a:prstGeom>
          <a:noFill/>
          <a:ln>
            <a:noFill/>
          </a:ln>
        </p:spPr>
      </p:pic>
      <p:sp>
        <p:nvSpPr>
          <p:cNvPr id="368" name="Google Shape;368;p42"/>
          <p:cNvSpPr/>
          <p:nvPr/>
        </p:nvSpPr>
        <p:spPr>
          <a:xfrm>
            <a:off x="5840730" y="2731732"/>
            <a:ext cx="1536700" cy="41262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69" name="Google Shape;369;p42"/>
          <p:cNvCxnSpPr/>
          <p:nvPr/>
        </p:nvCxnSpPr>
        <p:spPr>
          <a:xfrm rot="10800000" flipH="1">
            <a:off x="5728334" y="3074672"/>
            <a:ext cx="1163956" cy="1280158"/>
          </a:xfrm>
          <a:prstGeom prst="straightConnector1">
            <a:avLst/>
          </a:prstGeom>
          <a:noFill/>
          <a:ln w="9525" cap="flat" cmpd="sng">
            <a:solidFill>
              <a:srgbClr val="FF0000"/>
            </a:solidFill>
            <a:prstDash val="solid"/>
            <a:round/>
            <a:headEnd type="none" w="sm" len="sm"/>
            <a:tailEnd type="triangle" w="med" len="med"/>
          </a:ln>
        </p:spPr>
      </p:cxnSp>
      <p:pic>
        <p:nvPicPr>
          <p:cNvPr id="370" name="Google Shape;370;p42"/>
          <p:cNvPicPr preferRelativeResize="0"/>
          <p:nvPr/>
        </p:nvPicPr>
        <p:blipFill rotWithShape="1">
          <a:blip r:embed="rId4">
            <a:alphaModFix/>
          </a:blip>
          <a:srcRect/>
          <a:stretch/>
        </p:blipFill>
        <p:spPr>
          <a:xfrm>
            <a:off x="4135755" y="2119312"/>
            <a:ext cx="1592579" cy="2517302"/>
          </a:xfrm>
          <a:prstGeom prst="rect">
            <a:avLst/>
          </a:prstGeom>
          <a:noFill/>
          <a:ln>
            <a:noFill/>
          </a:ln>
        </p:spPr>
      </p:pic>
      <p:sp>
        <p:nvSpPr>
          <p:cNvPr id="371" name="Google Shape;371;p42"/>
          <p:cNvSpPr/>
          <p:nvPr/>
        </p:nvSpPr>
        <p:spPr>
          <a:xfrm>
            <a:off x="4135755" y="2097406"/>
            <a:ext cx="1634489" cy="25392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2" name="Google Shape;372;p42"/>
          <p:cNvSpPr/>
          <p:nvPr/>
        </p:nvSpPr>
        <p:spPr>
          <a:xfrm>
            <a:off x="3930316" y="4251158"/>
            <a:ext cx="1892968" cy="5293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0" y="533400"/>
            <a:ext cx="7707086" cy="9683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0" name="Google Shape;90;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fontScale="92500" lnSpcReduction="20000"/>
          </a:bodyPr>
          <a:lstStyle/>
          <a:p>
            <a:pPr marL="355600" lvl="0" indent="-343070" algn="l" rtl="0">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Understand how to access resources from the Uniform Content Portal and AGORA and ARDI portals.</a:t>
            </a:r>
            <a:endParaRPr>
              <a:solidFill>
                <a:srgbClr val="3F3F3F"/>
              </a:solidFill>
            </a:endParaRPr>
          </a:p>
          <a:p>
            <a:pPr marL="355600" lvl="0" indent="-343070" algn="l" rtl="0">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Understand the coverage of the five programme collections.</a:t>
            </a:r>
            <a:endParaRPr>
              <a:solidFill>
                <a:srgbClr val="3F3F3F"/>
              </a:solidFill>
            </a:endParaRPr>
          </a:p>
          <a:p>
            <a:pPr marL="355600" lvl="0" indent="-343070" algn="l" rtl="0">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Browse Research4Life content efficiently.</a:t>
            </a:r>
            <a:endParaRPr>
              <a:solidFill>
                <a:srgbClr val="3F3F3F"/>
              </a:solidFill>
            </a:endParaRPr>
          </a:p>
          <a:p>
            <a:pPr marL="355600" lvl="0" indent="-343070" algn="l" rtl="0">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Search Research4Life content effectively.</a:t>
            </a:r>
            <a:endParaRPr>
              <a:solidFill>
                <a:srgbClr val="3F3F3F"/>
              </a:solidFill>
            </a:endParaRPr>
          </a:p>
          <a:p>
            <a:pPr marL="355600" lvl="0" indent="-343070" algn="l" rtl="0">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Use the Hamburger menu’s additional tools.</a:t>
            </a:r>
            <a:endParaRPr>
              <a:solidFill>
                <a:srgbClr val="3F3F3F"/>
              </a:solidFill>
            </a:endParaRPr>
          </a:p>
          <a:p>
            <a:pPr marL="355600" lvl="0" indent="-342895" algn="l" rtl="0">
              <a:lnSpc>
                <a:spcPct val="140000"/>
              </a:lnSpc>
              <a:spcBef>
                <a:spcPts val="0"/>
              </a:spcBef>
              <a:spcAft>
                <a:spcPts val="0"/>
              </a:spcAft>
              <a:buClr>
                <a:schemeClr val="dk2"/>
              </a:buClr>
              <a:buSzPct val="99099"/>
              <a:buChar char="●"/>
            </a:pPr>
            <a:r>
              <a:rPr lang="en-US" sz="2400">
                <a:solidFill>
                  <a:srgbClr val="3F3F3F"/>
                </a:solidFill>
                <a:latin typeface="Open Sans"/>
                <a:ea typeface="Open Sans"/>
                <a:cs typeface="Open Sans"/>
                <a:sym typeface="Open Sans"/>
              </a:rPr>
              <a:t>Understand content country collections.</a:t>
            </a:r>
            <a:endParaRPr>
              <a:solidFill>
                <a:srgbClr val="3F3F3F"/>
              </a:solidFill>
            </a:endParaRPr>
          </a:p>
          <a:p>
            <a:pPr marL="355600" lvl="0" indent="-343070" algn="l" rtl="0">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Troubleshoot known issues and ask for assistance from the R4L help desk.</a:t>
            </a:r>
            <a:endParaRPr>
              <a:solidFill>
                <a:srgbClr val="3F3F3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Browse by Subject continued</a:t>
            </a:r>
            <a:endParaRPr sz="3600"/>
          </a:p>
        </p:txBody>
      </p:sp>
      <p:sp>
        <p:nvSpPr>
          <p:cNvPr id="379" name="Google Shape;379;p43"/>
          <p:cNvSpPr txBox="1">
            <a:spLocks noGrp="1"/>
          </p:cNvSpPr>
          <p:nvPr>
            <p:ph type="body" idx="1"/>
          </p:nvPr>
        </p:nvSpPr>
        <p:spPr>
          <a:xfrm>
            <a:off x="159622" y="1905072"/>
            <a:ext cx="4513978" cy="47624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Opened is the </a:t>
            </a:r>
            <a:r>
              <a:rPr lang="en-US" b="1">
                <a:solidFill>
                  <a:srgbClr val="3F3F3F"/>
                </a:solidFill>
                <a:latin typeface="Open Sans"/>
                <a:ea typeface="Open Sans"/>
                <a:cs typeface="Open Sans"/>
                <a:sym typeface="Open Sans"/>
              </a:rPr>
              <a:t>Biodiversity</a:t>
            </a:r>
            <a:r>
              <a:rPr lang="en-US">
                <a:solidFill>
                  <a:srgbClr val="3F3F3F"/>
                </a:solidFill>
                <a:latin typeface="Open Sans"/>
                <a:ea typeface="Open Sans"/>
                <a:cs typeface="Open Sans"/>
                <a:sym typeface="Open Sans"/>
              </a:rPr>
              <a:t> subject listing. </a:t>
            </a:r>
            <a:endParaRPr>
              <a:solidFill>
                <a:srgbClr val="3F3F3F"/>
              </a:solidFill>
            </a:endParaRPr>
          </a:p>
          <a:p>
            <a:pPr marL="0" lvl="0" indent="0" algn="l" rtl="0">
              <a:lnSpc>
                <a:spcPct val="100000"/>
              </a:lnSpc>
              <a:spcBef>
                <a:spcPts val="0"/>
              </a:spcBef>
              <a:spcAft>
                <a:spcPts val="0"/>
              </a:spcAft>
              <a:buClr>
                <a:schemeClr val="dk1"/>
              </a:buClr>
              <a:buSzPts val="2200"/>
              <a:buNone/>
            </a:pPr>
            <a:endParaRPr>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Note that the filters (Collection, Content Type, etc.,) can be applied.</a:t>
            </a:r>
            <a:endParaRPr>
              <a:solidFill>
                <a:srgbClr val="3F3F3F"/>
              </a:solidFill>
            </a:endParaRPr>
          </a:p>
          <a:p>
            <a:pPr marL="0" lvl="0" indent="0" algn="l" rtl="0">
              <a:lnSpc>
                <a:spcPct val="100000"/>
              </a:lnSpc>
              <a:spcBef>
                <a:spcPts val="0"/>
              </a:spcBef>
              <a:spcAft>
                <a:spcPts val="0"/>
              </a:spcAft>
              <a:buClr>
                <a:schemeClr val="dk1"/>
              </a:buClr>
              <a:buSzPts val="2200"/>
              <a:buNone/>
            </a:pPr>
            <a:endParaRPr>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The </a:t>
            </a:r>
            <a:r>
              <a:rPr lang="en-US" b="1">
                <a:solidFill>
                  <a:srgbClr val="3F3F3F"/>
                </a:solidFill>
                <a:latin typeface="Open Sans"/>
                <a:ea typeface="Open Sans"/>
                <a:cs typeface="Open Sans"/>
                <a:sym typeface="Open Sans"/>
              </a:rPr>
              <a:t>Access Key </a:t>
            </a:r>
            <a:r>
              <a:rPr lang="en-US">
                <a:solidFill>
                  <a:srgbClr val="3F3F3F"/>
                </a:solidFill>
                <a:latin typeface="Open Sans"/>
                <a:ea typeface="Open Sans"/>
                <a:cs typeface="Open Sans"/>
                <a:sym typeface="Open Sans"/>
              </a:rPr>
              <a:t>will note if the material is available at your institution.</a:t>
            </a:r>
            <a:endParaRPr>
              <a:solidFill>
                <a:srgbClr val="3F3F3F"/>
              </a:solidFill>
            </a:endParaRPr>
          </a:p>
        </p:txBody>
      </p:sp>
      <p:sp>
        <p:nvSpPr>
          <p:cNvPr id="380" name="Google Shape;380;p43"/>
          <p:cNvSpPr/>
          <p:nvPr/>
        </p:nvSpPr>
        <p:spPr>
          <a:xfrm>
            <a:off x="9829800" y="3022600"/>
            <a:ext cx="1003300" cy="9271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81" name="Google Shape;381;p43"/>
          <p:cNvPicPr preferRelativeResize="0"/>
          <p:nvPr/>
        </p:nvPicPr>
        <p:blipFill rotWithShape="1">
          <a:blip r:embed="rId3">
            <a:alphaModFix/>
          </a:blip>
          <a:srcRect/>
          <a:stretch/>
        </p:blipFill>
        <p:spPr>
          <a:xfrm>
            <a:off x="4673600" y="1905072"/>
            <a:ext cx="7437134" cy="4411645"/>
          </a:xfrm>
          <a:prstGeom prst="rect">
            <a:avLst/>
          </a:prstGeom>
          <a:noFill/>
          <a:ln>
            <a:noFill/>
          </a:ln>
        </p:spPr>
      </p:pic>
      <p:sp>
        <p:nvSpPr>
          <p:cNvPr id="382" name="Google Shape;382;p43"/>
          <p:cNvSpPr/>
          <p:nvPr/>
        </p:nvSpPr>
        <p:spPr>
          <a:xfrm>
            <a:off x="4584700" y="2543421"/>
            <a:ext cx="1624714" cy="39357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83" name="Google Shape;383;p43"/>
          <p:cNvCxnSpPr/>
          <p:nvPr/>
        </p:nvCxnSpPr>
        <p:spPr>
          <a:xfrm>
            <a:off x="3492500" y="3910330"/>
            <a:ext cx="1352769" cy="504015"/>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44"/>
          <p:cNvPicPr preferRelativeResize="0"/>
          <p:nvPr/>
        </p:nvPicPr>
        <p:blipFill rotWithShape="1">
          <a:blip r:embed="rId3">
            <a:alphaModFix/>
          </a:blip>
          <a:srcRect/>
          <a:stretch/>
        </p:blipFill>
        <p:spPr>
          <a:xfrm>
            <a:off x="5190382" y="1923702"/>
            <a:ext cx="6975099" cy="3771420"/>
          </a:xfrm>
          <a:prstGeom prst="rect">
            <a:avLst/>
          </a:prstGeom>
          <a:noFill/>
          <a:ln>
            <a:noFill/>
          </a:ln>
        </p:spPr>
      </p:pic>
      <p:sp>
        <p:nvSpPr>
          <p:cNvPr id="390" name="Google Shape;390;p44"/>
          <p:cNvSpPr txBox="1">
            <a:spLocks noGrp="1"/>
          </p:cNvSpPr>
          <p:nvPr>
            <p:ph type="title"/>
          </p:nvPr>
        </p:nvSpPr>
        <p:spPr>
          <a:xfrm>
            <a:off x="0" y="3534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Ha</a:t>
            </a:r>
            <a:r>
              <a:rPr lang="en-US" sz="3600">
                <a:solidFill>
                  <a:srgbClr val="7F7F7F"/>
                </a:solidFill>
                <a:latin typeface="Open Sans"/>
                <a:ea typeface="Open Sans"/>
                <a:cs typeface="Open Sans"/>
                <a:sym typeface="Open Sans"/>
              </a:rPr>
              <a:t>mb</a:t>
            </a:r>
            <a:r>
              <a:rPr lang="en-US" sz="3600">
                <a:solidFill>
                  <a:srgbClr val="586F7C"/>
                </a:solidFill>
                <a:latin typeface="Open Sans"/>
                <a:ea typeface="Open Sans"/>
                <a:cs typeface="Open Sans"/>
                <a:sym typeface="Open Sans"/>
              </a:rPr>
              <a:t>urger Menu – additional tools</a:t>
            </a:r>
            <a:endParaRPr sz="3600"/>
          </a:p>
        </p:txBody>
      </p:sp>
      <p:sp>
        <p:nvSpPr>
          <p:cNvPr id="391" name="Google Shape;391;p44"/>
          <p:cNvSpPr txBox="1">
            <a:spLocks noGrp="1"/>
          </p:cNvSpPr>
          <p:nvPr>
            <p:ph type="body" idx="1"/>
          </p:nvPr>
        </p:nvSpPr>
        <p:spPr>
          <a:xfrm>
            <a:off x="0" y="1789190"/>
            <a:ext cx="5105400" cy="44471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Displayed is the Hamburger Menu – accessed from the initial Unified Content Portal page.</a:t>
            </a:r>
            <a:endParaRPr>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Key additional tools are:</a:t>
            </a:r>
            <a:endParaRPr>
              <a:solidFill>
                <a:srgbClr val="3F3F3F"/>
              </a:solidFill>
            </a:endParaRPr>
          </a:p>
          <a:p>
            <a:pPr marL="800100" lvl="1"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Search Content</a:t>
            </a:r>
            <a:endParaRPr>
              <a:solidFill>
                <a:srgbClr val="3F3F3F"/>
              </a:solidFill>
            </a:endParaRPr>
          </a:p>
          <a:p>
            <a:pPr marL="800100" lvl="1"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Personal Sign-in</a:t>
            </a:r>
            <a:endParaRPr>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subsequent slides are an overview of these two features.</a:t>
            </a:r>
            <a:endParaRPr>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a:t>
            </a:r>
            <a:r>
              <a:rPr lang="en-US" sz="2200" b="1">
                <a:solidFill>
                  <a:srgbClr val="3F3F3F"/>
                </a:solidFill>
                <a:latin typeface="Open Sans"/>
                <a:ea typeface="Open Sans"/>
                <a:cs typeface="Open Sans"/>
                <a:sym typeface="Open Sans"/>
              </a:rPr>
              <a:t>Search </a:t>
            </a:r>
            <a:r>
              <a:rPr lang="en-US" sz="2200"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Content</a:t>
            </a:r>
            <a:r>
              <a:rPr lang="en-US" sz="2200">
                <a:solidFill>
                  <a:srgbClr val="3F3F3F"/>
                </a:solidFill>
                <a:latin typeface="Open Sans"/>
                <a:ea typeface="Open Sans"/>
                <a:cs typeface="Open Sans"/>
                <a:sym typeface="Open Sans"/>
              </a:rPr>
              <a:t> tool searches the R4L journal and book titles plus authors but not the text; go to Summon for keyword searching.</a:t>
            </a:r>
            <a:endParaRPr>
              <a:solidFill>
                <a:srgbClr val="3F3F3F"/>
              </a:solidFill>
            </a:endParaRPr>
          </a:p>
          <a:p>
            <a:pPr marL="0" lvl="0" indent="0" algn="l" rtl="0">
              <a:lnSpc>
                <a:spcPct val="100000"/>
              </a:lnSpc>
              <a:spcBef>
                <a:spcPts val="0"/>
              </a:spcBef>
              <a:spcAft>
                <a:spcPts val="0"/>
              </a:spcAft>
              <a:buClr>
                <a:schemeClr val="dk1"/>
              </a:buClr>
              <a:buSzPts val="2200"/>
              <a:buNone/>
            </a:pPr>
            <a:endParaRPr sz="2600">
              <a:solidFill>
                <a:srgbClr val="3F3F3F"/>
              </a:solidFill>
              <a:latin typeface="Open Sans"/>
              <a:ea typeface="Open Sans"/>
              <a:cs typeface="Open Sans"/>
              <a:sym typeface="Open Sans"/>
            </a:endParaRPr>
          </a:p>
        </p:txBody>
      </p:sp>
      <p:sp>
        <p:nvSpPr>
          <p:cNvPr id="392" name="Google Shape;392;p44"/>
          <p:cNvSpPr/>
          <p:nvPr/>
        </p:nvSpPr>
        <p:spPr>
          <a:xfrm>
            <a:off x="9086229" y="3255473"/>
            <a:ext cx="1055141" cy="8094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Search Content – initial page features</a:t>
            </a:r>
            <a:endParaRPr sz="3600">
              <a:solidFill>
                <a:srgbClr val="586F7C"/>
              </a:solidFill>
            </a:endParaRPr>
          </a:p>
        </p:txBody>
      </p:sp>
      <p:sp>
        <p:nvSpPr>
          <p:cNvPr id="398" name="Google Shape;398;p45"/>
          <p:cNvSpPr txBox="1">
            <a:spLocks noGrp="1"/>
          </p:cNvSpPr>
          <p:nvPr>
            <p:ph type="body" idx="1"/>
          </p:nvPr>
        </p:nvSpPr>
        <p:spPr>
          <a:xfrm>
            <a:off x="127821" y="1841572"/>
            <a:ext cx="4855341" cy="47497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a:solidFill>
                  <a:srgbClr val="3F3F3F"/>
                </a:solidFill>
              </a:rPr>
              <a:t>From the Hamburger menu, the </a:t>
            </a:r>
            <a:r>
              <a:rPr lang="en-US" sz="2200" b="1">
                <a:solidFill>
                  <a:srgbClr val="3F3F3F"/>
                </a:solidFill>
              </a:rPr>
              <a:t>Search Content </a:t>
            </a:r>
            <a:r>
              <a:rPr lang="en-US" sz="2200">
                <a:solidFill>
                  <a:srgbClr val="3F3F3F"/>
                </a:solidFill>
              </a:rPr>
              <a:t>page is displayed</a:t>
            </a:r>
            <a:endParaRPr>
              <a:solidFill>
                <a:srgbClr val="3F3F3F"/>
              </a:solidFill>
            </a:endParaRPr>
          </a:p>
          <a:p>
            <a:pPr marL="342900" lvl="0" indent="-20320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b="1">
                <a:solidFill>
                  <a:srgbClr val="3F3F3F"/>
                </a:solidFill>
                <a:latin typeface="Open Sans"/>
                <a:ea typeface="Open Sans"/>
                <a:cs typeface="Open Sans"/>
                <a:sym typeface="Open Sans"/>
              </a:rPr>
              <a:t>Boolean logic, fields</a:t>
            </a:r>
            <a:r>
              <a:rPr lang="en-US" sz="2200">
                <a:solidFill>
                  <a:srgbClr val="3F3F3F"/>
                </a:solidFill>
                <a:latin typeface="Open Sans"/>
                <a:ea typeface="Open Sans"/>
                <a:cs typeface="Open Sans"/>
                <a:sym typeface="Open Sans"/>
              </a:rPr>
              <a:t> and </a:t>
            </a:r>
            <a:r>
              <a:rPr lang="en-US" sz="2200" b="1">
                <a:solidFill>
                  <a:srgbClr val="3F3F3F"/>
                </a:solidFill>
                <a:latin typeface="Open Sans"/>
                <a:ea typeface="Open Sans"/>
                <a:cs typeface="Open Sans"/>
                <a:sym typeface="Open Sans"/>
              </a:rPr>
              <a:t>Sort by options</a:t>
            </a:r>
            <a:r>
              <a:rPr lang="en-US" sz="2200">
                <a:solidFill>
                  <a:srgbClr val="3F3F3F"/>
                </a:solidFill>
                <a:latin typeface="Open Sans"/>
                <a:ea typeface="Open Sans"/>
                <a:cs typeface="Open Sans"/>
                <a:sym typeface="Open Sans"/>
              </a:rPr>
              <a:t> are available.</a:t>
            </a:r>
            <a:endParaRPr>
              <a:solidFill>
                <a:srgbClr val="3F3F3F"/>
              </a:solidFill>
            </a:endParaRPr>
          </a:p>
          <a:p>
            <a:pPr marL="800100" lvl="1" indent="-20320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Note the limited # fields – </a:t>
            </a:r>
            <a:r>
              <a:rPr lang="en-US" sz="2200" b="1">
                <a:solidFill>
                  <a:srgbClr val="3F3F3F"/>
                </a:solidFill>
                <a:latin typeface="Open Sans"/>
                <a:ea typeface="Open Sans"/>
                <a:cs typeface="Open Sans"/>
                <a:sym typeface="Open Sans"/>
              </a:rPr>
              <a:t>Publication Type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Author Name </a:t>
            </a:r>
            <a:r>
              <a:rPr lang="en-US" sz="2200">
                <a:solidFill>
                  <a:srgbClr val="3F3F3F"/>
                </a:solidFill>
                <a:latin typeface="Open Sans"/>
                <a:ea typeface="Open Sans"/>
                <a:cs typeface="Open Sans"/>
                <a:sym typeface="Open Sans"/>
              </a:rPr>
              <a:t>and </a:t>
            </a:r>
            <a:r>
              <a:rPr lang="en-US" sz="2200" b="1">
                <a:solidFill>
                  <a:srgbClr val="3F3F3F"/>
                </a:solidFill>
                <a:latin typeface="Open Sans"/>
                <a:ea typeface="Open Sans"/>
                <a:cs typeface="Open Sans"/>
                <a:sym typeface="Open Sans"/>
              </a:rPr>
              <a:t>DOI</a:t>
            </a:r>
            <a:r>
              <a:rPr lang="en-US" sz="2200">
                <a:solidFill>
                  <a:srgbClr val="3F3F3F"/>
                </a:solidFill>
                <a:latin typeface="Open Sans"/>
                <a:ea typeface="Open Sans"/>
                <a:cs typeface="Open Sans"/>
                <a:sym typeface="Open Sans"/>
              </a:rPr>
              <a:t>,</a:t>
            </a:r>
            <a:r>
              <a:rPr lang="en-US" sz="2200" b="1">
                <a:solidFill>
                  <a:srgbClr val="3F3F3F"/>
                </a:solidFill>
                <a:latin typeface="Open Sans"/>
                <a:ea typeface="Open Sans"/>
                <a:cs typeface="Open Sans"/>
                <a:sym typeface="Open Sans"/>
              </a:rPr>
              <a:t> ISSN</a:t>
            </a:r>
            <a:r>
              <a:rPr lang="en-US" sz="2200">
                <a:solidFill>
                  <a:srgbClr val="3F3F3F"/>
                </a:solidFill>
                <a:latin typeface="Open Sans"/>
                <a:ea typeface="Open Sans"/>
                <a:cs typeface="Open Sans"/>
                <a:sym typeface="Open Sans"/>
              </a:rPr>
              <a:t> or </a:t>
            </a:r>
            <a:r>
              <a:rPr lang="en-US" sz="2200" b="1">
                <a:solidFill>
                  <a:srgbClr val="3F3F3F"/>
                </a:solidFill>
                <a:latin typeface="Open Sans"/>
                <a:ea typeface="Open Sans"/>
                <a:cs typeface="Open Sans"/>
                <a:sym typeface="Open Sans"/>
              </a:rPr>
              <a:t>ISBM</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plus</a:t>
            </a:r>
            <a:r>
              <a:rPr lang="en-US" sz="2200" b="1">
                <a:solidFill>
                  <a:srgbClr val="3F3F3F"/>
                </a:solidFill>
                <a:latin typeface="Open Sans"/>
                <a:ea typeface="Open Sans"/>
                <a:cs typeface="Open Sans"/>
                <a:sym typeface="Open Sans"/>
              </a:rPr>
              <a:t> All Fields.</a:t>
            </a:r>
            <a:endParaRPr>
              <a:solidFill>
                <a:srgbClr val="3F3F3F"/>
              </a:solidFill>
            </a:endParaRPr>
          </a:p>
          <a:p>
            <a:pPr marL="342900" lvl="0" indent="-20320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a:t>
            </a:r>
            <a:r>
              <a:rPr lang="en-US" sz="2200" b="1">
                <a:solidFill>
                  <a:srgbClr val="3F3F3F"/>
                </a:solidFill>
                <a:latin typeface="Open Sans"/>
                <a:ea typeface="Open Sans"/>
                <a:cs typeface="Open Sans"/>
                <a:sym typeface="Open Sans"/>
              </a:rPr>
              <a:t>Search Content </a:t>
            </a:r>
            <a:r>
              <a:rPr lang="en-US" sz="2200">
                <a:solidFill>
                  <a:srgbClr val="3F3F3F"/>
                </a:solidFill>
                <a:latin typeface="Open Sans"/>
                <a:ea typeface="Open Sans"/>
                <a:cs typeface="Open Sans"/>
                <a:sym typeface="Open Sans"/>
              </a:rPr>
              <a:t>tool searches the journal or book titles available in Research4Life.</a:t>
            </a:r>
            <a:endParaRPr>
              <a:solidFill>
                <a:srgbClr val="3F3F3F"/>
              </a:solidFill>
            </a:endParaRPr>
          </a:p>
        </p:txBody>
      </p:sp>
      <p:pic>
        <p:nvPicPr>
          <p:cNvPr id="399" name="Google Shape;399;p45"/>
          <p:cNvPicPr preferRelativeResize="0"/>
          <p:nvPr/>
        </p:nvPicPr>
        <p:blipFill rotWithShape="1">
          <a:blip r:embed="rId3">
            <a:alphaModFix/>
          </a:blip>
          <a:srcRect/>
          <a:stretch/>
        </p:blipFill>
        <p:spPr>
          <a:xfrm>
            <a:off x="5097462" y="1841572"/>
            <a:ext cx="7133966" cy="4637616"/>
          </a:xfrm>
          <a:prstGeom prst="rect">
            <a:avLst/>
          </a:prstGeom>
          <a:noFill/>
          <a:ln>
            <a:noFill/>
          </a:ln>
        </p:spPr>
      </p:pic>
      <p:pic>
        <p:nvPicPr>
          <p:cNvPr id="400" name="Google Shape;400;p45"/>
          <p:cNvPicPr preferRelativeResize="0"/>
          <p:nvPr/>
        </p:nvPicPr>
        <p:blipFill rotWithShape="1">
          <a:blip r:embed="rId4">
            <a:alphaModFix/>
          </a:blip>
          <a:srcRect/>
          <a:stretch/>
        </p:blipFill>
        <p:spPr>
          <a:xfrm>
            <a:off x="5210175" y="3957637"/>
            <a:ext cx="1050926" cy="1005725"/>
          </a:xfrm>
          <a:prstGeom prst="rect">
            <a:avLst/>
          </a:prstGeom>
          <a:noFill/>
          <a:ln>
            <a:noFill/>
          </a:ln>
        </p:spPr>
      </p:pic>
      <p:pic>
        <p:nvPicPr>
          <p:cNvPr id="401" name="Google Shape;401;p45"/>
          <p:cNvPicPr preferRelativeResize="0"/>
          <p:nvPr/>
        </p:nvPicPr>
        <p:blipFill rotWithShape="1">
          <a:blip r:embed="rId5">
            <a:alphaModFix/>
          </a:blip>
          <a:srcRect/>
          <a:stretch/>
        </p:blipFill>
        <p:spPr>
          <a:xfrm>
            <a:off x="7570686" y="5448301"/>
            <a:ext cx="4621313" cy="1128670"/>
          </a:xfrm>
          <a:prstGeom prst="rect">
            <a:avLst/>
          </a:prstGeom>
          <a:noFill/>
          <a:ln>
            <a:noFill/>
          </a:ln>
        </p:spPr>
      </p:pic>
      <p:sp>
        <p:nvSpPr>
          <p:cNvPr id="402" name="Google Shape;402;p45"/>
          <p:cNvSpPr/>
          <p:nvPr/>
        </p:nvSpPr>
        <p:spPr>
          <a:xfrm>
            <a:off x="10464800" y="3582986"/>
            <a:ext cx="1727198" cy="112867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3" name="Google Shape;403;p45"/>
          <p:cNvSpPr/>
          <p:nvPr/>
        </p:nvSpPr>
        <p:spPr>
          <a:xfrm>
            <a:off x="7570686" y="5501911"/>
            <a:ext cx="4621314" cy="1075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4" name="Google Shape;404;p45"/>
          <p:cNvSpPr/>
          <p:nvPr/>
        </p:nvSpPr>
        <p:spPr>
          <a:xfrm>
            <a:off x="5170488" y="3921016"/>
            <a:ext cx="1090614" cy="10057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46"/>
          <p:cNvPicPr preferRelativeResize="0"/>
          <p:nvPr/>
        </p:nvPicPr>
        <p:blipFill rotWithShape="1">
          <a:blip r:embed="rId3">
            <a:alphaModFix/>
          </a:blip>
          <a:srcRect/>
          <a:stretch/>
        </p:blipFill>
        <p:spPr>
          <a:xfrm>
            <a:off x="0" y="4168600"/>
            <a:ext cx="5709425" cy="2689400"/>
          </a:xfrm>
          <a:prstGeom prst="rect">
            <a:avLst/>
          </a:prstGeom>
          <a:noFill/>
          <a:ln>
            <a:noFill/>
          </a:ln>
        </p:spPr>
      </p:pic>
      <p:sp>
        <p:nvSpPr>
          <p:cNvPr id="411" name="Google Shape;411;p46"/>
          <p:cNvSpPr txBox="1">
            <a:spLocks noGrp="1"/>
          </p:cNvSpPr>
          <p:nvPr>
            <p:ph type="title"/>
          </p:nvPr>
        </p:nvSpPr>
        <p:spPr>
          <a:xfrm>
            <a:off x="0" y="3534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Topic search &amp; results</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 (e.g., public and health)</a:t>
            </a:r>
            <a:endParaRPr sz="3600">
              <a:solidFill>
                <a:srgbClr val="586F7C"/>
              </a:solidFill>
            </a:endParaRPr>
          </a:p>
        </p:txBody>
      </p:sp>
      <p:sp>
        <p:nvSpPr>
          <p:cNvPr id="412" name="Google Shape;412;p46"/>
          <p:cNvSpPr txBox="1">
            <a:spLocks noGrp="1"/>
          </p:cNvSpPr>
          <p:nvPr>
            <p:ph type="body" idx="1"/>
          </p:nvPr>
        </p:nvSpPr>
        <p:spPr>
          <a:xfrm>
            <a:off x="177800" y="1810350"/>
            <a:ext cx="5692500" cy="4070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Type </a:t>
            </a:r>
            <a:r>
              <a:rPr lang="en-US" sz="2000" b="1">
                <a:solidFill>
                  <a:srgbClr val="3F3F3F"/>
                </a:solidFill>
                <a:latin typeface="Open Sans"/>
                <a:ea typeface="Open Sans"/>
                <a:cs typeface="Open Sans"/>
                <a:sym typeface="Open Sans"/>
              </a:rPr>
              <a:t>public</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health</a:t>
            </a:r>
            <a:r>
              <a:rPr lang="en-US" sz="2000">
                <a:solidFill>
                  <a:srgbClr val="3F3F3F"/>
                </a:solidFill>
                <a:latin typeface="Open Sans"/>
                <a:ea typeface="Open Sans"/>
                <a:cs typeface="Open Sans"/>
                <a:sym typeface="Open Sans"/>
              </a:rPr>
              <a:t> with </a:t>
            </a:r>
            <a:r>
              <a:rPr lang="en-US" sz="2000" b="1">
                <a:solidFill>
                  <a:srgbClr val="3F3F3F"/>
                </a:solidFill>
                <a:latin typeface="Open Sans"/>
                <a:ea typeface="Open Sans"/>
                <a:cs typeface="Open Sans"/>
                <a:sym typeface="Open Sans"/>
              </a:rPr>
              <a:t>All Fields </a:t>
            </a:r>
            <a:r>
              <a:rPr lang="en-US" sz="2000">
                <a:solidFill>
                  <a:srgbClr val="3F3F3F"/>
                </a:solidFill>
                <a:latin typeface="Open Sans"/>
                <a:ea typeface="Open Sans"/>
                <a:cs typeface="Open Sans"/>
                <a:sym typeface="Open Sans"/>
              </a:rPr>
              <a:t>and sort results by </a:t>
            </a:r>
            <a:r>
              <a:rPr lang="en-US" sz="2000" b="1">
                <a:solidFill>
                  <a:srgbClr val="3F3F3F"/>
                </a:solidFill>
                <a:latin typeface="Open Sans"/>
                <a:ea typeface="Open Sans"/>
                <a:cs typeface="Open Sans"/>
                <a:sym typeface="Open Sans"/>
              </a:rPr>
              <a:t>Relevance</a:t>
            </a:r>
            <a:r>
              <a:rPr lang="en-US" sz="2000">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Figure in the right shows  </a:t>
            </a:r>
            <a:r>
              <a:rPr lang="en-US" sz="2000" b="1">
                <a:solidFill>
                  <a:srgbClr val="FF0000"/>
                </a:solidFill>
                <a:latin typeface="Open Sans"/>
                <a:ea typeface="Open Sans"/>
                <a:cs typeface="Open Sans"/>
                <a:sym typeface="Open Sans"/>
              </a:rPr>
              <a:t>364</a:t>
            </a:r>
            <a:r>
              <a:rPr lang="en-US" sz="2000" b="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results</a:t>
            </a:r>
            <a:r>
              <a:rPr lang="en-US" sz="2000" b="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 the 1st four are journals; although books are available</a:t>
            </a:r>
            <a:endParaRPr sz="20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Note that two are </a:t>
            </a:r>
            <a:r>
              <a:rPr lang="en-US" sz="2000" b="1">
                <a:solidFill>
                  <a:srgbClr val="3F3F3F"/>
                </a:solidFill>
                <a:latin typeface="Open Sans"/>
                <a:ea typeface="Open Sans"/>
                <a:cs typeface="Open Sans"/>
                <a:sym typeface="Open Sans"/>
              </a:rPr>
              <a:t>P</a:t>
            </a:r>
            <a:r>
              <a:rPr lang="en-US" sz="2000">
                <a:solidFill>
                  <a:srgbClr val="3F3F3F"/>
                </a:solidFill>
                <a:latin typeface="Open Sans"/>
                <a:ea typeface="Open Sans"/>
                <a:cs typeface="Open Sans"/>
                <a:sym typeface="Open Sans"/>
              </a:rPr>
              <a:t> - Titles Provided - and two are </a:t>
            </a:r>
            <a:r>
              <a:rPr lang="en-US" sz="2000" b="1">
                <a:solidFill>
                  <a:srgbClr val="3F3F3F"/>
                </a:solidFill>
                <a:latin typeface="Open Sans"/>
                <a:ea typeface="Open Sans"/>
                <a:cs typeface="Open Sans"/>
                <a:sym typeface="Open Sans"/>
              </a:rPr>
              <a:t>F</a:t>
            </a:r>
            <a:r>
              <a:rPr lang="en-US" sz="2000">
                <a:solidFill>
                  <a:srgbClr val="3F3F3F"/>
                </a:solidFill>
                <a:latin typeface="Open Sans"/>
                <a:ea typeface="Open Sans"/>
                <a:cs typeface="Open Sans"/>
                <a:sym typeface="Open Sans"/>
              </a:rPr>
              <a:t> - Free Content</a:t>
            </a:r>
            <a:endParaRPr>
              <a:solidFill>
                <a:srgbClr val="3F3F3F"/>
              </a:solidFill>
              <a:latin typeface="Open Sans"/>
              <a:ea typeface="Open Sans"/>
              <a:cs typeface="Open Sans"/>
              <a:sym typeface="Open Sans"/>
            </a:endParaRPr>
          </a:p>
          <a:p>
            <a:pPr marL="342900" lvl="0" indent="-203200" algn="l" rtl="0">
              <a:lnSpc>
                <a:spcPct val="100000"/>
              </a:lnSpc>
              <a:spcBef>
                <a:spcPts val="0"/>
              </a:spcBef>
              <a:spcAft>
                <a:spcPts val="0"/>
              </a:spcAft>
              <a:buClr>
                <a:schemeClr val="dk1"/>
              </a:buClr>
              <a:buSzPts val="2200"/>
              <a:buNone/>
            </a:pPr>
            <a:endParaRPr b="1">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2200"/>
              <a:buNone/>
            </a:pPr>
            <a:endParaRPr>
              <a:solidFill>
                <a:srgbClr val="3F3F3F"/>
              </a:solidFill>
              <a:latin typeface="Open Sans"/>
              <a:ea typeface="Open Sans"/>
              <a:cs typeface="Open Sans"/>
              <a:sym typeface="Open Sans"/>
            </a:endParaRPr>
          </a:p>
        </p:txBody>
      </p:sp>
      <p:sp>
        <p:nvSpPr>
          <p:cNvPr id="413" name="Google Shape;413;p46"/>
          <p:cNvSpPr/>
          <p:nvPr/>
        </p:nvSpPr>
        <p:spPr>
          <a:xfrm>
            <a:off x="0" y="5066150"/>
            <a:ext cx="5709300" cy="512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4" name="Google Shape;414;p46"/>
          <p:cNvSpPr/>
          <p:nvPr/>
        </p:nvSpPr>
        <p:spPr>
          <a:xfrm>
            <a:off x="1943100" y="6552025"/>
            <a:ext cx="681000" cy="306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16" name="Google Shape;416;p46"/>
          <p:cNvCxnSpPr>
            <a:cxnSpLocks/>
            <a:endCxn id="418" idx="1"/>
          </p:cNvCxnSpPr>
          <p:nvPr/>
        </p:nvCxnSpPr>
        <p:spPr>
          <a:xfrm flipV="1">
            <a:off x="5121925" y="2813923"/>
            <a:ext cx="748375" cy="2856152"/>
          </a:xfrm>
          <a:prstGeom prst="straightConnector1">
            <a:avLst/>
          </a:prstGeom>
          <a:noFill/>
          <a:ln w="9525" cap="flat" cmpd="sng">
            <a:solidFill>
              <a:srgbClr val="FF0000"/>
            </a:solidFill>
            <a:prstDash val="solid"/>
            <a:round/>
            <a:headEnd type="none" w="sm" len="sm"/>
            <a:tailEnd type="triangle" w="med" len="med"/>
          </a:ln>
        </p:spPr>
      </p:cxnSp>
      <p:pic>
        <p:nvPicPr>
          <p:cNvPr id="417" name="Google Shape;417;p46"/>
          <p:cNvPicPr preferRelativeResize="0"/>
          <p:nvPr/>
        </p:nvPicPr>
        <p:blipFill rotWithShape="1">
          <a:blip r:embed="rId4"/>
          <a:srcRect/>
          <a:stretch/>
        </p:blipFill>
        <p:spPr>
          <a:xfrm>
            <a:off x="5870300" y="2013786"/>
            <a:ext cx="5905325" cy="4243002"/>
          </a:xfrm>
          <a:prstGeom prst="rect">
            <a:avLst/>
          </a:prstGeom>
          <a:noFill/>
          <a:ln>
            <a:noFill/>
          </a:ln>
        </p:spPr>
      </p:pic>
      <p:sp>
        <p:nvSpPr>
          <p:cNvPr id="418" name="Google Shape;418;p46"/>
          <p:cNvSpPr/>
          <p:nvPr/>
        </p:nvSpPr>
        <p:spPr>
          <a:xfrm>
            <a:off x="5870300" y="2557573"/>
            <a:ext cx="5581800" cy="512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7"/>
          <p:cNvSpPr txBox="1">
            <a:spLocks noGrp="1"/>
          </p:cNvSpPr>
          <p:nvPr>
            <p:ph type="title"/>
          </p:nvPr>
        </p:nvSpPr>
        <p:spPr>
          <a:xfrm>
            <a:off x="0" y="52274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4000">
                <a:solidFill>
                  <a:srgbClr val="586F7C"/>
                </a:solidFill>
                <a:latin typeface="Open Sans"/>
                <a:ea typeface="Open Sans"/>
                <a:cs typeface="Open Sans"/>
                <a:sym typeface="Open Sans"/>
              </a:rPr>
              <a:t>Personal Sign-in</a:t>
            </a:r>
            <a:br>
              <a:rPr lang="en-US" sz="4000">
                <a:solidFill>
                  <a:srgbClr val="586F7C"/>
                </a:solidFill>
              </a:rPr>
            </a:br>
            <a:endParaRPr>
              <a:solidFill>
                <a:srgbClr val="586F7C"/>
              </a:solidFill>
            </a:endParaRPr>
          </a:p>
        </p:txBody>
      </p:sp>
      <p:sp>
        <p:nvSpPr>
          <p:cNvPr id="424" name="Google Shape;424;p47"/>
          <p:cNvSpPr txBox="1">
            <a:spLocks noGrp="1"/>
          </p:cNvSpPr>
          <p:nvPr>
            <p:ph type="body" idx="1"/>
          </p:nvPr>
        </p:nvSpPr>
        <p:spPr>
          <a:xfrm>
            <a:off x="48258" y="1735664"/>
            <a:ext cx="4621979" cy="4599588"/>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dk1"/>
              </a:buClr>
              <a:buSzPts val="2000"/>
              <a:buChar char="●"/>
            </a:pPr>
            <a:r>
              <a:rPr lang="en-US" sz="2000">
                <a:solidFill>
                  <a:srgbClr val="3F3F3F"/>
                </a:solidFill>
                <a:latin typeface="Open Sans"/>
                <a:ea typeface="Open Sans"/>
                <a:cs typeface="Open Sans"/>
                <a:sym typeface="Open Sans"/>
              </a:rPr>
              <a:t>After completing the institutional login, open the hamburger menu and click on</a:t>
            </a:r>
            <a:r>
              <a:rPr lang="en-US" sz="2000" b="1">
                <a:solidFill>
                  <a:srgbClr val="3F3F3F"/>
                </a:solidFill>
                <a:latin typeface="Open Sans"/>
                <a:ea typeface="Open Sans"/>
                <a:cs typeface="Open Sans"/>
                <a:sym typeface="Open Sans"/>
              </a:rPr>
              <a:t> Personal Sign-in.</a:t>
            </a:r>
            <a:endParaRPr sz="200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2200"/>
              <a:buNone/>
            </a:pPr>
            <a:endParaRPr sz="2000">
              <a:solidFill>
                <a:srgbClr val="3F3F3F"/>
              </a:solidFill>
              <a:latin typeface="Open Sans"/>
              <a:ea typeface="Open Sans"/>
              <a:cs typeface="Open Sans"/>
              <a:sym typeface="Open Sans"/>
            </a:endParaRPr>
          </a:p>
          <a:p>
            <a:pPr marL="342900" lvl="0" indent="-330200" algn="l" rtl="0">
              <a:lnSpc>
                <a:spcPct val="100000"/>
              </a:lnSpc>
              <a:spcBef>
                <a:spcPts val="0"/>
              </a:spcBef>
              <a:spcAft>
                <a:spcPts val="0"/>
              </a:spcAft>
              <a:buClr>
                <a:schemeClr val="dk1"/>
              </a:buClr>
              <a:buSzPts val="2000"/>
              <a:buChar char="●"/>
            </a:pPr>
            <a:r>
              <a:rPr lang="en-US" sz="2000">
                <a:solidFill>
                  <a:srgbClr val="3F3F3F"/>
                </a:solidFill>
                <a:latin typeface="Open Sans"/>
                <a:ea typeface="Open Sans"/>
                <a:cs typeface="Open Sans"/>
                <a:sym typeface="Open Sans"/>
              </a:rPr>
              <a:t>The </a:t>
            </a:r>
            <a:r>
              <a:rPr lang="en-US" sz="2000" b="1">
                <a:solidFill>
                  <a:srgbClr val="3F3F3F"/>
                </a:solidFill>
                <a:latin typeface="Open Sans"/>
                <a:ea typeface="Open Sans"/>
                <a:cs typeface="Open Sans"/>
                <a:sym typeface="Open Sans"/>
              </a:rPr>
              <a:t>Existing users </a:t>
            </a:r>
            <a:r>
              <a:rPr lang="en-US" sz="2000">
                <a:solidFill>
                  <a:srgbClr val="3F3F3F"/>
                </a:solidFill>
                <a:latin typeface="Open Sans"/>
                <a:ea typeface="Open Sans"/>
                <a:cs typeface="Open Sans"/>
                <a:sym typeface="Open Sans"/>
              </a:rPr>
              <a:t>and </a:t>
            </a:r>
            <a:r>
              <a:rPr lang="en-US" sz="2000" b="1">
                <a:solidFill>
                  <a:srgbClr val="3F3F3F"/>
                </a:solidFill>
                <a:latin typeface="Open Sans"/>
                <a:ea typeface="Open Sans"/>
                <a:cs typeface="Open Sans"/>
                <a:sym typeface="Open Sans"/>
              </a:rPr>
              <a:t>New users</a:t>
            </a:r>
            <a:r>
              <a:rPr lang="en-US" sz="2000">
                <a:solidFill>
                  <a:srgbClr val="3F3F3F"/>
                </a:solidFill>
                <a:latin typeface="Open Sans"/>
                <a:ea typeface="Open Sans"/>
                <a:cs typeface="Open Sans"/>
                <a:sym typeface="Open Sans"/>
              </a:rPr>
              <a:t> options will display.</a:t>
            </a:r>
            <a:endParaRPr sz="2000">
              <a:solidFill>
                <a:srgbClr val="3F3F3F"/>
              </a:solidFill>
              <a:latin typeface="Open Sans"/>
              <a:ea typeface="Open Sans"/>
              <a:cs typeface="Open Sans"/>
              <a:sym typeface="Open Sans"/>
            </a:endParaRPr>
          </a:p>
          <a:p>
            <a:pPr marL="342900" lvl="0" indent="-203200" algn="l" rtl="0">
              <a:lnSpc>
                <a:spcPct val="100000"/>
              </a:lnSpc>
              <a:spcBef>
                <a:spcPts val="0"/>
              </a:spcBef>
              <a:spcAft>
                <a:spcPts val="0"/>
              </a:spcAft>
              <a:buClr>
                <a:schemeClr val="dk1"/>
              </a:buClr>
              <a:buSzPts val="2200"/>
              <a:buNone/>
            </a:pPr>
            <a:endParaRPr sz="2000">
              <a:solidFill>
                <a:srgbClr val="3F3F3F"/>
              </a:solidFill>
              <a:latin typeface="Open Sans"/>
              <a:ea typeface="Open Sans"/>
              <a:cs typeface="Open Sans"/>
              <a:sym typeface="Open Sans"/>
            </a:endParaRPr>
          </a:p>
          <a:p>
            <a:pPr marL="342900" lvl="0" indent="-330200" algn="l" rtl="0">
              <a:lnSpc>
                <a:spcPct val="100000"/>
              </a:lnSpc>
              <a:spcBef>
                <a:spcPts val="0"/>
              </a:spcBef>
              <a:spcAft>
                <a:spcPts val="0"/>
              </a:spcAft>
              <a:buClr>
                <a:schemeClr val="dk1"/>
              </a:buClr>
              <a:buSzPts val="2000"/>
              <a:buFont typeface="Open Sans"/>
              <a:buChar char="●"/>
            </a:pPr>
            <a:r>
              <a:rPr lang="en-US" sz="2000">
                <a:solidFill>
                  <a:srgbClr val="3F3F3F"/>
                </a:solidFill>
                <a:latin typeface="Open Sans"/>
                <a:ea typeface="Open Sans"/>
                <a:cs typeface="Open Sans"/>
                <a:sym typeface="Open Sans"/>
              </a:rPr>
              <a:t>Once registered and logged in,  the personal sign-in will be displayed by clicking on the person symbol.</a:t>
            </a:r>
            <a:endParaRPr sz="2000">
              <a:solidFill>
                <a:srgbClr val="3F3F3F"/>
              </a:solidFill>
              <a:latin typeface="Open Sans"/>
              <a:ea typeface="Open Sans"/>
              <a:cs typeface="Open Sans"/>
              <a:sym typeface="Open Sans"/>
            </a:endParaRPr>
          </a:p>
          <a:p>
            <a:pPr marL="342900" lvl="0" indent="-203200" algn="l" rtl="0">
              <a:lnSpc>
                <a:spcPct val="100000"/>
              </a:lnSpc>
              <a:spcBef>
                <a:spcPts val="0"/>
              </a:spcBef>
              <a:spcAft>
                <a:spcPts val="0"/>
              </a:spcAft>
              <a:buClr>
                <a:schemeClr val="dk1"/>
              </a:buClr>
              <a:buSzPts val="2200"/>
              <a:buNone/>
            </a:pPr>
            <a:endParaRPr sz="2000">
              <a:solidFill>
                <a:srgbClr val="3F3F3F"/>
              </a:solidFill>
              <a:latin typeface="Open Sans"/>
              <a:ea typeface="Open Sans"/>
              <a:cs typeface="Open Sans"/>
              <a:sym typeface="Open Sans"/>
            </a:endParaRPr>
          </a:p>
          <a:p>
            <a:pPr marL="342900" lvl="0" indent="-330200" algn="l" rtl="0">
              <a:lnSpc>
                <a:spcPct val="100000"/>
              </a:lnSpc>
              <a:spcBef>
                <a:spcPts val="0"/>
              </a:spcBef>
              <a:spcAft>
                <a:spcPts val="0"/>
              </a:spcAft>
              <a:buClr>
                <a:schemeClr val="dk1"/>
              </a:buClr>
              <a:buSzPts val="2000"/>
              <a:buChar char="●"/>
            </a:pPr>
            <a:r>
              <a:rPr lang="en-US" sz="2000" b="1">
                <a:solidFill>
                  <a:srgbClr val="3F3F3F"/>
                </a:solidFill>
                <a:latin typeface="Open Sans"/>
                <a:ea typeface="Open Sans"/>
                <a:cs typeface="Open Sans"/>
                <a:sym typeface="Open Sans"/>
              </a:rPr>
              <a:t>Need login help?</a:t>
            </a:r>
            <a:r>
              <a:rPr lang="en-US" sz="2000">
                <a:solidFill>
                  <a:srgbClr val="3F3F3F"/>
                </a:solidFill>
                <a:latin typeface="Open Sans"/>
                <a:ea typeface="Open Sans"/>
                <a:cs typeface="Open Sans"/>
                <a:sym typeface="Open Sans"/>
              </a:rPr>
              <a:t> Use this link for forgotten username or password. The link is available below the login field.</a:t>
            </a:r>
            <a:endParaRPr sz="2000">
              <a:solidFill>
                <a:srgbClr val="3F3F3F"/>
              </a:solidFill>
              <a:latin typeface="Open Sans"/>
              <a:ea typeface="Open Sans"/>
              <a:cs typeface="Open Sans"/>
              <a:sym typeface="Open Sans"/>
            </a:endParaRPr>
          </a:p>
        </p:txBody>
      </p:sp>
      <p:pic>
        <p:nvPicPr>
          <p:cNvPr id="425" name="Google Shape;425;p47"/>
          <p:cNvPicPr preferRelativeResize="0"/>
          <p:nvPr/>
        </p:nvPicPr>
        <p:blipFill rotWithShape="1">
          <a:blip r:embed="rId3">
            <a:alphaModFix/>
          </a:blip>
          <a:srcRect/>
          <a:stretch/>
        </p:blipFill>
        <p:spPr>
          <a:xfrm>
            <a:off x="4728879" y="1778000"/>
            <a:ext cx="5431121" cy="4611745"/>
          </a:xfrm>
          <a:prstGeom prst="rect">
            <a:avLst/>
          </a:prstGeom>
          <a:noFill/>
          <a:ln>
            <a:noFill/>
          </a:ln>
        </p:spPr>
      </p:pic>
      <p:pic>
        <p:nvPicPr>
          <p:cNvPr id="426" name="Google Shape;426;p47"/>
          <p:cNvPicPr preferRelativeResize="0"/>
          <p:nvPr/>
        </p:nvPicPr>
        <p:blipFill rotWithShape="1">
          <a:blip r:embed="rId4">
            <a:alphaModFix/>
          </a:blip>
          <a:srcRect/>
          <a:stretch/>
        </p:blipFill>
        <p:spPr>
          <a:xfrm>
            <a:off x="10495276" y="1789414"/>
            <a:ext cx="1365703" cy="4779959"/>
          </a:xfrm>
          <a:prstGeom prst="rect">
            <a:avLst/>
          </a:prstGeom>
          <a:noFill/>
          <a:ln>
            <a:noFill/>
          </a:ln>
        </p:spPr>
      </p:pic>
      <p:cxnSp>
        <p:nvCxnSpPr>
          <p:cNvPr id="427" name="Google Shape;427;p47"/>
          <p:cNvCxnSpPr/>
          <p:nvPr/>
        </p:nvCxnSpPr>
        <p:spPr>
          <a:xfrm rot="10800000" flipH="1">
            <a:off x="4838700" y="2059359"/>
            <a:ext cx="1816102" cy="2271341"/>
          </a:xfrm>
          <a:prstGeom prst="straightConnector1">
            <a:avLst/>
          </a:prstGeom>
          <a:noFill/>
          <a:ln w="9525" cap="flat" cmpd="sng">
            <a:solidFill>
              <a:srgbClr val="FF0000"/>
            </a:solidFill>
            <a:prstDash val="solid"/>
            <a:round/>
            <a:headEnd type="none" w="sm" len="sm"/>
            <a:tailEnd type="triangle" w="med" len="med"/>
          </a:ln>
        </p:spPr>
      </p:cxnSp>
      <p:pic>
        <p:nvPicPr>
          <p:cNvPr id="428" name="Google Shape;428;p47"/>
          <p:cNvPicPr preferRelativeResize="0"/>
          <p:nvPr/>
        </p:nvPicPr>
        <p:blipFill rotWithShape="1">
          <a:blip r:embed="rId3">
            <a:alphaModFix/>
          </a:blip>
          <a:srcRect/>
          <a:stretch/>
        </p:blipFill>
        <p:spPr>
          <a:xfrm>
            <a:off x="4728879" y="1789414"/>
            <a:ext cx="5431121" cy="4611745"/>
          </a:xfrm>
          <a:prstGeom prst="rect">
            <a:avLst/>
          </a:prstGeom>
          <a:noFill/>
          <a:ln>
            <a:noFill/>
          </a:ln>
        </p:spPr>
      </p:pic>
      <p:sp>
        <p:nvSpPr>
          <p:cNvPr id="429" name="Google Shape;429;p47"/>
          <p:cNvSpPr/>
          <p:nvPr/>
        </p:nvSpPr>
        <p:spPr>
          <a:xfrm>
            <a:off x="10591800" y="5943567"/>
            <a:ext cx="952500" cy="63722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0" name="Google Shape;430;p47"/>
          <p:cNvSpPr/>
          <p:nvPr/>
        </p:nvSpPr>
        <p:spPr>
          <a:xfrm>
            <a:off x="10496926" y="1778000"/>
            <a:ext cx="564774"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1" name="Google Shape;431;p47"/>
          <p:cNvSpPr/>
          <p:nvPr/>
        </p:nvSpPr>
        <p:spPr>
          <a:xfrm>
            <a:off x="4838700" y="2820378"/>
            <a:ext cx="4775100" cy="18286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48"/>
          <p:cNvPicPr preferRelativeResize="0"/>
          <p:nvPr/>
        </p:nvPicPr>
        <p:blipFill rotWithShape="1">
          <a:blip r:embed="rId3">
            <a:alphaModFix/>
          </a:blip>
          <a:srcRect/>
          <a:stretch/>
        </p:blipFill>
        <p:spPr>
          <a:xfrm>
            <a:off x="5270500" y="1892373"/>
            <a:ext cx="6933636" cy="4586815"/>
          </a:xfrm>
          <a:prstGeom prst="rect">
            <a:avLst/>
          </a:prstGeom>
          <a:noFill/>
          <a:ln>
            <a:noFill/>
          </a:ln>
        </p:spPr>
      </p:pic>
      <p:sp>
        <p:nvSpPr>
          <p:cNvPr id="438" name="Google Shape;438;p4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Personal Sign-In Options –</a:t>
            </a:r>
            <a:br>
              <a:rPr lang="en-US" sz="36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Search Content (initial page features)</a:t>
            </a:r>
            <a:endParaRPr sz="3200"/>
          </a:p>
        </p:txBody>
      </p:sp>
      <p:sp>
        <p:nvSpPr>
          <p:cNvPr id="439" name="Google Shape;439;p48"/>
          <p:cNvSpPr txBox="1">
            <a:spLocks noGrp="1"/>
          </p:cNvSpPr>
          <p:nvPr>
            <p:ph type="body" idx="1"/>
          </p:nvPr>
        </p:nvSpPr>
        <p:spPr>
          <a:xfrm>
            <a:off x="1" y="1892373"/>
            <a:ext cx="5410200" cy="438142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Use the </a:t>
            </a:r>
            <a:r>
              <a:rPr lang="en-US" sz="2200" b="1">
                <a:solidFill>
                  <a:srgbClr val="3F3F3F"/>
                </a:solidFill>
                <a:latin typeface="Open Sans"/>
                <a:ea typeface="Open Sans"/>
                <a:cs typeface="Open Sans"/>
                <a:sym typeface="Open Sans"/>
              </a:rPr>
              <a:t>Search Content </a:t>
            </a:r>
            <a:r>
              <a:rPr lang="en-US" sz="2200">
                <a:solidFill>
                  <a:srgbClr val="3F3F3F"/>
                </a:solidFill>
                <a:latin typeface="Open Sans"/>
                <a:ea typeface="Open Sans"/>
                <a:cs typeface="Open Sans"/>
                <a:sym typeface="Open Sans"/>
              </a:rPr>
              <a:t>tool from the Hamburger menu.</a:t>
            </a:r>
            <a:endParaRPr>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Displayed is a </a:t>
            </a:r>
            <a:r>
              <a:rPr lang="en-US" sz="2200" b="1">
                <a:solidFill>
                  <a:srgbClr val="3F3F3F"/>
                </a:solidFill>
                <a:latin typeface="Open Sans"/>
                <a:ea typeface="Open Sans"/>
                <a:cs typeface="Open Sans"/>
                <a:sym typeface="Open Sans"/>
              </a:rPr>
              <a:t>pregnancy</a:t>
            </a:r>
            <a:r>
              <a:rPr lang="en-US" sz="2200">
                <a:solidFill>
                  <a:srgbClr val="3F3F3F"/>
                </a:solidFill>
                <a:latin typeface="Open Sans"/>
                <a:ea typeface="Open Sans"/>
                <a:cs typeface="Open Sans"/>
                <a:sym typeface="Open Sans"/>
              </a:rPr>
              <a:t> title search </a:t>
            </a:r>
            <a:endParaRPr>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From a </a:t>
            </a:r>
            <a:r>
              <a:rPr lang="en-US" sz="2200" b="1">
                <a:solidFill>
                  <a:srgbClr val="3F3F3F"/>
                </a:solidFill>
                <a:latin typeface="Open Sans"/>
                <a:ea typeface="Open Sans"/>
                <a:cs typeface="Open Sans"/>
                <a:sym typeface="Open Sans"/>
              </a:rPr>
              <a:t>Search Results </a:t>
            </a:r>
            <a:r>
              <a:rPr lang="en-US" sz="2200">
                <a:solidFill>
                  <a:srgbClr val="3F3F3F"/>
                </a:solidFill>
                <a:latin typeface="Open Sans"/>
                <a:ea typeface="Open Sans"/>
                <a:cs typeface="Open Sans"/>
                <a:sym typeface="Open Sans"/>
              </a:rPr>
              <a:t>page, click on the drop-down menu </a:t>
            </a:r>
            <a:r>
              <a:rPr lang="en-US" sz="2200" b="1">
                <a:solidFill>
                  <a:srgbClr val="3F3F3F"/>
                </a:solidFill>
                <a:latin typeface="Open Sans"/>
                <a:ea typeface="Open Sans"/>
                <a:cs typeface="Open Sans"/>
                <a:sym typeface="Open Sans"/>
              </a:rPr>
              <a:t>Next Action </a:t>
            </a:r>
            <a:endParaRPr>
              <a:solidFill>
                <a:srgbClr val="3F3F3F"/>
              </a:solidFill>
            </a:endParaRPr>
          </a:p>
          <a:p>
            <a:pPr marL="0" lvl="0" indent="0" algn="l" rtl="0">
              <a:lnSpc>
                <a:spcPct val="100000"/>
              </a:lnSpc>
              <a:spcBef>
                <a:spcPts val="0"/>
              </a:spcBef>
              <a:spcAft>
                <a:spcPts val="0"/>
              </a:spcAft>
              <a:buClr>
                <a:schemeClr val="dk1"/>
              </a:buClr>
              <a:buSzPts val="2200"/>
              <a:buNone/>
            </a:pPr>
            <a:r>
              <a:rPr lang="en-US" sz="2200" b="1">
                <a:solidFill>
                  <a:srgbClr val="3F3F3F"/>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to Save a Search, View Search History</a:t>
            </a:r>
            <a:endParaRPr>
              <a:solidFill>
                <a:srgbClr val="3F3F3F"/>
              </a:solidFill>
            </a:endParaRPr>
          </a:p>
          <a:p>
            <a:pPr marL="0" lvl="0" indent="0" algn="l" rtl="0">
              <a:lnSpc>
                <a:spcPct val="100000"/>
              </a:lnSpc>
              <a:spcBef>
                <a:spcPts val="0"/>
              </a:spcBef>
              <a:spcAft>
                <a:spcPts val="0"/>
              </a:spcAft>
              <a:buClr>
                <a:schemeClr val="dk1"/>
              </a:buClr>
              <a:buSzPts val="2200"/>
              <a:buNone/>
            </a:pPr>
            <a:r>
              <a:rPr lang="en-US" sz="2200">
                <a:solidFill>
                  <a:srgbClr val="3F3F3F"/>
                </a:solidFill>
                <a:latin typeface="Open Sans"/>
                <a:ea typeface="Open Sans"/>
                <a:cs typeface="Open Sans"/>
                <a:sym typeface="Open Sans"/>
              </a:rPr>
              <a:t>     or Create Search Alert.  </a:t>
            </a:r>
            <a:endParaRPr>
              <a:solidFill>
                <a:srgbClr val="3F3F3F"/>
              </a:solidFill>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Saved searches etc. can be viewed under </a:t>
            </a:r>
            <a:r>
              <a:rPr lang="en-US" sz="2200" b="1">
                <a:solidFill>
                  <a:srgbClr val="3F3F3F"/>
                </a:solidFill>
                <a:latin typeface="Open Sans"/>
                <a:ea typeface="Open Sans"/>
                <a:cs typeface="Open Sans"/>
                <a:sym typeface="Open Sans"/>
              </a:rPr>
              <a:t>My profile </a:t>
            </a:r>
            <a:r>
              <a:rPr lang="en-US" sz="2200">
                <a:solidFill>
                  <a:srgbClr val="3F3F3F"/>
                </a:solidFill>
                <a:latin typeface="Open Sans"/>
                <a:ea typeface="Open Sans"/>
                <a:cs typeface="Open Sans"/>
                <a:sym typeface="Open Sans"/>
              </a:rPr>
              <a:t>by clicking on </a:t>
            </a:r>
            <a:endParaRPr>
              <a:solidFill>
                <a:srgbClr val="3F3F3F"/>
              </a:solidFill>
            </a:endParaRPr>
          </a:p>
          <a:p>
            <a:pPr marL="342900" lvl="0" indent="-203200" algn="l" rtl="0">
              <a:lnSpc>
                <a:spcPct val="100000"/>
              </a:lnSpc>
              <a:spcBef>
                <a:spcPts val="0"/>
              </a:spcBef>
              <a:spcAft>
                <a:spcPts val="0"/>
              </a:spcAft>
              <a:buClr>
                <a:schemeClr val="dk1"/>
              </a:buClr>
              <a:buSzPts val="2200"/>
              <a:buNone/>
            </a:pPr>
            <a:endParaRPr sz="2200" b="1">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Remember to use Summon for keyword searches for articles, book chapters, etc. available at a specific institutions.</a:t>
            </a:r>
            <a:endParaRPr>
              <a:solidFill>
                <a:srgbClr val="3F3F3F"/>
              </a:solidFill>
            </a:endParaRPr>
          </a:p>
        </p:txBody>
      </p:sp>
      <p:sp>
        <p:nvSpPr>
          <p:cNvPr id="440" name="Google Shape;440;p48"/>
          <p:cNvSpPr/>
          <p:nvPr/>
        </p:nvSpPr>
        <p:spPr>
          <a:xfrm>
            <a:off x="8140700" y="2997200"/>
            <a:ext cx="1358900" cy="1384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1" name="Google Shape;441;p48"/>
          <p:cNvPicPr preferRelativeResize="0"/>
          <p:nvPr/>
        </p:nvPicPr>
        <p:blipFill rotWithShape="1">
          <a:blip r:embed="rId4">
            <a:alphaModFix/>
          </a:blip>
          <a:srcRect/>
          <a:stretch/>
        </p:blipFill>
        <p:spPr>
          <a:xfrm>
            <a:off x="2136775" y="6273800"/>
            <a:ext cx="2949575" cy="541206"/>
          </a:xfrm>
          <a:prstGeom prst="rect">
            <a:avLst/>
          </a:prstGeom>
          <a:noFill/>
          <a:ln>
            <a:noFill/>
          </a:ln>
        </p:spPr>
      </p:pic>
      <p:pic>
        <p:nvPicPr>
          <p:cNvPr id="442" name="Google Shape;442;p48"/>
          <p:cNvPicPr preferRelativeResize="0"/>
          <p:nvPr/>
        </p:nvPicPr>
        <p:blipFill rotWithShape="1">
          <a:blip r:embed="rId5" cstate="print">
            <a:alphaModFix/>
            <a:extLst>
              <a:ext uri="{28A0092B-C50C-407E-A947-70E740481C1C}">
                <a14:useLocalDpi xmlns:a14="http://schemas.microsoft.com/office/drawing/2010/main"/>
              </a:ext>
            </a:extLst>
          </a:blip>
          <a:srcRect l="6362" t="14113"/>
          <a:stretch/>
        </p:blipFill>
        <p:spPr>
          <a:xfrm>
            <a:off x="4601981" y="4676931"/>
            <a:ext cx="441199" cy="2736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a:spLocks noGrp="1"/>
          </p:cNvSpPr>
          <p:nvPr>
            <p:ph type="title"/>
          </p:nvPr>
        </p:nvSpPr>
        <p:spPr>
          <a:xfrm>
            <a:off x="0" y="378812"/>
            <a:ext cx="8098971"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Searching across Research4Life using Summon</a:t>
            </a:r>
            <a:endParaRPr>
              <a:solidFill>
                <a:srgbClr val="586F7C"/>
              </a:solidFill>
              <a:latin typeface="Open Sans"/>
              <a:ea typeface="Open Sans"/>
              <a:cs typeface="Open Sans"/>
              <a:sym typeface="Open Sans"/>
            </a:endParaRPr>
          </a:p>
        </p:txBody>
      </p:sp>
      <p:sp>
        <p:nvSpPr>
          <p:cNvPr id="449" name="Google Shape;449;p18"/>
          <p:cNvSpPr txBox="1">
            <a:spLocks noGrp="1"/>
          </p:cNvSpPr>
          <p:nvPr>
            <p:ph type="body" idx="1"/>
          </p:nvPr>
        </p:nvSpPr>
        <p:spPr>
          <a:xfrm>
            <a:off x="660365" y="1787625"/>
            <a:ext cx="10033035" cy="4895887"/>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1000"/>
              </a:spcBef>
              <a:spcAft>
                <a:spcPts val="0"/>
              </a:spcAft>
              <a:buClr>
                <a:schemeClr val="dk1"/>
              </a:buClr>
              <a:buSzPts val="2200"/>
              <a:buChar char="●"/>
            </a:pPr>
            <a:r>
              <a:rPr lang="en-US" sz="2200" b="1">
                <a:solidFill>
                  <a:srgbClr val="3F3F3F"/>
                </a:solidFill>
                <a:latin typeface="Open Sans"/>
                <a:ea typeface="Open Sans"/>
                <a:cs typeface="Open Sans"/>
                <a:sym typeface="Open Sans"/>
              </a:rPr>
              <a:t>Summon </a:t>
            </a:r>
            <a:r>
              <a:rPr lang="en-US" sz="2200">
                <a:solidFill>
                  <a:srgbClr val="3F3F3F"/>
                </a:solidFill>
                <a:latin typeface="Open Sans"/>
                <a:ea typeface="Open Sans"/>
                <a:cs typeface="Open Sans"/>
                <a:sym typeface="Open Sans"/>
              </a:rPr>
              <a:t>is known as a ‘Google-like’ search engine.</a:t>
            </a:r>
            <a:endParaRPr sz="2200">
              <a:solidFill>
                <a:srgbClr val="3F3F3F"/>
              </a:solidFill>
              <a:latin typeface="Open Sans"/>
              <a:ea typeface="Open Sans"/>
              <a:cs typeface="Open Sans"/>
              <a:sym typeface="Open Sans"/>
            </a:endParaRPr>
          </a:p>
          <a:p>
            <a:pPr marL="457200" lvl="0" indent="-368300" algn="just" rtl="0">
              <a:lnSpc>
                <a:spcPct val="10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It allows users to </a:t>
            </a:r>
            <a:r>
              <a:rPr lang="en-US" sz="2200" b="1">
                <a:solidFill>
                  <a:srgbClr val="3F3F3F"/>
                </a:solidFill>
                <a:latin typeface="Open Sans"/>
                <a:ea typeface="Open Sans"/>
                <a:cs typeface="Open Sans"/>
                <a:sym typeface="Open Sans"/>
              </a:rPr>
              <a:t>refine keyword searches </a:t>
            </a:r>
            <a:r>
              <a:rPr lang="en-US" sz="2200">
                <a:solidFill>
                  <a:srgbClr val="3F3F3F"/>
                </a:solidFill>
                <a:latin typeface="Open Sans"/>
                <a:ea typeface="Open Sans"/>
                <a:cs typeface="Open Sans"/>
                <a:sym typeface="Open Sans"/>
              </a:rPr>
              <a:t>by content type, publication date, discipline, subject terms &amp; language.</a:t>
            </a:r>
            <a:endParaRPr sz="2200">
              <a:solidFill>
                <a:srgbClr val="3F3F3F"/>
              </a:solidFill>
              <a:latin typeface="Open Sans"/>
              <a:ea typeface="Open Sans"/>
              <a:cs typeface="Open Sans"/>
              <a:sym typeface="Open Sans"/>
            </a:endParaRPr>
          </a:p>
          <a:p>
            <a:pPr marL="457200" lvl="0" indent="-368300" algn="just" rtl="0">
              <a:lnSpc>
                <a:spcPct val="100000"/>
              </a:lnSpc>
              <a:spcBef>
                <a:spcPts val="100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Summon search results are mapped to the material that the publishers grant access to in a specific country &amp; are linked to the full text.</a:t>
            </a:r>
            <a:endParaRPr sz="2200">
              <a:solidFill>
                <a:srgbClr val="3F3F3F"/>
              </a:solidFill>
              <a:latin typeface="Open Sans"/>
              <a:ea typeface="Open Sans"/>
              <a:cs typeface="Open Sans"/>
              <a:sym typeface="Open Sans"/>
            </a:endParaRPr>
          </a:p>
          <a:p>
            <a:pPr marL="457200" lvl="0" indent="-228600" algn="just" rtl="0">
              <a:lnSpc>
                <a:spcPct val="100000"/>
              </a:lnSpc>
              <a:spcBef>
                <a:spcPts val="1000"/>
              </a:spcBef>
              <a:spcAft>
                <a:spcPts val="0"/>
              </a:spcAft>
              <a:buClr>
                <a:schemeClr val="dk1"/>
              </a:buClr>
              <a:buSzPts val="2400"/>
              <a:buNone/>
            </a:pPr>
            <a:endParaRPr sz="2200">
              <a:solidFill>
                <a:srgbClr val="3F3F3F"/>
              </a:solidFill>
              <a:latin typeface="Open Sans"/>
              <a:ea typeface="Open Sans"/>
              <a:cs typeface="Open Sans"/>
              <a:sym typeface="Open Sans"/>
            </a:endParaRPr>
          </a:p>
          <a:p>
            <a:pPr marL="76200" lvl="0" indent="0" algn="just" rtl="0">
              <a:lnSpc>
                <a:spcPct val="100000"/>
              </a:lnSpc>
              <a:spcBef>
                <a:spcPts val="1000"/>
              </a:spcBef>
              <a:spcAft>
                <a:spcPts val="0"/>
              </a:spcAft>
              <a:buClr>
                <a:schemeClr val="dk1"/>
              </a:buClr>
              <a:buSzPts val="2400"/>
              <a:buNone/>
            </a:pPr>
            <a:endParaRPr sz="2200">
              <a:solidFill>
                <a:srgbClr val="3F3F3F"/>
              </a:solidFill>
              <a:latin typeface="Open Sans"/>
              <a:ea typeface="Open Sans"/>
              <a:cs typeface="Open Sans"/>
              <a:sym typeface="Open Sans"/>
            </a:endParaRPr>
          </a:p>
          <a:p>
            <a:pPr marL="457200" lvl="0" indent="-368300" algn="just" rtl="0">
              <a:lnSpc>
                <a:spcPct val="100000"/>
              </a:lnSpc>
              <a:spcBef>
                <a:spcPts val="100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See detailed information in training lesson 3.2 ‘Searching Across Research4Life Using Summon’</a:t>
            </a:r>
            <a:endParaRPr sz="2200">
              <a:solidFill>
                <a:srgbClr val="3F3F3F"/>
              </a:solidFill>
              <a:latin typeface="Open Sans"/>
              <a:ea typeface="Open Sans"/>
              <a:cs typeface="Open Sans"/>
              <a:sym typeface="Open Sans"/>
            </a:endParaRPr>
          </a:p>
          <a:p>
            <a:pPr marL="76200" lvl="0" indent="0" algn="just" rtl="0">
              <a:lnSpc>
                <a:spcPct val="100000"/>
              </a:lnSpc>
              <a:spcBef>
                <a:spcPts val="1000"/>
              </a:spcBef>
              <a:spcAft>
                <a:spcPts val="0"/>
              </a:spcAft>
              <a:buClr>
                <a:schemeClr val="dk1"/>
              </a:buClr>
              <a:buSzPts val="2400"/>
              <a:buNone/>
            </a:pPr>
            <a:r>
              <a:rPr lang="en-US" sz="2200">
                <a:solidFill>
                  <a:schemeClr val="accent5"/>
                </a:solidFill>
                <a:latin typeface="Open Sans"/>
                <a:ea typeface="Open Sans"/>
                <a:cs typeface="Open Sans"/>
                <a:sym typeface="Open Sans"/>
              </a:rPr>
              <a:t>	https://www.research4life.org/training/librarians-hub/</a:t>
            </a:r>
            <a:endParaRPr sz="2200">
              <a:solidFill>
                <a:schemeClr val="accent5"/>
              </a:solidFill>
              <a:latin typeface="Open Sans"/>
              <a:ea typeface="Open Sans"/>
              <a:cs typeface="Open Sans"/>
              <a:sym typeface="Open Sans"/>
            </a:endParaRPr>
          </a:p>
        </p:txBody>
      </p:sp>
      <p:pic>
        <p:nvPicPr>
          <p:cNvPr id="450" name="Google Shape;450;p18"/>
          <p:cNvPicPr preferRelativeResize="0"/>
          <p:nvPr/>
        </p:nvPicPr>
        <p:blipFill rotWithShape="1">
          <a:blip r:embed="rId3">
            <a:alphaModFix/>
          </a:blip>
          <a:srcRect/>
          <a:stretch/>
        </p:blipFill>
        <p:spPr>
          <a:xfrm>
            <a:off x="2544417" y="4022402"/>
            <a:ext cx="4800764" cy="74512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23"/>
          <p:cNvPicPr preferRelativeResize="0"/>
          <p:nvPr/>
        </p:nvPicPr>
        <p:blipFill rotWithShape="1">
          <a:blip r:embed="rId3">
            <a:alphaModFix/>
          </a:blip>
          <a:srcRect/>
          <a:stretch/>
        </p:blipFill>
        <p:spPr>
          <a:xfrm>
            <a:off x="5556306" y="1752922"/>
            <a:ext cx="4187552" cy="4748081"/>
          </a:xfrm>
          <a:prstGeom prst="rect">
            <a:avLst/>
          </a:prstGeom>
          <a:noFill/>
          <a:ln>
            <a:noFill/>
          </a:ln>
        </p:spPr>
      </p:pic>
      <p:sp>
        <p:nvSpPr>
          <p:cNvPr id="457" name="Google Shape;457;p23"/>
          <p:cNvSpPr txBox="1">
            <a:spLocks noGrp="1"/>
          </p:cNvSpPr>
          <p:nvPr>
            <p:ph type="title"/>
          </p:nvPr>
        </p:nvSpPr>
        <p:spPr>
          <a:xfrm>
            <a:off x="0" y="539177"/>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Country Offer</a:t>
            </a:r>
            <a:endParaRPr/>
          </a:p>
        </p:txBody>
      </p:sp>
      <p:sp>
        <p:nvSpPr>
          <p:cNvPr id="458" name="Google Shape;458;p23"/>
          <p:cNvSpPr txBox="1">
            <a:spLocks noGrp="1"/>
          </p:cNvSpPr>
          <p:nvPr>
            <p:ph type="body" idx="1"/>
          </p:nvPr>
        </p:nvSpPr>
        <p:spPr>
          <a:xfrm>
            <a:off x="94025" y="1992000"/>
            <a:ext cx="4786088" cy="48660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To check the content that publishers have granted access to in a specific country and institution type,</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a:p>
          <a:p>
            <a:pPr marL="457200" lvl="0" indent="-406400" algn="l" rtl="0">
              <a:lnSpc>
                <a:spcPct val="90000"/>
              </a:lnSpc>
              <a:spcBef>
                <a:spcPts val="1000"/>
              </a:spcBef>
              <a:spcAft>
                <a:spcPts val="0"/>
              </a:spcAft>
              <a:buClr>
                <a:schemeClr val="dk1"/>
              </a:buClr>
              <a:buSzPts val="2800"/>
              <a:buChar char="●"/>
            </a:pPr>
            <a:r>
              <a:rPr lang="en-US">
                <a:solidFill>
                  <a:schemeClr val="dk1"/>
                </a:solidFill>
                <a:latin typeface="Open Sans"/>
                <a:ea typeface="Open Sans"/>
                <a:cs typeface="Open Sans"/>
                <a:sym typeface="Open Sans"/>
              </a:rPr>
              <a:t>Open the</a:t>
            </a:r>
            <a:r>
              <a:rPr lang="en-US" b="1">
                <a:solidFill>
                  <a:schemeClr val="dk1"/>
                </a:solidFill>
                <a:latin typeface="Open Sans"/>
                <a:ea typeface="Open Sans"/>
                <a:cs typeface="Open Sans"/>
                <a:sym typeface="Open Sans"/>
              </a:rPr>
              <a:t> Hamburger Menu</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457200" lvl="0" indent="-368300" algn="l" rtl="0">
              <a:lnSpc>
                <a:spcPct val="90000"/>
              </a:lnSpc>
              <a:spcBef>
                <a:spcPts val="1000"/>
              </a:spcBef>
              <a:spcAft>
                <a:spcPts val="0"/>
              </a:spcAft>
              <a:buClr>
                <a:schemeClr val="dk1"/>
              </a:buClr>
              <a:buSzPts val="2200"/>
              <a:buFont typeface="Open Sans"/>
              <a:buChar char="●"/>
            </a:pPr>
            <a:r>
              <a:rPr lang="en-US">
                <a:solidFill>
                  <a:schemeClr val="dk1"/>
                </a:solidFill>
                <a:latin typeface="Open Sans"/>
                <a:ea typeface="Open Sans"/>
                <a:cs typeface="Open Sans"/>
                <a:sym typeface="Open Sans"/>
              </a:rPr>
              <a:t>Click on</a:t>
            </a:r>
            <a:r>
              <a:rPr lang="en-US" b="1">
                <a:solidFill>
                  <a:schemeClr val="dk1"/>
                </a:solidFill>
                <a:latin typeface="Open Sans"/>
                <a:ea typeface="Open Sans"/>
                <a:cs typeface="Open Sans"/>
                <a:sym typeface="Open Sans"/>
              </a:rPr>
              <a:t> Reports</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457200" lvl="0" indent="-368300" algn="l" rtl="0">
              <a:lnSpc>
                <a:spcPct val="90000"/>
              </a:lnSpc>
              <a:spcBef>
                <a:spcPts val="1000"/>
              </a:spcBef>
              <a:spcAft>
                <a:spcPts val="0"/>
              </a:spcAft>
              <a:buClr>
                <a:schemeClr val="dk1"/>
              </a:buClr>
              <a:buSzPts val="2200"/>
              <a:buFont typeface="Open Sans"/>
              <a:buChar char="●"/>
            </a:pPr>
            <a:r>
              <a:rPr lang="en-US">
                <a:solidFill>
                  <a:schemeClr val="dk1"/>
                </a:solidFill>
                <a:latin typeface="Open Sans"/>
                <a:ea typeface="Open Sans"/>
                <a:cs typeface="Open Sans"/>
                <a:sym typeface="Open Sans"/>
              </a:rPr>
              <a:t>Then click on </a:t>
            </a:r>
            <a:r>
              <a:rPr lang="en-US" b="1">
                <a:solidFill>
                  <a:schemeClr val="dk1"/>
                </a:solidFill>
                <a:latin typeface="Open Sans"/>
                <a:ea typeface="Open Sans"/>
                <a:cs typeface="Open Sans"/>
                <a:sym typeface="Open Sans"/>
              </a:rPr>
              <a:t>Country Offer</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pic>
        <p:nvPicPr>
          <p:cNvPr id="459" name="Google Shape;459;p23"/>
          <p:cNvPicPr preferRelativeResize="0"/>
          <p:nvPr/>
        </p:nvPicPr>
        <p:blipFill rotWithShape="1">
          <a:blip r:embed="rId4">
            <a:alphaModFix/>
          </a:blip>
          <a:srcRect/>
          <a:stretch/>
        </p:blipFill>
        <p:spPr>
          <a:xfrm>
            <a:off x="5588329" y="5527760"/>
            <a:ext cx="2231368" cy="1359249"/>
          </a:xfrm>
          <a:prstGeom prst="rect">
            <a:avLst/>
          </a:prstGeom>
          <a:noFill/>
          <a:ln>
            <a:noFill/>
          </a:ln>
        </p:spPr>
      </p:pic>
      <p:sp>
        <p:nvSpPr>
          <p:cNvPr id="460" name="Google Shape;460;p23"/>
          <p:cNvSpPr/>
          <p:nvPr/>
        </p:nvSpPr>
        <p:spPr>
          <a:xfrm>
            <a:off x="5653505" y="5527760"/>
            <a:ext cx="2166192" cy="12409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61" name="Google Shape;461;p23"/>
          <p:cNvCxnSpPr/>
          <p:nvPr/>
        </p:nvCxnSpPr>
        <p:spPr>
          <a:xfrm>
            <a:off x="4750676" y="5527760"/>
            <a:ext cx="805630" cy="45262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e1c627edf3_0_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solidFill>
                  <a:srgbClr val="586F7C"/>
                </a:solidFill>
                <a:latin typeface="Open Sans"/>
                <a:ea typeface="Open Sans"/>
                <a:cs typeface="Open Sans"/>
                <a:sym typeface="Open Sans"/>
              </a:rPr>
              <a:t>Country Offer continued</a:t>
            </a:r>
            <a:endParaRPr/>
          </a:p>
        </p:txBody>
      </p:sp>
      <p:sp>
        <p:nvSpPr>
          <p:cNvPr id="468" name="Google Shape;468;ge1c627edf3_0_10"/>
          <p:cNvSpPr txBox="1">
            <a:spLocks noGrp="1"/>
          </p:cNvSpPr>
          <p:nvPr>
            <p:ph type="body" idx="1"/>
          </p:nvPr>
        </p:nvSpPr>
        <p:spPr>
          <a:xfrm>
            <a:off x="212275" y="1812475"/>
            <a:ext cx="5265000" cy="48660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sz="2200" dirty="0">
                <a:solidFill>
                  <a:srgbClr val="3F3F3F"/>
                </a:solidFill>
                <a:latin typeface="Open Sans"/>
                <a:ea typeface="Open Sans"/>
                <a:cs typeface="Open Sans"/>
                <a:sym typeface="Open Sans"/>
              </a:rPr>
              <a:t>Displayed is the </a:t>
            </a:r>
            <a:r>
              <a:rPr lang="en-US" sz="2200" b="1" dirty="0">
                <a:solidFill>
                  <a:srgbClr val="3F3F3F"/>
                </a:solidFill>
                <a:latin typeface="Open Sans"/>
                <a:ea typeface="Open Sans"/>
                <a:cs typeface="Open Sans"/>
                <a:sym typeface="Open Sans"/>
              </a:rPr>
              <a:t>Country Offer Page</a:t>
            </a:r>
            <a:r>
              <a:rPr lang="en-US" sz="2200" dirty="0">
                <a:solidFill>
                  <a:srgbClr val="3F3F3F"/>
                </a:solidFill>
                <a:latin typeface="Open Sans"/>
                <a:ea typeface="Open Sans"/>
                <a:cs typeface="Open Sans"/>
                <a:sym typeface="Open Sans"/>
              </a:rPr>
              <a:t>.  From the drop-down menu; </a:t>
            </a:r>
            <a:endParaRPr sz="2200"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Font typeface="Open Sans"/>
              <a:buChar char="●"/>
            </a:pPr>
            <a:r>
              <a:rPr lang="en-US" sz="2200" dirty="0">
                <a:solidFill>
                  <a:srgbClr val="3F3F3F"/>
                </a:solidFill>
                <a:latin typeface="Open Sans"/>
                <a:ea typeface="Open Sans"/>
                <a:cs typeface="Open Sans"/>
                <a:sym typeface="Open Sans"/>
              </a:rPr>
              <a:t>Select a country e.g., </a:t>
            </a:r>
            <a:r>
              <a:rPr lang="en-US" sz="2200" b="1" dirty="0">
                <a:solidFill>
                  <a:srgbClr val="3F3F3F"/>
                </a:solidFill>
                <a:latin typeface="Open Sans"/>
                <a:ea typeface="Open Sans"/>
                <a:cs typeface="Open Sans"/>
                <a:sym typeface="Open Sans"/>
              </a:rPr>
              <a:t>Bhutan</a:t>
            </a:r>
            <a:endParaRPr sz="2200" dirty="0">
              <a:solidFill>
                <a:srgbClr val="3F3F3F"/>
              </a:solidFill>
              <a:latin typeface="Open Sans"/>
              <a:ea typeface="Open Sans"/>
              <a:cs typeface="Open Sans"/>
              <a:sym typeface="Open Sans"/>
            </a:endParaRPr>
          </a:p>
          <a:p>
            <a:pPr marL="457200" lvl="0" indent="-381000" algn="l" rtl="0">
              <a:lnSpc>
                <a:spcPct val="90000"/>
              </a:lnSpc>
              <a:spcBef>
                <a:spcPts val="0"/>
              </a:spcBef>
              <a:spcAft>
                <a:spcPts val="0"/>
              </a:spcAft>
              <a:buClr>
                <a:schemeClr val="dk1"/>
              </a:buClr>
              <a:buSzPts val="2400"/>
              <a:buFont typeface="Open Sans"/>
              <a:buChar char="●"/>
            </a:pPr>
            <a:r>
              <a:rPr lang="en-US" sz="2200" dirty="0">
                <a:solidFill>
                  <a:srgbClr val="3F3F3F"/>
                </a:solidFill>
                <a:latin typeface="Open Sans"/>
                <a:ea typeface="Open Sans"/>
                <a:cs typeface="Open Sans"/>
                <a:sym typeface="Open Sans"/>
              </a:rPr>
              <a:t>Select an institutional category e.g., </a:t>
            </a:r>
            <a:r>
              <a:rPr lang="en-US" sz="2200" b="1" dirty="0">
                <a:solidFill>
                  <a:srgbClr val="3F3F3F"/>
                </a:solidFill>
                <a:latin typeface="Open Sans"/>
                <a:ea typeface="Open Sans"/>
                <a:cs typeface="Open Sans"/>
                <a:sym typeface="Open Sans"/>
              </a:rPr>
              <a:t>University / Faculty / College</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457200" lvl="0" indent="-381000" algn="l" rtl="0">
              <a:lnSpc>
                <a:spcPct val="90000"/>
              </a:lnSpc>
              <a:spcBef>
                <a:spcPts val="0"/>
              </a:spcBef>
              <a:spcAft>
                <a:spcPts val="0"/>
              </a:spcAft>
              <a:buClr>
                <a:schemeClr val="dk1"/>
              </a:buClr>
              <a:buSzPts val="2400"/>
              <a:buFont typeface="Open Sans"/>
              <a:buChar char="●"/>
            </a:pPr>
            <a:r>
              <a:rPr lang="en-US" sz="2200" dirty="0">
                <a:solidFill>
                  <a:srgbClr val="3F3F3F"/>
                </a:solidFill>
                <a:latin typeface="Open Sans"/>
                <a:ea typeface="Open Sans"/>
                <a:cs typeface="Open Sans"/>
                <a:sym typeface="Open Sans"/>
              </a:rPr>
              <a:t>Click on </a:t>
            </a:r>
            <a:r>
              <a:rPr lang="en-US" sz="2200" b="1" dirty="0">
                <a:solidFill>
                  <a:srgbClr val="3F3F3F"/>
                </a:solidFill>
                <a:latin typeface="Open Sans"/>
                <a:ea typeface="Open Sans"/>
                <a:cs typeface="Open Sans"/>
                <a:sym typeface="Open Sans"/>
              </a:rPr>
              <a:t>Find</a:t>
            </a:r>
            <a:endParaRPr dirty="0"/>
          </a:p>
          <a:p>
            <a:pPr marL="0" lvl="0" indent="0" algn="l" rtl="0">
              <a:lnSpc>
                <a:spcPct val="90000"/>
              </a:lnSpc>
              <a:spcBef>
                <a:spcPts val="1000"/>
              </a:spcBef>
              <a:spcAft>
                <a:spcPts val="0"/>
              </a:spcAft>
              <a:buSzPts val="2400"/>
              <a:buNone/>
            </a:pPr>
            <a:r>
              <a:rPr lang="en-US" sz="2200" dirty="0">
                <a:solidFill>
                  <a:srgbClr val="3F3F3F"/>
                </a:solidFill>
                <a:latin typeface="Open Sans"/>
                <a:ea typeface="Open Sans"/>
                <a:cs typeface="Open Sans"/>
                <a:sym typeface="Open Sans"/>
              </a:rPr>
              <a:t>Note the code used for the subsequent alphabetical list of Research4Life publishers that are granting access.</a:t>
            </a:r>
            <a:endParaRPr dirty="0"/>
          </a:p>
          <a:p>
            <a:pPr marL="0" lvl="0" indent="0" algn="l" rtl="0">
              <a:lnSpc>
                <a:spcPct val="90000"/>
              </a:lnSpc>
              <a:spcBef>
                <a:spcPts val="1000"/>
              </a:spcBef>
              <a:spcAft>
                <a:spcPts val="0"/>
              </a:spcAft>
              <a:buSzPts val="2400"/>
              <a:buNone/>
            </a:pPr>
            <a:r>
              <a:rPr lang="en-US" sz="2200" dirty="0">
                <a:solidFill>
                  <a:srgbClr val="3F3F3F"/>
                </a:solidFill>
                <a:latin typeface="Open Sans"/>
                <a:ea typeface="Open Sans"/>
                <a:cs typeface="Open Sans"/>
                <a:sym typeface="Open Sans"/>
              </a:rPr>
              <a:t>For Bhutan, the total access #s are 125527 books, 18803 journals, 69 reference sources and 17 databases</a:t>
            </a:r>
            <a:endParaRPr sz="2200" dirty="0">
              <a:solidFill>
                <a:srgbClr val="3F3F3F"/>
              </a:solidFill>
              <a:latin typeface="Open Sans"/>
              <a:ea typeface="Open Sans"/>
              <a:cs typeface="Open Sans"/>
              <a:sym typeface="Open Sans"/>
            </a:endParaRPr>
          </a:p>
        </p:txBody>
      </p:sp>
      <p:cxnSp>
        <p:nvCxnSpPr>
          <p:cNvPr id="470" name="Google Shape;470;ge1c627edf3_0_10"/>
          <p:cNvCxnSpPr>
            <a:cxnSpLocks/>
          </p:cNvCxnSpPr>
          <p:nvPr/>
        </p:nvCxnSpPr>
        <p:spPr>
          <a:xfrm>
            <a:off x="4719484" y="5968181"/>
            <a:ext cx="1619723" cy="374355"/>
          </a:xfrm>
          <a:prstGeom prst="straightConnector1">
            <a:avLst/>
          </a:prstGeom>
          <a:noFill/>
          <a:ln w="9525" cap="flat" cmpd="sng">
            <a:solidFill>
              <a:srgbClr val="FF0000"/>
            </a:solidFill>
            <a:prstDash val="solid"/>
            <a:round/>
            <a:headEnd type="none" w="sm" len="sm"/>
            <a:tailEnd type="triangle" w="med" len="med"/>
          </a:ln>
        </p:spPr>
      </p:cxnSp>
      <p:cxnSp>
        <p:nvCxnSpPr>
          <p:cNvPr id="471" name="Google Shape;471;ge1c627edf3_0_10"/>
          <p:cNvCxnSpPr/>
          <p:nvPr/>
        </p:nvCxnSpPr>
        <p:spPr>
          <a:xfrm>
            <a:off x="4300297" y="4622841"/>
            <a:ext cx="1895400" cy="305100"/>
          </a:xfrm>
          <a:prstGeom prst="straightConnector1">
            <a:avLst/>
          </a:prstGeom>
          <a:noFill/>
          <a:ln w="9525" cap="flat" cmpd="sng">
            <a:solidFill>
              <a:srgbClr val="FF0000"/>
            </a:solidFill>
            <a:prstDash val="solid"/>
            <a:round/>
            <a:headEnd type="none" w="sm" len="sm"/>
            <a:tailEnd type="triangle" w="med" len="med"/>
          </a:ln>
        </p:spPr>
      </p:cxnSp>
      <p:pic>
        <p:nvPicPr>
          <p:cNvPr id="473" name="Google Shape;473;ge1c627edf3_0_10"/>
          <p:cNvPicPr preferRelativeResize="0"/>
          <p:nvPr/>
        </p:nvPicPr>
        <p:blipFill rotWithShape="1">
          <a:blip r:embed="rId3"/>
          <a:srcRect/>
          <a:stretch/>
        </p:blipFill>
        <p:spPr>
          <a:xfrm>
            <a:off x="6506271" y="1944518"/>
            <a:ext cx="5393085" cy="4866000"/>
          </a:xfrm>
          <a:prstGeom prst="rect">
            <a:avLst/>
          </a:prstGeom>
          <a:noFill/>
          <a:ln>
            <a:noFill/>
          </a:ln>
        </p:spPr>
      </p:pic>
      <p:sp>
        <p:nvSpPr>
          <p:cNvPr id="474" name="Google Shape;474;ge1c627edf3_0_10"/>
          <p:cNvSpPr/>
          <p:nvPr/>
        </p:nvSpPr>
        <p:spPr>
          <a:xfrm>
            <a:off x="6195697" y="2340076"/>
            <a:ext cx="5393084" cy="23990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Title Lists</a:t>
            </a:r>
            <a:endParaRPr dirty="0">
              <a:solidFill>
                <a:srgbClr val="586F7C"/>
              </a:solidFill>
            </a:endParaRPr>
          </a:p>
        </p:txBody>
      </p:sp>
      <p:sp>
        <p:nvSpPr>
          <p:cNvPr id="480" name="Google Shape;480;p26"/>
          <p:cNvSpPr txBox="1">
            <a:spLocks noGrp="1"/>
          </p:cNvSpPr>
          <p:nvPr>
            <p:ph type="body" idx="1"/>
          </p:nvPr>
        </p:nvSpPr>
        <p:spPr>
          <a:xfrm>
            <a:off x="660846" y="2007253"/>
            <a:ext cx="4125600" cy="40329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Tx/>
              <a:buSzPts val="2400"/>
              <a:buFont typeface="Open Sans"/>
              <a:buChar char="●"/>
            </a:pPr>
            <a:r>
              <a:rPr lang="en-US" sz="2400" dirty="0">
                <a:solidFill>
                  <a:schemeClr val="tx1">
                    <a:lumMod val="65000"/>
                    <a:lumOff val="35000"/>
                  </a:schemeClr>
                </a:solidFill>
                <a:latin typeface="Open Sans"/>
                <a:ea typeface="Open Sans"/>
                <a:cs typeface="Open Sans"/>
                <a:sym typeface="Open Sans"/>
              </a:rPr>
              <a:t>To </a:t>
            </a:r>
            <a:r>
              <a:rPr lang="en-US" dirty="0">
                <a:solidFill>
                  <a:schemeClr val="tx1">
                    <a:lumMod val="65000"/>
                    <a:lumOff val="35000"/>
                  </a:schemeClr>
                </a:solidFill>
                <a:latin typeface="Open Sans"/>
                <a:ea typeface="Open Sans"/>
                <a:cs typeface="Open Sans"/>
                <a:sym typeface="Open Sans"/>
              </a:rPr>
              <a:t>create Title Lists, click on the hamburger menu </a:t>
            </a:r>
            <a:endParaRPr dirty="0">
              <a:solidFill>
                <a:schemeClr val="tx1">
                  <a:lumMod val="65000"/>
                  <a:lumOff val="35000"/>
                </a:schemeClr>
              </a:solidFill>
            </a:endParaRPr>
          </a:p>
          <a:p>
            <a:pPr marL="457200" lvl="0" indent="-381000" algn="l" rtl="0">
              <a:lnSpc>
                <a:spcPct val="90000"/>
              </a:lnSpc>
              <a:spcBef>
                <a:spcPts val="1000"/>
              </a:spcBef>
              <a:spcAft>
                <a:spcPts val="0"/>
              </a:spcAft>
              <a:buClrTx/>
              <a:buSzPts val="2400"/>
              <a:buFont typeface="Open Sans"/>
              <a:buChar char="●"/>
            </a:pPr>
            <a:r>
              <a:rPr lang="en-US" dirty="0">
                <a:solidFill>
                  <a:schemeClr val="tx1">
                    <a:lumMod val="65000"/>
                    <a:lumOff val="35000"/>
                  </a:schemeClr>
                </a:solidFill>
                <a:latin typeface="Open Sans"/>
                <a:ea typeface="Open Sans"/>
                <a:cs typeface="Open Sans"/>
                <a:sym typeface="Open Sans"/>
              </a:rPr>
              <a:t>Scroll down the page</a:t>
            </a:r>
            <a:endParaRPr dirty="0">
              <a:solidFill>
                <a:schemeClr val="tx1">
                  <a:lumMod val="65000"/>
                  <a:lumOff val="35000"/>
                </a:schemeClr>
              </a:solidFill>
            </a:endParaRPr>
          </a:p>
          <a:p>
            <a:pPr marL="457200" lvl="0" indent="-381000" algn="l" rtl="0">
              <a:lnSpc>
                <a:spcPct val="90000"/>
              </a:lnSpc>
              <a:spcBef>
                <a:spcPts val="1000"/>
              </a:spcBef>
              <a:spcAft>
                <a:spcPts val="0"/>
              </a:spcAft>
              <a:buClrTx/>
              <a:buSzPts val="2400"/>
              <a:buFont typeface="Open Sans"/>
              <a:buChar char="●"/>
            </a:pPr>
            <a:r>
              <a:rPr lang="en-US" dirty="0">
                <a:solidFill>
                  <a:schemeClr val="tx1">
                    <a:lumMod val="65000"/>
                    <a:lumOff val="35000"/>
                  </a:schemeClr>
                </a:solidFill>
                <a:latin typeface="Open Sans"/>
                <a:ea typeface="Open Sans"/>
                <a:cs typeface="Open Sans"/>
                <a:sym typeface="Open Sans"/>
              </a:rPr>
              <a:t>Click on </a:t>
            </a:r>
            <a:r>
              <a:rPr lang="en-US" b="1" dirty="0">
                <a:solidFill>
                  <a:schemeClr val="tx1">
                    <a:lumMod val="65000"/>
                    <a:lumOff val="35000"/>
                  </a:schemeClr>
                </a:solidFill>
                <a:latin typeface="Open Sans"/>
                <a:ea typeface="Open Sans"/>
                <a:cs typeface="Open Sans"/>
                <a:sym typeface="Open Sans"/>
              </a:rPr>
              <a:t>Reports</a:t>
            </a:r>
            <a:r>
              <a:rPr lang="en-US" dirty="0">
                <a:solidFill>
                  <a:schemeClr val="tx1">
                    <a:lumMod val="65000"/>
                    <a:lumOff val="35000"/>
                  </a:schemeClr>
                </a:solidFill>
                <a:latin typeface="Open Sans"/>
                <a:ea typeface="Open Sans"/>
                <a:cs typeface="Open Sans"/>
                <a:sym typeface="Open Sans"/>
              </a:rPr>
              <a:t> and </a:t>
            </a:r>
            <a:r>
              <a:rPr lang="en-US" b="1" dirty="0">
                <a:solidFill>
                  <a:schemeClr val="tx1">
                    <a:lumMod val="65000"/>
                    <a:lumOff val="35000"/>
                  </a:schemeClr>
                </a:solidFill>
                <a:latin typeface="Open Sans"/>
                <a:ea typeface="Open Sans"/>
                <a:cs typeface="Open Sans"/>
                <a:sym typeface="Open Sans"/>
              </a:rPr>
              <a:t>Title Lists</a:t>
            </a:r>
            <a:endParaRPr dirty="0">
              <a:solidFill>
                <a:schemeClr val="tx1">
                  <a:lumMod val="65000"/>
                  <a:lumOff val="35000"/>
                </a:schemeClr>
              </a:solidFill>
            </a:endParaRPr>
          </a:p>
          <a:p>
            <a:pPr marL="457200" lvl="0" indent="-381000" algn="l" rtl="0">
              <a:lnSpc>
                <a:spcPct val="90000"/>
              </a:lnSpc>
              <a:spcBef>
                <a:spcPts val="1000"/>
              </a:spcBef>
              <a:spcAft>
                <a:spcPts val="0"/>
              </a:spcAft>
              <a:buClrTx/>
              <a:buSzPts val="2400"/>
              <a:buFont typeface="Open Sans"/>
              <a:buChar char="●"/>
            </a:pPr>
            <a:r>
              <a:rPr lang="en-US" dirty="0">
                <a:solidFill>
                  <a:schemeClr val="tx1">
                    <a:lumMod val="65000"/>
                    <a:lumOff val="35000"/>
                  </a:schemeClr>
                </a:solidFill>
                <a:latin typeface="Open Sans"/>
                <a:ea typeface="Open Sans"/>
                <a:cs typeface="Open Sans"/>
                <a:sym typeface="Open Sans"/>
              </a:rPr>
              <a:t>When describing Research4Life resources, these lists will be useful</a:t>
            </a:r>
            <a:endParaRPr dirty="0">
              <a:solidFill>
                <a:schemeClr val="tx1">
                  <a:lumMod val="65000"/>
                  <a:lumOff val="35000"/>
                </a:schemeClr>
              </a:solidFill>
            </a:endParaRPr>
          </a:p>
          <a:p>
            <a:pPr marL="457200" lvl="0" indent="-228600" algn="l" rtl="0">
              <a:lnSpc>
                <a:spcPct val="90000"/>
              </a:lnSpc>
              <a:spcBef>
                <a:spcPts val="1000"/>
              </a:spcBef>
              <a:spcAft>
                <a:spcPts val="0"/>
              </a:spcAft>
              <a:buClrTx/>
              <a:buSzPts val="2400"/>
              <a:buFont typeface="Open Sans"/>
              <a:buNone/>
            </a:pPr>
            <a:endParaRPr dirty="0">
              <a:solidFill>
                <a:srgbClr val="3F3F3F"/>
              </a:solidFill>
              <a:latin typeface="Open Sans"/>
              <a:ea typeface="Open Sans"/>
              <a:cs typeface="Open Sans"/>
              <a:sym typeface="Open Sans"/>
            </a:endParaRPr>
          </a:p>
        </p:txBody>
      </p:sp>
      <p:pic>
        <p:nvPicPr>
          <p:cNvPr id="481" name="Google Shape;481;p26"/>
          <p:cNvPicPr preferRelativeResize="0"/>
          <p:nvPr/>
        </p:nvPicPr>
        <p:blipFill rotWithShape="1">
          <a:blip r:embed="rId3">
            <a:alphaModFix/>
          </a:blip>
          <a:srcRect/>
          <a:stretch/>
        </p:blipFill>
        <p:spPr>
          <a:xfrm>
            <a:off x="8004654" y="1671157"/>
            <a:ext cx="1952625" cy="571500"/>
          </a:xfrm>
          <a:prstGeom prst="rect">
            <a:avLst/>
          </a:prstGeom>
          <a:noFill/>
          <a:ln>
            <a:noFill/>
          </a:ln>
        </p:spPr>
      </p:pic>
      <p:pic>
        <p:nvPicPr>
          <p:cNvPr id="482" name="Google Shape;482;p26"/>
          <p:cNvPicPr preferRelativeResize="0"/>
          <p:nvPr/>
        </p:nvPicPr>
        <p:blipFill rotWithShape="1">
          <a:blip r:embed="rId4">
            <a:alphaModFix/>
          </a:blip>
          <a:srcRect/>
          <a:stretch/>
        </p:blipFill>
        <p:spPr>
          <a:xfrm>
            <a:off x="5943600" y="2311909"/>
            <a:ext cx="3249175" cy="4167279"/>
          </a:xfrm>
          <a:prstGeom prst="rect">
            <a:avLst/>
          </a:prstGeom>
          <a:noFill/>
          <a:ln>
            <a:noFill/>
          </a:ln>
        </p:spPr>
      </p:pic>
      <p:pic>
        <p:nvPicPr>
          <p:cNvPr id="483" name="Google Shape;483;p26"/>
          <p:cNvPicPr preferRelativeResize="0"/>
          <p:nvPr/>
        </p:nvPicPr>
        <p:blipFill rotWithShape="1">
          <a:blip r:embed="rId5">
            <a:alphaModFix/>
          </a:blip>
          <a:srcRect/>
          <a:stretch/>
        </p:blipFill>
        <p:spPr>
          <a:xfrm>
            <a:off x="2228768" y="2929106"/>
            <a:ext cx="396445" cy="250811"/>
          </a:xfrm>
          <a:prstGeom prst="rect">
            <a:avLst/>
          </a:prstGeom>
          <a:noFill/>
          <a:ln>
            <a:noFill/>
          </a:ln>
        </p:spPr>
      </p:pic>
      <p:sp>
        <p:nvSpPr>
          <p:cNvPr id="484" name="Google Shape;484;p26"/>
          <p:cNvSpPr/>
          <p:nvPr/>
        </p:nvSpPr>
        <p:spPr>
          <a:xfrm>
            <a:off x="5943600" y="5384738"/>
            <a:ext cx="1796902" cy="111449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85" name="Google Shape;485;p26"/>
          <p:cNvCxnSpPr>
            <a:cxnSpLocks/>
          </p:cNvCxnSpPr>
          <p:nvPr/>
        </p:nvCxnSpPr>
        <p:spPr>
          <a:xfrm flipV="1">
            <a:off x="2625213" y="2007250"/>
            <a:ext cx="6636859" cy="1080899"/>
          </a:xfrm>
          <a:prstGeom prst="straightConnector1">
            <a:avLst/>
          </a:prstGeom>
          <a:noFill/>
          <a:ln w="9525" cap="flat" cmpd="sng">
            <a:solidFill>
              <a:srgbClr val="FF0000"/>
            </a:solidFill>
            <a:prstDash val="solid"/>
            <a:round/>
            <a:headEnd type="none" w="sm" len="sm"/>
            <a:tailEnd type="triangle" w="med" len="med"/>
          </a:ln>
        </p:spPr>
      </p:cxnSp>
      <p:cxnSp>
        <p:nvCxnSpPr>
          <p:cNvPr id="486" name="Google Shape;486;p26"/>
          <p:cNvCxnSpPr/>
          <p:nvPr/>
        </p:nvCxnSpPr>
        <p:spPr>
          <a:xfrm>
            <a:off x="2817628" y="4169013"/>
            <a:ext cx="3184967" cy="219780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Research4Life (R4L) Collections</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p:txBody>
      </p:sp>
      <p:sp>
        <p:nvSpPr>
          <p:cNvPr id="97" name="Google Shape;97;p3"/>
          <p:cNvSpPr txBox="1">
            <a:spLocks noGrp="1"/>
          </p:cNvSpPr>
          <p:nvPr>
            <p:ph type="body" idx="1"/>
          </p:nvPr>
        </p:nvSpPr>
        <p:spPr>
          <a:xfrm>
            <a:off x="261300" y="1883200"/>
            <a:ext cx="11188500" cy="46536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b="0" i="0" dirty="0">
                <a:solidFill>
                  <a:srgbClr val="424242"/>
                </a:solidFill>
                <a:latin typeface="Open Sans"/>
                <a:ea typeface="Open Sans"/>
                <a:cs typeface="Open Sans"/>
                <a:sym typeface="Open Sans"/>
              </a:rPr>
              <a:t>Since 2002, Research4Life has provided researchers at more than 11,000 institutions in over 125 lower- and middle-income countries with free or low-cost online access to up </a:t>
            </a:r>
            <a:r>
              <a:rPr lang="en-US" sz="2000" dirty="0">
                <a:solidFill>
                  <a:srgbClr val="424242"/>
                </a:solidFill>
                <a:latin typeface="Open Sans"/>
                <a:ea typeface="Open Sans"/>
                <a:cs typeface="Open Sans"/>
                <a:sym typeface="Open Sans"/>
              </a:rPr>
              <a:t>205</a:t>
            </a:r>
            <a:r>
              <a:rPr lang="en-US" sz="2000" b="0" i="0" dirty="0">
                <a:solidFill>
                  <a:srgbClr val="424242"/>
                </a:solidFill>
                <a:latin typeface="Open Sans"/>
                <a:ea typeface="Open Sans"/>
                <a:cs typeface="Open Sans"/>
                <a:sym typeface="Open Sans"/>
              </a:rPr>
              <a:t>,000 leading journals</a:t>
            </a:r>
            <a:r>
              <a:rPr lang="en-US" sz="2000" dirty="0">
                <a:solidFill>
                  <a:srgbClr val="424242"/>
                </a:solidFill>
                <a:latin typeface="Open Sans"/>
                <a:ea typeface="Open Sans"/>
                <a:cs typeface="Open Sans"/>
                <a:sym typeface="Open Sans"/>
              </a:rPr>
              <a:t>, e-</a:t>
            </a:r>
            <a:r>
              <a:rPr lang="en-US" sz="2000" b="0" i="0" dirty="0">
                <a:solidFill>
                  <a:srgbClr val="424242"/>
                </a:solidFill>
                <a:latin typeface="Open Sans"/>
                <a:ea typeface="Open Sans"/>
                <a:cs typeface="Open Sans"/>
                <a:sym typeface="Open Sans"/>
              </a:rPr>
              <a:t> books and other information resources  in the fields of health, agriculture, environment, applied sciences, social sciences and legal information.</a:t>
            </a:r>
            <a:endParaRPr dirty="0">
              <a:solidFill>
                <a:srgbClr val="424242"/>
              </a:solidFill>
            </a:endParaRPr>
          </a:p>
          <a:p>
            <a:pPr marL="457200" lvl="0" indent="-381000" algn="l" rtl="0">
              <a:lnSpc>
                <a:spcPct val="150000"/>
              </a:lnSpc>
              <a:spcBef>
                <a:spcPts val="1000"/>
              </a:spcBef>
              <a:spcAft>
                <a:spcPts val="0"/>
              </a:spcAft>
              <a:buClr>
                <a:schemeClr val="dk1"/>
              </a:buClr>
              <a:buSzPts val="2400"/>
              <a:buChar char="●"/>
            </a:pPr>
            <a:r>
              <a:rPr lang="en-US" sz="2000" dirty="0">
                <a:solidFill>
                  <a:srgbClr val="424242"/>
                </a:solidFill>
                <a:latin typeface="Open Sans"/>
                <a:ea typeface="Open Sans"/>
                <a:cs typeface="Open Sans"/>
                <a:sym typeface="Open Sans"/>
              </a:rPr>
              <a:t>Research4Life </a:t>
            </a:r>
            <a:r>
              <a:rPr lang="en-US" sz="2000" b="0" i="0" dirty="0">
                <a:solidFill>
                  <a:srgbClr val="424242"/>
                </a:solidFill>
                <a:latin typeface="Open Sans"/>
                <a:ea typeface="Open Sans"/>
                <a:cs typeface="Open Sans"/>
                <a:sym typeface="Open Sans"/>
              </a:rPr>
              <a:t>does this in partnership with organizations in the fields of scholarly communications, technology and international development: WHO, FAO, UNEP, WIPO, ILO; Cornell and Yale Universities; the International Association of Scientific, Technical &amp; Medical Publishers and more than </a:t>
            </a:r>
            <a:r>
              <a:rPr lang="en-US" sz="2000" dirty="0">
                <a:solidFill>
                  <a:srgbClr val="424242"/>
                </a:solidFill>
                <a:latin typeface="Open Sans"/>
                <a:ea typeface="Open Sans"/>
                <a:cs typeface="Open Sans"/>
                <a:sym typeface="Open Sans"/>
              </a:rPr>
              <a:t>200</a:t>
            </a:r>
            <a:r>
              <a:rPr lang="en-US" sz="2000" b="0" i="0" dirty="0">
                <a:solidFill>
                  <a:srgbClr val="424242"/>
                </a:solidFill>
                <a:latin typeface="Open Sans"/>
                <a:ea typeface="Open Sans"/>
                <a:cs typeface="Open Sans"/>
                <a:sym typeface="Open Sans"/>
              </a:rPr>
              <a:t> international publisher partners.</a:t>
            </a:r>
            <a:endParaRPr dirty="0">
              <a:solidFill>
                <a:srgbClr val="424242"/>
              </a:solidFill>
            </a:endParaRPr>
          </a:p>
          <a:p>
            <a:pPr marL="76200" lvl="0" indent="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a:p>
            <a:pPr marL="457200" lvl="0" indent="-22860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panose="020B0606030504020204" pitchFamily="34" charset="0"/>
                <a:ea typeface="Open Sans" panose="020B0606030504020204" pitchFamily="34" charset="0"/>
                <a:cs typeface="Open Sans" panose="020B0606030504020204" pitchFamily="34" charset="0"/>
              </a:rPr>
              <a:t>Title Lists options</a:t>
            </a:r>
            <a:endParaRPr dirty="0">
              <a:solidFill>
                <a:srgbClr val="586F7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2" name="Google Shape;492;p27"/>
          <p:cNvSpPr txBox="1">
            <a:spLocks noGrp="1"/>
          </p:cNvSpPr>
          <p:nvPr>
            <p:ph type="body" idx="1"/>
          </p:nvPr>
        </p:nvSpPr>
        <p:spPr>
          <a:xfrm>
            <a:off x="183302" y="1837143"/>
            <a:ext cx="4548186" cy="4457332"/>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Tx/>
              <a:buSzPct val="100000"/>
              <a:buFont typeface="Open Sans"/>
              <a:buChar char="●"/>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Title lists for Journals, Books and Resources can be downloaded from this page.</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lnSpc>
                <a:spcPct val="90000"/>
              </a:lnSpc>
              <a:spcBef>
                <a:spcPts val="1000"/>
              </a:spcBef>
              <a:spcAft>
                <a:spcPts val="0"/>
              </a:spcAft>
              <a:buClrTx/>
              <a:buSzPct val="100000"/>
              <a:buFont typeface="Open Sans"/>
              <a:buChar char="●"/>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Lists can be either for content available at your institution or all content provided through Research4Life. </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lnSpc>
                <a:spcPct val="90000"/>
              </a:lnSpc>
              <a:spcBef>
                <a:spcPts val="1000"/>
              </a:spcBef>
              <a:spcAft>
                <a:spcPts val="0"/>
              </a:spcAft>
              <a:buClrTx/>
              <a:buSzPct val="100000"/>
              <a:buFont typeface="Open Sans"/>
              <a:buChar char="●"/>
            </a:pP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format options are </a:t>
            </a:r>
            <a:r>
              <a:rPr lang="en-US" sz="2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XLCS</a:t>
            </a:r>
            <a:r>
              <a:rPr lang="en-US"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20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Roboto"/>
              </a:rPr>
              <a:t>Microsoft Excel Open XML Spreadsheet) and </a:t>
            </a:r>
            <a:r>
              <a:rPr lang="en-US" sz="2200" b="1"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Roboto"/>
              </a:rPr>
              <a:t>CSV </a:t>
            </a:r>
            <a:r>
              <a:rPr lang="en-US" sz="220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Roboto"/>
              </a:rPr>
              <a:t>(comma-separated values/ text file that is saved in a table structured format).</a:t>
            </a:r>
            <a:endParaRPr sz="2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93" name="Google Shape;493;p27"/>
          <p:cNvPicPr preferRelativeResize="0"/>
          <p:nvPr/>
        </p:nvPicPr>
        <p:blipFill rotWithShape="1">
          <a:blip r:embed="rId3">
            <a:alphaModFix/>
          </a:blip>
          <a:srcRect/>
          <a:stretch/>
        </p:blipFill>
        <p:spPr>
          <a:xfrm>
            <a:off x="5071730" y="1700981"/>
            <a:ext cx="7011395" cy="4926387"/>
          </a:xfrm>
          <a:prstGeom prst="rect">
            <a:avLst/>
          </a:prstGeom>
          <a:noFill/>
          <a:ln>
            <a:noFill/>
          </a:ln>
        </p:spPr>
      </p:pic>
      <p:sp>
        <p:nvSpPr>
          <p:cNvPr id="494" name="Google Shape;494;p27"/>
          <p:cNvSpPr/>
          <p:nvPr/>
        </p:nvSpPr>
        <p:spPr>
          <a:xfrm>
            <a:off x="5071730" y="3694162"/>
            <a:ext cx="1959691" cy="85657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5" name="Google Shape;495;p27"/>
          <p:cNvCxnSpPr>
            <a:cxnSpLocks/>
          </p:cNvCxnSpPr>
          <p:nvPr/>
        </p:nvCxnSpPr>
        <p:spPr>
          <a:xfrm>
            <a:off x="4109884" y="3957793"/>
            <a:ext cx="864432" cy="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10"/>
          <p:cNvPicPr preferRelativeResize="0"/>
          <p:nvPr/>
        </p:nvPicPr>
        <p:blipFill rotWithShape="1">
          <a:blip r:embed="rId3">
            <a:alphaModFix/>
          </a:blip>
          <a:srcRect/>
          <a:stretch/>
        </p:blipFill>
        <p:spPr>
          <a:xfrm>
            <a:off x="1" y="4010025"/>
            <a:ext cx="5740400" cy="2714625"/>
          </a:xfrm>
          <a:prstGeom prst="rect">
            <a:avLst/>
          </a:prstGeom>
          <a:noFill/>
          <a:ln>
            <a:noFill/>
          </a:ln>
        </p:spPr>
      </p:pic>
      <p:sp>
        <p:nvSpPr>
          <p:cNvPr id="502" name="Google Shape;502;p10"/>
          <p:cNvSpPr/>
          <p:nvPr/>
        </p:nvSpPr>
        <p:spPr>
          <a:xfrm>
            <a:off x="6096000" y="2497135"/>
            <a:ext cx="4206440" cy="3984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3" name="Google Shape;503;p10"/>
          <p:cNvSpPr/>
          <p:nvPr/>
        </p:nvSpPr>
        <p:spPr>
          <a:xfrm>
            <a:off x="101600" y="5570535"/>
            <a:ext cx="5638798" cy="2841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10"/>
          <p:cNvSpPr txBox="1">
            <a:spLocks noGrp="1"/>
          </p:cNvSpPr>
          <p:nvPr>
            <p:ph type="body" idx="1"/>
          </p:nvPr>
        </p:nvSpPr>
        <p:spPr>
          <a:xfrm>
            <a:off x="124260" y="1816100"/>
            <a:ext cx="5593477" cy="187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Lancet with </a:t>
            </a:r>
            <a:r>
              <a:rPr lang="en-US" sz="2200" b="1">
                <a:solidFill>
                  <a:srgbClr val="3F3F3F"/>
                </a:solidFill>
                <a:latin typeface="Open Sans"/>
                <a:ea typeface="Open Sans"/>
                <a:cs typeface="Open Sans"/>
                <a:sym typeface="Open Sans"/>
              </a:rPr>
              <a:t>Publication Type </a:t>
            </a:r>
            <a:r>
              <a:rPr lang="en-US" sz="2200">
                <a:solidFill>
                  <a:srgbClr val="3F3F3F"/>
                </a:solidFill>
                <a:latin typeface="Open Sans"/>
                <a:ea typeface="Open Sans"/>
                <a:cs typeface="Open Sans"/>
                <a:sym typeface="Open Sans"/>
              </a:rPr>
              <a:t>search results</a:t>
            </a:r>
            <a:endParaRPr>
              <a:solidFill>
                <a:srgbClr val="3F3F3F"/>
              </a:solidFill>
            </a:endParaRPr>
          </a:p>
          <a:p>
            <a:pPr marL="0" lvl="0" indent="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Search results - bolded in </a:t>
            </a:r>
            <a:r>
              <a:rPr lang="en-US" sz="2200" b="1">
                <a:solidFill>
                  <a:srgbClr val="3F3F3F"/>
                </a:solidFill>
                <a:latin typeface="Open Sans"/>
                <a:ea typeface="Open Sans"/>
                <a:cs typeface="Open Sans"/>
                <a:sym typeface="Open Sans"/>
              </a:rPr>
              <a:t>yellow</a:t>
            </a:r>
            <a:endParaRPr>
              <a:solidFill>
                <a:srgbClr val="3F3F3F"/>
              </a:solidFill>
            </a:endParaRPr>
          </a:p>
          <a:p>
            <a:pPr marL="0" lvl="0" indent="0" algn="l" rtl="0">
              <a:lnSpc>
                <a:spcPct val="100000"/>
              </a:lnSpc>
              <a:spcBef>
                <a:spcPts val="0"/>
              </a:spcBef>
              <a:spcAft>
                <a:spcPts val="0"/>
              </a:spcAft>
              <a:buClr>
                <a:schemeClr val="dk1"/>
              </a:buClr>
              <a:buSzPts val="2200"/>
              <a:buNone/>
            </a:pPr>
            <a:endParaRPr sz="2200" b="1">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b="1">
                <a:solidFill>
                  <a:srgbClr val="3F3F3F"/>
                </a:solidFill>
                <a:latin typeface="Open Sans"/>
                <a:ea typeface="Open Sans"/>
                <a:cs typeface="Open Sans"/>
                <a:sym typeface="Open Sans"/>
              </a:rPr>
              <a:t>12 results </a:t>
            </a:r>
            <a:r>
              <a:rPr lang="en-US" sz="2200">
                <a:solidFill>
                  <a:srgbClr val="3F3F3F"/>
                </a:solidFill>
                <a:latin typeface="Open Sans"/>
                <a:ea typeface="Open Sans"/>
                <a:cs typeface="Open Sans"/>
                <a:sym typeface="Open Sans"/>
              </a:rPr>
              <a:t>– click on the 1</a:t>
            </a:r>
            <a:r>
              <a:rPr lang="en-US" sz="2200" baseline="30000">
                <a:solidFill>
                  <a:srgbClr val="3F3F3F"/>
                </a:solidFill>
                <a:latin typeface="Open Sans"/>
                <a:ea typeface="Open Sans"/>
                <a:cs typeface="Open Sans"/>
                <a:sym typeface="Open Sans"/>
              </a:rPr>
              <a:t>st</a:t>
            </a:r>
            <a:r>
              <a:rPr lang="en-US" sz="2200">
                <a:solidFill>
                  <a:srgbClr val="3F3F3F"/>
                </a:solidFill>
                <a:latin typeface="Open Sans"/>
                <a:ea typeface="Open Sans"/>
                <a:cs typeface="Open Sans"/>
                <a:sym typeface="Open Sans"/>
              </a:rPr>
              <a:t> listing</a:t>
            </a:r>
            <a:endParaRPr>
              <a:solidFill>
                <a:srgbClr val="3F3F3F"/>
              </a:solidFill>
            </a:endParaRPr>
          </a:p>
          <a:p>
            <a:pPr marL="342900" lvl="0" indent="-203200" algn="l" rtl="0">
              <a:lnSpc>
                <a:spcPct val="100000"/>
              </a:lnSpc>
              <a:spcBef>
                <a:spcPts val="0"/>
              </a:spcBef>
              <a:spcAft>
                <a:spcPts val="0"/>
              </a:spcAft>
              <a:buClr>
                <a:schemeClr val="dk1"/>
              </a:buClr>
              <a:buSzPts val="2200"/>
              <a:buNone/>
            </a:pPr>
            <a:endParaRPr sz="2200" b="1">
              <a:solidFill>
                <a:srgbClr val="3F3F3F"/>
              </a:solidFill>
              <a:latin typeface="Open Sans"/>
              <a:ea typeface="Open Sans"/>
              <a:cs typeface="Open Sans"/>
              <a:sym typeface="Open Sans"/>
            </a:endParaRPr>
          </a:p>
        </p:txBody>
      </p:sp>
      <p:sp>
        <p:nvSpPr>
          <p:cNvPr id="505" name="Google Shape;505;p10"/>
          <p:cNvSpPr txBox="1">
            <a:spLocks noGrp="1"/>
          </p:cNvSpPr>
          <p:nvPr>
            <p:ph type="title"/>
          </p:nvPr>
        </p:nvSpPr>
        <p:spPr>
          <a:xfrm>
            <a:off x="0" y="378812"/>
            <a:ext cx="8037095"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Open, download a pdf and export a citation  - access to The Lancet (via Hamburger Menu/Search Content)</a:t>
            </a:r>
            <a:endParaRPr>
              <a:latin typeface="Open Sans"/>
              <a:ea typeface="Open Sans"/>
              <a:cs typeface="Open Sans"/>
              <a:sym typeface="Open Sans"/>
            </a:endParaRPr>
          </a:p>
        </p:txBody>
      </p:sp>
      <p:pic>
        <p:nvPicPr>
          <p:cNvPr id="506" name="Google Shape;506;p10"/>
          <p:cNvPicPr preferRelativeResize="0"/>
          <p:nvPr/>
        </p:nvPicPr>
        <p:blipFill rotWithShape="1">
          <a:blip r:embed="rId4">
            <a:alphaModFix/>
          </a:blip>
          <a:srcRect/>
          <a:stretch/>
        </p:blipFill>
        <p:spPr>
          <a:xfrm>
            <a:off x="5927833" y="1723137"/>
            <a:ext cx="5852931" cy="5134863"/>
          </a:xfrm>
          <a:prstGeom prst="rect">
            <a:avLst/>
          </a:prstGeom>
          <a:noFill/>
          <a:ln>
            <a:noFill/>
          </a:ln>
        </p:spPr>
      </p:pic>
      <p:cxnSp>
        <p:nvCxnSpPr>
          <p:cNvPr id="507" name="Google Shape;507;p10"/>
          <p:cNvCxnSpPr/>
          <p:nvPr/>
        </p:nvCxnSpPr>
        <p:spPr>
          <a:xfrm rot="10800000" flipH="1">
            <a:off x="5355771" y="3316538"/>
            <a:ext cx="740229" cy="233314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4000" b="0" i="0" u="none" strike="noStrike">
                <a:solidFill>
                  <a:srgbClr val="586F7C"/>
                </a:solidFill>
                <a:latin typeface="Open Sans"/>
                <a:ea typeface="Open Sans"/>
                <a:cs typeface="Open Sans"/>
                <a:sym typeface="Open Sans"/>
              </a:rPr>
              <a:t>Open, download continued</a:t>
            </a:r>
            <a:endParaRPr/>
          </a:p>
        </p:txBody>
      </p:sp>
      <p:sp>
        <p:nvSpPr>
          <p:cNvPr id="513" name="Google Shape;513;p12"/>
          <p:cNvSpPr txBox="1">
            <a:spLocks noGrp="1"/>
          </p:cNvSpPr>
          <p:nvPr>
            <p:ph type="body" idx="1"/>
          </p:nvPr>
        </p:nvSpPr>
        <p:spPr>
          <a:xfrm>
            <a:off x="156031" y="2177847"/>
            <a:ext cx="4863229"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Font typeface="Arial"/>
              <a:buChar char="•"/>
            </a:pPr>
            <a:r>
              <a:rPr lang="en-US" sz="2600" dirty="0">
                <a:solidFill>
                  <a:srgbClr val="424242"/>
                </a:solidFill>
                <a:latin typeface="Open Sans"/>
                <a:ea typeface="Open Sans"/>
                <a:cs typeface="Open Sans"/>
                <a:sym typeface="Open Sans"/>
              </a:rPr>
              <a:t>T</a:t>
            </a:r>
            <a:r>
              <a:rPr lang="en-US" sz="2600" b="0" i="0" u="none" strike="noStrike" dirty="0">
                <a:solidFill>
                  <a:srgbClr val="424242"/>
                </a:solidFill>
                <a:latin typeface="Open Sans"/>
                <a:ea typeface="Open Sans"/>
                <a:cs typeface="Open Sans"/>
                <a:sym typeface="Open Sans"/>
              </a:rPr>
              <a:t>he current </a:t>
            </a:r>
            <a:r>
              <a:rPr lang="en-US" sz="2600" b="1" i="0" u="none" strike="noStrike" dirty="0">
                <a:solidFill>
                  <a:srgbClr val="424242"/>
                </a:solidFill>
                <a:latin typeface="Open Sans"/>
                <a:ea typeface="Open Sans"/>
                <a:cs typeface="Open Sans"/>
                <a:sym typeface="Open Sans"/>
              </a:rPr>
              <a:t> </a:t>
            </a:r>
            <a:r>
              <a:rPr lang="en-US" sz="2600" b="0" i="0" u="none" strike="noStrike" dirty="0">
                <a:solidFill>
                  <a:srgbClr val="424242"/>
                </a:solidFill>
                <a:latin typeface="Open Sans"/>
                <a:ea typeface="Open Sans"/>
                <a:cs typeface="Open Sans"/>
                <a:sym typeface="Open Sans"/>
              </a:rPr>
              <a:t>volume of </a:t>
            </a:r>
            <a:r>
              <a:rPr lang="en-US" sz="2600" b="1" i="0" u="none" strike="noStrike" dirty="0">
                <a:solidFill>
                  <a:srgbClr val="424242"/>
                </a:solidFill>
                <a:latin typeface="Open Sans"/>
                <a:ea typeface="Open Sans"/>
                <a:cs typeface="Open Sans"/>
                <a:sym typeface="Open Sans"/>
              </a:rPr>
              <a:t>The Lancet </a:t>
            </a:r>
            <a:r>
              <a:rPr lang="en-US" sz="2600" b="0" i="0" u="none" strike="noStrike" dirty="0">
                <a:solidFill>
                  <a:srgbClr val="424242"/>
                </a:solidFill>
                <a:latin typeface="Open Sans"/>
                <a:ea typeface="Open Sans"/>
                <a:cs typeface="Open Sans"/>
                <a:sym typeface="Open Sans"/>
              </a:rPr>
              <a:t>has been opened </a:t>
            </a:r>
            <a:r>
              <a:rPr lang="en-US" dirty="0">
                <a:solidFill>
                  <a:srgbClr val="424242"/>
                </a:solidFill>
                <a:latin typeface="Open Sans"/>
                <a:ea typeface="Open Sans"/>
                <a:cs typeface="Open Sans"/>
                <a:sym typeface="Open Sans"/>
              </a:rPr>
              <a:t>v</a:t>
            </a:r>
            <a:r>
              <a:rPr lang="en-US" sz="2400" b="0" i="0" u="none" strike="noStrike" dirty="0">
                <a:solidFill>
                  <a:srgbClr val="424242"/>
                </a:solidFill>
                <a:latin typeface="Open Sans"/>
                <a:ea typeface="Open Sans"/>
                <a:cs typeface="Open Sans"/>
                <a:sym typeface="Open Sans"/>
              </a:rPr>
              <a:t>ia Elsevier’s </a:t>
            </a:r>
            <a:r>
              <a:rPr lang="en-US" sz="2400" b="1" i="0" u="none" strike="noStrike" dirty="0">
                <a:solidFill>
                  <a:srgbClr val="424242"/>
                </a:solidFill>
                <a:latin typeface="Open Sans"/>
                <a:ea typeface="Open Sans"/>
                <a:cs typeface="Open Sans"/>
                <a:sym typeface="Open Sans"/>
              </a:rPr>
              <a:t>Science Direct.</a:t>
            </a:r>
            <a:r>
              <a:rPr lang="en-US" sz="2400" b="0" i="0" u="none" strike="noStrike" dirty="0">
                <a:solidFill>
                  <a:srgbClr val="424242"/>
                </a:solidFill>
                <a:latin typeface="Open Sans"/>
                <a:ea typeface="Open Sans"/>
                <a:cs typeface="Open Sans"/>
                <a:sym typeface="Open Sans"/>
              </a:rPr>
              <a:t> </a:t>
            </a:r>
            <a:endParaRPr dirty="0">
              <a:solidFill>
                <a:srgbClr val="424242"/>
              </a:solidFill>
            </a:endParaRPr>
          </a:p>
          <a:p>
            <a:pPr marL="457200" lvl="0" indent="-381000" algn="l" rtl="0">
              <a:lnSpc>
                <a:spcPct val="90000"/>
              </a:lnSpc>
              <a:spcBef>
                <a:spcPts val="0"/>
              </a:spcBef>
              <a:spcAft>
                <a:spcPts val="0"/>
              </a:spcAft>
              <a:buSzPts val="2400"/>
              <a:buFont typeface="Arial"/>
              <a:buChar char="•"/>
            </a:pPr>
            <a:br>
              <a:rPr lang="en-US" sz="2600" b="0" dirty="0">
                <a:solidFill>
                  <a:srgbClr val="424242"/>
                </a:solidFill>
                <a:latin typeface="Open Sans"/>
                <a:ea typeface="Open Sans"/>
                <a:cs typeface="Open Sans"/>
                <a:sym typeface="Open Sans"/>
              </a:rPr>
            </a:br>
            <a:r>
              <a:rPr lang="en-US" sz="2600" b="0" i="0" u="none" strike="noStrike"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Follow the instructions in the subsequent slides.</a:t>
            </a:r>
            <a:endParaRPr sz="2600" b="0" i="0" u="none" strike="noStrike" dirty="0">
              <a:solidFill>
                <a:srgbClr val="424242"/>
              </a:solidFill>
              <a:latin typeface="Open Sans"/>
              <a:ea typeface="Open Sans"/>
              <a:cs typeface="Open Sans"/>
              <a:sym typeface="Open Sans"/>
            </a:endParaRPr>
          </a:p>
        </p:txBody>
      </p:sp>
      <p:pic>
        <p:nvPicPr>
          <p:cNvPr id="514" name="Google Shape;514;p12"/>
          <p:cNvPicPr preferRelativeResize="0"/>
          <p:nvPr/>
        </p:nvPicPr>
        <p:blipFill rotWithShape="1">
          <a:blip r:embed="rId3"/>
          <a:srcRect/>
          <a:stretch/>
        </p:blipFill>
        <p:spPr>
          <a:xfrm>
            <a:off x="5299106" y="2157804"/>
            <a:ext cx="6639020" cy="3717346"/>
          </a:xfrm>
          <a:prstGeom prst="rect">
            <a:avLst/>
          </a:prstGeom>
          <a:noFill/>
          <a:ln>
            <a:noFill/>
          </a:ln>
        </p:spPr>
      </p:pic>
      <p:pic>
        <p:nvPicPr>
          <p:cNvPr id="515" name="Google Shape;515;p12"/>
          <p:cNvPicPr preferRelativeResize="0"/>
          <p:nvPr/>
        </p:nvPicPr>
        <p:blipFill rotWithShape="1">
          <a:blip r:embed="rId4">
            <a:alphaModFix/>
          </a:blip>
          <a:srcRect/>
          <a:stretch/>
        </p:blipFill>
        <p:spPr>
          <a:xfrm>
            <a:off x="4905337" y="3628489"/>
            <a:ext cx="2704825" cy="775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3"/>
          <p:cNvSpPr txBox="1">
            <a:spLocks noGrp="1"/>
          </p:cNvSpPr>
          <p:nvPr>
            <p:ph type="title"/>
          </p:nvPr>
        </p:nvSpPr>
        <p:spPr>
          <a:xfrm>
            <a:off x="0" y="379413"/>
            <a:ext cx="9613900" cy="10810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200" b="0" i="0" u="none" strike="noStrike">
                <a:solidFill>
                  <a:srgbClr val="586F7C"/>
                </a:solidFill>
                <a:latin typeface="Open Sans"/>
                <a:ea typeface="Open Sans"/>
                <a:cs typeface="Open Sans"/>
                <a:sym typeface="Open Sans"/>
              </a:rPr>
              <a:t>Downloading a journal article from </a:t>
            </a:r>
            <a:br>
              <a:rPr lang="en-US" sz="3200" b="0" i="0" u="none" strike="noStrike">
                <a:solidFill>
                  <a:srgbClr val="586F7C"/>
                </a:solidFill>
                <a:latin typeface="Open Sans"/>
                <a:ea typeface="Open Sans"/>
                <a:cs typeface="Open Sans"/>
                <a:sym typeface="Open Sans"/>
              </a:rPr>
            </a:br>
            <a:r>
              <a:rPr lang="en-US" sz="3200" b="0" i="0" u="none" strike="noStrike">
                <a:solidFill>
                  <a:srgbClr val="586F7C"/>
                </a:solidFill>
                <a:latin typeface="Open Sans"/>
                <a:ea typeface="Open Sans"/>
                <a:cs typeface="Open Sans"/>
                <a:sym typeface="Open Sans"/>
              </a:rPr>
              <a:t>The Lancet</a:t>
            </a:r>
            <a:endParaRPr sz="3200"/>
          </a:p>
        </p:txBody>
      </p:sp>
      <p:pic>
        <p:nvPicPr>
          <p:cNvPr id="521" name="Google Shape;521;p13"/>
          <p:cNvPicPr preferRelativeResize="0"/>
          <p:nvPr/>
        </p:nvPicPr>
        <p:blipFill rotWithShape="1">
          <a:blip r:embed="rId3"/>
          <a:srcRect/>
          <a:stretch/>
        </p:blipFill>
        <p:spPr>
          <a:xfrm>
            <a:off x="5769696" y="2355744"/>
            <a:ext cx="6346655" cy="3689485"/>
          </a:xfrm>
          <a:prstGeom prst="rect">
            <a:avLst/>
          </a:prstGeom>
          <a:noFill/>
          <a:ln>
            <a:noFill/>
          </a:ln>
        </p:spPr>
      </p:pic>
      <p:cxnSp>
        <p:nvCxnSpPr>
          <p:cNvPr id="522" name="Google Shape;522;p13"/>
          <p:cNvCxnSpPr>
            <a:cxnSpLocks/>
          </p:cNvCxnSpPr>
          <p:nvPr/>
        </p:nvCxnSpPr>
        <p:spPr>
          <a:xfrm>
            <a:off x="4143014" y="3842202"/>
            <a:ext cx="1382715" cy="1132921"/>
          </a:xfrm>
          <a:prstGeom prst="straightConnector1">
            <a:avLst/>
          </a:prstGeom>
          <a:noFill/>
          <a:ln w="28575" cap="flat" cmpd="sng">
            <a:solidFill>
              <a:srgbClr val="FF0000"/>
            </a:solidFill>
            <a:prstDash val="solid"/>
            <a:round/>
            <a:headEnd type="none" w="sm" len="sm"/>
            <a:tailEnd type="triangle" w="med" len="med"/>
          </a:ln>
        </p:spPr>
      </p:cxnSp>
      <p:sp>
        <p:nvSpPr>
          <p:cNvPr id="523" name="Google Shape;523;p13"/>
          <p:cNvSpPr/>
          <p:nvPr/>
        </p:nvSpPr>
        <p:spPr>
          <a:xfrm>
            <a:off x="5604387" y="4621016"/>
            <a:ext cx="1390389" cy="12338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13"/>
          <p:cNvSpPr txBox="1"/>
          <p:nvPr/>
        </p:nvSpPr>
        <p:spPr>
          <a:xfrm>
            <a:off x="109920" y="2024818"/>
            <a:ext cx="480001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24242"/>
              </a:buClr>
              <a:buSzPts val="2600"/>
              <a:buFont typeface="Arial"/>
              <a:buChar char="•"/>
            </a:pPr>
            <a:r>
              <a:rPr lang="en-US" sz="2600" b="0" i="0" u="none" strike="noStrike" cap="none"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There are options to download a PDF and Save the article</a:t>
            </a:r>
            <a:endParaRPr sz="1400" b="0" i="0" u="none" strike="noStrike" cap="none" dirty="0">
              <a:solidFill>
                <a:srgbClr val="42424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685800" marR="0" lvl="1" indent="-228600" algn="l" rtl="0">
              <a:lnSpc>
                <a:spcPct val="90000"/>
              </a:lnSpc>
              <a:spcBef>
                <a:spcPts val="2100"/>
              </a:spcBef>
              <a:spcAft>
                <a:spcPts val="0"/>
              </a:spcAft>
              <a:buClr>
                <a:srgbClr val="424242"/>
              </a:buClr>
              <a:buSzPts val="2600"/>
              <a:buFont typeface="Arial"/>
              <a:buChar char="•"/>
            </a:pPr>
            <a:r>
              <a:rPr lang="en-US" sz="2600" b="0" i="0" u="none" strike="noStrike" cap="none"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Click on PDF to save the article to your device</a:t>
            </a:r>
            <a:endParaRPr sz="1400" b="0" i="0" u="none" strike="noStrike" cap="none" dirty="0">
              <a:solidFill>
                <a:srgbClr val="42424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685800" marR="0" lvl="1" indent="-228600" algn="l" rtl="0">
              <a:lnSpc>
                <a:spcPct val="90000"/>
              </a:lnSpc>
              <a:spcBef>
                <a:spcPts val="2100"/>
              </a:spcBef>
              <a:spcAft>
                <a:spcPts val="0"/>
              </a:spcAft>
              <a:buClr>
                <a:srgbClr val="424242"/>
              </a:buClr>
              <a:buSzPts val="2600"/>
              <a:buFont typeface="Arial"/>
              <a:buChar char="•"/>
            </a:pPr>
            <a:r>
              <a:rPr lang="en-US" sz="2600" b="0" i="0" u="none" strike="noStrike" cap="none"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Click on the Export Citations option – see next slide</a:t>
            </a:r>
            <a:endParaRPr sz="2600" b="0" i="0" u="none" strike="noStrike" cap="none" dirty="0">
              <a:solidFill>
                <a:srgbClr val="424242"/>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800"/>
              <a:buFont typeface="Arial"/>
              <a:buNone/>
            </a:pPr>
            <a:br>
              <a:rPr lang="en-US" sz="2800" b="0" i="0" u="none" strike="noStrike" cap="none" dirty="0">
                <a:solidFill>
                  <a:schemeClr val="dk1"/>
                </a:solidFill>
                <a:latin typeface="Open Sans"/>
                <a:ea typeface="Open Sans"/>
                <a:cs typeface="Open Sans"/>
                <a:sym typeface="Open Sans"/>
              </a:rPr>
            </a:br>
            <a:endParaRPr sz="28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4"/>
          <p:cNvSpPr txBox="1">
            <a:spLocks noGrp="1"/>
          </p:cNvSpPr>
          <p:nvPr>
            <p:ph type="title"/>
          </p:nvPr>
        </p:nvSpPr>
        <p:spPr>
          <a:xfrm>
            <a:off x="0" y="379413"/>
            <a:ext cx="9613900" cy="10810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200" b="0" i="0" u="none" strike="noStrike" cap="none">
                <a:solidFill>
                  <a:srgbClr val="586F7C"/>
                </a:solidFill>
                <a:latin typeface="Open Sans"/>
                <a:ea typeface="Open Sans"/>
                <a:cs typeface="Open Sans"/>
                <a:sym typeface="Open Sans"/>
              </a:rPr>
              <a:t>Exporting a journal citation from </a:t>
            </a:r>
            <a:br>
              <a:rPr lang="en-US" sz="3200" b="0" i="0" u="none" strike="noStrike" cap="none">
                <a:solidFill>
                  <a:srgbClr val="586F7C"/>
                </a:solidFill>
                <a:latin typeface="Open Sans"/>
                <a:ea typeface="Open Sans"/>
                <a:cs typeface="Open Sans"/>
                <a:sym typeface="Open Sans"/>
              </a:rPr>
            </a:br>
            <a:r>
              <a:rPr lang="en-US" sz="3200" b="0" i="0" u="none" strike="noStrike" cap="none">
                <a:solidFill>
                  <a:srgbClr val="586F7C"/>
                </a:solidFill>
                <a:latin typeface="Open Sans"/>
                <a:ea typeface="Open Sans"/>
                <a:cs typeface="Open Sans"/>
                <a:sym typeface="Open Sans"/>
              </a:rPr>
              <a:t>The Lancet</a:t>
            </a:r>
            <a:endParaRPr sz="3200" b="0" i="0" u="none" strike="noStrike" cap="none">
              <a:solidFill>
                <a:schemeClr val="dk1"/>
              </a:solidFill>
              <a:latin typeface="Arial"/>
              <a:ea typeface="Arial"/>
              <a:cs typeface="Arial"/>
              <a:sym typeface="Arial"/>
            </a:endParaRPr>
          </a:p>
        </p:txBody>
      </p:sp>
      <p:sp>
        <p:nvSpPr>
          <p:cNvPr id="530" name="Google Shape;530;p14"/>
          <p:cNvSpPr txBox="1"/>
          <p:nvPr/>
        </p:nvSpPr>
        <p:spPr>
          <a:xfrm>
            <a:off x="109920" y="2024818"/>
            <a:ext cx="4442202" cy="4351338"/>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424242"/>
              </a:buClr>
              <a:buSzPts val="2600"/>
              <a:buFont typeface="Arial"/>
              <a:buChar char="•"/>
            </a:pPr>
            <a:r>
              <a:rPr lang="en-US" sz="2600" b="0" i="0" u="none" strike="noStrike" cap="none">
                <a:solidFill>
                  <a:srgbClr val="424242"/>
                </a:solidFill>
                <a:latin typeface="Open Sans"/>
                <a:ea typeface="Open Sans"/>
                <a:cs typeface="Open Sans"/>
                <a:sym typeface="Open Sans"/>
              </a:rPr>
              <a:t>Now displayed are the Export options</a:t>
            </a:r>
            <a:endParaRPr sz="2600" b="0" i="0" u="none" strike="noStrike" cap="none">
              <a:solidFill>
                <a:srgbClr val="424242"/>
              </a:solidFill>
              <a:latin typeface="Open Sans"/>
              <a:ea typeface="Open Sans"/>
              <a:cs typeface="Open Sans"/>
              <a:sym typeface="Open Sans"/>
            </a:endParaRPr>
          </a:p>
          <a:p>
            <a:pPr marL="457200" marR="0" lvl="0" indent="-457200" algn="l" rtl="0">
              <a:lnSpc>
                <a:spcPct val="90000"/>
              </a:lnSpc>
              <a:spcBef>
                <a:spcPts val="0"/>
              </a:spcBef>
              <a:spcAft>
                <a:spcPts val="0"/>
              </a:spcAft>
              <a:buClr>
                <a:srgbClr val="424242"/>
              </a:buClr>
              <a:buSzPts val="2600"/>
              <a:buFont typeface="Arial"/>
              <a:buChar char="•"/>
            </a:pPr>
            <a:r>
              <a:rPr lang="en-US" sz="2600" b="0" i="0" u="none" strike="noStrike" cap="none">
                <a:solidFill>
                  <a:srgbClr val="424242"/>
                </a:solidFill>
                <a:latin typeface="Open Sans"/>
                <a:ea typeface="Open Sans"/>
                <a:cs typeface="Open Sans"/>
                <a:sym typeface="Open Sans"/>
              </a:rPr>
              <a:t>Note the options to:</a:t>
            </a:r>
            <a:endParaRPr sz="1400" b="0" i="0" u="none" strike="noStrike" cap="none">
              <a:solidFill>
                <a:srgbClr val="424242"/>
              </a:solidFill>
              <a:latin typeface="Arial"/>
              <a:ea typeface="Arial"/>
              <a:cs typeface="Arial"/>
              <a:sym typeface="Arial"/>
            </a:endParaRPr>
          </a:p>
          <a:p>
            <a:pPr marL="914400" marR="0" lvl="1" indent="-457200" algn="l" rtl="0">
              <a:lnSpc>
                <a:spcPct val="90000"/>
              </a:lnSpc>
              <a:spcBef>
                <a:spcPts val="0"/>
              </a:spcBef>
              <a:spcAft>
                <a:spcPts val="0"/>
              </a:spcAft>
              <a:buClr>
                <a:srgbClr val="424242"/>
              </a:buClr>
              <a:buSzPts val="2600"/>
              <a:buFont typeface="Arial"/>
              <a:buChar char="•"/>
            </a:pPr>
            <a:r>
              <a:rPr lang="en-US" sz="2600" b="0" i="0" u="none" strike="noStrike" cap="none">
                <a:solidFill>
                  <a:srgbClr val="424242"/>
                </a:solidFill>
                <a:latin typeface="Open Sans"/>
                <a:ea typeface="Open Sans"/>
                <a:cs typeface="Open Sans"/>
                <a:sym typeface="Open Sans"/>
              </a:rPr>
              <a:t>Save to RefWorks</a:t>
            </a:r>
            <a:endParaRPr sz="1400" b="0" i="0" u="none" strike="noStrike" cap="none">
              <a:solidFill>
                <a:srgbClr val="424242"/>
              </a:solidFill>
              <a:latin typeface="Arial"/>
              <a:ea typeface="Arial"/>
              <a:cs typeface="Arial"/>
              <a:sym typeface="Arial"/>
            </a:endParaRPr>
          </a:p>
          <a:p>
            <a:pPr marL="914400" marR="0" lvl="1" indent="-457200" algn="l" rtl="0">
              <a:lnSpc>
                <a:spcPct val="90000"/>
              </a:lnSpc>
              <a:spcBef>
                <a:spcPts val="0"/>
              </a:spcBef>
              <a:spcAft>
                <a:spcPts val="0"/>
              </a:spcAft>
              <a:buClr>
                <a:srgbClr val="424242"/>
              </a:buClr>
              <a:buSzPts val="2600"/>
              <a:buFont typeface="Arial"/>
              <a:buChar char="•"/>
            </a:pPr>
            <a:r>
              <a:rPr lang="en-US" sz="2600" b="0" i="0" u="none" strike="noStrike" cap="none">
                <a:solidFill>
                  <a:srgbClr val="424242"/>
                </a:solidFill>
                <a:latin typeface="Open Sans"/>
                <a:ea typeface="Open Sans"/>
                <a:cs typeface="Open Sans"/>
                <a:sym typeface="Open Sans"/>
              </a:rPr>
              <a:t>Export to RIS</a:t>
            </a:r>
            <a:endParaRPr sz="1400" b="0" i="0" u="none" strike="noStrike" cap="none">
              <a:solidFill>
                <a:srgbClr val="424242"/>
              </a:solidFill>
              <a:latin typeface="Arial"/>
              <a:ea typeface="Arial"/>
              <a:cs typeface="Arial"/>
              <a:sym typeface="Arial"/>
            </a:endParaRPr>
          </a:p>
          <a:p>
            <a:pPr marL="914400" marR="0" lvl="1" indent="-457200" algn="l" rtl="0">
              <a:lnSpc>
                <a:spcPct val="90000"/>
              </a:lnSpc>
              <a:spcBef>
                <a:spcPts val="0"/>
              </a:spcBef>
              <a:spcAft>
                <a:spcPts val="0"/>
              </a:spcAft>
              <a:buClr>
                <a:srgbClr val="424242"/>
              </a:buClr>
              <a:buSzPts val="2600"/>
              <a:buFont typeface="Arial"/>
              <a:buChar char="•"/>
            </a:pPr>
            <a:r>
              <a:rPr lang="en-US" sz="2600" b="0" i="0" u="none" strike="noStrike" cap="none">
                <a:solidFill>
                  <a:srgbClr val="424242"/>
                </a:solidFill>
                <a:latin typeface="Open Sans"/>
                <a:ea typeface="Open Sans"/>
                <a:cs typeface="Open Sans"/>
                <a:sym typeface="Open Sans"/>
              </a:rPr>
              <a:t>Export to BibTeX</a:t>
            </a:r>
            <a:endParaRPr sz="2600" b="0" i="0" u="none" strike="noStrike" cap="none">
              <a:solidFill>
                <a:srgbClr val="424242"/>
              </a:solidFill>
              <a:latin typeface="Open Sans"/>
              <a:ea typeface="Open Sans"/>
              <a:cs typeface="Open Sans"/>
              <a:sym typeface="Open Sans"/>
            </a:endParaRPr>
          </a:p>
          <a:p>
            <a:pPr marL="914400" marR="0" lvl="1" indent="-457200" algn="l" rtl="0">
              <a:lnSpc>
                <a:spcPct val="90000"/>
              </a:lnSpc>
              <a:spcBef>
                <a:spcPts val="0"/>
              </a:spcBef>
              <a:spcAft>
                <a:spcPts val="0"/>
              </a:spcAft>
              <a:buClr>
                <a:srgbClr val="424242"/>
              </a:buClr>
              <a:buSzPts val="2600"/>
              <a:buFont typeface="Arial"/>
              <a:buChar char="•"/>
            </a:pPr>
            <a:r>
              <a:rPr lang="en-US" sz="2600" b="0" i="0" u="none" strike="noStrike" cap="none">
                <a:solidFill>
                  <a:srgbClr val="424242"/>
                </a:solidFill>
                <a:latin typeface="Open Sans"/>
                <a:ea typeface="Open Sans"/>
                <a:cs typeface="Open Sans"/>
                <a:sym typeface="Open Sans"/>
              </a:rPr>
              <a:t>Export to Text</a:t>
            </a:r>
            <a:endParaRPr sz="1400" b="0" i="0" u="none" strike="noStrike" cap="none">
              <a:solidFill>
                <a:srgbClr val="424242"/>
              </a:solidFill>
              <a:latin typeface="Arial"/>
              <a:ea typeface="Arial"/>
              <a:cs typeface="Arial"/>
              <a:sym typeface="Arial"/>
            </a:endParaRPr>
          </a:p>
          <a:p>
            <a:pPr marL="457200" marR="0" lvl="0" indent="-457200" algn="l" rtl="0">
              <a:lnSpc>
                <a:spcPct val="90000"/>
              </a:lnSpc>
              <a:spcBef>
                <a:spcPts val="0"/>
              </a:spcBef>
              <a:spcAft>
                <a:spcPts val="0"/>
              </a:spcAft>
              <a:buClr>
                <a:srgbClr val="424242"/>
              </a:buClr>
              <a:buSzPts val="2600"/>
              <a:buFont typeface="Arial"/>
              <a:buChar char="•"/>
            </a:pPr>
            <a:r>
              <a:rPr lang="en-US" sz="2600" b="0" i="0" u="none" strike="noStrike" cap="none">
                <a:solidFill>
                  <a:srgbClr val="424242"/>
                </a:solidFill>
                <a:latin typeface="Open Sans"/>
                <a:ea typeface="Open Sans"/>
                <a:cs typeface="Open Sans"/>
                <a:sym typeface="Open Sans"/>
              </a:rPr>
              <a:t>Check your bibliographic software to identify the required </a:t>
            </a:r>
            <a:r>
              <a:rPr lang="en-US" sz="2600" b="0"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format</a:t>
            </a:r>
            <a:br>
              <a:rPr lang="en-US" sz="2800" b="0" i="0" u="none" strike="noStrike" cap="none">
                <a:solidFill>
                  <a:srgbClr val="990000"/>
                </a:solidFill>
                <a:latin typeface="Open Sans"/>
                <a:ea typeface="Open Sans"/>
                <a:cs typeface="Open Sans"/>
                <a:sym typeface="Open Sans"/>
              </a:rPr>
            </a:br>
            <a:endParaRPr sz="2800" b="0" i="0" u="none" strike="noStrike" cap="none">
              <a:solidFill>
                <a:srgbClr val="990000"/>
              </a:solidFill>
              <a:latin typeface="Open Sans"/>
              <a:ea typeface="Open Sans"/>
              <a:cs typeface="Open Sans"/>
              <a:sym typeface="Open Sans"/>
            </a:endParaRPr>
          </a:p>
        </p:txBody>
      </p:sp>
      <p:pic>
        <p:nvPicPr>
          <p:cNvPr id="531" name="Google Shape;531;p14"/>
          <p:cNvPicPr preferRelativeResize="0"/>
          <p:nvPr/>
        </p:nvPicPr>
        <p:blipFill rotWithShape="1">
          <a:blip r:embed="rId3">
            <a:alphaModFix/>
          </a:blip>
          <a:srcRect/>
          <a:stretch/>
        </p:blipFill>
        <p:spPr>
          <a:xfrm>
            <a:off x="4810539" y="1796609"/>
            <a:ext cx="6847303" cy="4681978"/>
          </a:xfrm>
          <a:prstGeom prst="rect">
            <a:avLst/>
          </a:prstGeom>
          <a:noFill/>
          <a:ln>
            <a:noFill/>
          </a:ln>
        </p:spPr>
      </p:pic>
      <p:sp>
        <p:nvSpPr>
          <p:cNvPr id="532" name="Google Shape;532;p14"/>
          <p:cNvSpPr/>
          <p:nvPr/>
        </p:nvSpPr>
        <p:spPr>
          <a:xfrm>
            <a:off x="7244219" y="3247465"/>
            <a:ext cx="3142172" cy="323112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8"/>
          <p:cNvSpPr txBox="1">
            <a:spLocks noGrp="1"/>
          </p:cNvSpPr>
          <p:nvPr>
            <p:ph type="title"/>
          </p:nvPr>
        </p:nvSpPr>
        <p:spPr>
          <a:xfrm>
            <a:off x="0" y="496956"/>
            <a:ext cx="8131629" cy="9627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Troubleshooting and support</a:t>
            </a:r>
            <a:endParaRPr/>
          </a:p>
        </p:txBody>
      </p:sp>
      <p:sp>
        <p:nvSpPr>
          <p:cNvPr id="539" name="Google Shape;539;p28"/>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Common issues;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access to the journal has a blocked popup message.</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failure to properly login with the institution's Username/Password.</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journal or book titles not included in publisher’s offer.</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technical problems at the publisher's website.</a:t>
            </a:r>
            <a:endParaRPr>
              <a:solidFill>
                <a:srgbClr val="3F3F3F"/>
              </a:solidFill>
            </a:endParaRPr>
          </a:p>
          <a:p>
            <a:pPr marL="76200" lvl="0" indent="0" algn="l" rtl="0">
              <a:lnSpc>
                <a:spcPct val="9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What to do.</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If the user is logged in and the institution has access to the specific title, this confirms that there is a technical problem at the publisher’s website.  Report this problem to the Research4Life HelpDesk at </a:t>
            </a:r>
            <a:r>
              <a:rPr lang="en-US"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a:solidFill>
                <a:schemeClr val="accent5"/>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9"/>
          <p:cNvSpPr txBox="1">
            <a:spLocks noGrp="1"/>
          </p:cNvSpPr>
          <p:nvPr>
            <p:ph type="title"/>
          </p:nvPr>
        </p:nvSpPr>
        <p:spPr>
          <a:xfrm>
            <a:off x="0" y="516834"/>
            <a:ext cx="8131629" cy="9428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Contact the HelpDesk</a:t>
            </a:r>
            <a:endParaRPr>
              <a:solidFill>
                <a:srgbClr val="586F7C"/>
              </a:solidFill>
              <a:latin typeface="Open Sans"/>
              <a:ea typeface="Open Sans"/>
              <a:cs typeface="Open Sans"/>
              <a:sym typeface="Open Sans"/>
            </a:endParaRPr>
          </a:p>
        </p:txBody>
      </p:sp>
      <p:sp>
        <p:nvSpPr>
          <p:cNvPr id="546" name="Google Shape;546;p29"/>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sz="2800">
                <a:solidFill>
                  <a:srgbClr val="3F3F3F"/>
                </a:solidFill>
                <a:latin typeface="Open Sans"/>
                <a:ea typeface="Open Sans"/>
                <a:cs typeface="Open Sans"/>
                <a:sym typeface="Open Sans"/>
              </a:rPr>
              <a:t>When contacting the </a:t>
            </a:r>
            <a:r>
              <a:rPr lang="en-US" sz="2800" b="1">
                <a:solidFill>
                  <a:srgbClr val="3F3F3F"/>
                </a:solidFill>
                <a:latin typeface="Open Sans"/>
                <a:ea typeface="Open Sans"/>
                <a:cs typeface="Open Sans"/>
                <a:sym typeface="Open Sans"/>
              </a:rPr>
              <a:t>HelpDesk</a:t>
            </a:r>
            <a:r>
              <a:rPr lang="en-US" sz="2800">
                <a:solidFill>
                  <a:srgbClr val="3F3F3F"/>
                </a:solidFill>
                <a:latin typeface="Open Sans"/>
                <a:ea typeface="Open Sans"/>
                <a:cs typeface="Open Sans"/>
                <a:sym typeface="Open Sans"/>
              </a:rPr>
              <a:t>, please use the following checklist: </a:t>
            </a:r>
            <a:endParaRPr sz="280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2"/>
              </a:buClr>
              <a:buSzPts val="2400"/>
              <a:buNone/>
            </a:pPr>
            <a:endParaRPr sz="220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your institution name and country?</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the username and password you are using? (if applicable)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Does your institution use IP-based access to Hinari and Research4Life? (if applicable).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able to login or do you get a ‘Failure to authenticate’ message?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having problems accessing all content or a specific journal or book? </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If you have a problem to access a specific title, please write down the name of the journal or book.</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Please include a screenshot (including URL) of the error you experienced.</a:t>
            </a:r>
            <a:endParaRPr>
              <a:solidFill>
                <a:srgbClr val="3F3F3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8"/>
          <p:cNvPicPr preferRelativeResize="0"/>
          <p:nvPr/>
        </p:nvPicPr>
        <p:blipFill rotWithShape="1">
          <a:blip r:embed="rId3">
            <a:alphaModFix/>
          </a:blip>
          <a:srcRect/>
          <a:stretch/>
        </p:blipFill>
        <p:spPr>
          <a:xfrm>
            <a:off x="0" y="1714500"/>
            <a:ext cx="5989637" cy="4995862"/>
          </a:xfrm>
          <a:prstGeom prst="rect">
            <a:avLst/>
          </a:prstGeom>
          <a:noFill/>
          <a:ln>
            <a:noFill/>
          </a:ln>
        </p:spPr>
      </p:pic>
      <p:sp>
        <p:nvSpPr>
          <p:cNvPr id="553" name="Google Shape;553;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Additional Resources –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Portal </a:t>
            </a:r>
            <a:r>
              <a:rPr lang="en-US" sz="3600" b="1">
                <a:solidFill>
                  <a:srgbClr val="586F7C"/>
                </a:solidFill>
                <a:latin typeface="Open Sans"/>
                <a:ea typeface="Open Sans"/>
                <a:cs typeface="Open Sans"/>
                <a:sym typeface="Open Sans"/>
              </a:rPr>
              <a:t>Help</a:t>
            </a:r>
            <a:r>
              <a:rPr lang="en-US" sz="3600">
                <a:solidFill>
                  <a:srgbClr val="586F7C"/>
                </a:solidFill>
                <a:latin typeface="Open Sans"/>
                <a:ea typeface="Open Sans"/>
                <a:cs typeface="Open Sans"/>
                <a:sym typeface="Open Sans"/>
              </a:rPr>
              <a:t> page </a:t>
            </a:r>
            <a:endParaRPr sz="3600" b="1">
              <a:solidFill>
                <a:srgbClr val="586F7C"/>
              </a:solidFill>
              <a:latin typeface="Open Sans"/>
              <a:ea typeface="Open Sans"/>
              <a:cs typeface="Open Sans"/>
              <a:sym typeface="Open Sans"/>
            </a:endParaRPr>
          </a:p>
        </p:txBody>
      </p:sp>
      <p:pic>
        <p:nvPicPr>
          <p:cNvPr id="554" name="Google Shape;554;p8"/>
          <p:cNvPicPr preferRelativeResize="0"/>
          <p:nvPr/>
        </p:nvPicPr>
        <p:blipFill rotWithShape="1">
          <a:blip r:embed="rId4">
            <a:alphaModFix/>
          </a:blip>
          <a:srcRect/>
          <a:stretch/>
        </p:blipFill>
        <p:spPr>
          <a:xfrm>
            <a:off x="6213619" y="1714500"/>
            <a:ext cx="5552642" cy="5143500"/>
          </a:xfrm>
          <a:prstGeom prst="rect">
            <a:avLst/>
          </a:prstGeom>
          <a:noFill/>
          <a:ln>
            <a:noFill/>
          </a:ln>
        </p:spPr>
      </p:pic>
      <p:pic>
        <p:nvPicPr>
          <p:cNvPr id="555" name="Google Shape;555;p8"/>
          <p:cNvPicPr preferRelativeResize="0"/>
          <p:nvPr/>
        </p:nvPicPr>
        <p:blipFill rotWithShape="1">
          <a:blip r:embed="rId5">
            <a:alphaModFix/>
          </a:blip>
          <a:srcRect/>
          <a:stretch/>
        </p:blipFill>
        <p:spPr>
          <a:xfrm>
            <a:off x="5857875" y="1804987"/>
            <a:ext cx="476250" cy="3248025"/>
          </a:xfrm>
          <a:prstGeom prst="rect">
            <a:avLst/>
          </a:prstGeom>
          <a:noFill/>
          <a:ln>
            <a:noFill/>
          </a:ln>
        </p:spPr>
      </p:pic>
      <p:pic>
        <p:nvPicPr>
          <p:cNvPr id="556" name="Google Shape;556;p8"/>
          <p:cNvPicPr preferRelativeResize="0"/>
          <p:nvPr/>
        </p:nvPicPr>
        <p:blipFill rotWithShape="1">
          <a:blip r:embed="rId5">
            <a:alphaModFix/>
          </a:blip>
          <a:srcRect/>
          <a:stretch/>
        </p:blipFill>
        <p:spPr>
          <a:xfrm>
            <a:off x="5511800" y="2150262"/>
            <a:ext cx="673102" cy="4590556"/>
          </a:xfrm>
          <a:prstGeom prst="rect">
            <a:avLst/>
          </a:prstGeom>
          <a:noFill/>
          <a:ln>
            <a:noFill/>
          </a:ln>
        </p:spPr>
      </p:pic>
      <p:sp>
        <p:nvSpPr>
          <p:cNvPr id="557" name="Google Shape;557;p8"/>
          <p:cNvSpPr/>
          <p:nvPr/>
        </p:nvSpPr>
        <p:spPr>
          <a:xfrm>
            <a:off x="5459703" y="1804987"/>
            <a:ext cx="636297" cy="2143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8" name="Google Shape;558;p8"/>
          <p:cNvSpPr/>
          <p:nvPr/>
        </p:nvSpPr>
        <p:spPr>
          <a:xfrm>
            <a:off x="17753" y="3087687"/>
            <a:ext cx="1861847" cy="2397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59" name="Google Shape;559;p8"/>
          <p:cNvCxnSpPr/>
          <p:nvPr/>
        </p:nvCxnSpPr>
        <p:spPr>
          <a:xfrm flipH="1">
            <a:off x="1902327" y="2053389"/>
            <a:ext cx="3535947" cy="1015437"/>
          </a:xfrm>
          <a:prstGeom prst="straightConnector1">
            <a:avLst/>
          </a:prstGeom>
          <a:noFill/>
          <a:ln w="9525" cap="flat" cmpd="sng">
            <a:solidFill>
              <a:srgbClr val="FF0000"/>
            </a:solidFill>
            <a:prstDash val="solid"/>
            <a:round/>
            <a:headEnd type="none" w="sm" len="sm"/>
            <a:tailEnd type="triangle" w="med" len="med"/>
          </a:ln>
        </p:spPr>
      </p:cxnSp>
      <p:cxnSp>
        <p:nvCxnSpPr>
          <p:cNvPr id="560" name="Google Shape;560;p8"/>
          <p:cNvCxnSpPr/>
          <p:nvPr/>
        </p:nvCxnSpPr>
        <p:spPr>
          <a:xfrm rot="10800000" flipH="1">
            <a:off x="1941095" y="2727153"/>
            <a:ext cx="4369216" cy="48126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Additional Resources –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Research4Life Training Portal</a:t>
            </a:r>
            <a:endParaRPr sz="3600" b="1">
              <a:solidFill>
                <a:srgbClr val="586F7C"/>
              </a:solidFill>
              <a:latin typeface="Open Sans"/>
              <a:ea typeface="Open Sans"/>
              <a:cs typeface="Open Sans"/>
              <a:sym typeface="Open Sans"/>
            </a:endParaRPr>
          </a:p>
        </p:txBody>
      </p:sp>
      <p:pic>
        <p:nvPicPr>
          <p:cNvPr id="567" name="Google Shape;567;p51"/>
          <p:cNvPicPr preferRelativeResize="0"/>
          <p:nvPr/>
        </p:nvPicPr>
        <p:blipFill rotWithShape="1">
          <a:blip r:embed="rId3">
            <a:alphaModFix/>
          </a:blip>
          <a:srcRect/>
          <a:stretch/>
        </p:blipFill>
        <p:spPr>
          <a:xfrm>
            <a:off x="5857875" y="1804987"/>
            <a:ext cx="476250" cy="3248025"/>
          </a:xfrm>
          <a:prstGeom prst="rect">
            <a:avLst/>
          </a:prstGeom>
          <a:noFill/>
          <a:ln>
            <a:noFill/>
          </a:ln>
        </p:spPr>
      </p:pic>
      <p:pic>
        <p:nvPicPr>
          <p:cNvPr id="568" name="Google Shape;568;p51"/>
          <p:cNvPicPr preferRelativeResize="0"/>
          <p:nvPr/>
        </p:nvPicPr>
        <p:blipFill rotWithShape="1">
          <a:blip r:embed="rId3">
            <a:alphaModFix/>
          </a:blip>
          <a:srcRect/>
          <a:stretch/>
        </p:blipFill>
        <p:spPr>
          <a:xfrm>
            <a:off x="5511800" y="2150262"/>
            <a:ext cx="673102" cy="4590556"/>
          </a:xfrm>
          <a:prstGeom prst="rect">
            <a:avLst/>
          </a:prstGeom>
          <a:noFill/>
          <a:ln>
            <a:noFill/>
          </a:ln>
        </p:spPr>
      </p:pic>
      <p:pic>
        <p:nvPicPr>
          <p:cNvPr id="569" name="Google Shape;569;p51"/>
          <p:cNvPicPr preferRelativeResize="0"/>
          <p:nvPr/>
        </p:nvPicPr>
        <p:blipFill rotWithShape="1">
          <a:blip r:embed="rId4">
            <a:alphaModFix/>
          </a:blip>
          <a:srcRect/>
          <a:stretch/>
        </p:blipFill>
        <p:spPr>
          <a:xfrm>
            <a:off x="4305300" y="1775272"/>
            <a:ext cx="7599652" cy="3898013"/>
          </a:xfrm>
          <a:prstGeom prst="rect">
            <a:avLst/>
          </a:prstGeom>
          <a:noFill/>
          <a:ln>
            <a:noFill/>
          </a:ln>
        </p:spPr>
      </p:pic>
      <p:sp>
        <p:nvSpPr>
          <p:cNvPr id="570" name="Google Shape;570;p51"/>
          <p:cNvSpPr txBox="1">
            <a:spLocks noGrp="1"/>
          </p:cNvSpPr>
          <p:nvPr>
            <p:ph type="body" idx="1"/>
          </p:nvPr>
        </p:nvSpPr>
        <p:spPr>
          <a:xfrm>
            <a:off x="683575" y="5656342"/>
            <a:ext cx="9916800" cy="956853"/>
          </a:xfrm>
          <a:prstGeom prst="rect">
            <a:avLst/>
          </a:prstGeom>
          <a:noFill/>
          <a:ln>
            <a:noFill/>
          </a:ln>
        </p:spPr>
        <p:txBody>
          <a:bodyPr spcFirstLastPara="1" wrap="square" lIns="91425" tIns="45700" rIns="91425" bIns="45700" anchor="t" anchorCtr="0">
            <a:noAutofit/>
          </a:bodyPr>
          <a:lstStyle/>
          <a:p>
            <a:pPr marL="139700" lvl="0" indent="0" algn="l" rtl="0">
              <a:lnSpc>
                <a:spcPct val="150000"/>
              </a:lnSpc>
              <a:spcBef>
                <a:spcPts val="0"/>
              </a:spcBef>
              <a:spcAft>
                <a:spcPts val="0"/>
              </a:spcAft>
              <a:buClr>
                <a:srgbClr val="586F7C"/>
              </a:buClr>
              <a:buSzPts val="1400"/>
              <a:buNone/>
            </a:pPr>
            <a:r>
              <a:rPr lang="en-US" sz="2000">
                <a:solidFill>
                  <a:srgbClr val="3F3F3F"/>
                </a:solidFill>
                <a:latin typeface="Open Sans"/>
                <a:ea typeface="Open Sans"/>
                <a:cs typeface="Open Sans"/>
                <a:sym typeface="Open Sans"/>
              </a:rPr>
              <a:t>From the Hamburger Menu, users can access the </a:t>
            </a:r>
            <a:r>
              <a:rPr lang="en-US" sz="2000" b="1">
                <a:solidFill>
                  <a:srgbClr val="3F3F3F"/>
                </a:solidFill>
                <a:latin typeface="Open Sans"/>
                <a:ea typeface="Open Sans"/>
                <a:cs typeface="Open Sans"/>
                <a:sym typeface="Open Sans"/>
              </a:rPr>
              <a:t>Research4Life Training Portal </a:t>
            </a:r>
            <a:r>
              <a:rPr lang="en-US" sz="2000">
                <a:solidFill>
                  <a:srgbClr val="3F3F3F"/>
                </a:solidFill>
                <a:latin typeface="Open Sans"/>
                <a:ea typeface="Open Sans"/>
                <a:cs typeface="Open Sans"/>
                <a:sym typeface="Open Sans"/>
              </a:rPr>
              <a:t>numerous topical pages including </a:t>
            </a:r>
            <a:r>
              <a:rPr lang="en-US" sz="2000" b="1">
                <a:solidFill>
                  <a:srgbClr val="3F3F3F"/>
                </a:solidFill>
                <a:latin typeface="Open Sans"/>
                <a:ea typeface="Open Sans"/>
                <a:cs typeface="Open Sans"/>
                <a:sym typeface="Open Sans"/>
              </a:rPr>
              <a:t>Training Presentations</a:t>
            </a:r>
            <a:endParaRPr sz="2000" b="1">
              <a:solidFill>
                <a:srgbClr val="3F3F3F"/>
              </a:solidFill>
              <a:latin typeface="Open Sans"/>
              <a:ea typeface="Open Sans"/>
              <a:cs typeface="Open Sans"/>
              <a:sym typeface="Open Sans"/>
            </a:endParaRPr>
          </a:p>
        </p:txBody>
      </p:sp>
      <p:pic>
        <p:nvPicPr>
          <p:cNvPr id="571" name="Google Shape;571;p51"/>
          <p:cNvPicPr preferRelativeResize="0"/>
          <p:nvPr/>
        </p:nvPicPr>
        <p:blipFill rotWithShape="1">
          <a:blip r:embed="rId5">
            <a:alphaModFix/>
          </a:blip>
          <a:srcRect/>
          <a:stretch/>
        </p:blipFill>
        <p:spPr>
          <a:xfrm>
            <a:off x="287048" y="1722939"/>
            <a:ext cx="3759200" cy="3950346"/>
          </a:xfrm>
          <a:prstGeom prst="rect">
            <a:avLst/>
          </a:prstGeom>
          <a:noFill/>
          <a:ln>
            <a:noFill/>
          </a:ln>
        </p:spPr>
      </p:pic>
      <p:sp>
        <p:nvSpPr>
          <p:cNvPr id="572" name="Google Shape;572;p51"/>
          <p:cNvSpPr/>
          <p:nvPr/>
        </p:nvSpPr>
        <p:spPr>
          <a:xfrm>
            <a:off x="4392323" y="2275240"/>
            <a:ext cx="1316329"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3" name="Google Shape;573;p51"/>
          <p:cNvSpPr/>
          <p:nvPr/>
        </p:nvSpPr>
        <p:spPr>
          <a:xfrm>
            <a:off x="377457" y="4181489"/>
            <a:ext cx="1316329"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0"/>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Summary</a:t>
            </a:r>
            <a:endParaRPr sz="3600">
              <a:solidFill>
                <a:srgbClr val="586F7C"/>
              </a:solidFill>
              <a:latin typeface="Open Sans"/>
              <a:ea typeface="Open Sans"/>
              <a:cs typeface="Open Sans"/>
              <a:sym typeface="Open Sans"/>
            </a:endParaRPr>
          </a:p>
        </p:txBody>
      </p:sp>
      <p:sp>
        <p:nvSpPr>
          <p:cNvPr id="580" name="Google Shape;580;p30"/>
          <p:cNvSpPr txBox="1">
            <a:spLocks noGrp="1"/>
          </p:cNvSpPr>
          <p:nvPr>
            <p:ph type="body" idx="1"/>
          </p:nvPr>
        </p:nvSpPr>
        <p:spPr>
          <a:xfrm>
            <a:off x="212270" y="1975758"/>
            <a:ext cx="11462659" cy="4882242"/>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This lesson</a:t>
            </a:r>
            <a:r>
              <a:rPr lang="en-US" sz="2200">
                <a:solidFill>
                  <a:srgbClr val="3F3F3F"/>
                </a:solidFill>
                <a:latin typeface="Open Sans"/>
                <a:ea typeface="Open Sans"/>
                <a:cs typeface="Open Sans"/>
                <a:sym typeface="Open Sans"/>
              </a:rPr>
              <a:t>  focused on access to Research4Life collections ’ </a:t>
            </a:r>
            <a:r>
              <a:rPr lang="en-US" sz="22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resources by the </a:t>
            </a:r>
            <a:r>
              <a:rPr lang="en-US" sz="2200">
                <a:solidFill>
                  <a:srgbClr val="3F3F3F"/>
                </a:solidFill>
                <a:latin typeface="Open Sans"/>
                <a:ea typeface="Open Sans"/>
                <a:cs typeface="Open Sans"/>
                <a:sym typeface="Open Sans"/>
              </a:rPr>
              <a:t>Unified or AGORA or ARDI Content Portals. </a:t>
            </a:r>
            <a:endParaRPr b="1">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It explored how to browse/search by Content, Collections, Databases and Journals or search for the content across all collections.</a:t>
            </a:r>
            <a:endParaRPr sz="220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The lesson also covered additional resources  that are available via the Databases, Reference sources and Free collections listings.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Also reviewed is how to identify what the publishers have granted access to in a specific country/type of institution via the Content offered by publishers to institutions within countries, areas and territories page. </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 Several additional resources from the Content Portal’s help page and R4L training portal are summarized.</a:t>
            </a:r>
            <a:endParaRPr sz="2200">
              <a:solidFill>
                <a:srgbClr val="3F3F3F"/>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2"/>
              </a:buClr>
              <a:buSzPts val="2400"/>
              <a:buNone/>
            </a:pPr>
            <a:endParaRPr sz="220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Research4Life (R4L) Collections</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a:solidFill>
                  <a:srgbClr val="586F7C"/>
                </a:solidFill>
                <a:latin typeface="Open Sans"/>
                <a:ea typeface="Open Sans"/>
                <a:cs typeface="Open Sans"/>
                <a:sym typeface="Open Sans"/>
              </a:rPr>
              <a:t>) cont.</a:t>
            </a:r>
            <a:endParaRPr>
              <a:solidFill>
                <a:srgbClr val="586F7C"/>
              </a:solidFill>
              <a:latin typeface="Open Sans"/>
              <a:ea typeface="Open Sans"/>
              <a:cs typeface="Open Sans"/>
              <a:sym typeface="Open Sans"/>
            </a:endParaRPr>
          </a:p>
        </p:txBody>
      </p:sp>
      <p:sp>
        <p:nvSpPr>
          <p:cNvPr id="104" name="Google Shape;104;p4"/>
          <p:cNvSpPr txBox="1">
            <a:spLocks noGrp="1"/>
          </p:cNvSpPr>
          <p:nvPr>
            <p:ph type="body" idx="1"/>
          </p:nvPr>
        </p:nvSpPr>
        <p:spPr>
          <a:xfrm>
            <a:off x="243975" y="1779275"/>
            <a:ext cx="11188500" cy="46536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b="0" i="0" dirty="0">
                <a:solidFill>
                  <a:srgbClr val="424242"/>
                </a:solidFill>
                <a:latin typeface="Open Sans"/>
                <a:ea typeface="Open Sans"/>
                <a:cs typeface="Open Sans"/>
                <a:sym typeface="Open Sans"/>
              </a:rPr>
              <a:t>Via the Unified Content Portal, there are five </a:t>
            </a:r>
            <a:r>
              <a:rPr lang="en-US" sz="2000" dirty="0">
                <a:solidFill>
                  <a:srgbClr val="424242"/>
                </a:solidFill>
                <a:latin typeface="Open Sans"/>
                <a:ea typeface="Open Sans"/>
                <a:cs typeface="Open Sans"/>
                <a:sym typeface="Open Sans"/>
              </a:rPr>
              <a:t>collections</a:t>
            </a:r>
            <a:r>
              <a:rPr lang="en-US" sz="2000" b="0" i="0" dirty="0">
                <a:solidFill>
                  <a:srgbClr val="424242"/>
                </a:solidFill>
                <a:latin typeface="Open Sans"/>
                <a:ea typeface="Open Sans"/>
                <a:cs typeface="Open Sans"/>
                <a:sym typeface="Open Sans"/>
              </a:rPr>
              <a:t> through which users can access content: Research for Health (Hinari), Research in Agriculture (AGORA), Research in the Environment (OARE), Research for Development and Innovation (ARDI) and Research for Global Justice (GOALI).   AGORA and ARDA  also have separate Content Portals.</a:t>
            </a:r>
            <a:endParaRPr dirty="0">
              <a:solidFill>
                <a:srgbClr val="424242"/>
              </a:solidFill>
            </a:endParaRPr>
          </a:p>
          <a:p>
            <a:pPr marL="457200" lvl="0" indent="-381000" algn="l" rtl="0">
              <a:lnSpc>
                <a:spcPct val="150000"/>
              </a:lnSpc>
              <a:spcBef>
                <a:spcPts val="1000"/>
              </a:spcBef>
              <a:spcAft>
                <a:spcPts val="0"/>
              </a:spcAft>
              <a:buClr>
                <a:schemeClr val="dk1"/>
              </a:buClr>
              <a:buSzPts val="2400"/>
              <a:buChar char="●"/>
            </a:pPr>
            <a:r>
              <a:rPr lang="en-US" sz="2000" dirty="0">
                <a:solidFill>
                  <a:srgbClr val="424242"/>
                </a:solidFill>
                <a:latin typeface="Open Sans"/>
                <a:ea typeface="Open Sans"/>
                <a:cs typeface="Open Sans"/>
                <a:sym typeface="Open Sans"/>
              </a:rPr>
              <a:t>R4L offers access up to 37,000 journals, 174,000 books and 155 other information sources (August 2023).</a:t>
            </a:r>
            <a:endParaRPr dirty="0">
              <a:solidFill>
                <a:srgbClr val="424242"/>
              </a:solidFill>
            </a:endParaRPr>
          </a:p>
          <a:p>
            <a:pPr marL="457200" lvl="0" indent="-381000" algn="l" rtl="0">
              <a:lnSpc>
                <a:spcPct val="150000"/>
              </a:lnSpc>
              <a:spcBef>
                <a:spcPts val="1000"/>
              </a:spcBef>
              <a:spcAft>
                <a:spcPts val="0"/>
              </a:spcAft>
              <a:buClr>
                <a:schemeClr val="dk1"/>
              </a:buClr>
              <a:buSzPts val="2400"/>
              <a:buChar char="●"/>
            </a:pPr>
            <a:r>
              <a:rPr lang="en-US" sz="2000" dirty="0">
                <a:solidFill>
                  <a:srgbClr val="424242"/>
                </a:solidFill>
                <a:latin typeface="Open Sans"/>
                <a:ea typeface="Open Sans"/>
                <a:cs typeface="Open Sans"/>
                <a:sym typeface="Open Sans"/>
              </a:rPr>
              <a:t>The goal of Research4life collections is to “reduce the knowledge gap between high-income and low- and middle-income countries by providing affordable access to scholarly, professional and research information”.</a:t>
            </a:r>
            <a:endParaRPr dirty="0">
              <a:solidFill>
                <a:srgbClr val="424242"/>
              </a:solidFill>
            </a:endParaRPr>
          </a:p>
          <a:p>
            <a:pPr marL="76200" lvl="0" indent="0" algn="l" rtl="0">
              <a:lnSpc>
                <a:spcPct val="150000"/>
              </a:lnSpc>
              <a:spcBef>
                <a:spcPts val="1000"/>
              </a:spcBef>
              <a:spcAft>
                <a:spcPts val="0"/>
              </a:spcAft>
              <a:buClr>
                <a:schemeClr val="dk1"/>
              </a:buClr>
              <a:buSzPts val="2400"/>
              <a:buNone/>
            </a:pPr>
            <a:endParaRPr sz="2000" dirty="0">
              <a:solidFill>
                <a:srgbClr val="3F3F3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86" name="Google Shape;586;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7537942" y="4661358"/>
              <a:ext cx="1997467" cy="1997467"/>
            </a:xfrm>
            <a:prstGeom prst="rect">
              <a:avLst/>
            </a:prstGeom>
            <a:noFill/>
            <a:ln>
              <a:noFill/>
            </a:ln>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92" name="Google Shape;592;p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280294" y="6217682"/>
            <a:ext cx="1962613" cy="515078"/>
          </a:xfrm>
          <a:prstGeom prst="rect">
            <a:avLst/>
          </a:prstGeom>
          <a:noFill/>
          <a:ln>
            <a:noFill/>
          </a:ln>
        </p:spPr>
      </p:pic>
      <p:pic>
        <p:nvPicPr>
          <p:cNvPr id="593" name="Google Shape;593;p1"/>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987741" y="6128240"/>
            <a:ext cx="1612438" cy="693960"/>
          </a:xfrm>
          <a:prstGeom prst="rect">
            <a:avLst/>
          </a:prstGeom>
          <a:noFill/>
          <a:ln>
            <a:noFill/>
          </a:ln>
        </p:spPr>
      </p:pic>
      <p:pic>
        <p:nvPicPr>
          <p:cNvPr id="594" name="Google Shape;594;p1"/>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080643" y="6191271"/>
            <a:ext cx="1468376" cy="567894"/>
          </a:xfrm>
          <a:prstGeom prst="rect">
            <a:avLst/>
          </a:prstGeom>
          <a:noFill/>
          <a:ln>
            <a:noFill/>
          </a:ln>
        </p:spPr>
      </p:pic>
      <p:pic>
        <p:nvPicPr>
          <p:cNvPr id="595" name="Google Shape;595;p1"/>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10029499" y="6163201"/>
            <a:ext cx="1468374" cy="624061"/>
          </a:xfrm>
          <a:prstGeom prst="rect">
            <a:avLst/>
          </a:prstGeom>
          <a:noFill/>
          <a:ln>
            <a:noFill/>
          </a:ln>
        </p:spPr>
      </p:pic>
      <p:sp>
        <p:nvSpPr>
          <p:cNvPr id="596" name="Google Shape;596;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597" name="Google Shape;597;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Access to the Unified Content Portal</a:t>
            </a:r>
            <a:endParaRPr>
              <a:solidFill>
                <a:srgbClr val="586F7C"/>
              </a:solidFill>
              <a:latin typeface="Open Sans"/>
              <a:ea typeface="Open Sans"/>
              <a:cs typeface="Open Sans"/>
              <a:sym typeface="Open Sans"/>
            </a:endParaRPr>
          </a:p>
        </p:txBody>
      </p:sp>
      <p:sp>
        <p:nvSpPr>
          <p:cNvPr id="110" name="Google Shape;110;p40"/>
          <p:cNvSpPr txBox="1">
            <a:spLocks noGrp="1"/>
          </p:cNvSpPr>
          <p:nvPr>
            <p:ph type="body" idx="1"/>
          </p:nvPr>
        </p:nvSpPr>
        <p:spPr>
          <a:xfrm>
            <a:off x="296205" y="1912017"/>
            <a:ext cx="11394048"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The Unified Content Portal and other portals are accessible through</a:t>
            </a:r>
            <a:r>
              <a:rPr lang="en-US"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2100" dirty="0">
                <a:solidFill>
                  <a:srgbClr val="3F3F3F"/>
                </a:solidFill>
                <a:latin typeface="Open Sans"/>
                <a:ea typeface="Open Sans"/>
                <a:cs typeface="Open Sans"/>
                <a:sym typeface="Open Sans"/>
              </a:rPr>
              <a:t>direct links:</a:t>
            </a:r>
            <a:endParaRPr dirty="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Unified Portal - </a:t>
            </a:r>
            <a:r>
              <a:rPr lang="en-US" sz="21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endParaRPr sz="2100" dirty="0">
              <a:solidFill>
                <a:schemeClr val="accent5"/>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AGORA - </a:t>
            </a:r>
            <a:r>
              <a:rPr lang="en-US" sz="21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endParaRPr sz="2100" u="sng" dirty="0">
              <a:solidFill>
                <a:schemeClr val="accent5"/>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ARDI - </a:t>
            </a:r>
            <a:r>
              <a:rPr lang="en-US" sz="21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r>
              <a:rPr lang="en-US" sz="2100" u="sng" dirty="0">
                <a:solidFill>
                  <a:schemeClr val="accent5"/>
                </a:solidFill>
                <a:latin typeface="Open Sans"/>
                <a:ea typeface="Open Sans"/>
                <a:cs typeface="Open Sans"/>
                <a:sym typeface="Open Sans"/>
              </a:rPr>
              <a:t> </a:t>
            </a:r>
            <a:endParaRPr dirty="0">
              <a:solidFill>
                <a:schemeClr val="accent5"/>
              </a:solidFill>
            </a:endParaRPr>
          </a:p>
          <a:p>
            <a:pPr marL="812800" lvl="1" indent="-342900" algn="l" rtl="0">
              <a:lnSpc>
                <a:spcPct val="150000"/>
              </a:lnSpc>
              <a:spcBef>
                <a:spcPts val="0"/>
              </a:spcBef>
              <a:spcAft>
                <a:spcPts val="0"/>
              </a:spcAft>
              <a:buClr>
                <a:schemeClr val="dk2"/>
              </a:buClr>
              <a:buSzPts val="2200"/>
              <a:buFont typeface="Arial"/>
              <a:buChar char="●"/>
            </a:pPr>
            <a:r>
              <a:rPr lang="en-US" sz="2100" b="1" dirty="0">
                <a:solidFill>
                  <a:srgbClr val="3F3F3F"/>
                </a:solidFill>
                <a:latin typeface="Open Sans"/>
                <a:ea typeface="Open Sans"/>
                <a:cs typeface="Open Sans"/>
                <a:sym typeface="Open Sans"/>
              </a:rPr>
              <a:t>LOGIN</a:t>
            </a:r>
            <a:r>
              <a:rPr lang="en-US" sz="2100" dirty="0">
                <a:solidFill>
                  <a:srgbClr val="3F3F3F"/>
                </a:solidFill>
                <a:latin typeface="Open Sans"/>
                <a:ea typeface="Open Sans"/>
                <a:cs typeface="Open Sans"/>
                <a:sym typeface="Open Sans"/>
              </a:rPr>
              <a:t> tab from the Research4Life initial page </a:t>
            </a:r>
            <a:r>
              <a:rPr lang="en-US" sz="21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https://www.research4life.org/</a:t>
            </a:r>
            <a:endParaRPr sz="2100" dirty="0">
              <a:solidFill>
                <a:schemeClr val="accent5"/>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Any</a:t>
            </a:r>
            <a:r>
              <a:rPr lang="en-US" sz="2100" dirty="0">
                <a:solidFill>
                  <a:srgbClr val="3F3F3F"/>
                </a:solidFill>
                <a:latin typeface="Open Sans"/>
                <a:ea typeface="Open Sans"/>
                <a:cs typeface="Open Sans"/>
                <a:sym typeface="Open Sans"/>
              </a:rPr>
              <a:t> member of a registered institution can login to the portal using a </a:t>
            </a:r>
            <a:r>
              <a:rPr lang="en-US" sz="2100" dirty="0">
                <a:solidFill>
                  <a:schemeClr val="accent5"/>
                </a:solidFill>
                <a:latin typeface="Open Sans"/>
                <a:ea typeface="Open Sans"/>
                <a:cs typeface="Open Sans"/>
                <a:sym typeface="Open Sans"/>
              </a:rPr>
              <a:t>Username</a:t>
            </a:r>
            <a:r>
              <a:rPr lang="en-US" sz="2100" dirty="0">
                <a:solidFill>
                  <a:srgbClr val="3F3F3F"/>
                </a:solidFill>
                <a:latin typeface="Open Sans"/>
                <a:ea typeface="Open Sans"/>
                <a:cs typeface="Open Sans"/>
                <a:sym typeface="Open Sans"/>
              </a:rPr>
              <a:t> and </a:t>
            </a:r>
            <a:r>
              <a:rPr lang="en-US" sz="2100" dirty="0">
                <a:solidFill>
                  <a:schemeClr val="accent5"/>
                </a:solidFill>
                <a:latin typeface="Open Sans"/>
                <a:ea typeface="Open Sans"/>
                <a:cs typeface="Open Sans"/>
                <a:sym typeface="Open Sans"/>
              </a:rPr>
              <a:t>Password</a:t>
            </a:r>
            <a:r>
              <a:rPr lang="en-US" sz="2100" dirty="0">
                <a:solidFill>
                  <a:srgbClr val="3F3F3F"/>
                </a:solidFill>
                <a:latin typeface="Open Sans"/>
                <a:ea typeface="Open Sans"/>
                <a:cs typeface="Open Sans"/>
                <a:sym typeface="Open Sans"/>
              </a:rPr>
              <a:t>. Login details are usually available through the institution’s library. </a:t>
            </a:r>
            <a:endParaRPr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Access is available from desktop/laptop computers and mobile phones</a:t>
            </a:r>
            <a:r>
              <a:rPr lang="en-US" sz="2100" dirty="0">
                <a:solidFill>
                  <a:srgbClr val="3F3F3F"/>
                </a:solidFill>
                <a:latin typeface="Open Sans"/>
                <a:ea typeface="Open Sans"/>
                <a:cs typeface="Open Sans"/>
                <a:sym typeface="Open Sans"/>
              </a:rPr>
              <a:t>.</a:t>
            </a:r>
            <a:endParaRPr sz="21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Login to the Unified Content Portal</a:t>
            </a:r>
            <a:endParaRPr>
              <a:solidFill>
                <a:srgbClr val="586F7C"/>
              </a:solidFill>
              <a:latin typeface="Open Sans"/>
              <a:ea typeface="Open Sans"/>
              <a:cs typeface="Open Sans"/>
              <a:sym typeface="Open Sans"/>
            </a:endParaRPr>
          </a:p>
        </p:txBody>
      </p:sp>
      <p:pic>
        <p:nvPicPr>
          <p:cNvPr id="116" name="Google Shape;116;p11"/>
          <p:cNvPicPr preferRelativeResize="0"/>
          <p:nvPr/>
        </p:nvPicPr>
        <p:blipFill rotWithShape="1">
          <a:blip r:embed="rId3">
            <a:alphaModFix/>
          </a:blip>
          <a:srcRect/>
          <a:stretch/>
        </p:blipFill>
        <p:spPr>
          <a:xfrm>
            <a:off x="707610" y="2769570"/>
            <a:ext cx="10575236" cy="2249690"/>
          </a:xfrm>
          <a:prstGeom prst="rect">
            <a:avLst/>
          </a:prstGeom>
          <a:noFill/>
          <a:ln>
            <a:noFill/>
          </a:ln>
        </p:spPr>
      </p:pic>
      <p:sp>
        <p:nvSpPr>
          <p:cNvPr id="117" name="Google Shape;117;p11"/>
          <p:cNvSpPr txBox="1">
            <a:spLocks noGrp="1"/>
          </p:cNvSpPr>
          <p:nvPr>
            <p:ph type="body" idx="1"/>
          </p:nvPr>
        </p:nvSpPr>
        <p:spPr>
          <a:xfrm>
            <a:off x="0" y="1739900"/>
            <a:ext cx="11990457" cy="464955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Font typeface="Open Sans"/>
              <a:buChar char="●"/>
            </a:pPr>
            <a:r>
              <a:rPr lang="en-US" dirty="0">
                <a:solidFill>
                  <a:srgbClr val="3F3F3F"/>
                </a:solidFill>
                <a:latin typeface="Open Sans"/>
                <a:ea typeface="Open Sans"/>
                <a:cs typeface="Open Sans"/>
                <a:sym typeface="Open Sans"/>
              </a:rPr>
              <a:t>You can login to the portal through the Research4life </a:t>
            </a:r>
            <a:r>
              <a:rPr lang="en-U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website:</a:t>
            </a:r>
            <a:r>
              <a:rPr lang="en-US" dirty="0">
                <a:solidFill>
                  <a:srgbClr val="3F3F3F"/>
                </a:solidFill>
                <a:latin typeface="Open Sans"/>
                <a:ea typeface="Open Sans"/>
                <a:cs typeface="Open Sans"/>
                <a:sym typeface="Open Sans"/>
              </a:rPr>
              <a:t> </a:t>
            </a:r>
            <a:r>
              <a:rPr lang="en-US"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a:t>
            </a:r>
            <a:endParaRPr dirty="0">
              <a:solidFill>
                <a:schemeClr val="accent5"/>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Font typeface="Open Sans"/>
              <a:buChar char="●"/>
            </a:pPr>
            <a:r>
              <a:rPr lang="en-US" sz="2200" dirty="0">
                <a:solidFill>
                  <a:srgbClr val="3F3F3F"/>
                </a:solidFill>
                <a:latin typeface="Open Sans"/>
                <a:ea typeface="Open Sans"/>
                <a:cs typeface="Open Sans"/>
                <a:sym typeface="Open Sans"/>
              </a:rPr>
              <a:t>To login, access the initial webpage; click on LOG IN from the horizontal bar</a:t>
            </a:r>
            <a:endParaRPr dirty="0"/>
          </a:p>
          <a:p>
            <a:pPr marL="457200" lvl="0" indent="-381000" algn="l" rtl="0">
              <a:lnSpc>
                <a:spcPct val="100000"/>
              </a:lnSpc>
              <a:spcBef>
                <a:spcPts val="1000"/>
              </a:spcBef>
              <a:spcAft>
                <a:spcPts val="0"/>
              </a:spcAft>
              <a:buClr>
                <a:schemeClr val="dk1"/>
              </a:buClr>
              <a:buSzPts val="2400"/>
              <a:buFont typeface="Open Sans"/>
              <a:buChar char="●"/>
            </a:pPr>
            <a:r>
              <a:rPr lang="en-US" sz="2200" dirty="0">
                <a:solidFill>
                  <a:srgbClr val="3F3F3F"/>
                </a:solidFill>
                <a:latin typeface="Open Sans"/>
                <a:ea typeface="Open Sans"/>
                <a:cs typeface="Open Sans"/>
                <a:sym typeface="Open Sans"/>
              </a:rPr>
              <a:t>Access to the login page is also located on the initial web pages of the five collections. </a:t>
            </a:r>
            <a:endParaRPr sz="2200"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Font typeface="Open Sans"/>
              <a:buChar char="●"/>
            </a:pPr>
            <a:r>
              <a:rPr lang="en-US" sz="2200" dirty="0">
                <a:solidFill>
                  <a:srgbClr val="3F3F3F"/>
                </a:solidFill>
                <a:latin typeface="Open Sans"/>
                <a:ea typeface="Open Sans"/>
                <a:cs typeface="Open Sans"/>
                <a:sym typeface="Open Sans"/>
              </a:rPr>
              <a:t>In both cases, users will be prompted to enter login credentials. </a:t>
            </a:r>
            <a:endParaRPr sz="2200" dirty="0">
              <a:solidFill>
                <a:srgbClr val="3F3F3F"/>
              </a:solidFill>
              <a:latin typeface="Open Sans"/>
              <a:ea typeface="Open Sans"/>
              <a:cs typeface="Open Sans"/>
              <a:sym typeface="Open Sans"/>
            </a:endParaRPr>
          </a:p>
        </p:txBody>
      </p:sp>
      <p:cxnSp>
        <p:nvCxnSpPr>
          <p:cNvPr id="118" name="Google Shape;118;p11"/>
          <p:cNvCxnSpPr/>
          <p:nvPr/>
        </p:nvCxnSpPr>
        <p:spPr>
          <a:xfrm rot="10800000" flipH="1">
            <a:off x="7126014" y="4645572"/>
            <a:ext cx="1702676" cy="65387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0" y="135101"/>
            <a:ext cx="9613800" cy="9429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Login instructions</a:t>
            </a:r>
            <a:endParaRPr dirty="0">
              <a:solidFill>
                <a:srgbClr val="586F7C"/>
              </a:solidFill>
              <a:latin typeface="Open Sans"/>
              <a:ea typeface="Open Sans"/>
              <a:cs typeface="Open Sans"/>
              <a:sym typeface="Open Sans"/>
            </a:endParaRPr>
          </a:p>
        </p:txBody>
      </p:sp>
      <p:sp>
        <p:nvSpPr>
          <p:cNvPr id="124" name="Google Shape;124;p5"/>
          <p:cNvSpPr txBox="1">
            <a:spLocks noGrp="1"/>
          </p:cNvSpPr>
          <p:nvPr>
            <p:ph type="body" idx="1"/>
          </p:nvPr>
        </p:nvSpPr>
        <p:spPr>
          <a:xfrm>
            <a:off x="1" y="3975100"/>
            <a:ext cx="11487150" cy="314325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Users must use the login credentials of their institution – both the </a:t>
            </a:r>
            <a:r>
              <a:rPr lang="en-US" sz="22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username</a:t>
            </a:r>
            <a:r>
              <a:rPr lang="en-US" sz="2200" dirty="0">
                <a:solidFill>
                  <a:srgbClr val="3F3F3F"/>
                </a:solidFill>
                <a:latin typeface="Open Sans"/>
                <a:ea typeface="Open Sans"/>
                <a:cs typeface="Open Sans"/>
                <a:sym typeface="Open Sans"/>
              </a:rPr>
              <a:t> and password are case-sensitive &amp; no spaces are allowed.  Note that any login from the five previous programmes will grant access to the Unified Content Portal.</a:t>
            </a:r>
            <a:endParaRPr sz="22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Users from institutions that have IP-based access to R4L, will not be asked for credentials within the institution’s premises &amp; will be automatically logged in.</a:t>
            </a:r>
            <a:endParaRPr dirty="0"/>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Contact the institution’s librarian for login info.  If not available, contact the help desk - </a:t>
            </a:r>
            <a:r>
              <a:rPr lang="en-US" sz="2200" dirty="0">
                <a:solidFill>
                  <a:schemeClr val="accent5"/>
                </a:solidFill>
                <a:latin typeface="Open Sans"/>
                <a:ea typeface="Open Sans"/>
                <a:cs typeface="Open Sans"/>
                <a:sym typeface="Open Sans"/>
              </a:rPr>
              <a:t>r4l@research4life.org.</a:t>
            </a:r>
            <a:endParaRPr sz="2200" dirty="0">
              <a:solidFill>
                <a:schemeClr val="accent5"/>
              </a:solidFill>
              <a:latin typeface="Open Sans"/>
              <a:ea typeface="Open Sans"/>
              <a:cs typeface="Open Sans"/>
              <a:sym typeface="Open Sans"/>
            </a:endParaRPr>
          </a:p>
        </p:txBody>
      </p:sp>
      <p:pic>
        <p:nvPicPr>
          <p:cNvPr id="125" name="Google Shape;125;p5"/>
          <p:cNvPicPr preferRelativeResize="0"/>
          <p:nvPr/>
        </p:nvPicPr>
        <p:blipFill rotWithShape="1">
          <a:blip r:embed="rId3">
            <a:alphaModFix/>
          </a:blip>
          <a:srcRect/>
          <a:stretch/>
        </p:blipFill>
        <p:spPr>
          <a:xfrm>
            <a:off x="115613" y="1017173"/>
            <a:ext cx="7872687" cy="2957927"/>
          </a:xfrm>
          <a:prstGeom prst="rect">
            <a:avLst/>
          </a:prstGeom>
          <a:noFill/>
          <a:ln>
            <a:noFill/>
          </a:ln>
        </p:spPr>
      </p:pic>
      <p:sp>
        <p:nvSpPr>
          <p:cNvPr id="126" name="Google Shape;126;p5"/>
          <p:cNvSpPr/>
          <p:nvPr/>
        </p:nvSpPr>
        <p:spPr>
          <a:xfrm>
            <a:off x="5513615" y="2137754"/>
            <a:ext cx="2169447" cy="16481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 name="Google Shape;127;p5"/>
          <p:cNvSpPr/>
          <p:nvPr/>
        </p:nvSpPr>
        <p:spPr>
          <a:xfrm>
            <a:off x="1429407" y="923829"/>
            <a:ext cx="2816772" cy="4264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a:ea typeface="Open Sans"/>
                <a:cs typeface="Open Sans"/>
                <a:sym typeface="Open Sans"/>
              </a:rPr>
              <a:t>Unified Content Portal, AGORA </a:t>
            </a:r>
            <a:br>
              <a:rPr lang="en-US" dirty="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and ARDI options</a:t>
            </a:r>
            <a:endParaRPr dirty="0">
              <a:solidFill>
                <a:srgbClr val="586F7C"/>
              </a:solidFill>
            </a:endParaRPr>
          </a:p>
        </p:txBody>
      </p:sp>
      <p:sp>
        <p:nvSpPr>
          <p:cNvPr id="133" name="Google Shape;133;p15"/>
          <p:cNvSpPr txBox="1">
            <a:spLocks noGrp="1"/>
          </p:cNvSpPr>
          <p:nvPr>
            <p:ph type="body" idx="1"/>
          </p:nvPr>
        </p:nvSpPr>
        <p:spPr>
          <a:xfrm>
            <a:off x="535698" y="1629300"/>
            <a:ext cx="10374039" cy="35994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Three options are displayed; the Unified Content Portal contains the resources of five collections while AGORA (Agriculture, Forestry, Fisheries, Climate &amp; Feed Security) or ARDI (Innovation and Technology) focus on specific disciplines. </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By logging in with the institution’s username and password, the results of the search are limited to what is available at the institution: </a:t>
            </a:r>
            <a:endParaRP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4" name="Google Shape;134;p15"/>
          <p:cNvPicPr preferRelativeResize="0"/>
          <p:nvPr/>
        </p:nvPicPr>
        <p:blipFill rotWithShape="1">
          <a:blip r:embed="rId3">
            <a:alphaModFix/>
          </a:blip>
          <a:srcRect/>
          <a:stretch/>
        </p:blipFill>
        <p:spPr>
          <a:xfrm>
            <a:off x="698773" y="3127363"/>
            <a:ext cx="10210964" cy="2101337"/>
          </a:xfrm>
          <a:prstGeom prst="rect">
            <a:avLst/>
          </a:prstGeom>
          <a:noFill/>
          <a:ln>
            <a:noFill/>
          </a:ln>
        </p:spPr>
      </p:pic>
      <p:pic>
        <p:nvPicPr>
          <p:cNvPr id="2" name="Google Shape;135;p15">
            <a:extLst>
              <a:ext uri="{FF2B5EF4-FFF2-40B4-BE49-F238E27FC236}">
                <a16:creationId xmlns:a16="http://schemas.microsoft.com/office/drawing/2014/main" id="{D9010375-EEDE-928D-4F8C-1C053955B160}"/>
              </a:ext>
            </a:extLst>
          </p:cNvPr>
          <p:cNvPicPr preferRelativeResize="0"/>
          <p:nvPr/>
        </p:nvPicPr>
        <p:blipFill rotWithShape="1">
          <a:blip r:embed="rId4">
            <a:alphaModFix/>
          </a:blip>
          <a:srcRect/>
          <a:stretch/>
        </p:blipFill>
        <p:spPr>
          <a:xfrm>
            <a:off x="9472079" y="5840361"/>
            <a:ext cx="1437658" cy="34358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3807</Words>
  <Application>Microsoft Office PowerPoint</Application>
  <PresentationFormat>Widescreen</PresentationFormat>
  <Paragraphs>362</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Trebuchet MS</vt:lpstr>
      <vt:lpstr>Gill Sans</vt:lpstr>
      <vt:lpstr>Arial</vt:lpstr>
      <vt:lpstr>Calibri</vt:lpstr>
      <vt:lpstr>Open Sans</vt:lpstr>
      <vt:lpstr>Quattrocento Sans</vt:lpstr>
      <vt:lpstr>Simple Light</vt:lpstr>
      <vt:lpstr>Collection-specific browsing and searching</vt:lpstr>
      <vt:lpstr>Outline</vt:lpstr>
      <vt:lpstr>Learning objectives</vt:lpstr>
      <vt:lpstr>Research4Life (R4L) Collections (www.research4life.org) </vt:lpstr>
      <vt:lpstr>Research4Life (R4L) Collections (www.research4life.org) cont.</vt:lpstr>
      <vt:lpstr>Access to the Unified Content Portal</vt:lpstr>
      <vt:lpstr>Login to the Unified Content Portal</vt:lpstr>
      <vt:lpstr>Login instructions</vt:lpstr>
      <vt:lpstr>Unified Content Portal, AGORA  and ARDI options</vt:lpstr>
      <vt:lpstr>I]</vt:lpstr>
      <vt:lpstr>Update:  as of July 2022</vt:lpstr>
      <vt:lpstr>Persistent Login</vt:lpstr>
      <vt:lpstr>Initial display of the Unified Content Portal</vt:lpstr>
      <vt:lpstr>Listing of all R4L resources</vt:lpstr>
      <vt:lpstr>Hamburger Menu: Mobile phone access</vt:lpstr>
      <vt:lpstr>Access to specific Collections from initial portal page</vt:lpstr>
      <vt:lpstr>ARDI Content Portal</vt:lpstr>
      <vt:lpstr>Browsing by Collections   </vt:lpstr>
      <vt:lpstr>Filters overview</vt:lpstr>
      <vt:lpstr> Collections: AGORA</vt:lpstr>
      <vt:lpstr>Databases Search: Identical for Journals, Books, Reference Sources and Free Resources</vt:lpstr>
      <vt:lpstr>Databases Search continued  </vt:lpstr>
      <vt:lpstr>Databases Search continued  </vt:lpstr>
      <vt:lpstr>Journals Search</vt:lpstr>
      <vt:lpstr>Journals Search continued</vt:lpstr>
      <vt:lpstr>Databases, Reference Sources and  Free Collections </vt:lpstr>
      <vt:lpstr>Publishers Search</vt:lpstr>
      <vt:lpstr>Publisher Search continued</vt:lpstr>
      <vt:lpstr>Browse by Subjects</vt:lpstr>
      <vt:lpstr>Browse by Subject continued</vt:lpstr>
      <vt:lpstr>Hamburger Menu – additional tools</vt:lpstr>
      <vt:lpstr>Search Content – initial page features</vt:lpstr>
      <vt:lpstr>Topic search &amp; results  (e.g., public and health)</vt:lpstr>
      <vt:lpstr>Personal Sign-in </vt:lpstr>
      <vt:lpstr>Personal Sign-In Options – Search Content (initial page features)</vt:lpstr>
      <vt:lpstr>Searching across Research4Life using Summon</vt:lpstr>
      <vt:lpstr>Country Offer</vt:lpstr>
      <vt:lpstr>Country Offer continued</vt:lpstr>
      <vt:lpstr>Title Lists</vt:lpstr>
      <vt:lpstr>Title Lists options</vt:lpstr>
      <vt:lpstr>Open, download a pdf and export a citation  - access to The Lancet (via Hamburger Menu/Search Content)</vt:lpstr>
      <vt:lpstr>Open, download continued</vt:lpstr>
      <vt:lpstr>Downloading a journal article from  The Lancet</vt:lpstr>
      <vt:lpstr>Exporting a journal citation from  The Lancet</vt:lpstr>
      <vt:lpstr>Troubleshooting and support</vt:lpstr>
      <vt:lpstr>Contact the HelpDesk</vt:lpstr>
      <vt:lpstr>Additional Resources –  Portal Help page </vt:lpstr>
      <vt:lpstr>Additional Resources –  Research4Life Training Portal</vt:lpstr>
      <vt:lpstr>Summary</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Collection-specific browsing and searching</dc:title>
  <dc:creator>Marcia Mabhula</dc:creator>
  <cp:lastModifiedBy>Marcia Mabhula</cp:lastModifiedBy>
  <cp:revision>3</cp:revision>
  <dcterms:created xsi:type="dcterms:W3CDTF">2020-02-14T15:04:15Z</dcterms:created>
  <dcterms:modified xsi:type="dcterms:W3CDTF">2023-08-25T07:51:39Z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AD4F1997-0959-46B9-9F01-B3AF217E6F99</vt:lpwstr>
  </property>
  <property fmtid="{D5CDD505-2E9C-101B-9397-08002B2CF9AE}" pid="6" name="ArticulateProjectFull">
    <vt:lpwstr>D:\R4Life\F2F Materials\20200416_M2_L3.1EN.Hinari_Research in Health.ppta</vt:lpwstr>
  </property>
</Properties>
</file>