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1"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Quattrocento Sans" panose="020B0502050000020003"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vj43t6Ck5EhG9cYrHkiJtVlNn9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40" name="Google Shape;1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1" name="Google Shape;161;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68" name="Google Shape;16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5" name="Google Shape;17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Font typeface="Arial"/>
              <a:buChar char="•"/>
            </a:pPr>
            <a:r>
              <a:rPr lang="en-US"/>
              <a:t>Short direct quotations must be put within quotation marks. Long direct quotations (also called block quotations) are not enclosed by quotation marks, but separated from the rest of your text, often indented and in a smaller font size:</a:t>
            </a:r>
            <a:endParaRPr/>
          </a:p>
          <a:p>
            <a:pPr marL="0" lvl="0" indent="0" algn="l" rtl="0">
              <a:lnSpc>
                <a:spcPct val="100000"/>
              </a:lnSpc>
              <a:spcBef>
                <a:spcPts val="0"/>
              </a:spcBef>
              <a:spcAft>
                <a:spcPts val="0"/>
              </a:spcAft>
              <a:buSzPts val="1200"/>
              <a:buFont typeface="Arial"/>
              <a:buNone/>
            </a:pPr>
            <a:endParaRPr/>
          </a:p>
        </p:txBody>
      </p:sp>
      <p:sp>
        <p:nvSpPr>
          <p:cNvPr id="189" name="Google Shape;18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96" name="Google Shape;19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a:t>
            </a:r>
            <a:r>
              <a:rPr lang="en-US" b="1"/>
              <a:t>Purdue University Online Writing Lab </a:t>
            </a:r>
            <a:r>
              <a:rPr lang="en-US"/>
              <a:t>provides a comparison of MLA, APA and CMOS on a chart which shows the specific use of each style with examples.</a:t>
            </a: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How to use Zotero- go to https://www.research4life.org/training/author-skills/</a:t>
            </a:r>
            <a:endParaRPr/>
          </a:p>
          <a:p>
            <a:pPr marL="0" lvl="0" indent="0" algn="l" rtl="0">
              <a:lnSpc>
                <a:spcPct val="100000"/>
              </a:lnSpc>
              <a:spcBef>
                <a:spcPts val="0"/>
              </a:spcBef>
              <a:spcAft>
                <a:spcPts val="0"/>
              </a:spcAft>
              <a:buSzPts val="1400"/>
              <a:buFont typeface="Arial"/>
              <a:buNone/>
            </a:pPr>
            <a:endParaRPr/>
          </a:p>
        </p:txBody>
      </p:sp>
      <p:sp>
        <p:nvSpPr>
          <p:cNvPr id="224" name="Google Shape;2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3" name="Google Shape;23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How to use Mendeley - go to https://www.research4life.org/training/author-skills/</a:t>
            </a:r>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40" name="Google Shape;24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49" name="Google Shape;24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88895325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a88895325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This lesson will focus on how and when to acknowledge and attribute the original work of others.</a:t>
            </a:r>
            <a:endParaRPr/>
          </a:p>
          <a:p>
            <a:pPr marL="0" lvl="0" indent="0" algn="l" rtl="0">
              <a:lnSpc>
                <a:spcPct val="100000"/>
              </a:lnSpc>
              <a:spcBef>
                <a:spcPts val="0"/>
              </a:spcBef>
              <a:spcAft>
                <a:spcPts val="0"/>
              </a:spcAft>
              <a:buSzPts val="1400"/>
              <a:buFont typeface="Arial"/>
              <a:buNone/>
            </a:pPr>
            <a:r>
              <a:rPr lang="en-US"/>
              <a:t>Learners will learn about different citation and citation styles as well as become familiar with reference management softwares</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When writing a research assignment, thesis or other kind of written work, you need to incorporate information, ideas and argumentation which has already been articulated by others</a:t>
            </a:r>
            <a:endParaRPr/>
          </a:p>
          <a:p>
            <a:pPr marL="171450" lvl="0" indent="-171450" algn="l" rtl="0">
              <a:lnSpc>
                <a:spcPct val="100000"/>
              </a:lnSpc>
              <a:spcBef>
                <a:spcPts val="0"/>
              </a:spcBef>
              <a:spcAft>
                <a:spcPts val="0"/>
              </a:spcAft>
              <a:buSzPts val="1100"/>
              <a:buFont typeface="Arial"/>
              <a:buChar char="•"/>
            </a:pPr>
            <a:r>
              <a:rPr lang="en-US"/>
              <a:t>Whenever you draw upon previously published work in this way, you must acknowledge the source.</a:t>
            </a:r>
            <a:endParaRPr/>
          </a:p>
          <a:p>
            <a:pPr marL="171450" lvl="0" indent="-171450" algn="l" rtl="0">
              <a:lnSpc>
                <a:spcPct val="100000"/>
              </a:lnSpc>
              <a:spcBef>
                <a:spcPts val="0"/>
              </a:spcBef>
              <a:spcAft>
                <a:spcPts val="0"/>
              </a:spcAft>
              <a:buSzPts val="1100"/>
              <a:buFont typeface="Arial"/>
              <a:buChar char="•"/>
            </a:pPr>
            <a:r>
              <a:rPr lang="en-US"/>
              <a:t>Any information which is not from your experiment and not ‘common knowledge’ should be acknowledged with a citation</a:t>
            </a:r>
            <a:endParaRPr/>
          </a:p>
          <a:p>
            <a:pPr marL="171450" lvl="0" indent="-171450" algn="l" rtl="0">
              <a:lnSpc>
                <a:spcPct val="100000"/>
              </a:lnSpc>
              <a:spcBef>
                <a:spcPts val="0"/>
              </a:spcBef>
              <a:spcAft>
                <a:spcPts val="0"/>
              </a:spcAft>
              <a:buSzPts val="1100"/>
              <a:buFont typeface="Arial"/>
              <a:buChar char="•"/>
            </a:pPr>
            <a:r>
              <a:rPr lang="en-US"/>
              <a:t>Common knowledge refers to information that the average person would accept as reliable without having to look it up, but if in doubt always cite the source</a:t>
            </a:r>
            <a:endParaRPr/>
          </a:p>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5" name="Google Shape;10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The manner in which you are required to write </a:t>
            </a:r>
            <a:r>
              <a:rPr lang="en-US" b="1"/>
              <a:t>the in-text citation </a:t>
            </a:r>
            <a:r>
              <a:rPr lang="en-US"/>
              <a:t>and the </a:t>
            </a:r>
            <a:r>
              <a:rPr lang="en-US" b="1"/>
              <a:t>references </a:t>
            </a:r>
            <a:r>
              <a:rPr lang="en-US"/>
              <a:t>in the list is determined by the citation styles chosen</a:t>
            </a: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1" i="0" u="none" strike="noStrike" cap="none">
                <a:solidFill>
                  <a:schemeClr val="dk1"/>
                </a:solidFill>
                <a:latin typeface="Calibri"/>
                <a:ea typeface="Calibri"/>
                <a:cs typeface="Calibri"/>
                <a:sym typeface="Calibri"/>
              </a:rPr>
              <a:t>Parenthetical referencing</a:t>
            </a:r>
            <a:r>
              <a:rPr lang="en-US" sz="1200" b="0" i="0" u="none" strike="noStrike" cap="none">
                <a:solidFill>
                  <a:schemeClr val="dk1"/>
                </a:solidFill>
                <a:latin typeface="Calibri"/>
                <a:ea typeface="Calibri"/>
                <a:cs typeface="Calibri"/>
                <a:sym typeface="Calibri"/>
              </a:rPr>
              <a:t> is also known as </a:t>
            </a:r>
            <a:r>
              <a:rPr lang="en-US" sz="1200" b="1" i="0" u="none" strike="noStrike" cap="none">
                <a:solidFill>
                  <a:schemeClr val="dk1"/>
                </a:solidFill>
                <a:latin typeface="Calibri"/>
                <a:ea typeface="Calibri"/>
                <a:cs typeface="Calibri"/>
                <a:sym typeface="Calibri"/>
              </a:rPr>
              <a:t>a</a:t>
            </a:r>
            <a:r>
              <a:rPr lang="en-US" sz="1200" b="1" i="1" u="none" strike="noStrike" cap="none">
                <a:solidFill>
                  <a:schemeClr val="dk1"/>
                </a:solidFill>
                <a:latin typeface="Calibri"/>
                <a:ea typeface="Calibri"/>
                <a:cs typeface="Calibri"/>
                <a:sym typeface="Calibri"/>
              </a:rPr>
              <a:t>uthor–date</a:t>
            </a:r>
            <a:r>
              <a:rPr lang="en-US" sz="1200" b="1" i="0" u="none" strike="noStrike" cap="none">
                <a:solidFill>
                  <a:schemeClr val="dk1"/>
                </a:solidFill>
                <a:latin typeface="Calibri"/>
                <a:ea typeface="Calibri"/>
                <a:cs typeface="Calibri"/>
                <a:sym typeface="Calibri"/>
              </a:rPr>
              <a:t> or </a:t>
            </a:r>
            <a:r>
              <a:rPr lang="en-US" sz="1200" b="1" i="1" u="none" strike="noStrike" cap="none">
                <a:solidFill>
                  <a:schemeClr val="dk1"/>
                </a:solidFill>
                <a:latin typeface="Calibri"/>
                <a:ea typeface="Calibri"/>
                <a:cs typeface="Calibri"/>
                <a:sym typeface="Calibri"/>
              </a:rPr>
              <a:t>Harvard referencing</a:t>
            </a:r>
            <a:r>
              <a:rPr lang="en-US" sz="1200" b="0" i="0" u="none" strike="noStrike" cap="none">
                <a:solidFill>
                  <a:schemeClr val="dk1"/>
                </a:solidFill>
                <a:latin typeface="Calibri"/>
                <a:ea typeface="Calibri"/>
                <a:cs typeface="Calibri"/>
                <a:sym typeface="Calibri"/>
              </a:rPr>
              <a:t>. Parenthetical systems can also involve numbering in which in-text citations consists of a number and the references are listed in numerical order in the reference list at the end of the document</a:t>
            </a:r>
            <a:endParaRPr/>
          </a:p>
        </p:txBody>
      </p:sp>
      <p:sp>
        <p:nvSpPr>
          <p:cNvPr id="121" name="Google Shape;121;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33" name="Google Shape;13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4458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zotero.org/" TargetMode="External"/><Relationship Id="rId3" Type="http://schemas.openxmlformats.org/officeDocument/2006/relationships/hyperlink" Target="https://www.research4life.org/training/author-skills/" TargetMode="External"/><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zotero.org/support/" TargetMode="External"/><Relationship Id="rId5" Type="http://schemas.openxmlformats.org/officeDocument/2006/relationships/hyperlink" Target="https://www.zotero.org/download/" TargetMode="External"/><Relationship Id="rId4" Type="http://schemas.openxmlformats.org/officeDocument/2006/relationships/hyperlink" Target="http://www.zotero.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research4life.org/training/author-skills/" TargetMode="External"/><Relationship Id="rId7" Type="http://schemas.openxmlformats.org/officeDocument/2006/relationships/hyperlink" Target="https://www.youtube.com/c/mendele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mendeley.com/guides" TargetMode="External"/><Relationship Id="rId5" Type="http://schemas.openxmlformats.org/officeDocument/2006/relationships/hyperlink" Target="https://www.mendeley.com/download-mendeley-desktop/" TargetMode="External"/><Relationship Id="rId4" Type="http://schemas.openxmlformats.org/officeDocument/2006/relationships/hyperlink" Target="https://www.mendeley.co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library.wur.nl/infoboard/module_3/a001_citing_and_referencing_summarising.html" TargetMode="External"/><Relationship Id="rId3" Type="http://schemas.openxmlformats.org/officeDocument/2006/relationships/hyperlink" Target="https://owl.purdue.edu/owl/research_and_citation/using_research/quoting_paraphrasing_and_summarizing/index.html" TargetMode="External"/><Relationship Id="rId7" Type="http://schemas.openxmlformats.org/officeDocument/2006/relationships/hyperlink" Target="https://library.wur.nl/infoboard/module_3/a001_citing_and_referencing_paraphrasin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library.wur.nl/infoboard/module_3/a001_citing_and_referencing_why_cite_.html" TargetMode="External"/><Relationship Id="rId5" Type="http://schemas.openxmlformats.org/officeDocument/2006/relationships/hyperlink" Target="https://library.wur.nl/infoboard/module_3/a001_citing_and_referencing_common_knowledge.html" TargetMode="External"/><Relationship Id="rId4" Type="http://schemas.openxmlformats.org/officeDocument/2006/relationships/hyperlink" Target="https://owl.purdue.edu/owl/research_and_citation/using_research/documents/20191212CitationChart.pdf" TargetMode="External"/><Relationship Id="rId9" Type="http://schemas.openxmlformats.org/officeDocument/2006/relationships/hyperlink" Target="https://library.wur.nl/infoboard/module_3/a001_citing_and_referencing_quotin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about:blank" TargetMode="External"/><Relationship Id="rId7"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2.jpg"/><Relationship Id="rId4" Type="http://schemas.openxmlformats.org/officeDocument/2006/relationships/image" Target="../media/image11.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Citing, reference management and</a:t>
            </a:r>
            <a:endParaRPr sz="3400">
              <a:solidFill>
                <a:srgbClr val="004890"/>
              </a:solidFill>
            </a:endParaRPr>
          </a:p>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                   collaboration </a:t>
            </a:r>
            <a:r>
              <a:rPr lang="en-US" sz="3400">
                <a:solidFill>
                  <a:srgbClr val="004890"/>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tools</a:t>
            </a:r>
            <a:endParaRPr sz="340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Discovery and re-use of scholarly literature</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title"/>
          </p:nvPr>
        </p:nvSpPr>
        <p:spPr>
          <a:xfrm>
            <a:off x="0" y="378812"/>
            <a:ext cx="8147957"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Steps to follow when quoting, summarizing and paraphrasing</a:t>
            </a:r>
            <a:endParaRPr>
              <a:solidFill>
                <a:srgbClr val="586F7C"/>
              </a:solidFill>
              <a:latin typeface="Open Sans"/>
              <a:ea typeface="Open Sans"/>
              <a:cs typeface="Open Sans"/>
              <a:sym typeface="Open Sans"/>
            </a:endParaRPr>
          </a:p>
        </p:txBody>
      </p:sp>
      <p:grpSp>
        <p:nvGrpSpPr>
          <p:cNvPr id="143" name="Google Shape;143;p8"/>
          <p:cNvGrpSpPr/>
          <p:nvPr/>
        </p:nvGrpSpPr>
        <p:grpSpPr>
          <a:xfrm>
            <a:off x="587828" y="2122714"/>
            <a:ext cx="10776856" cy="4033156"/>
            <a:chOff x="0" y="0"/>
            <a:chExt cx="10776856" cy="4033156"/>
          </a:xfrm>
        </p:grpSpPr>
        <p:sp>
          <p:nvSpPr>
            <p:cNvPr id="144" name="Google Shape;144;p8"/>
            <p:cNvSpPr/>
            <p:nvPr/>
          </p:nvSpPr>
          <p:spPr>
            <a:xfrm>
              <a:off x="0" y="0"/>
              <a:ext cx="8621485" cy="887294"/>
            </a:xfrm>
            <a:prstGeom prst="roundRect">
              <a:avLst>
                <a:gd name="adj" fmla="val 10000"/>
              </a:avLst>
            </a:prstGeom>
            <a:solidFill>
              <a:srgbClr val="586F7C"/>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8"/>
            <p:cNvSpPr txBox="1"/>
            <p:nvPr/>
          </p:nvSpPr>
          <p:spPr>
            <a:xfrm>
              <a:off x="25988" y="25988"/>
              <a:ext cx="7589049" cy="83531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Read the entire text, noting the key points and main ideas,</a:t>
              </a:r>
              <a:endParaRPr sz="2400" b="0" i="0" u="none" strike="noStrike" cap="none">
                <a:solidFill>
                  <a:schemeClr val="lt1"/>
                </a:solidFill>
                <a:latin typeface="Open Sans"/>
                <a:ea typeface="Open Sans"/>
                <a:cs typeface="Open Sans"/>
                <a:sym typeface="Open Sans"/>
              </a:endParaRPr>
            </a:p>
          </p:txBody>
        </p:sp>
        <p:sp>
          <p:nvSpPr>
            <p:cNvPr id="146" name="Google Shape;146;p8"/>
            <p:cNvSpPr/>
            <p:nvPr/>
          </p:nvSpPr>
          <p:spPr>
            <a:xfrm>
              <a:off x="722049" y="1048620"/>
              <a:ext cx="8621485" cy="887294"/>
            </a:xfrm>
            <a:prstGeom prst="roundRect">
              <a:avLst>
                <a:gd name="adj" fmla="val 10000"/>
              </a:avLst>
            </a:prstGeom>
            <a:solidFill>
              <a:srgbClr val="51B948"/>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8"/>
            <p:cNvSpPr txBox="1"/>
            <p:nvPr/>
          </p:nvSpPr>
          <p:spPr>
            <a:xfrm>
              <a:off x="748037" y="1074608"/>
              <a:ext cx="7270718" cy="83531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Summarize in your own words what the single main idea of the essay is,</a:t>
              </a:r>
              <a:endParaRPr sz="2400" b="0" i="0" u="none" strike="noStrike" cap="none">
                <a:solidFill>
                  <a:schemeClr val="lt1"/>
                </a:solidFill>
                <a:latin typeface="Open Sans"/>
                <a:ea typeface="Open Sans"/>
                <a:cs typeface="Open Sans"/>
                <a:sym typeface="Open Sans"/>
              </a:endParaRPr>
            </a:p>
          </p:txBody>
        </p:sp>
        <p:sp>
          <p:nvSpPr>
            <p:cNvPr id="148" name="Google Shape;148;p8"/>
            <p:cNvSpPr/>
            <p:nvPr/>
          </p:nvSpPr>
          <p:spPr>
            <a:xfrm>
              <a:off x="1433321" y="2097241"/>
              <a:ext cx="8621485" cy="887294"/>
            </a:xfrm>
            <a:prstGeom prst="roundRect">
              <a:avLst>
                <a:gd name="adj" fmla="val 10000"/>
              </a:avLst>
            </a:prstGeom>
            <a:solidFill>
              <a:srgbClr val="004890"/>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8"/>
            <p:cNvSpPr txBox="1"/>
            <p:nvPr/>
          </p:nvSpPr>
          <p:spPr>
            <a:xfrm>
              <a:off x="1459309" y="2123229"/>
              <a:ext cx="7281495" cy="83531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Paraphrase important supporting points that come up in the essay,</a:t>
              </a:r>
              <a:endParaRPr sz="2400" b="0" i="0" u="none" strike="noStrike" cap="none">
                <a:solidFill>
                  <a:schemeClr val="lt1"/>
                </a:solidFill>
                <a:latin typeface="Open Sans"/>
                <a:ea typeface="Open Sans"/>
                <a:cs typeface="Open Sans"/>
                <a:sym typeface="Open Sans"/>
              </a:endParaRPr>
            </a:p>
          </p:txBody>
        </p:sp>
        <p:sp>
          <p:nvSpPr>
            <p:cNvPr id="150" name="Google Shape;150;p8"/>
            <p:cNvSpPr/>
            <p:nvPr/>
          </p:nvSpPr>
          <p:spPr>
            <a:xfrm>
              <a:off x="2155371" y="3145862"/>
              <a:ext cx="8621485" cy="887294"/>
            </a:xfrm>
            <a:prstGeom prst="roundRect">
              <a:avLst>
                <a:gd name="adj" fmla="val 10000"/>
              </a:avLst>
            </a:prstGeom>
            <a:solidFill>
              <a:srgbClr val="F8981D"/>
            </a:solidFill>
            <a:ln w="38100" cap="flat" cmpd="sng">
              <a:solidFill>
                <a:schemeClr val="lt1"/>
              </a:solidFill>
              <a:prstDash val="solid"/>
              <a:round/>
              <a:headEnd type="none" w="sm" len="sm"/>
              <a:tailEnd type="none" w="sm" len="sm"/>
            </a:ln>
            <a:effectLst>
              <a:outerShdw blurRad="40000" dist="20000" dir="5400000" rotWithShape="0">
                <a:srgbClr val="000000">
                  <a:alpha val="36078"/>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8"/>
            <p:cNvSpPr txBox="1"/>
            <p:nvPr/>
          </p:nvSpPr>
          <p:spPr>
            <a:xfrm>
              <a:off x="2181359" y="3171850"/>
              <a:ext cx="7270718" cy="83531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Consider any words, phrases, or brief passages that you believe should be quoted directly.</a:t>
              </a:r>
              <a:endParaRPr sz="2400" b="0" i="0" u="none" strike="noStrike" cap="none">
                <a:solidFill>
                  <a:schemeClr val="lt1"/>
                </a:solidFill>
                <a:latin typeface="Open Sans"/>
                <a:ea typeface="Open Sans"/>
                <a:cs typeface="Open Sans"/>
                <a:sym typeface="Open Sans"/>
              </a:endParaRPr>
            </a:p>
          </p:txBody>
        </p:sp>
        <p:sp>
          <p:nvSpPr>
            <p:cNvPr id="152" name="Google Shape;152;p8"/>
            <p:cNvSpPr/>
            <p:nvPr/>
          </p:nvSpPr>
          <p:spPr>
            <a:xfrm>
              <a:off x="8044744" y="679586"/>
              <a:ext cx="576741" cy="576741"/>
            </a:xfrm>
            <a:prstGeom prst="downArrow">
              <a:avLst>
                <a:gd name="adj1" fmla="val 55000"/>
                <a:gd name="adj2" fmla="val 45000"/>
              </a:avLst>
            </a:prstGeom>
            <a:solidFill>
              <a:srgbClr val="586F7C">
                <a:alpha val="88235"/>
              </a:srgbClr>
            </a:solidFill>
            <a:ln w="25400" cap="flat" cmpd="sng">
              <a:solidFill>
                <a:srgbClr val="D5DBD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8"/>
            <p:cNvSpPr txBox="1"/>
            <p:nvPr/>
          </p:nvSpPr>
          <p:spPr>
            <a:xfrm>
              <a:off x="8174511" y="679586"/>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54" name="Google Shape;154;p8"/>
            <p:cNvSpPr/>
            <p:nvPr/>
          </p:nvSpPr>
          <p:spPr>
            <a:xfrm>
              <a:off x="8766793" y="1728207"/>
              <a:ext cx="576741" cy="576741"/>
            </a:xfrm>
            <a:prstGeom prst="downArrow">
              <a:avLst>
                <a:gd name="adj1" fmla="val 55000"/>
                <a:gd name="adj2" fmla="val 45000"/>
              </a:avLst>
            </a:prstGeom>
            <a:solidFill>
              <a:srgbClr val="51B948">
                <a:alpha val="88235"/>
              </a:srgbClr>
            </a:solidFill>
            <a:ln w="25400" cap="flat" cmpd="sng">
              <a:solidFill>
                <a:srgbClr val="D1EFC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8"/>
            <p:cNvSpPr txBox="1"/>
            <p:nvPr/>
          </p:nvSpPr>
          <p:spPr>
            <a:xfrm>
              <a:off x="8896560" y="1728207"/>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sp>
          <p:nvSpPr>
            <p:cNvPr id="156" name="Google Shape;156;p8"/>
            <p:cNvSpPr/>
            <p:nvPr/>
          </p:nvSpPr>
          <p:spPr>
            <a:xfrm>
              <a:off x="9478066" y="2776828"/>
              <a:ext cx="576741" cy="576741"/>
            </a:xfrm>
            <a:prstGeom prst="downArrow">
              <a:avLst>
                <a:gd name="adj1" fmla="val 55000"/>
                <a:gd name="adj2" fmla="val 45000"/>
              </a:avLst>
            </a:prstGeom>
            <a:solidFill>
              <a:srgbClr val="004890">
                <a:alpha val="88235"/>
              </a:srgbClr>
            </a:solidFill>
            <a:ln w="25400" cap="flat" cmpd="sng">
              <a:solidFill>
                <a:srgbClr val="FEDECB">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8"/>
            <p:cNvSpPr txBox="1"/>
            <p:nvPr/>
          </p:nvSpPr>
          <p:spPr>
            <a:xfrm>
              <a:off x="9607833" y="2776828"/>
              <a:ext cx="317207" cy="433998"/>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rgbClr val="000000"/>
                </a:buClr>
                <a:buSzPts val="2700"/>
                <a:buFont typeface="Arial"/>
                <a:buNone/>
              </a:pPr>
              <a:endParaRPr sz="27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829bd93e03_0_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Paraphrasing</a:t>
            </a:r>
            <a:endParaRPr>
              <a:latin typeface="Open Sans"/>
              <a:ea typeface="Open Sans"/>
              <a:cs typeface="Open Sans"/>
              <a:sym typeface="Open Sans"/>
            </a:endParaRPr>
          </a:p>
        </p:txBody>
      </p:sp>
      <p:sp>
        <p:nvSpPr>
          <p:cNvPr id="164" name="Google Shape;164;g829bd93e03_0_0"/>
          <p:cNvSpPr txBox="1">
            <a:spLocks noGrp="1"/>
          </p:cNvSpPr>
          <p:nvPr>
            <p:ph type="body" idx="1"/>
          </p:nvPr>
        </p:nvSpPr>
        <p:spPr>
          <a:xfrm>
            <a:off x="337421" y="1863345"/>
            <a:ext cx="9613800" cy="3599400"/>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Paraphrasing involves putting the author’s words into your own words. Paraphrased material is usually shorter than the original passage.</a:t>
            </a:r>
            <a:endParaRPr>
              <a:solidFill>
                <a:srgbClr val="3F3F3F"/>
              </a:solidFill>
            </a:endParaRPr>
          </a:p>
          <a:p>
            <a:pPr marL="457200" lvl="0" indent="-381000" algn="l" rtl="0">
              <a:lnSpc>
                <a:spcPct val="15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Paraphrase when:</a:t>
            </a:r>
            <a:endParaRPr>
              <a:solidFill>
                <a:srgbClr val="3F3F3F"/>
              </a:solidFill>
            </a:endParaRPr>
          </a:p>
          <a:p>
            <a:pPr marL="914400" lvl="1" indent="-355600" algn="l" rtl="0">
              <a:lnSpc>
                <a:spcPct val="15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avoid overusing quotations.</a:t>
            </a:r>
            <a:endParaRPr>
              <a:solidFill>
                <a:srgbClr val="3F3F3F"/>
              </a:solidFill>
            </a:endParaRPr>
          </a:p>
          <a:p>
            <a:pPr marL="914400" lvl="1" indent="-355600" algn="l" rtl="0">
              <a:lnSpc>
                <a:spcPct val="15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use your own voice to present information.</a:t>
            </a:r>
            <a:endParaRPr>
              <a:solidFill>
                <a:srgbClr val="3F3F3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71" name="Google Shape;171;p10"/>
          <p:cNvSpPr txBox="1">
            <a:spLocks noGrp="1"/>
          </p:cNvSpPr>
          <p:nvPr>
            <p:ph type="body" idx="1"/>
          </p:nvPr>
        </p:nvSpPr>
        <p:spPr>
          <a:xfrm>
            <a:off x="506186" y="2066544"/>
            <a:ext cx="10887238" cy="4535424"/>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2200"/>
              <a:buNone/>
            </a:pPr>
            <a:r>
              <a:rPr lang="en-US" sz="2200" b="1">
                <a:solidFill>
                  <a:srgbClr val="3F3F3F"/>
                </a:solidFill>
                <a:latin typeface="Open Sans"/>
                <a:ea typeface="Open Sans"/>
                <a:cs typeface="Open Sans"/>
                <a:sym typeface="Open Sans"/>
              </a:rPr>
              <a:t>Original text</a:t>
            </a:r>
            <a:r>
              <a:rPr lang="en-US" sz="2200">
                <a:solidFill>
                  <a:srgbClr val="3F3F3F"/>
                </a:solidFill>
                <a:latin typeface="Open Sans"/>
                <a:ea typeface="Open Sans"/>
                <a:cs typeface="Open Sans"/>
                <a:sym typeface="Open Sans"/>
              </a:rPr>
              <a:t>: There is nothing in the nature of vaccines and serums for the protection of the livestock. It is true that all kinds of diseases are to be found here and there among the plants and animals of the forest, but these never assume large proportions. The principle followed is that the plants and animals can very well protect themselves even when such things as parasites are to be found in their midst.” </a:t>
            </a:r>
            <a:endParaRPr>
              <a:solidFill>
                <a:srgbClr val="3F3F3F"/>
              </a:solidFill>
            </a:endParaRPr>
          </a:p>
          <a:p>
            <a:pPr marL="0" lvl="0" indent="0" algn="just" rtl="0">
              <a:lnSpc>
                <a:spcPct val="100000"/>
              </a:lnSpc>
              <a:spcBef>
                <a:spcPts val="0"/>
              </a:spcBef>
              <a:spcAft>
                <a:spcPts val="0"/>
              </a:spcAft>
              <a:buClr>
                <a:schemeClr val="dk1"/>
              </a:buClr>
              <a:buSzPts val="2200"/>
              <a:buNone/>
            </a:pPr>
            <a:r>
              <a:rPr lang="en-US" sz="2200">
                <a:solidFill>
                  <a:srgbClr val="3F3F3F"/>
                </a:solidFill>
                <a:latin typeface="Open Sans"/>
                <a:ea typeface="Open Sans"/>
                <a:cs typeface="Open Sans"/>
                <a:sym typeface="Open Sans"/>
              </a:rPr>
              <a:t>Source: Howard, A. (1940) An Agricultural Testament. Oxford University Press, London, p.4. </a:t>
            </a:r>
            <a:endParaRPr>
              <a:solidFill>
                <a:srgbClr val="3F3F3F"/>
              </a:solidFill>
            </a:endParaRPr>
          </a:p>
          <a:p>
            <a:pPr marL="0" lvl="0" indent="0" algn="just" rtl="0">
              <a:lnSpc>
                <a:spcPct val="10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0" lvl="0" indent="0" algn="just" rtl="0">
              <a:lnSpc>
                <a:spcPct val="100000"/>
              </a:lnSpc>
              <a:spcBef>
                <a:spcPts val="0"/>
              </a:spcBef>
              <a:spcAft>
                <a:spcPts val="0"/>
              </a:spcAft>
              <a:buClr>
                <a:schemeClr val="dk1"/>
              </a:buClr>
              <a:buSzPts val="2200"/>
              <a:buNone/>
            </a:pPr>
            <a:r>
              <a:rPr lang="en-US" sz="2200" b="1">
                <a:solidFill>
                  <a:srgbClr val="3F3F3F"/>
                </a:solidFill>
                <a:latin typeface="Open Sans"/>
                <a:ea typeface="Open Sans"/>
                <a:cs typeface="Open Sans"/>
                <a:sym typeface="Open Sans"/>
              </a:rPr>
              <a:t>Paraphrase</a:t>
            </a:r>
            <a:r>
              <a:rPr lang="en-US" sz="2200">
                <a:solidFill>
                  <a:srgbClr val="3F3F3F"/>
                </a:solidFill>
                <a:latin typeface="Open Sans"/>
                <a:ea typeface="Open Sans"/>
                <a:cs typeface="Open Sans"/>
                <a:sym typeface="Open Sans"/>
              </a:rPr>
              <a:t>:  Howard (1940, p.4) recognizes that diseases of plants and animals do occur in nature, but never on a large scale. Plants and animals develop their own defence mechanisms against pathogens.</a:t>
            </a:r>
            <a:endParaRPr sz="2200">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Summarizing </a:t>
            </a:r>
            <a:endParaRPr>
              <a:solidFill>
                <a:srgbClr val="586F7C"/>
              </a:solidFill>
              <a:latin typeface="Open Sans"/>
              <a:ea typeface="Open Sans"/>
              <a:cs typeface="Open Sans"/>
              <a:sym typeface="Open Sans"/>
            </a:endParaRPr>
          </a:p>
        </p:txBody>
      </p:sp>
      <p:sp>
        <p:nvSpPr>
          <p:cNvPr id="178" name="Google Shape;178;p13"/>
          <p:cNvSpPr txBox="1">
            <a:spLocks noGrp="1"/>
          </p:cNvSpPr>
          <p:nvPr>
            <p:ph type="body" idx="1"/>
          </p:nvPr>
        </p:nvSpPr>
        <p:spPr>
          <a:xfrm>
            <a:off x="224553" y="1664330"/>
            <a:ext cx="11352403" cy="4919350"/>
          </a:xfrm>
          <a:prstGeom prst="rect">
            <a:avLst/>
          </a:prstGeom>
          <a:noFill/>
          <a:ln>
            <a:noFill/>
          </a:ln>
        </p:spPr>
        <p:txBody>
          <a:bodyPr spcFirstLastPara="1" wrap="square" lIns="91425" tIns="45700" rIns="91425" bIns="45700" anchor="t" anchorCtr="0">
            <a:noAutofit/>
          </a:bodyPr>
          <a:lstStyle/>
          <a:p>
            <a:pPr marL="127000" lvl="0" indent="0" algn="just" rtl="0">
              <a:lnSpc>
                <a:spcPct val="150000"/>
              </a:lnSpc>
              <a:spcBef>
                <a:spcPts val="1000"/>
              </a:spcBef>
              <a:spcAft>
                <a:spcPts val="0"/>
              </a:spcAft>
              <a:buClr>
                <a:schemeClr val="dk1"/>
              </a:buClr>
              <a:buSzPts val="2000"/>
              <a:buNone/>
            </a:pPr>
            <a:r>
              <a:rPr lang="en-US" sz="2000">
                <a:solidFill>
                  <a:srgbClr val="3F3F3F"/>
                </a:solidFill>
                <a:latin typeface="Open Sans"/>
                <a:ea typeface="Open Sans"/>
                <a:cs typeface="Open Sans"/>
                <a:sym typeface="Open Sans"/>
              </a:rPr>
              <a:t>Summarizing involves putting the main idea(s) into your own words, including only the main point(s). Once again, it is necessary to attribute summarized ideas to the original source. </a:t>
            </a:r>
            <a:endParaRPr sz="2000">
              <a:solidFill>
                <a:srgbClr val="3F3F3F"/>
              </a:solidFill>
              <a:latin typeface="Open Sans"/>
              <a:ea typeface="Open Sans"/>
              <a:cs typeface="Open Sans"/>
              <a:sym typeface="Open Sans"/>
            </a:endParaRPr>
          </a:p>
          <a:p>
            <a:pPr marL="469900" lvl="0" indent="-342900" algn="just" rtl="0">
              <a:lnSpc>
                <a:spcPct val="15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Summaries are significantly shorter than the original and take a broad overview of the source material.</a:t>
            </a:r>
            <a:endParaRPr sz="2000">
              <a:solidFill>
                <a:srgbClr val="3F3F3F"/>
              </a:solidFill>
              <a:latin typeface="Open Sans"/>
              <a:ea typeface="Open Sans"/>
              <a:cs typeface="Open Sans"/>
              <a:sym typeface="Open Sans"/>
            </a:endParaRPr>
          </a:p>
          <a:p>
            <a:pPr marL="469900" lvl="0" indent="-342900" algn="just" rtl="0">
              <a:lnSpc>
                <a:spcPct val="15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Summarize when: </a:t>
            </a:r>
            <a:endParaRPr>
              <a:solidFill>
                <a:srgbClr val="3F3F3F"/>
              </a:solidFill>
            </a:endParaRPr>
          </a:p>
          <a:p>
            <a:pPr marL="927100" lvl="1" indent="-342900" algn="just" rtl="0">
              <a:lnSpc>
                <a:spcPct val="15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You want to establish background or offer an overview of a topic.</a:t>
            </a:r>
            <a:endParaRPr>
              <a:solidFill>
                <a:srgbClr val="3F3F3F"/>
              </a:solidFill>
            </a:endParaRPr>
          </a:p>
          <a:p>
            <a:pPr marL="927100" lvl="1" indent="-342900" algn="just" rtl="0">
              <a:lnSpc>
                <a:spcPct val="15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You want to describe knowledge (from several sources) about a topic.</a:t>
            </a:r>
            <a:endParaRPr>
              <a:solidFill>
                <a:srgbClr val="3F3F3F"/>
              </a:solidFill>
            </a:endParaRPr>
          </a:p>
          <a:p>
            <a:pPr marL="927100" lvl="1" indent="-342900" algn="just" rtl="0">
              <a:lnSpc>
                <a:spcPct val="150000"/>
              </a:lnSpc>
              <a:spcBef>
                <a:spcPts val="2100"/>
              </a:spcBef>
              <a:spcAft>
                <a:spcPts val="0"/>
              </a:spcAft>
              <a:buClr>
                <a:schemeClr val="dk1"/>
              </a:buClr>
              <a:buSzPts val="1800"/>
              <a:buChar char="○"/>
            </a:pPr>
            <a:r>
              <a:rPr lang="en-US" sz="1800">
                <a:solidFill>
                  <a:srgbClr val="3F3F3F"/>
                </a:solidFill>
                <a:latin typeface="Open Sans"/>
                <a:ea typeface="Open Sans"/>
                <a:cs typeface="Open Sans"/>
                <a:sym typeface="Open Sans"/>
              </a:rPr>
              <a:t>You want to determine the main ideas of a single source.</a:t>
            </a:r>
            <a:endParaRPr>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85" name="Google Shape;185;p14"/>
          <p:cNvSpPr txBox="1">
            <a:spLocks noGrp="1"/>
          </p:cNvSpPr>
          <p:nvPr>
            <p:ph type="body" idx="1"/>
          </p:nvPr>
        </p:nvSpPr>
        <p:spPr>
          <a:xfrm>
            <a:off x="517034" y="2108272"/>
            <a:ext cx="10733351" cy="3655713"/>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US" b="1">
                <a:solidFill>
                  <a:srgbClr val="3F3F3F"/>
                </a:solidFill>
                <a:latin typeface="Open Sans"/>
                <a:ea typeface="Open Sans"/>
                <a:cs typeface="Open Sans"/>
                <a:sym typeface="Open Sans"/>
              </a:rPr>
              <a:t>Original text</a:t>
            </a:r>
            <a:r>
              <a:rPr lang="en-US">
                <a:solidFill>
                  <a:srgbClr val="3F3F3F"/>
                </a:solidFill>
                <a:latin typeface="Open Sans"/>
                <a:ea typeface="Open Sans"/>
                <a:cs typeface="Open Sans"/>
                <a:sym typeface="Open Sans"/>
              </a:rPr>
              <a:t>: “The principle followed is that the plants and animals can very well protect themselves even when such things as parasites are to be found in their midst. Nature’s rule in these matters is to live and let live.”</a:t>
            </a:r>
            <a:endParaRPr>
              <a:solidFill>
                <a:srgbClr val="3F3F3F"/>
              </a:solidFill>
            </a:endParaRPr>
          </a:p>
          <a:p>
            <a:pPr marL="76200" lvl="0" indent="0" algn="l" rtl="0">
              <a:lnSpc>
                <a:spcPct val="90000"/>
              </a:lnSpc>
              <a:spcBef>
                <a:spcPts val="1000"/>
              </a:spcBef>
              <a:spcAft>
                <a:spcPts val="0"/>
              </a:spcAft>
              <a:buSzPts val="2400"/>
              <a:buNone/>
            </a:pPr>
            <a:r>
              <a:rPr lang="en-US">
                <a:solidFill>
                  <a:srgbClr val="3F3F3F"/>
                </a:solidFill>
                <a:latin typeface="Open Sans"/>
                <a:ea typeface="Open Sans"/>
                <a:cs typeface="Open Sans"/>
                <a:sym typeface="Open Sans"/>
              </a:rPr>
              <a:t>Source: Howard, A. (1940) An Agricultural Testament. Oxford University Press, London, p.4</a:t>
            </a:r>
            <a:endParaRPr>
              <a:solidFill>
                <a:srgbClr val="3F3F3F"/>
              </a:solidFill>
            </a:endParaRPr>
          </a:p>
          <a:p>
            <a:pPr marL="76200" lvl="0" indent="0" algn="l" rtl="0">
              <a:lnSpc>
                <a:spcPct val="90000"/>
              </a:lnSpc>
              <a:spcBef>
                <a:spcPts val="1000"/>
              </a:spcBef>
              <a:spcAft>
                <a:spcPts val="0"/>
              </a:spcAft>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en-US" b="1">
                <a:solidFill>
                  <a:srgbClr val="3F3F3F"/>
                </a:solidFill>
                <a:latin typeface="Open Sans"/>
                <a:ea typeface="Open Sans"/>
                <a:cs typeface="Open Sans"/>
                <a:sym typeface="Open Sans"/>
              </a:rPr>
              <a:t>Summary</a:t>
            </a:r>
            <a:r>
              <a:rPr lang="en-US">
                <a:solidFill>
                  <a:srgbClr val="3F3F3F"/>
                </a:solidFill>
                <a:latin typeface="Open Sans"/>
                <a:ea typeface="Open Sans"/>
                <a:cs typeface="Open Sans"/>
                <a:sym typeface="Open Sans"/>
              </a:rPr>
              <a:t>: The key concept of organic farming explained by Howard (1940) also included the idea of self-regulation in nature.</a:t>
            </a:r>
            <a:endParaRPr>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Quoting</a:t>
            </a:r>
            <a:endParaRPr>
              <a:solidFill>
                <a:srgbClr val="586F7C"/>
              </a:solidFill>
              <a:latin typeface="Open Sans"/>
              <a:ea typeface="Open Sans"/>
              <a:cs typeface="Open Sans"/>
              <a:sym typeface="Open Sans"/>
            </a:endParaRPr>
          </a:p>
        </p:txBody>
      </p:sp>
      <p:sp>
        <p:nvSpPr>
          <p:cNvPr id="192" name="Google Shape;192;p15"/>
          <p:cNvSpPr txBox="1">
            <a:spLocks noGrp="1"/>
          </p:cNvSpPr>
          <p:nvPr>
            <p:ph type="body" idx="1"/>
          </p:nvPr>
        </p:nvSpPr>
        <p:spPr>
          <a:xfrm>
            <a:off x="190464" y="1798030"/>
            <a:ext cx="11223208" cy="359940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200">
                <a:solidFill>
                  <a:srgbClr val="3F3F3F"/>
                </a:solidFill>
                <a:latin typeface="Open Sans"/>
                <a:ea typeface="Open Sans"/>
                <a:cs typeface="Open Sans"/>
                <a:sym typeface="Open Sans"/>
              </a:rPr>
              <a:t>Quotations are the exact words of an author, copied directly from a source, word for word and must be attributed to the original author. The in-text citation must include the page number or other location information instead where the quotation can be found. </a:t>
            </a:r>
            <a:endParaRPr sz="20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Use quotations when:</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add the power of an author’s words to support your argument.</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disagree with an author’s argument.</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highlight particularly eloquent or powerful phrases or passages.</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are comparing and contrasting specific points of view.</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You want to note the important research that precedes your own.</a:t>
            </a:r>
            <a:endParaRPr>
              <a:solidFill>
                <a:srgbClr val="3F3F3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99" name="Google Shape;199;p16"/>
          <p:cNvSpPr txBox="1">
            <a:spLocks noGrp="1"/>
          </p:cNvSpPr>
          <p:nvPr>
            <p:ph type="body" idx="1"/>
          </p:nvPr>
        </p:nvSpPr>
        <p:spPr>
          <a:xfrm>
            <a:off x="244928" y="1972841"/>
            <a:ext cx="11299371" cy="4117716"/>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Example short quotation</a:t>
            </a:r>
            <a:r>
              <a:rPr lang="en-US">
                <a:solidFill>
                  <a:srgbClr val="3F3F3F"/>
                </a:solidFill>
                <a:latin typeface="Open Sans"/>
                <a:ea typeface="Open Sans"/>
                <a:cs typeface="Open Sans"/>
                <a:sym typeface="Open Sans"/>
              </a:rPr>
              <a:t>:</a:t>
            </a:r>
            <a:endParaRPr>
              <a:solidFill>
                <a:srgbClr val="3F3F3F"/>
              </a:solidFill>
            </a:endParaRPr>
          </a:p>
          <a:p>
            <a:pPr marL="127000" lvl="0" indent="0" algn="just"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According to Howard (1940) in nature, the "rule in these matters is to live and let live" (p.4).</a:t>
            </a:r>
            <a:endParaRPr>
              <a:solidFill>
                <a:srgbClr val="3F3F3F"/>
              </a:solidFill>
              <a:latin typeface="Open Sans"/>
              <a:ea typeface="Open Sans"/>
              <a:cs typeface="Open Sans"/>
              <a:sym typeface="Open Sans"/>
            </a:endParaRPr>
          </a:p>
          <a:p>
            <a:pPr marL="127000" lvl="0" indent="0" algn="just" rtl="0">
              <a:lnSpc>
                <a:spcPct val="10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Example block quotation</a:t>
            </a:r>
            <a:r>
              <a:rPr lang="en-US">
                <a:solidFill>
                  <a:srgbClr val="3F3F3F"/>
                </a:solidFill>
                <a:latin typeface="Open Sans"/>
                <a:ea typeface="Open Sans"/>
                <a:cs typeface="Open Sans"/>
                <a:sym typeface="Open Sans"/>
              </a:rPr>
              <a:t>:</a:t>
            </a:r>
            <a:endParaRPr>
              <a:solidFill>
                <a:srgbClr val="3F3F3F"/>
              </a:solidFill>
            </a:endParaRPr>
          </a:p>
          <a:p>
            <a:pPr marL="127000" lvl="0" indent="0" algn="just"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Howard (1940) explained a key concept of organic farming. This concept also included the idea of self-regulation in nature:</a:t>
            </a:r>
            <a:endParaRPr>
              <a:solidFill>
                <a:srgbClr val="3F3F3F"/>
              </a:solidFill>
            </a:endParaRPr>
          </a:p>
          <a:p>
            <a:pPr marL="127000" lvl="0" indent="0" algn="just"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“Nature has never found it necessary to design the equivalent of the spraying machine and the poison spray for the control of insect and fungous pests. There is nothing in the nature of vaccines and serums for the protection of the livestock. (Howard 1940, p.3).”</a:t>
            </a:r>
            <a:endParaRPr>
              <a:solidFill>
                <a:srgbClr val="3F3F3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Citation styles</a:t>
            </a:r>
            <a:endParaRPr>
              <a:solidFill>
                <a:srgbClr val="004890"/>
              </a:solidFill>
              <a:latin typeface="Open Sans"/>
              <a:ea typeface="Open Sans"/>
              <a:cs typeface="Open Sans"/>
              <a:sym typeface="Open Sans"/>
            </a:endParaRPr>
          </a:p>
        </p:txBody>
      </p:sp>
      <p:sp>
        <p:nvSpPr>
          <p:cNvPr id="206" name="Google Shape;206;p7"/>
          <p:cNvSpPr txBox="1">
            <a:spLocks noGrp="1"/>
          </p:cNvSpPr>
          <p:nvPr>
            <p:ph type="body" idx="1"/>
          </p:nvPr>
        </p:nvSpPr>
        <p:spPr>
          <a:xfrm>
            <a:off x="0" y="1698171"/>
            <a:ext cx="11495314" cy="5159829"/>
          </a:xfrm>
          <a:prstGeom prst="rect">
            <a:avLst/>
          </a:prstGeom>
          <a:noFill/>
          <a:ln>
            <a:noFill/>
          </a:ln>
        </p:spPr>
        <p:txBody>
          <a:bodyPr spcFirstLastPara="1" wrap="square" lIns="91425" tIns="45700" rIns="91425" bIns="45700" anchor="t" anchorCtr="0">
            <a:normAutofit/>
          </a:bodyPr>
          <a:lstStyle/>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These vary from discipline to discipline.</a:t>
            </a:r>
            <a:endParaRPr>
              <a:solidFill>
                <a:srgbClr val="3F3F3F"/>
              </a:solidFill>
            </a:endParaRPr>
          </a:p>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Moreover, the information manager in your institution can be of great help in identifying the style and tools to use.</a:t>
            </a:r>
            <a:endParaRPr>
              <a:solidFill>
                <a:srgbClr val="3F3F3F"/>
              </a:solidFill>
            </a:endParaRPr>
          </a:p>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The mostly used citation styles are;</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MLA style – It is published by the Modern Language Association of America.</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APA style – It is published the American Psychological Association.</a:t>
            </a:r>
            <a:endParaRPr>
              <a:solidFill>
                <a:srgbClr val="3F3F3F"/>
              </a:solidFill>
            </a:endParaRPr>
          </a:p>
          <a:p>
            <a:pPr marL="917575" lvl="1" indent="-342900" algn="just" rtl="0">
              <a:lnSpc>
                <a:spcPct val="150000"/>
              </a:lnSpc>
              <a:spcBef>
                <a:spcPts val="2100"/>
              </a:spcBef>
              <a:spcAft>
                <a:spcPts val="0"/>
              </a:spcAft>
              <a:buClr>
                <a:schemeClr val="dk1"/>
              </a:buClr>
              <a:buSzPts val="1850"/>
              <a:buChar char="○"/>
            </a:pPr>
            <a:r>
              <a:rPr lang="en-US">
                <a:solidFill>
                  <a:srgbClr val="3F3F3F"/>
                </a:solidFill>
                <a:latin typeface="Open Sans"/>
                <a:ea typeface="Open Sans"/>
                <a:cs typeface="Open Sans"/>
                <a:sym typeface="Open Sans"/>
              </a:rPr>
              <a:t>CMOS style – It is published by the University of Chicago Press.</a:t>
            </a:r>
            <a:endParaRPr>
              <a:solidFill>
                <a:srgbClr val="3F3F3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Reference management tools</a:t>
            </a:r>
            <a:endParaRPr>
              <a:solidFill>
                <a:srgbClr val="004890"/>
              </a:solidFill>
              <a:latin typeface="Open Sans"/>
              <a:ea typeface="Open Sans"/>
              <a:cs typeface="Open Sans"/>
              <a:sym typeface="Open Sans"/>
            </a:endParaRPr>
          </a:p>
        </p:txBody>
      </p:sp>
      <p:sp>
        <p:nvSpPr>
          <p:cNvPr id="213" name="Google Shape;213;p20"/>
          <p:cNvSpPr txBox="1">
            <a:spLocks noGrp="1"/>
          </p:cNvSpPr>
          <p:nvPr>
            <p:ph type="body" idx="1"/>
          </p:nvPr>
        </p:nvSpPr>
        <p:spPr>
          <a:xfrm>
            <a:off x="310244" y="1765371"/>
            <a:ext cx="10548257" cy="4570115"/>
          </a:xfrm>
          <a:prstGeom prst="rect">
            <a:avLst/>
          </a:prstGeom>
          <a:noFill/>
          <a:ln>
            <a:noFill/>
          </a:ln>
        </p:spPr>
        <p:txBody>
          <a:bodyPr spcFirstLastPara="1" wrap="square" lIns="91425" tIns="45700" rIns="91425" bIns="45700" anchor="t" anchorCtr="0">
            <a:normAutofit/>
          </a:bodyPr>
          <a:lstStyle/>
          <a:p>
            <a:pPr marL="460375" lvl="0" indent="-342900" algn="just" rtl="0">
              <a:lnSpc>
                <a:spcPct val="14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Reference management tools help users to create and manage reference lists for research projects and papers. </a:t>
            </a:r>
            <a:endParaRPr>
              <a:solidFill>
                <a:srgbClr val="3F3F3F"/>
              </a:solidFill>
            </a:endParaRPr>
          </a:p>
          <a:p>
            <a:pPr marL="460375" lvl="0" indent="-342900" algn="just" rtl="0">
              <a:lnSpc>
                <a:spcPct val="14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These tools organize citations into specific formats for the preparation of manuscripts and bibliographies.</a:t>
            </a:r>
            <a:endParaRPr>
              <a:solidFill>
                <a:srgbClr val="3F3F3F"/>
              </a:solidFill>
            </a:endParaRPr>
          </a:p>
          <a:p>
            <a:pPr marL="460375" lvl="0" indent="-342900" algn="just" rtl="0">
              <a:lnSpc>
                <a:spcPct val="14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Two frequently used free management software are: </a:t>
            </a:r>
            <a:r>
              <a:rPr lang="en-US" sz="2220" b="1">
                <a:solidFill>
                  <a:srgbClr val="3F3F3F"/>
                </a:solidFill>
                <a:latin typeface="Open Sans"/>
                <a:ea typeface="Open Sans"/>
                <a:cs typeface="Open Sans"/>
                <a:sym typeface="Open Sans"/>
              </a:rPr>
              <a:t>Zotero</a:t>
            </a:r>
            <a:r>
              <a:rPr lang="en-US" sz="2220">
                <a:solidFill>
                  <a:srgbClr val="3F3F3F"/>
                </a:solidFill>
                <a:latin typeface="Open Sans"/>
                <a:ea typeface="Open Sans"/>
                <a:cs typeface="Open Sans"/>
                <a:sym typeface="Open Sans"/>
              </a:rPr>
              <a:t> and </a:t>
            </a:r>
            <a:r>
              <a:rPr lang="en-US" sz="2220" b="1">
                <a:solidFill>
                  <a:srgbClr val="3F3F3F"/>
                </a:solidFill>
                <a:latin typeface="Open Sans"/>
                <a:ea typeface="Open Sans"/>
                <a:cs typeface="Open Sans"/>
                <a:sym typeface="Open Sans"/>
              </a:rPr>
              <a:t>Mendeley.</a:t>
            </a:r>
            <a:endParaRPr>
              <a:solidFill>
                <a:srgbClr val="3F3F3F"/>
              </a:solidFill>
            </a:endParaRPr>
          </a:p>
          <a:p>
            <a:pPr marL="460375" lvl="0" indent="-342900" algn="just" rtl="0">
              <a:lnSpc>
                <a:spcPct val="14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These are available online and as stand alone versions that can be installed on a computer.</a:t>
            </a:r>
            <a:endParaRPr>
              <a:solidFill>
                <a:srgbClr val="3F3F3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1"/>
          <p:cNvSpPr txBox="1">
            <a:spLocks noGrp="1"/>
          </p:cNvSpPr>
          <p:nvPr>
            <p:ph type="title"/>
          </p:nvPr>
        </p:nvSpPr>
        <p:spPr>
          <a:xfrm>
            <a:off x="146958" y="5515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Zotero</a:t>
            </a:r>
            <a:endParaRPr>
              <a:solidFill>
                <a:srgbClr val="004890"/>
              </a:solidFill>
              <a:latin typeface="Open Sans"/>
              <a:ea typeface="Open Sans"/>
              <a:cs typeface="Open Sans"/>
              <a:sym typeface="Open Sans"/>
            </a:endParaRPr>
          </a:p>
        </p:txBody>
      </p:sp>
      <p:sp>
        <p:nvSpPr>
          <p:cNvPr id="220" name="Google Shape;220;p11"/>
          <p:cNvSpPr txBox="1">
            <a:spLocks noGrp="1"/>
          </p:cNvSpPr>
          <p:nvPr>
            <p:ph type="body" idx="1"/>
          </p:nvPr>
        </p:nvSpPr>
        <p:spPr>
          <a:xfrm>
            <a:off x="146957" y="1796143"/>
            <a:ext cx="11854543" cy="4914900"/>
          </a:xfrm>
          <a:prstGeom prst="rect">
            <a:avLst/>
          </a:prstGeom>
          <a:noFill/>
          <a:ln>
            <a:noFill/>
          </a:ln>
        </p:spPr>
        <p:txBody>
          <a:bodyPr spcFirstLastPara="1" wrap="square" lIns="91425" tIns="45700" rIns="91425" bIns="45700" anchor="t" anchorCtr="0">
            <a:normAutofit/>
          </a:bodyPr>
          <a:lstStyle/>
          <a:p>
            <a:pPr marL="117475" lvl="0" indent="0" algn="just" rtl="0">
              <a:lnSpc>
                <a:spcPct val="130000"/>
              </a:lnSpc>
              <a:spcBef>
                <a:spcPts val="1000"/>
              </a:spcBef>
              <a:spcAft>
                <a:spcPts val="0"/>
              </a:spcAft>
              <a:buClr>
                <a:schemeClr val="dk1"/>
              </a:buClr>
              <a:buSzPts val="1850"/>
              <a:buNone/>
            </a:pPr>
            <a:r>
              <a:rPr lang="en-US" sz="2040">
                <a:solidFill>
                  <a:srgbClr val="3F3F3F"/>
                </a:solidFill>
                <a:latin typeface="Open Sans"/>
                <a:ea typeface="Open Sans"/>
                <a:cs typeface="Open Sans"/>
                <a:sym typeface="Open Sans"/>
              </a:rPr>
              <a:t>Zotero is a free and open-source reference management tool</a:t>
            </a:r>
            <a:endParaRPr>
              <a:solidFill>
                <a:srgbClr val="3F3F3F"/>
              </a:solidFill>
            </a:endParaRPr>
          </a:p>
          <a:p>
            <a:pPr marL="460375" lvl="0" indent="-342900" algn="just" rtl="0">
              <a:lnSpc>
                <a:spcPct val="130000"/>
              </a:lnSpc>
              <a:spcBef>
                <a:spcPts val="1000"/>
              </a:spcBef>
              <a:spcAft>
                <a:spcPts val="0"/>
              </a:spcAft>
              <a:buClr>
                <a:schemeClr val="dk1"/>
              </a:buClr>
              <a:buSzPts val="1850"/>
              <a:buChar char="●"/>
            </a:pPr>
            <a:r>
              <a:rPr lang="en-US" sz="2040">
                <a:solidFill>
                  <a:srgbClr val="3F3F3F"/>
                </a:solidFill>
                <a:latin typeface="Open Sans"/>
                <a:ea typeface="Open Sans"/>
                <a:cs typeface="Open Sans"/>
                <a:sym typeface="Open Sans"/>
              </a:rPr>
              <a:t>It available as an add-on for the Firefox web browser. A stand-alone version is available for Chrome, Safari and Firefox browsers.</a:t>
            </a:r>
            <a:endParaRPr>
              <a:solidFill>
                <a:srgbClr val="3F3F3F"/>
              </a:solidFill>
            </a:endParaRPr>
          </a:p>
          <a:p>
            <a:pPr marL="460375" lvl="0" indent="-342900" algn="just" rtl="0">
              <a:lnSpc>
                <a:spcPct val="130000"/>
              </a:lnSpc>
              <a:spcBef>
                <a:spcPts val="1000"/>
              </a:spcBef>
              <a:spcAft>
                <a:spcPts val="0"/>
              </a:spcAft>
              <a:buClr>
                <a:schemeClr val="dk1"/>
              </a:buClr>
              <a:buSzPts val="1850"/>
              <a:buChar char="●"/>
            </a:pPr>
            <a:r>
              <a:rPr lang="en-US" sz="2040">
                <a:solidFill>
                  <a:srgbClr val="3F3F3F"/>
                </a:solidFill>
                <a:latin typeface="Open Sans"/>
                <a:ea typeface="Open Sans"/>
                <a:cs typeface="Open Sans"/>
                <a:sym typeface="Open Sans"/>
              </a:rPr>
              <a:t>Zotero recognizes bibliographic information on books, journal articles, and other resources from websites and databases and extracts metadata from these sources.</a:t>
            </a:r>
            <a:endParaRPr>
              <a:solidFill>
                <a:srgbClr val="3F3F3F"/>
              </a:solidFill>
            </a:endParaRPr>
          </a:p>
          <a:p>
            <a:pPr marL="460375" lvl="0" indent="-342900" algn="just" rtl="0">
              <a:lnSpc>
                <a:spcPct val="130000"/>
              </a:lnSpc>
              <a:spcBef>
                <a:spcPts val="1000"/>
              </a:spcBef>
              <a:spcAft>
                <a:spcPts val="0"/>
              </a:spcAft>
              <a:buClr>
                <a:schemeClr val="dk1"/>
              </a:buClr>
              <a:buSzPts val="1850"/>
              <a:buChar char="●"/>
            </a:pPr>
            <a:r>
              <a:rPr lang="en-US" sz="2040">
                <a:solidFill>
                  <a:srgbClr val="3F3F3F"/>
                </a:solidFill>
                <a:latin typeface="Open Sans"/>
                <a:ea typeface="Open Sans"/>
                <a:cs typeface="Open Sans"/>
                <a:sym typeface="Open Sans"/>
              </a:rPr>
              <a:t>It allows one to;</a:t>
            </a:r>
            <a:endParaRPr>
              <a:solidFill>
                <a:srgbClr val="3F3F3F"/>
              </a:solidFill>
            </a:endParaRPr>
          </a:p>
          <a:p>
            <a:pPr marL="917575" lvl="1" indent="-342900" algn="just" rtl="0">
              <a:lnSpc>
                <a:spcPct val="130000"/>
              </a:lnSpc>
              <a:spcBef>
                <a:spcPts val="2100"/>
              </a:spcBef>
              <a:spcAft>
                <a:spcPts val="0"/>
              </a:spcAft>
              <a:buClr>
                <a:schemeClr val="dk1"/>
              </a:buClr>
              <a:buSzPts val="1850"/>
              <a:buChar char="○"/>
            </a:pPr>
            <a:r>
              <a:rPr lang="en-US" sz="1700">
                <a:solidFill>
                  <a:srgbClr val="3F3F3F"/>
                </a:solidFill>
                <a:latin typeface="Open Sans"/>
                <a:ea typeface="Open Sans"/>
                <a:cs typeface="Open Sans"/>
                <a:sym typeface="Open Sans"/>
              </a:rPr>
              <a:t>store related PDFs, files, images, and links in your library,</a:t>
            </a:r>
            <a:endParaRPr>
              <a:solidFill>
                <a:srgbClr val="3F3F3F"/>
              </a:solidFill>
            </a:endParaRPr>
          </a:p>
          <a:p>
            <a:pPr marL="917575" lvl="1" indent="-342900" algn="just" rtl="0">
              <a:lnSpc>
                <a:spcPct val="130000"/>
              </a:lnSpc>
              <a:spcBef>
                <a:spcPts val="2100"/>
              </a:spcBef>
              <a:spcAft>
                <a:spcPts val="0"/>
              </a:spcAft>
              <a:buClr>
                <a:schemeClr val="dk1"/>
              </a:buClr>
              <a:buSzPts val="1850"/>
              <a:buChar char="○"/>
            </a:pPr>
            <a:r>
              <a:rPr lang="en-US" sz="1700">
                <a:solidFill>
                  <a:srgbClr val="3F3F3F"/>
                </a:solidFill>
                <a:latin typeface="Open Sans"/>
                <a:ea typeface="Open Sans"/>
                <a:cs typeface="Open Sans"/>
                <a:sym typeface="Open Sans"/>
              </a:rPr>
              <a:t> create a reference list in Microsoft Word or OpenOffice, </a:t>
            </a:r>
            <a:endParaRPr sz="1700">
              <a:solidFill>
                <a:srgbClr val="3F3F3F"/>
              </a:solidFill>
              <a:latin typeface="Open Sans"/>
              <a:ea typeface="Open Sans"/>
              <a:cs typeface="Open Sans"/>
              <a:sym typeface="Open Sans"/>
            </a:endParaRPr>
          </a:p>
          <a:p>
            <a:pPr marL="917575" lvl="1" indent="-342900" algn="just" rtl="0">
              <a:lnSpc>
                <a:spcPct val="130000"/>
              </a:lnSpc>
              <a:spcBef>
                <a:spcPts val="2100"/>
              </a:spcBef>
              <a:spcAft>
                <a:spcPts val="0"/>
              </a:spcAft>
              <a:buClr>
                <a:schemeClr val="dk1"/>
              </a:buClr>
              <a:buSzPts val="1850"/>
              <a:buChar char="○"/>
            </a:pPr>
            <a:r>
              <a:rPr lang="en-US" sz="1700">
                <a:solidFill>
                  <a:srgbClr val="3F3F3F"/>
                </a:solidFill>
                <a:latin typeface="Open Sans"/>
                <a:ea typeface="Open Sans"/>
                <a:cs typeface="Open Sans"/>
                <a:sym typeface="Open Sans"/>
              </a:rPr>
              <a:t>publish shared libraries for your organization or research group.</a:t>
            </a:r>
            <a:endParaRPr sz="1700">
              <a:solidFill>
                <a:srgbClr val="3F3F3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chemeClr val="dk2"/>
              </a:buClr>
              <a:buSzPts val="1400"/>
              <a:buChar char="●"/>
            </a:pPr>
            <a:r>
              <a:rPr lang="en-US" sz="2000" dirty="0">
                <a:solidFill>
                  <a:srgbClr val="3F3F3F"/>
                </a:solidFill>
                <a:latin typeface="Open Sans"/>
                <a:ea typeface="Open Sans"/>
                <a:cs typeface="Open Sans"/>
                <a:sym typeface="Open Sans"/>
              </a:rPr>
              <a:t>Why cite and reference</a:t>
            </a:r>
            <a:endParaRPr dirty="0">
              <a:solidFill>
                <a:srgbClr val="3F3F3F"/>
              </a:solidFill>
            </a:endParaRPr>
          </a:p>
          <a:p>
            <a:pPr marL="285750" lvl="0" indent="-285750" algn="l" rtl="0">
              <a:lnSpc>
                <a:spcPct val="150000"/>
              </a:lnSpc>
              <a:spcBef>
                <a:spcPts val="0"/>
              </a:spcBef>
              <a:spcAft>
                <a:spcPts val="0"/>
              </a:spcAft>
              <a:buClr>
                <a:schemeClr val="dk2"/>
              </a:buClr>
              <a:buSzPts val="1400"/>
              <a:buChar char="●"/>
            </a:pPr>
            <a:r>
              <a:rPr lang="en-US" sz="2000" dirty="0">
                <a:solidFill>
                  <a:srgbClr val="3F3F3F"/>
                </a:solidFill>
                <a:latin typeface="Open Sans"/>
                <a:ea typeface="Open Sans"/>
                <a:cs typeface="Open Sans"/>
                <a:sym typeface="Open Sans"/>
              </a:rPr>
              <a:t>How to cite and reference	</a:t>
            </a:r>
            <a:endParaRPr dirty="0">
              <a:solidFill>
                <a:srgbClr val="3F3F3F"/>
              </a:solidFill>
            </a:endParaRPr>
          </a:p>
          <a:p>
            <a:pPr marL="285750" lvl="0" indent="-285750" algn="l" rtl="0">
              <a:lnSpc>
                <a:spcPct val="150000"/>
              </a:lnSpc>
              <a:spcBef>
                <a:spcPts val="0"/>
              </a:spcBef>
              <a:spcAft>
                <a:spcPts val="0"/>
              </a:spcAft>
              <a:buClr>
                <a:schemeClr val="dk2"/>
              </a:buClr>
              <a:buSzPts val="1400"/>
              <a:buChar char="●"/>
            </a:pPr>
            <a:r>
              <a:rPr lang="en-US" sz="2000" dirty="0">
                <a:solidFill>
                  <a:srgbClr val="3F3F3F"/>
                </a:solidFill>
                <a:latin typeface="Open Sans"/>
                <a:ea typeface="Open Sans"/>
                <a:cs typeface="Open Sans"/>
                <a:sym typeface="Open Sans"/>
              </a:rPr>
              <a:t>What to cite</a:t>
            </a:r>
            <a:endParaRPr dirty="0">
              <a:solidFill>
                <a:srgbClr val="3F3F3F"/>
              </a:solidFill>
            </a:endParaRPr>
          </a:p>
          <a:p>
            <a:pPr marL="742950" lvl="1" indent="-285750" algn="l" rtl="0">
              <a:lnSpc>
                <a:spcPct val="150000"/>
              </a:lnSpc>
              <a:spcBef>
                <a:spcPts val="0"/>
              </a:spcBef>
              <a:spcAft>
                <a:spcPts val="0"/>
              </a:spcAft>
              <a:buClr>
                <a:schemeClr val="dk2"/>
              </a:buClr>
              <a:buSzPts val="1260"/>
              <a:buChar char="○"/>
            </a:pPr>
            <a:r>
              <a:rPr lang="en-US" sz="1800" dirty="0">
                <a:solidFill>
                  <a:srgbClr val="3F3F3F"/>
                </a:solidFill>
                <a:latin typeface="Open Sans"/>
                <a:ea typeface="Open Sans"/>
                <a:cs typeface="Open Sans"/>
                <a:sym typeface="Open Sans"/>
              </a:rPr>
              <a:t>Paraphrasing	</a:t>
            </a:r>
            <a:endParaRPr dirty="0">
              <a:solidFill>
                <a:srgbClr val="3F3F3F"/>
              </a:solidFill>
            </a:endParaRPr>
          </a:p>
          <a:p>
            <a:pPr marL="742950" lvl="1" indent="-285750" algn="l" rtl="0">
              <a:lnSpc>
                <a:spcPct val="150000"/>
              </a:lnSpc>
              <a:spcBef>
                <a:spcPts val="0"/>
              </a:spcBef>
              <a:spcAft>
                <a:spcPts val="0"/>
              </a:spcAft>
              <a:buClr>
                <a:schemeClr val="dk2"/>
              </a:buClr>
              <a:buSzPts val="1260"/>
              <a:buChar char="○"/>
            </a:pPr>
            <a:r>
              <a:rPr lang="en-US" sz="1800" dirty="0">
                <a:solidFill>
                  <a:srgbClr val="3F3F3F"/>
                </a:solidFill>
                <a:latin typeface="Open Sans"/>
                <a:ea typeface="Open Sans"/>
                <a:cs typeface="Open Sans"/>
                <a:sym typeface="Open Sans"/>
              </a:rPr>
              <a:t>Summarizing	</a:t>
            </a:r>
            <a:endParaRPr dirty="0">
              <a:solidFill>
                <a:srgbClr val="3F3F3F"/>
              </a:solidFill>
            </a:endParaRPr>
          </a:p>
          <a:p>
            <a:pPr marL="742950" lvl="1" indent="-285750" algn="l" rtl="0">
              <a:lnSpc>
                <a:spcPct val="150000"/>
              </a:lnSpc>
              <a:spcBef>
                <a:spcPts val="0"/>
              </a:spcBef>
              <a:spcAft>
                <a:spcPts val="0"/>
              </a:spcAft>
              <a:buClr>
                <a:schemeClr val="dk2"/>
              </a:buClr>
              <a:buSzPts val="1260"/>
              <a:buChar char="○"/>
            </a:pPr>
            <a:r>
              <a:rPr lang="en-US" sz="1800" dirty="0">
                <a:solidFill>
                  <a:srgbClr val="3F3F3F"/>
                </a:solidFill>
                <a:latin typeface="Open Sans"/>
                <a:ea typeface="Open Sans"/>
                <a:cs typeface="Open Sans"/>
                <a:sym typeface="Open Sans"/>
              </a:rPr>
              <a:t>Quoting</a:t>
            </a:r>
            <a:r>
              <a:rPr lang="en-US" sz="1600" dirty="0">
                <a:solidFill>
                  <a:srgbClr val="3F3F3F"/>
                </a:solidFill>
                <a:latin typeface="Open Sans"/>
                <a:ea typeface="Open Sans"/>
                <a:cs typeface="Open Sans"/>
                <a:sym typeface="Open Sans"/>
              </a:rPr>
              <a:t>	</a:t>
            </a:r>
            <a:endParaRPr dirty="0">
              <a:solidFill>
                <a:srgbClr val="3F3F3F"/>
              </a:solidFill>
            </a:endParaRPr>
          </a:p>
          <a:p>
            <a:pPr marL="285750" lvl="0" indent="-285750" algn="l" rtl="0">
              <a:lnSpc>
                <a:spcPct val="150000"/>
              </a:lnSpc>
              <a:spcBef>
                <a:spcPts val="0"/>
              </a:spcBef>
              <a:spcAft>
                <a:spcPts val="0"/>
              </a:spcAft>
              <a:buClr>
                <a:schemeClr val="dk2"/>
              </a:buClr>
              <a:buSzPts val="1400"/>
              <a:buChar char="●"/>
            </a:pPr>
            <a:r>
              <a:rPr lang="en-US" sz="2000" dirty="0">
                <a:solidFill>
                  <a:srgbClr val="3F3F3F"/>
                </a:solidFill>
                <a:latin typeface="Open Sans"/>
                <a:ea typeface="Open Sans"/>
                <a:cs typeface="Open Sans"/>
                <a:sym typeface="Open Sans"/>
              </a:rPr>
              <a:t>Citation styles	</a:t>
            </a:r>
            <a:endParaRPr dirty="0">
              <a:solidFill>
                <a:srgbClr val="3F3F3F"/>
              </a:solidFill>
            </a:endParaRPr>
          </a:p>
          <a:p>
            <a:pPr marL="285750" lvl="0" indent="-285750" algn="l" rtl="0">
              <a:lnSpc>
                <a:spcPct val="150000"/>
              </a:lnSpc>
              <a:spcBef>
                <a:spcPts val="0"/>
              </a:spcBef>
              <a:spcAft>
                <a:spcPts val="0"/>
              </a:spcAft>
              <a:buClr>
                <a:schemeClr val="dk2"/>
              </a:buClr>
              <a:buSzPts val="1400"/>
              <a:buChar char="●"/>
            </a:pPr>
            <a:r>
              <a:rPr lang="en-US" sz="2000" dirty="0">
                <a:solidFill>
                  <a:srgbClr val="3F3F3F"/>
                </a:solidFill>
                <a:latin typeface="Open Sans"/>
                <a:ea typeface="Open Sans"/>
                <a:cs typeface="Open Sans"/>
                <a:sym typeface="Open Sans"/>
              </a:rPr>
              <a:t>Reference management tools	</a:t>
            </a:r>
            <a:endParaRPr dirty="0">
              <a:solidFill>
                <a:srgbClr val="3F3F3F"/>
              </a:solidFill>
            </a:endParaRPr>
          </a:p>
          <a:p>
            <a:pPr marL="742950" lvl="1" indent="-285750" algn="l" rtl="0">
              <a:lnSpc>
                <a:spcPct val="150000"/>
              </a:lnSpc>
              <a:spcBef>
                <a:spcPts val="0"/>
              </a:spcBef>
              <a:spcAft>
                <a:spcPts val="0"/>
              </a:spcAft>
              <a:buClr>
                <a:schemeClr val="dk2"/>
              </a:buClr>
              <a:buSzPts val="1260"/>
              <a:buChar char="○"/>
            </a:pPr>
            <a:r>
              <a:rPr lang="en-US" sz="1800" dirty="0">
                <a:solidFill>
                  <a:srgbClr val="3F3F3F"/>
                </a:solidFill>
                <a:latin typeface="Open Sans"/>
                <a:ea typeface="Open Sans"/>
                <a:cs typeface="Open Sans"/>
                <a:sym typeface="Open Sans"/>
              </a:rPr>
              <a:t>Zotero</a:t>
            </a:r>
            <a:endParaRPr dirty="0">
              <a:solidFill>
                <a:srgbClr val="3F3F3F"/>
              </a:solidFill>
            </a:endParaRPr>
          </a:p>
          <a:p>
            <a:pPr marL="742950" lvl="1" indent="-285750" algn="l" rtl="0">
              <a:lnSpc>
                <a:spcPct val="150000"/>
              </a:lnSpc>
              <a:spcBef>
                <a:spcPts val="0"/>
              </a:spcBef>
              <a:spcAft>
                <a:spcPts val="0"/>
              </a:spcAft>
              <a:buClr>
                <a:schemeClr val="dk2"/>
              </a:buClr>
              <a:buSzPts val="1260"/>
              <a:buChar char="○"/>
            </a:pPr>
            <a:r>
              <a:rPr lang="en-US" sz="1800" dirty="0">
                <a:solidFill>
                  <a:srgbClr val="3F3F3F"/>
                </a:solidFill>
                <a:latin typeface="Open Sans"/>
                <a:ea typeface="Open Sans"/>
                <a:cs typeface="Open Sans"/>
                <a:sym typeface="Open Sans"/>
              </a:rPr>
              <a:t>Mendeley</a:t>
            </a:r>
            <a:r>
              <a:rPr lang="en-US" sz="1600" dirty="0">
                <a:solidFill>
                  <a:srgbClr val="3F3F3F"/>
                </a:solidFill>
                <a:latin typeface="Open Sans"/>
                <a:ea typeface="Open Sans"/>
                <a:cs typeface="Open Sans"/>
                <a:sym typeface="Open Sans"/>
              </a:rPr>
              <a:t>	</a:t>
            </a:r>
            <a:endParaRPr dirty="0">
              <a:solidFill>
                <a:srgbClr val="3F3F3F"/>
              </a:solidFill>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Zotero cont.</a:t>
            </a:r>
            <a:endParaRPr>
              <a:solidFill>
                <a:srgbClr val="586F7C"/>
              </a:solidFill>
              <a:latin typeface="Open Sans"/>
              <a:ea typeface="Open Sans"/>
              <a:cs typeface="Open Sans"/>
              <a:sym typeface="Open Sans"/>
            </a:endParaRPr>
          </a:p>
        </p:txBody>
      </p:sp>
      <p:sp>
        <p:nvSpPr>
          <p:cNvPr id="227" name="Google Shape;227;p12"/>
          <p:cNvSpPr txBox="1">
            <a:spLocks noGrp="1"/>
          </p:cNvSpPr>
          <p:nvPr>
            <p:ph type="body" idx="1"/>
          </p:nvPr>
        </p:nvSpPr>
        <p:spPr>
          <a:xfrm>
            <a:off x="306381" y="1925902"/>
            <a:ext cx="5914805" cy="4570115"/>
          </a:xfrm>
          <a:prstGeom prst="rect">
            <a:avLst/>
          </a:prstGeom>
          <a:noFill/>
          <a:ln>
            <a:noFill/>
          </a:ln>
        </p:spPr>
        <p:txBody>
          <a:bodyPr spcFirstLastPara="1" wrap="square" lIns="91425" tIns="45700" rIns="91425" bIns="45700" anchor="t" anchorCtr="0">
            <a:normAutofit/>
          </a:bodyPr>
          <a:lstStyle/>
          <a:p>
            <a:pPr marL="117475" lvl="0" indent="0" algn="l" rtl="0">
              <a:lnSpc>
                <a:spcPct val="130000"/>
              </a:lnSpc>
              <a:spcBef>
                <a:spcPts val="1000"/>
              </a:spcBef>
              <a:spcAft>
                <a:spcPts val="0"/>
              </a:spcAft>
              <a:buClr>
                <a:schemeClr val="dk1"/>
              </a:buClr>
              <a:buSzPts val="1850"/>
              <a:buNone/>
            </a:pPr>
            <a:r>
              <a:rPr lang="en-US" sz="2220">
                <a:solidFill>
                  <a:srgbClr val="3F3F3F"/>
                </a:solidFill>
                <a:latin typeface="Open Sans"/>
                <a:ea typeface="Open Sans"/>
                <a:cs typeface="Open Sans"/>
                <a:sym typeface="Open Sans"/>
              </a:rPr>
              <a:t>A comprehensive how to use guide is available through the </a:t>
            </a:r>
            <a:r>
              <a:rPr lang="en-US" sz="222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 website</a:t>
            </a:r>
            <a:endParaRPr sz="2220">
              <a:solidFill>
                <a:schemeClr val="accent5"/>
              </a:solidFill>
              <a:latin typeface="Open Sans"/>
              <a:ea typeface="Open Sans"/>
              <a:cs typeface="Open Sans"/>
              <a:sym typeface="Open Sans"/>
            </a:endParaRPr>
          </a:p>
          <a:p>
            <a:pPr marL="460375" lvl="0" indent="-342900" algn="l" rtl="0">
              <a:lnSpc>
                <a:spcPct val="13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Web access to the software: </a:t>
            </a:r>
            <a:r>
              <a:rPr lang="en-US" sz="222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http://www.zotero.org</a:t>
            </a:r>
            <a:endParaRPr sz="2220">
              <a:solidFill>
                <a:schemeClr val="accent5"/>
              </a:solidFill>
              <a:latin typeface="Open Sans"/>
              <a:ea typeface="Open Sans"/>
              <a:cs typeface="Open Sans"/>
              <a:sym typeface="Open Sans"/>
            </a:endParaRPr>
          </a:p>
          <a:p>
            <a:pPr marL="460375" lvl="0" indent="-342900" algn="l" rtl="0">
              <a:lnSpc>
                <a:spcPct val="13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Desktop version to download: </a:t>
            </a:r>
            <a:r>
              <a:rPr lang="en-US" sz="222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https://www.zotero.org/download/</a:t>
            </a:r>
            <a:r>
              <a:rPr lang="en-US" sz="2220">
                <a:solidFill>
                  <a:schemeClr val="accent5"/>
                </a:solidFill>
                <a:latin typeface="Open Sans"/>
                <a:ea typeface="Open Sans"/>
                <a:cs typeface="Open Sans"/>
                <a:sym typeface="Open Sans"/>
              </a:rPr>
              <a:t> </a:t>
            </a:r>
            <a:endParaRPr sz="2220">
              <a:solidFill>
                <a:schemeClr val="accent5"/>
              </a:solidFill>
              <a:latin typeface="Open Sans"/>
              <a:ea typeface="Open Sans"/>
              <a:cs typeface="Open Sans"/>
              <a:sym typeface="Open Sans"/>
            </a:endParaRPr>
          </a:p>
          <a:p>
            <a:pPr marL="460375" lvl="0" indent="-342900" algn="l" rtl="0">
              <a:lnSpc>
                <a:spcPct val="130000"/>
              </a:lnSpc>
              <a:spcBef>
                <a:spcPts val="1000"/>
              </a:spcBef>
              <a:spcAft>
                <a:spcPts val="0"/>
              </a:spcAft>
              <a:buClr>
                <a:schemeClr val="dk1"/>
              </a:buClr>
              <a:buSzPts val="1850"/>
              <a:buChar char="●"/>
            </a:pPr>
            <a:r>
              <a:rPr lang="en-US" sz="2220">
                <a:solidFill>
                  <a:srgbClr val="3F3F3F"/>
                </a:solidFill>
                <a:latin typeface="Open Sans"/>
                <a:ea typeface="Open Sans"/>
                <a:cs typeface="Open Sans"/>
                <a:sym typeface="Open Sans"/>
              </a:rPr>
              <a:t>Guides: </a:t>
            </a:r>
            <a:r>
              <a:rPr lang="en-US" sz="222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https://www.zotero.org/support/</a:t>
            </a:r>
            <a:r>
              <a:rPr lang="en-US" sz="2220">
                <a:solidFill>
                  <a:schemeClr val="accent5"/>
                </a:solidFill>
                <a:latin typeface="Open Sans"/>
                <a:ea typeface="Open Sans"/>
                <a:cs typeface="Open Sans"/>
                <a:sym typeface="Open Sans"/>
              </a:rPr>
              <a:t> </a:t>
            </a:r>
            <a:endParaRPr sz="2220">
              <a:solidFill>
                <a:schemeClr val="accent5"/>
              </a:solidFill>
              <a:latin typeface="Open Sans"/>
              <a:ea typeface="Open Sans"/>
              <a:cs typeface="Open Sans"/>
              <a:sym typeface="Open Sans"/>
            </a:endParaRPr>
          </a:p>
        </p:txBody>
      </p:sp>
      <p:pic>
        <p:nvPicPr>
          <p:cNvPr id="228" name="Google Shape;228;p12" descr="https://lh3.googleusercontent.com/thtOGr0FehrQd3_cKswK-D_5dKVBelcrvq7xaC_7IvpJWtVoCG3e5874e9EVqETNspbiGoczBWpBwm7z-ZdpVc4SkoMgRI6ggusAcPZATbKzgZU9HvldAbgIBfDhc4hipYBwfLw"/>
          <p:cNvPicPr preferRelativeResize="0"/>
          <p:nvPr/>
        </p:nvPicPr>
        <p:blipFill rotWithShape="1">
          <a:blip r:embed="rId7">
            <a:alphaModFix/>
          </a:blip>
          <a:srcRect/>
          <a:stretch/>
        </p:blipFill>
        <p:spPr>
          <a:xfrm>
            <a:off x="6223679" y="2105931"/>
            <a:ext cx="5768887" cy="3805011"/>
          </a:xfrm>
          <a:prstGeom prst="rect">
            <a:avLst/>
          </a:prstGeom>
          <a:noFill/>
          <a:ln>
            <a:noFill/>
          </a:ln>
        </p:spPr>
      </p:pic>
      <p:sp>
        <p:nvSpPr>
          <p:cNvPr id="229" name="Google Shape;229;p12"/>
          <p:cNvSpPr txBox="1"/>
          <p:nvPr/>
        </p:nvSpPr>
        <p:spPr>
          <a:xfrm>
            <a:off x="6221186" y="6134034"/>
            <a:ext cx="536316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https://www.zotero.org/</a:t>
            </a:r>
            <a:r>
              <a:rPr lang="en-US" sz="1200" b="0" i="0" u="none" strike="noStrike" cap="none" dirty="0">
                <a:solidFill>
                  <a:srgbClr val="000000"/>
                </a:solidFill>
                <a:latin typeface="Open Sans"/>
                <a:ea typeface="Open Sans"/>
                <a:cs typeface="Open Sans"/>
                <a:sym typeface="Open Sans"/>
              </a:rPr>
              <a:t>  Accessed, 24 January 2022 </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7"/>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a:t>
            </a:r>
            <a:endParaRPr>
              <a:solidFill>
                <a:srgbClr val="586F7C"/>
              </a:solidFill>
              <a:latin typeface="Open Sans"/>
              <a:ea typeface="Open Sans"/>
              <a:cs typeface="Open Sans"/>
              <a:sym typeface="Open Sans"/>
            </a:endParaRPr>
          </a:p>
        </p:txBody>
      </p:sp>
      <p:sp>
        <p:nvSpPr>
          <p:cNvPr id="236" name="Google Shape;236;p17"/>
          <p:cNvSpPr txBox="1">
            <a:spLocks noGrp="1"/>
          </p:cNvSpPr>
          <p:nvPr>
            <p:ph type="body" idx="1"/>
          </p:nvPr>
        </p:nvSpPr>
        <p:spPr>
          <a:xfrm>
            <a:off x="322710" y="1925902"/>
            <a:ext cx="11384876" cy="3658469"/>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chemeClr val="dk1"/>
              </a:buClr>
              <a:buSzPts val="1850"/>
              <a:buNone/>
            </a:pPr>
            <a:r>
              <a:rPr lang="en-US" sz="2000">
                <a:solidFill>
                  <a:srgbClr val="3F3F3F"/>
                </a:solidFill>
                <a:latin typeface="Open Sans"/>
                <a:ea typeface="Open Sans"/>
                <a:cs typeface="Open Sans"/>
                <a:sym typeface="Open Sans"/>
              </a:rPr>
              <a:t>Mendeley is a free reference management tool and academic social network with web-based, desktop and mobile versions.</a:t>
            </a:r>
            <a:endParaRPr>
              <a:solidFill>
                <a:srgbClr val="3F3F3F"/>
              </a:solidFill>
            </a:endParaRPr>
          </a:p>
          <a:p>
            <a:pPr marL="460375" lvl="0" indent="-342900" algn="l" rtl="0">
              <a:lnSpc>
                <a:spcPct val="100000"/>
              </a:lnSpc>
              <a:spcBef>
                <a:spcPts val="1000"/>
              </a:spcBef>
              <a:spcAft>
                <a:spcPts val="0"/>
              </a:spcAft>
              <a:buClr>
                <a:schemeClr val="dk1"/>
              </a:buClr>
              <a:buSzPts val="1850"/>
              <a:buChar char="●"/>
            </a:pPr>
            <a:r>
              <a:rPr lang="en-US" sz="2000">
                <a:solidFill>
                  <a:srgbClr val="3F3F3F"/>
                </a:solidFill>
                <a:latin typeface="Open Sans"/>
                <a:ea typeface="Open Sans"/>
                <a:cs typeface="Open Sans"/>
                <a:sym typeface="Open Sans"/>
              </a:rPr>
              <a:t>Mendeley allows one to;</a:t>
            </a:r>
            <a:endParaRPr>
              <a:solidFill>
                <a:srgbClr val="3F3F3F"/>
              </a:solidFill>
            </a:endParaRPr>
          </a:p>
          <a:p>
            <a:pPr marL="917575" lvl="1" indent="-342900" algn="l" rtl="0">
              <a:lnSpc>
                <a:spcPct val="100000"/>
              </a:lnSpc>
              <a:spcBef>
                <a:spcPts val="2100"/>
              </a:spcBef>
              <a:spcAft>
                <a:spcPts val="0"/>
              </a:spcAft>
              <a:buClr>
                <a:schemeClr val="dk1"/>
              </a:buClr>
              <a:buSzPts val="1850"/>
              <a:buChar char="○"/>
            </a:pPr>
            <a:r>
              <a:rPr lang="en-US" sz="1800">
                <a:solidFill>
                  <a:srgbClr val="3F3F3F"/>
                </a:solidFill>
                <a:latin typeface="Open Sans"/>
                <a:ea typeface="Open Sans"/>
                <a:cs typeface="Open Sans"/>
                <a:sym typeface="Open Sans"/>
              </a:rPr>
              <a:t>Sync  library between these different versions and across different computers. </a:t>
            </a:r>
            <a:endParaRPr>
              <a:solidFill>
                <a:srgbClr val="3F3F3F"/>
              </a:solidFill>
            </a:endParaRPr>
          </a:p>
          <a:p>
            <a:pPr marL="917575" lvl="1" indent="-342900" algn="l" rtl="0">
              <a:lnSpc>
                <a:spcPct val="100000"/>
              </a:lnSpc>
              <a:spcBef>
                <a:spcPts val="2100"/>
              </a:spcBef>
              <a:spcAft>
                <a:spcPts val="0"/>
              </a:spcAft>
              <a:buClr>
                <a:schemeClr val="dk1"/>
              </a:buClr>
              <a:buSzPts val="1850"/>
              <a:buChar char="○"/>
            </a:pPr>
            <a:r>
              <a:rPr lang="en-US" sz="1800">
                <a:solidFill>
                  <a:srgbClr val="3F3F3F"/>
                </a:solidFill>
                <a:latin typeface="Open Sans"/>
                <a:ea typeface="Open Sans"/>
                <a:cs typeface="Open Sans"/>
                <a:sym typeface="Open Sans"/>
              </a:rPr>
              <a:t>Generates citations and bibliographies in Microsoft Word, LibreOffice, and LaTeX. </a:t>
            </a:r>
            <a:endParaRPr>
              <a:solidFill>
                <a:srgbClr val="3F3F3F"/>
              </a:solidFill>
            </a:endParaRPr>
          </a:p>
          <a:p>
            <a:pPr marL="917575" lvl="1" indent="-342900" algn="l" rtl="0">
              <a:lnSpc>
                <a:spcPct val="100000"/>
              </a:lnSpc>
              <a:spcBef>
                <a:spcPts val="2100"/>
              </a:spcBef>
              <a:spcAft>
                <a:spcPts val="0"/>
              </a:spcAft>
              <a:buClr>
                <a:schemeClr val="dk1"/>
              </a:buClr>
              <a:buSzPts val="1850"/>
              <a:buChar char="○"/>
            </a:pPr>
            <a:r>
              <a:rPr lang="en-US" sz="1800">
                <a:solidFill>
                  <a:srgbClr val="3F3F3F"/>
                </a:solidFill>
                <a:latin typeface="Open Sans"/>
                <a:ea typeface="Open Sans"/>
                <a:cs typeface="Open Sans"/>
                <a:sym typeface="Open Sans"/>
              </a:rPr>
              <a:t>Read and annotate on PDFs and capture notes and highlights. </a:t>
            </a:r>
            <a:endParaRPr>
              <a:solidFill>
                <a:srgbClr val="3F3F3F"/>
              </a:solidFill>
            </a:endParaRPr>
          </a:p>
          <a:p>
            <a:pPr marL="917575" lvl="1" indent="-342900" algn="l" rtl="0">
              <a:lnSpc>
                <a:spcPct val="100000"/>
              </a:lnSpc>
              <a:spcBef>
                <a:spcPts val="2100"/>
              </a:spcBef>
              <a:spcAft>
                <a:spcPts val="0"/>
              </a:spcAft>
              <a:buClr>
                <a:schemeClr val="dk1"/>
              </a:buClr>
              <a:buSzPts val="1850"/>
              <a:buChar char="○"/>
            </a:pPr>
            <a:r>
              <a:rPr lang="en-US" sz="1800">
                <a:solidFill>
                  <a:srgbClr val="3F3F3F"/>
                </a:solidFill>
                <a:latin typeface="Open Sans"/>
                <a:ea typeface="Open Sans"/>
                <a:cs typeface="Open Sans"/>
                <a:sym typeface="Open Sans"/>
              </a:rPr>
              <a:t>Add and organize  library by importing PDFs from  computer or from other reference management tools such as EndNote and Zotero.</a:t>
            </a:r>
            <a:endParaRPr>
              <a:solidFill>
                <a:srgbClr val="3F3F3F"/>
              </a:solidFill>
            </a:endParaRPr>
          </a:p>
          <a:p>
            <a:pPr marL="917575" lvl="1" indent="-342900" algn="l" rtl="0">
              <a:lnSpc>
                <a:spcPct val="100000"/>
              </a:lnSpc>
              <a:spcBef>
                <a:spcPts val="2100"/>
              </a:spcBef>
              <a:spcAft>
                <a:spcPts val="0"/>
              </a:spcAft>
              <a:buClr>
                <a:schemeClr val="dk1"/>
              </a:buClr>
              <a:buSzPts val="1850"/>
              <a:buChar char="○"/>
            </a:pPr>
            <a:r>
              <a:rPr lang="en-US" sz="1800">
                <a:solidFill>
                  <a:srgbClr val="3F3F3F"/>
                </a:solidFill>
                <a:latin typeface="Open Sans"/>
                <a:ea typeface="Open Sans"/>
                <a:cs typeface="Open Sans"/>
                <a:sym typeface="Open Sans"/>
              </a:rPr>
              <a:t>Collaborate with colleagues and share your papers, notes and annotations.</a:t>
            </a:r>
            <a:endParaRPr>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8"/>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 cont.</a:t>
            </a:r>
            <a:endParaRPr>
              <a:solidFill>
                <a:srgbClr val="586F7C"/>
              </a:solidFill>
              <a:latin typeface="Open Sans"/>
              <a:ea typeface="Open Sans"/>
              <a:cs typeface="Open Sans"/>
              <a:sym typeface="Open Sans"/>
            </a:endParaRPr>
          </a:p>
        </p:txBody>
      </p:sp>
      <p:sp>
        <p:nvSpPr>
          <p:cNvPr id="243" name="Google Shape;243;p18"/>
          <p:cNvSpPr txBox="1">
            <a:spLocks noGrp="1"/>
          </p:cNvSpPr>
          <p:nvPr>
            <p:ph type="body" idx="1"/>
          </p:nvPr>
        </p:nvSpPr>
        <p:spPr>
          <a:xfrm>
            <a:off x="0" y="1716387"/>
            <a:ext cx="6204857" cy="4945670"/>
          </a:xfrm>
          <a:prstGeom prst="rect">
            <a:avLst/>
          </a:prstGeom>
          <a:noFill/>
          <a:ln>
            <a:noFill/>
          </a:ln>
        </p:spPr>
        <p:txBody>
          <a:bodyPr spcFirstLastPara="1" wrap="square" lIns="91425" tIns="45700" rIns="91425" bIns="45700" anchor="t" anchorCtr="0">
            <a:noAutofit/>
          </a:bodyPr>
          <a:lstStyle/>
          <a:p>
            <a:pPr marL="117475" lvl="0" indent="0" algn="l" rtl="0">
              <a:lnSpc>
                <a:spcPct val="100000"/>
              </a:lnSpc>
              <a:spcBef>
                <a:spcPts val="1000"/>
              </a:spcBef>
              <a:spcAft>
                <a:spcPts val="0"/>
              </a:spcAft>
              <a:buClr>
                <a:srgbClr val="000000"/>
              </a:buClr>
              <a:buSzPts val="1850"/>
              <a:buNone/>
            </a:pPr>
            <a:r>
              <a:rPr lang="en-US" sz="2200">
                <a:solidFill>
                  <a:srgbClr val="3F3F3F"/>
                </a:solidFill>
                <a:latin typeface="Open Sans"/>
                <a:ea typeface="Open Sans"/>
                <a:cs typeface="Open Sans"/>
                <a:sym typeface="Open Sans"/>
              </a:rPr>
              <a:t>A comprehensive how to use guide is available through the </a:t>
            </a:r>
            <a:r>
              <a:rPr lang="en-US" sz="22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 website</a:t>
            </a:r>
            <a:endParaRPr sz="2200">
              <a:solidFill>
                <a:schemeClr val="accent5"/>
              </a:solidFill>
              <a:latin typeface="Open Sans"/>
              <a:ea typeface="Open Sans"/>
              <a:cs typeface="Open Sans"/>
              <a:sym typeface="Open Sans"/>
            </a:endParaRPr>
          </a:p>
          <a:p>
            <a:pPr marL="460375" lvl="0" indent="-342900" algn="l" rtl="0">
              <a:lnSpc>
                <a:spcPct val="100000"/>
              </a:lnSpc>
              <a:spcBef>
                <a:spcPts val="1000"/>
              </a:spcBef>
              <a:spcAft>
                <a:spcPts val="0"/>
              </a:spcAft>
              <a:buClr>
                <a:srgbClr val="000000"/>
              </a:buClr>
              <a:buSzPts val="1850"/>
              <a:buChar char="●"/>
            </a:pPr>
            <a:r>
              <a:rPr lang="en-US" sz="2200">
                <a:solidFill>
                  <a:srgbClr val="3F3F3F"/>
                </a:solidFill>
                <a:latin typeface="Open Sans"/>
                <a:ea typeface="Open Sans"/>
                <a:cs typeface="Open Sans"/>
                <a:sym typeface="Open Sans"/>
              </a:rPr>
              <a:t>Web access to the software: </a:t>
            </a:r>
            <a:r>
              <a:rPr lang="en-US" sz="2200" u="sng">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https://www.mendeley.com</a:t>
            </a:r>
            <a:r>
              <a:rPr lang="en-US" sz="2200">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a:p>
            <a:pPr marL="460375" lvl="0" indent="-342900" algn="l" rtl="0">
              <a:lnSpc>
                <a:spcPct val="100000"/>
              </a:lnSpc>
              <a:spcBef>
                <a:spcPts val="1000"/>
              </a:spcBef>
              <a:spcAft>
                <a:spcPts val="0"/>
              </a:spcAft>
              <a:buClr>
                <a:srgbClr val="000000"/>
              </a:buClr>
              <a:buSzPts val="1850"/>
              <a:buChar char="●"/>
            </a:pPr>
            <a:r>
              <a:rPr lang="en-US" sz="2200">
                <a:solidFill>
                  <a:srgbClr val="3F3F3F"/>
                </a:solidFill>
                <a:latin typeface="Open Sans"/>
                <a:ea typeface="Open Sans"/>
                <a:cs typeface="Open Sans"/>
                <a:sym typeface="Open Sans"/>
              </a:rPr>
              <a:t>Desktop version to download: </a:t>
            </a:r>
            <a:r>
              <a:rPr lang="en-US" sz="22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https://www.mendeley.com/download-mendeley-desktop/</a:t>
            </a:r>
            <a:endParaRPr sz="2200">
              <a:solidFill>
                <a:schemeClr val="accent5"/>
              </a:solidFill>
              <a:latin typeface="Open Sans"/>
              <a:ea typeface="Open Sans"/>
              <a:cs typeface="Open Sans"/>
              <a:sym typeface="Open Sans"/>
            </a:endParaRPr>
          </a:p>
          <a:p>
            <a:pPr marL="460375" lvl="0" indent="-342900" algn="l" rtl="0">
              <a:lnSpc>
                <a:spcPct val="100000"/>
              </a:lnSpc>
              <a:spcBef>
                <a:spcPts val="1000"/>
              </a:spcBef>
              <a:spcAft>
                <a:spcPts val="0"/>
              </a:spcAft>
              <a:buClr>
                <a:srgbClr val="000000"/>
              </a:buClr>
              <a:buSzPts val="1850"/>
              <a:buChar char="●"/>
            </a:pPr>
            <a:r>
              <a:rPr lang="en-US" sz="2200">
                <a:solidFill>
                  <a:srgbClr val="424242"/>
                </a:solidFill>
                <a:latin typeface="Open Sans"/>
                <a:ea typeface="Open Sans"/>
                <a:cs typeface="Open Sans"/>
                <a:sym typeface="Open Sans"/>
              </a:rPr>
              <a:t>Guides: </a:t>
            </a:r>
            <a:r>
              <a:rPr lang="en-US" sz="2200" u="sng">
                <a:solidFill>
                  <a:schemeClr val="accent5"/>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https://mendeley.com/guides</a:t>
            </a:r>
            <a:r>
              <a:rPr lang="en-US" sz="2200">
                <a:solidFill>
                  <a:schemeClr val="accent5"/>
                </a:solidFill>
                <a:latin typeface="Open Sans"/>
                <a:ea typeface="Open Sans"/>
                <a:cs typeface="Open Sans"/>
                <a:sym typeface="Open Sans"/>
              </a:rPr>
              <a:t> </a:t>
            </a:r>
            <a:endParaRPr sz="2200">
              <a:solidFill>
                <a:schemeClr val="accent5"/>
              </a:solidFill>
              <a:latin typeface="Open Sans"/>
              <a:ea typeface="Open Sans"/>
              <a:cs typeface="Open Sans"/>
              <a:sym typeface="Open Sans"/>
            </a:endParaRPr>
          </a:p>
          <a:p>
            <a:pPr marL="460375" lvl="0" indent="-342900" algn="l" rtl="0">
              <a:lnSpc>
                <a:spcPct val="100000"/>
              </a:lnSpc>
              <a:spcBef>
                <a:spcPts val="1000"/>
              </a:spcBef>
              <a:spcAft>
                <a:spcPts val="0"/>
              </a:spcAft>
              <a:buClr>
                <a:srgbClr val="000000"/>
              </a:buClr>
              <a:buSzPts val="1850"/>
              <a:buChar char="●"/>
            </a:pPr>
            <a:r>
              <a:rPr lang="en-US" sz="2200">
                <a:solidFill>
                  <a:srgbClr val="424242"/>
                </a:solidFill>
                <a:latin typeface="Open Sans"/>
                <a:ea typeface="Open Sans"/>
                <a:cs typeface="Open Sans"/>
                <a:sym typeface="Open Sans"/>
              </a:rPr>
              <a:t>Video tutorials: </a:t>
            </a:r>
            <a:r>
              <a:rPr lang="en-US" sz="2200" u="sng">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a:t>
            </a:r>
            <a:r>
              <a:rPr lang="en-US" sz="2000" u="sng">
                <a:solidFill>
                  <a:schemeClr val="accent5"/>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www.youtube.com/c/mendeley</a:t>
            </a:r>
            <a:endParaRPr sz="2200">
              <a:solidFill>
                <a:schemeClr val="accent5"/>
              </a:solidFill>
              <a:latin typeface="Open Sans"/>
              <a:ea typeface="Open Sans"/>
              <a:cs typeface="Open Sans"/>
              <a:sym typeface="Open Sans"/>
            </a:endParaRPr>
          </a:p>
        </p:txBody>
      </p:sp>
      <p:sp>
        <p:nvSpPr>
          <p:cNvPr id="244" name="Google Shape;244;p18"/>
          <p:cNvSpPr txBox="1"/>
          <p:nvPr/>
        </p:nvSpPr>
        <p:spPr>
          <a:xfrm>
            <a:off x="6596742" y="6375411"/>
            <a:ext cx="540285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https://www.mendeley.com</a:t>
            </a:r>
            <a:r>
              <a:rPr lang="en-US" sz="1200" b="0" i="0" u="none" strike="noStrike" cap="none" dirty="0">
                <a:solidFill>
                  <a:srgbClr val="000000"/>
                </a:solidFill>
                <a:latin typeface="Open Sans"/>
                <a:ea typeface="Open Sans"/>
                <a:cs typeface="Open Sans"/>
                <a:sym typeface="Open Sans"/>
              </a:rPr>
              <a:t> Accessed, 24 January 2022 </a:t>
            </a:r>
            <a:endParaRPr sz="1200" b="0" i="0" u="none" strike="noStrike" cap="none" dirty="0">
              <a:solidFill>
                <a:srgbClr val="000000"/>
              </a:solidFill>
              <a:latin typeface="Open Sans"/>
              <a:ea typeface="Open Sans"/>
              <a:cs typeface="Open Sans"/>
              <a:sym typeface="Open Sans"/>
            </a:endParaRPr>
          </a:p>
        </p:txBody>
      </p:sp>
      <p:pic>
        <p:nvPicPr>
          <p:cNvPr id="245" name="Google Shape;245;p18"/>
          <p:cNvPicPr preferRelativeResize="0"/>
          <p:nvPr/>
        </p:nvPicPr>
        <p:blipFill rotWithShape="1">
          <a:blip r:embed="rId8">
            <a:alphaModFix/>
          </a:blip>
          <a:srcRect/>
          <a:stretch/>
        </p:blipFill>
        <p:spPr>
          <a:xfrm>
            <a:off x="6275965" y="2578307"/>
            <a:ext cx="5767705" cy="325790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52" name="Google Shape;252;p23"/>
          <p:cNvSpPr txBox="1">
            <a:spLocks noGrp="1"/>
          </p:cNvSpPr>
          <p:nvPr>
            <p:ph type="body" idx="1"/>
          </p:nvPr>
        </p:nvSpPr>
        <p:spPr>
          <a:xfrm>
            <a:off x="141478" y="1993972"/>
            <a:ext cx="10700693" cy="4570114"/>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This lesson provided a foundation for how to cite resources and citation styles commonly used in an academic context before learners start exploring resources provided by Research4Life.</a:t>
            </a:r>
            <a:endParaRPr>
              <a:solidFill>
                <a:srgbClr val="3F3F3F"/>
              </a:solidFill>
            </a:endParaRPr>
          </a:p>
          <a:p>
            <a:pPr marL="457200" lvl="0" indent="-38100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lesson also touched briefly on reference management tools for learners to explore the most appropriate tool for their needs, not only to manage references but also to collaborate with their colleagues, project teams and students. </a:t>
            </a:r>
            <a:endParaRPr>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a888953252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58" name="Google Shape;258;ga888953252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Purdue OWL. 2020a. Quoting, Paraphrasing, and Summarizing // Purdue Writing Lab. In: Purdue Online Writing Lab [online]. [Cited 27 June 2021]. </a:t>
            </a:r>
            <a:r>
              <a:rPr lang="en-US" sz="1200" u="sng">
                <a:solidFill>
                  <a:srgbClr val="42424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https://owl.purdue.edu/owl/research_and_citation/using_research/quoting_paraphrasing_and_summarizing/index.html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Purdue OWL. 2020b. Citation Style Chart. In: Purdue Writing Lab [online]. [Cited 12 July 2021]. </a:t>
            </a:r>
            <a:r>
              <a:rPr lang="en-US" sz="1200" u="sng">
                <a:solidFill>
                  <a:srgbClr val="42424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https://owl.purdue.edu/owl/research_and_citation/using_research/documents/20191212CitationChart.pdf</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2020a. Citing and Referencing - Common knowledge. In: Wageningen University &amp; Research Library [online]. [Cited 4 October 2020]. </a:t>
            </a:r>
            <a:r>
              <a:rPr lang="en-US" sz="1200" u="sng">
                <a:solidFill>
                  <a:srgbClr val="424242"/>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https://library.wur.nl/infoboard/module_3/a001_citing_and_referencing_common_knowledge.html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2020b. Why Should you Cite and Reference? In: Wageningen University &amp; Research Library [online]. [Cited 27 June 2021]. </a:t>
            </a:r>
            <a:r>
              <a:rPr lang="en-US" sz="1200" u="sng">
                <a:solidFill>
                  <a:srgbClr val="424242"/>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https://library.wur.nl/infoboard/module_3/a001_citing_and_referencing_why_cite_.html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2020c. Citing and Referencing - Paraphrasing. In: Wageningen University &amp; Research Library [online]. [Cited 27 June 2021]. </a:t>
            </a:r>
            <a:r>
              <a:rPr lang="en-US" sz="1200" u="sng">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https://library.wur.nl/infoboard/module_3/a001_citing_and_referencing_paraphrasing.html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2020d. Paraphrasing. In: Wageningen University &amp; Research Library [online]. [Cited 27 June 2021]. </a:t>
            </a:r>
            <a:r>
              <a:rPr lang="en-US" sz="1200" u="sng">
                <a:solidFill>
                  <a:srgbClr val="424242"/>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https://library.wur.nl/infoboard/module_3/a001_citing_and_referencing_paraphrasing.html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2020e. Summarising. In: Wageningen University &amp; Research Library [online]. [Cited 27 June 2021]. </a:t>
            </a:r>
            <a:r>
              <a:rPr lang="en-US" sz="1200" u="sng">
                <a:solidFill>
                  <a:srgbClr val="424242"/>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https://library.wur.nl/infoboard/module_3/a001_citing_and_referencing_summarising.html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rgbClr val="424242"/>
                </a:solidFill>
                <a:latin typeface="Open Sans"/>
                <a:ea typeface="Open Sans"/>
                <a:cs typeface="Open Sans"/>
                <a:sym typeface="Open Sans"/>
              </a:rPr>
              <a:t>WUR. 2020f. Quoting. In: Wageningen University &amp; Research Library [online]. [Cited 27 June 2021]. </a:t>
            </a:r>
            <a:r>
              <a:rPr lang="en-US" sz="1200" u="sng">
                <a:solidFill>
                  <a:srgbClr val="424242"/>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https://library.wur.nl/infoboard/module_3/a001_citing_and_referencing_quoting.html</a:t>
            </a:r>
            <a:r>
              <a:rPr lang="en-US" sz="1200">
                <a:solidFill>
                  <a:srgbClr val="424242"/>
                </a:solidFill>
                <a:latin typeface="Open Sans"/>
                <a:ea typeface="Open Sans"/>
                <a:cs typeface="Open Sans"/>
                <a:sym typeface="Open Sans"/>
              </a:rPr>
              <a:t>   </a:t>
            </a:r>
            <a:endParaRPr sz="1200">
              <a:solidFill>
                <a:srgbClr val="424242"/>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64" name="Google Shape;264;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70" name="Google Shape;270;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71" name="Google Shape;271;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72" name="Google Shape;272;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73" name="Google Shape;273;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74" name="Google Shape;274;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75" name="Google Shape;275;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4" y="2014144"/>
            <a:ext cx="10006505" cy="4264736"/>
          </a:xfrm>
          <a:prstGeom prst="rect">
            <a:avLst/>
          </a:prstGeom>
          <a:noFill/>
          <a:ln>
            <a:noFill/>
          </a:ln>
        </p:spPr>
        <p:txBody>
          <a:bodyPr spcFirstLastPara="1" wrap="square" lIns="91425" tIns="45700" rIns="91425" bIns="45700" anchor="t" anchorCtr="0">
            <a:normAutofit/>
          </a:bodyPr>
          <a:lstStyle/>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Understand the concept of citing a copyrighted work in relation to plagiarism.</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Become familiar with commonly used citation styles.</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Know why, when and how to cite.</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Use citation styles in office operation in Microsoft word and Google documents.</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Become familiar with reference management tools.</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Use web versions of Mendeley/Zotero as an example of such tools.</a:t>
            </a:r>
            <a:endParaRPr>
              <a:solidFill>
                <a:srgbClr val="3F3F3F"/>
              </a:solidFill>
            </a:endParaRPr>
          </a:p>
          <a:p>
            <a:pPr marL="355600" lvl="0" indent="-342934" algn="l" rtl="0">
              <a:lnSpc>
                <a:spcPct val="130000"/>
              </a:lnSpc>
              <a:spcBef>
                <a:spcPts val="0"/>
              </a:spcBef>
              <a:spcAft>
                <a:spcPts val="0"/>
              </a:spcAft>
              <a:buClr>
                <a:schemeClr val="dk2"/>
              </a:buClr>
              <a:buSzPts val="2378"/>
              <a:buChar char="●"/>
            </a:pPr>
            <a:r>
              <a:rPr lang="en-US" sz="2220">
                <a:solidFill>
                  <a:srgbClr val="3F3F3F"/>
                </a:solidFill>
                <a:latin typeface="Open Sans"/>
                <a:ea typeface="Open Sans"/>
                <a:cs typeface="Open Sans"/>
                <a:sym typeface="Open Sans"/>
              </a:rPr>
              <a:t>Collaborate with their peers by using such tools.</a:t>
            </a:r>
            <a:endParaRPr sz="222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Why should you cite and reference ?</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277587" y="2200799"/>
            <a:ext cx="4686300" cy="406937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b="1">
                <a:solidFill>
                  <a:srgbClr val="3F3F3F"/>
                </a:solidFill>
                <a:latin typeface="Open Sans"/>
                <a:ea typeface="Open Sans"/>
                <a:cs typeface="Open Sans"/>
                <a:sym typeface="Open Sans"/>
              </a:rPr>
              <a:t>The answer is simple: </a:t>
            </a:r>
            <a:endParaRPr>
              <a:solidFill>
                <a:srgbClr val="3F3F3F"/>
              </a:solidFill>
            </a:endParaRPr>
          </a:p>
          <a:p>
            <a:pPr marL="76200" lvl="0" indent="0" algn="l" rtl="0">
              <a:lnSpc>
                <a:spcPct val="9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Any information which is not from your experiment and not ‘common knowledge’ should be acknowledged with a citation.</a:t>
            </a:r>
            <a:endParaRPr>
              <a:solidFill>
                <a:srgbClr val="3F3F3F"/>
              </a:solidFill>
              <a:latin typeface="Open Sans"/>
              <a:ea typeface="Open Sans"/>
              <a:cs typeface="Open Sans"/>
              <a:sym typeface="Open Sans"/>
            </a:endParaRPr>
          </a:p>
        </p:txBody>
      </p:sp>
      <p:sp>
        <p:nvSpPr>
          <p:cNvPr id="100" name="Google Shape;100;p3"/>
          <p:cNvSpPr/>
          <p:nvPr/>
        </p:nvSpPr>
        <p:spPr>
          <a:xfrm>
            <a:off x="130629" y="1894114"/>
            <a:ext cx="5861957" cy="1567542"/>
          </a:xfrm>
          <a:prstGeom prst="cloudCallout">
            <a:avLst>
              <a:gd name="adj1" fmla="val -20833"/>
              <a:gd name="adj2" fmla="val 62500"/>
            </a:avLst>
          </a:prstGeom>
          <a:solidFill>
            <a:srgbClr val="F8981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3F3F3F"/>
                </a:solidFill>
                <a:latin typeface="Open Sans"/>
                <a:ea typeface="Open Sans"/>
                <a:cs typeface="Open Sans"/>
                <a:sym typeface="Open Sans"/>
              </a:rPr>
              <a:t>Why should I cite ?</a:t>
            </a:r>
            <a:endParaRPr sz="3200" b="0" i="0" u="none" strike="noStrike" cap="none">
              <a:solidFill>
                <a:srgbClr val="3F3F3F"/>
              </a:solidFill>
              <a:latin typeface="Open Sans"/>
              <a:ea typeface="Open Sans"/>
              <a:cs typeface="Open Sans"/>
              <a:sym typeface="Open Sans"/>
            </a:endParaRPr>
          </a:p>
        </p:txBody>
      </p:sp>
      <p:sp>
        <p:nvSpPr>
          <p:cNvPr id="101" name="Google Shape;101;p3"/>
          <p:cNvSpPr/>
          <p:nvPr/>
        </p:nvSpPr>
        <p:spPr>
          <a:xfrm>
            <a:off x="6678386" y="2326820"/>
            <a:ext cx="5306786" cy="2269672"/>
          </a:xfrm>
          <a:prstGeom prst="cloudCallout">
            <a:avLst>
              <a:gd name="adj1" fmla="val -20833"/>
              <a:gd name="adj2" fmla="val 62500"/>
            </a:avLst>
          </a:prstGeom>
          <a:solidFill>
            <a:srgbClr val="51B9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rgbClr val="3F3F3F"/>
                </a:solidFill>
                <a:latin typeface="Open Sans"/>
                <a:ea typeface="Open Sans"/>
                <a:cs typeface="Open Sans"/>
                <a:sym typeface="Open Sans"/>
              </a:rPr>
              <a:t>Should I cite everything ?</a:t>
            </a:r>
            <a:endParaRPr sz="3200" b="0" i="0" u="none" strike="noStrike" cap="none">
              <a:solidFill>
                <a:srgbClr val="3F3F3F"/>
              </a:solidFill>
              <a:latin typeface="Open Sans"/>
              <a:ea typeface="Open Sans"/>
              <a:cs typeface="Open Sans"/>
              <a:sym typeface="Open Sans"/>
            </a:endParaRPr>
          </a:p>
        </p:txBody>
      </p:sp>
      <p:sp>
        <p:nvSpPr>
          <p:cNvPr id="102" name="Google Shape;102;p3"/>
          <p:cNvSpPr txBox="1"/>
          <p:nvPr/>
        </p:nvSpPr>
        <p:spPr>
          <a:xfrm>
            <a:off x="6678386" y="4919008"/>
            <a:ext cx="5388429"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3F3F3F"/>
                </a:solidFill>
                <a:latin typeface="Open Sans"/>
                <a:ea typeface="Open Sans"/>
                <a:cs typeface="Open Sans"/>
                <a:sym typeface="Open Sans"/>
              </a:rPr>
              <a:t>No</a:t>
            </a:r>
            <a:r>
              <a:rPr lang="en-US" sz="2400" b="0" i="0" u="none" strike="noStrike" cap="none">
                <a:solidFill>
                  <a:srgbClr val="3F3F3F"/>
                </a:solidFill>
                <a:latin typeface="Open Sans"/>
                <a:ea typeface="Open Sans"/>
                <a:cs typeface="Open Sans"/>
                <a:sym typeface="Open Sans"/>
              </a:rPr>
              <a:t>! There is not need to cite facts that are widely known, or</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information or judgments considered “common knowledge”. </a:t>
            </a:r>
            <a:endParaRPr sz="1400" b="0" i="0" u="none" strike="noStrike" cap="none">
              <a:solidFill>
                <a:srgbClr val="3F3F3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Why is it important ?</a:t>
            </a:r>
            <a:endParaRPr>
              <a:solidFill>
                <a:srgbClr val="586F7C"/>
              </a:solidFill>
              <a:latin typeface="Open Sans"/>
              <a:ea typeface="Open Sans"/>
              <a:cs typeface="Open Sans"/>
              <a:sym typeface="Open Sans"/>
            </a:endParaRPr>
          </a:p>
        </p:txBody>
      </p:sp>
      <p:sp>
        <p:nvSpPr>
          <p:cNvPr id="108" name="Google Shape;108;p40"/>
          <p:cNvSpPr txBox="1">
            <a:spLocks noGrp="1"/>
          </p:cNvSpPr>
          <p:nvPr>
            <p:ph type="body" idx="1"/>
          </p:nvPr>
        </p:nvSpPr>
        <p:spPr>
          <a:xfrm>
            <a:off x="0" y="1747954"/>
            <a:ext cx="11495314" cy="4522124"/>
          </a:xfrm>
          <a:prstGeom prst="rect">
            <a:avLst/>
          </a:prstGeom>
          <a:noFill/>
          <a:ln>
            <a:noFill/>
          </a:ln>
        </p:spPr>
        <p:txBody>
          <a:bodyPr spcFirstLastPara="1" wrap="square" lIns="91425" tIns="45700" rIns="91425" bIns="45700" anchor="t" anchorCtr="0">
            <a:noAutofit/>
          </a:bodyPr>
          <a:lstStyle/>
          <a:p>
            <a:pPr marL="12700" lvl="0" indent="0" algn="l" rtl="0">
              <a:lnSpc>
                <a:spcPct val="200000"/>
              </a:lnSpc>
              <a:spcBef>
                <a:spcPts val="0"/>
              </a:spcBef>
              <a:spcAft>
                <a:spcPts val="0"/>
              </a:spcAft>
              <a:buClr>
                <a:schemeClr val="dk2"/>
              </a:buClr>
              <a:buSzPts val="2200"/>
              <a:buNone/>
            </a:pPr>
            <a:r>
              <a:rPr lang="en-US">
                <a:solidFill>
                  <a:srgbClr val="3F3F3F"/>
                </a:solidFill>
                <a:latin typeface="Open Sans"/>
                <a:ea typeface="Open Sans"/>
                <a:cs typeface="Open Sans"/>
                <a:sym typeface="Open Sans"/>
              </a:rPr>
              <a:t>According to Wageningen University and Research (WUR) Library, it is important to cite &amp; reference in order to:</a:t>
            </a:r>
            <a:endParaRPr>
              <a:solidFill>
                <a:srgbClr val="3F3F3F"/>
              </a:solidFill>
            </a:endParaRPr>
          </a:p>
          <a:p>
            <a:pPr marL="812800" lvl="1" indent="-342900" algn="l" rtl="0">
              <a:lnSpc>
                <a:spcPct val="200000"/>
              </a:lnSpc>
              <a:spcBef>
                <a:spcPts val="0"/>
              </a:spcBef>
              <a:spcAft>
                <a:spcPts val="0"/>
              </a:spcAft>
              <a:buClr>
                <a:schemeClr val="dk2"/>
              </a:buClr>
              <a:buSzPts val="2200"/>
              <a:buFont typeface="Courier New"/>
              <a:buChar char="o"/>
            </a:pPr>
            <a:r>
              <a:rPr lang="en-US">
                <a:solidFill>
                  <a:srgbClr val="3F3F3F"/>
                </a:solidFill>
                <a:latin typeface="Open Sans"/>
                <a:ea typeface="Open Sans"/>
                <a:cs typeface="Open Sans"/>
                <a:sym typeface="Open Sans"/>
              </a:rPr>
              <a:t>distinguish your own ideas and findings from those of others,</a:t>
            </a:r>
            <a:endParaRPr>
              <a:solidFill>
                <a:srgbClr val="3F3F3F"/>
              </a:solidFill>
            </a:endParaRPr>
          </a:p>
          <a:p>
            <a:pPr marL="812800" lvl="1" indent="-342900" algn="l" rtl="0">
              <a:lnSpc>
                <a:spcPct val="200000"/>
              </a:lnSpc>
              <a:spcBef>
                <a:spcPts val="0"/>
              </a:spcBef>
              <a:spcAft>
                <a:spcPts val="0"/>
              </a:spcAft>
              <a:buClr>
                <a:schemeClr val="dk2"/>
              </a:buClr>
              <a:buSzPts val="2200"/>
              <a:buFont typeface="Courier New"/>
              <a:buChar char="o"/>
            </a:pPr>
            <a:r>
              <a:rPr lang="en-US">
                <a:solidFill>
                  <a:srgbClr val="3F3F3F"/>
                </a:solidFill>
                <a:latin typeface="Open Sans"/>
                <a:ea typeface="Open Sans"/>
                <a:cs typeface="Open Sans"/>
                <a:sym typeface="Open Sans"/>
              </a:rPr>
              <a:t>support your arguments and criticisms,</a:t>
            </a:r>
            <a:endParaRPr>
              <a:solidFill>
                <a:srgbClr val="3F3F3F"/>
              </a:solidFill>
            </a:endParaRPr>
          </a:p>
          <a:p>
            <a:pPr marL="812800" lvl="1" indent="-342900" algn="l" rtl="0">
              <a:lnSpc>
                <a:spcPct val="200000"/>
              </a:lnSpc>
              <a:spcBef>
                <a:spcPts val="0"/>
              </a:spcBef>
              <a:spcAft>
                <a:spcPts val="0"/>
              </a:spcAft>
              <a:buClr>
                <a:schemeClr val="dk2"/>
              </a:buClr>
              <a:buSzPts val="2200"/>
              <a:buFont typeface="Courier New"/>
              <a:buChar char="o"/>
            </a:pPr>
            <a:r>
              <a:rPr lang="en-US">
                <a:solidFill>
                  <a:srgbClr val="3F3F3F"/>
                </a:solidFill>
                <a:latin typeface="Open Sans"/>
                <a:ea typeface="Open Sans"/>
                <a:cs typeface="Open Sans"/>
                <a:sym typeface="Open Sans"/>
              </a:rPr>
              <a:t>allow readers to locate and verify your sources,</a:t>
            </a:r>
            <a:endParaRPr>
              <a:solidFill>
                <a:srgbClr val="3F3F3F"/>
              </a:solidFill>
            </a:endParaRPr>
          </a:p>
          <a:p>
            <a:pPr marL="812800" lvl="1" indent="-342900" algn="l" rtl="0">
              <a:lnSpc>
                <a:spcPct val="200000"/>
              </a:lnSpc>
              <a:spcBef>
                <a:spcPts val="0"/>
              </a:spcBef>
              <a:spcAft>
                <a:spcPts val="0"/>
              </a:spcAft>
              <a:buClr>
                <a:schemeClr val="dk2"/>
              </a:buClr>
              <a:buSzPts val="2200"/>
              <a:buFont typeface="Courier New"/>
              <a:buChar char="o"/>
            </a:pPr>
            <a:r>
              <a:rPr lang="en-US">
                <a:solidFill>
                  <a:srgbClr val="3F3F3F"/>
                </a:solidFill>
                <a:latin typeface="Open Sans"/>
                <a:ea typeface="Open Sans"/>
                <a:cs typeface="Open Sans"/>
                <a:sym typeface="Open Sans"/>
              </a:rPr>
              <a:t>give authors of these sources credit for their work,</a:t>
            </a:r>
            <a:endParaRPr>
              <a:solidFill>
                <a:srgbClr val="3F3F3F"/>
              </a:solidFill>
            </a:endParaRPr>
          </a:p>
          <a:p>
            <a:pPr marL="812800" lvl="1" indent="-342900" algn="l" rtl="0">
              <a:lnSpc>
                <a:spcPct val="200000"/>
              </a:lnSpc>
              <a:spcBef>
                <a:spcPts val="0"/>
              </a:spcBef>
              <a:spcAft>
                <a:spcPts val="0"/>
              </a:spcAft>
              <a:buClr>
                <a:schemeClr val="dk2"/>
              </a:buClr>
              <a:buSzPts val="2200"/>
              <a:buFont typeface="Courier New"/>
              <a:buChar char="o"/>
            </a:pPr>
            <a:r>
              <a:rPr lang="en-US">
                <a:solidFill>
                  <a:srgbClr val="3F3F3F"/>
                </a:solidFill>
                <a:latin typeface="Open Sans"/>
                <a:ea typeface="Open Sans"/>
                <a:cs typeface="Open Sans"/>
                <a:sym typeface="Open Sans"/>
              </a:rPr>
              <a:t>avoid plagiarism.</a:t>
            </a:r>
            <a:endParaRPr>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cite and reference </a:t>
            </a:r>
            <a:endParaRPr>
              <a:solidFill>
                <a:srgbClr val="586F7C"/>
              </a:solidFill>
              <a:latin typeface="Open Sans"/>
              <a:ea typeface="Open Sans"/>
              <a:cs typeface="Open Sans"/>
              <a:sym typeface="Open Sans"/>
            </a:endParaRPr>
          </a:p>
        </p:txBody>
      </p:sp>
      <p:grpSp>
        <p:nvGrpSpPr>
          <p:cNvPr id="114" name="Google Shape;114;p4"/>
          <p:cNvGrpSpPr/>
          <p:nvPr/>
        </p:nvGrpSpPr>
        <p:grpSpPr>
          <a:xfrm>
            <a:off x="244929" y="2139043"/>
            <a:ext cx="11250384" cy="4131035"/>
            <a:chOff x="0" y="0"/>
            <a:chExt cx="11250384" cy="4131035"/>
          </a:xfrm>
        </p:grpSpPr>
        <p:sp>
          <p:nvSpPr>
            <p:cNvPr id="115" name="Google Shape;115;p4"/>
            <p:cNvSpPr/>
            <p:nvPr/>
          </p:nvSpPr>
          <p:spPr>
            <a:xfrm rot="5400000">
              <a:off x="5997847" y="-1534605"/>
              <a:ext cx="3304828" cy="7200246"/>
            </a:xfrm>
            <a:prstGeom prst="round2SameRect">
              <a:avLst>
                <a:gd name="adj1" fmla="val 16667"/>
                <a:gd name="adj2" fmla="val 0"/>
              </a:avLst>
            </a:prstGeom>
            <a:solidFill>
              <a:srgbClr val="004890">
                <a:alpha val="88235"/>
              </a:srgbClr>
            </a:solidFill>
            <a:ln w="25400" cap="flat" cmpd="sng">
              <a:solidFill>
                <a:srgbClr val="D5DBDD">
                  <a:alpha val="88235"/>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txBox="1"/>
            <p:nvPr/>
          </p:nvSpPr>
          <p:spPr>
            <a:xfrm>
              <a:off x="4050138" y="574432"/>
              <a:ext cx="7038918" cy="2982172"/>
            </a:xfrm>
            <a:prstGeom prst="rect">
              <a:avLst/>
            </a:prstGeom>
            <a:noFill/>
            <a:ln>
              <a:noFill/>
            </a:ln>
          </p:spPr>
          <p:txBody>
            <a:bodyPr spcFirstLastPara="1" wrap="square" lIns="114300" tIns="57150" rIns="114300" bIns="57150" anchor="ctr" anchorCtr="0">
              <a:noAutofit/>
            </a:bodyPr>
            <a:lstStyle/>
            <a:p>
              <a:pPr marL="457200" marR="0" lvl="0" indent="-419100" algn="l" rtl="0">
                <a:lnSpc>
                  <a:spcPct val="90000"/>
                </a:lnSpc>
                <a:spcBef>
                  <a:spcPts val="0"/>
                </a:spcBef>
                <a:spcAft>
                  <a:spcPts val="0"/>
                </a:spcAft>
                <a:buClr>
                  <a:schemeClr val="lt1"/>
                </a:buClr>
                <a:buSzPts val="3000"/>
                <a:buFont typeface="Arial"/>
                <a:buChar char="●"/>
              </a:pPr>
              <a:r>
                <a:rPr lang="en-US" sz="3000" b="0" i="0" u="none" strike="noStrike" cap="none" dirty="0">
                  <a:solidFill>
                    <a:schemeClr val="lt1"/>
                  </a:solidFill>
                  <a:latin typeface="Open Sans"/>
                  <a:ea typeface="Open Sans"/>
                  <a:cs typeface="Open Sans"/>
                  <a:sym typeface="Open Sans"/>
                </a:rPr>
                <a:t>An </a:t>
              </a:r>
              <a:r>
                <a:rPr lang="en-US" sz="3000" b="1" i="0" u="none" strike="noStrike" cap="none" dirty="0">
                  <a:solidFill>
                    <a:schemeClr val="lt1"/>
                  </a:solidFill>
                  <a:latin typeface="Open Sans"/>
                  <a:ea typeface="Open Sans"/>
                  <a:cs typeface="Open Sans"/>
                  <a:sym typeface="Open Sans"/>
                </a:rPr>
                <a:t>in-text marker</a:t>
              </a:r>
              <a:r>
                <a:rPr lang="en-US" sz="3000" b="0" i="0" u="none" strike="noStrike" cap="none" dirty="0">
                  <a:solidFill>
                    <a:schemeClr val="lt1"/>
                  </a:solidFill>
                  <a:latin typeface="Open Sans"/>
                  <a:ea typeface="Open Sans"/>
                  <a:cs typeface="Open Sans"/>
                  <a:sym typeface="Open Sans"/>
                </a:rPr>
                <a:t>, the citation that indicates to the reader that a particular concept, phrase or idea is attributable to someone else; </a:t>
              </a:r>
              <a:endParaRPr sz="3000" b="0" i="0" u="none" strike="noStrike" cap="none" dirty="0">
                <a:solidFill>
                  <a:schemeClr val="lt1"/>
                </a:solidFill>
                <a:latin typeface="Open Sans"/>
                <a:ea typeface="Open Sans"/>
                <a:cs typeface="Open Sans"/>
                <a:sym typeface="Open Sans"/>
              </a:endParaRPr>
            </a:p>
            <a:p>
              <a:pPr marL="457200" marR="0" lvl="0" indent="-419100" algn="l" rtl="0">
                <a:lnSpc>
                  <a:spcPct val="90000"/>
                </a:lnSpc>
                <a:spcBef>
                  <a:spcPts val="0"/>
                </a:spcBef>
                <a:spcAft>
                  <a:spcPts val="0"/>
                </a:spcAft>
                <a:buClr>
                  <a:schemeClr val="lt1"/>
                </a:buClr>
                <a:buSzPts val="3000"/>
                <a:buFont typeface="Arial"/>
                <a:buChar char="●"/>
              </a:pPr>
              <a:r>
                <a:rPr lang="en-US" sz="3000" b="1" i="0" u="none" strike="noStrike" cap="none" dirty="0">
                  <a:solidFill>
                    <a:schemeClr val="lt1"/>
                  </a:solidFill>
                  <a:latin typeface="Open Sans"/>
                  <a:ea typeface="Open Sans"/>
                  <a:cs typeface="Open Sans"/>
                  <a:sym typeface="Open Sans"/>
                </a:rPr>
                <a:t>Complete reference list – </a:t>
              </a:r>
              <a:r>
                <a:rPr lang="en-US" sz="3000" b="0" i="0" u="none" strike="noStrike" cap="none" dirty="0">
                  <a:solidFill>
                    <a:schemeClr val="lt1"/>
                  </a:solidFill>
                  <a:latin typeface="Open Sans"/>
                  <a:ea typeface="Open Sans"/>
                  <a:cs typeface="Open Sans"/>
                  <a:sym typeface="Open Sans"/>
                </a:rPr>
                <a:t>gives citation details for all sources referred to in the document.</a:t>
              </a:r>
              <a:endParaRPr sz="3000" b="0" i="0" u="none" strike="noStrike" cap="none" dirty="0">
                <a:solidFill>
                  <a:schemeClr val="lt1"/>
                </a:solidFill>
                <a:latin typeface="Open Sans"/>
                <a:ea typeface="Open Sans"/>
                <a:cs typeface="Open Sans"/>
                <a:sym typeface="Open Sans"/>
              </a:endParaRPr>
            </a:p>
          </p:txBody>
        </p:sp>
        <p:sp>
          <p:nvSpPr>
            <p:cNvPr id="117" name="Google Shape;117;p4"/>
            <p:cNvSpPr/>
            <p:nvPr/>
          </p:nvSpPr>
          <p:spPr>
            <a:xfrm>
              <a:off x="0" y="0"/>
              <a:ext cx="4050138" cy="4131035"/>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197710" y="197711"/>
              <a:ext cx="3918345" cy="3735613"/>
            </a:xfrm>
            <a:prstGeom prst="rect">
              <a:avLst/>
            </a:prstGeom>
            <a:noFill/>
            <a:ln>
              <a:noFill/>
            </a:ln>
          </p:spPr>
          <p:txBody>
            <a:bodyPr spcFirstLastPara="1" wrap="square" lIns="194300" tIns="97150" rIns="194300" bIns="97150" anchor="ctr" anchorCtr="0">
              <a:noAutofit/>
            </a:bodyPr>
            <a:lstStyle/>
            <a:p>
              <a:pPr marL="0" marR="0" lvl="0" indent="0" algn="ctr" rtl="0">
                <a:lnSpc>
                  <a:spcPct val="90000"/>
                </a:lnSpc>
                <a:spcBef>
                  <a:spcPts val="0"/>
                </a:spcBef>
                <a:spcAft>
                  <a:spcPts val="0"/>
                </a:spcAft>
                <a:buClr>
                  <a:srgbClr val="000000"/>
                </a:buClr>
                <a:buSzPts val="5100"/>
                <a:buFont typeface="Arial"/>
                <a:buNone/>
              </a:pPr>
              <a:r>
                <a:rPr lang="en-US" sz="5100" b="0" i="0" u="none" strike="noStrike" cap="none">
                  <a:solidFill>
                    <a:schemeClr val="lt1"/>
                  </a:solidFill>
                  <a:latin typeface="Open Sans"/>
                  <a:ea typeface="Open Sans"/>
                  <a:cs typeface="Open Sans"/>
                  <a:sym typeface="Open Sans"/>
                </a:rPr>
                <a:t>Citing and referencing has two key elements:</a:t>
              </a:r>
              <a:endParaRPr sz="51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
        <p:cNvGrpSpPr/>
        <p:nvPr/>
      </p:nvGrpSpPr>
      <p:grpSpPr>
        <a:xfrm>
          <a:off x="0" y="0"/>
          <a:ext cx="0" cy="0"/>
          <a:chOff x="0" y="0"/>
          <a:chExt cx="0" cy="0"/>
        </a:xfrm>
      </p:grpSpPr>
      <p:sp>
        <p:nvSpPr>
          <p:cNvPr id="123" name="Google Shape;123;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Two common referencing styles </a:t>
            </a:r>
            <a:endParaRPr>
              <a:solidFill>
                <a:srgbClr val="586F7C"/>
              </a:solidFill>
              <a:latin typeface="Open Sans"/>
              <a:ea typeface="Open Sans"/>
              <a:cs typeface="Open Sans"/>
              <a:sym typeface="Open Sans"/>
            </a:endParaRPr>
          </a:p>
        </p:txBody>
      </p:sp>
      <p:sp>
        <p:nvSpPr>
          <p:cNvPr id="124" name="Google Shape;124;g727b3dbef2_0_52"/>
          <p:cNvSpPr txBox="1">
            <a:spLocks noGrp="1"/>
          </p:cNvSpPr>
          <p:nvPr>
            <p:ph type="body" idx="1"/>
          </p:nvPr>
        </p:nvSpPr>
        <p:spPr>
          <a:xfrm>
            <a:off x="393450" y="1924495"/>
            <a:ext cx="10677321" cy="444364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 </a:t>
            </a:r>
            <a:r>
              <a:rPr lang="en-US" b="1">
                <a:solidFill>
                  <a:srgbClr val="3F3F3F"/>
                </a:solidFill>
                <a:latin typeface="Open Sans"/>
                <a:ea typeface="Open Sans"/>
                <a:cs typeface="Open Sans"/>
                <a:sym typeface="Open Sans"/>
              </a:rPr>
              <a:t>note/numbered style - </a:t>
            </a:r>
            <a:r>
              <a:rPr lang="en-US">
                <a:solidFill>
                  <a:srgbClr val="3F3F3F"/>
                </a:solidFill>
                <a:latin typeface="Open Sans"/>
                <a:ea typeface="Open Sans"/>
                <a:cs typeface="Open Sans"/>
                <a:sym typeface="Open Sans"/>
              </a:rPr>
              <a:t>involves the use of sequential numbers as in-text markers that refer to either footnotes or endnotes. </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Footnotes are included at the bottom of each page; endnotes are notes on a separate page at the end of a paper. </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b="1">
                <a:solidFill>
                  <a:srgbClr val="3F3F3F"/>
                </a:solidFill>
                <a:latin typeface="Open Sans"/>
                <a:ea typeface="Open Sans"/>
                <a:cs typeface="Open Sans"/>
                <a:sym typeface="Open Sans"/>
              </a:rPr>
              <a:t>Parenthetical referencing</a:t>
            </a:r>
            <a:r>
              <a:rPr lang="en-US">
                <a:solidFill>
                  <a:srgbClr val="3F3F3F"/>
                </a:solidFill>
                <a:latin typeface="Open Sans"/>
                <a:ea typeface="Open Sans"/>
                <a:cs typeface="Open Sans"/>
                <a:sym typeface="Open Sans"/>
              </a:rPr>
              <a:t> - involves the use of a partial reference contained within parentheses as the in-text citation (such as the author and date). </a:t>
            </a:r>
            <a:endParaRPr>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 complete reference is then included in a list at the end of the document. </a:t>
            </a:r>
            <a:endParaRPr>
              <a:solidFill>
                <a:srgbClr val="3F3F3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What to cite.</a:t>
            </a:r>
            <a:endParaRPr>
              <a:solidFill>
                <a:srgbClr val="586F7C"/>
              </a:solidFill>
              <a:latin typeface="Open Sans"/>
              <a:ea typeface="Open Sans"/>
              <a:cs typeface="Open Sans"/>
              <a:sym typeface="Open Sans"/>
            </a:endParaRPr>
          </a:p>
        </p:txBody>
      </p:sp>
      <p:sp>
        <p:nvSpPr>
          <p:cNvPr id="130" name="Google Shape;130;p5"/>
          <p:cNvSpPr txBox="1">
            <a:spLocks noGrp="1"/>
          </p:cNvSpPr>
          <p:nvPr>
            <p:ph type="body" idx="1"/>
          </p:nvPr>
        </p:nvSpPr>
        <p:spPr>
          <a:xfrm>
            <a:off x="0" y="1810196"/>
            <a:ext cx="10677321" cy="4655918"/>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sz="2600">
                <a:solidFill>
                  <a:srgbClr val="3F3F3F"/>
                </a:solidFill>
                <a:latin typeface="Open Sans"/>
                <a:ea typeface="Open Sans"/>
                <a:cs typeface="Open Sans"/>
                <a:sym typeface="Open Sans"/>
              </a:rPr>
              <a:t>It is important to cite the source as close to the original source as possible !</a:t>
            </a:r>
            <a:endParaRPr>
              <a:solidFill>
                <a:srgbClr val="3F3F3F"/>
              </a:solidFill>
            </a:endParaRPr>
          </a:p>
          <a:p>
            <a:pPr marL="914400" lvl="1" indent="-355600" algn="l" rtl="0">
              <a:lnSpc>
                <a:spcPct val="100000"/>
              </a:lnSpc>
              <a:spcBef>
                <a:spcPts val="2100"/>
              </a:spcBef>
              <a:spcAft>
                <a:spcPts val="0"/>
              </a:spcAft>
              <a:buClr>
                <a:schemeClr val="dk1"/>
              </a:buClr>
              <a:buSzPts val="2000"/>
              <a:buFont typeface="Courier New"/>
              <a:buChar char="o"/>
            </a:pPr>
            <a:r>
              <a:rPr lang="en-US" sz="2600">
                <a:solidFill>
                  <a:srgbClr val="3F3F3F"/>
                </a:solidFill>
                <a:latin typeface="Open Sans"/>
                <a:ea typeface="Open Sans"/>
                <a:cs typeface="Open Sans"/>
                <a:sym typeface="Open Sans"/>
              </a:rPr>
              <a:t>the right of author should be acknowledged and attributed</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600">
                <a:solidFill>
                  <a:srgbClr val="3F3F3F"/>
                </a:solidFill>
                <a:latin typeface="Open Sans"/>
                <a:ea typeface="Open Sans"/>
                <a:cs typeface="Open Sans"/>
                <a:sym typeface="Open Sans"/>
              </a:rPr>
              <a:t>You can use somebody else’s information or ideas in your own words.</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2600" b="1">
                <a:solidFill>
                  <a:srgbClr val="3F3F3F"/>
                </a:solidFill>
                <a:latin typeface="Open Sans"/>
                <a:ea typeface="Open Sans"/>
                <a:cs typeface="Open Sans"/>
                <a:sym typeface="Open Sans"/>
              </a:rPr>
              <a:t>Paraphrasing or Summarizing.</a:t>
            </a:r>
            <a:endParaRPr sz="2600" b="1">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600">
                <a:solidFill>
                  <a:srgbClr val="3F3F3F"/>
                </a:solidFill>
                <a:latin typeface="Open Sans"/>
                <a:ea typeface="Open Sans"/>
                <a:cs typeface="Open Sans"/>
                <a:sym typeface="Open Sans"/>
              </a:rPr>
              <a:t> You can use the exact words of the original source. </a:t>
            </a:r>
            <a:endParaRPr>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2600" b="1">
                <a:solidFill>
                  <a:srgbClr val="3F3F3F"/>
                </a:solidFill>
                <a:latin typeface="Open Sans"/>
                <a:ea typeface="Open Sans"/>
                <a:cs typeface="Open Sans"/>
                <a:sym typeface="Open Sans"/>
              </a:rPr>
              <a:t>Quoting.</a:t>
            </a:r>
            <a:endParaRPr>
              <a:solidFill>
                <a:srgbClr val="3F3F3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Paraphrasing, Summarising &amp; Quoting</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136" name="Google Shape;136;p6"/>
          <p:cNvSpPr txBox="1">
            <a:spLocks noGrp="1"/>
          </p:cNvSpPr>
          <p:nvPr>
            <p:ph type="body" idx="1"/>
          </p:nvPr>
        </p:nvSpPr>
        <p:spPr>
          <a:xfrm>
            <a:off x="246492" y="1597925"/>
            <a:ext cx="10285435" cy="4655918"/>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According to the Purdue Online Writing Lab, a quotation, paraphrase, or summary serves to:</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provide support for your claim(s) or add credibility to your writing,</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refer to work that leads up to the work you are now doing,</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give examples of several points of view on a subject,</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draw attention to a position that you wish to agree or disagree with,</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highlight a particularly striking phrase, sentence, or passage by quoting the original,</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distance yourself from the original by quoting it in order to indicate to the readers that the words are not your own,</a:t>
            </a:r>
            <a:endParaRPr>
              <a:solidFill>
                <a:srgbClr val="3F3F3F"/>
              </a:solidFill>
            </a:endParaRPr>
          </a:p>
          <a:p>
            <a:pPr marL="876300" lvl="1" indent="-342900" algn="just"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expand the breadth or depth of your writing.</a:t>
            </a:r>
            <a:endParaRPr>
              <a:solidFill>
                <a:srgbClr val="3F3F3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2874</Words>
  <Application>Microsoft Office PowerPoint</Application>
  <PresentationFormat>Widescreen</PresentationFormat>
  <Paragraphs>214</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Open Sans</vt:lpstr>
      <vt:lpstr>Gill Sans</vt:lpstr>
      <vt:lpstr>Courier New</vt:lpstr>
      <vt:lpstr>Quattrocento Sans</vt:lpstr>
      <vt:lpstr>Trebuchet MS</vt:lpstr>
      <vt:lpstr>Arial</vt:lpstr>
      <vt:lpstr>Calibri</vt:lpstr>
      <vt:lpstr>Simple Light</vt:lpstr>
      <vt:lpstr> Discovery and re-use of scholarly literature</vt:lpstr>
      <vt:lpstr>Outline</vt:lpstr>
      <vt:lpstr>Learning objectives</vt:lpstr>
      <vt:lpstr>Why should you cite and reference ?</vt:lpstr>
      <vt:lpstr>Why is it important ?</vt:lpstr>
      <vt:lpstr>How to cite and reference </vt:lpstr>
      <vt:lpstr>Two common referencing styles </vt:lpstr>
      <vt:lpstr>What to cite.</vt:lpstr>
      <vt:lpstr>Paraphrasing, Summarising &amp; Quoting </vt:lpstr>
      <vt:lpstr>Steps to follow when quoting, summarizing and paraphrasing</vt:lpstr>
      <vt:lpstr>Paraphrasing</vt:lpstr>
      <vt:lpstr>Example</vt:lpstr>
      <vt:lpstr>Summarizing </vt:lpstr>
      <vt:lpstr>Example</vt:lpstr>
      <vt:lpstr>Quoting</vt:lpstr>
      <vt:lpstr>Example</vt:lpstr>
      <vt:lpstr>Citation styles</vt:lpstr>
      <vt:lpstr>Reference management tools</vt:lpstr>
      <vt:lpstr>Zotero</vt:lpstr>
      <vt:lpstr>Zotero cont.</vt:lpstr>
      <vt:lpstr>Mendeley</vt:lpstr>
      <vt:lpstr>Mendeley cont.</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Discovery and re-use of scholarly literature</dc:title>
  <dc:creator>Marcia Mabhula</dc:creator>
  <cp:lastModifiedBy>Marcia Mabhula</cp:lastModifiedBy>
  <cp:revision>3</cp:revision>
  <dcterms:created xsi:type="dcterms:W3CDTF">2020-02-14T15:04:15Z</dcterms:created>
  <dcterms:modified xsi:type="dcterms:W3CDTF">2023-08-14T09:56:31Z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B3AF861D-C15B-4D8B-8B0F-1A51B3CF4AC9</vt:lpwstr>
  </property>
  <property fmtid="{D5CDD505-2E9C-101B-9397-08002B2CF9AE}" pid="6" name="ArticulateProjectFull">
    <vt:lpwstr>D:\R4Life\F2F Materials\20200410_M2_L2.4EN.Citing, reference management and collaboration tools.ppta</vt:lpwstr>
  </property>
</Properties>
</file>