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5" r:id="rId20"/>
    <p:sldId id="276" r:id="rId21"/>
    <p:sldId id="274" r:id="rId22"/>
  </p:sldIdLst>
  <p:sldSz cx="12192000" cy="6858000"/>
  <p:notesSz cx="6858000" cy="9144000"/>
  <p:embeddedFontLst>
    <p:embeddedFont>
      <p:font typeface="Calibri" panose="020F0502020204030204" pitchFamily="34" charset="0"/>
      <p:regular r:id="rId24"/>
      <p:bold r:id="rId25"/>
      <p:italic r:id="rId26"/>
      <p:boldItalic r:id="rId27"/>
    </p:embeddedFont>
    <p:embeddedFont>
      <p:font typeface="Open Sans" panose="020B0606030504020204" pitchFamily="34" charset="0"/>
      <p:regular r:id="rId28"/>
      <p:bold r:id="rId29"/>
      <p:italic r:id="rId30"/>
      <p:boldItalic r:id="rId31"/>
    </p:embeddedFont>
    <p:embeddedFont>
      <p:font typeface="Quattrocento Sans" panose="020B0502050000020003" pitchFamily="34" charset="0"/>
      <p:regular r:id="rId32"/>
      <p:bold r:id="rId33"/>
      <p:italic r:id="rId34"/>
      <p:boldItalic r:id="rId35"/>
    </p:embeddedFont>
    <p:embeddedFont>
      <p:font typeface="Trebuchet MS" panose="020B0603020202020204" pitchFamily="34"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0" roundtripDataSignature="AMtx7mg0ZZSTYcTf+sLiMbZEBFrUs2eFp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thy Kwan" initials="" lastIdx="1" clrIdx="0"/>
  <p:cmAuthor id="1" name="Yuenyin"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89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2B12712-E2B6-4A6D-BC04-0C086B5BF04E}">
  <a:tblStyle styleId="{32B12712-E2B6-4A6D-BC04-0C086B5BF04E}"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font" Target="fonts/font16.fntdata"/><Relationship Id="rId21" Type="http://schemas.openxmlformats.org/officeDocument/2006/relationships/slide" Target="slides/slide20.xml"/><Relationship Id="rId34" Type="http://schemas.openxmlformats.org/officeDocument/2006/relationships/font" Target="fonts/font11.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customschemas.google.com/relationships/presentationmetadata" Target="meta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 Id="rId20" Type="http://schemas.openxmlformats.org/officeDocument/2006/relationships/slide" Target="slides/slide19.xml"/><Relationship Id="rId41"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7" name="Google Shape;67;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829bd93e0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3" name="Google Shape;163;g829bd93e03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Noto Sans Symbols"/>
              <a:buChar char="❖"/>
            </a:pPr>
            <a:r>
              <a:rPr lang="en-US" b="0" i="0">
                <a:solidFill>
                  <a:srgbClr val="333333"/>
                </a:solidFill>
                <a:latin typeface="Arial"/>
                <a:ea typeface="Arial"/>
                <a:cs typeface="Arial"/>
                <a:sym typeface="Arial"/>
              </a:rPr>
              <a:t>Good search practice could involve keeping a search diary or document detailing your search activities, so that you can keep track of effective search terms, or someone else can reproduce your steps and get the same results. </a:t>
            </a:r>
            <a:endParaRPr/>
          </a:p>
        </p:txBody>
      </p:sp>
      <p:sp>
        <p:nvSpPr>
          <p:cNvPr id="164" name="Google Shape;164;g829bd93e03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 name="Google Shape;171;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a:buChar char="•"/>
            </a:pPr>
            <a:r>
              <a:rPr lang="en-US"/>
              <a:t>Sometimes you will find that there is just too much information. This might be because lots have been written on your main topic or your topic has links with many other subject areas. </a:t>
            </a:r>
            <a:endParaRPr/>
          </a:p>
          <a:p>
            <a:pPr marL="171450" lvl="0" indent="-171450" algn="l" rtl="0">
              <a:lnSpc>
                <a:spcPct val="100000"/>
              </a:lnSpc>
              <a:spcBef>
                <a:spcPts val="0"/>
              </a:spcBef>
              <a:spcAft>
                <a:spcPts val="0"/>
              </a:spcAft>
              <a:buSzPts val="1400"/>
              <a:buFont typeface="Arial"/>
              <a:buChar char="•"/>
            </a:pPr>
            <a:r>
              <a:rPr lang="en-US"/>
              <a:t>Returning to your research question and re-focusing can solve this problem by giving you a clearer idea of what you really want to find out.</a:t>
            </a:r>
            <a:endParaRPr/>
          </a:p>
          <a:p>
            <a:pPr marL="171450" lvl="0" indent="-82550" algn="l" rtl="0">
              <a:lnSpc>
                <a:spcPct val="100000"/>
              </a:lnSpc>
              <a:spcBef>
                <a:spcPts val="0"/>
              </a:spcBef>
              <a:spcAft>
                <a:spcPts val="0"/>
              </a:spcAft>
              <a:buSzPts val="1400"/>
              <a:buFont typeface="Arial"/>
              <a:buNone/>
            </a:pPr>
            <a:endParaRPr/>
          </a:p>
          <a:p>
            <a:pPr marL="0" lvl="0" indent="0" algn="l" rtl="0">
              <a:lnSpc>
                <a:spcPct val="100000"/>
              </a:lnSpc>
              <a:spcBef>
                <a:spcPts val="0"/>
              </a:spcBef>
              <a:spcAft>
                <a:spcPts val="0"/>
              </a:spcAft>
              <a:buSzPts val="1400"/>
              <a:buFont typeface="Arial"/>
              <a:buNone/>
            </a:pPr>
            <a:r>
              <a:rPr lang="en-US"/>
              <a:t>OR</a:t>
            </a:r>
            <a:endParaRPr/>
          </a:p>
          <a:p>
            <a:pPr marL="0" lvl="0" indent="0" algn="l" rtl="0">
              <a:lnSpc>
                <a:spcPct val="100000"/>
              </a:lnSpc>
              <a:spcBef>
                <a:spcPts val="0"/>
              </a:spcBef>
              <a:spcAft>
                <a:spcPts val="0"/>
              </a:spcAft>
              <a:buSzPts val="1400"/>
              <a:buFont typeface="Arial"/>
              <a:buNone/>
            </a:pPr>
            <a:endParaRPr/>
          </a:p>
          <a:p>
            <a:pPr marL="171450" lvl="0" indent="-171450" algn="l" rtl="0">
              <a:lnSpc>
                <a:spcPct val="100000"/>
              </a:lnSpc>
              <a:spcBef>
                <a:spcPts val="0"/>
              </a:spcBef>
              <a:spcAft>
                <a:spcPts val="0"/>
              </a:spcAft>
              <a:buSzPts val="1400"/>
              <a:buFont typeface="Arial"/>
              <a:buChar char="•"/>
            </a:pPr>
            <a:r>
              <a:rPr lang="en-US"/>
              <a:t>Sometimes you will struggle to find much relevant material. Sometimes your topic is quite new and not much literature has been published so far. You will need to think of ways of broadening the scope of your project. In particular you can think about:</a:t>
            </a:r>
            <a:endParaRPr/>
          </a:p>
          <a:p>
            <a:pPr marL="628650" lvl="1" indent="-171450" algn="l" rtl="0">
              <a:lnSpc>
                <a:spcPct val="100000"/>
              </a:lnSpc>
              <a:spcBef>
                <a:spcPts val="0"/>
              </a:spcBef>
              <a:spcAft>
                <a:spcPts val="0"/>
              </a:spcAft>
              <a:buSzPts val="1400"/>
              <a:buFont typeface="Arial"/>
              <a:buChar char="•"/>
            </a:pPr>
            <a:r>
              <a:rPr lang="en-US"/>
              <a:t>making the project (or just your keywords) more general or </a:t>
            </a:r>
            <a:endParaRPr/>
          </a:p>
          <a:p>
            <a:pPr marL="628650" lvl="1" indent="-171450" algn="l" rtl="0">
              <a:lnSpc>
                <a:spcPct val="100000"/>
              </a:lnSpc>
              <a:spcBef>
                <a:spcPts val="0"/>
              </a:spcBef>
              <a:spcAft>
                <a:spcPts val="0"/>
              </a:spcAft>
              <a:buSzPts val="1400"/>
              <a:buFont typeface="Arial"/>
              <a:buChar char="•"/>
            </a:pPr>
            <a:r>
              <a:rPr lang="en-US"/>
              <a:t>searching for comparative or related information.</a:t>
            </a:r>
            <a:endParaRPr/>
          </a:p>
        </p:txBody>
      </p:sp>
      <p:sp>
        <p:nvSpPr>
          <p:cNvPr id="172" name="Google Shape;172;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a:buChar char="•"/>
            </a:pPr>
            <a:r>
              <a:rPr lang="en-US"/>
              <a:t>The number of records found appropriate in the search leads to precise results. </a:t>
            </a:r>
            <a:endParaRPr/>
          </a:p>
          <a:p>
            <a:pPr marL="171450" lvl="0" indent="-171450" algn="l" rtl="0">
              <a:lnSpc>
                <a:spcPct val="100000"/>
              </a:lnSpc>
              <a:spcBef>
                <a:spcPts val="0"/>
              </a:spcBef>
              <a:spcAft>
                <a:spcPts val="0"/>
              </a:spcAft>
              <a:buSzPts val="1400"/>
              <a:buFont typeface="Arial"/>
              <a:buChar char="•"/>
            </a:pPr>
            <a:r>
              <a:rPr lang="en-US"/>
              <a:t>Recall refers to the percentage of relevant records retrieved through your search query as compared to all existing relevant records.</a:t>
            </a:r>
            <a:endParaRPr/>
          </a:p>
          <a:p>
            <a:pPr marL="171450" lvl="0" indent="-82550" algn="l" rtl="0">
              <a:lnSpc>
                <a:spcPct val="100000"/>
              </a:lnSpc>
              <a:spcBef>
                <a:spcPts val="0"/>
              </a:spcBef>
              <a:spcAft>
                <a:spcPts val="0"/>
              </a:spcAft>
              <a:buSzPts val="1400"/>
              <a:buFont typeface="Arial"/>
              <a:buNone/>
            </a:pPr>
            <a:endParaRPr/>
          </a:p>
          <a:p>
            <a:pPr marL="171450" lvl="0" indent="-171450" algn="l" rtl="0">
              <a:lnSpc>
                <a:spcPct val="100000"/>
              </a:lnSpc>
              <a:spcBef>
                <a:spcPts val="0"/>
              </a:spcBef>
              <a:spcAft>
                <a:spcPts val="0"/>
              </a:spcAft>
              <a:buSzPts val="1400"/>
              <a:buFont typeface="Arial"/>
              <a:buChar char="•"/>
            </a:pPr>
            <a:r>
              <a:rPr lang="en-US"/>
              <a:t>The obvious reason for thousands of  records to appear in the results is that somewhere in the results this word is used. A short string of connected words would help to reduce the number of hits and retrieve a more manageable and pertinent list.</a:t>
            </a:r>
            <a:endParaRPr/>
          </a:p>
        </p:txBody>
      </p:sp>
      <p:sp>
        <p:nvSpPr>
          <p:cNvPr id="180" name="Google Shape;180;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SzPts val="1400"/>
              <a:buFont typeface="Arial"/>
              <a:buChar char="•"/>
            </a:pPr>
            <a:r>
              <a:rPr lang="en-US" b="0" i="0">
                <a:solidFill>
                  <a:srgbClr val="000000"/>
                </a:solidFill>
                <a:latin typeface="Arial"/>
                <a:ea typeface="Arial"/>
                <a:cs typeface="Arial"/>
                <a:sym typeface="Arial"/>
              </a:rPr>
              <a:t>Relevancy Ranking is the sorting of search results so that the most pertinent documents are listed first. This is a grading that gives extra importance to a document when the search terms appear in the headline or are capitalized.</a:t>
            </a:r>
            <a:endParaRPr/>
          </a:p>
          <a:p>
            <a:pPr marL="228600" lvl="0" indent="0" algn="l" rtl="0">
              <a:lnSpc>
                <a:spcPct val="100000"/>
              </a:lnSpc>
              <a:spcBef>
                <a:spcPts val="0"/>
              </a:spcBef>
              <a:spcAft>
                <a:spcPts val="0"/>
              </a:spcAft>
              <a:buSzPts val="1400"/>
              <a:buFont typeface="Arial"/>
              <a:buNone/>
            </a:pPr>
            <a:endParaRPr b="0" i="0">
              <a:solidFill>
                <a:srgbClr val="000000"/>
              </a:solidFill>
              <a:latin typeface="Arial"/>
              <a:ea typeface="Arial"/>
              <a:cs typeface="Arial"/>
              <a:sym typeface="Arial"/>
            </a:endParaRPr>
          </a:p>
          <a:p>
            <a:pPr marL="457200" lvl="0" indent="-228600" algn="l" rtl="0">
              <a:lnSpc>
                <a:spcPct val="100000"/>
              </a:lnSpc>
              <a:spcBef>
                <a:spcPts val="0"/>
              </a:spcBef>
              <a:spcAft>
                <a:spcPts val="0"/>
              </a:spcAft>
              <a:buSzPts val="1400"/>
              <a:buNone/>
            </a:pPr>
            <a:r>
              <a:rPr lang="en-US" b="1" i="0">
                <a:solidFill>
                  <a:srgbClr val="000000"/>
                </a:solidFill>
                <a:latin typeface="Arial"/>
                <a:ea typeface="Arial"/>
                <a:cs typeface="Arial"/>
                <a:sym typeface="Arial"/>
              </a:rPr>
              <a:t>AND</a:t>
            </a:r>
            <a:endParaRPr b="0" i="0">
              <a:solidFill>
                <a:srgbClr val="222222"/>
              </a:solidFill>
              <a:latin typeface="Arial"/>
              <a:ea typeface="Arial"/>
              <a:cs typeface="Arial"/>
              <a:sym typeface="Arial"/>
            </a:endParaRPr>
          </a:p>
          <a:p>
            <a:pPr marL="457200" lvl="0" indent="-228600" algn="l" rtl="0">
              <a:lnSpc>
                <a:spcPct val="100000"/>
              </a:lnSpc>
              <a:spcBef>
                <a:spcPts val="0"/>
              </a:spcBef>
              <a:spcAft>
                <a:spcPts val="0"/>
              </a:spcAft>
              <a:buSzPts val="1400"/>
              <a:buFont typeface="Arial"/>
              <a:buChar char="•"/>
            </a:pPr>
            <a:r>
              <a:rPr lang="en-US" b="0" i="0">
                <a:solidFill>
                  <a:srgbClr val="000000"/>
                </a:solidFill>
                <a:latin typeface="Arial"/>
                <a:ea typeface="Arial"/>
                <a:cs typeface="Arial"/>
                <a:sym typeface="Arial"/>
              </a:rPr>
              <a:t>Link different concepts with AND</a:t>
            </a:r>
            <a:endParaRPr b="0" i="0">
              <a:solidFill>
                <a:srgbClr val="222222"/>
              </a:solidFill>
              <a:latin typeface="Arial"/>
              <a:ea typeface="Arial"/>
              <a:cs typeface="Arial"/>
              <a:sym typeface="Arial"/>
            </a:endParaRPr>
          </a:p>
          <a:p>
            <a:pPr marL="457200" lvl="0" indent="-228600" algn="l" rtl="0">
              <a:lnSpc>
                <a:spcPct val="100000"/>
              </a:lnSpc>
              <a:spcBef>
                <a:spcPts val="0"/>
              </a:spcBef>
              <a:spcAft>
                <a:spcPts val="0"/>
              </a:spcAft>
              <a:buSzPts val="1400"/>
              <a:buFont typeface="Arial"/>
              <a:buChar char="•"/>
            </a:pPr>
            <a:r>
              <a:rPr lang="en-US" b="0" i="0">
                <a:solidFill>
                  <a:srgbClr val="000000"/>
                </a:solidFill>
                <a:latin typeface="Arial"/>
                <a:ea typeface="Arial"/>
                <a:cs typeface="Arial"/>
                <a:sym typeface="Arial"/>
              </a:rPr>
              <a:t>Linking with AND narrows a search (reduces the number of results) by retrieving only those records that include all of your specified keywords</a:t>
            </a:r>
            <a:endParaRPr b="0" i="0">
              <a:solidFill>
                <a:srgbClr val="222222"/>
              </a:solidFill>
              <a:latin typeface="Arial"/>
              <a:ea typeface="Arial"/>
              <a:cs typeface="Arial"/>
              <a:sym typeface="Arial"/>
            </a:endParaRPr>
          </a:p>
          <a:p>
            <a:pPr marL="457200" lvl="0" indent="-228600" algn="l" rtl="0">
              <a:lnSpc>
                <a:spcPct val="100000"/>
              </a:lnSpc>
              <a:spcBef>
                <a:spcPts val="0"/>
              </a:spcBef>
              <a:spcAft>
                <a:spcPts val="0"/>
              </a:spcAft>
              <a:buSzPts val="1400"/>
              <a:buNone/>
            </a:pPr>
            <a:r>
              <a:rPr lang="en-US" b="0" i="0">
                <a:solidFill>
                  <a:srgbClr val="000000"/>
                </a:solidFill>
                <a:latin typeface="Arial"/>
                <a:ea typeface="Arial"/>
                <a:cs typeface="Arial"/>
                <a:sym typeface="Arial"/>
              </a:rPr>
              <a:t>Example: </a:t>
            </a:r>
            <a:r>
              <a:rPr lang="en-US" b="0" i="1">
                <a:solidFill>
                  <a:srgbClr val="000000"/>
                </a:solidFill>
                <a:latin typeface="Arial"/>
                <a:ea typeface="Arial"/>
                <a:cs typeface="Arial"/>
                <a:sym typeface="Arial"/>
              </a:rPr>
              <a:t>hearing impaired</a:t>
            </a:r>
            <a:r>
              <a:rPr lang="en-US" b="0" i="0">
                <a:solidFill>
                  <a:srgbClr val="000000"/>
                </a:solidFill>
                <a:latin typeface="Arial"/>
                <a:ea typeface="Arial"/>
                <a:cs typeface="Arial"/>
                <a:sym typeface="Arial"/>
              </a:rPr>
              <a:t> AND </a:t>
            </a:r>
            <a:r>
              <a:rPr lang="en-US" b="0" i="1">
                <a:solidFill>
                  <a:srgbClr val="000000"/>
                </a:solidFill>
                <a:latin typeface="Arial"/>
                <a:ea typeface="Arial"/>
                <a:cs typeface="Arial"/>
                <a:sym typeface="Arial"/>
              </a:rPr>
              <a:t>communication</a:t>
            </a:r>
            <a:endParaRPr/>
          </a:p>
          <a:p>
            <a:pPr marL="457200" lvl="0" indent="-228600" algn="l" rtl="0">
              <a:lnSpc>
                <a:spcPct val="100000"/>
              </a:lnSpc>
              <a:spcBef>
                <a:spcPts val="0"/>
              </a:spcBef>
              <a:spcAft>
                <a:spcPts val="0"/>
              </a:spcAft>
              <a:buSzPts val="1400"/>
              <a:buNone/>
            </a:pPr>
            <a:endParaRPr b="0" i="1">
              <a:solidFill>
                <a:srgbClr val="000000"/>
              </a:solidFill>
              <a:latin typeface="Arial"/>
              <a:ea typeface="Arial"/>
              <a:cs typeface="Arial"/>
              <a:sym typeface="Arial"/>
            </a:endParaRPr>
          </a:p>
          <a:p>
            <a:pPr marL="457200" marR="0" lvl="0" indent="-228600" algn="l" rtl="0">
              <a:lnSpc>
                <a:spcPct val="100000"/>
              </a:lnSpc>
              <a:spcBef>
                <a:spcPts val="0"/>
              </a:spcBef>
              <a:spcAft>
                <a:spcPts val="0"/>
              </a:spcAft>
              <a:buClr>
                <a:srgbClr val="000000"/>
              </a:buClr>
              <a:buSzPts val="1400"/>
              <a:buFont typeface="Arial"/>
              <a:buNone/>
            </a:pPr>
            <a:r>
              <a:rPr lang="en-US" sz="1200" b="1" i="0" u="none" strike="noStrike" cap="none">
                <a:solidFill>
                  <a:srgbClr val="000000"/>
                </a:solidFill>
                <a:latin typeface="Arial"/>
                <a:ea typeface="Arial"/>
                <a:cs typeface="Arial"/>
                <a:sym typeface="Arial"/>
              </a:rPr>
              <a:t>OR  </a:t>
            </a:r>
            <a:endParaRPr sz="1200" b="0" i="0" u="none" strike="noStrike" cap="none">
              <a:solidFill>
                <a:srgbClr val="222222"/>
              </a:solidFill>
              <a:latin typeface="Arial"/>
              <a:ea typeface="Arial"/>
              <a:cs typeface="Arial"/>
              <a:sym typeface="Arial"/>
            </a:endParaRPr>
          </a:p>
          <a:p>
            <a:pPr marL="457200" marR="0" lvl="0" indent="-228600" algn="l" rtl="0">
              <a:lnSpc>
                <a:spcPct val="100000"/>
              </a:lnSpc>
              <a:spcBef>
                <a:spcPts val="0"/>
              </a:spcBef>
              <a:spcAft>
                <a:spcPts val="0"/>
              </a:spcAft>
              <a:buClr>
                <a:srgbClr val="000000"/>
              </a:buClr>
              <a:buSzPts val="1400"/>
              <a:buFont typeface="Arial"/>
              <a:buChar char="•"/>
            </a:pPr>
            <a:r>
              <a:rPr lang="en-US" sz="1200" b="0" i="0" u="none" strike="noStrike" cap="none">
                <a:solidFill>
                  <a:srgbClr val="000000"/>
                </a:solidFill>
                <a:latin typeface="Arial"/>
                <a:ea typeface="Arial"/>
                <a:cs typeface="Arial"/>
                <a:sym typeface="Arial"/>
              </a:rPr>
              <a:t>Link keywords related to a single concept with OR</a:t>
            </a:r>
            <a:endParaRPr sz="1200" b="0" i="0" u="none" strike="noStrike" cap="none">
              <a:solidFill>
                <a:srgbClr val="222222"/>
              </a:solidFill>
              <a:latin typeface="Arial"/>
              <a:ea typeface="Arial"/>
              <a:cs typeface="Arial"/>
              <a:sym typeface="Arial"/>
            </a:endParaRPr>
          </a:p>
          <a:p>
            <a:pPr marL="457200" marR="0" lvl="0" indent="-228600" algn="l" rtl="0">
              <a:lnSpc>
                <a:spcPct val="100000"/>
              </a:lnSpc>
              <a:spcBef>
                <a:spcPts val="0"/>
              </a:spcBef>
              <a:spcAft>
                <a:spcPts val="0"/>
              </a:spcAft>
              <a:buClr>
                <a:srgbClr val="000000"/>
              </a:buClr>
              <a:buSzPts val="1400"/>
              <a:buFont typeface="Arial"/>
              <a:buChar char="•"/>
            </a:pPr>
            <a:r>
              <a:rPr lang="en-US" sz="1200" b="0" i="0" u="none" strike="noStrike" cap="none">
                <a:solidFill>
                  <a:srgbClr val="000000"/>
                </a:solidFill>
                <a:latin typeface="Arial"/>
                <a:ea typeface="Arial"/>
                <a:cs typeface="Arial"/>
                <a:sym typeface="Arial"/>
              </a:rPr>
              <a:t>Linking with OR broadens a search (increases the number of results) by searching for any of the alternative keywords</a:t>
            </a:r>
            <a:endParaRPr sz="1200" b="0" i="0" u="none" strike="noStrike" cap="none">
              <a:solidFill>
                <a:srgbClr val="222222"/>
              </a:solidFill>
              <a:latin typeface="Arial"/>
              <a:ea typeface="Arial"/>
              <a:cs typeface="Arial"/>
              <a:sym typeface="Arial"/>
            </a:endParaRPr>
          </a:p>
          <a:p>
            <a:pPr marL="457200" marR="0" lvl="0" indent="-228600" algn="l" rtl="0">
              <a:lnSpc>
                <a:spcPct val="100000"/>
              </a:lnSpc>
              <a:spcBef>
                <a:spcPts val="0"/>
              </a:spcBef>
              <a:spcAft>
                <a:spcPts val="0"/>
              </a:spcAft>
              <a:buClr>
                <a:srgbClr val="000000"/>
              </a:buClr>
              <a:buSzPts val="1400"/>
              <a:buFont typeface="Arial"/>
              <a:buNone/>
            </a:pPr>
            <a:r>
              <a:rPr lang="en-US" sz="1200" b="0" i="0" u="none" strike="noStrike" cap="none">
                <a:solidFill>
                  <a:srgbClr val="000000"/>
                </a:solidFill>
                <a:latin typeface="Arial"/>
                <a:ea typeface="Arial"/>
                <a:cs typeface="Arial"/>
                <a:sym typeface="Arial"/>
              </a:rPr>
              <a:t>Example: </a:t>
            </a:r>
            <a:r>
              <a:rPr lang="en-US" sz="1200" b="0" i="1" u="none" strike="noStrike" cap="none">
                <a:solidFill>
                  <a:srgbClr val="000000"/>
                </a:solidFill>
                <a:latin typeface="Arial"/>
                <a:ea typeface="Arial"/>
                <a:cs typeface="Arial"/>
                <a:sym typeface="Arial"/>
              </a:rPr>
              <a:t>hearing impaired</a:t>
            </a:r>
            <a:r>
              <a:rPr lang="en-US" sz="1200" b="0" i="0" u="none" strike="noStrike" cap="none">
                <a:solidFill>
                  <a:srgbClr val="000000"/>
                </a:solidFill>
                <a:latin typeface="Arial"/>
                <a:ea typeface="Arial"/>
                <a:cs typeface="Arial"/>
                <a:sym typeface="Arial"/>
              </a:rPr>
              <a:t> OR </a:t>
            </a:r>
            <a:r>
              <a:rPr lang="en-US" sz="1200" b="0" i="1" u="none" strike="noStrike" cap="none">
                <a:solidFill>
                  <a:srgbClr val="000000"/>
                </a:solidFill>
                <a:latin typeface="Arial"/>
                <a:ea typeface="Arial"/>
                <a:cs typeface="Arial"/>
                <a:sym typeface="Arial"/>
              </a:rPr>
              <a:t>deaf</a:t>
            </a:r>
            <a:endParaRPr sz="1200" b="0" i="0" u="none" strike="noStrike" cap="none">
              <a:solidFill>
                <a:srgbClr val="222222"/>
              </a:solidFill>
              <a:latin typeface="Arial"/>
              <a:ea typeface="Arial"/>
              <a:cs typeface="Arial"/>
              <a:sym typeface="Arial"/>
            </a:endParaRPr>
          </a:p>
          <a:p>
            <a:pPr marL="457200" lvl="0" indent="-228600" algn="l" rtl="0">
              <a:lnSpc>
                <a:spcPct val="100000"/>
              </a:lnSpc>
              <a:spcBef>
                <a:spcPts val="0"/>
              </a:spcBef>
              <a:spcAft>
                <a:spcPts val="0"/>
              </a:spcAft>
              <a:buSzPts val="1400"/>
              <a:buNone/>
            </a:pPr>
            <a:endParaRPr b="0" i="0">
              <a:solidFill>
                <a:srgbClr val="222222"/>
              </a:solidFill>
              <a:latin typeface="Arial"/>
              <a:ea typeface="Arial"/>
              <a:cs typeface="Arial"/>
              <a:sym typeface="Arial"/>
            </a:endParaRPr>
          </a:p>
          <a:p>
            <a:pPr marL="457200" lvl="0" indent="-228600" algn="l" rtl="0">
              <a:lnSpc>
                <a:spcPct val="100000"/>
              </a:lnSpc>
              <a:spcBef>
                <a:spcPts val="0"/>
              </a:spcBef>
              <a:spcAft>
                <a:spcPts val="0"/>
              </a:spcAft>
              <a:buSzPts val="1400"/>
              <a:buNone/>
            </a:pPr>
            <a:r>
              <a:rPr lang="en-US" b="1" i="0">
                <a:solidFill>
                  <a:srgbClr val="000000"/>
                </a:solidFill>
                <a:latin typeface="Arial"/>
                <a:ea typeface="Arial"/>
                <a:cs typeface="Arial"/>
                <a:sym typeface="Arial"/>
              </a:rPr>
              <a:t>NOT </a:t>
            </a:r>
            <a:r>
              <a:rPr lang="en-US" b="0" i="0">
                <a:solidFill>
                  <a:srgbClr val="000000"/>
                </a:solidFill>
                <a:latin typeface="Arial"/>
                <a:ea typeface="Arial"/>
                <a:cs typeface="Arial"/>
                <a:sym typeface="Arial"/>
              </a:rPr>
              <a:t> </a:t>
            </a:r>
            <a:endParaRPr b="0" i="0">
              <a:solidFill>
                <a:srgbClr val="222222"/>
              </a:solidFill>
              <a:latin typeface="Arial"/>
              <a:ea typeface="Arial"/>
              <a:cs typeface="Arial"/>
              <a:sym typeface="Arial"/>
            </a:endParaRPr>
          </a:p>
          <a:p>
            <a:pPr marL="457200" lvl="0" indent="-228600" algn="l" rtl="0">
              <a:lnSpc>
                <a:spcPct val="100000"/>
              </a:lnSpc>
              <a:spcBef>
                <a:spcPts val="0"/>
              </a:spcBef>
              <a:spcAft>
                <a:spcPts val="0"/>
              </a:spcAft>
              <a:buSzPts val="1400"/>
              <a:buFont typeface="Arial"/>
              <a:buChar char="•"/>
            </a:pPr>
            <a:r>
              <a:rPr lang="en-US" b="0" i="0">
                <a:solidFill>
                  <a:srgbClr val="000000"/>
                </a:solidFill>
                <a:latin typeface="Arial"/>
                <a:ea typeface="Arial"/>
                <a:cs typeface="Arial"/>
                <a:sym typeface="Arial"/>
              </a:rPr>
              <a:t>using NOT narrows a search by excluding certain search terms</a:t>
            </a:r>
            <a:endParaRPr b="0" i="0">
              <a:solidFill>
                <a:srgbClr val="222222"/>
              </a:solidFill>
              <a:latin typeface="Arial"/>
              <a:ea typeface="Arial"/>
              <a:cs typeface="Arial"/>
              <a:sym typeface="Arial"/>
            </a:endParaRPr>
          </a:p>
          <a:p>
            <a:pPr marL="457200" lvl="0" indent="-228600" algn="l" rtl="0">
              <a:lnSpc>
                <a:spcPct val="100000"/>
              </a:lnSpc>
              <a:spcBef>
                <a:spcPts val="0"/>
              </a:spcBef>
              <a:spcAft>
                <a:spcPts val="0"/>
              </a:spcAft>
              <a:buSzPts val="1400"/>
              <a:buFont typeface="Arial"/>
              <a:buChar char="•"/>
            </a:pPr>
            <a:r>
              <a:rPr lang="en-US" b="0" i="0">
                <a:solidFill>
                  <a:srgbClr val="000000"/>
                </a:solidFill>
                <a:latin typeface="Arial"/>
                <a:ea typeface="Arial"/>
                <a:cs typeface="Arial"/>
                <a:sym typeface="Arial"/>
              </a:rPr>
              <a:t>Most searches do not require the use of the NOT operator</a:t>
            </a:r>
            <a:endParaRPr b="0" i="0">
              <a:solidFill>
                <a:srgbClr val="222222"/>
              </a:solidFill>
              <a:latin typeface="Arial"/>
              <a:ea typeface="Arial"/>
              <a:cs typeface="Arial"/>
              <a:sym typeface="Arial"/>
            </a:endParaRPr>
          </a:p>
          <a:p>
            <a:pPr marL="457200" lvl="0" indent="-228600" algn="l" rtl="0">
              <a:lnSpc>
                <a:spcPct val="100000"/>
              </a:lnSpc>
              <a:spcBef>
                <a:spcPts val="0"/>
              </a:spcBef>
              <a:spcAft>
                <a:spcPts val="0"/>
              </a:spcAft>
              <a:buSzPts val="1400"/>
              <a:buNone/>
            </a:pPr>
            <a:r>
              <a:rPr lang="en-US" b="0" i="0">
                <a:solidFill>
                  <a:srgbClr val="000000"/>
                </a:solidFill>
                <a:latin typeface="Arial"/>
                <a:ea typeface="Arial"/>
                <a:cs typeface="Arial"/>
                <a:sym typeface="Arial"/>
              </a:rPr>
              <a:t>Example: </a:t>
            </a:r>
            <a:r>
              <a:rPr lang="en-US" b="0" i="1">
                <a:solidFill>
                  <a:srgbClr val="000000"/>
                </a:solidFill>
                <a:latin typeface="Arial"/>
                <a:ea typeface="Arial"/>
                <a:cs typeface="Arial"/>
                <a:sym typeface="Arial"/>
              </a:rPr>
              <a:t>hearing impaired</a:t>
            </a:r>
            <a:r>
              <a:rPr lang="en-US" b="0" i="0">
                <a:solidFill>
                  <a:srgbClr val="000000"/>
                </a:solidFill>
                <a:latin typeface="Arial"/>
                <a:ea typeface="Arial"/>
                <a:cs typeface="Arial"/>
                <a:sym typeface="Arial"/>
              </a:rPr>
              <a:t> NOT </a:t>
            </a:r>
            <a:r>
              <a:rPr lang="en-US" b="0" i="1">
                <a:solidFill>
                  <a:srgbClr val="000000"/>
                </a:solidFill>
                <a:latin typeface="Arial"/>
                <a:ea typeface="Arial"/>
                <a:cs typeface="Arial"/>
                <a:sym typeface="Arial"/>
              </a:rPr>
              <a:t>deaf</a:t>
            </a:r>
            <a:r>
              <a:rPr lang="en-US" b="0" i="0">
                <a:solidFill>
                  <a:srgbClr val="000000"/>
                </a:solidFill>
                <a:latin typeface="Arial"/>
                <a:ea typeface="Arial"/>
                <a:cs typeface="Arial"/>
                <a:sym typeface="Arial"/>
              </a:rPr>
              <a:t> will retrieve all results that include the words </a:t>
            </a:r>
            <a:r>
              <a:rPr lang="en-US" b="0" i="1">
                <a:solidFill>
                  <a:srgbClr val="000000"/>
                </a:solidFill>
                <a:latin typeface="Arial"/>
                <a:ea typeface="Arial"/>
                <a:cs typeface="Arial"/>
                <a:sym typeface="Arial"/>
              </a:rPr>
              <a:t>hearing impaired</a:t>
            </a:r>
            <a:r>
              <a:rPr lang="en-US" b="0" i="0">
                <a:solidFill>
                  <a:srgbClr val="000000"/>
                </a:solidFill>
                <a:latin typeface="Arial"/>
                <a:ea typeface="Arial"/>
                <a:cs typeface="Arial"/>
                <a:sym typeface="Arial"/>
              </a:rPr>
              <a:t> but don’t contain the word </a:t>
            </a:r>
            <a:r>
              <a:rPr lang="en-US" b="0" i="1">
                <a:solidFill>
                  <a:srgbClr val="000000"/>
                </a:solidFill>
                <a:latin typeface="Arial"/>
                <a:ea typeface="Arial"/>
                <a:cs typeface="Arial"/>
                <a:sym typeface="Arial"/>
              </a:rPr>
              <a:t>deaf</a:t>
            </a:r>
            <a:r>
              <a:rPr lang="en-US" b="0" i="0">
                <a:solidFill>
                  <a:srgbClr val="000000"/>
                </a:solidFill>
                <a:latin typeface="Arial"/>
                <a:ea typeface="Arial"/>
                <a:cs typeface="Arial"/>
                <a:sym typeface="Arial"/>
              </a:rPr>
              <a:t>.</a:t>
            </a:r>
            <a:endParaRPr b="0" i="0">
              <a:solidFill>
                <a:srgbClr val="222222"/>
              </a:solidFill>
              <a:latin typeface="Arial"/>
              <a:ea typeface="Arial"/>
              <a:cs typeface="Arial"/>
              <a:sym typeface="Arial"/>
            </a:endParaRPr>
          </a:p>
          <a:p>
            <a:pPr marL="0" lvl="0" indent="0" algn="l" rtl="0">
              <a:lnSpc>
                <a:spcPct val="100000"/>
              </a:lnSpc>
              <a:spcBef>
                <a:spcPts val="0"/>
              </a:spcBef>
              <a:spcAft>
                <a:spcPts val="0"/>
              </a:spcAft>
              <a:buSzPts val="1400"/>
              <a:buNone/>
            </a:pPr>
            <a:endParaRPr/>
          </a:p>
        </p:txBody>
      </p:sp>
      <p:sp>
        <p:nvSpPr>
          <p:cNvPr id="187" name="Google Shape;187;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200"/>
              <a:buFont typeface="Arial"/>
              <a:buChar char="•"/>
            </a:pPr>
            <a:r>
              <a:rPr lang="en-US"/>
              <a:t>“……”   or (…….)   It narrows your search down by searching for an exact phrase or sentence. It is particularly useful when searching for a title or quotation. It allows the use of brackets  (…) or quotation marks “…” to connect the words together.</a:t>
            </a:r>
            <a:endParaRPr/>
          </a:p>
          <a:p>
            <a:pPr marL="171450" lvl="0" indent="-171450" algn="l" rtl="0">
              <a:lnSpc>
                <a:spcPct val="100000"/>
              </a:lnSpc>
              <a:spcBef>
                <a:spcPts val="0"/>
              </a:spcBef>
              <a:spcAft>
                <a:spcPts val="0"/>
              </a:spcAft>
              <a:buSzPts val="1200"/>
              <a:buFont typeface="Arial"/>
              <a:buChar char="•"/>
            </a:pPr>
            <a:r>
              <a:rPr lang="en-US"/>
              <a:t>* or $ allows you to search variations on spellings with the symbol representing one or more characters within a word.</a:t>
            </a:r>
            <a:endParaRPr/>
          </a:p>
          <a:p>
            <a:pPr marL="0" lvl="0" indent="0" algn="l" rtl="0">
              <a:lnSpc>
                <a:spcPct val="100000"/>
              </a:lnSpc>
              <a:spcBef>
                <a:spcPts val="0"/>
              </a:spcBef>
              <a:spcAft>
                <a:spcPts val="0"/>
              </a:spcAft>
              <a:buSzPts val="1200"/>
              <a:buFont typeface="Arial"/>
              <a:buNone/>
            </a:pPr>
            <a:endParaRPr/>
          </a:p>
          <a:p>
            <a:pPr marL="0" lvl="0" indent="0" algn="l" rtl="0">
              <a:lnSpc>
                <a:spcPct val="100000"/>
              </a:lnSpc>
              <a:spcBef>
                <a:spcPts val="0"/>
              </a:spcBef>
              <a:spcAft>
                <a:spcPts val="0"/>
              </a:spcAft>
              <a:buSzPts val="1200"/>
              <a:buFont typeface="Arial"/>
              <a:buNone/>
            </a:pPr>
            <a:endParaRPr/>
          </a:p>
        </p:txBody>
      </p:sp>
      <p:sp>
        <p:nvSpPr>
          <p:cNvPr id="196" name="Google Shape;196;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a:buChar char="•"/>
            </a:pPr>
            <a:r>
              <a:rPr lang="en-US"/>
              <a:t> Search limiting allows you to narrow the focus of your search so that the information retrieved from the databases you search is limited according to the fields you selected.</a:t>
            </a:r>
            <a:endParaRPr/>
          </a:p>
          <a:p>
            <a:pPr marL="171450" lvl="0" indent="-171450" algn="l" rtl="0">
              <a:lnSpc>
                <a:spcPct val="100000"/>
              </a:lnSpc>
              <a:spcBef>
                <a:spcPts val="0"/>
              </a:spcBef>
              <a:spcAft>
                <a:spcPts val="0"/>
              </a:spcAft>
              <a:buSzPts val="1400"/>
              <a:buFont typeface="Arial"/>
              <a:buChar char="•"/>
            </a:pPr>
            <a:r>
              <a:rPr lang="en-US"/>
              <a:t>Basic Search offers less possibilities for limiting your search; Advanced Search offers some more. In databases, you can limit your search according to many specific features.</a:t>
            </a:r>
            <a:endParaRPr/>
          </a:p>
        </p:txBody>
      </p:sp>
      <p:sp>
        <p:nvSpPr>
          <p:cNvPr id="204" name="Google Shape;204;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 name="Google Shape;211;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2" name="Google Shape;212;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a88abbf903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8" name="Google Shape;218;ga88abbf90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727b3dbef2_0_8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4" name="Google Shape;224;g727b3dbef2_0_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7" name="Google Shape;107;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nl-NL"/>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9" name="Google Shape;79;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5" name="Google Shape;115;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nl-NL"/>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0" name="Google Shape;23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a:buChar char="•"/>
            </a:pPr>
            <a:r>
              <a:rPr lang="en-US" sz="1200" b="0" i="0" u="none" strike="noStrike" cap="none">
                <a:solidFill>
                  <a:schemeClr val="dk1"/>
                </a:solidFill>
                <a:latin typeface="Calibri"/>
                <a:ea typeface="Calibri"/>
                <a:cs typeface="Calibri"/>
                <a:sym typeface="Calibri"/>
              </a:rPr>
              <a:t>In this  lesson, learners will learn how to identify relevant information sources, identify types of information sources and evaluate information sources </a:t>
            </a:r>
            <a:endParaRPr/>
          </a:p>
          <a:p>
            <a:pPr marL="171450" lvl="0" indent="-171450" algn="l" rtl="0">
              <a:lnSpc>
                <a:spcPct val="100000"/>
              </a:lnSpc>
              <a:spcBef>
                <a:spcPts val="0"/>
              </a:spcBef>
              <a:spcAft>
                <a:spcPts val="0"/>
              </a:spcAft>
              <a:buSzPts val="1400"/>
              <a:buFont typeface="Arial"/>
              <a:buChar char="•"/>
            </a:pPr>
            <a:r>
              <a:rPr lang="en-US" sz="1200" b="0" i="0" u="none" strike="noStrike" cap="none">
                <a:solidFill>
                  <a:schemeClr val="dk1"/>
                </a:solidFill>
                <a:latin typeface="Calibri"/>
                <a:ea typeface="Calibri"/>
                <a:cs typeface="Calibri"/>
                <a:sym typeface="Calibri"/>
              </a:rPr>
              <a:t>This will help to ensure that they identify their information needs, locate them efficiently, evaluate the information resources and use them to the fullest in order to enhance their research both as a user and researcher</a:t>
            </a:r>
            <a:endParaRPr/>
          </a:p>
        </p:txBody>
      </p:sp>
      <p:sp>
        <p:nvSpPr>
          <p:cNvPr id="89" name="Google Shape;8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Font typeface="Arial"/>
              <a:buNone/>
            </a:pPr>
            <a:r>
              <a:rPr lang="en-US"/>
              <a:t>The reasons for conducting literature search are numerous  e.g. </a:t>
            </a:r>
            <a:endParaRPr/>
          </a:p>
          <a:p>
            <a:pPr marL="685800" lvl="1" indent="-228600" algn="l" rtl="0">
              <a:lnSpc>
                <a:spcPct val="100000"/>
              </a:lnSpc>
              <a:spcBef>
                <a:spcPts val="0"/>
              </a:spcBef>
              <a:spcAft>
                <a:spcPts val="0"/>
              </a:spcAft>
              <a:buSzPts val="1100"/>
              <a:buFont typeface="Arial"/>
              <a:buAutoNum type="alphaLcPeriod"/>
            </a:pPr>
            <a:r>
              <a:rPr lang="en-US"/>
              <a:t>drawing information for making evidence-based guidelines,</a:t>
            </a:r>
            <a:endParaRPr/>
          </a:p>
          <a:p>
            <a:pPr marL="685800" lvl="1" indent="-228600" algn="l" rtl="0">
              <a:lnSpc>
                <a:spcPct val="100000"/>
              </a:lnSpc>
              <a:spcBef>
                <a:spcPts val="0"/>
              </a:spcBef>
              <a:spcAft>
                <a:spcPts val="0"/>
              </a:spcAft>
              <a:buSzPts val="1100"/>
              <a:buFont typeface="Arial"/>
              <a:buAutoNum type="alphaLcPeriod"/>
            </a:pPr>
            <a:r>
              <a:rPr lang="en-US"/>
              <a:t>Step in the research method </a:t>
            </a:r>
            <a:endParaRPr/>
          </a:p>
          <a:p>
            <a:pPr marL="685800" lvl="1" indent="-228600" algn="l" rtl="0">
              <a:lnSpc>
                <a:spcPct val="100000"/>
              </a:lnSpc>
              <a:spcBef>
                <a:spcPts val="0"/>
              </a:spcBef>
              <a:spcAft>
                <a:spcPts val="0"/>
              </a:spcAft>
              <a:buSzPts val="1100"/>
              <a:buFont typeface="Arial"/>
              <a:buAutoNum type="alphaLcPeriod"/>
            </a:pPr>
            <a:r>
              <a:rPr lang="en-US"/>
              <a:t>as part of academic assessment.</a:t>
            </a:r>
            <a:endParaRPr/>
          </a:p>
          <a:p>
            <a:pPr marL="0" lvl="0" indent="0" algn="l" rtl="0">
              <a:lnSpc>
                <a:spcPct val="100000"/>
              </a:lnSpc>
              <a:spcBef>
                <a:spcPts val="0"/>
              </a:spcBef>
              <a:spcAft>
                <a:spcPts val="0"/>
              </a:spcAft>
              <a:buSzPts val="1100"/>
              <a:buFont typeface="Arial"/>
              <a:buNone/>
            </a:pPr>
            <a:endParaRPr/>
          </a:p>
          <a:p>
            <a:pPr marL="171450" lvl="0" indent="-171450" algn="l" rtl="0">
              <a:lnSpc>
                <a:spcPct val="100000"/>
              </a:lnSpc>
              <a:spcBef>
                <a:spcPts val="0"/>
              </a:spcBef>
              <a:spcAft>
                <a:spcPts val="0"/>
              </a:spcAft>
              <a:buSzPts val="1100"/>
              <a:buFont typeface="Arial"/>
              <a:buChar char="•"/>
            </a:pPr>
            <a:r>
              <a:rPr lang="en-US"/>
              <a:t>However, the main purpose of a thorough literature search is to formulate a research question by evaluating the available literature with an eye on gaps still amenable to further research.</a:t>
            </a:r>
            <a:endParaRPr/>
          </a:p>
          <a:p>
            <a:pPr marL="171450" lvl="0" indent="-101600" algn="l" rtl="0">
              <a:lnSpc>
                <a:spcPct val="100000"/>
              </a:lnSpc>
              <a:spcBef>
                <a:spcPts val="0"/>
              </a:spcBef>
              <a:spcAft>
                <a:spcPts val="0"/>
              </a:spcAft>
              <a:buSzPts val="1100"/>
              <a:buFont typeface="Arial"/>
              <a:buNone/>
            </a:pPr>
            <a:endParaRPr/>
          </a:p>
          <a:p>
            <a:pPr marL="171450" lvl="0" indent="-171450" algn="l" rtl="0">
              <a:lnSpc>
                <a:spcPct val="100000"/>
              </a:lnSpc>
              <a:spcBef>
                <a:spcPts val="0"/>
              </a:spcBef>
              <a:spcAft>
                <a:spcPts val="0"/>
              </a:spcAft>
              <a:buSzPts val="1100"/>
              <a:buFont typeface="Arial"/>
              <a:buChar char="•"/>
            </a:pPr>
            <a:r>
              <a:rPr lang="en-US"/>
              <a:t>People usually starts with a basic search, followed by a more advanced or systematic search. Once highly relevant articles are found, those can be used to find other related articles by following a thread, or as a way of improving your systematic search.</a:t>
            </a:r>
            <a:endParaRPr/>
          </a:p>
          <a:p>
            <a:pPr marL="171450" lvl="0" indent="-101600" algn="l" rtl="0">
              <a:lnSpc>
                <a:spcPct val="100000"/>
              </a:lnSpc>
              <a:spcBef>
                <a:spcPts val="0"/>
              </a:spcBef>
              <a:spcAft>
                <a:spcPts val="0"/>
              </a:spcAft>
              <a:buSzPts val="1100"/>
              <a:buFont typeface="Arial"/>
              <a:buNone/>
            </a:pPr>
            <a:endParaRPr/>
          </a:p>
          <a:p>
            <a:pPr marL="171450" lvl="0" indent="-101600" algn="l" rtl="0">
              <a:lnSpc>
                <a:spcPct val="100000"/>
              </a:lnSpc>
              <a:spcBef>
                <a:spcPts val="0"/>
              </a:spcBef>
              <a:spcAft>
                <a:spcPts val="0"/>
              </a:spcAft>
              <a:buSzPts val="1100"/>
              <a:buFont typeface="Arial"/>
              <a:buNone/>
            </a:pPr>
            <a:endParaRPr/>
          </a:p>
        </p:txBody>
      </p:sp>
      <p:sp>
        <p:nvSpPr>
          <p:cNvPr id="96" name="Google Shape;9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a:buChar char="•"/>
            </a:pPr>
            <a:r>
              <a:rPr lang="en-US"/>
              <a:t>If a reference or part of a bibliographic record is available such as title or journal name, you can simply type this information into one of the search engines to get the full bibliographic information. This may also be the case when you know what to search for. In this case, simply type the reference on Google, Google Scholar or university library’s catalog to get the full-text of the publication. </a:t>
            </a:r>
            <a:endParaRPr/>
          </a:p>
          <a:p>
            <a:pPr marL="0" lvl="0" indent="0" algn="l" rtl="0">
              <a:lnSpc>
                <a:spcPct val="100000"/>
              </a:lnSpc>
              <a:spcBef>
                <a:spcPts val="0"/>
              </a:spcBef>
              <a:spcAft>
                <a:spcPts val="0"/>
              </a:spcAft>
              <a:buSzPts val="1400"/>
              <a:buFont typeface="Arial"/>
              <a:buNone/>
            </a:pPr>
            <a:endParaRPr/>
          </a:p>
        </p:txBody>
      </p:sp>
      <p:sp>
        <p:nvSpPr>
          <p:cNvPr id="102" name="Google Shape;102;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727b3dbef2_0_4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a:buChar char="•"/>
            </a:pPr>
            <a:r>
              <a:rPr lang="en-US" sz="1200" b="0" i="0" u="none" strike="noStrike" cap="none">
                <a:solidFill>
                  <a:schemeClr val="dk1"/>
                </a:solidFill>
                <a:latin typeface="Calibri"/>
                <a:ea typeface="Calibri"/>
                <a:cs typeface="Calibri"/>
                <a:sym typeface="Calibri"/>
              </a:rPr>
              <a:t>You will need to have a complete overview of all the information resources available on the subject.</a:t>
            </a:r>
            <a:endParaRPr/>
          </a:p>
          <a:p>
            <a:pPr marL="171450" lvl="0" indent="-171450" algn="l" rtl="0">
              <a:lnSpc>
                <a:spcPct val="100000"/>
              </a:lnSpc>
              <a:spcBef>
                <a:spcPts val="0"/>
              </a:spcBef>
              <a:spcAft>
                <a:spcPts val="0"/>
              </a:spcAft>
              <a:buSzPts val="1400"/>
              <a:buFont typeface="Arial"/>
              <a:buChar char="•"/>
            </a:pPr>
            <a:r>
              <a:rPr lang="en-US"/>
              <a:t>Key concepts to search for should be the general idea or a main theme and the search terms are the words to describe these concepts, topics.</a:t>
            </a:r>
            <a:endParaRPr/>
          </a:p>
          <a:p>
            <a:pPr marL="171450" lvl="0" indent="-82550" algn="l" rtl="0">
              <a:lnSpc>
                <a:spcPct val="100000"/>
              </a:lnSpc>
              <a:spcBef>
                <a:spcPts val="0"/>
              </a:spcBef>
              <a:spcAft>
                <a:spcPts val="0"/>
              </a:spcAft>
              <a:buSzPts val="1400"/>
              <a:buFont typeface="Arial"/>
              <a:buNone/>
            </a:pPr>
            <a:endParaRPr/>
          </a:p>
        </p:txBody>
      </p:sp>
      <p:sp>
        <p:nvSpPr>
          <p:cNvPr id="108" name="Google Shape;108;g727b3dbef2_0_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727b3dbef2_0_5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4" name="Google Shape;114;g727b3dbef2_0_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SzPts val="1400"/>
              <a:buFont typeface="Arial"/>
              <a:buAutoNum type="arabicPeriod"/>
            </a:pPr>
            <a:r>
              <a:rPr lang="en-US"/>
              <a:t>Collecting background information helps to get an overview on the topic, to direct yourself to the most important issues and controversies, to gain an understanding of how the topic area relates to other topics and to introduce yourself to the vocabulary or jargon relating to the topic.</a:t>
            </a:r>
            <a:endParaRPr/>
          </a:p>
          <a:p>
            <a:pPr marL="228600" lvl="0" indent="-139700" algn="l" rtl="0">
              <a:lnSpc>
                <a:spcPct val="100000"/>
              </a:lnSpc>
              <a:spcBef>
                <a:spcPts val="0"/>
              </a:spcBef>
              <a:spcAft>
                <a:spcPts val="0"/>
              </a:spcAft>
              <a:buSzPts val="1400"/>
              <a:buFont typeface="Arial"/>
              <a:buNone/>
            </a:pPr>
            <a:endParaRPr/>
          </a:p>
        </p:txBody>
      </p:sp>
      <p:sp>
        <p:nvSpPr>
          <p:cNvPr id="148" name="Google Shape;148;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a:p>
        </p:txBody>
      </p:sp>
      <p:sp>
        <p:nvSpPr>
          <p:cNvPr id="155" name="Google Shape;155;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g7119cced83_0_58"/>
          <p:cNvSpPr txBox="1">
            <a:spLocks noGrp="1"/>
          </p:cNvSpPr>
          <p:nvPr>
            <p:ph type="ctrTitle"/>
          </p:nvPr>
        </p:nvSpPr>
        <p:spPr>
          <a:xfrm>
            <a:off x="415611" y="992767"/>
            <a:ext cx="11360700" cy="27369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6900"/>
              <a:buNone/>
              <a:defRPr sz="6900"/>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a:endParaRPr/>
          </a:p>
        </p:txBody>
      </p:sp>
      <p:sp>
        <p:nvSpPr>
          <p:cNvPr id="15" name="Google Shape;15;g7119cced83_0_58"/>
          <p:cNvSpPr txBox="1">
            <a:spLocks noGrp="1"/>
          </p:cNvSpPr>
          <p:nvPr>
            <p:ph type="subTitle" idx="1"/>
          </p:nvPr>
        </p:nvSpPr>
        <p:spPr>
          <a:xfrm>
            <a:off x="415600" y="3778833"/>
            <a:ext cx="11360700" cy="10569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a:endParaRPr/>
          </a:p>
        </p:txBody>
      </p:sp>
      <p:sp>
        <p:nvSpPr>
          <p:cNvPr id="16" name="Google Shape;16;g7119cced83_0_58"/>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7" name="Google Shape;17;g7119cced83_0_58"/>
          <p:cNvPicPr preferRelativeResize="0"/>
          <p:nvPr/>
        </p:nvPicPr>
        <p:blipFill rotWithShape="1">
          <a:blip r:embed="rId2">
            <a:alphaModFix/>
          </a:blip>
          <a:srcRect/>
          <a:stretch/>
        </p:blipFill>
        <p:spPr>
          <a:xfrm>
            <a:off x="4647435" y="0"/>
            <a:ext cx="7544565" cy="244043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6"/>
        <p:cNvGrpSpPr/>
        <p:nvPr/>
      </p:nvGrpSpPr>
      <p:grpSpPr>
        <a:xfrm>
          <a:off x="0" y="0"/>
          <a:ext cx="0" cy="0"/>
          <a:chOff x="0" y="0"/>
          <a:chExt cx="0" cy="0"/>
        </a:xfrm>
      </p:grpSpPr>
      <p:sp>
        <p:nvSpPr>
          <p:cNvPr id="57" name="Google Shape;57;g7119cced83_0_90"/>
          <p:cNvSpPr txBox="1">
            <a:spLocks noGrp="1"/>
          </p:cNvSpPr>
          <p:nvPr>
            <p:ph type="body" idx="1"/>
          </p:nvPr>
        </p:nvSpPr>
        <p:spPr>
          <a:xfrm>
            <a:off x="415600" y="5640767"/>
            <a:ext cx="7998300" cy="806700"/>
          </a:xfrm>
          <a:prstGeom prst="rect">
            <a:avLst/>
          </a:prstGeom>
          <a:noFill/>
          <a:ln>
            <a:noFill/>
          </a:ln>
        </p:spPr>
        <p:txBody>
          <a:bodyPr spcFirstLastPara="1" wrap="square" lIns="121900" tIns="121900" rIns="121900" bIns="121900" anchor="ctr" anchorCtr="0">
            <a:noAutofit/>
          </a:bodyPr>
          <a:lstStyle>
            <a:lvl1pPr marL="457200" lvl="0" indent="-228600" algn="l">
              <a:lnSpc>
                <a:spcPct val="100000"/>
              </a:lnSpc>
              <a:spcBef>
                <a:spcPts val="0"/>
              </a:spcBef>
              <a:spcAft>
                <a:spcPts val="0"/>
              </a:spcAft>
              <a:buSzPts val="2400"/>
              <a:buNone/>
              <a:defRPr/>
            </a:lvl1pPr>
          </a:lstStyle>
          <a:p>
            <a:endParaRPr/>
          </a:p>
        </p:txBody>
      </p:sp>
      <p:sp>
        <p:nvSpPr>
          <p:cNvPr id="58" name="Google Shape;58;g7119cced83_0_90"/>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9"/>
        <p:cNvGrpSpPr/>
        <p:nvPr/>
      </p:nvGrpSpPr>
      <p:grpSpPr>
        <a:xfrm>
          <a:off x="0" y="0"/>
          <a:ext cx="0" cy="0"/>
          <a:chOff x="0" y="0"/>
          <a:chExt cx="0" cy="0"/>
        </a:xfrm>
      </p:grpSpPr>
      <p:sp>
        <p:nvSpPr>
          <p:cNvPr id="60" name="Google Shape;60;g7119cced83_0_93"/>
          <p:cNvSpPr txBox="1">
            <a:spLocks noGrp="1"/>
          </p:cNvSpPr>
          <p:nvPr>
            <p:ph type="title" hasCustomPrompt="1"/>
          </p:nvPr>
        </p:nvSpPr>
        <p:spPr>
          <a:xfrm>
            <a:off x="415600" y="1474833"/>
            <a:ext cx="11360700" cy="26181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16000"/>
              <a:buNone/>
              <a:defRPr sz="16000"/>
            </a:lvl1pPr>
            <a:lvl2pPr lvl="1" algn="ctr">
              <a:lnSpc>
                <a:spcPct val="100000"/>
              </a:lnSpc>
              <a:spcBef>
                <a:spcPts val="0"/>
              </a:spcBef>
              <a:spcAft>
                <a:spcPts val="0"/>
              </a:spcAft>
              <a:buSzPts val="16000"/>
              <a:buNone/>
              <a:defRPr sz="16000"/>
            </a:lvl2pPr>
            <a:lvl3pPr lvl="2" algn="ctr">
              <a:lnSpc>
                <a:spcPct val="100000"/>
              </a:lnSpc>
              <a:spcBef>
                <a:spcPts val="0"/>
              </a:spcBef>
              <a:spcAft>
                <a:spcPts val="0"/>
              </a:spcAft>
              <a:buSzPts val="16000"/>
              <a:buNone/>
              <a:defRPr sz="16000"/>
            </a:lvl3pPr>
            <a:lvl4pPr lvl="3" algn="ctr">
              <a:lnSpc>
                <a:spcPct val="100000"/>
              </a:lnSpc>
              <a:spcBef>
                <a:spcPts val="0"/>
              </a:spcBef>
              <a:spcAft>
                <a:spcPts val="0"/>
              </a:spcAft>
              <a:buSzPts val="16000"/>
              <a:buNone/>
              <a:defRPr sz="16000"/>
            </a:lvl4pPr>
            <a:lvl5pPr lvl="4" algn="ctr">
              <a:lnSpc>
                <a:spcPct val="100000"/>
              </a:lnSpc>
              <a:spcBef>
                <a:spcPts val="0"/>
              </a:spcBef>
              <a:spcAft>
                <a:spcPts val="0"/>
              </a:spcAft>
              <a:buSzPts val="16000"/>
              <a:buNone/>
              <a:defRPr sz="16000"/>
            </a:lvl5pPr>
            <a:lvl6pPr lvl="5" algn="ctr">
              <a:lnSpc>
                <a:spcPct val="100000"/>
              </a:lnSpc>
              <a:spcBef>
                <a:spcPts val="0"/>
              </a:spcBef>
              <a:spcAft>
                <a:spcPts val="0"/>
              </a:spcAft>
              <a:buSzPts val="16000"/>
              <a:buNone/>
              <a:defRPr sz="16000"/>
            </a:lvl6pPr>
            <a:lvl7pPr lvl="6" algn="ctr">
              <a:lnSpc>
                <a:spcPct val="100000"/>
              </a:lnSpc>
              <a:spcBef>
                <a:spcPts val="0"/>
              </a:spcBef>
              <a:spcAft>
                <a:spcPts val="0"/>
              </a:spcAft>
              <a:buSzPts val="16000"/>
              <a:buNone/>
              <a:defRPr sz="16000"/>
            </a:lvl7pPr>
            <a:lvl8pPr lvl="7" algn="ctr">
              <a:lnSpc>
                <a:spcPct val="100000"/>
              </a:lnSpc>
              <a:spcBef>
                <a:spcPts val="0"/>
              </a:spcBef>
              <a:spcAft>
                <a:spcPts val="0"/>
              </a:spcAft>
              <a:buSzPts val="16000"/>
              <a:buNone/>
              <a:defRPr sz="16000"/>
            </a:lvl8pPr>
            <a:lvl9pPr lvl="8" algn="ctr">
              <a:lnSpc>
                <a:spcPct val="100000"/>
              </a:lnSpc>
              <a:spcBef>
                <a:spcPts val="0"/>
              </a:spcBef>
              <a:spcAft>
                <a:spcPts val="0"/>
              </a:spcAft>
              <a:buSzPts val="16000"/>
              <a:buNone/>
              <a:defRPr sz="16000"/>
            </a:lvl9pPr>
          </a:lstStyle>
          <a:p>
            <a:r>
              <a:t>xx%</a:t>
            </a:r>
          </a:p>
        </p:txBody>
      </p:sp>
      <p:sp>
        <p:nvSpPr>
          <p:cNvPr id="61" name="Google Shape;61;g7119cced83_0_93"/>
          <p:cNvSpPr txBox="1">
            <a:spLocks noGrp="1"/>
          </p:cNvSpPr>
          <p:nvPr>
            <p:ph type="body" idx="1"/>
          </p:nvPr>
        </p:nvSpPr>
        <p:spPr>
          <a:xfrm>
            <a:off x="415600" y="4202967"/>
            <a:ext cx="11360700" cy="1734300"/>
          </a:xfrm>
          <a:prstGeom prst="rect">
            <a:avLst/>
          </a:prstGeom>
          <a:noFill/>
          <a:ln>
            <a:noFill/>
          </a:ln>
        </p:spPr>
        <p:txBody>
          <a:bodyPr spcFirstLastPara="1" wrap="square" lIns="121900" tIns="121900" rIns="121900" bIns="121900" anchor="t" anchorCtr="0">
            <a:noAutofit/>
          </a:bodyPr>
          <a:lstStyle>
            <a:lvl1pPr marL="457200" lvl="0" indent="-381000" algn="ctr">
              <a:lnSpc>
                <a:spcPct val="115000"/>
              </a:lnSpc>
              <a:spcBef>
                <a:spcPts val="0"/>
              </a:spcBef>
              <a:spcAft>
                <a:spcPts val="0"/>
              </a:spcAft>
              <a:buSzPts val="2400"/>
              <a:buChar char="●"/>
              <a:defRPr/>
            </a:lvl1pPr>
            <a:lvl2pPr marL="914400" lvl="1" indent="-349250" algn="ctr">
              <a:lnSpc>
                <a:spcPct val="115000"/>
              </a:lnSpc>
              <a:spcBef>
                <a:spcPts val="2100"/>
              </a:spcBef>
              <a:spcAft>
                <a:spcPts val="0"/>
              </a:spcAft>
              <a:buSzPts val="1900"/>
              <a:buChar char="○"/>
              <a:defRPr/>
            </a:lvl2pPr>
            <a:lvl3pPr marL="1371600" lvl="2" indent="-349250" algn="ctr">
              <a:lnSpc>
                <a:spcPct val="115000"/>
              </a:lnSpc>
              <a:spcBef>
                <a:spcPts val="2100"/>
              </a:spcBef>
              <a:spcAft>
                <a:spcPts val="0"/>
              </a:spcAft>
              <a:buSzPts val="1900"/>
              <a:buChar char="■"/>
              <a:defRPr/>
            </a:lvl3pPr>
            <a:lvl4pPr marL="1828800" lvl="3" indent="-349250" algn="ctr">
              <a:lnSpc>
                <a:spcPct val="115000"/>
              </a:lnSpc>
              <a:spcBef>
                <a:spcPts val="2100"/>
              </a:spcBef>
              <a:spcAft>
                <a:spcPts val="0"/>
              </a:spcAft>
              <a:buSzPts val="1900"/>
              <a:buChar char="●"/>
              <a:defRPr/>
            </a:lvl4pPr>
            <a:lvl5pPr marL="2286000" lvl="4" indent="-349250" algn="ctr">
              <a:lnSpc>
                <a:spcPct val="115000"/>
              </a:lnSpc>
              <a:spcBef>
                <a:spcPts val="2100"/>
              </a:spcBef>
              <a:spcAft>
                <a:spcPts val="0"/>
              </a:spcAft>
              <a:buSzPts val="1900"/>
              <a:buChar char="○"/>
              <a:defRPr/>
            </a:lvl5pPr>
            <a:lvl6pPr marL="2743200" lvl="5" indent="-349250" algn="ctr">
              <a:lnSpc>
                <a:spcPct val="115000"/>
              </a:lnSpc>
              <a:spcBef>
                <a:spcPts val="2100"/>
              </a:spcBef>
              <a:spcAft>
                <a:spcPts val="0"/>
              </a:spcAft>
              <a:buSzPts val="1900"/>
              <a:buChar char="■"/>
              <a:defRPr/>
            </a:lvl6pPr>
            <a:lvl7pPr marL="3200400" lvl="6" indent="-349250" algn="ctr">
              <a:lnSpc>
                <a:spcPct val="115000"/>
              </a:lnSpc>
              <a:spcBef>
                <a:spcPts val="2100"/>
              </a:spcBef>
              <a:spcAft>
                <a:spcPts val="0"/>
              </a:spcAft>
              <a:buSzPts val="1900"/>
              <a:buChar char="●"/>
              <a:defRPr/>
            </a:lvl7pPr>
            <a:lvl8pPr marL="3657600" lvl="7" indent="-349250" algn="ctr">
              <a:lnSpc>
                <a:spcPct val="115000"/>
              </a:lnSpc>
              <a:spcBef>
                <a:spcPts val="2100"/>
              </a:spcBef>
              <a:spcAft>
                <a:spcPts val="0"/>
              </a:spcAft>
              <a:buSzPts val="1900"/>
              <a:buChar char="○"/>
              <a:defRPr/>
            </a:lvl8pPr>
            <a:lvl9pPr marL="4114800" lvl="8" indent="-349250" algn="ctr">
              <a:lnSpc>
                <a:spcPct val="115000"/>
              </a:lnSpc>
              <a:spcBef>
                <a:spcPts val="2100"/>
              </a:spcBef>
              <a:spcAft>
                <a:spcPts val="2100"/>
              </a:spcAft>
              <a:buSzPts val="1900"/>
              <a:buChar char="■"/>
              <a:defRPr/>
            </a:lvl9pPr>
          </a:lstStyle>
          <a:p>
            <a:endParaRPr/>
          </a:p>
        </p:txBody>
      </p:sp>
      <p:sp>
        <p:nvSpPr>
          <p:cNvPr id="62" name="Google Shape;62;g7119cced83_0_93"/>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3"/>
        <p:cNvGrpSpPr/>
        <p:nvPr/>
      </p:nvGrpSpPr>
      <p:grpSpPr>
        <a:xfrm>
          <a:off x="0" y="0"/>
          <a:ext cx="0" cy="0"/>
          <a:chOff x="0" y="0"/>
          <a:chExt cx="0" cy="0"/>
        </a:xfrm>
      </p:grpSpPr>
      <p:sp>
        <p:nvSpPr>
          <p:cNvPr id="64" name="Google Shape;64;g7119cced83_0_9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el en object">
  <p:cSld name="Titel en object">
    <p:spTree>
      <p:nvGrpSpPr>
        <p:cNvPr id="1" name="Shape 16"/>
        <p:cNvGrpSpPr/>
        <p:nvPr/>
      </p:nvGrpSpPr>
      <p:grpSpPr>
        <a:xfrm>
          <a:off x="0" y="0"/>
          <a:ext cx="0" cy="0"/>
          <a:chOff x="0" y="0"/>
          <a:chExt cx="0" cy="0"/>
        </a:xfrm>
      </p:grpSpPr>
      <p:sp>
        <p:nvSpPr>
          <p:cNvPr id="17" name="Google Shape;17;p9"/>
          <p:cNvSpPr txBox="1">
            <a:spLocks noGrp="1"/>
          </p:cNvSpPr>
          <p:nvPr>
            <p:ph type="body" idx="1"/>
          </p:nvPr>
        </p:nvSpPr>
        <p:spPr>
          <a:xfrm>
            <a:off x="838200" y="1554480"/>
            <a:ext cx="10515600" cy="493839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2"/>
              </a:buClr>
              <a:buSzPts val="2800"/>
              <a:buFont typeface="Arial"/>
              <a:buChar char="•"/>
              <a:defRPr sz="2800" b="0" i="0" u="none" strike="noStrike" cap="none">
                <a:solidFill>
                  <a:schemeClr val="dk2"/>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dk2"/>
              </a:buClr>
              <a:buSzPts val="2400"/>
              <a:buFont typeface="Arial"/>
              <a:buChar char="•"/>
              <a:defRPr sz="2400" b="0" i="0" u="none" strike="noStrike" cap="none">
                <a:solidFill>
                  <a:schemeClr val="dk2"/>
                </a:solidFill>
                <a:latin typeface="Open Sans"/>
                <a:ea typeface="Open Sans"/>
                <a:cs typeface="Open Sans"/>
                <a:sym typeface="Open Sans"/>
              </a:defRPr>
            </a:lvl2pPr>
            <a:lvl3pPr marL="1371600" marR="0" lvl="2" indent="-355600" algn="l" rtl="0">
              <a:lnSpc>
                <a:spcPct val="90000"/>
              </a:lnSpc>
              <a:spcBef>
                <a:spcPts val="500"/>
              </a:spcBef>
              <a:spcAft>
                <a:spcPts val="0"/>
              </a:spcAft>
              <a:buClr>
                <a:schemeClr val="dk2"/>
              </a:buClr>
              <a:buSzPts val="2000"/>
              <a:buFont typeface="Arial"/>
              <a:buChar char="•"/>
              <a:defRPr sz="2000" b="0" i="0" u="none" strike="noStrike" cap="none">
                <a:solidFill>
                  <a:schemeClr val="dk2"/>
                </a:solidFill>
                <a:latin typeface="Open Sans"/>
                <a:ea typeface="Open Sans"/>
                <a:cs typeface="Open Sans"/>
                <a:sym typeface="Open Sans"/>
              </a:defRPr>
            </a:lvl3pPr>
            <a:lvl4pPr marL="1828800" marR="0" lvl="3"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Open Sans"/>
                <a:ea typeface="Open Sans"/>
                <a:cs typeface="Open Sans"/>
                <a:sym typeface="Open Sans"/>
              </a:defRPr>
            </a:lvl4pPr>
            <a:lvl5pPr marL="2286000" marR="0" lvl="4" indent="-342900" algn="l" rtl="0">
              <a:lnSpc>
                <a:spcPct val="90000"/>
              </a:lnSpc>
              <a:spcBef>
                <a:spcPts val="500"/>
              </a:spcBef>
              <a:spcAft>
                <a:spcPts val="0"/>
              </a:spcAft>
              <a:buClr>
                <a:schemeClr val="dk2"/>
              </a:buClr>
              <a:buSzPts val="1800"/>
              <a:buFont typeface="Arial"/>
              <a:buChar char="•"/>
              <a:defRPr sz="1800" b="0" i="0" u="none" strike="noStrike" cap="none">
                <a:solidFill>
                  <a:schemeClr val="dk2"/>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9pPr>
          </a:lstStyle>
          <a:p>
            <a:endParaRPr/>
          </a:p>
        </p:txBody>
      </p:sp>
      <p:sp>
        <p:nvSpPr>
          <p:cNvPr id="18" name="Google Shape;18;p9"/>
          <p:cNvSpPr txBox="1">
            <a:spLocks noGrp="1"/>
          </p:cNvSpPr>
          <p:nvPr>
            <p:ph type="title"/>
          </p:nvPr>
        </p:nvSpPr>
        <p:spPr>
          <a:xfrm>
            <a:off x="838200" y="307412"/>
            <a:ext cx="10515600" cy="839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2"/>
              </a:buClr>
              <a:buSzPts val="4000"/>
              <a:buFont typeface="Open Sans"/>
              <a:buNone/>
              <a:defRPr sz="4000" b="1" i="0" u="none" strike="noStrike" cap="none">
                <a:solidFill>
                  <a:schemeClr val="dk2"/>
                </a:solidFill>
                <a:latin typeface="Open Sans"/>
                <a:ea typeface="Open Sans"/>
                <a:cs typeface="Open Sans"/>
                <a:sym typeface="Open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9" name="Google Shape;19;p9"/>
          <p:cNvPicPr preferRelativeResize="0"/>
          <p:nvPr/>
        </p:nvPicPr>
        <p:blipFill rotWithShape="1">
          <a:blip r:embed="rId2">
            <a:alphaModFix/>
          </a:blip>
          <a:srcRect/>
          <a:stretch/>
        </p:blipFill>
        <p:spPr>
          <a:xfrm>
            <a:off x="940463" y="1071505"/>
            <a:ext cx="2268566" cy="75619"/>
          </a:xfrm>
          <a:prstGeom prst="rect">
            <a:avLst/>
          </a:prstGeom>
          <a:noFill/>
          <a:ln>
            <a:noFill/>
          </a:ln>
        </p:spPr>
      </p:pic>
    </p:spTree>
    <p:extLst>
      <p:ext uri="{BB962C8B-B14F-4D97-AF65-F5344CB8AC3E}">
        <p14:creationId xmlns:p14="http://schemas.microsoft.com/office/powerpoint/2010/main" val="3226403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
        <p:cNvGrpSpPr/>
        <p:nvPr/>
      </p:nvGrpSpPr>
      <p:grpSpPr>
        <a:xfrm>
          <a:off x="0" y="0"/>
          <a:ext cx="0" cy="0"/>
          <a:chOff x="0" y="0"/>
          <a:chExt cx="0" cy="0"/>
        </a:xfrm>
      </p:grpSpPr>
      <p:sp>
        <p:nvSpPr>
          <p:cNvPr id="19" name="Google Shape;19;g7119cced83_0_99"/>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3600"/>
              <a:buFont typeface="Trebuchet MS"/>
              <a:buNone/>
              <a:defRPr>
                <a:solidFill>
                  <a:srgbClr val="FFFFFF"/>
                </a:solidFill>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20" name="Google Shape;20;g7119cced83_0_99"/>
          <p:cNvSpPr txBox="1">
            <a:spLocks noGrp="1"/>
          </p:cNvSpPr>
          <p:nvPr>
            <p:ph type="body" idx="1"/>
          </p:nvPr>
        </p:nvSpPr>
        <p:spPr>
          <a:xfrm>
            <a:off x="680321" y="2336873"/>
            <a:ext cx="9613800" cy="3599400"/>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chemeClr val="lt1"/>
              </a:buClr>
              <a:buSzPts val="2400"/>
              <a:buChar char="●"/>
              <a:defRPr sz="2400"/>
            </a:lvl1pPr>
            <a:lvl2pPr marL="914400" lvl="1" indent="-355600" algn="l">
              <a:lnSpc>
                <a:spcPct val="90000"/>
              </a:lnSpc>
              <a:spcBef>
                <a:spcPts val="2100"/>
              </a:spcBef>
              <a:spcAft>
                <a:spcPts val="0"/>
              </a:spcAft>
              <a:buClr>
                <a:schemeClr val="lt1"/>
              </a:buClr>
              <a:buSzPts val="2000"/>
              <a:buChar char="○"/>
              <a:defRPr sz="2000"/>
            </a:lvl2pPr>
            <a:lvl3pPr marL="1371600" lvl="2" indent="-342900" algn="l">
              <a:lnSpc>
                <a:spcPct val="90000"/>
              </a:lnSpc>
              <a:spcBef>
                <a:spcPts val="2100"/>
              </a:spcBef>
              <a:spcAft>
                <a:spcPts val="0"/>
              </a:spcAft>
              <a:buClr>
                <a:schemeClr val="lt1"/>
              </a:buClr>
              <a:buSzPts val="1800"/>
              <a:buChar char="■"/>
              <a:defRPr sz="1800"/>
            </a:lvl3pPr>
            <a:lvl4pPr marL="1828800" lvl="3" indent="-330200" algn="l">
              <a:lnSpc>
                <a:spcPct val="90000"/>
              </a:lnSpc>
              <a:spcBef>
                <a:spcPts val="2100"/>
              </a:spcBef>
              <a:spcAft>
                <a:spcPts val="0"/>
              </a:spcAft>
              <a:buClr>
                <a:schemeClr val="lt1"/>
              </a:buClr>
              <a:buSzPts val="1600"/>
              <a:buChar char="●"/>
              <a:defRPr sz="1600"/>
            </a:lvl4pPr>
            <a:lvl5pPr marL="2286000" lvl="4" indent="-330200" algn="l">
              <a:lnSpc>
                <a:spcPct val="90000"/>
              </a:lnSpc>
              <a:spcBef>
                <a:spcPts val="2100"/>
              </a:spcBef>
              <a:spcAft>
                <a:spcPts val="0"/>
              </a:spcAft>
              <a:buClr>
                <a:schemeClr val="lt1"/>
              </a:buClr>
              <a:buSzPts val="1600"/>
              <a:buChar char="○"/>
              <a:defRPr sz="1600"/>
            </a:lvl5pPr>
            <a:lvl6pPr marL="2743200" lvl="5" indent="-342900" algn="l">
              <a:lnSpc>
                <a:spcPct val="90000"/>
              </a:lnSpc>
              <a:spcBef>
                <a:spcPts val="2100"/>
              </a:spcBef>
              <a:spcAft>
                <a:spcPts val="0"/>
              </a:spcAft>
              <a:buClr>
                <a:schemeClr val="lt1"/>
              </a:buClr>
              <a:buSzPts val="1800"/>
              <a:buChar char="■"/>
              <a:defRPr/>
            </a:lvl6pPr>
            <a:lvl7pPr marL="3200400" lvl="6" indent="-342900" algn="l">
              <a:lnSpc>
                <a:spcPct val="90000"/>
              </a:lnSpc>
              <a:spcBef>
                <a:spcPts val="2100"/>
              </a:spcBef>
              <a:spcAft>
                <a:spcPts val="0"/>
              </a:spcAft>
              <a:buClr>
                <a:schemeClr val="lt1"/>
              </a:buClr>
              <a:buSzPts val="1800"/>
              <a:buChar char="●"/>
              <a:defRPr/>
            </a:lvl7pPr>
            <a:lvl8pPr marL="3657600" lvl="7" indent="-342900" algn="l">
              <a:lnSpc>
                <a:spcPct val="90000"/>
              </a:lnSpc>
              <a:spcBef>
                <a:spcPts val="2100"/>
              </a:spcBef>
              <a:spcAft>
                <a:spcPts val="0"/>
              </a:spcAft>
              <a:buClr>
                <a:schemeClr val="lt1"/>
              </a:buClr>
              <a:buSzPts val="1800"/>
              <a:buChar char="○"/>
              <a:defRPr/>
            </a:lvl8pPr>
            <a:lvl9pPr marL="4114800" lvl="8" indent="-342900" algn="l">
              <a:lnSpc>
                <a:spcPct val="90000"/>
              </a:lnSpc>
              <a:spcBef>
                <a:spcPts val="2100"/>
              </a:spcBef>
              <a:spcAft>
                <a:spcPts val="2100"/>
              </a:spcAft>
              <a:buClr>
                <a:schemeClr val="lt1"/>
              </a:buClr>
              <a:buSzPts val="1800"/>
              <a:buChar char="■"/>
              <a:defRPr/>
            </a:lvl9pPr>
          </a:lstStyle>
          <a:p>
            <a:endParaRPr/>
          </a:p>
        </p:txBody>
      </p:sp>
      <p:sp>
        <p:nvSpPr>
          <p:cNvPr id="21" name="Google Shape;21;g7119cced83_0_99"/>
          <p:cNvSpPr txBox="1">
            <a:spLocks noGrp="1"/>
          </p:cNvSpPr>
          <p:nvPr>
            <p:ph type="dt" idx="10"/>
          </p:nvPr>
        </p:nvSpPr>
        <p:spPr>
          <a:xfrm>
            <a:off x="9357855" y="6492875"/>
            <a:ext cx="2743200" cy="3651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2" name="Google Shape;22;g7119cced83_0_99"/>
          <p:cNvSpPr txBox="1">
            <a:spLocks noGrp="1"/>
          </p:cNvSpPr>
          <p:nvPr>
            <p:ph type="ftr" idx="11"/>
          </p:nvPr>
        </p:nvSpPr>
        <p:spPr>
          <a:xfrm>
            <a:off x="680321" y="5936188"/>
            <a:ext cx="68706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3" name="Google Shape;23;g7119cced83_0_99"/>
          <p:cNvSpPr txBox="1">
            <a:spLocks noGrp="1"/>
          </p:cNvSpPr>
          <p:nvPr>
            <p:ph type="sldNum" idx="12"/>
          </p:nvPr>
        </p:nvSpPr>
        <p:spPr>
          <a:xfrm>
            <a:off x="10729455" y="753227"/>
            <a:ext cx="1154100" cy="10908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4" name="Google Shape;24;g7119cced83_0_99"/>
          <p:cNvSpPr/>
          <p:nvPr/>
        </p:nvSpPr>
        <p:spPr>
          <a:xfrm>
            <a:off x="5732813" y="1604188"/>
            <a:ext cx="2900100" cy="69600"/>
          </a:xfrm>
          <a:prstGeom prst="rect">
            <a:avLst/>
          </a:prstGeom>
          <a:solidFill>
            <a:srgbClr val="4EB74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 name="Google Shape;25;g7119cced83_0_99"/>
          <p:cNvSpPr/>
          <p:nvPr/>
        </p:nvSpPr>
        <p:spPr>
          <a:xfrm>
            <a:off x="0" y="1604187"/>
            <a:ext cx="2704011" cy="69509"/>
          </a:xfrm>
          <a:prstGeom prst="rect">
            <a:avLst/>
          </a:prstGeom>
          <a:solidFill>
            <a:srgbClr val="F49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6" name="Google Shape;26;g7119cced83_0_99"/>
          <p:cNvSpPr/>
          <p:nvPr/>
        </p:nvSpPr>
        <p:spPr>
          <a:xfrm rot="10800000" flipH="1">
            <a:off x="2704011" y="1604187"/>
            <a:ext cx="3028802" cy="69509"/>
          </a:xfrm>
          <a:prstGeom prst="rect">
            <a:avLst/>
          </a:prstGeom>
          <a:solidFill>
            <a:srgbClr val="154A9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27" name="Google Shape;27;g7119cced83_0_99"/>
          <p:cNvPicPr preferRelativeResize="0"/>
          <p:nvPr/>
        </p:nvPicPr>
        <p:blipFill rotWithShape="1">
          <a:blip r:embed="rId2">
            <a:alphaModFix/>
          </a:blip>
          <a:srcRect/>
          <a:stretch/>
        </p:blipFill>
        <p:spPr>
          <a:xfrm>
            <a:off x="7800126" y="134938"/>
            <a:ext cx="4391874" cy="1601817"/>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g7119cced83_0_62"/>
          <p:cNvSpPr txBox="1">
            <a:spLocks noGrp="1"/>
          </p:cNvSpPr>
          <p:nvPr>
            <p:ph type="title"/>
          </p:nvPr>
        </p:nvSpPr>
        <p:spPr>
          <a:xfrm>
            <a:off x="415600" y="2867800"/>
            <a:ext cx="11360700" cy="11223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30" name="Google Shape;30;g7119cced83_0_62"/>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1"/>
        <p:cNvGrpSpPr/>
        <p:nvPr/>
      </p:nvGrpSpPr>
      <p:grpSpPr>
        <a:xfrm>
          <a:off x="0" y="0"/>
          <a:ext cx="0" cy="0"/>
          <a:chOff x="0" y="0"/>
          <a:chExt cx="0" cy="0"/>
        </a:xfrm>
      </p:grpSpPr>
      <p:sp>
        <p:nvSpPr>
          <p:cNvPr id="32" name="Google Shape;32;g7119cced83_0_65"/>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33" name="Google Shape;33;g7119cced83_0_65"/>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34" name="Google Shape;34;g7119cced83_0_65"/>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5"/>
        <p:cNvGrpSpPr/>
        <p:nvPr/>
      </p:nvGrpSpPr>
      <p:grpSpPr>
        <a:xfrm>
          <a:off x="0" y="0"/>
          <a:ext cx="0" cy="0"/>
          <a:chOff x="0" y="0"/>
          <a:chExt cx="0" cy="0"/>
        </a:xfrm>
      </p:grpSpPr>
      <p:sp>
        <p:nvSpPr>
          <p:cNvPr id="36" name="Google Shape;36;g7119cced83_0_69"/>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37" name="Google Shape;37;g7119cced83_0_69"/>
          <p:cNvSpPr txBox="1">
            <a:spLocks noGrp="1"/>
          </p:cNvSpPr>
          <p:nvPr>
            <p:ph type="body" idx="1"/>
          </p:nvPr>
        </p:nvSpPr>
        <p:spPr>
          <a:xfrm>
            <a:off x="415600" y="1536633"/>
            <a:ext cx="5333100" cy="4555200"/>
          </a:xfrm>
          <a:prstGeom prst="rect">
            <a:avLst/>
          </a:prstGeom>
          <a:noFill/>
          <a:ln>
            <a:noFill/>
          </a:ln>
        </p:spPr>
        <p:txBody>
          <a:bodyPr spcFirstLastPara="1" wrap="square" lIns="121900" tIns="121900" rIns="121900" bIns="121900" anchor="t" anchorCtr="0">
            <a:no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38" name="Google Shape;38;g7119cced83_0_69"/>
          <p:cNvSpPr txBox="1">
            <a:spLocks noGrp="1"/>
          </p:cNvSpPr>
          <p:nvPr>
            <p:ph type="body" idx="2"/>
          </p:nvPr>
        </p:nvSpPr>
        <p:spPr>
          <a:xfrm>
            <a:off x="6443200" y="1536633"/>
            <a:ext cx="5333100" cy="4555200"/>
          </a:xfrm>
          <a:prstGeom prst="rect">
            <a:avLst/>
          </a:prstGeom>
          <a:noFill/>
          <a:ln>
            <a:noFill/>
          </a:ln>
        </p:spPr>
        <p:txBody>
          <a:bodyPr spcFirstLastPara="1" wrap="square" lIns="121900" tIns="121900" rIns="121900" bIns="121900" anchor="t" anchorCtr="0">
            <a:no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39" name="Google Shape;39;g7119cced83_0_69"/>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g7119cced83_0_74"/>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42" name="Google Shape;42;g7119cced83_0_7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3"/>
        <p:cNvGrpSpPr/>
        <p:nvPr/>
      </p:nvGrpSpPr>
      <p:grpSpPr>
        <a:xfrm>
          <a:off x="0" y="0"/>
          <a:ext cx="0" cy="0"/>
          <a:chOff x="0" y="0"/>
          <a:chExt cx="0" cy="0"/>
        </a:xfrm>
      </p:grpSpPr>
      <p:sp>
        <p:nvSpPr>
          <p:cNvPr id="44" name="Google Shape;44;g7119cced83_0_77"/>
          <p:cNvSpPr txBox="1">
            <a:spLocks noGrp="1"/>
          </p:cNvSpPr>
          <p:nvPr>
            <p:ph type="title"/>
          </p:nvPr>
        </p:nvSpPr>
        <p:spPr>
          <a:xfrm>
            <a:off x="415600" y="740800"/>
            <a:ext cx="3744000" cy="1007700"/>
          </a:xfrm>
          <a:prstGeom prst="rect">
            <a:avLst/>
          </a:prstGeom>
          <a:noFill/>
          <a:ln>
            <a:noFill/>
          </a:ln>
        </p:spPr>
        <p:txBody>
          <a:bodyPr spcFirstLastPara="1" wrap="square" lIns="121900" tIns="121900" rIns="121900" bIns="121900" anchor="b" anchorCtr="0">
            <a:noAutofit/>
          </a:bodyPr>
          <a:lstStyle>
            <a:lvl1pPr lvl="0" algn="l">
              <a:lnSpc>
                <a:spcPct val="100000"/>
              </a:lnSpc>
              <a:spcBef>
                <a:spcPts val="0"/>
              </a:spcBef>
              <a:spcAft>
                <a:spcPts val="0"/>
              </a:spcAft>
              <a:buSzPts val="3200"/>
              <a:buNone/>
              <a:defRPr sz="32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a:endParaRPr/>
          </a:p>
        </p:txBody>
      </p:sp>
      <p:sp>
        <p:nvSpPr>
          <p:cNvPr id="45" name="Google Shape;45;g7119cced83_0_77"/>
          <p:cNvSpPr txBox="1">
            <a:spLocks noGrp="1"/>
          </p:cNvSpPr>
          <p:nvPr>
            <p:ph type="body" idx="1"/>
          </p:nvPr>
        </p:nvSpPr>
        <p:spPr>
          <a:xfrm>
            <a:off x="415600" y="1852800"/>
            <a:ext cx="3744000" cy="4239300"/>
          </a:xfrm>
          <a:prstGeom prst="rect">
            <a:avLst/>
          </a:prstGeom>
          <a:noFill/>
          <a:ln>
            <a:noFill/>
          </a:ln>
        </p:spPr>
        <p:txBody>
          <a:bodyPr spcFirstLastPara="1" wrap="square" lIns="121900" tIns="121900" rIns="121900" bIns="121900" anchor="t" anchorCtr="0">
            <a:no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46" name="Google Shape;46;g7119cced83_0_7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7"/>
        <p:cNvGrpSpPr/>
        <p:nvPr/>
      </p:nvGrpSpPr>
      <p:grpSpPr>
        <a:xfrm>
          <a:off x="0" y="0"/>
          <a:ext cx="0" cy="0"/>
          <a:chOff x="0" y="0"/>
          <a:chExt cx="0" cy="0"/>
        </a:xfrm>
      </p:grpSpPr>
      <p:sp>
        <p:nvSpPr>
          <p:cNvPr id="48" name="Google Shape;48;g7119cced83_0_81"/>
          <p:cNvSpPr txBox="1">
            <a:spLocks noGrp="1"/>
          </p:cNvSpPr>
          <p:nvPr>
            <p:ph type="title"/>
          </p:nvPr>
        </p:nvSpPr>
        <p:spPr>
          <a:xfrm>
            <a:off x="653667" y="600200"/>
            <a:ext cx="8490300" cy="5454300"/>
          </a:xfrm>
          <a:prstGeom prst="rect">
            <a:avLst/>
          </a:prstGeom>
          <a:noFill/>
          <a:ln>
            <a:noFill/>
          </a:ln>
        </p:spPr>
        <p:txBody>
          <a:bodyPr spcFirstLastPara="1" wrap="square" lIns="121900" tIns="121900" rIns="121900" bIns="121900" anchor="ctr" anchorCtr="0">
            <a:no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a:endParaRPr/>
          </a:p>
        </p:txBody>
      </p:sp>
      <p:sp>
        <p:nvSpPr>
          <p:cNvPr id="49" name="Google Shape;49;g7119cced83_0_8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0"/>
        <p:cNvGrpSpPr/>
        <p:nvPr/>
      </p:nvGrpSpPr>
      <p:grpSpPr>
        <a:xfrm>
          <a:off x="0" y="0"/>
          <a:ext cx="0" cy="0"/>
          <a:chOff x="0" y="0"/>
          <a:chExt cx="0" cy="0"/>
        </a:xfrm>
      </p:grpSpPr>
      <p:sp>
        <p:nvSpPr>
          <p:cNvPr id="51" name="Google Shape;51;g7119cced83_0_84"/>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52;g7119cced83_0_84"/>
          <p:cNvSpPr txBox="1">
            <a:spLocks noGrp="1"/>
          </p:cNvSpPr>
          <p:nvPr>
            <p:ph type="title"/>
          </p:nvPr>
        </p:nvSpPr>
        <p:spPr>
          <a:xfrm>
            <a:off x="354000" y="1644233"/>
            <a:ext cx="5393700" cy="19764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a:endParaRPr/>
          </a:p>
        </p:txBody>
      </p:sp>
      <p:sp>
        <p:nvSpPr>
          <p:cNvPr id="53" name="Google Shape;53;g7119cced83_0_84"/>
          <p:cNvSpPr txBox="1">
            <a:spLocks noGrp="1"/>
          </p:cNvSpPr>
          <p:nvPr>
            <p:ph type="subTitle" idx="1"/>
          </p:nvPr>
        </p:nvSpPr>
        <p:spPr>
          <a:xfrm>
            <a:off x="354000" y="3737433"/>
            <a:ext cx="5393700" cy="16467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54" name="Google Shape;54;g7119cced83_0_84"/>
          <p:cNvSpPr txBox="1">
            <a:spLocks noGrp="1"/>
          </p:cNvSpPr>
          <p:nvPr>
            <p:ph type="body" idx="2"/>
          </p:nvPr>
        </p:nvSpPr>
        <p:spPr>
          <a:xfrm>
            <a:off x="6586000" y="965433"/>
            <a:ext cx="5115900" cy="4926900"/>
          </a:xfrm>
          <a:prstGeom prst="rect">
            <a:avLst/>
          </a:prstGeom>
          <a:noFill/>
          <a:ln>
            <a:noFill/>
          </a:ln>
        </p:spPr>
        <p:txBody>
          <a:bodyPr spcFirstLastPara="1" wrap="square" lIns="121900" tIns="121900" rIns="121900" bIns="121900" anchor="ctr"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55" name="Google Shape;55;g7119cced83_0_8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9"/>
        <p:cNvGrpSpPr/>
        <p:nvPr/>
      </p:nvGrpSpPr>
      <p:grpSpPr>
        <a:xfrm>
          <a:off x="0" y="0"/>
          <a:ext cx="0" cy="0"/>
          <a:chOff x="0" y="0"/>
          <a:chExt cx="0" cy="0"/>
        </a:xfrm>
      </p:grpSpPr>
      <p:sp>
        <p:nvSpPr>
          <p:cNvPr id="10" name="Google Shape;10;g7119cced83_0_54"/>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marR="0" lvl="0"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9pPr>
          </a:lstStyle>
          <a:p>
            <a:endParaRPr/>
          </a:p>
        </p:txBody>
      </p:sp>
      <p:sp>
        <p:nvSpPr>
          <p:cNvPr id="11" name="Google Shape;11;g7119cced83_0_54"/>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marR="0" lvl="0" indent="-381000" algn="l" rtl="0">
              <a:lnSpc>
                <a:spcPct val="115000"/>
              </a:lnSpc>
              <a:spcBef>
                <a:spcPts val="0"/>
              </a:spcBef>
              <a:spcAft>
                <a:spcPts val="0"/>
              </a:spcAft>
              <a:buClr>
                <a:schemeClr val="dk2"/>
              </a:buClr>
              <a:buSzPts val="2400"/>
              <a:buFont typeface="Arial"/>
              <a:buChar char="●"/>
              <a:defRPr sz="2400" b="0" i="0" u="none" strike="noStrike" cap="none">
                <a:solidFill>
                  <a:schemeClr val="dk2"/>
                </a:solidFill>
                <a:latin typeface="Arial"/>
                <a:ea typeface="Arial"/>
                <a:cs typeface="Arial"/>
                <a:sym typeface="Arial"/>
              </a:defRPr>
            </a:lvl1pPr>
            <a:lvl2pPr marL="914400" marR="0" lvl="1"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2pPr>
            <a:lvl3pPr marL="1371600" marR="0" lvl="2"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3pPr>
            <a:lvl4pPr marL="1828800" marR="0" lvl="3"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4pPr>
            <a:lvl5pPr marL="2286000" marR="0" lvl="4"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5pPr>
            <a:lvl6pPr marL="2743200" marR="0" lvl="5"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6pPr>
            <a:lvl7pPr marL="3200400" marR="0" lvl="6"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7pPr>
            <a:lvl8pPr marL="3657600" marR="0" lvl="7"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8pPr>
            <a:lvl9pPr marL="4114800" marR="0" lvl="8" indent="-349250" algn="l" rtl="0">
              <a:lnSpc>
                <a:spcPct val="115000"/>
              </a:lnSpc>
              <a:spcBef>
                <a:spcPts val="2100"/>
              </a:spcBef>
              <a:spcAft>
                <a:spcPts val="2100"/>
              </a:spcAft>
              <a:buClr>
                <a:schemeClr val="dk2"/>
              </a:buClr>
              <a:buSzPts val="1900"/>
              <a:buFont typeface="Arial"/>
              <a:buChar char="■"/>
              <a:defRPr sz="1900" b="0" i="0" u="none" strike="noStrike" cap="none">
                <a:solidFill>
                  <a:schemeClr val="dk2"/>
                </a:solidFill>
                <a:latin typeface="Arial"/>
                <a:ea typeface="Arial"/>
                <a:cs typeface="Arial"/>
                <a:sym typeface="Arial"/>
              </a:defRPr>
            </a:lvl9pPr>
          </a:lstStyle>
          <a:p>
            <a:endParaRPr/>
          </a:p>
        </p:txBody>
      </p:sp>
      <p:sp>
        <p:nvSpPr>
          <p:cNvPr id="12" name="Google Shape;12;g7119cced83_0_5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hyperlink" Target="https://www.slideshare.net/AhmedElfaitury/literature-search-technique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pressbooks.pub/introtocollegeresearch/chapter/creating-a-search-statement/"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s://www.wur.nl/en/Library/Students/e-learning-modules.htm" TargetMode="External"/><Relationship Id="rId3" Type="http://schemas.openxmlformats.org/officeDocument/2006/relationships/hyperlink" Target="https://doi.org/10.1186/s12874-018-0545-3" TargetMode="External"/><Relationship Id="rId7" Type="http://schemas.openxmlformats.org/officeDocument/2006/relationships/hyperlink" Target="https://www.wur.nl/en/Library/Students/Searching-for-literature.htm"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library.leeds.ac.uk/info/1404/literature_searching/14/literature_searching_explained/5" TargetMode="External"/><Relationship Id="rId5" Type="http://schemas.openxmlformats.org/officeDocument/2006/relationships/hyperlink" Target="https://libguides.bodleian.ox.ac.uk/systematic-reviews/home" TargetMode="External"/><Relationship Id="rId10" Type="http://schemas.openxmlformats.org/officeDocument/2006/relationships/hyperlink" Target="http://www.who.int/hinari/training/Basic_Course/en/" TargetMode="External"/><Relationship Id="rId4" Type="http://schemas.openxmlformats.org/officeDocument/2006/relationships/hyperlink" Target="https://isulibrary.isunet.edu/index.php?lvl=cmspage&amp;pageid=4&amp;id_article=955" TargetMode="External"/><Relationship Id="rId9" Type="http://schemas.openxmlformats.org/officeDocument/2006/relationships/hyperlink" Target="https://library.wur.nl/infoboard/module_2/page14872.html"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www.research4life.org/" TargetMode="External"/><Relationship Id="rId7" Type="http://schemas.openxmlformats.org/officeDocument/2006/relationships/hyperlink" Target="https://bit.ly/2w3CU5C"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www.research4life.org/newsletter" TargetMode="External"/><Relationship Id="rId5" Type="http://schemas.openxmlformats.org/officeDocument/2006/relationships/hyperlink" Target="http://www.research4life.org/training" TargetMode="External"/><Relationship Id="rId4" Type="http://schemas.openxmlformats.org/officeDocument/2006/relationships/hyperlink" Target="mailto:r4l@research4life.org"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19.xml"/><Relationship Id="rId1" Type="http://schemas.openxmlformats.org/officeDocument/2006/relationships/slideLayout" Target="../slideLayouts/slideLayout13.xml"/><Relationship Id="rId5" Type="http://schemas.openxmlformats.org/officeDocument/2006/relationships/image" Target="../media/image2.jp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creativecommons.org/licenses/by-sa/4.0/" TargetMode="External"/></Relationships>
</file>

<file path=ppt/slides/_rels/slide2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hyperlink" Target="about:blank" TargetMode="External"/><Relationship Id="rId7"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image" Target="../media/image14.png"/><Relationship Id="rId5" Type="http://schemas.openxmlformats.org/officeDocument/2006/relationships/image" Target="../media/image2.jpg"/><Relationship Id="rId4" Type="http://schemas.openxmlformats.org/officeDocument/2006/relationships/image" Target="../media/image13.png"/><Relationship Id="rId9" Type="http://schemas.openxmlformats.org/officeDocument/2006/relationships/image" Target="../media/image17.png"/></Relationships>
</file>

<file path=ppt/slides/_rels/slide21.xml.rels><?xml version="1.0" encoding="UTF-8" standalone="yes"?>
<Relationships xmlns="http://schemas.openxmlformats.org/package/2006/relationships"><Relationship Id="rId8" Type="http://schemas.openxmlformats.org/officeDocument/2006/relationships/hyperlink" Target="http://www.research4life.org" TargetMode="External"/><Relationship Id="rId3" Type="http://schemas.openxmlformats.org/officeDocument/2006/relationships/image" Target="../media/image3.png"/><Relationship Id="rId7" Type="http://schemas.openxmlformats.org/officeDocument/2006/relationships/image" Target="../media/image7.jp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hyperlink" Target="mailto:r4l@research4life.or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library.wur.nl/infoboard/module_2/page14872.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38"/>
          <p:cNvSpPr txBox="1">
            <a:spLocks noGrp="1"/>
          </p:cNvSpPr>
          <p:nvPr>
            <p:ph type="subTitle" idx="1"/>
          </p:nvPr>
        </p:nvSpPr>
        <p:spPr>
          <a:xfrm>
            <a:off x="0" y="4258370"/>
            <a:ext cx="12192000" cy="7227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t" anchorCtr="0">
            <a:normAutofit/>
          </a:bodyPr>
          <a:lstStyle/>
          <a:p>
            <a:pPr marL="0" lvl="0" indent="0" algn="ctr" rtl="0">
              <a:lnSpc>
                <a:spcPct val="100000"/>
              </a:lnSpc>
              <a:spcBef>
                <a:spcPts val="0"/>
              </a:spcBef>
              <a:spcAft>
                <a:spcPts val="0"/>
              </a:spcAft>
              <a:buClr>
                <a:srgbClr val="FFFFFF"/>
              </a:buClr>
              <a:buSzPts val="3600"/>
              <a:buNone/>
            </a:pPr>
            <a:r>
              <a:rPr lang="en-US" sz="3400" dirty="0">
                <a:solidFill>
                  <a:srgbClr val="004890"/>
                </a:solidFill>
                <a:latin typeface="Open Sans"/>
                <a:ea typeface="Open Sans"/>
                <a:cs typeface="Open Sans"/>
                <a:sym typeface="Open Sans"/>
              </a:rPr>
              <a:t>Using information </a:t>
            </a:r>
            <a:r>
              <a:rPr lang="en-US" sz="3400" dirty="0">
                <a:solidFill>
                  <a:srgbClr val="004890"/>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r</a:t>
            </a:r>
            <a:r>
              <a:rPr lang="en-US" sz="3400" dirty="0">
                <a:solidFill>
                  <a:srgbClr val="004890"/>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
                  </a:ext>
                </a:extLst>
              </a:rPr>
              <a:t>esources</a:t>
            </a:r>
            <a:endParaRPr sz="3400" dirty="0">
              <a:solidFill>
                <a:srgbClr val="004890"/>
              </a:solidFill>
              <a:latin typeface="Open Sans"/>
              <a:ea typeface="Open Sans"/>
              <a:cs typeface="Open Sans"/>
              <a:sym typeface="Open Sans"/>
            </a:endParaRPr>
          </a:p>
        </p:txBody>
      </p:sp>
      <p:sp>
        <p:nvSpPr>
          <p:cNvPr id="70" name="Google Shape;70;p38"/>
          <p:cNvSpPr txBox="1">
            <a:spLocks noGrp="1"/>
          </p:cNvSpPr>
          <p:nvPr>
            <p:ph type="ctrTitle"/>
          </p:nvPr>
        </p:nvSpPr>
        <p:spPr>
          <a:xfrm>
            <a:off x="-2" y="2036456"/>
            <a:ext cx="12192000" cy="1596900"/>
          </a:xfrm>
          <a:prstGeom prst="rect">
            <a:avLst/>
          </a:prstGeom>
          <a:noFill/>
          <a:ln>
            <a:noFill/>
          </a:ln>
        </p:spPr>
        <p:txBody>
          <a:bodyPr spcFirstLastPara="1" wrap="square" lIns="91425" tIns="45700" rIns="91425" bIns="0" anchor="b" anchorCtr="0">
            <a:noAutofit/>
          </a:bodyPr>
          <a:lstStyle/>
          <a:p>
            <a:pPr marL="0" lvl="0" indent="0" algn="ctr" rtl="0">
              <a:lnSpc>
                <a:spcPct val="90000"/>
              </a:lnSpc>
              <a:spcBef>
                <a:spcPts val="0"/>
              </a:spcBef>
              <a:spcAft>
                <a:spcPts val="0"/>
              </a:spcAft>
              <a:buSzPts val="4400"/>
              <a:buNone/>
            </a:pPr>
            <a:r>
              <a:rPr lang="en-US" sz="3500" b="1" dirty="0">
                <a:solidFill>
                  <a:srgbClr val="004890"/>
                </a:solidFill>
                <a:latin typeface="Open Sans"/>
                <a:ea typeface="Open Sans"/>
                <a:cs typeface="Open Sans"/>
                <a:sym typeface="Open Sans"/>
              </a:rPr>
              <a:t> Discovery and re-use of scholarly literature</a:t>
            </a:r>
            <a:endParaRPr sz="3500" b="1" dirty="0">
              <a:solidFill>
                <a:srgbClr val="004890"/>
              </a:solidFill>
              <a:latin typeface="Open Sans"/>
              <a:ea typeface="Open Sans"/>
              <a:cs typeface="Open Sans"/>
              <a:sym typeface="Open Sans"/>
            </a:endParaRPr>
          </a:p>
        </p:txBody>
      </p:sp>
      <p:sp>
        <p:nvSpPr>
          <p:cNvPr id="71" name="Google Shape;71;p38"/>
          <p:cNvSpPr txBox="1"/>
          <p:nvPr/>
        </p:nvSpPr>
        <p:spPr>
          <a:xfrm>
            <a:off x="-2" y="5606084"/>
            <a:ext cx="12192000" cy="369300"/>
          </a:xfrm>
          <a:prstGeom prst="rect">
            <a:avLst/>
          </a:prstGeom>
          <a:solidFill>
            <a:srgbClr val="586F7C"/>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1" i="0" u="none" strike="noStrike" cap="none">
                <a:solidFill>
                  <a:schemeClr val="lt1"/>
                </a:solidFill>
                <a:latin typeface="Open Sans"/>
                <a:ea typeface="Open Sans"/>
                <a:cs typeface="Open Sans"/>
                <a:sym typeface="Open Sans"/>
              </a:rPr>
              <a:t>Research4Life is a public-private partnership of five collections:</a:t>
            </a:r>
            <a:endParaRPr sz="1800" b="1" i="0" u="none" strike="noStrike" cap="none">
              <a:solidFill>
                <a:schemeClr val="lt1"/>
              </a:solidFill>
              <a:latin typeface="Open Sans"/>
              <a:ea typeface="Open Sans"/>
              <a:cs typeface="Open Sans"/>
              <a:sym typeface="Open Sans"/>
            </a:endParaRPr>
          </a:p>
        </p:txBody>
      </p:sp>
      <p:pic>
        <p:nvPicPr>
          <p:cNvPr id="72" name="Google Shape;72;p38"/>
          <p:cNvPicPr preferRelativeResize="0"/>
          <p:nvPr/>
        </p:nvPicPr>
        <p:blipFill rotWithShape="1">
          <a:blip r:embed="rId3">
            <a:alphaModFix/>
          </a:blip>
          <a:srcRect/>
          <a:stretch/>
        </p:blipFill>
        <p:spPr>
          <a:xfrm>
            <a:off x="841600" y="6148180"/>
            <a:ext cx="1523874" cy="633932"/>
          </a:xfrm>
          <a:prstGeom prst="rect">
            <a:avLst/>
          </a:prstGeom>
          <a:noFill/>
          <a:ln>
            <a:noFill/>
          </a:ln>
        </p:spPr>
      </p:pic>
      <p:pic>
        <p:nvPicPr>
          <p:cNvPr id="73" name="Google Shape;73;p38"/>
          <p:cNvPicPr preferRelativeResize="0"/>
          <p:nvPr/>
        </p:nvPicPr>
        <p:blipFill rotWithShape="1">
          <a:blip r:embed="rId4">
            <a:alphaModFix/>
          </a:blip>
          <a:srcRect/>
          <a:stretch/>
        </p:blipFill>
        <p:spPr>
          <a:xfrm>
            <a:off x="3026669" y="6207625"/>
            <a:ext cx="1962613" cy="515078"/>
          </a:xfrm>
          <a:prstGeom prst="rect">
            <a:avLst/>
          </a:prstGeom>
          <a:noFill/>
          <a:ln>
            <a:noFill/>
          </a:ln>
        </p:spPr>
      </p:pic>
      <p:pic>
        <p:nvPicPr>
          <p:cNvPr id="74" name="Google Shape;74;p38"/>
          <p:cNvPicPr preferRelativeResize="0"/>
          <p:nvPr/>
        </p:nvPicPr>
        <p:blipFill rotWithShape="1">
          <a:blip r:embed="rId5">
            <a:alphaModFix/>
          </a:blip>
          <a:srcRect/>
          <a:stretch/>
        </p:blipFill>
        <p:spPr>
          <a:xfrm>
            <a:off x="5650478" y="6118184"/>
            <a:ext cx="1612438" cy="693960"/>
          </a:xfrm>
          <a:prstGeom prst="rect">
            <a:avLst/>
          </a:prstGeom>
          <a:noFill/>
          <a:ln>
            <a:noFill/>
          </a:ln>
        </p:spPr>
      </p:pic>
      <p:pic>
        <p:nvPicPr>
          <p:cNvPr id="75" name="Google Shape;75;p38"/>
          <p:cNvPicPr preferRelativeResize="0"/>
          <p:nvPr/>
        </p:nvPicPr>
        <p:blipFill rotWithShape="1">
          <a:blip r:embed="rId6">
            <a:alphaModFix/>
          </a:blip>
          <a:srcRect/>
          <a:stretch/>
        </p:blipFill>
        <p:spPr>
          <a:xfrm>
            <a:off x="7920080" y="6181191"/>
            <a:ext cx="1468376" cy="567894"/>
          </a:xfrm>
          <a:prstGeom prst="rect">
            <a:avLst/>
          </a:prstGeom>
          <a:noFill/>
          <a:ln>
            <a:noFill/>
          </a:ln>
        </p:spPr>
      </p:pic>
      <p:pic>
        <p:nvPicPr>
          <p:cNvPr id="76" name="Google Shape;76;p38"/>
          <p:cNvPicPr preferRelativeResize="0"/>
          <p:nvPr/>
        </p:nvPicPr>
        <p:blipFill rotWithShape="1">
          <a:blip r:embed="rId7">
            <a:alphaModFix/>
          </a:blip>
          <a:srcRect/>
          <a:stretch/>
        </p:blipFill>
        <p:spPr>
          <a:xfrm>
            <a:off x="9938199" y="6141339"/>
            <a:ext cx="1523874" cy="64764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g829bd93e03_0_0"/>
          <p:cNvSpPr txBox="1">
            <a:spLocks noGrp="1"/>
          </p:cNvSpPr>
          <p:nvPr>
            <p:ph type="title"/>
          </p:nvPr>
        </p:nvSpPr>
        <p:spPr>
          <a:xfrm>
            <a:off x="0" y="378812"/>
            <a:ext cx="8010144"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600"/>
              <a:buNone/>
            </a:pPr>
            <a:r>
              <a:rPr lang="en-US" sz="3330" dirty="0">
                <a:solidFill>
                  <a:srgbClr val="586F7C"/>
                </a:solidFill>
                <a:latin typeface="Open Sans"/>
                <a:ea typeface="Open Sans"/>
                <a:cs typeface="Open Sans"/>
                <a:sym typeface="Open Sans"/>
              </a:rPr>
              <a:t>Developing a search strategy: Process overview</a:t>
            </a:r>
            <a:endParaRPr dirty="0">
              <a:latin typeface="Open Sans"/>
              <a:ea typeface="Open Sans"/>
              <a:cs typeface="Open Sans"/>
              <a:sym typeface="Open Sans"/>
            </a:endParaRPr>
          </a:p>
        </p:txBody>
      </p:sp>
      <p:sp>
        <p:nvSpPr>
          <p:cNvPr id="167" name="Google Shape;167;g829bd93e03_0_0"/>
          <p:cNvSpPr txBox="1"/>
          <p:nvPr/>
        </p:nvSpPr>
        <p:spPr>
          <a:xfrm>
            <a:off x="2774847" y="6396300"/>
            <a:ext cx="6544800" cy="461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rgbClr val="000000"/>
                </a:solidFill>
                <a:latin typeface="Arial"/>
                <a:ea typeface="Arial"/>
                <a:cs typeface="Arial"/>
                <a:sym typeface="Arial"/>
              </a:rPr>
              <a:t>Source: </a:t>
            </a:r>
            <a:r>
              <a:rPr lang="en-US" sz="1200" b="0" i="0" u="sng" strike="noStrike" cap="none" dirty="0">
                <a:solidFill>
                  <a:srgbClr val="000000"/>
                </a:solidFill>
                <a:latin typeface="Arial"/>
                <a:ea typeface="Arial"/>
                <a:cs typeface="Arial"/>
                <a:sym typeface="Arial"/>
                <a:hlinkClick r:id="rId3"/>
              </a:rPr>
              <a:t>https://www.slideshare.net/AhmedElfaitury/literature-search-techniques</a:t>
            </a:r>
            <a:r>
              <a:rPr lang="en-US" sz="1200" b="0" i="0" u="sng" strike="noStrike" cap="none" dirty="0">
                <a:solidFill>
                  <a:srgbClr val="000000"/>
                </a:solidFill>
                <a:latin typeface="Arial"/>
                <a:ea typeface="Arial"/>
                <a:cs typeface="Arial"/>
                <a:sym typeface="Arial"/>
              </a:rPr>
              <a:t> </a:t>
            </a:r>
            <a:r>
              <a:rPr lang="en-US" sz="1200" b="0" i="0" u="none" strike="noStrike" cap="none" dirty="0">
                <a:solidFill>
                  <a:srgbClr val="000000"/>
                </a:solidFill>
                <a:latin typeface="Arial"/>
                <a:ea typeface="Arial"/>
                <a:cs typeface="Arial"/>
                <a:sym typeface="Arial"/>
              </a:rPr>
              <a:t>Accessed 8 July 2022</a:t>
            </a:r>
            <a:endParaRPr sz="1200" b="0" i="0" u="none" strike="noStrike" cap="none" dirty="0">
              <a:solidFill>
                <a:srgbClr val="000000"/>
              </a:solidFill>
              <a:latin typeface="Arial"/>
              <a:ea typeface="Arial"/>
              <a:cs typeface="Arial"/>
              <a:sym typeface="Arial"/>
            </a:endParaRPr>
          </a:p>
        </p:txBody>
      </p:sp>
      <p:pic>
        <p:nvPicPr>
          <p:cNvPr id="168" name="Google Shape;168;g829bd93e03_0_0"/>
          <p:cNvPicPr preferRelativeResize="0"/>
          <p:nvPr/>
        </p:nvPicPr>
        <p:blipFill rotWithShape="1">
          <a:blip r:embed="rId4">
            <a:alphaModFix/>
          </a:blip>
          <a:srcRect l="992" t="2569" r="1586" b="1862"/>
          <a:stretch/>
        </p:blipFill>
        <p:spPr>
          <a:xfrm>
            <a:off x="1184788" y="1725243"/>
            <a:ext cx="8711380" cy="464606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10"/>
          <p:cNvSpPr txBox="1">
            <a:spLocks noGrp="1"/>
          </p:cNvSpPr>
          <p:nvPr>
            <p:ph type="title"/>
          </p:nvPr>
        </p:nvSpPr>
        <p:spPr>
          <a:xfrm>
            <a:off x="0" y="437222"/>
            <a:ext cx="96138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Refining a search</a:t>
            </a:r>
            <a:endParaRPr>
              <a:solidFill>
                <a:srgbClr val="586F7C"/>
              </a:solidFill>
              <a:latin typeface="Open Sans"/>
              <a:ea typeface="Open Sans"/>
              <a:cs typeface="Open Sans"/>
              <a:sym typeface="Open Sans"/>
            </a:endParaRPr>
          </a:p>
        </p:txBody>
      </p:sp>
      <p:sp>
        <p:nvSpPr>
          <p:cNvPr id="175" name="Google Shape;175;p10"/>
          <p:cNvSpPr txBox="1">
            <a:spLocks noGrp="1"/>
          </p:cNvSpPr>
          <p:nvPr>
            <p:ph type="body" idx="1"/>
          </p:nvPr>
        </p:nvSpPr>
        <p:spPr>
          <a:xfrm>
            <a:off x="5907024" y="2066544"/>
            <a:ext cx="5486400" cy="4535424"/>
          </a:xfrm>
          <a:prstGeom prst="rect">
            <a:avLst/>
          </a:prstGeom>
          <a:noFill/>
          <a:ln>
            <a:noFill/>
          </a:ln>
        </p:spPr>
        <p:txBody>
          <a:bodyPr spcFirstLastPara="1" wrap="square" lIns="91425" tIns="45700" rIns="91425" bIns="45700" anchor="t" anchorCtr="0">
            <a:normAutofit/>
          </a:bodyPr>
          <a:lstStyle/>
          <a:p>
            <a:pPr marL="342900" lvl="0" indent="-342900" algn="l" rtl="0">
              <a:lnSpc>
                <a:spcPct val="110000"/>
              </a:lnSpc>
              <a:spcBef>
                <a:spcPts val="0"/>
              </a:spcBef>
              <a:spcAft>
                <a:spcPts val="0"/>
              </a:spcAft>
              <a:buClr>
                <a:schemeClr val="dk1"/>
              </a:buClr>
              <a:buSzPts val="2200"/>
              <a:buFont typeface="Courier New"/>
              <a:buChar char="o"/>
            </a:pPr>
            <a:r>
              <a:rPr lang="en-US" sz="2200" b="1">
                <a:solidFill>
                  <a:srgbClr val="3F3F3F"/>
                </a:solidFill>
                <a:latin typeface="Open Sans"/>
                <a:ea typeface="Open Sans"/>
                <a:cs typeface="Open Sans"/>
                <a:sym typeface="Open Sans"/>
              </a:rPr>
              <a:t>Think critically </a:t>
            </a:r>
            <a:r>
              <a:rPr lang="en-US" sz="2200">
                <a:solidFill>
                  <a:srgbClr val="3F3F3F"/>
                </a:solidFill>
                <a:latin typeface="Open Sans"/>
                <a:ea typeface="Open Sans"/>
                <a:cs typeface="Open Sans"/>
                <a:sym typeface="Open Sans"/>
              </a:rPr>
              <a:t>and </a:t>
            </a:r>
            <a:r>
              <a:rPr lang="en-US" sz="2200" b="1">
                <a:solidFill>
                  <a:srgbClr val="3F3F3F"/>
                </a:solidFill>
                <a:latin typeface="Open Sans"/>
                <a:ea typeface="Open Sans"/>
                <a:cs typeface="Open Sans"/>
                <a:sym typeface="Open Sans"/>
              </a:rPr>
              <a:t>judge</a:t>
            </a:r>
            <a:r>
              <a:rPr lang="en-US" sz="2200">
                <a:solidFill>
                  <a:srgbClr val="3F3F3F"/>
                </a:solidFill>
                <a:latin typeface="Open Sans"/>
                <a:ea typeface="Open Sans"/>
                <a:cs typeface="Open Sans"/>
                <a:sym typeface="Open Sans"/>
              </a:rPr>
              <a:t> what information is relevant and appropriate for your purpose.</a:t>
            </a:r>
            <a:endParaRPr>
              <a:solidFill>
                <a:srgbClr val="3F3F3F"/>
              </a:solidFill>
            </a:endParaRPr>
          </a:p>
          <a:p>
            <a:pPr marL="0" lvl="0" indent="0" algn="l" rtl="0">
              <a:lnSpc>
                <a:spcPct val="110000"/>
              </a:lnSpc>
              <a:spcBef>
                <a:spcPts val="0"/>
              </a:spcBef>
              <a:spcAft>
                <a:spcPts val="0"/>
              </a:spcAft>
              <a:buClr>
                <a:schemeClr val="dk1"/>
              </a:buClr>
              <a:buSzPts val="2200"/>
              <a:buNone/>
            </a:pPr>
            <a:endParaRPr sz="2200">
              <a:solidFill>
                <a:srgbClr val="3F3F3F"/>
              </a:solidFill>
              <a:latin typeface="Open Sans"/>
              <a:ea typeface="Open Sans"/>
              <a:cs typeface="Open Sans"/>
              <a:sym typeface="Open Sans"/>
            </a:endParaRPr>
          </a:p>
          <a:p>
            <a:pPr marL="342900" lvl="0" indent="-342900" algn="l" rtl="0">
              <a:lnSpc>
                <a:spcPct val="110000"/>
              </a:lnSpc>
              <a:spcBef>
                <a:spcPts val="0"/>
              </a:spcBef>
              <a:spcAft>
                <a:spcPts val="0"/>
              </a:spcAft>
              <a:buClr>
                <a:schemeClr val="dk1"/>
              </a:buClr>
              <a:buSzPts val="2200"/>
              <a:buFont typeface="Courier New"/>
              <a:buChar char="o"/>
            </a:pPr>
            <a:r>
              <a:rPr lang="en-US" sz="2200">
                <a:solidFill>
                  <a:srgbClr val="3F3F3F"/>
                </a:solidFill>
                <a:latin typeface="Open Sans"/>
                <a:ea typeface="Open Sans"/>
                <a:cs typeface="Open Sans"/>
                <a:sym typeface="Open Sans"/>
              </a:rPr>
              <a:t>A </a:t>
            </a:r>
            <a:r>
              <a:rPr lang="en-US" sz="2200" b="1">
                <a:solidFill>
                  <a:srgbClr val="3F3F3F"/>
                </a:solidFill>
                <a:latin typeface="Open Sans"/>
                <a:ea typeface="Open Sans"/>
                <a:cs typeface="Open Sans"/>
                <a:sym typeface="Open Sans"/>
              </a:rPr>
              <a:t>filter</a:t>
            </a:r>
            <a:r>
              <a:rPr lang="en-US" sz="2200">
                <a:solidFill>
                  <a:srgbClr val="3F3F3F"/>
                </a:solidFill>
                <a:latin typeface="Open Sans"/>
                <a:ea typeface="Open Sans"/>
                <a:cs typeface="Open Sans"/>
                <a:sym typeface="Open Sans"/>
              </a:rPr>
              <a:t> enables you to refine your search criteria further, by adding some additional search criteria.</a:t>
            </a:r>
            <a:endParaRPr>
              <a:solidFill>
                <a:srgbClr val="3F3F3F"/>
              </a:solidFill>
            </a:endParaRPr>
          </a:p>
          <a:p>
            <a:pPr marL="342900" lvl="0" indent="-203200" algn="l" rtl="0">
              <a:lnSpc>
                <a:spcPct val="110000"/>
              </a:lnSpc>
              <a:spcBef>
                <a:spcPts val="0"/>
              </a:spcBef>
              <a:spcAft>
                <a:spcPts val="0"/>
              </a:spcAft>
              <a:buClr>
                <a:schemeClr val="dk1"/>
              </a:buClr>
              <a:buSzPts val="2200"/>
              <a:buFont typeface="Courier New"/>
              <a:buNone/>
            </a:pPr>
            <a:endParaRPr sz="2200">
              <a:solidFill>
                <a:srgbClr val="3F3F3F"/>
              </a:solidFill>
              <a:latin typeface="Open Sans"/>
              <a:ea typeface="Open Sans"/>
              <a:cs typeface="Open Sans"/>
              <a:sym typeface="Open Sans"/>
            </a:endParaRPr>
          </a:p>
          <a:p>
            <a:pPr marL="342900" lvl="0" indent="-342900" algn="l" rtl="0">
              <a:lnSpc>
                <a:spcPct val="110000"/>
              </a:lnSpc>
              <a:spcBef>
                <a:spcPts val="0"/>
              </a:spcBef>
              <a:spcAft>
                <a:spcPts val="0"/>
              </a:spcAft>
              <a:buClr>
                <a:schemeClr val="dk1"/>
              </a:buClr>
              <a:buSzPts val="2200"/>
              <a:buFont typeface="Courier New"/>
              <a:buChar char="o"/>
            </a:pPr>
            <a:r>
              <a:rPr lang="en-US" sz="2200">
                <a:solidFill>
                  <a:srgbClr val="3F3F3F"/>
                </a:solidFill>
                <a:latin typeface="Open Sans"/>
                <a:ea typeface="Open Sans"/>
                <a:cs typeface="Open Sans"/>
                <a:sym typeface="Open Sans"/>
              </a:rPr>
              <a:t>A filter can be applied before running a search or it can be used to refine search results after the initial search has been executed.</a:t>
            </a:r>
            <a:endParaRPr sz="2200">
              <a:solidFill>
                <a:srgbClr val="3F3F3F"/>
              </a:solidFill>
              <a:latin typeface="Open Sans"/>
              <a:ea typeface="Open Sans"/>
              <a:cs typeface="Open Sans"/>
              <a:sym typeface="Open Sans"/>
            </a:endParaRPr>
          </a:p>
        </p:txBody>
      </p:sp>
      <p:sp>
        <p:nvSpPr>
          <p:cNvPr id="176" name="Google Shape;176;p10"/>
          <p:cNvSpPr/>
          <p:nvPr/>
        </p:nvSpPr>
        <p:spPr>
          <a:xfrm>
            <a:off x="347472" y="2395728"/>
            <a:ext cx="5303520" cy="3364992"/>
          </a:xfrm>
          <a:prstGeom prst="roundRect">
            <a:avLst>
              <a:gd name="adj" fmla="val 16667"/>
            </a:avLst>
          </a:prstGeom>
          <a:solidFill>
            <a:schemeClr val="accent1"/>
          </a:solidFill>
          <a:ln w="25400"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0"/>
              <a:buFont typeface="Arial"/>
              <a:buNone/>
            </a:pPr>
            <a:r>
              <a:rPr lang="en-US" sz="4000" b="0" i="0" u="none" strike="noStrike" cap="none">
                <a:solidFill>
                  <a:schemeClr val="lt1"/>
                </a:solidFill>
                <a:latin typeface="Open Sans"/>
                <a:ea typeface="Open Sans"/>
                <a:cs typeface="Open Sans"/>
                <a:sym typeface="Open Sans"/>
              </a:rPr>
              <a:t>“There is no such thing as the perfect search…”</a:t>
            </a:r>
            <a:endParaRPr sz="4000" b="0" i="0" u="none" strike="noStrike" cap="none">
              <a:solidFill>
                <a:schemeClr val="lt1"/>
              </a:solidFill>
              <a:latin typeface="Open Sans"/>
              <a:ea typeface="Open Sans"/>
              <a:cs typeface="Open Sans"/>
              <a:sym typeface="Open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13"/>
          <p:cNvSpPr txBox="1">
            <a:spLocks noGrp="1"/>
          </p:cNvSpPr>
          <p:nvPr>
            <p:ph type="title"/>
          </p:nvPr>
        </p:nvSpPr>
        <p:spPr>
          <a:xfrm>
            <a:off x="0" y="437222"/>
            <a:ext cx="96138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Search filters</a:t>
            </a:r>
            <a:endParaRPr>
              <a:solidFill>
                <a:srgbClr val="586F7C"/>
              </a:solidFill>
              <a:latin typeface="Open Sans"/>
              <a:ea typeface="Open Sans"/>
              <a:cs typeface="Open Sans"/>
              <a:sym typeface="Open Sans"/>
            </a:endParaRPr>
          </a:p>
        </p:txBody>
      </p:sp>
      <p:sp>
        <p:nvSpPr>
          <p:cNvPr id="183" name="Google Shape;183;p13"/>
          <p:cNvSpPr txBox="1">
            <a:spLocks noGrp="1"/>
          </p:cNvSpPr>
          <p:nvPr>
            <p:ph type="body" idx="1"/>
          </p:nvPr>
        </p:nvSpPr>
        <p:spPr>
          <a:xfrm>
            <a:off x="224554" y="1664330"/>
            <a:ext cx="11187158" cy="4919350"/>
          </a:xfrm>
          <a:prstGeom prst="rect">
            <a:avLst/>
          </a:prstGeom>
          <a:noFill/>
          <a:ln>
            <a:noFill/>
          </a:ln>
        </p:spPr>
        <p:txBody>
          <a:bodyPr spcFirstLastPara="1" wrap="square" lIns="91425" tIns="45700" rIns="91425" bIns="45700" anchor="t" anchorCtr="0">
            <a:normAutofit/>
          </a:bodyPr>
          <a:lstStyle/>
          <a:p>
            <a:pPr marL="469900" lvl="0" indent="-342900" algn="l" rtl="0">
              <a:lnSpc>
                <a:spcPct val="130000"/>
              </a:lnSpc>
              <a:spcBef>
                <a:spcPts val="1000"/>
              </a:spcBef>
              <a:spcAft>
                <a:spcPts val="0"/>
              </a:spcAft>
              <a:buClr>
                <a:schemeClr val="dk1"/>
              </a:buClr>
              <a:buSzPts val="2029"/>
              <a:buChar char="●"/>
            </a:pPr>
            <a:r>
              <a:rPr lang="en-US" sz="2029" b="1">
                <a:solidFill>
                  <a:srgbClr val="3F3F3F"/>
                </a:solidFill>
                <a:latin typeface="Open Sans"/>
                <a:ea typeface="Open Sans"/>
                <a:cs typeface="Open Sans"/>
                <a:sym typeface="Open Sans"/>
              </a:rPr>
              <a:t>Search filters </a:t>
            </a:r>
            <a:r>
              <a:rPr lang="en-US" sz="2029">
                <a:solidFill>
                  <a:srgbClr val="3F3F3F"/>
                </a:solidFill>
                <a:latin typeface="Open Sans"/>
                <a:ea typeface="Open Sans"/>
                <a:cs typeface="Open Sans"/>
                <a:sym typeface="Open Sans"/>
              </a:rPr>
              <a:t>are used to evaluate &amp; improve search queries appropriate information is retrieved.</a:t>
            </a:r>
            <a:endParaRPr>
              <a:solidFill>
                <a:srgbClr val="3F3F3F"/>
              </a:solidFill>
            </a:endParaRPr>
          </a:p>
          <a:p>
            <a:pPr marL="469900" lvl="0" indent="-342900" algn="l" rtl="0">
              <a:lnSpc>
                <a:spcPct val="130000"/>
              </a:lnSpc>
              <a:spcBef>
                <a:spcPts val="1000"/>
              </a:spcBef>
              <a:spcAft>
                <a:spcPts val="0"/>
              </a:spcAft>
              <a:buClr>
                <a:schemeClr val="dk1"/>
              </a:buClr>
              <a:buSzPts val="2029"/>
              <a:buChar char="●"/>
            </a:pPr>
            <a:r>
              <a:rPr lang="en-US" sz="2029">
                <a:solidFill>
                  <a:srgbClr val="3F3F3F"/>
                </a:solidFill>
                <a:latin typeface="Open Sans"/>
                <a:ea typeface="Open Sans"/>
                <a:cs typeface="Open Sans"/>
                <a:sym typeface="Open Sans"/>
              </a:rPr>
              <a:t>A simple search  retrieves thousands of records, try different search strategies to get pertinent results.</a:t>
            </a:r>
            <a:endParaRPr>
              <a:solidFill>
                <a:srgbClr val="3F3F3F"/>
              </a:solidFill>
            </a:endParaRPr>
          </a:p>
          <a:p>
            <a:pPr marL="927100" lvl="1" indent="-342900" algn="l" rtl="0">
              <a:lnSpc>
                <a:spcPct val="130000"/>
              </a:lnSpc>
              <a:spcBef>
                <a:spcPts val="2100"/>
              </a:spcBef>
              <a:spcAft>
                <a:spcPts val="0"/>
              </a:spcAft>
              <a:buClr>
                <a:schemeClr val="dk1"/>
              </a:buClr>
              <a:buSzPts val="2029"/>
              <a:buChar char="○"/>
            </a:pPr>
            <a:r>
              <a:rPr lang="en-US" sz="2029">
                <a:solidFill>
                  <a:srgbClr val="3F3F3F"/>
                </a:solidFill>
                <a:latin typeface="Open Sans"/>
                <a:ea typeface="Open Sans"/>
                <a:cs typeface="Open Sans"/>
                <a:sym typeface="Open Sans"/>
              </a:rPr>
              <a:t>E.g. A search on a broad topic such as “</a:t>
            </a:r>
            <a:r>
              <a:rPr lang="en-US" sz="2029" b="1" i="1">
                <a:solidFill>
                  <a:srgbClr val="3F3F3F"/>
                </a:solidFill>
                <a:latin typeface="Open Sans"/>
                <a:ea typeface="Open Sans"/>
                <a:cs typeface="Open Sans"/>
                <a:sym typeface="Open Sans"/>
              </a:rPr>
              <a:t>globalization”</a:t>
            </a:r>
            <a:r>
              <a:rPr lang="en-US" sz="2029">
                <a:solidFill>
                  <a:srgbClr val="3F3F3F"/>
                </a:solidFill>
                <a:latin typeface="Open Sans"/>
                <a:ea typeface="Open Sans"/>
                <a:cs typeface="Open Sans"/>
                <a:sym typeface="Open Sans"/>
              </a:rPr>
              <a:t> or “</a:t>
            </a:r>
            <a:r>
              <a:rPr lang="en-US" sz="2029" b="1" i="1">
                <a:solidFill>
                  <a:srgbClr val="3F3F3F"/>
                </a:solidFill>
                <a:latin typeface="Open Sans"/>
                <a:ea typeface="Open Sans"/>
                <a:cs typeface="Open Sans"/>
                <a:sym typeface="Open Sans"/>
              </a:rPr>
              <a:t>organisational behaviour</a:t>
            </a:r>
            <a:r>
              <a:rPr lang="en-US" sz="2029">
                <a:solidFill>
                  <a:srgbClr val="3F3F3F"/>
                </a:solidFill>
                <a:latin typeface="Open Sans"/>
                <a:ea typeface="Open Sans"/>
                <a:cs typeface="Open Sans"/>
                <a:sym typeface="Open Sans"/>
              </a:rPr>
              <a:t>”,  will receive too many results. Use a connected string words to retrieve a more manageable list.</a:t>
            </a:r>
            <a:endParaRPr>
              <a:solidFill>
                <a:srgbClr val="3F3F3F"/>
              </a:solidFill>
            </a:endParaRPr>
          </a:p>
          <a:p>
            <a:pPr marL="927100" lvl="1" indent="-342900" algn="l" rtl="0">
              <a:lnSpc>
                <a:spcPct val="130000"/>
              </a:lnSpc>
              <a:spcBef>
                <a:spcPts val="2100"/>
              </a:spcBef>
              <a:spcAft>
                <a:spcPts val="0"/>
              </a:spcAft>
              <a:buClr>
                <a:schemeClr val="dk1"/>
              </a:buClr>
              <a:buSzPts val="2029"/>
              <a:buChar char="○"/>
            </a:pPr>
            <a:r>
              <a:rPr lang="en-US" sz="2029">
                <a:solidFill>
                  <a:srgbClr val="3F3F3F"/>
                </a:solidFill>
                <a:latin typeface="Open Sans"/>
                <a:ea typeface="Open Sans"/>
                <a:cs typeface="Open Sans"/>
                <a:sym typeface="Open Sans"/>
              </a:rPr>
              <a:t>Repeat the process to find the best match.</a:t>
            </a:r>
            <a:endParaRPr>
              <a:solidFill>
                <a:srgbClr val="3F3F3F"/>
              </a:solidFill>
            </a:endParaRPr>
          </a:p>
          <a:p>
            <a:pPr marL="469900" lvl="0" indent="-381000" algn="l" rtl="0">
              <a:lnSpc>
                <a:spcPct val="130000"/>
              </a:lnSpc>
              <a:spcBef>
                <a:spcPts val="1000"/>
              </a:spcBef>
              <a:spcAft>
                <a:spcPts val="0"/>
              </a:spcAft>
              <a:buClr>
                <a:schemeClr val="dk1"/>
              </a:buClr>
              <a:buSzPts val="2029"/>
              <a:buChar char="●"/>
            </a:pPr>
            <a:r>
              <a:rPr lang="en-US" sz="2029">
                <a:solidFill>
                  <a:srgbClr val="3F3F3F"/>
                </a:solidFill>
                <a:latin typeface="Open Sans"/>
                <a:ea typeface="Open Sans"/>
                <a:cs typeface="Open Sans"/>
                <a:sym typeface="Open Sans"/>
              </a:rPr>
              <a:t>Remember that all search strategies do not function the same way in all databases</a:t>
            </a:r>
            <a:r>
              <a:rPr lang="en-US" sz="1274">
                <a:solidFill>
                  <a:srgbClr val="3F3F3F"/>
                </a:solidFill>
                <a:latin typeface="Open Sans"/>
                <a:ea typeface="Open Sans"/>
                <a:cs typeface="Open Sans"/>
                <a:sym typeface="Open Sans"/>
              </a:rPr>
              <a:t>.</a:t>
            </a:r>
            <a:endParaRPr sz="2029">
              <a:solidFill>
                <a:srgbClr val="3F3F3F"/>
              </a:solidFill>
              <a:latin typeface="Open Sans"/>
              <a:ea typeface="Open Sans"/>
              <a:cs typeface="Open Sans"/>
              <a:sym typeface="Open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4"/>
          <p:cNvSpPr txBox="1">
            <a:spLocks noGrp="1"/>
          </p:cNvSpPr>
          <p:nvPr>
            <p:ph type="title"/>
          </p:nvPr>
        </p:nvSpPr>
        <p:spPr>
          <a:xfrm>
            <a:off x="0" y="403153"/>
            <a:ext cx="8203474"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Boolean operators</a:t>
            </a:r>
            <a:endParaRPr>
              <a:solidFill>
                <a:srgbClr val="586F7C"/>
              </a:solidFill>
              <a:latin typeface="Open Sans"/>
              <a:ea typeface="Open Sans"/>
              <a:cs typeface="Open Sans"/>
              <a:sym typeface="Open Sans"/>
            </a:endParaRPr>
          </a:p>
        </p:txBody>
      </p:sp>
      <p:sp>
        <p:nvSpPr>
          <p:cNvPr id="190" name="Google Shape;190;p14"/>
          <p:cNvSpPr txBox="1">
            <a:spLocks noGrp="1"/>
          </p:cNvSpPr>
          <p:nvPr>
            <p:ph type="body" idx="1"/>
          </p:nvPr>
        </p:nvSpPr>
        <p:spPr>
          <a:xfrm>
            <a:off x="456746" y="1758373"/>
            <a:ext cx="7289982" cy="4313243"/>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1000"/>
              </a:spcBef>
              <a:spcAft>
                <a:spcPts val="0"/>
              </a:spcAft>
              <a:buClr>
                <a:schemeClr val="dk1"/>
              </a:buClr>
              <a:buSzPts val="2000"/>
              <a:buChar char="●"/>
            </a:pPr>
            <a:r>
              <a:rPr lang="en-US" sz="2000">
                <a:solidFill>
                  <a:srgbClr val="3F3F3F"/>
                </a:solidFill>
                <a:latin typeface="Open Sans"/>
                <a:ea typeface="Open Sans"/>
                <a:cs typeface="Open Sans"/>
                <a:sym typeface="Open Sans"/>
              </a:rPr>
              <a:t>Boolean search operators </a:t>
            </a:r>
            <a:r>
              <a:rPr lang="en-US" sz="2000" b="1">
                <a:solidFill>
                  <a:srgbClr val="3F3F3F"/>
                </a:solidFill>
                <a:latin typeface="Open Sans"/>
                <a:ea typeface="Open Sans"/>
                <a:cs typeface="Open Sans"/>
                <a:sym typeface="Open Sans"/>
              </a:rPr>
              <a:t>(AND, OR, NOT)</a:t>
            </a:r>
            <a:r>
              <a:rPr lang="en-US" sz="2000">
                <a:solidFill>
                  <a:srgbClr val="3F3F3F"/>
                </a:solidFill>
                <a:latin typeface="Open Sans"/>
                <a:ea typeface="Open Sans"/>
                <a:cs typeface="Open Sans"/>
                <a:sym typeface="Open Sans"/>
              </a:rPr>
              <a:t> connect terms and locate records containing matching terms.</a:t>
            </a:r>
            <a:endParaRPr>
              <a:solidFill>
                <a:srgbClr val="3F3F3F"/>
              </a:solidFill>
            </a:endParaRPr>
          </a:p>
          <a:p>
            <a:pPr marL="342900" lvl="0" indent="-342900" algn="l" rtl="0">
              <a:lnSpc>
                <a:spcPct val="100000"/>
              </a:lnSpc>
              <a:spcBef>
                <a:spcPts val="1000"/>
              </a:spcBef>
              <a:spcAft>
                <a:spcPts val="0"/>
              </a:spcAft>
              <a:buClr>
                <a:schemeClr val="dk1"/>
              </a:buClr>
              <a:buSzPts val="2000"/>
              <a:buChar char="●"/>
            </a:pPr>
            <a:r>
              <a:rPr lang="en-US" sz="2000">
                <a:solidFill>
                  <a:srgbClr val="3F3F3F"/>
                </a:solidFill>
                <a:latin typeface="Open Sans"/>
                <a:ea typeface="Open Sans"/>
                <a:cs typeface="Open Sans"/>
                <a:sym typeface="Open Sans"/>
              </a:rPr>
              <a:t>They strengthen the relevancy ranking in your search results.</a:t>
            </a:r>
            <a:endParaRPr>
              <a:solidFill>
                <a:srgbClr val="3F3F3F"/>
              </a:solidFill>
            </a:endParaRPr>
          </a:p>
          <a:p>
            <a:pPr marL="342900" lvl="0" indent="-342900" algn="l" rtl="0">
              <a:lnSpc>
                <a:spcPct val="100000"/>
              </a:lnSpc>
              <a:spcBef>
                <a:spcPts val="1000"/>
              </a:spcBef>
              <a:spcAft>
                <a:spcPts val="0"/>
              </a:spcAft>
              <a:buClr>
                <a:schemeClr val="dk1"/>
              </a:buClr>
              <a:buSzPts val="2000"/>
              <a:buChar char="●"/>
            </a:pPr>
            <a:r>
              <a:rPr lang="en-US" sz="2000">
                <a:solidFill>
                  <a:srgbClr val="3F3F3F"/>
                </a:solidFill>
                <a:latin typeface="Open Sans"/>
                <a:ea typeface="Open Sans"/>
                <a:cs typeface="Open Sans"/>
                <a:sym typeface="Open Sans"/>
              </a:rPr>
              <a:t>Booleans Operators can allow you to either narrow, broaden or exclude search results.</a:t>
            </a:r>
            <a:endParaRPr sz="2000">
              <a:solidFill>
                <a:srgbClr val="3F3F3F"/>
              </a:solidFill>
              <a:latin typeface="Open Sans"/>
              <a:ea typeface="Open Sans"/>
              <a:cs typeface="Open Sans"/>
              <a:sym typeface="Open Sans"/>
            </a:endParaRPr>
          </a:p>
          <a:p>
            <a:pPr marL="800100" lvl="1" indent="-342900" algn="l" rtl="0">
              <a:lnSpc>
                <a:spcPct val="100000"/>
              </a:lnSpc>
              <a:spcBef>
                <a:spcPts val="2100"/>
              </a:spcBef>
              <a:spcAft>
                <a:spcPts val="0"/>
              </a:spcAft>
              <a:buClr>
                <a:schemeClr val="dk1"/>
              </a:buClr>
              <a:buSzPts val="2000"/>
              <a:buChar char="○"/>
            </a:pPr>
            <a:r>
              <a:rPr lang="en-US" b="1">
                <a:solidFill>
                  <a:srgbClr val="3F3F3F"/>
                </a:solidFill>
                <a:latin typeface="Open Sans"/>
                <a:ea typeface="Open Sans"/>
                <a:cs typeface="Open Sans"/>
                <a:sym typeface="Open Sans"/>
              </a:rPr>
              <a:t>AND</a:t>
            </a:r>
            <a:r>
              <a:rPr lang="en-US">
                <a:solidFill>
                  <a:srgbClr val="3F3F3F"/>
                </a:solidFill>
                <a:latin typeface="Open Sans"/>
                <a:ea typeface="Open Sans"/>
                <a:cs typeface="Open Sans"/>
                <a:sym typeface="Open Sans"/>
              </a:rPr>
              <a:t> operator is used to combine two or more concepts and narrows a search.</a:t>
            </a:r>
            <a:endParaRPr>
              <a:solidFill>
                <a:srgbClr val="3F3F3F"/>
              </a:solidFill>
              <a:latin typeface="Open Sans"/>
              <a:ea typeface="Open Sans"/>
              <a:cs typeface="Open Sans"/>
              <a:sym typeface="Open Sans"/>
            </a:endParaRPr>
          </a:p>
          <a:p>
            <a:pPr marL="800100" lvl="1" indent="-342900" algn="l" rtl="0">
              <a:lnSpc>
                <a:spcPct val="100000"/>
              </a:lnSpc>
              <a:spcBef>
                <a:spcPts val="2100"/>
              </a:spcBef>
              <a:spcAft>
                <a:spcPts val="0"/>
              </a:spcAft>
              <a:buClr>
                <a:schemeClr val="dk1"/>
              </a:buClr>
              <a:buSzPts val="2000"/>
              <a:buChar char="○"/>
            </a:pPr>
            <a:r>
              <a:rPr lang="en-US" b="1">
                <a:solidFill>
                  <a:srgbClr val="3F3F3F"/>
                </a:solidFill>
                <a:latin typeface="Open Sans"/>
                <a:ea typeface="Open Sans"/>
                <a:cs typeface="Open Sans"/>
                <a:sym typeface="Open Sans"/>
              </a:rPr>
              <a:t>OR</a:t>
            </a:r>
            <a:r>
              <a:rPr lang="en-US">
                <a:solidFill>
                  <a:srgbClr val="3F3F3F"/>
                </a:solidFill>
                <a:latin typeface="Open Sans"/>
                <a:ea typeface="Open Sans"/>
                <a:cs typeface="Open Sans"/>
                <a:sym typeface="Open Sans"/>
              </a:rPr>
              <a:t> operator is used to contain one or other terms and broadens a search.</a:t>
            </a:r>
            <a:endParaRPr>
              <a:solidFill>
                <a:srgbClr val="3F3F3F"/>
              </a:solidFill>
              <a:latin typeface="Open Sans"/>
              <a:ea typeface="Open Sans"/>
              <a:cs typeface="Open Sans"/>
              <a:sym typeface="Open Sans"/>
            </a:endParaRPr>
          </a:p>
          <a:p>
            <a:pPr marL="800100" lvl="1" indent="-342900" algn="l" rtl="0">
              <a:lnSpc>
                <a:spcPct val="100000"/>
              </a:lnSpc>
              <a:spcBef>
                <a:spcPts val="2100"/>
              </a:spcBef>
              <a:spcAft>
                <a:spcPts val="0"/>
              </a:spcAft>
              <a:buClr>
                <a:schemeClr val="dk1"/>
              </a:buClr>
              <a:buSzPts val="2000"/>
              <a:buChar char="○"/>
            </a:pPr>
            <a:r>
              <a:rPr lang="en-US" b="1">
                <a:solidFill>
                  <a:srgbClr val="3F3F3F"/>
                </a:solidFill>
                <a:latin typeface="Open Sans"/>
                <a:ea typeface="Open Sans"/>
                <a:cs typeface="Open Sans"/>
                <a:sym typeface="Open Sans"/>
              </a:rPr>
              <a:t>NOT</a:t>
            </a:r>
            <a:r>
              <a:rPr lang="en-US">
                <a:solidFill>
                  <a:srgbClr val="3F3F3F"/>
                </a:solidFill>
                <a:latin typeface="Open Sans"/>
                <a:ea typeface="Open Sans"/>
                <a:cs typeface="Open Sans"/>
                <a:sym typeface="Open Sans"/>
              </a:rPr>
              <a:t> operator is used to exclude one or other terms and narrows a search.</a:t>
            </a:r>
            <a:endParaRPr>
              <a:solidFill>
                <a:srgbClr val="3F3F3F"/>
              </a:solidFill>
              <a:latin typeface="Open Sans"/>
              <a:ea typeface="Open Sans"/>
              <a:cs typeface="Open Sans"/>
              <a:sym typeface="Open Sans"/>
            </a:endParaRPr>
          </a:p>
        </p:txBody>
      </p:sp>
      <p:pic>
        <p:nvPicPr>
          <p:cNvPr id="191" name="Google Shape;191;p14"/>
          <p:cNvPicPr preferRelativeResize="0"/>
          <p:nvPr/>
        </p:nvPicPr>
        <p:blipFill rotWithShape="1">
          <a:blip r:embed="rId3"/>
          <a:srcRect/>
          <a:stretch/>
        </p:blipFill>
        <p:spPr>
          <a:xfrm>
            <a:off x="7271000" y="3712547"/>
            <a:ext cx="4844799" cy="1382480"/>
          </a:xfrm>
          <a:prstGeom prst="rect">
            <a:avLst/>
          </a:prstGeom>
          <a:noFill/>
          <a:ln>
            <a:noFill/>
          </a:ln>
        </p:spPr>
      </p:pic>
      <p:sp>
        <p:nvSpPr>
          <p:cNvPr id="2" name="TextBox 1">
            <a:extLst>
              <a:ext uri="{FF2B5EF4-FFF2-40B4-BE49-F238E27FC236}">
                <a16:creationId xmlns:a16="http://schemas.microsoft.com/office/drawing/2014/main" id="{92A07B62-33B0-A473-3FE2-17017A7F5589}"/>
              </a:ext>
            </a:extLst>
          </p:cNvPr>
          <p:cNvSpPr txBox="1"/>
          <p:nvPr/>
        </p:nvSpPr>
        <p:spPr>
          <a:xfrm>
            <a:off x="7649497" y="5095027"/>
            <a:ext cx="4085757" cy="553998"/>
          </a:xfrm>
          <a:prstGeom prst="rect">
            <a:avLst/>
          </a:prstGeom>
          <a:noFill/>
        </p:spPr>
        <p:txBody>
          <a:bodyPr wrap="square" rtlCol="0">
            <a:spAutoFit/>
          </a:bodyPr>
          <a:lstStyle/>
          <a:p>
            <a:r>
              <a:rPr lang="en-GB" sz="1000" dirty="0">
                <a:latin typeface="Open Sans" panose="020B0606030504020204" pitchFamily="34" charset="0"/>
                <a:ea typeface="Open Sans" panose="020B0606030504020204" pitchFamily="34" charset="0"/>
                <a:cs typeface="Open Sans" panose="020B0606030504020204" pitchFamily="34" charset="0"/>
              </a:rPr>
              <a:t>Source: </a:t>
            </a:r>
            <a:r>
              <a:rPr lang="en-GB" sz="1000" dirty="0">
                <a:latin typeface="Open Sans" panose="020B0606030504020204" pitchFamily="34" charset="0"/>
                <a:ea typeface="Open Sans" panose="020B0606030504020204" pitchFamily="34" charset="0"/>
                <a:cs typeface="Open Sans" panose="020B0606030504020204" pitchFamily="34" charset="0"/>
                <a:hlinkClick r:id="rId4"/>
              </a:rPr>
              <a:t>https://pressbooks.pub/introtocollegeresearch/chapter/creating-a-search-statement/</a:t>
            </a:r>
            <a:r>
              <a:rPr lang="en-GB" sz="1000" dirty="0">
                <a:latin typeface="Open Sans" panose="020B0606030504020204" pitchFamily="34" charset="0"/>
                <a:ea typeface="Open Sans" panose="020B0606030504020204" pitchFamily="34" charset="0"/>
                <a:cs typeface="Open Sans" panose="020B0606030504020204" pitchFamily="34" charset="0"/>
              </a:rPr>
              <a:t> Accessed, 4 August 2023</a:t>
            </a:r>
            <a:endParaRPr lang="en-ZA" sz="1000" dirty="0">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15"/>
          <p:cNvSpPr txBox="1">
            <a:spLocks noGrp="1"/>
          </p:cNvSpPr>
          <p:nvPr>
            <p:ph type="title"/>
          </p:nvPr>
        </p:nvSpPr>
        <p:spPr>
          <a:xfrm>
            <a:off x="0" y="453113"/>
            <a:ext cx="8151223"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80"/>
              <a:buNone/>
            </a:pPr>
            <a:r>
              <a:rPr lang="en-US">
                <a:solidFill>
                  <a:srgbClr val="586F7C"/>
                </a:solidFill>
                <a:latin typeface="Open Sans"/>
                <a:ea typeface="Open Sans"/>
                <a:cs typeface="Open Sans"/>
                <a:sym typeface="Open Sans"/>
              </a:rPr>
              <a:t>Parentheses and wildcards</a:t>
            </a:r>
            <a:endParaRPr>
              <a:solidFill>
                <a:srgbClr val="586F7C"/>
              </a:solidFill>
              <a:latin typeface="Open Sans"/>
              <a:ea typeface="Open Sans"/>
              <a:cs typeface="Open Sans"/>
              <a:sym typeface="Open Sans"/>
            </a:endParaRPr>
          </a:p>
        </p:txBody>
      </p:sp>
      <p:sp>
        <p:nvSpPr>
          <p:cNvPr id="199" name="Google Shape;199;p15"/>
          <p:cNvSpPr txBox="1">
            <a:spLocks noGrp="1"/>
          </p:cNvSpPr>
          <p:nvPr>
            <p:ph type="body" idx="1"/>
          </p:nvPr>
        </p:nvSpPr>
        <p:spPr>
          <a:xfrm>
            <a:off x="0" y="1817779"/>
            <a:ext cx="3657600" cy="4052669"/>
          </a:xfrm>
          <a:prstGeom prst="rect">
            <a:avLst/>
          </a:prstGeom>
          <a:noFill/>
          <a:ln>
            <a:noFill/>
          </a:ln>
        </p:spPr>
        <p:txBody>
          <a:bodyPr spcFirstLastPara="1" wrap="square" lIns="91425" tIns="45700" rIns="91425" bIns="45700" anchor="ctr" anchorCtr="0">
            <a:noAutofit/>
          </a:bodyPr>
          <a:lstStyle/>
          <a:p>
            <a:pPr marL="127000" lvl="0" indent="0" algn="l" rtl="0">
              <a:lnSpc>
                <a:spcPct val="150000"/>
              </a:lnSpc>
              <a:spcBef>
                <a:spcPts val="1000"/>
              </a:spcBef>
              <a:spcAft>
                <a:spcPts val="0"/>
              </a:spcAft>
              <a:buClr>
                <a:schemeClr val="dk1"/>
              </a:buClr>
              <a:buSzPts val="2300"/>
              <a:buNone/>
            </a:pPr>
            <a:r>
              <a:rPr lang="en-US" sz="2300">
                <a:solidFill>
                  <a:srgbClr val="3F3F3F"/>
                </a:solidFill>
                <a:latin typeface="Open Sans"/>
                <a:ea typeface="Open Sans"/>
                <a:cs typeface="Open Sans"/>
                <a:sym typeface="Open Sans"/>
              </a:rPr>
              <a:t>These help to narrow your results and make your search more specific.</a:t>
            </a:r>
            <a:endParaRPr>
              <a:solidFill>
                <a:srgbClr val="3F3F3F"/>
              </a:solidFill>
            </a:endParaRPr>
          </a:p>
        </p:txBody>
      </p:sp>
      <p:graphicFrame>
        <p:nvGraphicFramePr>
          <p:cNvPr id="200" name="Google Shape;200;p15"/>
          <p:cNvGraphicFramePr/>
          <p:nvPr/>
        </p:nvGraphicFramePr>
        <p:xfrm>
          <a:off x="3657599" y="2024542"/>
          <a:ext cx="8211325" cy="4614000"/>
        </p:xfrm>
        <a:graphic>
          <a:graphicData uri="http://schemas.openxmlformats.org/drawingml/2006/table">
            <a:tbl>
              <a:tblPr>
                <a:noFill/>
                <a:tableStyleId>{32B12712-E2B6-4A6D-BC04-0C086B5BF04E}</a:tableStyleId>
              </a:tblPr>
              <a:tblGrid>
                <a:gridCol w="3808700">
                  <a:extLst>
                    <a:ext uri="{9D8B030D-6E8A-4147-A177-3AD203B41FA5}">
                      <a16:colId xmlns:a16="http://schemas.microsoft.com/office/drawing/2014/main" val="20000"/>
                    </a:ext>
                  </a:extLst>
                </a:gridCol>
                <a:gridCol w="4402625">
                  <a:extLst>
                    <a:ext uri="{9D8B030D-6E8A-4147-A177-3AD203B41FA5}">
                      <a16:colId xmlns:a16="http://schemas.microsoft.com/office/drawing/2014/main" val="20001"/>
                    </a:ext>
                  </a:extLst>
                </a:gridCol>
              </a:tblGrid>
              <a:tr h="1261175">
                <a:tc>
                  <a:txBody>
                    <a:bodyPr/>
                    <a:lstStyle/>
                    <a:p>
                      <a:pPr marL="0" marR="0" lvl="0" indent="0" algn="just" rtl="0">
                        <a:lnSpc>
                          <a:spcPct val="100000"/>
                        </a:lnSpc>
                        <a:spcBef>
                          <a:spcPts val="0"/>
                        </a:spcBef>
                        <a:spcAft>
                          <a:spcPts val="0"/>
                        </a:spcAft>
                        <a:buClr>
                          <a:srgbClr val="000000"/>
                        </a:buClr>
                        <a:buSzPts val="1600"/>
                        <a:buFont typeface="Arial"/>
                        <a:buNone/>
                      </a:pPr>
                      <a:r>
                        <a:rPr lang="en-US" sz="1600" b="1" u="none" strike="noStrike" cap="none">
                          <a:solidFill>
                            <a:srgbClr val="3F3F3F"/>
                          </a:solidFill>
                          <a:latin typeface="Open Sans"/>
                          <a:ea typeface="Open Sans"/>
                          <a:cs typeface="Open Sans"/>
                          <a:sym typeface="Open Sans"/>
                        </a:rPr>
                        <a:t>Phrase or proximity searching</a:t>
                      </a:r>
                      <a:endParaRPr sz="1600" u="none" strike="noStrike" cap="none">
                        <a:solidFill>
                          <a:srgbClr val="3F3F3F"/>
                        </a:solidFill>
                        <a:latin typeface="Open Sans"/>
                        <a:ea typeface="Open Sans"/>
                        <a:cs typeface="Open Sans"/>
                        <a:sym typeface="Open Sans"/>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5DCE4"/>
                    </a:solidFill>
                  </a:tcPr>
                </a:tc>
                <a:tc>
                  <a:txBody>
                    <a:bodyPr/>
                    <a:lstStyle/>
                    <a:p>
                      <a:pPr marL="0" marR="0" lvl="0" indent="0" algn="just" rtl="0">
                        <a:lnSpc>
                          <a:spcPct val="100000"/>
                        </a:lnSpc>
                        <a:spcBef>
                          <a:spcPts val="0"/>
                        </a:spcBef>
                        <a:spcAft>
                          <a:spcPts val="0"/>
                        </a:spcAft>
                        <a:buClr>
                          <a:srgbClr val="000000"/>
                        </a:buClr>
                        <a:buSzPts val="1600"/>
                        <a:buFont typeface="Arial"/>
                        <a:buNone/>
                      </a:pPr>
                      <a:r>
                        <a:rPr lang="en-US" sz="1600" b="1" u="none" strike="noStrike" cap="none">
                          <a:solidFill>
                            <a:srgbClr val="3F3F3F"/>
                          </a:solidFill>
                          <a:latin typeface="Open Sans"/>
                          <a:ea typeface="Open Sans"/>
                          <a:cs typeface="Open Sans"/>
                          <a:sym typeface="Open Sans"/>
                        </a:rPr>
                        <a:t>“…”</a:t>
                      </a:r>
                      <a:r>
                        <a:rPr lang="en-US" sz="1600" u="none" strike="noStrike" cap="none">
                          <a:solidFill>
                            <a:srgbClr val="3F3F3F"/>
                          </a:solidFill>
                          <a:latin typeface="Open Sans"/>
                          <a:ea typeface="Open Sans"/>
                          <a:cs typeface="Open Sans"/>
                          <a:sym typeface="Open Sans"/>
                        </a:rPr>
                        <a:t> or</a:t>
                      </a:r>
                      <a:r>
                        <a:rPr lang="en-US" sz="1600" b="1" u="none" strike="noStrike" cap="none">
                          <a:solidFill>
                            <a:srgbClr val="3F3F3F"/>
                          </a:solidFill>
                          <a:latin typeface="Open Sans"/>
                          <a:ea typeface="Open Sans"/>
                          <a:cs typeface="Open Sans"/>
                          <a:sym typeface="Open Sans"/>
                        </a:rPr>
                        <a:t> (…) </a:t>
                      </a:r>
                      <a:r>
                        <a:rPr lang="en-US" sz="1600" u="none" strike="noStrike" cap="none">
                          <a:solidFill>
                            <a:srgbClr val="3F3F3F"/>
                          </a:solidFill>
                          <a:latin typeface="Open Sans"/>
                          <a:ea typeface="Open Sans"/>
                          <a:cs typeface="Open Sans"/>
                          <a:sym typeface="Open Sans"/>
                        </a:rPr>
                        <a:t>allows you to search for </a:t>
                      </a:r>
                      <a:r>
                        <a:rPr lang="en-US" sz="1600" b="1" u="none" strike="noStrike" cap="none">
                          <a:solidFill>
                            <a:srgbClr val="3F3F3F"/>
                          </a:solidFill>
                          <a:latin typeface="Open Sans"/>
                          <a:ea typeface="Open Sans"/>
                          <a:cs typeface="Open Sans"/>
                          <a:sym typeface="Open Sans"/>
                        </a:rPr>
                        <a:t>an exact phrase</a:t>
                      </a:r>
                      <a:endParaRPr sz="1600" u="none" strike="noStrike" cap="none">
                        <a:solidFill>
                          <a:srgbClr val="3F3F3F"/>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600"/>
                        <a:buFont typeface="Arial"/>
                        <a:buNone/>
                      </a:pPr>
                      <a:r>
                        <a:rPr lang="en-US" sz="1600" u="none" strike="noStrike" cap="none">
                          <a:solidFill>
                            <a:srgbClr val="3F3F3F"/>
                          </a:solidFill>
                          <a:latin typeface="Open Sans"/>
                          <a:ea typeface="Open Sans"/>
                          <a:cs typeface="Open Sans"/>
                          <a:sym typeface="Open Sans"/>
                        </a:rPr>
                        <a:t> </a:t>
                      </a:r>
                      <a:endParaRPr sz="1400" u="none" strike="noStrike" cap="none">
                        <a:solidFill>
                          <a:srgbClr val="3F3F3F"/>
                        </a:solidFill>
                      </a:endParaRPr>
                    </a:p>
                    <a:p>
                      <a:pPr marL="0" marR="0" lvl="0" indent="0" algn="just" rtl="0">
                        <a:lnSpc>
                          <a:spcPct val="100000"/>
                        </a:lnSpc>
                        <a:spcBef>
                          <a:spcPts val="0"/>
                        </a:spcBef>
                        <a:spcAft>
                          <a:spcPts val="0"/>
                        </a:spcAft>
                        <a:buClr>
                          <a:srgbClr val="000000"/>
                        </a:buClr>
                        <a:buSzPts val="1600"/>
                        <a:buFont typeface="Arial"/>
                        <a:buNone/>
                      </a:pPr>
                      <a:r>
                        <a:rPr lang="en-US" sz="1600" u="none" strike="noStrike" cap="none">
                          <a:solidFill>
                            <a:srgbClr val="3F3F3F"/>
                          </a:solidFill>
                          <a:latin typeface="Open Sans"/>
                          <a:ea typeface="Open Sans"/>
                          <a:cs typeface="Open Sans"/>
                          <a:sym typeface="Open Sans"/>
                        </a:rPr>
                        <a:t>“crop plantation” and (soil condition)</a:t>
                      </a:r>
                      <a:endParaRPr sz="1600" u="none" strike="noStrike" cap="none">
                        <a:solidFill>
                          <a:srgbClr val="3F3F3F"/>
                        </a:solidFill>
                        <a:latin typeface="Open Sans"/>
                        <a:ea typeface="Open Sans"/>
                        <a:cs typeface="Open Sans"/>
                        <a:sym typeface="Open Sans"/>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2F2F2"/>
                    </a:solidFill>
                  </a:tcPr>
                </a:tc>
                <a:extLst>
                  <a:ext uri="{0D108BD9-81ED-4DB2-BD59-A6C34878D82A}">
                    <a16:rowId xmlns:a16="http://schemas.microsoft.com/office/drawing/2014/main" val="10000"/>
                  </a:ext>
                </a:extLst>
              </a:tr>
              <a:tr h="1815625">
                <a:tc>
                  <a:txBody>
                    <a:bodyPr/>
                    <a:lstStyle/>
                    <a:p>
                      <a:pPr marL="0" marR="0" lvl="0" indent="0" algn="just" rtl="0">
                        <a:lnSpc>
                          <a:spcPct val="100000"/>
                        </a:lnSpc>
                        <a:spcBef>
                          <a:spcPts val="0"/>
                        </a:spcBef>
                        <a:spcAft>
                          <a:spcPts val="0"/>
                        </a:spcAft>
                        <a:buClr>
                          <a:srgbClr val="000000"/>
                        </a:buClr>
                        <a:buSzPts val="1600"/>
                        <a:buFont typeface="Arial"/>
                        <a:buNone/>
                      </a:pPr>
                      <a:r>
                        <a:rPr lang="en-US" sz="1600" b="1" u="none" strike="noStrike" cap="none">
                          <a:solidFill>
                            <a:srgbClr val="3F3F3F"/>
                          </a:solidFill>
                          <a:latin typeface="Open Sans"/>
                          <a:ea typeface="Open Sans"/>
                          <a:cs typeface="Open Sans"/>
                          <a:sym typeface="Open Sans"/>
                        </a:rPr>
                        <a:t>Truncation/wildcards</a:t>
                      </a:r>
                      <a:endParaRPr sz="1600" u="none" strike="noStrike" cap="none">
                        <a:solidFill>
                          <a:srgbClr val="3F3F3F"/>
                        </a:solidFill>
                        <a:latin typeface="Open Sans"/>
                        <a:ea typeface="Open Sans"/>
                        <a:cs typeface="Open Sans"/>
                        <a:sym typeface="Open Sans"/>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5DCE4"/>
                    </a:solidFill>
                  </a:tcPr>
                </a:tc>
                <a:tc>
                  <a:txBody>
                    <a:bodyPr/>
                    <a:lstStyle/>
                    <a:p>
                      <a:pPr marL="0" marR="0" lvl="0" indent="0" algn="just" rtl="0">
                        <a:lnSpc>
                          <a:spcPct val="100000"/>
                        </a:lnSpc>
                        <a:spcBef>
                          <a:spcPts val="0"/>
                        </a:spcBef>
                        <a:spcAft>
                          <a:spcPts val="0"/>
                        </a:spcAft>
                        <a:buClr>
                          <a:srgbClr val="000000"/>
                        </a:buClr>
                        <a:buSzPts val="1600"/>
                        <a:buFont typeface="Arial"/>
                        <a:buNone/>
                      </a:pPr>
                      <a:r>
                        <a:rPr lang="en-US" sz="1600" b="1" u="none" strike="noStrike" cap="none">
                          <a:solidFill>
                            <a:srgbClr val="3F3F3F"/>
                          </a:solidFill>
                          <a:latin typeface="Open Sans"/>
                          <a:ea typeface="Open Sans"/>
                          <a:cs typeface="Open Sans"/>
                          <a:sym typeface="Open Sans"/>
                        </a:rPr>
                        <a:t>*</a:t>
                      </a:r>
                      <a:r>
                        <a:rPr lang="en-US" sz="1600" u="none" strike="noStrike" cap="none">
                          <a:solidFill>
                            <a:srgbClr val="3F3F3F"/>
                          </a:solidFill>
                          <a:latin typeface="Open Sans"/>
                          <a:ea typeface="Open Sans"/>
                          <a:cs typeface="Open Sans"/>
                          <a:sym typeface="Open Sans"/>
                        </a:rPr>
                        <a:t> or </a:t>
                      </a:r>
                      <a:r>
                        <a:rPr lang="en-US" sz="1600" b="1" u="none" strike="noStrike" cap="none">
                          <a:solidFill>
                            <a:srgbClr val="3F3F3F"/>
                          </a:solidFill>
                          <a:latin typeface="Open Sans"/>
                          <a:ea typeface="Open Sans"/>
                          <a:cs typeface="Open Sans"/>
                          <a:sym typeface="Open Sans"/>
                        </a:rPr>
                        <a:t>$ </a:t>
                      </a:r>
                      <a:r>
                        <a:rPr lang="en-US" sz="1600" u="none" strike="noStrike" cap="none">
                          <a:solidFill>
                            <a:srgbClr val="3F3F3F"/>
                          </a:solidFill>
                          <a:latin typeface="Open Sans"/>
                          <a:ea typeface="Open Sans"/>
                          <a:cs typeface="Open Sans"/>
                          <a:sym typeface="Open Sans"/>
                        </a:rPr>
                        <a:t>allow you to search for alternative</a:t>
                      </a:r>
                      <a:r>
                        <a:rPr lang="en-US" sz="1600" b="1" u="none" strike="noStrike" cap="none">
                          <a:solidFill>
                            <a:srgbClr val="3F3F3F"/>
                          </a:solidFill>
                          <a:latin typeface="Open Sans"/>
                          <a:ea typeface="Open Sans"/>
                          <a:cs typeface="Open Sans"/>
                          <a:sym typeface="Open Sans"/>
                        </a:rPr>
                        <a:t> spellings</a:t>
                      </a:r>
                      <a:endParaRPr sz="1600" u="none" strike="noStrike" cap="none">
                        <a:solidFill>
                          <a:srgbClr val="3F3F3F"/>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600"/>
                        <a:buFont typeface="Arial"/>
                        <a:buNone/>
                      </a:pPr>
                      <a:r>
                        <a:rPr lang="en-US" sz="1600" u="none" strike="noStrike" cap="none">
                          <a:solidFill>
                            <a:srgbClr val="3F3F3F"/>
                          </a:solidFill>
                          <a:latin typeface="Open Sans"/>
                          <a:ea typeface="Open Sans"/>
                          <a:cs typeface="Open Sans"/>
                          <a:sym typeface="Open Sans"/>
                        </a:rPr>
                        <a:t> </a:t>
                      </a:r>
                      <a:endParaRPr sz="1400" u="none" strike="noStrike" cap="none">
                        <a:solidFill>
                          <a:srgbClr val="3F3F3F"/>
                        </a:solidFill>
                      </a:endParaRPr>
                    </a:p>
                    <a:p>
                      <a:pPr marL="0" marR="0" lvl="0" indent="0" algn="just" rtl="0">
                        <a:lnSpc>
                          <a:spcPct val="100000"/>
                        </a:lnSpc>
                        <a:spcBef>
                          <a:spcPts val="0"/>
                        </a:spcBef>
                        <a:spcAft>
                          <a:spcPts val="0"/>
                        </a:spcAft>
                        <a:buClr>
                          <a:srgbClr val="000000"/>
                        </a:buClr>
                        <a:buSzPts val="1600"/>
                        <a:buFont typeface="Arial"/>
                        <a:buNone/>
                      </a:pPr>
                      <a:r>
                        <a:rPr lang="en-US" sz="1600" u="none" strike="noStrike" cap="none">
                          <a:solidFill>
                            <a:srgbClr val="3F3F3F"/>
                          </a:solidFill>
                          <a:latin typeface="Open Sans"/>
                          <a:ea typeface="Open Sans"/>
                          <a:cs typeface="Open Sans"/>
                          <a:sym typeface="Open Sans"/>
                        </a:rPr>
                        <a:t>child* for child OR child</a:t>
                      </a:r>
                      <a:r>
                        <a:rPr lang="en-US" sz="1600" u="sng" strike="noStrike" cap="none">
                          <a:solidFill>
                            <a:srgbClr val="3F3F3F"/>
                          </a:solidFill>
                          <a:latin typeface="Open Sans"/>
                          <a:ea typeface="Open Sans"/>
                          <a:cs typeface="Open Sans"/>
                          <a:sym typeface="Open Sans"/>
                        </a:rPr>
                        <a:t>s </a:t>
                      </a:r>
                      <a:r>
                        <a:rPr lang="en-US" sz="1600" u="none" strike="noStrike" cap="none">
                          <a:solidFill>
                            <a:srgbClr val="3F3F3F"/>
                          </a:solidFill>
                          <a:latin typeface="Open Sans"/>
                          <a:ea typeface="Open Sans"/>
                          <a:cs typeface="Open Sans"/>
                          <a:sym typeface="Open Sans"/>
                        </a:rPr>
                        <a:t>OR child</a:t>
                      </a:r>
                      <a:r>
                        <a:rPr lang="en-US" sz="1600" u="sng" strike="noStrike" cap="none">
                          <a:solidFill>
                            <a:srgbClr val="3F3F3F"/>
                          </a:solidFill>
                          <a:latin typeface="Open Sans"/>
                          <a:ea typeface="Open Sans"/>
                          <a:cs typeface="Open Sans"/>
                          <a:sym typeface="Open Sans"/>
                        </a:rPr>
                        <a:t>ren</a:t>
                      </a:r>
                      <a:endParaRPr sz="1600" u="none" strike="noStrike" cap="none">
                        <a:solidFill>
                          <a:srgbClr val="3F3F3F"/>
                        </a:solidFill>
                        <a:latin typeface="Open Sans"/>
                        <a:ea typeface="Open Sans"/>
                        <a:cs typeface="Open Sans"/>
                        <a:sym typeface="Open Sans"/>
                      </a:endParaRPr>
                    </a:p>
                    <a:p>
                      <a:pPr marL="0" marR="0" lvl="0" indent="0" algn="just" rtl="0">
                        <a:lnSpc>
                          <a:spcPct val="100000"/>
                        </a:lnSpc>
                        <a:spcBef>
                          <a:spcPts val="0"/>
                        </a:spcBef>
                        <a:spcAft>
                          <a:spcPts val="0"/>
                        </a:spcAft>
                        <a:buClr>
                          <a:srgbClr val="000000"/>
                        </a:buClr>
                        <a:buSzPts val="1600"/>
                        <a:buFont typeface="Arial"/>
                        <a:buNone/>
                      </a:pPr>
                      <a:r>
                        <a:rPr lang="en-US" sz="1600" u="none" strike="noStrike" cap="none">
                          <a:solidFill>
                            <a:srgbClr val="3F3F3F"/>
                          </a:solidFill>
                          <a:latin typeface="Open Sans"/>
                          <a:ea typeface="Open Sans"/>
                          <a:cs typeface="Open Sans"/>
                          <a:sym typeface="Open Sans"/>
                        </a:rPr>
                        <a:t>parasite* for parasite OR parasite</a:t>
                      </a:r>
                      <a:r>
                        <a:rPr lang="en-US" sz="1600" u="sng" strike="noStrike" cap="none">
                          <a:solidFill>
                            <a:srgbClr val="3F3F3F"/>
                          </a:solidFill>
                          <a:latin typeface="Open Sans"/>
                          <a:ea typeface="Open Sans"/>
                          <a:cs typeface="Open Sans"/>
                          <a:sym typeface="Open Sans"/>
                        </a:rPr>
                        <a:t>s</a:t>
                      </a:r>
                      <a:endParaRPr sz="1600" u="none" strike="noStrike" cap="none">
                        <a:solidFill>
                          <a:srgbClr val="3F3F3F"/>
                        </a:solidFill>
                        <a:latin typeface="Open Sans"/>
                        <a:ea typeface="Open Sans"/>
                        <a:cs typeface="Open Sans"/>
                        <a:sym typeface="Open Sans"/>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2F2F2"/>
                    </a:solidFill>
                  </a:tcPr>
                </a:tc>
                <a:extLst>
                  <a:ext uri="{0D108BD9-81ED-4DB2-BD59-A6C34878D82A}">
                    <a16:rowId xmlns:a16="http://schemas.microsoft.com/office/drawing/2014/main" val="10001"/>
                  </a:ext>
                </a:extLst>
              </a:tr>
              <a:tr h="1537200">
                <a:tc>
                  <a:txBody>
                    <a:bodyPr/>
                    <a:lstStyle/>
                    <a:p>
                      <a:pPr marL="0" marR="0" lvl="0" indent="0" algn="just" rtl="0">
                        <a:lnSpc>
                          <a:spcPct val="100000"/>
                        </a:lnSpc>
                        <a:spcBef>
                          <a:spcPts val="0"/>
                        </a:spcBef>
                        <a:spcAft>
                          <a:spcPts val="0"/>
                        </a:spcAft>
                        <a:buClr>
                          <a:srgbClr val="000000"/>
                        </a:buClr>
                        <a:buSzPts val="1600"/>
                        <a:buFont typeface="Arial"/>
                        <a:buNone/>
                      </a:pPr>
                      <a:r>
                        <a:rPr lang="en-US" sz="1600" b="1" u="none" strike="noStrike" cap="none">
                          <a:solidFill>
                            <a:srgbClr val="3F3F3F"/>
                          </a:solidFill>
                          <a:latin typeface="Open Sans"/>
                          <a:ea typeface="Open Sans"/>
                          <a:cs typeface="Open Sans"/>
                          <a:sym typeface="Open Sans"/>
                        </a:rPr>
                        <a:t>Alternate spellings</a:t>
                      </a:r>
                      <a:endParaRPr sz="1600" u="none" strike="noStrike" cap="none">
                        <a:solidFill>
                          <a:srgbClr val="3F3F3F"/>
                        </a:solidFill>
                        <a:latin typeface="Open Sans"/>
                        <a:ea typeface="Open Sans"/>
                        <a:cs typeface="Open Sans"/>
                        <a:sym typeface="Open Sans"/>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D5DCE4"/>
                    </a:solidFill>
                  </a:tcPr>
                </a:tc>
                <a:tc>
                  <a:txBody>
                    <a:bodyPr/>
                    <a:lstStyle/>
                    <a:p>
                      <a:pPr marL="0" marR="0" lvl="0" indent="0" algn="just" rtl="0">
                        <a:lnSpc>
                          <a:spcPct val="100000"/>
                        </a:lnSpc>
                        <a:spcBef>
                          <a:spcPts val="0"/>
                        </a:spcBef>
                        <a:spcAft>
                          <a:spcPts val="0"/>
                        </a:spcAft>
                        <a:buClr>
                          <a:srgbClr val="000000"/>
                        </a:buClr>
                        <a:buSzPts val="1600"/>
                        <a:buFont typeface="Arial"/>
                        <a:buNone/>
                      </a:pPr>
                      <a:r>
                        <a:rPr lang="en-US" sz="1600" b="1" u="none" strike="noStrike" cap="none">
                          <a:solidFill>
                            <a:srgbClr val="3F3F3F"/>
                          </a:solidFill>
                          <a:latin typeface="Open Sans"/>
                          <a:ea typeface="Open Sans"/>
                          <a:cs typeface="Open Sans"/>
                          <a:sym typeface="Open Sans"/>
                        </a:rPr>
                        <a:t>?</a:t>
                      </a:r>
                      <a:r>
                        <a:rPr lang="en-US" sz="1600" u="none" strike="noStrike" cap="none">
                          <a:solidFill>
                            <a:srgbClr val="3F3F3F"/>
                          </a:solidFill>
                          <a:latin typeface="Open Sans"/>
                          <a:ea typeface="Open Sans"/>
                          <a:cs typeface="Open Sans"/>
                          <a:sym typeface="Open Sans"/>
                        </a:rPr>
                        <a:t> can be used to substitute for characters anywhere in a word</a:t>
                      </a:r>
                      <a:endParaRPr sz="1600" u="none" strike="noStrike" cap="none">
                        <a:solidFill>
                          <a:srgbClr val="3F3F3F"/>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1600"/>
                        <a:buFont typeface="Arial"/>
                        <a:buNone/>
                      </a:pPr>
                      <a:r>
                        <a:rPr lang="en-US" sz="1600" u="none" strike="noStrike" cap="none">
                          <a:solidFill>
                            <a:srgbClr val="3F3F3F"/>
                          </a:solidFill>
                          <a:latin typeface="Open Sans"/>
                          <a:ea typeface="Open Sans"/>
                          <a:cs typeface="Open Sans"/>
                          <a:sym typeface="Open Sans"/>
                        </a:rPr>
                        <a:t> </a:t>
                      </a:r>
                      <a:endParaRPr sz="1400" u="none" strike="noStrike" cap="none">
                        <a:solidFill>
                          <a:srgbClr val="3F3F3F"/>
                        </a:solidFill>
                      </a:endParaRPr>
                    </a:p>
                    <a:p>
                      <a:pPr marL="0" marR="0" lvl="0" indent="0" algn="just" rtl="0">
                        <a:lnSpc>
                          <a:spcPct val="100000"/>
                        </a:lnSpc>
                        <a:spcBef>
                          <a:spcPts val="0"/>
                        </a:spcBef>
                        <a:spcAft>
                          <a:spcPts val="0"/>
                        </a:spcAft>
                        <a:buClr>
                          <a:srgbClr val="000000"/>
                        </a:buClr>
                        <a:buSzPts val="1600"/>
                        <a:buFont typeface="Arial"/>
                        <a:buNone/>
                      </a:pPr>
                      <a:r>
                        <a:rPr lang="en-US" sz="1600" u="none" strike="noStrike" cap="none">
                          <a:solidFill>
                            <a:srgbClr val="3F3F3F"/>
                          </a:solidFill>
                          <a:latin typeface="Open Sans"/>
                          <a:ea typeface="Open Sans"/>
                          <a:cs typeface="Open Sans"/>
                          <a:sym typeface="Open Sans"/>
                        </a:rPr>
                        <a:t>wom</a:t>
                      </a:r>
                      <a:r>
                        <a:rPr lang="en-US" sz="1600" b="1" u="none" strike="noStrike" cap="none">
                          <a:solidFill>
                            <a:srgbClr val="3F3F3F"/>
                          </a:solidFill>
                          <a:latin typeface="Open Sans"/>
                          <a:ea typeface="Open Sans"/>
                          <a:cs typeface="Open Sans"/>
                          <a:sym typeface="Open Sans"/>
                        </a:rPr>
                        <a:t>?</a:t>
                      </a:r>
                      <a:r>
                        <a:rPr lang="en-US" sz="1600" u="none" strike="noStrike" cap="none">
                          <a:solidFill>
                            <a:srgbClr val="3F3F3F"/>
                          </a:solidFill>
                          <a:latin typeface="Open Sans"/>
                          <a:ea typeface="Open Sans"/>
                          <a:cs typeface="Open Sans"/>
                          <a:sym typeface="Open Sans"/>
                        </a:rPr>
                        <a:t>n would search for “wom</a:t>
                      </a:r>
                      <a:r>
                        <a:rPr lang="en-US" sz="1600" u="sng" strike="noStrike" cap="none">
                          <a:solidFill>
                            <a:srgbClr val="3F3F3F"/>
                          </a:solidFill>
                          <a:latin typeface="Open Sans"/>
                          <a:ea typeface="Open Sans"/>
                          <a:cs typeface="Open Sans"/>
                          <a:sym typeface="Open Sans"/>
                        </a:rPr>
                        <a:t>a</a:t>
                      </a:r>
                      <a:r>
                        <a:rPr lang="en-US" sz="1600" u="none" strike="noStrike" cap="none">
                          <a:solidFill>
                            <a:srgbClr val="3F3F3F"/>
                          </a:solidFill>
                          <a:latin typeface="Open Sans"/>
                          <a:ea typeface="Open Sans"/>
                          <a:cs typeface="Open Sans"/>
                          <a:sym typeface="Open Sans"/>
                        </a:rPr>
                        <a:t>n” and “wom</a:t>
                      </a:r>
                      <a:r>
                        <a:rPr lang="en-US" sz="1600" u="sng" strike="noStrike" cap="none">
                          <a:solidFill>
                            <a:srgbClr val="3F3F3F"/>
                          </a:solidFill>
                          <a:latin typeface="Open Sans"/>
                          <a:ea typeface="Open Sans"/>
                          <a:cs typeface="Open Sans"/>
                          <a:sym typeface="Open Sans"/>
                        </a:rPr>
                        <a:t>e</a:t>
                      </a:r>
                      <a:r>
                        <a:rPr lang="en-US" sz="1600" u="none" strike="noStrike" cap="none">
                          <a:solidFill>
                            <a:srgbClr val="3F3F3F"/>
                          </a:solidFill>
                          <a:latin typeface="Open Sans"/>
                          <a:ea typeface="Open Sans"/>
                          <a:cs typeface="Open Sans"/>
                          <a:sym typeface="Open Sans"/>
                        </a:rPr>
                        <a:t>n”</a:t>
                      </a:r>
                      <a:endParaRPr sz="1600" u="none" strike="noStrike" cap="none">
                        <a:solidFill>
                          <a:srgbClr val="3F3F3F"/>
                        </a:solidFill>
                        <a:latin typeface="Open Sans"/>
                        <a:ea typeface="Open Sans"/>
                        <a:cs typeface="Open Sans"/>
                        <a:sym typeface="Open Sans"/>
                      </a:endParaRPr>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2F2F2"/>
                    </a:solid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16"/>
          <p:cNvSpPr txBox="1">
            <a:spLocks noGrp="1"/>
          </p:cNvSpPr>
          <p:nvPr>
            <p:ph type="title"/>
          </p:nvPr>
        </p:nvSpPr>
        <p:spPr>
          <a:xfrm>
            <a:off x="0" y="439761"/>
            <a:ext cx="7994469"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Search limits</a:t>
            </a:r>
            <a:endParaRPr>
              <a:solidFill>
                <a:srgbClr val="586F7C"/>
              </a:solidFill>
              <a:latin typeface="Open Sans"/>
              <a:ea typeface="Open Sans"/>
              <a:cs typeface="Open Sans"/>
              <a:sym typeface="Open Sans"/>
            </a:endParaRPr>
          </a:p>
        </p:txBody>
      </p:sp>
      <p:sp>
        <p:nvSpPr>
          <p:cNvPr id="207" name="Google Shape;207;p16"/>
          <p:cNvSpPr txBox="1">
            <a:spLocks noGrp="1"/>
          </p:cNvSpPr>
          <p:nvPr>
            <p:ph type="body" idx="1"/>
          </p:nvPr>
        </p:nvSpPr>
        <p:spPr>
          <a:xfrm>
            <a:off x="0" y="1780343"/>
            <a:ext cx="5989780" cy="4117716"/>
          </a:xfrm>
          <a:prstGeom prst="rect">
            <a:avLst/>
          </a:prstGeom>
          <a:noFill/>
          <a:ln>
            <a:noFill/>
          </a:ln>
        </p:spPr>
        <p:txBody>
          <a:bodyPr spcFirstLastPara="1" wrap="square" lIns="91425" tIns="45700" rIns="91425" bIns="45700" anchor="t" anchorCtr="0">
            <a:noAutofit/>
          </a:bodyPr>
          <a:lstStyle/>
          <a:p>
            <a:pPr marL="127000" lvl="0" indent="0" algn="l" rtl="0">
              <a:lnSpc>
                <a:spcPct val="150000"/>
              </a:lnSpc>
              <a:spcBef>
                <a:spcPts val="1000"/>
              </a:spcBef>
              <a:spcAft>
                <a:spcPts val="0"/>
              </a:spcAft>
              <a:buClr>
                <a:schemeClr val="dk1"/>
              </a:buClr>
              <a:buSzPts val="2500"/>
              <a:buNone/>
            </a:pPr>
            <a:r>
              <a:rPr lang="en-US" sz="2500">
                <a:solidFill>
                  <a:srgbClr val="3F3F3F"/>
                </a:solidFill>
                <a:latin typeface="Open Sans"/>
                <a:ea typeface="Open Sans"/>
                <a:cs typeface="Open Sans"/>
                <a:sym typeface="Open Sans"/>
              </a:rPr>
              <a:t>Most databases &amp; search platforms allow you to limit a search by author, title, journal, date, and language etc</a:t>
            </a:r>
            <a:endParaRPr sz="2500">
              <a:solidFill>
                <a:srgbClr val="3F3F3F"/>
              </a:solidFill>
              <a:latin typeface="Open Sans"/>
              <a:ea typeface="Open Sans"/>
              <a:cs typeface="Open Sans"/>
              <a:sym typeface="Open Sans"/>
            </a:endParaRPr>
          </a:p>
          <a:p>
            <a:pPr marL="927100" lvl="1" indent="-342900" algn="l" rtl="0">
              <a:lnSpc>
                <a:spcPct val="150000"/>
              </a:lnSpc>
              <a:spcBef>
                <a:spcPts val="2100"/>
              </a:spcBef>
              <a:spcAft>
                <a:spcPts val="0"/>
              </a:spcAft>
              <a:buClr>
                <a:schemeClr val="dk1"/>
              </a:buClr>
              <a:buSzPts val="2100"/>
              <a:buChar char="○"/>
            </a:pPr>
            <a:r>
              <a:rPr lang="en-US" sz="2100">
                <a:solidFill>
                  <a:srgbClr val="3F3F3F"/>
                </a:solidFill>
                <a:latin typeface="Open Sans"/>
                <a:ea typeface="Open Sans"/>
                <a:cs typeface="Open Sans"/>
                <a:sym typeface="Open Sans"/>
              </a:rPr>
              <a:t>You can use an advance search and refine your options on a search platform.</a:t>
            </a:r>
            <a:endParaRPr>
              <a:solidFill>
                <a:srgbClr val="3F3F3F"/>
              </a:solidFill>
            </a:endParaRPr>
          </a:p>
          <a:p>
            <a:pPr marL="927100" lvl="1" indent="-342900" algn="l" rtl="0">
              <a:lnSpc>
                <a:spcPct val="150000"/>
              </a:lnSpc>
              <a:spcBef>
                <a:spcPts val="2100"/>
              </a:spcBef>
              <a:spcAft>
                <a:spcPts val="0"/>
              </a:spcAft>
              <a:buClr>
                <a:schemeClr val="dk1"/>
              </a:buClr>
              <a:buSzPts val="2100"/>
              <a:buChar char="○"/>
            </a:pPr>
            <a:r>
              <a:rPr lang="en-US" sz="2100">
                <a:solidFill>
                  <a:srgbClr val="3F3F3F"/>
                </a:solidFill>
                <a:latin typeface="Open Sans"/>
                <a:ea typeface="Open Sans"/>
                <a:cs typeface="Open Sans"/>
                <a:sym typeface="Open Sans"/>
              </a:rPr>
              <a:t>Drop down menus are available. </a:t>
            </a:r>
            <a:endParaRPr>
              <a:solidFill>
                <a:srgbClr val="3F3F3F"/>
              </a:solidFill>
            </a:endParaRPr>
          </a:p>
        </p:txBody>
      </p:sp>
      <p:pic>
        <p:nvPicPr>
          <p:cNvPr id="208" name="Google Shape;208;p16"/>
          <p:cNvPicPr preferRelativeResize="0"/>
          <p:nvPr/>
        </p:nvPicPr>
        <p:blipFill rotWithShape="1">
          <a:blip r:embed="rId3"/>
          <a:srcRect/>
          <a:stretch/>
        </p:blipFill>
        <p:spPr>
          <a:xfrm>
            <a:off x="6103106" y="2196950"/>
            <a:ext cx="5753504" cy="4128308"/>
          </a:xfrm>
          <a:prstGeom prst="rect">
            <a:avLst/>
          </a:prstGeom>
          <a:noFill/>
          <a:ln>
            <a:noFill/>
          </a:ln>
        </p:spPr>
      </p:pic>
      <p:sp>
        <p:nvSpPr>
          <p:cNvPr id="2" name="Rectangle 1">
            <a:extLst>
              <a:ext uri="{FF2B5EF4-FFF2-40B4-BE49-F238E27FC236}">
                <a16:creationId xmlns:a16="http://schemas.microsoft.com/office/drawing/2014/main" id="{8F17076D-4B4E-CF78-E3E6-C68A67858BFE}"/>
              </a:ext>
            </a:extLst>
          </p:cNvPr>
          <p:cNvSpPr/>
          <p:nvPr/>
        </p:nvSpPr>
        <p:spPr>
          <a:xfrm>
            <a:off x="6096000" y="2526890"/>
            <a:ext cx="1101213" cy="2989007"/>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20"/>
          <p:cNvSpPr txBox="1">
            <a:spLocks noGrp="1"/>
          </p:cNvSpPr>
          <p:nvPr>
            <p:ph type="title"/>
          </p:nvPr>
        </p:nvSpPr>
        <p:spPr>
          <a:xfrm>
            <a:off x="0" y="437222"/>
            <a:ext cx="813816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Font typeface="Trebuchet MS"/>
              <a:buNone/>
            </a:pPr>
            <a:r>
              <a:rPr lang="en-US">
                <a:solidFill>
                  <a:srgbClr val="586F7C"/>
                </a:solidFill>
                <a:latin typeface="Open Sans"/>
                <a:ea typeface="Open Sans"/>
                <a:cs typeface="Open Sans"/>
                <a:sym typeface="Open Sans"/>
              </a:rPr>
              <a:t>Summary</a:t>
            </a:r>
            <a:endParaRPr>
              <a:solidFill>
                <a:srgbClr val="004890"/>
              </a:solidFill>
              <a:latin typeface="Open Sans"/>
              <a:ea typeface="Open Sans"/>
              <a:cs typeface="Open Sans"/>
              <a:sym typeface="Open Sans"/>
            </a:endParaRPr>
          </a:p>
        </p:txBody>
      </p:sp>
      <p:sp>
        <p:nvSpPr>
          <p:cNvPr id="215" name="Google Shape;215;p20"/>
          <p:cNvSpPr txBox="1">
            <a:spLocks noGrp="1"/>
          </p:cNvSpPr>
          <p:nvPr>
            <p:ph type="body" idx="1"/>
          </p:nvPr>
        </p:nvSpPr>
        <p:spPr>
          <a:xfrm>
            <a:off x="680321" y="2336873"/>
            <a:ext cx="9613800" cy="3599400"/>
          </a:xfrm>
          <a:prstGeom prst="rect">
            <a:avLst/>
          </a:prstGeom>
          <a:noFill/>
          <a:ln>
            <a:noFill/>
          </a:ln>
        </p:spPr>
        <p:txBody>
          <a:bodyPr spcFirstLastPara="1" wrap="square" lIns="91425" tIns="45700" rIns="91425" bIns="45700" anchor="t" anchorCtr="0">
            <a:normAutofit/>
          </a:bodyPr>
          <a:lstStyle/>
          <a:p>
            <a:pPr marL="460375" lvl="0" indent="-342900" algn="l" rtl="0">
              <a:lnSpc>
                <a:spcPct val="150000"/>
              </a:lnSpc>
              <a:spcBef>
                <a:spcPts val="1000"/>
              </a:spcBef>
              <a:spcAft>
                <a:spcPts val="0"/>
              </a:spcAft>
              <a:buClr>
                <a:schemeClr val="dk1"/>
              </a:buClr>
              <a:buSzPts val="1850"/>
              <a:buChar char="●"/>
            </a:pPr>
            <a:r>
              <a:rPr lang="en-US">
                <a:solidFill>
                  <a:srgbClr val="3F3F3F"/>
                </a:solidFill>
                <a:latin typeface="Open Sans"/>
                <a:ea typeface="Open Sans"/>
                <a:cs typeface="Open Sans"/>
                <a:sym typeface="Open Sans"/>
              </a:rPr>
              <a:t>This lesson focused on building search queries  and the use of advanced search techniques to conduct an effective literature search.</a:t>
            </a:r>
            <a:endParaRPr>
              <a:solidFill>
                <a:srgbClr val="3F3F3F"/>
              </a:solidFill>
              <a:latin typeface="Open Sans"/>
              <a:ea typeface="Open Sans"/>
              <a:cs typeface="Open Sans"/>
              <a:sym typeface="Open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ga88abbf903_0_0"/>
          <p:cNvSpPr txBox="1">
            <a:spLocks noGrp="1"/>
          </p:cNvSpPr>
          <p:nvPr>
            <p:ph type="title"/>
          </p:nvPr>
        </p:nvSpPr>
        <p:spPr>
          <a:xfrm>
            <a:off x="0" y="437222"/>
            <a:ext cx="8203500" cy="1080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Font typeface="Gill Sans"/>
              <a:buNone/>
            </a:pPr>
            <a:r>
              <a:rPr lang="en-US">
                <a:solidFill>
                  <a:srgbClr val="586F7C"/>
                </a:solidFill>
                <a:latin typeface="Open Sans"/>
                <a:ea typeface="Open Sans"/>
                <a:cs typeface="Open Sans"/>
                <a:sym typeface="Open Sans"/>
              </a:rPr>
              <a:t>References and useful resources</a:t>
            </a:r>
            <a:endParaRPr>
              <a:solidFill>
                <a:srgbClr val="586F7C"/>
              </a:solidFill>
              <a:latin typeface="Open Sans"/>
              <a:ea typeface="Open Sans"/>
              <a:cs typeface="Open Sans"/>
              <a:sym typeface="Open Sans"/>
            </a:endParaRPr>
          </a:p>
        </p:txBody>
      </p:sp>
      <p:sp>
        <p:nvSpPr>
          <p:cNvPr id="221" name="Google Shape;221;ga88abbf903_0_0"/>
          <p:cNvSpPr txBox="1">
            <a:spLocks noGrp="1"/>
          </p:cNvSpPr>
          <p:nvPr>
            <p:ph type="body" idx="1"/>
          </p:nvPr>
        </p:nvSpPr>
        <p:spPr>
          <a:xfrm>
            <a:off x="656075" y="1839650"/>
            <a:ext cx="9613800" cy="4650600"/>
          </a:xfrm>
          <a:prstGeom prst="rect">
            <a:avLst/>
          </a:prstGeom>
          <a:noFill/>
          <a:ln>
            <a:noFill/>
          </a:ln>
        </p:spPr>
        <p:txBody>
          <a:bodyPr spcFirstLastPara="1" wrap="square" lIns="91425" tIns="45700" rIns="91425" bIns="45700" anchor="t" anchorCtr="0">
            <a:noAutofit/>
          </a:bodyPr>
          <a:lstStyle/>
          <a:p>
            <a:pPr marL="457200" lvl="0" indent="-304800" algn="l" rtl="0">
              <a:lnSpc>
                <a:spcPct val="150000"/>
              </a:lnSpc>
              <a:spcBef>
                <a:spcPts val="0"/>
              </a:spcBef>
              <a:spcAft>
                <a:spcPts val="0"/>
              </a:spcAft>
              <a:buClr>
                <a:schemeClr val="dk1"/>
              </a:buClr>
              <a:buSzPts val="1200"/>
              <a:buFont typeface="Open Sans"/>
              <a:buChar char="●"/>
            </a:pPr>
            <a:r>
              <a:rPr lang="en-US" sz="1200" dirty="0">
                <a:solidFill>
                  <a:schemeClr val="tx2">
                    <a:lumMod val="10000"/>
                  </a:schemeClr>
                </a:solidFill>
                <a:latin typeface="Open Sans"/>
                <a:ea typeface="Open Sans"/>
                <a:cs typeface="Open Sans"/>
                <a:sym typeface="Open Sans"/>
              </a:rPr>
              <a:t>Cooper, C., Booth, A., Varley-Campbell, J., Britten, N. &amp; Garside, R. 2018. Defining the process to literature searching in systematic reviews: a literature review of guidance and supporting studies. BMC Medical Research Methodology, 18(1): 85. </a:t>
            </a:r>
            <a:r>
              <a:rPr lang="en-US" sz="1200" u="sng" dirty="0">
                <a:solidFill>
                  <a:schemeClr val="tx2">
                    <a:lumMod val="10000"/>
                  </a:schemeClr>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https://doi.org/10.1186/s12874-018-0545-3</a:t>
            </a:r>
            <a:r>
              <a:rPr lang="en-US" sz="1200" dirty="0">
                <a:solidFill>
                  <a:schemeClr val="tx2">
                    <a:lumMod val="10000"/>
                  </a:schemeClr>
                </a:solidFill>
                <a:latin typeface="Open Sans"/>
                <a:ea typeface="Open Sans"/>
                <a:cs typeface="Open Sans"/>
                <a:sym typeface="Open Sans"/>
              </a:rPr>
              <a:t>   (Accessed 27 June 2021).</a:t>
            </a:r>
            <a:endParaRPr sz="1200" dirty="0">
              <a:solidFill>
                <a:schemeClr val="tx2">
                  <a:lumMod val="10000"/>
                </a:schemeClr>
              </a:solidFill>
              <a:latin typeface="Open Sans"/>
              <a:ea typeface="Open Sans"/>
              <a:cs typeface="Open Sans"/>
              <a:sym typeface="Open Sans"/>
            </a:endParaRPr>
          </a:p>
          <a:p>
            <a:pPr marL="457200" lvl="0" indent="-304800" algn="l" rtl="0">
              <a:lnSpc>
                <a:spcPct val="150000"/>
              </a:lnSpc>
              <a:spcBef>
                <a:spcPts val="0"/>
              </a:spcBef>
              <a:spcAft>
                <a:spcPts val="0"/>
              </a:spcAft>
              <a:buClr>
                <a:schemeClr val="dk1"/>
              </a:buClr>
              <a:buSzPts val="1200"/>
              <a:buFont typeface="Open Sans"/>
              <a:buChar char="●"/>
            </a:pPr>
            <a:r>
              <a:rPr lang="en-US" sz="1200" dirty="0">
                <a:solidFill>
                  <a:schemeClr val="tx2">
                    <a:lumMod val="10000"/>
                  </a:schemeClr>
                </a:solidFill>
                <a:latin typeface="Open Sans"/>
                <a:ea typeface="Open Sans"/>
                <a:cs typeface="Open Sans"/>
                <a:sym typeface="Open Sans"/>
              </a:rPr>
              <a:t>ISU. 2019. Refine your search. In: International Space University Library [online]. </a:t>
            </a:r>
            <a:r>
              <a:rPr lang="en-US" sz="1200" u="sng" dirty="0">
                <a:solidFill>
                  <a:schemeClr val="tx2">
                    <a:lumMod val="10000"/>
                  </a:schemeClr>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https://isulibrary.isunet.edu/index.php?lvl=cmspage&amp;pageid=4&amp;id_article=955</a:t>
            </a:r>
            <a:r>
              <a:rPr lang="en-US" sz="1200" dirty="0">
                <a:solidFill>
                  <a:schemeClr val="tx2">
                    <a:lumMod val="10000"/>
                  </a:schemeClr>
                </a:solidFill>
                <a:latin typeface="Open Sans"/>
                <a:ea typeface="Open Sans"/>
                <a:cs typeface="Open Sans"/>
                <a:sym typeface="Open Sans"/>
              </a:rPr>
              <a:t> [Cited 9 July 2021)</a:t>
            </a:r>
            <a:endParaRPr dirty="0">
              <a:solidFill>
                <a:schemeClr val="tx2">
                  <a:lumMod val="10000"/>
                </a:schemeClr>
              </a:solidFill>
            </a:endParaRPr>
          </a:p>
          <a:p>
            <a:pPr marL="457200" lvl="0" indent="-304800" algn="l" rtl="0">
              <a:lnSpc>
                <a:spcPct val="150000"/>
              </a:lnSpc>
              <a:spcBef>
                <a:spcPts val="0"/>
              </a:spcBef>
              <a:spcAft>
                <a:spcPts val="0"/>
              </a:spcAft>
              <a:buClr>
                <a:schemeClr val="dk1"/>
              </a:buClr>
              <a:buSzPts val="1200"/>
              <a:buFont typeface="Open Sans"/>
              <a:buChar char="●"/>
            </a:pPr>
            <a:r>
              <a:rPr lang="en-US" sz="1200" dirty="0">
                <a:solidFill>
                  <a:schemeClr val="tx2">
                    <a:lumMod val="10000"/>
                  </a:schemeClr>
                </a:solidFill>
                <a:latin typeface="Open Sans"/>
                <a:ea typeface="Open Sans"/>
                <a:cs typeface="Open Sans"/>
                <a:sym typeface="Open Sans"/>
              </a:rPr>
              <a:t>Smith, C. 2021. Oxford </a:t>
            </a:r>
            <a:r>
              <a:rPr lang="en-US" sz="1200" dirty="0" err="1">
                <a:solidFill>
                  <a:schemeClr val="tx2">
                    <a:lumMod val="10000"/>
                  </a:schemeClr>
                </a:solidFill>
                <a:latin typeface="Open Sans"/>
                <a:ea typeface="Open Sans"/>
                <a:cs typeface="Open Sans"/>
                <a:sym typeface="Open Sans"/>
              </a:rPr>
              <a:t>LibGuides</a:t>
            </a:r>
            <a:r>
              <a:rPr lang="en-US" sz="1200" dirty="0">
                <a:solidFill>
                  <a:schemeClr val="tx2">
                    <a:lumMod val="10000"/>
                  </a:schemeClr>
                </a:solidFill>
                <a:latin typeface="Open Sans"/>
                <a:ea typeface="Open Sans"/>
                <a:cs typeface="Open Sans"/>
                <a:sym typeface="Open Sans"/>
              </a:rPr>
              <a:t>: Systematic Reviews and Evidence Syntheses: Home [online]. [Cited 9 July 2021]. </a:t>
            </a:r>
            <a:r>
              <a:rPr lang="en-US" sz="1200" u="sng" dirty="0">
                <a:solidFill>
                  <a:schemeClr val="tx2">
                    <a:lumMod val="10000"/>
                  </a:schemeClr>
                </a:solidFill>
                <a:hlinkClick r:id="rId5">
                  <a:extLst>
                    <a:ext uri="{A12FA001-AC4F-418D-AE19-62706E023703}">
                      <ahyp:hlinkClr xmlns:ahyp="http://schemas.microsoft.com/office/drawing/2018/hyperlinkcolor" val="tx"/>
                    </a:ext>
                  </a:extLst>
                </a:hlinkClick>
              </a:rPr>
              <a:t>https://libguides.bodleian.ox.ac.uk/systematic-reviews/home</a:t>
            </a:r>
            <a:r>
              <a:rPr lang="en-US" sz="1200" dirty="0">
                <a:solidFill>
                  <a:schemeClr val="tx2">
                    <a:lumMod val="10000"/>
                  </a:schemeClr>
                </a:solidFill>
                <a:latin typeface="Open Sans"/>
                <a:ea typeface="Open Sans"/>
                <a:cs typeface="Open Sans"/>
                <a:sym typeface="Open Sans"/>
              </a:rPr>
              <a:t> </a:t>
            </a:r>
            <a:endParaRPr sz="1200" dirty="0">
              <a:solidFill>
                <a:schemeClr val="tx2">
                  <a:lumMod val="10000"/>
                </a:schemeClr>
              </a:solidFill>
              <a:latin typeface="Open Sans"/>
              <a:ea typeface="Open Sans"/>
              <a:cs typeface="Open Sans"/>
              <a:sym typeface="Open Sans"/>
            </a:endParaRPr>
          </a:p>
          <a:p>
            <a:pPr marL="457200" lvl="0" indent="-304800" algn="l" rtl="0">
              <a:lnSpc>
                <a:spcPct val="150000"/>
              </a:lnSpc>
              <a:spcBef>
                <a:spcPts val="0"/>
              </a:spcBef>
              <a:spcAft>
                <a:spcPts val="0"/>
              </a:spcAft>
              <a:buClr>
                <a:schemeClr val="dk1"/>
              </a:buClr>
              <a:buSzPts val="1200"/>
              <a:buFont typeface="Open Sans"/>
              <a:buChar char="●"/>
            </a:pPr>
            <a:r>
              <a:rPr lang="en-US" sz="1200" dirty="0">
                <a:solidFill>
                  <a:schemeClr val="tx2">
                    <a:lumMod val="10000"/>
                  </a:schemeClr>
                </a:solidFill>
                <a:latin typeface="Open Sans"/>
                <a:ea typeface="Open Sans"/>
                <a:cs typeface="Open Sans"/>
                <a:sym typeface="Open Sans"/>
              </a:rPr>
              <a:t>University of Leeds Library. 2021. Literature searching explained. In: University of Leeds [online]. [Cited 9 July 2021]. </a:t>
            </a:r>
            <a:r>
              <a:rPr lang="en-US" sz="1200" u="sng" dirty="0">
                <a:solidFill>
                  <a:schemeClr val="tx2">
                    <a:lumMod val="10000"/>
                  </a:schemeClr>
                </a:solidFill>
                <a:latin typeface="Open Sans"/>
                <a:ea typeface="Open Sans"/>
                <a:cs typeface="Open Sans"/>
                <a:sym typeface="Open Sans"/>
                <a:hlinkClick r:id="rId6">
                  <a:extLst>
                    <a:ext uri="{A12FA001-AC4F-418D-AE19-62706E023703}">
                      <ahyp:hlinkClr xmlns:ahyp="http://schemas.microsoft.com/office/drawing/2018/hyperlinkcolor" val="tx"/>
                    </a:ext>
                  </a:extLst>
                </a:hlinkClick>
              </a:rPr>
              <a:t>https://library.leeds.ac.uk/info/1404/literature_searching/14/literature_searching_explained/5</a:t>
            </a:r>
            <a:r>
              <a:rPr lang="en-US" sz="1200" dirty="0">
                <a:solidFill>
                  <a:schemeClr val="tx2">
                    <a:lumMod val="10000"/>
                  </a:schemeClr>
                </a:solidFill>
                <a:latin typeface="Open Sans"/>
                <a:ea typeface="Open Sans"/>
                <a:cs typeface="Open Sans"/>
                <a:sym typeface="Open Sans"/>
              </a:rPr>
              <a:t>  </a:t>
            </a:r>
            <a:endParaRPr sz="1200" dirty="0">
              <a:solidFill>
                <a:schemeClr val="tx2">
                  <a:lumMod val="10000"/>
                </a:schemeClr>
              </a:solidFill>
              <a:latin typeface="Open Sans"/>
              <a:ea typeface="Open Sans"/>
              <a:cs typeface="Open Sans"/>
              <a:sym typeface="Open Sans"/>
            </a:endParaRPr>
          </a:p>
          <a:p>
            <a:pPr marL="457200" lvl="0" indent="-304800" algn="l" rtl="0">
              <a:lnSpc>
                <a:spcPct val="150000"/>
              </a:lnSpc>
              <a:spcBef>
                <a:spcPts val="0"/>
              </a:spcBef>
              <a:spcAft>
                <a:spcPts val="0"/>
              </a:spcAft>
              <a:buClr>
                <a:schemeClr val="dk1"/>
              </a:buClr>
              <a:buSzPts val="1200"/>
              <a:buFont typeface="Open Sans"/>
              <a:buChar char="●"/>
            </a:pPr>
            <a:r>
              <a:rPr lang="en-US" sz="1200" dirty="0">
                <a:solidFill>
                  <a:schemeClr val="tx2">
                    <a:lumMod val="10000"/>
                  </a:schemeClr>
                </a:solidFill>
                <a:latin typeface="Open Sans"/>
                <a:ea typeface="Open Sans"/>
                <a:cs typeface="Open Sans"/>
                <a:sym typeface="Open Sans"/>
              </a:rPr>
              <a:t>WUR. 2016. Searching for literature. In: Wageningen University &amp; Research Library [online]. [Cited 9 July 2021]. </a:t>
            </a:r>
            <a:r>
              <a:rPr lang="en-US" sz="1200" u="sng" dirty="0">
                <a:solidFill>
                  <a:schemeClr val="tx2">
                    <a:lumMod val="10000"/>
                  </a:schemeClr>
                </a:solidFill>
                <a:latin typeface="Open Sans"/>
                <a:ea typeface="Open Sans"/>
                <a:cs typeface="Open Sans"/>
                <a:sym typeface="Open Sans"/>
                <a:hlinkClick r:id="rId7">
                  <a:extLst>
                    <a:ext uri="{A12FA001-AC4F-418D-AE19-62706E023703}">
                      <ahyp:hlinkClr xmlns:ahyp="http://schemas.microsoft.com/office/drawing/2018/hyperlinkcolor" val="tx"/>
                    </a:ext>
                  </a:extLst>
                </a:hlinkClick>
              </a:rPr>
              <a:t>https://www.wur.nl/en/Library/Students/Searching-for-literature.htm</a:t>
            </a:r>
            <a:endParaRPr sz="1200" dirty="0">
              <a:solidFill>
                <a:schemeClr val="tx2">
                  <a:lumMod val="10000"/>
                </a:schemeClr>
              </a:solidFill>
              <a:latin typeface="Open Sans"/>
              <a:ea typeface="Open Sans"/>
              <a:cs typeface="Open Sans"/>
              <a:sym typeface="Open Sans"/>
            </a:endParaRPr>
          </a:p>
          <a:p>
            <a:pPr marL="457200" lvl="0" indent="-304800" algn="l" rtl="0">
              <a:lnSpc>
                <a:spcPct val="150000"/>
              </a:lnSpc>
              <a:spcBef>
                <a:spcPts val="0"/>
              </a:spcBef>
              <a:spcAft>
                <a:spcPts val="0"/>
              </a:spcAft>
              <a:buClr>
                <a:schemeClr val="dk1"/>
              </a:buClr>
              <a:buSzPts val="1200"/>
              <a:buFont typeface="Open Sans"/>
              <a:buChar char="●"/>
            </a:pPr>
            <a:r>
              <a:rPr lang="en-US" sz="1200" dirty="0">
                <a:solidFill>
                  <a:schemeClr val="tx2">
                    <a:lumMod val="10000"/>
                  </a:schemeClr>
                </a:solidFill>
                <a:latin typeface="Open Sans"/>
                <a:ea typeface="Open Sans"/>
                <a:cs typeface="Open Sans"/>
                <a:sym typeface="Open Sans"/>
              </a:rPr>
              <a:t>WUR. 2019. E-learning modules. In: Wageningen University &amp; Research Library [online]. [Cited 9 July 2021]. </a:t>
            </a:r>
            <a:r>
              <a:rPr lang="en-US" sz="1200" u="sng" dirty="0">
                <a:solidFill>
                  <a:schemeClr val="tx2">
                    <a:lumMod val="10000"/>
                  </a:schemeClr>
                </a:solidFill>
                <a:latin typeface="Open Sans"/>
                <a:ea typeface="Open Sans"/>
                <a:cs typeface="Open Sans"/>
                <a:sym typeface="Open Sans"/>
                <a:hlinkClick r:id="rId8">
                  <a:extLst>
                    <a:ext uri="{A12FA001-AC4F-418D-AE19-62706E023703}">
                      <ahyp:hlinkClr xmlns:ahyp="http://schemas.microsoft.com/office/drawing/2018/hyperlinkcolor" val="tx"/>
                    </a:ext>
                  </a:extLst>
                </a:hlinkClick>
              </a:rPr>
              <a:t>https://www.wur.nl/en/Library/Students/e-learning-modules.htm</a:t>
            </a:r>
            <a:r>
              <a:rPr lang="en-US" sz="1200" dirty="0">
                <a:solidFill>
                  <a:schemeClr val="tx2">
                    <a:lumMod val="10000"/>
                  </a:schemeClr>
                </a:solidFill>
                <a:latin typeface="Open Sans"/>
                <a:ea typeface="Open Sans"/>
                <a:cs typeface="Open Sans"/>
                <a:sym typeface="Open Sans"/>
              </a:rPr>
              <a:t> </a:t>
            </a:r>
            <a:endParaRPr sz="1200" dirty="0">
              <a:solidFill>
                <a:schemeClr val="tx2">
                  <a:lumMod val="10000"/>
                </a:schemeClr>
              </a:solidFill>
              <a:latin typeface="Open Sans"/>
              <a:ea typeface="Open Sans"/>
              <a:cs typeface="Open Sans"/>
              <a:sym typeface="Open Sans"/>
            </a:endParaRPr>
          </a:p>
          <a:p>
            <a:pPr marL="457200" lvl="0" indent="-304800" algn="l" rtl="0">
              <a:lnSpc>
                <a:spcPct val="150000"/>
              </a:lnSpc>
              <a:spcBef>
                <a:spcPts val="0"/>
              </a:spcBef>
              <a:spcAft>
                <a:spcPts val="0"/>
              </a:spcAft>
              <a:buClr>
                <a:schemeClr val="dk1"/>
              </a:buClr>
              <a:buSzPts val="1200"/>
              <a:buFont typeface="Open Sans"/>
              <a:buChar char="●"/>
            </a:pPr>
            <a:r>
              <a:rPr lang="en-US" sz="1200" dirty="0">
                <a:solidFill>
                  <a:schemeClr val="tx2">
                    <a:lumMod val="10000"/>
                  </a:schemeClr>
                </a:solidFill>
                <a:latin typeface="Open Sans"/>
                <a:ea typeface="Open Sans"/>
                <a:cs typeface="Open Sans"/>
                <a:sym typeface="Open Sans"/>
              </a:rPr>
              <a:t>WUR. 2020. The 4 W’s. In: Wageningen University &amp; Research Library [online]. [Cited 9 July 2021]. </a:t>
            </a:r>
            <a:r>
              <a:rPr lang="en-US" sz="1200" u="sng" dirty="0">
                <a:solidFill>
                  <a:schemeClr val="tx2">
                    <a:lumMod val="10000"/>
                  </a:schemeClr>
                </a:solidFill>
                <a:latin typeface="Open Sans"/>
                <a:ea typeface="Open Sans"/>
                <a:cs typeface="Open Sans"/>
                <a:sym typeface="Open Sans"/>
                <a:hlinkClick r:id="rId9">
                  <a:extLst>
                    <a:ext uri="{A12FA001-AC4F-418D-AE19-62706E023703}">
                      <ahyp:hlinkClr xmlns:ahyp="http://schemas.microsoft.com/office/drawing/2018/hyperlinkcolor" val="tx"/>
                    </a:ext>
                  </a:extLst>
                </a:hlinkClick>
              </a:rPr>
              <a:t>https://library.wur.nl/infoboard/module_2/page14872.html</a:t>
            </a:r>
            <a:r>
              <a:rPr lang="en-US" sz="1200" dirty="0">
                <a:solidFill>
                  <a:schemeClr val="tx2">
                    <a:lumMod val="10000"/>
                  </a:schemeClr>
                </a:solidFill>
                <a:latin typeface="Open Sans"/>
                <a:ea typeface="Open Sans"/>
                <a:cs typeface="Open Sans"/>
                <a:sym typeface="Open Sans"/>
              </a:rPr>
              <a:t> </a:t>
            </a:r>
            <a:endParaRPr sz="1200" dirty="0">
              <a:solidFill>
                <a:schemeClr val="tx2">
                  <a:lumMod val="10000"/>
                </a:schemeClr>
              </a:solidFill>
              <a:latin typeface="Open Sans"/>
              <a:ea typeface="Open Sans"/>
              <a:cs typeface="Open Sans"/>
              <a:sym typeface="Open Sans"/>
            </a:endParaRPr>
          </a:p>
          <a:p>
            <a:pPr marL="457200" lvl="0" indent="-304800" algn="l" rtl="0">
              <a:lnSpc>
                <a:spcPct val="150000"/>
              </a:lnSpc>
              <a:spcBef>
                <a:spcPts val="0"/>
              </a:spcBef>
              <a:spcAft>
                <a:spcPts val="0"/>
              </a:spcAft>
              <a:buClr>
                <a:schemeClr val="dk1"/>
              </a:buClr>
              <a:buSzPts val="1200"/>
              <a:buFont typeface="Open Sans"/>
              <a:buChar char="●"/>
            </a:pPr>
            <a:r>
              <a:rPr lang="en-US" sz="1200" dirty="0">
                <a:solidFill>
                  <a:schemeClr val="tx2">
                    <a:lumMod val="10000"/>
                  </a:schemeClr>
                </a:solidFill>
                <a:latin typeface="Open Sans"/>
                <a:ea typeface="Open Sans"/>
                <a:cs typeface="Open Sans"/>
                <a:sym typeface="Open Sans"/>
              </a:rPr>
              <a:t>WHO. 2021. Hinari Basic Course. In: WHO [online]. [Cited 9 July 2021]. </a:t>
            </a:r>
            <a:r>
              <a:rPr lang="en-US" sz="1200" u="sng" dirty="0">
                <a:solidFill>
                  <a:schemeClr val="tx2">
                    <a:lumMod val="10000"/>
                  </a:schemeClr>
                </a:solidFill>
                <a:latin typeface="Open Sans"/>
                <a:ea typeface="Open Sans"/>
                <a:cs typeface="Open Sans"/>
                <a:sym typeface="Open Sans"/>
                <a:hlinkClick r:id="rId10">
                  <a:extLst>
                    <a:ext uri="{A12FA001-AC4F-418D-AE19-62706E023703}">
                      <ahyp:hlinkClr xmlns:ahyp="http://schemas.microsoft.com/office/drawing/2018/hyperlinkcolor" val="tx"/>
                    </a:ext>
                  </a:extLst>
                </a:hlinkClick>
              </a:rPr>
              <a:t>http://www.who.int/hinari/training/Basic_Course/en/</a:t>
            </a:r>
            <a:r>
              <a:rPr lang="en-US" sz="1200" dirty="0">
                <a:solidFill>
                  <a:schemeClr val="tx2">
                    <a:lumMod val="10000"/>
                  </a:schemeClr>
                </a:solidFill>
                <a:latin typeface="Open Sans"/>
                <a:ea typeface="Open Sans"/>
                <a:cs typeface="Open Sans"/>
                <a:sym typeface="Open Sans"/>
              </a:rPr>
              <a:t>  </a:t>
            </a:r>
            <a:endParaRPr sz="1200" dirty="0">
              <a:solidFill>
                <a:schemeClr val="tx2">
                  <a:lumMod val="10000"/>
                </a:schemeClr>
              </a:solidFill>
              <a:latin typeface="Open Sans"/>
              <a:ea typeface="Open Sans"/>
              <a:cs typeface="Open Sans"/>
              <a:sym typeface="Open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g727b3dbef2_0_81"/>
          <p:cNvSpPr txBox="1">
            <a:spLocks noGrp="1"/>
          </p:cNvSpPr>
          <p:nvPr>
            <p:ph type="title"/>
          </p:nvPr>
        </p:nvSpPr>
        <p:spPr>
          <a:xfrm>
            <a:off x="0" y="437222"/>
            <a:ext cx="8203500" cy="1080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Font typeface="Gill Sans"/>
              <a:buNone/>
            </a:pPr>
            <a:r>
              <a:rPr lang="en-US">
                <a:solidFill>
                  <a:srgbClr val="586F7C"/>
                </a:solidFill>
                <a:latin typeface="Open Sans"/>
                <a:ea typeface="Open Sans"/>
                <a:cs typeface="Open Sans"/>
                <a:sym typeface="Open Sans"/>
              </a:rPr>
              <a:t>You are invited to;</a:t>
            </a:r>
            <a:endParaRPr>
              <a:solidFill>
                <a:srgbClr val="586F7C"/>
              </a:solidFill>
              <a:latin typeface="Open Sans"/>
              <a:ea typeface="Open Sans"/>
              <a:cs typeface="Open Sans"/>
              <a:sym typeface="Open Sans"/>
            </a:endParaRPr>
          </a:p>
        </p:txBody>
      </p:sp>
      <p:sp>
        <p:nvSpPr>
          <p:cNvPr id="227" name="Google Shape;227;g727b3dbef2_0_81"/>
          <p:cNvSpPr txBox="1">
            <a:spLocks noGrp="1"/>
          </p:cNvSpPr>
          <p:nvPr>
            <p:ph type="body" idx="1"/>
          </p:nvPr>
        </p:nvSpPr>
        <p:spPr>
          <a:xfrm>
            <a:off x="656075" y="2094525"/>
            <a:ext cx="9916800" cy="3599400"/>
          </a:xfrm>
          <a:prstGeom prst="rect">
            <a:avLst/>
          </a:prstGeom>
          <a:noFill/>
          <a:ln>
            <a:noFill/>
          </a:ln>
        </p:spPr>
        <p:txBody>
          <a:bodyPr spcFirstLastPara="1" wrap="square" lIns="91425" tIns="45700" rIns="91425" bIns="45700" anchor="t" anchorCtr="0">
            <a:noAutofit/>
          </a:bodyPr>
          <a:lstStyle/>
          <a:p>
            <a:pPr marL="457200" lvl="0" indent="-317500" algn="l" rtl="0">
              <a:lnSpc>
                <a:spcPct val="150000"/>
              </a:lnSpc>
              <a:spcBef>
                <a:spcPts val="0"/>
              </a:spcBef>
              <a:spcAft>
                <a:spcPts val="0"/>
              </a:spcAft>
              <a:buClr>
                <a:srgbClr val="586F7C"/>
              </a:buClr>
              <a:buSzPts val="1400"/>
              <a:buFont typeface="Open Sans"/>
              <a:buChar char="●"/>
            </a:pPr>
            <a:r>
              <a:rPr lang="en-US">
                <a:solidFill>
                  <a:srgbClr val="586F7C"/>
                </a:solidFill>
                <a:latin typeface="Open Sans"/>
                <a:ea typeface="Open Sans"/>
                <a:cs typeface="Open Sans"/>
                <a:sym typeface="Open Sans"/>
              </a:rPr>
              <a:t>Visit us at </a:t>
            </a:r>
            <a:r>
              <a:rPr lang="en-US">
                <a:solidFill>
                  <a:srgbClr val="586F7C"/>
                </a:solidFill>
                <a:uFill>
                  <a:noFill/>
                </a:u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www.research4life.or</a:t>
            </a:r>
            <a:r>
              <a:rPr lang="en-US" u="sng">
                <a:solidFill>
                  <a:srgbClr val="586F7C"/>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g</a:t>
            </a:r>
            <a:endParaRPr>
              <a:solidFill>
                <a:srgbClr val="586F7C"/>
              </a:solidFill>
              <a:latin typeface="Open Sans"/>
              <a:ea typeface="Open Sans"/>
              <a:cs typeface="Open Sans"/>
              <a:sym typeface="Open Sans"/>
            </a:endParaRPr>
          </a:p>
          <a:p>
            <a:pPr marL="457200" lvl="0" indent="-317500" algn="l" rtl="0">
              <a:lnSpc>
                <a:spcPct val="150000"/>
              </a:lnSpc>
              <a:spcBef>
                <a:spcPts val="0"/>
              </a:spcBef>
              <a:spcAft>
                <a:spcPts val="0"/>
              </a:spcAft>
              <a:buClr>
                <a:srgbClr val="586F7C"/>
              </a:buClr>
              <a:buSzPts val="1400"/>
              <a:buFont typeface="Open Sans"/>
              <a:buChar char="●"/>
            </a:pPr>
            <a:r>
              <a:rPr lang="en-US">
                <a:solidFill>
                  <a:srgbClr val="586F7C"/>
                </a:solidFill>
                <a:latin typeface="Open Sans"/>
                <a:ea typeface="Open Sans"/>
                <a:cs typeface="Open Sans"/>
                <a:sym typeface="Open Sans"/>
              </a:rPr>
              <a:t>Contact us at </a:t>
            </a:r>
            <a:r>
              <a:rPr lang="en-US">
                <a:solidFill>
                  <a:srgbClr val="586F7C"/>
                </a:solidFill>
                <a:uFill>
                  <a:noFill/>
                </a:u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r4l@research4life.org</a:t>
            </a:r>
            <a:r>
              <a:rPr lang="en-US">
                <a:solidFill>
                  <a:srgbClr val="586F7C"/>
                </a:solidFill>
                <a:latin typeface="Open Sans"/>
                <a:ea typeface="Open Sans"/>
                <a:cs typeface="Open Sans"/>
                <a:sym typeface="Open Sans"/>
              </a:rPr>
              <a:t> </a:t>
            </a:r>
            <a:endParaRPr>
              <a:solidFill>
                <a:srgbClr val="586F7C"/>
              </a:solidFill>
              <a:latin typeface="Open Sans"/>
              <a:ea typeface="Open Sans"/>
              <a:cs typeface="Open Sans"/>
              <a:sym typeface="Open Sans"/>
            </a:endParaRPr>
          </a:p>
          <a:p>
            <a:pPr marL="457200" lvl="0" indent="-317500" algn="l" rtl="0">
              <a:lnSpc>
                <a:spcPct val="150000"/>
              </a:lnSpc>
              <a:spcBef>
                <a:spcPts val="0"/>
              </a:spcBef>
              <a:spcAft>
                <a:spcPts val="0"/>
              </a:spcAft>
              <a:buClr>
                <a:srgbClr val="586F7C"/>
              </a:buClr>
              <a:buSzPts val="1400"/>
              <a:buFont typeface="Open Sans"/>
              <a:buChar char="●"/>
            </a:pPr>
            <a:r>
              <a:rPr lang="en-US">
                <a:solidFill>
                  <a:srgbClr val="586F7C"/>
                </a:solidFill>
                <a:latin typeface="Open Sans"/>
                <a:ea typeface="Open Sans"/>
                <a:cs typeface="Open Sans"/>
                <a:sym typeface="Open Sans"/>
              </a:rPr>
              <a:t>Find out about other training materials [</a:t>
            </a:r>
            <a:r>
              <a:rPr lang="en-US" sz="1500" u="sng">
                <a:solidFill>
                  <a:schemeClr val="hlink"/>
                </a:solidFill>
                <a:latin typeface="Open Sans"/>
                <a:ea typeface="Open Sans"/>
                <a:cs typeface="Open Sans"/>
                <a:sym typeface="Open Sans"/>
                <a:hlinkClick r:id="rId5"/>
              </a:rPr>
              <a:t>www.research4life.org/training</a:t>
            </a:r>
            <a:r>
              <a:rPr lang="en-US">
                <a:solidFill>
                  <a:srgbClr val="586F7C"/>
                </a:solidFill>
                <a:latin typeface="Open Sans"/>
                <a:ea typeface="Open Sans"/>
                <a:cs typeface="Open Sans"/>
                <a:sym typeface="Open Sans"/>
              </a:rPr>
              <a:t>]</a:t>
            </a:r>
            <a:endParaRPr>
              <a:solidFill>
                <a:srgbClr val="586F7C"/>
              </a:solidFill>
              <a:latin typeface="Open Sans"/>
              <a:ea typeface="Open Sans"/>
              <a:cs typeface="Open Sans"/>
              <a:sym typeface="Open Sans"/>
            </a:endParaRPr>
          </a:p>
          <a:p>
            <a:pPr marL="457200" lvl="0" indent="-317500" algn="l" rtl="0">
              <a:lnSpc>
                <a:spcPct val="150000"/>
              </a:lnSpc>
              <a:spcBef>
                <a:spcPts val="0"/>
              </a:spcBef>
              <a:spcAft>
                <a:spcPts val="0"/>
              </a:spcAft>
              <a:buClr>
                <a:srgbClr val="586F7C"/>
              </a:buClr>
              <a:buSzPts val="1400"/>
              <a:buFont typeface="Open Sans"/>
              <a:buChar char="●"/>
            </a:pPr>
            <a:r>
              <a:rPr lang="en-US">
                <a:solidFill>
                  <a:srgbClr val="586F7C"/>
                </a:solidFill>
                <a:latin typeface="Open Sans"/>
                <a:ea typeface="Open Sans"/>
                <a:cs typeface="Open Sans"/>
                <a:sym typeface="Open Sans"/>
              </a:rPr>
              <a:t>Subscribe to Research4Life newsletter [</a:t>
            </a:r>
            <a:r>
              <a:rPr lang="en-US" sz="1500" u="sng">
                <a:solidFill>
                  <a:schemeClr val="hlink"/>
                </a:solidFill>
                <a:latin typeface="Open Sans"/>
                <a:ea typeface="Open Sans"/>
                <a:cs typeface="Open Sans"/>
                <a:sym typeface="Open Sans"/>
                <a:hlinkClick r:id="rId6"/>
              </a:rPr>
              <a:t>www.research4life.org/newsletter</a:t>
            </a:r>
            <a:r>
              <a:rPr lang="en-US">
                <a:solidFill>
                  <a:srgbClr val="586F7C"/>
                </a:solidFill>
                <a:latin typeface="Open Sans"/>
                <a:ea typeface="Open Sans"/>
                <a:cs typeface="Open Sans"/>
                <a:sym typeface="Open Sans"/>
              </a:rPr>
              <a:t>]</a:t>
            </a:r>
            <a:endParaRPr>
              <a:solidFill>
                <a:srgbClr val="586F7C"/>
              </a:solidFill>
              <a:latin typeface="Open Sans"/>
              <a:ea typeface="Open Sans"/>
              <a:cs typeface="Open Sans"/>
              <a:sym typeface="Open Sans"/>
            </a:endParaRPr>
          </a:p>
          <a:p>
            <a:pPr marL="457200" lvl="0" indent="-317500" algn="l" rtl="0">
              <a:lnSpc>
                <a:spcPct val="150000"/>
              </a:lnSpc>
              <a:spcBef>
                <a:spcPts val="0"/>
              </a:spcBef>
              <a:spcAft>
                <a:spcPts val="0"/>
              </a:spcAft>
              <a:buClr>
                <a:srgbClr val="586F7C"/>
              </a:buClr>
              <a:buSzPts val="1400"/>
              <a:buFont typeface="Open Sans"/>
              <a:buChar char="●"/>
            </a:pPr>
            <a:r>
              <a:rPr lang="en-US">
                <a:solidFill>
                  <a:srgbClr val="586F7C"/>
                </a:solidFill>
                <a:latin typeface="Open Sans"/>
                <a:ea typeface="Open Sans"/>
                <a:cs typeface="Open Sans"/>
                <a:sym typeface="Open Sans"/>
              </a:rPr>
              <a:t>Check out Research4Life videos [</a:t>
            </a:r>
            <a:r>
              <a:rPr lang="en-US" sz="1500" u="sng">
                <a:solidFill>
                  <a:schemeClr val="hlink"/>
                </a:solidFill>
                <a:latin typeface="Open Sans"/>
                <a:ea typeface="Open Sans"/>
                <a:cs typeface="Open Sans"/>
                <a:sym typeface="Open Sans"/>
                <a:hlinkClick r:id="rId7"/>
              </a:rPr>
              <a:t>https://bit.ly/2w3CU5C</a:t>
            </a:r>
            <a:r>
              <a:rPr lang="en-US">
                <a:solidFill>
                  <a:srgbClr val="586F7C"/>
                </a:solidFill>
                <a:latin typeface="Open Sans"/>
                <a:ea typeface="Open Sans"/>
                <a:cs typeface="Open Sans"/>
                <a:sym typeface="Open Sans"/>
              </a:rPr>
              <a:t>]</a:t>
            </a:r>
            <a:endParaRPr>
              <a:solidFill>
                <a:srgbClr val="586F7C"/>
              </a:solidFill>
              <a:latin typeface="Open Sans"/>
              <a:ea typeface="Open Sans"/>
              <a:cs typeface="Open Sans"/>
              <a:sym typeface="Open Sans"/>
            </a:endParaRPr>
          </a:p>
          <a:p>
            <a:pPr marL="457200" lvl="0" indent="-317500" algn="l" rtl="0">
              <a:lnSpc>
                <a:spcPct val="150000"/>
              </a:lnSpc>
              <a:spcBef>
                <a:spcPts val="0"/>
              </a:spcBef>
              <a:spcAft>
                <a:spcPts val="0"/>
              </a:spcAft>
              <a:buClr>
                <a:srgbClr val="586F7C"/>
              </a:buClr>
              <a:buSzPts val="1400"/>
              <a:buFont typeface="Open Sans"/>
              <a:buChar char="●"/>
            </a:pPr>
            <a:r>
              <a:rPr lang="en-US">
                <a:solidFill>
                  <a:srgbClr val="586F7C"/>
                </a:solidFill>
                <a:latin typeface="Open Sans"/>
                <a:ea typeface="Open Sans"/>
                <a:cs typeface="Open Sans"/>
                <a:sym typeface="Open Sans"/>
              </a:rPr>
              <a:t>Follow us on Twitter </a:t>
            </a:r>
            <a:r>
              <a:rPr lang="en-US" sz="1500">
                <a:solidFill>
                  <a:srgbClr val="586F7C"/>
                </a:solidFill>
                <a:latin typeface="Open Sans"/>
                <a:ea typeface="Open Sans"/>
                <a:cs typeface="Open Sans"/>
                <a:sym typeface="Open Sans"/>
              </a:rPr>
              <a:t>@r4lpartnership</a:t>
            </a:r>
            <a:r>
              <a:rPr lang="en-US">
                <a:solidFill>
                  <a:srgbClr val="586F7C"/>
                </a:solidFill>
                <a:latin typeface="Open Sans"/>
                <a:ea typeface="Open Sans"/>
                <a:cs typeface="Open Sans"/>
                <a:sym typeface="Open Sans"/>
              </a:rPr>
              <a:t> and </a:t>
            </a:r>
            <a:r>
              <a:rPr lang="en-US">
                <a:solidFill>
                  <a:srgbClr val="586F7C"/>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
                  </a:ext>
                </a:extLst>
              </a:rPr>
              <a:t>Facebook</a:t>
            </a:r>
            <a:r>
              <a:rPr lang="en-US">
                <a:solidFill>
                  <a:srgbClr val="586F7C"/>
                </a:solidFill>
                <a:latin typeface="Open Sans"/>
                <a:ea typeface="Open Sans"/>
                <a:cs typeface="Open Sans"/>
                <a:sym typeface="Open Sans"/>
              </a:rPr>
              <a:t> </a:t>
            </a:r>
            <a:r>
              <a:rPr lang="en-US" sz="1500">
                <a:solidFill>
                  <a:srgbClr val="586F7C"/>
                </a:solidFill>
                <a:latin typeface="Open Sans"/>
                <a:ea typeface="Open Sans"/>
                <a:cs typeface="Open Sans"/>
                <a:sym typeface="Open Sans"/>
              </a:rPr>
              <a:t>@R4Lpartnership</a:t>
            </a:r>
            <a:endParaRPr sz="1500">
              <a:solidFill>
                <a:schemeClr val="dk1"/>
              </a:solidFill>
              <a:latin typeface="Open Sans"/>
              <a:ea typeface="Open Sans"/>
              <a:cs typeface="Open Sans"/>
              <a:sym typeface="Open San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6"/>
          <p:cNvSpPr txBox="1">
            <a:spLocks noGrp="1"/>
          </p:cNvSpPr>
          <p:nvPr>
            <p:ph type="body" idx="1"/>
          </p:nvPr>
        </p:nvSpPr>
        <p:spPr>
          <a:xfrm>
            <a:off x="838200" y="1959388"/>
            <a:ext cx="10515600" cy="3986100"/>
          </a:xfrm>
          <a:prstGeom prst="rect">
            <a:avLst/>
          </a:prstGeom>
          <a:noFill/>
          <a:ln>
            <a:noFill/>
          </a:ln>
        </p:spPr>
        <p:txBody>
          <a:bodyPr spcFirstLastPara="1" wrap="square" lIns="91425" tIns="45700" rIns="91425" bIns="45700" anchor="t" anchorCtr="0">
            <a:noAutofit/>
          </a:bodyPr>
          <a:lstStyle/>
          <a:p>
            <a:pPr marL="76200" lvl="0" indent="0" algn="l" rtl="0">
              <a:lnSpc>
                <a:spcPct val="90000"/>
              </a:lnSpc>
              <a:spcBef>
                <a:spcPts val="1000"/>
              </a:spcBef>
              <a:spcAft>
                <a:spcPts val="0"/>
              </a:spcAft>
              <a:buSzPts val="2400"/>
              <a:buNone/>
            </a:pPr>
            <a:r>
              <a:rPr lang="nl-NL" sz="2200">
                <a:solidFill>
                  <a:schemeClr val="dk2"/>
                </a:solidFill>
                <a:latin typeface="Open Sans"/>
                <a:ea typeface="Open Sans"/>
                <a:cs typeface="Open Sans"/>
                <a:sym typeface="Open Sans"/>
              </a:rPr>
              <a:t>Research4Life is committed to the UN's </a:t>
            </a:r>
            <a:r>
              <a:rPr lang="nl-NL" sz="2200" u="sng">
                <a:solidFill>
                  <a:srgbClr val="F49925"/>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Sustainable Development Goals</a:t>
            </a:r>
            <a:r>
              <a:rPr lang="nl-NL" sz="2200" u="sng">
                <a:solidFill>
                  <a:srgbClr val="F49925"/>
                </a:solidFill>
                <a:latin typeface="Open Sans"/>
                <a:ea typeface="Open Sans"/>
                <a:cs typeface="Open Sans"/>
                <a:sym typeface="Open Sans"/>
              </a:rPr>
              <a:t>.</a:t>
            </a:r>
            <a:endParaRPr sz="2200">
              <a:solidFill>
                <a:srgbClr val="F49925"/>
              </a:solidFill>
              <a:latin typeface="Open Sans"/>
              <a:ea typeface="Open Sans"/>
              <a:cs typeface="Open Sans"/>
              <a:sym typeface="Open Sans"/>
            </a:endParaRPr>
          </a:p>
          <a:p>
            <a:pPr marL="0" lvl="0" indent="0" algn="l" rtl="0">
              <a:lnSpc>
                <a:spcPct val="90000"/>
              </a:lnSpc>
              <a:spcBef>
                <a:spcPts val="1000"/>
              </a:spcBef>
              <a:spcAft>
                <a:spcPts val="0"/>
              </a:spcAft>
              <a:buSzPts val="2800"/>
              <a:buNone/>
            </a:pPr>
            <a:endParaRPr sz="2200">
              <a:solidFill>
                <a:schemeClr val="dk2"/>
              </a:solidFill>
              <a:latin typeface="Open Sans"/>
              <a:ea typeface="Open Sans"/>
              <a:cs typeface="Open Sans"/>
              <a:sym typeface="Open Sans"/>
            </a:endParaRPr>
          </a:p>
          <a:p>
            <a:pPr marL="76200" lvl="0" indent="0" algn="l" rtl="0">
              <a:lnSpc>
                <a:spcPct val="90000"/>
              </a:lnSpc>
              <a:spcBef>
                <a:spcPts val="1000"/>
              </a:spcBef>
              <a:spcAft>
                <a:spcPts val="0"/>
              </a:spcAft>
              <a:buSzPts val="2400"/>
              <a:buNone/>
            </a:pPr>
            <a:r>
              <a:rPr lang="nl-NL" sz="2200">
                <a:solidFill>
                  <a:schemeClr val="dk2"/>
                </a:solidFill>
                <a:latin typeface="Open Sans"/>
                <a:ea typeface="Open Sans"/>
                <a:cs typeface="Open Sans"/>
                <a:sym typeface="Open Sans"/>
              </a:rPr>
              <a:t>Research4Life contributes to the United Nations Decade of Action by increasing research participation from the Global South. </a:t>
            </a:r>
            <a:endParaRPr sz="2200"/>
          </a:p>
          <a:p>
            <a:pPr marL="76200" lvl="0" indent="0" algn="l" rtl="0">
              <a:lnSpc>
                <a:spcPct val="90000"/>
              </a:lnSpc>
              <a:spcBef>
                <a:spcPts val="1000"/>
              </a:spcBef>
              <a:spcAft>
                <a:spcPts val="0"/>
              </a:spcAft>
              <a:buSzPts val="2400"/>
              <a:buNone/>
            </a:pPr>
            <a:endParaRPr sz="2200">
              <a:solidFill>
                <a:schemeClr val="dk2"/>
              </a:solidFill>
              <a:latin typeface="Open Sans"/>
              <a:ea typeface="Open Sans"/>
              <a:cs typeface="Open Sans"/>
              <a:sym typeface="Open Sans"/>
            </a:endParaRPr>
          </a:p>
          <a:p>
            <a:pPr marL="76200" lvl="0" indent="0" algn="l" rtl="0">
              <a:lnSpc>
                <a:spcPct val="90000"/>
              </a:lnSpc>
              <a:spcBef>
                <a:spcPts val="1000"/>
              </a:spcBef>
              <a:spcAft>
                <a:spcPts val="0"/>
              </a:spcAft>
              <a:buSzPts val="2400"/>
              <a:buNone/>
            </a:pPr>
            <a:r>
              <a:rPr lang="nl-NL" sz="2200">
                <a:solidFill>
                  <a:schemeClr val="dk2"/>
                </a:solidFill>
                <a:latin typeface="Open Sans"/>
                <a:ea typeface="Open Sans"/>
                <a:cs typeface="Open Sans"/>
                <a:sym typeface="Open Sans"/>
              </a:rPr>
              <a:t>The recent Strategic Plan to 2030 focuses on inclusion and equity in the global research community, supporting the creation of an even richer body of research which will help to advance the </a:t>
            </a:r>
            <a:r>
              <a:rPr lang="nl-NL" sz="2200" b="1">
                <a:solidFill>
                  <a:schemeClr val="dk2"/>
                </a:solidFill>
                <a:latin typeface="Open Sans"/>
                <a:ea typeface="Open Sans"/>
                <a:cs typeface="Open Sans"/>
                <a:sym typeface="Open Sans"/>
              </a:rPr>
              <a:t>Sustainable Development Goals</a:t>
            </a:r>
            <a:r>
              <a:rPr lang="nl-NL" sz="2200">
                <a:solidFill>
                  <a:schemeClr val="dk2"/>
                </a:solidFill>
                <a:latin typeface="Open Sans"/>
                <a:ea typeface="Open Sans"/>
                <a:cs typeface="Open Sans"/>
                <a:sym typeface="Open Sans"/>
              </a:rPr>
              <a:t>.</a:t>
            </a:r>
            <a:endParaRPr sz="2200"/>
          </a:p>
          <a:p>
            <a:pPr marL="76200" lvl="0" indent="0" algn="l" rtl="0">
              <a:lnSpc>
                <a:spcPct val="90000"/>
              </a:lnSpc>
              <a:spcBef>
                <a:spcPts val="1000"/>
              </a:spcBef>
              <a:spcAft>
                <a:spcPts val="0"/>
              </a:spcAft>
              <a:buSzPts val="2400"/>
              <a:buNone/>
            </a:pPr>
            <a:endParaRPr sz="2200">
              <a:solidFill>
                <a:schemeClr val="dk2"/>
              </a:solidFill>
              <a:latin typeface="Open Sans"/>
              <a:ea typeface="Open Sans"/>
              <a:cs typeface="Open Sans"/>
              <a:sym typeface="Open Sans"/>
            </a:endParaRPr>
          </a:p>
          <a:p>
            <a:pPr marL="76200" lvl="0" indent="0" algn="l" rtl="0">
              <a:lnSpc>
                <a:spcPct val="90000"/>
              </a:lnSpc>
              <a:spcBef>
                <a:spcPts val="1000"/>
              </a:spcBef>
              <a:spcAft>
                <a:spcPts val="0"/>
              </a:spcAft>
              <a:buSzPts val="2400"/>
              <a:buNone/>
            </a:pPr>
            <a:r>
              <a:rPr lang="nl-NL" sz="2200">
                <a:solidFill>
                  <a:schemeClr val="dk2"/>
                </a:solidFill>
                <a:latin typeface="Open Sans"/>
                <a:ea typeface="Open Sans"/>
                <a:cs typeface="Open Sans"/>
                <a:sym typeface="Open Sans"/>
              </a:rPr>
              <a:t>Research4Life offers our partners, users and supporters the opportunity to contribute to the creation of a diverse. inclusive and equitable research ecosystem for all. </a:t>
            </a:r>
            <a:endParaRPr sz="2200" u="sng">
              <a:solidFill>
                <a:schemeClr val="dk2"/>
              </a:solidFill>
              <a:latin typeface="Open Sans"/>
              <a:ea typeface="Open Sans"/>
              <a:cs typeface="Open Sans"/>
              <a:sym typeface="Open Sans"/>
            </a:endParaRPr>
          </a:p>
          <a:p>
            <a:pPr marL="457200" lvl="0" indent="-228600" algn="l" rtl="0">
              <a:lnSpc>
                <a:spcPct val="90000"/>
              </a:lnSpc>
              <a:spcBef>
                <a:spcPts val="1000"/>
              </a:spcBef>
              <a:spcAft>
                <a:spcPts val="0"/>
              </a:spcAft>
              <a:buSzPts val="2400"/>
              <a:buNone/>
            </a:pPr>
            <a:endParaRPr sz="2200">
              <a:solidFill>
                <a:srgbClr val="23527C"/>
              </a:solidFill>
              <a:latin typeface="Quattrocento Sans"/>
              <a:ea typeface="Quattrocento Sans"/>
              <a:cs typeface="Quattrocento Sans"/>
              <a:sym typeface="Quattrocento Sans"/>
            </a:endParaRPr>
          </a:p>
        </p:txBody>
      </p:sp>
      <p:pic>
        <p:nvPicPr>
          <p:cNvPr id="110" name="Google Shape;110;p16"/>
          <p:cNvPicPr preferRelativeResize="0"/>
          <p:nvPr/>
        </p:nvPicPr>
        <p:blipFill rotWithShape="1">
          <a:blip r:embed="rId4">
            <a:alphaModFix/>
          </a:blip>
          <a:srcRect/>
          <a:stretch/>
        </p:blipFill>
        <p:spPr>
          <a:xfrm>
            <a:off x="705415" y="202431"/>
            <a:ext cx="7031026" cy="1232994"/>
          </a:xfrm>
          <a:prstGeom prst="rect">
            <a:avLst/>
          </a:prstGeom>
          <a:noFill/>
          <a:ln>
            <a:noFill/>
          </a:ln>
        </p:spPr>
      </p:pic>
      <p:pic>
        <p:nvPicPr>
          <p:cNvPr id="111" name="Google Shape;111;p16"/>
          <p:cNvPicPr preferRelativeResize="0"/>
          <p:nvPr/>
        </p:nvPicPr>
        <p:blipFill rotWithShape="1">
          <a:blip r:embed="rId5">
            <a:alphaModFix/>
          </a:blip>
          <a:srcRect/>
          <a:stretch/>
        </p:blipFill>
        <p:spPr>
          <a:xfrm rot="10800000" flipH="1">
            <a:off x="989098" y="1731702"/>
            <a:ext cx="2276669" cy="7588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39"/>
          <p:cNvSpPr txBox="1">
            <a:spLocks noGrp="1"/>
          </p:cNvSpPr>
          <p:nvPr>
            <p:ph type="title"/>
          </p:nvPr>
        </p:nvSpPr>
        <p:spPr>
          <a:xfrm>
            <a:off x="0" y="111303"/>
            <a:ext cx="9613800" cy="10809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600"/>
              <a:buFont typeface="Trebuchet MS"/>
              <a:buNone/>
            </a:pPr>
            <a:r>
              <a:rPr lang="en-US">
                <a:solidFill>
                  <a:srgbClr val="586F7C"/>
                </a:solidFill>
                <a:latin typeface="Open Sans"/>
                <a:ea typeface="Open Sans"/>
                <a:cs typeface="Open Sans"/>
                <a:sym typeface="Open Sans"/>
              </a:rPr>
              <a:t>Outline</a:t>
            </a:r>
            <a:endParaRPr>
              <a:solidFill>
                <a:srgbClr val="586F7C"/>
              </a:solidFill>
              <a:latin typeface="Open Sans"/>
              <a:ea typeface="Open Sans"/>
              <a:cs typeface="Open Sans"/>
              <a:sym typeface="Open Sans"/>
            </a:endParaRPr>
          </a:p>
        </p:txBody>
      </p:sp>
      <p:sp>
        <p:nvSpPr>
          <p:cNvPr id="82" name="Google Shape;82;p39"/>
          <p:cNvSpPr txBox="1">
            <a:spLocks noGrp="1"/>
          </p:cNvSpPr>
          <p:nvPr>
            <p:ph type="body" idx="1"/>
          </p:nvPr>
        </p:nvSpPr>
        <p:spPr>
          <a:xfrm>
            <a:off x="473530" y="1740212"/>
            <a:ext cx="10611130" cy="4511997"/>
          </a:xfrm>
          <a:prstGeom prst="rect">
            <a:avLst/>
          </a:prstGeom>
          <a:noFill/>
          <a:ln>
            <a:noFill/>
          </a:ln>
        </p:spPr>
        <p:txBody>
          <a:bodyPr spcFirstLastPara="1" wrap="square" lIns="91425" tIns="45700" rIns="91425" bIns="45700" anchor="t" anchorCtr="0">
            <a:normAutofit/>
          </a:bodyPr>
          <a:lstStyle/>
          <a:p>
            <a:pPr marL="228600" lvl="0" indent="-228600" algn="l" rtl="0">
              <a:lnSpc>
                <a:spcPct val="115000"/>
              </a:lnSpc>
              <a:spcBef>
                <a:spcPts val="0"/>
              </a:spcBef>
              <a:spcAft>
                <a:spcPts val="0"/>
              </a:spcAft>
              <a:buClr>
                <a:schemeClr val="dk2"/>
              </a:buClr>
              <a:buSzPts val="2400"/>
              <a:buFont typeface="Open Sans"/>
              <a:buChar char="●"/>
            </a:pPr>
            <a:r>
              <a:rPr lang="en-US" sz="2029" dirty="0">
                <a:solidFill>
                  <a:srgbClr val="3F3F3F"/>
                </a:solidFill>
                <a:latin typeface="Open Sans"/>
                <a:ea typeface="Open Sans"/>
                <a:cs typeface="Open Sans"/>
                <a:sym typeface="Open Sans"/>
              </a:rPr>
              <a:t>Literature search </a:t>
            </a:r>
            <a:endParaRPr dirty="0">
              <a:solidFill>
                <a:srgbClr val="3F3F3F"/>
              </a:solidFill>
            </a:endParaRPr>
          </a:p>
          <a:p>
            <a:pPr marL="228600" lvl="0" indent="-228600" algn="l" rtl="0">
              <a:lnSpc>
                <a:spcPct val="115000"/>
              </a:lnSpc>
              <a:spcBef>
                <a:spcPts val="0"/>
              </a:spcBef>
              <a:spcAft>
                <a:spcPts val="0"/>
              </a:spcAft>
              <a:buClr>
                <a:schemeClr val="dk2"/>
              </a:buClr>
              <a:buSzPts val="2400"/>
              <a:buFont typeface="Open Sans"/>
              <a:buChar char="●"/>
            </a:pPr>
            <a:r>
              <a:rPr lang="en-US" sz="2029" dirty="0">
                <a:solidFill>
                  <a:srgbClr val="3F3F3F"/>
                </a:solidFill>
                <a:latin typeface="Open Sans"/>
                <a:ea typeface="Open Sans"/>
                <a:cs typeface="Open Sans"/>
                <a:sym typeface="Open Sans"/>
              </a:rPr>
              <a:t>Search strategies</a:t>
            </a:r>
            <a:endParaRPr dirty="0">
              <a:solidFill>
                <a:srgbClr val="3F3F3F"/>
              </a:solidFill>
            </a:endParaRPr>
          </a:p>
          <a:p>
            <a:pPr marL="228600" lvl="0" indent="-228600" algn="l" rtl="0">
              <a:lnSpc>
                <a:spcPct val="115000"/>
              </a:lnSpc>
              <a:spcBef>
                <a:spcPts val="0"/>
              </a:spcBef>
              <a:spcAft>
                <a:spcPts val="0"/>
              </a:spcAft>
              <a:buClr>
                <a:schemeClr val="dk2"/>
              </a:buClr>
              <a:buSzPts val="2400"/>
              <a:buFont typeface="Open Sans"/>
              <a:buChar char="●"/>
            </a:pPr>
            <a:r>
              <a:rPr lang="en-US" sz="2029" dirty="0">
                <a:solidFill>
                  <a:srgbClr val="3F3F3F"/>
                </a:solidFill>
                <a:latin typeface="Open Sans"/>
                <a:ea typeface="Open Sans"/>
                <a:cs typeface="Open Sans"/>
                <a:sym typeface="Open Sans"/>
              </a:rPr>
              <a:t>Refining a search</a:t>
            </a:r>
            <a:endParaRPr dirty="0">
              <a:solidFill>
                <a:srgbClr val="3F3F3F"/>
              </a:solidFill>
            </a:endParaRPr>
          </a:p>
          <a:p>
            <a:pPr marL="228600" lvl="0" indent="-228600" algn="l" rtl="0">
              <a:lnSpc>
                <a:spcPct val="115000"/>
              </a:lnSpc>
              <a:spcBef>
                <a:spcPts val="0"/>
              </a:spcBef>
              <a:spcAft>
                <a:spcPts val="0"/>
              </a:spcAft>
              <a:buClr>
                <a:schemeClr val="dk2"/>
              </a:buClr>
              <a:buSzPts val="2400"/>
              <a:buFont typeface="Open Sans"/>
              <a:buChar char="●"/>
            </a:pPr>
            <a:r>
              <a:rPr lang="en-US" sz="2029" dirty="0">
                <a:solidFill>
                  <a:srgbClr val="3F3F3F"/>
                </a:solidFill>
                <a:latin typeface="Open Sans"/>
                <a:ea typeface="Open Sans"/>
                <a:cs typeface="Open Sans"/>
                <a:sym typeface="Open Sans"/>
              </a:rPr>
              <a:t>Search  filters</a:t>
            </a:r>
            <a:endParaRPr dirty="0">
              <a:solidFill>
                <a:srgbClr val="3F3F3F"/>
              </a:solidFill>
            </a:endParaRPr>
          </a:p>
          <a:p>
            <a:pPr marL="685800" lvl="1" indent="-228600" algn="l" rtl="0">
              <a:lnSpc>
                <a:spcPct val="115000"/>
              </a:lnSpc>
              <a:spcBef>
                <a:spcPts val="0"/>
              </a:spcBef>
              <a:spcAft>
                <a:spcPts val="0"/>
              </a:spcAft>
              <a:buClr>
                <a:schemeClr val="dk2"/>
              </a:buClr>
              <a:buSzPts val="2000"/>
              <a:buFont typeface="Open Sans"/>
              <a:buChar char="●"/>
            </a:pPr>
            <a:r>
              <a:rPr lang="en-US" sz="2029" dirty="0">
                <a:solidFill>
                  <a:srgbClr val="3F3F3F"/>
                </a:solidFill>
                <a:latin typeface="Open Sans"/>
                <a:ea typeface="Open Sans"/>
                <a:cs typeface="Open Sans"/>
                <a:sym typeface="Open Sans"/>
              </a:rPr>
              <a:t>Boolean operators</a:t>
            </a:r>
            <a:endParaRPr dirty="0">
              <a:solidFill>
                <a:srgbClr val="3F3F3F"/>
              </a:solidFill>
            </a:endParaRPr>
          </a:p>
          <a:p>
            <a:pPr marL="685800" lvl="1" indent="-228600" algn="l" rtl="0">
              <a:lnSpc>
                <a:spcPct val="115000"/>
              </a:lnSpc>
              <a:spcBef>
                <a:spcPts val="0"/>
              </a:spcBef>
              <a:spcAft>
                <a:spcPts val="0"/>
              </a:spcAft>
              <a:buClr>
                <a:schemeClr val="dk2"/>
              </a:buClr>
              <a:buSzPts val="2000"/>
              <a:buFont typeface="Open Sans"/>
              <a:buChar char="●"/>
            </a:pPr>
            <a:r>
              <a:rPr lang="en-US" sz="2029" dirty="0">
                <a:solidFill>
                  <a:srgbClr val="3F3F3F"/>
                </a:solidFill>
                <a:latin typeface="Open Sans"/>
                <a:ea typeface="Open Sans"/>
                <a:cs typeface="Open Sans"/>
                <a:sym typeface="Open Sans"/>
              </a:rPr>
              <a:t>Parentheses and wildcards</a:t>
            </a:r>
            <a:endParaRPr dirty="0">
              <a:solidFill>
                <a:srgbClr val="3F3F3F"/>
              </a:solidFill>
            </a:endParaRPr>
          </a:p>
          <a:p>
            <a:pPr marL="685800" lvl="1" indent="-228600" algn="l" rtl="0">
              <a:lnSpc>
                <a:spcPct val="115000"/>
              </a:lnSpc>
              <a:spcBef>
                <a:spcPts val="0"/>
              </a:spcBef>
              <a:spcAft>
                <a:spcPts val="0"/>
              </a:spcAft>
              <a:buClr>
                <a:schemeClr val="dk2"/>
              </a:buClr>
              <a:buSzPts val="2000"/>
              <a:buFont typeface="Open Sans"/>
              <a:buChar char="●"/>
            </a:pPr>
            <a:r>
              <a:rPr lang="en-US" sz="2029" dirty="0">
                <a:solidFill>
                  <a:srgbClr val="3F3F3F"/>
                </a:solidFill>
                <a:latin typeface="Open Sans"/>
                <a:ea typeface="Open Sans"/>
                <a:cs typeface="Open Sans"/>
                <a:sym typeface="Open Sans"/>
              </a:rPr>
              <a:t>Search limits </a:t>
            </a:r>
            <a:endParaRPr dirty="0">
              <a:solidFill>
                <a:srgbClr val="3F3F3F"/>
              </a:solidFill>
            </a:endParaRPr>
          </a:p>
          <a:p>
            <a:pPr marL="228600" lvl="0" indent="-228600" algn="l" rtl="0">
              <a:lnSpc>
                <a:spcPct val="115000"/>
              </a:lnSpc>
              <a:spcBef>
                <a:spcPts val="0"/>
              </a:spcBef>
              <a:spcAft>
                <a:spcPts val="0"/>
              </a:spcAft>
              <a:buClr>
                <a:schemeClr val="dk2"/>
              </a:buClr>
              <a:buSzPts val="2400"/>
              <a:buFont typeface="Open Sans"/>
              <a:buChar char="●"/>
            </a:pPr>
            <a:r>
              <a:rPr lang="en-US" sz="2029" dirty="0">
                <a:solidFill>
                  <a:srgbClr val="3F3F3F"/>
                </a:solidFill>
                <a:latin typeface="Open Sans"/>
                <a:ea typeface="Open Sans"/>
                <a:cs typeface="Open Sans"/>
                <a:sym typeface="Open Sans"/>
              </a:rPr>
              <a:t>Summary</a:t>
            </a:r>
            <a:endParaRPr dirty="0">
              <a:solidFill>
                <a:srgbClr val="3F3F3F"/>
              </a:solidFill>
            </a:endParaRPr>
          </a:p>
          <a:p>
            <a:pPr marL="228600" lvl="0" indent="-76200" algn="l" rtl="0">
              <a:lnSpc>
                <a:spcPct val="115000"/>
              </a:lnSpc>
              <a:spcBef>
                <a:spcPts val="0"/>
              </a:spcBef>
              <a:spcAft>
                <a:spcPts val="0"/>
              </a:spcAft>
              <a:buClr>
                <a:schemeClr val="dk2"/>
              </a:buClr>
              <a:buSzPts val="2400"/>
              <a:buFont typeface="Open Sans"/>
              <a:buNone/>
            </a:pPr>
            <a:endParaRPr sz="1679" dirty="0">
              <a:solidFill>
                <a:srgbClr val="3F3F3F"/>
              </a:solidFill>
              <a:latin typeface="Open Sans"/>
              <a:ea typeface="Open Sans"/>
              <a:cs typeface="Open Sans"/>
              <a:sym typeface="Open Sans"/>
            </a:endParaRPr>
          </a:p>
        </p:txBody>
      </p:sp>
      <p:sp>
        <p:nvSpPr>
          <p:cNvPr id="83" name="Google Shape;83;p39"/>
          <p:cNvSpPr txBox="1">
            <a:spLocks noGrp="1"/>
          </p:cNvSpPr>
          <p:nvPr>
            <p:ph type="dt" idx="10"/>
          </p:nvPr>
        </p:nvSpPr>
        <p:spPr>
          <a:xfrm>
            <a:off x="9434050" y="6455525"/>
            <a:ext cx="2743200" cy="326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en-US" sz="1200" dirty="0"/>
              <a:t>v1.6 August 2023</a:t>
            </a:r>
            <a:endParaRPr sz="1200" dirty="0"/>
          </a:p>
        </p:txBody>
      </p:sp>
      <p:pic>
        <p:nvPicPr>
          <p:cNvPr id="84" name="Google Shape;84;p39"/>
          <p:cNvPicPr preferRelativeResize="0"/>
          <p:nvPr/>
        </p:nvPicPr>
        <p:blipFill rotWithShape="1">
          <a:blip r:embed="rId3">
            <a:alphaModFix/>
          </a:blip>
          <a:srcRect/>
          <a:stretch/>
        </p:blipFill>
        <p:spPr>
          <a:xfrm>
            <a:off x="81466" y="6515076"/>
            <a:ext cx="699175" cy="233648"/>
          </a:xfrm>
          <a:prstGeom prst="rect">
            <a:avLst/>
          </a:prstGeom>
          <a:noFill/>
          <a:ln>
            <a:noFill/>
          </a:ln>
        </p:spPr>
      </p:pic>
      <p:sp>
        <p:nvSpPr>
          <p:cNvPr id="85" name="Google Shape;85;p39"/>
          <p:cNvSpPr txBox="1"/>
          <p:nvPr/>
        </p:nvSpPr>
        <p:spPr>
          <a:xfrm>
            <a:off x="770025" y="6455513"/>
            <a:ext cx="9783900" cy="287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This work is licensed under Creative Commons </a:t>
            </a:r>
            <a:r>
              <a:rPr lang="en-US" sz="1200" b="0" i="0" u="sng" strike="noStrike" cap="none">
                <a:solidFill>
                  <a:schemeClr val="hlink"/>
                </a:solidFill>
                <a:latin typeface="Arial"/>
                <a:ea typeface="Arial"/>
                <a:cs typeface="Arial"/>
                <a:sym typeface="Arial"/>
                <a:hlinkClick r:id="rId4"/>
              </a:rPr>
              <a:t>Attribution-ShareAlike 4.0 International</a:t>
            </a:r>
            <a:r>
              <a:rPr lang="en-US" sz="1200" b="0" i="0" u="none" strike="noStrike" cap="none">
                <a:solidFill>
                  <a:srgbClr val="000000"/>
                </a:solidFill>
                <a:latin typeface="Arial"/>
                <a:ea typeface="Arial"/>
                <a:cs typeface="Arial"/>
                <a:sym typeface="Arial"/>
              </a:rPr>
              <a:t> (CC BY-SA 4.0)</a:t>
            </a:r>
            <a:endParaRPr sz="1200" b="0" i="0" u="none" strike="noStrike" cap="non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7"/>
          <p:cNvSpPr txBox="1">
            <a:spLocks noGrp="1"/>
          </p:cNvSpPr>
          <p:nvPr>
            <p:ph type="body" idx="1"/>
          </p:nvPr>
        </p:nvSpPr>
        <p:spPr>
          <a:xfrm>
            <a:off x="838200" y="1503110"/>
            <a:ext cx="10515600" cy="4938395"/>
          </a:xfrm>
          <a:prstGeom prst="rect">
            <a:avLst/>
          </a:prstGeom>
          <a:noFill/>
          <a:ln>
            <a:noFill/>
          </a:ln>
        </p:spPr>
        <p:txBody>
          <a:bodyPr spcFirstLastPara="1" wrap="square" lIns="91425" tIns="45700" rIns="91425" bIns="45700" anchor="t" anchorCtr="0">
            <a:noAutofit/>
          </a:bodyPr>
          <a:lstStyle/>
          <a:p>
            <a:pPr marL="76200" lvl="0" indent="0" algn="just" rtl="0">
              <a:lnSpc>
                <a:spcPct val="90000"/>
              </a:lnSpc>
              <a:spcBef>
                <a:spcPts val="1000"/>
              </a:spcBef>
              <a:spcAft>
                <a:spcPts val="0"/>
              </a:spcAft>
              <a:buClr>
                <a:schemeClr val="dk1"/>
              </a:buClr>
              <a:buSzPts val="2400"/>
              <a:buFont typeface="Arial"/>
              <a:buNone/>
            </a:pPr>
            <a:br>
              <a:rPr lang="nl-NL" sz="1800">
                <a:latin typeface="Open Sans"/>
                <a:ea typeface="Open Sans"/>
                <a:cs typeface="Open Sans"/>
                <a:sym typeface="Open Sans"/>
              </a:rPr>
            </a:br>
            <a:br>
              <a:rPr lang="nl-NL" sz="1800">
                <a:latin typeface="Open Sans"/>
                <a:ea typeface="Open Sans"/>
                <a:cs typeface="Open Sans"/>
                <a:sym typeface="Open Sans"/>
              </a:rPr>
            </a:br>
            <a:r>
              <a:rPr lang="nl-NL" sz="2000">
                <a:solidFill>
                  <a:schemeClr val="dk2"/>
                </a:solidFill>
                <a:latin typeface="Open Sans"/>
                <a:ea typeface="Open Sans"/>
                <a:cs typeface="Open Sans"/>
                <a:sym typeface="Open Sans"/>
              </a:rPr>
              <a:t>Our unique public-private structure allows us to work effectively in alignment with</a:t>
            </a:r>
            <a:r>
              <a:rPr lang="nl-NL" sz="2000">
                <a:solidFill>
                  <a:srgbClr val="333333"/>
                </a:solidFill>
                <a:latin typeface="Open Sans"/>
                <a:ea typeface="Open Sans"/>
                <a:cs typeface="Open Sans"/>
                <a:sym typeface="Open Sans"/>
              </a:rPr>
              <a:t>  </a:t>
            </a:r>
            <a:r>
              <a:rPr lang="nl-NL" sz="2000" u="sng">
                <a:solidFill>
                  <a:srgbClr val="F8981D"/>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SDG17</a:t>
            </a:r>
            <a:r>
              <a:rPr lang="nl-NL" sz="2000">
                <a:solidFill>
                  <a:schemeClr val="dk2"/>
                </a:solidFill>
                <a:latin typeface="Open Sans"/>
                <a:ea typeface="Open Sans"/>
                <a:cs typeface="Open Sans"/>
                <a:sym typeface="Open Sans"/>
              </a:rPr>
              <a:t>: </a:t>
            </a:r>
            <a:r>
              <a:rPr lang="nl-NL" sz="2000" b="1">
                <a:solidFill>
                  <a:schemeClr val="dk2"/>
                </a:solidFill>
                <a:latin typeface="Open Sans"/>
                <a:ea typeface="Open Sans"/>
                <a:cs typeface="Open Sans"/>
                <a:sym typeface="Open Sans"/>
              </a:rPr>
              <a:t>Partnership for the Goals </a:t>
            </a:r>
            <a:r>
              <a:rPr lang="nl-NL" sz="2000">
                <a:solidFill>
                  <a:schemeClr val="dk2"/>
                </a:solidFill>
                <a:latin typeface="Open Sans"/>
                <a:ea typeface="Open Sans"/>
                <a:cs typeface="Open Sans"/>
                <a:sym typeface="Open Sans"/>
              </a:rPr>
              <a:t>for sustainable development and to support our community of users as both consumers and producers of critical research and</a:t>
            </a:r>
            <a:r>
              <a:rPr lang="nl-NL" sz="2000">
                <a:solidFill>
                  <a:srgbClr val="333333"/>
                </a:solidFill>
                <a:latin typeface="Open Sans"/>
                <a:ea typeface="Open Sans"/>
                <a:cs typeface="Open Sans"/>
                <a:sym typeface="Open Sans"/>
              </a:rPr>
              <a:t> advance </a:t>
            </a:r>
            <a:r>
              <a:rPr lang="nl-NL" sz="2000" u="sng">
                <a:solidFill>
                  <a:srgbClr val="F8981D"/>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SDG10</a:t>
            </a:r>
            <a:r>
              <a:rPr lang="nl-NL" sz="2000">
                <a:solidFill>
                  <a:schemeClr val="dk2"/>
                </a:solidFill>
                <a:latin typeface="Open Sans"/>
                <a:ea typeface="Open Sans"/>
                <a:cs typeface="Open Sans"/>
                <a:sym typeface="Open Sans"/>
              </a:rPr>
              <a:t>: </a:t>
            </a:r>
            <a:r>
              <a:rPr lang="nl-NL" sz="2000" b="1">
                <a:solidFill>
                  <a:schemeClr val="dk2"/>
                </a:solidFill>
                <a:latin typeface="Open Sans"/>
                <a:ea typeface="Open Sans"/>
                <a:cs typeface="Open Sans"/>
                <a:sym typeface="Open Sans"/>
              </a:rPr>
              <a:t>Reduced Inequalities </a:t>
            </a:r>
            <a:r>
              <a:rPr lang="nl-NL" sz="2000">
                <a:solidFill>
                  <a:schemeClr val="dk2"/>
                </a:solidFill>
                <a:latin typeface="Open Sans"/>
                <a:ea typeface="Open Sans"/>
                <a:cs typeface="Open Sans"/>
                <a:sym typeface="Open Sans"/>
              </a:rPr>
              <a:t>within and among countries.</a:t>
            </a:r>
            <a:endParaRPr/>
          </a:p>
          <a:p>
            <a:pPr marL="76200" lvl="0" indent="0" algn="just" rtl="0">
              <a:lnSpc>
                <a:spcPct val="90000"/>
              </a:lnSpc>
              <a:spcBef>
                <a:spcPts val="1000"/>
              </a:spcBef>
              <a:spcAft>
                <a:spcPts val="0"/>
              </a:spcAft>
              <a:buClr>
                <a:schemeClr val="dk1"/>
              </a:buClr>
              <a:buSzPts val="2400"/>
              <a:buNone/>
            </a:pPr>
            <a:r>
              <a:rPr lang="nl-NL" sz="2000">
                <a:solidFill>
                  <a:schemeClr val="dk2"/>
                </a:solidFill>
                <a:latin typeface="Open Sans"/>
                <a:ea typeface="Open Sans"/>
                <a:cs typeface="Open Sans"/>
                <a:sym typeface="Open Sans"/>
              </a:rPr>
              <a:t>While R4L activities directly and indirectly support all the SDGs such as </a:t>
            </a:r>
            <a:r>
              <a:rPr lang="nl-NL" sz="2000" b="1">
                <a:solidFill>
                  <a:schemeClr val="dk2"/>
                </a:solidFill>
                <a:latin typeface="Open Sans"/>
                <a:ea typeface="Open Sans"/>
                <a:cs typeface="Open Sans"/>
                <a:sym typeface="Open Sans"/>
              </a:rPr>
              <a:t>Good</a:t>
            </a:r>
            <a:r>
              <a:rPr lang="nl-NL" sz="2000">
                <a:solidFill>
                  <a:schemeClr val="dk2"/>
                </a:solidFill>
                <a:latin typeface="Open Sans"/>
                <a:ea typeface="Open Sans"/>
                <a:cs typeface="Open Sans"/>
                <a:sym typeface="Open Sans"/>
              </a:rPr>
              <a:t> </a:t>
            </a:r>
            <a:r>
              <a:rPr lang="nl-NL" sz="2000" b="1">
                <a:solidFill>
                  <a:schemeClr val="dk2"/>
                </a:solidFill>
                <a:latin typeface="Open Sans"/>
                <a:ea typeface="Open Sans"/>
                <a:cs typeface="Open Sans"/>
                <a:sym typeface="Open Sans"/>
              </a:rPr>
              <a:t>health and Wellbeing, Zero Hunger, Clean Water and Sanitation, Industry, innovation and infrastructure, and  Peace and  Justice</a:t>
            </a:r>
            <a:r>
              <a:rPr lang="nl-NL" sz="2000">
                <a:solidFill>
                  <a:schemeClr val="dk2"/>
                </a:solidFill>
                <a:latin typeface="Open Sans"/>
                <a:ea typeface="Open Sans"/>
                <a:cs typeface="Open Sans"/>
                <a:sym typeface="Open Sans"/>
              </a:rPr>
              <a:t>,  the Research4Life Program is closely aligned to </a:t>
            </a:r>
            <a:r>
              <a:rPr lang="nl-NL" sz="2000" u="sng">
                <a:solidFill>
                  <a:srgbClr val="FF9900"/>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SDG4</a:t>
            </a:r>
            <a:r>
              <a:rPr lang="nl-NL" sz="2000">
                <a:solidFill>
                  <a:schemeClr val="dk2"/>
                </a:solidFill>
                <a:latin typeface="Open Sans"/>
                <a:ea typeface="Open Sans"/>
                <a:cs typeface="Open Sans"/>
                <a:sym typeface="Open Sans"/>
              </a:rPr>
              <a:t>: </a:t>
            </a:r>
            <a:r>
              <a:rPr lang="nl-NL" sz="2000" b="1">
                <a:solidFill>
                  <a:schemeClr val="dk2"/>
                </a:solidFill>
                <a:latin typeface="Open Sans"/>
                <a:ea typeface="Open Sans"/>
                <a:cs typeface="Open Sans"/>
                <a:sym typeface="Open Sans"/>
              </a:rPr>
              <a:t>Quality Education</a:t>
            </a:r>
            <a:r>
              <a:rPr lang="nl-NL" sz="2000">
                <a:solidFill>
                  <a:schemeClr val="dk2"/>
                </a:solidFill>
                <a:latin typeface="Open Sans"/>
                <a:ea typeface="Open Sans"/>
                <a:cs typeface="Open Sans"/>
                <a:sym typeface="Open Sans"/>
              </a:rPr>
              <a:t> that is fundamental to creating a peaceful and prosperous world and </a:t>
            </a:r>
            <a:r>
              <a:rPr lang="nl-NL" sz="2000" u="sng">
                <a:solidFill>
                  <a:srgbClr val="FF9900"/>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SDG5</a:t>
            </a:r>
            <a:r>
              <a:rPr lang="nl-NL" sz="2000">
                <a:solidFill>
                  <a:schemeClr val="dk2"/>
                </a:solidFill>
                <a:latin typeface="Open Sans"/>
                <a:ea typeface="Open Sans"/>
                <a:cs typeface="Open Sans"/>
                <a:sym typeface="Open Sans"/>
              </a:rPr>
              <a:t>: </a:t>
            </a:r>
            <a:r>
              <a:rPr lang="nl-NL" sz="2000" b="1">
                <a:solidFill>
                  <a:schemeClr val="dk2"/>
                </a:solidFill>
                <a:latin typeface="Open Sans"/>
                <a:ea typeface="Open Sans"/>
                <a:cs typeface="Open Sans"/>
                <a:sym typeface="Open Sans"/>
              </a:rPr>
              <a:t>Gender Equity</a:t>
            </a:r>
            <a:r>
              <a:rPr lang="nl-NL" sz="2000">
                <a:solidFill>
                  <a:schemeClr val="dk2"/>
                </a:solidFill>
                <a:latin typeface="Open Sans"/>
                <a:ea typeface="Open Sans"/>
                <a:cs typeface="Open Sans"/>
                <a:sym typeface="Open Sans"/>
              </a:rPr>
              <a:t> to achieve the empowerment of all women and children.</a:t>
            </a:r>
            <a:endParaRPr sz="2000">
              <a:solidFill>
                <a:schemeClr val="dk2"/>
              </a:solidFill>
              <a:highlight>
                <a:srgbClr val="FFFFFF"/>
              </a:highlight>
              <a:latin typeface="Open Sans"/>
              <a:ea typeface="Open Sans"/>
              <a:cs typeface="Open Sans"/>
              <a:sym typeface="Open Sans"/>
            </a:endParaRPr>
          </a:p>
          <a:p>
            <a:pPr marL="0" lvl="0" indent="0" algn="l" rtl="0">
              <a:lnSpc>
                <a:spcPct val="115000"/>
              </a:lnSpc>
              <a:spcBef>
                <a:spcPts val="0"/>
              </a:spcBef>
              <a:spcAft>
                <a:spcPts val="0"/>
              </a:spcAft>
              <a:buClr>
                <a:schemeClr val="dk1"/>
              </a:buClr>
              <a:buSzPts val="1100"/>
              <a:buNone/>
            </a:pPr>
            <a:endParaRPr sz="1800">
              <a:solidFill>
                <a:srgbClr val="222222"/>
              </a:solidFill>
              <a:highlight>
                <a:srgbClr val="FFFFFF"/>
              </a:highlight>
              <a:latin typeface="Open Sans"/>
              <a:ea typeface="Open Sans"/>
              <a:cs typeface="Open Sans"/>
              <a:sym typeface="Open Sans"/>
            </a:endParaRPr>
          </a:p>
        </p:txBody>
      </p:sp>
      <p:pic>
        <p:nvPicPr>
          <p:cNvPr id="118" name="Google Shape;118;p17"/>
          <p:cNvPicPr preferRelativeResize="0"/>
          <p:nvPr/>
        </p:nvPicPr>
        <p:blipFill rotWithShape="1">
          <a:blip r:embed="rId4">
            <a:alphaModFix/>
          </a:blip>
          <a:srcRect/>
          <a:stretch/>
        </p:blipFill>
        <p:spPr>
          <a:xfrm>
            <a:off x="705415" y="202431"/>
            <a:ext cx="7031026" cy="1232994"/>
          </a:xfrm>
          <a:prstGeom prst="rect">
            <a:avLst/>
          </a:prstGeom>
          <a:noFill/>
          <a:ln>
            <a:noFill/>
          </a:ln>
        </p:spPr>
      </p:pic>
      <p:pic>
        <p:nvPicPr>
          <p:cNvPr id="119" name="Google Shape;119;p17"/>
          <p:cNvPicPr preferRelativeResize="0"/>
          <p:nvPr/>
        </p:nvPicPr>
        <p:blipFill rotWithShape="1">
          <a:blip r:embed="rId5">
            <a:alphaModFix/>
          </a:blip>
          <a:srcRect/>
          <a:stretch/>
        </p:blipFill>
        <p:spPr>
          <a:xfrm rot="10800000" flipH="1">
            <a:off x="989098" y="1731702"/>
            <a:ext cx="2276669" cy="75889"/>
          </a:xfrm>
          <a:prstGeom prst="rect">
            <a:avLst/>
          </a:prstGeom>
          <a:noFill/>
          <a:ln>
            <a:noFill/>
          </a:ln>
        </p:spPr>
      </p:pic>
      <p:grpSp>
        <p:nvGrpSpPr>
          <p:cNvPr id="120" name="Google Shape;120;p17"/>
          <p:cNvGrpSpPr/>
          <p:nvPr/>
        </p:nvGrpSpPr>
        <p:grpSpPr>
          <a:xfrm>
            <a:off x="989098" y="5430727"/>
            <a:ext cx="5106902" cy="1188000"/>
            <a:chOff x="1064320" y="4654442"/>
            <a:chExt cx="8471089" cy="2004383"/>
          </a:xfrm>
        </p:grpSpPr>
        <p:pic>
          <p:nvPicPr>
            <p:cNvPr id="121" name="Google Shape;121;p17" descr="A red background with a book and a pencil&#10;&#10;Description automatically generated with low confidence"/>
            <p:cNvPicPr preferRelativeResize="0"/>
            <p:nvPr/>
          </p:nvPicPr>
          <p:blipFill rotWithShape="1">
            <a:blip r:embed="rId6">
              <a:alphaModFix/>
            </a:blip>
            <a:srcRect/>
            <a:stretch/>
          </p:blipFill>
          <p:spPr>
            <a:xfrm>
              <a:off x="1064320" y="4654442"/>
              <a:ext cx="1997467" cy="1997467"/>
            </a:xfrm>
            <a:prstGeom prst="rect">
              <a:avLst/>
            </a:prstGeom>
            <a:noFill/>
            <a:ln>
              <a:noFill/>
            </a:ln>
          </p:spPr>
        </p:pic>
        <p:pic>
          <p:nvPicPr>
            <p:cNvPr id="122" name="Google Shape;122;p17" descr="A picture containing text, font, logo, graphics&#10;&#10;Description automatically generated"/>
            <p:cNvPicPr preferRelativeResize="0"/>
            <p:nvPr/>
          </p:nvPicPr>
          <p:blipFill rotWithShape="1">
            <a:blip r:embed="rId7">
              <a:alphaModFix/>
            </a:blip>
            <a:srcRect/>
            <a:stretch/>
          </p:blipFill>
          <p:spPr>
            <a:xfrm>
              <a:off x="3222194" y="4654443"/>
              <a:ext cx="1997467" cy="1997467"/>
            </a:xfrm>
            <a:prstGeom prst="rect">
              <a:avLst/>
            </a:prstGeom>
            <a:noFill/>
            <a:ln>
              <a:noFill/>
            </a:ln>
          </p:spPr>
        </p:pic>
        <p:pic>
          <p:nvPicPr>
            <p:cNvPr id="123" name="Google Shape;123;p17" descr="A picture containing text, graphics, font, logo&#10;&#10;Description automatically generated"/>
            <p:cNvPicPr preferRelativeResize="0"/>
            <p:nvPr/>
          </p:nvPicPr>
          <p:blipFill rotWithShape="1">
            <a:blip r:embed="rId8">
              <a:alphaModFix/>
            </a:blip>
            <a:srcRect/>
            <a:stretch/>
          </p:blipFill>
          <p:spPr>
            <a:xfrm>
              <a:off x="5380068" y="4654443"/>
              <a:ext cx="1997467" cy="1997467"/>
            </a:xfrm>
            <a:prstGeom prst="rect">
              <a:avLst/>
            </a:prstGeom>
            <a:noFill/>
            <a:ln>
              <a:noFill/>
            </a:ln>
          </p:spPr>
        </p:pic>
        <p:pic>
          <p:nvPicPr>
            <p:cNvPr id="124" name="Google Shape;124;p17" descr="A picture containing text, logo, font, screenshot&#10;&#10;Description automatically generated"/>
            <p:cNvPicPr preferRelativeResize="0"/>
            <p:nvPr/>
          </p:nvPicPr>
          <p:blipFill rotWithShape="1">
            <a:blip r:embed="rId9">
              <a:alphaModFix/>
            </a:blip>
            <a:srcRect/>
            <a:stretch/>
          </p:blipFill>
          <p:spPr>
            <a:xfrm>
              <a:off x="7537942" y="4661358"/>
              <a:ext cx="1997467" cy="1997467"/>
            </a:xfrm>
            <a:prstGeom prst="rect">
              <a:avLst/>
            </a:prstGeom>
            <a:noFill/>
            <a:ln>
              <a:noFill/>
            </a:ln>
          </p:spPr>
        </p:pic>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pic>
        <p:nvPicPr>
          <p:cNvPr id="232" name="Google Shape;232;p1"/>
          <p:cNvPicPr preferRelativeResize="0"/>
          <p:nvPr/>
        </p:nvPicPr>
        <p:blipFill rotWithShape="1">
          <a:blip r:embed="rId3">
            <a:alphaModFix/>
          </a:blip>
          <a:srcRect/>
          <a:stretch/>
        </p:blipFill>
        <p:spPr>
          <a:xfrm>
            <a:off x="1325050" y="6158249"/>
            <a:ext cx="1523874" cy="633932"/>
          </a:xfrm>
          <a:prstGeom prst="rect">
            <a:avLst/>
          </a:prstGeom>
          <a:noFill/>
          <a:ln>
            <a:noFill/>
          </a:ln>
        </p:spPr>
      </p:pic>
      <p:pic>
        <p:nvPicPr>
          <p:cNvPr id="233" name="Google Shape;233;p1"/>
          <p:cNvPicPr preferRelativeResize="0"/>
          <p:nvPr/>
        </p:nvPicPr>
        <p:blipFill rotWithShape="1">
          <a:blip r:embed="rId4">
            <a:alphaModFix/>
          </a:blip>
          <a:srcRect/>
          <a:stretch/>
        </p:blipFill>
        <p:spPr>
          <a:xfrm>
            <a:off x="3280294" y="6217682"/>
            <a:ext cx="1962613" cy="515078"/>
          </a:xfrm>
          <a:prstGeom prst="rect">
            <a:avLst/>
          </a:prstGeom>
          <a:noFill/>
          <a:ln>
            <a:noFill/>
          </a:ln>
        </p:spPr>
      </p:pic>
      <p:pic>
        <p:nvPicPr>
          <p:cNvPr id="234" name="Google Shape;234;p1"/>
          <p:cNvPicPr preferRelativeResize="0"/>
          <p:nvPr/>
        </p:nvPicPr>
        <p:blipFill rotWithShape="1">
          <a:blip r:embed="rId5">
            <a:alphaModFix/>
          </a:blip>
          <a:srcRect/>
          <a:stretch/>
        </p:blipFill>
        <p:spPr>
          <a:xfrm>
            <a:off x="5987741" y="6128240"/>
            <a:ext cx="1612438" cy="693960"/>
          </a:xfrm>
          <a:prstGeom prst="rect">
            <a:avLst/>
          </a:prstGeom>
          <a:noFill/>
          <a:ln>
            <a:noFill/>
          </a:ln>
        </p:spPr>
      </p:pic>
      <p:pic>
        <p:nvPicPr>
          <p:cNvPr id="235" name="Google Shape;235;p1"/>
          <p:cNvPicPr preferRelativeResize="0"/>
          <p:nvPr/>
        </p:nvPicPr>
        <p:blipFill rotWithShape="1">
          <a:blip r:embed="rId6">
            <a:alphaModFix/>
          </a:blip>
          <a:srcRect/>
          <a:stretch/>
        </p:blipFill>
        <p:spPr>
          <a:xfrm>
            <a:off x="8080643" y="6191271"/>
            <a:ext cx="1468376" cy="567894"/>
          </a:xfrm>
          <a:prstGeom prst="rect">
            <a:avLst/>
          </a:prstGeom>
          <a:noFill/>
          <a:ln>
            <a:noFill/>
          </a:ln>
        </p:spPr>
      </p:pic>
      <p:pic>
        <p:nvPicPr>
          <p:cNvPr id="236" name="Google Shape;236;p1"/>
          <p:cNvPicPr preferRelativeResize="0"/>
          <p:nvPr/>
        </p:nvPicPr>
        <p:blipFill rotWithShape="1">
          <a:blip r:embed="rId7">
            <a:alphaModFix/>
          </a:blip>
          <a:srcRect/>
          <a:stretch/>
        </p:blipFill>
        <p:spPr>
          <a:xfrm>
            <a:off x="10029499" y="6163201"/>
            <a:ext cx="1468374" cy="624061"/>
          </a:xfrm>
          <a:prstGeom prst="rect">
            <a:avLst/>
          </a:prstGeom>
          <a:noFill/>
          <a:ln>
            <a:noFill/>
          </a:ln>
        </p:spPr>
      </p:pic>
      <p:sp>
        <p:nvSpPr>
          <p:cNvPr id="237" name="Google Shape;237;p1"/>
          <p:cNvSpPr/>
          <p:nvPr/>
        </p:nvSpPr>
        <p:spPr>
          <a:xfrm>
            <a:off x="1591800" y="2814175"/>
            <a:ext cx="9298800" cy="2613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000"/>
              <a:buFont typeface="Arial"/>
              <a:buNone/>
            </a:pPr>
            <a:r>
              <a:rPr lang="en-US" sz="3000" b="0" i="0" u="none" strike="noStrike" cap="none">
                <a:solidFill>
                  <a:srgbClr val="F8981D"/>
                </a:solidFill>
                <a:latin typeface="Open Sans"/>
                <a:ea typeface="Open Sans"/>
                <a:cs typeface="Open Sans"/>
                <a:sym typeface="Open Sans"/>
              </a:rPr>
              <a:t>For more information on Research4Life</a:t>
            </a:r>
            <a:endParaRPr sz="3000" b="0" i="0" u="none" strike="noStrike" cap="none">
              <a:solidFill>
                <a:srgbClr val="F8981D"/>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3000"/>
              <a:buFont typeface="Arial"/>
              <a:buNone/>
            </a:pPr>
            <a:endParaRPr sz="3000" b="0" i="0" u="none" strike="noStrike" cap="none">
              <a:solidFill>
                <a:srgbClr val="F8981D"/>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3000"/>
              <a:buFont typeface="Arial"/>
              <a:buNone/>
            </a:pPr>
            <a:r>
              <a:rPr lang="en-US" sz="3000" b="0" i="0" u="sng" strike="noStrike" cap="none">
                <a:solidFill>
                  <a:schemeClr val="hlink"/>
                </a:solidFill>
                <a:latin typeface="Open Sans"/>
                <a:ea typeface="Open Sans"/>
                <a:cs typeface="Open Sans"/>
                <a:sym typeface="Open Sans"/>
                <a:hlinkClick r:id="rId8"/>
              </a:rPr>
              <a:t>www.research4life.org</a:t>
            </a:r>
            <a:endParaRPr sz="3000" b="0" i="0" u="none" strike="noStrike" cap="none">
              <a:solidFill>
                <a:srgbClr val="004890"/>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3000"/>
              <a:buFont typeface="Arial"/>
              <a:buNone/>
            </a:pPr>
            <a:br>
              <a:rPr lang="en-US" sz="3000" b="0" i="0" u="none" strike="noStrike" cap="none">
                <a:solidFill>
                  <a:srgbClr val="F8981D"/>
                </a:solidFill>
                <a:latin typeface="Open Sans"/>
                <a:ea typeface="Open Sans"/>
                <a:cs typeface="Open Sans"/>
                <a:sym typeface="Open Sans"/>
              </a:rPr>
            </a:br>
            <a:r>
              <a:rPr lang="en-US" sz="3000" b="0" i="0" u="sng" strike="noStrike" cap="none">
                <a:solidFill>
                  <a:schemeClr val="hlink"/>
                </a:solidFill>
                <a:latin typeface="Open Sans"/>
                <a:ea typeface="Open Sans"/>
                <a:cs typeface="Open Sans"/>
                <a:sym typeface="Open Sans"/>
                <a:hlinkClick r:id="rId9"/>
              </a:rPr>
              <a:t>r4l@research4life.org</a:t>
            </a:r>
            <a:r>
              <a:rPr lang="en-US" sz="3000" b="0" i="0" u="none" strike="noStrike" cap="none">
                <a:solidFill>
                  <a:srgbClr val="004890"/>
                </a:solidFill>
                <a:latin typeface="Open Sans"/>
                <a:ea typeface="Open Sans"/>
                <a:cs typeface="Open Sans"/>
                <a:sym typeface="Open Sans"/>
              </a:rPr>
              <a:t>  </a:t>
            </a:r>
            <a:endParaRPr sz="3000" b="0" i="0" u="none" strike="noStrike" cap="none">
              <a:solidFill>
                <a:srgbClr val="00489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000"/>
              <a:buFont typeface="Arial"/>
              <a:buNone/>
            </a:pPr>
            <a:br>
              <a:rPr lang="en-US" sz="2000" b="0" i="0" u="none" strike="noStrike" cap="none">
                <a:solidFill>
                  <a:srgbClr val="F8981D"/>
                </a:solidFill>
                <a:latin typeface="Open Sans"/>
                <a:ea typeface="Open Sans"/>
                <a:cs typeface="Open Sans"/>
                <a:sym typeface="Open Sans"/>
              </a:rPr>
            </a:br>
            <a:br>
              <a:rPr lang="en-US" sz="2000" b="0" i="0" u="none" strike="noStrike" cap="none">
                <a:solidFill>
                  <a:srgbClr val="586F7C"/>
                </a:solidFill>
                <a:latin typeface="Open Sans"/>
                <a:ea typeface="Open Sans"/>
                <a:cs typeface="Open Sans"/>
                <a:sym typeface="Open Sans"/>
              </a:rPr>
            </a:br>
            <a:br>
              <a:rPr lang="en-US" sz="1400" b="0" i="0" u="none" strike="noStrike" cap="none">
                <a:solidFill>
                  <a:srgbClr val="F8981D"/>
                </a:solidFill>
                <a:latin typeface="Open Sans"/>
                <a:ea typeface="Open Sans"/>
                <a:cs typeface="Open Sans"/>
                <a:sym typeface="Open Sans"/>
              </a:rPr>
            </a:br>
            <a:endParaRPr sz="1400" b="0" i="0" u="none" strike="noStrike" cap="none">
              <a:solidFill>
                <a:srgbClr val="F8981D"/>
              </a:solidFill>
              <a:latin typeface="Open Sans"/>
              <a:ea typeface="Open Sans"/>
              <a:cs typeface="Open Sans"/>
              <a:sym typeface="Open Sans"/>
            </a:endParaRPr>
          </a:p>
        </p:txBody>
      </p:sp>
      <p:sp>
        <p:nvSpPr>
          <p:cNvPr id="238" name="Google Shape;238;p1"/>
          <p:cNvSpPr txBox="1"/>
          <p:nvPr/>
        </p:nvSpPr>
        <p:spPr>
          <a:xfrm>
            <a:off x="-2" y="5674296"/>
            <a:ext cx="12192000" cy="369300"/>
          </a:xfrm>
          <a:prstGeom prst="rect">
            <a:avLst/>
          </a:prstGeom>
          <a:solidFill>
            <a:srgbClr val="586F7C"/>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chemeClr val="lt1"/>
                </a:solidFill>
                <a:latin typeface="Open Sans"/>
                <a:ea typeface="Open Sans"/>
                <a:cs typeface="Open Sans"/>
                <a:sym typeface="Open Sans"/>
              </a:rPr>
              <a:t>Research4Life is a public-private partnership of five collections:</a:t>
            </a:r>
            <a:endParaRPr sz="1800" b="0" i="0" u="none" strike="noStrike" cap="none">
              <a:solidFill>
                <a:schemeClr val="lt1"/>
              </a:solidFill>
              <a:latin typeface="Open Sans"/>
              <a:ea typeface="Open Sans"/>
              <a:cs typeface="Open Sans"/>
              <a:sym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2"/>
          <p:cNvSpPr txBox="1">
            <a:spLocks noGrp="1"/>
          </p:cNvSpPr>
          <p:nvPr>
            <p:ph type="title"/>
          </p:nvPr>
        </p:nvSpPr>
        <p:spPr>
          <a:xfrm>
            <a:off x="0" y="420834"/>
            <a:ext cx="7707086"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Font typeface="Gill Sans"/>
              <a:buNone/>
            </a:pPr>
            <a:r>
              <a:rPr lang="en-US">
                <a:solidFill>
                  <a:srgbClr val="586F7C"/>
                </a:solidFill>
                <a:latin typeface="Open Sans"/>
                <a:ea typeface="Open Sans"/>
                <a:cs typeface="Open Sans"/>
                <a:sym typeface="Open Sans"/>
              </a:rPr>
              <a:t>Learning objectives</a:t>
            </a:r>
            <a:endParaRPr>
              <a:solidFill>
                <a:srgbClr val="586F7C"/>
              </a:solidFill>
              <a:latin typeface="Open Sans"/>
              <a:ea typeface="Open Sans"/>
              <a:cs typeface="Open Sans"/>
              <a:sym typeface="Open Sans"/>
            </a:endParaRPr>
          </a:p>
        </p:txBody>
      </p:sp>
      <p:sp>
        <p:nvSpPr>
          <p:cNvPr id="92" name="Google Shape;92;p2"/>
          <p:cNvSpPr txBox="1">
            <a:spLocks noGrp="1"/>
          </p:cNvSpPr>
          <p:nvPr>
            <p:ph type="body" idx="1"/>
          </p:nvPr>
        </p:nvSpPr>
        <p:spPr>
          <a:xfrm>
            <a:off x="554815" y="2014144"/>
            <a:ext cx="9613800" cy="3599400"/>
          </a:xfrm>
          <a:prstGeom prst="rect">
            <a:avLst/>
          </a:prstGeom>
          <a:noFill/>
          <a:ln>
            <a:noFill/>
          </a:ln>
        </p:spPr>
        <p:txBody>
          <a:bodyPr spcFirstLastPara="1" wrap="square" lIns="91425" tIns="45700" rIns="91425" bIns="45700" anchor="t" anchorCtr="0">
            <a:normAutofit/>
          </a:bodyPr>
          <a:lstStyle/>
          <a:p>
            <a:pPr marL="355600" lvl="0" indent="-342900" algn="l" rtl="0">
              <a:lnSpc>
                <a:spcPct val="150000"/>
              </a:lnSpc>
              <a:spcBef>
                <a:spcPts val="0"/>
              </a:spcBef>
              <a:spcAft>
                <a:spcPts val="0"/>
              </a:spcAft>
              <a:buClr>
                <a:schemeClr val="dk2"/>
              </a:buClr>
              <a:buSzPts val="2200"/>
              <a:buChar char="●"/>
            </a:pPr>
            <a:r>
              <a:rPr lang="en-US">
                <a:solidFill>
                  <a:srgbClr val="3F3F3F"/>
                </a:solidFill>
                <a:latin typeface="Open Sans"/>
                <a:ea typeface="Open Sans"/>
                <a:cs typeface="Open Sans"/>
                <a:sym typeface="Open Sans"/>
              </a:rPr>
              <a:t>Build a search strategy.</a:t>
            </a:r>
            <a:endParaRPr>
              <a:solidFill>
                <a:srgbClr val="3F3F3F"/>
              </a:solidFill>
              <a:latin typeface="Open Sans"/>
              <a:ea typeface="Open Sans"/>
              <a:cs typeface="Open Sans"/>
              <a:sym typeface="Open Sans"/>
            </a:endParaRPr>
          </a:p>
          <a:p>
            <a:pPr marL="355600" lvl="0" indent="-342900" algn="l" rtl="0">
              <a:lnSpc>
                <a:spcPct val="150000"/>
              </a:lnSpc>
              <a:spcBef>
                <a:spcPts val="0"/>
              </a:spcBef>
              <a:spcAft>
                <a:spcPts val="0"/>
              </a:spcAft>
              <a:buClr>
                <a:schemeClr val="dk2"/>
              </a:buClr>
              <a:buSzPts val="2200"/>
              <a:buChar char="●"/>
            </a:pPr>
            <a:r>
              <a:rPr lang="en-US">
                <a:solidFill>
                  <a:srgbClr val="3F3F3F"/>
                </a:solidFill>
                <a:latin typeface="Open Sans"/>
                <a:ea typeface="Open Sans"/>
                <a:cs typeface="Open Sans"/>
                <a:sym typeface="Open Sans"/>
              </a:rPr>
              <a:t>Use the advanced search techniques for the most relevant search results.  </a:t>
            </a:r>
            <a:endParaRPr>
              <a:solidFill>
                <a:srgbClr val="3F3F3F"/>
              </a:solidFill>
              <a:latin typeface="Open Sans"/>
              <a:ea typeface="Open Sans"/>
              <a:cs typeface="Open Sans"/>
              <a:sym typeface="Open Sans"/>
            </a:endParaRPr>
          </a:p>
          <a:p>
            <a:pPr marL="355600" lvl="0" indent="-342900" algn="l" rtl="0">
              <a:lnSpc>
                <a:spcPct val="150000"/>
              </a:lnSpc>
              <a:spcBef>
                <a:spcPts val="0"/>
              </a:spcBef>
              <a:spcAft>
                <a:spcPts val="0"/>
              </a:spcAft>
              <a:buClr>
                <a:schemeClr val="dk2"/>
              </a:buClr>
              <a:buSzPts val="2200"/>
              <a:buChar char="●"/>
            </a:pPr>
            <a:r>
              <a:rPr lang="en-US">
                <a:solidFill>
                  <a:srgbClr val="3F3F3F"/>
                </a:solidFill>
                <a:latin typeface="Open Sans"/>
                <a:ea typeface="Open Sans"/>
                <a:cs typeface="Open Sans"/>
                <a:sym typeface="Open Sans"/>
              </a:rPr>
              <a:t>Locate the best information resources for an effective literature search.</a:t>
            </a:r>
            <a:endParaRPr>
              <a:solidFill>
                <a:srgbClr val="3F3F3F"/>
              </a:solidFill>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3"/>
          <p:cNvSpPr txBox="1">
            <a:spLocks noGrp="1"/>
          </p:cNvSpPr>
          <p:nvPr>
            <p:ph type="title"/>
          </p:nvPr>
        </p:nvSpPr>
        <p:spPr>
          <a:xfrm>
            <a:off x="0" y="493222"/>
            <a:ext cx="8033657" cy="9753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What is a literature search?</a:t>
            </a:r>
            <a:endParaRPr>
              <a:solidFill>
                <a:srgbClr val="586F7C"/>
              </a:solidFill>
              <a:latin typeface="Open Sans"/>
              <a:ea typeface="Open Sans"/>
              <a:cs typeface="Open Sans"/>
              <a:sym typeface="Open Sans"/>
            </a:endParaRPr>
          </a:p>
        </p:txBody>
      </p:sp>
      <p:sp>
        <p:nvSpPr>
          <p:cNvPr id="99" name="Google Shape;99;p3"/>
          <p:cNvSpPr txBox="1">
            <a:spLocks noGrp="1"/>
          </p:cNvSpPr>
          <p:nvPr>
            <p:ph type="body" idx="1"/>
          </p:nvPr>
        </p:nvSpPr>
        <p:spPr>
          <a:xfrm>
            <a:off x="548640" y="2051356"/>
            <a:ext cx="10753344" cy="4331156"/>
          </a:xfrm>
          <a:prstGeom prst="rect">
            <a:avLst/>
          </a:prstGeom>
          <a:noFill/>
          <a:ln>
            <a:noFill/>
          </a:ln>
        </p:spPr>
        <p:txBody>
          <a:bodyPr spcFirstLastPara="1" wrap="square" lIns="91425" tIns="45700" rIns="91425" bIns="45700" anchor="t" anchorCtr="0">
            <a:normAutofit/>
          </a:bodyPr>
          <a:lstStyle/>
          <a:p>
            <a:pPr marL="469900" lvl="0" indent="-457200" algn="l" rtl="0">
              <a:lnSpc>
                <a:spcPct val="140000"/>
              </a:lnSpc>
              <a:spcBef>
                <a:spcPts val="0"/>
              </a:spcBef>
              <a:spcAft>
                <a:spcPts val="0"/>
              </a:spcAft>
              <a:buClr>
                <a:schemeClr val="dk2"/>
              </a:buClr>
              <a:buSzPts val="2200"/>
              <a:buChar char="●"/>
            </a:pPr>
            <a:r>
              <a:rPr lang="en-US" sz="2800">
                <a:solidFill>
                  <a:srgbClr val="3F3F3F"/>
                </a:solidFill>
                <a:latin typeface="Open Sans"/>
                <a:ea typeface="Open Sans"/>
                <a:cs typeface="Open Sans"/>
                <a:sym typeface="Open Sans"/>
              </a:rPr>
              <a:t>A </a:t>
            </a:r>
            <a:r>
              <a:rPr lang="en-US" sz="2800" b="1">
                <a:solidFill>
                  <a:srgbClr val="3F3F3F"/>
                </a:solidFill>
                <a:latin typeface="Open Sans"/>
                <a:ea typeface="Open Sans"/>
                <a:cs typeface="Open Sans"/>
                <a:sym typeface="Open Sans"/>
              </a:rPr>
              <a:t>literature search</a:t>
            </a:r>
            <a:r>
              <a:rPr lang="en-US" sz="2800">
                <a:solidFill>
                  <a:srgbClr val="3F3F3F"/>
                </a:solidFill>
                <a:latin typeface="Open Sans"/>
                <a:ea typeface="Open Sans"/>
                <a:cs typeface="Open Sans"/>
                <a:sym typeface="Open Sans"/>
              </a:rPr>
              <a:t> involves finding out what other work has already been done in the field in which you focus.</a:t>
            </a:r>
            <a:endParaRPr>
              <a:solidFill>
                <a:srgbClr val="3F3F3F"/>
              </a:solidFill>
            </a:endParaRPr>
          </a:p>
          <a:p>
            <a:pPr marL="927100" lvl="1" indent="-457200" algn="l" rtl="0">
              <a:lnSpc>
                <a:spcPct val="140000"/>
              </a:lnSpc>
              <a:spcBef>
                <a:spcPts val="0"/>
              </a:spcBef>
              <a:spcAft>
                <a:spcPts val="0"/>
              </a:spcAft>
              <a:buClr>
                <a:schemeClr val="dk2"/>
              </a:buClr>
              <a:buSzPts val="2200"/>
              <a:buChar char="○"/>
            </a:pPr>
            <a:r>
              <a:rPr lang="en-US" sz="2400">
                <a:solidFill>
                  <a:srgbClr val="3F3F3F"/>
                </a:solidFill>
                <a:latin typeface="Open Sans"/>
                <a:ea typeface="Open Sans"/>
                <a:cs typeface="Open Sans"/>
                <a:sym typeface="Open Sans"/>
              </a:rPr>
              <a:t>It involves survey of publications and information on a specific topic.</a:t>
            </a:r>
            <a:endParaRPr sz="2400">
              <a:solidFill>
                <a:srgbClr val="3F3F3F"/>
              </a:solidFill>
              <a:latin typeface="Open Sans"/>
              <a:ea typeface="Open Sans"/>
              <a:cs typeface="Open Sans"/>
              <a:sym typeface="Open Sans"/>
            </a:endParaRPr>
          </a:p>
          <a:p>
            <a:pPr marL="469900" lvl="0" indent="-457200" algn="l" rtl="0">
              <a:lnSpc>
                <a:spcPct val="140000"/>
              </a:lnSpc>
              <a:spcBef>
                <a:spcPts val="0"/>
              </a:spcBef>
              <a:spcAft>
                <a:spcPts val="0"/>
              </a:spcAft>
              <a:buClr>
                <a:schemeClr val="dk2"/>
              </a:buClr>
              <a:buSzPts val="2200"/>
              <a:buChar char="●"/>
            </a:pPr>
            <a:r>
              <a:rPr lang="en-US" sz="2800">
                <a:solidFill>
                  <a:srgbClr val="3F3F3F"/>
                </a:solidFill>
                <a:latin typeface="Open Sans"/>
                <a:ea typeface="Open Sans"/>
                <a:cs typeface="Open Sans"/>
                <a:sym typeface="Open Sans"/>
              </a:rPr>
              <a:t>There are various </a:t>
            </a:r>
            <a:r>
              <a:rPr lang="en-US" sz="2800" b="1">
                <a:solidFill>
                  <a:srgbClr val="3F3F3F"/>
                </a:solidFill>
                <a:latin typeface="Open Sans"/>
                <a:ea typeface="Open Sans"/>
                <a:cs typeface="Open Sans"/>
                <a:sym typeface="Open Sans"/>
              </a:rPr>
              <a:t>search strategies </a:t>
            </a:r>
            <a:r>
              <a:rPr lang="en-US" sz="2800">
                <a:solidFill>
                  <a:srgbClr val="3F3F3F"/>
                </a:solidFill>
                <a:latin typeface="Open Sans"/>
                <a:ea typeface="Open Sans"/>
                <a:cs typeface="Open Sans"/>
                <a:sym typeface="Open Sans"/>
              </a:rPr>
              <a:t>for carrying out a literature search, mainly depends on the stage of your research.</a:t>
            </a:r>
            <a:endParaRPr sz="2800">
              <a:solidFill>
                <a:srgbClr val="3F3F3F"/>
              </a:solidFill>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40"/>
          <p:cNvSpPr txBox="1">
            <a:spLocks noGrp="1"/>
          </p:cNvSpPr>
          <p:nvPr>
            <p:ph type="title"/>
          </p:nvPr>
        </p:nvSpPr>
        <p:spPr>
          <a:xfrm>
            <a:off x="0" y="437222"/>
            <a:ext cx="8216400" cy="1080900"/>
          </a:xfrm>
          <a:prstGeom prst="rect">
            <a:avLst/>
          </a:prstGeom>
          <a:noFill/>
          <a:ln>
            <a:noFill/>
          </a:ln>
        </p:spPr>
        <p:txBody>
          <a:bodyPr spcFirstLastPara="1" wrap="square" lIns="91425" tIns="45700" rIns="91425" bIns="45700" anchor="ctr" anchorCtr="0">
            <a:normAutofit/>
          </a:bodyPr>
          <a:lstStyle/>
          <a:p>
            <a:pPr marL="742950" lvl="0" indent="-742950" algn="l" rtl="0">
              <a:lnSpc>
                <a:spcPct val="90000"/>
              </a:lnSpc>
              <a:spcBef>
                <a:spcPts val="0"/>
              </a:spcBef>
              <a:spcAft>
                <a:spcPts val="0"/>
              </a:spcAft>
              <a:buSzPts val="3600"/>
              <a:buFont typeface="Arial"/>
              <a:buAutoNum type="arabicPeriod"/>
            </a:pPr>
            <a:r>
              <a:rPr lang="en-US">
                <a:solidFill>
                  <a:srgbClr val="586F7C"/>
                </a:solidFill>
                <a:latin typeface="Open Sans"/>
                <a:ea typeface="Open Sans"/>
                <a:cs typeface="Open Sans"/>
                <a:sym typeface="Open Sans"/>
              </a:rPr>
              <a:t>1. Simple search - basic search </a:t>
            </a:r>
            <a:endParaRPr>
              <a:solidFill>
                <a:srgbClr val="586F7C"/>
              </a:solidFill>
              <a:latin typeface="Open Sans"/>
              <a:ea typeface="Open Sans"/>
              <a:cs typeface="Open Sans"/>
              <a:sym typeface="Open Sans"/>
            </a:endParaRPr>
          </a:p>
        </p:txBody>
      </p:sp>
      <p:sp>
        <p:nvSpPr>
          <p:cNvPr id="105" name="Google Shape;105;p40"/>
          <p:cNvSpPr txBox="1">
            <a:spLocks noGrp="1"/>
          </p:cNvSpPr>
          <p:nvPr>
            <p:ph type="body" idx="1"/>
          </p:nvPr>
        </p:nvSpPr>
        <p:spPr>
          <a:xfrm>
            <a:off x="680324" y="1747954"/>
            <a:ext cx="10435911" cy="4522124"/>
          </a:xfrm>
          <a:prstGeom prst="rect">
            <a:avLst/>
          </a:prstGeom>
          <a:noFill/>
          <a:ln>
            <a:noFill/>
          </a:ln>
        </p:spPr>
        <p:txBody>
          <a:bodyPr spcFirstLastPara="1" wrap="square" lIns="91425" tIns="45700" rIns="91425" bIns="45700" anchor="t" anchorCtr="0">
            <a:noAutofit/>
          </a:bodyPr>
          <a:lstStyle/>
          <a:p>
            <a:pPr marL="355600" lvl="0" indent="-342900" algn="l" rtl="0">
              <a:lnSpc>
                <a:spcPct val="150000"/>
              </a:lnSpc>
              <a:spcBef>
                <a:spcPts val="0"/>
              </a:spcBef>
              <a:spcAft>
                <a:spcPts val="0"/>
              </a:spcAft>
              <a:buClr>
                <a:schemeClr val="dk2"/>
              </a:buClr>
              <a:buSzPts val="2200"/>
              <a:buChar char="●"/>
            </a:pPr>
            <a:r>
              <a:rPr lang="en-US" sz="2600">
                <a:solidFill>
                  <a:srgbClr val="3F3F3F"/>
                </a:solidFill>
                <a:latin typeface="Open Sans"/>
                <a:ea typeface="Open Sans"/>
                <a:cs typeface="Open Sans"/>
                <a:sym typeface="Open Sans"/>
              </a:rPr>
              <a:t>This is a quick and first step search for online resources.</a:t>
            </a:r>
            <a:endParaRPr>
              <a:solidFill>
                <a:srgbClr val="3F3F3F"/>
              </a:solidFill>
            </a:endParaRPr>
          </a:p>
          <a:p>
            <a:pPr marL="355600" lvl="0" indent="-342900" algn="l" rtl="0">
              <a:lnSpc>
                <a:spcPct val="150000"/>
              </a:lnSpc>
              <a:spcBef>
                <a:spcPts val="0"/>
              </a:spcBef>
              <a:spcAft>
                <a:spcPts val="0"/>
              </a:spcAft>
              <a:buClr>
                <a:schemeClr val="dk2"/>
              </a:buClr>
              <a:buSzPts val="2200"/>
              <a:buChar char="●"/>
            </a:pPr>
            <a:r>
              <a:rPr lang="en-US" sz="2600">
                <a:solidFill>
                  <a:srgbClr val="3F3F3F"/>
                </a:solidFill>
                <a:latin typeface="Open Sans"/>
                <a:ea typeface="Open Sans"/>
                <a:cs typeface="Open Sans"/>
                <a:sym typeface="Open Sans"/>
              </a:rPr>
              <a:t>Usually done through Google Scholar, university library’s catalogue or Wikipedia .</a:t>
            </a:r>
            <a:endParaRPr>
              <a:solidFill>
                <a:srgbClr val="3F3F3F"/>
              </a:solidFill>
            </a:endParaRPr>
          </a:p>
          <a:p>
            <a:pPr marL="812800" lvl="1" indent="-342900" algn="l" rtl="0">
              <a:lnSpc>
                <a:spcPct val="150000"/>
              </a:lnSpc>
              <a:spcBef>
                <a:spcPts val="0"/>
              </a:spcBef>
              <a:spcAft>
                <a:spcPts val="0"/>
              </a:spcAft>
              <a:buClr>
                <a:schemeClr val="dk2"/>
              </a:buClr>
              <a:buSzPts val="2200"/>
              <a:buChar char="○"/>
            </a:pPr>
            <a:r>
              <a:rPr lang="en-US" sz="2300">
                <a:solidFill>
                  <a:srgbClr val="3F3F3F"/>
                </a:solidFill>
                <a:latin typeface="Open Sans"/>
                <a:ea typeface="Open Sans"/>
                <a:cs typeface="Open Sans"/>
                <a:sym typeface="Open Sans"/>
              </a:rPr>
              <a:t>One can search by  typing in a </a:t>
            </a:r>
            <a:r>
              <a:rPr lang="en-US" sz="2300" b="1">
                <a:solidFill>
                  <a:srgbClr val="3F3F3F"/>
                </a:solidFill>
                <a:latin typeface="Open Sans"/>
                <a:ea typeface="Open Sans"/>
                <a:cs typeface="Open Sans"/>
                <a:sym typeface="Open Sans"/>
              </a:rPr>
              <a:t>single search term </a:t>
            </a:r>
            <a:r>
              <a:rPr lang="en-US" sz="2300">
                <a:solidFill>
                  <a:srgbClr val="3F3F3F"/>
                </a:solidFill>
                <a:latin typeface="Open Sans"/>
                <a:ea typeface="Open Sans"/>
                <a:cs typeface="Open Sans"/>
                <a:sym typeface="Open Sans"/>
              </a:rPr>
              <a:t>or</a:t>
            </a:r>
            <a:r>
              <a:rPr lang="en-US" sz="2300" b="1">
                <a:solidFill>
                  <a:srgbClr val="3F3F3F"/>
                </a:solidFill>
                <a:latin typeface="Open Sans"/>
                <a:ea typeface="Open Sans"/>
                <a:cs typeface="Open Sans"/>
                <a:sym typeface="Open Sans"/>
              </a:rPr>
              <a:t> phrase</a:t>
            </a:r>
            <a:endParaRPr>
              <a:solidFill>
                <a:srgbClr val="3F3F3F"/>
              </a:solidFill>
            </a:endParaRPr>
          </a:p>
          <a:p>
            <a:pPr marL="812800" lvl="1" indent="-342900" algn="l" rtl="0">
              <a:lnSpc>
                <a:spcPct val="150000"/>
              </a:lnSpc>
              <a:spcBef>
                <a:spcPts val="0"/>
              </a:spcBef>
              <a:spcAft>
                <a:spcPts val="0"/>
              </a:spcAft>
              <a:buClr>
                <a:schemeClr val="dk2"/>
              </a:buClr>
              <a:buSzPts val="2200"/>
              <a:buChar char="○"/>
            </a:pPr>
            <a:r>
              <a:rPr lang="en-US" sz="2300">
                <a:solidFill>
                  <a:srgbClr val="3F3F3F"/>
                </a:solidFill>
                <a:latin typeface="Open Sans"/>
                <a:ea typeface="Open Sans"/>
                <a:cs typeface="Open Sans"/>
                <a:sym typeface="Open Sans"/>
              </a:rPr>
              <a:t>One can also search by typing part of  bibliographic record e.g., title or journal name into the search engines to get the full bibliographic information.</a:t>
            </a:r>
            <a:endParaRPr>
              <a:solidFill>
                <a:srgbClr val="3F3F3F"/>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g727b3dbef2_0_47"/>
          <p:cNvSpPr txBox="1">
            <a:spLocks noGrp="1"/>
          </p:cNvSpPr>
          <p:nvPr>
            <p:ph type="title"/>
          </p:nvPr>
        </p:nvSpPr>
        <p:spPr>
          <a:xfrm>
            <a:off x="0" y="378812"/>
            <a:ext cx="7781365" cy="1080900"/>
          </a:xfrm>
          <a:prstGeom prst="rect">
            <a:avLst/>
          </a:prstGeom>
          <a:noFill/>
          <a:ln>
            <a:noFill/>
          </a:ln>
        </p:spPr>
        <p:txBody>
          <a:bodyPr spcFirstLastPara="1" wrap="square" lIns="91425" tIns="45700" rIns="91425" bIns="45700" anchor="ctr" anchorCtr="0">
            <a:noAutofit/>
          </a:bodyPr>
          <a:lstStyle/>
          <a:p>
            <a:pPr marL="742950" lvl="0" indent="-742950" algn="l" rtl="0">
              <a:lnSpc>
                <a:spcPct val="90000"/>
              </a:lnSpc>
              <a:spcBef>
                <a:spcPts val="0"/>
              </a:spcBef>
              <a:spcAft>
                <a:spcPts val="0"/>
              </a:spcAft>
              <a:buSzPts val="3600"/>
              <a:buFont typeface="Arial"/>
              <a:buAutoNum type="arabicPeriod"/>
            </a:pPr>
            <a:r>
              <a:rPr lang="en-US">
                <a:solidFill>
                  <a:srgbClr val="586F7C"/>
                </a:solidFill>
                <a:latin typeface="Open Sans"/>
                <a:ea typeface="Open Sans"/>
                <a:cs typeface="Open Sans"/>
                <a:sym typeface="Open Sans"/>
              </a:rPr>
              <a:t>2. Systematic search - building a  query</a:t>
            </a:r>
            <a:endParaRPr>
              <a:solidFill>
                <a:srgbClr val="586F7C"/>
              </a:solidFill>
              <a:latin typeface="Open Sans"/>
              <a:ea typeface="Open Sans"/>
              <a:cs typeface="Open Sans"/>
              <a:sym typeface="Open Sans"/>
            </a:endParaRPr>
          </a:p>
        </p:txBody>
      </p:sp>
      <p:sp>
        <p:nvSpPr>
          <p:cNvPr id="111" name="Google Shape;111;g727b3dbef2_0_47"/>
          <p:cNvSpPr txBox="1">
            <a:spLocks noGrp="1"/>
          </p:cNvSpPr>
          <p:nvPr>
            <p:ph type="body" idx="1"/>
          </p:nvPr>
        </p:nvSpPr>
        <p:spPr>
          <a:xfrm>
            <a:off x="160895" y="1799912"/>
            <a:ext cx="11583000" cy="4870800"/>
          </a:xfrm>
          <a:prstGeom prst="rect">
            <a:avLst/>
          </a:prstGeom>
          <a:noFill/>
          <a:ln>
            <a:noFill/>
          </a:ln>
        </p:spPr>
        <p:txBody>
          <a:bodyPr spcFirstLastPara="1" wrap="square" lIns="91425" tIns="45700" rIns="91425" bIns="45700" anchor="t" anchorCtr="0">
            <a:noAutofit/>
          </a:bodyPr>
          <a:lstStyle/>
          <a:p>
            <a:pPr marL="457200" lvl="0" indent="-381000" algn="l" rtl="0">
              <a:lnSpc>
                <a:spcPct val="200000"/>
              </a:lnSpc>
              <a:spcBef>
                <a:spcPts val="1000"/>
              </a:spcBef>
              <a:spcAft>
                <a:spcPts val="0"/>
              </a:spcAft>
              <a:buClr>
                <a:schemeClr val="dk1"/>
              </a:buClr>
              <a:buSzPts val="2400"/>
              <a:buChar char="●"/>
            </a:pPr>
            <a:r>
              <a:rPr lang="en-US" sz="2200" dirty="0">
                <a:solidFill>
                  <a:srgbClr val="3F3F3F"/>
                </a:solidFill>
                <a:latin typeface="Open Sans"/>
                <a:ea typeface="Open Sans"/>
                <a:cs typeface="Open Sans"/>
                <a:sym typeface="Open Sans"/>
              </a:rPr>
              <a:t>Requires a more comprehensive search strategy.</a:t>
            </a:r>
            <a:endParaRPr dirty="0">
              <a:solidFill>
                <a:srgbClr val="3F3F3F"/>
              </a:solidFill>
            </a:endParaRPr>
          </a:p>
          <a:p>
            <a:pPr marL="457200" lvl="0" indent="-381000" algn="l" rtl="0">
              <a:lnSpc>
                <a:spcPct val="200000"/>
              </a:lnSpc>
              <a:spcBef>
                <a:spcPts val="1000"/>
              </a:spcBef>
              <a:spcAft>
                <a:spcPts val="0"/>
              </a:spcAft>
              <a:buClr>
                <a:schemeClr val="dk1"/>
              </a:buClr>
              <a:buSzPts val="2400"/>
              <a:buChar char="●"/>
            </a:pPr>
            <a:r>
              <a:rPr lang="en-US" sz="2200" dirty="0">
                <a:solidFill>
                  <a:srgbClr val="3F3F3F"/>
                </a:solidFill>
                <a:latin typeface="Open Sans"/>
                <a:ea typeface="Open Sans"/>
                <a:cs typeface="Open Sans"/>
                <a:sym typeface="Open Sans"/>
              </a:rPr>
              <a:t>Usually done for a complex piece of research which aims to identify, select and synthesize all research published on a particular question or topic.</a:t>
            </a:r>
            <a:endParaRPr dirty="0">
              <a:solidFill>
                <a:srgbClr val="3F3F3F"/>
              </a:solidFill>
            </a:endParaRPr>
          </a:p>
          <a:p>
            <a:pPr marL="457200" lvl="0" indent="-381000" algn="l" rtl="0">
              <a:lnSpc>
                <a:spcPct val="200000"/>
              </a:lnSpc>
              <a:spcBef>
                <a:spcPts val="1000"/>
              </a:spcBef>
              <a:spcAft>
                <a:spcPts val="0"/>
              </a:spcAft>
              <a:buClr>
                <a:schemeClr val="dk1"/>
              </a:buClr>
              <a:buSzPts val="2400"/>
              <a:buChar char="●"/>
            </a:pPr>
            <a:r>
              <a:rPr lang="en-US" sz="2200">
                <a:solidFill>
                  <a:srgbClr val="3F3F3F"/>
                </a:solidFill>
                <a:latin typeface="Open Sans"/>
                <a:ea typeface="Open Sans"/>
                <a:cs typeface="Open Sans"/>
                <a:sym typeface="Open Sans"/>
              </a:rPr>
              <a:t>A systematic search consists of identifying search items, using </a:t>
            </a:r>
            <a:r>
              <a:rPr lang="en-US" sz="2200" b="1" dirty="0" err="1">
                <a:solidFill>
                  <a:srgbClr val="3F3F3F"/>
                </a:solidFill>
                <a:latin typeface="Open Sans"/>
                <a:ea typeface="Open Sans"/>
                <a:cs typeface="Open Sans"/>
                <a:sym typeface="Open Sans"/>
              </a:rPr>
              <a:t>boolean</a:t>
            </a:r>
            <a:r>
              <a:rPr lang="en-US" sz="2200" b="1" dirty="0">
                <a:solidFill>
                  <a:srgbClr val="3F3F3F"/>
                </a:solidFill>
                <a:latin typeface="Open Sans"/>
                <a:ea typeface="Open Sans"/>
                <a:cs typeface="Open Sans"/>
                <a:sym typeface="Open Sans"/>
              </a:rPr>
              <a:t> operators</a:t>
            </a:r>
            <a:r>
              <a:rPr lang="en-US" sz="2200" dirty="0">
                <a:solidFill>
                  <a:srgbClr val="3F3F3F"/>
                </a:solidFill>
                <a:latin typeface="Open Sans"/>
                <a:ea typeface="Open Sans"/>
                <a:cs typeface="Open Sans"/>
                <a:sym typeface="Open Sans"/>
              </a:rPr>
              <a:t>, advanced search techniques and building a query.</a:t>
            </a:r>
            <a:endParaRPr sz="2200" dirty="0">
              <a:solidFill>
                <a:srgbClr val="3F3F3F"/>
              </a:solidFill>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15"/>
        <p:cNvGrpSpPr/>
        <p:nvPr/>
      </p:nvGrpSpPr>
      <p:grpSpPr>
        <a:xfrm>
          <a:off x="0" y="0"/>
          <a:ext cx="0" cy="0"/>
          <a:chOff x="0" y="0"/>
          <a:chExt cx="0" cy="0"/>
        </a:xfrm>
      </p:grpSpPr>
      <p:sp>
        <p:nvSpPr>
          <p:cNvPr id="116" name="Google Shape;116;g727b3dbef2_0_52"/>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586F7C"/>
              </a:buClr>
              <a:buSzPts val="3700"/>
              <a:buNone/>
            </a:pPr>
            <a:r>
              <a:rPr lang="en-US">
                <a:solidFill>
                  <a:srgbClr val="586F7C"/>
                </a:solidFill>
                <a:latin typeface="Open Sans"/>
                <a:ea typeface="Open Sans"/>
                <a:cs typeface="Open Sans"/>
                <a:sym typeface="Open Sans"/>
              </a:rPr>
              <a:t>3. Following a thread - snowballing</a:t>
            </a:r>
            <a:endParaRPr>
              <a:solidFill>
                <a:srgbClr val="586F7C"/>
              </a:solidFill>
              <a:latin typeface="Open Sans"/>
              <a:ea typeface="Open Sans"/>
              <a:cs typeface="Open Sans"/>
              <a:sym typeface="Open Sans"/>
            </a:endParaRPr>
          </a:p>
        </p:txBody>
      </p:sp>
      <p:sp>
        <p:nvSpPr>
          <p:cNvPr id="117" name="Google Shape;117;g727b3dbef2_0_52"/>
          <p:cNvSpPr txBox="1">
            <a:spLocks noGrp="1"/>
          </p:cNvSpPr>
          <p:nvPr>
            <p:ph type="body" idx="1"/>
          </p:nvPr>
        </p:nvSpPr>
        <p:spPr>
          <a:xfrm>
            <a:off x="393450" y="1924496"/>
            <a:ext cx="7244479" cy="3599400"/>
          </a:xfrm>
          <a:prstGeom prst="rect">
            <a:avLst/>
          </a:prstGeom>
          <a:noFill/>
          <a:ln>
            <a:noFill/>
          </a:ln>
        </p:spPr>
        <p:txBody>
          <a:bodyPr spcFirstLastPara="1" wrap="square" lIns="91425" tIns="45700" rIns="91425" bIns="45700" anchor="t" anchorCtr="0">
            <a:noAutofit/>
          </a:bodyPr>
          <a:lstStyle/>
          <a:p>
            <a:pPr marL="457200" lvl="0" indent="-381000" algn="l" rtl="0">
              <a:lnSpc>
                <a:spcPct val="150000"/>
              </a:lnSpc>
              <a:spcBef>
                <a:spcPts val="1000"/>
              </a:spcBef>
              <a:spcAft>
                <a:spcPts val="0"/>
              </a:spcAft>
              <a:buClr>
                <a:schemeClr val="dk1"/>
              </a:buClr>
              <a:buSzPts val="2400"/>
              <a:buChar char="●"/>
            </a:pPr>
            <a:r>
              <a:rPr lang="en-US">
                <a:solidFill>
                  <a:schemeClr val="dk1"/>
                </a:solidFill>
                <a:latin typeface="Open Sans"/>
                <a:ea typeface="Open Sans"/>
                <a:cs typeface="Open Sans"/>
                <a:sym typeface="Open Sans"/>
              </a:rPr>
              <a:t>Snowballing involves using a key publications on your subject as a starting point.</a:t>
            </a:r>
            <a:endParaRPr/>
          </a:p>
          <a:p>
            <a:pPr marL="457200" lvl="0" indent="-381000" algn="l" rtl="0">
              <a:lnSpc>
                <a:spcPct val="150000"/>
              </a:lnSpc>
              <a:spcBef>
                <a:spcPts val="1000"/>
              </a:spcBef>
              <a:spcAft>
                <a:spcPts val="0"/>
              </a:spcAft>
              <a:buClr>
                <a:schemeClr val="dk1"/>
              </a:buClr>
              <a:buSzPts val="2400"/>
              <a:buChar char="●"/>
            </a:pPr>
            <a:r>
              <a:rPr lang="en-US">
                <a:solidFill>
                  <a:schemeClr val="dk1"/>
                </a:solidFill>
                <a:latin typeface="Open Sans"/>
                <a:ea typeface="Open Sans"/>
                <a:cs typeface="Open Sans"/>
                <a:sym typeface="Open Sans"/>
              </a:rPr>
              <a:t>The  references listed in your relevant publications lead you to other relevant publications. </a:t>
            </a:r>
            <a:endParaRPr/>
          </a:p>
          <a:p>
            <a:pPr marL="457200" lvl="0" indent="-381000" algn="l" rtl="0">
              <a:lnSpc>
                <a:spcPct val="150000"/>
              </a:lnSpc>
              <a:spcBef>
                <a:spcPts val="1000"/>
              </a:spcBef>
              <a:spcAft>
                <a:spcPts val="0"/>
              </a:spcAft>
              <a:buClr>
                <a:schemeClr val="dk1"/>
              </a:buClr>
              <a:buSzPts val="2400"/>
              <a:buChar char="●"/>
            </a:pPr>
            <a:r>
              <a:rPr lang="en-US">
                <a:solidFill>
                  <a:schemeClr val="dk1"/>
                </a:solidFill>
                <a:latin typeface="Open Sans"/>
                <a:ea typeface="Open Sans"/>
                <a:cs typeface="Open Sans"/>
                <a:sym typeface="Open Sans"/>
              </a:rPr>
              <a:t>The snowball method helps to find a lot of literature about a subject quickly and easily.</a:t>
            </a:r>
            <a:endParaRPr>
              <a:solidFill>
                <a:schemeClr val="dk1"/>
              </a:solidFill>
              <a:latin typeface="Open Sans"/>
              <a:ea typeface="Open Sans"/>
              <a:cs typeface="Open Sans"/>
              <a:sym typeface="Open Sans"/>
            </a:endParaRPr>
          </a:p>
          <a:p>
            <a:pPr marL="457200" lvl="0" indent="-228600" algn="l" rtl="0">
              <a:lnSpc>
                <a:spcPct val="150000"/>
              </a:lnSpc>
              <a:spcBef>
                <a:spcPts val="1000"/>
              </a:spcBef>
              <a:spcAft>
                <a:spcPts val="0"/>
              </a:spcAft>
              <a:buClr>
                <a:schemeClr val="dk1"/>
              </a:buClr>
              <a:buSzPts val="2400"/>
              <a:buNone/>
            </a:pPr>
            <a:endParaRPr>
              <a:solidFill>
                <a:schemeClr val="dk1"/>
              </a:solidFill>
              <a:latin typeface="Open Sans"/>
              <a:ea typeface="Open Sans"/>
              <a:cs typeface="Open Sans"/>
              <a:sym typeface="Open Sans"/>
            </a:endParaRPr>
          </a:p>
        </p:txBody>
      </p:sp>
      <p:grpSp>
        <p:nvGrpSpPr>
          <p:cNvPr id="118" name="Google Shape;118;g727b3dbef2_0_52"/>
          <p:cNvGrpSpPr/>
          <p:nvPr/>
        </p:nvGrpSpPr>
        <p:grpSpPr>
          <a:xfrm>
            <a:off x="7261524" y="2939303"/>
            <a:ext cx="4249046" cy="2487928"/>
            <a:chOff x="112" y="1247888"/>
            <a:chExt cx="4249046" cy="2487928"/>
          </a:xfrm>
        </p:grpSpPr>
        <p:sp>
          <p:nvSpPr>
            <p:cNvPr id="119" name="Google Shape;119;g727b3dbef2_0_52"/>
            <p:cNvSpPr/>
            <p:nvPr/>
          </p:nvSpPr>
          <p:spPr>
            <a:xfrm>
              <a:off x="112" y="2212309"/>
              <a:ext cx="1118170" cy="559085"/>
            </a:xfrm>
            <a:prstGeom prst="roundRect">
              <a:avLst>
                <a:gd name="adj" fmla="val 10000"/>
              </a:avLst>
            </a:prstGeom>
            <a:gradFill>
              <a:gsLst>
                <a:gs pos="0">
                  <a:srgbClr val="BBBBBB"/>
                </a:gs>
                <a:gs pos="35000">
                  <a:srgbClr val="CFCFCF"/>
                </a:gs>
                <a:gs pos="100000">
                  <a:srgbClr val="EDEDED"/>
                </a:gs>
              </a:gsLst>
              <a:lin ang="16200000" scaled="0"/>
            </a:gradFill>
            <a:ln>
              <a:noFill/>
            </a:ln>
            <a:effectLst>
              <a:outerShdw blurRad="40000" dist="20000" dir="5400000" rotWithShape="0">
                <a:srgbClr val="000000">
                  <a:alpha val="3647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 name="Google Shape;120;g727b3dbef2_0_52"/>
            <p:cNvSpPr txBox="1"/>
            <p:nvPr/>
          </p:nvSpPr>
          <p:spPr>
            <a:xfrm>
              <a:off x="16487" y="2228684"/>
              <a:ext cx="1085420" cy="526335"/>
            </a:xfrm>
            <a:prstGeom prst="rect">
              <a:avLst/>
            </a:prstGeom>
            <a:noFill/>
            <a:ln>
              <a:noFill/>
            </a:ln>
          </p:spPr>
          <p:txBody>
            <a:bodyPr spcFirstLastPara="1" wrap="square" lIns="10150" tIns="10150" rIns="10150" bIns="1015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1600" b="0" i="0" u="none" strike="noStrike" cap="none">
                  <a:solidFill>
                    <a:schemeClr val="dk1"/>
                  </a:solidFill>
                  <a:latin typeface="Open Sans"/>
                  <a:ea typeface="Open Sans"/>
                  <a:cs typeface="Open Sans"/>
                  <a:sym typeface="Open Sans"/>
                </a:rPr>
                <a:t>Key publication</a:t>
              </a:r>
              <a:endParaRPr sz="1600" b="0" i="0" u="none" strike="noStrike" cap="none">
                <a:solidFill>
                  <a:schemeClr val="dk1"/>
                </a:solidFill>
                <a:latin typeface="Open Sans"/>
                <a:ea typeface="Open Sans"/>
                <a:cs typeface="Open Sans"/>
                <a:sym typeface="Open Sans"/>
              </a:endParaRPr>
            </a:p>
          </p:txBody>
        </p:sp>
        <p:sp>
          <p:nvSpPr>
            <p:cNvPr id="121" name="Google Shape;121;g727b3dbef2_0_52"/>
            <p:cNvSpPr/>
            <p:nvPr/>
          </p:nvSpPr>
          <p:spPr>
            <a:xfrm rot="-3310531">
              <a:off x="950307" y="2160282"/>
              <a:ext cx="783218" cy="20192"/>
            </a:xfrm>
            <a:custGeom>
              <a:avLst/>
              <a:gdLst/>
              <a:ahLst/>
              <a:cxnLst/>
              <a:rect l="l" t="t" r="r" b="b"/>
              <a:pathLst>
                <a:path w="120000" h="120000" extrusionOk="0">
                  <a:moveTo>
                    <a:pt x="0" y="60000"/>
                  </a:moveTo>
                  <a:lnTo>
                    <a:pt x="120000" y="60000"/>
                  </a:lnTo>
                </a:path>
              </a:pathLst>
            </a:custGeom>
            <a:noFill/>
            <a:ln w="25400" cap="flat" cmpd="sng">
              <a:solidFill>
                <a:srgbClr val="FFAA3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 name="Google Shape;122;g727b3dbef2_0_52"/>
            <p:cNvSpPr txBox="1"/>
            <p:nvPr/>
          </p:nvSpPr>
          <p:spPr>
            <a:xfrm rot="-3310531">
              <a:off x="1322335" y="2150798"/>
              <a:ext cx="39160" cy="39160"/>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1600"/>
                <a:buFont typeface="Arial"/>
                <a:buNone/>
              </a:pPr>
              <a:endParaRPr sz="1600" b="0" i="0" u="none" strike="noStrike" cap="none">
                <a:solidFill>
                  <a:srgbClr val="000000"/>
                </a:solidFill>
                <a:latin typeface="Open Sans"/>
                <a:ea typeface="Open Sans"/>
                <a:cs typeface="Open Sans"/>
                <a:sym typeface="Open Sans"/>
              </a:endParaRPr>
            </a:p>
          </p:txBody>
        </p:sp>
        <p:sp>
          <p:nvSpPr>
            <p:cNvPr id="123" name="Google Shape;123;g727b3dbef2_0_52"/>
            <p:cNvSpPr/>
            <p:nvPr/>
          </p:nvSpPr>
          <p:spPr>
            <a:xfrm>
              <a:off x="1565550" y="1569362"/>
              <a:ext cx="1118170" cy="559085"/>
            </a:xfrm>
            <a:prstGeom prst="roundRect">
              <a:avLst>
                <a:gd name="adj" fmla="val 10000"/>
              </a:avLst>
            </a:prstGeom>
            <a:gradFill>
              <a:gsLst>
                <a:gs pos="0">
                  <a:srgbClr val="FFD17D"/>
                </a:gs>
                <a:gs pos="35000">
                  <a:srgbClr val="FFDCA3"/>
                </a:gs>
                <a:gs pos="100000">
                  <a:srgbClr val="FFEDD8"/>
                </a:gs>
              </a:gsLst>
              <a:lin ang="16200000" scaled="0"/>
            </a:gradFill>
            <a:ln>
              <a:noFill/>
            </a:ln>
            <a:effectLst>
              <a:outerShdw blurRad="40000" dist="20000" dir="5400000" rotWithShape="0">
                <a:srgbClr val="000000">
                  <a:alpha val="3647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 name="Google Shape;124;g727b3dbef2_0_52"/>
            <p:cNvSpPr txBox="1"/>
            <p:nvPr/>
          </p:nvSpPr>
          <p:spPr>
            <a:xfrm>
              <a:off x="1581925" y="1585737"/>
              <a:ext cx="1085420" cy="526335"/>
            </a:xfrm>
            <a:prstGeom prst="rect">
              <a:avLst/>
            </a:prstGeom>
            <a:noFill/>
            <a:ln>
              <a:noFill/>
            </a:ln>
          </p:spPr>
          <p:txBody>
            <a:bodyPr spcFirstLastPara="1" wrap="square" lIns="10150" tIns="10150" rIns="10150" bIns="1015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1600" b="0" i="0" u="none" strike="noStrike" cap="none">
                  <a:solidFill>
                    <a:schemeClr val="dk1"/>
                  </a:solidFill>
                  <a:latin typeface="Open Sans"/>
                  <a:ea typeface="Open Sans"/>
                  <a:cs typeface="Open Sans"/>
                  <a:sym typeface="Open Sans"/>
                </a:rPr>
                <a:t>related publication</a:t>
              </a:r>
              <a:endParaRPr sz="1600" b="0" i="0" u="none" strike="noStrike" cap="none">
                <a:solidFill>
                  <a:schemeClr val="dk1"/>
                </a:solidFill>
                <a:latin typeface="Open Sans"/>
                <a:ea typeface="Open Sans"/>
                <a:cs typeface="Open Sans"/>
                <a:sym typeface="Open Sans"/>
              </a:endParaRPr>
            </a:p>
          </p:txBody>
        </p:sp>
        <p:sp>
          <p:nvSpPr>
            <p:cNvPr id="125" name="Google Shape;125;g727b3dbef2_0_52"/>
            <p:cNvSpPr/>
            <p:nvPr/>
          </p:nvSpPr>
          <p:spPr>
            <a:xfrm rot="-2142401">
              <a:off x="2631948" y="1678071"/>
              <a:ext cx="550812" cy="20192"/>
            </a:xfrm>
            <a:custGeom>
              <a:avLst/>
              <a:gdLst/>
              <a:ahLst/>
              <a:cxnLst/>
              <a:rect l="l" t="t" r="r" b="b"/>
              <a:pathLst>
                <a:path w="120000" h="120000" extrusionOk="0">
                  <a:moveTo>
                    <a:pt x="0" y="60000"/>
                  </a:moveTo>
                  <a:lnTo>
                    <a:pt x="120000" y="60000"/>
                  </a:lnTo>
                </a:path>
              </a:pathLst>
            </a:custGeom>
            <a:noFill/>
            <a:ln w="254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 name="Google Shape;126;g727b3dbef2_0_52"/>
            <p:cNvSpPr txBox="1"/>
            <p:nvPr/>
          </p:nvSpPr>
          <p:spPr>
            <a:xfrm rot="-2142401">
              <a:off x="2893584" y="1674397"/>
              <a:ext cx="27540" cy="27540"/>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1600"/>
                <a:buFont typeface="Arial"/>
                <a:buNone/>
              </a:pPr>
              <a:endParaRPr sz="1600" b="0" i="0" u="none" strike="noStrike" cap="none">
                <a:solidFill>
                  <a:srgbClr val="000000"/>
                </a:solidFill>
                <a:latin typeface="Open Sans"/>
                <a:ea typeface="Open Sans"/>
                <a:cs typeface="Open Sans"/>
                <a:sym typeface="Open Sans"/>
              </a:endParaRPr>
            </a:p>
          </p:txBody>
        </p:sp>
        <p:sp>
          <p:nvSpPr>
            <p:cNvPr id="127" name="Google Shape;127;g727b3dbef2_0_52"/>
            <p:cNvSpPr/>
            <p:nvPr/>
          </p:nvSpPr>
          <p:spPr>
            <a:xfrm>
              <a:off x="3130988" y="1247888"/>
              <a:ext cx="1118170" cy="559085"/>
            </a:xfrm>
            <a:prstGeom prst="roundRect">
              <a:avLst>
                <a:gd name="adj" fmla="val 10000"/>
              </a:avLst>
            </a:prstGeom>
            <a:gradFill>
              <a:gsLst>
                <a:gs pos="0">
                  <a:srgbClr val="9CE7F5"/>
                </a:gs>
                <a:gs pos="35000">
                  <a:srgbClr val="BBEAF6"/>
                </a:gs>
                <a:gs pos="100000">
                  <a:srgbClr val="E4F9FC"/>
                </a:gs>
              </a:gsLst>
              <a:lin ang="16200000" scaled="0"/>
            </a:gradFill>
            <a:ln>
              <a:noFill/>
            </a:ln>
            <a:effectLst>
              <a:outerShdw blurRad="40000" dist="20000" dir="5400000" rotWithShape="0">
                <a:srgbClr val="000000">
                  <a:alpha val="3647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8" name="Google Shape;128;g727b3dbef2_0_52"/>
            <p:cNvSpPr txBox="1"/>
            <p:nvPr/>
          </p:nvSpPr>
          <p:spPr>
            <a:xfrm>
              <a:off x="3147363" y="1264263"/>
              <a:ext cx="1085420" cy="526335"/>
            </a:xfrm>
            <a:prstGeom prst="rect">
              <a:avLst/>
            </a:prstGeom>
            <a:noFill/>
            <a:ln>
              <a:noFill/>
            </a:ln>
          </p:spPr>
          <p:txBody>
            <a:bodyPr spcFirstLastPara="1" wrap="square" lIns="10150" tIns="10150" rIns="10150" bIns="1015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1600" b="0" i="0" u="none" strike="noStrike" cap="none">
                  <a:solidFill>
                    <a:schemeClr val="dk1"/>
                  </a:solidFill>
                  <a:latin typeface="Open Sans"/>
                  <a:ea typeface="Open Sans"/>
                  <a:cs typeface="Open Sans"/>
                  <a:sym typeface="Open Sans"/>
                </a:rPr>
                <a:t>related publication</a:t>
              </a:r>
              <a:endParaRPr sz="1600" b="0" i="0" u="none" strike="noStrike" cap="none">
                <a:solidFill>
                  <a:schemeClr val="dk1"/>
                </a:solidFill>
                <a:latin typeface="Open Sans"/>
                <a:ea typeface="Open Sans"/>
                <a:cs typeface="Open Sans"/>
                <a:sym typeface="Open Sans"/>
              </a:endParaRPr>
            </a:p>
          </p:txBody>
        </p:sp>
        <p:sp>
          <p:nvSpPr>
            <p:cNvPr id="129" name="Google Shape;129;g727b3dbef2_0_52"/>
            <p:cNvSpPr/>
            <p:nvPr/>
          </p:nvSpPr>
          <p:spPr>
            <a:xfrm rot="2142401">
              <a:off x="2631948" y="1999545"/>
              <a:ext cx="550812" cy="20192"/>
            </a:xfrm>
            <a:custGeom>
              <a:avLst/>
              <a:gdLst/>
              <a:ahLst/>
              <a:cxnLst/>
              <a:rect l="l" t="t" r="r" b="b"/>
              <a:pathLst>
                <a:path w="120000" h="120000" extrusionOk="0">
                  <a:moveTo>
                    <a:pt x="0" y="60000"/>
                  </a:moveTo>
                  <a:lnTo>
                    <a:pt x="120000" y="60000"/>
                  </a:lnTo>
                </a:path>
              </a:pathLst>
            </a:custGeom>
            <a:noFill/>
            <a:ln w="254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0" name="Google Shape;130;g727b3dbef2_0_52"/>
            <p:cNvSpPr txBox="1"/>
            <p:nvPr/>
          </p:nvSpPr>
          <p:spPr>
            <a:xfrm rot="2142401">
              <a:off x="2893584" y="1995871"/>
              <a:ext cx="27540" cy="27540"/>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1600"/>
                <a:buFont typeface="Arial"/>
                <a:buNone/>
              </a:pPr>
              <a:endParaRPr sz="1600" b="0" i="0" u="none" strike="noStrike" cap="none">
                <a:solidFill>
                  <a:srgbClr val="000000"/>
                </a:solidFill>
                <a:latin typeface="Open Sans"/>
                <a:ea typeface="Open Sans"/>
                <a:cs typeface="Open Sans"/>
                <a:sym typeface="Open Sans"/>
              </a:endParaRPr>
            </a:p>
          </p:txBody>
        </p:sp>
        <p:sp>
          <p:nvSpPr>
            <p:cNvPr id="131" name="Google Shape;131;g727b3dbef2_0_52"/>
            <p:cNvSpPr/>
            <p:nvPr/>
          </p:nvSpPr>
          <p:spPr>
            <a:xfrm>
              <a:off x="3130988" y="1890836"/>
              <a:ext cx="1118170" cy="559085"/>
            </a:xfrm>
            <a:prstGeom prst="roundRect">
              <a:avLst>
                <a:gd name="adj" fmla="val 10000"/>
              </a:avLst>
            </a:prstGeom>
            <a:gradFill>
              <a:gsLst>
                <a:gs pos="0">
                  <a:srgbClr val="9CE7F5"/>
                </a:gs>
                <a:gs pos="35000">
                  <a:srgbClr val="BBEAF6"/>
                </a:gs>
                <a:gs pos="100000">
                  <a:srgbClr val="E4F9FC"/>
                </a:gs>
              </a:gsLst>
              <a:lin ang="16200000" scaled="0"/>
            </a:gradFill>
            <a:ln>
              <a:noFill/>
            </a:ln>
            <a:effectLst>
              <a:outerShdw blurRad="40000" dist="20000" dir="5400000" rotWithShape="0">
                <a:srgbClr val="000000">
                  <a:alpha val="3647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 name="Google Shape;132;g727b3dbef2_0_52"/>
            <p:cNvSpPr txBox="1"/>
            <p:nvPr/>
          </p:nvSpPr>
          <p:spPr>
            <a:xfrm>
              <a:off x="3147363" y="1907211"/>
              <a:ext cx="1085420" cy="526335"/>
            </a:xfrm>
            <a:prstGeom prst="rect">
              <a:avLst/>
            </a:prstGeom>
            <a:noFill/>
            <a:ln>
              <a:noFill/>
            </a:ln>
          </p:spPr>
          <p:txBody>
            <a:bodyPr spcFirstLastPara="1" wrap="square" lIns="10150" tIns="10150" rIns="10150" bIns="1015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1600" b="0" i="0" u="none" strike="noStrike" cap="none">
                  <a:solidFill>
                    <a:schemeClr val="dk1"/>
                  </a:solidFill>
                  <a:latin typeface="Open Sans"/>
                  <a:ea typeface="Open Sans"/>
                  <a:cs typeface="Open Sans"/>
                  <a:sym typeface="Open Sans"/>
                </a:rPr>
                <a:t>related publication</a:t>
              </a:r>
              <a:endParaRPr sz="1600" b="0" i="0" u="none" strike="noStrike" cap="none">
                <a:solidFill>
                  <a:schemeClr val="dk1"/>
                </a:solidFill>
                <a:latin typeface="Open Sans"/>
                <a:ea typeface="Open Sans"/>
                <a:cs typeface="Open Sans"/>
                <a:sym typeface="Open Sans"/>
              </a:endParaRPr>
            </a:p>
          </p:txBody>
        </p:sp>
        <p:sp>
          <p:nvSpPr>
            <p:cNvPr id="133" name="Google Shape;133;g727b3dbef2_0_52"/>
            <p:cNvSpPr/>
            <p:nvPr/>
          </p:nvSpPr>
          <p:spPr>
            <a:xfrm rot="3310531">
              <a:off x="950307" y="2803229"/>
              <a:ext cx="783218" cy="20192"/>
            </a:xfrm>
            <a:custGeom>
              <a:avLst/>
              <a:gdLst/>
              <a:ahLst/>
              <a:cxnLst/>
              <a:rect l="l" t="t" r="r" b="b"/>
              <a:pathLst>
                <a:path w="120000" h="120000" extrusionOk="0">
                  <a:moveTo>
                    <a:pt x="0" y="60000"/>
                  </a:moveTo>
                  <a:lnTo>
                    <a:pt x="120000" y="60000"/>
                  </a:lnTo>
                </a:path>
              </a:pathLst>
            </a:custGeom>
            <a:noFill/>
            <a:ln w="25400" cap="flat" cmpd="sng">
              <a:solidFill>
                <a:srgbClr val="FFAA3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 name="Google Shape;134;g727b3dbef2_0_52"/>
            <p:cNvSpPr txBox="1"/>
            <p:nvPr/>
          </p:nvSpPr>
          <p:spPr>
            <a:xfrm rot="3310531">
              <a:off x="1322335" y="2793745"/>
              <a:ext cx="39160" cy="39160"/>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1600"/>
                <a:buFont typeface="Arial"/>
                <a:buNone/>
              </a:pPr>
              <a:endParaRPr sz="1600" b="0" i="0" u="none" strike="noStrike" cap="none">
                <a:solidFill>
                  <a:srgbClr val="000000"/>
                </a:solidFill>
                <a:latin typeface="Open Sans"/>
                <a:ea typeface="Open Sans"/>
                <a:cs typeface="Open Sans"/>
                <a:sym typeface="Open Sans"/>
              </a:endParaRPr>
            </a:p>
          </p:txBody>
        </p:sp>
        <p:sp>
          <p:nvSpPr>
            <p:cNvPr id="135" name="Google Shape;135;g727b3dbef2_0_52"/>
            <p:cNvSpPr/>
            <p:nvPr/>
          </p:nvSpPr>
          <p:spPr>
            <a:xfrm>
              <a:off x="1565550" y="2855257"/>
              <a:ext cx="1118170" cy="559085"/>
            </a:xfrm>
            <a:prstGeom prst="roundRect">
              <a:avLst>
                <a:gd name="adj" fmla="val 10000"/>
              </a:avLst>
            </a:prstGeom>
            <a:gradFill>
              <a:gsLst>
                <a:gs pos="0">
                  <a:srgbClr val="FFD17D"/>
                </a:gs>
                <a:gs pos="35000">
                  <a:srgbClr val="FFDCA3"/>
                </a:gs>
                <a:gs pos="100000">
                  <a:srgbClr val="FFEDD8"/>
                </a:gs>
              </a:gsLst>
              <a:lin ang="16200000" scaled="0"/>
            </a:gradFill>
            <a:ln>
              <a:noFill/>
            </a:ln>
            <a:effectLst>
              <a:outerShdw blurRad="40000" dist="20000" dir="5400000" rotWithShape="0">
                <a:srgbClr val="000000">
                  <a:alpha val="3647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 name="Google Shape;136;g727b3dbef2_0_52"/>
            <p:cNvSpPr txBox="1"/>
            <p:nvPr/>
          </p:nvSpPr>
          <p:spPr>
            <a:xfrm>
              <a:off x="1581925" y="2871632"/>
              <a:ext cx="1085420" cy="526335"/>
            </a:xfrm>
            <a:prstGeom prst="rect">
              <a:avLst/>
            </a:prstGeom>
            <a:noFill/>
            <a:ln>
              <a:noFill/>
            </a:ln>
          </p:spPr>
          <p:txBody>
            <a:bodyPr spcFirstLastPara="1" wrap="square" lIns="10150" tIns="10150" rIns="10150" bIns="1015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1600" b="0" i="0" u="none" strike="noStrike" cap="none">
                  <a:solidFill>
                    <a:schemeClr val="dk1"/>
                  </a:solidFill>
                  <a:latin typeface="Open Sans"/>
                  <a:ea typeface="Open Sans"/>
                  <a:cs typeface="Open Sans"/>
                  <a:sym typeface="Open Sans"/>
                </a:rPr>
                <a:t>related publication</a:t>
              </a:r>
              <a:endParaRPr sz="1600" b="0" i="0" u="none" strike="noStrike" cap="none">
                <a:solidFill>
                  <a:schemeClr val="dk1"/>
                </a:solidFill>
                <a:latin typeface="Open Sans"/>
                <a:ea typeface="Open Sans"/>
                <a:cs typeface="Open Sans"/>
                <a:sym typeface="Open Sans"/>
              </a:endParaRPr>
            </a:p>
          </p:txBody>
        </p:sp>
        <p:sp>
          <p:nvSpPr>
            <p:cNvPr id="137" name="Google Shape;137;g727b3dbef2_0_52"/>
            <p:cNvSpPr/>
            <p:nvPr/>
          </p:nvSpPr>
          <p:spPr>
            <a:xfrm rot="-2142401">
              <a:off x="2631948" y="2963966"/>
              <a:ext cx="550812" cy="20192"/>
            </a:xfrm>
            <a:custGeom>
              <a:avLst/>
              <a:gdLst/>
              <a:ahLst/>
              <a:cxnLst/>
              <a:rect l="l" t="t" r="r" b="b"/>
              <a:pathLst>
                <a:path w="120000" h="120000" extrusionOk="0">
                  <a:moveTo>
                    <a:pt x="0" y="60000"/>
                  </a:moveTo>
                  <a:lnTo>
                    <a:pt x="120000" y="60000"/>
                  </a:lnTo>
                </a:path>
              </a:pathLst>
            </a:custGeom>
            <a:noFill/>
            <a:ln w="254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 name="Google Shape;138;g727b3dbef2_0_52"/>
            <p:cNvSpPr txBox="1"/>
            <p:nvPr/>
          </p:nvSpPr>
          <p:spPr>
            <a:xfrm rot="-2142401">
              <a:off x="2893584" y="2960293"/>
              <a:ext cx="27540" cy="27540"/>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1600"/>
                <a:buFont typeface="Arial"/>
                <a:buNone/>
              </a:pPr>
              <a:endParaRPr sz="1600" b="0" i="0" u="none" strike="noStrike" cap="none">
                <a:solidFill>
                  <a:srgbClr val="000000"/>
                </a:solidFill>
                <a:latin typeface="Open Sans"/>
                <a:ea typeface="Open Sans"/>
                <a:cs typeface="Open Sans"/>
                <a:sym typeface="Open Sans"/>
              </a:endParaRPr>
            </a:p>
          </p:txBody>
        </p:sp>
        <p:sp>
          <p:nvSpPr>
            <p:cNvPr id="139" name="Google Shape;139;g727b3dbef2_0_52"/>
            <p:cNvSpPr/>
            <p:nvPr/>
          </p:nvSpPr>
          <p:spPr>
            <a:xfrm>
              <a:off x="3130988" y="2533783"/>
              <a:ext cx="1118170" cy="559085"/>
            </a:xfrm>
            <a:prstGeom prst="roundRect">
              <a:avLst>
                <a:gd name="adj" fmla="val 10000"/>
              </a:avLst>
            </a:prstGeom>
            <a:gradFill>
              <a:gsLst>
                <a:gs pos="0">
                  <a:srgbClr val="9CE7F5"/>
                </a:gs>
                <a:gs pos="35000">
                  <a:srgbClr val="BBEAF6"/>
                </a:gs>
                <a:gs pos="100000">
                  <a:srgbClr val="E4F9FC"/>
                </a:gs>
              </a:gsLst>
              <a:lin ang="16200000" scaled="0"/>
            </a:gradFill>
            <a:ln>
              <a:noFill/>
            </a:ln>
            <a:effectLst>
              <a:outerShdw blurRad="40000" dist="20000" dir="5400000" rotWithShape="0">
                <a:srgbClr val="000000">
                  <a:alpha val="3647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 name="Google Shape;140;g727b3dbef2_0_52"/>
            <p:cNvSpPr txBox="1"/>
            <p:nvPr/>
          </p:nvSpPr>
          <p:spPr>
            <a:xfrm>
              <a:off x="3147363" y="2550158"/>
              <a:ext cx="1085420" cy="526335"/>
            </a:xfrm>
            <a:prstGeom prst="rect">
              <a:avLst/>
            </a:prstGeom>
            <a:noFill/>
            <a:ln>
              <a:noFill/>
            </a:ln>
          </p:spPr>
          <p:txBody>
            <a:bodyPr spcFirstLastPara="1" wrap="square" lIns="10150" tIns="10150" rIns="10150" bIns="1015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1600" b="0" i="0" u="none" strike="noStrike" cap="none">
                  <a:solidFill>
                    <a:schemeClr val="dk1"/>
                  </a:solidFill>
                  <a:latin typeface="Open Sans"/>
                  <a:ea typeface="Open Sans"/>
                  <a:cs typeface="Open Sans"/>
                  <a:sym typeface="Open Sans"/>
                </a:rPr>
                <a:t>related publication</a:t>
              </a:r>
              <a:endParaRPr sz="1600" b="0" i="0" u="none" strike="noStrike" cap="none">
                <a:solidFill>
                  <a:schemeClr val="dk1"/>
                </a:solidFill>
                <a:latin typeface="Open Sans"/>
                <a:ea typeface="Open Sans"/>
                <a:cs typeface="Open Sans"/>
                <a:sym typeface="Open Sans"/>
              </a:endParaRPr>
            </a:p>
          </p:txBody>
        </p:sp>
        <p:sp>
          <p:nvSpPr>
            <p:cNvPr id="141" name="Google Shape;141;g727b3dbef2_0_52"/>
            <p:cNvSpPr/>
            <p:nvPr/>
          </p:nvSpPr>
          <p:spPr>
            <a:xfrm rot="2142401">
              <a:off x="2631948" y="3285440"/>
              <a:ext cx="550812" cy="20192"/>
            </a:xfrm>
            <a:custGeom>
              <a:avLst/>
              <a:gdLst/>
              <a:ahLst/>
              <a:cxnLst/>
              <a:rect l="l" t="t" r="r" b="b"/>
              <a:pathLst>
                <a:path w="120000" h="120000" extrusionOk="0">
                  <a:moveTo>
                    <a:pt x="0" y="60000"/>
                  </a:moveTo>
                  <a:lnTo>
                    <a:pt x="120000" y="60000"/>
                  </a:lnTo>
                </a:path>
              </a:pathLst>
            </a:custGeom>
            <a:noFill/>
            <a:ln w="254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 name="Google Shape;142;g727b3dbef2_0_52"/>
            <p:cNvSpPr txBox="1"/>
            <p:nvPr/>
          </p:nvSpPr>
          <p:spPr>
            <a:xfrm rot="2142401">
              <a:off x="2893584" y="3281766"/>
              <a:ext cx="27540" cy="27540"/>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1600"/>
                <a:buFont typeface="Arial"/>
                <a:buNone/>
              </a:pPr>
              <a:endParaRPr sz="1600" b="0" i="0" u="none" strike="noStrike" cap="none">
                <a:solidFill>
                  <a:srgbClr val="000000"/>
                </a:solidFill>
                <a:latin typeface="Open Sans"/>
                <a:ea typeface="Open Sans"/>
                <a:cs typeface="Open Sans"/>
                <a:sym typeface="Open Sans"/>
              </a:endParaRPr>
            </a:p>
          </p:txBody>
        </p:sp>
        <p:sp>
          <p:nvSpPr>
            <p:cNvPr id="143" name="Google Shape;143;g727b3dbef2_0_52"/>
            <p:cNvSpPr/>
            <p:nvPr/>
          </p:nvSpPr>
          <p:spPr>
            <a:xfrm>
              <a:off x="3130988" y="3176731"/>
              <a:ext cx="1118170" cy="559085"/>
            </a:xfrm>
            <a:prstGeom prst="roundRect">
              <a:avLst>
                <a:gd name="adj" fmla="val 10000"/>
              </a:avLst>
            </a:prstGeom>
            <a:gradFill>
              <a:gsLst>
                <a:gs pos="0">
                  <a:srgbClr val="9CE7F5"/>
                </a:gs>
                <a:gs pos="35000">
                  <a:srgbClr val="BBEAF6"/>
                </a:gs>
                <a:gs pos="100000">
                  <a:srgbClr val="E4F9FC"/>
                </a:gs>
              </a:gsLst>
              <a:lin ang="16200000" scaled="0"/>
            </a:gradFill>
            <a:ln>
              <a:noFill/>
            </a:ln>
            <a:effectLst>
              <a:outerShdw blurRad="40000" dist="20000" dir="5400000" rotWithShape="0">
                <a:srgbClr val="000000">
                  <a:alpha val="3647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 name="Google Shape;144;g727b3dbef2_0_52"/>
            <p:cNvSpPr txBox="1"/>
            <p:nvPr/>
          </p:nvSpPr>
          <p:spPr>
            <a:xfrm>
              <a:off x="3147363" y="3193106"/>
              <a:ext cx="1085420" cy="526335"/>
            </a:xfrm>
            <a:prstGeom prst="rect">
              <a:avLst/>
            </a:prstGeom>
            <a:noFill/>
            <a:ln>
              <a:noFill/>
            </a:ln>
          </p:spPr>
          <p:txBody>
            <a:bodyPr spcFirstLastPara="1" wrap="square" lIns="10150" tIns="10150" rIns="10150" bIns="1015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n-US" sz="1600" b="0" i="0" u="none" strike="noStrike" cap="none">
                  <a:solidFill>
                    <a:schemeClr val="dk1"/>
                  </a:solidFill>
                  <a:latin typeface="Open Sans"/>
                  <a:ea typeface="Open Sans"/>
                  <a:cs typeface="Open Sans"/>
                  <a:sym typeface="Open Sans"/>
                </a:rPr>
                <a:t>related publication</a:t>
              </a:r>
              <a:endParaRPr sz="1600" b="0" i="0" u="none" strike="noStrike" cap="none">
                <a:solidFill>
                  <a:schemeClr val="dk1"/>
                </a:solidFill>
                <a:latin typeface="Open Sans"/>
                <a:ea typeface="Open Sans"/>
                <a:cs typeface="Open Sans"/>
                <a:sym typeface="Open Sans"/>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41"/>
          <p:cNvSpPr txBox="1">
            <a:spLocks noGrp="1"/>
          </p:cNvSpPr>
          <p:nvPr>
            <p:ph type="title"/>
          </p:nvPr>
        </p:nvSpPr>
        <p:spPr>
          <a:xfrm>
            <a:off x="0" y="440050"/>
            <a:ext cx="96138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What you should do!</a:t>
            </a:r>
            <a:endParaRPr>
              <a:solidFill>
                <a:srgbClr val="586F7C"/>
              </a:solidFill>
              <a:latin typeface="Open Sans"/>
              <a:ea typeface="Open Sans"/>
              <a:cs typeface="Open Sans"/>
              <a:sym typeface="Open Sans"/>
            </a:endParaRPr>
          </a:p>
        </p:txBody>
      </p:sp>
      <p:sp>
        <p:nvSpPr>
          <p:cNvPr id="151" name="Google Shape;151;p41"/>
          <p:cNvSpPr txBox="1">
            <a:spLocks noGrp="1"/>
          </p:cNvSpPr>
          <p:nvPr>
            <p:ph type="body" idx="1"/>
          </p:nvPr>
        </p:nvSpPr>
        <p:spPr>
          <a:xfrm>
            <a:off x="0" y="1725879"/>
            <a:ext cx="11313459" cy="4997649"/>
          </a:xfrm>
          <a:prstGeom prst="rect">
            <a:avLst/>
          </a:prstGeom>
          <a:noFill/>
          <a:ln>
            <a:noFill/>
          </a:ln>
        </p:spPr>
        <p:txBody>
          <a:bodyPr spcFirstLastPara="1" wrap="square" lIns="91425" tIns="45700" rIns="91425" bIns="45700" anchor="t" anchorCtr="0">
            <a:noAutofit/>
          </a:bodyPr>
          <a:lstStyle/>
          <a:p>
            <a:pPr marL="457200" lvl="0" indent="-381000" algn="just" rtl="0">
              <a:lnSpc>
                <a:spcPct val="100000"/>
              </a:lnSpc>
              <a:spcBef>
                <a:spcPts val="600"/>
              </a:spcBef>
              <a:spcAft>
                <a:spcPts val="0"/>
              </a:spcAft>
              <a:buClr>
                <a:schemeClr val="dk1"/>
              </a:buClr>
              <a:buSzPts val="2400"/>
              <a:buChar char="●"/>
            </a:pPr>
            <a:r>
              <a:rPr lang="en-US">
                <a:solidFill>
                  <a:srgbClr val="3F3F3F"/>
                </a:solidFill>
                <a:latin typeface="Open Sans"/>
                <a:ea typeface="Open Sans"/>
                <a:cs typeface="Open Sans"/>
                <a:sym typeface="Open Sans"/>
              </a:rPr>
              <a:t>Collect background information in order to get an overview on the topic.</a:t>
            </a:r>
            <a:endParaRPr>
              <a:solidFill>
                <a:srgbClr val="3F3F3F"/>
              </a:solidFill>
            </a:endParaRPr>
          </a:p>
          <a:p>
            <a:pPr marL="914400" lvl="1" indent="-355600" algn="just" rtl="0">
              <a:lnSpc>
                <a:spcPct val="100000"/>
              </a:lnSpc>
              <a:spcBef>
                <a:spcPts val="1200"/>
              </a:spcBef>
              <a:spcAft>
                <a:spcPts val="0"/>
              </a:spcAft>
              <a:buClr>
                <a:schemeClr val="dk1"/>
              </a:buClr>
              <a:buSzPts val="2000"/>
              <a:buChar char="○"/>
            </a:pPr>
            <a:r>
              <a:rPr lang="en-US">
                <a:solidFill>
                  <a:srgbClr val="3F3F3F"/>
                </a:solidFill>
                <a:latin typeface="Open Sans"/>
                <a:ea typeface="Open Sans"/>
                <a:cs typeface="Open Sans"/>
                <a:sym typeface="Open Sans"/>
              </a:rPr>
              <a:t>An encyclopedia provides a good start.</a:t>
            </a:r>
            <a:endParaRPr>
              <a:solidFill>
                <a:srgbClr val="3F3F3F"/>
              </a:solidFill>
            </a:endParaRPr>
          </a:p>
          <a:p>
            <a:pPr marL="914400" lvl="1" indent="-355600" algn="just" rtl="0">
              <a:lnSpc>
                <a:spcPct val="100000"/>
              </a:lnSpc>
              <a:spcBef>
                <a:spcPts val="1200"/>
              </a:spcBef>
              <a:spcAft>
                <a:spcPts val="0"/>
              </a:spcAft>
              <a:buClr>
                <a:schemeClr val="dk1"/>
              </a:buClr>
              <a:buSzPts val="2000"/>
              <a:buChar char="○"/>
            </a:pPr>
            <a:r>
              <a:rPr lang="en-US">
                <a:solidFill>
                  <a:srgbClr val="3F3F3F"/>
                </a:solidFill>
                <a:latin typeface="Open Sans"/>
                <a:ea typeface="Open Sans"/>
                <a:cs typeface="Open Sans"/>
                <a:sym typeface="Open Sans"/>
              </a:rPr>
              <a:t> Newspapers &amp; professional journals are useful for familiarizing yourself with current developments and opinions.</a:t>
            </a:r>
            <a:endParaRPr>
              <a:solidFill>
                <a:srgbClr val="3F3F3F"/>
              </a:solidFill>
            </a:endParaRPr>
          </a:p>
          <a:p>
            <a:pPr marL="914400" lvl="1" indent="-355600" algn="just" rtl="0">
              <a:lnSpc>
                <a:spcPct val="100000"/>
              </a:lnSpc>
              <a:spcBef>
                <a:spcPts val="1200"/>
              </a:spcBef>
              <a:spcAft>
                <a:spcPts val="0"/>
              </a:spcAft>
              <a:buClr>
                <a:schemeClr val="dk1"/>
              </a:buClr>
              <a:buSzPts val="2000"/>
              <a:buChar char="○"/>
            </a:pPr>
            <a:r>
              <a:rPr lang="en-US">
                <a:solidFill>
                  <a:srgbClr val="3F3F3F"/>
                </a:solidFill>
                <a:latin typeface="Open Sans"/>
                <a:ea typeface="Open Sans"/>
                <a:cs typeface="Open Sans"/>
                <a:sym typeface="Open Sans"/>
              </a:rPr>
              <a:t>Books &amp; review articles provide an introduction and overview of various aspects of the topic.</a:t>
            </a:r>
            <a:endParaRPr>
              <a:solidFill>
                <a:srgbClr val="3F3F3F"/>
              </a:solidFill>
            </a:endParaRPr>
          </a:p>
          <a:p>
            <a:pPr marL="457200" lvl="0" indent="-381000" algn="just" rtl="0">
              <a:lnSpc>
                <a:spcPct val="100000"/>
              </a:lnSpc>
              <a:spcBef>
                <a:spcPts val="1200"/>
              </a:spcBef>
              <a:spcAft>
                <a:spcPts val="0"/>
              </a:spcAft>
              <a:buClr>
                <a:schemeClr val="dk1"/>
              </a:buClr>
              <a:buSzPts val="2400"/>
              <a:buChar char="●"/>
            </a:pPr>
            <a:r>
              <a:rPr lang="en-US">
                <a:solidFill>
                  <a:srgbClr val="3F3F3F"/>
                </a:solidFill>
                <a:latin typeface="Open Sans"/>
                <a:ea typeface="Open Sans"/>
                <a:cs typeface="Open Sans"/>
                <a:sym typeface="Open Sans"/>
              </a:rPr>
              <a:t>Narrow your focus.</a:t>
            </a:r>
            <a:endParaRPr>
              <a:solidFill>
                <a:srgbClr val="3F3F3F"/>
              </a:solidFill>
            </a:endParaRPr>
          </a:p>
          <a:p>
            <a:pPr marL="876300" lvl="1" indent="-342900" algn="just" rtl="0">
              <a:lnSpc>
                <a:spcPct val="100000"/>
              </a:lnSpc>
              <a:spcBef>
                <a:spcPts val="1200"/>
              </a:spcBef>
              <a:spcAft>
                <a:spcPts val="0"/>
              </a:spcAft>
              <a:buClr>
                <a:schemeClr val="dk1"/>
              </a:buClr>
              <a:buSzPts val="2000"/>
              <a:buChar char="○"/>
            </a:pPr>
            <a:r>
              <a:rPr lang="en-US">
                <a:solidFill>
                  <a:srgbClr val="3F3F3F"/>
                </a:solidFill>
                <a:latin typeface="Open Sans"/>
                <a:ea typeface="Open Sans"/>
                <a:cs typeface="Open Sans"/>
                <a:sym typeface="Open Sans"/>
              </a:rPr>
              <a:t>Turn your research focus into a question</a:t>
            </a:r>
            <a:endParaRPr>
              <a:solidFill>
                <a:srgbClr val="3F3F3F"/>
              </a:solidFill>
            </a:endParaRPr>
          </a:p>
          <a:p>
            <a:pPr marL="876300" lvl="1" indent="-342900" algn="just" rtl="0">
              <a:lnSpc>
                <a:spcPct val="100000"/>
              </a:lnSpc>
              <a:spcBef>
                <a:spcPts val="1200"/>
              </a:spcBef>
              <a:spcAft>
                <a:spcPts val="0"/>
              </a:spcAft>
              <a:buClr>
                <a:schemeClr val="dk1"/>
              </a:buClr>
              <a:buSzPts val="2000"/>
              <a:buChar char="○"/>
            </a:pPr>
            <a:r>
              <a:rPr lang="en-US">
                <a:solidFill>
                  <a:srgbClr val="3F3F3F"/>
                </a:solidFill>
                <a:latin typeface="Open Sans"/>
                <a:ea typeface="Open Sans"/>
                <a:cs typeface="Open Sans"/>
                <a:sym typeface="Open Sans"/>
              </a:rPr>
              <a:t>The 4W+H questions are a great way to start: </a:t>
            </a:r>
            <a:r>
              <a:rPr lang="en-US" sz="2800" b="1">
                <a:solidFill>
                  <a:srgbClr val="3F3F3F"/>
                </a:solidFill>
                <a:latin typeface="Open Sans"/>
                <a:ea typeface="Open Sans"/>
                <a:cs typeface="Open Sans"/>
                <a:sym typeface="Open Sans"/>
              </a:rPr>
              <a:t>What ? Where? Who? Why? How? </a:t>
            </a:r>
            <a:endParaRPr sz="2800">
              <a:solidFill>
                <a:srgbClr val="3F3F3F"/>
              </a:solidFill>
              <a:latin typeface="Open Sans"/>
              <a:ea typeface="Open Sans"/>
              <a:cs typeface="Open Sans"/>
              <a:sym typeface="Open Sa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8"/>
          <p:cNvSpPr txBox="1">
            <a:spLocks noGrp="1"/>
          </p:cNvSpPr>
          <p:nvPr>
            <p:ph type="title"/>
          </p:nvPr>
        </p:nvSpPr>
        <p:spPr>
          <a:xfrm>
            <a:off x="0" y="250767"/>
            <a:ext cx="9613800" cy="1080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The 4W+H questions</a:t>
            </a:r>
            <a:endParaRPr>
              <a:solidFill>
                <a:srgbClr val="586F7C"/>
              </a:solidFill>
              <a:latin typeface="Open Sans"/>
              <a:ea typeface="Open Sans"/>
              <a:cs typeface="Open Sans"/>
              <a:sym typeface="Open Sans"/>
            </a:endParaRPr>
          </a:p>
        </p:txBody>
      </p:sp>
      <p:sp>
        <p:nvSpPr>
          <p:cNvPr id="158" name="Google Shape;158;p8"/>
          <p:cNvSpPr/>
          <p:nvPr/>
        </p:nvSpPr>
        <p:spPr>
          <a:xfrm>
            <a:off x="-1" y="2438400"/>
            <a:ext cx="4303059" cy="3496235"/>
          </a:xfrm>
          <a:prstGeom prst="rightArrow">
            <a:avLst>
              <a:gd name="adj1" fmla="val 50000"/>
              <a:gd name="adj2" fmla="val 50000"/>
            </a:avLst>
          </a:prstGeom>
          <a:solidFill>
            <a:srgbClr val="586F7C"/>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300"/>
              <a:buFont typeface="Arial"/>
              <a:buNone/>
            </a:pPr>
            <a:r>
              <a:rPr lang="en-US" sz="2300" b="0" i="0" u="none" strike="noStrike" cap="none">
                <a:solidFill>
                  <a:schemeClr val="lt1"/>
                </a:solidFill>
                <a:latin typeface="Open Sans"/>
                <a:ea typeface="Open Sans"/>
                <a:cs typeface="Open Sans"/>
                <a:sym typeface="Open Sans"/>
              </a:rPr>
              <a:t>The given example topic is “</a:t>
            </a:r>
            <a:r>
              <a:rPr lang="en-US" sz="2300" b="1" i="0" u="none" strike="noStrike" cap="none">
                <a:solidFill>
                  <a:schemeClr val="lt1"/>
                </a:solidFill>
                <a:latin typeface="Open Sans"/>
                <a:ea typeface="Open Sans"/>
                <a:cs typeface="Open Sans"/>
                <a:sym typeface="Open Sans"/>
              </a:rPr>
              <a:t>environmental issues and agriculture</a:t>
            </a:r>
            <a:r>
              <a:rPr lang="en-US" sz="2300" b="0" i="0" u="none" strike="noStrike" cap="none">
                <a:solidFill>
                  <a:schemeClr val="lt1"/>
                </a:solidFill>
                <a:latin typeface="Open Sans"/>
                <a:ea typeface="Open Sans"/>
                <a:cs typeface="Open Sans"/>
                <a:sym typeface="Open Sans"/>
              </a:rPr>
              <a:t>”</a:t>
            </a:r>
            <a:endParaRPr sz="1400" b="0" i="0" u="none" strike="noStrike" cap="none">
              <a:solidFill>
                <a:srgbClr val="000000"/>
              </a:solidFill>
              <a:latin typeface="Arial"/>
              <a:ea typeface="Arial"/>
              <a:cs typeface="Arial"/>
              <a:sym typeface="Arial"/>
            </a:endParaRPr>
          </a:p>
        </p:txBody>
      </p:sp>
      <p:pic>
        <p:nvPicPr>
          <p:cNvPr id="159" name="Google Shape;159;p8"/>
          <p:cNvPicPr preferRelativeResize="0"/>
          <p:nvPr/>
        </p:nvPicPr>
        <p:blipFill rotWithShape="1">
          <a:blip r:embed="rId3">
            <a:alphaModFix/>
          </a:blip>
          <a:srcRect/>
          <a:stretch/>
        </p:blipFill>
        <p:spPr>
          <a:xfrm>
            <a:off x="4479150" y="2035425"/>
            <a:ext cx="7084400" cy="4100575"/>
          </a:xfrm>
          <a:prstGeom prst="rect">
            <a:avLst/>
          </a:prstGeom>
          <a:noFill/>
          <a:ln>
            <a:noFill/>
          </a:ln>
        </p:spPr>
      </p:pic>
      <p:sp>
        <p:nvSpPr>
          <p:cNvPr id="160" name="Google Shape;160;p8"/>
          <p:cNvSpPr txBox="1"/>
          <p:nvPr/>
        </p:nvSpPr>
        <p:spPr>
          <a:xfrm>
            <a:off x="4545588" y="6120850"/>
            <a:ext cx="6581700" cy="402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rgbClr val="000000"/>
                </a:solidFill>
                <a:latin typeface="Open Sans"/>
                <a:ea typeface="Open Sans"/>
                <a:cs typeface="Open Sans"/>
                <a:sym typeface="Open Sans"/>
              </a:rPr>
              <a:t>Source: </a:t>
            </a:r>
            <a:r>
              <a:rPr lang="en-US" sz="1200" b="0" i="0" u="sng" strike="noStrike" cap="none" dirty="0">
                <a:solidFill>
                  <a:srgbClr val="000000"/>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https://library.wur.nl/infoboard/module_2/page14872.html</a:t>
            </a:r>
            <a:r>
              <a:rPr lang="en-US" sz="1200" b="0" i="0" u="none" strike="noStrike" cap="none" dirty="0">
                <a:solidFill>
                  <a:srgbClr val="000000"/>
                </a:solidFill>
                <a:latin typeface="Open Sans"/>
                <a:ea typeface="Open Sans"/>
                <a:cs typeface="Open Sans"/>
                <a:sym typeface="Open Sans"/>
              </a:rPr>
              <a:t>  Accessed, 27 June 2021</a:t>
            </a:r>
            <a:endParaRPr sz="1200" b="0" i="0" u="none" strike="noStrike" cap="none" dirty="0">
              <a:solidFill>
                <a:srgbClr val="000000"/>
              </a:solidFill>
              <a:latin typeface="Open Sans"/>
              <a:ea typeface="Open Sans"/>
              <a:cs typeface="Open Sans"/>
              <a:sym typeface="Open Sans"/>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2519</Words>
  <Application>Microsoft Office PowerPoint</Application>
  <PresentationFormat>Widescreen</PresentationFormat>
  <Paragraphs>188</Paragraphs>
  <Slides>21</Slides>
  <Notes>21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Open Sans</vt:lpstr>
      <vt:lpstr>Courier New</vt:lpstr>
      <vt:lpstr>Trebuchet MS</vt:lpstr>
      <vt:lpstr>Gill Sans</vt:lpstr>
      <vt:lpstr>Arial</vt:lpstr>
      <vt:lpstr>Calibri</vt:lpstr>
      <vt:lpstr>Quattrocento Sans</vt:lpstr>
      <vt:lpstr>Noto Sans Symbols</vt:lpstr>
      <vt:lpstr>Simple Light</vt:lpstr>
      <vt:lpstr> Discovery and re-use of scholarly literature</vt:lpstr>
      <vt:lpstr>Outline</vt:lpstr>
      <vt:lpstr>Learning objectives</vt:lpstr>
      <vt:lpstr>What is a literature search?</vt:lpstr>
      <vt:lpstr>1. Simple search - basic search </vt:lpstr>
      <vt:lpstr>2. Systematic search - building a  query</vt:lpstr>
      <vt:lpstr>3. Following a thread - snowballing</vt:lpstr>
      <vt:lpstr>What you should do!</vt:lpstr>
      <vt:lpstr>The 4W+H questions</vt:lpstr>
      <vt:lpstr>Developing a search strategy: Process overview</vt:lpstr>
      <vt:lpstr>Refining a search</vt:lpstr>
      <vt:lpstr>Search filters</vt:lpstr>
      <vt:lpstr>Boolean operators</vt:lpstr>
      <vt:lpstr>Parentheses and wildcards</vt:lpstr>
      <vt:lpstr>Search limits</vt:lpstr>
      <vt:lpstr>Summary</vt:lpstr>
      <vt:lpstr>References and useful resources</vt:lpstr>
      <vt:lpstr>You are invited to;</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Discovery and re-use of scholarly literature</dc:title>
  <dc:creator>Marcia Mabhula</dc:creator>
  <cp:lastModifiedBy>Marcia Mabhula</cp:lastModifiedBy>
  <cp:revision>4</cp:revision>
  <dcterms:created xsi:type="dcterms:W3CDTF">2020-02-14T15:04:15Z</dcterms:created>
  <dcterms:modified xsi:type="dcterms:W3CDTF">2023-08-21T08:45:22Z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Research4Life.M1.Lesson1.1_Scientific landscape</vt:lpwstr>
  </property>
  <property fmtid="{D5CDD505-2E9C-101B-9397-08002B2CF9AE}" pid="3" name="ArticulateUseProject">
    <vt:lpwstr>1</vt:lpwstr>
  </property>
  <property fmtid="{D5CDD505-2E9C-101B-9397-08002B2CF9AE}" pid="4" name="ArticulateProjectVersion">
    <vt:lpwstr>8</vt:lpwstr>
  </property>
  <property fmtid="{D5CDD505-2E9C-101B-9397-08002B2CF9AE}" pid="5" name="ArticulateGUID">
    <vt:lpwstr>A0BB84F7-A145-4170-9F51-41D9A6288484</vt:lpwstr>
  </property>
  <property fmtid="{D5CDD505-2E9C-101B-9397-08002B2CF9AE}" pid="6" name="ArticulateProjectFull">
    <vt:lpwstr>D:\R4Life\F2F Materials\20200403_M2_L2.2EN.Using information resources.ppta</vt:lpwstr>
  </property>
</Properties>
</file>