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Quattrocento Sans" panose="020B0502050000020003" pitchFamily="34"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MaFsZxVwp+LIqMo0Df/fPVDKg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1B9DD4-D1A5-4528-A3CD-625FD4405679}">
  <a:tblStyle styleId="{BB1B9DD4-D1A5-4528-A3CD-625FD440567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EEF"/>
          </a:solidFill>
        </a:fill>
      </a:tcStyle>
    </a:wholeTbl>
    <a:band1H>
      <a:tcTxStyle b="off" i="off"/>
      <a:tcStyle>
        <a:tcBdr/>
        <a:fill>
          <a:solidFill>
            <a:srgbClr val="D5DBDE"/>
          </a:solidFill>
        </a:fill>
      </a:tcStyle>
    </a:band1H>
    <a:band2H>
      <a:tcTxStyle b="off" i="off"/>
      <a:tcStyle>
        <a:tcBdr/>
      </a:tcStyle>
    </a:band2H>
    <a:band1V>
      <a:tcTxStyle b="off" i="off"/>
      <a:tcStyle>
        <a:tcBdr/>
        <a:fill>
          <a:solidFill>
            <a:srgbClr val="D5DBDE"/>
          </a:solidFill>
        </a:fill>
      </a:tcStyle>
    </a:band1V>
    <a:band2V>
      <a:tcTxStyle b="off" i="off"/>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C29171E8-4E12-49F8-917F-33005CE583C2}" styleName="Table_1">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3">
              <a:alpha val="40000"/>
            </a:schemeClr>
          </a:solidFill>
        </a:fill>
      </a:tcStyle>
    </a:band1H>
    <a:band2H>
      <a:tcTxStyle b="off" i="off"/>
      <a:tcStyle>
        <a:tcBdr/>
      </a:tcStyle>
    </a:band2H>
    <a:band1V>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b="off" i="off"/>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These access tools are online and, in many cases, available on mobile devices which you can use and search resources on the go, independently from time and place:</a:t>
            </a:r>
            <a:endParaRPr/>
          </a:p>
        </p:txBody>
      </p:sp>
      <p:sp>
        <p:nvSpPr>
          <p:cNvPr id="137" name="Google Shape;13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What are his credentials</a:t>
            </a:r>
            <a:endParaRPr/>
          </a:p>
          <a:p>
            <a:pPr marL="0" lvl="0" indent="0" algn="l" rtl="0">
              <a:lnSpc>
                <a:spcPct val="100000"/>
              </a:lnSpc>
              <a:spcBef>
                <a:spcPts val="0"/>
              </a:spcBef>
              <a:spcAft>
                <a:spcPts val="0"/>
              </a:spcAft>
              <a:buSzPts val="1400"/>
              <a:buFont typeface="Arial"/>
              <a:buNone/>
            </a:pPr>
            <a:r>
              <a:rPr lang="en-US"/>
              <a:t>-Relevant university degree</a:t>
            </a:r>
            <a:endParaRPr/>
          </a:p>
          <a:p>
            <a:pPr marL="0" lvl="0" indent="0" algn="l" rtl="0">
              <a:lnSpc>
                <a:spcPct val="100000"/>
              </a:lnSpc>
              <a:spcBef>
                <a:spcPts val="0"/>
              </a:spcBef>
              <a:spcAft>
                <a:spcPts val="0"/>
              </a:spcAft>
              <a:buSzPts val="1400"/>
              <a:buFont typeface="Arial"/>
              <a:buNone/>
            </a:pPr>
            <a:r>
              <a:rPr lang="en-US"/>
              <a:t>-Institutional affiliation (where does he or she work?)</a:t>
            </a:r>
            <a:endParaRPr/>
          </a:p>
          <a:p>
            <a:pPr marL="0" lvl="0" indent="0" algn="l" rtl="0">
              <a:lnSpc>
                <a:spcPct val="100000"/>
              </a:lnSpc>
              <a:spcBef>
                <a:spcPts val="0"/>
              </a:spcBef>
              <a:spcAft>
                <a:spcPts val="0"/>
              </a:spcAft>
              <a:buSzPts val="1400"/>
              <a:buFont typeface="Arial"/>
              <a:buNone/>
            </a:pPr>
            <a:r>
              <a:rPr lang="en-US"/>
              <a:t>-Relevant field or employment experience</a:t>
            </a:r>
            <a:endParaRPr/>
          </a:p>
          <a:p>
            <a:pPr marL="0" lvl="0" indent="0" algn="l" rtl="0">
              <a:lnSpc>
                <a:spcPct val="100000"/>
              </a:lnSpc>
              <a:spcBef>
                <a:spcPts val="0"/>
              </a:spcBef>
              <a:spcAft>
                <a:spcPts val="0"/>
              </a:spcAft>
              <a:buSzPts val="1400"/>
              <a:buFont typeface="Arial"/>
              <a:buNone/>
            </a:pPr>
            <a:r>
              <a:rPr lang="en-US"/>
              <a:t>-Past writings</a:t>
            </a:r>
            <a:endParaRPr/>
          </a:p>
          <a:p>
            <a:pPr marL="0" lvl="0" indent="0" algn="l" rtl="0">
              <a:lnSpc>
                <a:spcPct val="100000"/>
              </a:lnSpc>
              <a:spcBef>
                <a:spcPts val="0"/>
              </a:spcBef>
              <a:spcAft>
                <a:spcPts val="0"/>
              </a:spcAft>
              <a:buSzPts val="1400"/>
              <a:buFont typeface="Arial"/>
              <a:buNone/>
            </a:pPr>
            <a:r>
              <a:rPr lang="en-US"/>
              <a:t>What is the author’s reputation among his/her peers?</a:t>
            </a:r>
            <a:endParaRPr/>
          </a:p>
          <a:p>
            <a:pPr marL="0" lvl="0" indent="0" algn="l" rtl="0">
              <a:lnSpc>
                <a:spcPct val="100000"/>
              </a:lnSpc>
              <a:spcBef>
                <a:spcPts val="0"/>
              </a:spcBef>
              <a:spcAft>
                <a:spcPts val="0"/>
              </a:spcAft>
              <a:buSzPts val="1400"/>
              <a:buFont typeface="Arial"/>
              <a:buNone/>
            </a:pPr>
            <a:r>
              <a:rPr lang="en-US"/>
              <a:t>-Cited in articles, books or bibliographies on the topic</a:t>
            </a:r>
            <a:endParaRPr/>
          </a:p>
          <a:p>
            <a:pPr marL="0" lvl="0" indent="0" algn="l" rtl="0">
              <a:lnSpc>
                <a:spcPct val="100000"/>
              </a:lnSpc>
              <a:spcBef>
                <a:spcPts val="0"/>
              </a:spcBef>
              <a:spcAft>
                <a:spcPts val="0"/>
              </a:spcAft>
              <a:buSzPts val="1400"/>
              <a:buFont typeface="Arial"/>
              <a:buNone/>
            </a:pPr>
            <a:r>
              <a:rPr lang="en-US"/>
              <a:t>-Mentioned in your textbook or by your professor</a:t>
            </a:r>
            <a:endParaRPr/>
          </a:p>
          <a:p>
            <a:pPr marL="171450" lvl="0" indent="-171450" algn="l" rtl="0">
              <a:lnSpc>
                <a:spcPct val="100000"/>
              </a:lnSpc>
              <a:spcBef>
                <a:spcPts val="0"/>
              </a:spcBef>
              <a:spcAft>
                <a:spcPts val="0"/>
              </a:spcAft>
              <a:buSzPts val="1400"/>
              <a:buFont typeface="Calibri"/>
              <a:buChar char="-"/>
            </a:pPr>
            <a:r>
              <a:rPr lang="en-US"/>
              <a:t>Memberships</a:t>
            </a:r>
            <a:endParaRPr/>
          </a:p>
          <a:p>
            <a:pPr marL="0" lvl="0" indent="0" algn="l" rtl="0">
              <a:lnSpc>
                <a:spcPct val="100000"/>
              </a:lnSpc>
              <a:spcBef>
                <a:spcPts val="0"/>
              </a:spcBef>
              <a:spcAft>
                <a:spcPts val="0"/>
              </a:spcAft>
              <a:buSzPts val="1400"/>
              <a:buFont typeface="Calibri"/>
              <a:buNone/>
            </a:pPr>
            <a:r>
              <a:rPr lang="en-US"/>
              <a:t>Is the author associated with a reputable institution or organisation?</a:t>
            </a:r>
            <a:endParaRPr/>
          </a:p>
          <a:p>
            <a:pPr marL="0" lvl="0" indent="0" algn="l" rtl="0">
              <a:lnSpc>
                <a:spcPct val="100000"/>
              </a:lnSpc>
              <a:spcBef>
                <a:spcPts val="0"/>
              </a:spcBef>
              <a:spcAft>
                <a:spcPts val="0"/>
              </a:spcAft>
              <a:buSzPts val="1400"/>
              <a:buFont typeface="Calibri"/>
              <a:buNone/>
            </a:pPr>
            <a:r>
              <a:rPr lang="en-US"/>
              <a:t>-Organizational mission</a:t>
            </a:r>
            <a:endParaRPr/>
          </a:p>
          <a:p>
            <a:pPr marL="0" lvl="0" indent="0" algn="l" rtl="0">
              <a:lnSpc>
                <a:spcPct val="100000"/>
              </a:lnSpc>
              <a:spcBef>
                <a:spcPts val="0"/>
              </a:spcBef>
              <a:spcAft>
                <a:spcPts val="0"/>
              </a:spcAft>
              <a:buSzPts val="1400"/>
              <a:buFont typeface="Calibri"/>
              <a:buNone/>
            </a:pPr>
            <a:r>
              <a:rPr lang="en-US"/>
              <a:t>-Basic values or goals</a:t>
            </a:r>
            <a:endParaRPr/>
          </a:p>
          <a:p>
            <a:pPr marL="0" lvl="0" indent="0" algn="l" rtl="0">
              <a:lnSpc>
                <a:spcPct val="100000"/>
              </a:lnSpc>
              <a:spcBef>
                <a:spcPts val="0"/>
              </a:spcBef>
              <a:spcAft>
                <a:spcPts val="0"/>
              </a:spcAft>
              <a:buSzPts val="1400"/>
              <a:buFont typeface="Calibri"/>
              <a:buNone/>
            </a:pPr>
            <a:r>
              <a:rPr lang="en-US"/>
              <a:t>-National or international</a:t>
            </a:r>
            <a:endParaRPr/>
          </a:p>
          <a:p>
            <a:pPr marL="171450" lvl="0" indent="-8255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endParaRP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200"/>
              <a:buFont typeface="Arial"/>
              <a:buChar char="•"/>
            </a:pPr>
            <a:r>
              <a:rPr lang="en-US"/>
              <a:t>Does the author state the goals for this publication? </a:t>
            </a:r>
            <a:endParaRPr/>
          </a:p>
          <a:p>
            <a:pPr marL="171450" lvl="0" indent="-171450" algn="l" rtl="0">
              <a:lnSpc>
                <a:spcPct val="100000"/>
              </a:lnSpc>
              <a:spcBef>
                <a:spcPts val="0"/>
              </a:spcBef>
              <a:spcAft>
                <a:spcPts val="0"/>
              </a:spcAft>
              <a:buSzPts val="1200"/>
              <a:buFont typeface="Arial"/>
              <a:buChar char="•"/>
            </a:pPr>
            <a:r>
              <a:rPr lang="en-US"/>
              <a:t>-	Inform, explain, educate</a:t>
            </a:r>
            <a:endParaRPr/>
          </a:p>
          <a:p>
            <a:pPr marL="171450" lvl="0" indent="-171450" algn="l" rtl="0">
              <a:lnSpc>
                <a:spcPct val="100000"/>
              </a:lnSpc>
              <a:spcBef>
                <a:spcPts val="0"/>
              </a:spcBef>
              <a:spcAft>
                <a:spcPts val="0"/>
              </a:spcAft>
              <a:buSzPts val="1200"/>
              <a:buFont typeface="Arial"/>
              <a:buChar char="•"/>
            </a:pPr>
            <a:r>
              <a:rPr lang="en-US"/>
              <a:t>-	Advocate</a:t>
            </a:r>
            <a:endParaRPr/>
          </a:p>
          <a:p>
            <a:pPr marL="171450" lvl="0" indent="-171450" algn="l" rtl="0">
              <a:lnSpc>
                <a:spcPct val="100000"/>
              </a:lnSpc>
              <a:spcBef>
                <a:spcPts val="0"/>
              </a:spcBef>
              <a:spcAft>
                <a:spcPts val="0"/>
              </a:spcAft>
              <a:buSzPts val="1200"/>
              <a:buFont typeface="Arial"/>
              <a:buChar char="•"/>
            </a:pPr>
            <a:r>
              <a:rPr lang="en-US"/>
              <a:t>-	Persuade or dissuade</a:t>
            </a:r>
            <a:endParaRPr/>
          </a:p>
          <a:p>
            <a:pPr marL="171450" lvl="0" indent="-171450" algn="l" rtl="0">
              <a:lnSpc>
                <a:spcPct val="100000"/>
              </a:lnSpc>
              <a:spcBef>
                <a:spcPts val="0"/>
              </a:spcBef>
              <a:spcAft>
                <a:spcPts val="0"/>
              </a:spcAft>
              <a:buSzPts val="1200"/>
              <a:buFont typeface="Arial"/>
              <a:buChar char="•"/>
            </a:pPr>
            <a:r>
              <a:rPr lang="en-US"/>
              <a:t>-	Sell a product or service</a:t>
            </a:r>
            <a:endParaRPr/>
          </a:p>
          <a:p>
            <a:pPr marL="171450" lvl="0" indent="-171450" algn="l" rtl="0">
              <a:lnSpc>
                <a:spcPct val="100000"/>
              </a:lnSpc>
              <a:spcBef>
                <a:spcPts val="0"/>
              </a:spcBef>
              <a:spcAft>
                <a:spcPts val="0"/>
              </a:spcAft>
              <a:buSzPts val="1200"/>
              <a:buFont typeface="Arial"/>
              <a:buChar char="•"/>
            </a:pPr>
            <a:r>
              <a:rPr lang="en-US"/>
              <a:t>Does the author exhibit a particular bias? </a:t>
            </a:r>
            <a:endParaRPr/>
          </a:p>
          <a:p>
            <a:pPr marL="171450" lvl="0" indent="-171450" algn="l" rtl="0">
              <a:lnSpc>
                <a:spcPct val="100000"/>
              </a:lnSpc>
              <a:spcBef>
                <a:spcPts val="0"/>
              </a:spcBef>
              <a:spcAft>
                <a:spcPts val="0"/>
              </a:spcAft>
              <a:buSzPts val="1200"/>
              <a:buFont typeface="Arial"/>
              <a:buChar char="•"/>
            </a:pPr>
            <a:r>
              <a:rPr lang="en-US"/>
              <a:t>-	Commitment to a point of view</a:t>
            </a:r>
            <a:endParaRPr/>
          </a:p>
          <a:p>
            <a:pPr marL="171450" lvl="0" indent="-171450" algn="l" rtl="0">
              <a:lnSpc>
                <a:spcPct val="100000"/>
              </a:lnSpc>
              <a:spcBef>
                <a:spcPts val="0"/>
              </a:spcBef>
              <a:spcAft>
                <a:spcPts val="0"/>
              </a:spcAft>
              <a:buSzPts val="1200"/>
              <a:buFont typeface="Arial"/>
              <a:buChar char="•"/>
            </a:pPr>
            <a:r>
              <a:rPr lang="en-US"/>
              <a:t>-	Acknowledgement of bias</a:t>
            </a:r>
            <a:endParaRPr/>
          </a:p>
          <a:p>
            <a:pPr marL="171450" lvl="0" indent="-171450" algn="l" rtl="0">
              <a:lnSpc>
                <a:spcPct val="100000"/>
              </a:lnSpc>
              <a:spcBef>
                <a:spcPts val="0"/>
              </a:spcBef>
              <a:spcAft>
                <a:spcPts val="0"/>
              </a:spcAft>
              <a:buSzPts val="1200"/>
              <a:buFont typeface="Arial"/>
              <a:buChar char="•"/>
            </a:pPr>
            <a:r>
              <a:rPr lang="en-US"/>
              <a:t>-	Presentation of facts and arguments for both sides of a controversial issue</a:t>
            </a:r>
            <a:endParaRPr/>
          </a:p>
          <a:p>
            <a:pPr marL="171450" lvl="0" indent="-171450" algn="l" rtl="0">
              <a:lnSpc>
                <a:spcPct val="100000"/>
              </a:lnSpc>
              <a:spcBef>
                <a:spcPts val="0"/>
              </a:spcBef>
              <a:spcAft>
                <a:spcPts val="0"/>
              </a:spcAft>
              <a:buSzPts val="1200"/>
              <a:buFont typeface="Arial"/>
              <a:buChar char="•"/>
            </a:pPr>
            <a:r>
              <a:rPr lang="en-US"/>
              <a:t>-	Language free of emotion-arousing words and bias</a:t>
            </a:r>
            <a:endParaRPr/>
          </a:p>
          <a:p>
            <a:pPr marL="171450" lvl="0" indent="-95250" algn="l" rtl="0">
              <a:lnSpc>
                <a:spcPct val="100000"/>
              </a:lnSpc>
              <a:spcBef>
                <a:spcPts val="0"/>
              </a:spcBef>
              <a:spcAft>
                <a:spcPts val="0"/>
              </a:spcAft>
              <a:buSzPts val="1200"/>
              <a:buFont typeface="Arial"/>
              <a:buNone/>
            </a:pPr>
            <a:endParaRPr/>
          </a:p>
          <a:p>
            <a:pPr marL="171450" lvl="0" indent="-171450" algn="l" rtl="0">
              <a:lnSpc>
                <a:spcPct val="100000"/>
              </a:lnSpc>
              <a:spcBef>
                <a:spcPts val="0"/>
              </a:spcBef>
              <a:spcAft>
                <a:spcPts val="0"/>
              </a:spcAft>
              <a:buSzPts val="1200"/>
              <a:buFont typeface="Arial"/>
              <a:buChar char="•"/>
            </a:pPr>
            <a:r>
              <a:rPr lang="en-US"/>
              <a:t>Is the viewpoint of the author's affiliation reflected in the message or content?</a:t>
            </a:r>
            <a:endParaRPr/>
          </a:p>
          <a:p>
            <a:pPr marL="171450" lvl="0" indent="-171450" algn="l" rtl="0">
              <a:lnSpc>
                <a:spcPct val="100000"/>
              </a:lnSpc>
              <a:spcBef>
                <a:spcPts val="0"/>
              </a:spcBef>
              <a:spcAft>
                <a:spcPts val="0"/>
              </a:spcAft>
              <a:buSzPts val="1200"/>
              <a:buFont typeface="Arial"/>
              <a:buChar char="•"/>
            </a:pPr>
            <a:r>
              <a:rPr lang="en-US"/>
              <a:t>-	Organization's (e.g., government, university, business, association) point of view on the topic being discussed</a:t>
            </a:r>
            <a:endParaRPr/>
          </a:p>
          <a:p>
            <a:pPr marL="171450" lvl="0" indent="-171450" algn="l" rtl="0">
              <a:lnSpc>
                <a:spcPct val="100000"/>
              </a:lnSpc>
              <a:spcBef>
                <a:spcPts val="0"/>
              </a:spcBef>
              <a:spcAft>
                <a:spcPts val="0"/>
              </a:spcAft>
              <a:buSzPts val="1200"/>
              <a:buFont typeface="Arial"/>
              <a:buChar char="•"/>
            </a:pPr>
            <a:r>
              <a:rPr lang="en-US"/>
              <a:t>-	Organization's mission and activities</a:t>
            </a:r>
            <a:endParaRPr/>
          </a:p>
          <a:p>
            <a:pPr marL="171450" lvl="0" indent="-171450" algn="l" rtl="0">
              <a:lnSpc>
                <a:spcPct val="100000"/>
              </a:lnSpc>
              <a:spcBef>
                <a:spcPts val="0"/>
              </a:spcBef>
              <a:spcAft>
                <a:spcPts val="0"/>
              </a:spcAft>
              <a:buSzPts val="1200"/>
              <a:buFont typeface="Arial"/>
              <a:buChar char="•"/>
            </a:pPr>
            <a:r>
              <a:rPr lang="en-US"/>
              <a:t>-	Advertising is clearly labelled</a:t>
            </a:r>
            <a:endParaRPr/>
          </a:p>
          <a:p>
            <a:pPr marL="171450" lvl="0" indent="-171450" algn="l" rtl="0">
              <a:lnSpc>
                <a:spcPct val="100000"/>
              </a:lnSpc>
              <a:spcBef>
                <a:spcPts val="0"/>
              </a:spcBef>
              <a:spcAft>
                <a:spcPts val="0"/>
              </a:spcAft>
              <a:buSzPts val="1200"/>
              <a:buFont typeface="Arial"/>
              <a:buChar char="•"/>
            </a:pPr>
            <a:r>
              <a:rPr lang="en-US"/>
              <a:t>-	Benefits to organization</a:t>
            </a:r>
            <a:endParaRPr/>
          </a:p>
          <a:p>
            <a:pPr marL="171450" lvl="0" indent="-171450" algn="l" rtl="0">
              <a:lnSpc>
                <a:spcPct val="100000"/>
              </a:lnSpc>
              <a:spcBef>
                <a:spcPts val="0"/>
              </a:spcBef>
              <a:spcAft>
                <a:spcPts val="0"/>
              </a:spcAft>
              <a:buSzPts val="1200"/>
              <a:buFont typeface="Arial"/>
              <a:buChar char="•"/>
            </a:pPr>
            <a:r>
              <a:rPr lang="en-US"/>
              <a:t>Does the information appear to be valid and well-researched? </a:t>
            </a:r>
            <a:endParaRPr/>
          </a:p>
          <a:p>
            <a:pPr marL="171450" lvl="0" indent="-171450" algn="l" rtl="0">
              <a:lnSpc>
                <a:spcPct val="100000"/>
              </a:lnSpc>
              <a:spcBef>
                <a:spcPts val="0"/>
              </a:spcBef>
              <a:spcAft>
                <a:spcPts val="0"/>
              </a:spcAft>
              <a:buSzPts val="1200"/>
              <a:buFont typeface="Arial"/>
              <a:buChar char="•"/>
            </a:pPr>
            <a:r>
              <a:rPr lang="en-US"/>
              <a:t>-	Reasonable assumptions and conclusions</a:t>
            </a:r>
            <a:endParaRPr/>
          </a:p>
          <a:p>
            <a:pPr marL="171450" lvl="0" indent="-171450" algn="l" rtl="0">
              <a:lnSpc>
                <a:spcPct val="100000"/>
              </a:lnSpc>
              <a:spcBef>
                <a:spcPts val="0"/>
              </a:spcBef>
              <a:spcAft>
                <a:spcPts val="0"/>
              </a:spcAft>
              <a:buSzPts val="1200"/>
              <a:buFont typeface="Arial"/>
              <a:buChar char="•"/>
            </a:pPr>
            <a:r>
              <a:rPr lang="en-US"/>
              <a:t>-	Arguments and conclusions supported by evidence</a:t>
            </a:r>
            <a:endParaRPr/>
          </a:p>
          <a:p>
            <a:pPr marL="171450" lvl="0" indent="-171450" algn="l" rtl="0">
              <a:lnSpc>
                <a:spcPct val="100000"/>
              </a:lnSpc>
              <a:spcBef>
                <a:spcPts val="0"/>
              </a:spcBef>
              <a:spcAft>
                <a:spcPts val="0"/>
              </a:spcAft>
              <a:buSzPts val="1200"/>
              <a:buFont typeface="Arial"/>
              <a:buChar char="•"/>
            </a:pPr>
            <a:r>
              <a:rPr lang="en-US"/>
              <a:t>-	Opposing points of view addressed</a:t>
            </a:r>
            <a:endParaRPr/>
          </a:p>
          <a:p>
            <a:pPr marL="171450" lvl="0" indent="-171450" algn="l" rtl="0">
              <a:lnSpc>
                <a:spcPct val="100000"/>
              </a:lnSpc>
              <a:spcBef>
                <a:spcPts val="0"/>
              </a:spcBef>
              <a:spcAft>
                <a:spcPts val="0"/>
              </a:spcAft>
              <a:buSzPts val="1200"/>
              <a:buFont typeface="Arial"/>
              <a:buChar char="•"/>
            </a:pPr>
            <a:r>
              <a:rPr lang="en-US"/>
              <a:t>-	Opinions not disguised as facts</a:t>
            </a:r>
            <a:endParaRPr/>
          </a:p>
          <a:p>
            <a:pPr marL="171450" lvl="0" indent="-171450" algn="l" rtl="0">
              <a:lnSpc>
                <a:spcPct val="100000"/>
              </a:lnSpc>
              <a:spcBef>
                <a:spcPts val="0"/>
              </a:spcBef>
              <a:spcAft>
                <a:spcPts val="0"/>
              </a:spcAft>
              <a:buSzPts val="1200"/>
              <a:buFont typeface="Arial"/>
              <a:buChar char="•"/>
            </a:pPr>
            <a:r>
              <a:rPr lang="en-US"/>
              <a:t>-	Authoritative sources cited</a:t>
            </a:r>
            <a:endParaRPr/>
          </a:p>
          <a:p>
            <a:pPr marL="171450" lvl="0" indent="-95250" algn="l" rtl="0">
              <a:lnSpc>
                <a:spcPct val="100000"/>
              </a:lnSpc>
              <a:spcBef>
                <a:spcPts val="0"/>
              </a:spcBef>
              <a:spcAft>
                <a:spcPts val="0"/>
              </a:spcAft>
              <a:buSzPts val="1200"/>
              <a:buFont typeface="Arial"/>
              <a:buNone/>
            </a:pPr>
            <a:endParaRPr/>
          </a:p>
          <a:p>
            <a:pPr marL="171450" lvl="0" indent="-95250" algn="l" rtl="0">
              <a:lnSpc>
                <a:spcPct val="100000"/>
              </a:lnSpc>
              <a:spcBef>
                <a:spcPts val="0"/>
              </a:spcBef>
              <a:spcAft>
                <a:spcPts val="0"/>
              </a:spcAft>
              <a:buSzPts val="1200"/>
              <a:buFont typeface="Arial"/>
              <a:buNone/>
            </a:pPr>
            <a:endParaRPr/>
          </a:p>
          <a:p>
            <a:pPr marL="171450" lvl="0" indent="-95250" algn="l" rtl="0">
              <a:lnSpc>
                <a:spcPct val="100000"/>
              </a:lnSpc>
              <a:spcBef>
                <a:spcPts val="0"/>
              </a:spcBef>
              <a:spcAft>
                <a:spcPts val="0"/>
              </a:spcAft>
              <a:buSzPts val="1200"/>
              <a:buFont typeface="Arial"/>
              <a:buNone/>
            </a:pPr>
            <a:endParaRPr/>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Does the work update other sources?</a:t>
            </a:r>
            <a:endParaRPr/>
          </a:p>
          <a:p>
            <a:pPr marL="171450" lvl="0" indent="-171450" algn="l" rtl="0">
              <a:lnSpc>
                <a:spcPct val="100000"/>
              </a:lnSpc>
              <a:spcBef>
                <a:spcPts val="0"/>
              </a:spcBef>
              <a:spcAft>
                <a:spcPts val="0"/>
              </a:spcAft>
              <a:buSzPts val="1400"/>
              <a:buFont typeface="Arial"/>
              <a:buChar char="•"/>
            </a:pPr>
            <a:r>
              <a:rPr lang="en-US"/>
              <a:t>Does it substantiate other materials you have read, or add new information?</a:t>
            </a:r>
            <a:endParaRPr/>
          </a:p>
          <a:p>
            <a:pPr marL="171450" lvl="0" indent="-171450" algn="l" rtl="0">
              <a:lnSpc>
                <a:spcPct val="100000"/>
              </a:lnSpc>
              <a:spcBef>
                <a:spcPts val="0"/>
              </a:spcBef>
              <a:spcAft>
                <a:spcPts val="0"/>
              </a:spcAft>
              <a:buSzPts val="1400"/>
              <a:buFont typeface="Arial"/>
              <a:buChar char="•"/>
            </a:pPr>
            <a:r>
              <a:rPr lang="en-US"/>
              <a:t>Have you found enough information to support your arguments?</a:t>
            </a:r>
            <a:endParaRPr/>
          </a:p>
          <a:p>
            <a:pPr marL="0" lvl="0" indent="0" algn="l" rtl="0">
              <a:lnSpc>
                <a:spcPct val="100000"/>
              </a:lnSpc>
              <a:spcBef>
                <a:spcPts val="0"/>
              </a:spcBef>
              <a:spcAft>
                <a:spcPts val="0"/>
              </a:spcAft>
              <a:buSzPts val="1400"/>
              <a:buFont typeface="Arial"/>
              <a:buNone/>
            </a:pPr>
            <a:endParaRPr/>
          </a:p>
        </p:txBody>
      </p:sp>
      <p:sp>
        <p:nvSpPr>
          <p:cNvPr id="211" name="Google Shape;21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27b3dbef2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727b3dbef2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When was it published?</a:t>
            </a:r>
            <a:endParaRPr/>
          </a:p>
          <a:p>
            <a:pPr marL="171450" lvl="0" indent="-171450" algn="l" rtl="0">
              <a:lnSpc>
                <a:spcPct val="100000"/>
              </a:lnSpc>
              <a:spcBef>
                <a:spcPts val="0"/>
              </a:spcBef>
              <a:spcAft>
                <a:spcPts val="0"/>
              </a:spcAft>
              <a:buSzPts val="1400"/>
              <a:buFont typeface="Arial"/>
              <a:buChar char="•"/>
            </a:pPr>
            <a:r>
              <a:rPr lang="en-US"/>
              <a:t>Is your topic one that requires current information?</a:t>
            </a:r>
            <a:endParaRPr/>
          </a:p>
          <a:p>
            <a:pPr marL="171450" lvl="0" indent="-171450" algn="l" rtl="0">
              <a:lnSpc>
                <a:spcPct val="100000"/>
              </a:lnSpc>
              <a:spcBef>
                <a:spcPts val="0"/>
              </a:spcBef>
              <a:spcAft>
                <a:spcPts val="0"/>
              </a:spcAft>
              <a:buSzPts val="1400"/>
              <a:buFont typeface="Arial"/>
              <a:buChar char="•"/>
            </a:pPr>
            <a:r>
              <a:rPr lang="en-US"/>
              <a:t>Has this source been revised, updated, or expanded in a subsequent edition?</a:t>
            </a:r>
            <a:endParaRPr/>
          </a:p>
        </p:txBody>
      </p:sp>
      <p:sp>
        <p:nvSpPr>
          <p:cNvPr id="218" name="Google Shape;218;g727b3dbef2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3fe11769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53fe11769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In this  lesson, learners will learn how to identify relevant information sources, identify types of information sources and evaluate information sources </a:t>
            </a:r>
            <a:endParaRPr sz="1200" b="0" i="0" u="none" strike="noStrike" cap="non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This will help to ensure that they identify their information needs, locate them efficiently, evaluate the information resources and use them to the fullest in order to enhance their research both as a user and researcher</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r>
              <a:rPr lang="en-US"/>
              <a:t>In order to conduct an effective literature search, you need to be able to clearly know your information requirements, then translate them into an effective search syntax. </a:t>
            </a:r>
            <a:endParaRPr/>
          </a:p>
          <a:p>
            <a:pPr marL="171450" lvl="0" indent="-171450" algn="l" rtl="0">
              <a:lnSpc>
                <a:spcPct val="100000"/>
              </a:lnSpc>
              <a:spcBef>
                <a:spcPts val="0"/>
              </a:spcBef>
              <a:spcAft>
                <a:spcPts val="0"/>
              </a:spcAft>
              <a:buSzPts val="1100"/>
              <a:buFont typeface="Arial"/>
              <a:buChar char="•"/>
            </a:pPr>
            <a:r>
              <a:rPr lang="en-US"/>
              <a:t>In this way, researchers can identify the information sources available in the academic world, and also be able to use the information tools to retrieve relevant content.</a:t>
            </a: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When deciding what types of sources would best meet your needs, it is helpful to understand the information timeline. When an event happens, information on that event gets filtered down through different sources.  As it gets farther down the information timeline, the more that event is analyzed.</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a:t>The initial information that is disseminated includes quick facts and interviews about the event that is published in the news and online.  As time progresses, the information is studied in more depth and is then published in journals or books.</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So if you have a new or recent topic, you are not likely going to find much in journals or books. Also, information that comes out initially may or may not be properly verified and might be biased based on who is reporting it. As information progresses down the timeline, it is looked at in more depth and is then published in scholarly journal articles and books. For this reason, most instructors prefer you to use scholarly journal articles and books as your sources.</a:t>
            </a: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0" name="Google Shape;13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142322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uides.library.yale.edu/c.php?g=964120&amp;p=6964388" TargetMode="External"/><Relationship Id="rId7" Type="http://schemas.openxmlformats.org/officeDocument/2006/relationships/hyperlink" Target="https://ohiostate.pressbooks.pub/choosingsourc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ohiostate.pressbooks.pub/choosingsources/chapter/primary-secondary-tertiary-sources/)" TargetMode="External"/><Relationship Id="rId5" Type="http://schemas.openxmlformats.org/officeDocument/2006/relationships/hyperlink" Target="https://umich.instructure.com/courses/83460/pages/step-2-identifying-information-sources" TargetMode="External"/><Relationship Id="rId4" Type="http://schemas.openxmlformats.org/officeDocument/2006/relationships/hyperlink" Target="https://guides.lib.vt.edu/gettingstarted/topi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about:blank" TargetMode="External"/><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2.jpg"/><Relationship Id="rId4" Type="http://schemas.openxmlformats.org/officeDocument/2006/relationships/image" Target="../media/image10.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mich.instructure.com/courses/83460/pages/step-2-identifying-information-sour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Identifying information </a:t>
            </a:r>
            <a:r>
              <a:rPr lang="en-US" sz="3400">
                <a:solidFill>
                  <a:srgbClr val="00489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sources</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 Discovery and re-use of scholarly literature</a:t>
            </a:r>
            <a:endParaRPr sz="3500"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What is an information access tool? </a:t>
            </a:r>
            <a:endParaRPr>
              <a:solidFill>
                <a:srgbClr val="586F7C"/>
              </a:solidFill>
              <a:latin typeface="Open Sans"/>
              <a:ea typeface="Open Sans"/>
              <a:cs typeface="Open Sans"/>
              <a:sym typeface="Open Sans"/>
            </a:endParaRPr>
          </a:p>
        </p:txBody>
      </p:sp>
      <p:sp>
        <p:nvSpPr>
          <p:cNvPr id="140" name="Google Shape;140;p9"/>
          <p:cNvSpPr txBox="1">
            <a:spLocks noGrp="1"/>
          </p:cNvSpPr>
          <p:nvPr>
            <p:ph type="body" idx="1"/>
          </p:nvPr>
        </p:nvSpPr>
        <p:spPr>
          <a:xfrm>
            <a:off x="758892" y="1871003"/>
            <a:ext cx="9970563" cy="379798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2"/>
              </a:buClr>
              <a:buSzPts val="2000"/>
              <a:buNone/>
            </a:pPr>
            <a:r>
              <a:rPr lang="en-US" sz="2800">
                <a:solidFill>
                  <a:srgbClr val="3F3F3F"/>
                </a:solidFill>
                <a:latin typeface="Open Sans"/>
                <a:ea typeface="Open Sans"/>
                <a:cs typeface="Open Sans"/>
                <a:sym typeface="Open Sans"/>
              </a:rPr>
              <a:t>When starting a research project, it is important to know;</a:t>
            </a:r>
            <a:endParaRPr>
              <a:solidFill>
                <a:srgbClr val="3F3F3F"/>
              </a:solidFill>
            </a:endParaRPr>
          </a:p>
          <a:p>
            <a:pPr marL="914400" lvl="0" indent="-457200" algn="l" rtl="0">
              <a:lnSpc>
                <a:spcPct val="150000"/>
              </a:lnSpc>
              <a:spcBef>
                <a:spcPts val="0"/>
              </a:spcBef>
              <a:spcAft>
                <a:spcPts val="0"/>
              </a:spcAft>
              <a:buClr>
                <a:schemeClr val="dk2"/>
              </a:buClr>
              <a:buSzPts val="2000"/>
              <a:buFont typeface="Arial"/>
              <a:buAutoNum type="alphaLcPeriod"/>
            </a:pPr>
            <a:r>
              <a:rPr lang="en-US" sz="2000">
                <a:solidFill>
                  <a:srgbClr val="3F3F3F"/>
                </a:solidFill>
                <a:latin typeface="Open Sans"/>
                <a:ea typeface="Open Sans"/>
                <a:cs typeface="Open Sans"/>
                <a:sym typeface="Open Sans"/>
              </a:rPr>
              <a:t>Where to find  information,</a:t>
            </a:r>
            <a:endParaRPr>
              <a:solidFill>
                <a:srgbClr val="3F3F3F"/>
              </a:solidFill>
            </a:endParaRPr>
          </a:p>
          <a:p>
            <a:pPr marL="914400" lvl="0" indent="-457200" algn="l" rtl="0">
              <a:lnSpc>
                <a:spcPct val="150000"/>
              </a:lnSpc>
              <a:spcBef>
                <a:spcPts val="0"/>
              </a:spcBef>
              <a:spcAft>
                <a:spcPts val="0"/>
              </a:spcAft>
              <a:buClr>
                <a:schemeClr val="dk2"/>
              </a:buClr>
              <a:buSzPts val="2000"/>
              <a:buFont typeface="Arial"/>
              <a:buAutoNum type="alphaLcPeriod"/>
            </a:pPr>
            <a:r>
              <a:rPr lang="en-US" sz="2000">
                <a:solidFill>
                  <a:srgbClr val="3F3F3F"/>
                </a:solidFill>
                <a:latin typeface="Open Sans"/>
                <a:ea typeface="Open Sans"/>
                <a:cs typeface="Open Sans"/>
                <a:sym typeface="Open Sans"/>
              </a:rPr>
              <a:t>What type of resources are offered in what kind of access service and platform.</a:t>
            </a:r>
            <a:endParaRPr sz="2000">
              <a:solidFill>
                <a:srgbClr val="3F3F3F"/>
              </a:solidFill>
              <a:latin typeface="Open Sans"/>
              <a:ea typeface="Open Sans"/>
              <a:cs typeface="Open Sans"/>
              <a:sym typeface="Open Sans"/>
            </a:endParaRPr>
          </a:p>
          <a:p>
            <a:pPr marL="342900" lvl="0" indent="-342900" algn="l" rtl="0">
              <a:lnSpc>
                <a:spcPct val="150000"/>
              </a:lnSpc>
              <a:spcBef>
                <a:spcPts val="0"/>
              </a:spcBef>
              <a:spcAft>
                <a:spcPts val="0"/>
              </a:spcAft>
              <a:buClr>
                <a:schemeClr val="dk2"/>
              </a:buClr>
              <a:buSzPts val="2000"/>
              <a:buChar char="●"/>
            </a:pPr>
            <a:r>
              <a:rPr lang="en-US" sz="2000">
                <a:solidFill>
                  <a:srgbClr val="3F3F3F"/>
                </a:solidFill>
                <a:latin typeface="Open Sans"/>
                <a:ea typeface="Open Sans"/>
                <a:cs typeface="Open Sans"/>
                <a:sym typeface="Open Sans"/>
              </a:rPr>
              <a:t>These services and platforms are called </a:t>
            </a:r>
            <a:r>
              <a:rPr lang="en-US" sz="2000" b="1">
                <a:solidFill>
                  <a:srgbClr val="3F3F3F"/>
                </a:solidFill>
                <a:latin typeface="Open Sans"/>
                <a:ea typeface="Open Sans"/>
                <a:cs typeface="Open Sans"/>
                <a:sym typeface="Open Sans"/>
              </a:rPr>
              <a:t>access tools. </a:t>
            </a:r>
            <a:r>
              <a:rPr lang="en-US" sz="2000">
                <a:solidFill>
                  <a:srgbClr val="3F3F3F"/>
                </a:solidFill>
                <a:latin typeface="Open Sans"/>
                <a:ea typeface="Open Sans"/>
                <a:cs typeface="Open Sans"/>
                <a:sym typeface="Open Sans"/>
              </a:rPr>
              <a:t>They are utilized to locate different types of information resources.</a:t>
            </a:r>
            <a:endParaRPr sz="2000" b="1">
              <a:solidFill>
                <a:srgbClr val="3F3F3F"/>
              </a:solidFill>
              <a:latin typeface="Open Sans"/>
              <a:ea typeface="Open Sans"/>
              <a:cs typeface="Open Sans"/>
              <a:sym typeface="Open Sans"/>
            </a:endParaRPr>
          </a:p>
          <a:p>
            <a:pPr marL="342900" lvl="0" indent="-342900" algn="l" rtl="0">
              <a:lnSpc>
                <a:spcPct val="150000"/>
              </a:lnSpc>
              <a:spcBef>
                <a:spcPts val="0"/>
              </a:spcBef>
              <a:spcAft>
                <a:spcPts val="0"/>
              </a:spcAft>
              <a:buClr>
                <a:schemeClr val="dk2"/>
              </a:buClr>
              <a:buSzPts val="2000"/>
              <a:buChar char="●"/>
            </a:pPr>
            <a:r>
              <a:rPr lang="en-US" sz="2000" b="1">
                <a:solidFill>
                  <a:srgbClr val="3F3F3F"/>
                </a:solidFill>
                <a:latin typeface="Open Sans"/>
                <a:ea typeface="Open Sans"/>
                <a:cs typeface="Open Sans"/>
                <a:sym typeface="Open Sans"/>
              </a:rPr>
              <a:t>Please note, </a:t>
            </a:r>
            <a:r>
              <a:rPr lang="en-US" sz="2000">
                <a:solidFill>
                  <a:srgbClr val="3F3F3F"/>
                </a:solidFill>
                <a:latin typeface="Open Sans"/>
                <a:ea typeface="Open Sans"/>
                <a:cs typeface="Open Sans"/>
                <a:sym typeface="Open Sans"/>
              </a:rPr>
              <a:t>not all access tools are free of charge!!!</a:t>
            </a:r>
            <a:endParaRPr>
              <a:solidFill>
                <a:srgbClr val="3F3F3F"/>
              </a:solidFill>
            </a:endParaRPr>
          </a:p>
          <a:p>
            <a:pPr marL="342900" lvl="0" indent="-342900" algn="l" rtl="0">
              <a:lnSpc>
                <a:spcPct val="150000"/>
              </a:lnSpc>
              <a:spcBef>
                <a:spcPts val="0"/>
              </a:spcBef>
              <a:spcAft>
                <a:spcPts val="0"/>
              </a:spcAft>
              <a:buClr>
                <a:schemeClr val="dk2"/>
              </a:buClr>
              <a:buSzPts val="2000"/>
              <a:buChar char="●"/>
            </a:pPr>
            <a:r>
              <a:rPr lang="en-US" sz="2000" b="1">
                <a:solidFill>
                  <a:srgbClr val="3F3F3F"/>
                </a:solidFill>
                <a:latin typeface="Open Sans"/>
                <a:ea typeface="Open Sans"/>
                <a:cs typeface="Open Sans"/>
                <a:sym typeface="Open Sans"/>
              </a:rPr>
              <a:t>Always</a:t>
            </a:r>
            <a:r>
              <a:rPr lang="en-US" sz="2000">
                <a:solidFill>
                  <a:srgbClr val="3F3F3F"/>
                </a:solidFill>
                <a:latin typeface="Open Sans"/>
                <a:ea typeface="Open Sans"/>
                <a:cs typeface="Open Sans"/>
                <a:sym typeface="Open Sans"/>
              </a:rPr>
              <a:t> check your library for subscribed collections and tools available in your institution.</a:t>
            </a:r>
            <a:endParaRPr sz="200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829bd93e03_0_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rPr>
              <a:t>Types of access tools</a:t>
            </a:r>
            <a:endParaRPr/>
          </a:p>
        </p:txBody>
      </p:sp>
      <p:grpSp>
        <p:nvGrpSpPr>
          <p:cNvPr id="147" name="Google Shape;147;g829bd93e03_0_0"/>
          <p:cNvGrpSpPr/>
          <p:nvPr/>
        </p:nvGrpSpPr>
        <p:grpSpPr>
          <a:xfrm>
            <a:off x="675249" y="2012250"/>
            <a:ext cx="10438228" cy="4669333"/>
            <a:chOff x="0" y="570"/>
            <a:chExt cx="10438228" cy="4669333"/>
          </a:xfrm>
        </p:grpSpPr>
        <p:cxnSp>
          <p:nvCxnSpPr>
            <p:cNvPr id="148" name="Google Shape;148;g829bd93e03_0_0"/>
            <p:cNvCxnSpPr/>
            <p:nvPr/>
          </p:nvCxnSpPr>
          <p:spPr>
            <a:xfrm>
              <a:off x="0" y="570"/>
              <a:ext cx="10438228" cy="0"/>
            </a:xfrm>
            <a:prstGeom prst="straightConnector1">
              <a:avLst/>
            </a:prstGeom>
            <a:solidFill>
              <a:srgbClr val="FFAA3F"/>
            </a:solidFill>
            <a:ln w="25400" cap="flat" cmpd="sng">
              <a:solidFill>
                <a:srgbClr val="FFAA3F"/>
              </a:solidFill>
              <a:prstDash val="solid"/>
              <a:round/>
              <a:headEnd type="none" w="sm" len="sm"/>
              <a:tailEnd type="none" w="sm" len="sm"/>
            </a:ln>
          </p:spPr>
        </p:cxnSp>
        <p:sp>
          <p:nvSpPr>
            <p:cNvPr id="149" name="Google Shape;149;g829bd93e03_0_0"/>
            <p:cNvSpPr/>
            <p:nvPr/>
          </p:nvSpPr>
          <p:spPr>
            <a:xfrm>
              <a:off x="0" y="570"/>
              <a:ext cx="10438228" cy="9338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829bd93e03_0_0"/>
            <p:cNvSpPr txBox="1"/>
            <p:nvPr/>
          </p:nvSpPr>
          <p:spPr>
            <a:xfrm>
              <a:off x="0" y="570"/>
              <a:ext cx="10438228" cy="93386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3F3F3F"/>
                  </a:solidFill>
                  <a:latin typeface="Open Sans"/>
                  <a:ea typeface="Open Sans"/>
                  <a:cs typeface="Open Sans"/>
                  <a:sym typeface="Open Sans"/>
                </a:rPr>
                <a:t>1. Library catalogues &amp; discovery tools – </a:t>
              </a:r>
              <a:r>
                <a:rPr lang="en-US" sz="1800" b="0" i="0" u="none" strike="noStrike" cap="none">
                  <a:solidFill>
                    <a:srgbClr val="3F3F3F"/>
                  </a:solidFill>
                  <a:latin typeface="Open Sans"/>
                  <a:ea typeface="Open Sans"/>
                  <a:cs typeface="Open Sans"/>
                  <a:sym typeface="Open Sans"/>
                </a:rPr>
                <a:t>cover the library’s collection including books, journals and any other material, allows one to search across all the subscribed content by library. </a:t>
              </a:r>
              <a:endParaRPr sz="1800" b="0" i="0" u="none" strike="noStrike" cap="none">
                <a:solidFill>
                  <a:srgbClr val="3F3F3F"/>
                </a:solidFill>
                <a:latin typeface="Open Sans"/>
                <a:ea typeface="Open Sans"/>
                <a:cs typeface="Open Sans"/>
                <a:sym typeface="Open Sans"/>
              </a:endParaRPr>
            </a:p>
          </p:txBody>
        </p:sp>
        <p:cxnSp>
          <p:nvCxnSpPr>
            <p:cNvPr id="151" name="Google Shape;151;g829bd93e03_0_0"/>
            <p:cNvCxnSpPr/>
            <p:nvPr/>
          </p:nvCxnSpPr>
          <p:spPr>
            <a:xfrm>
              <a:off x="0" y="934436"/>
              <a:ext cx="10438228" cy="0"/>
            </a:xfrm>
            <a:prstGeom prst="straightConnector1">
              <a:avLst/>
            </a:prstGeom>
            <a:solidFill>
              <a:srgbClr val="D1FF18"/>
            </a:solidFill>
            <a:ln w="25400" cap="flat" cmpd="sng">
              <a:solidFill>
                <a:srgbClr val="D1FF18"/>
              </a:solidFill>
              <a:prstDash val="solid"/>
              <a:round/>
              <a:headEnd type="none" w="sm" len="sm"/>
              <a:tailEnd type="none" w="sm" len="sm"/>
            </a:ln>
          </p:spPr>
        </p:cxnSp>
        <p:sp>
          <p:nvSpPr>
            <p:cNvPr id="152" name="Google Shape;152;g829bd93e03_0_0"/>
            <p:cNvSpPr/>
            <p:nvPr/>
          </p:nvSpPr>
          <p:spPr>
            <a:xfrm>
              <a:off x="0" y="934436"/>
              <a:ext cx="10438228" cy="9338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829bd93e03_0_0"/>
            <p:cNvSpPr txBox="1"/>
            <p:nvPr/>
          </p:nvSpPr>
          <p:spPr>
            <a:xfrm>
              <a:off x="0" y="934436"/>
              <a:ext cx="10438228" cy="93386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3F3F3F"/>
                  </a:solidFill>
                  <a:latin typeface="Open Sans"/>
                  <a:ea typeface="Open Sans"/>
                  <a:cs typeface="Open Sans"/>
                  <a:sym typeface="Open Sans"/>
                </a:rPr>
                <a:t>2. Databases </a:t>
              </a:r>
              <a:r>
                <a:rPr lang="en-US" sz="1800" b="0" i="0" u="none" strike="noStrike" cap="none">
                  <a:solidFill>
                    <a:srgbClr val="3F3F3F"/>
                  </a:solidFill>
                  <a:latin typeface="Open Sans"/>
                  <a:ea typeface="Open Sans"/>
                  <a:cs typeface="Open Sans"/>
                  <a:sym typeface="Open Sans"/>
                </a:rPr>
                <a:t>- provided by the publishers for a fee or free of charge. They can cover articles, book chapters, proceedings and reports. They are particularly useful in finding academic content on specific subjects. </a:t>
              </a:r>
              <a:endParaRPr sz="1800" b="0" i="0" u="none" strike="noStrike" cap="none">
                <a:solidFill>
                  <a:srgbClr val="3F3F3F"/>
                </a:solidFill>
                <a:latin typeface="Open Sans"/>
                <a:ea typeface="Open Sans"/>
                <a:cs typeface="Open Sans"/>
                <a:sym typeface="Open Sans"/>
              </a:endParaRPr>
            </a:p>
          </p:txBody>
        </p:sp>
        <p:cxnSp>
          <p:nvCxnSpPr>
            <p:cNvPr id="154" name="Google Shape;154;g829bd93e03_0_0"/>
            <p:cNvCxnSpPr/>
            <p:nvPr/>
          </p:nvCxnSpPr>
          <p:spPr>
            <a:xfrm>
              <a:off x="0" y="1868303"/>
              <a:ext cx="10438228" cy="0"/>
            </a:xfrm>
            <a:prstGeom prst="straightConnector1">
              <a:avLst/>
            </a:prstGeom>
            <a:solidFill>
              <a:srgbClr val="28F100"/>
            </a:solidFill>
            <a:ln w="25400" cap="flat" cmpd="sng">
              <a:solidFill>
                <a:srgbClr val="28F100"/>
              </a:solidFill>
              <a:prstDash val="solid"/>
              <a:round/>
              <a:headEnd type="none" w="sm" len="sm"/>
              <a:tailEnd type="none" w="sm" len="sm"/>
            </a:ln>
          </p:spPr>
        </p:cxnSp>
        <p:sp>
          <p:nvSpPr>
            <p:cNvPr id="155" name="Google Shape;155;g829bd93e03_0_0"/>
            <p:cNvSpPr/>
            <p:nvPr/>
          </p:nvSpPr>
          <p:spPr>
            <a:xfrm>
              <a:off x="0" y="1868303"/>
              <a:ext cx="10438228" cy="9338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829bd93e03_0_0"/>
            <p:cNvSpPr txBox="1"/>
            <p:nvPr/>
          </p:nvSpPr>
          <p:spPr>
            <a:xfrm>
              <a:off x="0" y="1868303"/>
              <a:ext cx="10438228" cy="93386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3F3F3F"/>
                  </a:solidFill>
                  <a:latin typeface="Open Sans"/>
                  <a:ea typeface="Open Sans"/>
                  <a:cs typeface="Open Sans"/>
                  <a:sym typeface="Open Sans"/>
                </a:rPr>
                <a:t>3. Repositories - </a:t>
              </a:r>
              <a:r>
                <a:rPr lang="en-US" sz="1800" b="0" i="0" u="none" strike="noStrike" cap="none">
                  <a:solidFill>
                    <a:srgbClr val="3F3F3F"/>
                  </a:solidFill>
                  <a:latin typeface="Open Sans"/>
                  <a:ea typeface="Open Sans"/>
                  <a:cs typeface="Open Sans"/>
                  <a:sym typeface="Open Sans"/>
                </a:rPr>
                <a:t>consist of academic institutions’ output including articles, proceedings, reports and research data e.g. </a:t>
              </a:r>
              <a:endParaRPr sz="1800" b="0" i="0" u="none" strike="noStrike" cap="none">
                <a:solidFill>
                  <a:srgbClr val="3F3F3F"/>
                </a:solidFill>
                <a:latin typeface="Open Sans"/>
                <a:ea typeface="Open Sans"/>
                <a:cs typeface="Open Sans"/>
                <a:sym typeface="Open Sans"/>
              </a:endParaRPr>
            </a:p>
          </p:txBody>
        </p:sp>
        <p:cxnSp>
          <p:nvCxnSpPr>
            <p:cNvPr id="157" name="Google Shape;157;g829bd93e03_0_0"/>
            <p:cNvCxnSpPr/>
            <p:nvPr/>
          </p:nvCxnSpPr>
          <p:spPr>
            <a:xfrm>
              <a:off x="0" y="2802170"/>
              <a:ext cx="10438228" cy="0"/>
            </a:xfrm>
            <a:prstGeom prst="straightConnector1">
              <a:avLst/>
            </a:prstGeom>
            <a:solidFill>
              <a:srgbClr val="00CB5E"/>
            </a:solidFill>
            <a:ln w="25400" cap="flat" cmpd="sng">
              <a:solidFill>
                <a:srgbClr val="00CB5E"/>
              </a:solidFill>
              <a:prstDash val="solid"/>
              <a:round/>
              <a:headEnd type="none" w="sm" len="sm"/>
              <a:tailEnd type="none" w="sm" len="sm"/>
            </a:ln>
          </p:spPr>
        </p:cxnSp>
        <p:sp>
          <p:nvSpPr>
            <p:cNvPr id="158" name="Google Shape;158;g829bd93e03_0_0"/>
            <p:cNvSpPr/>
            <p:nvPr/>
          </p:nvSpPr>
          <p:spPr>
            <a:xfrm>
              <a:off x="0" y="2802170"/>
              <a:ext cx="10438228" cy="9338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829bd93e03_0_0"/>
            <p:cNvSpPr txBox="1"/>
            <p:nvPr/>
          </p:nvSpPr>
          <p:spPr>
            <a:xfrm>
              <a:off x="0" y="2802170"/>
              <a:ext cx="10438228" cy="93386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3F3F3F"/>
                  </a:solidFill>
                  <a:latin typeface="Open Sans"/>
                  <a:ea typeface="Open Sans"/>
                  <a:cs typeface="Open Sans"/>
                  <a:sym typeface="Open Sans"/>
                </a:rPr>
                <a:t>3. Indexes</a:t>
              </a:r>
              <a:r>
                <a:rPr lang="en-US" sz="1800" b="0" i="0" u="none" strike="noStrike" cap="none">
                  <a:solidFill>
                    <a:srgbClr val="3F3F3F"/>
                  </a:solidFill>
                  <a:latin typeface="Open Sans"/>
                  <a:ea typeface="Open Sans"/>
                  <a:cs typeface="Open Sans"/>
                  <a:sym typeface="Open Sans"/>
                </a:rPr>
                <a:t> – these are bibliographic and citation indexes used for literature search as well as finding quality publications. They can be subject-specific or interdisciplinary, &amp; sometimes include a full-text of the publications.</a:t>
              </a:r>
              <a:endParaRPr sz="1800" b="0" i="0" u="none" strike="noStrike" cap="none">
                <a:solidFill>
                  <a:srgbClr val="3F3F3F"/>
                </a:solidFill>
                <a:latin typeface="Open Sans"/>
                <a:ea typeface="Open Sans"/>
                <a:cs typeface="Open Sans"/>
                <a:sym typeface="Open Sans"/>
              </a:endParaRPr>
            </a:p>
          </p:txBody>
        </p:sp>
        <p:cxnSp>
          <p:nvCxnSpPr>
            <p:cNvPr id="160" name="Google Shape;160;g829bd93e03_0_0"/>
            <p:cNvCxnSpPr/>
            <p:nvPr/>
          </p:nvCxnSpPr>
          <p:spPr>
            <a:xfrm>
              <a:off x="0" y="3736037"/>
              <a:ext cx="10438228" cy="0"/>
            </a:xfrm>
            <a:prstGeom prst="straightConnector1">
              <a:avLst/>
            </a:prstGeom>
            <a:solidFill>
              <a:srgbClr val="0095A5"/>
            </a:solidFill>
            <a:ln w="25400" cap="flat" cmpd="sng">
              <a:solidFill>
                <a:srgbClr val="0095A5"/>
              </a:solidFill>
              <a:prstDash val="solid"/>
              <a:round/>
              <a:headEnd type="none" w="sm" len="sm"/>
              <a:tailEnd type="none" w="sm" len="sm"/>
            </a:ln>
          </p:spPr>
        </p:cxnSp>
        <p:sp>
          <p:nvSpPr>
            <p:cNvPr id="161" name="Google Shape;161;g829bd93e03_0_0"/>
            <p:cNvSpPr/>
            <p:nvPr/>
          </p:nvSpPr>
          <p:spPr>
            <a:xfrm>
              <a:off x="0" y="3736037"/>
              <a:ext cx="10438228" cy="9338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829bd93e03_0_0"/>
            <p:cNvSpPr txBox="1"/>
            <p:nvPr/>
          </p:nvSpPr>
          <p:spPr>
            <a:xfrm>
              <a:off x="0" y="3736037"/>
              <a:ext cx="10438228" cy="93386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3F3F3F"/>
                  </a:solidFill>
                  <a:latin typeface="Open Sans"/>
                  <a:ea typeface="Open Sans"/>
                  <a:cs typeface="Open Sans"/>
                  <a:sym typeface="Open Sans"/>
                </a:rPr>
                <a:t>4</a:t>
              </a:r>
              <a:r>
                <a:rPr lang="en-US" sz="1800" b="1" i="0" u="none" strike="noStrike" cap="none">
                  <a:solidFill>
                    <a:schemeClr val="dk1"/>
                  </a:solidFill>
                  <a:latin typeface="Open Sans"/>
                  <a:ea typeface="Open Sans"/>
                  <a:cs typeface="Open Sans"/>
                  <a:sym typeface="Open Sans"/>
                </a:rPr>
                <a:t>.</a:t>
              </a:r>
              <a:r>
                <a:rPr lang="en-US" sz="1800" b="1" i="0" u="none" strike="noStrike" cap="none">
                  <a:solidFill>
                    <a:srgbClr val="FF0000"/>
                  </a:solidFill>
                  <a:latin typeface="Open Sans"/>
                  <a:ea typeface="Open Sans"/>
                  <a:cs typeface="Open Sans"/>
                  <a:sym typeface="Open Sans"/>
                </a:rPr>
                <a:t> </a:t>
              </a:r>
              <a:r>
                <a:rPr lang="en-US" sz="1800" b="1" i="0" u="none" strike="noStrike" cap="none">
                  <a:solidFill>
                    <a:srgbClr val="424242"/>
                  </a:solidFill>
                  <a:latin typeface="Open Sans"/>
                  <a:ea typeface="Open Sans"/>
                  <a:cs typeface="Open Sans"/>
                  <a:sym typeface="Open Sans"/>
                </a:rPr>
                <a:t>Web search engines </a:t>
              </a:r>
              <a:r>
                <a:rPr lang="en-US" sz="1800" b="0" i="0" u="none" strike="noStrike" cap="none">
                  <a:solidFill>
                    <a:srgbClr val="424242"/>
                  </a:solidFill>
                  <a:latin typeface="Open Sans"/>
                  <a:ea typeface="Open Sans"/>
                  <a:cs typeface="Open Sans"/>
                  <a:sym typeface="Open Sans"/>
                </a:rPr>
                <a:t>- they index any type of Internet source harvestable by the engines and provide information users with unlimited Internet sources. Google is the most used web search engine in the world.</a:t>
              </a:r>
              <a:endParaRPr sz="1800" b="0" i="0" u="none" strike="noStrike" cap="none">
                <a:solidFill>
                  <a:srgbClr val="424242"/>
                </a:solidFill>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Evaluating information resources</a:t>
            </a:r>
            <a:endParaRPr>
              <a:solidFill>
                <a:srgbClr val="586F7C"/>
              </a:solidFill>
              <a:latin typeface="Open Sans"/>
              <a:ea typeface="Open Sans"/>
              <a:cs typeface="Open Sans"/>
              <a:sym typeface="Open Sans"/>
            </a:endParaRPr>
          </a:p>
        </p:txBody>
      </p:sp>
      <p:sp>
        <p:nvSpPr>
          <p:cNvPr id="169" name="Google Shape;169;p10"/>
          <p:cNvSpPr txBox="1">
            <a:spLocks noGrp="1"/>
          </p:cNvSpPr>
          <p:nvPr>
            <p:ph type="body" idx="1"/>
          </p:nvPr>
        </p:nvSpPr>
        <p:spPr>
          <a:xfrm>
            <a:off x="278514" y="1919981"/>
            <a:ext cx="6133514" cy="458696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r>
              <a:rPr lang="en-US">
                <a:solidFill>
                  <a:srgbClr val="3F3F3F"/>
                </a:solidFill>
                <a:latin typeface="Open Sans"/>
                <a:ea typeface="Open Sans"/>
                <a:cs typeface="Open Sans"/>
                <a:sym typeface="Open Sans"/>
              </a:rPr>
              <a:t>In today’s internet environment, anyone can be an author. As a result, not all information is reliable or true !</a:t>
            </a:r>
            <a:endParaRPr>
              <a:solidFill>
                <a:srgbClr val="3F3F3F"/>
              </a:solidFill>
            </a:endParaRPr>
          </a:p>
          <a:p>
            <a:pPr marL="342900" lvl="0" indent="-203200" algn="l" rtl="0">
              <a:lnSpc>
                <a:spcPct val="10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Information resources should be evaluated accurately, particularly when online.</a:t>
            </a:r>
            <a:endParaRPr>
              <a:solidFill>
                <a:srgbClr val="3F3F3F"/>
              </a:solidFill>
            </a:endParaRPr>
          </a:p>
          <a:p>
            <a:pPr marL="0" lvl="0" indent="0" algn="l" rtl="0">
              <a:lnSpc>
                <a:spcPct val="10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1"/>
              </a:buClr>
              <a:buSzPts val="2200"/>
              <a:buChar char="●"/>
            </a:pPr>
            <a:r>
              <a:rPr lang="en-US" sz="2200">
                <a:solidFill>
                  <a:srgbClr val="3F3F3F"/>
                </a:solidFill>
                <a:latin typeface="Open Sans"/>
                <a:ea typeface="Open Sans"/>
                <a:cs typeface="Open Sans"/>
                <a:sym typeface="Open Sans"/>
              </a:rPr>
              <a:t>Users must be able to critically evaluate the appropriateness of all types of information sources prior to relying on the information.</a:t>
            </a:r>
            <a:endParaRPr>
              <a:solidFill>
                <a:srgbClr val="3F3F3F"/>
              </a:solidFill>
            </a:endParaRPr>
          </a:p>
        </p:txBody>
      </p:sp>
      <p:sp>
        <p:nvSpPr>
          <p:cNvPr id="170" name="Google Shape;170;p10"/>
          <p:cNvSpPr txBox="1"/>
          <p:nvPr/>
        </p:nvSpPr>
        <p:spPr>
          <a:xfrm>
            <a:off x="6511921" y="1730477"/>
            <a:ext cx="528945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4890"/>
                </a:solidFill>
                <a:latin typeface="Open Sans"/>
                <a:ea typeface="Open Sans"/>
                <a:cs typeface="Open Sans"/>
                <a:sym typeface="Open Sans"/>
              </a:rPr>
              <a:t>Key areas to consider when evaluating information resources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4890"/>
              </a:solidFill>
              <a:latin typeface="Arial"/>
              <a:ea typeface="Arial"/>
              <a:cs typeface="Arial"/>
              <a:sym typeface="Arial"/>
            </a:endParaRPr>
          </a:p>
        </p:txBody>
      </p:sp>
      <p:grpSp>
        <p:nvGrpSpPr>
          <p:cNvPr id="171" name="Google Shape;171;p10"/>
          <p:cNvGrpSpPr/>
          <p:nvPr/>
        </p:nvGrpSpPr>
        <p:grpSpPr>
          <a:xfrm>
            <a:off x="6792433" y="2792456"/>
            <a:ext cx="4766371" cy="3764194"/>
            <a:chOff x="380405" y="1738"/>
            <a:chExt cx="4766371" cy="3764194"/>
          </a:xfrm>
        </p:grpSpPr>
        <p:sp>
          <p:nvSpPr>
            <p:cNvPr id="172" name="Google Shape;172;p10"/>
            <p:cNvSpPr/>
            <p:nvPr/>
          </p:nvSpPr>
          <p:spPr>
            <a:xfrm>
              <a:off x="1862749" y="1738"/>
              <a:ext cx="1870705" cy="815718"/>
            </a:xfrm>
            <a:prstGeom prst="roundRect">
              <a:avLst>
                <a:gd name="adj" fmla="val 16667"/>
              </a:avLst>
            </a:prstGeom>
            <a:solidFill>
              <a:srgbClr val="0048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txBox="1"/>
            <p:nvPr/>
          </p:nvSpPr>
          <p:spPr>
            <a:xfrm>
              <a:off x="1902569" y="41558"/>
              <a:ext cx="1791065"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Open Sans"/>
                  <a:ea typeface="Open Sans"/>
                  <a:cs typeface="Open Sans"/>
                  <a:sym typeface="Open Sans"/>
                </a:rPr>
                <a:t>Accuracy</a:t>
              </a:r>
              <a:endParaRPr sz="1400" b="1" i="0" u="none" strike="noStrike" cap="none">
                <a:solidFill>
                  <a:schemeClr val="lt1"/>
                </a:solidFill>
                <a:latin typeface="Open Sans"/>
                <a:ea typeface="Open Sans"/>
                <a:cs typeface="Open Sans"/>
                <a:sym typeface="Open Sans"/>
              </a:endParaRPr>
            </a:p>
          </p:txBody>
        </p:sp>
        <p:sp>
          <p:nvSpPr>
            <p:cNvPr id="174" name="Google Shape;174;p10"/>
            <p:cNvSpPr/>
            <p:nvPr/>
          </p:nvSpPr>
          <p:spPr>
            <a:xfrm>
              <a:off x="1168224" y="409597"/>
              <a:ext cx="3259754" cy="3259754"/>
            </a:xfrm>
            <a:custGeom>
              <a:avLst/>
              <a:gdLst/>
              <a:ahLst/>
              <a:cxnLst/>
              <a:rect l="l" t="t" r="r" b="b"/>
              <a:pathLst>
                <a:path w="120000" h="120000" extrusionOk="0">
                  <a:moveTo>
                    <a:pt x="94611" y="10989"/>
                  </a:moveTo>
                  <a:lnTo>
                    <a:pt x="94611" y="10989"/>
                  </a:lnTo>
                  <a:cubicBezTo>
                    <a:pt x="100488" y="15140"/>
                    <a:pt x="105571" y="20313"/>
                    <a:pt x="109617" y="26264"/>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0"/>
            <p:cNvSpPr/>
            <p:nvPr/>
          </p:nvSpPr>
          <p:spPr>
            <a:xfrm>
              <a:off x="3549638" y="1127956"/>
              <a:ext cx="1597138" cy="815718"/>
            </a:xfrm>
            <a:prstGeom prst="roundRect">
              <a:avLst>
                <a:gd name="adj" fmla="val 16667"/>
              </a:avLst>
            </a:prstGeom>
            <a:solidFill>
              <a:srgbClr val="51B9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0"/>
            <p:cNvSpPr txBox="1"/>
            <p:nvPr/>
          </p:nvSpPr>
          <p:spPr>
            <a:xfrm>
              <a:off x="3589458" y="1167776"/>
              <a:ext cx="1517498"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Open Sans"/>
                  <a:ea typeface="Open Sans"/>
                  <a:cs typeface="Open Sans"/>
                  <a:sym typeface="Open Sans"/>
                </a:rPr>
                <a:t>Objectivity</a:t>
              </a:r>
              <a:endParaRPr sz="1400" b="1" i="0" u="none" strike="noStrike" cap="none">
                <a:solidFill>
                  <a:schemeClr val="lt1"/>
                </a:solidFill>
                <a:latin typeface="Open Sans"/>
                <a:ea typeface="Open Sans"/>
                <a:cs typeface="Open Sans"/>
                <a:sym typeface="Open Sans"/>
              </a:endParaRPr>
            </a:p>
          </p:txBody>
        </p:sp>
        <p:sp>
          <p:nvSpPr>
            <p:cNvPr id="177" name="Google Shape;177;p10"/>
            <p:cNvSpPr/>
            <p:nvPr/>
          </p:nvSpPr>
          <p:spPr>
            <a:xfrm>
              <a:off x="1168224" y="409597"/>
              <a:ext cx="3259754" cy="3259754"/>
            </a:xfrm>
            <a:custGeom>
              <a:avLst/>
              <a:gdLst/>
              <a:ahLst/>
              <a:cxnLst/>
              <a:rect l="l" t="t" r="r" b="b"/>
              <a:pathLst>
                <a:path w="120000" h="120000" extrusionOk="0">
                  <a:moveTo>
                    <a:pt x="119918" y="56857"/>
                  </a:moveTo>
                  <a:lnTo>
                    <a:pt x="119918" y="56857"/>
                  </a:lnTo>
                  <a:cubicBezTo>
                    <a:pt x="120593" y="69727"/>
                    <a:pt x="117106" y="82473"/>
                    <a:pt x="109973" y="93208"/>
                  </a:cubicBezTo>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0"/>
            <p:cNvSpPr/>
            <p:nvPr/>
          </p:nvSpPr>
          <p:spPr>
            <a:xfrm>
              <a:off x="3092119" y="2950214"/>
              <a:ext cx="1328001" cy="815718"/>
            </a:xfrm>
            <a:prstGeom prst="roundRect">
              <a:avLst>
                <a:gd name="adj" fmla="val 16667"/>
              </a:avLst>
            </a:prstGeom>
            <a:solidFill>
              <a:srgbClr val="F898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0"/>
            <p:cNvSpPr txBox="1"/>
            <p:nvPr/>
          </p:nvSpPr>
          <p:spPr>
            <a:xfrm>
              <a:off x="3131939" y="2990034"/>
              <a:ext cx="1248361"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Open Sans"/>
                  <a:ea typeface="Open Sans"/>
                  <a:cs typeface="Open Sans"/>
                  <a:sym typeface="Open Sans"/>
                </a:rPr>
                <a:t>Currency</a:t>
              </a:r>
              <a:endParaRPr sz="1400" b="1" i="0" u="none" strike="noStrike" cap="none">
                <a:solidFill>
                  <a:schemeClr val="lt1"/>
                </a:solidFill>
                <a:latin typeface="Open Sans"/>
                <a:ea typeface="Open Sans"/>
                <a:cs typeface="Open Sans"/>
                <a:sym typeface="Open Sans"/>
              </a:endParaRPr>
            </a:p>
          </p:txBody>
        </p:sp>
        <p:sp>
          <p:nvSpPr>
            <p:cNvPr id="180" name="Google Shape;180;p10"/>
            <p:cNvSpPr/>
            <p:nvPr/>
          </p:nvSpPr>
          <p:spPr>
            <a:xfrm>
              <a:off x="1168224" y="409597"/>
              <a:ext cx="3259754" cy="3259754"/>
            </a:xfrm>
            <a:custGeom>
              <a:avLst/>
              <a:gdLst/>
              <a:ahLst/>
              <a:cxnLst/>
              <a:rect l="l" t="t" r="r" b="b"/>
              <a:pathLst>
                <a:path w="120000" h="120000" extrusionOk="0">
                  <a:moveTo>
                    <a:pt x="70654" y="119047"/>
                  </a:moveTo>
                  <a:cubicBezTo>
                    <a:pt x="65075" y="120054"/>
                    <a:pt x="59381" y="120264"/>
                    <a:pt x="53742" y="119673"/>
                  </a:cubicBezTo>
                </a:path>
              </a:pathLst>
            </a:custGeom>
            <a:noFill/>
            <a:ln w="9525"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0"/>
            <p:cNvSpPr/>
            <p:nvPr/>
          </p:nvSpPr>
          <p:spPr>
            <a:xfrm>
              <a:off x="1056737" y="2950214"/>
              <a:ext cx="1566693" cy="815718"/>
            </a:xfrm>
            <a:prstGeom prst="roundRect">
              <a:avLst>
                <a:gd name="adj" fmla="val 16667"/>
              </a:avLst>
            </a:prstGeom>
            <a:solidFill>
              <a:srgbClr val="F898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0"/>
            <p:cNvSpPr txBox="1"/>
            <p:nvPr/>
          </p:nvSpPr>
          <p:spPr>
            <a:xfrm>
              <a:off x="1096557" y="2990034"/>
              <a:ext cx="1487053"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Open Sans"/>
                  <a:ea typeface="Open Sans"/>
                  <a:cs typeface="Open Sans"/>
                  <a:sym typeface="Open Sans"/>
                </a:rPr>
                <a:t>Coverage</a:t>
              </a:r>
              <a:endParaRPr sz="1400" b="1" i="0" u="none" strike="noStrike" cap="none">
                <a:solidFill>
                  <a:schemeClr val="lt1"/>
                </a:solidFill>
                <a:latin typeface="Open Sans"/>
                <a:ea typeface="Open Sans"/>
                <a:cs typeface="Open Sans"/>
                <a:sym typeface="Open Sans"/>
              </a:endParaRPr>
            </a:p>
          </p:txBody>
        </p:sp>
        <p:sp>
          <p:nvSpPr>
            <p:cNvPr id="183" name="Google Shape;183;p10"/>
            <p:cNvSpPr/>
            <p:nvPr/>
          </p:nvSpPr>
          <p:spPr>
            <a:xfrm>
              <a:off x="1168224" y="409597"/>
              <a:ext cx="3259754" cy="3259754"/>
            </a:xfrm>
            <a:custGeom>
              <a:avLst/>
              <a:gdLst/>
              <a:ahLst/>
              <a:cxnLst/>
              <a:rect l="l" t="t" r="r" b="b"/>
              <a:pathLst>
                <a:path w="120000" h="120000" extrusionOk="0">
                  <a:moveTo>
                    <a:pt x="10027" y="93207"/>
                  </a:moveTo>
                  <a:cubicBezTo>
                    <a:pt x="2894" y="82473"/>
                    <a:pt x="-593" y="69727"/>
                    <a:pt x="82" y="56856"/>
                  </a:cubicBezTo>
                </a:path>
              </a:pathLst>
            </a:cu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0"/>
            <p:cNvSpPr/>
            <p:nvPr/>
          </p:nvSpPr>
          <p:spPr>
            <a:xfrm>
              <a:off x="380405" y="1127956"/>
              <a:ext cx="1735183" cy="815718"/>
            </a:xfrm>
            <a:prstGeom prst="roundRect">
              <a:avLst>
                <a:gd name="adj" fmla="val 16667"/>
              </a:avLst>
            </a:prstGeom>
            <a:solidFill>
              <a:srgbClr val="51B9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0"/>
            <p:cNvSpPr txBox="1"/>
            <p:nvPr/>
          </p:nvSpPr>
          <p:spPr>
            <a:xfrm>
              <a:off x="420225" y="1167776"/>
              <a:ext cx="1655543" cy="7360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Open Sans"/>
                  <a:ea typeface="Open Sans"/>
                  <a:cs typeface="Open Sans"/>
                  <a:sym typeface="Open Sans"/>
                </a:rPr>
                <a:t>Authority</a:t>
              </a:r>
              <a:endParaRPr sz="1400" b="1" i="0" u="none" strike="noStrike" cap="none">
                <a:solidFill>
                  <a:schemeClr val="lt1"/>
                </a:solidFill>
                <a:latin typeface="Open Sans"/>
                <a:ea typeface="Open Sans"/>
                <a:cs typeface="Open Sans"/>
                <a:sym typeface="Open Sans"/>
              </a:endParaRPr>
            </a:p>
          </p:txBody>
        </p:sp>
        <p:sp>
          <p:nvSpPr>
            <p:cNvPr id="186" name="Google Shape;186;p10"/>
            <p:cNvSpPr/>
            <p:nvPr/>
          </p:nvSpPr>
          <p:spPr>
            <a:xfrm>
              <a:off x="1168224" y="409597"/>
              <a:ext cx="3259754" cy="3259754"/>
            </a:xfrm>
            <a:custGeom>
              <a:avLst/>
              <a:gdLst/>
              <a:ahLst/>
              <a:cxnLst/>
              <a:rect l="l" t="t" r="r" b="b"/>
              <a:pathLst>
                <a:path w="120000" h="120000" extrusionOk="0">
                  <a:moveTo>
                    <a:pt x="10383" y="26264"/>
                  </a:moveTo>
                  <a:lnTo>
                    <a:pt x="10383" y="26264"/>
                  </a:lnTo>
                  <a:cubicBezTo>
                    <a:pt x="14429" y="20314"/>
                    <a:pt x="19511" y="15140"/>
                    <a:pt x="25389" y="10989"/>
                  </a:cubicBezTo>
                </a:path>
              </a:pathLst>
            </a:custGeom>
            <a:noFill/>
            <a:ln w="9525" cap="flat" cmpd="sng">
              <a:solidFill>
                <a:srgbClr val="EDFD4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1. </a:t>
            </a:r>
            <a:r>
              <a:rPr lang="en-US">
                <a:solidFill>
                  <a:srgbClr val="586F7C"/>
                </a:solidFill>
                <a:latin typeface="Open Sans"/>
                <a:ea typeface="Open Sans"/>
                <a:cs typeface="Open Sans"/>
                <a:sym typeface="Open Sans"/>
              </a:rPr>
              <a:t>Authority</a:t>
            </a:r>
            <a:endParaRPr sz="3330">
              <a:solidFill>
                <a:srgbClr val="586F7C"/>
              </a:solidFill>
              <a:latin typeface="Open Sans"/>
              <a:ea typeface="Open Sans"/>
              <a:cs typeface="Open Sans"/>
              <a:sym typeface="Open Sans"/>
            </a:endParaRPr>
          </a:p>
        </p:txBody>
      </p:sp>
      <p:sp>
        <p:nvSpPr>
          <p:cNvPr id="193" name="Google Shape;193;p13"/>
          <p:cNvSpPr txBox="1">
            <a:spLocks noGrp="1"/>
          </p:cNvSpPr>
          <p:nvPr>
            <p:ph type="body" idx="1"/>
          </p:nvPr>
        </p:nvSpPr>
        <p:spPr>
          <a:xfrm>
            <a:off x="608602" y="1847210"/>
            <a:ext cx="10955867" cy="4320508"/>
          </a:xfrm>
          <a:prstGeom prst="rect">
            <a:avLst/>
          </a:prstGeom>
          <a:noFill/>
          <a:ln>
            <a:noFill/>
          </a:ln>
        </p:spPr>
        <p:txBody>
          <a:bodyPr spcFirstLastPara="1" wrap="square" lIns="91425" tIns="45700" rIns="91425" bIns="45700" anchor="t" anchorCtr="0">
            <a:normAutofit/>
          </a:bodyPr>
          <a:lstStyle/>
          <a:p>
            <a:pPr marL="469900" lvl="0" indent="-342900" algn="l" rtl="0">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Who is the author?</a:t>
            </a:r>
            <a:endParaRPr>
              <a:solidFill>
                <a:srgbClr val="3F3F3F"/>
              </a:solidFill>
            </a:endParaRPr>
          </a:p>
          <a:p>
            <a:pPr marL="469900" lvl="0" indent="-342900" algn="l" rtl="0">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Is the author affiliated to a reputable university or organization?</a:t>
            </a:r>
            <a:endParaRPr>
              <a:solidFill>
                <a:srgbClr val="3F3F3F"/>
              </a:solidFill>
            </a:endParaRPr>
          </a:p>
          <a:p>
            <a:pPr marL="469900" lvl="0" indent="-342900" algn="l" rtl="0">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What is the author's educational background or experience?</a:t>
            </a:r>
            <a:endParaRPr>
              <a:solidFill>
                <a:srgbClr val="3F3F3F"/>
              </a:solidFill>
            </a:endParaRPr>
          </a:p>
          <a:p>
            <a:pPr marL="469900" lvl="0" indent="-342900" algn="l" rtl="0">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What is their area of expertise?</a:t>
            </a:r>
            <a:endParaRPr>
              <a:solidFill>
                <a:srgbClr val="3F3F3F"/>
              </a:solidFill>
            </a:endParaRPr>
          </a:p>
          <a:p>
            <a:pPr marL="469900" lvl="0" indent="-342900" algn="l" rtl="0">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Has the author published in academic or peer reviewed publications?</a:t>
            </a:r>
            <a:endParaRPr>
              <a:solidFill>
                <a:srgbClr val="3F3F3F"/>
              </a:solidFill>
            </a:endParaRPr>
          </a:p>
          <a:p>
            <a:pPr marL="469900" lvl="0" indent="-342900" algn="l" rtl="0">
              <a:lnSpc>
                <a:spcPct val="150000"/>
              </a:lnSpc>
              <a:spcBef>
                <a:spcPts val="1000"/>
              </a:spcBef>
              <a:spcAft>
                <a:spcPts val="0"/>
              </a:spcAft>
              <a:buClr>
                <a:schemeClr val="dk1"/>
              </a:buClr>
              <a:buSzPts val="2220"/>
              <a:buChar char="●"/>
            </a:pPr>
            <a:r>
              <a:rPr lang="en-US" sz="2220">
                <a:solidFill>
                  <a:srgbClr val="3F3F3F"/>
                </a:solidFill>
                <a:latin typeface="Open Sans"/>
                <a:ea typeface="Open Sans"/>
                <a:cs typeface="Open Sans"/>
                <a:sym typeface="Open Sans"/>
              </a:rPr>
              <a:t>Does the author/Web Master provide contact information?</a:t>
            </a:r>
            <a:endParaRPr sz="2220">
              <a:solidFill>
                <a:srgbClr val="3F3F3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0" y="403153"/>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2. Accuracy</a:t>
            </a:r>
            <a:endParaRPr>
              <a:solidFill>
                <a:srgbClr val="586F7C"/>
              </a:solidFill>
              <a:latin typeface="Open Sans"/>
              <a:ea typeface="Open Sans"/>
              <a:cs typeface="Open Sans"/>
              <a:sym typeface="Open Sans"/>
            </a:endParaRPr>
          </a:p>
        </p:txBody>
      </p:sp>
      <p:sp>
        <p:nvSpPr>
          <p:cNvPr id="200" name="Google Shape;200;p14"/>
          <p:cNvSpPr txBox="1">
            <a:spLocks noGrp="1"/>
          </p:cNvSpPr>
          <p:nvPr>
            <p:ph type="body" idx="1"/>
          </p:nvPr>
        </p:nvSpPr>
        <p:spPr>
          <a:xfrm>
            <a:off x="435392" y="1930567"/>
            <a:ext cx="10232608" cy="425508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information provided based on proven facts?</a:t>
            </a:r>
            <a:endParaRPr>
              <a:solidFill>
                <a:srgbClr val="3F3F3F"/>
              </a:solidFill>
            </a:endParaRPr>
          </a:p>
          <a:p>
            <a:pPr marL="342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it published in an academic or peer-reviewed publication?</a:t>
            </a:r>
            <a:endParaRPr>
              <a:solidFill>
                <a:srgbClr val="3F3F3F"/>
              </a:solidFill>
            </a:endParaRPr>
          </a:p>
          <a:p>
            <a:pPr marL="342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Can you find when it was last updated?</a:t>
            </a:r>
            <a:endParaRPr>
              <a:solidFill>
                <a:srgbClr val="3F3F3F"/>
              </a:solidFill>
            </a:endParaRPr>
          </a:p>
          <a:p>
            <a:pPr marL="342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there an editor or someone who verifies/checks the information?</a:t>
            </a:r>
            <a:endParaRPr>
              <a:solidFill>
                <a:srgbClr val="3F3F3F"/>
              </a:solidFill>
            </a:endParaRPr>
          </a:p>
          <a:p>
            <a:pPr marL="342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page free of spelling mistakes or other obvious problems?</a:t>
            </a:r>
            <a:endParaRPr>
              <a:solidFill>
                <a:srgbClr val="3F3F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3. Objectivity</a:t>
            </a:r>
            <a:endParaRPr>
              <a:solidFill>
                <a:srgbClr val="586F7C"/>
              </a:solidFill>
              <a:latin typeface="Open Sans"/>
              <a:ea typeface="Open Sans"/>
              <a:cs typeface="Open Sans"/>
              <a:sym typeface="Open Sans"/>
            </a:endParaRPr>
          </a:p>
        </p:txBody>
      </p:sp>
      <p:sp>
        <p:nvSpPr>
          <p:cNvPr id="207" name="Google Shape;207;p15"/>
          <p:cNvSpPr txBox="1">
            <a:spLocks noGrp="1"/>
          </p:cNvSpPr>
          <p:nvPr>
            <p:ph type="body" idx="1"/>
          </p:nvPr>
        </p:nvSpPr>
        <p:spPr>
          <a:xfrm>
            <a:off x="680320" y="1900518"/>
            <a:ext cx="10489703" cy="4338917"/>
          </a:xfrm>
          <a:prstGeom prst="rect">
            <a:avLst/>
          </a:prstGeom>
          <a:noFill/>
          <a:ln>
            <a:noFill/>
          </a:ln>
        </p:spPr>
        <p:txBody>
          <a:bodyPr spcFirstLastPara="1" wrap="square" lIns="91425" tIns="45700" rIns="91425" bIns="45700" anchor="t" anchorCtr="0">
            <a:noAutofit/>
          </a:bodyPr>
          <a:lstStyle/>
          <a:p>
            <a:pPr marL="469900" lvl="0" indent="-342900" algn="l" rtl="0">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How objective is the information? </a:t>
            </a:r>
            <a:endParaRPr>
              <a:solidFill>
                <a:srgbClr val="3F3F3F"/>
              </a:solidFill>
            </a:endParaRPr>
          </a:p>
          <a:p>
            <a:pPr marL="469900" lvl="0" indent="-342900" algn="l" rtl="0">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What do you know about who is publishing the information?</a:t>
            </a:r>
            <a:endParaRPr>
              <a:solidFill>
                <a:srgbClr val="3F3F3F"/>
              </a:solidFill>
            </a:endParaRPr>
          </a:p>
          <a:p>
            <a:pPr marL="469900" lvl="0" indent="-342900" algn="l" rtl="0">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Is there a political, social or commercial agenda?</a:t>
            </a:r>
            <a:endParaRPr>
              <a:solidFill>
                <a:srgbClr val="3F3F3F"/>
              </a:solidFill>
            </a:endParaRPr>
          </a:p>
          <a:p>
            <a:pPr marL="469900" lvl="0" indent="-342900" algn="l" rtl="0">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Does the information try to inform or persuade in an inappropriate way?</a:t>
            </a:r>
            <a:endParaRPr>
              <a:solidFill>
                <a:srgbClr val="3F3F3F"/>
              </a:solidFill>
            </a:endParaRPr>
          </a:p>
          <a:p>
            <a:pPr marL="469900" lvl="0" indent="-342900" algn="l" rtl="0">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How balanced is the presentation in opposing perspectives?</a:t>
            </a:r>
            <a:endParaRPr>
              <a:solidFill>
                <a:srgbClr val="3F3F3F"/>
              </a:solidFill>
            </a:endParaRPr>
          </a:p>
          <a:p>
            <a:pPr marL="469900" lvl="0" indent="-342900" algn="l" rtl="0">
              <a:lnSpc>
                <a:spcPct val="150000"/>
              </a:lnSpc>
              <a:spcBef>
                <a:spcPts val="1000"/>
              </a:spcBef>
              <a:spcAft>
                <a:spcPts val="0"/>
              </a:spcAft>
              <a:buClr>
                <a:schemeClr val="dk1"/>
              </a:buClr>
              <a:buSzPts val="2300"/>
              <a:buChar char="●"/>
            </a:pPr>
            <a:r>
              <a:rPr lang="en-US" sz="2300">
                <a:solidFill>
                  <a:srgbClr val="3F3F3F"/>
                </a:solidFill>
                <a:latin typeface="Open Sans"/>
                <a:ea typeface="Open Sans"/>
                <a:cs typeface="Open Sans"/>
                <a:sym typeface="Open Sans"/>
              </a:rPr>
              <a:t>What is the tone of language used (angry, sarcastic, emotive, objective)?</a:t>
            </a:r>
            <a:endParaRPr sz="2300">
              <a:solidFill>
                <a:srgbClr val="3F3F3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4. Coverage</a:t>
            </a:r>
            <a:endParaRPr>
              <a:solidFill>
                <a:srgbClr val="586F7C"/>
              </a:solidFill>
              <a:latin typeface="Open Sans"/>
              <a:ea typeface="Open Sans"/>
              <a:cs typeface="Open Sans"/>
              <a:sym typeface="Open Sans"/>
            </a:endParaRPr>
          </a:p>
        </p:txBody>
      </p:sp>
      <p:sp>
        <p:nvSpPr>
          <p:cNvPr id="214" name="Google Shape;214;p16"/>
          <p:cNvSpPr txBox="1">
            <a:spLocks noGrp="1"/>
          </p:cNvSpPr>
          <p:nvPr>
            <p:ph type="body" idx="1"/>
          </p:nvPr>
        </p:nvSpPr>
        <p:spPr>
          <a:xfrm>
            <a:off x="429308" y="1816919"/>
            <a:ext cx="10794504" cy="4117716"/>
          </a:xfrm>
          <a:prstGeom prst="rect">
            <a:avLst/>
          </a:prstGeom>
          <a:noFill/>
          <a:ln>
            <a:noFill/>
          </a:ln>
        </p:spPr>
        <p:txBody>
          <a:bodyPr spcFirstLastPara="1" wrap="square" lIns="91425" tIns="45700" rIns="91425" bIns="45700" anchor="t" anchorCtr="0">
            <a:noAutofit/>
          </a:bodyPr>
          <a:lstStyle/>
          <a:p>
            <a:pPr marL="469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Does the information covered meet your information needs?</a:t>
            </a:r>
            <a:endParaRPr>
              <a:solidFill>
                <a:srgbClr val="3F3F3F"/>
              </a:solidFill>
            </a:endParaRPr>
          </a:p>
          <a:p>
            <a:pPr marL="469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coverage basic or comprehensive?</a:t>
            </a:r>
            <a:endParaRPr>
              <a:solidFill>
                <a:srgbClr val="3F3F3F"/>
              </a:solidFill>
            </a:endParaRPr>
          </a:p>
          <a:p>
            <a:pPr marL="469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there an "About Us" link that explains subject coverage?</a:t>
            </a:r>
            <a:endParaRPr>
              <a:solidFill>
                <a:srgbClr val="3F3F3F"/>
              </a:solidFill>
            </a:endParaRPr>
          </a:p>
          <a:p>
            <a:pPr marL="469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the information relevant to your topic?</a:t>
            </a:r>
            <a:endParaRPr>
              <a:solidFill>
                <a:srgbClr val="3F3F3F"/>
              </a:solidFill>
            </a:endParaRPr>
          </a:p>
          <a:p>
            <a:pPr marL="469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Does this page have information that is not found elsewhere?</a:t>
            </a:r>
            <a:endParaRPr>
              <a:solidFill>
                <a:srgbClr val="3F3F3F"/>
              </a:solidFill>
            </a:endParaRPr>
          </a:p>
          <a:p>
            <a:pPr marL="469900" lvl="0" indent="-342900" algn="l" rtl="0">
              <a:lnSpc>
                <a:spcPct val="15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How in-depth is the material?</a:t>
            </a:r>
            <a:endParaRPr>
              <a:solidFill>
                <a:srgbClr val="3F3F3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727b3dbef2_0_57"/>
          <p:cNvSpPr txBox="1">
            <a:spLocks noGrp="1"/>
          </p:cNvSpPr>
          <p:nvPr>
            <p:ph type="title"/>
          </p:nvPr>
        </p:nvSpPr>
        <p:spPr>
          <a:xfrm>
            <a:off x="0" y="439761"/>
            <a:ext cx="79944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5. Currency</a:t>
            </a:r>
            <a:endParaRPr sz="3400">
              <a:solidFill>
                <a:srgbClr val="586F7C"/>
              </a:solidFill>
              <a:latin typeface="Open Sans"/>
              <a:ea typeface="Open Sans"/>
              <a:cs typeface="Open Sans"/>
              <a:sym typeface="Open Sans"/>
            </a:endParaRPr>
          </a:p>
        </p:txBody>
      </p:sp>
      <p:sp>
        <p:nvSpPr>
          <p:cNvPr id="221" name="Google Shape;221;g727b3dbef2_0_57"/>
          <p:cNvSpPr txBox="1">
            <a:spLocks noGrp="1"/>
          </p:cNvSpPr>
          <p:nvPr>
            <p:ph type="body" idx="1"/>
          </p:nvPr>
        </p:nvSpPr>
        <p:spPr>
          <a:xfrm>
            <a:off x="554815" y="1978284"/>
            <a:ext cx="9923400" cy="4095900"/>
          </a:xfrm>
          <a:prstGeom prst="rect">
            <a:avLst/>
          </a:prstGeom>
          <a:noFill/>
          <a:ln>
            <a:noFill/>
          </a:ln>
        </p:spPr>
        <p:txBody>
          <a:bodyPr spcFirstLastPara="1" wrap="square" lIns="91425" tIns="45700" rIns="91425" bIns="45700" anchor="t" anchorCtr="0">
            <a:noAutofit/>
          </a:bodyPr>
          <a:lstStyle/>
          <a:p>
            <a:pPr marL="469900" lvl="0" indent="-342900" algn="l" rtl="0">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When was the information published?</a:t>
            </a:r>
            <a:endParaRPr>
              <a:solidFill>
                <a:srgbClr val="3F3F3F"/>
              </a:solidFill>
            </a:endParaRPr>
          </a:p>
          <a:p>
            <a:pPr marL="469900" lvl="0" indent="-342900" algn="l" rtl="0">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When was the web site last updated?</a:t>
            </a:r>
            <a:endParaRPr>
              <a:solidFill>
                <a:srgbClr val="3F3F3F"/>
              </a:solidFill>
            </a:endParaRPr>
          </a:p>
          <a:p>
            <a:pPr marL="469900" lvl="0" indent="-342900" algn="l" rtl="0">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Is timeliness important for your information needs?</a:t>
            </a:r>
            <a:endParaRPr>
              <a:solidFill>
                <a:srgbClr val="3F3F3F"/>
              </a:solidFill>
            </a:endParaRPr>
          </a:p>
          <a:p>
            <a:pPr marL="469900" lvl="0" indent="-342900" algn="l" rtl="0">
              <a:lnSpc>
                <a:spcPct val="200000"/>
              </a:lnSpc>
              <a:spcBef>
                <a:spcPts val="1000"/>
              </a:spcBef>
              <a:spcAft>
                <a:spcPts val="0"/>
              </a:spcAft>
              <a:buClr>
                <a:schemeClr val="dk1"/>
              </a:buClr>
              <a:buSzPts val="2500"/>
              <a:buChar char="●"/>
            </a:pPr>
            <a:r>
              <a:rPr lang="en-US" sz="2500">
                <a:solidFill>
                  <a:srgbClr val="3F3F3F"/>
                </a:solidFill>
                <a:latin typeface="Open Sans"/>
                <a:ea typeface="Open Sans"/>
                <a:cs typeface="Open Sans"/>
                <a:sym typeface="Open Sans"/>
              </a:rPr>
              <a:t>Are the links up to date and do they point to existing pages?</a:t>
            </a:r>
            <a:endParaRPr>
              <a:solidFill>
                <a:srgbClr val="3F3F3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Summary</a:t>
            </a:r>
            <a:endParaRPr>
              <a:solidFill>
                <a:srgbClr val="004890"/>
              </a:solidFill>
              <a:latin typeface="Open Sans"/>
              <a:ea typeface="Open Sans"/>
              <a:cs typeface="Open Sans"/>
              <a:sym typeface="Open Sans"/>
            </a:endParaRPr>
          </a:p>
        </p:txBody>
      </p:sp>
      <p:sp>
        <p:nvSpPr>
          <p:cNvPr id="228" name="Google Shape;228;p20"/>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460375" lvl="0" indent="-342900" algn="l"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This lesson introduced types of information sources based on their originality, variety of information tools and resources, and methods to evaluate retrieved resources. </a:t>
            </a:r>
            <a:endParaRPr>
              <a:solidFill>
                <a:srgbClr val="3F3F3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53fe117696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34" name="Google Shape;234;g53fe117696_0_0"/>
          <p:cNvSpPr txBox="1">
            <a:spLocks noGrp="1"/>
          </p:cNvSpPr>
          <p:nvPr>
            <p:ph type="body" idx="1"/>
          </p:nvPr>
        </p:nvSpPr>
        <p:spPr>
          <a:xfrm>
            <a:off x="750668" y="1829139"/>
            <a:ext cx="10127539" cy="4650600"/>
          </a:xfrm>
          <a:prstGeom prst="rect">
            <a:avLst/>
          </a:prstGeom>
          <a:noFill/>
          <a:ln>
            <a:noFill/>
          </a:ln>
        </p:spPr>
        <p:txBody>
          <a:bodyPr spcFirstLastPara="1" wrap="square" lIns="91425" tIns="45700" rIns="91425" bIns="45700" anchor="t" anchorCtr="0">
            <a:noAutofit/>
          </a:bodyPr>
          <a:lstStyle/>
          <a:p>
            <a:pPr marL="457200" lvl="0" indent="-323850" algn="l" rtl="0">
              <a:lnSpc>
                <a:spcPct val="150000"/>
              </a:lnSpc>
              <a:spcBef>
                <a:spcPts val="0"/>
              </a:spcBef>
              <a:spcAft>
                <a:spcPts val="0"/>
              </a:spcAft>
              <a:buClr>
                <a:schemeClr val="dk1"/>
              </a:buClr>
              <a:buSzPts val="1500"/>
              <a:buFont typeface="Open Sans"/>
              <a:buChar char="●"/>
            </a:pPr>
            <a:r>
              <a:rPr lang="en-US" sz="1500">
                <a:solidFill>
                  <a:srgbClr val="424242"/>
                </a:solidFill>
                <a:latin typeface="Open Sans"/>
                <a:ea typeface="Open Sans"/>
                <a:cs typeface="Open Sans"/>
                <a:sym typeface="Open Sans"/>
              </a:rPr>
              <a:t>Baricz, C. 2021. Comparative Literature Research Guide: Welcome. In: Yale University Library [online]. [Cited 9 July 2021]. </a:t>
            </a:r>
            <a:r>
              <a:rPr lang="en-US" sz="1500" u="sng">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https://guides.library.yale.edu/c.php?g=964120&amp;p=6964388</a:t>
            </a:r>
            <a:r>
              <a:rPr lang="en-US" sz="1500">
                <a:solidFill>
                  <a:srgbClr val="424242"/>
                </a:solidFill>
                <a:latin typeface="Open Sans"/>
                <a:ea typeface="Open Sans"/>
                <a:cs typeface="Open Sans"/>
                <a:sym typeface="Open Sans"/>
              </a:rPr>
              <a:t>  </a:t>
            </a:r>
            <a:endParaRPr sz="1500">
              <a:solidFill>
                <a:srgbClr val="424242"/>
              </a:solidFill>
              <a:latin typeface="Open Sans"/>
              <a:ea typeface="Open Sans"/>
              <a:cs typeface="Open Sans"/>
              <a:sym typeface="Open Sans"/>
            </a:endParaRPr>
          </a:p>
          <a:p>
            <a:pPr marL="457200" lvl="0" indent="-323850" algn="l" rtl="0">
              <a:lnSpc>
                <a:spcPct val="150000"/>
              </a:lnSpc>
              <a:spcBef>
                <a:spcPts val="0"/>
              </a:spcBef>
              <a:spcAft>
                <a:spcPts val="0"/>
              </a:spcAft>
              <a:buClr>
                <a:schemeClr val="dk1"/>
              </a:buClr>
              <a:buSzPts val="1500"/>
              <a:buFont typeface="Open Sans"/>
              <a:buChar char="●"/>
            </a:pPr>
            <a:r>
              <a:rPr lang="en-US" sz="1500">
                <a:solidFill>
                  <a:srgbClr val="424242"/>
                </a:solidFill>
                <a:latin typeface="Open Sans"/>
                <a:ea typeface="Open Sans"/>
                <a:cs typeface="Open Sans"/>
                <a:sym typeface="Open Sans"/>
              </a:rPr>
              <a:t>Becksford, L. 2021. Research Guides: Getting Started with Academic Research: Developing a Topic. In: Virginia Tech University Libraries [online]. [Cited 9 July 2021]. </a:t>
            </a:r>
            <a:r>
              <a:rPr lang="en-US" sz="1500" u="sng">
                <a:solidFill>
                  <a:srgbClr val="42424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https://guides.lib.vt.edu/gettingstarted/topic</a:t>
            </a:r>
            <a:r>
              <a:rPr lang="en-US" sz="1500">
                <a:solidFill>
                  <a:srgbClr val="424242"/>
                </a:solidFill>
                <a:latin typeface="Open Sans"/>
                <a:ea typeface="Open Sans"/>
                <a:cs typeface="Open Sans"/>
                <a:sym typeface="Open Sans"/>
              </a:rPr>
              <a:t>  </a:t>
            </a:r>
            <a:endParaRPr sz="1500">
              <a:solidFill>
                <a:srgbClr val="424242"/>
              </a:solidFill>
              <a:latin typeface="Open Sans"/>
              <a:ea typeface="Open Sans"/>
              <a:cs typeface="Open Sans"/>
              <a:sym typeface="Open Sans"/>
            </a:endParaRPr>
          </a:p>
          <a:p>
            <a:pPr marL="457200" lvl="0" indent="-323850" algn="l" rtl="0">
              <a:lnSpc>
                <a:spcPct val="150000"/>
              </a:lnSpc>
              <a:spcBef>
                <a:spcPts val="0"/>
              </a:spcBef>
              <a:spcAft>
                <a:spcPts val="0"/>
              </a:spcAft>
              <a:buClr>
                <a:schemeClr val="dk1"/>
              </a:buClr>
              <a:buSzPts val="1500"/>
              <a:buFont typeface="Open Sans"/>
              <a:buChar char="●"/>
            </a:pPr>
            <a:r>
              <a:rPr lang="en-US" sz="1500">
                <a:solidFill>
                  <a:srgbClr val="424242"/>
                </a:solidFill>
                <a:latin typeface="Open Sans"/>
                <a:ea typeface="Open Sans"/>
                <a:cs typeface="Open Sans"/>
                <a:sym typeface="Open Sans"/>
              </a:rPr>
              <a:t>Cook, R. 2019. Step 2: Identifying Information Sources: Library Skills. In: University of Michigan Library [online]. [Cited 9 July 2021]. </a:t>
            </a:r>
            <a:r>
              <a:rPr lang="en-US" sz="1500" u="sng">
                <a:solidFill>
                  <a:srgbClr val="424242"/>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https://umich.instructure.com/courses/83460/pages/step-2-identifying-information-sources</a:t>
            </a:r>
            <a:r>
              <a:rPr lang="en-US" sz="1500">
                <a:solidFill>
                  <a:srgbClr val="424242"/>
                </a:solidFill>
                <a:latin typeface="Open Sans"/>
                <a:ea typeface="Open Sans"/>
                <a:cs typeface="Open Sans"/>
                <a:sym typeface="Open Sans"/>
              </a:rPr>
              <a:t> </a:t>
            </a:r>
            <a:endParaRPr sz="1500">
              <a:solidFill>
                <a:srgbClr val="424242"/>
              </a:solidFill>
              <a:latin typeface="Open Sans"/>
              <a:ea typeface="Open Sans"/>
              <a:cs typeface="Open Sans"/>
              <a:sym typeface="Open Sans"/>
            </a:endParaRPr>
          </a:p>
          <a:p>
            <a:pPr marL="457200" lvl="0" indent="-323850" algn="l" rtl="0">
              <a:lnSpc>
                <a:spcPct val="150000"/>
              </a:lnSpc>
              <a:spcBef>
                <a:spcPts val="0"/>
              </a:spcBef>
              <a:spcAft>
                <a:spcPts val="0"/>
              </a:spcAft>
              <a:buClr>
                <a:schemeClr val="dk1"/>
              </a:buClr>
              <a:buSzPts val="1500"/>
              <a:buFont typeface="Open Sans"/>
              <a:buChar char="●"/>
            </a:pPr>
            <a:r>
              <a:rPr lang="en-US" sz="1500">
                <a:solidFill>
                  <a:srgbClr val="424242"/>
                </a:solidFill>
                <a:latin typeface="Open Sans"/>
                <a:ea typeface="Open Sans"/>
                <a:cs typeface="Open Sans"/>
                <a:sym typeface="Open Sans"/>
              </a:rPr>
              <a:t>Teaching &amp; Learning, Ohio State University Libraries. 2015.  Primary, Secondary &amp; Tertiary Sources.  In Choosing &amp; Using Sources: A Guide to Academic Research. The Ohio State University. (Also available at </a:t>
            </a:r>
            <a:r>
              <a:rPr lang="en-US" sz="1500" u="sng">
                <a:solidFill>
                  <a:srgbClr val="42424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https://ohiostate.pressbooks.pub/choosingsources/chapter/primary-secondary-tertiary-sources/)</a:t>
            </a:r>
            <a:endParaRPr sz="1500">
              <a:solidFill>
                <a:srgbClr val="424242"/>
              </a:solidFill>
              <a:latin typeface="Open Sans"/>
              <a:ea typeface="Open Sans"/>
              <a:cs typeface="Open Sans"/>
              <a:sym typeface="Open Sans"/>
            </a:endParaRPr>
          </a:p>
          <a:p>
            <a:pPr marL="457200" lvl="0" indent="-323850" algn="l" rtl="0">
              <a:lnSpc>
                <a:spcPct val="150000"/>
              </a:lnSpc>
              <a:spcBef>
                <a:spcPts val="0"/>
              </a:spcBef>
              <a:spcAft>
                <a:spcPts val="0"/>
              </a:spcAft>
              <a:buClr>
                <a:schemeClr val="dk1"/>
              </a:buClr>
              <a:buSzPts val="1500"/>
              <a:buFont typeface="Open Sans"/>
              <a:buChar char="●"/>
            </a:pPr>
            <a:r>
              <a:rPr lang="en-US" sz="1500">
                <a:solidFill>
                  <a:srgbClr val="424242"/>
                </a:solidFill>
                <a:latin typeface="Open Sans"/>
                <a:ea typeface="Open Sans"/>
                <a:cs typeface="Open Sans"/>
                <a:sym typeface="Open Sans"/>
              </a:rPr>
              <a:t>Teaching &amp; Learning, Ohio State University Libraries. 2015. Choosing &amp; Using Sources: A Guide to Academic Research. The Ohio State University. (Also available at </a:t>
            </a:r>
            <a:r>
              <a:rPr lang="en-US" sz="1500" u="sng">
                <a:solidFill>
                  <a:srgbClr val="42424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https://ohiostate.pressbooks.pub/choosingsources/</a:t>
            </a:r>
            <a:r>
              <a:rPr lang="en-US" sz="1500">
                <a:solidFill>
                  <a:srgbClr val="424242"/>
                </a:solidFill>
                <a:latin typeface="Open Sans"/>
                <a:ea typeface="Open Sans"/>
                <a:cs typeface="Open Sans"/>
                <a:sym typeface="Open Sans"/>
              </a:rPr>
              <a:t>). </a:t>
            </a:r>
            <a:endParaRPr sz="1500">
              <a:solidFill>
                <a:srgbClr val="42424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638122" y="1904804"/>
            <a:ext cx="10611130" cy="3897671"/>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Identifying relevant information	</a:t>
            </a:r>
            <a:endParaRPr>
              <a:solidFill>
                <a:srgbClr val="3F3F3F"/>
              </a:solidFill>
              <a:latin typeface="Open Sans"/>
              <a:ea typeface="Open Sans"/>
              <a:cs typeface="Open Sans"/>
              <a:sym typeface="Open Sans"/>
            </a:endParaRPr>
          </a:p>
          <a:p>
            <a:pPr marL="228600" lvl="0" indent="-228600" algn="l" rtl="0">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Level of information	</a:t>
            </a:r>
            <a:endParaRPr>
              <a:solidFill>
                <a:srgbClr val="3F3F3F"/>
              </a:solidFill>
              <a:latin typeface="Open Sans"/>
              <a:ea typeface="Open Sans"/>
              <a:cs typeface="Open Sans"/>
              <a:sym typeface="Open Sans"/>
            </a:endParaRPr>
          </a:p>
          <a:p>
            <a:pPr marL="228600" lvl="0" indent="-228600" algn="l" rtl="0">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Refining results	</a:t>
            </a:r>
            <a:endParaRPr>
              <a:solidFill>
                <a:srgbClr val="3F3F3F"/>
              </a:solidFill>
              <a:latin typeface="Open Sans"/>
              <a:ea typeface="Open Sans"/>
              <a:cs typeface="Open Sans"/>
              <a:sym typeface="Open Sans"/>
            </a:endParaRPr>
          </a:p>
          <a:p>
            <a:pPr marL="228600" lvl="0" indent="-228600" algn="l" rtl="0">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Primary, secondary, and tertiary sources	</a:t>
            </a:r>
            <a:endParaRPr>
              <a:solidFill>
                <a:srgbClr val="3F3F3F"/>
              </a:solidFill>
              <a:latin typeface="Open Sans"/>
              <a:ea typeface="Open Sans"/>
              <a:cs typeface="Open Sans"/>
              <a:sym typeface="Open Sans"/>
            </a:endParaRPr>
          </a:p>
          <a:p>
            <a:pPr marL="228600" lvl="0" indent="-228600" algn="l" rtl="0">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Academic versus popular information	</a:t>
            </a:r>
            <a:endParaRPr>
              <a:solidFill>
                <a:srgbClr val="3F3F3F"/>
              </a:solidFill>
              <a:latin typeface="Open Sans"/>
              <a:ea typeface="Open Sans"/>
              <a:cs typeface="Open Sans"/>
              <a:sym typeface="Open Sans"/>
            </a:endParaRPr>
          </a:p>
          <a:p>
            <a:pPr marL="228600" lvl="0" indent="-228600" algn="l" rtl="0">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Types of Information resources	</a:t>
            </a:r>
            <a:endParaRPr>
              <a:solidFill>
                <a:srgbClr val="3F3F3F"/>
              </a:solidFill>
              <a:latin typeface="Open Sans"/>
              <a:ea typeface="Open Sans"/>
              <a:cs typeface="Open Sans"/>
              <a:sym typeface="Open Sans"/>
            </a:endParaRPr>
          </a:p>
          <a:p>
            <a:pPr marL="228600" lvl="0" indent="-228600" algn="l" rtl="0">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Access tools	</a:t>
            </a:r>
            <a:endParaRPr>
              <a:solidFill>
                <a:srgbClr val="3F3F3F"/>
              </a:solidFill>
              <a:latin typeface="Open Sans"/>
              <a:ea typeface="Open Sans"/>
              <a:cs typeface="Open Sans"/>
              <a:sym typeface="Open Sans"/>
            </a:endParaRPr>
          </a:p>
          <a:p>
            <a:pPr marL="228600" lvl="0" indent="-228600" algn="l" rtl="0">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Evaluating information resources	</a:t>
            </a:r>
            <a:endParaRPr>
              <a:solidFill>
                <a:srgbClr val="3F3F3F"/>
              </a:solidFill>
              <a:latin typeface="Open Sans"/>
              <a:ea typeface="Open Sans"/>
              <a:cs typeface="Open Sans"/>
              <a:sym typeface="Open Sans"/>
            </a:endParaRPr>
          </a:p>
          <a:p>
            <a:pPr marL="228600" lvl="0" indent="-228600" algn="l" rtl="0">
              <a:lnSpc>
                <a:spcPct val="11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Summary	</a:t>
            </a:r>
            <a:endParaRPr>
              <a:solidFill>
                <a:srgbClr val="3F3F3F"/>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40" name="Google Shape;240;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5"/>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6"/>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7"/>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46" name="Google Shape;246;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47" name="Google Shape;247;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48" name="Google Shape;248;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49" name="Google Shape;249;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50" name="Google Shape;250;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51" name="Google Shape;251;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2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Identify relevant sources of information. </a:t>
            </a:r>
            <a:endParaRPr>
              <a:solidFill>
                <a:srgbClr val="3F3F3F"/>
              </a:solidFill>
            </a:endParaRPr>
          </a:p>
          <a:p>
            <a:pPr marL="355600" lvl="0" indent="-342900" algn="l" rtl="0">
              <a:lnSpc>
                <a:spcPct val="12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Distinguish different types of information resources. </a:t>
            </a:r>
            <a:endParaRPr>
              <a:solidFill>
                <a:srgbClr val="3F3F3F"/>
              </a:solidFill>
            </a:endParaRPr>
          </a:p>
          <a:p>
            <a:pPr marL="355600" lvl="0" indent="-342900" algn="l" rtl="0">
              <a:lnSpc>
                <a:spcPct val="12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Become familiar with criteria to evaluate information resources.</a:t>
            </a:r>
            <a:endParaRPr>
              <a:solidFill>
                <a:srgbClr val="3F3F3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Identifying relevant information</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272424" y="1937325"/>
            <a:ext cx="11016260" cy="4678500"/>
          </a:xfrm>
          <a:prstGeom prst="rect">
            <a:avLst/>
          </a:prstGeom>
          <a:noFill/>
          <a:ln>
            <a:noFill/>
          </a:ln>
        </p:spPr>
        <p:txBody>
          <a:bodyPr spcFirstLastPara="1" wrap="square" lIns="91425" tIns="45700" rIns="91425" bIns="45700" anchor="t" anchorCtr="0">
            <a:normAutofit/>
          </a:bodyPr>
          <a:lstStyle/>
          <a:p>
            <a:pPr marL="12700" lvl="0" indent="0" algn="l" rtl="0">
              <a:lnSpc>
                <a:spcPct val="12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There are various tools &amp; services that can be used by researchers  for online research.</a:t>
            </a:r>
            <a:endParaRPr>
              <a:solidFill>
                <a:srgbClr val="3F3F3F"/>
              </a:solidFill>
            </a:endParaRPr>
          </a:p>
          <a:p>
            <a:pPr marL="12700" lvl="0" indent="0" algn="l" rtl="0">
              <a:lnSpc>
                <a:spcPct val="120000"/>
              </a:lnSpc>
              <a:spcBef>
                <a:spcPts val="0"/>
              </a:spcBef>
              <a:spcAft>
                <a:spcPts val="0"/>
              </a:spcAft>
              <a:buClr>
                <a:schemeClr val="dk2"/>
              </a:buClr>
              <a:buSzPts val="2200"/>
              <a:buNone/>
            </a:pPr>
            <a:endParaRPr sz="2800">
              <a:solidFill>
                <a:srgbClr val="3F3F3F"/>
              </a:solidFill>
              <a:latin typeface="Open Sans"/>
              <a:ea typeface="Open Sans"/>
              <a:cs typeface="Open Sans"/>
              <a:sym typeface="Open Sans"/>
            </a:endParaRPr>
          </a:p>
          <a:p>
            <a:pPr marL="12700" lvl="0" indent="0" algn="l" rtl="0">
              <a:lnSpc>
                <a:spcPct val="12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Information managers assist researchers in;</a:t>
            </a:r>
            <a:endParaRPr>
              <a:solidFill>
                <a:srgbClr val="3F3F3F"/>
              </a:solidFill>
            </a:endParaRPr>
          </a:p>
          <a:p>
            <a:pPr marL="984250" lvl="0" indent="-514350" algn="l" rtl="0">
              <a:lnSpc>
                <a:spcPct val="120000"/>
              </a:lnSpc>
              <a:spcBef>
                <a:spcPts val="0"/>
              </a:spcBef>
              <a:spcAft>
                <a:spcPts val="0"/>
              </a:spcAft>
              <a:buClr>
                <a:schemeClr val="dk2"/>
              </a:buClr>
              <a:buSzPts val="2200"/>
              <a:buFont typeface="Arial"/>
              <a:buAutoNum type="romanLcPeriod"/>
            </a:pPr>
            <a:r>
              <a:rPr lang="en-US" sz="2300">
                <a:solidFill>
                  <a:srgbClr val="3F3F3F"/>
                </a:solidFill>
                <a:latin typeface="Open Sans"/>
                <a:ea typeface="Open Sans"/>
                <a:cs typeface="Open Sans"/>
                <a:sym typeface="Open Sans"/>
              </a:rPr>
              <a:t>identifying different types of sources</a:t>
            </a:r>
            <a:endParaRPr>
              <a:solidFill>
                <a:srgbClr val="3F3F3F"/>
              </a:solidFill>
            </a:endParaRPr>
          </a:p>
          <a:p>
            <a:pPr marL="984250" lvl="0" indent="-514350" algn="l" rtl="0">
              <a:lnSpc>
                <a:spcPct val="120000"/>
              </a:lnSpc>
              <a:spcBef>
                <a:spcPts val="0"/>
              </a:spcBef>
              <a:spcAft>
                <a:spcPts val="0"/>
              </a:spcAft>
              <a:buClr>
                <a:schemeClr val="dk2"/>
              </a:buClr>
              <a:buSzPts val="2200"/>
              <a:buFont typeface="Arial"/>
              <a:buAutoNum type="romanLcPeriod"/>
            </a:pPr>
            <a:r>
              <a:rPr lang="en-US" sz="2300">
                <a:solidFill>
                  <a:srgbClr val="3F3F3F"/>
                </a:solidFill>
                <a:latin typeface="Open Sans"/>
                <a:ea typeface="Open Sans"/>
                <a:cs typeface="Open Sans"/>
                <a:sym typeface="Open Sans"/>
              </a:rPr>
              <a:t>evaluating the originality of the sources;</a:t>
            </a:r>
            <a:endParaRPr>
              <a:solidFill>
                <a:srgbClr val="3F3F3F"/>
              </a:solidFill>
            </a:endParaRPr>
          </a:p>
          <a:p>
            <a:pPr marL="984250" lvl="0" indent="-514350" algn="l" rtl="0">
              <a:lnSpc>
                <a:spcPct val="120000"/>
              </a:lnSpc>
              <a:spcBef>
                <a:spcPts val="0"/>
              </a:spcBef>
              <a:spcAft>
                <a:spcPts val="0"/>
              </a:spcAft>
              <a:buClr>
                <a:schemeClr val="dk2"/>
              </a:buClr>
              <a:buSzPts val="2200"/>
              <a:buFont typeface="Arial"/>
              <a:buAutoNum type="romanLcPeriod"/>
            </a:pPr>
            <a:r>
              <a:rPr lang="en-US" sz="2300">
                <a:solidFill>
                  <a:srgbClr val="3F3F3F"/>
                </a:solidFill>
                <a:latin typeface="Open Sans"/>
                <a:ea typeface="Open Sans"/>
                <a:cs typeface="Open Sans"/>
                <a:sym typeface="Open Sans"/>
              </a:rPr>
              <a:t>advising which tools and resources to use; </a:t>
            </a:r>
            <a:endParaRPr>
              <a:solidFill>
                <a:srgbClr val="3F3F3F"/>
              </a:solidFill>
            </a:endParaRPr>
          </a:p>
          <a:p>
            <a:pPr marL="984250" lvl="0" indent="-514350" algn="l" rtl="0">
              <a:lnSpc>
                <a:spcPct val="120000"/>
              </a:lnSpc>
              <a:spcBef>
                <a:spcPts val="0"/>
              </a:spcBef>
              <a:spcAft>
                <a:spcPts val="0"/>
              </a:spcAft>
              <a:buClr>
                <a:schemeClr val="dk2"/>
              </a:buClr>
              <a:buSzPts val="2200"/>
              <a:buFont typeface="Arial"/>
              <a:buAutoNum type="romanLcPeriod"/>
            </a:pPr>
            <a:r>
              <a:rPr lang="en-US" sz="2300">
                <a:solidFill>
                  <a:srgbClr val="3F3F3F"/>
                </a:solidFill>
                <a:latin typeface="Open Sans"/>
                <a:ea typeface="Open Sans"/>
                <a:cs typeface="Open Sans"/>
                <a:sym typeface="Open Sans"/>
              </a:rPr>
              <a:t>employing search techniques to retrieve the best search results</a:t>
            </a:r>
            <a:endParaRPr>
              <a:solidFill>
                <a:srgbClr val="3F3F3F"/>
              </a:solidFill>
            </a:endParaRPr>
          </a:p>
          <a:p>
            <a:pPr marL="984250" lvl="0" indent="-514350" algn="l" rtl="0">
              <a:lnSpc>
                <a:spcPct val="120000"/>
              </a:lnSpc>
              <a:spcBef>
                <a:spcPts val="0"/>
              </a:spcBef>
              <a:spcAft>
                <a:spcPts val="0"/>
              </a:spcAft>
              <a:buClr>
                <a:schemeClr val="dk2"/>
              </a:buClr>
              <a:buSzPts val="2200"/>
              <a:buFont typeface="Arial"/>
              <a:buAutoNum type="romanLcPeriod"/>
            </a:pPr>
            <a:r>
              <a:rPr lang="en-US" sz="2300">
                <a:solidFill>
                  <a:srgbClr val="3F3F3F"/>
                </a:solidFill>
                <a:latin typeface="Open Sans"/>
                <a:ea typeface="Open Sans"/>
                <a:cs typeface="Open Sans"/>
                <a:sym typeface="Open Sans"/>
              </a:rPr>
              <a:t>evaluating the information sources.</a:t>
            </a:r>
            <a:endParaRPr>
              <a:solidFill>
                <a:srgbClr val="3F3F3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Information timeline</a:t>
            </a:r>
            <a:endParaRPr>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680324" y="1945178"/>
            <a:ext cx="4313707"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Information sources become available in the order in which an event occurs.</a:t>
            </a:r>
            <a:endParaRPr>
              <a:solidFill>
                <a:srgbClr val="3F3F3F"/>
              </a:solidFill>
            </a:endParaRPr>
          </a:p>
          <a:p>
            <a:pPr marL="12700" lvl="0" indent="0" algn="l" rtl="0">
              <a:lnSpc>
                <a:spcPct val="100000"/>
              </a:lnSpc>
              <a:spcBef>
                <a:spcPts val="0"/>
              </a:spcBef>
              <a:spcAft>
                <a:spcPts val="0"/>
              </a:spcAft>
              <a:buClr>
                <a:schemeClr val="dk2"/>
              </a:buClr>
              <a:buSzPts val="2200"/>
              <a:buNone/>
            </a:pPr>
            <a:endParaRPr sz="220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latest information can be a deciding factor in identifying the best source.</a:t>
            </a:r>
            <a:endParaRPr>
              <a:solidFill>
                <a:srgbClr val="3F3F3F"/>
              </a:solidFill>
            </a:endParaRPr>
          </a:p>
          <a:p>
            <a:pPr marL="12700" lvl="0" indent="0" algn="l" rtl="0">
              <a:lnSpc>
                <a:spcPct val="100000"/>
              </a:lnSpc>
              <a:spcBef>
                <a:spcPts val="0"/>
              </a:spcBef>
              <a:spcAft>
                <a:spcPts val="0"/>
              </a:spcAft>
              <a:buClr>
                <a:schemeClr val="dk2"/>
              </a:buClr>
              <a:buSzPts val="2200"/>
              <a:buNone/>
            </a:pPr>
            <a:endParaRPr sz="220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graphic shows an example of an event that occurs and the type of information sources that are then produced.</a:t>
            </a:r>
            <a:endParaRPr>
              <a:solidFill>
                <a:srgbClr val="3F3F3F"/>
              </a:solidFill>
            </a:endParaRPr>
          </a:p>
        </p:txBody>
      </p:sp>
      <p:sp>
        <p:nvSpPr>
          <p:cNvPr id="106" name="Google Shape;106;p40"/>
          <p:cNvSpPr txBox="1"/>
          <p:nvPr/>
        </p:nvSpPr>
        <p:spPr>
          <a:xfrm>
            <a:off x="5880295" y="6316712"/>
            <a:ext cx="5211712"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1000" b="0" i="0" u="none" strike="noStrike" cap="none" dirty="0">
                <a:solidFill>
                  <a:srgbClr val="000000"/>
                </a:solidFill>
                <a:latin typeface="Open Sans"/>
                <a:ea typeface="Open Sans"/>
                <a:cs typeface="Open Sans"/>
                <a:sym typeface="Open Sans"/>
              </a:rPr>
              <a:t>Source: University of Michigan. n.d. “Step 2: Identifying Information Sources: Library Skills.”. </a:t>
            </a:r>
            <a:r>
              <a:rPr lang="en-US" sz="1000" b="0" i="0" u="sng" strike="noStrike" cap="none" dirty="0">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https://umich.instructure.com/courses/83460/pages/step-2-identifying-information-sources</a:t>
            </a:r>
            <a:r>
              <a:rPr lang="en-US" sz="1000" b="0" i="0" u="none" strike="noStrike" cap="none" dirty="0">
                <a:solidFill>
                  <a:srgbClr val="000000"/>
                </a:solidFill>
                <a:latin typeface="Open Sans"/>
                <a:ea typeface="Open Sans"/>
                <a:cs typeface="Open Sans"/>
                <a:sym typeface="Open Sans"/>
              </a:rPr>
              <a:t>. Accessed: 24 January 2022</a:t>
            </a:r>
            <a:endParaRPr sz="1000" b="0" i="0" u="none" strike="noStrike" cap="none" dirty="0">
              <a:solidFill>
                <a:srgbClr val="000000"/>
              </a:solidFill>
              <a:latin typeface="Arial"/>
              <a:ea typeface="Arial"/>
              <a:cs typeface="Arial"/>
              <a:sym typeface="Arial"/>
            </a:endParaRPr>
          </a:p>
        </p:txBody>
      </p:sp>
      <p:pic>
        <p:nvPicPr>
          <p:cNvPr id="107" name="Google Shape;107;p40" descr="https://lh6.googleusercontent.com/F3L2hSVa5gXiZB0xHYEF5nQ7gd0bYo376mUI5nt0a0Jw2TD_SBXdiYsVaO4zKsVJ5Xra4Px7D7aFATSyQa1Gm4SUHUzcfBpkwHFOLoR-Grvrrxe19IJR8i-YugXS99Q6nVOSEN7O"/>
          <p:cNvPicPr preferRelativeResize="0"/>
          <p:nvPr/>
        </p:nvPicPr>
        <p:blipFill rotWithShape="1">
          <a:blip r:embed="rId4">
            <a:alphaModFix/>
          </a:blip>
          <a:srcRect/>
          <a:stretch/>
        </p:blipFill>
        <p:spPr>
          <a:xfrm>
            <a:off x="5767716" y="1656355"/>
            <a:ext cx="6424284" cy="4522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27b3dbef2_0_47"/>
          <p:cNvSpPr txBox="1">
            <a:spLocks noGrp="1"/>
          </p:cNvSpPr>
          <p:nvPr>
            <p:ph type="title"/>
          </p:nvPr>
        </p:nvSpPr>
        <p:spPr>
          <a:xfrm>
            <a:off x="0" y="437225"/>
            <a:ext cx="83820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Types of information sources</a:t>
            </a:r>
            <a:endParaRPr>
              <a:solidFill>
                <a:srgbClr val="586F7C"/>
              </a:solidFill>
              <a:latin typeface="Open Sans"/>
              <a:ea typeface="Open Sans"/>
              <a:cs typeface="Open Sans"/>
              <a:sym typeface="Open Sans"/>
            </a:endParaRPr>
          </a:p>
        </p:txBody>
      </p:sp>
      <p:graphicFrame>
        <p:nvGraphicFramePr>
          <p:cNvPr id="113" name="Google Shape;113;g727b3dbef2_0_47"/>
          <p:cNvGraphicFramePr/>
          <p:nvPr/>
        </p:nvGraphicFramePr>
        <p:xfrm>
          <a:off x="984739" y="1800664"/>
          <a:ext cx="10170975" cy="4854977"/>
        </p:xfrm>
        <a:graphic>
          <a:graphicData uri="http://schemas.openxmlformats.org/drawingml/2006/table">
            <a:tbl>
              <a:tblPr firstRow="1" bandRow="1">
                <a:noFill/>
                <a:tableStyleId>{BB1B9DD4-D1A5-4528-A3CD-625FD4405679}</a:tableStyleId>
              </a:tblPr>
              <a:tblGrid>
                <a:gridCol w="3390325">
                  <a:extLst>
                    <a:ext uri="{9D8B030D-6E8A-4147-A177-3AD203B41FA5}">
                      <a16:colId xmlns:a16="http://schemas.microsoft.com/office/drawing/2014/main" val="20000"/>
                    </a:ext>
                  </a:extLst>
                </a:gridCol>
                <a:gridCol w="3390325">
                  <a:extLst>
                    <a:ext uri="{9D8B030D-6E8A-4147-A177-3AD203B41FA5}">
                      <a16:colId xmlns:a16="http://schemas.microsoft.com/office/drawing/2014/main" val="20001"/>
                    </a:ext>
                  </a:extLst>
                </a:gridCol>
                <a:gridCol w="3390325">
                  <a:extLst>
                    <a:ext uri="{9D8B030D-6E8A-4147-A177-3AD203B41FA5}">
                      <a16:colId xmlns:a16="http://schemas.microsoft.com/office/drawing/2014/main" val="20002"/>
                    </a:ext>
                  </a:extLst>
                </a:gridCol>
              </a:tblGrid>
              <a:tr h="905550">
                <a:tc>
                  <a:txBody>
                    <a:bodyPr/>
                    <a:lstStyle/>
                    <a:p>
                      <a:pPr marL="12700" marR="0" lvl="0" indent="0" algn="l" rtl="0">
                        <a:lnSpc>
                          <a:spcPct val="150000"/>
                        </a:lnSpc>
                        <a:spcBef>
                          <a:spcPts val="0"/>
                        </a:spcBef>
                        <a:spcAft>
                          <a:spcPts val="0"/>
                        </a:spcAft>
                        <a:buClr>
                          <a:schemeClr val="dk1"/>
                        </a:buClr>
                        <a:buSzPts val="2200"/>
                        <a:buFont typeface="Open Sans"/>
                        <a:buNone/>
                      </a:pPr>
                      <a:r>
                        <a:rPr lang="en-US" sz="2000" u="none" strike="noStrike" cap="none">
                          <a:solidFill>
                            <a:schemeClr val="lt1"/>
                          </a:solidFill>
                          <a:latin typeface="Open Sans"/>
                          <a:ea typeface="Open Sans"/>
                          <a:cs typeface="Open Sans"/>
                          <a:sym typeface="Open Sans"/>
                        </a:rPr>
                        <a:t>Primary sources</a:t>
                      </a:r>
                      <a:endParaRPr sz="2000" b="1" u="none" strike="noStrike" cap="none">
                        <a:solidFill>
                          <a:schemeClr val="lt1"/>
                        </a:solidFill>
                        <a:latin typeface="Open Sans"/>
                        <a:ea typeface="Open Sans"/>
                        <a:cs typeface="Open Sans"/>
                        <a:sym typeface="Open Sans"/>
                      </a:endParaRPr>
                    </a:p>
                  </a:txBody>
                  <a:tcPr marL="91450" marR="91450" marT="45725" marB="45725"/>
                </a:tc>
                <a:tc>
                  <a:txBody>
                    <a:bodyPr/>
                    <a:lstStyle/>
                    <a:p>
                      <a:pPr marL="0" marR="0" lvl="0" indent="0" algn="l" rtl="0">
                        <a:lnSpc>
                          <a:spcPct val="150000"/>
                        </a:lnSpc>
                        <a:spcBef>
                          <a:spcPts val="0"/>
                        </a:spcBef>
                        <a:spcAft>
                          <a:spcPts val="0"/>
                        </a:spcAft>
                        <a:buClr>
                          <a:srgbClr val="000000"/>
                        </a:buClr>
                        <a:buSzPts val="2000"/>
                        <a:buFont typeface="Arial"/>
                        <a:buNone/>
                      </a:pPr>
                      <a:r>
                        <a:rPr lang="en-US" sz="2000" u="none" strike="noStrike" cap="none">
                          <a:solidFill>
                            <a:schemeClr val="lt1"/>
                          </a:solidFill>
                          <a:latin typeface="Open Sans"/>
                          <a:ea typeface="Open Sans"/>
                          <a:cs typeface="Open Sans"/>
                          <a:sym typeface="Open Sans"/>
                        </a:rPr>
                        <a:t>Secondary sources</a:t>
                      </a:r>
                      <a:endParaRPr sz="1400" u="none" strike="noStrike" cap="none">
                        <a:solidFill>
                          <a:schemeClr val="lt1"/>
                        </a:solidFill>
                      </a:endParaRPr>
                    </a:p>
                    <a:p>
                      <a:pPr marL="0" marR="0" lvl="0" indent="0" algn="l" rtl="0">
                        <a:lnSpc>
                          <a:spcPct val="150000"/>
                        </a:lnSpc>
                        <a:spcBef>
                          <a:spcPts val="0"/>
                        </a:spcBef>
                        <a:spcAft>
                          <a:spcPts val="0"/>
                        </a:spcAft>
                        <a:buClr>
                          <a:srgbClr val="000000"/>
                        </a:buClr>
                        <a:buSzPts val="2000"/>
                        <a:buFont typeface="Arial"/>
                        <a:buNone/>
                      </a:pPr>
                      <a:endParaRPr sz="2000" b="1" u="none" strike="noStrike" cap="none">
                        <a:solidFill>
                          <a:schemeClr val="lt1"/>
                        </a:solidFill>
                        <a:latin typeface="Open Sans"/>
                        <a:ea typeface="Open Sans"/>
                        <a:cs typeface="Open Sans"/>
                        <a:sym typeface="Open Sans"/>
                      </a:endParaRPr>
                    </a:p>
                  </a:txBody>
                  <a:tcPr marL="91450" marR="91450" marT="45725" marB="45725"/>
                </a:tc>
                <a:tc>
                  <a:txBody>
                    <a:bodyPr/>
                    <a:lstStyle/>
                    <a:p>
                      <a:pPr marL="0" marR="0" lvl="0" indent="0" algn="l" rtl="0">
                        <a:lnSpc>
                          <a:spcPct val="150000"/>
                        </a:lnSpc>
                        <a:spcBef>
                          <a:spcPts val="0"/>
                        </a:spcBef>
                        <a:spcAft>
                          <a:spcPts val="0"/>
                        </a:spcAft>
                        <a:buClr>
                          <a:srgbClr val="000000"/>
                        </a:buClr>
                        <a:buSzPts val="2000"/>
                        <a:buFont typeface="Arial"/>
                        <a:buNone/>
                      </a:pPr>
                      <a:r>
                        <a:rPr lang="en-US" sz="2000" u="none" strike="noStrike" cap="none">
                          <a:solidFill>
                            <a:schemeClr val="lt1"/>
                          </a:solidFill>
                          <a:latin typeface="Open Sans"/>
                          <a:ea typeface="Open Sans"/>
                          <a:cs typeface="Open Sans"/>
                          <a:sym typeface="Open Sans"/>
                        </a:rPr>
                        <a:t>Tertiary sources</a:t>
                      </a:r>
                      <a:endParaRPr sz="1400" u="none" strike="noStrike" cap="none">
                        <a:solidFill>
                          <a:schemeClr val="lt1"/>
                        </a:solidFill>
                      </a:endParaRPr>
                    </a:p>
                    <a:p>
                      <a:pPr marL="0" marR="0" lvl="0" indent="0" algn="l" rtl="0">
                        <a:lnSpc>
                          <a:spcPct val="150000"/>
                        </a:lnSpc>
                        <a:spcBef>
                          <a:spcPts val="0"/>
                        </a:spcBef>
                        <a:spcAft>
                          <a:spcPts val="0"/>
                        </a:spcAft>
                        <a:buClr>
                          <a:srgbClr val="000000"/>
                        </a:buClr>
                        <a:buSzPts val="2000"/>
                        <a:buFont typeface="Arial"/>
                        <a:buNone/>
                      </a:pPr>
                      <a:endParaRPr sz="2000" b="1" u="none" strike="noStrike" cap="none">
                        <a:solidFill>
                          <a:schemeClr val="lt1"/>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539850">
                <a:tc>
                  <a:txBody>
                    <a:bodyPr/>
                    <a:lstStyle/>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First formal appearance of results</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Present the original idea</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New research or theories are first revealed</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Allow researchers to get as close as possible to original ideas, events, and first-hand research</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b="1" u="none" strike="noStrike" cap="none">
                          <a:solidFill>
                            <a:srgbClr val="3F3F3F"/>
                          </a:solidFill>
                          <a:latin typeface="Open Sans"/>
                          <a:ea typeface="Open Sans"/>
                          <a:cs typeface="Open Sans"/>
                          <a:sym typeface="Open Sans"/>
                        </a:rPr>
                        <a:t>Examples</a:t>
                      </a:r>
                      <a:r>
                        <a:rPr lang="en-US" sz="1400" u="none" strike="noStrike" cap="none">
                          <a:solidFill>
                            <a:srgbClr val="3F3F3F"/>
                          </a:solidFill>
                          <a:latin typeface="Open Sans"/>
                          <a:ea typeface="Open Sans"/>
                          <a:cs typeface="Open Sans"/>
                          <a:sym typeface="Open Sans"/>
                        </a:rPr>
                        <a:t>: Interviews, analyzed field data, original experiments or research</a:t>
                      </a:r>
                      <a:endParaRPr sz="1400" u="none" strike="noStrike" cap="none">
                        <a:solidFill>
                          <a:srgbClr val="3F3F3F"/>
                        </a:solidFill>
                      </a:endParaRPr>
                    </a:p>
                    <a:p>
                      <a:pPr marL="285750" marR="0" lvl="0" indent="-196850" algn="l" rtl="0">
                        <a:lnSpc>
                          <a:spcPct val="150000"/>
                        </a:lnSpc>
                        <a:spcBef>
                          <a:spcPts val="0"/>
                        </a:spcBef>
                        <a:spcAft>
                          <a:spcPts val="0"/>
                        </a:spcAft>
                        <a:buClr>
                          <a:srgbClr val="000000"/>
                        </a:buClr>
                        <a:buSzPts val="1400"/>
                        <a:buFont typeface="Arial"/>
                        <a:buNone/>
                      </a:pPr>
                      <a:endParaRPr sz="1400" u="none" strike="noStrike" cap="none">
                        <a:solidFill>
                          <a:srgbClr val="3F3F3F"/>
                        </a:solidFill>
                        <a:latin typeface="Open Sans"/>
                        <a:ea typeface="Open Sans"/>
                        <a:cs typeface="Open Sans"/>
                        <a:sym typeface="Open Sans"/>
                      </a:endParaRPr>
                    </a:p>
                  </a:txBody>
                  <a:tcPr marL="91450" marR="91450" marT="45725" marB="45725"/>
                </a:tc>
                <a:tc>
                  <a:txBody>
                    <a:bodyPr/>
                    <a:lstStyle/>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Interpretations and evaluations of primary sources</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Analyze, review, or summarize information in primary sources &amp; other secondary sources</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Rely on other secondary sources and standard disciplinary methods to reach results</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b="1" u="none" strike="noStrike" cap="none">
                          <a:solidFill>
                            <a:srgbClr val="3F3F3F"/>
                          </a:solidFill>
                          <a:latin typeface="Open Sans"/>
                          <a:ea typeface="Open Sans"/>
                          <a:cs typeface="Open Sans"/>
                          <a:sym typeface="Open Sans"/>
                        </a:rPr>
                        <a:t>Examples</a:t>
                      </a:r>
                      <a:r>
                        <a:rPr lang="en-US" sz="1400" u="none" strike="noStrike" cap="none">
                          <a:solidFill>
                            <a:srgbClr val="3F3F3F"/>
                          </a:solidFill>
                          <a:latin typeface="Open Sans"/>
                          <a:ea typeface="Open Sans"/>
                          <a:cs typeface="Open Sans"/>
                          <a:sym typeface="Open Sans"/>
                        </a:rPr>
                        <a:t>: Review articles, journal articles, academic books, dissertations</a:t>
                      </a:r>
                      <a:endParaRPr sz="1400" u="none" strike="noStrike" cap="none">
                        <a:solidFill>
                          <a:srgbClr val="3F3F3F"/>
                        </a:solidFill>
                      </a:endParaRPr>
                    </a:p>
                    <a:p>
                      <a:pPr marL="285750" marR="0" lvl="0" indent="-196850" algn="l" rtl="0">
                        <a:lnSpc>
                          <a:spcPct val="150000"/>
                        </a:lnSpc>
                        <a:spcBef>
                          <a:spcPts val="0"/>
                        </a:spcBef>
                        <a:spcAft>
                          <a:spcPts val="0"/>
                        </a:spcAft>
                        <a:buClr>
                          <a:srgbClr val="000000"/>
                        </a:buClr>
                        <a:buSzPts val="1400"/>
                        <a:buFont typeface="Arial"/>
                        <a:buNone/>
                      </a:pPr>
                      <a:endParaRPr sz="1400" u="none" strike="noStrike" cap="none">
                        <a:solidFill>
                          <a:srgbClr val="3F3F3F"/>
                        </a:solidFill>
                        <a:latin typeface="Open Sans"/>
                        <a:ea typeface="Open Sans"/>
                        <a:cs typeface="Open Sans"/>
                        <a:sym typeface="Open Sans"/>
                      </a:endParaRPr>
                    </a:p>
                  </a:txBody>
                  <a:tcPr marL="91450" marR="91450" marT="45725" marB="45725"/>
                </a:tc>
                <a:tc>
                  <a:txBody>
                    <a:bodyPr/>
                    <a:lstStyle/>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Information based on both primary and secondary sources</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Provide data within a context which can help the researcher interpret the information</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Provide facts and brief descriptions of key information</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u="none" strike="noStrike" cap="none">
                          <a:solidFill>
                            <a:srgbClr val="3F3F3F"/>
                          </a:solidFill>
                          <a:latin typeface="Open Sans"/>
                          <a:ea typeface="Open Sans"/>
                          <a:cs typeface="Open Sans"/>
                          <a:sym typeface="Open Sans"/>
                        </a:rPr>
                        <a:t>Present summaries and general information</a:t>
                      </a:r>
                      <a:endParaRPr sz="1400" u="none" strike="noStrike" cap="none">
                        <a:solidFill>
                          <a:srgbClr val="3F3F3F"/>
                        </a:solidFill>
                      </a:endParaRPr>
                    </a:p>
                    <a:p>
                      <a:pPr marL="285750" marR="0" lvl="0" indent="-285750" algn="l" rtl="0">
                        <a:lnSpc>
                          <a:spcPct val="150000"/>
                        </a:lnSpc>
                        <a:spcBef>
                          <a:spcPts val="0"/>
                        </a:spcBef>
                        <a:spcAft>
                          <a:spcPts val="0"/>
                        </a:spcAft>
                        <a:buClr>
                          <a:srgbClr val="000000"/>
                        </a:buClr>
                        <a:buSzPts val="1400"/>
                        <a:buFont typeface="Arial"/>
                        <a:buChar char="•"/>
                      </a:pPr>
                      <a:r>
                        <a:rPr lang="en-US" sz="1400" b="1" u="none" strike="noStrike" cap="none">
                          <a:solidFill>
                            <a:srgbClr val="3F3F3F"/>
                          </a:solidFill>
                          <a:latin typeface="Open Sans"/>
                          <a:ea typeface="Open Sans"/>
                          <a:cs typeface="Open Sans"/>
                          <a:sym typeface="Open Sans"/>
                        </a:rPr>
                        <a:t>Examples</a:t>
                      </a:r>
                      <a:r>
                        <a:rPr lang="en-US" sz="1400" u="none" strike="noStrike" cap="none">
                          <a:solidFill>
                            <a:srgbClr val="3F3F3F"/>
                          </a:solidFill>
                          <a:latin typeface="Open Sans"/>
                          <a:ea typeface="Open Sans"/>
                          <a:cs typeface="Open Sans"/>
                          <a:sym typeface="Open Sans"/>
                        </a:rPr>
                        <a:t>: encyclopedias, textbooks, indexes, bibliographies</a:t>
                      </a:r>
                      <a:endParaRPr sz="1400" u="none" strike="noStrike" cap="none">
                        <a:solidFill>
                          <a:srgbClr val="3F3F3F"/>
                        </a:solidFill>
                      </a:endParaRPr>
                    </a:p>
                    <a:p>
                      <a:pPr marL="285750" marR="0" lvl="0" indent="-196850" algn="l" rtl="0">
                        <a:lnSpc>
                          <a:spcPct val="150000"/>
                        </a:lnSpc>
                        <a:spcBef>
                          <a:spcPts val="0"/>
                        </a:spcBef>
                        <a:spcAft>
                          <a:spcPts val="0"/>
                        </a:spcAft>
                        <a:buClr>
                          <a:srgbClr val="000000"/>
                        </a:buClr>
                        <a:buSzPts val="1400"/>
                        <a:buFont typeface="Arial"/>
                        <a:buNone/>
                      </a:pPr>
                      <a:endParaRPr sz="1400" u="none" strike="noStrike" cap="none">
                        <a:solidFill>
                          <a:srgbClr val="3F3F3F"/>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727b3dbef2_0_52"/>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 Advantages and Disadvantages</a:t>
            </a:r>
            <a:endParaRPr/>
          </a:p>
        </p:txBody>
      </p:sp>
      <p:graphicFrame>
        <p:nvGraphicFramePr>
          <p:cNvPr id="119" name="Google Shape;119;g727b3dbef2_0_52"/>
          <p:cNvGraphicFramePr/>
          <p:nvPr/>
        </p:nvGraphicFramePr>
        <p:xfrm>
          <a:off x="787790" y="1913207"/>
          <a:ext cx="9748875" cy="4623074"/>
        </p:xfrm>
        <a:graphic>
          <a:graphicData uri="http://schemas.openxmlformats.org/drawingml/2006/table">
            <a:tbl>
              <a:tblPr firstRow="1" firstCol="1" bandRow="1">
                <a:gradFill>
                  <a:gsLst>
                    <a:gs pos="0">
                      <a:srgbClr val="BDD5E1"/>
                    </a:gs>
                    <a:gs pos="35000">
                      <a:srgbClr val="D2E1E7"/>
                    </a:gs>
                    <a:gs pos="100000">
                      <a:srgbClr val="ECF3F6"/>
                    </a:gs>
                  </a:gsLst>
                  <a:lin ang="16200000" scaled="0"/>
                </a:gradFill>
                <a:tableStyleId>{C29171E8-4E12-49F8-917F-33005CE583C2}</a:tableStyleId>
              </a:tblPr>
              <a:tblGrid>
                <a:gridCol w="3249625">
                  <a:extLst>
                    <a:ext uri="{9D8B030D-6E8A-4147-A177-3AD203B41FA5}">
                      <a16:colId xmlns:a16="http://schemas.microsoft.com/office/drawing/2014/main" val="20000"/>
                    </a:ext>
                  </a:extLst>
                </a:gridCol>
                <a:gridCol w="3249625">
                  <a:extLst>
                    <a:ext uri="{9D8B030D-6E8A-4147-A177-3AD203B41FA5}">
                      <a16:colId xmlns:a16="http://schemas.microsoft.com/office/drawing/2014/main" val="20001"/>
                    </a:ext>
                  </a:extLst>
                </a:gridCol>
                <a:gridCol w="3249625">
                  <a:extLst>
                    <a:ext uri="{9D8B030D-6E8A-4147-A177-3AD203B41FA5}">
                      <a16:colId xmlns:a16="http://schemas.microsoft.com/office/drawing/2014/main" val="20002"/>
                    </a:ext>
                  </a:extLst>
                </a:gridCol>
              </a:tblGrid>
              <a:tr h="475950">
                <a:tc>
                  <a:txBody>
                    <a:bodyPr/>
                    <a:lstStyle/>
                    <a:p>
                      <a:pPr marL="0" marR="0" lvl="0" indent="0" algn="l" rtl="0">
                        <a:lnSpc>
                          <a:spcPct val="107000"/>
                        </a:lnSpc>
                        <a:spcBef>
                          <a:spcPts val="0"/>
                        </a:spcBef>
                        <a:spcAft>
                          <a:spcPts val="0"/>
                        </a:spcAft>
                        <a:buClr>
                          <a:srgbClr val="000000"/>
                        </a:buClr>
                        <a:buSzPts val="1800"/>
                        <a:buFont typeface="Arial"/>
                        <a:buNone/>
                      </a:pPr>
                      <a:r>
                        <a:rPr lang="en-US" sz="1800" u="none" strike="noStrike" cap="none">
                          <a:latin typeface="Open Sans"/>
                          <a:ea typeface="Open Sans"/>
                          <a:cs typeface="Open Sans"/>
                          <a:sym typeface="Open Sans"/>
                        </a:rPr>
                        <a:t>Type of source</a:t>
                      </a:r>
                      <a:endParaRPr sz="1800" u="none" strike="noStrike" cap="none">
                        <a:latin typeface="Open Sans"/>
                        <a:ea typeface="Open Sans"/>
                        <a:cs typeface="Open Sans"/>
                        <a:sym typeface="Open Sans"/>
                      </a:endParaRPr>
                    </a:p>
                  </a:txBody>
                  <a:tcPr marL="63500" marR="63500" marT="63500" marB="63500"/>
                </a:tc>
                <a:tc>
                  <a:txBody>
                    <a:bodyPr/>
                    <a:lstStyle/>
                    <a:p>
                      <a:pPr marL="0" marR="0" lvl="0" indent="0" algn="l" rtl="0">
                        <a:lnSpc>
                          <a:spcPct val="107000"/>
                        </a:lnSpc>
                        <a:spcBef>
                          <a:spcPts val="0"/>
                        </a:spcBef>
                        <a:spcAft>
                          <a:spcPts val="0"/>
                        </a:spcAft>
                        <a:buClr>
                          <a:srgbClr val="000000"/>
                        </a:buClr>
                        <a:buSzPts val="1800"/>
                        <a:buFont typeface="Arial"/>
                        <a:buNone/>
                      </a:pPr>
                      <a:r>
                        <a:rPr lang="en-US" sz="1800" u="none" strike="noStrike" cap="none">
                          <a:latin typeface="Open Sans"/>
                          <a:ea typeface="Open Sans"/>
                          <a:cs typeface="Open Sans"/>
                          <a:sym typeface="Open Sans"/>
                        </a:rPr>
                        <a:t>Advantages</a:t>
                      </a:r>
                      <a:endParaRPr sz="1400" u="none" strike="noStrike" cap="none"/>
                    </a:p>
                  </a:txBody>
                  <a:tcPr marL="63500" marR="63500" marT="63500" marB="63500"/>
                </a:tc>
                <a:tc>
                  <a:txBody>
                    <a:bodyPr/>
                    <a:lstStyle/>
                    <a:p>
                      <a:pPr marL="0" marR="0" lvl="0" indent="0" algn="l" rtl="0">
                        <a:lnSpc>
                          <a:spcPct val="107000"/>
                        </a:lnSpc>
                        <a:spcBef>
                          <a:spcPts val="0"/>
                        </a:spcBef>
                        <a:spcAft>
                          <a:spcPts val="0"/>
                        </a:spcAft>
                        <a:buClr>
                          <a:srgbClr val="000000"/>
                        </a:buClr>
                        <a:buSzPts val="1800"/>
                        <a:buFont typeface="Arial"/>
                        <a:buNone/>
                      </a:pPr>
                      <a:r>
                        <a:rPr lang="en-US" sz="1800" u="none" strike="noStrike" cap="none">
                          <a:latin typeface="Open Sans"/>
                          <a:ea typeface="Open Sans"/>
                          <a:cs typeface="Open Sans"/>
                          <a:sym typeface="Open Sans"/>
                        </a:rPr>
                        <a:t>Disadvantages</a:t>
                      </a:r>
                      <a:endParaRPr sz="1400" u="none" strike="noStrike" cap="none"/>
                    </a:p>
                  </a:txBody>
                  <a:tcPr marL="63500" marR="63500" marT="63500" marB="63500"/>
                </a:tc>
                <a:extLst>
                  <a:ext uri="{0D108BD9-81ED-4DB2-BD59-A6C34878D82A}">
                    <a16:rowId xmlns:a16="http://schemas.microsoft.com/office/drawing/2014/main" val="10000"/>
                  </a:ext>
                </a:extLst>
              </a:tr>
              <a:tr h="475950">
                <a:tc>
                  <a:txBody>
                    <a:bodyPr/>
                    <a:lstStyle/>
                    <a:p>
                      <a:pPr marL="0" marR="0" lvl="0" indent="0" algn="l" rtl="0">
                        <a:lnSpc>
                          <a:spcPct val="107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Primary sources</a:t>
                      </a:r>
                      <a:endParaRPr sz="1400" u="none" strike="noStrike" cap="none">
                        <a:solidFill>
                          <a:srgbClr val="3F3F3F"/>
                        </a:solidFill>
                      </a:endParaRPr>
                    </a:p>
                  </a:txBody>
                  <a:tcPr marL="63500" marR="63500" marT="63500" marB="63500"/>
                </a:tc>
                <a:tc>
                  <a: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Original data</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Unbiased information</a:t>
                      </a:r>
                      <a:endParaRPr sz="1400" u="none" strike="noStrike" cap="none">
                        <a:solidFill>
                          <a:srgbClr val="3F3F3F"/>
                        </a:solidFill>
                      </a:endParaRPr>
                    </a:p>
                  </a:txBody>
                  <a:tcPr marL="63500" marR="63500" marT="63500" marB="63500"/>
                </a:tc>
                <a:tc>
                  <a: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Large volume of data</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Time consuming</a:t>
                      </a:r>
                      <a:endParaRPr sz="1400" u="none" strike="noStrike" cap="none">
                        <a:solidFill>
                          <a:srgbClr val="3F3F3F"/>
                        </a:solidFill>
                      </a:endParaRPr>
                    </a:p>
                  </a:txBody>
                  <a:tcPr marL="63500" marR="63500" marT="63500" marB="63500"/>
                </a:tc>
                <a:extLst>
                  <a:ext uri="{0D108BD9-81ED-4DB2-BD59-A6C34878D82A}">
                    <a16:rowId xmlns:a16="http://schemas.microsoft.com/office/drawing/2014/main" val="10001"/>
                  </a:ext>
                </a:extLst>
              </a:tr>
              <a:tr h="475950">
                <a:tc>
                  <a:txBody>
                    <a:bodyPr/>
                    <a:lstStyle/>
                    <a:p>
                      <a:pPr marL="0" marR="0" lvl="0" indent="0" algn="l" rtl="0">
                        <a:lnSpc>
                          <a:spcPct val="107000"/>
                        </a:lnSpc>
                        <a:spcBef>
                          <a:spcPts val="0"/>
                        </a:spcBef>
                        <a:spcAft>
                          <a:spcPts val="0"/>
                        </a:spcAft>
                        <a:buClr>
                          <a:srgbClr val="000000"/>
                        </a:buClr>
                        <a:buSzPts val="1600"/>
                        <a:buFont typeface="Arial"/>
                        <a:buNone/>
                      </a:pPr>
                      <a:r>
                        <a:rPr lang="en-US" sz="1600" b="1" u="none" strike="noStrike" cap="none">
                          <a:solidFill>
                            <a:srgbClr val="3F3F3F"/>
                          </a:solidFill>
                          <a:latin typeface="Open Sans"/>
                          <a:ea typeface="Open Sans"/>
                          <a:cs typeface="Open Sans"/>
                          <a:sym typeface="Open Sans"/>
                        </a:rPr>
                        <a:t>Secondary sources</a:t>
                      </a:r>
                      <a:endParaRPr sz="1600" b="1" u="none" strike="noStrike" cap="none">
                        <a:solidFill>
                          <a:srgbClr val="3F3F3F"/>
                        </a:solidFill>
                        <a:latin typeface="Open Sans"/>
                        <a:ea typeface="Open Sans"/>
                        <a:cs typeface="Open Sans"/>
                        <a:sym typeface="Open Sans"/>
                      </a:endParaRPr>
                    </a:p>
                  </a:txBody>
                  <a:tcPr marL="63500" marR="63500" marT="63500" marB="63500"/>
                </a:tc>
                <a:tc>
                  <a: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Rapid access to primary literature</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Generally high standard journals</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The ability to perform complex searches</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Routine updates on selected topics (alerts)</a:t>
                      </a:r>
                      <a:endParaRPr sz="1400" u="none" strike="noStrike" cap="none">
                        <a:solidFill>
                          <a:srgbClr val="3F3F3F"/>
                        </a:solidFill>
                      </a:endParaRPr>
                    </a:p>
                  </a:txBody>
                  <a:tcPr marL="63500" marR="63500" marT="63500" marB="63500"/>
                </a:tc>
                <a:tc>
                  <a: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Time lag </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Command language varies</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Proficient search skills are needed</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Can be expensive</a:t>
                      </a:r>
                      <a:endParaRPr sz="1400" u="none" strike="noStrike" cap="none">
                        <a:solidFill>
                          <a:srgbClr val="3F3F3F"/>
                        </a:solidFill>
                      </a:endParaRPr>
                    </a:p>
                  </a:txBody>
                  <a:tcPr marL="63500" marR="63500" marT="63500" marB="63500"/>
                </a:tc>
                <a:extLst>
                  <a:ext uri="{0D108BD9-81ED-4DB2-BD59-A6C34878D82A}">
                    <a16:rowId xmlns:a16="http://schemas.microsoft.com/office/drawing/2014/main" val="10002"/>
                  </a:ext>
                </a:extLst>
              </a:tr>
              <a:tr h="1311975">
                <a:tc>
                  <a:txBody>
                    <a:bodyPr/>
                    <a:lstStyle/>
                    <a:p>
                      <a:pPr marL="0" marR="0" lvl="0" indent="0" algn="l" rtl="0">
                        <a:lnSpc>
                          <a:spcPct val="107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Tertiary sources</a:t>
                      </a:r>
                      <a:endParaRPr sz="1400" u="none" strike="noStrike" cap="none">
                        <a:solidFill>
                          <a:srgbClr val="3F3F3F"/>
                        </a:solidFill>
                      </a:endParaRPr>
                    </a:p>
                  </a:txBody>
                  <a:tcPr marL="63500" marR="63500" marT="63500" marB="63500"/>
                </a:tc>
                <a:tc>
                  <a: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Easy access</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Easy to use</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Concise</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Relatively inexpensive</a:t>
                      </a:r>
                      <a:endParaRPr sz="1400" u="none" strike="noStrike" cap="none">
                        <a:solidFill>
                          <a:srgbClr val="3F3F3F"/>
                        </a:solidFill>
                      </a:endParaRPr>
                    </a:p>
                  </a:txBody>
                  <a:tcPr marL="63500" marR="63500" marT="63500" marB="63500"/>
                </a:tc>
                <a:tc>
                  <a: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Time lag </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Outdated</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Incomplete information</a:t>
                      </a:r>
                      <a:endParaRPr sz="1400" u="none" strike="noStrike" cap="none">
                        <a:solidFill>
                          <a:srgbClr val="3F3F3F"/>
                        </a:solidFill>
                      </a:endParaRPr>
                    </a:p>
                    <a:p>
                      <a:pPr marL="342900" marR="0" lvl="0" indent="-342900" algn="l" rtl="0">
                        <a:lnSpc>
                          <a:spcPct val="107000"/>
                        </a:lnSpc>
                        <a:spcBef>
                          <a:spcPts val="0"/>
                        </a:spcBef>
                        <a:spcAft>
                          <a:spcPts val="0"/>
                        </a:spcAft>
                        <a:buClr>
                          <a:srgbClr val="000000"/>
                        </a:buClr>
                        <a:buSzPts val="1000"/>
                        <a:buFont typeface="Noto Sans Symbols"/>
                        <a:buChar char="∙"/>
                      </a:pPr>
                      <a:r>
                        <a:rPr lang="en-US" sz="1600" u="none" strike="noStrike" cap="none">
                          <a:solidFill>
                            <a:srgbClr val="3F3F3F"/>
                          </a:solidFill>
                          <a:latin typeface="Open Sans"/>
                          <a:ea typeface="Open Sans"/>
                          <a:cs typeface="Open Sans"/>
                          <a:sym typeface="Open Sans"/>
                        </a:rPr>
                        <a:t>Incorrect interpretation</a:t>
                      </a:r>
                      <a:endParaRPr sz="1400" u="none" strike="noStrike" cap="none">
                        <a:solidFill>
                          <a:srgbClr val="3F3F3F"/>
                        </a:solidFill>
                      </a:endParaRPr>
                    </a:p>
                  </a:txBody>
                  <a:tcPr marL="63500" marR="63500" marT="63500" marB="63500"/>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Information resources</a:t>
            </a:r>
            <a:endParaRPr>
              <a:solidFill>
                <a:srgbClr val="586F7C"/>
              </a:solidFill>
              <a:latin typeface="Open Sans"/>
              <a:ea typeface="Open Sans"/>
              <a:cs typeface="Open Sans"/>
              <a:sym typeface="Open Sans"/>
            </a:endParaRPr>
          </a:p>
        </p:txBody>
      </p:sp>
      <p:sp>
        <p:nvSpPr>
          <p:cNvPr id="126" name="Google Shape;126;p41"/>
          <p:cNvSpPr txBox="1">
            <a:spLocks noGrp="1"/>
          </p:cNvSpPr>
          <p:nvPr>
            <p:ph type="body" idx="1"/>
          </p:nvPr>
        </p:nvSpPr>
        <p:spPr>
          <a:xfrm>
            <a:off x="311960" y="1708287"/>
            <a:ext cx="10725600" cy="40959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chemeClr val="dk1"/>
              </a:buClr>
              <a:buSzPts val="1800"/>
              <a:buChar char="●"/>
            </a:pPr>
            <a:r>
              <a:rPr lang="en-US" sz="1800" b="1">
                <a:solidFill>
                  <a:srgbClr val="3F3F3F"/>
                </a:solidFill>
                <a:latin typeface="Open Sans"/>
                <a:ea typeface="Open Sans"/>
                <a:cs typeface="Open Sans"/>
                <a:sym typeface="Open Sans"/>
              </a:rPr>
              <a:t>Newspapers</a:t>
            </a:r>
            <a:r>
              <a:rPr lang="en-US" sz="1800">
                <a:solidFill>
                  <a:srgbClr val="3F3F3F"/>
                </a:solidFill>
                <a:latin typeface="Open Sans"/>
                <a:ea typeface="Open Sans"/>
                <a:cs typeface="Open Sans"/>
                <a:sym typeface="Open Sans"/>
              </a:rPr>
              <a:t>: are a collection of articles about current events usually published daily.</a:t>
            </a:r>
            <a:endParaRPr sz="1800">
              <a:solidFill>
                <a:srgbClr val="3F3F3F"/>
              </a:solidFill>
              <a:latin typeface="Open Sans"/>
              <a:ea typeface="Open Sans"/>
              <a:cs typeface="Open Sans"/>
              <a:sym typeface="Open Sans"/>
            </a:endParaRPr>
          </a:p>
          <a:p>
            <a:pPr marL="457200" lvl="0" indent="-381000" algn="just" rtl="0">
              <a:lnSpc>
                <a:spcPct val="100000"/>
              </a:lnSpc>
              <a:spcBef>
                <a:spcPts val="1200"/>
              </a:spcBef>
              <a:spcAft>
                <a:spcPts val="0"/>
              </a:spcAft>
              <a:buClr>
                <a:schemeClr val="dk1"/>
              </a:buClr>
              <a:buSzPts val="2400"/>
              <a:buFont typeface="Arial"/>
              <a:buChar char="•"/>
            </a:pPr>
            <a:r>
              <a:rPr lang="en-US" sz="1800" b="1">
                <a:solidFill>
                  <a:srgbClr val="3F3F3F"/>
                </a:solidFill>
                <a:latin typeface="Open Sans"/>
                <a:ea typeface="Open Sans"/>
                <a:cs typeface="Open Sans"/>
                <a:sym typeface="Open Sans"/>
              </a:rPr>
              <a:t>Magazines:</a:t>
            </a:r>
            <a:r>
              <a:rPr lang="en-US" sz="1800">
                <a:solidFill>
                  <a:srgbClr val="3F3F3F"/>
                </a:solidFill>
                <a:latin typeface="Open Sans"/>
                <a:ea typeface="Open Sans"/>
                <a:cs typeface="Open Sans"/>
                <a:sym typeface="Open Sans"/>
              </a:rPr>
              <a:t> are a collection of articles and images about different topics of popular interest and current events (e.g., ‘National Geographic’, ‘People’).</a:t>
            </a:r>
            <a:endParaRPr sz="1800">
              <a:solidFill>
                <a:srgbClr val="3F3F3F"/>
              </a:solidFill>
              <a:latin typeface="Open Sans"/>
              <a:ea typeface="Open Sans"/>
              <a:cs typeface="Open Sans"/>
              <a:sym typeface="Open Sans"/>
            </a:endParaRPr>
          </a:p>
          <a:p>
            <a:pPr marL="457200" lvl="0" indent="-381000" algn="just" rtl="0">
              <a:lnSpc>
                <a:spcPct val="100000"/>
              </a:lnSpc>
              <a:spcBef>
                <a:spcPts val="1200"/>
              </a:spcBef>
              <a:spcAft>
                <a:spcPts val="0"/>
              </a:spcAft>
              <a:buClr>
                <a:schemeClr val="dk1"/>
              </a:buClr>
              <a:buSzPts val="2400"/>
              <a:buFont typeface="Arial"/>
              <a:buChar char="•"/>
            </a:pPr>
            <a:r>
              <a:rPr lang="en-US" sz="1800" b="1">
                <a:solidFill>
                  <a:srgbClr val="3F3F3F"/>
                </a:solidFill>
                <a:latin typeface="Open Sans"/>
                <a:ea typeface="Open Sans"/>
                <a:cs typeface="Open Sans"/>
                <a:sym typeface="Open Sans"/>
              </a:rPr>
              <a:t>Trade journals:</a:t>
            </a:r>
            <a:r>
              <a:rPr lang="en-US" sz="1800">
                <a:solidFill>
                  <a:srgbClr val="3F3F3F"/>
                </a:solidFill>
                <a:latin typeface="Open Sans"/>
                <a:ea typeface="Open Sans"/>
                <a:cs typeface="Open Sans"/>
                <a:sym typeface="Open Sans"/>
              </a:rPr>
              <a:t> are a collection of news, trends and articles for a specific industry written by professionals, and experts in that field. (e.g., ‘APA Monitor’, ‘Advertising Age’).</a:t>
            </a:r>
            <a:endParaRPr sz="1800">
              <a:solidFill>
                <a:srgbClr val="3F3F3F"/>
              </a:solidFill>
              <a:latin typeface="Open Sans"/>
              <a:ea typeface="Open Sans"/>
              <a:cs typeface="Open Sans"/>
              <a:sym typeface="Open Sans"/>
            </a:endParaRPr>
          </a:p>
          <a:p>
            <a:pPr marL="457200" lvl="0" indent="-381000" algn="just" rtl="0">
              <a:lnSpc>
                <a:spcPct val="100000"/>
              </a:lnSpc>
              <a:spcBef>
                <a:spcPts val="1200"/>
              </a:spcBef>
              <a:spcAft>
                <a:spcPts val="0"/>
              </a:spcAft>
              <a:buClr>
                <a:schemeClr val="dk1"/>
              </a:buClr>
              <a:buSzPts val="2400"/>
              <a:buFont typeface="Arial"/>
              <a:buChar char="•"/>
            </a:pPr>
            <a:r>
              <a:rPr lang="en-US" sz="1800" b="1">
                <a:solidFill>
                  <a:srgbClr val="3F3F3F"/>
                </a:solidFill>
                <a:latin typeface="Open Sans"/>
                <a:ea typeface="Open Sans"/>
                <a:cs typeface="Open Sans"/>
                <a:sym typeface="Open Sans"/>
              </a:rPr>
              <a:t>Academic (peer reviewed) journal</a:t>
            </a:r>
            <a:r>
              <a:rPr lang="en-US" sz="1800">
                <a:solidFill>
                  <a:srgbClr val="3F3F3F"/>
                </a:solidFill>
                <a:latin typeface="Open Sans"/>
                <a:ea typeface="Open Sans"/>
                <a:cs typeface="Open Sans"/>
                <a:sym typeface="Open Sans"/>
              </a:rPr>
              <a:t> is a collection of articles written by scholars and peer reviewed by experts in the field. </a:t>
            </a:r>
            <a:endParaRPr sz="1800">
              <a:solidFill>
                <a:srgbClr val="3F3F3F"/>
              </a:solidFill>
              <a:latin typeface="Open Sans"/>
              <a:ea typeface="Open Sans"/>
              <a:cs typeface="Open Sans"/>
              <a:sym typeface="Open Sans"/>
            </a:endParaRPr>
          </a:p>
          <a:p>
            <a:pPr marL="457200" lvl="0" indent="-381000" algn="just" rtl="0">
              <a:lnSpc>
                <a:spcPct val="100000"/>
              </a:lnSpc>
              <a:spcBef>
                <a:spcPts val="1200"/>
              </a:spcBef>
              <a:spcAft>
                <a:spcPts val="0"/>
              </a:spcAft>
              <a:buClr>
                <a:schemeClr val="dk1"/>
              </a:buClr>
              <a:buSzPts val="2400"/>
              <a:buFont typeface="Arial"/>
              <a:buChar char="•"/>
            </a:pPr>
            <a:r>
              <a:rPr lang="en-US" sz="1800" b="1">
                <a:solidFill>
                  <a:srgbClr val="3F3F3F"/>
                </a:solidFill>
                <a:latin typeface="Open Sans"/>
                <a:ea typeface="Open Sans"/>
                <a:cs typeface="Open Sans"/>
                <a:sym typeface="Open Sans"/>
              </a:rPr>
              <a:t>Book (monograph): </a:t>
            </a:r>
            <a:r>
              <a:rPr lang="en-US" sz="1800">
                <a:solidFill>
                  <a:srgbClr val="3F3F3F"/>
                </a:solidFill>
                <a:latin typeface="Open Sans"/>
                <a:ea typeface="Open Sans"/>
                <a:cs typeface="Open Sans"/>
                <a:sym typeface="Open Sans"/>
              </a:rPr>
              <a:t>can cover any topic, fact or fiction in a volume. For research purposes, it is better to use books which are subject specific.  </a:t>
            </a:r>
            <a:endParaRPr sz="1800">
              <a:solidFill>
                <a:srgbClr val="3F3F3F"/>
              </a:solidFill>
              <a:latin typeface="Open Sans"/>
              <a:ea typeface="Open Sans"/>
              <a:cs typeface="Open Sans"/>
              <a:sym typeface="Open Sans"/>
            </a:endParaRPr>
          </a:p>
          <a:p>
            <a:pPr marL="457200" lvl="0" indent="-381000" algn="just" rtl="0">
              <a:lnSpc>
                <a:spcPct val="100000"/>
              </a:lnSpc>
              <a:spcBef>
                <a:spcPts val="1200"/>
              </a:spcBef>
              <a:spcAft>
                <a:spcPts val="0"/>
              </a:spcAft>
              <a:buClr>
                <a:schemeClr val="dk1"/>
              </a:buClr>
              <a:buSzPts val="2400"/>
              <a:buFont typeface="Arial"/>
              <a:buChar char="•"/>
            </a:pPr>
            <a:r>
              <a:rPr lang="en-US" sz="1800" b="1">
                <a:solidFill>
                  <a:srgbClr val="3F3F3F"/>
                </a:solidFill>
                <a:latin typeface="Open Sans"/>
                <a:ea typeface="Open Sans"/>
                <a:cs typeface="Open Sans"/>
                <a:sym typeface="Open Sans"/>
              </a:rPr>
              <a:t>Theses: </a:t>
            </a:r>
            <a:r>
              <a:rPr lang="en-US" sz="1800">
                <a:solidFill>
                  <a:srgbClr val="3F3F3F"/>
                </a:solidFill>
                <a:latin typeface="Open Sans"/>
                <a:ea typeface="Open Sans"/>
                <a:cs typeface="Open Sans"/>
                <a:sym typeface="Open Sans"/>
              </a:rPr>
              <a:t>A thesis or dissertation is a document containing the author's research and findings and is submitted by a student for an academic degree or professional qualification.</a:t>
            </a:r>
            <a:endParaRPr sz="1800">
              <a:solidFill>
                <a:srgbClr val="3F3F3F"/>
              </a:solidFill>
              <a:latin typeface="Open Sans"/>
              <a:ea typeface="Open Sans"/>
              <a:cs typeface="Open Sans"/>
              <a:sym typeface="Open Sans"/>
            </a:endParaRPr>
          </a:p>
          <a:p>
            <a:pPr marL="457200" lvl="0" indent="-381000" algn="just" rtl="0">
              <a:lnSpc>
                <a:spcPct val="100000"/>
              </a:lnSpc>
              <a:spcBef>
                <a:spcPts val="1200"/>
              </a:spcBef>
              <a:spcAft>
                <a:spcPts val="600"/>
              </a:spcAft>
              <a:buClr>
                <a:schemeClr val="dk1"/>
              </a:buClr>
              <a:buSzPts val="2400"/>
              <a:buFont typeface="Arial"/>
              <a:buChar char="•"/>
            </a:pPr>
            <a:r>
              <a:rPr lang="en-US" sz="1800" b="1">
                <a:solidFill>
                  <a:srgbClr val="3F3F3F"/>
                </a:solidFill>
                <a:latin typeface="Open Sans"/>
                <a:ea typeface="Open Sans"/>
                <a:cs typeface="Open Sans"/>
                <a:sym typeface="Open Sans"/>
              </a:rPr>
              <a:t>Conference Proceedings:</a:t>
            </a:r>
            <a:r>
              <a:rPr lang="en-US" sz="1800">
                <a:solidFill>
                  <a:srgbClr val="3F3F3F"/>
                </a:solidFill>
                <a:latin typeface="Open Sans"/>
                <a:ea typeface="Open Sans"/>
                <a:cs typeface="Open Sans"/>
                <a:sym typeface="Open Sans"/>
              </a:rPr>
              <a:t> are a collection of published papers presented at an academic conference. </a:t>
            </a:r>
            <a:endParaRPr sz="1800">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0" y="322484"/>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Information resources cont.</a:t>
            </a:r>
            <a:endParaRPr>
              <a:solidFill>
                <a:srgbClr val="586F7C"/>
              </a:solidFill>
              <a:latin typeface="Open Sans"/>
              <a:ea typeface="Open Sans"/>
              <a:cs typeface="Open Sans"/>
              <a:sym typeface="Open Sans"/>
            </a:endParaRPr>
          </a:p>
        </p:txBody>
      </p:sp>
      <p:sp>
        <p:nvSpPr>
          <p:cNvPr id="133" name="Google Shape;133;p8"/>
          <p:cNvSpPr txBox="1">
            <a:spLocks noGrp="1"/>
          </p:cNvSpPr>
          <p:nvPr>
            <p:ph type="body" idx="1"/>
          </p:nvPr>
        </p:nvSpPr>
        <p:spPr>
          <a:xfrm>
            <a:off x="680321" y="1971113"/>
            <a:ext cx="9613800"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Clr>
                <a:schemeClr val="dk1"/>
              </a:buClr>
              <a:buSzPts val="2400"/>
              <a:buFont typeface="Arial"/>
              <a:buChar char="•"/>
            </a:pPr>
            <a:r>
              <a:rPr lang="en-US" sz="2000" b="1">
                <a:solidFill>
                  <a:srgbClr val="3F3F3F"/>
                </a:solidFill>
                <a:latin typeface="Open Sans"/>
                <a:ea typeface="Open Sans"/>
                <a:cs typeface="Open Sans"/>
                <a:sym typeface="Open Sans"/>
              </a:rPr>
              <a:t>Reference materials:</a:t>
            </a:r>
            <a:r>
              <a:rPr lang="en-US" sz="2000">
                <a:solidFill>
                  <a:srgbClr val="3F3F3F"/>
                </a:solidFill>
                <a:latin typeface="Open Sans"/>
                <a:ea typeface="Open Sans"/>
                <a:cs typeface="Open Sans"/>
                <a:sym typeface="Open Sans"/>
              </a:rPr>
              <a:t> refer to encyclopedias, dictionaries and thesauri. They are a collection of short factual entries written by different contributors. </a:t>
            </a:r>
            <a:endParaRPr sz="2000">
              <a:solidFill>
                <a:srgbClr val="3F3F3F"/>
              </a:solidFill>
              <a:latin typeface="Open Sans"/>
              <a:ea typeface="Open Sans"/>
              <a:cs typeface="Open Sans"/>
              <a:sym typeface="Open Sans"/>
            </a:endParaRPr>
          </a:p>
          <a:p>
            <a:pPr marL="457200" lvl="0" indent="-381000" algn="l" rtl="0">
              <a:lnSpc>
                <a:spcPct val="100000"/>
              </a:lnSpc>
              <a:spcBef>
                <a:spcPts val="1200"/>
              </a:spcBef>
              <a:spcAft>
                <a:spcPts val="0"/>
              </a:spcAft>
              <a:buClr>
                <a:schemeClr val="dk1"/>
              </a:buClr>
              <a:buSzPts val="2400"/>
              <a:buFont typeface="Arial"/>
              <a:buChar char="•"/>
            </a:pPr>
            <a:r>
              <a:rPr lang="en-US" sz="2000" b="1">
                <a:solidFill>
                  <a:srgbClr val="3F3F3F"/>
                </a:solidFill>
                <a:latin typeface="Open Sans"/>
                <a:ea typeface="Open Sans"/>
                <a:cs typeface="Open Sans"/>
                <a:sym typeface="Open Sans"/>
              </a:rPr>
              <a:t>Report (working, technical):</a:t>
            </a:r>
            <a:r>
              <a:rPr lang="en-US" sz="2000">
                <a:solidFill>
                  <a:srgbClr val="3F3F3F"/>
                </a:solidFill>
                <a:latin typeface="Open Sans"/>
                <a:ea typeface="Open Sans"/>
                <a:cs typeface="Open Sans"/>
                <a:sym typeface="Open Sans"/>
              </a:rPr>
              <a:t> is a separately published record of research findings, research in progress or other technical findings, usually classified with a report number and sometimes a grant number assigned by the funding agency.</a:t>
            </a:r>
            <a:endParaRPr sz="2000">
              <a:solidFill>
                <a:srgbClr val="3F3F3F"/>
              </a:solidFill>
              <a:latin typeface="Open Sans"/>
              <a:ea typeface="Open Sans"/>
              <a:cs typeface="Open Sans"/>
              <a:sym typeface="Open Sans"/>
            </a:endParaRPr>
          </a:p>
          <a:p>
            <a:pPr marL="457200" lvl="0" indent="-381000" algn="l" rtl="0">
              <a:lnSpc>
                <a:spcPct val="100000"/>
              </a:lnSpc>
              <a:spcBef>
                <a:spcPts val="1200"/>
              </a:spcBef>
              <a:spcAft>
                <a:spcPts val="0"/>
              </a:spcAft>
              <a:buClr>
                <a:schemeClr val="dk1"/>
              </a:buClr>
              <a:buSzPts val="2400"/>
              <a:buFont typeface="Arial"/>
              <a:buChar char="•"/>
            </a:pPr>
            <a:r>
              <a:rPr lang="en-US" sz="2000" b="1">
                <a:solidFill>
                  <a:srgbClr val="3F3F3F"/>
                </a:solidFill>
                <a:latin typeface="Open Sans"/>
                <a:ea typeface="Open Sans"/>
                <a:cs typeface="Open Sans"/>
                <a:sym typeface="Open Sans"/>
              </a:rPr>
              <a:t>Patent: </a:t>
            </a:r>
            <a:r>
              <a:rPr lang="en-US" sz="2000">
                <a:solidFill>
                  <a:srgbClr val="3F3F3F"/>
                </a:solidFill>
                <a:latin typeface="Open Sans"/>
                <a:ea typeface="Open Sans"/>
                <a:cs typeface="Open Sans"/>
                <a:sym typeface="Open Sans"/>
              </a:rPr>
              <a:t>is a government authority or license giving a right or title for a set period of time, and the sole right to make, use or sell an invention.</a:t>
            </a:r>
            <a:endParaRPr sz="2000">
              <a:solidFill>
                <a:srgbClr val="3F3F3F"/>
              </a:solidFill>
              <a:latin typeface="Open Sans"/>
              <a:ea typeface="Open Sans"/>
              <a:cs typeface="Open Sans"/>
              <a:sym typeface="Open Sans"/>
            </a:endParaRPr>
          </a:p>
          <a:p>
            <a:pPr marL="457200" lvl="0" indent="-381000" algn="l" rtl="0">
              <a:lnSpc>
                <a:spcPct val="100000"/>
              </a:lnSpc>
              <a:spcBef>
                <a:spcPts val="1600"/>
              </a:spcBef>
              <a:spcAft>
                <a:spcPts val="0"/>
              </a:spcAft>
              <a:buClr>
                <a:schemeClr val="dk1"/>
              </a:buClr>
              <a:buSzPts val="2400"/>
              <a:buFont typeface="Arial"/>
              <a:buChar char="•"/>
            </a:pPr>
            <a:r>
              <a:rPr lang="en-US" sz="2000" b="1">
                <a:solidFill>
                  <a:srgbClr val="3F3F3F"/>
                </a:solidFill>
                <a:latin typeface="Open Sans"/>
                <a:ea typeface="Open Sans"/>
                <a:cs typeface="Open Sans"/>
                <a:sym typeface="Open Sans"/>
              </a:rPr>
              <a:t>Web sites:</a:t>
            </a:r>
            <a:r>
              <a:rPr lang="en-US" sz="2000">
                <a:solidFill>
                  <a:srgbClr val="3F3F3F"/>
                </a:solidFill>
                <a:latin typeface="Open Sans"/>
                <a:ea typeface="Open Sans"/>
                <a:cs typeface="Open Sans"/>
                <a:sym typeface="Open Sans"/>
              </a:rPr>
              <a:t> are a set of related web pages typically served from a single web domain. All publicly accessible websites collectively constitute the World Wide Web.</a:t>
            </a:r>
            <a:endParaRPr sz="2000">
              <a:solidFill>
                <a:srgbClr val="3F3F3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2641</Words>
  <Application>Microsoft Office PowerPoint</Application>
  <PresentationFormat>Widescreen</PresentationFormat>
  <Paragraphs>250</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Noto Sans Symbols</vt:lpstr>
      <vt:lpstr>Open Sans</vt:lpstr>
      <vt:lpstr>Trebuchet MS</vt:lpstr>
      <vt:lpstr>Arial</vt:lpstr>
      <vt:lpstr>Calibri</vt:lpstr>
      <vt:lpstr>Gill Sans</vt:lpstr>
      <vt:lpstr>Quattrocento Sans</vt:lpstr>
      <vt:lpstr>Simple Light</vt:lpstr>
      <vt:lpstr> Discovery and re-use of scholarly literature</vt:lpstr>
      <vt:lpstr>Outline</vt:lpstr>
      <vt:lpstr>Learning objectives</vt:lpstr>
      <vt:lpstr>Identifying relevant information</vt:lpstr>
      <vt:lpstr>Information timeline</vt:lpstr>
      <vt:lpstr>Types of information sources</vt:lpstr>
      <vt:lpstr> Advantages and Disadvantages</vt:lpstr>
      <vt:lpstr>Information resources</vt:lpstr>
      <vt:lpstr>Information resources cont.</vt:lpstr>
      <vt:lpstr>What is an information access tool? </vt:lpstr>
      <vt:lpstr>Types of access tools</vt:lpstr>
      <vt:lpstr>Evaluating information resources</vt:lpstr>
      <vt:lpstr>1. Authority</vt:lpstr>
      <vt:lpstr>2. Accuracy</vt:lpstr>
      <vt:lpstr>3. Objectivity</vt:lpstr>
      <vt:lpstr>4. Coverage</vt:lpstr>
      <vt:lpstr>5. Currency</vt:lpstr>
      <vt:lpstr>Summary</vt:lpstr>
      <vt:lpstr>References and useful resources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Discovery and re-use of scholarly literature</dc:title>
  <dc:creator>Marcia Mabhula</dc:creator>
  <cp:lastModifiedBy>Marcia Mabhula</cp:lastModifiedBy>
  <cp:revision>4</cp:revision>
  <dcterms:created xsi:type="dcterms:W3CDTF">2020-02-14T15:04:15Z</dcterms:created>
  <dcterms:modified xsi:type="dcterms:W3CDTF">2023-08-23T12:34:48Z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FB4F9420-C1EA-48A4-9E6D-FCE39625F58D</vt:lpwstr>
  </property>
  <property fmtid="{D5CDD505-2E9C-101B-9397-08002B2CF9AE}" pid="3" name="ArticulatePath">
    <vt:lpwstr>Research4Life.M1.Lesson1.1_Scientific landscape</vt:lpwstr>
  </property>
  <property fmtid="{D5CDD505-2E9C-101B-9397-08002B2CF9AE}" pid="4" name="ArticulateUseProject">
    <vt:lpwstr>1</vt:lpwstr>
  </property>
  <property fmtid="{D5CDD505-2E9C-101B-9397-08002B2CF9AE}" pid="5" name="ArticulateProjectFull">
    <vt:lpwstr>D:\R4Life\Research4Life.M1.Lesson1.1_Scientific landscape.Design1.ppta</vt:lpwstr>
  </property>
  <property fmtid="{D5CDD505-2E9C-101B-9397-08002B2CF9AE}" pid="6" name="ArticulateProjectVersion">
    <vt:lpwstr>8</vt:lpwstr>
  </property>
</Properties>
</file>