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0"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Quattrocento Sans" panose="020B0502050000020003" pitchFamily="34" charset="0"/>
      <p:regular r:id="rId42"/>
      <p:bold r:id="rId43"/>
      <p:italic r:id="rId44"/>
      <p:boldItalic r:id="rId45"/>
    </p:embeddedFont>
    <p:embeddedFont>
      <p:font typeface="Trebuchet MS" panose="020B0603020202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jygZhqQDqZf0J7HXiRSip95q9D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research4life.org/access/criteri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ARDI aims to promote the integration of developing and least developed countries into the global knowledge economy, allowing them to fully realize their creative and innovative potential. </a:t>
            </a:r>
            <a:endParaRPr/>
          </a:p>
          <a:p>
            <a:pPr marL="171450" lvl="0" indent="-171450" algn="l" rtl="0">
              <a:lnSpc>
                <a:spcPct val="100000"/>
              </a:lnSpc>
              <a:spcBef>
                <a:spcPts val="0"/>
              </a:spcBef>
              <a:spcAft>
                <a:spcPts val="0"/>
              </a:spcAft>
              <a:buSzPts val="1400"/>
              <a:buFont typeface="Arial"/>
              <a:buChar char="•"/>
            </a:pPr>
            <a:r>
              <a:rPr lang="en-US"/>
              <a:t>By improving access to scholarly literature from diverse fields of science and technology, the ARDI programme is designed to reinforce the knowledge infrastructure in developing and least developed countries and to support researchers in these countries in creating and developing new solutions to technical challenges faced on a local and global level.</a:t>
            </a:r>
            <a:endParaRPr/>
          </a:p>
          <a:p>
            <a:pPr marL="171450" lvl="0" indent="-171450" algn="l" rtl="0">
              <a:lnSpc>
                <a:spcPct val="100000"/>
              </a:lnSpc>
              <a:spcBef>
                <a:spcPts val="0"/>
              </a:spcBef>
              <a:spcAft>
                <a:spcPts val="0"/>
              </a:spcAft>
              <a:buSzPts val="1400"/>
              <a:buFont typeface="Arial"/>
              <a:buChar char="•"/>
            </a:pPr>
            <a:r>
              <a:rPr lang="en-US"/>
              <a:t> ARDI provides access to up to 30,000 journal, e-books and reference work in 120 countries. Access and further information is available at </a:t>
            </a:r>
            <a:r>
              <a:rPr lang="en-US" u="sng"/>
              <a:t>www.wipo.int/ardi</a:t>
            </a:r>
            <a:r>
              <a:rPr lang="en-US"/>
              <a:t> and the contact address for the collection is ardi@wipo.int.</a:t>
            </a:r>
            <a:endParaRPr/>
          </a:p>
          <a:p>
            <a:pPr marL="171450" lvl="0" indent="-82550" algn="l" rtl="0">
              <a:lnSpc>
                <a:spcPct val="100000"/>
              </a:lnSpc>
              <a:spcBef>
                <a:spcPts val="0"/>
              </a:spcBef>
              <a:spcAft>
                <a:spcPts val="0"/>
              </a:spcAft>
              <a:buSzPts val="1400"/>
              <a:buFont typeface="Arial"/>
              <a:buNone/>
            </a:pPr>
            <a:endParaRPr/>
          </a:p>
        </p:txBody>
      </p:sp>
      <p:sp>
        <p:nvSpPr>
          <p:cNvPr id="175" name="Google Shape;1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GOALI - Global Online Access to Legal Information is a new programme to provide free or low-cost online access and training to law and law-related content to eligible institutions in developing countries.</a:t>
            </a:r>
            <a:endParaRPr/>
          </a:p>
          <a:p>
            <a:pPr marL="171450" lvl="0" indent="-171450" algn="l" rtl="0">
              <a:lnSpc>
                <a:spcPct val="100000"/>
              </a:lnSpc>
              <a:spcBef>
                <a:spcPts val="0"/>
              </a:spcBef>
              <a:spcAft>
                <a:spcPts val="0"/>
              </a:spcAft>
              <a:buSzPts val="1400"/>
              <a:buFont typeface="Arial"/>
              <a:buChar char="•"/>
            </a:pPr>
            <a:r>
              <a:rPr lang="en-US"/>
              <a:t>The aim of GOALI is to improve the quality of legal research, education and training in low- and middle-income countries, and in turn strengthen legal frameworks and institutions and further the rule of law.</a:t>
            </a:r>
            <a:endParaRPr/>
          </a:p>
          <a:p>
            <a:pPr marL="171450" lvl="0" indent="-171450" algn="l" rtl="0">
              <a:lnSpc>
                <a:spcPct val="100000"/>
              </a:lnSpc>
              <a:spcBef>
                <a:spcPts val="0"/>
              </a:spcBef>
              <a:spcAft>
                <a:spcPts val="0"/>
              </a:spcAft>
              <a:buSzPts val="1400"/>
              <a:buFont typeface="Arial"/>
              <a:buChar char="•"/>
            </a:pPr>
            <a:r>
              <a:rPr lang="en-US"/>
              <a:t>Access and further information is available at </a:t>
            </a:r>
            <a:r>
              <a:rPr lang="en-US" u="sng"/>
              <a:t>www.ilo.org/goali </a:t>
            </a:r>
            <a:r>
              <a:rPr lang="en-US"/>
              <a:t>and the contact address for the collection is goali@ilo.org. </a:t>
            </a:r>
            <a:endParaRPr/>
          </a:p>
          <a:p>
            <a:pPr marL="171450" lvl="0" indent="-82550" algn="l" rtl="0">
              <a:lnSpc>
                <a:spcPct val="100000"/>
              </a:lnSpc>
              <a:spcBef>
                <a:spcPts val="0"/>
              </a:spcBef>
              <a:spcAft>
                <a:spcPts val="0"/>
              </a:spcAft>
              <a:buSzPts val="1400"/>
              <a:buFont typeface="Arial"/>
              <a:buNone/>
            </a:pPr>
            <a:endParaRPr/>
          </a:p>
        </p:txBody>
      </p:sp>
      <p:sp>
        <p:nvSpPr>
          <p:cNvPr id="184" name="Google Shape;18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3" name="Google Shape;19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olidFill>
                <a:schemeClr val="dk1"/>
              </a:solidFill>
            </a:endParaRPr>
          </a:p>
          <a:p>
            <a:pPr marL="0" lvl="0" indent="0" algn="l" rtl="0">
              <a:lnSpc>
                <a:spcPct val="100000"/>
              </a:lnSpc>
              <a:spcBef>
                <a:spcPts val="0"/>
              </a:spcBef>
              <a:spcAft>
                <a:spcPts val="0"/>
              </a:spcAft>
              <a:buSzPts val="1400"/>
              <a:buNone/>
            </a:pPr>
            <a:endParaRPr/>
          </a:p>
        </p:txBody>
      </p:sp>
      <p:sp>
        <p:nvSpPr>
          <p:cNvPr id="200" name="Google Shape;20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eligibility of countries is assessed once a year. It depends on different factors that define if a country is eligible and whether eligible countries will form part of the categories “Group A” or “Group B”</a:t>
            </a:r>
            <a:endParaRPr/>
          </a:p>
        </p:txBody>
      </p:sp>
      <p:sp>
        <p:nvSpPr>
          <p:cNvPr id="211" name="Google Shape;21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eligibility of countries is assessed once a year. It depends on different factors that define if a country is eligible and whether eligible countries will form part of the categories “Group A” or “Group B”</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Group A interpretation:</a:t>
            </a:r>
            <a:br>
              <a:rPr lang="en-US"/>
            </a:br>
            <a:r>
              <a:rPr lang="en-US" sz="1200" b="0" i="0" u="none" strike="noStrike" cap="none">
                <a:solidFill>
                  <a:schemeClr val="dk1"/>
                </a:solidFill>
                <a:latin typeface="Calibri"/>
                <a:ea typeface="Calibri"/>
                <a:cs typeface="Calibri"/>
                <a:sym typeface="Calibri"/>
              </a:rPr>
              <a:t>– A country, area, or territory must fulfill at least one of the four factors designated by solid bullet points.</a:t>
            </a:r>
            <a:br>
              <a:rPr lang="en-US"/>
            </a:br>
            <a:r>
              <a:rPr lang="en-US" sz="1200" b="0" i="0" u="none" strike="noStrike" cap="none">
                <a:solidFill>
                  <a:schemeClr val="dk1"/>
                </a:solidFill>
                <a:latin typeface="Calibri"/>
                <a:ea typeface="Calibri"/>
                <a:cs typeface="Calibri"/>
                <a:sym typeface="Calibri"/>
              </a:rPr>
              <a:t>– The last factor is a complex one. In order to fulfill it, the country, area, or territory must meet the main criterion of the solid bullet point and at least one of the sub-factors designated by the open bullet points under it.</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Group B interpretation:</a:t>
            </a:r>
            <a:endParaRPr/>
          </a:p>
          <a:p>
            <a:pPr marL="0" lvl="0" indent="0" algn="l" rtl="0">
              <a:lnSpc>
                <a:spcPct val="100000"/>
              </a:lnSpc>
              <a:spcBef>
                <a:spcPts val="0"/>
              </a:spcBef>
              <a:spcAft>
                <a:spcPts val="0"/>
              </a:spcAft>
              <a:buSzPts val="1400"/>
              <a:buNone/>
            </a:pPr>
            <a:r>
              <a:rPr lang="en-US"/>
              <a:t>– A country, area, or territory must fulfill at least one of the four factors designated by solid bullet points.</a:t>
            </a:r>
            <a:endParaRPr/>
          </a:p>
          <a:p>
            <a:pPr marL="0" lvl="0" indent="0" algn="l" rtl="0">
              <a:lnSpc>
                <a:spcPct val="100000"/>
              </a:lnSpc>
              <a:spcBef>
                <a:spcPts val="0"/>
              </a:spcBef>
              <a:spcAft>
                <a:spcPts val="0"/>
              </a:spcAft>
              <a:buSzPts val="1400"/>
              <a:buNone/>
            </a:pPr>
            <a:r>
              <a:rPr lang="en-US"/>
              <a:t>– The second and third factors are complex ones. In order to fulfil them the country, area, or territory must meet both criteria listed in the solid bullet.</a:t>
            </a:r>
            <a:endParaRPr/>
          </a:p>
          <a:p>
            <a:pPr marL="0" lvl="0" indent="0" algn="l" rtl="0">
              <a:lnSpc>
                <a:spcPct val="100000"/>
              </a:lnSpc>
              <a:spcBef>
                <a:spcPts val="0"/>
              </a:spcBef>
              <a:spcAft>
                <a:spcPts val="0"/>
              </a:spcAft>
              <a:buSzPts val="1400"/>
              <a:buNone/>
            </a:pPr>
            <a:r>
              <a:rPr lang="en-US"/>
              <a:t>– The last factor is a complex one. In order to fulfil it, the country, area, or territory must meet the main criterion of the solid bullet point and at least one of the sub-factors designated by the open bullet points under it.</a:t>
            </a:r>
            <a:endParaRPr/>
          </a:p>
        </p:txBody>
      </p:sp>
      <p:sp>
        <p:nvSpPr>
          <p:cNvPr id="218" name="Google Shape;2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u="sng">
                <a:solidFill>
                  <a:schemeClr val="hlink"/>
                </a:solidFill>
                <a:hlinkClick r:id="rId3"/>
              </a:rPr>
              <a:t>https://www.research4life.org/access/criteria/</a:t>
            </a:r>
            <a:endParaRPr/>
          </a:p>
        </p:txBody>
      </p:sp>
      <p:sp>
        <p:nvSpPr>
          <p:cNvPr id="234" name="Google Shape;23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The institution appoints a contact person (usually a librarian) who is responsible for sharing the passwords with institutional members and for making sure that users understand the proper use of Research4Life resources. The contact person helps to prevent any accidental violations or withdrawal of the institution’s access privileges and will notify Research4Life of any difficulties in operating the license.</a:t>
            </a:r>
            <a:endParaRPr/>
          </a:p>
          <a:p>
            <a:pPr marL="171450" lvl="0" indent="-8255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Important contractual items:</a:t>
            </a:r>
            <a:endParaRPr/>
          </a:p>
          <a:p>
            <a:pPr marL="171450" lvl="0" indent="-171450" algn="l" rtl="0">
              <a:lnSpc>
                <a:spcPct val="100000"/>
              </a:lnSpc>
              <a:spcBef>
                <a:spcPts val="0"/>
              </a:spcBef>
              <a:spcAft>
                <a:spcPts val="0"/>
              </a:spcAft>
              <a:buSzPts val="1400"/>
              <a:buFont typeface="Arial"/>
              <a:buChar char="•"/>
            </a:pPr>
            <a:r>
              <a:rPr lang="en-US"/>
              <a:t>Access to the online version of the publishers’ material will be given to employees, faculty members and students of the institution and to persons permitted by the institution to access its services. </a:t>
            </a:r>
            <a:endParaRPr/>
          </a:p>
          <a:p>
            <a:pPr marL="171450" lvl="0" indent="-171450" algn="l" rtl="0">
              <a:lnSpc>
                <a:spcPct val="100000"/>
              </a:lnSpc>
              <a:spcBef>
                <a:spcPts val="0"/>
              </a:spcBef>
              <a:spcAft>
                <a:spcPts val="0"/>
              </a:spcAft>
              <a:buSzPts val="1400"/>
              <a:buFont typeface="Arial"/>
              <a:buChar char="•"/>
            </a:pPr>
            <a:r>
              <a:rPr lang="en-US"/>
              <a:t>The range of back issues available online may vary from publisher to publisher. The publisher may add or remove from the range at any time. This may result in some exclusions from the offer of certain publishers</a:t>
            </a:r>
            <a:endParaRPr/>
          </a:p>
          <a:p>
            <a:pPr marL="171450" lvl="0" indent="-8255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247" name="Google Shape;24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54" name="Google Shape;25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1" name="Google Shape;26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do so, first, please make sure that the IP address of the institution is registered in the IPRegistry (theipregistry.org). Please consult with an IT focal point at your institution to check what your institutional IP is. Alternatively, external websites such as whatismyip.com can be used to check this information. Registering in the IPRegistry is a necessary validation step before Research4Life can register the institutional IP in its system. Once registered in the IPRegistry, send your request for IP registration to r4l@research4life.org. You will be informed when the process is completed.</a:t>
            </a:r>
            <a:endParaRPr/>
          </a:p>
        </p:txBody>
      </p:sp>
      <p:sp>
        <p:nvSpPr>
          <p:cNvPr id="275" name="Google Shape;2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The high cost of subscriptions for scientific literature has long been prohibitive for universities and research institutes in low-income countries. Starting from the early 2000s, cost cutting became an issue even in wealthy countries. With the typical subscription cost for a single journal title at several thousand dollars, access to a wide range of scientific journals is out of reach for most communities in the world and this increased the knowledge gap among them. The Research4Life initiative was created to reduce the knowledge gap between high-income countries and low and middle-income countries by providing affordable access to important scientific research. This lesson will introduce the Research4Life partnership, its programmes, the way it works in terms of eligibility criteria, terms of use and provided services. This will prepare learners to explore individual </a:t>
            </a:r>
            <a:r>
              <a:rPr lang="en-US"/>
              <a:t>collection</a:t>
            </a:r>
            <a:r>
              <a:rPr lang="en-US" sz="1200" b="0" i="0" u="none" strike="noStrike" cap="none">
                <a:solidFill>
                  <a:schemeClr val="dk1"/>
                </a:solidFill>
                <a:latin typeface="Calibri"/>
                <a:ea typeface="Calibri"/>
                <a:cs typeface="Calibri"/>
                <a:sym typeface="Calibri"/>
              </a:rPr>
              <a:t> in detail later in the course.</a:t>
            </a:r>
            <a:endParaRPr/>
          </a:p>
          <a:p>
            <a:pPr marL="0" lvl="0" indent="0" algn="l" rtl="0">
              <a:lnSpc>
                <a:spcPct val="100000"/>
              </a:lnSpc>
              <a:spcBef>
                <a:spcPts val="0"/>
              </a:spcBef>
              <a:spcAft>
                <a:spcPts val="0"/>
              </a:spcAft>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8" name="Google Shape;13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t>The journals available through Hinari can be searched through a special version of PubMed (Medline), and other article indexes. Access and further information is available at </a:t>
            </a:r>
            <a:r>
              <a:rPr lang="en-US" u="sng">
                <a:solidFill>
                  <a:srgbClr val="CC0000"/>
                </a:solidFill>
              </a:rPr>
              <a:t>www.research4life.org/</a:t>
            </a:r>
            <a:r>
              <a:rPr lang="en-US"/>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and</a:t>
            </a:r>
            <a:r>
              <a:rPr lang="en-US"/>
              <a:t> the contact address for the programme is hinari@who.int. </a:t>
            </a:r>
            <a:endParaRPr/>
          </a:p>
          <a:p>
            <a:pPr marL="171450" lvl="0" indent="-82550" algn="l" rtl="0">
              <a:lnSpc>
                <a:spcPct val="100000"/>
              </a:lnSpc>
              <a:spcBef>
                <a:spcPts val="0"/>
              </a:spcBef>
              <a:spcAft>
                <a:spcPts val="0"/>
              </a:spcAft>
              <a:buSzPts val="1400"/>
              <a:buFont typeface="Arial"/>
              <a:buNone/>
            </a:pPr>
            <a:endParaRPr/>
          </a:p>
        </p:txBody>
      </p:sp>
      <p:sp>
        <p:nvSpPr>
          <p:cNvPr id="145" name="Google Shape;14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t>AGORA is designed to enhance the scholarship of the many thousands of students, faculty and researchers in agriculture and life sciences in the developing world. The programme covers the full spectrum of biological, environmental and related social sciences, cutting through diverse subjects including soil science, nutrition, economics, chemistry and others. Access and further information is available at </a:t>
            </a:r>
            <a:r>
              <a:rPr lang="en-US" u="sng"/>
              <a:t>http://www.fao.org/agora </a:t>
            </a:r>
            <a:r>
              <a:rPr lang="en-US"/>
              <a:t>and the contact address for the programme is agora@fao.org. </a:t>
            </a:r>
            <a:endParaRPr/>
          </a:p>
          <a:p>
            <a:pPr marL="171450" marR="0" lvl="0" indent="-95250" algn="l" rtl="0">
              <a:lnSpc>
                <a:spcPct val="100000"/>
              </a:lnSpc>
              <a:spcBef>
                <a:spcPts val="0"/>
              </a:spcBef>
              <a:spcAft>
                <a:spcPts val="0"/>
              </a:spcAft>
              <a:buClr>
                <a:schemeClr val="dk1"/>
              </a:buClr>
              <a:buSzPts val="1200"/>
              <a:buFont typeface="Arial"/>
              <a:buNone/>
            </a:pPr>
            <a:endParaRPr/>
          </a:p>
        </p:txBody>
      </p:sp>
      <p:sp>
        <p:nvSpPr>
          <p:cNvPr id="156" name="Google Shape;156;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a:t>OARE (Online Access to Research in the Environment) is managed by the United Nations Environment Programme (UNEP) in partnership with Yale University and up to 65 publishers.</a:t>
            </a:r>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a:t>OARE provides access to up to 11,500  journals,  27,000 e-books and 40 other information resources in a wide range of disciplines including the natural environment, environmental toxicology and pollution, zoology, botany, ecology, environmental chemistry, geology, hydrology, oceanography, meteorology, climatology, geography, environmental economics, environmental law and policy, conservation policy and planning, environmental biotechnology, environmental engineering, energy, and many others.</a:t>
            </a:r>
            <a:endParaRPr/>
          </a:p>
          <a:p>
            <a:pPr marL="171450" lvl="0" indent="-82550" algn="l" rtl="0">
              <a:lnSpc>
                <a:spcPct val="100000"/>
              </a:lnSpc>
              <a:spcBef>
                <a:spcPts val="0"/>
              </a:spcBef>
              <a:spcAft>
                <a:spcPts val="0"/>
              </a:spcAft>
              <a:buSzPts val="1400"/>
              <a:buFont typeface="Arial"/>
              <a:buNone/>
            </a:pPr>
            <a:r>
              <a:rPr lang="en-US"/>
              <a:t>Access and further information is available at </a:t>
            </a:r>
            <a:r>
              <a:rPr lang="en-US" u="sng"/>
              <a:t>http://www.unenvironment.org/oare </a:t>
            </a:r>
            <a:r>
              <a:rPr lang="en-US"/>
              <a:t>and the contact address for the collection is oare@research4life.org.</a:t>
            </a:r>
            <a:endParaRPr/>
          </a:p>
        </p:txBody>
      </p:sp>
      <p:sp>
        <p:nvSpPr>
          <p:cNvPr id="165" name="Google Shape;16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
        <p:cNvGrpSpPr/>
        <p:nvPr/>
      </p:nvGrpSpPr>
      <p:grpSpPr>
        <a:xfrm>
          <a:off x="0" y="0"/>
          <a:ext cx="0" cy="0"/>
          <a:chOff x="0" y="0"/>
          <a:chExt cx="0" cy="0"/>
        </a:xfrm>
      </p:grpSpPr>
      <p:sp>
        <p:nvSpPr>
          <p:cNvPr id="64" name="Google Shape;64;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65" name="Google Shape;65;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g7119cced83_0_90"/>
          <p:cNvPicPr preferRelativeResize="0"/>
          <p:nvPr/>
        </p:nvPicPr>
        <p:blipFill rotWithShape="1">
          <a:blip r:embed="rId2">
            <a:alphaModFix/>
          </a:blip>
          <a:srcRect/>
          <a:stretch/>
        </p:blipFill>
        <p:spPr>
          <a:xfrm>
            <a:off x="7663353" y="0"/>
            <a:ext cx="4389500" cy="160338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7"/>
        <p:cNvGrpSpPr/>
        <p:nvPr/>
      </p:nvGrpSpPr>
      <p:grpSpPr>
        <a:xfrm>
          <a:off x="0" y="0"/>
          <a:ext cx="0" cy="0"/>
          <a:chOff x="0" y="0"/>
          <a:chExt cx="0" cy="0"/>
        </a:xfrm>
      </p:grpSpPr>
      <p:sp>
        <p:nvSpPr>
          <p:cNvPr id="68" name="Google Shape;68;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9" name="Google Shape;69;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70" name="Google Shape;70;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g7119cced83_0_93"/>
          <p:cNvPicPr preferRelativeResize="0"/>
          <p:nvPr/>
        </p:nvPicPr>
        <p:blipFill rotWithShape="1">
          <a:blip r:embed="rId2">
            <a:alphaModFix/>
          </a:blip>
          <a:srcRect/>
          <a:stretch/>
        </p:blipFill>
        <p:spPr>
          <a:xfrm>
            <a:off x="7493536" y="0"/>
            <a:ext cx="4389500" cy="160338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g7119cced83_0_97"/>
          <p:cNvPicPr preferRelativeResize="0"/>
          <p:nvPr/>
        </p:nvPicPr>
        <p:blipFill rotWithShape="1">
          <a:blip r:embed="rId2">
            <a:alphaModFix/>
          </a:blip>
          <a:srcRect/>
          <a:stretch/>
        </p:blipFill>
        <p:spPr>
          <a:xfrm>
            <a:off x="7584976" y="0"/>
            <a:ext cx="4389500" cy="160338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80068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g7119cced83_0_62"/>
          <p:cNvPicPr preferRelativeResize="0"/>
          <p:nvPr/>
        </p:nvPicPr>
        <p:blipFill rotWithShape="1">
          <a:blip r:embed="rId2">
            <a:alphaModFix/>
          </a:blip>
          <a:srcRect/>
          <a:stretch/>
        </p:blipFill>
        <p:spPr>
          <a:xfrm>
            <a:off x="7702542" y="0"/>
            <a:ext cx="4389500" cy="16033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4" name="Google Shape;34;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5" name="Google Shape;35;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g7119cced83_0_65"/>
          <p:cNvPicPr preferRelativeResize="0"/>
          <p:nvPr/>
        </p:nvPicPr>
        <p:blipFill rotWithShape="1">
          <a:blip r:embed="rId2">
            <a:alphaModFix/>
          </a:blip>
          <a:srcRect/>
          <a:stretch/>
        </p:blipFill>
        <p:spPr>
          <a:xfrm>
            <a:off x="7650290" y="0"/>
            <a:ext cx="4389500" cy="160338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9" name="Google Shape;39;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0" name="Google Shape;40;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1" name="Google Shape;41;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g7119cced83_0_69"/>
          <p:cNvPicPr preferRelativeResize="0"/>
          <p:nvPr/>
        </p:nvPicPr>
        <p:blipFill rotWithShape="1">
          <a:blip r:embed="rId2">
            <a:alphaModFix/>
          </a:blip>
          <a:srcRect/>
          <a:stretch/>
        </p:blipFill>
        <p:spPr>
          <a:xfrm>
            <a:off x="7650290" y="0"/>
            <a:ext cx="4389500" cy="16033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pic>
        <p:nvPicPr>
          <p:cNvPr id="44" name="Google Shape;44;g7119cced83_0_74"/>
          <p:cNvPicPr preferRelativeResize="0"/>
          <p:nvPr/>
        </p:nvPicPr>
        <p:blipFill rotWithShape="1">
          <a:blip r:embed="rId2">
            <a:alphaModFix/>
          </a:blip>
          <a:srcRect/>
          <a:stretch/>
        </p:blipFill>
        <p:spPr>
          <a:xfrm>
            <a:off x="7676416" y="0"/>
            <a:ext cx="4389500" cy="1603387"/>
          </a:xfrm>
          <a:prstGeom prst="rect">
            <a:avLst/>
          </a:prstGeom>
          <a:noFill/>
          <a:ln>
            <a:noFill/>
          </a:ln>
        </p:spPr>
      </p:pic>
      <p:sp>
        <p:nvSpPr>
          <p:cNvPr id="45" name="Google Shape;45;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6" name="Google Shape;46;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9" name="Google Shape;49;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 name="Google Shape;50;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g7119cced83_0_77"/>
          <p:cNvPicPr preferRelativeResize="0"/>
          <p:nvPr/>
        </p:nvPicPr>
        <p:blipFill rotWithShape="1">
          <a:blip r:embed="rId2">
            <a:alphaModFix/>
          </a:blip>
          <a:srcRect/>
          <a:stretch/>
        </p:blipFill>
        <p:spPr>
          <a:xfrm>
            <a:off x="7663352" y="0"/>
            <a:ext cx="4389500" cy="160338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4" name="Google Shape;54;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5" name="Google Shape;55;g7119cced83_0_81"/>
          <p:cNvPicPr preferRelativeResize="0"/>
          <p:nvPr/>
        </p:nvPicPr>
        <p:blipFill rotWithShape="1">
          <a:blip r:embed="rId2">
            <a:alphaModFix/>
          </a:blip>
          <a:srcRect/>
          <a:stretch/>
        </p:blipFill>
        <p:spPr>
          <a:xfrm>
            <a:off x="7637227" y="119237"/>
            <a:ext cx="4389500" cy="160338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9" name="Google Shape;59;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0" name="Google Shape;60;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61" name="Google Shape;61;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g7119cced83_0_84"/>
          <p:cNvPicPr preferRelativeResize="0"/>
          <p:nvPr/>
        </p:nvPicPr>
        <p:blipFill rotWithShape="1">
          <a:blip r:embed="rId2">
            <a:alphaModFix/>
          </a:blip>
          <a:srcRect/>
          <a:stretch/>
        </p:blipFill>
        <p:spPr>
          <a:xfrm>
            <a:off x="1693627" y="0"/>
            <a:ext cx="4389500" cy="1603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ardi.research4life.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ortal.research4life.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login.research4life.org/" TargetMode="External"/><Relationship Id="rId5" Type="http://schemas.openxmlformats.org/officeDocument/2006/relationships/hyperlink" Target="https://ardi.research4life.org/" TargetMode="External"/><Relationship Id="rId4" Type="http://schemas.openxmlformats.org/officeDocument/2006/relationships/hyperlink" Target="https://agora.research4life.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research4life.org/access/how-to-registe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registration.research4life.org/register/RegistrationList.aspx?language=E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search4life.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4life.org/access/eligibility/" TargetMode="External"/><Relationship Id="rId7" Type="http://schemas.openxmlformats.org/officeDocument/2006/relationships/hyperlink" Target="https://www.research4life.org/wp-content/uploads/2019/06/Research4Life-Academic-Institutions.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registration.research4life.org/register/default.aspx" TargetMode="External"/><Relationship Id="rId5" Type="http://schemas.openxmlformats.org/officeDocument/2006/relationships/hyperlink" Target="https://www.research4life.org/access/how-to-register/" TargetMode="External"/><Relationship Id="rId4" Type="http://schemas.openxmlformats.org/officeDocument/2006/relationships/hyperlink" Target="https://www.research4life.org/access/criteri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about:blank" TargetMode="External"/><Relationship Id="rId7"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3.jpg"/><Relationship Id="rId4" Type="http://schemas.openxmlformats.org/officeDocument/2006/relationships/image" Target="../media/image13.png"/><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4lif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research4lif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agora.research4life.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subTitle" idx="1"/>
          </p:nvPr>
        </p:nvSpPr>
        <p:spPr>
          <a:xfrm>
            <a:off x="0" y="3888811"/>
            <a:ext cx="12192000" cy="1403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ct val="61331"/>
              <a:buNone/>
            </a:pPr>
            <a:r>
              <a:rPr lang="en-GB" sz="3500" dirty="0">
                <a:solidFill>
                  <a:srgbClr val="004890"/>
                </a:solidFill>
                <a:latin typeface="Open Sans"/>
                <a:ea typeface="Open Sans"/>
                <a:cs typeface="Open Sans"/>
                <a:sym typeface="Open Sans"/>
              </a:rPr>
              <a:t>Research4Life</a:t>
            </a:r>
          </a:p>
          <a:p>
            <a:pPr marL="0" lvl="0" indent="0" algn="ctr" rtl="0">
              <a:lnSpc>
                <a:spcPct val="100000"/>
              </a:lnSpc>
              <a:spcBef>
                <a:spcPts val="0"/>
              </a:spcBef>
              <a:spcAft>
                <a:spcPts val="0"/>
              </a:spcAft>
              <a:buClr>
                <a:srgbClr val="FFFFFF"/>
              </a:buClr>
              <a:buSzPct val="105882"/>
              <a:buNone/>
            </a:pPr>
            <a:r>
              <a:rPr lang="en-US" sz="3400" dirty="0">
                <a:solidFill>
                  <a:srgbClr val="004890"/>
                </a:solidFill>
                <a:latin typeface="Open Sans"/>
                <a:ea typeface="Open Sans"/>
                <a:cs typeface="Open Sans"/>
                <a:sym typeface="Open Sans"/>
              </a:rPr>
              <a:t> </a:t>
            </a:r>
            <a:endParaRPr sz="3400" dirty="0">
              <a:solidFill>
                <a:srgbClr val="004890"/>
              </a:solidFill>
              <a:latin typeface="Open Sans"/>
              <a:ea typeface="Open Sans"/>
              <a:cs typeface="Open Sans"/>
              <a:sym typeface="Open Sans"/>
            </a:endParaRPr>
          </a:p>
        </p:txBody>
      </p:sp>
      <p:sp>
        <p:nvSpPr>
          <p:cNvPr id="80" name="Google Shape;80;p38"/>
          <p:cNvSpPr txBox="1">
            <a:spLocks noGrp="1"/>
          </p:cNvSpPr>
          <p:nvPr>
            <p:ph type="ctrTitle"/>
          </p:nvPr>
        </p:nvSpPr>
        <p:spPr>
          <a:xfrm>
            <a:off x="1" y="2355801"/>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Gill Sans"/>
              <a:buNone/>
            </a:pP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Open Sans"/>
                <a:ea typeface="Open Sans"/>
                <a:cs typeface="Open Sans"/>
                <a:sym typeface="Open Sans"/>
              </a:rPr>
            </a:br>
            <a:r>
              <a:rPr lang="en-US" sz="3500" b="1">
                <a:solidFill>
                  <a:srgbClr val="004890"/>
                </a:solidFill>
                <a:latin typeface="Open Sans"/>
                <a:ea typeface="Open Sans"/>
                <a:cs typeface="Open Sans"/>
                <a:sym typeface="Open Sans"/>
              </a:rPr>
              <a:t>Scholar</a:t>
            </a:r>
            <a:r>
              <a:rPr lang="en-US" sz="3500" b="1">
                <a:solidFill>
                  <a:srgbClr val="00489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ly </a:t>
            </a:r>
            <a:r>
              <a:rPr lang="en-US" sz="3500" b="1">
                <a:solidFill>
                  <a:srgbClr val="004890"/>
                </a:solidFill>
                <a:latin typeface="Open Sans"/>
                <a:ea typeface="Open Sans"/>
                <a:cs typeface="Open Sans"/>
                <a:sym typeface="Open Sans"/>
              </a:rPr>
              <a:t>communication </a:t>
            </a:r>
            <a:br>
              <a:rPr lang="en-US" sz="3500" b="1">
                <a:solidFill>
                  <a:srgbClr val="004890"/>
                </a:solidFill>
                <a:latin typeface="Open Sans"/>
                <a:ea typeface="Open Sans"/>
                <a:cs typeface="Open Sans"/>
                <a:sym typeface="Open Sans"/>
              </a:rPr>
            </a:br>
            <a:r>
              <a:rPr lang="en-US" sz="3500" b="1">
                <a:solidFill>
                  <a:srgbClr val="004890"/>
                </a:solidFill>
                <a:latin typeface="Open Sans"/>
                <a:ea typeface="Open Sans"/>
                <a:cs typeface="Open Sans"/>
                <a:sym typeface="Open Sans"/>
              </a:rPr>
              <a:t>and Research4Life</a:t>
            </a:r>
            <a:br>
              <a:rPr lang="en-US" sz="3500" b="1">
                <a:solidFill>
                  <a:srgbClr val="004890"/>
                </a:solidFill>
                <a:latin typeface="Arial Rounded"/>
                <a:ea typeface="Arial Rounded"/>
                <a:cs typeface="Arial Rounded"/>
                <a:sym typeface="Arial Rounded"/>
              </a:rPr>
            </a:br>
            <a:endParaRPr sz="3500" b="1">
              <a:solidFill>
                <a:srgbClr val="FF0000"/>
              </a:solidFill>
              <a:latin typeface="Arial Rounded"/>
              <a:ea typeface="Arial Rounded"/>
              <a:cs typeface="Arial Rounded"/>
              <a:sym typeface="Arial Rounded"/>
            </a:endParaRPr>
          </a:p>
        </p:txBody>
      </p:sp>
      <p:sp>
        <p:nvSpPr>
          <p:cNvPr id="81" name="Google Shape;8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82" name="Google Shape;8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83" name="Google Shape;8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84" name="Google Shape;8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85" name="Google Shape;8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86" name="Google Shape;8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ARDI - Research for Development </a:t>
            </a:r>
            <a:br>
              <a:rPr lang="en-US" sz="32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and Innovation </a:t>
            </a:r>
            <a:endParaRPr sz="3200">
              <a:solidFill>
                <a:srgbClr val="586F7C"/>
              </a:solidFill>
              <a:latin typeface="Open Sans"/>
              <a:ea typeface="Open Sans"/>
              <a:cs typeface="Open Sans"/>
              <a:sym typeface="Open Sans"/>
            </a:endParaRPr>
          </a:p>
        </p:txBody>
      </p:sp>
      <p:sp>
        <p:nvSpPr>
          <p:cNvPr id="178" name="Google Shape;178;p10"/>
          <p:cNvSpPr txBox="1">
            <a:spLocks noGrp="1"/>
          </p:cNvSpPr>
          <p:nvPr>
            <p:ph type="body" idx="1"/>
          </p:nvPr>
        </p:nvSpPr>
        <p:spPr>
          <a:xfrm>
            <a:off x="0" y="1919844"/>
            <a:ext cx="6810600" cy="4365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dirty="0">
                <a:solidFill>
                  <a:srgbClr val="424242"/>
                </a:solidFill>
                <a:latin typeface="Open Sans"/>
                <a:ea typeface="Open Sans"/>
                <a:cs typeface="Open Sans"/>
                <a:sym typeface="Open Sans"/>
              </a:rPr>
              <a:t>Launched in 2009.</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n-US" dirty="0">
                <a:solidFill>
                  <a:srgbClr val="424242"/>
                </a:solidFill>
                <a:latin typeface="Open Sans"/>
                <a:ea typeface="Open Sans"/>
                <a:cs typeface="Open Sans"/>
                <a:sym typeface="Open Sans"/>
              </a:rPr>
              <a:t>ARDI (Access to Research for Development and Innovation) is managed by the World Intellectual Property Organization in partnership with its publishing partners.</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n-US" dirty="0">
                <a:solidFill>
                  <a:srgbClr val="424242"/>
                </a:solidFill>
                <a:latin typeface="Open Sans"/>
                <a:ea typeface="Open Sans"/>
                <a:cs typeface="Open Sans"/>
                <a:sym typeface="Open Sans"/>
              </a:rPr>
              <a:t>Aims to improve to scholarly literature from diverse fields of science and technology.</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n-US" dirty="0">
                <a:solidFill>
                  <a:srgbClr val="424242"/>
                </a:solidFill>
                <a:latin typeface="Open Sans"/>
                <a:ea typeface="Open Sans"/>
                <a:cs typeface="Open Sans"/>
                <a:sym typeface="Open Sans"/>
              </a:rPr>
              <a:t>ARDI provides access to up to 9,000 journals, 52,000 e-books and </a:t>
            </a:r>
            <a:r>
              <a:rPr lang="en-US" dirty="0">
                <a:solidFill>
                  <a:schemeClr val="bg2">
                    <a:lumMod val="50000"/>
                  </a:schemeClr>
                </a:solidFill>
                <a:latin typeface="Open Sans"/>
                <a:ea typeface="Open Sans"/>
                <a:cs typeface="Open Sans"/>
                <a:sym typeface="Open Sans"/>
              </a:rPr>
              <a:t>40</a:t>
            </a:r>
            <a:r>
              <a:rPr lang="en-US" dirty="0">
                <a:solidFill>
                  <a:srgbClr val="424242"/>
                </a:solidFill>
                <a:latin typeface="Open Sans"/>
                <a:ea typeface="Open Sans"/>
                <a:cs typeface="Open Sans"/>
                <a:sym typeface="Open Sans"/>
              </a:rPr>
              <a:t> other resources.</a:t>
            </a:r>
            <a:endParaRPr dirty="0">
              <a:solidFill>
                <a:srgbClr val="424242"/>
              </a:solidFill>
              <a:latin typeface="Open Sans"/>
              <a:ea typeface="Open Sans"/>
              <a:cs typeface="Open Sans"/>
              <a:sym typeface="Open Sans"/>
            </a:endParaRPr>
          </a:p>
        </p:txBody>
      </p:sp>
      <p:pic>
        <p:nvPicPr>
          <p:cNvPr id="179" name="Google Shape;179;p10"/>
          <p:cNvPicPr preferRelativeResize="0"/>
          <p:nvPr/>
        </p:nvPicPr>
        <p:blipFill rotWithShape="1">
          <a:blip r:embed="rId3">
            <a:alphaModFix/>
          </a:blip>
          <a:srcRect/>
          <a:stretch/>
        </p:blipFill>
        <p:spPr>
          <a:xfrm>
            <a:off x="7632084" y="2569493"/>
            <a:ext cx="3963431" cy="1532851"/>
          </a:xfrm>
          <a:prstGeom prst="rect">
            <a:avLst/>
          </a:prstGeom>
          <a:noFill/>
          <a:ln>
            <a:noFill/>
          </a:ln>
        </p:spPr>
      </p:pic>
      <p:cxnSp>
        <p:nvCxnSpPr>
          <p:cNvPr id="180" name="Google Shape;180;p10"/>
          <p:cNvCxnSpPr/>
          <p:nvPr/>
        </p:nvCxnSpPr>
        <p:spPr>
          <a:xfrm>
            <a:off x="6998677" y="2569493"/>
            <a:ext cx="0" cy="2319085"/>
          </a:xfrm>
          <a:prstGeom prst="straightConnector1">
            <a:avLst/>
          </a:prstGeom>
          <a:noFill/>
          <a:ln w="9525" cap="flat" cmpd="sng">
            <a:solidFill>
              <a:srgbClr val="FDA739"/>
            </a:solidFill>
            <a:prstDash val="solid"/>
            <a:round/>
            <a:headEnd type="none" w="sm" len="sm"/>
            <a:tailEnd type="none" w="sm" len="sm"/>
          </a:ln>
        </p:spPr>
      </p:cxnSp>
      <p:sp>
        <p:nvSpPr>
          <p:cNvPr id="3" name="TextBox 2">
            <a:extLst>
              <a:ext uri="{FF2B5EF4-FFF2-40B4-BE49-F238E27FC236}">
                <a16:creationId xmlns:a16="http://schemas.microsoft.com/office/drawing/2014/main" id="{F9750BC3-0C7A-4ACC-481B-F9EBAB687AB0}"/>
              </a:ext>
            </a:extLst>
          </p:cNvPr>
          <p:cNvSpPr txBox="1"/>
          <p:nvPr/>
        </p:nvSpPr>
        <p:spPr>
          <a:xfrm>
            <a:off x="7750586" y="4888578"/>
            <a:ext cx="3726425" cy="307777"/>
          </a:xfrm>
          <a:prstGeom prst="rect">
            <a:avLst/>
          </a:prstGeom>
          <a:noFill/>
        </p:spPr>
        <p:txBody>
          <a:bodyPr wrap="square">
            <a:spAutoFit/>
          </a:bodyPr>
          <a:lstStyle/>
          <a:p>
            <a:r>
              <a:rPr lang="en-ZA" dirty="0">
                <a:latin typeface="Open Sans" panose="020B0606030504020204" pitchFamily="34" charset="0"/>
                <a:ea typeface="Open Sans" panose="020B0606030504020204" pitchFamily="34" charset="0"/>
                <a:cs typeface="Open Sans" panose="020B0606030504020204" pitchFamily="34" charset="0"/>
                <a:hlinkClick r:id="rId4"/>
              </a:rPr>
              <a:t>https://ardi.research4life.org/</a:t>
            </a:r>
            <a:r>
              <a:rPr lang="en-ZA" dirty="0">
                <a:latin typeface="Open Sans" panose="020B0606030504020204" pitchFamily="34" charset="0"/>
                <a:ea typeface="Open Sans" panose="020B0606030504020204" pitchFamily="34" charset="0"/>
                <a:cs typeface="Open Sans" panose="020B0606030504020204"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title"/>
          </p:nvPr>
        </p:nvSpPr>
        <p:spPr>
          <a:xfrm>
            <a:off x="0" y="437222"/>
            <a:ext cx="82119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GOALI -  Research for Global Justice</a:t>
            </a:r>
            <a:endParaRPr sz="3600">
              <a:solidFill>
                <a:srgbClr val="586F7C"/>
              </a:solidFill>
              <a:latin typeface="Open Sans"/>
              <a:ea typeface="Open Sans"/>
              <a:cs typeface="Open Sans"/>
              <a:sym typeface="Open Sans"/>
            </a:endParaRPr>
          </a:p>
        </p:txBody>
      </p:sp>
      <p:sp>
        <p:nvSpPr>
          <p:cNvPr id="187" name="Google Shape;187;p13"/>
          <p:cNvSpPr txBox="1">
            <a:spLocks noGrp="1"/>
          </p:cNvSpPr>
          <p:nvPr>
            <p:ph type="body" idx="1"/>
          </p:nvPr>
        </p:nvSpPr>
        <p:spPr>
          <a:xfrm>
            <a:off x="0" y="1871222"/>
            <a:ext cx="6142500" cy="4802400"/>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000"/>
              <a:buChar char="●"/>
            </a:pPr>
            <a:r>
              <a:rPr lang="en-US" sz="2300" dirty="0">
                <a:solidFill>
                  <a:srgbClr val="424242"/>
                </a:solidFill>
                <a:latin typeface="Open Sans"/>
                <a:ea typeface="Open Sans"/>
                <a:cs typeface="Open Sans"/>
                <a:sym typeface="Open Sans"/>
              </a:rPr>
              <a:t>Launched in 2018.</a:t>
            </a:r>
            <a:endParaRPr dirty="0">
              <a:solidFill>
                <a:srgbClr val="424242"/>
              </a:solidFill>
            </a:endParaRPr>
          </a:p>
          <a:p>
            <a:pPr marL="469900" lvl="0" indent="-342900" algn="l" rtl="0">
              <a:lnSpc>
                <a:spcPct val="100000"/>
              </a:lnSpc>
              <a:spcBef>
                <a:spcPts val="1000"/>
              </a:spcBef>
              <a:spcAft>
                <a:spcPts val="0"/>
              </a:spcAft>
              <a:buClr>
                <a:schemeClr val="dk1"/>
              </a:buClr>
              <a:buSzPts val="2000"/>
              <a:buChar char="●"/>
            </a:pPr>
            <a:r>
              <a:rPr lang="en-US" sz="2300" dirty="0">
                <a:solidFill>
                  <a:srgbClr val="424242"/>
                </a:solidFill>
                <a:latin typeface="Open Sans"/>
                <a:ea typeface="Open Sans"/>
                <a:cs typeface="Open Sans"/>
                <a:sym typeface="Open Sans"/>
              </a:rPr>
              <a:t>GOALI (Global Online Access to Legal Information) is coordinated by the International </a:t>
            </a:r>
            <a:r>
              <a:rPr lang="en-US" sz="2300" dirty="0" err="1">
                <a:solidFill>
                  <a:srgbClr val="424242"/>
                </a:solidFill>
                <a:latin typeface="Open Sans"/>
                <a:ea typeface="Open Sans"/>
                <a:cs typeface="Open Sans"/>
                <a:sym typeface="Open Sans"/>
              </a:rPr>
              <a:t>Labour</a:t>
            </a:r>
            <a:r>
              <a:rPr lang="en-US" sz="2300" dirty="0">
                <a:solidFill>
                  <a:srgbClr val="424242"/>
                </a:solidFill>
                <a:latin typeface="Open Sans"/>
                <a:ea typeface="Open Sans"/>
                <a:cs typeface="Open Sans"/>
                <a:sym typeface="Open Sans"/>
              </a:rPr>
              <a:t> Organization (ILO), the International Training Centre of the ILO, Lillian Goldman Law Library at Yale Law School and the Cornell Law School Library.</a:t>
            </a:r>
            <a:endParaRPr dirty="0">
              <a:solidFill>
                <a:srgbClr val="424242"/>
              </a:solidFill>
            </a:endParaRPr>
          </a:p>
          <a:p>
            <a:pPr marL="469900" lvl="0" indent="-342900" algn="l" rtl="0">
              <a:lnSpc>
                <a:spcPct val="100000"/>
              </a:lnSpc>
              <a:spcBef>
                <a:spcPts val="1000"/>
              </a:spcBef>
              <a:spcAft>
                <a:spcPts val="0"/>
              </a:spcAft>
              <a:buClr>
                <a:schemeClr val="dk1"/>
              </a:buClr>
              <a:buSzPts val="2000"/>
              <a:buChar char="●"/>
            </a:pPr>
            <a:r>
              <a:rPr lang="en-US" sz="2300" dirty="0">
                <a:solidFill>
                  <a:srgbClr val="424242"/>
                </a:solidFill>
                <a:latin typeface="Open Sans"/>
                <a:ea typeface="Open Sans"/>
                <a:cs typeface="Open Sans"/>
                <a:sym typeface="Open Sans"/>
              </a:rPr>
              <a:t>Provides access to up to </a:t>
            </a:r>
            <a:r>
              <a:rPr lang="en-US" sz="2300" dirty="0">
                <a:solidFill>
                  <a:schemeClr val="bg2">
                    <a:lumMod val="50000"/>
                  </a:schemeClr>
                </a:solidFill>
                <a:latin typeface="Open Sans"/>
                <a:ea typeface="Open Sans"/>
                <a:cs typeface="Open Sans"/>
                <a:sym typeface="Open Sans"/>
              </a:rPr>
              <a:t>3,500 journals, 18,000 books and 155 ot</a:t>
            </a:r>
            <a:r>
              <a:rPr lang="en-US" sz="2300" dirty="0">
                <a:solidFill>
                  <a:srgbClr val="424242"/>
                </a:solidFill>
                <a:latin typeface="Open Sans"/>
                <a:ea typeface="Open Sans"/>
                <a:cs typeface="Open Sans"/>
                <a:sym typeface="Open Sans"/>
              </a:rPr>
              <a:t>her information resources.  Focuses on legal research and training.</a:t>
            </a:r>
            <a:endParaRPr sz="2300" dirty="0">
              <a:solidFill>
                <a:srgbClr val="424242"/>
              </a:solidFill>
              <a:latin typeface="Open Sans"/>
              <a:ea typeface="Open Sans"/>
              <a:cs typeface="Open Sans"/>
              <a:sym typeface="Open Sans"/>
            </a:endParaRPr>
          </a:p>
        </p:txBody>
      </p:sp>
      <p:pic>
        <p:nvPicPr>
          <p:cNvPr id="188" name="Google Shape;188;p13"/>
          <p:cNvPicPr preferRelativeResize="0"/>
          <p:nvPr/>
        </p:nvPicPr>
        <p:blipFill rotWithShape="1">
          <a:blip r:embed="rId3">
            <a:alphaModFix/>
          </a:blip>
          <a:srcRect/>
          <a:stretch/>
        </p:blipFill>
        <p:spPr>
          <a:xfrm>
            <a:off x="6855150" y="2234333"/>
            <a:ext cx="5005409" cy="2127299"/>
          </a:xfrm>
          <a:prstGeom prst="rect">
            <a:avLst/>
          </a:prstGeom>
          <a:noFill/>
          <a:ln>
            <a:noFill/>
          </a:ln>
        </p:spPr>
      </p:pic>
      <p:cxnSp>
        <p:nvCxnSpPr>
          <p:cNvPr id="189" name="Google Shape;189;p13"/>
          <p:cNvCxnSpPr/>
          <p:nvPr/>
        </p:nvCxnSpPr>
        <p:spPr>
          <a:xfrm flipH="1">
            <a:off x="6699910" y="2725615"/>
            <a:ext cx="172" cy="2152173"/>
          </a:xfrm>
          <a:prstGeom prst="straightConnector1">
            <a:avLst/>
          </a:prstGeom>
          <a:noFill/>
          <a:ln w="9525" cap="flat" cmpd="sng">
            <a:solidFill>
              <a:srgbClr val="FDA739"/>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txBox="1">
            <a:spLocks noGrp="1"/>
          </p:cNvSpPr>
          <p:nvPr>
            <p:ph type="title"/>
          </p:nvPr>
        </p:nvSpPr>
        <p:spPr>
          <a:xfrm>
            <a:off x="0" y="44005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Access to Content Portals</a:t>
            </a:r>
            <a:endParaRPr sz="3600">
              <a:solidFill>
                <a:srgbClr val="586F7C"/>
              </a:solidFill>
              <a:latin typeface="Open Sans"/>
              <a:ea typeface="Open Sans"/>
              <a:cs typeface="Open Sans"/>
              <a:sym typeface="Open Sans"/>
            </a:endParaRPr>
          </a:p>
        </p:txBody>
      </p:sp>
      <p:sp>
        <p:nvSpPr>
          <p:cNvPr id="196" name="Google Shape;196;p11"/>
          <p:cNvSpPr txBox="1">
            <a:spLocks noGrp="1"/>
          </p:cNvSpPr>
          <p:nvPr>
            <p:ph type="body" idx="1"/>
          </p:nvPr>
        </p:nvSpPr>
        <p:spPr>
          <a:xfrm>
            <a:off x="733199" y="1726350"/>
            <a:ext cx="10964429" cy="442800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2"/>
              </a:buClr>
              <a:buSzPts val="2220"/>
              <a:buNone/>
            </a:pPr>
            <a:r>
              <a:rPr lang="en-US" sz="2200">
                <a:solidFill>
                  <a:srgbClr val="3F3F3F"/>
                </a:solidFill>
                <a:latin typeface="Open Sans"/>
                <a:ea typeface="Open Sans"/>
                <a:cs typeface="Open Sans"/>
                <a:sym typeface="Open Sans"/>
              </a:rPr>
              <a:t>As of 01 July 2021, Research4Life launched a new content portal that reorganizes  and enhances access to numerous journals, books and other resources.</a:t>
            </a:r>
            <a:endParaRPr sz="2200">
              <a:solidFill>
                <a:srgbClr val="3F3F3F"/>
              </a:solidFill>
              <a:latin typeface="Open Sans"/>
              <a:ea typeface="Open Sans"/>
              <a:cs typeface="Open Sans"/>
              <a:sym typeface="Open Sans"/>
            </a:endParaRPr>
          </a:p>
          <a:p>
            <a:pPr marL="342900" lvl="0" indent="-342900" algn="l" rtl="0">
              <a:lnSpc>
                <a:spcPct val="200000"/>
              </a:lnSpc>
              <a:spcBef>
                <a:spcPts val="0"/>
              </a:spcBef>
              <a:spcAft>
                <a:spcPts val="0"/>
              </a:spcAft>
              <a:buClr>
                <a:schemeClr val="dk2"/>
              </a:buClr>
              <a:buSzPts val="2220"/>
              <a:buChar char="●"/>
            </a:pPr>
            <a:r>
              <a:rPr lang="en-US" sz="2200">
                <a:solidFill>
                  <a:srgbClr val="3F3F3F"/>
                </a:solidFill>
                <a:latin typeface="Open Sans"/>
                <a:ea typeface="Open Sans"/>
                <a:cs typeface="Open Sans"/>
                <a:sym typeface="Open Sans"/>
              </a:rPr>
              <a:t>Unified Content Portal – access to the five discipline Collections </a:t>
            </a:r>
            <a:r>
              <a:rPr lang="en-US" sz="22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https://portal.research4life.org/</a:t>
            </a:r>
            <a:r>
              <a:rPr lang="en-US" sz="2200" u="sng">
                <a:solidFill>
                  <a:schemeClr val="accent5"/>
                </a:solidFill>
                <a:latin typeface="Open Sans"/>
                <a:ea typeface="Open Sans"/>
                <a:cs typeface="Open Sans"/>
                <a:sym typeface="Open Sans"/>
              </a:rPr>
              <a:t> </a:t>
            </a:r>
            <a:endParaRPr sz="2200">
              <a:solidFill>
                <a:schemeClr val="accent5"/>
              </a:solidFill>
              <a:latin typeface="Open Sans"/>
              <a:ea typeface="Open Sans"/>
              <a:cs typeface="Open Sans"/>
              <a:sym typeface="Open Sans"/>
            </a:endParaRPr>
          </a:p>
          <a:p>
            <a:pPr marL="342900" lvl="0" indent="-342900" algn="l" rtl="0">
              <a:lnSpc>
                <a:spcPct val="200000"/>
              </a:lnSpc>
              <a:spcBef>
                <a:spcPts val="0"/>
              </a:spcBef>
              <a:spcAft>
                <a:spcPts val="0"/>
              </a:spcAft>
              <a:buClr>
                <a:schemeClr val="dk2"/>
              </a:buClr>
              <a:buSzPts val="2220"/>
              <a:buChar char="●"/>
            </a:pPr>
            <a:r>
              <a:rPr lang="en-US" sz="2200">
                <a:solidFill>
                  <a:srgbClr val="3F3F3F"/>
                </a:solidFill>
                <a:latin typeface="Open Sans"/>
                <a:ea typeface="Open Sans"/>
                <a:cs typeface="Open Sans"/>
                <a:sym typeface="Open Sans"/>
              </a:rPr>
              <a:t>AGORA Content Portal </a:t>
            </a:r>
            <a:r>
              <a:rPr lang="en-US" sz="2200" u="sng">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https://agora.research4life.org/</a:t>
            </a:r>
            <a:endParaRPr sz="2200" u="sng">
              <a:solidFill>
                <a:schemeClr val="accent5"/>
              </a:solidFill>
              <a:latin typeface="Open Sans"/>
              <a:ea typeface="Open Sans"/>
              <a:cs typeface="Open Sans"/>
              <a:sym typeface="Open Sans"/>
            </a:endParaRPr>
          </a:p>
          <a:p>
            <a:pPr marL="342900" lvl="0" indent="-342900" algn="l" rtl="0">
              <a:lnSpc>
                <a:spcPct val="200000"/>
              </a:lnSpc>
              <a:spcBef>
                <a:spcPts val="0"/>
              </a:spcBef>
              <a:spcAft>
                <a:spcPts val="0"/>
              </a:spcAft>
              <a:buClr>
                <a:schemeClr val="dk2"/>
              </a:buClr>
              <a:buSzPts val="2220"/>
              <a:buChar char="●"/>
            </a:pPr>
            <a:r>
              <a:rPr lang="en-US" sz="2200">
                <a:solidFill>
                  <a:srgbClr val="3F3F3F"/>
                </a:solidFill>
                <a:latin typeface="Open Sans"/>
                <a:ea typeface="Open Sans"/>
                <a:cs typeface="Open Sans"/>
                <a:sym typeface="Open Sans"/>
              </a:rPr>
              <a:t>ARDI Content Portal </a:t>
            </a:r>
            <a:r>
              <a:rPr lang="en-US" sz="2200" u="sng">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https://ardi.research4life.org/</a:t>
            </a:r>
            <a:r>
              <a:rPr lang="en-US" sz="2200" u="sng">
                <a:solidFill>
                  <a:schemeClr val="accent5"/>
                </a:solidFill>
                <a:latin typeface="Open Sans"/>
                <a:ea typeface="Open Sans"/>
                <a:cs typeface="Open Sans"/>
                <a:sym typeface="Open Sans"/>
              </a:rPr>
              <a:t>  </a:t>
            </a:r>
            <a:endParaRPr/>
          </a:p>
          <a:p>
            <a:pPr marL="342900" lvl="0" indent="-342900" algn="l" rtl="0">
              <a:lnSpc>
                <a:spcPct val="200000"/>
              </a:lnSpc>
              <a:spcBef>
                <a:spcPts val="0"/>
              </a:spcBef>
              <a:spcAft>
                <a:spcPts val="0"/>
              </a:spcAft>
              <a:buClr>
                <a:schemeClr val="dk2"/>
              </a:buClr>
              <a:buSzPts val="2220"/>
              <a:buChar char="●"/>
            </a:pPr>
            <a:r>
              <a:rPr lang="en-US" sz="2200">
                <a:solidFill>
                  <a:srgbClr val="3F3F3F"/>
                </a:solidFill>
                <a:latin typeface="Open Sans"/>
                <a:ea typeface="Open Sans"/>
                <a:cs typeface="Open Sans"/>
                <a:sym typeface="Open Sans"/>
              </a:rPr>
              <a:t>Also available from the R4L website </a:t>
            </a:r>
            <a:r>
              <a:rPr lang="en-US" sz="2200" u="sng">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https://login.research4life.org</a:t>
            </a:r>
            <a:r>
              <a:rPr lang="en-US" sz="2200">
                <a:solidFill>
                  <a:schemeClr val="accent5"/>
                </a:solidFill>
                <a:latin typeface="Open Sans"/>
                <a:ea typeface="Open Sans"/>
                <a:cs typeface="Open Sans"/>
                <a:sym typeface="Open Sans"/>
              </a:rPr>
              <a:t> </a:t>
            </a:r>
            <a:endParaRPr sz="2200">
              <a:solidFill>
                <a:schemeClr val="accent5"/>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Eligibility </a:t>
            </a:r>
            <a:endParaRPr sz="3600">
              <a:solidFill>
                <a:srgbClr val="586F7C"/>
              </a:solidFill>
              <a:latin typeface="Open Sans"/>
              <a:ea typeface="Open Sans"/>
              <a:cs typeface="Open Sans"/>
              <a:sym typeface="Open Sans"/>
            </a:endParaRPr>
          </a:p>
        </p:txBody>
      </p:sp>
      <p:grpSp>
        <p:nvGrpSpPr>
          <p:cNvPr id="203" name="Google Shape;203;p14"/>
          <p:cNvGrpSpPr/>
          <p:nvPr/>
        </p:nvGrpSpPr>
        <p:grpSpPr>
          <a:xfrm>
            <a:off x="275875" y="1881811"/>
            <a:ext cx="10837601" cy="4376172"/>
            <a:chOff x="0" y="2138"/>
            <a:chExt cx="10837601" cy="4376172"/>
          </a:xfrm>
        </p:grpSpPr>
        <p:sp>
          <p:nvSpPr>
            <p:cNvPr id="204" name="Google Shape;204;p14"/>
            <p:cNvSpPr/>
            <p:nvPr/>
          </p:nvSpPr>
          <p:spPr>
            <a:xfrm rot="5400000">
              <a:off x="5619100" y="-1277807"/>
              <a:ext cx="3500937" cy="6936065"/>
            </a:xfrm>
            <a:prstGeom prst="round2SameRect">
              <a:avLst>
                <a:gd name="adj1" fmla="val 16667"/>
                <a:gd name="adj2" fmla="val 0"/>
              </a:avLst>
            </a:prstGeom>
            <a:solidFill>
              <a:srgbClr val="D5DBDD">
                <a:alpha val="87843"/>
              </a:srgbClr>
            </a:solidFill>
            <a:ln w="25400" cap="flat" cmpd="sng">
              <a:solidFill>
                <a:srgbClr val="D5DBDD">
                  <a:alpha val="87843"/>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4"/>
            <p:cNvSpPr txBox="1"/>
            <p:nvPr/>
          </p:nvSpPr>
          <p:spPr>
            <a:xfrm>
              <a:off x="3901536" y="610659"/>
              <a:ext cx="6765163" cy="3159133"/>
            </a:xfrm>
            <a:prstGeom prst="rect">
              <a:avLst/>
            </a:prstGeom>
            <a:noFill/>
            <a:ln>
              <a:noFill/>
            </a:ln>
          </p:spPr>
          <p:txBody>
            <a:bodyPr spcFirstLastPara="1" wrap="square" lIns="247650" tIns="123825" rIns="247650" bIns="123825" anchor="ctr" anchorCtr="0">
              <a:noAutofit/>
            </a:bodyPr>
            <a:lstStyle/>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National universities </a:t>
              </a:r>
              <a:endParaRPr sz="2400" b="0" i="0" u="none" strike="noStrike" cap="none">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Professional schools </a:t>
              </a:r>
              <a:endParaRPr sz="2400" b="0" i="0" u="none" strike="noStrike" cap="none">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Research institutes</a:t>
              </a:r>
              <a:endParaRPr sz="2400" b="0" i="0" u="none" strike="noStrike" cap="none">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Teaching hospitals and healthcare centres </a:t>
              </a:r>
              <a:endParaRPr sz="2400" b="0" i="0" u="none" strike="noStrike" cap="none">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Government offices</a:t>
              </a:r>
              <a:endParaRPr sz="2400" b="0" i="0" u="none" strike="noStrike" cap="none">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National libraries</a:t>
              </a:r>
              <a:endParaRPr sz="2400" b="0" i="0" u="none" strike="noStrike" cap="none">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Agricultural extension centres</a:t>
              </a:r>
              <a:endParaRPr sz="2400" b="0" i="0" u="none" strike="noStrike" cap="none">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a:solidFill>
                    <a:srgbClr val="3F3F3F"/>
                  </a:solidFill>
                  <a:latin typeface="Open Sans"/>
                  <a:ea typeface="Open Sans"/>
                  <a:cs typeface="Open Sans"/>
                  <a:sym typeface="Open Sans"/>
                </a:rPr>
                <a:t>Local non-governmental organizations</a:t>
              </a:r>
              <a:endParaRPr sz="2400" b="0" i="0" u="none" strike="noStrike" cap="none">
                <a:solidFill>
                  <a:srgbClr val="3F3F3F"/>
                </a:solidFill>
                <a:latin typeface="Open Sans"/>
                <a:ea typeface="Open Sans"/>
                <a:cs typeface="Open Sans"/>
                <a:sym typeface="Open Sans"/>
              </a:endParaRPr>
            </a:p>
          </p:txBody>
        </p:sp>
        <p:sp>
          <p:nvSpPr>
            <p:cNvPr id="206" name="Google Shape;206;p14"/>
            <p:cNvSpPr/>
            <p:nvPr/>
          </p:nvSpPr>
          <p:spPr>
            <a:xfrm>
              <a:off x="0" y="2138"/>
              <a:ext cx="3901536" cy="4376172"/>
            </a:xfrm>
            <a:prstGeom prst="roundRect">
              <a:avLst>
                <a:gd name="adj" fmla="val 16667"/>
              </a:avLst>
            </a:prstGeom>
            <a:solidFill>
              <a:schemeClr val="accent3">
                <a:alpha val="8784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4"/>
            <p:cNvSpPr txBox="1"/>
            <p:nvPr/>
          </p:nvSpPr>
          <p:spPr>
            <a:xfrm>
              <a:off x="190457" y="192595"/>
              <a:ext cx="3520622" cy="3995258"/>
            </a:xfrm>
            <a:prstGeom prst="rect">
              <a:avLst/>
            </a:prstGeom>
            <a:noFill/>
            <a:ln>
              <a:noFill/>
            </a:ln>
          </p:spPr>
          <p:txBody>
            <a:bodyPr spcFirstLastPara="1" wrap="square" lIns="118100" tIns="59050" rIns="118100" bIns="590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Open Sans"/>
                  <a:ea typeface="Open Sans"/>
                  <a:cs typeface="Open Sans"/>
                  <a:sym typeface="Open Sans"/>
                </a:rPr>
                <a:t>Access to Research4Life is restricted to eligible institutions in eligible countries. These include:</a:t>
              </a:r>
              <a:endParaRPr sz="3100" b="0" i="0" u="none" strike="noStrike" cap="none">
                <a:solidFill>
                  <a:schemeClr val="lt1"/>
                </a:solidFill>
                <a:latin typeface="Open Sans"/>
                <a:ea typeface="Open Sans"/>
                <a:cs typeface="Open Sans"/>
                <a:sym typeface="Open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0" y="378812"/>
            <a:ext cx="73329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sz="3330">
                <a:solidFill>
                  <a:srgbClr val="586F7C"/>
                </a:solidFill>
                <a:latin typeface="Open Sans"/>
                <a:ea typeface="Open Sans"/>
                <a:cs typeface="Open Sans"/>
                <a:sym typeface="Open Sans"/>
              </a:rPr>
              <a:t>Factors that define if a country is eligible.</a:t>
            </a:r>
            <a:endParaRPr sz="3330">
              <a:solidFill>
                <a:srgbClr val="586F7C"/>
              </a:solidFill>
              <a:latin typeface="Open Sans"/>
              <a:ea typeface="Open Sans"/>
              <a:cs typeface="Open Sans"/>
              <a:sym typeface="Open Sans"/>
            </a:endParaRPr>
          </a:p>
        </p:txBody>
      </p:sp>
      <p:sp>
        <p:nvSpPr>
          <p:cNvPr id="214" name="Google Shape;214;p15"/>
          <p:cNvSpPr txBox="1">
            <a:spLocks noGrp="1"/>
          </p:cNvSpPr>
          <p:nvPr>
            <p:ph type="body" idx="1"/>
          </p:nvPr>
        </p:nvSpPr>
        <p:spPr>
          <a:xfrm>
            <a:off x="198665" y="2070050"/>
            <a:ext cx="11470500"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Total GNI by World Bank</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GNI per capita by World Bank</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United Nations Least Developed Country (LDCs)</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Human Development Index (HDI) by UNDP</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Healthy Life Expectancy (HALE) by WHO</a:t>
            </a:r>
            <a:endParaRPr>
              <a:solidFill>
                <a:srgbClr val="3F3F3F"/>
              </a:solidFill>
            </a:endParaRPr>
          </a:p>
          <a:p>
            <a:pPr marL="76200" lvl="0" indent="0" algn="l" rtl="0">
              <a:lnSpc>
                <a:spcPct val="90000"/>
              </a:lnSpc>
              <a:spcBef>
                <a:spcPts val="1000"/>
              </a:spcBef>
              <a:spcAft>
                <a:spcPts val="0"/>
              </a:spcAft>
              <a:buClr>
                <a:schemeClr val="dk1"/>
              </a:buClr>
              <a:buSzPts val="2400"/>
              <a:buNone/>
            </a:pPr>
            <a:endParaRPr>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Countries, areas or territories with a total GNI above US$1 trillion are not eligible for Research4Life programmes, regardless of other factors.</a:t>
            </a:r>
            <a:endParaRPr>
              <a:solidFill>
                <a:srgbClr val="3F3F3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0" y="378812"/>
            <a:ext cx="73329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sz="3600">
                <a:solidFill>
                  <a:srgbClr val="586F7C"/>
                </a:solidFill>
                <a:latin typeface="Open Sans"/>
                <a:ea typeface="Open Sans"/>
                <a:cs typeface="Open Sans"/>
                <a:sym typeface="Open Sans"/>
              </a:rPr>
              <a:t>Group A and Group B country categories</a:t>
            </a:r>
            <a:endParaRPr sz="3330">
              <a:solidFill>
                <a:srgbClr val="586F7C"/>
              </a:solidFill>
              <a:latin typeface="Open Sans"/>
              <a:ea typeface="Open Sans"/>
              <a:cs typeface="Open Sans"/>
              <a:sym typeface="Open Sans"/>
            </a:endParaRPr>
          </a:p>
        </p:txBody>
      </p:sp>
      <p:grpSp>
        <p:nvGrpSpPr>
          <p:cNvPr id="221" name="Google Shape;221;p5"/>
          <p:cNvGrpSpPr/>
          <p:nvPr/>
        </p:nvGrpSpPr>
        <p:grpSpPr>
          <a:xfrm>
            <a:off x="258346" y="2673985"/>
            <a:ext cx="11842649" cy="3989429"/>
            <a:chOff x="57" y="18738"/>
            <a:chExt cx="11842649" cy="3989429"/>
          </a:xfrm>
        </p:grpSpPr>
        <p:sp>
          <p:nvSpPr>
            <p:cNvPr id="222" name="Google Shape;222;p5"/>
            <p:cNvSpPr/>
            <p:nvPr/>
          </p:nvSpPr>
          <p:spPr>
            <a:xfrm>
              <a:off x="57" y="18738"/>
              <a:ext cx="5533948" cy="547200"/>
            </a:xfrm>
            <a:prstGeom prst="rect">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5"/>
            <p:cNvSpPr txBox="1"/>
            <p:nvPr/>
          </p:nvSpPr>
          <p:spPr>
            <a:xfrm>
              <a:off x="57" y="18738"/>
              <a:ext cx="5533948" cy="547200"/>
            </a:xfrm>
            <a:prstGeom prst="rect">
              <a:avLst/>
            </a:prstGeom>
            <a:noFill/>
            <a:ln>
              <a:noFill/>
            </a:ln>
          </p:spPr>
          <p:txBody>
            <a:bodyPr spcFirstLastPara="1" wrap="square" lIns="135125" tIns="77200" rIns="135125" bIns="7720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Core Offer Group A – Free Access</a:t>
              </a:r>
              <a:endParaRPr sz="1900" b="0" i="0" u="none" strike="noStrike" cap="none">
                <a:solidFill>
                  <a:schemeClr val="lt1"/>
                </a:solidFill>
                <a:latin typeface="Arial"/>
                <a:ea typeface="Arial"/>
                <a:cs typeface="Arial"/>
                <a:sym typeface="Arial"/>
              </a:endParaRPr>
            </a:p>
          </p:txBody>
        </p:sp>
        <p:sp>
          <p:nvSpPr>
            <p:cNvPr id="224" name="Google Shape;224;p5"/>
            <p:cNvSpPr/>
            <p:nvPr/>
          </p:nvSpPr>
          <p:spPr>
            <a:xfrm>
              <a:off x="57" y="565938"/>
              <a:ext cx="5533948" cy="3442229"/>
            </a:xfrm>
            <a:prstGeom prst="rect">
              <a:avLst/>
            </a:prstGeom>
            <a:solidFill>
              <a:srgbClr val="C9DDE1">
                <a:alpha val="87843"/>
              </a:srgbClr>
            </a:solidFill>
            <a:ln w="25400" cap="flat" cmpd="sng">
              <a:solidFill>
                <a:srgbClr val="C9DDE1">
                  <a:alpha val="87843"/>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5"/>
            <p:cNvSpPr txBox="1"/>
            <p:nvPr/>
          </p:nvSpPr>
          <p:spPr>
            <a:xfrm>
              <a:off x="57" y="565938"/>
              <a:ext cx="5533948" cy="3442229"/>
            </a:xfrm>
            <a:prstGeom prst="rect">
              <a:avLst/>
            </a:prstGeom>
            <a:noFill/>
            <a:ln>
              <a:noFill/>
            </a:ln>
          </p:spPr>
          <p:txBody>
            <a:bodyPr spcFirstLastPara="1" wrap="square" lIns="101325" tIns="101325" rIns="135125" bIns="152000" anchor="t" anchorCtr="0">
              <a:noAutofit/>
            </a:bodyPr>
            <a:lstStyle/>
            <a:p>
              <a:pPr marL="457200" marR="0" lvl="0" indent="-349250" algn="l" rtl="0">
                <a:lnSpc>
                  <a:spcPct val="90000"/>
                </a:lnSpc>
                <a:spcBef>
                  <a:spcPts val="0"/>
                </a:spcBef>
                <a:spcAft>
                  <a:spcPts val="0"/>
                </a:spcAft>
                <a:buClr>
                  <a:srgbClr val="000000"/>
                </a:buClr>
                <a:buSzPts val="1900"/>
                <a:buFont typeface="Arial"/>
                <a:buChar char="●"/>
              </a:pPr>
              <a:r>
                <a:rPr lang="en-US" sz="1900" b="0" i="0" u="none" strike="noStrike" cap="none">
                  <a:solidFill>
                    <a:srgbClr val="3F3F3F"/>
                  </a:solidFill>
                  <a:latin typeface="Arial"/>
                  <a:ea typeface="Arial"/>
                  <a:cs typeface="Arial"/>
                  <a:sym typeface="Arial"/>
                </a:rPr>
                <a:t>United Nations Least Developed Country List and/or</a:t>
              </a:r>
              <a:endParaRPr sz="1900" b="0" i="0" u="none" strike="noStrike" cap="none">
                <a:solidFill>
                  <a:srgbClr val="3F3F3F"/>
                </a:solidFill>
                <a:latin typeface="Arial"/>
                <a:ea typeface="Arial"/>
                <a:cs typeface="Arial"/>
                <a:sym typeface="Arial"/>
              </a:endParaRPr>
            </a:p>
            <a:p>
              <a:pPr marL="457200" marR="0" lvl="0" indent="-349250" algn="l" rtl="0">
                <a:lnSpc>
                  <a:spcPct val="90000"/>
                </a:lnSpc>
                <a:spcBef>
                  <a:spcPts val="0"/>
                </a:spcBef>
                <a:spcAft>
                  <a:spcPts val="0"/>
                </a:spcAft>
                <a:buClr>
                  <a:srgbClr val="000000"/>
                </a:buClr>
                <a:buSzPts val="1900"/>
                <a:buFont typeface="Arial"/>
                <a:buChar char="●"/>
              </a:pPr>
              <a:r>
                <a:rPr lang="en-US" sz="1900" b="0" i="0" u="none" strike="noStrike" cap="none">
                  <a:solidFill>
                    <a:srgbClr val="3F3F3F"/>
                  </a:solidFill>
                  <a:latin typeface="Arial"/>
                  <a:ea typeface="Arial"/>
                  <a:cs typeface="Arial"/>
                  <a:sym typeface="Arial"/>
                </a:rPr>
                <a:t>Total Gross National Income (GNI) is at or less than US$ 15 billion where Gross National Income per capita (GNIpc) at or less than US$ 3000</a:t>
              </a:r>
              <a:endParaRPr sz="1900" b="0" i="0" u="none" strike="noStrike" cap="none">
                <a:solidFill>
                  <a:srgbClr val="3F3F3F"/>
                </a:solidFill>
                <a:latin typeface="Arial"/>
                <a:ea typeface="Arial"/>
                <a:cs typeface="Arial"/>
                <a:sym typeface="Arial"/>
              </a:endParaRPr>
            </a:p>
            <a:p>
              <a:pPr marL="457200" marR="0" lvl="0" indent="-349250" algn="l" rtl="0">
                <a:lnSpc>
                  <a:spcPct val="90000"/>
                </a:lnSpc>
                <a:spcBef>
                  <a:spcPts val="0"/>
                </a:spcBef>
                <a:spcAft>
                  <a:spcPts val="0"/>
                </a:spcAft>
                <a:buClr>
                  <a:srgbClr val="000000"/>
                </a:buClr>
                <a:buSzPts val="1900"/>
                <a:buFont typeface="Arial"/>
                <a:buChar char="●"/>
              </a:pPr>
              <a:r>
                <a:rPr lang="en-US" sz="1900" b="0" i="0" u="none" strike="noStrike" cap="none">
                  <a:solidFill>
                    <a:srgbClr val="3F3F3F"/>
                  </a:solidFill>
                  <a:latin typeface="Arial"/>
                  <a:ea typeface="Arial"/>
                  <a:cs typeface="Arial"/>
                  <a:sym typeface="Arial"/>
                </a:rPr>
                <a:t>Total GNI is at or less than US$ 2 billion where GNIpc at or less than US$ 5000</a:t>
              </a:r>
              <a:endParaRPr sz="1900" b="0" i="0" u="none" strike="noStrike" cap="none">
                <a:solidFill>
                  <a:srgbClr val="3F3F3F"/>
                </a:solidFill>
                <a:latin typeface="Arial"/>
                <a:ea typeface="Arial"/>
                <a:cs typeface="Arial"/>
                <a:sym typeface="Arial"/>
              </a:endParaRPr>
            </a:p>
            <a:p>
              <a:pPr marL="457200" marR="0" lvl="0" indent="-349250" algn="l" rtl="0">
                <a:lnSpc>
                  <a:spcPct val="90000"/>
                </a:lnSpc>
                <a:spcBef>
                  <a:spcPts val="0"/>
                </a:spcBef>
                <a:spcAft>
                  <a:spcPts val="0"/>
                </a:spcAft>
                <a:buClr>
                  <a:srgbClr val="000000"/>
                </a:buClr>
                <a:buSzPts val="1900"/>
                <a:buFont typeface="Arial"/>
                <a:buChar char="●"/>
              </a:pPr>
              <a:r>
                <a:rPr lang="en-US" sz="1900" b="0" i="0" u="none" strike="noStrike" cap="none">
                  <a:solidFill>
                    <a:srgbClr val="3F3F3F"/>
                  </a:solidFill>
                  <a:latin typeface="Arial"/>
                  <a:ea typeface="Arial"/>
                  <a:cs typeface="Arial"/>
                  <a:sym typeface="Arial"/>
                </a:rPr>
                <a:t>Total GNI is at or less than US$ 200 billion where: Human Development Indicator (HDI) is at or less than 0.60 and/or (GNIpc) is at or less than US$ 1500   </a:t>
              </a:r>
              <a:endParaRPr sz="1900" b="0" i="0" u="none" strike="noStrike" cap="none">
                <a:solidFill>
                  <a:srgbClr val="3F3F3F"/>
                </a:solidFill>
                <a:latin typeface="Arial"/>
                <a:ea typeface="Arial"/>
                <a:cs typeface="Arial"/>
                <a:sym typeface="Arial"/>
              </a:endParaRPr>
            </a:p>
          </p:txBody>
        </p:sp>
        <p:sp>
          <p:nvSpPr>
            <p:cNvPr id="226" name="Google Shape;226;p5"/>
            <p:cNvSpPr/>
            <p:nvPr/>
          </p:nvSpPr>
          <p:spPr>
            <a:xfrm>
              <a:off x="6308758" y="18738"/>
              <a:ext cx="5533948" cy="547200"/>
            </a:xfrm>
            <a:prstGeom prst="rect">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5"/>
            <p:cNvSpPr txBox="1"/>
            <p:nvPr/>
          </p:nvSpPr>
          <p:spPr>
            <a:xfrm>
              <a:off x="6308758" y="18738"/>
              <a:ext cx="5533948" cy="547200"/>
            </a:xfrm>
            <a:prstGeom prst="rect">
              <a:avLst/>
            </a:prstGeom>
            <a:noFill/>
            <a:ln>
              <a:noFill/>
            </a:ln>
          </p:spPr>
          <p:txBody>
            <a:bodyPr spcFirstLastPara="1" wrap="square" lIns="135125" tIns="77200" rIns="135125" bIns="7720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Core Offer Group B – Fee-based access</a:t>
              </a:r>
              <a:endParaRPr sz="1900" b="0" i="0" u="none" strike="noStrike" cap="none">
                <a:solidFill>
                  <a:schemeClr val="lt1"/>
                </a:solidFill>
                <a:latin typeface="Arial"/>
                <a:ea typeface="Arial"/>
                <a:cs typeface="Arial"/>
                <a:sym typeface="Arial"/>
              </a:endParaRPr>
            </a:p>
          </p:txBody>
        </p:sp>
        <p:sp>
          <p:nvSpPr>
            <p:cNvPr id="228" name="Google Shape;228;p5"/>
            <p:cNvSpPr/>
            <p:nvPr/>
          </p:nvSpPr>
          <p:spPr>
            <a:xfrm>
              <a:off x="6308758" y="565938"/>
              <a:ext cx="5533948" cy="3442229"/>
            </a:xfrm>
            <a:prstGeom prst="rect">
              <a:avLst/>
            </a:prstGeom>
            <a:solidFill>
              <a:srgbClr val="C9DDE1">
                <a:alpha val="87843"/>
              </a:srgbClr>
            </a:solidFill>
            <a:ln w="25400" cap="flat" cmpd="sng">
              <a:solidFill>
                <a:srgbClr val="C9DDE1">
                  <a:alpha val="87843"/>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5"/>
            <p:cNvSpPr txBox="1"/>
            <p:nvPr/>
          </p:nvSpPr>
          <p:spPr>
            <a:xfrm>
              <a:off x="6308758" y="565938"/>
              <a:ext cx="5533948" cy="3442229"/>
            </a:xfrm>
            <a:prstGeom prst="rect">
              <a:avLst/>
            </a:prstGeom>
            <a:noFill/>
            <a:ln>
              <a:noFill/>
            </a:ln>
          </p:spPr>
          <p:txBody>
            <a:bodyPr spcFirstLastPara="1" wrap="square" lIns="101325" tIns="101325" rIns="135125" bIns="152000" anchor="t" anchorCtr="0">
              <a:noAutofit/>
            </a:bodyPr>
            <a:lstStyle/>
            <a:p>
              <a:pPr marL="457200" marR="0" lvl="0" indent="-349250" algn="l" rtl="0">
                <a:lnSpc>
                  <a:spcPct val="90000"/>
                </a:lnSpc>
                <a:spcBef>
                  <a:spcPts val="0"/>
                </a:spcBef>
                <a:spcAft>
                  <a:spcPts val="0"/>
                </a:spcAft>
                <a:buClr>
                  <a:srgbClr val="000000"/>
                </a:buClr>
                <a:buSzPts val="1900"/>
                <a:buFont typeface="Arial"/>
                <a:buChar char="●"/>
              </a:pPr>
              <a:r>
                <a:rPr lang="en-US" sz="1900" b="0" i="0" u="none" strike="noStrike" cap="none">
                  <a:solidFill>
                    <a:srgbClr val="3F3F3F"/>
                  </a:solidFill>
                  <a:latin typeface="Arial"/>
                  <a:ea typeface="Arial"/>
                  <a:cs typeface="Arial"/>
                  <a:sym typeface="Arial"/>
                </a:rPr>
                <a:t>Total GNI is at or less than US$ 1.5 billion and/or</a:t>
              </a:r>
              <a:endParaRPr sz="1900" b="0" i="0" u="none" strike="noStrike" cap="none">
                <a:solidFill>
                  <a:srgbClr val="3F3F3F"/>
                </a:solidFill>
                <a:latin typeface="Arial"/>
                <a:ea typeface="Arial"/>
                <a:cs typeface="Arial"/>
                <a:sym typeface="Arial"/>
              </a:endParaRPr>
            </a:p>
            <a:p>
              <a:pPr marL="457200" marR="0" lvl="0" indent="-349250" algn="l" rtl="0">
                <a:lnSpc>
                  <a:spcPct val="90000"/>
                </a:lnSpc>
                <a:spcBef>
                  <a:spcPts val="0"/>
                </a:spcBef>
                <a:spcAft>
                  <a:spcPts val="0"/>
                </a:spcAft>
                <a:buClr>
                  <a:srgbClr val="000000"/>
                </a:buClr>
                <a:buSzPts val="1900"/>
                <a:buFont typeface="Arial"/>
                <a:buChar char="●"/>
              </a:pPr>
              <a:r>
                <a:rPr lang="en-US" sz="1900" b="0" i="0" u="none" strike="noStrike" cap="none">
                  <a:solidFill>
                    <a:srgbClr val="3F3F3F"/>
                  </a:solidFill>
                  <a:latin typeface="Arial"/>
                  <a:ea typeface="Arial"/>
                  <a:cs typeface="Arial"/>
                  <a:sym typeface="Arial"/>
                </a:rPr>
                <a:t>Total GNI is at or less than US$ 25 billion where GNIpc is at or less than US$10,000 and/or</a:t>
              </a:r>
              <a:endParaRPr sz="1900" b="0" i="0" u="none" strike="noStrike" cap="none">
                <a:solidFill>
                  <a:srgbClr val="3F3F3F"/>
                </a:solidFill>
                <a:latin typeface="Arial"/>
                <a:ea typeface="Arial"/>
                <a:cs typeface="Arial"/>
                <a:sym typeface="Arial"/>
              </a:endParaRPr>
            </a:p>
            <a:p>
              <a:pPr marL="457200" marR="0" lvl="0" indent="-349250" algn="l" rtl="0">
                <a:lnSpc>
                  <a:spcPct val="90000"/>
                </a:lnSpc>
                <a:spcBef>
                  <a:spcPts val="0"/>
                </a:spcBef>
                <a:spcAft>
                  <a:spcPts val="0"/>
                </a:spcAft>
                <a:buClr>
                  <a:srgbClr val="000000"/>
                </a:buClr>
                <a:buSzPts val="1900"/>
                <a:buFont typeface="Arial"/>
                <a:buChar char="●"/>
              </a:pPr>
              <a:r>
                <a:rPr lang="en-US" sz="1900" b="0" i="0" u="none" strike="noStrike" cap="none">
                  <a:solidFill>
                    <a:srgbClr val="3F3F3F"/>
                  </a:solidFill>
                  <a:latin typeface="Arial"/>
                  <a:ea typeface="Arial"/>
                  <a:cs typeface="Arial"/>
                  <a:sym typeface="Arial"/>
                </a:rPr>
                <a:t>GNIpc is at or less than US$ 6000 where Healthy Life Expectancy (HALE) is at or less than 55</a:t>
              </a:r>
              <a:endParaRPr sz="1900" b="0" i="0" u="none" strike="noStrike" cap="none">
                <a:solidFill>
                  <a:srgbClr val="3F3F3F"/>
                </a:solidFill>
                <a:latin typeface="Arial"/>
                <a:ea typeface="Arial"/>
                <a:cs typeface="Arial"/>
                <a:sym typeface="Arial"/>
              </a:endParaRPr>
            </a:p>
            <a:p>
              <a:pPr marL="457200" marR="0" lvl="0" indent="-349250" algn="l" rtl="0">
                <a:lnSpc>
                  <a:spcPct val="90000"/>
                </a:lnSpc>
                <a:spcBef>
                  <a:spcPts val="0"/>
                </a:spcBef>
                <a:spcAft>
                  <a:spcPts val="0"/>
                </a:spcAft>
                <a:buClr>
                  <a:srgbClr val="000000"/>
                </a:buClr>
                <a:buSzPts val="1900"/>
                <a:buFont typeface="Arial"/>
                <a:buChar char="●"/>
              </a:pPr>
              <a:r>
                <a:rPr lang="en-US" sz="1900" b="0" i="0" u="none" strike="noStrike" cap="none">
                  <a:solidFill>
                    <a:srgbClr val="3F3F3F"/>
                  </a:solidFill>
                  <a:latin typeface="Arial"/>
                  <a:ea typeface="Arial"/>
                  <a:cs typeface="Arial"/>
                  <a:sym typeface="Arial"/>
                </a:rPr>
                <a:t>Total GNI is at or less than US$ 300 billion where: HDI is at or less than 0.67 and/or GNIpc is at or less than US$ 6000</a:t>
              </a:r>
              <a:endParaRPr sz="1900" b="0" i="0" u="none" strike="noStrike" cap="none">
                <a:solidFill>
                  <a:srgbClr val="3F3F3F"/>
                </a:solidFill>
                <a:latin typeface="Arial"/>
                <a:ea typeface="Arial"/>
                <a:cs typeface="Arial"/>
                <a:sym typeface="Arial"/>
              </a:endParaRPr>
            </a:p>
          </p:txBody>
        </p:sp>
      </p:grpSp>
      <p:sp>
        <p:nvSpPr>
          <p:cNvPr id="230" name="Google Shape;230;p5"/>
          <p:cNvSpPr txBox="1"/>
          <p:nvPr/>
        </p:nvSpPr>
        <p:spPr>
          <a:xfrm>
            <a:off x="258289" y="1824250"/>
            <a:ext cx="110255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F3F3F"/>
                </a:solidFill>
                <a:latin typeface="Open Sans"/>
                <a:ea typeface="Open Sans"/>
                <a:cs typeface="Open Sans"/>
                <a:sym typeface="Open Sans"/>
              </a:rPr>
              <a:t>Group A countries have free access to Research4Life. Group B countries must pay </a:t>
            </a:r>
            <a:r>
              <a:rPr lang="en-US" sz="2000" b="1" i="0" u="none" strike="noStrike" cap="none">
                <a:solidFill>
                  <a:srgbClr val="3F3F3F"/>
                </a:solidFill>
                <a:latin typeface="Open Sans"/>
                <a:ea typeface="Open Sans"/>
                <a:cs typeface="Open Sans"/>
                <a:sym typeface="Open Sans"/>
              </a:rPr>
              <a:t>US$1,500 </a:t>
            </a:r>
            <a:r>
              <a:rPr lang="en-US" sz="2000" b="0" i="0" u="none" strike="noStrike" cap="none">
                <a:solidFill>
                  <a:srgbClr val="3F3F3F"/>
                </a:solidFill>
                <a:latin typeface="Open Sans"/>
                <a:ea typeface="Open Sans"/>
                <a:cs typeface="Open Sans"/>
                <a:sym typeface="Open Sans"/>
              </a:rPr>
              <a:t>per year to obtain access to the Research4Life.</a:t>
            </a:r>
            <a:endParaRPr sz="2000" b="0"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txBox="1">
            <a:spLocks noGrp="1"/>
          </p:cNvSpPr>
          <p:nvPr>
            <p:ph type="body" idx="1"/>
          </p:nvPr>
        </p:nvSpPr>
        <p:spPr>
          <a:xfrm>
            <a:off x="1" y="4316396"/>
            <a:ext cx="4026900" cy="2176500"/>
          </a:xfrm>
          <a:prstGeom prst="rect">
            <a:avLst/>
          </a:prstGeom>
          <a:noFill/>
          <a:ln>
            <a:noFill/>
          </a:ln>
        </p:spPr>
        <p:txBody>
          <a:bodyPr spcFirstLastPara="1" wrap="square" lIns="91425" tIns="45700" rIns="91425" bIns="45700" anchor="t" anchorCtr="0">
            <a:normAutofit/>
          </a:bodyPr>
          <a:lstStyle/>
          <a:p>
            <a:pPr marL="469900" lvl="0" indent="-342900" algn="l" rtl="0">
              <a:lnSpc>
                <a:spcPct val="110000"/>
              </a:lnSpc>
              <a:spcBef>
                <a:spcPts val="1000"/>
              </a:spcBef>
              <a:spcAft>
                <a:spcPts val="0"/>
              </a:spcAft>
              <a:buClr>
                <a:schemeClr val="dk1"/>
              </a:buClr>
              <a:buSzPts val="2000"/>
              <a:buChar char="●"/>
            </a:pPr>
            <a:r>
              <a:rPr lang="en-US" sz="2220">
                <a:solidFill>
                  <a:srgbClr val="3F3F3F"/>
                </a:solidFill>
                <a:latin typeface="Open Sans"/>
                <a:ea typeface="Open Sans"/>
                <a:cs typeface="Open Sans"/>
                <a:sym typeface="Open Sans"/>
              </a:rPr>
              <a:t>Group A</a:t>
            </a:r>
            <a:endParaRPr>
              <a:solidFill>
                <a:srgbClr val="3F3F3F"/>
              </a:solidFill>
            </a:endParaRPr>
          </a:p>
          <a:p>
            <a:pPr marL="469900" lvl="0" indent="-342900" algn="l" rtl="0">
              <a:lnSpc>
                <a:spcPct val="110000"/>
              </a:lnSpc>
              <a:spcBef>
                <a:spcPts val="1000"/>
              </a:spcBef>
              <a:spcAft>
                <a:spcPts val="0"/>
              </a:spcAft>
              <a:buClr>
                <a:schemeClr val="dk1"/>
              </a:buClr>
              <a:buSzPts val="2000"/>
              <a:buChar char="●"/>
            </a:pPr>
            <a:r>
              <a:rPr lang="en-US" sz="2220">
                <a:solidFill>
                  <a:srgbClr val="3F3F3F"/>
                </a:solidFill>
                <a:latin typeface="Open Sans"/>
                <a:ea typeface="Open Sans"/>
                <a:cs typeface="Open Sans"/>
                <a:sym typeface="Open Sans"/>
              </a:rPr>
              <a:t>Group B</a:t>
            </a:r>
            <a:endParaRPr>
              <a:solidFill>
                <a:srgbClr val="3F3F3F"/>
              </a:solidFill>
            </a:endParaRPr>
          </a:p>
          <a:p>
            <a:pPr marL="469900" lvl="0" indent="-342900" algn="l" rtl="0">
              <a:lnSpc>
                <a:spcPct val="110000"/>
              </a:lnSpc>
              <a:spcBef>
                <a:spcPts val="1000"/>
              </a:spcBef>
              <a:spcAft>
                <a:spcPts val="0"/>
              </a:spcAft>
              <a:buClr>
                <a:schemeClr val="dk1"/>
              </a:buClr>
              <a:buSzPts val="2000"/>
              <a:buChar char="●"/>
            </a:pPr>
            <a:r>
              <a:rPr lang="en-US" sz="2220">
                <a:solidFill>
                  <a:srgbClr val="3F3F3F"/>
                </a:solidFill>
                <a:latin typeface="Open Sans"/>
                <a:ea typeface="Open Sans"/>
                <a:cs typeface="Open Sans"/>
                <a:sym typeface="Open Sans"/>
              </a:rPr>
              <a:t>Not eligible</a:t>
            </a:r>
            <a:endParaRPr>
              <a:solidFill>
                <a:srgbClr val="3F3F3F"/>
              </a:solidFill>
            </a:endParaRPr>
          </a:p>
          <a:p>
            <a:pPr marL="469900" lvl="0" indent="-342900" algn="l" rtl="0">
              <a:lnSpc>
                <a:spcPct val="110000"/>
              </a:lnSpc>
              <a:spcBef>
                <a:spcPts val="1000"/>
              </a:spcBef>
              <a:spcAft>
                <a:spcPts val="0"/>
              </a:spcAft>
              <a:buClr>
                <a:schemeClr val="dk1"/>
              </a:buClr>
              <a:buSzPts val="2000"/>
              <a:buChar char="●"/>
            </a:pPr>
            <a:r>
              <a:rPr lang="en-US" sz="2220">
                <a:solidFill>
                  <a:srgbClr val="3F3F3F"/>
                </a:solidFill>
                <a:latin typeface="Open Sans"/>
                <a:ea typeface="Open Sans"/>
                <a:cs typeface="Open Sans"/>
                <a:sym typeface="Open Sans"/>
              </a:rPr>
              <a:t>Not applicable</a:t>
            </a:r>
            <a:endParaRPr sz="2220">
              <a:solidFill>
                <a:srgbClr val="3F3F3F"/>
              </a:solidFill>
              <a:latin typeface="Open Sans"/>
              <a:ea typeface="Open Sans"/>
              <a:cs typeface="Open Sans"/>
              <a:sym typeface="Open Sans"/>
            </a:endParaRPr>
          </a:p>
        </p:txBody>
      </p:sp>
      <p:sp>
        <p:nvSpPr>
          <p:cNvPr id="237" name="Google Shape;237;p17"/>
          <p:cNvSpPr txBox="1">
            <a:spLocks noGrp="1"/>
          </p:cNvSpPr>
          <p:nvPr>
            <p:ph type="title"/>
          </p:nvPr>
        </p:nvSpPr>
        <p:spPr>
          <a:xfrm>
            <a:off x="0" y="411096"/>
            <a:ext cx="78900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Group A and Group B country categories cont.</a:t>
            </a:r>
            <a:endParaRPr sz="3600">
              <a:solidFill>
                <a:srgbClr val="586F7C"/>
              </a:solidFill>
              <a:latin typeface="Open Sans"/>
              <a:ea typeface="Open Sans"/>
              <a:cs typeface="Open Sans"/>
              <a:sym typeface="Open Sans"/>
            </a:endParaRPr>
          </a:p>
        </p:txBody>
      </p:sp>
      <p:sp>
        <p:nvSpPr>
          <p:cNvPr id="238" name="Google Shape;238;p17"/>
          <p:cNvSpPr/>
          <p:nvPr/>
        </p:nvSpPr>
        <p:spPr>
          <a:xfrm>
            <a:off x="2812494" y="4958854"/>
            <a:ext cx="808892" cy="369276"/>
          </a:xfrm>
          <a:prstGeom prst="rect">
            <a:avLst/>
          </a:prstGeom>
          <a:solidFill>
            <a:schemeClr val="accent1"/>
          </a:solidFill>
          <a:ln w="25400" cap="flat" cmpd="sng">
            <a:solidFill>
              <a:srgbClr val="F898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9" name="Google Shape;239;p17"/>
          <p:cNvSpPr/>
          <p:nvPr/>
        </p:nvSpPr>
        <p:spPr>
          <a:xfrm>
            <a:off x="2812494" y="4446095"/>
            <a:ext cx="808892" cy="369276"/>
          </a:xfrm>
          <a:prstGeom prst="rect">
            <a:avLst/>
          </a:prstGeom>
          <a:solidFill>
            <a:srgbClr val="00B0F0"/>
          </a:solidFill>
          <a:ln w="25400" cap="flat" cmpd="sng">
            <a:solidFill>
              <a:srgbClr val="F898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0" name="Google Shape;240;p17"/>
          <p:cNvSpPr/>
          <p:nvPr/>
        </p:nvSpPr>
        <p:spPr>
          <a:xfrm>
            <a:off x="2812494" y="5471613"/>
            <a:ext cx="808892" cy="367825"/>
          </a:xfrm>
          <a:prstGeom prst="rect">
            <a:avLst/>
          </a:prstGeom>
          <a:no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1" name="Google Shape;241;p17"/>
          <p:cNvSpPr/>
          <p:nvPr/>
        </p:nvSpPr>
        <p:spPr>
          <a:xfrm>
            <a:off x="2812494" y="6033593"/>
            <a:ext cx="808892" cy="369276"/>
          </a:xfrm>
          <a:prstGeom prst="rect">
            <a:avLst/>
          </a:prstGeom>
          <a:solidFill>
            <a:schemeClr val="lt2"/>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2" name="Google Shape;242;p17"/>
          <p:cNvSpPr/>
          <p:nvPr/>
        </p:nvSpPr>
        <p:spPr>
          <a:xfrm>
            <a:off x="341856" y="2165532"/>
            <a:ext cx="3798276"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F3F3F"/>
                </a:solidFill>
                <a:latin typeface="Century Gothic"/>
                <a:ea typeface="Century Gothic"/>
                <a:cs typeface="Century Gothic"/>
                <a:sym typeface="Century Gothic"/>
              </a:rPr>
              <a:t>Countries that are assigned to  Group A or Group B are eligible for all Research4Life collections.</a:t>
            </a:r>
            <a:endParaRPr sz="2000" b="0" i="0" u="none" strike="noStrike" cap="none">
              <a:solidFill>
                <a:srgbClr val="3F3F3F"/>
              </a:solidFill>
              <a:latin typeface="Century Gothic"/>
              <a:ea typeface="Century Gothic"/>
              <a:cs typeface="Century Gothic"/>
              <a:sym typeface="Century Gothic"/>
            </a:endParaRPr>
          </a:p>
        </p:txBody>
      </p:sp>
      <p:pic>
        <p:nvPicPr>
          <p:cNvPr id="243" name="Google Shape;243;p17"/>
          <p:cNvPicPr preferRelativeResize="0"/>
          <p:nvPr/>
        </p:nvPicPr>
        <p:blipFill>
          <a:blip r:embed="rId3">
            <a:alphaModFix/>
          </a:blip>
          <a:stretch>
            <a:fillRect/>
          </a:stretch>
        </p:blipFill>
        <p:spPr>
          <a:xfrm>
            <a:off x="4140125" y="1644400"/>
            <a:ext cx="7533649" cy="51656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a:spLocks noGrp="1"/>
          </p:cNvSpPr>
          <p:nvPr>
            <p:ph type="title"/>
          </p:nvPr>
        </p:nvSpPr>
        <p:spPr>
          <a:xfrm>
            <a:off x="0" y="378812"/>
            <a:ext cx="81417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Research4Life user agreement and terms of use</a:t>
            </a:r>
            <a:endParaRPr sz="3330">
              <a:solidFill>
                <a:srgbClr val="586F7C"/>
              </a:solidFill>
              <a:latin typeface="Open Sans"/>
              <a:ea typeface="Open Sans"/>
              <a:cs typeface="Open Sans"/>
              <a:sym typeface="Open Sans"/>
            </a:endParaRPr>
          </a:p>
        </p:txBody>
      </p:sp>
      <p:sp>
        <p:nvSpPr>
          <p:cNvPr id="250" name="Google Shape;250;p18"/>
          <p:cNvSpPr txBox="1">
            <a:spLocks noGrp="1"/>
          </p:cNvSpPr>
          <p:nvPr>
            <p:ph type="body" idx="1"/>
          </p:nvPr>
        </p:nvSpPr>
        <p:spPr>
          <a:xfrm>
            <a:off x="345687" y="1943148"/>
            <a:ext cx="9613800"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Research4Life collections require a signed user agreement that activates the account.</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 user agreement is between the </a:t>
            </a:r>
            <a:r>
              <a:rPr lang="en-US" b="1">
                <a:solidFill>
                  <a:srgbClr val="3F3F3F"/>
                </a:solidFill>
                <a:latin typeface="Open Sans"/>
                <a:ea typeface="Open Sans"/>
                <a:cs typeface="Open Sans"/>
                <a:sym typeface="Open Sans"/>
              </a:rPr>
              <a:t>registered institution </a:t>
            </a:r>
            <a:r>
              <a:rPr lang="en-US">
                <a:solidFill>
                  <a:srgbClr val="3F3F3F"/>
                </a:solidFill>
                <a:latin typeface="Open Sans"/>
                <a:ea typeface="Open Sans"/>
                <a:cs typeface="Open Sans"/>
                <a:sym typeface="Open Sans"/>
              </a:rPr>
              <a:t>and the </a:t>
            </a:r>
            <a:r>
              <a:rPr lang="en-US" b="1">
                <a:solidFill>
                  <a:srgbClr val="3F3F3F"/>
                </a:solidFill>
                <a:latin typeface="Open Sans"/>
                <a:ea typeface="Open Sans"/>
                <a:cs typeface="Open Sans"/>
                <a:sym typeface="Open Sans"/>
              </a:rPr>
              <a:t>publisher partners of Research4Life</a:t>
            </a:r>
            <a:r>
              <a:rPr lang="en-US">
                <a:solidFill>
                  <a:srgbClr val="3F3F3F"/>
                </a:solidFill>
                <a:latin typeface="Open Sans"/>
                <a:ea typeface="Open Sans"/>
                <a:cs typeface="Open Sans"/>
                <a:sym typeface="Open Sans"/>
              </a:rPr>
              <a:t>. </a:t>
            </a: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It allows the licensee to use the publishers’ offer and defines the rules of use for all Research4Life collections. </a:t>
            </a: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It covers key information on the </a:t>
            </a:r>
            <a:r>
              <a:rPr lang="en-US" b="1">
                <a:solidFill>
                  <a:srgbClr val="3F3F3F"/>
                </a:solidFill>
                <a:latin typeface="Open Sans"/>
                <a:ea typeface="Open Sans"/>
                <a:cs typeface="Open Sans"/>
                <a:sym typeface="Open Sans"/>
              </a:rPr>
              <a:t>use of credentials</a:t>
            </a:r>
            <a:r>
              <a:rPr lang="en-US">
                <a:solidFill>
                  <a:srgbClr val="3F3F3F"/>
                </a:solidFill>
                <a:latin typeface="Open Sans"/>
                <a:ea typeface="Open Sans"/>
                <a:cs typeface="Open Sans"/>
                <a:sym typeface="Open Sans"/>
              </a:rPr>
              <a:t>, </a:t>
            </a:r>
            <a:r>
              <a:rPr lang="en-US" b="1">
                <a:solidFill>
                  <a:srgbClr val="3F3F3F"/>
                </a:solidFill>
                <a:latin typeface="Open Sans"/>
                <a:ea typeface="Open Sans"/>
                <a:cs typeface="Open Sans"/>
                <a:sym typeface="Open Sans"/>
              </a:rPr>
              <a:t>copyright</a:t>
            </a:r>
            <a:r>
              <a:rPr lang="en-US">
                <a:solidFill>
                  <a:srgbClr val="3F3F3F"/>
                </a:solidFill>
                <a:latin typeface="Open Sans"/>
                <a:ea typeface="Open Sans"/>
                <a:cs typeface="Open Sans"/>
                <a:sym typeface="Open Sans"/>
              </a:rPr>
              <a:t> and </a:t>
            </a:r>
            <a:r>
              <a:rPr lang="en-US" b="1">
                <a:solidFill>
                  <a:srgbClr val="3F3F3F"/>
                </a:solidFill>
                <a:latin typeface="Open Sans"/>
                <a:ea typeface="Open Sans"/>
                <a:cs typeface="Open Sans"/>
                <a:sym typeface="Open Sans"/>
              </a:rPr>
              <a:t>fair usage</a:t>
            </a:r>
            <a:r>
              <a:rPr lang="en-US">
                <a:solidFill>
                  <a:srgbClr val="3F3F3F"/>
                </a:solidFill>
                <a:latin typeface="Open Sans"/>
                <a:ea typeface="Open Sans"/>
                <a:cs typeface="Open Sans"/>
                <a:sym typeface="Open Sans"/>
              </a:rPr>
              <a:t>.</a:t>
            </a:r>
            <a:endParaRPr>
              <a:solidFill>
                <a:srgbClr val="3F3F3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5"/>
        <p:cNvGrpSpPr/>
        <p:nvPr/>
      </p:nvGrpSpPr>
      <p:grpSpPr>
        <a:xfrm>
          <a:off x="0" y="0"/>
          <a:ext cx="0" cy="0"/>
          <a:chOff x="0" y="0"/>
          <a:chExt cx="0" cy="0"/>
        </a:xfrm>
      </p:grpSpPr>
      <p:sp>
        <p:nvSpPr>
          <p:cNvPr id="256" name="Google Shape;256;p19"/>
          <p:cNvSpPr txBox="1">
            <a:spLocks noGrp="1"/>
          </p:cNvSpPr>
          <p:nvPr>
            <p:ph type="title"/>
          </p:nvPr>
        </p:nvSpPr>
        <p:spPr>
          <a:xfrm>
            <a:off x="0" y="378812"/>
            <a:ext cx="72975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2800">
                <a:solidFill>
                  <a:srgbClr val="586F7C"/>
                </a:solidFill>
                <a:latin typeface="Open Sans"/>
                <a:ea typeface="Open Sans"/>
                <a:cs typeface="Open Sans"/>
                <a:sym typeface="Open Sans"/>
              </a:rPr>
              <a:t>Research4Life </a:t>
            </a:r>
            <a:r>
              <a:rPr lang="en-US" sz="2800" b="1">
                <a:solidFill>
                  <a:srgbClr val="586F7C"/>
                </a:solidFill>
                <a:latin typeface="Open Sans"/>
                <a:ea typeface="Open Sans"/>
                <a:cs typeface="Open Sans"/>
                <a:sym typeface="Open Sans"/>
              </a:rPr>
              <a:t>ALLOWS</a:t>
            </a:r>
            <a:r>
              <a:rPr lang="en-US" sz="2800">
                <a:solidFill>
                  <a:srgbClr val="586F7C"/>
                </a:solidFill>
                <a:latin typeface="Open Sans"/>
                <a:ea typeface="Open Sans"/>
                <a:cs typeface="Open Sans"/>
                <a:sym typeface="Open Sans"/>
              </a:rPr>
              <a:t> registered institutions and their authorized users to:</a:t>
            </a:r>
            <a:endParaRPr sz="2800">
              <a:solidFill>
                <a:srgbClr val="586F7C"/>
              </a:solidFill>
              <a:latin typeface="Open Sans"/>
              <a:ea typeface="Open Sans"/>
              <a:cs typeface="Open Sans"/>
              <a:sym typeface="Open Sans"/>
            </a:endParaRPr>
          </a:p>
        </p:txBody>
      </p:sp>
      <p:sp>
        <p:nvSpPr>
          <p:cNvPr id="257" name="Google Shape;257;p19"/>
          <p:cNvSpPr txBox="1">
            <a:spLocks noGrp="1"/>
          </p:cNvSpPr>
          <p:nvPr>
            <p:ph type="body" idx="1"/>
          </p:nvPr>
        </p:nvSpPr>
        <p:spPr>
          <a:xfrm>
            <a:off x="356936" y="2046942"/>
            <a:ext cx="9613800"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Share the password with colleagues, students or faculty members in the same institution, </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Download or print up to 15% of a journal issue or book,</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Use material for educational purposes (course packs or reserves) or make copies for institutional members,</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Use Research4Life collections on personal computers owned personally by the employees, faculty or students of the institution.</a:t>
            </a:r>
            <a:endParaRPr dirty="0"/>
          </a:p>
          <a:p>
            <a:pPr marL="457200" lvl="0" indent="-381000" algn="l" rtl="0">
              <a:lnSpc>
                <a:spcPct val="90000"/>
              </a:lnSpc>
              <a:spcBef>
                <a:spcPts val="1000"/>
              </a:spcBef>
              <a:spcAft>
                <a:spcPts val="0"/>
              </a:spcAft>
              <a:buClr>
                <a:schemeClr val="dk1"/>
              </a:buClr>
              <a:buSzPts val="2400"/>
              <a:buChar char="●"/>
            </a:pPr>
            <a:r>
              <a:rPr lang="en-US" b="0" i="0" u="none" strike="noStrike" dirty="0">
                <a:solidFill>
                  <a:schemeClr val="bg2">
                    <a:lumMod val="50000"/>
                  </a:schemeClr>
                </a:solidFill>
                <a:latin typeface="Century Gothic"/>
                <a:ea typeface="Century Gothic"/>
                <a:cs typeface="Century Gothic"/>
                <a:sym typeface="Century Gothic"/>
              </a:rPr>
              <a:t>Use if “temporarily” outside the country or participating in a distance learning program from a registered institution, Otherwise, this type of use is prohibited.</a:t>
            </a:r>
            <a:endParaRPr dirty="0">
              <a:solidFill>
                <a:schemeClr val="bg2">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0"/>
          <p:cNvSpPr txBox="1">
            <a:spLocks noGrp="1"/>
          </p:cNvSpPr>
          <p:nvPr>
            <p:ph type="title"/>
          </p:nvPr>
        </p:nvSpPr>
        <p:spPr>
          <a:xfrm>
            <a:off x="0" y="437222"/>
            <a:ext cx="81381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2700">
                <a:solidFill>
                  <a:srgbClr val="586F7C"/>
                </a:solidFill>
                <a:latin typeface="Open Sans"/>
                <a:ea typeface="Open Sans"/>
                <a:cs typeface="Open Sans"/>
                <a:sym typeface="Open Sans"/>
              </a:rPr>
              <a:t>Research4Life </a:t>
            </a:r>
            <a:r>
              <a:rPr lang="en-US" sz="2700" b="1">
                <a:solidFill>
                  <a:srgbClr val="586F7C"/>
                </a:solidFill>
                <a:latin typeface="Open Sans"/>
                <a:ea typeface="Open Sans"/>
                <a:cs typeface="Open Sans"/>
                <a:sym typeface="Open Sans"/>
              </a:rPr>
              <a:t>does</a:t>
            </a:r>
            <a:r>
              <a:rPr lang="en-US" sz="2700">
                <a:solidFill>
                  <a:srgbClr val="586F7C"/>
                </a:solidFill>
                <a:latin typeface="Open Sans"/>
                <a:ea typeface="Open Sans"/>
                <a:cs typeface="Open Sans"/>
                <a:sym typeface="Open Sans"/>
              </a:rPr>
              <a:t> </a:t>
            </a:r>
            <a:r>
              <a:rPr lang="en-US" sz="2700" b="1">
                <a:solidFill>
                  <a:srgbClr val="586F7C"/>
                </a:solidFill>
                <a:latin typeface="Open Sans"/>
                <a:ea typeface="Open Sans"/>
                <a:cs typeface="Open Sans"/>
                <a:sym typeface="Open Sans"/>
              </a:rPr>
              <a:t>NOT allow </a:t>
            </a:r>
            <a:r>
              <a:rPr lang="en-US" sz="2700">
                <a:solidFill>
                  <a:srgbClr val="586F7C"/>
                </a:solidFill>
                <a:latin typeface="Open Sans"/>
                <a:ea typeface="Open Sans"/>
                <a:cs typeface="Open Sans"/>
                <a:sym typeface="Open Sans"/>
              </a:rPr>
              <a:t>registered institutions and their authorized users to: </a:t>
            </a:r>
            <a:endParaRPr sz="2700">
              <a:solidFill>
                <a:srgbClr val="586F7C"/>
              </a:solidFill>
              <a:latin typeface="Open Sans"/>
              <a:ea typeface="Open Sans"/>
              <a:cs typeface="Open Sans"/>
              <a:sym typeface="Open Sans"/>
            </a:endParaRPr>
          </a:p>
        </p:txBody>
      </p:sp>
      <p:sp>
        <p:nvSpPr>
          <p:cNvPr id="264" name="Google Shape;264;p20"/>
          <p:cNvSpPr txBox="1">
            <a:spLocks noGrp="1"/>
          </p:cNvSpPr>
          <p:nvPr>
            <p:ph type="body" idx="1"/>
          </p:nvPr>
        </p:nvSpPr>
        <p:spPr>
          <a:xfrm>
            <a:off x="0" y="1934406"/>
            <a:ext cx="11940000" cy="4923600"/>
          </a:xfrm>
          <a:prstGeom prst="rect">
            <a:avLst/>
          </a:prstGeom>
          <a:noFill/>
          <a:ln>
            <a:noFill/>
          </a:ln>
        </p:spPr>
        <p:txBody>
          <a:bodyPr spcFirstLastPara="1" wrap="square" lIns="91425" tIns="45700" rIns="91425" bIns="45700" anchor="t" anchorCtr="0">
            <a:normAutofit fontScale="92500" lnSpcReduction="10000"/>
          </a:bodyPr>
          <a:lstStyle/>
          <a:p>
            <a:pPr marL="460375" lvl="0" indent="-353187" algn="l" rtl="0">
              <a:lnSpc>
                <a:spcPct val="90000"/>
              </a:lnSpc>
              <a:spcBef>
                <a:spcPts val="1000"/>
              </a:spcBef>
              <a:spcAft>
                <a:spcPts val="0"/>
              </a:spcAft>
              <a:buClr>
                <a:schemeClr val="dk1"/>
              </a:buClr>
              <a:buSzPts val="2160"/>
              <a:buFont typeface="Open Sans"/>
              <a:buChar char="●"/>
            </a:pPr>
            <a:r>
              <a:rPr lang="en-US" sz="2220" dirty="0">
                <a:solidFill>
                  <a:srgbClr val="3F3F3F"/>
                </a:solidFill>
                <a:latin typeface="Open Sans"/>
                <a:ea typeface="Open Sans"/>
                <a:cs typeface="Open Sans"/>
                <a:sym typeface="Open Sans"/>
              </a:rPr>
              <a:t>Share the Research4Life username and password outside the registered institution,</a:t>
            </a:r>
            <a:endParaRPr dirty="0">
              <a:solidFill>
                <a:srgbClr val="3F3F3F"/>
              </a:solidFill>
              <a:latin typeface="Open Sans"/>
              <a:ea typeface="Open Sans"/>
              <a:cs typeface="Open Sans"/>
              <a:sym typeface="Open Sans"/>
            </a:endParaRPr>
          </a:p>
          <a:p>
            <a:pPr marL="460375" lvl="0" indent="-353187" algn="l" rtl="0">
              <a:lnSpc>
                <a:spcPct val="90000"/>
              </a:lnSpc>
              <a:spcBef>
                <a:spcPts val="1000"/>
              </a:spcBef>
              <a:spcAft>
                <a:spcPts val="0"/>
              </a:spcAft>
              <a:buClr>
                <a:schemeClr val="dk1"/>
              </a:buClr>
              <a:buSzPts val="2160"/>
              <a:buFont typeface="Open Sans"/>
              <a:buChar char="●"/>
            </a:pPr>
            <a:r>
              <a:rPr lang="en-US" sz="2220" dirty="0">
                <a:solidFill>
                  <a:srgbClr val="3F3F3F"/>
                </a:solidFill>
                <a:latin typeface="Open Sans"/>
                <a:ea typeface="Open Sans"/>
                <a:cs typeface="Open Sans"/>
                <a:sym typeface="Open Sans"/>
              </a:rPr>
              <a:t>Post content on websites or publish credentials online,</a:t>
            </a:r>
            <a:endParaRPr dirty="0">
              <a:solidFill>
                <a:srgbClr val="3F3F3F"/>
              </a:solidFill>
              <a:latin typeface="Open Sans"/>
              <a:ea typeface="Open Sans"/>
              <a:cs typeface="Open Sans"/>
              <a:sym typeface="Open Sans"/>
            </a:endParaRPr>
          </a:p>
          <a:p>
            <a:pPr marL="460375" lvl="0" indent="-353187" algn="l" rtl="0">
              <a:lnSpc>
                <a:spcPct val="90000"/>
              </a:lnSpc>
              <a:spcBef>
                <a:spcPts val="1000"/>
              </a:spcBef>
              <a:spcAft>
                <a:spcPts val="0"/>
              </a:spcAft>
              <a:buClr>
                <a:schemeClr val="dk1"/>
              </a:buClr>
              <a:buSzPts val="2160"/>
              <a:buFont typeface="Open Sans"/>
              <a:buChar char="●"/>
            </a:pPr>
            <a:r>
              <a:rPr lang="en-US" sz="2220" dirty="0">
                <a:solidFill>
                  <a:srgbClr val="3F3F3F"/>
                </a:solidFill>
                <a:latin typeface="Open Sans"/>
                <a:ea typeface="Open Sans"/>
                <a:cs typeface="Open Sans"/>
                <a:sym typeface="Open Sans"/>
              </a:rPr>
              <a:t>Access Research4Life programmes remotely from other installations than institutional devices or devices owned by employees, faculty members or students of the institution,</a:t>
            </a:r>
            <a:endParaRPr sz="2220" dirty="0">
              <a:solidFill>
                <a:srgbClr val="3F3F3F"/>
              </a:solidFill>
              <a:latin typeface="Open Sans"/>
              <a:ea typeface="Open Sans"/>
              <a:cs typeface="Open Sans"/>
              <a:sym typeface="Open Sans"/>
            </a:endParaRPr>
          </a:p>
          <a:p>
            <a:pPr marL="460375" lvl="0" indent="-353187" algn="l" rtl="0">
              <a:lnSpc>
                <a:spcPct val="90000"/>
              </a:lnSpc>
              <a:spcBef>
                <a:spcPts val="1000"/>
              </a:spcBef>
              <a:spcAft>
                <a:spcPts val="0"/>
              </a:spcAft>
              <a:buClr>
                <a:schemeClr val="dk1"/>
              </a:buClr>
              <a:buSzPts val="2160"/>
              <a:buFont typeface="Open Sans"/>
              <a:buChar char="●"/>
            </a:pPr>
            <a:r>
              <a:rPr lang="en-US" i="0" u="none" strike="noStrike" dirty="0">
                <a:solidFill>
                  <a:schemeClr val="bg2">
                    <a:lumMod val="50000"/>
                  </a:schemeClr>
                </a:solidFill>
                <a:latin typeface="Open Sans"/>
                <a:ea typeface="Open Sans"/>
                <a:cs typeface="Open Sans"/>
                <a:sym typeface="Open Sans"/>
              </a:rPr>
              <a:t>Access Research4Life programmes whilst travelling outside their own countries, unless for a short time (e.g., attending a conference or training) or being registered in a distance learning course and residing in another country).</a:t>
            </a:r>
            <a:endParaRPr dirty="0">
              <a:solidFill>
                <a:schemeClr val="bg2">
                  <a:lumMod val="50000"/>
                </a:schemeClr>
              </a:solidFill>
              <a:latin typeface="Open Sans"/>
              <a:ea typeface="Open Sans"/>
              <a:cs typeface="Open Sans"/>
              <a:sym typeface="Open Sans"/>
            </a:endParaRPr>
          </a:p>
          <a:p>
            <a:pPr marL="460375" lvl="0" indent="-353187" algn="l" rtl="0">
              <a:lnSpc>
                <a:spcPct val="90000"/>
              </a:lnSpc>
              <a:spcBef>
                <a:spcPts val="1000"/>
              </a:spcBef>
              <a:spcAft>
                <a:spcPts val="0"/>
              </a:spcAft>
              <a:buClr>
                <a:schemeClr val="dk1"/>
              </a:buClr>
              <a:buSzPts val="2160"/>
              <a:buFont typeface="Open Sans"/>
              <a:buChar char="●"/>
            </a:pPr>
            <a:r>
              <a:rPr lang="en-US" sz="2220" dirty="0">
                <a:solidFill>
                  <a:srgbClr val="3F3F3F"/>
                </a:solidFill>
                <a:latin typeface="Open Sans"/>
                <a:ea typeface="Open Sans"/>
                <a:cs typeface="Open Sans"/>
                <a:sym typeface="Open Sans"/>
              </a:rPr>
              <a:t>Download or print complete journal issues or books,</a:t>
            </a:r>
            <a:endParaRPr dirty="0">
              <a:solidFill>
                <a:srgbClr val="3F3F3F"/>
              </a:solidFill>
              <a:latin typeface="Open Sans"/>
              <a:ea typeface="Open Sans"/>
              <a:cs typeface="Open Sans"/>
              <a:sym typeface="Open Sans"/>
            </a:endParaRPr>
          </a:p>
          <a:p>
            <a:pPr marL="460375" lvl="0" indent="-353187" algn="l" rtl="0">
              <a:lnSpc>
                <a:spcPct val="90000"/>
              </a:lnSpc>
              <a:spcBef>
                <a:spcPts val="1000"/>
              </a:spcBef>
              <a:spcAft>
                <a:spcPts val="0"/>
              </a:spcAft>
              <a:buClr>
                <a:schemeClr val="dk1"/>
              </a:buClr>
              <a:buSzPts val="2160"/>
              <a:buFont typeface="Open Sans"/>
              <a:buChar char="●"/>
            </a:pPr>
            <a:r>
              <a:rPr lang="en-US" sz="2220" dirty="0">
                <a:solidFill>
                  <a:srgbClr val="3F3F3F"/>
                </a:solidFill>
                <a:latin typeface="Open Sans"/>
                <a:ea typeface="Open Sans"/>
                <a:cs typeface="Open Sans"/>
                <a:sym typeface="Open Sans"/>
              </a:rPr>
              <a:t>Supply documents available through any Research4Life programmes for a fee,</a:t>
            </a:r>
            <a:endParaRPr dirty="0">
              <a:solidFill>
                <a:srgbClr val="3F3F3F"/>
              </a:solidFill>
              <a:latin typeface="Open Sans"/>
              <a:ea typeface="Open Sans"/>
              <a:cs typeface="Open Sans"/>
              <a:sym typeface="Open Sans"/>
            </a:endParaRPr>
          </a:p>
          <a:p>
            <a:pPr marL="460375" lvl="0" indent="-353187" algn="l" rtl="0">
              <a:lnSpc>
                <a:spcPct val="90000"/>
              </a:lnSpc>
              <a:spcBef>
                <a:spcPts val="1000"/>
              </a:spcBef>
              <a:spcAft>
                <a:spcPts val="0"/>
              </a:spcAft>
              <a:buClr>
                <a:schemeClr val="dk1"/>
              </a:buClr>
              <a:buSzPts val="2160"/>
              <a:buFont typeface="Open Sans"/>
              <a:buChar char="●"/>
            </a:pPr>
            <a:r>
              <a:rPr lang="en-US" sz="2220" dirty="0">
                <a:solidFill>
                  <a:srgbClr val="3F3F3F"/>
                </a:solidFill>
                <a:latin typeface="Open Sans"/>
                <a:ea typeface="Open Sans"/>
                <a:cs typeface="Open Sans"/>
                <a:sym typeface="Open Sans"/>
              </a:rPr>
              <a:t>Modify, adapt, transform or create any derivative work from the publishers’ material,</a:t>
            </a:r>
            <a:endParaRPr dirty="0">
              <a:solidFill>
                <a:srgbClr val="3F3F3F"/>
              </a:solidFill>
              <a:latin typeface="Open Sans"/>
              <a:ea typeface="Open Sans"/>
              <a:cs typeface="Open Sans"/>
              <a:sym typeface="Open Sans"/>
            </a:endParaRPr>
          </a:p>
          <a:p>
            <a:pPr marL="117475" lvl="0" indent="0" algn="l" rtl="0">
              <a:lnSpc>
                <a:spcPct val="90000"/>
              </a:lnSpc>
              <a:spcBef>
                <a:spcPts val="1000"/>
              </a:spcBef>
              <a:spcAft>
                <a:spcPts val="0"/>
              </a:spcAft>
              <a:buClr>
                <a:schemeClr val="dk1"/>
              </a:buClr>
              <a:buSzPts val="2160"/>
              <a:buNone/>
            </a:pPr>
            <a:r>
              <a:rPr lang="en-US" sz="2220" b="1" dirty="0">
                <a:solidFill>
                  <a:srgbClr val="3F3F3F"/>
                </a:solidFill>
                <a:latin typeface="Open Sans"/>
                <a:ea typeface="Open Sans"/>
                <a:cs typeface="Open Sans"/>
                <a:sym typeface="Open Sans"/>
              </a:rPr>
              <a:t>And they must recognize that: </a:t>
            </a:r>
            <a:endParaRPr b="1" dirty="0">
              <a:solidFill>
                <a:srgbClr val="3F3F3F"/>
              </a:solidFill>
              <a:latin typeface="Open Sans"/>
              <a:ea typeface="Open Sans"/>
              <a:cs typeface="Open Sans"/>
              <a:sym typeface="Open Sans"/>
            </a:endParaRPr>
          </a:p>
          <a:p>
            <a:pPr marL="460375" lvl="0" indent="-353187" algn="l" rtl="0">
              <a:lnSpc>
                <a:spcPct val="90000"/>
              </a:lnSpc>
              <a:spcBef>
                <a:spcPts val="1000"/>
              </a:spcBef>
              <a:spcAft>
                <a:spcPts val="0"/>
              </a:spcAft>
              <a:buClr>
                <a:schemeClr val="dk1"/>
              </a:buClr>
              <a:buSzPts val="2160"/>
              <a:buFont typeface="Open Sans"/>
              <a:buChar char="●"/>
            </a:pPr>
            <a:r>
              <a:rPr lang="en-US" sz="2220" dirty="0">
                <a:solidFill>
                  <a:srgbClr val="3F3F3F"/>
                </a:solidFill>
                <a:latin typeface="Open Sans"/>
                <a:ea typeface="Open Sans"/>
                <a:cs typeface="Open Sans"/>
                <a:sym typeface="Open Sans"/>
              </a:rPr>
              <a:t>Owners, employees or affiliates of for-profit corporations are not considered authorized users.</a:t>
            </a:r>
            <a:endParaRPr dirty="0">
              <a:solidFill>
                <a:srgbClr val="3F3F3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Lesson outline</a:t>
            </a:r>
            <a:endParaRPr>
              <a:solidFill>
                <a:srgbClr val="586F7C"/>
              </a:solidFill>
              <a:latin typeface="Open Sans"/>
              <a:ea typeface="Open Sans"/>
              <a:cs typeface="Open Sans"/>
              <a:sym typeface="Open Sans"/>
            </a:endParaRPr>
          </a:p>
        </p:txBody>
      </p:sp>
      <p:pic>
        <p:nvPicPr>
          <p:cNvPr id="92" name="Google Shape;92;p39"/>
          <p:cNvPicPr preferRelativeResize="0"/>
          <p:nvPr/>
        </p:nvPicPr>
        <p:blipFill rotWithShape="1">
          <a:blip r:embed="rId3">
            <a:alphaModFix/>
          </a:blip>
          <a:srcRect/>
          <a:stretch/>
        </p:blipFill>
        <p:spPr>
          <a:xfrm>
            <a:off x="86980" y="6492875"/>
            <a:ext cx="974618" cy="365100"/>
          </a:xfrm>
          <a:prstGeom prst="rect">
            <a:avLst/>
          </a:prstGeom>
          <a:noFill/>
          <a:ln>
            <a:noFill/>
          </a:ln>
        </p:spPr>
      </p:pic>
      <p:sp>
        <p:nvSpPr>
          <p:cNvPr id="93" name="Google Shape;93;p39"/>
          <p:cNvSpPr txBox="1"/>
          <p:nvPr/>
        </p:nvSpPr>
        <p:spPr>
          <a:xfrm>
            <a:off x="1204050" y="65317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This work is licensed under Creative Commons </a:t>
            </a:r>
            <a:r>
              <a:rPr lang="en-US" sz="1200" b="0" i="0" u="sng" strike="noStrike" cap="none">
                <a:solidFill>
                  <a:schemeClr val="accent5"/>
                </a:solidFill>
                <a:latin typeface="Arial"/>
                <a:ea typeface="Arial"/>
                <a:cs typeface="Arial"/>
                <a:sym typeface="Arial"/>
                <a:hlinkClick r:id="rId4">
                  <a:extLst>
                    <a:ext uri="{A12FA001-AC4F-418D-AE19-62706E023703}">
                      <ahyp:hlinkClr xmlns:ahyp="http://schemas.microsoft.com/office/drawing/2018/hyperlinkcolor" val="tx"/>
                    </a:ext>
                  </a:extLst>
                </a:hlinkClick>
              </a:rPr>
              <a:t>Attribution-ShareAlike 4.0 International</a:t>
            </a:r>
            <a:r>
              <a:rPr lang="en-US" sz="1200" b="0" i="0" u="none" strike="noStrike" cap="none">
                <a:solidFill>
                  <a:schemeClr val="dk1"/>
                </a:solidFill>
                <a:latin typeface="Arial"/>
                <a:ea typeface="Arial"/>
                <a:cs typeface="Arial"/>
                <a:sym typeface="Arial"/>
              </a:rPr>
              <a:t> (CC BY-SA 4.0)</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39"/>
          <p:cNvSpPr txBox="1">
            <a:spLocks noGrp="1"/>
          </p:cNvSpPr>
          <p:nvPr>
            <p:ph type="body" idx="1"/>
          </p:nvPr>
        </p:nvSpPr>
        <p:spPr>
          <a:xfrm>
            <a:off x="680325" y="1899148"/>
            <a:ext cx="9613800" cy="35418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Introduction	</a:t>
            </a:r>
            <a:endParaRPr sz="2000">
              <a:solidFill>
                <a:srgbClr val="3F3F3F"/>
              </a:solidFill>
              <a:latin typeface="Open Sans"/>
              <a:ea typeface="Open Sans"/>
              <a:cs typeface="Open Sans"/>
              <a:sym typeface="Open Sans"/>
            </a:endParaRPr>
          </a:p>
          <a:p>
            <a:pPr marL="457200" lvl="0" indent="-342900" algn="l" rtl="0">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Research4Life Partnership</a:t>
            </a:r>
            <a:endParaRPr sz="2000">
              <a:solidFill>
                <a:srgbClr val="3F3F3F"/>
              </a:solidFill>
              <a:latin typeface="Open Sans"/>
              <a:ea typeface="Open Sans"/>
              <a:cs typeface="Open Sans"/>
              <a:sym typeface="Open Sans"/>
            </a:endParaRPr>
          </a:p>
          <a:p>
            <a:pPr marL="457200" lvl="0" indent="-342900" algn="l" rtl="0">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Research4Life collections</a:t>
            </a:r>
            <a:endParaRPr sz="2000">
              <a:solidFill>
                <a:srgbClr val="3F3F3F"/>
              </a:solidFill>
              <a:latin typeface="Open Sans"/>
              <a:ea typeface="Open Sans"/>
              <a:cs typeface="Open Sans"/>
              <a:sym typeface="Open Sans"/>
            </a:endParaRPr>
          </a:p>
          <a:p>
            <a:pPr marL="457200" lvl="0" indent="-342900" algn="l" rtl="0">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Research4Life collections eligibility criteria</a:t>
            </a:r>
            <a:endParaRPr sz="2000">
              <a:solidFill>
                <a:srgbClr val="3F3F3F"/>
              </a:solidFill>
              <a:latin typeface="Open Sans"/>
              <a:ea typeface="Open Sans"/>
              <a:cs typeface="Open Sans"/>
              <a:sym typeface="Open Sans"/>
            </a:endParaRPr>
          </a:p>
          <a:p>
            <a:pPr marL="457200" lvl="0" indent="-342900" algn="l" rtl="0">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Group A and Group B country categories</a:t>
            </a:r>
            <a:endParaRPr sz="2000">
              <a:solidFill>
                <a:srgbClr val="3F3F3F"/>
              </a:solidFill>
              <a:latin typeface="Open Sans"/>
              <a:ea typeface="Open Sans"/>
              <a:cs typeface="Open Sans"/>
              <a:sym typeface="Open Sans"/>
            </a:endParaRPr>
          </a:p>
          <a:p>
            <a:pPr marL="457200" lvl="0" indent="-342900" algn="l" rtl="0">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Research4Life user agreement and terms of use </a:t>
            </a:r>
            <a:endParaRPr sz="2000">
              <a:solidFill>
                <a:srgbClr val="3F3F3F"/>
              </a:solidFill>
              <a:latin typeface="Open Sans"/>
              <a:ea typeface="Open Sans"/>
              <a:cs typeface="Open Sans"/>
              <a:sym typeface="Open Sans"/>
            </a:endParaRPr>
          </a:p>
          <a:p>
            <a:pPr marL="457200" lvl="0" indent="-342900" algn="l" rtl="0">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Registration for Research4Life collections</a:t>
            </a:r>
            <a:endParaRPr sz="2000">
              <a:solidFill>
                <a:srgbClr val="3F3F3F"/>
              </a:solidFill>
              <a:latin typeface="Open Sans"/>
              <a:ea typeface="Open Sans"/>
              <a:cs typeface="Open Sans"/>
              <a:sym typeface="Open Sans"/>
            </a:endParaRPr>
          </a:p>
          <a:p>
            <a:pPr marL="457200" lvl="0" indent="-342900" algn="l" rtl="0">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 Access to Research4Life collections </a:t>
            </a:r>
            <a:endParaRPr sz="2000">
              <a:solidFill>
                <a:srgbClr val="3F3F3F"/>
              </a:solidFill>
              <a:latin typeface="Open Sans"/>
              <a:ea typeface="Open Sans"/>
              <a:cs typeface="Open Sans"/>
              <a:sym typeface="Open Sans"/>
            </a:endParaRPr>
          </a:p>
          <a:p>
            <a:pPr marL="457200" lvl="0" indent="-342900" algn="l" rtl="0">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Research4Life helpdesk</a:t>
            </a:r>
            <a:endParaRPr sz="2000">
              <a:solidFill>
                <a:srgbClr val="3F3F3F"/>
              </a:solidFill>
              <a:latin typeface="Open Sans"/>
              <a:ea typeface="Open Sans"/>
              <a:cs typeface="Open Sans"/>
              <a:sym typeface="Open Sans"/>
            </a:endParaRPr>
          </a:p>
          <a:p>
            <a:pPr marL="457200" lvl="0" indent="-342900" algn="l" rtl="0">
              <a:lnSpc>
                <a:spcPct val="90000"/>
              </a:lnSpc>
              <a:spcBef>
                <a:spcPts val="1000"/>
              </a:spcBef>
              <a:spcAft>
                <a:spcPts val="0"/>
              </a:spcAft>
              <a:buClr>
                <a:schemeClr val="dk1"/>
              </a:buClr>
              <a:buSzPts val="1800"/>
              <a:buFont typeface="Arial"/>
              <a:buChar char="•"/>
            </a:pPr>
            <a:r>
              <a:rPr lang="en-US" sz="2000">
                <a:solidFill>
                  <a:srgbClr val="3F3F3F"/>
                </a:solidFill>
                <a:latin typeface="Open Sans"/>
                <a:ea typeface="Open Sans"/>
                <a:cs typeface="Open Sans"/>
                <a:sym typeface="Open Sans"/>
              </a:rPr>
              <a:t>Summary </a:t>
            </a:r>
            <a:endParaRPr sz="2000">
              <a:solidFill>
                <a:srgbClr val="3F3F3F"/>
              </a:solidFill>
              <a:latin typeface="Open Sans"/>
              <a:ea typeface="Open Sans"/>
              <a:cs typeface="Open Sans"/>
              <a:sym typeface="Open Sans"/>
            </a:endParaRPr>
          </a:p>
        </p:txBody>
      </p:sp>
      <p:sp>
        <p:nvSpPr>
          <p:cNvPr id="95" name="Google Shape;95;p39"/>
          <p:cNvSpPr txBox="1"/>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v1.6 </a:t>
            </a:r>
            <a:r>
              <a:rPr lang="en-US" sz="1200"/>
              <a:t>August</a:t>
            </a:r>
            <a:r>
              <a:rPr lang="en-US" sz="1200" b="0" i="0" u="none" strike="noStrike" cap="none">
                <a:solidFill>
                  <a:srgbClr val="000000"/>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2023</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1"/>
          <p:cNvSpPr txBox="1">
            <a:spLocks noGrp="1"/>
          </p:cNvSpPr>
          <p:nvPr>
            <p:ph type="title"/>
          </p:nvPr>
        </p:nvSpPr>
        <p:spPr>
          <a:xfrm>
            <a:off x="0" y="475201"/>
            <a:ext cx="8138100" cy="104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3330">
                <a:solidFill>
                  <a:srgbClr val="586F7C"/>
                </a:solidFill>
                <a:latin typeface="Open Sans"/>
                <a:ea typeface="Open Sans"/>
                <a:cs typeface="Open Sans"/>
                <a:sym typeface="Open Sans"/>
              </a:rPr>
              <a:t>Registration for Research4Life collections</a:t>
            </a:r>
            <a:endParaRPr sz="3330">
              <a:solidFill>
                <a:srgbClr val="586F7C"/>
              </a:solidFill>
              <a:latin typeface="Open Sans"/>
              <a:ea typeface="Open Sans"/>
              <a:cs typeface="Open Sans"/>
              <a:sym typeface="Open Sans"/>
            </a:endParaRPr>
          </a:p>
        </p:txBody>
      </p:sp>
      <p:sp>
        <p:nvSpPr>
          <p:cNvPr id="271" name="Google Shape;271;p21"/>
          <p:cNvSpPr txBox="1">
            <a:spLocks noGrp="1"/>
          </p:cNvSpPr>
          <p:nvPr>
            <p:ph type="body" idx="1"/>
          </p:nvPr>
        </p:nvSpPr>
        <p:spPr>
          <a:xfrm>
            <a:off x="170367" y="1826919"/>
            <a:ext cx="11171700" cy="5031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 step-by-step guide on how to register online is available at the Research4Life web site - </a:t>
            </a:r>
            <a:r>
              <a:rPr lang="en-US"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https://www.research4life.org/access/how-to-register/</a:t>
            </a:r>
            <a:endParaRPr>
              <a:solidFill>
                <a:schemeClr val="accent5"/>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Individuals are not eligible to register, only institutions are.</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An online registration form is available at the Research4Life web site</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Before proceeding, please check the </a:t>
            </a:r>
            <a:r>
              <a:rPr lang="en-US" u="sng">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list of registered institutions </a:t>
            </a:r>
            <a:r>
              <a:rPr lang="en-US">
                <a:solidFill>
                  <a:srgbClr val="3F3F3F"/>
                </a:solidFill>
                <a:latin typeface="Open Sans"/>
                <a:ea typeface="Open Sans"/>
                <a:cs typeface="Open Sans"/>
                <a:sym typeface="Open Sans"/>
              </a:rPr>
              <a:t>to see if the institution is already registered.</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Once the submitted registration form has been reviewed by Research4Life, the applicant will receive an email with further instructions.</a:t>
            </a:r>
            <a:endParaRPr>
              <a:solidFill>
                <a:srgbClr val="3F3F3F"/>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6"/>
          <p:cNvSpPr txBox="1">
            <a:spLocks noGrp="1"/>
          </p:cNvSpPr>
          <p:nvPr>
            <p:ph type="title"/>
          </p:nvPr>
        </p:nvSpPr>
        <p:spPr>
          <a:xfrm>
            <a:off x="0" y="475201"/>
            <a:ext cx="8138100" cy="104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solidFill>
                  <a:srgbClr val="586F7C"/>
                </a:solidFill>
                <a:latin typeface="Open Sans"/>
                <a:ea typeface="Open Sans"/>
                <a:cs typeface="Open Sans"/>
                <a:sym typeface="Open Sans"/>
              </a:rPr>
              <a:t>Access to Research4Life</a:t>
            </a:r>
            <a:endParaRPr>
              <a:solidFill>
                <a:srgbClr val="586F7C"/>
              </a:solidFill>
              <a:latin typeface="Open Sans"/>
              <a:ea typeface="Open Sans"/>
              <a:cs typeface="Open Sans"/>
              <a:sym typeface="Open Sans"/>
            </a:endParaRPr>
          </a:p>
        </p:txBody>
      </p:sp>
      <p:sp>
        <p:nvSpPr>
          <p:cNvPr id="278" name="Google Shape;278;p6"/>
          <p:cNvSpPr txBox="1">
            <a:spLocks noGrp="1"/>
          </p:cNvSpPr>
          <p:nvPr>
            <p:ph type="body" idx="1"/>
          </p:nvPr>
        </p:nvSpPr>
        <p:spPr>
          <a:xfrm>
            <a:off x="311044" y="1844504"/>
            <a:ext cx="11505900"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Research4Life grants access in two ways:</a:t>
            </a:r>
            <a:endParaRPr sz="2200">
              <a:solidFill>
                <a:srgbClr val="3F3F3F"/>
              </a:solidFill>
            </a:endParaRPr>
          </a:p>
          <a:p>
            <a:pPr marL="990600" lvl="0" indent="-457200" algn="l" rtl="0">
              <a:lnSpc>
                <a:spcPct val="100000"/>
              </a:lnSpc>
              <a:spcBef>
                <a:spcPts val="1000"/>
              </a:spcBef>
              <a:spcAft>
                <a:spcPts val="0"/>
              </a:spcAft>
              <a:buClr>
                <a:schemeClr val="dk1"/>
              </a:buClr>
              <a:buSzPts val="2400"/>
              <a:buFont typeface="Arial"/>
              <a:buAutoNum type="arabicPeriod"/>
            </a:pPr>
            <a:r>
              <a:rPr lang="en-US" sz="2200">
                <a:solidFill>
                  <a:srgbClr val="3F3F3F"/>
                </a:solidFill>
                <a:latin typeface="Open Sans"/>
                <a:ea typeface="Open Sans"/>
                <a:cs typeface="Open Sans"/>
                <a:sym typeface="Open Sans"/>
              </a:rPr>
              <a:t>Through institutional IP address. </a:t>
            </a:r>
            <a:endParaRPr sz="2200">
              <a:solidFill>
                <a:srgbClr val="3F3F3F"/>
              </a:solidFill>
            </a:endParaRPr>
          </a:p>
          <a:p>
            <a:pPr marL="990600" lvl="0" indent="-457200" algn="l" rtl="0">
              <a:lnSpc>
                <a:spcPct val="100000"/>
              </a:lnSpc>
              <a:spcBef>
                <a:spcPts val="1000"/>
              </a:spcBef>
              <a:spcAft>
                <a:spcPts val="0"/>
              </a:spcAft>
              <a:buClr>
                <a:schemeClr val="dk1"/>
              </a:buClr>
              <a:buSzPts val="2400"/>
              <a:buFont typeface="Arial"/>
              <a:buAutoNum type="arabicPeriod"/>
            </a:pPr>
            <a:r>
              <a:rPr lang="en-US" sz="2200">
                <a:solidFill>
                  <a:srgbClr val="3F3F3F"/>
                </a:solidFill>
                <a:latin typeface="Open Sans"/>
                <a:ea typeface="Open Sans"/>
                <a:cs typeface="Open Sans"/>
                <a:sym typeface="Open Sans"/>
              </a:rPr>
              <a:t>Through institutional login credentials.</a:t>
            </a:r>
            <a:endParaRPr sz="2200">
              <a:solidFill>
                <a:srgbClr val="3F3F3F"/>
              </a:solidFill>
            </a:endParaRPr>
          </a:p>
          <a:p>
            <a:pPr marL="533400" lvl="0" indent="-304800" algn="l" rtl="0">
              <a:lnSpc>
                <a:spcPct val="100000"/>
              </a:lnSpc>
              <a:spcBef>
                <a:spcPts val="1000"/>
              </a:spcBef>
              <a:spcAft>
                <a:spcPts val="0"/>
              </a:spcAft>
              <a:buClr>
                <a:schemeClr val="dk1"/>
              </a:buClr>
              <a:buSzPts val="2400"/>
              <a:buFont typeface="Arial"/>
              <a:buNone/>
            </a:pPr>
            <a:endParaRPr sz="220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Registered institutions are recommended to upgrade access by registering their institutional IP as this provide seamless access for its users.</a:t>
            </a:r>
            <a:endParaRPr sz="220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Please make sure that the IP address of the institution is registered in the IP Registry, this is a necessary validation step before Research4Life can register the institutional IP in its system. </a:t>
            </a:r>
            <a:endParaRPr sz="220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Once registered in the IPRegistry, send your request for IP registration to </a:t>
            </a:r>
            <a:r>
              <a:rPr lang="en-US" sz="2200">
                <a:solidFill>
                  <a:schemeClr val="accent5"/>
                </a:solidFill>
                <a:latin typeface="Open Sans"/>
                <a:ea typeface="Open Sans"/>
                <a:cs typeface="Open Sans"/>
                <a:sym typeface="Open Sans"/>
              </a:rPr>
              <a:t>r4l@research4life.org</a:t>
            </a:r>
            <a:endParaRPr sz="2200">
              <a:solidFill>
                <a:schemeClr val="accent5"/>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7"/>
          <p:cNvSpPr txBox="1">
            <a:spLocks noGrp="1"/>
          </p:cNvSpPr>
          <p:nvPr>
            <p:ph type="title"/>
          </p:nvPr>
        </p:nvSpPr>
        <p:spPr>
          <a:xfrm>
            <a:off x="0" y="475201"/>
            <a:ext cx="8138100" cy="104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3330">
                <a:solidFill>
                  <a:srgbClr val="3F3F3F"/>
                </a:solidFill>
                <a:latin typeface="Open Sans"/>
                <a:ea typeface="Open Sans"/>
                <a:cs typeface="Open Sans"/>
                <a:sym typeface="Open Sans"/>
              </a:rPr>
              <a:t>Research4Life helpdesk</a:t>
            </a:r>
            <a:br>
              <a:rPr lang="en-US" sz="3330">
                <a:solidFill>
                  <a:srgbClr val="3F3F3F"/>
                </a:solidFill>
                <a:latin typeface="Open Sans"/>
                <a:ea typeface="Open Sans"/>
                <a:cs typeface="Open Sans"/>
                <a:sym typeface="Open Sans"/>
              </a:rPr>
            </a:br>
            <a:endParaRPr sz="3330">
              <a:solidFill>
                <a:srgbClr val="3F3F3F"/>
              </a:solidFill>
              <a:latin typeface="Open Sans"/>
              <a:ea typeface="Open Sans"/>
              <a:cs typeface="Open Sans"/>
              <a:sym typeface="Open Sans"/>
            </a:endParaRPr>
          </a:p>
        </p:txBody>
      </p:sp>
      <p:grpSp>
        <p:nvGrpSpPr>
          <p:cNvPr id="285" name="Google Shape;285;p7"/>
          <p:cNvGrpSpPr/>
          <p:nvPr/>
        </p:nvGrpSpPr>
        <p:grpSpPr>
          <a:xfrm>
            <a:off x="381382" y="1909508"/>
            <a:ext cx="10749600" cy="4518421"/>
            <a:chOff x="0" y="65005"/>
            <a:chExt cx="10749600" cy="4518421"/>
          </a:xfrm>
        </p:grpSpPr>
        <p:sp>
          <p:nvSpPr>
            <p:cNvPr id="286" name="Google Shape;286;p7"/>
            <p:cNvSpPr/>
            <p:nvPr/>
          </p:nvSpPr>
          <p:spPr>
            <a:xfrm>
              <a:off x="0" y="65005"/>
              <a:ext cx="10749600" cy="9525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287" name="Google Shape;287;p7"/>
            <p:cNvSpPr txBox="1"/>
            <p:nvPr/>
          </p:nvSpPr>
          <p:spPr>
            <a:xfrm>
              <a:off x="46491" y="111496"/>
              <a:ext cx="10656600" cy="8595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rgbClr val="3F3F3F"/>
                  </a:solidFill>
                  <a:latin typeface="Open Sans"/>
                  <a:ea typeface="Open Sans"/>
                  <a:cs typeface="Open Sans"/>
                  <a:sym typeface="Open Sans"/>
                </a:rPr>
                <a:t>If you need any help with using Research4Life collections, please contact: </a:t>
              </a:r>
              <a:r>
                <a:rPr lang="en-US" sz="2200" b="0" i="0" u="none" strike="noStrike" cap="none">
                  <a:solidFill>
                    <a:schemeClr val="accent5"/>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endParaRPr sz="2200" b="0" i="0" u="none" strike="noStrike" cap="none">
                <a:solidFill>
                  <a:schemeClr val="accent5"/>
                </a:solidFill>
                <a:latin typeface="Open Sans"/>
                <a:ea typeface="Open Sans"/>
                <a:cs typeface="Open Sans"/>
                <a:sym typeface="Open Sans"/>
              </a:endParaRPr>
            </a:p>
          </p:txBody>
        </p:sp>
        <p:sp>
          <p:nvSpPr>
            <p:cNvPr id="288" name="Google Shape;288;p7"/>
            <p:cNvSpPr/>
            <p:nvPr/>
          </p:nvSpPr>
          <p:spPr>
            <a:xfrm>
              <a:off x="0" y="1080746"/>
              <a:ext cx="10749600" cy="95250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289" name="Google Shape;289;p7"/>
            <p:cNvSpPr txBox="1"/>
            <p:nvPr/>
          </p:nvSpPr>
          <p:spPr>
            <a:xfrm>
              <a:off x="46491" y="1127237"/>
              <a:ext cx="10656600" cy="8595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rgbClr val="3F3F3F"/>
                  </a:solidFill>
                  <a:latin typeface="Open Sans"/>
                  <a:ea typeface="Open Sans"/>
                  <a:cs typeface="Open Sans"/>
                  <a:sym typeface="Open Sans"/>
                </a:rPr>
                <a:t>Checklist for access issues:</a:t>
              </a:r>
              <a:endParaRPr sz="2200" b="0" i="0" u="none" strike="noStrike" cap="none">
                <a:solidFill>
                  <a:srgbClr val="3F3F3F"/>
                </a:solidFill>
                <a:latin typeface="Open Sans"/>
                <a:ea typeface="Open Sans"/>
                <a:cs typeface="Open Sans"/>
                <a:sym typeface="Open Sans"/>
              </a:endParaRPr>
            </a:p>
          </p:txBody>
        </p:sp>
        <p:sp>
          <p:nvSpPr>
            <p:cNvPr id="290" name="Google Shape;290;p7"/>
            <p:cNvSpPr/>
            <p:nvPr/>
          </p:nvSpPr>
          <p:spPr>
            <a:xfrm>
              <a:off x="0" y="2033126"/>
              <a:ext cx="10749600" cy="255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291" name="Google Shape;291;p7"/>
            <p:cNvSpPr txBox="1"/>
            <p:nvPr/>
          </p:nvSpPr>
          <p:spPr>
            <a:xfrm>
              <a:off x="0" y="2033126"/>
              <a:ext cx="10749600" cy="2550300"/>
            </a:xfrm>
            <a:prstGeom prst="rect">
              <a:avLst/>
            </a:prstGeom>
            <a:noFill/>
            <a:ln>
              <a:noFill/>
            </a:ln>
          </p:spPr>
          <p:txBody>
            <a:bodyPr spcFirstLastPara="1" wrap="square" lIns="341300" tIns="27925" rIns="156450" bIns="27925" anchor="t" anchorCtr="0">
              <a:noAutofit/>
            </a:bodyPr>
            <a:lstStyle/>
            <a:p>
              <a:pPr marL="457200" marR="0" lvl="0" indent="-336550" algn="l" rtl="0">
                <a:lnSpc>
                  <a:spcPct val="90000"/>
                </a:lnSpc>
                <a:spcBef>
                  <a:spcPts val="0"/>
                </a:spcBef>
                <a:spcAft>
                  <a:spcPts val="0"/>
                </a:spcAft>
                <a:buClr>
                  <a:srgbClr val="000000"/>
                </a:buClr>
                <a:buSzPts val="1700"/>
                <a:buFont typeface="Open Sans"/>
                <a:buChar char="●"/>
              </a:pPr>
              <a:r>
                <a:rPr lang="en-US" sz="2000" b="0" i="0" u="none" strike="noStrike" cap="none">
                  <a:solidFill>
                    <a:srgbClr val="3F3F3F"/>
                  </a:solidFill>
                  <a:latin typeface="Open Sans"/>
                  <a:ea typeface="Open Sans"/>
                  <a:cs typeface="Open Sans"/>
                  <a:sym typeface="Open Sans"/>
                </a:rPr>
                <a:t>What is your institution name and country?</a:t>
              </a:r>
              <a:endParaRPr sz="2000" b="0" i="0" u="none" strike="noStrike" cap="none">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n-US" sz="2000" b="0" i="0" u="none" strike="noStrike" cap="none">
                  <a:solidFill>
                    <a:srgbClr val="3F3F3F"/>
                  </a:solidFill>
                  <a:latin typeface="Open Sans"/>
                  <a:ea typeface="Open Sans"/>
                  <a:cs typeface="Open Sans"/>
                  <a:sym typeface="Open Sans"/>
                </a:rPr>
                <a:t>What is the username and password you are using? (if applicable)</a:t>
              </a:r>
              <a:endParaRPr sz="2000" b="0" i="0" u="none" strike="noStrike" cap="none">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n-US" sz="2000" b="0" i="0" u="none" strike="noStrike" cap="none">
                  <a:solidFill>
                    <a:srgbClr val="3F3F3F"/>
                  </a:solidFill>
                  <a:latin typeface="Open Sans"/>
                  <a:ea typeface="Open Sans"/>
                  <a:cs typeface="Open Sans"/>
                  <a:sym typeface="Open Sans"/>
                </a:rPr>
                <a:t>Does your institution use IP-based access to the Research4Life Programme?  (if applicable)</a:t>
              </a:r>
              <a:endParaRPr sz="2000" b="0" i="0" u="none" strike="noStrike" cap="none">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n-US" sz="2000" b="0" i="0" u="none" strike="noStrike" cap="none">
                  <a:solidFill>
                    <a:srgbClr val="3F3F3F"/>
                  </a:solidFill>
                  <a:latin typeface="Open Sans"/>
                  <a:ea typeface="Open Sans"/>
                  <a:cs typeface="Open Sans"/>
                  <a:sym typeface="Open Sans"/>
                </a:rPr>
                <a:t>Are you able to login or do you get a ‘Failure to authenticate’ message?</a:t>
              </a:r>
              <a:endParaRPr sz="2000" b="0" i="0" u="none" strike="noStrike" cap="none">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n-US" sz="2000" b="0" i="0" u="none" strike="noStrike" cap="none">
                  <a:solidFill>
                    <a:srgbClr val="3F3F3F"/>
                  </a:solidFill>
                  <a:latin typeface="Open Sans"/>
                  <a:ea typeface="Open Sans"/>
                  <a:cs typeface="Open Sans"/>
                  <a:sym typeface="Open Sans"/>
                </a:rPr>
                <a:t>Are you having problems accessing all content or just a specific journal or book? </a:t>
              </a:r>
              <a:endParaRPr sz="2000" b="0" i="0" u="none" strike="noStrike" cap="none">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n-US" sz="2000" b="0" i="0" u="none" strike="noStrike" cap="none">
                  <a:solidFill>
                    <a:srgbClr val="3F3F3F"/>
                  </a:solidFill>
                  <a:latin typeface="Open Sans"/>
                  <a:ea typeface="Open Sans"/>
                  <a:cs typeface="Open Sans"/>
                  <a:sym typeface="Open Sans"/>
                </a:rPr>
                <a:t>If you have a problem in accessing a specific title, please write down the name of that journal or book.</a:t>
              </a:r>
              <a:endParaRPr sz="2000" b="0" i="0" u="none" strike="noStrike" cap="none">
                <a:solidFill>
                  <a:srgbClr val="3F3F3F"/>
                </a:solidFill>
                <a:latin typeface="Open Sans"/>
                <a:ea typeface="Open Sans"/>
                <a:cs typeface="Open Sans"/>
                <a:sym typeface="Open Sans"/>
              </a:endParaRPr>
            </a:p>
            <a:p>
              <a:pPr marL="457200" marR="0" lvl="0" indent="-336550" algn="l" rtl="0">
                <a:lnSpc>
                  <a:spcPct val="90000"/>
                </a:lnSpc>
                <a:spcBef>
                  <a:spcPts val="0"/>
                </a:spcBef>
                <a:spcAft>
                  <a:spcPts val="0"/>
                </a:spcAft>
                <a:buClr>
                  <a:srgbClr val="000000"/>
                </a:buClr>
                <a:buSzPts val="1700"/>
                <a:buFont typeface="Open Sans"/>
                <a:buChar char="●"/>
              </a:pPr>
              <a:r>
                <a:rPr lang="en-US" sz="2000" b="0" i="0" u="none" strike="noStrike" cap="none">
                  <a:solidFill>
                    <a:srgbClr val="3F3F3F"/>
                  </a:solidFill>
                  <a:latin typeface="Open Sans"/>
                  <a:ea typeface="Open Sans"/>
                  <a:cs typeface="Open Sans"/>
                  <a:sym typeface="Open Sans"/>
                </a:rPr>
                <a:t>Please include a screenshot (including URL) of the error you experience.</a:t>
              </a:r>
              <a:endParaRPr sz="20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2"/>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297" name="Google Shape;297;p22"/>
          <p:cNvSpPr txBox="1">
            <a:spLocks noGrp="1"/>
          </p:cNvSpPr>
          <p:nvPr>
            <p:ph type="body" idx="1"/>
          </p:nvPr>
        </p:nvSpPr>
        <p:spPr>
          <a:xfrm>
            <a:off x="758380" y="2136151"/>
            <a:ext cx="9613800" cy="3599400"/>
          </a:xfrm>
          <a:prstGeom prst="rect">
            <a:avLst/>
          </a:prstGeom>
          <a:noFill/>
          <a:ln>
            <a:noFill/>
          </a:ln>
        </p:spPr>
        <p:txBody>
          <a:bodyPr spcFirstLastPara="1" wrap="square" lIns="91425" tIns="45700" rIns="91425" bIns="45700" anchor="t" anchorCtr="0">
            <a:noAutofit/>
          </a:bodyPr>
          <a:lstStyle/>
          <a:p>
            <a:pPr marL="574675" lvl="0" indent="-457200" algn="l" rtl="0">
              <a:lnSpc>
                <a:spcPct val="120000"/>
              </a:lnSpc>
              <a:spcBef>
                <a:spcPts val="1000"/>
              </a:spcBef>
              <a:spcAft>
                <a:spcPts val="0"/>
              </a:spcAft>
              <a:buClr>
                <a:schemeClr val="dk1"/>
              </a:buClr>
              <a:buSzPts val="1850"/>
              <a:buChar char="●"/>
            </a:pPr>
            <a:r>
              <a:rPr lang="en-US" sz="2800">
                <a:solidFill>
                  <a:srgbClr val="424242"/>
                </a:solidFill>
                <a:latin typeface="Open Sans"/>
                <a:ea typeface="Open Sans"/>
                <a:cs typeface="Open Sans"/>
                <a:sym typeface="Open Sans"/>
              </a:rPr>
              <a:t>This lesson introduced to basic information about the Research4Life partnership as a whole and its collections including registration, access, terms of use and support services.</a:t>
            </a:r>
            <a:endParaRPr>
              <a:solidFill>
                <a:srgbClr val="424242"/>
              </a:solidFill>
            </a:endParaRPr>
          </a:p>
          <a:p>
            <a:pPr marL="574675" lvl="0" indent="-457200" algn="l" rtl="0">
              <a:lnSpc>
                <a:spcPct val="120000"/>
              </a:lnSpc>
              <a:spcBef>
                <a:spcPts val="1000"/>
              </a:spcBef>
              <a:spcAft>
                <a:spcPts val="0"/>
              </a:spcAft>
              <a:buClr>
                <a:schemeClr val="dk1"/>
              </a:buClr>
              <a:buSzPts val="1850"/>
              <a:buChar char="●"/>
            </a:pPr>
            <a:r>
              <a:rPr lang="en-US" sz="2800">
                <a:solidFill>
                  <a:srgbClr val="424242"/>
                </a:solidFill>
                <a:latin typeface="Open Sans"/>
                <a:ea typeface="Open Sans"/>
                <a:cs typeface="Open Sans"/>
                <a:sym typeface="Open Sans"/>
              </a:rPr>
              <a:t>For more detailed information, go to </a:t>
            </a:r>
            <a:r>
              <a:rPr lang="en-US" sz="28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https://www.research4life.org/</a:t>
            </a:r>
            <a:r>
              <a:rPr lang="en-US" sz="2800">
                <a:solidFill>
                  <a:schemeClr val="accent5"/>
                </a:solidFill>
                <a:latin typeface="Open Sans"/>
                <a:ea typeface="Open Sans"/>
                <a:cs typeface="Open Sans"/>
                <a:sym typeface="Open Sans"/>
              </a:rPr>
              <a:t> </a:t>
            </a:r>
            <a:endParaRPr sz="2800">
              <a:solidFill>
                <a:schemeClr val="accent5"/>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3"/>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Bibliography</a:t>
            </a:r>
            <a:endParaRPr>
              <a:solidFill>
                <a:srgbClr val="586F7C"/>
              </a:solidFill>
              <a:latin typeface="Open Sans"/>
              <a:ea typeface="Open Sans"/>
              <a:cs typeface="Open Sans"/>
              <a:sym typeface="Open Sans"/>
            </a:endParaRPr>
          </a:p>
        </p:txBody>
      </p:sp>
      <p:sp>
        <p:nvSpPr>
          <p:cNvPr id="303" name="Google Shape;303;p23"/>
          <p:cNvSpPr txBox="1">
            <a:spLocks noGrp="1"/>
          </p:cNvSpPr>
          <p:nvPr>
            <p:ph type="body" idx="1"/>
          </p:nvPr>
        </p:nvSpPr>
        <p:spPr>
          <a:xfrm>
            <a:off x="267629" y="2136150"/>
            <a:ext cx="10526751" cy="3952415"/>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SzPts val="2400"/>
              <a:buChar char="●"/>
            </a:pPr>
            <a:r>
              <a:rPr lang="en-US" sz="2000" b="0" i="0" u="none" strike="noStrike">
                <a:solidFill>
                  <a:srgbClr val="000000"/>
                </a:solidFill>
                <a:latin typeface="Open Sans"/>
                <a:ea typeface="Open Sans"/>
                <a:cs typeface="Open Sans"/>
                <a:sym typeface="Open Sans"/>
              </a:rPr>
              <a:t>Research4Life. 2020a. Eligibility for access to Research4Life. In: Research4Life [online]. [Cited 1 October 2020]. </a:t>
            </a:r>
            <a:r>
              <a:rPr lang="en-US" sz="2000" b="0" i="0" u="sng" strike="noStrike">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https://www.research4life.org/access/eligibility/</a:t>
            </a:r>
            <a:r>
              <a:rPr lang="en-US" sz="2000" b="0" i="0" u="none" strike="noStrike">
                <a:solidFill>
                  <a:schemeClr val="accent5"/>
                </a:solidFill>
                <a:latin typeface="Open Sans"/>
                <a:ea typeface="Open Sans"/>
                <a:cs typeface="Open Sans"/>
                <a:sym typeface="Open Sans"/>
              </a:rPr>
              <a:t> </a:t>
            </a:r>
            <a:endParaRPr sz="2000" b="0">
              <a:solidFill>
                <a:schemeClr val="accent5"/>
              </a:solidFill>
              <a:latin typeface="Open Sans"/>
              <a:ea typeface="Open Sans"/>
              <a:cs typeface="Open Sans"/>
              <a:sym typeface="Open Sans"/>
            </a:endParaRPr>
          </a:p>
          <a:p>
            <a:pPr marL="457200" lvl="0" indent="-381000" algn="l" rtl="0">
              <a:lnSpc>
                <a:spcPct val="90000"/>
              </a:lnSpc>
              <a:spcBef>
                <a:spcPts val="600"/>
              </a:spcBef>
              <a:spcAft>
                <a:spcPts val="0"/>
              </a:spcAft>
              <a:buSzPts val="2400"/>
              <a:buChar char="●"/>
            </a:pPr>
            <a:r>
              <a:rPr lang="en-US" sz="2000" b="0" i="0" u="none" strike="noStrike">
                <a:solidFill>
                  <a:srgbClr val="000000"/>
                </a:solidFill>
                <a:latin typeface="Open Sans"/>
                <a:ea typeface="Open Sans"/>
                <a:cs typeface="Open Sans"/>
                <a:sym typeface="Open Sans"/>
              </a:rPr>
              <a:t>Research4Life. 2020b. Eligibility criteria. In: Research4Life [online]. [Cited 1 October 2020]. </a:t>
            </a:r>
            <a:r>
              <a:rPr lang="en-US" sz="2000" b="0" i="0" u="sng" strike="noStrike">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https://www.research4life.org/access/criteria/</a:t>
            </a:r>
            <a:r>
              <a:rPr lang="en-US" sz="2000" b="0" i="0" u="none" strike="noStrike">
                <a:solidFill>
                  <a:schemeClr val="accent5"/>
                </a:solidFill>
                <a:latin typeface="Open Sans"/>
                <a:ea typeface="Open Sans"/>
                <a:cs typeface="Open Sans"/>
                <a:sym typeface="Open Sans"/>
              </a:rPr>
              <a:t> </a:t>
            </a:r>
            <a:endParaRPr sz="2000" b="0">
              <a:solidFill>
                <a:schemeClr val="accent5"/>
              </a:solidFill>
              <a:latin typeface="Open Sans"/>
              <a:ea typeface="Open Sans"/>
              <a:cs typeface="Open Sans"/>
              <a:sym typeface="Open Sans"/>
            </a:endParaRPr>
          </a:p>
          <a:p>
            <a:pPr marL="457200" lvl="0" indent="-381000" algn="l" rtl="0">
              <a:lnSpc>
                <a:spcPct val="90000"/>
              </a:lnSpc>
              <a:spcBef>
                <a:spcPts val="600"/>
              </a:spcBef>
              <a:spcAft>
                <a:spcPts val="0"/>
              </a:spcAft>
              <a:buSzPts val="2400"/>
              <a:buChar char="●"/>
            </a:pPr>
            <a:r>
              <a:rPr lang="en-US" sz="2000" b="0" i="0" u="none" strike="noStrike">
                <a:solidFill>
                  <a:srgbClr val="000000"/>
                </a:solidFill>
                <a:latin typeface="Open Sans"/>
                <a:ea typeface="Open Sans"/>
                <a:cs typeface="Open Sans"/>
                <a:sym typeface="Open Sans"/>
              </a:rPr>
              <a:t>Research4Life. 2020. How to register. In: Research4Life [online]. [Cited 1 October 2020]. </a:t>
            </a:r>
            <a:r>
              <a:rPr lang="en-US" sz="2000" b="0" i="0" u="sng" strike="noStrike">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https://www.research4life.org/access/how-to-register/</a:t>
            </a:r>
            <a:r>
              <a:rPr lang="en-US" sz="2000" b="0" i="0" u="none" strike="noStrike">
                <a:solidFill>
                  <a:schemeClr val="accent5"/>
                </a:solidFill>
                <a:latin typeface="Open Sans"/>
                <a:ea typeface="Open Sans"/>
                <a:cs typeface="Open Sans"/>
                <a:sym typeface="Open Sans"/>
              </a:rPr>
              <a:t> </a:t>
            </a:r>
            <a:endParaRPr sz="2000" b="0">
              <a:solidFill>
                <a:schemeClr val="accent5"/>
              </a:solidFill>
              <a:latin typeface="Open Sans"/>
              <a:ea typeface="Open Sans"/>
              <a:cs typeface="Open Sans"/>
              <a:sym typeface="Open Sans"/>
            </a:endParaRPr>
          </a:p>
          <a:p>
            <a:pPr marL="457200" lvl="0" indent="-381000" algn="l" rtl="0">
              <a:lnSpc>
                <a:spcPct val="90000"/>
              </a:lnSpc>
              <a:spcBef>
                <a:spcPts val="600"/>
              </a:spcBef>
              <a:spcAft>
                <a:spcPts val="0"/>
              </a:spcAft>
              <a:buSzPts val="2400"/>
              <a:buChar char="●"/>
            </a:pPr>
            <a:r>
              <a:rPr lang="en-US" sz="2000" b="0" i="0" u="none" strike="noStrike">
                <a:solidFill>
                  <a:srgbClr val="000000"/>
                </a:solidFill>
                <a:latin typeface="Open Sans"/>
                <a:ea typeface="Open Sans"/>
                <a:cs typeface="Open Sans"/>
                <a:sym typeface="Open Sans"/>
              </a:rPr>
              <a:t>Research4Life. 2020d. Research4Life Registration Form [online]. [Cited 1 October 2020]. </a:t>
            </a:r>
            <a:r>
              <a:rPr lang="en-US" sz="2000" b="0" i="0" u="sng" strike="noStrike">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https://registration.research4life.org/register/default.aspx</a:t>
            </a:r>
            <a:r>
              <a:rPr lang="en-US" sz="2000" b="0" i="0" u="none" strike="noStrike">
                <a:solidFill>
                  <a:srgbClr val="000000"/>
                </a:solidFill>
                <a:latin typeface="Open Sans"/>
                <a:ea typeface="Open Sans"/>
                <a:cs typeface="Open Sans"/>
                <a:sym typeface="Open Sans"/>
              </a:rPr>
              <a:t> </a:t>
            </a:r>
            <a:endParaRPr sz="2000" b="0">
              <a:latin typeface="Open Sans"/>
              <a:ea typeface="Open Sans"/>
              <a:cs typeface="Open Sans"/>
              <a:sym typeface="Open Sans"/>
            </a:endParaRPr>
          </a:p>
          <a:p>
            <a:pPr marL="457200" lvl="0" indent="-381000" algn="l" rtl="0">
              <a:lnSpc>
                <a:spcPct val="90000"/>
              </a:lnSpc>
              <a:spcBef>
                <a:spcPts val="1600"/>
              </a:spcBef>
              <a:spcAft>
                <a:spcPts val="0"/>
              </a:spcAft>
              <a:buClr>
                <a:schemeClr val="lt1"/>
              </a:buClr>
              <a:buSzPts val="2400"/>
              <a:buChar char="●"/>
            </a:pPr>
            <a:r>
              <a:rPr lang="en-US" sz="2000" b="0" i="0" u="none" strike="noStrike">
                <a:solidFill>
                  <a:srgbClr val="000000"/>
                </a:solidFill>
                <a:latin typeface="Open Sans"/>
                <a:ea typeface="Open Sans"/>
                <a:cs typeface="Open Sans"/>
                <a:sym typeface="Open Sans"/>
              </a:rPr>
              <a:t>Research4Life. 2020e. Research4Life Academic Institutions. [Cited 1 October 2020]. </a:t>
            </a:r>
            <a:r>
              <a:rPr lang="en-US" sz="2000" b="0" i="0" u="sng" strike="noStrike">
                <a:solidFill>
                  <a:schemeClr val="accent5"/>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https://www.research4life.org/wp-content/uploads/2019/06/Research4Life-Academic-Institutions.pdf</a:t>
            </a:r>
            <a:r>
              <a:rPr lang="en-US" sz="2000" b="0" i="0" u="none" strike="noStrike">
                <a:solidFill>
                  <a:srgbClr val="000000"/>
                </a:solidFill>
                <a:latin typeface="Open Sans"/>
                <a:ea typeface="Open Sans"/>
                <a:cs typeface="Open Sans"/>
                <a:sym typeface="Open Sans"/>
              </a:rPr>
              <a:t> </a:t>
            </a:r>
            <a:endParaRPr sz="2000">
              <a:solidFill>
                <a:srgbClr val="3F3F3F"/>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a:latin typeface="Open Sans"/>
                <a:ea typeface="Open Sans"/>
                <a:cs typeface="Open Sans"/>
                <a:sym typeface="Open Sans"/>
              </a:rPr>
            </a:br>
            <a:br>
              <a:rPr lang="nl-NL" sz="1800">
                <a:latin typeface="Open Sans"/>
                <a:ea typeface="Open Sans"/>
                <a:cs typeface="Open Sans"/>
                <a:sym typeface="Open Sans"/>
              </a:rPr>
            </a:br>
            <a:r>
              <a:rPr lang="nl-NL" sz="2000">
                <a:solidFill>
                  <a:schemeClr val="dk2"/>
                </a:solidFill>
                <a:latin typeface="Open Sans"/>
                <a:ea typeface="Open Sans"/>
                <a:cs typeface="Open Sans"/>
                <a:sym typeface="Open Sans"/>
              </a:rPr>
              <a:t>Our unique public-private structure allows us to work effectively in alignment with</a:t>
            </a:r>
            <a:r>
              <a:rPr lang="nl-NL" sz="2000">
                <a:solidFill>
                  <a:srgbClr val="333333"/>
                </a:solidFill>
                <a:latin typeface="Open Sans"/>
                <a:ea typeface="Open Sans"/>
                <a:cs typeface="Open Sans"/>
                <a:sym typeface="Open Sans"/>
              </a:rPr>
              <a:t>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Partnership for the Goals </a:t>
            </a:r>
            <a:r>
              <a:rPr lang="nl-NL" sz="200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a:solidFill>
                  <a:srgbClr val="333333"/>
                </a:solidFill>
                <a:latin typeface="Open Sans"/>
                <a:ea typeface="Open Sans"/>
                <a:cs typeface="Open Sans"/>
                <a:sym typeface="Open Sans"/>
              </a:rPr>
              <a:t> advance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Reduced Inequalities </a:t>
            </a:r>
            <a:r>
              <a:rPr lang="nl-NL" sz="2000">
                <a:solidFill>
                  <a:schemeClr val="dk2"/>
                </a:solidFill>
                <a:latin typeface="Open Sans"/>
                <a:ea typeface="Open Sans"/>
                <a:cs typeface="Open Sans"/>
                <a:sym typeface="Open Sans"/>
              </a:rPr>
              <a:t>within and among countries.</a:t>
            </a:r>
            <a:endParaRPr/>
          </a:p>
          <a:p>
            <a:pPr marL="76200" lvl="0" indent="0" algn="just" rtl="0">
              <a:lnSpc>
                <a:spcPct val="90000"/>
              </a:lnSpc>
              <a:spcBef>
                <a:spcPts val="1000"/>
              </a:spcBef>
              <a:spcAft>
                <a:spcPts val="0"/>
              </a:spcAft>
              <a:buClr>
                <a:schemeClr val="dk1"/>
              </a:buClr>
              <a:buSzPts val="2400"/>
              <a:buNone/>
            </a:pPr>
            <a:r>
              <a:rPr lang="nl-NL" sz="2000">
                <a:solidFill>
                  <a:schemeClr val="dk2"/>
                </a:solidFill>
                <a:latin typeface="Open Sans"/>
                <a:ea typeface="Open Sans"/>
                <a:cs typeface="Open Sans"/>
                <a:sym typeface="Open Sans"/>
              </a:rPr>
              <a:t>While R4L activities directly and indirectly support all the SDGs such as </a:t>
            </a:r>
            <a:r>
              <a:rPr lang="nl-NL" sz="2000" b="1">
                <a:solidFill>
                  <a:schemeClr val="dk2"/>
                </a:solidFill>
                <a:latin typeface="Open Sans"/>
                <a:ea typeface="Open Sans"/>
                <a:cs typeface="Open Sans"/>
                <a:sym typeface="Open Sans"/>
              </a:rPr>
              <a:t>Good</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a:solidFill>
                  <a:schemeClr val="dk2"/>
                </a:solidFill>
                <a:latin typeface="Open Sans"/>
                <a:ea typeface="Open Sans"/>
                <a:cs typeface="Open Sans"/>
                <a:sym typeface="Open Sans"/>
              </a:rPr>
              <a:t>,  the Research4Life Program is closely aligned to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Quality Education</a:t>
            </a:r>
            <a:r>
              <a:rPr lang="nl-NL" sz="2000">
                <a:solidFill>
                  <a:schemeClr val="dk2"/>
                </a:solidFill>
                <a:latin typeface="Open Sans"/>
                <a:ea typeface="Open Sans"/>
                <a:cs typeface="Open Sans"/>
                <a:sym typeface="Open Sans"/>
              </a:rPr>
              <a:t> that is fundamental to creating a peaceful and prosperous world and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Gender Equity</a:t>
            </a:r>
            <a:r>
              <a:rPr lang="nl-NL" sz="2000">
                <a:solidFill>
                  <a:schemeClr val="dk2"/>
                </a:solidFill>
                <a:latin typeface="Open Sans"/>
                <a:ea typeface="Open Sans"/>
                <a:cs typeface="Open Sans"/>
                <a:sym typeface="Open Sans"/>
              </a:rPr>
              <a:t> to achieve the empowerment of all women and children.</a:t>
            </a:r>
            <a:endParaRPr sz="20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a:alphaModFix/>
            </a:blip>
            <a:srcRect/>
            <a:stretch/>
          </p:blipFill>
          <p:spPr>
            <a:xfrm>
              <a:off x="7537942" y="4661358"/>
              <a:ext cx="1997467" cy="1997467"/>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
          <p:cNvPicPr preferRelativeResize="0"/>
          <p:nvPr/>
        </p:nvPicPr>
        <p:blipFill rotWithShape="1">
          <a:blip r:embed="rId3">
            <a:alphaModFix/>
          </a:blip>
          <a:srcRect/>
          <a:stretch/>
        </p:blipFill>
        <p:spPr>
          <a:xfrm>
            <a:off x="1126230" y="6140558"/>
            <a:ext cx="1523874" cy="633932"/>
          </a:xfrm>
          <a:prstGeom prst="rect">
            <a:avLst/>
          </a:prstGeom>
          <a:noFill/>
          <a:ln>
            <a:noFill/>
          </a:ln>
        </p:spPr>
      </p:pic>
      <p:pic>
        <p:nvPicPr>
          <p:cNvPr id="309" name="Google Shape;309;p1"/>
          <p:cNvPicPr preferRelativeResize="0"/>
          <p:nvPr/>
        </p:nvPicPr>
        <p:blipFill rotWithShape="1">
          <a:blip r:embed="rId4">
            <a:alphaModFix/>
          </a:blip>
          <a:srcRect/>
          <a:stretch/>
        </p:blipFill>
        <p:spPr>
          <a:xfrm>
            <a:off x="3286867" y="6230548"/>
            <a:ext cx="1962615" cy="515077"/>
          </a:xfrm>
          <a:prstGeom prst="rect">
            <a:avLst/>
          </a:prstGeom>
          <a:noFill/>
          <a:ln>
            <a:noFill/>
          </a:ln>
        </p:spPr>
      </p:pic>
      <p:pic>
        <p:nvPicPr>
          <p:cNvPr id="310" name="Google Shape;310;p1"/>
          <p:cNvPicPr preferRelativeResize="0"/>
          <p:nvPr/>
        </p:nvPicPr>
        <p:blipFill rotWithShape="1">
          <a:blip r:embed="rId5">
            <a:alphaModFix/>
          </a:blip>
          <a:srcRect/>
          <a:stretch/>
        </p:blipFill>
        <p:spPr>
          <a:xfrm>
            <a:off x="5883073" y="6179368"/>
            <a:ext cx="1612437" cy="693960"/>
          </a:xfrm>
          <a:prstGeom prst="rect">
            <a:avLst/>
          </a:prstGeom>
          <a:noFill/>
          <a:ln>
            <a:noFill/>
          </a:ln>
        </p:spPr>
      </p:pic>
      <p:pic>
        <p:nvPicPr>
          <p:cNvPr id="311" name="Google Shape;311;p1"/>
          <p:cNvPicPr preferRelativeResize="0"/>
          <p:nvPr/>
        </p:nvPicPr>
        <p:blipFill rotWithShape="1">
          <a:blip r:embed="rId6">
            <a:alphaModFix/>
          </a:blip>
          <a:srcRect/>
          <a:stretch/>
        </p:blipFill>
        <p:spPr>
          <a:xfrm>
            <a:off x="8132273" y="6204141"/>
            <a:ext cx="1468377" cy="567893"/>
          </a:xfrm>
          <a:prstGeom prst="rect">
            <a:avLst/>
          </a:prstGeom>
          <a:noFill/>
          <a:ln>
            <a:noFill/>
          </a:ln>
        </p:spPr>
      </p:pic>
      <p:pic>
        <p:nvPicPr>
          <p:cNvPr id="312" name="Google Shape;312;p1"/>
          <p:cNvPicPr preferRelativeResize="0"/>
          <p:nvPr/>
        </p:nvPicPr>
        <p:blipFill rotWithShape="1">
          <a:blip r:embed="rId7">
            <a:alphaModFix/>
          </a:blip>
          <a:srcRect/>
          <a:stretch/>
        </p:blipFill>
        <p:spPr>
          <a:xfrm>
            <a:off x="10091716" y="6198989"/>
            <a:ext cx="1468374" cy="624061"/>
          </a:xfrm>
          <a:prstGeom prst="rect">
            <a:avLst/>
          </a:prstGeom>
          <a:noFill/>
          <a:ln>
            <a:noFill/>
          </a:ln>
        </p:spPr>
      </p:pic>
      <p:sp>
        <p:nvSpPr>
          <p:cNvPr id="313" name="Google Shape;313;p1"/>
          <p:cNvSpPr/>
          <p:nvPr/>
        </p:nvSpPr>
        <p:spPr>
          <a:xfrm>
            <a:off x="3048000" y="2585314"/>
            <a:ext cx="6096000" cy="295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000"/>
              <a:buFont typeface="Arial"/>
              <a:buNone/>
            </a:pPr>
            <a:r>
              <a:rPr lang="en-US" sz="3000" b="0" i="0" u="sng" strike="noStrike" cap="none">
                <a:solidFill>
                  <a:schemeClr val="accent5"/>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accent5"/>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000"/>
              <a:buFont typeface="Arial"/>
              <a:buNone/>
            </a:pPr>
            <a:br>
              <a:rPr lang="en-US" sz="2000" b="0" i="0" u="none" strike="noStrike" cap="none">
                <a:solidFill>
                  <a:srgbClr val="F8981D"/>
                </a:solidFill>
                <a:latin typeface="Open Sans"/>
                <a:ea typeface="Open Sans"/>
                <a:cs typeface="Open Sans"/>
                <a:sym typeface="Open Sans"/>
              </a:rPr>
            </a:br>
            <a:endParaRPr sz="3000" b="0" i="0" u="none" strike="noStrike" cap="none">
              <a:solidFill>
                <a:srgbClr val="F8981D"/>
              </a:solidFill>
              <a:latin typeface="Open Sans"/>
              <a:ea typeface="Open Sans"/>
              <a:cs typeface="Open Sans"/>
              <a:sym typeface="Open Sans"/>
            </a:endParaRPr>
          </a:p>
        </p:txBody>
      </p:sp>
      <p:sp>
        <p:nvSpPr>
          <p:cNvPr id="314" name="Google Shape;314;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0" y="420834"/>
            <a:ext cx="7707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102" name="Google Shape;102;p2"/>
          <p:cNvSpPr txBox="1">
            <a:spLocks noGrp="1"/>
          </p:cNvSpPr>
          <p:nvPr>
            <p:ph type="body" idx="1"/>
          </p:nvPr>
        </p:nvSpPr>
        <p:spPr>
          <a:xfrm>
            <a:off x="680321" y="2136151"/>
            <a:ext cx="9613800" cy="3599400"/>
          </a:xfrm>
          <a:prstGeom prst="rect">
            <a:avLst/>
          </a:prstGeom>
          <a:noFill/>
          <a:ln>
            <a:noFill/>
          </a:ln>
        </p:spPr>
        <p:txBody>
          <a:bodyPr spcFirstLastPara="1" wrap="square" lIns="91425" tIns="45700" rIns="91425" bIns="45700" anchor="t" anchorCtr="0">
            <a:normAutofit/>
          </a:bodyPr>
          <a:lstStyle/>
          <a:p>
            <a:pPr marL="342900" lvl="0" indent="-342900" algn="l" rtl="0">
              <a:lnSpc>
                <a:spcPct val="19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The Research4Life partnership.</a:t>
            </a:r>
            <a:endParaRPr>
              <a:solidFill>
                <a:srgbClr val="3F3F3F"/>
              </a:solidFill>
              <a:latin typeface="Open Sans"/>
              <a:ea typeface="Open Sans"/>
              <a:cs typeface="Open Sans"/>
              <a:sym typeface="Open Sans"/>
            </a:endParaRPr>
          </a:p>
          <a:p>
            <a:pPr marL="342900" lvl="0" indent="-342900" algn="l" rtl="0">
              <a:lnSpc>
                <a:spcPct val="19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The collections of Research4Life and their subject coverage.</a:t>
            </a:r>
            <a:endParaRPr>
              <a:solidFill>
                <a:srgbClr val="3F3F3F"/>
              </a:solidFill>
              <a:latin typeface="Open Sans"/>
              <a:ea typeface="Open Sans"/>
              <a:cs typeface="Open Sans"/>
              <a:sym typeface="Open Sans"/>
            </a:endParaRPr>
          </a:p>
          <a:p>
            <a:pPr marL="342900" lvl="0" indent="-342900" algn="l" rtl="0">
              <a:lnSpc>
                <a:spcPct val="19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The factors for the eligibility to access collections.</a:t>
            </a:r>
            <a:endParaRPr>
              <a:solidFill>
                <a:srgbClr val="3F3F3F"/>
              </a:solidFill>
              <a:latin typeface="Open Sans"/>
              <a:ea typeface="Open Sans"/>
              <a:cs typeface="Open Sans"/>
              <a:sym typeface="Open Sans"/>
            </a:endParaRPr>
          </a:p>
          <a:p>
            <a:pPr marL="342900" lvl="0" indent="-342900" algn="l" rtl="0">
              <a:lnSpc>
                <a:spcPct val="19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User agreements and the terms to use the collections.</a:t>
            </a:r>
            <a:endParaRPr>
              <a:solidFill>
                <a:srgbClr val="3F3F3F"/>
              </a:solidFill>
              <a:latin typeface="Open Sans"/>
              <a:ea typeface="Open Sans"/>
              <a:cs typeface="Open Sans"/>
              <a:sym typeface="Open Sans"/>
            </a:endParaRPr>
          </a:p>
          <a:p>
            <a:pPr marL="342900" lvl="0" indent="-342900" algn="l" rtl="0">
              <a:lnSpc>
                <a:spcPct val="19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Type access and authentication system.</a:t>
            </a:r>
            <a:endParaRPr>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0" y="471142"/>
            <a:ext cx="8033700" cy="97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Introduction </a:t>
            </a:r>
            <a:br>
              <a:rPr lang="en-US" sz="3600">
                <a:solidFill>
                  <a:srgbClr val="586F7C"/>
                </a:solidFill>
                <a:latin typeface="Open Sans"/>
                <a:ea typeface="Open Sans"/>
                <a:cs typeface="Open Sans"/>
                <a:sym typeface="Open Sans"/>
              </a:rPr>
            </a:br>
            <a:endParaRPr sz="3600">
              <a:solidFill>
                <a:srgbClr val="586F7C"/>
              </a:solidFill>
              <a:latin typeface="Open Sans"/>
              <a:ea typeface="Open Sans"/>
              <a:cs typeface="Open Sans"/>
              <a:sym typeface="Open Sans"/>
            </a:endParaRPr>
          </a:p>
        </p:txBody>
      </p:sp>
      <p:grpSp>
        <p:nvGrpSpPr>
          <p:cNvPr id="109" name="Google Shape;109;p3"/>
          <p:cNvGrpSpPr/>
          <p:nvPr/>
        </p:nvGrpSpPr>
        <p:grpSpPr>
          <a:xfrm>
            <a:off x="738553" y="1940870"/>
            <a:ext cx="10372800" cy="4265041"/>
            <a:chOff x="0" y="0"/>
            <a:chExt cx="10372800" cy="4265041"/>
          </a:xfrm>
        </p:grpSpPr>
        <p:cxnSp>
          <p:nvCxnSpPr>
            <p:cNvPr id="110" name="Google Shape;110;p3"/>
            <p:cNvCxnSpPr/>
            <p:nvPr/>
          </p:nvCxnSpPr>
          <p:spPr>
            <a:xfrm>
              <a:off x="0" y="0"/>
              <a:ext cx="10372800" cy="0"/>
            </a:xfrm>
            <a:prstGeom prst="straightConnector1">
              <a:avLst/>
            </a:prstGeom>
            <a:solidFill>
              <a:schemeClr val="accent3"/>
            </a:solidFill>
            <a:ln w="25400" cap="flat" cmpd="sng">
              <a:solidFill>
                <a:schemeClr val="accent3"/>
              </a:solidFill>
              <a:prstDash val="solid"/>
              <a:round/>
              <a:headEnd type="none" w="sm" len="sm"/>
              <a:tailEnd type="none" w="sm" len="sm"/>
            </a:ln>
          </p:spPr>
        </p:cxnSp>
        <p:sp>
          <p:nvSpPr>
            <p:cNvPr id="111" name="Google Shape;111;p3"/>
            <p:cNvSpPr/>
            <p:nvPr/>
          </p:nvSpPr>
          <p:spPr>
            <a:xfrm>
              <a:off x="0" y="0"/>
              <a:ext cx="10372800" cy="100647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12" name="Google Shape;112;p3"/>
            <p:cNvSpPr txBox="1"/>
            <p:nvPr/>
          </p:nvSpPr>
          <p:spPr>
            <a:xfrm>
              <a:off x="0" y="0"/>
              <a:ext cx="10372800" cy="1006472"/>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rgbClr val="000000"/>
                </a:buClr>
                <a:buSzPts val="2500"/>
                <a:buFont typeface="Arial"/>
                <a:buNone/>
              </a:pPr>
              <a:r>
                <a:rPr lang="en-US" sz="2300" b="0" i="0" u="none" strike="noStrike" cap="none">
                  <a:solidFill>
                    <a:srgbClr val="3F3F3F"/>
                  </a:solidFill>
                  <a:latin typeface="Open Sans"/>
                  <a:ea typeface="Open Sans"/>
                  <a:cs typeface="Open Sans"/>
                  <a:sym typeface="Open Sans"/>
                </a:rPr>
                <a:t>Access to a wide range of scientific literature is out of reach for universities and research institutes in low-income countries. </a:t>
              </a:r>
              <a:endParaRPr sz="2300" b="0" i="0" u="none" strike="noStrike" cap="none">
                <a:solidFill>
                  <a:srgbClr val="3F3F3F"/>
                </a:solidFill>
                <a:latin typeface="Open Sans"/>
                <a:ea typeface="Open Sans"/>
                <a:cs typeface="Open Sans"/>
                <a:sym typeface="Open Sans"/>
              </a:endParaRPr>
            </a:p>
          </p:txBody>
        </p:sp>
        <p:cxnSp>
          <p:nvCxnSpPr>
            <p:cNvPr id="113" name="Google Shape;113;p3"/>
            <p:cNvCxnSpPr/>
            <p:nvPr/>
          </p:nvCxnSpPr>
          <p:spPr>
            <a:xfrm>
              <a:off x="0" y="1006472"/>
              <a:ext cx="10372800" cy="0"/>
            </a:xfrm>
            <a:prstGeom prst="straightConnector1">
              <a:avLst/>
            </a:prstGeom>
            <a:solidFill>
              <a:srgbClr val="61C085"/>
            </a:solidFill>
            <a:ln w="25400" cap="flat" cmpd="sng">
              <a:solidFill>
                <a:srgbClr val="61C085"/>
              </a:solidFill>
              <a:prstDash val="solid"/>
              <a:round/>
              <a:headEnd type="none" w="sm" len="sm"/>
              <a:tailEnd type="none" w="sm" len="sm"/>
            </a:ln>
          </p:spPr>
        </p:cxnSp>
        <p:sp>
          <p:nvSpPr>
            <p:cNvPr id="114" name="Google Shape;114;p3"/>
            <p:cNvSpPr/>
            <p:nvPr/>
          </p:nvSpPr>
          <p:spPr>
            <a:xfrm>
              <a:off x="0" y="1006472"/>
              <a:ext cx="10372800" cy="100647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15" name="Google Shape;115;p3"/>
            <p:cNvSpPr txBox="1"/>
            <p:nvPr/>
          </p:nvSpPr>
          <p:spPr>
            <a:xfrm>
              <a:off x="0" y="1006472"/>
              <a:ext cx="10372800" cy="1006472"/>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rgbClr val="000000"/>
                </a:buClr>
                <a:buSzPts val="2500"/>
                <a:buFont typeface="Arial"/>
                <a:buNone/>
              </a:pPr>
              <a:r>
                <a:rPr lang="en-US" sz="2300" b="0" i="0" u="none" strike="noStrike" cap="none">
                  <a:solidFill>
                    <a:srgbClr val="3F3F3F"/>
                  </a:solidFill>
                  <a:latin typeface="Open Sans"/>
                  <a:ea typeface="Open Sans"/>
                  <a:cs typeface="Open Sans"/>
                  <a:sym typeface="Open Sans"/>
                </a:rPr>
                <a:t>Typical subscription cost for a single journal title is at several thousand dollars.</a:t>
              </a:r>
              <a:endParaRPr sz="2300" b="0" i="0" u="none" strike="noStrike" cap="none">
                <a:solidFill>
                  <a:srgbClr val="3F3F3F"/>
                </a:solidFill>
                <a:latin typeface="Open Sans"/>
                <a:ea typeface="Open Sans"/>
                <a:cs typeface="Open Sans"/>
                <a:sym typeface="Open Sans"/>
              </a:endParaRPr>
            </a:p>
          </p:txBody>
        </p:sp>
        <p:cxnSp>
          <p:nvCxnSpPr>
            <p:cNvPr id="116" name="Google Shape;116;p3"/>
            <p:cNvCxnSpPr/>
            <p:nvPr/>
          </p:nvCxnSpPr>
          <p:spPr>
            <a:xfrm>
              <a:off x="0" y="2012945"/>
              <a:ext cx="10372800" cy="0"/>
            </a:xfrm>
            <a:prstGeom prst="straightConnector1">
              <a:avLst/>
            </a:prstGeom>
            <a:solidFill>
              <a:srgbClr val="98E14E"/>
            </a:solidFill>
            <a:ln w="25400" cap="flat" cmpd="sng">
              <a:solidFill>
                <a:srgbClr val="98E14E"/>
              </a:solidFill>
              <a:prstDash val="solid"/>
              <a:round/>
              <a:headEnd type="none" w="sm" len="sm"/>
              <a:tailEnd type="none" w="sm" len="sm"/>
            </a:ln>
          </p:spPr>
        </p:cxnSp>
        <p:sp>
          <p:nvSpPr>
            <p:cNvPr id="117" name="Google Shape;117;p3"/>
            <p:cNvSpPr/>
            <p:nvPr/>
          </p:nvSpPr>
          <p:spPr>
            <a:xfrm>
              <a:off x="0" y="2012945"/>
              <a:ext cx="10372800" cy="100647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18" name="Google Shape;118;p3"/>
            <p:cNvSpPr txBox="1"/>
            <p:nvPr/>
          </p:nvSpPr>
          <p:spPr>
            <a:xfrm>
              <a:off x="0" y="2012945"/>
              <a:ext cx="10372800" cy="1006472"/>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rgbClr val="000000"/>
                </a:buClr>
                <a:buSzPts val="2500"/>
                <a:buFont typeface="Arial"/>
                <a:buNone/>
              </a:pPr>
              <a:r>
                <a:rPr lang="en-US" sz="2300" b="0" i="0" u="none" strike="noStrike" cap="none">
                  <a:solidFill>
                    <a:srgbClr val="3F3F3F"/>
                  </a:solidFill>
                  <a:latin typeface="Open Sans"/>
                  <a:ea typeface="Open Sans"/>
                  <a:cs typeface="Open Sans"/>
                  <a:sym typeface="Open Sans"/>
                </a:rPr>
                <a:t>Research4Life initiative was created to reduce the knowledge gap between high-income countries and low and middle-income countries.</a:t>
              </a:r>
              <a:endParaRPr sz="2300" b="0" i="0" u="none" strike="noStrike" cap="none">
                <a:solidFill>
                  <a:srgbClr val="3F3F3F"/>
                </a:solidFill>
                <a:latin typeface="Open Sans"/>
                <a:ea typeface="Open Sans"/>
                <a:cs typeface="Open Sans"/>
                <a:sym typeface="Open Sans"/>
              </a:endParaRPr>
            </a:p>
          </p:txBody>
        </p:sp>
        <p:cxnSp>
          <p:nvCxnSpPr>
            <p:cNvPr id="119" name="Google Shape;119;p3"/>
            <p:cNvCxnSpPr/>
            <p:nvPr/>
          </p:nvCxnSpPr>
          <p:spPr>
            <a:xfrm>
              <a:off x="0" y="3019418"/>
              <a:ext cx="10372800" cy="0"/>
            </a:xfrm>
            <a:prstGeom prst="straightConnector1">
              <a:avLst/>
            </a:prstGeom>
            <a:solidFill>
              <a:srgbClr val="FEA93F"/>
            </a:solidFill>
            <a:ln w="25400" cap="flat" cmpd="sng">
              <a:solidFill>
                <a:srgbClr val="FEA93F"/>
              </a:solidFill>
              <a:prstDash val="solid"/>
              <a:round/>
              <a:headEnd type="none" w="sm" len="sm"/>
              <a:tailEnd type="none" w="sm" len="sm"/>
            </a:ln>
          </p:spPr>
        </p:cxnSp>
        <p:sp>
          <p:nvSpPr>
            <p:cNvPr id="120" name="Google Shape;120;p3"/>
            <p:cNvSpPr/>
            <p:nvPr/>
          </p:nvSpPr>
          <p:spPr>
            <a:xfrm>
              <a:off x="0" y="3019418"/>
              <a:ext cx="10372800" cy="100647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21" name="Google Shape;121;p3"/>
            <p:cNvSpPr txBox="1"/>
            <p:nvPr/>
          </p:nvSpPr>
          <p:spPr>
            <a:xfrm>
              <a:off x="0" y="3258569"/>
              <a:ext cx="10372800" cy="1006472"/>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rgbClr val="000000"/>
                </a:buClr>
                <a:buSzPts val="2500"/>
                <a:buFont typeface="Arial"/>
                <a:buNone/>
              </a:pPr>
              <a:r>
                <a:rPr lang="en-US" sz="2300" b="0" i="0" u="none" strike="noStrike" cap="none">
                  <a:solidFill>
                    <a:srgbClr val="3F3F3F"/>
                  </a:solidFill>
                  <a:latin typeface="Open Sans"/>
                  <a:ea typeface="Open Sans"/>
                  <a:cs typeface="Open Sans"/>
                  <a:sym typeface="Open Sans"/>
                </a:rPr>
                <a:t>Research4Life provides affordable access to important scientific research.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500"/>
                <a:buFont typeface="Arial"/>
                <a:buNone/>
              </a:pPr>
              <a:endParaRPr sz="2300" b="0" i="0" u="none" strike="noStrike" cap="none">
                <a:solidFill>
                  <a:srgbClr val="3F3F3F"/>
                </a:solidFill>
                <a:latin typeface="Open Sans"/>
                <a:ea typeface="Open Sans"/>
                <a:cs typeface="Open Sans"/>
                <a:sym typeface="Open Sans"/>
              </a:endParaRPr>
            </a:p>
          </p:txBody>
        </p:sp>
      </p:grpSp>
      <p:sp>
        <p:nvSpPr>
          <p:cNvPr id="122" name="Google Shape;122;p3"/>
          <p:cNvSpPr txBox="1"/>
          <p:nvPr/>
        </p:nvSpPr>
        <p:spPr>
          <a:xfrm>
            <a:off x="2698955" y="6001750"/>
            <a:ext cx="7300452" cy="646331"/>
          </a:xfrm>
          <a:prstGeom prst="rect">
            <a:avLst/>
          </a:prstGeom>
          <a:solidFill>
            <a:srgbClr val="FEEDD8"/>
          </a:solidFill>
          <a:ln w="9525" cap="flat" cmpd="sng">
            <a:solidFill>
              <a:srgbClr val="DDDDD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500"/>
              <a:buFont typeface="Arial"/>
              <a:buNone/>
            </a:pPr>
            <a:r>
              <a:rPr lang="en-US" sz="2000" b="0" i="0" u="none" strike="noStrike" cap="none">
                <a:solidFill>
                  <a:srgbClr val="424242"/>
                </a:solidFill>
                <a:latin typeface="Open Sans"/>
                <a:ea typeface="Open Sans"/>
                <a:cs typeface="Open Sans"/>
                <a:sym typeface="Open Sans"/>
              </a:rPr>
              <a:t>Further information is available from the Research4Life website at </a:t>
            </a:r>
            <a:r>
              <a:rPr lang="en-US" sz="2000" b="0" i="0" u="sng" strike="noStrike" cap="none">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https://www.research4life.org/</a:t>
            </a:r>
            <a:endParaRPr sz="2000" b="0" i="0" u="none" strike="noStrike" cap="none">
              <a:solidFill>
                <a:schemeClr val="accent5"/>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0"/>
          <p:cNvSpPr txBox="1">
            <a:spLocks noGrp="1"/>
          </p:cNvSpPr>
          <p:nvPr>
            <p:ph type="title"/>
          </p:nvPr>
        </p:nvSpPr>
        <p:spPr>
          <a:xfrm>
            <a:off x="0" y="2522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What is Research4Life ?</a:t>
            </a:r>
            <a:endParaRPr>
              <a:solidFill>
                <a:srgbClr val="586F7C"/>
              </a:solidFill>
              <a:latin typeface="Open Sans"/>
              <a:ea typeface="Open Sans"/>
              <a:cs typeface="Open Sans"/>
              <a:sym typeface="Open Sans"/>
            </a:endParaRPr>
          </a:p>
        </p:txBody>
      </p:sp>
      <p:grpSp>
        <p:nvGrpSpPr>
          <p:cNvPr id="128" name="Google Shape;128;p40"/>
          <p:cNvGrpSpPr/>
          <p:nvPr/>
        </p:nvGrpSpPr>
        <p:grpSpPr>
          <a:xfrm>
            <a:off x="305403" y="2236763"/>
            <a:ext cx="11417945" cy="4044461"/>
            <a:chOff x="1394" y="0"/>
            <a:chExt cx="11417945" cy="4044461"/>
          </a:xfrm>
        </p:grpSpPr>
        <p:sp>
          <p:nvSpPr>
            <p:cNvPr id="129" name="Google Shape;129;p40"/>
            <p:cNvSpPr/>
            <p:nvPr/>
          </p:nvSpPr>
          <p:spPr>
            <a:xfrm>
              <a:off x="1394" y="0"/>
              <a:ext cx="3624744" cy="4044461"/>
            </a:xfrm>
            <a:prstGeom prst="roundRect">
              <a:avLst>
                <a:gd name="adj" fmla="val 10000"/>
              </a:avLst>
            </a:prstGeom>
            <a:solidFill>
              <a:srgbClr val="F898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0"/>
            <p:cNvSpPr txBox="1"/>
            <p:nvPr/>
          </p:nvSpPr>
          <p:spPr>
            <a:xfrm>
              <a:off x="1394" y="0"/>
              <a:ext cx="3624744" cy="12133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dirty="0">
                  <a:solidFill>
                    <a:schemeClr val="lt1"/>
                  </a:solidFill>
                  <a:latin typeface="Open Sans"/>
                  <a:ea typeface="Open Sans"/>
                  <a:cs typeface="Open Sans"/>
                  <a:sym typeface="Open Sans"/>
                </a:rPr>
                <a:t>Research4Life is a public–private partnership of the FAO, WHO, UNEP, WIPO, ILO, Cornell University, Yale </a:t>
              </a:r>
              <a:r>
                <a:rPr lang="en-US" sz="2000" b="0" i="0" u="none" strike="noStrike" cap="none" dirty="0">
                  <a:solidFill>
                    <a:schemeClr val="bg1"/>
                  </a:solidFill>
                  <a:latin typeface="Open Sans"/>
                  <a:ea typeface="Open Sans"/>
                  <a:cs typeface="Open Sans"/>
                  <a:sym typeface="Open Sans"/>
                </a:rPr>
                <a:t>University, the International Association of Scientific, Technical &amp; Medical (STM) Publishers and up to </a:t>
              </a:r>
              <a:r>
                <a:rPr lang="en-US" sz="2000" dirty="0">
                  <a:solidFill>
                    <a:schemeClr val="bg1"/>
                  </a:solidFill>
                  <a:latin typeface="Open Sans"/>
                  <a:ea typeface="Open Sans"/>
                  <a:cs typeface="Open Sans"/>
                  <a:sym typeface="Open Sans"/>
                </a:rPr>
                <a:t>200</a:t>
              </a:r>
              <a:r>
                <a:rPr lang="en-US" sz="2000" b="0" i="0" u="none" strike="noStrike" cap="none" dirty="0">
                  <a:solidFill>
                    <a:schemeClr val="bg1"/>
                  </a:solidFill>
                  <a:latin typeface="Open Sans"/>
                  <a:ea typeface="Open Sans"/>
                  <a:cs typeface="Open Sans"/>
                  <a:sym typeface="Open Sans"/>
                </a:rPr>
                <a:t> international scientific publishers.</a:t>
              </a:r>
              <a:endParaRPr sz="2000" b="0" i="0" u="none" strike="noStrike" cap="none" dirty="0">
                <a:solidFill>
                  <a:schemeClr val="bg1"/>
                </a:solidFill>
                <a:latin typeface="Open Sans"/>
                <a:ea typeface="Open Sans"/>
                <a:cs typeface="Open Sans"/>
                <a:sym typeface="Open Sans"/>
              </a:endParaRPr>
            </a:p>
          </p:txBody>
        </p:sp>
        <p:sp>
          <p:nvSpPr>
            <p:cNvPr id="131" name="Google Shape;131;p40"/>
            <p:cNvSpPr/>
            <p:nvPr/>
          </p:nvSpPr>
          <p:spPr>
            <a:xfrm>
              <a:off x="3897995" y="0"/>
              <a:ext cx="3624744" cy="4044461"/>
            </a:xfrm>
            <a:prstGeom prst="roundRect">
              <a:avLst>
                <a:gd name="adj" fmla="val 10000"/>
              </a:avLst>
            </a:prstGeom>
            <a:solidFill>
              <a:srgbClr val="51B9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0"/>
            <p:cNvSpPr txBox="1"/>
            <p:nvPr/>
          </p:nvSpPr>
          <p:spPr>
            <a:xfrm>
              <a:off x="3897995" y="0"/>
              <a:ext cx="3624744" cy="12133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a:solidFill>
                    <a:schemeClr val="lt1"/>
                  </a:solidFill>
                  <a:latin typeface="Open Sans"/>
                  <a:ea typeface="Open Sans"/>
                  <a:cs typeface="Open Sans"/>
                  <a:sym typeface="Open Sans"/>
                </a:rPr>
                <a:t>Main goal for Research4Life to reduce the knowledge gap between high-income countries and low and middle-income countries by providing affordable access to high-quality scientific research. </a:t>
              </a:r>
              <a:endParaRPr sz="2000" b="0" i="0" u="none" strike="noStrike" cap="none">
                <a:solidFill>
                  <a:schemeClr val="lt1"/>
                </a:solidFill>
                <a:latin typeface="Open Sans"/>
                <a:ea typeface="Open Sans"/>
                <a:cs typeface="Open Sans"/>
                <a:sym typeface="Open Sans"/>
              </a:endParaRPr>
            </a:p>
          </p:txBody>
        </p:sp>
        <p:sp>
          <p:nvSpPr>
            <p:cNvPr id="133" name="Google Shape;133;p40"/>
            <p:cNvSpPr/>
            <p:nvPr/>
          </p:nvSpPr>
          <p:spPr>
            <a:xfrm>
              <a:off x="7794595" y="0"/>
              <a:ext cx="3624744" cy="4044461"/>
            </a:xfrm>
            <a:prstGeom prst="roundRect">
              <a:avLst>
                <a:gd name="adj" fmla="val 10000"/>
              </a:avLst>
            </a:prstGeom>
            <a:solidFill>
              <a:srgbClr val="586F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0"/>
            <p:cNvSpPr txBox="1"/>
            <p:nvPr/>
          </p:nvSpPr>
          <p:spPr>
            <a:xfrm>
              <a:off x="7794595" y="0"/>
              <a:ext cx="3624744" cy="12133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dirty="0">
                  <a:solidFill>
                    <a:schemeClr val="bg1"/>
                  </a:solidFill>
                  <a:latin typeface="Open Sans"/>
                  <a:ea typeface="Open Sans"/>
                  <a:cs typeface="Open Sans"/>
                  <a:sym typeface="Open Sans"/>
                </a:rPr>
                <a:t>Since 2002, Research4Life provided researchers from more than 1</a:t>
              </a:r>
              <a:r>
                <a:rPr lang="en-US" sz="2000" dirty="0">
                  <a:solidFill>
                    <a:schemeClr val="bg1"/>
                  </a:solidFill>
                  <a:latin typeface="Open Sans"/>
                  <a:ea typeface="Open Sans"/>
                  <a:cs typeface="Open Sans"/>
                  <a:sym typeface="Open Sans"/>
                </a:rPr>
                <a:t>1,0</a:t>
              </a:r>
              <a:r>
                <a:rPr lang="en-US" sz="2000" b="0" i="0" u="none" strike="noStrike" cap="none" dirty="0">
                  <a:solidFill>
                    <a:schemeClr val="bg1"/>
                  </a:solidFill>
                  <a:latin typeface="Open Sans"/>
                  <a:ea typeface="Open Sans"/>
                  <a:cs typeface="Open Sans"/>
                  <a:sym typeface="Open Sans"/>
                </a:rPr>
                <a:t>00 institutions in more than 125 low- and middle-income countries with free or low-cost online access to up to </a:t>
              </a:r>
              <a:r>
                <a:rPr lang="en-US" sz="2000" dirty="0">
                  <a:solidFill>
                    <a:schemeClr val="bg1"/>
                  </a:solidFill>
                  <a:latin typeface="Open Sans"/>
                  <a:ea typeface="Open Sans"/>
                  <a:cs typeface="Open Sans"/>
                  <a:sym typeface="Open Sans"/>
                </a:rPr>
                <a:t>205,</a:t>
              </a:r>
              <a:r>
                <a:rPr lang="en-US" sz="2000" b="0" i="0" u="none" strike="noStrike" cap="none" dirty="0">
                  <a:solidFill>
                    <a:schemeClr val="bg1"/>
                  </a:solidFill>
                  <a:latin typeface="Open Sans"/>
                  <a:ea typeface="Open Sans"/>
                  <a:cs typeface="Open Sans"/>
                  <a:sym typeface="Open Sans"/>
                </a:rPr>
                <a:t>000 leading journals.  Books and other resources in the fields of health, agriculture, environment, applied sciences and global justice.</a:t>
              </a:r>
              <a:endParaRPr sz="2000" b="0" i="0" u="none" strike="noStrike" cap="none" dirty="0">
                <a:solidFill>
                  <a:schemeClr val="bg1"/>
                </a:solidFill>
                <a:latin typeface="Open Sans"/>
                <a:ea typeface="Open Sans"/>
                <a:cs typeface="Open Sans"/>
                <a:sym typeface="Open Sa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1"/>
          <p:cNvSpPr txBox="1">
            <a:spLocks noGrp="1"/>
          </p:cNvSpPr>
          <p:nvPr>
            <p:ph type="title"/>
          </p:nvPr>
        </p:nvSpPr>
        <p:spPr>
          <a:xfrm>
            <a:off x="0" y="44005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Research4Life collections</a:t>
            </a:r>
            <a:endParaRPr sz="3600">
              <a:solidFill>
                <a:srgbClr val="586F7C"/>
              </a:solidFill>
              <a:latin typeface="Open Sans"/>
              <a:ea typeface="Open Sans"/>
              <a:cs typeface="Open Sans"/>
              <a:sym typeface="Open Sans"/>
            </a:endParaRPr>
          </a:p>
        </p:txBody>
      </p:sp>
      <p:sp>
        <p:nvSpPr>
          <p:cNvPr id="141" name="Google Shape;141;p41"/>
          <p:cNvSpPr txBox="1">
            <a:spLocks noGrp="1"/>
          </p:cNvSpPr>
          <p:nvPr>
            <p:ph type="body" idx="1"/>
          </p:nvPr>
        </p:nvSpPr>
        <p:spPr>
          <a:xfrm>
            <a:off x="318050" y="1785375"/>
            <a:ext cx="11695200" cy="49413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200000"/>
              </a:lnSpc>
              <a:spcBef>
                <a:spcPts val="0"/>
              </a:spcBef>
              <a:spcAft>
                <a:spcPts val="0"/>
              </a:spcAft>
              <a:buClr>
                <a:schemeClr val="dk2"/>
              </a:buClr>
              <a:buSzPct val="111000"/>
              <a:buNone/>
            </a:pPr>
            <a:r>
              <a:rPr lang="en-US" sz="8000">
                <a:solidFill>
                  <a:srgbClr val="424242"/>
                </a:solidFill>
                <a:latin typeface="Open Sans"/>
                <a:ea typeface="Open Sans"/>
                <a:cs typeface="Open Sans"/>
                <a:sym typeface="Open Sans"/>
              </a:rPr>
              <a:t>Via the Unified Content Portal,  users can access the following collections: </a:t>
            </a:r>
            <a:endParaRPr>
              <a:solidFill>
                <a:srgbClr val="424242"/>
              </a:solidFill>
            </a:endParaRPr>
          </a:p>
          <a:p>
            <a:pPr marL="342900" lvl="0" indent="-342900" algn="l" rtl="0">
              <a:lnSpc>
                <a:spcPct val="200000"/>
              </a:lnSpc>
              <a:spcBef>
                <a:spcPts val="0"/>
              </a:spcBef>
              <a:spcAft>
                <a:spcPts val="0"/>
              </a:spcAft>
              <a:buClr>
                <a:schemeClr val="dk2"/>
              </a:buClr>
              <a:buSzPct val="111000"/>
              <a:buChar char="●"/>
            </a:pPr>
            <a:r>
              <a:rPr lang="en-US" sz="8000">
                <a:solidFill>
                  <a:srgbClr val="424242"/>
                </a:solidFill>
                <a:latin typeface="Open Sans"/>
                <a:ea typeface="Open Sans"/>
                <a:cs typeface="Open Sans"/>
                <a:sym typeface="Open Sans"/>
              </a:rPr>
              <a:t>Research in Health (Hinari), </a:t>
            </a:r>
            <a:endParaRPr>
              <a:solidFill>
                <a:srgbClr val="424242"/>
              </a:solidFill>
            </a:endParaRPr>
          </a:p>
          <a:p>
            <a:pPr marL="342900" lvl="0" indent="-342900" algn="l" rtl="0">
              <a:lnSpc>
                <a:spcPct val="200000"/>
              </a:lnSpc>
              <a:spcBef>
                <a:spcPts val="0"/>
              </a:spcBef>
              <a:spcAft>
                <a:spcPts val="0"/>
              </a:spcAft>
              <a:buClr>
                <a:schemeClr val="dk2"/>
              </a:buClr>
              <a:buSzPct val="111000"/>
              <a:buChar char="●"/>
            </a:pPr>
            <a:r>
              <a:rPr lang="en-US" sz="8000">
                <a:solidFill>
                  <a:srgbClr val="424242"/>
                </a:solidFill>
                <a:latin typeface="Open Sans"/>
                <a:ea typeface="Open Sans"/>
                <a:cs typeface="Open Sans"/>
                <a:sym typeface="Open Sans"/>
              </a:rPr>
              <a:t>Research in Agriculture (AGORA),</a:t>
            </a:r>
            <a:endParaRPr sz="8000">
              <a:solidFill>
                <a:srgbClr val="424242"/>
              </a:solidFill>
              <a:latin typeface="Open Sans"/>
              <a:ea typeface="Open Sans"/>
              <a:cs typeface="Open Sans"/>
              <a:sym typeface="Open Sans"/>
            </a:endParaRPr>
          </a:p>
          <a:p>
            <a:pPr marL="342900" lvl="0" indent="-342900" algn="l" rtl="0">
              <a:lnSpc>
                <a:spcPct val="200000"/>
              </a:lnSpc>
              <a:spcBef>
                <a:spcPts val="0"/>
              </a:spcBef>
              <a:spcAft>
                <a:spcPts val="0"/>
              </a:spcAft>
              <a:buClr>
                <a:schemeClr val="dk2"/>
              </a:buClr>
              <a:buSzPct val="111000"/>
              <a:buChar char="●"/>
            </a:pPr>
            <a:r>
              <a:rPr lang="en-US" sz="8000">
                <a:solidFill>
                  <a:srgbClr val="424242"/>
                </a:solidFill>
                <a:latin typeface="Open Sans"/>
                <a:ea typeface="Open Sans"/>
                <a:cs typeface="Open Sans"/>
                <a:sym typeface="Open Sans"/>
              </a:rPr>
              <a:t>Research in the Environment (OARE), </a:t>
            </a:r>
            <a:endParaRPr>
              <a:solidFill>
                <a:srgbClr val="424242"/>
              </a:solidFill>
            </a:endParaRPr>
          </a:p>
          <a:p>
            <a:pPr marL="342900" lvl="0" indent="-342900" algn="l" rtl="0">
              <a:lnSpc>
                <a:spcPct val="200000"/>
              </a:lnSpc>
              <a:spcBef>
                <a:spcPts val="0"/>
              </a:spcBef>
              <a:spcAft>
                <a:spcPts val="0"/>
              </a:spcAft>
              <a:buClr>
                <a:schemeClr val="dk2"/>
              </a:buClr>
              <a:buSzPct val="111000"/>
              <a:buChar char="●"/>
            </a:pPr>
            <a:r>
              <a:rPr lang="en-US" sz="8000">
                <a:solidFill>
                  <a:srgbClr val="424242"/>
                </a:solidFill>
                <a:latin typeface="Open Sans"/>
                <a:ea typeface="Open Sans"/>
                <a:cs typeface="Open Sans"/>
                <a:sym typeface="Open Sans"/>
              </a:rPr>
              <a:t>Research for Development and Innovation (ARDI), </a:t>
            </a:r>
            <a:endParaRPr>
              <a:solidFill>
                <a:srgbClr val="424242"/>
              </a:solidFill>
            </a:endParaRPr>
          </a:p>
          <a:p>
            <a:pPr marL="342900" lvl="0" indent="-342900" algn="l" rtl="0">
              <a:lnSpc>
                <a:spcPct val="200000"/>
              </a:lnSpc>
              <a:spcBef>
                <a:spcPts val="0"/>
              </a:spcBef>
              <a:spcAft>
                <a:spcPts val="0"/>
              </a:spcAft>
              <a:buClr>
                <a:schemeClr val="dk2"/>
              </a:buClr>
              <a:buSzPct val="111000"/>
              <a:buChar char="●"/>
            </a:pPr>
            <a:r>
              <a:rPr lang="en-US" sz="8000">
                <a:solidFill>
                  <a:srgbClr val="424242"/>
                </a:solidFill>
                <a:latin typeface="Open Sans"/>
                <a:ea typeface="Open Sans"/>
                <a:cs typeface="Open Sans"/>
                <a:sym typeface="Open Sans"/>
              </a:rPr>
              <a:t>Research for Global Justice (GOALI).</a:t>
            </a:r>
            <a:endParaRPr>
              <a:solidFill>
                <a:srgbClr val="424242"/>
              </a:solidFill>
            </a:endParaRPr>
          </a:p>
          <a:p>
            <a:pPr marL="0" lvl="0" indent="0" algn="l" rtl="0">
              <a:lnSpc>
                <a:spcPct val="200000"/>
              </a:lnSpc>
              <a:spcBef>
                <a:spcPts val="0"/>
              </a:spcBef>
              <a:spcAft>
                <a:spcPts val="0"/>
              </a:spcAft>
              <a:buSzPct val="120000"/>
              <a:buNone/>
            </a:pPr>
            <a:r>
              <a:rPr lang="en-US" sz="8000">
                <a:solidFill>
                  <a:srgbClr val="424242"/>
                </a:solidFill>
                <a:latin typeface="Open Sans"/>
                <a:ea typeface="Open Sans"/>
                <a:cs typeface="Open Sans"/>
                <a:sym typeface="Open Sans"/>
              </a:rPr>
              <a:t>To access the Unified or AGORA or ARDI Content Portal, go to </a:t>
            </a:r>
            <a:r>
              <a:rPr lang="en-US" sz="80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https://portal/research4life/org/</a:t>
            </a:r>
            <a:r>
              <a:rPr lang="en-US" sz="8000" u="sng">
                <a:solidFill>
                  <a:schemeClr val="accent5"/>
                </a:solidFill>
                <a:latin typeface="Open Sans"/>
                <a:ea typeface="Open Sans"/>
                <a:cs typeface="Open Sans"/>
                <a:sym typeface="Open Sans"/>
              </a:rPr>
              <a:t> </a:t>
            </a:r>
            <a:r>
              <a:rPr lang="en-US" sz="8000">
                <a:solidFill>
                  <a:schemeClr val="accent5"/>
                </a:solidFill>
                <a:latin typeface="Open Sans"/>
                <a:ea typeface="Open Sans"/>
                <a:cs typeface="Open Sans"/>
                <a:sym typeface="Open Sans"/>
              </a:rPr>
              <a:t> </a:t>
            </a:r>
            <a:endParaRPr>
              <a:solidFill>
                <a:schemeClr val="accent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type="title"/>
          </p:nvPr>
        </p:nvSpPr>
        <p:spPr>
          <a:xfrm>
            <a:off x="-1" y="479173"/>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Hinari - Research in Health</a:t>
            </a:r>
            <a:endParaRPr sz="3600">
              <a:solidFill>
                <a:srgbClr val="586F7C"/>
              </a:solidFill>
              <a:latin typeface="Open Sans"/>
              <a:ea typeface="Open Sans"/>
              <a:cs typeface="Open Sans"/>
              <a:sym typeface="Open Sans"/>
            </a:endParaRPr>
          </a:p>
        </p:txBody>
      </p:sp>
      <p:sp>
        <p:nvSpPr>
          <p:cNvPr id="148" name="Google Shape;148;p12"/>
          <p:cNvSpPr txBox="1">
            <a:spLocks noGrp="1"/>
          </p:cNvSpPr>
          <p:nvPr>
            <p:ph type="body" idx="1"/>
          </p:nvPr>
        </p:nvSpPr>
        <p:spPr>
          <a:xfrm>
            <a:off x="0" y="1919844"/>
            <a:ext cx="6490010" cy="4365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dirty="0">
                <a:solidFill>
                  <a:srgbClr val="424242"/>
                </a:solidFill>
                <a:latin typeface="Open Sans"/>
                <a:ea typeface="Open Sans"/>
                <a:cs typeface="Open Sans"/>
                <a:sym typeface="Open Sans"/>
              </a:rPr>
              <a:t>Launched in 2002.  Managed by the World Health Organization partnership with Yale University and 160 scholarly publishers. </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n-US" dirty="0">
                <a:solidFill>
                  <a:srgbClr val="424242"/>
                </a:solidFill>
                <a:latin typeface="Open Sans"/>
                <a:ea typeface="Open Sans"/>
                <a:cs typeface="Open Sans"/>
                <a:sym typeface="Open Sans"/>
              </a:rPr>
              <a:t>Provides access </a:t>
            </a:r>
            <a:r>
              <a:rPr lang="en-US" dirty="0">
                <a:solidFill>
                  <a:schemeClr val="bg2">
                    <a:lumMod val="50000"/>
                  </a:schemeClr>
                </a:solidFill>
                <a:latin typeface="Open Sans"/>
                <a:ea typeface="Open Sans"/>
                <a:cs typeface="Open Sans"/>
                <a:sym typeface="Open Sans"/>
              </a:rPr>
              <a:t>to up to 22,000 journals, 68,000 e-books and 125 other resources.</a:t>
            </a:r>
            <a:endParaRPr dirty="0">
              <a:solidFill>
                <a:schemeClr val="bg2">
                  <a:lumMod val="50000"/>
                </a:schemeClr>
              </a:solidFill>
            </a:endParaRPr>
          </a:p>
          <a:p>
            <a:pPr marL="457200" lvl="0" indent="-381000" algn="l" rtl="0">
              <a:lnSpc>
                <a:spcPct val="90000"/>
              </a:lnSpc>
              <a:spcBef>
                <a:spcPts val="1000"/>
              </a:spcBef>
              <a:spcAft>
                <a:spcPts val="0"/>
              </a:spcAft>
              <a:buClr>
                <a:schemeClr val="dk1"/>
              </a:buClr>
              <a:buSzPts val="2400"/>
              <a:buChar char="●"/>
            </a:pPr>
            <a:r>
              <a:rPr lang="en-US" dirty="0">
                <a:solidFill>
                  <a:schemeClr val="bg2">
                    <a:lumMod val="50000"/>
                  </a:schemeClr>
                </a:solidFill>
                <a:latin typeface="Open Sans"/>
                <a:ea typeface="Open Sans"/>
                <a:cs typeface="Open Sans"/>
                <a:sym typeface="Open Sans"/>
              </a:rPr>
              <a:t>The journals can be searched through a special version of PubMed (Medline) and other article indexes.</a:t>
            </a:r>
            <a:endParaRPr dirty="0">
              <a:solidFill>
                <a:schemeClr val="bg2">
                  <a:lumMod val="50000"/>
                </a:schemeClr>
              </a:solidFill>
            </a:endParaRPr>
          </a:p>
          <a:p>
            <a:pPr marL="457200" lvl="0" indent="-228600" algn="l" rtl="0">
              <a:lnSpc>
                <a:spcPct val="9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p:txBody>
      </p:sp>
      <p:pic>
        <p:nvPicPr>
          <p:cNvPr id="149" name="Google Shape;149;p12"/>
          <p:cNvPicPr preferRelativeResize="0"/>
          <p:nvPr/>
        </p:nvPicPr>
        <p:blipFill rotWithShape="1">
          <a:blip r:embed="rId3">
            <a:alphaModFix/>
          </a:blip>
          <a:srcRect/>
          <a:stretch/>
        </p:blipFill>
        <p:spPr>
          <a:xfrm>
            <a:off x="7632084" y="2569493"/>
            <a:ext cx="3963431" cy="1532851"/>
          </a:xfrm>
          <a:prstGeom prst="rect">
            <a:avLst/>
          </a:prstGeom>
          <a:noFill/>
          <a:ln>
            <a:noFill/>
          </a:ln>
        </p:spPr>
      </p:pic>
      <p:cxnSp>
        <p:nvCxnSpPr>
          <p:cNvPr id="150" name="Google Shape;150;p12"/>
          <p:cNvCxnSpPr/>
          <p:nvPr/>
        </p:nvCxnSpPr>
        <p:spPr>
          <a:xfrm>
            <a:off x="6998677" y="2569493"/>
            <a:ext cx="0" cy="2319085"/>
          </a:xfrm>
          <a:prstGeom prst="straightConnector1">
            <a:avLst/>
          </a:prstGeom>
          <a:noFill/>
          <a:ln w="9525" cap="flat" cmpd="sng">
            <a:solidFill>
              <a:srgbClr val="FDA739"/>
            </a:solidFill>
            <a:prstDash val="solid"/>
            <a:round/>
            <a:headEnd type="none" w="sm" len="sm"/>
            <a:tailEnd type="none" w="sm" len="sm"/>
          </a:ln>
        </p:spPr>
      </p:cxnSp>
      <p:pic>
        <p:nvPicPr>
          <p:cNvPr id="151" name="Google Shape;151;p12"/>
          <p:cNvPicPr preferRelativeResize="0"/>
          <p:nvPr/>
        </p:nvPicPr>
        <p:blipFill rotWithShape="1">
          <a:blip r:embed="rId4">
            <a:alphaModFix/>
          </a:blip>
          <a:srcRect/>
          <a:stretch/>
        </p:blipFill>
        <p:spPr>
          <a:xfrm>
            <a:off x="6998676" y="2481260"/>
            <a:ext cx="4531383" cy="2826720"/>
          </a:xfrm>
          <a:prstGeom prst="rect">
            <a:avLst/>
          </a:prstGeom>
          <a:noFill/>
          <a:ln>
            <a:noFill/>
          </a:ln>
        </p:spPr>
      </p:pic>
      <p:pic>
        <p:nvPicPr>
          <p:cNvPr id="152" name="Google Shape;152;p12"/>
          <p:cNvPicPr preferRelativeResize="0"/>
          <p:nvPr/>
        </p:nvPicPr>
        <p:blipFill rotWithShape="1">
          <a:blip r:embed="rId5">
            <a:alphaModFix/>
          </a:blip>
          <a:srcRect/>
          <a:stretch/>
        </p:blipFill>
        <p:spPr>
          <a:xfrm>
            <a:off x="6757639" y="2187052"/>
            <a:ext cx="4879310" cy="33662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0" y="343643"/>
            <a:ext cx="77901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AGORA - Access to Global Online Research in Agriculture </a:t>
            </a:r>
            <a:endParaRPr sz="3200">
              <a:solidFill>
                <a:srgbClr val="586F7C"/>
              </a:solidFill>
              <a:latin typeface="Open Sans"/>
              <a:ea typeface="Open Sans"/>
              <a:cs typeface="Open Sans"/>
              <a:sym typeface="Open Sans"/>
            </a:endParaRPr>
          </a:p>
        </p:txBody>
      </p:sp>
      <p:sp>
        <p:nvSpPr>
          <p:cNvPr id="159" name="Google Shape;159;p8"/>
          <p:cNvSpPr txBox="1">
            <a:spLocks noGrp="1"/>
          </p:cNvSpPr>
          <p:nvPr>
            <p:ph type="body" idx="1"/>
          </p:nvPr>
        </p:nvSpPr>
        <p:spPr>
          <a:xfrm>
            <a:off x="112761" y="1900274"/>
            <a:ext cx="5983231" cy="4065627"/>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dirty="0">
                <a:solidFill>
                  <a:srgbClr val="424242"/>
                </a:solidFill>
                <a:latin typeface="Open Sans"/>
                <a:ea typeface="Open Sans"/>
                <a:cs typeface="Open Sans"/>
                <a:sym typeface="Open Sans"/>
              </a:rPr>
              <a:t>Launched in 2003; managed by the Food and Agriculture Organization.</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n-US" dirty="0">
                <a:solidFill>
                  <a:srgbClr val="424242"/>
                </a:solidFill>
                <a:latin typeface="Open Sans"/>
                <a:ea typeface="Open Sans"/>
                <a:cs typeface="Open Sans"/>
                <a:sym typeface="Open Sans"/>
              </a:rPr>
              <a:t>For students, faculty and researchers in agriculture, fisheries, food, veterinary science, nutrition and related biological and life sciences in the developing world.</a:t>
            </a:r>
            <a:endParaRPr dirty="0">
              <a:solidFill>
                <a:srgbClr val="424242"/>
              </a:solidFill>
            </a:endParaRPr>
          </a:p>
          <a:p>
            <a:pPr marL="457200" lvl="0" indent="-381000" algn="l" rtl="0">
              <a:lnSpc>
                <a:spcPct val="90000"/>
              </a:lnSpc>
              <a:spcBef>
                <a:spcPts val="1000"/>
              </a:spcBef>
              <a:spcAft>
                <a:spcPts val="0"/>
              </a:spcAft>
              <a:buClr>
                <a:schemeClr val="dk1"/>
              </a:buClr>
              <a:buSzPts val="2400"/>
              <a:buChar char="●"/>
            </a:pPr>
            <a:r>
              <a:rPr lang="en-US" dirty="0">
                <a:solidFill>
                  <a:srgbClr val="424242"/>
                </a:solidFill>
                <a:latin typeface="Open Sans"/>
                <a:ea typeface="Open Sans"/>
                <a:cs typeface="Open Sans"/>
                <a:sym typeface="Open Sans"/>
              </a:rPr>
              <a:t>Provides free or low-cost access to a collection of up </a:t>
            </a:r>
            <a:r>
              <a:rPr lang="en-US" dirty="0">
                <a:solidFill>
                  <a:schemeClr val="bg2">
                    <a:lumMod val="50000"/>
                  </a:schemeClr>
                </a:solidFill>
                <a:latin typeface="Open Sans"/>
                <a:ea typeface="Open Sans"/>
                <a:cs typeface="Open Sans"/>
                <a:sym typeface="Open Sans"/>
              </a:rPr>
              <a:t>to 19,000 key journals, 59,000 books and 70 other information resources</a:t>
            </a:r>
            <a:endParaRPr dirty="0">
              <a:solidFill>
                <a:schemeClr val="bg2">
                  <a:lumMod val="50000"/>
                </a:schemeClr>
              </a:solidFill>
            </a:endParaRPr>
          </a:p>
          <a:p>
            <a:pPr marL="457200" lvl="0" indent="-228600" algn="l" rtl="0">
              <a:lnSpc>
                <a:spcPct val="9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p:txBody>
      </p:sp>
      <p:pic>
        <p:nvPicPr>
          <p:cNvPr id="160" name="Google Shape;160;p8"/>
          <p:cNvPicPr preferRelativeResize="0"/>
          <p:nvPr/>
        </p:nvPicPr>
        <p:blipFill rotWithShape="1">
          <a:blip r:embed="rId3">
            <a:alphaModFix/>
          </a:blip>
          <a:srcRect/>
          <a:stretch/>
        </p:blipFill>
        <p:spPr>
          <a:xfrm>
            <a:off x="6840425" y="3077300"/>
            <a:ext cx="4967425" cy="1551650"/>
          </a:xfrm>
          <a:prstGeom prst="rect">
            <a:avLst/>
          </a:prstGeom>
          <a:noFill/>
          <a:ln>
            <a:noFill/>
          </a:ln>
        </p:spPr>
      </p:pic>
      <p:cxnSp>
        <p:nvCxnSpPr>
          <p:cNvPr id="161" name="Google Shape;161;p8"/>
          <p:cNvCxnSpPr/>
          <p:nvPr/>
        </p:nvCxnSpPr>
        <p:spPr>
          <a:xfrm>
            <a:off x="6506308" y="3077308"/>
            <a:ext cx="0" cy="1951800"/>
          </a:xfrm>
          <a:prstGeom prst="straightConnector1">
            <a:avLst/>
          </a:prstGeom>
          <a:noFill/>
          <a:ln w="9525" cap="flat" cmpd="sng">
            <a:solidFill>
              <a:srgbClr val="FDA739"/>
            </a:solidFill>
            <a:prstDash val="solid"/>
            <a:round/>
            <a:headEnd type="none" w="sm" len="sm"/>
            <a:tailEnd type="none" w="sm" len="sm"/>
          </a:ln>
        </p:spPr>
      </p:cxnSp>
      <p:sp>
        <p:nvSpPr>
          <p:cNvPr id="3" name="TextBox 2">
            <a:extLst>
              <a:ext uri="{FF2B5EF4-FFF2-40B4-BE49-F238E27FC236}">
                <a16:creationId xmlns:a16="http://schemas.microsoft.com/office/drawing/2014/main" id="{A8A164A3-36C7-7E79-0394-C1412203053E}"/>
              </a:ext>
            </a:extLst>
          </p:cNvPr>
          <p:cNvSpPr txBox="1"/>
          <p:nvPr/>
        </p:nvSpPr>
        <p:spPr>
          <a:xfrm>
            <a:off x="7010400" y="5515897"/>
            <a:ext cx="3647768" cy="307777"/>
          </a:xfrm>
          <a:prstGeom prst="rect">
            <a:avLst/>
          </a:prstGeom>
          <a:noFill/>
        </p:spPr>
        <p:txBody>
          <a:bodyPr wrap="square">
            <a:spAutoFit/>
          </a:bodyPr>
          <a:lstStyle/>
          <a:p>
            <a:r>
              <a:rPr lang="en-ZA" dirty="0">
                <a:latin typeface="Open Sans" panose="020B0606030504020204" pitchFamily="34" charset="0"/>
                <a:ea typeface="Open Sans" panose="020B0606030504020204" pitchFamily="34" charset="0"/>
                <a:cs typeface="Open Sans" panose="020B0606030504020204" pitchFamily="34" charset="0"/>
                <a:hlinkClick r:id="rId4"/>
              </a:rPr>
              <a:t>https://agora.research4life.org/</a:t>
            </a:r>
            <a:r>
              <a:rPr lang="en-ZA" dirty="0">
                <a:latin typeface="Open Sans" panose="020B0606030504020204" pitchFamily="34" charset="0"/>
                <a:ea typeface="Open Sans" panose="020B0606030504020204" pitchFamily="34" charset="0"/>
                <a:cs typeface="Open Sans" panose="020B060603050402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1" y="479173"/>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OARE - Research in the Environment</a:t>
            </a:r>
            <a:endParaRPr sz="3200">
              <a:solidFill>
                <a:srgbClr val="586F7C"/>
              </a:solidFill>
              <a:latin typeface="Open Sans"/>
              <a:ea typeface="Open Sans"/>
              <a:cs typeface="Open Sans"/>
              <a:sym typeface="Open Sans"/>
            </a:endParaRPr>
          </a:p>
        </p:txBody>
      </p:sp>
      <p:sp>
        <p:nvSpPr>
          <p:cNvPr id="168" name="Google Shape;168;p16"/>
          <p:cNvSpPr txBox="1">
            <a:spLocks noGrp="1"/>
          </p:cNvSpPr>
          <p:nvPr>
            <p:ph type="body" idx="1"/>
          </p:nvPr>
        </p:nvSpPr>
        <p:spPr>
          <a:xfrm>
            <a:off x="0" y="1919844"/>
            <a:ext cx="6810600" cy="4365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Launched in 2006.</a:t>
            </a:r>
            <a:endParaRPr>
              <a:solidFill>
                <a:srgbClr val="424242"/>
              </a:solidFill>
            </a:endParaRPr>
          </a:p>
          <a:p>
            <a:pPr marL="457200" lvl="0" indent="-381000" algn="l" rtl="0">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OARE (Online Access to Research in the Environment) is managed by the United Nations Environment Programme (UNEP)  partnership with Yale University and up to 65 in publishers.</a:t>
            </a:r>
            <a:endParaRPr>
              <a:solidFill>
                <a:srgbClr val="424242"/>
              </a:solidFill>
            </a:endParaRPr>
          </a:p>
          <a:p>
            <a:pPr marL="457200" lvl="0" indent="-381000" algn="l" rtl="0">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Covers disciplines such as; natural environment, environmental toxicology and pollution, zoology, botany, ecology and many others.</a:t>
            </a:r>
            <a:endParaRPr>
              <a:solidFill>
                <a:srgbClr val="424242"/>
              </a:solidFill>
            </a:endParaRPr>
          </a:p>
          <a:p>
            <a:pPr marL="457200" lvl="0" indent="-381000" algn="l" rtl="0">
              <a:lnSpc>
                <a:spcPct val="90000"/>
              </a:lnSpc>
              <a:spcBef>
                <a:spcPts val="1000"/>
              </a:spcBef>
              <a:spcAft>
                <a:spcPts val="0"/>
              </a:spcAft>
              <a:buClr>
                <a:schemeClr val="dk1"/>
              </a:buClr>
              <a:buSzPts val="2400"/>
              <a:buChar char="●"/>
            </a:pPr>
            <a:r>
              <a:rPr lang="en-US">
                <a:solidFill>
                  <a:srgbClr val="424242"/>
                </a:solidFill>
                <a:latin typeface="Open Sans"/>
                <a:ea typeface="Open Sans"/>
                <a:cs typeface="Open Sans"/>
                <a:sym typeface="Open Sans"/>
              </a:rPr>
              <a:t>Provides access to up to 14,500 journals, 38,000 e-books and 60 other resources.</a:t>
            </a:r>
            <a:endParaRPr>
              <a:solidFill>
                <a:srgbClr val="424242"/>
              </a:solidFill>
            </a:endParaRPr>
          </a:p>
          <a:p>
            <a:pPr marL="457200" lvl="0" indent="-228600" algn="l" rtl="0">
              <a:lnSpc>
                <a:spcPct val="90000"/>
              </a:lnSpc>
              <a:spcBef>
                <a:spcPts val="1000"/>
              </a:spcBef>
              <a:spcAft>
                <a:spcPts val="0"/>
              </a:spcAft>
              <a:buClr>
                <a:schemeClr val="dk1"/>
              </a:buClr>
              <a:buSzPts val="2400"/>
              <a:buNone/>
            </a:pPr>
            <a:endParaRPr>
              <a:solidFill>
                <a:srgbClr val="3F3F3F"/>
              </a:solidFill>
              <a:latin typeface="Open Sans"/>
              <a:ea typeface="Open Sans"/>
              <a:cs typeface="Open Sans"/>
              <a:sym typeface="Open Sans"/>
            </a:endParaRPr>
          </a:p>
        </p:txBody>
      </p:sp>
      <p:pic>
        <p:nvPicPr>
          <p:cNvPr id="169" name="Google Shape;169;p16"/>
          <p:cNvPicPr preferRelativeResize="0"/>
          <p:nvPr/>
        </p:nvPicPr>
        <p:blipFill rotWithShape="1">
          <a:blip r:embed="rId3">
            <a:alphaModFix/>
          </a:blip>
          <a:srcRect/>
          <a:stretch/>
        </p:blipFill>
        <p:spPr>
          <a:xfrm>
            <a:off x="7632084" y="2569493"/>
            <a:ext cx="3963431" cy="1532851"/>
          </a:xfrm>
          <a:prstGeom prst="rect">
            <a:avLst/>
          </a:prstGeom>
          <a:noFill/>
          <a:ln>
            <a:noFill/>
          </a:ln>
        </p:spPr>
      </p:pic>
      <p:cxnSp>
        <p:nvCxnSpPr>
          <p:cNvPr id="170" name="Google Shape;170;p16"/>
          <p:cNvCxnSpPr/>
          <p:nvPr/>
        </p:nvCxnSpPr>
        <p:spPr>
          <a:xfrm>
            <a:off x="6998677" y="2569493"/>
            <a:ext cx="0" cy="2319085"/>
          </a:xfrm>
          <a:prstGeom prst="straightConnector1">
            <a:avLst/>
          </a:prstGeom>
          <a:noFill/>
          <a:ln w="9525" cap="flat" cmpd="sng">
            <a:solidFill>
              <a:srgbClr val="FDA739"/>
            </a:solidFill>
            <a:prstDash val="solid"/>
            <a:round/>
            <a:headEnd type="none" w="sm" len="sm"/>
            <a:tailEnd type="none" w="sm" len="sm"/>
          </a:ln>
        </p:spPr>
      </p:cxnSp>
      <p:pic>
        <p:nvPicPr>
          <p:cNvPr id="171" name="Google Shape;171;p16"/>
          <p:cNvPicPr preferRelativeResize="0"/>
          <p:nvPr/>
        </p:nvPicPr>
        <p:blipFill rotWithShape="1">
          <a:blip r:embed="rId4">
            <a:alphaModFix/>
          </a:blip>
          <a:srcRect/>
          <a:stretch/>
        </p:blipFill>
        <p:spPr>
          <a:xfrm>
            <a:off x="6998676" y="2481260"/>
            <a:ext cx="4531383" cy="282672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3515</Words>
  <Application>Microsoft Office PowerPoint</Application>
  <PresentationFormat>Widescreen</PresentationFormat>
  <Paragraphs>246</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Gill Sans</vt:lpstr>
      <vt:lpstr>Quattrocento Sans</vt:lpstr>
      <vt:lpstr>Arial Rounded</vt:lpstr>
      <vt:lpstr>Trebuchet MS</vt:lpstr>
      <vt:lpstr>Open Sans</vt:lpstr>
      <vt:lpstr>Calibri</vt:lpstr>
      <vt:lpstr>Century Gothic</vt:lpstr>
      <vt:lpstr>Arial</vt:lpstr>
      <vt:lpstr>Simple Light</vt:lpstr>
      <vt:lpstr>   Scholarly communication  and Research4Life </vt:lpstr>
      <vt:lpstr>Lesson outline</vt:lpstr>
      <vt:lpstr>Learning objectives</vt:lpstr>
      <vt:lpstr>Introduction  </vt:lpstr>
      <vt:lpstr>What is Research4Life ?</vt:lpstr>
      <vt:lpstr>Research4Life collections</vt:lpstr>
      <vt:lpstr>Hinari - Research in Health</vt:lpstr>
      <vt:lpstr>AGORA - Access to Global Online Research in Agriculture </vt:lpstr>
      <vt:lpstr>OARE - Research in the Environment</vt:lpstr>
      <vt:lpstr>ARDI - Research for Development  and Innovation </vt:lpstr>
      <vt:lpstr>GOALI -  Research for Global Justice</vt:lpstr>
      <vt:lpstr>Access to Content Portals</vt:lpstr>
      <vt:lpstr>Eligibility </vt:lpstr>
      <vt:lpstr>Factors that define if a country is eligible.</vt:lpstr>
      <vt:lpstr>Group A and Group B country categories</vt:lpstr>
      <vt:lpstr>Group A and Group B country categories cont.</vt:lpstr>
      <vt:lpstr>Research4Life user agreement and terms of use</vt:lpstr>
      <vt:lpstr>Research4Life ALLOWS registered institutions and their authorized users to:</vt:lpstr>
      <vt:lpstr>Research4Life does NOT allow registered institutions and their authorized users to: </vt:lpstr>
      <vt:lpstr>Registration for Research4Life collections</vt:lpstr>
      <vt:lpstr>Access to Research4Life</vt:lpstr>
      <vt:lpstr>Research4Life helpdesk </vt:lpstr>
      <vt:lpstr>Summary</vt:lpstr>
      <vt:lpstr>Bibliography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Scholarly communication  and Research4Life </dc:title>
  <dc:creator>Marcia Mabhula</dc:creator>
  <cp:lastModifiedBy>Marcia Mabhula</cp:lastModifiedBy>
  <cp:revision>3</cp:revision>
  <dcterms:created xsi:type="dcterms:W3CDTF">2020-02-14T15:04:15Z</dcterms:created>
  <dcterms:modified xsi:type="dcterms:W3CDTF">2023-08-23T12:34:25Z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AE88D433-69CE-411E-BF9D-2827A131FD9B</vt:lpwstr>
  </property>
  <property fmtid="{D5CDD505-2E9C-101B-9397-08002B2CF9AE}" pid="6" name="ArticulateProjectFull">
    <vt:lpwstr>D:\R4Life\F2F Materials\20200331_M1_L1.3EN.Research4Life.ppta</vt:lpwstr>
  </property>
</Properties>
</file>