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0"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Quattrocento Sans" panose="020B0502050000020003" pitchFamily="34" charset="0"/>
      <p:regular r:id="rId38"/>
    </p:embeddedFont>
    <p:embeddedFont>
      <p:font typeface="Trebuchet MS" panose="020B0603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3C2qZZdFygCMcB+vvfM2UIC54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enyin" initials="Y" lastIdx="6" clrIdx="0">
    <p:extLst>
      <p:ext uri="{19B8F6BF-5375-455C-9EA6-DF929625EA0E}">
        <p15:presenceInfo xmlns:p15="http://schemas.microsoft.com/office/powerpoint/2012/main" userId="Yueny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3486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ture.com/news/bibliometrics-the-leiden-manifesto-for-research-metrics-1.1735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igherlogicdownload.s3.amazonaws.com/SLA/26383994-7ca9-4d5a-bf9f-8c3e63bf1961/UploadedImages/Maryland/Bibliometrics/Bibliometrics-101.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n.wikipedia.org/w/index.php?title=Impact_factor&amp;oldid=978614218"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ndex.php?title=H-index&amp;oldid=97852162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ndex.php?title=Altmetrics&amp;oldid=97779352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larivate.com/webofsciencegroup/solutions/web-of-scienc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lsevier.com/solutions/scopus/how-scopus-works/conten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bout.lens.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cholar.google.com/intl/en/scholar/citation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cholar.google.com/intl/en/scholar/metrics.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ihlibrary.nih.gov/services/bibliometrics/bibliometrics-training-series/introduction-citation-impact-measuremen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sttrackimpact.com/what-is-impac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93/reseval/rvt02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ook.fosteropenscience.eu/en/02OpenScienceBasics/08OpenPeerReviewMetricsAndEvaluation.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fdora.org/rea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053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Reference:</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Hicks D, Wouters P, Waltman L, de Rijcke S, Rafols I. Bibliometrics: The Leiden Manifesto for research metrics. </a:t>
            </a:r>
            <a:r>
              <a:rPr lang="en-US" sz="1200" b="0" i="1" u="none" strike="noStrike" cap="none">
                <a:solidFill>
                  <a:schemeClr val="dk1"/>
                </a:solidFill>
                <a:latin typeface="Calibri"/>
                <a:ea typeface="Calibri"/>
                <a:cs typeface="Calibri"/>
                <a:sym typeface="Calibri"/>
              </a:rPr>
              <a:t>Nature</a:t>
            </a:r>
            <a:r>
              <a:rPr lang="en-US" sz="1200" b="0" i="0" u="none" strike="noStrike" cap="none">
                <a:solidFill>
                  <a:schemeClr val="dk1"/>
                </a:solidFill>
                <a:latin typeface="Calibri"/>
                <a:ea typeface="Calibri"/>
                <a:cs typeface="Calibri"/>
                <a:sym typeface="Calibri"/>
              </a:rPr>
              <a:t>. 2015;520(7548):429-431. doi:10.1038/520429a [online]. [Cited 30 September 2020]. </a:t>
            </a:r>
            <a:r>
              <a:rPr lang="en-US" u="sng">
                <a:solidFill>
                  <a:schemeClr val="hlink"/>
                </a:solidFill>
                <a:hlinkClick r:id="rId3"/>
              </a:rPr>
              <a:t>https://www.nature.com/news/bibliometrics-the-leiden-manifesto-for-research-metrics-1.17351</a:t>
            </a:r>
            <a:endParaRPr u="sng">
              <a:solidFill>
                <a:schemeClr val="hlink"/>
              </a:solidFill>
            </a:endParaRPr>
          </a:p>
          <a:p>
            <a:pPr marL="0" lvl="0" indent="0" algn="l" rtl="0">
              <a:lnSpc>
                <a:spcPct val="100000"/>
              </a:lnSpc>
              <a:spcBef>
                <a:spcPts val="0"/>
              </a:spcBef>
              <a:spcAft>
                <a:spcPts val="0"/>
              </a:spcAft>
              <a:buSzPts val="1400"/>
              <a:buNone/>
            </a:pPr>
            <a:endParaRPr/>
          </a:p>
        </p:txBody>
      </p:sp>
      <p:sp>
        <p:nvSpPr>
          <p:cNvPr id="160" name="Google Shape;16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extLst>
      <p:ext uri="{BB962C8B-B14F-4D97-AF65-F5344CB8AC3E}">
        <p14:creationId xmlns:p14="http://schemas.microsoft.com/office/powerpoint/2010/main" val="359449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Bibliometrics have been widely used in the quantitative approach for research assessment. They are also used in the study of history and sociology of science, information organization and management, and science policy. </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endParaRPr/>
          </a:p>
        </p:txBody>
      </p:sp>
      <p:sp>
        <p:nvSpPr>
          <p:cNvPr id="188" name="Google Shape;18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extLst>
      <p:ext uri="{BB962C8B-B14F-4D97-AF65-F5344CB8AC3E}">
        <p14:creationId xmlns:p14="http://schemas.microsoft.com/office/powerpoint/2010/main" val="83042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195" name="Google Shape;1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extLst>
      <p:ext uri="{BB962C8B-B14F-4D97-AF65-F5344CB8AC3E}">
        <p14:creationId xmlns:p14="http://schemas.microsoft.com/office/powerpoint/2010/main" val="1649633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extLst>
      <p:ext uri="{BB962C8B-B14F-4D97-AF65-F5344CB8AC3E}">
        <p14:creationId xmlns:p14="http://schemas.microsoft.com/office/powerpoint/2010/main" val="386790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US">
                <a:solidFill>
                  <a:schemeClr val="dk1"/>
                </a:solidFill>
                <a:latin typeface="Open Sans"/>
                <a:ea typeface="Open Sans"/>
                <a:cs typeface="Open Sans"/>
                <a:sym typeface="Open Sans"/>
              </a:rPr>
              <a:t>However, many evaluation bodies use it to evaluate the performance of a researcher, making the assumption that articles published in journal with a high JIF would have more impact.</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DORA and the Leiden Manifesto both pointed out the faults of this approach</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Example shows the calculation for a JIF in 2015</a:t>
            </a:r>
            <a:endParaRPr/>
          </a:p>
          <a:p>
            <a:pPr marL="171450" lvl="0" indent="-8255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References: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Lu, Y.L. 2018. Bibliometrics 101. Paper presented at Bibliometrics &amp; Research Assessment Symposium 2018, 20 August 2018. (also available at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https://higherlogicdownload.s3.amazonaws.com/SLA/26383994-7ca9-4d5a-bf9f-8c3e63bf1961/UploadedImages/Maryland/Bibliometrics/Bibliometrics-101.pdf</a:t>
            </a: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Wikipedia. 2020a. Impact factor. [Cited 30 September 2020]. </a:t>
            </a: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https://en.wikipedia.org/w/index.php?title=Impact_factor&amp;oldid=978614218</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a:p>
        </p:txBody>
      </p:sp>
      <p:sp>
        <p:nvSpPr>
          <p:cNvPr id="217" name="Google Shape;21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extLst>
      <p:ext uri="{BB962C8B-B14F-4D97-AF65-F5344CB8AC3E}">
        <p14:creationId xmlns:p14="http://schemas.microsoft.com/office/powerpoint/2010/main" val="2116053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The h-index is defined as the maximum value of h such that the given author/journal has published h papers that have each been cited at least </a:t>
            </a:r>
            <a:r>
              <a:rPr lang="en-US" b="1"/>
              <a:t>h</a:t>
            </a:r>
            <a:r>
              <a:rPr lang="en-US"/>
              <a:t> times.”</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However, </a:t>
            </a:r>
            <a:r>
              <a:rPr lang="en-US" sz="1200" b="0" i="1" u="none" strike="noStrike" cap="none">
                <a:solidFill>
                  <a:schemeClr val="dk1"/>
                </a:solidFill>
                <a:latin typeface="Calibri"/>
                <a:ea typeface="Calibri"/>
                <a:cs typeface="Calibri"/>
                <a:sym typeface="Calibri"/>
              </a:rPr>
              <a:t>h</a:t>
            </a:r>
            <a:r>
              <a:rPr lang="en-US" sz="1200" b="0" i="0" u="none" strike="noStrike" cap="none">
                <a:solidFill>
                  <a:schemeClr val="dk1"/>
                </a:solidFill>
                <a:latin typeface="Calibri"/>
                <a:ea typeface="Calibri"/>
                <a:cs typeface="Calibri"/>
                <a:sym typeface="Calibri"/>
              </a:rPr>
              <a:t>-index is arbitrary and not normalized to research field. It also favors senior researchers and older publications.</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Example shows a graphical presentation of h-index.</a:t>
            </a:r>
            <a:endParaRPr/>
          </a:p>
          <a:p>
            <a:pPr marL="171450" lvl="0" indent="-8255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Reference:</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Wikipedia. 2020b. h-index. [Cited 30 September 2020].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https://en.wikipedia.org/w/index.php?title=H-index&amp;oldid=978521626</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b="0"/>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26" name="Google Shape;2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extLst>
      <p:ext uri="{BB962C8B-B14F-4D97-AF65-F5344CB8AC3E}">
        <p14:creationId xmlns:p14="http://schemas.microsoft.com/office/powerpoint/2010/main" val="1039186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Altmetrics are considered to be complementary to the citation-based metrics. These indicators track immediate attention ,i.e., viewed, tweeted, discussed, saved, recommended, reported.</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Altmetrics are not yet widely incorporated into research assessment. However, there have many proponents. A few organizations have incorporated Altmetrics into review for promotion, the Mayo Clinic in the United States being an example.</a:t>
            </a:r>
            <a:endParaRPr/>
          </a:p>
          <a:p>
            <a:pPr marL="171450" lvl="0" indent="-8255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en-US" sz="1200" b="0" i="0" u="none" strike="noStrike" cap="none">
                <a:solidFill>
                  <a:schemeClr val="dk1"/>
                </a:solidFill>
                <a:latin typeface="Calibri"/>
                <a:ea typeface="Calibri"/>
                <a:cs typeface="Calibri"/>
                <a:sym typeface="Calibri"/>
              </a:rPr>
              <a:t>Reference:  </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Wikipedia. 2020c. Altmetrics. [Cited 30 September 2020].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https://en.wikipedia.org/w/index.php?title=Altmetrics&amp;oldid=977793529</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a:p>
        </p:txBody>
      </p:sp>
      <p:sp>
        <p:nvSpPr>
          <p:cNvPr id="235" name="Google Shape;23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extLst>
      <p:ext uri="{BB962C8B-B14F-4D97-AF65-F5344CB8AC3E}">
        <p14:creationId xmlns:p14="http://schemas.microsoft.com/office/powerpoint/2010/main" val="184711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extLst>
      <p:ext uri="{BB962C8B-B14F-4D97-AF65-F5344CB8AC3E}">
        <p14:creationId xmlns:p14="http://schemas.microsoft.com/office/powerpoint/2010/main" val="59415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a:p>
            <a:pPr marL="0" lvl="0" indent="0" algn="l" rtl="0">
              <a:lnSpc>
                <a:spcPct val="100000"/>
              </a:lnSpc>
              <a:spcBef>
                <a:spcPts val="0"/>
              </a:spcBef>
              <a:spcAft>
                <a:spcPts val="0"/>
              </a:spcAft>
              <a:buSzPts val="1400"/>
              <a:buFont typeface="Arial"/>
              <a:buNone/>
            </a:pPr>
            <a:r>
              <a:rPr lang="en-US" dirty="0"/>
              <a:t>References:</a:t>
            </a:r>
            <a:endParaRPr dirty="0"/>
          </a:p>
          <a:p>
            <a:pPr marL="0" lvl="0" indent="0" algn="l" rtl="0">
              <a:lnSpc>
                <a:spcPct val="100000"/>
              </a:lnSpc>
              <a:spcBef>
                <a:spcPts val="0"/>
              </a:spcBef>
              <a:spcAft>
                <a:spcPts val="0"/>
              </a:spcAft>
              <a:buSzPts val="1400"/>
              <a:buFont typeface="Arial"/>
              <a:buNone/>
            </a:pPr>
            <a:endParaRPr lang="en-US" dirty="0"/>
          </a:p>
          <a:p>
            <a:pPr marL="0" lvl="0" indent="0" algn="l" rtl="0">
              <a:lnSpc>
                <a:spcPct val="100000"/>
              </a:lnSpc>
              <a:spcBef>
                <a:spcPts val="0"/>
              </a:spcBef>
              <a:spcAft>
                <a:spcPts val="0"/>
              </a:spcAft>
              <a:buSzPts val="1400"/>
              <a:buFont typeface="Arial"/>
              <a:buNone/>
            </a:pPr>
            <a:r>
              <a:rPr lang="en-US" sz="1200" b="0" i="0" u="none" strike="noStrike" cap="none" dirty="0" err="1">
                <a:solidFill>
                  <a:srgbClr val="FF0000"/>
                </a:solidFill>
                <a:effectLst/>
                <a:latin typeface="Calibri"/>
                <a:ea typeface="Calibri"/>
                <a:cs typeface="Calibri"/>
                <a:sym typeface="Calibri"/>
              </a:rPr>
              <a:t>Clarivate</a:t>
            </a:r>
            <a:r>
              <a:rPr lang="en-US" sz="1200" b="0" i="0" u="none" strike="noStrike" cap="none" dirty="0">
                <a:solidFill>
                  <a:srgbClr val="FF0000"/>
                </a:solidFill>
                <a:effectLst/>
                <a:latin typeface="Calibri"/>
                <a:ea typeface="Calibri"/>
                <a:cs typeface="Calibri"/>
                <a:sym typeface="Calibri"/>
              </a:rPr>
              <a:t>. 2022. Web of Science. In: Web of Science Group [online]. [Cited 22 September 2022]. </a:t>
            </a:r>
            <a:r>
              <a:rPr lang="en-US" sz="1200" b="0" i="0" u="sng" strike="noStrike" cap="none" dirty="0">
                <a:solidFill>
                  <a:srgbClr val="FF0000"/>
                </a:solidFill>
                <a:effectLst/>
                <a:latin typeface="Calibri"/>
                <a:ea typeface="Calibri"/>
                <a:cs typeface="Calibri"/>
                <a:sym typeface="Calibri"/>
                <a:hlinkClick r:id="rId3"/>
              </a:rPr>
              <a:t>https://clarivate.com/webofsciencegroup/solutions/web-of-science/</a:t>
            </a:r>
            <a:r>
              <a:rPr lang="en-US" sz="1200" b="0" i="0" u="none" strike="noStrike" cap="none" dirty="0">
                <a:solidFill>
                  <a:srgbClr val="FF0000"/>
                </a:solidFill>
                <a:effectLst/>
                <a:latin typeface="Calibri"/>
                <a:ea typeface="Calibri"/>
                <a:cs typeface="Calibri"/>
                <a:sym typeface="Calibri"/>
              </a:rPr>
              <a:t> </a:t>
            </a:r>
          </a:p>
          <a:p>
            <a:pPr marL="0" lvl="0" indent="0" algn="l" rtl="0">
              <a:lnSpc>
                <a:spcPct val="100000"/>
              </a:lnSpc>
              <a:spcBef>
                <a:spcPts val="0"/>
              </a:spcBef>
              <a:spcAft>
                <a:spcPts val="0"/>
              </a:spcAft>
              <a:buSzPts val="1400"/>
              <a:buFont typeface="Arial"/>
              <a:buNone/>
            </a:pPr>
            <a:r>
              <a:rPr lang="en-US" sz="1200" b="0" i="0" u="none" strike="noStrike" cap="none" dirty="0">
                <a:solidFill>
                  <a:srgbClr val="FF0000"/>
                </a:solidFill>
                <a:effectLst/>
                <a:latin typeface="Calibri"/>
                <a:ea typeface="Calibri"/>
                <a:cs typeface="Calibri"/>
                <a:sym typeface="Calibri"/>
              </a:rPr>
              <a:t>Elsevier. 2022 How Scopus Works. In: Elsevier [online]. [Cited 22 September 2022]. </a:t>
            </a:r>
            <a:r>
              <a:rPr lang="en-US" sz="1200" b="0" i="0" u="sng" strike="noStrike" cap="none" dirty="0">
                <a:solidFill>
                  <a:srgbClr val="FF0000"/>
                </a:solidFill>
                <a:effectLst/>
                <a:latin typeface="Calibri"/>
                <a:ea typeface="Calibri"/>
                <a:cs typeface="Calibri"/>
                <a:sym typeface="Calibri"/>
                <a:hlinkClick r:id="rId4"/>
              </a:rPr>
              <a:t>https://www.elsevier.com/solutions/scopus/how-scopus-works/content</a:t>
            </a:r>
            <a:endParaRPr dirty="0">
              <a:solidFill>
                <a:srgbClr val="FF0000"/>
              </a:solidFill>
            </a:endParaRPr>
          </a:p>
        </p:txBody>
      </p:sp>
      <p:sp>
        <p:nvSpPr>
          <p:cNvPr id="260" name="Google Shape;26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extLst>
      <p:ext uri="{BB962C8B-B14F-4D97-AF65-F5344CB8AC3E}">
        <p14:creationId xmlns:p14="http://schemas.microsoft.com/office/powerpoint/2010/main" val="589776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extLst>
      <p:ext uri="{BB962C8B-B14F-4D97-AF65-F5344CB8AC3E}">
        <p14:creationId xmlns:p14="http://schemas.microsoft.com/office/powerpoint/2010/main" val="264779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8648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4" name="Google Shape;2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extLst>
      <p:ext uri="{BB962C8B-B14F-4D97-AF65-F5344CB8AC3E}">
        <p14:creationId xmlns:p14="http://schemas.microsoft.com/office/powerpoint/2010/main" val="2402690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Reference:</a:t>
            </a:r>
          </a:p>
          <a:p>
            <a:pPr marL="0" lvl="0" indent="0" algn="l" rtl="0">
              <a:lnSpc>
                <a:spcPct val="100000"/>
              </a:lnSpc>
              <a:spcBef>
                <a:spcPts val="0"/>
              </a:spcBef>
              <a:spcAft>
                <a:spcPts val="0"/>
              </a:spcAft>
              <a:buSzPts val="1400"/>
              <a:buNone/>
            </a:pPr>
            <a:r>
              <a:rPr lang="en-US" sz="1200" b="0" i="0" u="none" strike="noStrike" cap="none" dirty="0" err="1">
                <a:solidFill>
                  <a:schemeClr val="dk1"/>
                </a:solidFill>
                <a:effectLst/>
                <a:latin typeface="Calibri"/>
                <a:ea typeface="Calibri"/>
                <a:cs typeface="Calibri"/>
                <a:sym typeface="Calibri"/>
              </a:rPr>
              <a:t>Lens,org</a:t>
            </a:r>
            <a:r>
              <a:rPr lang="en-US" sz="1200" b="0" i="0" u="none" strike="noStrike" cap="none" dirty="0">
                <a:solidFill>
                  <a:schemeClr val="dk1"/>
                </a:solidFill>
                <a:effectLst/>
                <a:latin typeface="Calibri"/>
                <a:ea typeface="Calibri"/>
                <a:cs typeface="Calibri"/>
                <a:sym typeface="Calibri"/>
              </a:rPr>
              <a:t>. 2022. About the Lens [online]. [Cited 22 September 2022]. </a:t>
            </a:r>
            <a:r>
              <a:rPr lang="en-US" sz="1200" b="0" i="0" u="sng" strike="noStrike" cap="none" dirty="0">
                <a:solidFill>
                  <a:schemeClr val="dk1"/>
                </a:solidFill>
                <a:effectLst/>
                <a:latin typeface="Calibri"/>
                <a:ea typeface="Calibri"/>
                <a:cs typeface="Calibri"/>
                <a:sym typeface="Calibri"/>
                <a:hlinkClick r:id="rId3"/>
              </a:rPr>
              <a:t>https://about.lens.org/</a:t>
            </a:r>
            <a:endParaRPr dirty="0"/>
          </a:p>
        </p:txBody>
      </p:sp>
      <p:sp>
        <p:nvSpPr>
          <p:cNvPr id="281" name="Google Shape;2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extLst>
      <p:ext uri="{BB962C8B-B14F-4D97-AF65-F5344CB8AC3E}">
        <p14:creationId xmlns:p14="http://schemas.microsoft.com/office/powerpoint/2010/main" val="2086990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Authors can find out who is citing their publications, graph citations over time, and compute several citation metrics.</a:t>
            </a:r>
            <a:endParaRPr dirty="0"/>
          </a:p>
          <a:p>
            <a:pPr marL="171450" marR="0" lvl="0" indent="-171450" algn="l" rtl="0">
              <a:lnSpc>
                <a:spcPct val="100000"/>
              </a:lnSpc>
              <a:spcBef>
                <a:spcPts val="0"/>
              </a:spcBef>
              <a:spcAft>
                <a:spcPts val="0"/>
              </a:spcAft>
              <a:buClr>
                <a:srgbClr val="000000"/>
              </a:buClr>
              <a:buSzPts val="1400"/>
              <a:buFont typeface="Arial"/>
              <a:buChar char="•"/>
            </a:pPr>
            <a:r>
              <a:rPr lang="en-US" dirty="0"/>
              <a:t> </a:t>
            </a:r>
            <a:r>
              <a:rPr lang="en-US" dirty="0">
                <a:solidFill>
                  <a:schemeClr val="dk1"/>
                </a:solidFill>
                <a:latin typeface="Open Sans"/>
                <a:ea typeface="Open Sans"/>
                <a:cs typeface="Open Sans"/>
                <a:sym typeface="Open Sans"/>
              </a:rPr>
              <a:t>Anyone can create a Google profile to search for all citations in Google Scholar published by a researcher or a research organization.</a:t>
            </a:r>
            <a:endParaRPr dirty="0"/>
          </a:p>
          <a:p>
            <a:pPr marL="171450" marR="0" lvl="0" indent="-82550" algn="l" rtl="0">
              <a:lnSpc>
                <a:spcPct val="100000"/>
              </a:lnSpc>
              <a:spcBef>
                <a:spcPts val="0"/>
              </a:spcBef>
              <a:spcAft>
                <a:spcPts val="0"/>
              </a:spcAft>
              <a:buClr>
                <a:srgbClr val="000000"/>
              </a:buClr>
              <a:buSzPts val="1400"/>
              <a:buFont typeface="Arial"/>
              <a:buNone/>
            </a:pPr>
            <a:endParaRPr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Open Sans"/>
                <a:ea typeface="Open Sans"/>
                <a:cs typeface="Open Sans"/>
                <a:sym typeface="Open Sans"/>
              </a:rPr>
              <a:t>Reference:</a:t>
            </a:r>
            <a:endParaRPr dirty="0"/>
          </a:p>
          <a:p>
            <a:pPr marL="0" lvl="0" indent="0" algn="l" rtl="0">
              <a:lnSpc>
                <a:spcPct val="100000"/>
              </a:lnSpc>
              <a:spcBef>
                <a:spcPts val="0"/>
              </a:spcBef>
              <a:spcAft>
                <a:spcPts val="0"/>
              </a:spcAft>
              <a:buSzPts val="1400"/>
              <a:buFont typeface="Arial"/>
              <a:buNone/>
            </a:pPr>
            <a:endParaRPr dirty="0"/>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Google Scholar. 2022. Google Scholar Profiles Help [online]. [Cited 21 September 2022]. </a:t>
            </a:r>
            <a:r>
              <a:rPr lang="en-US" sz="1200" b="0" i="0" u="sng" strike="noStrike" cap="none" dirty="0">
                <a:solidFill>
                  <a:schemeClr val="dk1"/>
                </a:solidFill>
                <a:effectLst/>
                <a:latin typeface="Calibri"/>
                <a:ea typeface="Calibri"/>
                <a:cs typeface="Calibri"/>
                <a:sym typeface="Calibri"/>
                <a:hlinkClick r:id="rId3"/>
              </a:rPr>
              <a:t>https://scholar.google.com/intl/en/scholar/citations.html</a:t>
            </a:r>
            <a:r>
              <a:rPr lang="en-US" sz="1200" b="0" i="0" u="none" strike="noStrike" cap="none" dirty="0">
                <a:solidFill>
                  <a:schemeClr val="dk1"/>
                </a:solidFill>
                <a:effectLst/>
                <a:latin typeface="Calibri"/>
                <a:ea typeface="Calibri"/>
                <a:cs typeface="Calibri"/>
                <a:sym typeface="Calibri"/>
              </a:rPr>
              <a:t> </a:t>
            </a:r>
            <a:endParaRPr dirty="0"/>
          </a:p>
        </p:txBody>
      </p:sp>
      <p:sp>
        <p:nvSpPr>
          <p:cNvPr id="288" name="Google Shape;2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extLst>
      <p:ext uri="{BB962C8B-B14F-4D97-AF65-F5344CB8AC3E}">
        <p14:creationId xmlns:p14="http://schemas.microsoft.com/office/powerpoint/2010/main" val="3473928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82550" algn="l" rtl="0">
              <a:lnSpc>
                <a:spcPct val="100000"/>
              </a:lnSpc>
              <a:spcBef>
                <a:spcPts val="0"/>
              </a:spcBef>
              <a:spcAft>
                <a:spcPts val="0"/>
              </a:spcAft>
              <a:buClr>
                <a:srgbClr val="000000"/>
              </a:buClr>
              <a:buSzPts val="1400"/>
              <a:buFont typeface="Arial"/>
              <a:buNone/>
            </a:pPr>
            <a:r>
              <a:rPr lang="en-US" dirty="0">
                <a:solidFill>
                  <a:schemeClr val="dk1"/>
                </a:solidFill>
                <a:latin typeface="Open Sans"/>
                <a:ea typeface="Open Sans"/>
                <a:cs typeface="Open Sans"/>
                <a:sym typeface="Open Sans"/>
              </a:rPr>
              <a:t>Reference:</a:t>
            </a:r>
            <a:endParaRPr dirty="0"/>
          </a:p>
          <a:p>
            <a:pPr marL="171450" marR="0" lvl="0" indent="-8255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effectLst/>
                <a:latin typeface="Calibri"/>
                <a:ea typeface="Calibri"/>
                <a:cs typeface="Calibri"/>
                <a:sym typeface="Calibri"/>
              </a:rPr>
              <a:t>Google Scholar. 2022. Google Scholar Metrics Help [online]. [Cited 21 September 2022]. </a:t>
            </a:r>
            <a:r>
              <a:rPr lang="en-US" sz="1200" b="0" i="0" u="sng" strike="noStrike" cap="none" dirty="0">
                <a:solidFill>
                  <a:schemeClr val="dk1"/>
                </a:solidFill>
                <a:effectLst/>
                <a:latin typeface="Calibri"/>
                <a:ea typeface="Calibri"/>
                <a:cs typeface="Calibri"/>
                <a:sym typeface="Calibri"/>
                <a:hlinkClick r:id="rId3"/>
              </a:rPr>
              <a:t>https://scholar.google.com/intl/en/scholar/metrics.html</a:t>
            </a:r>
            <a:endParaRPr sz="1200" b="0" i="0" u="none" strike="noStrike" cap="none" dirty="0">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rgbClr val="000000"/>
              </a:buClr>
              <a:buSzPts val="1400"/>
              <a:buFont typeface="Arial"/>
              <a:buNone/>
            </a:pPr>
            <a:endParaRPr dirty="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295" name="Google Shape;29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extLst>
      <p:ext uri="{BB962C8B-B14F-4D97-AF65-F5344CB8AC3E}">
        <p14:creationId xmlns:p14="http://schemas.microsoft.com/office/powerpoint/2010/main" val="4219563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3" name="Google Shape;3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1175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466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This lesson introduces the concept of and recent developments in research assessment in academia. Commonly used methodologies in research impact analysis, including bibliometric indicators, are introduced. An overview of prominent tools and services for research assessment are also included. </a:t>
            </a:r>
            <a:r>
              <a:rPr lang="en-US" sz="1200" b="0" i="0" u="none" strike="noStrike" cap="none">
                <a:solidFill>
                  <a:srgbClr val="FF0000"/>
                </a:solidFill>
                <a:latin typeface="Calibri"/>
                <a:ea typeface="Calibri"/>
                <a:cs typeface="Calibri"/>
                <a:sym typeface="Calibri"/>
              </a:rPr>
              <a:t> </a:t>
            </a:r>
            <a:r>
              <a:rPr lang="en-US" sz="1200" b="0" i="0" u="none" strike="noStrike" cap="none">
                <a:solidFill>
                  <a:srgbClr val="262626"/>
                </a:solidFill>
                <a:latin typeface="Calibri"/>
                <a:ea typeface="Calibri"/>
                <a:cs typeface="Calibri"/>
                <a:sym typeface="Calibri"/>
              </a:rPr>
              <a:t>Refer to Lesson 3.3 Research assessment tools for a deeper dive of such tools.</a:t>
            </a:r>
            <a:endParaRPr>
              <a:solidFill>
                <a:srgbClr val="262626"/>
              </a:solidFill>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extLst>
      <p:ext uri="{BB962C8B-B14F-4D97-AF65-F5344CB8AC3E}">
        <p14:creationId xmlns:p14="http://schemas.microsoft.com/office/powerpoint/2010/main" val="133190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a:p>
            <a:pPr marL="171450" lvl="0" indent="-171450" algn="l" rtl="0">
              <a:lnSpc>
                <a:spcPct val="100000"/>
              </a:lnSpc>
              <a:spcBef>
                <a:spcPts val="0"/>
              </a:spcBef>
              <a:spcAft>
                <a:spcPts val="0"/>
              </a:spcAft>
              <a:buSzPts val="1400"/>
              <a:buFont typeface="Arial"/>
              <a:buChar char="•"/>
            </a:pPr>
            <a:r>
              <a:rPr lang="en-US" dirty="0"/>
              <a:t>Research impact is further described as “…when the knowledge generated by our research contributes to, benefits and influences society, culture, our environment and the economy.</a:t>
            </a:r>
            <a:endParaRPr dirty="0"/>
          </a:p>
          <a:p>
            <a:pPr marL="171450" marR="0" lvl="0" indent="-171450" algn="l" rtl="0">
              <a:lnSpc>
                <a:spcPct val="100000"/>
              </a:lnSpc>
              <a:spcBef>
                <a:spcPts val="0"/>
              </a:spcBef>
              <a:spcAft>
                <a:spcPts val="0"/>
              </a:spcAft>
              <a:buClr>
                <a:srgbClr val="000000"/>
              </a:buClr>
              <a:buSzPts val="1400"/>
              <a:buFont typeface="Arial"/>
              <a:buChar char="•"/>
            </a:pPr>
            <a:r>
              <a:rPr lang="en-US" dirty="0"/>
              <a:t>Even though research is linked to the research done researchers, it goes beyond academia.</a:t>
            </a:r>
            <a:endParaRPr dirty="0"/>
          </a:p>
          <a:p>
            <a:pPr marL="171450" lvl="0" indent="-17145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Impact is assessed alongside research outputs and environment to provide an evaluation of research taking place within an institution.</a:t>
            </a:r>
            <a:endParaRPr dirty="0"/>
          </a:p>
          <a:p>
            <a:pPr marL="171450" lvl="0" indent="-171450" algn="l" rtl="0">
              <a:lnSpc>
                <a:spcPct val="100000"/>
              </a:lnSpc>
              <a:spcBef>
                <a:spcPts val="0"/>
              </a:spcBef>
              <a:spcAft>
                <a:spcPts val="0"/>
              </a:spcAft>
              <a:buSzPts val="1400"/>
              <a:buFont typeface="Arial"/>
              <a:buChar char="•"/>
            </a:pPr>
            <a:r>
              <a:rPr lang="en-US" sz="1200" b="0" i="0" u="none" strike="noStrike" cap="none" dirty="0">
                <a:solidFill>
                  <a:schemeClr val="dk1"/>
                </a:solidFill>
                <a:latin typeface="Calibri"/>
                <a:ea typeface="Calibri"/>
                <a:cs typeface="Calibri"/>
                <a:sym typeface="Calibri"/>
              </a:rPr>
              <a:t>Some of the key areas of research impact include; Cultural impact, Economic impact, Environmental impact, Social impact, Impact on health and wellbeing, Policy influence and change</a:t>
            </a:r>
            <a:endParaRPr dirty="0"/>
          </a:p>
          <a:p>
            <a:pPr marL="171450" lvl="0" indent="-82550" algn="l" rtl="0">
              <a:lnSpc>
                <a:spcPct val="100000"/>
              </a:lnSpc>
              <a:spcBef>
                <a:spcPts val="0"/>
              </a:spcBef>
              <a:spcAft>
                <a:spcPts val="0"/>
              </a:spcAft>
              <a:buSzPts val="1400"/>
              <a:buFont typeface="Arial"/>
              <a:buNone/>
            </a:pPr>
            <a:endParaRPr sz="1200" b="0" i="0" u="none" strike="noStrike" cap="none" dirty="0">
              <a:solidFill>
                <a:schemeClr val="dk1"/>
              </a:solidFill>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Reference:</a:t>
            </a:r>
            <a:endParaRPr dirty="0"/>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Lu, Y.L. 2019. Introduction to Citation Impact Measurement. In: US National Institutes of Health Library [online]. [Cited 30 September 2020].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https://www.nihlibrary.nih.gov/services/bibliometrics/bibliometrics-training-series/introduction-citation-impact-measurement</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Reed, M. 2018. What Is Impact? </a:t>
            </a:r>
            <a:r>
              <a:rPr lang="en-US" sz="1200" b="0" i="1" u="none" strike="noStrike" cap="none" dirty="0">
                <a:solidFill>
                  <a:schemeClr val="dk1"/>
                </a:solidFill>
                <a:latin typeface="Calibri"/>
                <a:ea typeface="Calibri"/>
                <a:cs typeface="Calibri"/>
                <a:sym typeface="Calibri"/>
              </a:rPr>
              <a:t>The Research Impact Handbook</a:t>
            </a:r>
            <a:r>
              <a:rPr lang="en-US" sz="1200" b="0" i="0" u="none" strike="noStrike" cap="none" dirty="0">
                <a:solidFill>
                  <a:schemeClr val="dk1"/>
                </a:solidFill>
                <a:latin typeface="Calibri"/>
                <a:ea typeface="Calibri"/>
                <a:cs typeface="Calibri"/>
                <a:sym typeface="Calibri"/>
              </a:rPr>
              <a:t>. 2nd edition, Fast Track Impact. (also available at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https://www.fasttrackimpact.com/what-is-impact</a:t>
            </a:r>
            <a:r>
              <a:rPr lang="en-U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extLst>
      <p:ext uri="{BB962C8B-B14F-4D97-AF65-F5344CB8AC3E}">
        <p14:creationId xmlns:p14="http://schemas.microsoft.com/office/powerpoint/2010/main" val="72539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For a research organization, such as a university, impact evaluation of all its research output enables the organization to gain an overall understanding of its performance. This helps to monitor and disseminate its contributions to society.    </a:t>
            </a:r>
            <a:endParaRPr/>
          </a:p>
          <a:p>
            <a:pPr marL="171450" lvl="0" indent="-171450" algn="l" rtl="0">
              <a:lnSpc>
                <a:spcPct val="100000"/>
              </a:lnSpc>
              <a:spcBef>
                <a:spcPts val="0"/>
              </a:spcBef>
              <a:spcAft>
                <a:spcPts val="0"/>
              </a:spcAft>
              <a:buSzPts val="1400"/>
              <a:buFont typeface="Arial"/>
              <a:buChar char="•"/>
            </a:pPr>
            <a:r>
              <a:rPr lang="en-US"/>
              <a:t>For research funders, impact evaluation of the research they supported enables them to understand the return on their investment, helping them to allocate funding to what is most impactful and identify the trend of research for future investment.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Reference:</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Penfield, T., Baker, M.J., Scoble, R. &amp; Wykes, M.C. 2014. Assessment, evaluations, and definitions of research impact: A review. Research Evaluation, 23(1): 21–32.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https://doi.org/10.1093/reseval/rvt021</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13" name="Google Shape;11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597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Once scholarly manuscripts have passed peer review, research publications are then often the primary measure of a researcher's work (hence the phrase "publish or perish").</a:t>
            </a:r>
            <a:endParaRPr/>
          </a:p>
          <a:p>
            <a:pPr marL="171450" lvl="0" indent="-171450" algn="l" rtl="0">
              <a:lnSpc>
                <a:spcPct val="100000"/>
              </a:lnSpc>
              <a:spcBef>
                <a:spcPts val="0"/>
              </a:spcBef>
              <a:spcAft>
                <a:spcPts val="0"/>
              </a:spcAft>
              <a:buSzPts val="1400"/>
              <a:buFont typeface="Arial"/>
              <a:buChar char="•"/>
            </a:pPr>
            <a:r>
              <a:rPr lang="en-US"/>
              <a:t>However, assessing the quality of publications is difficult and subjective. Although some general assessment exercises use peer review, general assessment is often based on </a:t>
            </a:r>
            <a:r>
              <a:rPr lang="en-US" b="1"/>
              <a:t>metrics</a:t>
            </a:r>
            <a:r>
              <a:rPr lang="en-US"/>
              <a:t> such as the number of citations publications (H-index)or even the perceived level of prestige of the journal it was published in (Journal Impact Factor).</a:t>
            </a:r>
            <a:endParaRPr/>
          </a:p>
          <a:p>
            <a:pPr marL="171450" lvl="0" indent="-82550" algn="l" rtl="0">
              <a:lnSpc>
                <a:spcPct val="100000"/>
              </a:lnSpc>
              <a:spcBef>
                <a:spcPts val="0"/>
              </a:spcBef>
              <a:spcAft>
                <a:spcPts val="0"/>
              </a:spcAft>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Reference:</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Bezjak, S., Clyburne-Sherin, A., Conzett, P., Fernandes, P., Görögh, E., Helbig, K., Kramer, B., Labastida, I., Niemeyer, K., Psomopoulos, F., Ross-Hellauer, T., Schneider, R., Tennant, J., Verbakel, E., Brinken, H. &amp; Heller, L. 2018. Open Peer Review, Metrics and Evaluation. In: Open Science Training Handbook [online]. [Cited 30 September 2020].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https://book.fosteropenscience.eu/en/02OpenScienceBasics/08OpenPeerReviewMetricsAndEvaluation.html</a:t>
            </a:r>
            <a:r>
              <a:rPr lang="en-US" sz="12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30" name="Google Shape;13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extLst>
      <p:ext uri="{BB962C8B-B14F-4D97-AF65-F5344CB8AC3E}">
        <p14:creationId xmlns:p14="http://schemas.microsoft.com/office/powerpoint/2010/main" val="299263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extLst>
      <p:ext uri="{BB962C8B-B14F-4D97-AF65-F5344CB8AC3E}">
        <p14:creationId xmlns:p14="http://schemas.microsoft.com/office/powerpoint/2010/main" val="380516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rgbClr val="586F7C"/>
                </a:solidFill>
                <a:latin typeface="Open Sans"/>
                <a:ea typeface="Open Sans"/>
                <a:cs typeface="Open Sans"/>
                <a:sym typeface="Open Sans"/>
              </a:rPr>
              <a:t>The Declaration on Research Assessment (DORA) general statement.</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586F7C"/>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Calibri"/>
              <a:buNone/>
            </a:pPr>
            <a:r>
              <a:rPr lang="en-US" sz="1200">
                <a:solidFill>
                  <a:srgbClr val="586F7C"/>
                </a:solidFill>
                <a:latin typeface="Open Sans"/>
                <a:ea typeface="Open Sans"/>
                <a:cs typeface="Open Sans"/>
                <a:sym typeface="Open Sans"/>
              </a:rPr>
              <a:t>Reference:</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DORA. 2016. San Francisco Declaration on Research Assessment. In: sfDORA [online]. </a:t>
            </a: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https://sfdora.org/read/</a:t>
            </a:r>
            <a:endParaRPr sz="1200">
              <a:solidFill>
                <a:srgbClr val="586F7C"/>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Calibri"/>
              <a:buNone/>
            </a:pPr>
            <a:endParaRPr sz="1200">
              <a:solidFill>
                <a:srgbClr val="586F7C"/>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Calibri"/>
              <a:buNone/>
            </a:pPr>
            <a:r>
              <a:rPr lang="en-US" sz="1200">
                <a:solidFill>
                  <a:srgbClr val="586F7C"/>
                </a:solidFill>
                <a:latin typeface="Open Sans"/>
                <a:ea typeface="Open Sans"/>
                <a:cs typeface="Open Sans"/>
                <a:sym typeface="Open Sans"/>
              </a:rPr>
              <a:t>----</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44" name="Google Shape;1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extLst>
      <p:ext uri="{BB962C8B-B14F-4D97-AF65-F5344CB8AC3E}">
        <p14:creationId xmlns:p14="http://schemas.microsoft.com/office/powerpoint/2010/main" val="68226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10 Principles are available in the next slide</a:t>
            </a:r>
            <a:endParaRPr/>
          </a:p>
        </p:txBody>
      </p:sp>
      <p:sp>
        <p:nvSpPr>
          <p:cNvPr id="153" name="Google Shape;15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extLst>
      <p:ext uri="{BB962C8B-B14F-4D97-AF65-F5344CB8AC3E}">
        <p14:creationId xmlns:p14="http://schemas.microsoft.com/office/powerpoint/2010/main" val="1306960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62" name="Google Shape;62;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g7119cced83_0_90"/>
          <p:cNvPicPr preferRelativeResize="0"/>
          <p:nvPr/>
        </p:nvPicPr>
        <p:blipFill rotWithShape="1">
          <a:blip r:embed="rId2">
            <a:alphaModFix/>
          </a:blip>
          <a:srcRect/>
          <a:stretch/>
        </p:blipFill>
        <p:spPr>
          <a:xfrm>
            <a:off x="7362908" y="0"/>
            <a:ext cx="4389500" cy="16033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6" name="Google Shape;66;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7" name="Google Shape;67;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g7119cced83_0_93"/>
          <p:cNvPicPr preferRelativeResize="0"/>
          <p:nvPr/>
        </p:nvPicPr>
        <p:blipFill rotWithShape="1">
          <a:blip r:embed="rId2">
            <a:alphaModFix/>
          </a:blip>
          <a:srcRect/>
          <a:stretch/>
        </p:blipFill>
        <p:spPr>
          <a:xfrm>
            <a:off x="7428221" y="0"/>
            <a:ext cx="4389500" cy="160338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111888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24;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5" name="Google Shape;25;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pic>
        <p:nvPicPr>
          <p:cNvPr id="28" name="Google Shape;28;g7119cced83_0_62"/>
          <p:cNvPicPr preferRelativeResize="0"/>
          <p:nvPr/>
        </p:nvPicPr>
        <p:blipFill rotWithShape="1">
          <a:blip r:embed="rId2">
            <a:alphaModFix/>
          </a:blip>
          <a:srcRect/>
          <a:stretch/>
        </p:blipFill>
        <p:spPr>
          <a:xfrm>
            <a:off x="7663353"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1" name="Google Shape;31;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2" name="Google Shape;32;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g7119cced83_0_65"/>
          <p:cNvPicPr preferRelativeResize="0"/>
          <p:nvPr/>
        </p:nvPicPr>
        <p:blipFill rotWithShape="1">
          <a:blip r:embed="rId2">
            <a:alphaModFix/>
          </a:blip>
          <a:srcRect/>
          <a:stretch/>
        </p:blipFill>
        <p:spPr>
          <a:xfrm>
            <a:off x="7702542"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6" name="Google Shape;36;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7" name="Google Shape;37;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g7119cced83_0_69"/>
          <p:cNvPicPr preferRelativeResize="0"/>
          <p:nvPr/>
        </p:nvPicPr>
        <p:blipFill rotWithShape="1">
          <a:blip r:embed="rId2">
            <a:alphaModFix/>
          </a:blip>
          <a:srcRect/>
          <a:stretch/>
        </p:blipFill>
        <p:spPr>
          <a:xfrm>
            <a:off x="7676416"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g7119cced83_0_74"/>
          <p:cNvPicPr preferRelativeResize="0"/>
          <p:nvPr/>
        </p:nvPicPr>
        <p:blipFill rotWithShape="1">
          <a:blip r:embed="rId2">
            <a:alphaModFix/>
          </a:blip>
          <a:srcRect/>
          <a:stretch/>
        </p:blipFill>
        <p:spPr>
          <a:xfrm>
            <a:off x="7676415" y="0"/>
            <a:ext cx="4389500" cy="160338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sp>
        <p:nvSpPr>
          <p:cNvPr id="45" name="Google Shape;45;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6" name="Google Shape;46;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7" name="Google Shape;47;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g7119cced83_0_77"/>
          <p:cNvPicPr preferRelativeResize="0"/>
          <p:nvPr/>
        </p:nvPicPr>
        <p:blipFill rotWithShape="1">
          <a:blip r:embed="rId2">
            <a:alphaModFix/>
          </a:blip>
          <a:srcRect/>
          <a:stretch/>
        </p:blipFill>
        <p:spPr>
          <a:xfrm>
            <a:off x="7624164" y="0"/>
            <a:ext cx="4389500" cy="160338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
        <p:cNvGrpSpPr/>
        <p:nvPr/>
      </p:nvGrpSpPr>
      <p:grpSpPr>
        <a:xfrm>
          <a:off x="0" y="0"/>
          <a:ext cx="0" cy="0"/>
          <a:chOff x="0" y="0"/>
          <a:chExt cx="0" cy="0"/>
        </a:xfrm>
      </p:grpSpPr>
      <p:sp>
        <p:nvSpPr>
          <p:cNvPr id="50" name="Google Shape;50;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1" name="Google Shape;51;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g7119cced83_0_81"/>
          <p:cNvPicPr preferRelativeResize="0"/>
          <p:nvPr/>
        </p:nvPicPr>
        <p:blipFill rotWithShape="1">
          <a:blip r:embed="rId2">
            <a:alphaModFix/>
          </a:blip>
          <a:srcRect/>
          <a:stretch/>
        </p:blipFill>
        <p:spPr>
          <a:xfrm>
            <a:off x="7637227" y="0"/>
            <a:ext cx="4389500" cy="16033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6" name="Google Shape;56;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8" name="Google Shape;58;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g7119cced83_0_84"/>
          <p:cNvPicPr preferRelativeResize="0"/>
          <p:nvPr/>
        </p:nvPicPr>
        <p:blipFill rotWithShape="1">
          <a:blip r:embed="rId2">
            <a:alphaModFix/>
          </a:blip>
          <a:srcRect/>
          <a:stretch/>
        </p:blipFill>
        <p:spPr>
          <a:xfrm>
            <a:off x="0" y="0"/>
            <a:ext cx="4389500" cy="1603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larivate.com/webofsciencegroup/solutions/web-of-scienc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elsevier.com/solutions/scopus/how-scopus-works/cont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larivate.com/webofsciencegroup/solutions/incit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elsevier.com/en-gb/solutions/sciv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digital-science.com/products/dimens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en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about:blank" TargetMode="External"/><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jpg"/><Relationship Id="rId4" Type="http://schemas.openxmlformats.org/officeDocument/2006/relationships/image" Target="../media/image15.png"/><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fdora.org/rea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eidenmanifesto.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8"/>
          <p:cNvSpPr txBox="1">
            <a:spLocks noGrp="1"/>
          </p:cNvSpPr>
          <p:nvPr>
            <p:ph type="subTitle" idx="1"/>
          </p:nvPr>
        </p:nvSpPr>
        <p:spPr>
          <a:xfrm>
            <a:off x="-2" y="3888787"/>
            <a:ext cx="12192000" cy="1357769"/>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Research assessment and </a:t>
            </a:r>
            <a:r>
              <a:rPr lang="en-US" sz="3400" dirty="0">
                <a:solidFill>
                  <a:srgbClr val="004890"/>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bibliometrics</a:t>
            </a:r>
          </a:p>
        </p:txBody>
      </p:sp>
      <p:sp>
        <p:nvSpPr>
          <p:cNvPr id="76" name="Google Shape;76;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Gill Sans"/>
              <a:buNone/>
            </a:pPr>
            <a:br>
              <a:rPr lang="en-US" sz="3500" b="1" dirty="0">
                <a:solidFill>
                  <a:srgbClr val="004890"/>
                </a:solidFill>
                <a:latin typeface="Arial Rounded"/>
                <a:ea typeface="Arial Rounded"/>
                <a:cs typeface="Arial Rounded"/>
                <a:sym typeface="Arial Rounded"/>
              </a:rPr>
            </a:br>
            <a:br>
              <a:rPr lang="en-US" sz="3500" b="1" dirty="0">
                <a:solidFill>
                  <a:srgbClr val="004890"/>
                </a:solidFill>
                <a:latin typeface="Arial Rounded"/>
                <a:ea typeface="Arial Rounded"/>
                <a:cs typeface="Arial Rounded"/>
                <a:sym typeface="Arial Rounded"/>
              </a:rPr>
            </a:br>
            <a:br>
              <a:rPr lang="en-US" sz="3500" b="1" dirty="0">
                <a:solidFill>
                  <a:srgbClr val="004890"/>
                </a:solidFill>
                <a:latin typeface="Arial Rounded"/>
                <a:ea typeface="Arial Rounded"/>
                <a:cs typeface="Arial Rounded"/>
                <a:sym typeface="Arial Rounded"/>
              </a:rPr>
            </a:br>
            <a:br>
              <a:rPr lang="en-US" sz="3500" b="1" dirty="0">
                <a:solidFill>
                  <a:srgbClr val="004890"/>
                </a:solidFill>
                <a:latin typeface="Arial Rounded"/>
                <a:ea typeface="Arial Rounded"/>
                <a:cs typeface="Arial Rounded"/>
                <a:sym typeface="Arial Rounded"/>
              </a:rPr>
            </a:br>
            <a:br>
              <a:rPr lang="en-US" sz="3500" b="1" dirty="0">
                <a:solidFill>
                  <a:srgbClr val="004890"/>
                </a:solidFill>
                <a:latin typeface="Arial Rounded"/>
                <a:ea typeface="Arial Rounded"/>
                <a:cs typeface="Arial Rounded"/>
                <a:sym typeface="Arial Rounded"/>
              </a:rPr>
            </a:br>
            <a:br>
              <a:rPr lang="en-US" sz="3500" b="1" dirty="0">
                <a:solidFill>
                  <a:srgbClr val="004890"/>
                </a:solidFill>
                <a:latin typeface="Arial Rounded"/>
                <a:ea typeface="Arial Rounded"/>
                <a:cs typeface="Arial Rounded"/>
                <a:sym typeface="Arial Rounded"/>
              </a:rPr>
            </a:br>
            <a:br>
              <a:rPr lang="en-US" sz="3500" b="1" dirty="0">
                <a:solidFill>
                  <a:srgbClr val="004890"/>
                </a:solidFill>
                <a:latin typeface="Arial Rounded"/>
                <a:ea typeface="Arial Rounded"/>
                <a:cs typeface="Arial Rounded"/>
                <a:sym typeface="Arial Rounded"/>
              </a:rPr>
            </a:br>
            <a:br>
              <a:rPr lang="en-US" sz="3500" b="1" dirty="0">
                <a:solidFill>
                  <a:srgbClr val="004890"/>
                </a:solidFill>
                <a:latin typeface="Arial Rounded"/>
                <a:ea typeface="Arial Rounded"/>
                <a:cs typeface="Arial Rounded"/>
                <a:sym typeface="Arial Rounded"/>
              </a:rPr>
            </a:br>
            <a:br>
              <a:rPr lang="en-US" sz="3500" b="1" dirty="0">
                <a:solidFill>
                  <a:srgbClr val="004890"/>
                </a:solidFill>
                <a:latin typeface="Open Sans"/>
                <a:ea typeface="Open Sans"/>
                <a:cs typeface="Open Sans"/>
                <a:sym typeface="Open Sans"/>
              </a:rPr>
            </a:br>
            <a:r>
              <a:rPr lang="en-US" sz="3500" b="1" dirty="0">
                <a:solidFill>
                  <a:srgbClr val="004890"/>
                </a:solidFill>
                <a:latin typeface="Open Sans"/>
                <a:ea typeface="Open Sans"/>
                <a:cs typeface="Open Sans"/>
                <a:sym typeface="Open Sans"/>
              </a:rPr>
              <a:t>Scholar</a:t>
            </a:r>
            <a:r>
              <a:rPr lang="en-US" sz="3500" b="1" dirty="0">
                <a:solidFill>
                  <a:srgbClr val="004890"/>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ly </a:t>
            </a:r>
            <a:r>
              <a:rPr lang="en-US" sz="3500" b="1" dirty="0">
                <a:solidFill>
                  <a:srgbClr val="004890"/>
                </a:solidFill>
                <a:latin typeface="Open Sans"/>
                <a:ea typeface="Open Sans"/>
                <a:cs typeface="Open Sans"/>
                <a:sym typeface="Open Sans"/>
              </a:rPr>
              <a:t>communication </a:t>
            </a:r>
            <a:br>
              <a:rPr lang="en-US" sz="3500" b="1" dirty="0">
                <a:solidFill>
                  <a:srgbClr val="004890"/>
                </a:solidFill>
                <a:latin typeface="Open Sans"/>
                <a:ea typeface="Open Sans"/>
                <a:cs typeface="Open Sans"/>
                <a:sym typeface="Open Sans"/>
              </a:rPr>
            </a:br>
            <a:r>
              <a:rPr lang="en-US" sz="3500" b="1" dirty="0">
                <a:solidFill>
                  <a:srgbClr val="004890"/>
                </a:solidFill>
                <a:latin typeface="Open Sans"/>
                <a:ea typeface="Open Sans"/>
                <a:cs typeface="Open Sans"/>
                <a:sym typeface="Open Sans"/>
              </a:rPr>
              <a:t>and Research4Life</a:t>
            </a:r>
            <a:br>
              <a:rPr lang="en-US" sz="3500" b="1" dirty="0">
                <a:solidFill>
                  <a:srgbClr val="004890"/>
                </a:solidFill>
                <a:latin typeface="Arial Rounded"/>
                <a:ea typeface="Arial Rounded"/>
                <a:cs typeface="Arial Rounded"/>
                <a:sym typeface="Arial Rounded"/>
              </a:rPr>
            </a:br>
            <a:endParaRPr sz="3500" b="1" dirty="0">
              <a:solidFill>
                <a:srgbClr val="004890"/>
              </a:solidFill>
              <a:latin typeface="Arial Rounded"/>
              <a:ea typeface="Arial Rounded"/>
              <a:cs typeface="Arial Rounded"/>
              <a:sym typeface="Arial Rounded"/>
            </a:endParaRPr>
          </a:p>
        </p:txBody>
      </p:sp>
      <p:sp>
        <p:nvSpPr>
          <p:cNvPr id="77" name="Google Shape;77;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8" name="Google Shape;78;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9" name="Google Shape;79;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80" name="Google Shape;80;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81" name="Google Shape;81;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82" name="Google Shape;82;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0" y="378812"/>
            <a:ext cx="8201465"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The 10 principles for a balanced and effective research evaluation scheme</a:t>
            </a:r>
            <a:endParaRPr sz="3330">
              <a:solidFill>
                <a:srgbClr val="586F7C"/>
              </a:solidFill>
              <a:latin typeface="Open Sans"/>
              <a:ea typeface="Open Sans"/>
              <a:cs typeface="Open Sans"/>
              <a:sym typeface="Open Sans"/>
            </a:endParaRPr>
          </a:p>
        </p:txBody>
      </p:sp>
      <p:sp>
        <p:nvSpPr>
          <p:cNvPr id="163" name="Google Shape;163;p10"/>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endParaRPr/>
          </a:p>
        </p:txBody>
      </p:sp>
      <p:grpSp>
        <p:nvGrpSpPr>
          <p:cNvPr id="164" name="Google Shape;164;p10"/>
          <p:cNvGrpSpPr/>
          <p:nvPr/>
        </p:nvGrpSpPr>
        <p:grpSpPr>
          <a:xfrm>
            <a:off x="298937" y="1760791"/>
            <a:ext cx="11676300" cy="4729723"/>
            <a:chOff x="0" y="2329"/>
            <a:chExt cx="11676300" cy="4729723"/>
          </a:xfrm>
        </p:grpSpPr>
        <p:sp>
          <p:nvSpPr>
            <p:cNvPr id="165" name="Google Shape;165;p10"/>
            <p:cNvSpPr/>
            <p:nvPr/>
          </p:nvSpPr>
          <p:spPr>
            <a:xfrm>
              <a:off x="0" y="2329"/>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66" name="Google Shape;166;p10"/>
            <p:cNvSpPr txBox="1"/>
            <p:nvPr/>
          </p:nvSpPr>
          <p:spPr>
            <a:xfrm>
              <a:off x="22467" y="24796"/>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1. Quantitative evaluation should support qualitative, expert assessment</a:t>
              </a:r>
              <a:endParaRPr sz="1800" b="0" i="0" u="none" strike="noStrike" cap="none">
                <a:solidFill>
                  <a:srgbClr val="3F3F3F"/>
                </a:solidFill>
                <a:latin typeface="Open Sans"/>
                <a:ea typeface="Open Sans"/>
                <a:cs typeface="Open Sans"/>
                <a:sym typeface="Open Sans"/>
              </a:endParaRPr>
            </a:p>
          </p:txBody>
        </p:sp>
        <p:sp>
          <p:nvSpPr>
            <p:cNvPr id="167" name="Google Shape;167;p10"/>
            <p:cNvSpPr/>
            <p:nvPr/>
          </p:nvSpPr>
          <p:spPr>
            <a:xfrm>
              <a:off x="0" y="476721"/>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68" name="Google Shape;168;p10"/>
            <p:cNvSpPr txBox="1"/>
            <p:nvPr/>
          </p:nvSpPr>
          <p:spPr>
            <a:xfrm>
              <a:off x="22467" y="499188"/>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2. Measure performance against the research missions of the institution, group or researcher.</a:t>
              </a:r>
              <a:endParaRPr sz="1800" b="0" i="0" u="none" strike="noStrike" cap="none">
                <a:solidFill>
                  <a:srgbClr val="3F3F3F"/>
                </a:solidFill>
                <a:latin typeface="Open Sans"/>
                <a:ea typeface="Open Sans"/>
                <a:cs typeface="Open Sans"/>
                <a:sym typeface="Open Sans"/>
              </a:endParaRPr>
            </a:p>
          </p:txBody>
        </p:sp>
        <p:sp>
          <p:nvSpPr>
            <p:cNvPr id="169" name="Google Shape;169;p10"/>
            <p:cNvSpPr/>
            <p:nvPr/>
          </p:nvSpPr>
          <p:spPr>
            <a:xfrm>
              <a:off x="0" y="951112"/>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70" name="Google Shape;170;p10"/>
            <p:cNvSpPr txBox="1"/>
            <p:nvPr/>
          </p:nvSpPr>
          <p:spPr>
            <a:xfrm>
              <a:off x="22467" y="973579"/>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3. Protect excellence in locally relevant research.</a:t>
              </a:r>
              <a:endParaRPr sz="1800" b="0" i="0" u="none" strike="noStrike" cap="none">
                <a:solidFill>
                  <a:srgbClr val="3F3F3F"/>
                </a:solidFill>
                <a:latin typeface="Open Sans"/>
                <a:ea typeface="Open Sans"/>
                <a:cs typeface="Open Sans"/>
                <a:sym typeface="Open Sans"/>
              </a:endParaRPr>
            </a:p>
          </p:txBody>
        </p:sp>
        <p:sp>
          <p:nvSpPr>
            <p:cNvPr id="171" name="Google Shape;171;p10"/>
            <p:cNvSpPr/>
            <p:nvPr/>
          </p:nvSpPr>
          <p:spPr>
            <a:xfrm>
              <a:off x="0" y="1425504"/>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72" name="Google Shape;172;p10"/>
            <p:cNvSpPr txBox="1"/>
            <p:nvPr/>
          </p:nvSpPr>
          <p:spPr>
            <a:xfrm>
              <a:off x="22467" y="1447971"/>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4. Keep data collection and analytical processes open, transparent and simple.</a:t>
              </a:r>
              <a:endParaRPr sz="1800" b="0" i="0" u="none" strike="noStrike" cap="none">
                <a:solidFill>
                  <a:srgbClr val="3F3F3F"/>
                </a:solidFill>
                <a:latin typeface="Open Sans"/>
                <a:ea typeface="Open Sans"/>
                <a:cs typeface="Open Sans"/>
                <a:sym typeface="Open Sans"/>
              </a:endParaRPr>
            </a:p>
          </p:txBody>
        </p:sp>
        <p:sp>
          <p:nvSpPr>
            <p:cNvPr id="173" name="Google Shape;173;p10"/>
            <p:cNvSpPr/>
            <p:nvPr/>
          </p:nvSpPr>
          <p:spPr>
            <a:xfrm>
              <a:off x="0" y="1899895"/>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74" name="Google Shape;174;p10"/>
            <p:cNvSpPr txBox="1"/>
            <p:nvPr/>
          </p:nvSpPr>
          <p:spPr>
            <a:xfrm>
              <a:off x="22467" y="1922362"/>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5. Allow those evaluated to verify data and analysis</a:t>
              </a:r>
              <a:endParaRPr sz="1800" b="0" i="0" u="none" strike="noStrike" cap="none">
                <a:solidFill>
                  <a:srgbClr val="3F3F3F"/>
                </a:solidFill>
                <a:latin typeface="Open Sans"/>
                <a:ea typeface="Open Sans"/>
                <a:cs typeface="Open Sans"/>
                <a:sym typeface="Open Sans"/>
              </a:endParaRPr>
            </a:p>
          </p:txBody>
        </p:sp>
        <p:sp>
          <p:nvSpPr>
            <p:cNvPr id="175" name="Google Shape;175;p10"/>
            <p:cNvSpPr/>
            <p:nvPr/>
          </p:nvSpPr>
          <p:spPr>
            <a:xfrm>
              <a:off x="0" y="2374286"/>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76" name="Google Shape;176;p10"/>
            <p:cNvSpPr txBox="1"/>
            <p:nvPr/>
          </p:nvSpPr>
          <p:spPr>
            <a:xfrm>
              <a:off x="22467" y="2396753"/>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6. Account for variation by field in publication and citation practices.</a:t>
              </a:r>
              <a:endParaRPr sz="1800" b="0" i="0" u="none" strike="noStrike" cap="none">
                <a:solidFill>
                  <a:srgbClr val="3F3F3F"/>
                </a:solidFill>
                <a:latin typeface="Open Sans"/>
                <a:ea typeface="Open Sans"/>
                <a:cs typeface="Open Sans"/>
                <a:sym typeface="Open Sans"/>
              </a:endParaRPr>
            </a:p>
          </p:txBody>
        </p:sp>
        <p:sp>
          <p:nvSpPr>
            <p:cNvPr id="177" name="Google Shape;177;p10"/>
            <p:cNvSpPr/>
            <p:nvPr/>
          </p:nvSpPr>
          <p:spPr>
            <a:xfrm>
              <a:off x="0" y="2848678"/>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78" name="Google Shape;178;p10"/>
            <p:cNvSpPr txBox="1"/>
            <p:nvPr/>
          </p:nvSpPr>
          <p:spPr>
            <a:xfrm>
              <a:off x="22467" y="2871145"/>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7. Base assessment of individual researchers on a qualitative judgement of their portfolio.</a:t>
              </a:r>
              <a:endParaRPr sz="1800" b="0" i="0" u="none" strike="noStrike" cap="none">
                <a:solidFill>
                  <a:srgbClr val="3F3F3F"/>
                </a:solidFill>
                <a:latin typeface="Open Sans"/>
                <a:ea typeface="Open Sans"/>
                <a:cs typeface="Open Sans"/>
                <a:sym typeface="Open Sans"/>
              </a:endParaRPr>
            </a:p>
          </p:txBody>
        </p:sp>
        <p:sp>
          <p:nvSpPr>
            <p:cNvPr id="179" name="Google Shape;179;p10"/>
            <p:cNvSpPr/>
            <p:nvPr/>
          </p:nvSpPr>
          <p:spPr>
            <a:xfrm>
              <a:off x="0" y="3323069"/>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80" name="Google Shape;180;p10"/>
            <p:cNvSpPr txBox="1"/>
            <p:nvPr/>
          </p:nvSpPr>
          <p:spPr>
            <a:xfrm>
              <a:off x="22467" y="3345536"/>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8. Avoid misplaced concreteness and false precision. </a:t>
              </a:r>
              <a:endParaRPr sz="1800" b="0" i="0" u="none" strike="noStrike" cap="none">
                <a:solidFill>
                  <a:srgbClr val="3F3F3F"/>
                </a:solidFill>
                <a:latin typeface="Open Sans"/>
                <a:ea typeface="Open Sans"/>
                <a:cs typeface="Open Sans"/>
                <a:sym typeface="Open Sans"/>
              </a:endParaRPr>
            </a:p>
          </p:txBody>
        </p:sp>
        <p:sp>
          <p:nvSpPr>
            <p:cNvPr id="181" name="Google Shape;181;p10"/>
            <p:cNvSpPr/>
            <p:nvPr/>
          </p:nvSpPr>
          <p:spPr>
            <a:xfrm>
              <a:off x="0" y="3797461"/>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82" name="Google Shape;182;p10"/>
            <p:cNvSpPr txBox="1"/>
            <p:nvPr/>
          </p:nvSpPr>
          <p:spPr>
            <a:xfrm>
              <a:off x="22467" y="3819928"/>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9. Recognize the systemic effects of assessment and indicators. </a:t>
              </a:r>
              <a:endParaRPr sz="1800" b="0" i="0" u="none" strike="noStrike" cap="none">
                <a:solidFill>
                  <a:srgbClr val="3F3F3F"/>
                </a:solidFill>
                <a:latin typeface="Open Sans"/>
                <a:ea typeface="Open Sans"/>
                <a:cs typeface="Open Sans"/>
                <a:sym typeface="Open Sans"/>
              </a:endParaRPr>
            </a:p>
          </p:txBody>
        </p:sp>
        <p:sp>
          <p:nvSpPr>
            <p:cNvPr id="183" name="Google Shape;183;p10"/>
            <p:cNvSpPr/>
            <p:nvPr/>
          </p:nvSpPr>
          <p:spPr>
            <a:xfrm>
              <a:off x="0" y="4271852"/>
              <a:ext cx="11676300" cy="460200"/>
            </a:xfrm>
            <a:prstGeom prst="roundRect">
              <a:avLst>
                <a:gd name="adj" fmla="val 16667"/>
              </a:avLst>
            </a:prstGeom>
            <a:solidFill>
              <a:schemeClr val="lt1"/>
            </a:solidFill>
            <a:ln w="25400" cap="flat" cmpd="sng">
              <a:solidFill>
                <a:srgbClr val="0088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184" name="Google Shape;184;p10"/>
            <p:cNvSpPr txBox="1"/>
            <p:nvPr/>
          </p:nvSpPr>
          <p:spPr>
            <a:xfrm>
              <a:off x="22467" y="4294319"/>
              <a:ext cx="11631300" cy="415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10. Scrutinize indicators regularly and update them</a:t>
              </a:r>
              <a:endParaRPr sz="18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0" y="378812"/>
            <a:ext cx="7976382"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Bibliometrics and indicators for research impact</a:t>
            </a:r>
            <a:endParaRPr sz="3000">
              <a:solidFill>
                <a:srgbClr val="586F7C"/>
              </a:solidFill>
              <a:latin typeface="Open Sans"/>
              <a:ea typeface="Open Sans"/>
              <a:cs typeface="Open Sans"/>
              <a:sym typeface="Open Sans"/>
            </a:endParaRPr>
          </a:p>
        </p:txBody>
      </p:sp>
      <p:sp>
        <p:nvSpPr>
          <p:cNvPr id="191" name="Google Shape;191;p13"/>
          <p:cNvSpPr txBox="1">
            <a:spLocks noGrp="1"/>
          </p:cNvSpPr>
          <p:nvPr>
            <p:ph type="body" idx="1"/>
          </p:nvPr>
        </p:nvSpPr>
        <p:spPr>
          <a:xfrm>
            <a:off x="638118" y="2041452"/>
            <a:ext cx="9613800" cy="3599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2000"/>
              <a:buNone/>
            </a:pPr>
            <a:r>
              <a:rPr lang="en-US" sz="2300">
                <a:solidFill>
                  <a:srgbClr val="3F3F3F"/>
                </a:solidFill>
                <a:latin typeface="Open Sans"/>
                <a:ea typeface="Open Sans"/>
                <a:cs typeface="Open Sans"/>
                <a:sym typeface="Open Sans"/>
              </a:rPr>
              <a:t>Bibliometrics are quantitative methods of analyzing research using publications as a proxy for research.</a:t>
            </a:r>
            <a:endParaRPr>
              <a:solidFill>
                <a:srgbClr val="3F3F3F"/>
              </a:solidFill>
            </a:endParaRPr>
          </a:p>
          <a:p>
            <a:pPr marL="0" lvl="0" indent="0" algn="l" rtl="0">
              <a:lnSpc>
                <a:spcPct val="100000"/>
              </a:lnSpc>
              <a:spcBef>
                <a:spcPts val="0"/>
              </a:spcBef>
              <a:spcAft>
                <a:spcPts val="0"/>
              </a:spcAft>
              <a:buClr>
                <a:schemeClr val="dk2"/>
              </a:buClr>
              <a:buSzPts val="2000"/>
              <a:buNone/>
            </a:pPr>
            <a:endParaRPr sz="230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Clr>
                <a:schemeClr val="dk2"/>
              </a:buClr>
              <a:buSzPts val="2000"/>
              <a:buNone/>
            </a:pPr>
            <a:r>
              <a:rPr lang="en-US" sz="2300">
                <a:solidFill>
                  <a:srgbClr val="3F3F3F"/>
                </a:solidFill>
                <a:latin typeface="Open Sans"/>
                <a:ea typeface="Open Sans"/>
                <a:cs typeface="Open Sans"/>
                <a:sym typeface="Open Sans"/>
              </a:rPr>
              <a:t>Other metrics used in research assessments are:</a:t>
            </a:r>
            <a:endParaRPr>
              <a:solidFill>
                <a:srgbClr val="3F3F3F"/>
              </a:solidFill>
            </a:endParaRPr>
          </a:p>
          <a:p>
            <a:pPr marL="914400" lvl="0" indent="-457200" algn="l" rtl="0">
              <a:lnSpc>
                <a:spcPct val="100000"/>
              </a:lnSpc>
              <a:spcBef>
                <a:spcPts val="0"/>
              </a:spcBef>
              <a:spcAft>
                <a:spcPts val="0"/>
              </a:spcAft>
              <a:buClr>
                <a:srgbClr val="262626"/>
              </a:buClr>
              <a:buSzPts val="2300"/>
              <a:buFont typeface="Arial"/>
              <a:buAutoNum type="alphaLcParenR"/>
            </a:pPr>
            <a:r>
              <a:rPr lang="en-US" sz="2300">
                <a:solidFill>
                  <a:srgbClr val="3F3F3F"/>
                </a:solidFill>
                <a:latin typeface="Open Sans"/>
                <a:ea typeface="Open Sans"/>
                <a:cs typeface="Open Sans"/>
                <a:sym typeface="Open Sans"/>
              </a:rPr>
              <a:t> Scientometrics - covers output of science in general, not limited to publications</a:t>
            </a:r>
            <a:endParaRPr>
              <a:solidFill>
                <a:srgbClr val="3F3F3F"/>
              </a:solidFill>
            </a:endParaRPr>
          </a:p>
          <a:p>
            <a:pPr marL="914400" lvl="0" indent="-457200" algn="l" rtl="0">
              <a:lnSpc>
                <a:spcPct val="100000"/>
              </a:lnSpc>
              <a:spcBef>
                <a:spcPts val="0"/>
              </a:spcBef>
              <a:spcAft>
                <a:spcPts val="0"/>
              </a:spcAft>
              <a:buClr>
                <a:srgbClr val="262626"/>
              </a:buClr>
              <a:buSzPts val="2300"/>
              <a:buFont typeface="Arial"/>
              <a:buAutoNum type="alphaLcParenR"/>
            </a:pPr>
            <a:r>
              <a:rPr lang="en-US" sz="2300">
                <a:solidFill>
                  <a:srgbClr val="3F3F3F"/>
                </a:solidFill>
                <a:latin typeface="Open Sans"/>
                <a:ea typeface="Open Sans"/>
                <a:cs typeface="Open Sans"/>
                <a:sym typeface="Open Sans"/>
              </a:rPr>
              <a:t>Webmetrics (cybermetrics) – covers indicators appearing on the WWW and other electronic resources</a:t>
            </a:r>
            <a:endParaRPr>
              <a:solidFill>
                <a:srgbClr val="3F3F3F"/>
              </a:solidFill>
            </a:endParaRPr>
          </a:p>
          <a:p>
            <a:pPr marL="914400" lvl="0" indent="-457200" algn="l" rtl="0">
              <a:lnSpc>
                <a:spcPct val="100000"/>
              </a:lnSpc>
              <a:spcBef>
                <a:spcPts val="0"/>
              </a:spcBef>
              <a:spcAft>
                <a:spcPts val="0"/>
              </a:spcAft>
              <a:buClr>
                <a:srgbClr val="262626"/>
              </a:buClr>
              <a:buSzPts val="2300"/>
              <a:buFont typeface="Arial"/>
              <a:buAutoNum type="alphaLcParenR"/>
            </a:pPr>
            <a:r>
              <a:rPr lang="en-US" sz="2300">
                <a:solidFill>
                  <a:srgbClr val="3F3F3F"/>
                </a:solidFill>
                <a:latin typeface="Open Sans"/>
                <a:ea typeface="Open Sans"/>
                <a:cs typeface="Open Sans"/>
                <a:sym typeface="Open Sans"/>
              </a:rPr>
              <a:t>Informetrics – covers all information objects</a:t>
            </a:r>
            <a:endParaRPr>
              <a:solidFill>
                <a:srgbClr val="3F3F3F"/>
              </a:solidFill>
            </a:endParaRPr>
          </a:p>
          <a:p>
            <a:pPr marL="914400" lvl="0" indent="-457200" algn="l" rtl="0">
              <a:lnSpc>
                <a:spcPct val="100000"/>
              </a:lnSpc>
              <a:spcBef>
                <a:spcPts val="0"/>
              </a:spcBef>
              <a:spcAft>
                <a:spcPts val="0"/>
              </a:spcAft>
              <a:buClr>
                <a:srgbClr val="262626"/>
              </a:buClr>
              <a:buSzPts val="2300"/>
              <a:buFont typeface="Arial"/>
              <a:buAutoNum type="alphaLcParenR"/>
            </a:pPr>
            <a:r>
              <a:rPr lang="en-US" sz="2300">
                <a:solidFill>
                  <a:srgbClr val="3F3F3F"/>
                </a:solidFill>
                <a:latin typeface="Open Sans"/>
                <a:ea typeface="Open Sans"/>
                <a:cs typeface="Open Sans"/>
                <a:sym typeface="Open Sans"/>
              </a:rPr>
              <a:t>Alternative metrics (a.k.a. Altmetrics) – covers page views/downloads, tweets, discussion, saves, recommends, and reports</a:t>
            </a:r>
            <a:endParaRPr>
              <a:solidFill>
                <a:srgbClr val="3F3F3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sz="3330">
                <a:solidFill>
                  <a:srgbClr val="586F7C"/>
                </a:solidFill>
                <a:latin typeface="Open Sans"/>
                <a:ea typeface="Open Sans"/>
                <a:cs typeface="Open Sans"/>
                <a:sym typeface="Open Sans"/>
              </a:rPr>
              <a:t>Bibliometrics</a:t>
            </a:r>
            <a:endParaRPr sz="3330">
              <a:solidFill>
                <a:srgbClr val="586F7C"/>
              </a:solidFill>
              <a:latin typeface="Open Sans"/>
              <a:ea typeface="Open Sans"/>
              <a:cs typeface="Open Sans"/>
              <a:sym typeface="Open Sans"/>
            </a:endParaRPr>
          </a:p>
        </p:txBody>
      </p:sp>
      <p:grpSp>
        <p:nvGrpSpPr>
          <p:cNvPr id="198" name="Google Shape;198;p14"/>
          <p:cNvGrpSpPr/>
          <p:nvPr/>
        </p:nvGrpSpPr>
        <p:grpSpPr>
          <a:xfrm>
            <a:off x="263769" y="2229969"/>
            <a:ext cx="11605846" cy="4252749"/>
            <a:chOff x="0" y="10156"/>
            <a:chExt cx="11605846" cy="4252749"/>
          </a:xfrm>
        </p:grpSpPr>
        <p:sp>
          <p:nvSpPr>
            <p:cNvPr id="199" name="Google Shape;199;p14"/>
            <p:cNvSpPr/>
            <p:nvPr/>
          </p:nvSpPr>
          <p:spPr>
            <a:xfrm>
              <a:off x="0" y="10156"/>
              <a:ext cx="11605846" cy="1139919"/>
            </a:xfrm>
            <a:prstGeom prst="rect">
              <a:avLst/>
            </a:prstGeom>
            <a:solidFill>
              <a:srgbClr val="6C828C"/>
            </a:solidFill>
            <a:ln w="25400" cap="flat" cmpd="sng">
              <a:solidFill>
                <a:srgbClr val="6C82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4"/>
            <p:cNvSpPr txBox="1"/>
            <p:nvPr/>
          </p:nvSpPr>
          <p:spPr>
            <a:xfrm>
              <a:off x="0" y="10156"/>
              <a:ext cx="11605846" cy="1139919"/>
            </a:xfrm>
            <a:prstGeom prst="rect">
              <a:avLst/>
            </a:prstGeom>
            <a:noFill/>
            <a:ln>
              <a:noFill/>
            </a:ln>
          </p:spPr>
          <p:txBody>
            <a:bodyPr spcFirstLastPara="1" wrap="square" lIns="192000" tIns="109725" rIns="192000" bIns="109725" anchor="ctr"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0" i="0" u="none" strike="noStrike" cap="none">
                  <a:solidFill>
                    <a:schemeClr val="lt1"/>
                  </a:solidFill>
                  <a:latin typeface="Open Sans"/>
                  <a:ea typeface="Open Sans"/>
                  <a:cs typeface="Open Sans"/>
                  <a:sym typeface="Open Sans"/>
                </a:rPr>
                <a:t>Aspects of the publication/bibliographic data that bibliometrics examine are:</a:t>
              </a:r>
              <a:endParaRPr sz="2700" b="0" i="0" u="none" strike="noStrike" cap="none">
                <a:solidFill>
                  <a:schemeClr val="lt1"/>
                </a:solidFill>
                <a:latin typeface="Open Sans"/>
                <a:ea typeface="Open Sans"/>
                <a:cs typeface="Open Sans"/>
                <a:sym typeface="Open Sans"/>
              </a:endParaRPr>
            </a:p>
          </p:txBody>
        </p:sp>
        <p:sp>
          <p:nvSpPr>
            <p:cNvPr id="201" name="Google Shape;201;p14"/>
            <p:cNvSpPr/>
            <p:nvPr/>
          </p:nvSpPr>
          <p:spPr>
            <a:xfrm>
              <a:off x="0" y="1150075"/>
              <a:ext cx="11605846" cy="3112830"/>
            </a:xfrm>
            <a:prstGeom prst="rect">
              <a:avLst/>
            </a:prstGeom>
            <a:solidFill>
              <a:srgbClr val="D5DBDD">
                <a:alpha val="88235"/>
              </a:srgbClr>
            </a:solidFill>
            <a:ln w="25400" cap="flat" cmpd="sng">
              <a:solidFill>
                <a:srgbClr val="D5DBDD">
                  <a:alpha val="8823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4"/>
            <p:cNvSpPr txBox="1"/>
            <p:nvPr/>
          </p:nvSpPr>
          <p:spPr>
            <a:xfrm>
              <a:off x="0" y="1150075"/>
              <a:ext cx="11605846" cy="3112830"/>
            </a:xfrm>
            <a:prstGeom prst="rect">
              <a:avLst/>
            </a:prstGeom>
            <a:noFill/>
            <a:ln>
              <a:noFill/>
            </a:ln>
          </p:spPr>
          <p:txBody>
            <a:bodyPr spcFirstLastPara="1" wrap="square" lIns="144000" tIns="144000" rIns="192000" bIns="216025" anchor="t" anchorCtr="0">
              <a:noAutofit/>
            </a:bodyPr>
            <a:lstStyle/>
            <a:p>
              <a:pPr marL="457200" marR="0" lvl="0" indent="-400050" algn="l" rtl="0">
                <a:lnSpc>
                  <a:spcPct val="90000"/>
                </a:lnSpc>
                <a:spcBef>
                  <a:spcPts val="0"/>
                </a:spcBef>
                <a:spcAft>
                  <a:spcPts val="0"/>
                </a:spcAft>
                <a:buClr>
                  <a:srgbClr val="000000"/>
                </a:buClr>
                <a:buSzPts val="2700"/>
                <a:buFont typeface="Open Sans"/>
                <a:buChar char="●"/>
              </a:pPr>
              <a:r>
                <a:rPr lang="en-US" sz="2700" b="0" i="0" u="none" strike="noStrike" cap="none">
                  <a:solidFill>
                    <a:srgbClr val="3F3F3F"/>
                  </a:solidFill>
                  <a:latin typeface="Open Sans"/>
                  <a:ea typeface="Open Sans"/>
                  <a:cs typeface="Open Sans"/>
                  <a:sym typeface="Open Sans"/>
                </a:rPr>
                <a:t>Characteristics of publication, i.e., the year, journal and document type, etc. </a:t>
              </a:r>
              <a:endParaRPr sz="2700" b="0" i="0" u="none" strike="noStrike" cap="none">
                <a:solidFill>
                  <a:srgbClr val="3F3F3F"/>
                </a:solidFill>
                <a:latin typeface="Open Sans"/>
                <a:ea typeface="Open Sans"/>
                <a:cs typeface="Open Sans"/>
                <a:sym typeface="Open Sans"/>
              </a:endParaRPr>
            </a:p>
            <a:p>
              <a:pPr marL="457200" marR="0" lvl="0" indent="-400050" algn="l" rtl="0">
                <a:lnSpc>
                  <a:spcPct val="90000"/>
                </a:lnSpc>
                <a:spcBef>
                  <a:spcPts val="0"/>
                </a:spcBef>
                <a:spcAft>
                  <a:spcPts val="0"/>
                </a:spcAft>
                <a:buClr>
                  <a:srgbClr val="000000"/>
                </a:buClr>
                <a:buSzPts val="2700"/>
                <a:buFont typeface="Open Sans"/>
                <a:buChar char="●"/>
              </a:pPr>
              <a:r>
                <a:rPr lang="en-US" sz="2700" b="0" i="0" u="none" strike="noStrike" cap="none">
                  <a:solidFill>
                    <a:srgbClr val="3F3F3F"/>
                  </a:solidFill>
                  <a:latin typeface="Open Sans"/>
                  <a:ea typeface="Open Sans"/>
                  <a:cs typeface="Open Sans"/>
                  <a:sym typeface="Open Sans"/>
                </a:rPr>
                <a:t>Authorship, including collaboration among authors, organizations, countries, and funders)</a:t>
              </a:r>
              <a:endParaRPr sz="2700" b="0" i="0" u="none" strike="noStrike" cap="none">
                <a:solidFill>
                  <a:srgbClr val="3F3F3F"/>
                </a:solidFill>
                <a:latin typeface="Open Sans"/>
                <a:ea typeface="Open Sans"/>
                <a:cs typeface="Open Sans"/>
                <a:sym typeface="Open Sans"/>
              </a:endParaRPr>
            </a:p>
            <a:p>
              <a:pPr marL="457200" marR="0" lvl="0" indent="-400050" algn="l" rtl="0">
                <a:lnSpc>
                  <a:spcPct val="90000"/>
                </a:lnSpc>
                <a:spcBef>
                  <a:spcPts val="0"/>
                </a:spcBef>
                <a:spcAft>
                  <a:spcPts val="0"/>
                </a:spcAft>
                <a:buClr>
                  <a:srgbClr val="000000"/>
                </a:buClr>
                <a:buSzPts val="2700"/>
                <a:buFont typeface="Open Sans"/>
                <a:buChar char="●"/>
              </a:pPr>
              <a:r>
                <a:rPr lang="en-US" sz="2700" b="0" i="0" u="none" strike="noStrike" cap="none">
                  <a:solidFill>
                    <a:srgbClr val="3F3F3F"/>
                  </a:solidFill>
                  <a:latin typeface="Open Sans"/>
                  <a:ea typeface="Open Sans"/>
                  <a:cs typeface="Open Sans"/>
                  <a:sym typeface="Open Sans"/>
                </a:rPr>
                <a:t>Research topics and subject categories</a:t>
              </a:r>
              <a:endParaRPr sz="2700" b="0" i="0" u="none" strike="noStrike" cap="none">
                <a:solidFill>
                  <a:srgbClr val="3F3F3F"/>
                </a:solidFill>
                <a:latin typeface="Open Sans"/>
                <a:ea typeface="Open Sans"/>
                <a:cs typeface="Open Sans"/>
                <a:sym typeface="Open Sans"/>
              </a:endParaRPr>
            </a:p>
            <a:p>
              <a:pPr marL="457200" marR="0" lvl="0" indent="-400050" algn="l" rtl="0">
                <a:lnSpc>
                  <a:spcPct val="90000"/>
                </a:lnSpc>
                <a:spcBef>
                  <a:spcPts val="0"/>
                </a:spcBef>
                <a:spcAft>
                  <a:spcPts val="0"/>
                </a:spcAft>
                <a:buClr>
                  <a:srgbClr val="000000"/>
                </a:buClr>
                <a:buSzPts val="2700"/>
                <a:buFont typeface="Open Sans"/>
                <a:buChar char="●"/>
              </a:pPr>
              <a:r>
                <a:rPr lang="en-US" sz="2700" b="0" i="0" u="none" strike="noStrike" cap="none">
                  <a:solidFill>
                    <a:srgbClr val="3F3F3F"/>
                  </a:solidFill>
                  <a:latin typeface="Open Sans"/>
                  <a:ea typeface="Open Sans"/>
                  <a:cs typeface="Open Sans"/>
                  <a:sym typeface="Open Sans"/>
                </a:rPr>
                <a:t>Citation impact (cited references and citing articles)</a:t>
              </a:r>
              <a:endParaRPr sz="27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Font typeface="Gill Sans"/>
              <a:buNone/>
            </a:pPr>
            <a:r>
              <a:rPr lang="en-US">
                <a:solidFill>
                  <a:srgbClr val="586F7C"/>
                </a:solidFill>
                <a:latin typeface="Open Sans"/>
                <a:ea typeface="Open Sans"/>
                <a:cs typeface="Open Sans"/>
                <a:sym typeface="Open Sans"/>
              </a:rPr>
              <a:t>Bibliometrics cont.</a:t>
            </a:r>
            <a:endParaRPr>
              <a:solidFill>
                <a:srgbClr val="586F7C"/>
              </a:solidFill>
              <a:latin typeface="Open Sans"/>
              <a:ea typeface="Open Sans"/>
              <a:cs typeface="Open Sans"/>
              <a:sym typeface="Open Sans"/>
            </a:endParaRPr>
          </a:p>
        </p:txBody>
      </p:sp>
      <p:grpSp>
        <p:nvGrpSpPr>
          <p:cNvPr id="209" name="Google Shape;209;p15"/>
          <p:cNvGrpSpPr/>
          <p:nvPr/>
        </p:nvGrpSpPr>
        <p:grpSpPr>
          <a:xfrm>
            <a:off x="158262" y="1959433"/>
            <a:ext cx="11676183" cy="4363487"/>
            <a:chOff x="0" y="42710"/>
            <a:chExt cx="11676183" cy="4363487"/>
          </a:xfrm>
        </p:grpSpPr>
        <p:sp>
          <p:nvSpPr>
            <p:cNvPr id="210" name="Google Shape;210;p15"/>
            <p:cNvSpPr/>
            <p:nvPr/>
          </p:nvSpPr>
          <p:spPr>
            <a:xfrm>
              <a:off x="0" y="42710"/>
              <a:ext cx="11676183" cy="731852"/>
            </a:xfrm>
            <a:prstGeom prst="rect">
              <a:avLst/>
            </a:prstGeom>
            <a:solidFill>
              <a:srgbClr val="6C828C"/>
            </a:solidFill>
            <a:ln w="25400" cap="flat" cmpd="sng">
              <a:solidFill>
                <a:srgbClr val="6C82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5"/>
            <p:cNvSpPr txBox="1"/>
            <p:nvPr/>
          </p:nvSpPr>
          <p:spPr>
            <a:xfrm>
              <a:off x="0" y="42710"/>
              <a:ext cx="11676183" cy="731852"/>
            </a:xfrm>
            <a:prstGeom prst="rect">
              <a:avLst/>
            </a:prstGeom>
            <a:noFill/>
            <a:ln>
              <a:noFill/>
            </a:ln>
          </p:spPr>
          <p:txBody>
            <a:bodyPr spcFirstLastPara="1" wrap="square" lIns="199125" tIns="113775" rIns="199125" bIns="113775"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Open Sans"/>
                  <a:ea typeface="Open Sans"/>
                  <a:cs typeface="Open Sans"/>
                  <a:sym typeface="Open Sans"/>
                </a:rPr>
                <a:t>Questions that bibliometrics can help to answer include:</a:t>
              </a:r>
              <a:endParaRPr sz="2800" b="0" i="0" u="none" strike="noStrike" cap="none">
                <a:solidFill>
                  <a:schemeClr val="lt1"/>
                </a:solidFill>
                <a:latin typeface="Open Sans"/>
                <a:ea typeface="Open Sans"/>
                <a:cs typeface="Open Sans"/>
                <a:sym typeface="Open Sans"/>
              </a:endParaRPr>
            </a:p>
          </p:txBody>
        </p:sp>
        <p:sp>
          <p:nvSpPr>
            <p:cNvPr id="212" name="Google Shape;212;p15"/>
            <p:cNvSpPr/>
            <p:nvPr/>
          </p:nvSpPr>
          <p:spPr>
            <a:xfrm>
              <a:off x="0" y="774562"/>
              <a:ext cx="11676183" cy="3631635"/>
            </a:xfrm>
            <a:prstGeom prst="rect">
              <a:avLst/>
            </a:prstGeom>
            <a:solidFill>
              <a:srgbClr val="D5DBDD">
                <a:alpha val="88235"/>
              </a:srgbClr>
            </a:solidFill>
            <a:ln w="25400" cap="flat" cmpd="sng">
              <a:solidFill>
                <a:srgbClr val="D5DBDD">
                  <a:alpha val="8823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5"/>
            <p:cNvSpPr txBox="1"/>
            <p:nvPr/>
          </p:nvSpPr>
          <p:spPr>
            <a:xfrm>
              <a:off x="0" y="774562"/>
              <a:ext cx="11676183" cy="3631635"/>
            </a:xfrm>
            <a:prstGeom prst="rect">
              <a:avLst/>
            </a:prstGeom>
            <a:noFill/>
            <a:ln>
              <a:noFill/>
            </a:ln>
          </p:spPr>
          <p:txBody>
            <a:bodyPr spcFirstLastPara="1" wrap="square" lIns="112000" tIns="112000" rIns="149350" bIns="168000" anchor="t" anchorCtr="0">
              <a:noAutofit/>
            </a:bodyPr>
            <a:lstStyle/>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What is the productivity?  (Using the number of articles by year/type/subject category/journal as the measurement) </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Who works together?</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Which organizations work together in certain research? </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Which countries work on certain research? </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Which organizations funded research/researchers together?</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What are the major research topics/areas and their trend?</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What is the citation impact?   (Percent of articles in the top 10% of citations)</a:t>
              </a:r>
              <a:endParaRPr sz="2100" b="0" i="0" u="none" strike="noStrike" cap="none">
                <a:solidFill>
                  <a:srgbClr val="3F3F3F"/>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Char char="●"/>
              </a:pPr>
              <a:r>
                <a:rPr lang="en-US" sz="2100" b="0" i="0" u="none" strike="noStrike" cap="none">
                  <a:solidFill>
                    <a:srgbClr val="3F3F3F"/>
                  </a:solidFill>
                  <a:latin typeface="Open Sans"/>
                  <a:ea typeface="Open Sans"/>
                  <a:cs typeface="Open Sans"/>
                  <a:sym typeface="Open Sans"/>
                </a:rPr>
                <a:t>Which guidelines and patents supported by certain research?</a:t>
              </a:r>
              <a:endParaRPr sz="21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body" idx="1"/>
          </p:nvPr>
        </p:nvSpPr>
        <p:spPr>
          <a:xfrm>
            <a:off x="-2" y="2336875"/>
            <a:ext cx="5586600" cy="3599400"/>
          </a:xfrm>
          <a:prstGeom prst="rect">
            <a:avLst/>
          </a:prstGeom>
          <a:noFill/>
          <a:ln>
            <a:noFill/>
          </a:ln>
        </p:spPr>
        <p:txBody>
          <a:bodyPr spcFirstLastPara="1" wrap="square" lIns="91425" tIns="45700" rIns="91425" bIns="45700" anchor="t" anchorCtr="0">
            <a:normAutofit/>
          </a:bodyPr>
          <a:lstStyle/>
          <a:p>
            <a:pPr marL="127000" lvl="0" indent="0" algn="l" rtl="0">
              <a:lnSpc>
                <a:spcPct val="90000"/>
              </a:lnSpc>
              <a:spcBef>
                <a:spcPts val="1000"/>
              </a:spcBef>
              <a:spcAft>
                <a:spcPts val="0"/>
              </a:spcAft>
              <a:buClr>
                <a:schemeClr val="dk1"/>
              </a:buClr>
              <a:buSzPts val="2000"/>
              <a:buNone/>
            </a:pPr>
            <a:r>
              <a:rPr lang="en-US">
                <a:solidFill>
                  <a:srgbClr val="3F3F3F"/>
                </a:solidFill>
                <a:latin typeface="Open Sans"/>
                <a:ea typeface="Open Sans"/>
                <a:cs typeface="Open Sans"/>
                <a:sym typeface="Open Sans"/>
              </a:rPr>
              <a:t>Two bibliometric indicators are frequently used in research assessment tools:</a:t>
            </a:r>
            <a:endParaRPr>
              <a:solidFill>
                <a:srgbClr val="3F3F3F"/>
              </a:solidFill>
            </a:endParaRPr>
          </a:p>
          <a:p>
            <a:pPr marL="584200" lvl="0" indent="-457200" algn="l" rtl="0">
              <a:lnSpc>
                <a:spcPct val="90000"/>
              </a:lnSpc>
              <a:spcBef>
                <a:spcPts val="1000"/>
              </a:spcBef>
              <a:spcAft>
                <a:spcPts val="0"/>
              </a:spcAft>
              <a:buClr>
                <a:schemeClr val="dk1"/>
              </a:buClr>
              <a:buSzPts val="2000"/>
              <a:buFont typeface="Arial"/>
              <a:buAutoNum type="arabicPeriod"/>
            </a:pPr>
            <a:r>
              <a:rPr lang="en-US">
                <a:solidFill>
                  <a:srgbClr val="3F3F3F"/>
                </a:solidFill>
                <a:latin typeface="Open Sans"/>
                <a:ea typeface="Open Sans"/>
                <a:cs typeface="Open Sans"/>
                <a:sym typeface="Open Sans"/>
              </a:rPr>
              <a:t>The </a:t>
            </a:r>
            <a:r>
              <a:rPr lang="en-US" b="1">
                <a:solidFill>
                  <a:srgbClr val="3F3F3F"/>
                </a:solidFill>
                <a:latin typeface="Open Sans"/>
                <a:ea typeface="Open Sans"/>
                <a:cs typeface="Open Sans"/>
                <a:sym typeface="Open Sans"/>
              </a:rPr>
              <a:t>Journal Impact Factor (JIF) </a:t>
            </a:r>
            <a:r>
              <a:rPr lang="en-US">
                <a:solidFill>
                  <a:srgbClr val="3F3F3F"/>
                </a:solidFill>
                <a:latin typeface="Open Sans"/>
                <a:ea typeface="Open Sans"/>
                <a:cs typeface="Open Sans"/>
                <a:sym typeface="Open Sans"/>
              </a:rPr>
              <a:t>– a journal-level bibliometric indicator. It is commonly used as a proxy for the relative importance of a journal. </a:t>
            </a:r>
            <a:endParaRPr>
              <a:solidFill>
                <a:srgbClr val="3F3F3F"/>
              </a:solidFill>
            </a:endParaRPr>
          </a:p>
          <a:p>
            <a:pPr marL="469900" lvl="0" indent="-342900" algn="l" rtl="0">
              <a:lnSpc>
                <a:spcPct val="90000"/>
              </a:lnSpc>
              <a:spcBef>
                <a:spcPts val="1000"/>
              </a:spcBef>
              <a:spcAft>
                <a:spcPts val="0"/>
              </a:spcAft>
              <a:buClr>
                <a:schemeClr val="dk1"/>
              </a:buClr>
              <a:buSzPts val="2000"/>
              <a:buChar char="●"/>
            </a:pPr>
            <a:r>
              <a:rPr lang="en-US">
                <a:solidFill>
                  <a:srgbClr val="3F3F3F"/>
                </a:solidFill>
                <a:latin typeface="Open Sans"/>
                <a:ea typeface="Open Sans"/>
                <a:cs typeface="Open Sans"/>
                <a:sym typeface="Open Sans"/>
              </a:rPr>
              <a:t>Example of JIF calculation </a:t>
            </a:r>
            <a:endParaRPr>
              <a:solidFill>
                <a:srgbClr val="3F3F3F"/>
              </a:solidFill>
            </a:endParaRPr>
          </a:p>
        </p:txBody>
      </p:sp>
      <p:sp>
        <p:nvSpPr>
          <p:cNvPr id="220" name="Google Shape;220;p1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sz="3400">
                <a:solidFill>
                  <a:srgbClr val="586F7C"/>
                </a:solidFill>
                <a:latin typeface="Open Sans"/>
                <a:ea typeface="Open Sans"/>
                <a:cs typeface="Open Sans"/>
                <a:sym typeface="Open Sans"/>
              </a:rPr>
              <a:t>Bibliometric indicators</a:t>
            </a:r>
            <a:endParaRPr sz="3400">
              <a:solidFill>
                <a:srgbClr val="586F7C"/>
              </a:solidFill>
              <a:latin typeface="Open Sans"/>
              <a:ea typeface="Open Sans"/>
              <a:cs typeface="Open Sans"/>
              <a:sym typeface="Open Sans"/>
            </a:endParaRPr>
          </a:p>
        </p:txBody>
      </p:sp>
      <p:pic>
        <p:nvPicPr>
          <p:cNvPr id="221" name="Google Shape;221;p16" descr="https://lh4.googleusercontent.com/ak2X6RfvbPG6peueH_MMP4qgnzlwBtXaL7WZ7QJ6RdXKqBky6jqQs8Bmft4hxMl0YUP5Lze01NdpKSk1h3j0J6-vrbNUCJAfm4AhacletRJ1ihaCUlGAk4l_2y4pYdYa7xAP7pg"/>
          <p:cNvPicPr preferRelativeResize="0"/>
          <p:nvPr/>
        </p:nvPicPr>
        <p:blipFill rotWithShape="1">
          <a:blip r:embed="rId3">
            <a:alphaModFix/>
          </a:blip>
          <a:srcRect/>
          <a:stretch/>
        </p:blipFill>
        <p:spPr>
          <a:xfrm>
            <a:off x="5711347" y="2088619"/>
            <a:ext cx="6172199" cy="4095900"/>
          </a:xfrm>
          <a:prstGeom prst="rect">
            <a:avLst/>
          </a:prstGeom>
          <a:noFill/>
          <a:ln w="9525" cap="flat" cmpd="sng">
            <a:solidFill>
              <a:srgbClr val="F8981D"/>
            </a:solidFill>
            <a:prstDash val="solid"/>
            <a:round/>
            <a:headEnd type="none" w="sm" len="sm"/>
            <a:tailEnd type="none" w="sm" len="sm"/>
          </a:ln>
        </p:spPr>
      </p:pic>
      <p:sp>
        <p:nvSpPr>
          <p:cNvPr id="222" name="Google Shape;222;p16"/>
          <p:cNvSpPr/>
          <p:nvPr/>
        </p:nvSpPr>
        <p:spPr>
          <a:xfrm>
            <a:off x="4343400" y="5257800"/>
            <a:ext cx="703385" cy="228600"/>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body" idx="1"/>
          </p:nvPr>
        </p:nvSpPr>
        <p:spPr>
          <a:xfrm>
            <a:off x="680324" y="2336875"/>
            <a:ext cx="6371400" cy="3599400"/>
          </a:xfrm>
          <a:prstGeom prst="rect">
            <a:avLst/>
          </a:prstGeom>
          <a:noFill/>
          <a:ln>
            <a:noFill/>
          </a:ln>
        </p:spPr>
        <p:txBody>
          <a:bodyPr spcFirstLastPara="1" wrap="square" lIns="91425" tIns="45700" rIns="91425" bIns="45700" anchor="t" anchorCtr="0">
            <a:normAutofit/>
          </a:bodyPr>
          <a:lstStyle/>
          <a:p>
            <a:pPr marL="228600" lvl="0" indent="-101600" algn="l" rtl="0">
              <a:lnSpc>
                <a:spcPct val="120000"/>
              </a:lnSpc>
              <a:spcBef>
                <a:spcPts val="1000"/>
              </a:spcBef>
              <a:spcAft>
                <a:spcPts val="0"/>
              </a:spcAft>
              <a:buSzPts val="2000"/>
              <a:buNone/>
            </a:pPr>
            <a:r>
              <a:rPr lang="en-US">
                <a:solidFill>
                  <a:srgbClr val="262626"/>
                </a:solidFill>
                <a:latin typeface="Open Sans"/>
                <a:ea typeface="Open Sans"/>
                <a:cs typeface="Open Sans"/>
                <a:sym typeface="Open Sans"/>
              </a:rPr>
              <a:t>2</a:t>
            </a:r>
            <a:r>
              <a:rPr lang="en-US">
                <a:solidFill>
                  <a:srgbClr val="3F3F3F"/>
                </a:solidFill>
                <a:latin typeface="Open Sans"/>
                <a:ea typeface="Open Sans"/>
                <a:cs typeface="Open Sans"/>
                <a:sym typeface="Open Sans"/>
              </a:rPr>
              <a:t>. The</a:t>
            </a:r>
            <a:r>
              <a:rPr lang="en-US">
                <a:solidFill>
                  <a:schemeClr val="accent1"/>
                </a:solidFill>
                <a:latin typeface="Open Sans"/>
                <a:ea typeface="Open Sans"/>
                <a:cs typeface="Open Sans"/>
                <a:sym typeface="Open Sans"/>
              </a:rPr>
              <a:t> </a:t>
            </a:r>
            <a:r>
              <a:rPr lang="en-US" b="1" i="1">
                <a:solidFill>
                  <a:schemeClr val="accent1"/>
                </a:solidFill>
                <a:latin typeface="Open Sans"/>
                <a:ea typeface="Open Sans"/>
                <a:cs typeface="Open Sans"/>
                <a:sym typeface="Open Sans"/>
              </a:rPr>
              <a:t>h</a:t>
            </a:r>
            <a:r>
              <a:rPr lang="en-US" b="1">
                <a:solidFill>
                  <a:schemeClr val="accent1"/>
                </a:solidFill>
                <a:latin typeface="Open Sans"/>
                <a:ea typeface="Open Sans"/>
                <a:cs typeface="Open Sans"/>
                <a:sym typeface="Open Sans"/>
              </a:rPr>
              <a:t>-index</a:t>
            </a:r>
            <a:r>
              <a:rPr lang="en-US">
                <a:solidFill>
                  <a:schemeClr val="accent1"/>
                </a:solidFill>
                <a:latin typeface="Open Sans"/>
                <a:ea typeface="Open Sans"/>
                <a:cs typeface="Open Sans"/>
                <a:sym typeface="Open Sans"/>
              </a:rPr>
              <a:t> </a:t>
            </a:r>
            <a:r>
              <a:rPr lang="en-US">
                <a:solidFill>
                  <a:srgbClr val="3F3F3F"/>
                </a:solidFill>
                <a:latin typeface="Open Sans"/>
                <a:ea typeface="Open Sans"/>
                <a:cs typeface="Open Sans"/>
                <a:sym typeface="Open Sans"/>
              </a:rPr>
              <a:t>- an individual-level bibliometric indicator used in evaluating research impact of a researcher by measuring both the productivity and citation impact of an author and of a journal. </a:t>
            </a:r>
            <a:endParaRPr>
              <a:solidFill>
                <a:srgbClr val="3F3F3F"/>
              </a:solidFill>
              <a:latin typeface="Open Sans"/>
              <a:ea typeface="Open Sans"/>
              <a:cs typeface="Open Sans"/>
              <a:sym typeface="Open Sans"/>
            </a:endParaRPr>
          </a:p>
          <a:p>
            <a:pPr marL="469900" lvl="0" indent="-342900" algn="l" rtl="0">
              <a:lnSpc>
                <a:spcPct val="120000"/>
              </a:lnSpc>
              <a:spcBef>
                <a:spcPts val="1000"/>
              </a:spcBef>
              <a:spcAft>
                <a:spcPts val="0"/>
              </a:spcAft>
              <a:buClr>
                <a:schemeClr val="dk1"/>
              </a:buClr>
              <a:buSzPts val="2000"/>
              <a:buChar char="●"/>
            </a:pPr>
            <a:r>
              <a:rPr lang="en-US">
                <a:solidFill>
                  <a:srgbClr val="3F3F3F"/>
                </a:solidFill>
                <a:latin typeface="Open Sans"/>
                <a:ea typeface="Open Sans"/>
                <a:cs typeface="Open Sans"/>
                <a:sym typeface="Open Sans"/>
              </a:rPr>
              <a:t>Example of </a:t>
            </a:r>
            <a:r>
              <a:rPr lang="en-US" b="1" i="1">
                <a:solidFill>
                  <a:schemeClr val="accent1"/>
                </a:solidFill>
                <a:latin typeface="Open Sans"/>
                <a:ea typeface="Open Sans"/>
                <a:cs typeface="Open Sans"/>
                <a:sym typeface="Open Sans"/>
              </a:rPr>
              <a:t>h</a:t>
            </a:r>
            <a:r>
              <a:rPr lang="en-US" b="1">
                <a:solidFill>
                  <a:schemeClr val="accent1"/>
                </a:solidFill>
                <a:latin typeface="Open Sans"/>
                <a:ea typeface="Open Sans"/>
                <a:cs typeface="Open Sans"/>
                <a:sym typeface="Open Sans"/>
              </a:rPr>
              <a:t>-index </a:t>
            </a:r>
            <a:endParaRPr b="1">
              <a:solidFill>
                <a:schemeClr val="accent1"/>
              </a:solidFill>
              <a:latin typeface="Open Sans"/>
              <a:ea typeface="Open Sans"/>
              <a:cs typeface="Open Sans"/>
              <a:sym typeface="Open Sans"/>
            </a:endParaRPr>
          </a:p>
        </p:txBody>
      </p:sp>
      <p:sp>
        <p:nvSpPr>
          <p:cNvPr id="229" name="Google Shape;229;p1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Bibliometric indicators cont.</a:t>
            </a:r>
            <a:endParaRPr sz="3000">
              <a:solidFill>
                <a:srgbClr val="586F7C"/>
              </a:solidFill>
              <a:latin typeface="Open Sans"/>
              <a:ea typeface="Open Sans"/>
              <a:cs typeface="Open Sans"/>
              <a:sym typeface="Open Sans"/>
            </a:endParaRPr>
          </a:p>
        </p:txBody>
      </p:sp>
      <p:pic>
        <p:nvPicPr>
          <p:cNvPr id="230" name="Google Shape;230;p17" descr="https://lh5.googleusercontent.com/Gau03AFFDEu50fqSjCZ8T_zJ_T47PU2aVPgCDR5MVsBCGIYYBsTzGS9hR-sRr4kceawIrkh9PwYdC4snELitqtUymlktpjtT3pSyL1gc4ODFagyI7T3LEkYmsBNwL-tiKtI6RJ0"/>
          <p:cNvPicPr preferRelativeResize="0"/>
          <p:nvPr/>
        </p:nvPicPr>
        <p:blipFill rotWithShape="1">
          <a:blip r:embed="rId3">
            <a:alphaModFix/>
          </a:blip>
          <a:srcRect/>
          <a:stretch/>
        </p:blipFill>
        <p:spPr>
          <a:xfrm>
            <a:off x="7051809" y="1844035"/>
            <a:ext cx="4994029" cy="4715750"/>
          </a:xfrm>
          <a:prstGeom prst="rect">
            <a:avLst/>
          </a:prstGeom>
          <a:noFill/>
          <a:ln>
            <a:noFill/>
          </a:ln>
        </p:spPr>
      </p:pic>
      <p:sp>
        <p:nvSpPr>
          <p:cNvPr id="231" name="Google Shape;231;p17"/>
          <p:cNvSpPr/>
          <p:nvPr/>
        </p:nvSpPr>
        <p:spPr>
          <a:xfrm>
            <a:off x="4556676" y="5247934"/>
            <a:ext cx="1213200" cy="316500"/>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Bibliometric indicators cont.</a:t>
            </a:r>
            <a:endParaRPr>
              <a:solidFill>
                <a:srgbClr val="586F7C"/>
              </a:solidFill>
              <a:latin typeface="Open Sans"/>
              <a:ea typeface="Open Sans"/>
              <a:cs typeface="Open Sans"/>
              <a:sym typeface="Open Sans"/>
            </a:endParaRPr>
          </a:p>
        </p:txBody>
      </p:sp>
      <p:sp>
        <p:nvSpPr>
          <p:cNvPr id="238" name="Google Shape;238;p18"/>
          <p:cNvSpPr txBox="1">
            <a:spLocks noGrp="1"/>
          </p:cNvSpPr>
          <p:nvPr>
            <p:ph type="body" idx="1"/>
          </p:nvPr>
        </p:nvSpPr>
        <p:spPr>
          <a:xfrm>
            <a:off x="226050" y="2752800"/>
            <a:ext cx="3710700" cy="3599400"/>
          </a:xfrm>
          <a:prstGeom prst="rect">
            <a:avLst/>
          </a:prstGeom>
          <a:noFill/>
          <a:ln>
            <a:noFill/>
          </a:ln>
        </p:spPr>
        <p:txBody>
          <a:bodyPr spcFirstLastPara="1" wrap="square" lIns="91425" tIns="45700" rIns="91425" bIns="45700" anchor="t" anchorCtr="0">
            <a:noAutofit/>
          </a:bodyPr>
          <a:lstStyle/>
          <a:p>
            <a:pPr marL="127000" lvl="0" indent="0" algn="l" rtl="0">
              <a:lnSpc>
                <a:spcPct val="90000"/>
              </a:lnSpc>
              <a:spcBef>
                <a:spcPts val="1000"/>
              </a:spcBef>
              <a:spcAft>
                <a:spcPts val="0"/>
              </a:spcAft>
              <a:buClr>
                <a:schemeClr val="dk1"/>
              </a:buClr>
              <a:buSzPts val="2162"/>
              <a:buNone/>
            </a:pPr>
            <a:r>
              <a:rPr lang="en-US" sz="1900">
                <a:solidFill>
                  <a:srgbClr val="262626"/>
                </a:solidFill>
                <a:latin typeface="Open Sans"/>
                <a:ea typeface="Open Sans"/>
                <a:cs typeface="Open Sans"/>
                <a:sym typeface="Open Sans"/>
              </a:rPr>
              <a:t>3</a:t>
            </a:r>
            <a:r>
              <a:rPr lang="en-US" sz="1900">
                <a:solidFill>
                  <a:srgbClr val="3F3F3F"/>
                </a:solidFill>
                <a:latin typeface="Open Sans"/>
                <a:ea typeface="Open Sans"/>
                <a:cs typeface="Open Sans"/>
                <a:sym typeface="Open Sans"/>
              </a:rPr>
              <a:t>. </a:t>
            </a:r>
            <a:r>
              <a:rPr lang="en-US" sz="1900" b="1">
                <a:solidFill>
                  <a:srgbClr val="3F3F3F"/>
                </a:solidFill>
                <a:latin typeface="Open Sans"/>
                <a:ea typeface="Open Sans"/>
                <a:cs typeface="Open Sans"/>
                <a:sym typeface="Open Sans"/>
              </a:rPr>
              <a:t>Altmetrics (</a:t>
            </a:r>
            <a:r>
              <a:rPr lang="en-US" sz="1900">
                <a:solidFill>
                  <a:srgbClr val="3F3F3F"/>
                </a:solidFill>
                <a:latin typeface="Open Sans"/>
                <a:ea typeface="Open Sans"/>
                <a:cs typeface="Open Sans"/>
                <a:sym typeface="Open Sans"/>
              </a:rPr>
              <a:t>alternative metrics) -attempts to indicate research impact based on the popularity of research output on the web including social media. </a:t>
            </a:r>
            <a:endParaRPr sz="1900">
              <a:solidFill>
                <a:srgbClr val="3F3F3F"/>
              </a:solidFill>
            </a:endParaRPr>
          </a:p>
          <a:p>
            <a:pPr marL="127000" lvl="0" indent="0" algn="l" rtl="0">
              <a:lnSpc>
                <a:spcPct val="90000"/>
              </a:lnSpc>
              <a:spcBef>
                <a:spcPts val="1000"/>
              </a:spcBef>
              <a:spcAft>
                <a:spcPts val="0"/>
              </a:spcAft>
              <a:buClr>
                <a:schemeClr val="dk1"/>
              </a:buClr>
              <a:buSzPts val="2162"/>
              <a:buNone/>
            </a:pPr>
            <a:endParaRPr sz="1900">
              <a:solidFill>
                <a:srgbClr val="3F3F3F"/>
              </a:solidFill>
              <a:latin typeface="Open Sans"/>
              <a:ea typeface="Open Sans"/>
              <a:cs typeface="Open Sans"/>
              <a:sym typeface="Open Sans"/>
            </a:endParaRPr>
          </a:p>
          <a:p>
            <a:pPr marL="127000" lvl="0" indent="0" algn="l" rtl="0">
              <a:lnSpc>
                <a:spcPct val="90000"/>
              </a:lnSpc>
              <a:spcBef>
                <a:spcPts val="1000"/>
              </a:spcBef>
              <a:spcAft>
                <a:spcPts val="0"/>
              </a:spcAft>
              <a:buClr>
                <a:schemeClr val="dk1"/>
              </a:buClr>
              <a:buSzPts val="2162"/>
              <a:buNone/>
            </a:pPr>
            <a:r>
              <a:rPr lang="en-US" sz="1900">
                <a:solidFill>
                  <a:srgbClr val="3F3F3F"/>
                </a:solidFill>
                <a:latin typeface="Open Sans"/>
                <a:ea typeface="Open Sans"/>
                <a:cs typeface="Open Sans"/>
                <a:sym typeface="Open Sans"/>
              </a:rPr>
              <a:t>*An example of attention  for an article collected by Altmetric, a vendor that generates Altmetrics. </a:t>
            </a:r>
            <a:endParaRPr sz="1900">
              <a:solidFill>
                <a:srgbClr val="3F3F3F"/>
              </a:solidFill>
              <a:latin typeface="Open Sans"/>
              <a:ea typeface="Open Sans"/>
              <a:cs typeface="Open Sans"/>
              <a:sym typeface="Open Sans"/>
            </a:endParaRPr>
          </a:p>
        </p:txBody>
      </p:sp>
      <p:pic>
        <p:nvPicPr>
          <p:cNvPr id="239" name="Google Shape;239;p18"/>
          <p:cNvPicPr preferRelativeResize="0"/>
          <p:nvPr/>
        </p:nvPicPr>
        <p:blipFill rotWithShape="1">
          <a:blip r:embed="rId3">
            <a:alphaModFix/>
          </a:blip>
          <a:srcRect/>
          <a:stretch/>
        </p:blipFill>
        <p:spPr>
          <a:xfrm>
            <a:off x="4088674" y="1844503"/>
            <a:ext cx="7792824" cy="4507695"/>
          </a:xfrm>
          <a:prstGeom prst="rect">
            <a:avLst/>
          </a:prstGeom>
          <a:noFill/>
          <a:ln w="9525" cap="flat" cmpd="sng">
            <a:solidFill>
              <a:srgbClr val="F8981D"/>
            </a:solidFill>
            <a:prstDash val="solid"/>
            <a:round/>
            <a:headEnd type="none" w="sm" len="sm"/>
            <a:tailEnd type="none" w="sm" len="sm"/>
          </a:ln>
        </p:spPr>
      </p:pic>
      <p:sp>
        <p:nvSpPr>
          <p:cNvPr id="240" name="Google Shape;240;p18"/>
          <p:cNvSpPr/>
          <p:nvPr/>
        </p:nvSpPr>
        <p:spPr>
          <a:xfrm rot="10800000" flipH="1">
            <a:off x="3303746" y="5609056"/>
            <a:ext cx="633000" cy="298800"/>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5"/>
        <p:cNvGrpSpPr/>
        <p:nvPr/>
      </p:nvGrpSpPr>
      <p:grpSpPr>
        <a:xfrm>
          <a:off x="0" y="0"/>
          <a:ext cx="0" cy="0"/>
          <a:chOff x="0" y="0"/>
          <a:chExt cx="0" cy="0"/>
        </a:xfrm>
      </p:grpSpPr>
      <p:sp>
        <p:nvSpPr>
          <p:cNvPr id="246" name="Google Shape;246;p19"/>
          <p:cNvSpPr txBox="1">
            <a:spLocks noGrp="1"/>
          </p:cNvSpPr>
          <p:nvPr>
            <p:ph type="title"/>
          </p:nvPr>
        </p:nvSpPr>
        <p:spPr>
          <a:xfrm>
            <a:off x="0" y="432730"/>
            <a:ext cx="860961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dirty="0">
                <a:solidFill>
                  <a:srgbClr val="586F7C"/>
                </a:solidFill>
                <a:latin typeface="Open Sans"/>
                <a:ea typeface="Open Sans"/>
                <a:cs typeface="Open Sans"/>
                <a:sym typeface="Open Sans"/>
              </a:rPr>
              <a:t>Prominent tools and services for research performance.</a:t>
            </a:r>
            <a:endParaRPr sz="3330" dirty="0">
              <a:solidFill>
                <a:srgbClr val="586F7C"/>
              </a:solidFill>
              <a:latin typeface="Open Sans"/>
              <a:ea typeface="Open Sans"/>
              <a:cs typeface="Open Sans"/>
              <a:sym typeface="Open Sans"/>
            </a:endParaRPr>
          </a:p>
        </p:txBody>
      </p:sp>
      <p:grpSp>
        <p:nvGrpSpPr>
          <p:cNvPr id="247" name="Google Shape;247;p19"/>
          <p:cNvGrpSpPr/>
          <p:nvPr/>
        </p:nvGrpSpPr>
        <p:grpSpPr>
          <a:xfrm>
            <a:off x="422031" y="2125857"/>
            <a:ext cx="9731412" cy="4081511"/>
            <a:chOff x="0" y="0"/>
            <a:chExt cx="9731412" cy="4081511"/>
          </a:xfrm>
        </p:grpSpPr>
        <p:sp>
          <p:nvSpPr>
            <p:cNvPr id="248" name="Google Shape;248;p19"/>
            <p:cNvSpPr/>
            <p:nvPr/>
          </p:nvSpPr>
          <p:spPr>
            <a:xfrm>
              <a:off x="0" y="0"/>
              <a:ext cx="4081511" cy="4081511"/>
            </a:xfrm>
            <a:prstGeom prst="pie">
              <a:avLst>
                <a:gd name="adj1" fmla="val 5400000"/>
                <a:gd name="adj2" fmla="val 16200000"/>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9"/>
            <p:cNvSpPr/>
            <p:nvPr/>
          </p:nvSpPr>
          <p:spPr>
            <a:xfrm>
              <a:off x="2040755" y="0"/>
              <a:ext cx="7690657" cy="4081511"/>
            </a:xfrm>
            <a:prstGeom prst="rect">
              <a:avLst/>
            </a:prstGeom>
            <a:solidFill>
              <a:schemeClr val="lt1">
                <a:alpha val="88235"/>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9"/>
            <p:cNvSpPr txBox="1"/>
            <p:nvPr/>
          </p:nvSpPr>
          <p:spPr>
            <a:xfrm>
              <a:off x="2040755" y="0"/>
              <a:ext cx="7690657" cy="12244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rgbClr val="000000"/>
                </a:buClr>
                <a:buSzPts val="2900"/>
                <a:buFont typeface="Arial"/>
                <a:buNone/>
              </a:pPr>
              <a:r>
                <a:rPr lang="en-US" sz="2500" b="0" i="0" u="none" strike="noStrike" cap="none">
                  <a:solidFill>
                    <a:srgbClr val="3F3F3F"/>
                  </a:solidFill>
                  <a:latin typeface="Open Sans"/>
                  <a:ea typeface="Open Sans"/>
                  <a:cs typeface="Open Sans"/>
                  <a:sym typeface="Open Sans"/>
                </a:rPr>
                <a:t>Many data sources and tools are available to help conducting research impact analysis.</a:t>
              </a:r>
              <a:endParaRPr sz="2500" b="0" i="0" u="none" strike="noStrike" cap="none">
                <a:solidFill>
                  <a:srgbClr val="3F3F3F"/>
                </a:solidFill>
                <a:latin typeface="Open Sans"/>
                <a:ea typeface="Open Sans"/>
                <a:cs typeface="Open Sans"/>
                <a:sym typeface="Open Sans"/>
              </a:endParaRPr>
            </a:p>
          </p:txBody>
        </p:sp>
        <p:sp>
          <p:nvSpPr>
            <p:cNvPr id="251" name="Google Shape;251;p19"/>
            <p:cNvSpPr/>
            <p:nvPr/>
          </p:nvSpPr>
          <p:spPr>
            <a:xfrm>
              <a:off x="714265" y="1224455"/>
              <a:ext cx="2652979" cy="2652979"/>
            </a:xfrm>
            <a:prstGeom prst="pie">
              <a:avLst>
                <a:gd name="adj1" fmla="val 5400000"/>
                <a:gd name="adj2" fmla="val 16200000"/>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9"/>
            <p:cNvSpPr/>
            <p:nvPr/>
          </p:nvSpPr>
          <p:spPr>
            <a:xfrm>
              <a:off x="2040755" y="1224455"/>
              <a:ext cx="7690657" cy="2652979"/>
            </a:xfrm>
            <a:prstGeom prst="rect">
              <a:avLst/>
            </a:prstGeom>
            <a:solidFill>
              <a:schemeClr val="lt1">
                <a:alpha val="88235"/>
              </a:schemeClr>
            </a:solidFill>
            <a:ln w="25400" cap="flat" cmpd="sng">
              <a:solidFill>
                <a:srgbClr val="5AD1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9"/>
            <p:cNvSpPr txBox="1"/>
            <p:nvPr/>
          </p:nvSpPr>
          <p:spPr>
            <a:xfrm>
              <a:off x="2040755" y="1224455"/>
              <a:ext cx="7690657" cy="1224451"/>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rgbClr val="000000"/>
                </a:buClr>
                <a:buSzPts val="2900"/>
                <a:buFont typeface="Arial"/>
                <a:buNone/>
              </a:pPr>
              <a:r>
                <a:rPr lang="en-US" sz="2500" b="0" i="0" u="none" strike="noStrike" cap="none">
                  <a:solidFill>
                    <a:srgbClr val="3F3F3F"/>
                  </a:solidFill>
                  <a:latin typeface="Open Sans"/>
                  <a:ea typeface="Open Sans"/>
                  <a:cs typeface="Open Sans"/>
                  <a:sym typeface="Open Sans"/>
                </a:rPr>
                <a:t>They differ in terms of coverage, functionalities and analytical methods utilized. </a:t>
              </a:r>
              <a:endParaRPr sz="2500" b="0" i="0" u="none" strike="noStrike" cap="none">
                <a:solidFill>
                  <a:srgbClr val="3F3F3F"/>
                </a:solidFill>
                <a:latin typeface="Open Sans"/>
                <a:ea typeface="Open Sans"/>
                <a:cs typeface="Open Sans"/>
                <a:sym typeface="Open Sans"/>
              </a:endParaRPr>
            </a:p>
          </p:txBody>
        </p:sp>
        <p:sp>
          <p:nvSpPr>
            <p:cNvPr id="254" name="Google Shape;254;p19"/>
            <p:cNvSpPr/>
            <p:nvPr/>
          </p:nvSpPr>
          <p:spPr>
            <a:xfrm>
              <a:off x="1428529" y="2448907"/>
              <a:ext cx="1224452" cy="1224452"/>
            </a:xfrm>
            <a:prstGeom prst="pie">
              <a:avLst>
                <a:gd name="adj1" fmla="val 5400000"/>
                <a:gd name="adj2" fmla="val 16200000"/>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9"/>
            <p:cNvSpPr/>
            <p:nvPr/>
          </p:nvSpPr>
          <p:spPr>
            <a:xfrm>
              <a:off x="2040755" y="2448907"/>
              <a:ext cx="7690657" cy="1224452"/>
            </a:xfrm>
            <a:prstGeom prst="rect">
              <a:avLst/>
            </a:prstGeom>
            <a:solidFill>
              <a:schemeClr val="lt1">
                <a:alpha val="88235"/>
              </a:schemeClr>
            </a:solidFill>
            <a:ln w="25400" cap="flat" cmpd="sng">
              <a:solidFill>
                <a:srgbClr val="FEA9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9"/>
            <p:cNvSpPr txBox="1"/>
            <p:nvPr/>
          </p:nvSpPr>
          <p:spPr>
            <a:xfrm>
              <a:off x="2040755" y="2448907"/>
              <a:ext cx="7690657" cy="1224452"/>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rgbClr val="000000"/>
                </a:buClr>
                <a:buSzPts val="2900"/>
                <a:buFont typeface="Arial"/>
                <a:buNone/>
              </a:pPr>
              <a:r>
                <a:rPr lang="en-US" sz="2500" b="0" i="0" u="none" strike="noStrike" cap="none">
                  <a:solidFill>
                    <a:srgbClr val="3F3F3F"/>
                  </a:solidFill>
                  <a:latin typeface="Open Sans"/>
                  <a:ea typeface="Open Sans"/>
                  <a:cs typeface="Open Sans"/>
                  <a:sym typeface="Open Sans"/>
                </a:rPr>
                <a:t>Users should choose the ones that best meet their needs.</a:t>
              </a:r>
              <a:endParaRPr sz="25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Web of Science and Scopus </a:t>
            </a:r>
            <a:endParaRPr dirty="0">
              <a:solidFill>
                <a:srgbClr val="586F7C"/>
              </a:solidFill>
              <a:latin typeface="Open Sans"/>
              <a:ea typeface="Open Sans"/>
              <a:cs typeface="Open Sans"/>
              <a:sym typeface="Open Sans"/>
            </a:endParaRPr>
          </a:p>
        </p:txBody>
      </p:sp>
      <p:sp>
        <p:nvSpPr>
          <p:cNvPr id="263" name="Google Shape;263;p20"/>
          <p:cNvSpPr txBox="1">
            <a:spLocks noGrp="1"/>
          </p:cNvSpPr>
          <p:nvPr>
            <p:ph type="body" idx="1"/>
          </p:nvPr>
        </p:nvSpPr>
        <p:spPr>
          <a:xfrm>
            <a:off x="698246" y="1844023"/>
            <a:ext cx="9613800" cy="3599400"/>
          </a:xfrm>
          <a:prstGeom prst="rect">
            <a:avLst/>
          </a:prstGeom>
          <a:noFill/>
          <a:ln>
            <a:noFill/>
          </a:ln>
        </p:spPr>
        <p:txBody>
          <a:bodyPr spcFirstLastPara="1" wrap="square" lIns="91425" tIns="45700" rIns="91425" bIns="45700" anchor="t" anchorCtr="0">
            <a:noAutofit/>
          </a:bodyPr>
          <a:lstStyle/>
          <a:p>
            <a:pPr marL="117475" lvl="0" indent="0" algn="l" rtl="0">
              <a:lnSpc>
                <a:spcPct val="100000"/>
              </a:lnSpc>
              <a:spcBef>
                <a:spcPts val="1000"/>
              </a:spcBef>
              <a:spcAft>
                <a:spcPts val="0"/>
              </a:spcAft>
              <a:buClr>
                <a:schemeClr val="dk1"/>
              </a:buClr>
              <a:buSzPts val="2160"/>
              <a:buNone/>
            </a:pPr>
            <a:r>
              <a:rPr lang="en-US" dirty="0">
                <a:solidFill>
                  <a:srgbClr val="3F3F3F"/>
                </a:solidFill>
                <a:latin typeface="Open Sans"/>
                <a:ea typeface="Open Sans"/>
                <a:cs typeface="Open Sans"/>
                <a:sym typeface="Open Sans"/>
              </a:rPr>
              <a:t>These are online subscription-based scientific citation indexing services.</a:t>
            </a:r>
            <a:endParaRPr sz="2200" b="1" dirty="0">
              <a:solidFill>
                <a:srgbClr val="3F3F3F"/>
              </a:solidFill>
              <a:latin typeface="Open Sans"/>
              <a:ea typeface="Open Sans"/>
              <a:cs typeface="Open Sans"/>
              <a:sym typeface="Open Sans"/>
            </a:endParaRPr>
          </a:p>
          <a:p>
            <a:pPr marL="457835" lvl="0" indent="-342900" algn="l" rtl="0">
              <a:lnSpc>
                <a:spcPct val="100000"/>
              </a:lnSpc>
              <a:spcBef>
                <a:spcPts val="1000"/>
              </a:spcBef>
              <a:spcAft>
                <a:spcPts val="0"/>
              </a:spcAft>
              <a:buClr>
                <a:schemeClr val="dk1"/>
              </a:buClr>
              <a:buSzPts val="2200"/>
              <a:buChar char="●"/>
            </a:pPr>
            <a:r>
              <a:rPr lang="en-US" sz="2200" b="1"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Web of Science</a:t>
            </a:r>
            <a:r>
              <a:rPr lang="en-US" sz="2200" b="1" u="sng" dirty="0">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en-US" sz="2200" dirty="0">
                <a:solidFill>
                  <a:srgbClr val="3F3F3F"/>
                </a:solidFill>
                <a:latin typeface="Open Sans"/>
                <a:ea typeface="Open Sans"/>
                <a:cs typeface="Open Sans"/>
                <a:sym typeface="Open Sans"/>
              </a:rPr>
              <a:t>is maintained by </a:t>
            </a:r>
            <a:r>
              <a:rPr lang="en-US" sz="2200" i="1" dirty="0" err="1">
                <a:solidFill>
                  <a:srgbClr val="3F3F3F"/>
                </a:solidFill>
                <a:latin typeface="Open Sans"/>
                <a:ea typeface="Open Sans"/>
                <a:cs typeface="Open Sans"/>
                <a:sym typeface="Open Sans"/>
              </a:rPr>
              <a:t>Clarivate</a:t>
            </a:r>
            <a:r>
              <a:rPr lang="en-US" sz="2200" i="1" dirty="0">
                <a:solidFill>
                  <a:srgbClr val="3F3F3F"/>
                </a:solidFill>
                <a:latin typeface="Open Sans"/>
                <a:ea typeface="Open Sans"/>
                <a:cs typeface="Open Sans"/>
                <a:sym typeface="Open Sans"/>
              </a:rPr>
              <a:t> Analytics</a:t>
            </a:r>
            <a:r>
              <a:rPr lang="en-US" sz="2200" dirty="0">
                <a:solidFill>
                  <a:srgbClr val="424242"/>
                </a:solidFill>
                <a:latin typeface="Open Sans"/>
                <a:ea typeface="Open Sans"/>
                <a:cs typeface="Open Sans"/>
                <a:sym typeface="Open Sans"/>
              </a:rPr>
              <a:t>. </a:t>
            </a:r>
            <a:r>
              <a:rPr lang="en-US" sz="2200" dirty="0">
                <a:solidFill>
                  <a:schemeClr val="tx1">
                    <a:lumMod val="75000"/>
                    <a:lumOff val="25000"/>
                  </a:schemeClr>
                </a:solidFill>
                <a:latin typeface="Open Sans"/>
                <a:ea typeface="Open Sans"/>
                <a:cs typeface="Open Sans"/>
                <a:sym typeface="Open Sans"/>
              </a:rPr>
              <a:t>Its 196 million records cover publications and citations back to 1864 from over 34,000 journals.  Web of Science does not participate in Research4Life. </a:t>
            </a:r>
            <a:endParaRPr sz="2200" dirty="0">
              <a:solidFill>
                <a:schemeClr val="tx1">
                  <a:lumMod val="75000"/>
                  <a:lumOff val="25000"/>
                </a:schemeClr>
              </a:solidFill>
              <a:latin typeface="Open Sans"/>
              <a:ea typeface="Open Sans"/>
              <a:cs typeface="Open Sans"/>
              <a:sym typeface="Open Sans"/>
            </a:endParaRPr>
          </a:p>
          <a:p>
            <a:pPr marL="460375" lvl="0" indent="-345440" algn="l" rtl="0">
              <a:lnSpc>
                <a:spcPct val="100000"/>
              </a:lnSpc>
              <a:spcBef>
                <a:spcPts val="1000"/>
              </a:spcBef>
              <a:spcAft>
                <a:spcPts val="0"/>
              </a:spcAft>
              <a:buClr>
                <a:schemeClr val="dk1"/>
              </a:buClr>
              <a:buSzPts val="2200"/>
              <a:buChar char="●"/>
            </a:pPr>
            <a:r>
              <a:rPr lang="en-US" sz="2200" b="1"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Scopus</a:t>
            </a:r>
            <a:r>
              <a:rPr lang="en-US" sz="22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r>
              <a:rPr lang="en-US" sz="2200" dirty="0">
                <a:solidFill>
                  <a:srgbClr val="3F3F3F"/>
                </a:solidFill>
                <a:latin typeface="Open Sans"/>
                <a:ea typeface="Open Sans"/>
                <a:cs typeface="Open Sans"/>
                <a:sym typeface="Open Sans"/>
              </a:rPr>
              <a:t> </a:t>
            </a:r>
            <a:r>
              <a:rPr lang="en-US" sz="2200" dirty="0">
                <a:solidFill>
                  <a:srgbClr val="424242"/>
                </a:solidFill>
                <a:latin typeface="Open Sans"/>
                <a:ea typeface="Open Sans"/>
                <a:cs typeface="Open Sans"/>
                <a:sym typeface="Open Sans"/>
              </a:rPr>
              <a:t>produced by Elsevier, contains </a:t>
            </a:r>
            <a:r>
              <a:rPr lang="en-US" sz="2200" dirty="0">
                <a:solidFill>
                  <a:schemeClr val="tx1">
                    <a:lumMod val="75000"/>
                    <a:lumOff val="25000"/>
                  </a:schemeClr>
                </a:solidFill>
                <a:latin typeface="Open Sans"/>
                <a:ea typeface="Open Sans"/>
                <a:cs typeface="Open Sans"/>
                <a:sym typeface="Open Sans"/>
              </a:rPr>
              <a:t>195 million records, with publication data from 1788 and citations back to 1970 from over 23,400 journals. Scopus is available to some Research4Life members.</a:t>
            </a:r>
            <a:endParaRPr sz="2200" dirty="0">
              <a:solidFill>
                <a:schemeClr val="tx1">
                  <a:lumMod val="75000"/>
                  <a:lumOff val="25000"/>
                </a:schemeClr>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InCites and SciVal</a:t>
            </a:r>
            <a:endParaRPr>
              <a:solidFill>
                <a:srgbClr val="586F7C"/>
              </a:solidFill>
              <a:latin typeface="Open Sans"/>
              <a:ea typeface="Open Sans"/>
              <a:cs typeface="Open Sans"/>
              <a:sym typeface="Open Sans"/>
            </a:endParaRPr>
          </a:p>
        </p:txBody>
      </p:sp>
      <p:sp>
        <p:nvSpPr>
          <p:cNvPr id="270" name="Google Shape;270;p21"/>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b="1" u="sng" dirty="0" err="1">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InCites</a:t>
            </a:r>
            <a:r>
              <a:rPr lang="en-US" dirty="0">
                <a:solidFill>
                  <a:srgbClr val="3F3F3F"/>
                </a:solidFill>
                <a:latin typeface="Open Sans"/>
                <a:ea typeface="Open Sans"/>
                <a:cs typeface="Open Sans"/>
                <a:sym typeface="Open Sans"/>
              </a:rPr>
              <a:t> by </a:t>
            </a:r>
            <a:r>
              <a:rPr lang="en-US" i="1" dirty="0">
                <a:solidFill>
                  <a:srgbClr val="3F3F3F"/>
                </a:solidFill>
                <a:latin typeface="Open Sans"/>
                <a:ea typeface="Open Sans"/>
                <a:cs typeface="Open Sans"/>
                <a:sym typeface="Open Sans"/>
              </a:rPr>
              <a:t>Clarivate</a:t>
            </a:r>
            <a:r>
              <a:rPr lang="en-US" dirty="0">
                <a:solidFill>
                  <a:srgbClr val="3F3F3F"/>
                </a:solidFill>
                <a:latin typeface="Open Sans"/>
                <a:ea typeface="Open Sans"/>
                <a:cs typeface="Open Sans"/>
                <a:sym typeface="Open Sans"/>
              </a:rPr>
              <a:t> and </a:t>
            </a:r>
            <a:r>
              <a:rPr lang="en-US" b="1" u="sng" dirty="0" err="1">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SciVal</a:t>
            </a:r>
            <a:r>
              <a:rPr lang="en-US" dirty="0">
                <a:solidFill>
                  <a:srgbClr val="3F3F3F"/>
                </a:solidFill>
                <a:latin typeface="Open Sans"/>
                <a:ea typeface="Open Sans"/>
                <a:cs typeface="Open Sans"/>
                <a:sym typeface="Open Sans"/>
              </a:rPr>
              <a:t> by </a:t>
            </a:r>
            <a:r>
              <a:rPr lang="en-US" i="1" dirty="0">
                <a:solidFill>
                  <a:srgbClr val="3F3F3F"/>
                </a:solidFill>
                <a:latin typeface="Open Sans"/>
                <a:ea typeface="Open Sans"/>
                <a:cs typeface="Open Sans"/>
                <a:sym typeface="Open Sans"/>
              </a:rPr>
              <a:t>Elsevier</a:t>
            </a:r>
            <a:r>
              <a:rPr lang="en-US" dirty="0">
                <a:solidFill>
                  <a:srgbClr val="3F3F3F"/>
                </a:solidFill>
                <a:latin typeface="Open Sans"/>
                <a:ea typeface="Open Sans"/>
                <a:cs typeface="Open Sans"/>
                <a:sym typeface="Open Sans"/>
              </a:rPr>
              <a:t> offer advanced levels of metrics and analytical reports</a:t>
            </a:r>
            <a:endParaRPr dirty="0">
              <a:solidFill>
                <a:srgbClr val="3F3F3F"/>
              </a:solidFill>
            </a:endParaRPr>
          </a:p>
          <a:p>
            <a:pPr marL="914400" lvl="0" indent="-381000" algn="l" rtl="0">
              <a:lnSpc>
                <a:spcPct val="9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Useful for portfolio analysis and benchmarking of organizations and research programs</a:t>
            </a:r>
            <a:endParaRPr dirty="0">
              <a:solidFill>
                <a:srgbClr val="3F3F3F"/>
              </a:solidFill>
            </a:endParaRPr>
          </a:p>
          <a:p>
            <a:pPr marL="914400" lvl="0" indent="-381000" algn="l" rtl="0">
              <a:lnSpc>
                <a:spcPct val="90000"/>
              </a:lnSpc>
              <a:spcBef>
                <a:spcPts val="1000"/>
              </a:spcBef>
              <a:spcAft>
                <a:spcPts val="0"/>
              </a:spcAft>
              <a:buClr>
                <a:schemeClr val="dk1"/>
              </a:buClr>
              <a:buSzPts val="2400"/>
              <a:buChar char="●"/>
            </a:pPr>
            <a:r>
              <a:rPr lang="en-US" b="1" dirty="0" err="1">
                <a:solidFill>
                  <a:srgbClr val="3F3F3F"/>
                </a:solidFill>
                <a:latin typeface="Open Sans"/>
                <a:ea typeface="Open Sans"/>
                <a:cs typeface="Open Sans"/>
                <a:sym typeface="Open Sans"/>
              </a:rPr>
              <a:t>InCites</a:t>
            </a:r>
            <a:r>
              <a:rPr lang="en-US" dirty="0">
                <a:solidFill>
                  <a:srgbClr val="3F3F3F"/>
                </a:solidFill>
                <a:latin typeface="Open Sans"/>
                <a:ea typeface="Open Sans"/>
                <a:cs typeface="Open Sans"/>
                <a:sym typeface="Open Sans"/>
              </a:rPr>
              <a:t> is built on Web of Sciences collections. </a:t>
            </a:r>
            <a:endParaRPr dirty="0">
              <a:solidFill>
                <a:srgbClr val="3F3F3F"/>
              </a:solidFill>
            </a:endParaRPr>
          </a:p>
          <a:p>
            <a:pPr marL="914400" lvl="0" indent="-381000" algn="l" rtl="0">
              <a:lnSpc>
                <a:spcPct val="90000"/>
              </a:lnSpc>
              <a:spcBef>
                <a:spcPts val="1000"/>
              </a:spcBef>
              <a:spcAft>
                <a:spcPts val="0"/>
              </a:spcAft>
              <a:buClr>
                <a:schemeClr val="dk1"/>
              </a:buClr>
              <a:buSzPts val="2400"/>
              <a:buChar char="●"/>
            </a:pPr>
            <a:r>
              <a:rPr lang="en-US" b="1" dirty="0" err="1">
                <a:solidFill>
                  <a:srgbClr val="3F3F3F"/>
                </a:solidFill>
                <a:latin typeface="Open Sans"/>
                <a:ea typeface="Open Sans"/>
                <a:cs typeface="Open Sans"/>
                <a:sym typeface="Open Sans"/>
              </a:rPr>
              <a:t>SciVal</a:t>
            </a:r>
            <a:r>
              <a:rPr lang="en-US" dirty="0">
                <a:solidFill>
                  <a:srgbClr val="3F3F3F"/>
                </a:solidFill>
                <a:latin typeface="Open Sans"/>
                <a:ea typeface="Open Sans"/>
                <a:cs typeface="Open Sans"/>
                <a:sym typeface="Open Sans"/>
              </a:rPr>
              <a:t> is built on data from Scopus.</a:t>
            </a:r>
            <a:endParaRPr dirty="0">
              <a:solidFill>
                <a:srgbClr val="3F3F3F"/>
              </a:solidFill>
              <a:latin typeface="Open Sans"/>
              <a:ea typeface="Open Sans"/>
              <a:cs typeface="Open Sans"/>
              <a:sym typeface="Open Sans"/>
            </a:endParaRPr>
          </a:p>
          <a:p>
            <a:pPr marL="914400" lvl="0" indent="-381000" algn="l" rtl="0">
              <a:lnSpc>
                <a:spcPct val="9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Both tools are fee-based and do not participate in Research4Life</a:t>
            </a:r>
            <a:endParaRPr dirty="0">
              <a:solidFill>
                <a:srgbClr val="3F3F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Lesson outline</a:t>
            </a:r>
            <a:endParaRPr>
              <a:solidFill>
                <a:srgbClr val="586F7C"/>
              </a:solidFill>
              <a:latin typeface="Open Sans"/>
              <a:ea typeface="Open Sans"/>
              <a:cs typeface="Open Sans"/>
              <a:sym typeface="Open Sans"/>
            </a:endParaRPr>
          </a:p>
        </p:txBody>
      </p:sp>
      <p:sp>
        <p:nvSpPr>
          <p:cNvPr id="88" name="Google Shape;88;p3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609600" lvl="0" indent="-457200" algn="l" rtl="0">
              <a:lnSpc>
                <a:spcPct val="80000"/>
              </a:lnSpc>
              <a:spcBef>
                <a:spcPts val="1000"/>
              </a:spcBef>
              <a:spcAft>
                <a:spcPts val="0"/>
              </a:spcAft>
              <a:buClr>
                <a:schemeClr val="dk1"/>
              </a:buClr>
              <a:buSzPts val="2400"/>
              <a:buChar char="●"/>
            </a:pPr>
            <a:r>
              <a:rPr lang="en-US" sz="2590">
                <a:solidFill>
                  <a:srgbClr val="3F3F3F"/>
                </a:solidFill>
                <a:latin typeface="Open Sans"/>
                <a:ea typeface="Open Sans"/>
                <a:cs typeface="Open Sans"/>
                <a:sym typeface="Open Sans"/>
              </a:rPr>
              <a:t>Research assessment and academic evaluation.</a:t>
            </a:r>
            <a:endParaRPr>
              <a:solidFill>
                <a:srgbClr val="3F3F3F"/>
              </a:solidFill>
            </a:endParaRPr>
          </a:p>
          <a:p>
            <a:pPr marL="609600" lvl="0" indent="-457200" algn="l" rtl="0">
              <a:lnSpc>
                <a:spcPct val="80000"/>
              </a:lnSpc>
              <a:spcBef>
                <a:spcPts val="3100"/>
              </a:spcBef>
              <a:spcAft>
                <a:spcPts val="0"/>
              </a:spcAft>
              <a:buClr>
                <a:schemeClr val="dk1"/>
              </a:buClr>
              <a:buSzPts val="2400"/>
              <a:buChar char="●"/>
            </a:pPr>
            <a:r>
              <a:rPr lang="en-US" sz="2590">
                <a:solidFill>
                  <a:srgbClr val="3F3F3F"/>
                </a:solidFill>
                <a:latin typeface="Open Sans"/>
                <a:ea typeface="Open Sans"/>
                <a:cs typeface="Open Sans"/>
                <a:sym typeface="Open Sans"/>
              </a:rPr>
              <a:t>Bibliometrics and indicators for research impact.</a:t>
            </a:r>
            <a:endParaRPr>
              <a:solidFill>
                <a:srgbClr val="3F3F3F"/>
              </a:solidFill>
            </a:endParaRPr>
          </a:p>
          <a:p>
            <a:pPr marL="609600" lvl="0" indent="-457200" algn="l" rtl="0">
              <a:lnSpc>
                <a:spcPct val="80000"/>
              </a:lnSpc>
              <a:spcBef>
                <a:spcPts val="3100"/>
              </a:spcBef>
              <a:spcAft>
                <a:spcPts val="0"/>
              </a:spcAft>
              <a:buClr>
                <a:schemeClr val="dk1"/>
              </a:buClr>
              <a:buSzPts val="2400"/>
              <a:buChar char="●"/>
            </a:pPr>
            <a:r>
              <a:rPr lang="en-US" sz="2590">
                <a:solidFill>
                  <a:srgbClr val="3F3F3F"/>
                </a:solidFill>
                <a:latin typeface="Open Sans"/>
                <a:ea typeface="Open Sans"/>
                <a:cs typeface="Open Sans"/>
                <a:sym typeface="Open Sans"/>
              </a:rPr>
              <a:t>Citation analysis and research performance.</a:t>
            </a:r>
            <a:endParaRPr>
              <a:solidFill>
                <a:srgbClr val="3F3F3F"/>
              </a:solidFill>
            </a:endParaRPr>
          </a:p>
          <a:p>
            <a:pPr marL="609600" lvl="0" indent="-457200" algn="l" rtl="0">
              <a:lnSpc>
                <a:spcPct val="80000"/>
              </a:lnSpc>
              <a:spcBef>
                <a:spcPts val="3100"/>
              </a:spcBef>
              <a:spcAft>
                <a:spcPts val="2100"/>
              </a:spcAft>
              <a:buClr>
                <a:schemeClr val="dk1"/>
              </a:buClr>
              <a:buSzPts val="2400"/>
              <a:buChar char="●"/>
            </a:pPr>
            <a:r>
              <a:rPr lang="en-US" sz="2590">
                <a:solidFill>
                  <a:srgbClr val="3F3F3F"/>
                </a:solidFill>
                <a:latin typeface="Open Sans"/>
                <a:ea typeface="Open Sans"/>
                <a:cs typeface="Open Sans"/>
                <a:sym typeface="Open Sans"/>
              </a:rPr>
              <a:t>Summary.	</a:t>
            </a:r>
            <a:endParaRPr sz="2590">
              <a:solidFill>
                <a:srgbClr val="3F3F3F"/>
              </a:solidFill>
              <a:latin typeface="Open Sans"/>
              <a:ea typeface="Open Sans"/>
              <a:cs typeface="Open Sans"/>
              <a:sym typeface="Open Sans"/>
            </a:endParaRPr>
          </a:p>
        </p:txBody>
      </p:sp>
      <p:pic>
        <p:nvPicPr>
          <p:cNvPr id="89" name="Google Shape;89;p39"/>
          <p:cNvPicPr preferRelativeResize="0"/>
          <p:nvPr/>
        </p:nvPicPr>
        <p:blipFill rotWithShape="1">
          <a:blip r:embed="rId3">
            <a:alphaModFix/>
          </a:blip>
          <a:srcRect/>
          <a:stretch/>
        </p:blipFill>
        <p:spPr>
          <a:xfrm>
            <a:off x="283955" y="6459950"/>
            <a:ext cx="974618" cy="365100"/>
          </a:xfrm>
          <a:prstGeom prst="rect">
            <a:avLst/>
          </a:prstGeom>
          <a:noFill/>
          <a:ln>
            <a:noFill/>
          </a:ln>
        </p:spPr>
      </p:pic>
      <p:sp>
        <p:nvSpPr>
          <p:cNvPr id="90" name="Google Shape;90;p39"/>
          <p:cNvSpPr txBox="1"/>
          <p:nvPr/>
        </p:nvSpPr>
        <p:spPr>
          <a:xfrm>
            <a:off x="1468275" y="6459938"/>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Arial"/>
                <a:ea typeface="Arial"/>
                <a:cs typeface="Arial"/>
                <a:sym typeface="Arial"/>
              </a:rPr>
              <a:t>This work is licensed under Creative Commons </a:t>
            </a:r>
            <a:r>
              <a:rPr lang="en-US" sz="1200" b="0" i="0" u="sng" strike="noStrike" cap="none">
                <a:solidFill>
                  <a:schemeClr val="accent5"/>
                </a:solidFill>
                <a:latin typeface="Arial"/>
                <a:ea typeface="Arial"/>
                <a:cs typeface="Arial"/>
                <a:sym typeface="Arial"/>
                <a:hlinkClick r:id="rId4">
                  <a:extLst>
                    <a:ext uri="{A12FA001-AC4F-418D-AE19-62706E023703}">
                      <ahyp:hlinkClr xmlns:ahyp="http://schemas.microsoft.com/office/drawing/2018/hyperlinkcolor" val="tx"/>
                    </a:ext>
                  </a:extLst>
                </a:hlinkClick>
              </a:rPr>
              <a:t>Attribution-ShareAlike 4.0 International</a:t>
            </a:r>
            <a:r>
              <a:rPr lang="en-US" sz="1200" b="0" i="0" u="none" strike="noStrike" cap="none">
                <a:solidFill>
                  <a:schemeClr val="dk1"/>
                </a:solidFill>
                <a:latin typeface="Arial"/>
                <a:ea typeface="Arial"/>
                <a:cs typeface="Arial"/>
                <a:sym typeface="Arial"/>
              </a:rPr>
              <a:t> (CC BY-SA 4.0)</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9"/>
          <p:cNvSpPr txBox="1"/>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v1.6 </a:t>
            </a:r>
            <a:r>
              <a:rPr lang="en-US" sz="1200"/>
              <a:t>August</a:t>
            </a:r>
            <a:r>
              <a:rPr lang="en-US" sz="1200" b="0" i="0" u="none" strike="noStrike" cap="none">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2023</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Dimensions</a:t>
            </a:r>
            <a:endParaRPr>
              <a:solidFill>
                <a:srgbClr val="586F7C"/>
              </a:solidFill>
              <a:latin typeface="Open Sans"/>
              <a:ea typeface="Open Sans"/>
              <a:cs typeface="Open Sans"/>
              <a:sym typeface="Open Sans"/>
            </a:endParaRPr>
          </a:p>
        </p:txBody>
      </p:sp>
      <p:sp>
        <p:nvSpPr>
          <p:cNvPr id="277" name="Google Shape;277;p5"/>
          <p:cNvSpPr txBox="1">
            <a:spLocks noGrp="1"/>
          </p:cNvSpPr>
          <p:nvPr>
            <p:ph type="body" idx="1"/>
          </p:nvPr>
        </p:nvSpPr>
        <p:spPr>
          <a:xfrm>
            <a:off x="590771" y="1844023"/>
            <a:ext cx="9613800" cy="35994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b="1"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Dimensions</a:t>
            </a:r>
            <a:r>
              <a:rPr lang="en-US">
                <a:solidFill>
                  <a:srgbClr val="3F3F3F"/>
                </a:solidFill>
                <a:latin typeface="Open Sans"/>
                <a:ea typeface="Open Sans"/>
                <a:cs typeface="Open Sans"/>
                <a:sym typeface="Open Sans"/>
              </a:rPr>
              <a:t> is a dynamic linked-research data platform.</a:t>
            </a: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allows users to explore the connections between publications, grants, clinical trials, patents and policy documents.</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basic level of </a:t>
            </a:r>
            <a:r>
              <a:rPr lang="en-US" b="1" u="sng">
                <a:solidFill>
                  <a:schemeClr val="hlink"/>
                </a:solidFill>
                <a:latin typeface="Open Sans"/>
                <a:ea typeface="Open Sans"/>
                <a:cs typeface="Open Sans"/>
                <a:sym typeface="Open Sans"/>
                <a:hlinkClick r:id="rId3"/>
              </a:rPr>
              <a:t>Dimensions</a:t>
            </a:r>
            <a:r>
              <a:rPr lang="en-US">
                <a:solidFill>
                  <a:srgbClr val="3F3F3F"/>
                </a:solidFill>
                <a:latin typeface="Open Sans"/>
                <a:ea typeface="Open Sans"/>
                <a:cs typeface="Open Sans"/>
                <a:sym typeface="Open Sans"/>
              </a:rPr>
              <a:t> is available to everyone,  it offers full-text searching of publications data and some metrics.</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b="1">
                <a:solidFill>
                  <a:srgbClr val="3F3F3F"/>
                </a:solidFill>
                <a:latin typeface="Open Sans"/>
                <a:ea typeface="Open Sans"/>
                <a:cs typeface="Open Sans"/>
                <a:sym typeface="Open Sans"/>
              </a:rPr>
              <a:t>Dimensions Plus</a:t>
            </a:r>
            <a:r>
              <a:rPr lang="en-US">
                <a:solidFill>
                  <a:srgbClr val="3F3F3F"/>
                </a:solidFill>
                <a:latin typeface="Open Sans"/>
                <a:ea typeface="Open Sans"/>
                <a:cs typeface="Open Sans"/>
                <a:sym typeface="Open Sans"/>
              </a:rPr>
              <a:t>, an advanced level of access, is a fee-based product which covers additional content and offers additional analytical tools.</a:t>
            </a:r>
            <a:endParaRPr>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 </a:t>
            </a:r>
            <a:r>
              <a:rPr lang="en-US" b="1">
                <a:solidFill>
                  <a:srgbClr val="3F3F3F"/>
                </a:solidFill>
                <a:latin typeface="Open Sans"/>
                <a:ea typeface="Open Sans"/>
                <a:cs typeface="Open Sans"/>
                <a:sym typeface="Open Sans"/>
              </a:rPr>
              <a:t>Dimensions Plus </a:t>
            </a:r>
            <a:r>
              <a:rPr lang="en-US">
                <a:solidFill>
                  <a:srgbClr val="3F3F3F"/>
                </a:solidFill>
                <a:latin typeface="Open Sans"/>
                <a:ea typeface="Open Sans"/>
                <a:cs typeface="Open Sans"/>
                <a:sym typeface="Open Sans"/>
              </a:rPr>
              <a:t>is available to all Research4Life member organizations.</a:t>
            </a:r>
            <a:endParaRPr>
              <a:solidFill>
                <a:srgbClr val="3F3F3F"/>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The Lens</a:t>
            </a:r>
            <a:endParaRPr>
              <a:solidFill>
                <a:srgbClr val="586F7C"/>
              </a:solidFill>
              <a:latin typeface="Open Sans"/>
              <a:ea typeface="Open Sans"/>
              <a:cs typeface="Open Sans"/>
              <a:sym typeface="Open Sans"/>
            </a:endParaRPr>
          </a:p>
        </p:txBody>
      </p:sp>
      <p:sp>
        <p:nvSpPr>
          <p:cNvPr id="284" name="Google Shape;284;p11"/>
          <p:cNvSpPr txBox="1">
            <a:spLocks noGrp="1"/>
          </p:cNvSpPr>
          <p:nvPr>
            <p:ph type="body" idx="1"/>
          </p:nvPr>
        </p:nvSpPr>
        <p:spPr>
          <a:xfrm>
            <a:off x="590771" y="1844023"/>
            <a:ext cx="9613800" cy="35994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b="1" u="sng" dirty="0">
                <a:solidFill>
                  <a:srgbClr val="FF0000"/>
                </a:solidFill>
                <a:latin typeface="Open Sans"/>
                <a:ea typeface="Open Sans"/>
                <a:cs typeface="Open Sans"/>
                <a:sym typeface="Open Sans"/>
                <a:hlinkClick r:id="rId3"/>
              </a:rPr>
              <a:t>The Lens</a:t>
            </a:r>
            <a:r>
              <a:rPr lang="en-US" b="1" dirty="0">
                <a:solidFill>
                  <a:srgbClr val="FF0000"/>
                </a:solidFill>
                <a:latin typeface="Open Sans"/>
                <a:ea typeface="Open Sans"/>
                <a:cs typeface="Open Sans"/>
                <a:sym typeface="Open Sans"/>
              </a:rPr>
              <a:t> </a:t>
            </a:r>
            <a:r>
              <a:rPr lang="en-US" dirty="0">
                <a:solidFill>
                  <a:schemeClr val="tx1">
                    <a:lumMod val="75000"/>
                    <a:lumOff val="25000"/>
                  </a:schemeClr>
                </a:solidFill>
                <a:latin typeface="Open Sans"/>
                <a:ea typeface="Open Sans"/>
                <a:cs typeface="Open Sans"/>
                <a:sym typeface="Open Sans"/>
              </a:rPr>
              <a:t>is an open facility for discovery, analysis, metrics and mapping of scholarly literature, patents and biological sequences.</a:t>
            </a:r>
            <a:endParaRPr dirty="0">
              <a:solidFill>
                <a:schemeClr val="tx1">
                  <a:lumMod val="75000"/>
                  <a:lumOff val="25000"/>
                </a:schemeClr>
              </a:solidFill>
            </a:endParaRPr>
          </a:p>
          <a:p>
            <a:pPr marL="457200" lvl="0" indent="-381000" algn="l" rtl="0">
              <a:lnSpc>
                <a:spcPct val="90000"/>
              </a:lnSpc>
              <a:spcBef>
                <a:spcPts val="1000"/>
              </a:spcBef>
              <a:spcAft>
                <a:spcPts val="0"/>
              </a:spcAft>
              <a:buClr>
                <a:schemeClr val="dk1"/>
              </a:buClr>
              <a:buSzPts val="2400"/>
              <a:buChar char="●"/>
            </a:pPr>
            <a:r>
              <a:rPr lang="en-US" dirty="0">
                <a:solidFill>
                  <a:schemeClr val="tx1">
                    <a:lumMod val="75000"/>
                    <a:lumOff val="25000"/>
                  </a:schemeClr>
                </a:solidFill>
                <a:latin typeface="Open Sans"/>
                <a:ea typeface="Open Sans"/>
                <a:cs typeface="Open Sans"/>
                <a:sym typeface="Open Sans"/>
              </a:rPr>
              <a:t>It is comprised of three distinct databases: Patents (142M records), </a:t>
            </a:r>
            <a:r>
              <a:rPr lang="en-US" dirty="0" err="1">
                <a:solidFill>
                  <a:schemeClr val="tx1">
                    <a:lumMod val="75000"/>
                    <a:lumOff val="25000"/>
                  </a:schemeClr>
                </a:solidFill>
                <a:latin typeface="Open Sans"/>
                <a:ea typeface="Open Sans"/>
                <a:cs typeface="Open Sans"/>
                <a:sym typeface="Open Sans"/>
              </a:rPr>
              <a:t>Patseq</a:t>
            </a:r>
            <a:r>
              <a:rPr lang="en-US" dirty="0">
                <a:solidFill>
                  <a:schemeClr val="tx1">
                    <a:lumMod val="75000"/>
                    <a:lumOff val="25000"/>
                  </a:schemeClr>
                </a:solidFill>
                <a:latin typeface="Open Sans"/>
                <a:ea typeface="Open Sans"/>
                <a:cs typeface="Open Sans"/>
                <a:sym typeface="Open Sans"/>
              </a:rPr>
              <a:t> - biological sequences in patents (433M records) and Scholarly Works (249M records). </a:t>
            </a:r>
            <a:endParaRPr dirty="0">
              <a:solidFill>
                <a:schemeClr val="tx1">
                  <a:lumMod val="75000"/>
                  <a:lumOff val="25000"/>
                </a:schemeClr>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As an open access search tool, </a:t>
            </a:r>
            <a:r>
              <a:rPr lang="en-US" b="1" u="sng" dirty="0">
                <a:solidFill>
                  <a:schemeClr val="hlink"/>
                </a:solidFill>
                <a:latin typeface="Open Sans"/>
                <a:ea typeface="Open Sans"/>
                <a:cs typeface="Open Sans"/>
                <a:sym typeface="Open Sans"/>
                <a:hlinkClick r:id="rId3"/>
              </a:rPr>
              <a:t>The Lens</a:t>
            </a:r>
            <a:r>
              <a:rPr lang="en-US" b="1" dirty="0">
                <a:solidFill>
                  <a:srgbClr val="3F3F3F"/>
                </a:solidFill>
                <a:latin typeface="Open Sans"/>
                <a:ea typeface="Open Sans"/>
                <a:cs typeface="Open Sans"/>
                <a:sym typeface="Open Sans"/>
              </a:rPr>
              <a:t> </a:t>
            </a:r>
            <a:r>
              <a:rPr lang="en-US" dirty="0">
                <a:solidFill>
                  <a:srgbClr val="3F3F3F"/>
                </a:solidFill>
                <a:latin typeface="Open Sans"/>
                <a:ea typeface="Open Sans"/>
                <a:cs typeface="Open Sans"/>
                <a:sym typeface="Open Sans"/>
              </a:rPr>
              <a:t>databases are available to all Research4Life member organizations.</a:t>
            </a:r>
            <a:endParaRPr dirty="0">
              <a:solidFill>
                <a:srgbClr val="3F3F3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solidFill>
                  <a:srgbClr val="586F7C"/>
                </a:solidFill>
                <a:latin typeface="Open Sans"/>
                <a:ea typeface="Open Sans"/>
                <a:cs typeface="Open Sans"/>
                <a:sym typeface="Open Sans"/>
              </a:rPr>
              <a:t>Google Scholar Profile</a:t>
            </a:r>
            <a:endParaRPr dirty="0">
              <a:solidFill>
                <a:srgbClr val="586F7C"/>
              </a:solidFill>
              <a:latin typeface="Open Sans"/>
              <a:ea typeface="Open Sans"/>
              <a:cs typeface="Open Sans"/>
              <a:sym typeface="Open Sans"/>
            </a:endParaRPr>
          </a:p>
        </p:txBody>
      </p:sp>
      <p:sp>
        <p:nvSpPr>
          <p:cNvPr id="291" name="Google Shape;291;p6"/>
          <p:cNvSpPr txBox="1">
            <a:spLocks noGrp="1"/>
          </p:cNvSpPr>
          <p:nvPr>
            <p:ph type="body" idx="1"/>
          </p:nvPr>
        </p:nvSpPr>
        <p:spPr>
          <a:xfrm>
            <a:off x="670382" y="2048638"/>
            <a:ext cx="9613800" cy="35994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dirty="0">
                <a:solidFill>
                  <a:srgbClr val="3F3F3F"/>
                </a:solidFill>
                <a:latin typeface="Open Sans"/>
                <a:ea typeface="Open Sans"/>
                <a:cs typeface="Open Sans"/>
                <a:sym typeface="Open Sans"/>
              </a:rPr>
              <a:t>It is a free tool available for everyone, it allows authors to keep track of citations to their articles.</a:t>
            </a:r>
            <a:endParaRPr dirty="0">
              <a:solidFill>
                <a:srgbClr val="3F3F3F"/>
              </a:solidFill>
              <a:latin typeface="Open Sans"/>
              <a:ea typeface="Open Sans"/>
              <a:cs typeface="Open Sans"/>
              <a:sym typeface="Open Sans"/>
            </a:endParaRPr>
          </a:p>
          <a:p>
            <a:pPr marL="914400" lvl="0" indent="-3810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Authors can find out who is citing their publications, graph citations over time, and compute several citation metrics. </a:t>
            </a:r>
            <a:endParaRPr dirty="0">
              <a:solidFill>
                <a:srgbClr val="3F3F3F"/>
              </a:solidFill>
              <a:latin typeface="Open Sans"/>
              <a:ea typeface="Open Sans"/>
              <a:cs typeface="Open Sans"/>
              <a:sym typeface="Open Sans"/>
            </a:endParaRPr>
          </a:p>
          <a:p>
            <a:pPr marL="914400" lvl="0" indent="-3810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Bibliometrics indicators, such as number of articles and </a:t>
            </a:r>
            <a:r>
              <a:rPr lang="en-US" i="1" dirty="0">
                <a:solidFill>
                  <a:srgbClr val="3F3F3F"/>
                </a:solidFill>
                <a:latin typeface="Open Sans"/>
                <a:ea typeface="Open Sans"/>
                <a:cs typeface="Open Sans"/>
                <a:sym typeface="Open Sans"/>
              </a:rPr>
              <a:t>h</a:t>
            </a:r>
            <a:r>
              <a:rPr lang="en-US" dirty="0">
                <a:solidFill>
                  <a:srgbClr val="3F3F3F"/>
                </a:solidFill>
                <a:latin typeface="Open Sans"/>
                <a:ea typeface="Open Sans"/>
                <a:cs typeface="Open Sans"/>
                <a:sym typeface="Open Sans"/>
              </a:rPr>
              <a:t>-index will be presented and updated automatically as new citations are added to Google Scholar.</a:t>
            </a:r>
            <a:endParaRPr dirty="0">
              <a:solidFill>
                <a:srgbClr val="3F3F3F"/>
              </a:solidFill>
              <a:latin typeface="Open Sans"/>
              <a:ea typeface="Open Sans"/>
              <a:cs typeface="Open Sans"/>
              <a:sym typeface="Open Sans"/>
            </a:endParaRPr>
          </a:p>
          <a:p>
            <a:pPr marL="914400" lvl="0" indent="-3810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To see your own Google Scholar </a:t>
            </a:r>
            <a:r>
              <a:rPr lang="en-US" dirty="0">
                <a:solidFill>
                  <a:srgbClr val="424242"/>
                </a:solidFill>
                <a:latin typeface="Open Sans"/>
                <a:ea typeface="Open Sans"/>
                <a:cs typeface="Open Sans"/>
                <a:sym typeface="Open Sans"/>
              </a:rPr>
              <a:t>Profile, visit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https://scholar.google.com</a:t>
            </a:r>
            <a:r>
              <a:rPr lang="en-US" dirty="0">
                <a:solidFill>
                  <a:schemeClr val="accent5"/>
                </a:solidFill>
                <a:latin typeface="Open Sans"/>
                <a:ea typeface="Open Sans"/>
                <a:cs typeface="Open Sans"/>
                <a:sym typeface="Open Sans"/>
              </a:rPr>
              <a:t>,</a:t>
            </a:r>
            <a:r>
              <a:rPr lang="en-US" dirty="0">
                <a:solidFill>
                  <a:srgbClr val="3F3F3F"/>
                </a:solidFill>
                <a:latin typeface="Open Sans"/>
                <a:ea typeface="Open Sans"/>
                <a:cs typeface="Open Sans"/>
                <a:sym typeface="Open Sans"/>
              </a:rPr>
              <a:t> sign in and click on “</a:t>
            </a:r>
            <a:r>
              <a:rPr lang="en-US" dirty="0">
                <a:solidFill>
                  <a:srgbClr val="424242"/>
                </a:solidFill>
                <a:latin typeface="Open Sans"/>
                <a:ea typeface="Open Sans"/>
                <a:cs typeface="Open Sans"/>
                <a:sym typeface="Open Sans"/>
              </a:rPr>
              <a:t>My profile”.</a:t>
            </a:r>
            <a:endParaRPr dirty="0">
              <a:solidFill>
                <a:srgbClr val="424242"/>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solidFill>
                  <a:srgbClr val="586F7C"/>
                </a:solidFill>
                <a:latin typeface="Open Sans"/>
                <a:ea typeface="Open Sans"/>
                <a:cs typeface="Open Sans"/>
                <a:sym typeface="Open Sans"/>
              </a:rPr>
              <a:t>Google Scholar Metrics</a:t>
            </a:r>
            <a:endParaRPr>
              <a:solidFill>
                <a:srgbClr val="586F7C"/>
              </a:solidFill>
              <a:latin typeface="Open Sans"/>
              <a:ea typeface="Open Sans"/>
              <a:cs typeface="Open Sans"/>
              <a:sym typeface="Open Sans"/>
            </a:endParaRPr>
          </a:p>
        </p:txBody>
      </p:sp>
      <p:sp>
        <p:nvSpPr>
          <p:cNvPr id="298" name="Google Shape;298;p7"/>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3600"/>
              <a:buFont typeface="Trebuchet MS"/>
              <a:buNone/>
            </a:pPr>
            <a:fld id="{00000000-1234-1234-1234-123412341234}" type="slidenum">
              <a:rPr lang="en-US"/>
              <a:t>23</a:t>
            </a:fld>
            <a:endParaRPr/>
          </a:p>
        </p:txBody>
      </p:sp>
      <p:sp>
        <p:nvSpPr>
          <p:cNvPr id="299" name="Google Shape;299;p7"/>
          <p:cNvSpPr txBox="1">
            <a:spLocks noGrp="1"/>
          </p:cNvSpPr>
          <p:nvPr>
            <p:ph type="body" idx="1"/>
          </p:nvPr>
        </p:nvSpPr>
        <p:spPr>
          <a:xfrm>
            <a:off x="125225" y="2247325"/>
            <a:ext cx="5121300" cy="35994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dirty="0">
                <a:solidFill>
                  <a:srgbClr val="000000"/>
                </a:solidFill>
                <a:latin typeface="Open Sans"/>
                <a:ea typeface="Open Sans"/>
                <a:cs typeface="Open Sans"/>
                <a:sym typeface="Open Sans"/>
              </a:rPr>
              <a:t>Help users to find a journal to publish.</a:t>
            </a:r>
            <a:endParaRPr dirty="0">
              <a:solidFill>
                <a:srgbClr val="000000"/>
              </a:solidFill>
              <a:latin typeface="Open Sans"/>
              <a:ea typeface="Open Sans"/>
              <a:cs typeface="Open Sans"/>
              <a:sym typeface="Open Sans"/>
            </a:endParaRPr>
          </a:p>
          <a:p>
            <a:pPr marL="914400" lvl="0" indent="-381000" algn="l" rtl="0">
              <a:lnSpc>
                <a:spcPct val="100000"/>
              </a:lnSpc>
              <a:spcBef>
                <a:spcPts val="1000"/>
              </a:spcBef>
              <a:spcAft>
                <a:spcPts val="0"/>
              </a:spcAft>
              <a:buClr>
                <a:srgbClr val="000000"/>
              </a:buClr>
              <a:buSzPts val="2400"/>
              <a:buChar char="●"/>
            </a:pPr>
            <a:r>
              <a:rPr lang="en-US" sz="2000" dirty="0">
                <a:solidFill>
                  <a:schemeClr val="tx1">
                    <a:lumMod val="75000"/>
                    <a:lumOff val="25000"/>
                  </a:schemeClr>
                </a:solidFill>
                <a:latin typeface="Open Sans"/>
                <a:ea typeface="Open Sans"/>
                <a:cs typeface="Open Sans"/>
                <a:sym typeface="Open Sans"/>
              </a:rPr>
              <a:t>Accessible from the Google Scholar menu, provides metrics, e.g., </a:t>
            </a:r>
            <a:r>
              <a:rPr lang="en-US" sz="2000" i="1" dirty="0">
                <a:solidFill>
                  <a:schemeClr val="tx1">
                    <a:lumMod val="75000"/>
                    <a:lumOff val="25000"/>
                  </a:schemeClr>
                </a:solidFill>
                <a:latin typeface="Open Sans"/>
                <a:ea typeface="Open Sans"/>
                <a:cs typeface="Open Sans"/>
                <a:sym typeface="Open Sans"/>
              </a:rPr>
              <a:t>h</a:t>
            </a:r>
            <a:r>
              <a:rPr lang="en-US" sz="2000" dirty="0">
                <a:solidFill>
                  <a:schemeClr val="tx1">
                    <a:lumMod val="75000"/>
                    <a:lumOff val="25000"/>
                  </a:schemeClr>
                </a:solidFill>
                <a:latin typeface="Open Sans"/>
                <a:ea typeface="Open Sans"/>
                <a:cs typeface="Open Sans"/>
                <a:sym typeface="Open Sans"/>
              </a:rPr>
              <a:t>5-index for publications indexed in Google Scholar. </a:t>
            </a:r>
            <a:endParaRPr sz="2000" dirty="0">
              <a:solidFill>
                <a:schemeClr val="tx1">
                  <a:lumMod val="75000"/>
                  <a:lumOff val="25000"/>
                </a:schemeClr>
              </a:solidFill>
              <a:latin typeface="Open Sans"/>
              <a:ea typeface="Open Sans"/>
              <a:cs typeface="Open Sans"/>
              <a:sym typeface="Open Sans"/>
            </a:endParaRPr>
          </a:p>
          <a:p>
            <a:pPr marL="914400" lvl="0" indent="-381000" algn="l" rtl="0">
              <a:lnSpc>
                <a:spcPct val="100000"/>
              </a:lnSpc>
              <a:spcBef>
                <a:spcPts val="1000"/>
              </a:spcBef>
              <a:spcAft>
                <a:spcPts val="0"/>
              </a:spcAft>
              <a:buClr>
                <a:srgbClr val="000000"/>
              </a:buClr>
              <a:buSzPts val="2400"/>
              <a:buChar char="●"/>
            </a:pPr>
            <a:r>
              <a:rPr lang="en-US" sz="2000" dirty="0">
                <a:solidFill>
                  <a:schemeClr val="tx1">
                    <a:lumMod val="75000"/>
                    <a:lumOff val="25000"/>
                  </a:schemeClr>
                </a:solidFill>
                <a:latin typeface="Open Sans"/>
                <a:ea typeface="Open Sans"/>
                <a:cs typeface="Open Sans"/>
                <a:sym typeface="Open Sans"/>
              </a:rPr>
              <a:t>For publications in English, the metrics can be filtered by subject category and sub-category.</a:t>
            </a:r>
            <a:endParaRPr dirty="0">
              <a:solidFill>
                <a:schemeClr val="tx1">
                  <a:lumMod val="75000"/>
                  <a:lumOff val="25000"/>
                </a:schemeClr>
              </a:solidFill>
            </a:endParaRPr>
          </a:p>
          <a:p>
            <a:pPr marL="914400" lvl="0" indent="-228600" algn="l" rtl="0">
              <a:lnSpc>
                <a:spcPct val="100000"/>
              </a:lnSpc>
              <a:spcBef>
                <a:spcPts val="1000"/>
              </a:spcBef>
              <a:spcAft>
                <a:spcPts val="0"/>
              </a:spcAft>
              <a:buClr>
                <a:schemeClr val="dk1"/>
              </a:buClr>
              <a:buSzPts val="2400"/>
              <a:buNone/>
            </a:pPr>
            <a:endParaRPr dirty="0">
              <a:solidFill>
                <a:srgbClr val="000000"/>
              </a:solidFill>
              <a:latin typeface="Open Sans"/>
              <a:ea typeface="Open Sans"/>
              <a:cs typeface="Open Sans"/>
              <a:sym typeface="Open Sans"/>
            </a:endParaRPr>
          </a:p>
        </p:txBody>
      </p:sp>
      <p:pic>
        <p:nvPicPr>
          <p:cNvPr id="300" name="Google Shape;300;p7"/>
          <p:cNvPicPr preferRelativeResize="0"/>
          <p:nvPr/>
        </p:nvPicPr>
        <p:blipFill rotWithShape="1">
          <a:blip r:embed="rId3">
            <a:alphaModFix/>
          </a:blip>
          <a:srcRect/>
          <a:stretch/>
        </p:blipFill>
        <p:spPr>
          <a:xfrm>
            <a:off x="5246529" y="1844029"/>
            <a:ext cx="6705289" cy="449563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306" name="Google Shape;306;p22"/>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p>
            <a:pPr marL="460375" lvl="0" indent="-342900" algn="l" rtl="0">
              <a:lnSpc>
                <a:spcPct val="12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This lesson introduced  the concept of research assessment, particularly in academia. </a:t>
            </a:r>
            <a:endParaRPr>
              <a:solidFill>
                <a:srgbClr val="3F3F3F"/>
              </a:solidFill>
              <a:latin typeface="Open Sans"/>
              <a:ea typeface="Open Sans"/>
              <a:cs typeface="Open Sans"/>
              <a:sym typeface="Open Sans"/>
            </a:endParaRPr>
          </a:p>
          <a:p>
            <a:pPr marL="460375" lvl="0" indent="-342900" algn="l" rtl="0">
              <a:lnSpc>
                <a:spcPct val="12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Commonly used methodologies in research impact analysis, including bibliometric indicators were introduced. </a:t>
            </a:r>
            <a:endParaRPr>
              <a:solidFill>
                <a:srgbClr val="3F3F3F"/>
              </a:solidFill>
              <a:latin typeface="Open Sans"/>
              <a:ea typeface="Open Sans"/>
              <a:cs typeface="Open Sans"/>
              <a:sym typeface="Open Sans"/>
            </a:endParaRPr>
          </a:p>
          <a:p>
            <a:pPr marL="460375" lvl="0" indent="-342900" algn="l" rtl="0">
              <a:lnSpc>
                <a:spcPct val="12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An overview of prominent existing tools and services for research assessment were shown towards the end of the lesson. </a:t>
            </a:r>
            <a:endParaRPr>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
          <p:cNvPicPr preferRelativeResize="0"/>
          <p:nvPr/>
        </p:nvPicPr>
        <p:blipFill rotWithShape="1">
          <a:blip r:embed="rId3">
            <a:alphaModFix/>
          </a:blip>
          <a:srcRect/>
          <a:stretch/>
        </p:blipFill>
        <p:spPr>
          <a:xfrm>
            <a:off x="1126230" y="6140558"/>
            <a:ext cx="1523874" cy="633932"/>
          </a:xfrm>
          <a:prstGeom prst="rect">
            <a:avLst/>
          </a:prstGeom>
          <a:noFill/>
          <a:ln>
            <a:noFill/>
          </a:ln>
        </p:spPr>
      </p:pic>
      <p:pic>
        <p:nvPicPr>
          <p:cNvPr id="312" name="Google Shape;312;p1"/>
          <p:cNvPicPr preferRelativeResize="0"/>
          <p:nvPr/>
        </p:nvPicPr>
        <p:blipFill rotWithShape="1">
          <a:blip r:embed="rId4">
            <a:alphaModFix/>
          </a:blip>
          <a:srcRect/>
          <a:stretch/>
        </p:blipFill>
        <p:spPr>
          <a:xfrm>
            <a:off x="3286867" y="6230548"/>
            <a:ext cx="1962615" cy="515077"/>
          </a:xfrm>
          <a:prstGeom prst="rect">
            <a:avLst/>
          </a:prstGeom>
          <a:noFill/>
          <a:ln>
            <a:noFill/>
          </a:ln>
        </p:spPr>
      </p:pic>
      <p:pic>
        <p:nvPicPr>
          <p:cNvPr id="313" name="Google Shape;313;p1"/>
          <p:cNvPicPr preferRelativeResize="0"/>
          <p:nvPr/>
        </p:nvPicPr>
        <p:blipFill rotWithShape="1">
          <a:blip r:embed="rId5">
            <a:alphaModFix/>
          </a:blip>
          <a:srcRect/>
          <a:stretch/>
        </p:blipFill>
        <p:spPr>
          <a:xfrm>
            <a:off x="5883073" y="6179368"/>
            <a:ext cx="1612437" cy="693960"/>
          </a:xfrm>
          <a:prstGeom prst="rect">
            <a:avLst/>
          </a:prstGeom>
          <a:noFill/>
          <a:ln>
            <a:noFill/>
          </a:ln>
        </p:spPr>
      </p:pic>
      <p:pic>
        <p:nvPicPr>
          <p:cNvPr id="314" name="Google Shape;314;p1"/>
          <p:cNvPicPr preferRelativeResize="0"/>
          <p:nvPr/>
        </p:nvPicPr>
        <p:blipFill rotWithShape="1">
          <a:blip r:embed="rId6">
            <a:alphaModFix/>
          </a:blip>
          <a:srcRect/>
          <a:stretch/>
        </p:blipFill>
        <p:spPr>
          <a:xfrm>
            <a:off x="8132273" y="6204141"/>
            <a:ext cx="1468377" cy="567893"/>
          </a:xfrm>
          <a:prstGeom prst="rect">
            <a:avLst/>
          </a:prstGeom>
          <a:noFill/>
          <a:ln>
            <a:noFill/>
          </a:ln>
        </p:spPr>
      </p:pic>
      <p:pic>
        <p:nvPicPr>
          <p:cNvPr id="315" name="Google Shape;315;p1"/>
          <p:cNvPicPr preferRelativeResize="0"/>
          <p:nvPr/>
        </p:nvPicPr>
        <p:blipFill rotWithShape="1">
          <a:blip r:embed="rId7">
            <a:alphaModFix/>
          </a:blip>
          <a:srcRect/>
          <a:stretch/>
        </p:blipFill>
        <p:spPr>
          <a:xfrm>
            <a:off x="10091716" y="6198989"/>
            <a:ext cx="1468374" cy="624061"/>
          </a:xfrm>
          <a:prstGeom prst="rect">
            <a:avLst/>
          </a:prstGeom>
          <a:noFill/>
          <a:ln>
            <a:noFill/>
          </a:ln>
        </p:spPr>
      </p:pic>
      <p:sp>
        <p:nvSpPr>
          <p:cNvPr id="316" name="Google Shape;316;p1"/>
          <p:cNvSpPr/>
          <p:nvPr/>
        </p:nvSpPr>
        <p:spPr>
          <a:xfrm>
            <a:off x="3048000" y="2402339"/>
            <a:ext cx="6096000" cy="295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r>
              <a:rPr lang="en-US" sz="3000" b="0" i="0" u="sng" strike="noStrike" cap="none">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accent5"/>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Arial"/>
              <a:buNone/>
            </a:pPr>
            <a:br>
              <a:rPr lang="en-US" sz="2000" b="0" i="0" u="none" strike="noStrike" cap="none">
                <a:solidFill>
                  <a:srgbClr val="F8981D"/>
                </a:solidFill>
                <a:latin typeface="Open Sans"/>
                <a:ea typeface="Open Sans"/>
                <a:cs typeface="Open Sans"/>
                <a:sym typeface="Open Sans"/>
              </a:rPr>
            </a:br>
            <a:endParaRPr sz="3000" b="0" i="0" u="none" strike="noStrike" cap="none">
              <a:solidFill>
                <a:srgbClr val="F8981D"/>
              </a:solidFill>
              <a:latin typeface="Open Sans"/>
              <a:ea typeface="Open Sans"/>
              <a:cs typeface="Open Sans"/>
              <a:sym typeface="Open Sans"/>
            </a:endParaRPr>
          </a:p>
        </p:txBody>
      </p:sp>
      <p:sp>
        <p:nvSpPr>
          <p:cNvPr id="317" name="Google Shape;317;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8" name="Google Shape;98;p2"/>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342900" lvl="0" indent="-355256" algn="l" rtl="0">
              <a:lnSpc>
                <a:spcPct val="190000"/>
              </a:lnSpc>
              <a:spcBef>
                <a:spcPts val="0"/>
              </a:spcBef>
              <a:spcAft>
                <a:spcPts val="0"/>
              </a:spcAft>
              <a:buClr>
                <a:schemeClr val="dk2"/>
              </a:buClr>
              <a:buSzPts val="2595"/>
              <a:buChar char="●"/>
            </a:pPr>
            <a:r>
              <a:rPr lang="en-US">
                <a:solidFill>
                  <a:srgbClr val="3F3F3F"/>
                </a:solidFill>
                <a:latin typeface="Open Sans"/>
                <a:ea typeface="Open Sans"/>
                <a:cs typeface="Open Sans"/>
                <a:sym typeface="Open Sans"/>
              </a:rPr>
              <a:t>Become familiar with research impact and how it is evaluated</a:t>
            </a:r>
            <a:endParaRPr>
              <a:solidFill>
                <a:srgbClr val="3F3F3F"/>
              </a:solidFill>
            </a:endParaRPr>
          </a:p>
          <a:p>
            <a:pPr marL="342900" lvl="0" indent="-355256" algn="l" rtl="0">
              <a:lnSpc>
                <a:spcPct val="190000"/>
              </a:lnSpc>
              <a:spcBef>
                <a:spcPts val="0"/>
              </a:spcBef>
              <a:spcAft>
                <a:spcPts val="0"/>
              </a:spcAft>
              <a:buClr>
                <a:schemeClr val="dk2"/>
              </a:buClr>
              <a:buSzPts val="2595"/>
              <a:buChar char="●"/>
            </a:pPr>
            <a:r>
              <a:rPr lang="en-US">
                <a:solidFill>
                  <a:srgbClr val="3F3F3F"/>
                </a:solidFill>
                <a:latin typeface="Open Sans"/>
                <a:ea typeface="Open Sans"/>
                <a:cs typeface="Open Sans"/>
                <a:sym typeface="Open Sans"/>
              </a:rPr>
              <a:t>Understand commonly used indicators and methodologies</a:t>
            </a:r>
            <a:endParaRPr>
              <a:solidFill>
                <a:srgbClr val="3F3F3F"/>
              </a:solidFill>
            </a:endParaRPr>
          </a:p>
          <a:p>
            <a:pPr marL="342900" lvl="0" indent="-355256" algn="l" rtl="0">
              <a:lnSpc>
                <a:spcPct val="190000"/>
              </a:lnSpc>
              <a:spcBef>
                <a:spcPts val="0"/>
              </a:spcBef>
              <a:spcAft>
                <a:spcPts val="0"/>
              </a:spcAft>
              <a:buClr>
                <a:schemeClr val="dk2"/>
              </a:buClr>
              <a:buSzPts val="2595"/>
              <a:buChar char="●"/>
            </a:pPr>
            <a:r>
              <a:rPr lang="en-US">
                <a:solidFill>
                  <a:srgbClr val="3F3F3F"/>
                </a:solidFill>
                <a:latin typeface="Open Sans"/>
                <a:ea typeface="Open Sans"/>
                <a:cs typeface="Open Sans"/>
                <a:sym typeface="Open Sans"/>
              </a:rPr>
              <a:t>Understand alternative merits to journal-based metrics</a:t>
            </a:r>
            <a:endParaRPr>
              <a:solidFill>
                <a:srgbClr val="3F3F3F"/>
              </a:solidFill>
              <a:latin typeface="Open Sans"/>
              <a:ea typeface="Open Sans"/>
              <a:cs typeface="Open Sans"/>
              <a:sym typeface="Open Sans"/>
            </a:endParaRPr>
          </a:p>
          <a:p>
            <a:pPr marL="342900" lvl="0" indent="-355256" algn="l" rtl="0">
              <a:lnSpc>
                <a:spcPct val="190000"/>
              </a:lnSpc>
              <a:spcBef>
                <a:spcPts val="0"/>
              </a:spcBef>
              <a:spcAft>
                <a:spcPts val="0"/>
              </a:spcAft>
              <a:buClr>
                <a:schemeClr val="dk2"/>
              </a:buClr>
              <a:buSzPts val="2595"/>
              <a:buChar char="●"/>
            </a:pPr>
            <a:r>
              <a:rPr lang="en-US">
                <a:solidFill>
                  <a:srgbClr val="424242"/>
                </a:solidFill>
                <a:latin typeface="Open Sans"/>
                <a:ea typeface="Open Sans"/>
                <a:cs typeface="Open Sans"/>
                <a:sym typeface="Open Sans"/>
              </a:rPr>
              <a:t>Recognize existing tools such as Google scholar, Altmetrics, Scopus, Web of science, Dimensions, Scival, InCites and </a:t>
            </a:r>
            <a:r>
              <a:rPr lang="en-US">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Lens</a:t>
            </a:r>
            <a:endParaRPr>
              <a:solidFill>
                <a:srgbClr val="3F3F3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Research Impact </a:t>
            </a:r>
            <a:br>
              <a:rPr lang="en-US" sz="3600">
                <a:solidFill>
                  <a:srgbClr val="586F7C"/>
                </a:solidFill>
                <a:latin typeface="Open Sans"/>
                <a:ea typeface="Open Sans"/>
                <a:cs typeface="Open Sans"/>
                <a:sym typeface="Open Sans"/>
              </a:rPr>
            </a:br>
            <a:endParaRPr sz="3600">
              <a:solidFill>
                <a:srgbClr val="586F7C"/>
              </a:solidFill>
              <a:latin typeface="Open Sans"/>
              <a:ea typeface="Open Sans"/>
              <a:cs typeface="Open Sans"/>
              <a:sym typeface="Open Sans"/>
            </a:endParaRPr>
          </a:p>
        </p:txBody>
      </p:sp>
      <p:sp>
        <p:nvSpPr>
          <p:cNvPr id="105" name="Google Shape;105;p3"/>
          <p:cNvSpPr txBox="1">
            <a:spLocks noGrp="1"/>
          </p:cNvSpPr>
          <p:nvPr>
            <p:ph type="body" idx="1"/>
          </p:nvPr>
        </p:nvSpPr>
        <p:spPr>
          <a:xfrm>
            <a:off x="125246" y="1702336"/>
            <a:ext cx="9613800" cy="35994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Research impact can simply be defined as the good that researchers can do in the world.</a:t>
            </a:r>
            <a:endParaRPr>
              <a:solidFill>
                <a:srgbClr val="3F3F3F"/>
              </a:solidFill>
            </a:endParaRPr>
          </a:p>
          <a:p>
            <a:pPr marL="228600" lvl="0" indent="-228600" algn="l" rtl="0">
              <a:lnSpc>
                <a:spcPct val="120000"/>
              </a:lnSpc>
              <a:spcBef>
                <a:spcPts val="0"/>
              </a:spcBef>
              <a:spcAft>
                <a:spcPts val="0"/>
              </a:spcAft>
              <a:buClr>
                <a:schemeClr val="dk2"/>
              </a:buClr>
              <a:buSzPts val="2400"/>
              <a:buFont typeface="Open Sans"/>
              <a:buChar char="•"/>
            </a:pPr>
            <a:r>
              <a:rPr lang="en-US">
                <a:solidFill>
                  <a:srgbClr val="3F3F3F"/>
                </a:solidFill>
                <a:latin typeface="Open Sans"/>
                <a:ea typeface="Open Sans"/>
                <a:cs typeface="Open Sans"/>
                <a:sym typeface="Open Sans"/>
              </a:rPr>
              <a:t>Academic impact, the focus of this lesson, is the intellectual contribution that a researcher has made in his/her field of study within academia.</a:t>
            </a:r>
            <a:endParaRPr>
              <a:solidFill>
                <a:srgbClr val="3F3F3F"/>
              </a:solidFill>
              <a:latin typeface="Open Sans"/>
              <a:ea typeface="Open Sans"/>
              <a:cs typeface="Open Sans"/>
              <a:sym typeface="Open Sans"/>
            </a:endParaRPr>
          </a:p>
          <a:p>
            <a:pPr marL="228600" lvl="0" indent="-228600" algn="l" rtl="0">
              <a:lnSpc>
                <a:spcPct val="120000"/>
              </a:lnSpc>
              <a:spcBef>
                <a:spcPts val="0"/>
              </a:spcBef>
              <a:spcAft>
                <a:spcPts val="0"/>
              </a:spcAft>
              <a:buClr>
                <a:schemeClr val="dk2"/>
              </a:buClr>
              <a:buSzPts val="2400"/>
              <a:buFont typeface="Open Sans"/>
              <a:buChar char="•"/>
            </a:pPr>
            <a:r>
              <a:rPr lang="en-US" sz="2400">
                <a:solidFill>
                  <a:srgbClr val="3F3F3F"/>
                </a:solidFill>
                <a:latin typeface="Open Sans"/>
                <a:ea typeface="Open Sans"/>
                <a:cs typeface="Open Sans"/>
                <a:sym typeface="Open Sans"/>
              </a:rPr>
              <a:t>Forms of research impact include: </a:t>
            </a:r>
            <a:endParaRPr>
              <a:solidFill>
                <a:srgbClr val="3F3F3F"/>
              </a:solidFill>
            </a:endParaRPr>
          </a:p>
          <a:p>
            <a:pPr marL="0" lvl="0" indent="0" algn="l" rtl="0">
              <a:lnSpc>
                <a:spcPct val="120000"/>
              </a:lnSpc>
              <a:spcBef>
                <a:spcPts val="0"/>
              </a:spcBef>
              <a:spcAft>
                <a:spcPts val="0"/>
              </a:spcAft>
              <a:buClr>
                <a:schemeClr val="dk2"/>
              </a:buClr>
              <a:buSzPts val="2400"/>
              <a:buNone/>
            </a:pPr>
            <a:endParaRPr sz="2400">
              <a:solidFill>
                <a:srgbClr val="3F3F3F"/>
              </a:solidFill>
              <a:latin typeface="Open Sans"/>
              <a:ea typeface="Open Sans"/>
              <a:cs typeface="Open Sans"/>
              <a:sym typeface="Open Sans"/>
            </a:endParaRPr>
          </a:p>
          <a:p>
            <a:pPr marL="0" lvl="0" indent="0" algn="l" rtl="0">
              <a:lnSpc>
                <a:spcPct val="120000"/>
              </a:lnSpc>
              <a:spcBef>
                <a:spcPts val="0"/>
              </a:spcBef>
              <a:spcAft>
                <a:spcPts val="0"/>
              </a:spcAft>
              <a:buClr>
                <a:schemeClr val="dk2"/>
              </a:buClr>
              <a:buSzPts val="2400"/>
              <a:buNone/>
            </a:pPr>
            <a:endParaRPr sz="2400">
              <a:solidFill>
                <a:srgbClr val="3F3F3F"/>
              </a:solidFill>
              <a:latin typeface="Open Sans"/>
              <a:ea typeface="Open Sans"/>
              <a:cs typeface="Open Sans"/>
              <a:sym typeface="Open Sans"/>
            </a:endParaRPr>
          </a:p>
        </p:txBody>
      </p:sp>
      <p:pic>
        <p:nvPicPr>
          <p:cNvPr id="106" name="Google Shape;106;p3" descr="https://lh3.googleusercontent.com/rq39okHvm5__kG6Jzo-6ngGQIdlv_gQLXptXJaXfRJC3qXKbIfqK2sFgQ7rVEDqa5is0GmY52-A-24E0e9oO21OMH46pYW6CEfreT5ZPgXQpSov4tNKDUtIFkfJkPkvfisxgmxo"/>
          <p:cNvPicPr preferRelativeResize="0"/>
          <p:nvPr/>
        </p:nvPicPr>
        <p:blipFill rotWithShape="1">
          <a:blip r:embed="rId3">
            <a:alphaModFix/>
          </a:blip>
          <a:srcRect/>
          <a:stretch/>
        </p:blipFill>
        <p:spPr>
          <a:xfrm>
            <a:off x="6012468" y="3866904"/>
            <a:ext cx="5039288" cy="2840846"/>
          </a:xfrm>
          <a:prstGeom prst="rect">
            <a:avLst/>
          </a:prstGeom>
          <a:noFill/>
          <a:ln>
            <a:noFill/>
          </a:ln>
        </p:spPr>
      </p:pic>
      <p:sp>
        <p:nvSpPr>
          <p:cNvPr id="107" name="Google Shape;107;p3"/>
          <p:cNvSpPr/>
          <p:nvPr/>
        </p:nvSpPr>
        <p:spPr>
          <a:xfrm>
            <a:off x="4577346" y="4273060"/>
            <a:ext cx="1112822" cy="702322"/>
          </a:xfrm>
          <a:prstGeom prst="righ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1</a:t>
            </a:r>
            <a:endParaRPr sz="1800" b="1" i="0" u="none" strike="noStrike" cap="none">
              <a:solidFill>
                <a:schemeClr val="dk1"/>
              </a:solidFill>
              <a:latin typeface="Open Sans"/>
              <a:ea typeface="Open Sans"/>
              <a:cs typeface="Open Sans"/>
              <a:sym typeface="Open Sans"/>
            </a:endParaRPr>
          </a:p>
        </p:txBody>
      </p:sp>
      <p:sp>
        <p:nvSpPr>
          <p:cNvPr id="108" name="Google Shape;108;p3"/>
          <p:cNvSpPr/>
          <p:nvPr/>
        </p:nvSpPr>
        <p:spPr>
          <a:xfrm>
            <a:off x="11051738" y="4130302"/>
            <a:ext cx="967200" cy="719700"/>
          </a:xfrm>
          <a:prstGeom prst="lef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2</a:t>
            </a:r>
            <a:endParaRPr sz="1800" b="1" i="0" u="none" strike="noStrike" cap="none">
              <a:solidFill>
                <a:schemeClr val="dk1"/>
              </a:solidFill>
              <a:latin typeface="Open Sans"/>
              <a:ea typeface="Open Sans"/>
              <a:cs typeface="Open Sans"/>
              <a:sym typeface="Open Sans"/>
            </a:endParaRPr>
          </a:p>
        </p:txBody>
      </p:sp>
      <p:sp>
        <p:nvSpPr>
          <p:cNvPr id="109" name="Google Shape;109;p3"/>
          <p:cNvSpPr/>
          <p:nvPr/>
        </p:nvSpPr>
        <p:spPr>
          <a:xfrm>
            <a:off x="4577346" y="5544369"/>
            <a:ext cx="1112822" cy="702322"/>
          </a:xfrm>
          <a:prstGeom prst="righ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3</a:t>
            </a:r>
            <a:endParaRPr sz="1800" b="1" i="0" u="none" strike="noStrike" cap="none">
              <a:solidFill>
                <a:schemeClr val="dk1"/>
              </a:solidFill>
              <a:latin typeface="Open Sans"/>
              <a:ea typeface="Open Sans"/>
              <a:cs typeface="Open Sans"/>
              <a:sym typeface="Open Sans"/>
            </a:endParaRPr>
          </a:p>
        </p:txBody>
      </p:sp>
      <p:sp>
        <p:nvSpPr>
          <p:cNvPr id="110" name="Google Shape;110;p3"/>
          <p:cNvSpPr/>
          <p:nvPr/>
        </p:nvSpPr>
        <p:spPr>
          <a:xfrm>
            <a:off x="11051763" y="5592120"/>
            <a:ext cx="967200" cy="606900"/>
          </a:xfrm>
          <a:prstGeom prst="leftArrow">
            <a:avLst>
              <a:gd name="adj1" fmla="val 50000"/>
              <a:gd name="adj2" fmla="val 50000"/>
            </a:avLst>
          </a:prstGeom>
          <a:solidFill>
            <a:srgbClr val="51B948"/>
          </a:solidFill>
          <a:ln w="25400" cap="flat" cmpd="sng">
            <a:solidFill>
              <a:srgbClr val="51B9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4</a:t>
            </a:r>
            <a:endParaRPr sz="18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0"/>
          <p:cNvSpPr txBox="1">
            <a:spLocks noGrp="1"/>
          </p:cNvSpPr>
          <p:nvPr>
            <p:ph type="title"/>
          </p:nvPr>
        </p:nvSpPr>
        <p:spPr>
          <a:xfrm>
            <a:off x="0" y="378812"/>
            <a:ext cx="7793502"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sz="3330">
                <a:solidFill>
                  <a:srgbClr val="586F7C"/>
                </a:solidFill>
                <a:latin typeface="Open Sans"/>
                <a:ea typeface="Open Sans"/>
                <a:cs typeface="Open Sans"/>
                <a:sym typeface="Open Sans"/>
              </a:rPr>
              <a:t>Key factors for evaluating research impact in research orgs.  </a:t>
            </a:r>
            <a:endParaRPr sz="3330">
              <a:solidFill>
                <a:srgbClr val="586F7C"/>
              </a:solidFill>
              <a:latin typeface="Open Sans"/>
              <a:ea typeface="Open Sans"/>
              <a:cs typeface="Open Sans"/>
              <a:sym typeface="Open Sans"/>
            </a:endParaRPr>
          </a:p>
        </p:txBody>
      </p:sp>
      <p:grpSp>
        <p:nvGrpSpPr>
          <p:cNvPr id="116" name="Google Shape;116;p40"/>
          <p:cNvGrpSpPr/>
          <p:nvPr/>
        </p:nvGrpSpPr>
        <p:grpSpPr>
          <a:xfrm>
            <a:off x="-4528359" y="943043"/>
            <a:ext cx="14758901" cy="6202835"/>
            <a:chOff x="-5208680" y="-797833"/>
            <a:chExt cx="14758901" cy="6202835"/>
          </a:xfrm>
        </p:grpSpPr>
        <p:sp>
          <p:nvSpPr>
            <p:cNvPr id="117" name="Google Shape;117;p40"/>
            <p:cNvSpPr/>
            <p:nvPr/>
          </p:nvSpPr>
          <p:spPr>
            <a:xfrm>
              <a:off x="-5208680" y="-797833"/>
              <a:ext cx="6202835" cy="6202835"/>
            </a:xfrm>
            <a:prstGeom prst="blockArc">
              <a:avLst>
                <a:gd name="adj1" fmla="val 18900000"/>
                <a:gd name="adj2" fmla="val 2700000"/>
                <a:gd name="adj3" fmla="val 348"/>
              </a:avLst>
            </a:pr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0"/>
            <p:cNvSpPr/>
            <p:nvPr/>
          </p:nvSpPr>
          <p:spPr>
            <a:xfrm>
              <a:off x="639475" y="460716"/>
              <a:ext cx="8910746" cy="921433"/>
            </a:xfrm>
            <a:prstGeom prst="rect">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0"/>
            <p:cNvSpPr txBox="1"/>
            <p:nvPr/>
          </p:nvSpPr>
          <p:spPr>
            <a:xfrm>
              <a:off x="639475" y="460716"/>
              <a:ext cx="8910746" cy="921433"/>
            </a:xfrm>
            <a:prstGeom prst="rect">
              <a:avLst/>
            </a:prstGeom>
            <a:noFill/>
            <a:ln>
              <a:noFill/>
            </a:ln>
          </p:spPr>
          <p:txBody>
            <a:bodyPr spcFirstLastPara="1" wrap="square" lIns="731375"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Accountability – to demonstrate to funders the value of their research investment and enhance the chances for further funding.</a:t>
              </a:r>
              <a:endParaRPr sz="2000" b="0" i="0" u="none" strike="noStrike" cap="none">
                <a:solidFill>
                  <a:schemeClr val="lt1"/>
                </a:solidFill>
                <a:latin typeface="Open Sans"/>
                <a:ea typeface="Open Sans"/>
                <a:cs typeface="Open Sans"/>
                <a:sym typeface="Open Sans"/>
              </a:endParaRPr>
            </a:p>
          </p:txBody>
        </p:sp>
        <p:sp>
          <p:nvSpPr>
            <p:cNvPr id="120" name="Google Shape;120;p40"/>
            <p:cNvSpPr/>
            <p:nvPr/>
          </p:nvSpPr>
          <p:spPr>
            <a:xfrm>
              <a:off x="63578" y="345537"/>
              <a:ext cx="1151792" cy="115179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0"/>
            <p:cNvSpPr/>
            <p:nvPr/>
          </p:nvSpPr>
          <p:spPr>
            <a:xfrm>
              <a:off x="974416" y="1842867"/>
              <a:ext cx="8575804" cy="921433"/>
            </a:xfrm>
            <a:prstGeom prst="rect">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0"/>
            <p:cNvSpPr txBox="1"/>
            <p:nvPr/>
          </p:nvSpPr>
          <p:spPr>
            <a:xfrm>
              <a:off x="974416" y="1842867"/>
              <a:ext cx="8575804" cy="921433"/>
            </a:xfrm>
            <a:prstGeom prst="rect">
              <a:avLst/>
            </a:prstGeom>
            <a:noFill/>
            <a:ln>
              <a:noFill/>
            </a:ln>
          </p:spPr>
          <p:txBody>
            <a:bodyPr spcFirstLastPara="1" wrap="square" lIns="731375"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Understanding – to understand how research leads to impact, and thus ways in which it can be developed to maximize the impact of research findings.</a:t>
              </a:r>
              <a:endParaRPr sz="2000" b="0" i="0" u="none" strike="noStrike" cap="none">
                <a:solidFill>
                  <a:schemeClr val="lt1"/>
                </a:solidFill>
                <a:latin typeface="Open Sans"/>
                <a:ea typeface="Open Sans"/>
                <a:cs typeface="Open Sans"/>
                <a:sym typeface="Open Sans"/>
              </a:endParaRPr>
            </a:p>
          </p:txBody>
        </p:sp>
        <p:sp>
          <p:nvSpPr>
            <p:cNvPr id="123" name="Google Shape;123;p40"/>
            <p:cNvSpPr/>
            <p:nvPr/>
          </p:nvSpPr>
          <p:spPr>
            <a:xfrm>
              <a:off x="398520" y="1727688"/>
              <a:ext cx="1151792" cy="1151792"/>
            </a:xfrm>
            <a:prstGeom prst="ellipse">
              <a:avLst/>
            </a:prstGeom>
            <a:solidFill>
              <a:schemeClr val="lt1"/>
            </a:solidFill>
            <a:ln w="25400" cap="flat" cmpd="sng">
              <a:solidFill>
                <a:srgbClr val="5AD1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0"/>
            <p:cNvSpPr/>
            <p:nvPr/>
          </p:nvSpPr>
          <p:spPr>
            <a:xfrm>
              <a:off x="639475" y="3225018"/>
              <a:ext cx="8910746" cy="921433"/>
            </a:xfrm>
            <a:prstGeom prst="rect">
              <a:avLst/>
            </a:prstGeom>
            <a:solidFill>
              <a:srgbClr val="F8981D"/>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0"/>
            <p:cNvSpPr txBox="1"/>
            <p:nvPr/>
          </p:nvSpPr>
          <p:spPr>
            <a:xfrm>
              <a:off x="639475" y="3225018"/>
              <a:ext cx="8910746" cy="921433"/>
            </a:xfrm>
            <a:prstGeom prst="rect">
              <a:avLst/>
            </a:prstGeom>
            <a:noFill/>
            <a:ln>
              <a:noFill/>
            </a:ln>
          </p:spPr>
          <p:txBody>
            <a:bodyPr spcFirstLastPara="1" wrap="square" lIns="731375"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Performance evaluation – research impact assessment is being used widely in guidelines for employment, performance evaluation and promotion of researchers. </a:t>
              </a:r>
              <a:endParaRPr sz="2000" b="0" i="0" u="none" strike="noStrike" cap="none">
                <a:solidFill>
                  <a:schemeClr val="lt1"/>
                </a:solidFill>
                <a:latin typeface="Open Sans"/>
                <a:ea typeface="Open Sans"/>
                <a:cs typeface="Open Sans"/>
                <a:sym typeface="Open Sans"/>
              </a:endParaRPr>
            </a:p>
          </p:txBody>
        </p:sp>
        <p:sp>
          <p:nvSpPr>
            <p:cNvPr id="126" name="Google Shape;126;p40"/>
            <p:cNvSpPr/>
            <p:nvPr/>
          </p:nvSpPr>
          <p:spPr>
            <a:xfrm>
              <a:off x="63578" y="3109839"/>
              <a:ext cx="1151792" cy="1151792"/>
            </a:xfrm>
            <a:prstGeom prst="ellipse">
              <a:avLst/>
            </a:prstGeom>
            <a:solidFill>
              <a:schemeClr val="lt1"/>
            </a:solidFill>
            <a:ln w="25400" cap="flat" cmpd="sng">
              <a:solidFill>
                <a:srgbClr val="FEA9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Methodologies used to evaluate </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research impact</a:t>
            </a:r>
            <a:endParaRPr sz="3600">
              <a:solidFill>
                <a:srgbClr val="586F7C"/>
              </a:solidFill>
              <a:latin typeface="Open Sans"/>
              <a:ea typeface="Open Sans"/>
              <a:cs typeface="Open Sans"/>
              <a:sym typeface="Open Sans"/>
            </a:endParaRPr>
          </a:p>
        </p:txBody>
      </p:sp>
      <p:sp>
        <p:nvSpPr>
          <p:cNvPr id="133" name="Google Shape;133;p41"/>
          <p:cNvSpPr txBox="1">
            <a:spLocks noGrp="1"/>
          </p:cNvSpPr>
          <p:nvPr>
            <p:ph type="body" idx="1"/>
          </p:nvPr>
        </p:nvSpPr>
        <p:spPr>
          <a:xfrm>
            <a:off x="626596" y="2121998"/>
            <a:ext cx="9613800" cy="436320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262626"/>
              </a:buClr>
              <a:buSzPts val="2400"/>
              <a:buFont typeface="Arial"/>
              <a:buChar char="●"/>
            </a:pPr>
            <a:r>
              <a:rPr lang="en-US">
                <a:solidFill>
                  <a:srgbClr val="3F3F3F"/>
                </a:solidFill>
                <a:latin typeface="Open Sans"/>
                <a:ea typeface="Open Sans"/>
                <a:cs typeface="Open Sans"/>
                <a:sym typeface="Open Sans"/>
              </a:rPr>
              <a:t>There are two main approaches: </a:t>
            </a:r>
            <a:endParaRPr>
              <a:solidFill>
                <a:srgbClr val="3F3F3F"/>
              </a:solidFill>
              <a:latin typeface="Open Sans"/>
              <a:ea typeface="Open Sans"/>
              <a:cs typeface="Open Sans"/>
              <a:sym typeface="Open Sans"/>
            </a:endParaRPr>
          </a:p>
          <a:p>
            <a:pPr marL="914400" lvl="0" indent="-457200" algn="l" rtl="0">
              <a:lnSpc>
                <a:spcPct val="90000"/>
              </a:lnSpc>
              <a:spcBef>
                <a:spcPts val="0"/>
              </a:spcBef>
              <a:spcAft>
                <a:spcPts val="0"/>
              </a:spcAft>
              <a:buClr>
                <a:srgbClr val="262626"/>
              </a:buClr>
              <a:buSzPts val="2400"/>
              <a:buFont typeface="Arial"/>
              <a:buChar char="●"/>
            </a:pPr>
            <a:r>
              <a:rPr lang="en-US">
                <a:solidFill>
                  <a:srgbClr val="3F3F3F"/>
                </a:solidFill>
                <a:latin typeface="Open Sans"/>
                <a:ea typeface="Open Sans"/>
                <a:cs typeface="Open Sans"/>
                <a:sym typeface="Open Sans"/>
              </a:rPr>
              <a:t>Qualitative approach</a:t>
            </a:r>
            <a:endParaRPr>
              <a:solidFill>
                <a:srgbClr val="3F3F3F"/>
              </a:solidFill>
            </a:endParaRPr>
          </a:p>
          <a:p>
            <a:pPr marL="914400" lvl="0" indent="-457200" algn="l" rtl="0">
              <a:lnSpc>
                <a:spcPct val="90000"/>
              </a:lnSpc>
              <a:spcBef>
                <a:spcPts val="0"/>
              </a:spcBef>
              <a:spcAft>
                <a:spcPts val="0"/>
              </a:spcAft>
              <a:buClr>
                <a:srgbClr val="262626"/>
              </a:buClr>
              <a:buSzPts val="2400"/>
              <a:buFont typeface="Arial"/>
              <a:buChar char="●"/>
            </a:pPr>
            <a:r>
              <a:rPr lang="en-US">
                <a:solidFill>
                  <a:srgbClr val="3F3F3F"/>
                </a:solidFill>
                <a:latin typeface="Open Sans"/>
                <a:ea typeface="Open Sans"/>
                <a:cs typeface="Open Sans"/>
                <a:sym typeface="Open Sans"/>
              </a:rPr>
              <a:t>Quantitative approach</a:t>
            </a:r>
            <a:endParaRPr>
              <a:solidFill>
                <a:srgbClr val="3F3F3F"/>
              </a:solidFill>
            </a:endParaRPr>
          </a:p>
          <a:p>
            <a:pPr marL="457200" lvl="0" indent="0" algn="l" rtl="0">
              <a:lnSpc>
                <a:spcPct val="90000"/>
              </a:lnSpc>
              <a:spcBef>
                <a:spcPts val="0"/>
              </a:spcBef>
              <a:spcAft>
                <a:spcPts val="0"/>
              </a:spcAft>
              <a:buSzPts val="2400"/>
              <a:buNone/>
            </a:pPr>
            <a:endParaRPr>
              <a:solidFill>
                <a:srgbClr val="3F3F3F"/>
              </a:solidFill>
              <a:latin typeface="Open Sans"/>
              <a:ea typeface="Open Sans"/>
              <a:cs typeface="Open Sans"/>
              <a:sym typeface="Open Sans"/>
            </a:endParaRPr>
          </a:p>
          <a:p>
            <a:pPr marL="342900" lvl="0" indent="-342900" algn="l" rtl="0">
              <a:lnSpc>
                <a:spcPct val="90000"/>
              </a:lnSpc>
              <a:spcBef>
                <a:spcPts val="0"/>
              </a:spcBef>
              <a:spcAft>
                <a:spcPts val="0"/>
              </a:spcAft>
              <a:buClr>
                <a:srgbClr val="262626"/>
              </a:buClr>
              <a:buSzPts val="2400"/>
              <a:buFont typeface="Arial"/>
              <a:buChar char="●"/>
            </a:pPr>
            <a:r>
              <a:rPr lang="en-US">
                <a:solidFill>
                  <a:srgbClr val="3F3F3F"/>
                </a:solidFill>
                <a:latin typeface="Open Sans"/>
                <a:ea typeface="Open Sans"/>
                <a:cs typeface="Open Sans"/>
                <a:sym typeface="Open Sans"/>
              </a:rPr>
              <a:t>Qualitative approach uses narratives such as </a:t>
            </a:r>
            <a:r>
              <a:rPr lang="en-US" i="1">
                <a:solidFill>
                  <a:srgbClr val="3F3F3F"/>
                </a:solidFill>
                <a:latin typeface="Open Sans"/>
                <a:ea typeface="Open Sans"/>
                <a:cs typeface="Open Sans"/>
                <a:sym typeface="Open Sans"/>
              </a:rPr>
              <a:t>peer review. </a:t>
            </a:r>
            <a:r>
              <a:rPr lang="en-US">
                <a:solidFill>
                  <a:srgbClr val="3F3F3F"/>
                </a:solidFill>
                <a:latin typeface="Open Sans"/>
                <a:ea typeface="Open Sans"/>
                <a:cs typeface="Open Sans"/>
                <a:sym typeface="Open Sans"/>
              </a:rPr>
              <a:t>Scholarly manuscripts are scrutinized by those in the same field, feedback and judgements are then used to improve the research.</a:t>
            </a:r>
            <a:endParaRPr i="1">
              <a:solidFill>
                <a:srgbClr val="3F3F3F"/>
              </a:solidFill>
              <a:latin typeface="Open Sans"/>
              <a:ea typeface="Open Sans"/>
              <a:cs typeface="Open Sans"/>
              <a:sym typeface="Open Sans"/>
            </a:endParaRPr>
          </a:p>
          <a:p>
            <a:pPr marL="342900" lvl="0" indent="-342900" algn="l" rtl="0">
              <a:lnSpc>
                <a:spcPct val="90000"/>
              </a:lnSpc>
              <a:spcBef>
                <a:spcPts val="0"/>
              </a:spcBef>
              <a:spcAft>
                <a:spcPts val="0"/>
              </a:spcAft>
              <a:buClr>
                <a:srgbClr val="262626"/>
              </a:buClr>
              <a:buSzPts val="2400"/>
              <a:buFont typeface="Arial"/>
              <a:buChar char="●"/>
            </a:pPr>
            <a:r>
              <a:rPr lang="en-US">
                <a:solidFill>
                  <a:srgbClr val="3F3F3F"/>
                </a:solidFill>
                <a:latin typeface="Open Sans"/>
                <a:ea typeface="Open Sans"/>
                <a:cs typeface="Open Sans"/>
                <a:sym typeface="Open Sans"/>
              </a:rPr>
              <a:t>Quantitative approach is  based on measurable indicators or metrics. Quantitative metrics are convenient, easy to understand and less time-consuming to produce.</a:t>
            </a:r>
            <a:endParaRPr>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Research impact assessment</a:t>
            </a:r>
            <a:endParaRPr>
              <a:solidFill>
                <a:srgbClr val="586F7C"/>
              </a:solidFill>
              <a:latin typeface="Open Sans"/>
              <a:ea typeface="Open Sans"/>
              <a:cs typeface="Open Sans"/>
              <a:sym typeface="Open Sans"/>
            </a:endParaRPr>
          </a:p>
        </p:txBody>
      </p:sp>
      <p:sp>
        <p:nvSpPr>
          <p:cNvPr id="140" name="Google Shape;140;p4"/>
          <p:cNvSpPr txBox="1">
            <a:spLocks noGrp="1"/>
          </p:cNvSpPr>
          <p:nvPr>
            <p:ph type="body" idx="1"/>
          </p:nvPr>
        </p:nvSpPr>
        <p:spPr>
          <a:xfrm>
            <a:off x="608696" y="1844023"/>
            <a:ext cx="9613800" cy="4598980"/>
          </a:xfrm>
          <a:prstGeom prst="rect">
            <a:avLst/>
          </a:prstGeom>
          <a:noFill/>
          <a:ln>
            <a:noFill/>
          </a:ln>
        </p:spPr>
        <p:txBody>
          <a:bodyPr spcFirstLastPara="1" wrap="square" lIns="91425" tIns="45700" rIns="91425" bIns="45700" anchor="t" anchorCtr="0">
            <a:normAutofit fontScale="92500" lnSpcReduction="20000"/>
          </a:bodyPr>
          <a:lstStyle/>
          <a:p>
            <a:pPr marL="228600" lvl="0" indent="-228634" algn="l" rtl="0">
              <a:lnSpc>
                <a:spcPct val="170000"/>
              </a:lnSpc>
              <a:spcBef>
                <a:spcPts val="0"/>
              </a:spcBef>
              <a:spcAft>
                <a:spcPts val="0"/>
              </a:spcAft>
              <a:buClr>
                <a:srgbClr val="262626"/>
              </a:buClr>
              <a:buSzPct val="108107"/>
              <a:buFont typeface="Open Sans"/>
              <a:buChar char="●"/>
            </a:pPr>
            <a:r>
              <a:rPr lang="en-US" sz="2220" dirty="0">
                <a:solidFill>
                  <a:srgbClr val="3F3F3F"/>
                </a:solidFill>
                <a:latin typeface="Open Sans"/>
                <a:ea typeface="Open Sans"/>
                <a:cs typeface="Open Sans"/>
                <a:sym typeface="Open Sans"/>
              </a:rPr>
              <a:t>Overemphasis on metrics in academic research impact assessment brought adverse effects to both researchers and research organizations.</a:t>
            </a:r>
            <a:endParaRPr dirty="0">
              <a:solidFill>
                <a:srgbClr val="3F3F3F"/>
              </a:solidFill>
            </a:endParaRPr>
          </a:p>
          <a:p>
            <a:pPr marL="228600" lvl="0" indent="-228634" algn="l" rtl="0">
              <a:lnSpc>
                <a:spcPct val="170000"/>
              </a:lnSpc>
              <a:spcBef>
                <a:spcPts val="0"/>
              </a:spcBef>
              <a:spcAft>
                <a:spcPts val="0"/>
              </a:spcAft>
              <a:buClr>
                <a:srgbClr val="262626"/>
              </a:buClr>
              <a:buSzPct val="108107"/>
              <a:buFont typeface="Open Sans"/>
              <a:buChar char="●"/>
            </a:pPr>
            <a:r>
              <a:rPr lang="en-US" sz="2220" dirty="0">
                <a:solidFill>
                  <a:srgbClr val="3F3F3F"/>
                </a:solidFill>
                <a:latin typeface="Open Sans"/>
                <a:ea typeface="Open Sans"/>
                <a:cs typeface="Open Sans"/>
                <a:sym typeface="Open Sans"/>
              </a:rPr>
              <a:t>Researchers and practitioners in scholarly communication have long called for better assessment schemes.</a:t>
            </a:r>
            <a:endParaRPr dirty="0">
              <a:solidFill>
                <a:srgbClr val="3F3F3F"/>
              </a:solidFill>
            </a:endParaRPr>
          </a:p>
          <a:p>
            <a:pPr marL="228600" lvl="0" indent="-228634" algn="l" rtl="0">
              <a:lnSpc>
                <a:spcPct val="170000"/>
              </a:lnSpc>
              <a:spcBef>
                <a:spcPts val="0"/>
              </a:spcBef>
              <a:spcAft>
                <a:spcPts val="0"/>
              </a:spcAft>
              <a:buClr>
                <a:srgbClr val="262626"/>
              </a:buClr>
              <a:buSzPct val="108107"/>
              <a:buFont typeface="Open Sans"/>
              <a:buChar char="●"/>
            </a:pPr>
            <a:r>
              <a:rPr lang="en-US" sz="2220" dirty="0">
                <a:solidFill>
                  <a:srgbClr val="3F3F3F"/>
                </a:solidFill>
                <a:latin typeface="Open Sans"/>
                <a:ea typeface="Open Sans"/>
                <a:cs typeface="Open Sans"/>
                <a:sym typeface="Open Sans"/>
              </a:rPr>
              <a:t>The</a:t>
            </a:r>
            <a:r>
              <a:rPr lang="en-US" sz="2220" dirty="0">
                <a:solidFill>
                  <a:schemeClr val="accent5"/>
                </a:solidFill>
                <a:latin typeface="Open Sans"/>
                <a:ea typeface="Open Sans"/>
                <a:cs typeface="Open Sans"/>
                <a:sym typeface="Open Sans"/>
              </a:rPr>
              <a:t> </a:t>
            </a:r>
            <a:r>
              <a:rPr lang="en-US" sz="2220" i="1"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Declaration on Research Assessment (DORA) </a:t>
            </a:r>
            <a:r>
              <a:rPr lang="en-US" sz="2220" dirty="0">
                <a:solidFill>
                  <a:srgbClr val="3F3F3F"/>
                </a:solidFill>
                <a:latin typeface="Open Sans"/>
                <a:ea typeface="Open Sans"/>
                <a:cs typeface="Open Sans"/>
                <a:sym typeface="Open Sans"/>
              </a:rPr>
              <a:t>is one of those calls. It was developed in 2012.</a:t>
            </a:r>
            <a:endParaRPr dirty="0">
              <a:solidFill>
                <a:srgbClr val="3F3F3F"/>
              </a:solidFill>
            </a:endParaRPr>
          </a:p>
          <a:p>
            <a:pPr marL="228600" lvl="0" indent="-228634" algn="l" rtl="0">
              <a:lnSpc>
                <a:spcPct val="170000"/>
              </a:lnSpc>
              <a:spcBef>
                <a:spcPts val="0"/>
              </a:spcBef>
              <a:spcAft>
                <a:spcPts val="0"/>
              </a:spcAft>
              <a:buClr>
                <a:srgbClr val="262626"/>
              </a:buClr>
              <a:buSzPct val="108107"/>
              <a:buFont typeface="Open Sans"/>
              <a:buChar char="●"/>
            </a:pPr>
            <a:r>
              <a:rPr lang="en-US" sz="2220" dirty="0">
                <a:solidFill>
                  <a:srgbClr val="3F3F3F"/>
                </a:solidFill>
                <a:latin typeface="Open Sans"/>
                <a:ea typeface="Open Sans"/>
                <a:cs typeface="Open Sans"/>
                <a:sym typeface="Open Sans"/>
              </a:rPr>
              <a:t>The main goal of DORA is to promote better research assessment by encouraging the development of and showcasing robust, efficient ways to evaluate research and researchers.</a:t>
            </a:r>
            <a:endParaRPr sz="2220" dirty="0">
              <a:solidFill>
                <a:srgbClr val="3F3F3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The Declaration on Research Assessment </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(DORA)</a:t>
            </a:r>
            <a:endParaRPr sz="3200">
              <a:solidFill>
                <a:srgbClr val="586F7C"/>
              </a:solidFill>
              <a:latin typeface="Open Sans"/>
              <a:ea typeface="Open Sans"/>
              <a:cs typeface="Open Sans"/>
              <a:sym typeface="Open Sans"/>
            </a:endParaRPr>
          </a:p>
        </p:txBody>
      </p:sp>
      <p:grpSp>
        <p:nvGrpSpPr>
          <p:cNvPr id="147" name="Google Shape;147;p8"/>
          <p:cNvGrpSpPr/>
          <p:nvPr/>
        </p:nvGrpSpPr>
        <p:grpSpPr>
          <a:xfrm>
            <a:off x="680321" y="2361682"/>
            <a:ext cx="9613800" cy="3549780"/>
            <a:chOff x="0" y="24809"/>
            <a:chExt cx="9613800" cy="3549780"/>
          </a:xfrm>
        </p:grpSpPr>
        <p:sp>
          <p:nvSpPr>
            <p:cNvPr id="148" name="Google Shape;148;p8"/>
            <p:cNvSpPr/>
            <p:nvPr/>
          </p:nvSpPr>
          <p:spPr>
            <a:xfrm>
              <a:off x="0" y="24809"/>
              <a:ext cx="9613800" cy="354978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8"/>
            <p:cNvSpPr txBox="1"/>
            <p:nvPr/>
          </p:nvSpPr>
          <p:spPr>
            <a:xfrm>
              <a:off x="173286" y="198095"/>
              <a:ext cx="9267228" cy="3203208"/>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rgbClr val="000000"/>
                </a:buClr>
                <a:buSzPts val="3700"/>
                <a:buFont typeface="Arial"/>
                <a:buNone/>
              </a:pPr>
              <a:r>
                <a:rPr lang="en-US" sz="3700" b="0" i="0" u="none" strike="noStrike" cap="none">
                  <a:solidFill>
                    <a:schemeClr val="lt1"/>
                  </a:solidFill>
                  <a:latin typeface="Arial"/>
                  <a:ea typeface="Arial"/>
                  <a:cs typeface="Arial"/>
                  <a:sym typeface="Arial"/>
                </a:rPr>
                <a:t>“Do not use journal-based metrics, such as Journal Impact Factors, as a surrogate measure of the quality of individual research articles, to assess an individual scientist’s contributions, or in hiring, promotion, or funding decisions.”</a:t>
              </a:r>
              <a:endParaRPr sz="3700" b="0" i="0" u="none" strike="noStrike" cap="non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The Declaration on Research Assessment </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(DORA) cont.</a:t>
            </a:r>
            <a:endParaRPr sz="3200">
              <a:solidFill>
                <a:srgbClr val="586F7C"/>
              </a:solidFill>
              <a:latin typeface="Open Sans"/>
              <a:ea typeface="Open Sans"/>
              <a:cs typeface="Open Sans"/>
              <a:sym typeface="Open Sans"/>
            </a:endParaRPr>
          </a:p>
        </p:txBody>
      </p:sp>
      <p:sp>
        <p:nvSpPr>
          <p:cNvPr id="156" name="Google Shape;156;p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lnSpcReduction="10000"/>
          </a:bodyPr>
          <a:lstStyle/>
          <a:p>
            <a:pPr marL="342900" lvl="0" indent="-333375" algn="l" rtl="0">
              <a:lnSpc>
                <a:spcPct val="150000"/>
              </a:lnSpc>
              <a:spcBef>
                <a:spcPts val="0"/>
              </a:spcBef>
              <a:spcAft>
                <a:spcPts val="0"/>
              </a:spcAft>
              <a:buClr>
                <a:schemeClr val="dk2"/>
              </a:buClr>
              <a:buSzPts val="2000"/>
              <a:buChar char="●"/>
            </a:pPr>
            <a:r>
              <a:rPr lang="en-US" sz="2220">
                <a:solidFill>
                  <a:srgbClr val="3F3F3F"/>
                </a:solidFill>
                <a:latin typeface="Open Sans"/>
                <a:ea typeface="Open Sans"/>
                <a:cs typeface="Open Sans"/>
                <a:sym typeface="Open Sans"/>
              </a:rPr>
              <a:t>In response to the DORA general recommendation, the</a:t>
            </a:r>
            <a:r>
              <a:rPr lang="en-US" sz="2220">
                <a:solidFill>
                  <a:schemeClr val="accent5"/>
                </a:solidFill>
                <a:latin typeface="Open Sans"/>
                <a:ea typeface="Open Sans"/>
                <a:cs typeface="Open Sans"/>
                <a:sym typeface="Open Sans"/>
              </a:rPr>
              <a:t> </a:t>
            </a:r>
            <a:r>
              <a:rPr lang="en-US" sz="2220" i="1"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Leiden Manifesto for research metrics</a:t>
            </a:r>
            <a:r>
              <a:rPr lang="en-US" sz="222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en-US" sz="2220">
                <a:solidFill>
                  <a:srgbClr val="3F3F3F"/>
                </a:solidFill>
                <a:latin typeface="Open Sans"/>
                <a:ea typeface="Open Sans"/>
                <a:cs typeface="Open Sans"/>
                <a:sym typeface="Open Sans"/>
              </a:rPr>
              <a:t>set out ten principles for a balanced and effective research evaluation scheme. </a:t>
            </a:r>
            <a:endParaRPr>
              <a:solidFill>
                <a:srgbClr val="3F3F3F"/>
              </a:solidFill>
            </a:endParaRPr>
          </a:p>
          <a:p>
            <a:pPr marL="342900" lvl="0" indent="-333375" algn="l" rtl="0">
              <a:lnSpc>
                <a:spcPct val="150000"/>
              </a:lnSpc>
              <a:spcBef>
                <a:spcPts val="0"/>
              </a:spcBef>
              <a:spcAft>
                <a:spcPts val="0"/>
              </a:spcAft>
              <a:buClr>
                <a:schemeClr val="dk2"/>
              </a:buClr>
              <a:buSzPts val="2000"/>
              <a:buChar char="●"/>
            </a:pPr>
            <a:r>
              <a:rPr lang="en-US" sz="2220">
                <a:solidFill>
                  <a:srgbClr val="3F3F3F"/>
                </a:solidFill>
                <a:latin typeface="Open Sans"/>
                <a:ea typeface="Open Sans"/>
                <a:cs typeface="Open Sans"/>
                <a:sym typeface="Open Sans"/>
              </a:rPr>
              <a:t>In general, the golden rule for research impact assessment is to adopt both qualitative and quantitative approaches.</a:t>
            </a:r>
            <a:endParaRPr>
              <a:solidFill>
                <a:srgbClr val="3F3F3F"/>
              </a:solidFill>
            </a:endParaRPr>
          </a:p>
          <a:p>
            <a:pPr marL="342900" lvl="0" indent="-333375" algn="l" rtl="0">
              <a:lnSpc>
                <a:spcPct val="150000"/>
              </a:lnSpc>
              <a:spcBef>
                <a:spcPts val="0"/>
              </a:spcBef>
              <a:spcAft>
                <a:spcPts val="0"/>
              </a:spcAft>
              <a:buClr>
                <a:schemeClr val="dk2"/>
              </a:buClr>
              <a:buSzPts val="2000"/>
              <a:buChar char="●"/>
            </a:pPr>
            <a:r>
              <a:rPr lang="en-US" sz="2220">
                <a:solidFill>
                  <a:srgbClr val="3F3F3F"/>
                </a:solidFill>
                <a:latin typeface="Open Sans"/>
                <a:ea typeface="Open Sans"/>
                <a:cs typeface="Open Sans"/>
                <a:sym typeface="Open Sans"/>
              </a:rPr>
              <a:t>Always use more than one metric/indicator when evaluating research.</a:t>
            </a:r>
            <a:endParaRPr>
              <a:solidFill>
                <a:srgbClr val="3F3F3F"/>
              </a:solidFill>
            </a:endParaRPr>
          </a:p>
          <a:p>
            <a:pPr marL="0" lvl="0" indent="0" algn="l" rtl="0">
              <a:lnSpc>
                <a:spcPct val="150000"/>
              </a:lnSpc>
              <a:spcBef>
                <a:spcPts val="0"/>
              </a:spcBef>
              <a:spcAft>
                <a:spcPts val="0"/>
              </a:spcAft>
              <a:buClr>
                <a:schemeClr val="dk2"/>
              </a:buClr>
              <a:buSzPts val="2000"/>
              <a:buNone/>
            </a:pPr>
            <a:endParaRPr sz="2220">
              <a:solidFill>
                <a:srgbClr val="3F3F3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3116</Words>
  <Application>Microsoft Office PowerPoint</Application>
  <PresentationFormat>Widescreen</PresentationFormat>
  <Paragraphs>239</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Trebuchet MS</vt:lpstr>
      <vt:lpstr>Arial</vt:lpstr>
      <vt:lpstr>Calibri</vt:lpstr>
      <vt:lpstr>Gill Sans</vt:lpstr>
      <vt:lpstr>Open Sans</vt:lpstr>
      <vt:lpstr>Arial Rounded</vt:lpstr>
      <vt:lpstr>Quattrocento Sans</vt:lpstr>
      <vt:lpstr>Simple Light</vt:lpstr>
      <vt:lpstr>         Scholarly communication  and Research4Life </vt:lpstr>
      <vt:lpstr>Lesson outline</vt:lpstr>
      <vt:lpstr>Learning objectives</vt:lpstr>
      <vt:lpstr>Research Impact  </vt:lpstr>
      <vt:lpstr>Key factors for evaluating research impact in research orgs.  </vt:lpstr>
      <vt:lpstr>Methodologies used to evaluate  research impact</vt:lpstr>
      <vt:lpstr>Research impact assessment</vt:lpstr>
      <vt:lpstr>The Declaration on Research Assessment  (DORA)</vt:lpstr>
      <vt:lpstr>The Declaration on Research Assessment  (DORA) cont.</vt:lpstr>
      <vt:lpstr>The 10 principles for a balanced and effective research evaluation scheme</vt:lpstr>
      <vt:lpstr>Bibliometrics and indicators for research impact</vt:lpstr>
      <vt:lpstr>Bibliometrics</vt:lpstr>
      <vt:lpstr>Bibliometrics cont.</vt:lpstr>
      <vt:lpstr>Bibliometric indicators</vt:lpstr>
      <vt:lpstr>Bibliometric indicators cont.</vt:lpstr>
      <vt:lpstr>Bibliometric indicators cont.</vt:lpstr>
      <vt:lpstr>Prominent tools and services for research performance.</vt:lpstr>
      <vt:lpstr>Web of Science and Scopus </vt:lpstr>
      <vt:lpstr>InCites and SciVal</vt:lpstr>
      <vt:lpstr>Dimensions</vt:lpstr>
      <vt:lpstr>The Lens</vt:lpstr>
      <vt:lpstr>Google Scholar Profile</vt:lpstr>
      <vt:lpstr>Google Scholar Metrics</vt:lpstr>
      <vt:lpstr>Summary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communication  and Research4Life</dc:title>
  <dc:creator>Marcia Mabhula</dc:creator>
  <cp:lastModifiedBy>Marcia Mabhula</cp:lastModifiedBy>
  <cp:revision>11</cp:revision>
  <dcterms:created xsi:type="dcterms:W3CDTF">2020-02-14T15:04:15Z</dcterms:created>
  <dcterms:modified xsi:type="dcterms:W3CDTF">2023-08-23T12:34:04Z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3AE99C76-9B2B-4FE9-95A8-7DBE786F08E8</vt:lpwstr>
  </property>
  <property fmtid="{D5CDD505-2E9C-101B-9397-08002B2CF9AE}" pid="6" name="ArticulateProjectFull">
    <vt:lpwstr>D:\R4Life\F2F Materials\20200330_M1_L1.2EN.Research assessment and bibliometrics.ppta</vt:lpwstr>
  </property>
</Properties>
</file>