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2"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Quattrocento Sans" panose="020B0502050000020003" pitchFamily="34"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taWJEIH54RgWSCG2iE4W2Dz+3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allslist.weebly.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eallslist.weebly.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uthorservices.taylorandfrancis.com/publishing-open-access/funder-open-access-policie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oecd-ilibrary.org/docserver/5jrs2f963zs1-en.pdf?expires=1587828712&amp;id=id&amp;accname=guest&amp;checksum=E484910D9EA5CAB5846A535E31D9046B" TargetMode="External"/><Relationship Id="rId4" Type="http://schemas.openxmlformats.org/officeDocument/2006/relationships/hyperlink" Target="https://www.ucl.ac.uk/library/open-access/research-funders-open-access-polici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*Nevertheless, the Big Deal’s benefits continue to appear sufficient for the model to retain its importance for some time, though perhaps evolving in scope (e.g. the bundling or offsetting of open access charges) and in new pricing models</a:t>
            </a:r>
            <a:endParaRPr/>
          </a:p>
        </p:txBody>
      </p:sp>
      <p:sp>
        <p:nvSpPr>
          <p:cNvPr id="138" name="Google Shape;1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With a subscription cost for a single journal title at </a:t>
            </a:r>
            <a:r>
              <a:rPr lang="en-US" b="1">
                <a:solidFill>
                  <a:srgbClr val="2E75B5"/>
                </a:solidFill>
              </a:rPr>
              <a:t>several thousands of dollars</a:t>
            </a:r>
            <a:r>
              <a:rPr lang="en-US"/>
              <a:t>, access to a wide range of scientific journals is out of reach for </a:t>
            </a:r>
            <a:r>
              <a:rPr lang="en-US" b="1">
                <a:solidFill>
                  <a:srgbClr val="2E75B5"/>
                </a:solidFill>
              </a:rPr>
              <a:t>low-income countries</a:t>
            </a:r>
            <a:r>
              <a:rPr lang="en-US">
                <a:solidFill>
                  <a:srgbClr val="2E75B5"/>
                </a:solidFill>
              </a:rPr>
              <a:t> </a:t>
            </a:r>
            <a:r>
              <a:rPr lang="en-US"/>
              <a:t>and put pressure on even the most well-funded university libraries</a:t>
            </a:r>
            <a:endParaRPr b="1"/>
          </a:p>
          <a:p>
            <a:pPr marL="457200" marR="0" lvl="0" indent="-317500" algn="l" rtl="0">
              <a:lnSpc>
                <a:spcPct val="100000"/>
              </a:lnSpc>
              <a:spcBef>
                <a:spcPts val="0"/>
              </a:spcBef>
              <a:spcAft>
                <a:spcPts val="0"/>
              </a:spcAft>
              <a:buSzPts val="1400"/>
              <a:buChar char="●"/>
            </a:pPr>
            <a:r>
              <a:rPr lang="en-US" sz="1200" b="0" i="0" u="none" strike="noStrike">
                <a:solidFill>
                  <a:schemeClr val="dk1"/>
                </a:solidFill>
                <a:latin typeface="Calibri"/>
                <a:ea typeface="Calibri"/>
                <a:cs typeface="Calibri"/>
                <a:sym typeface="Calibri"/>
              </a:rPr>
              <a:t>The Periodicals Price Survey 2019 reports the average price for food science journals is </a:t>
            </a:r>
            <a:r>
              <a:rPr lang="en-US" sz="1200" b="1" i="0" u="none" strike="noStrike">
                <a:solidFill>
                  <a:srgbClr val="000000"/>
                </a:solidFill>
                <a:latin typeface="Calibri"/>
                <a:ea typeface="Calibri"/>
                <a:cs typeface="Calibri"/>
                <a:sym typeface="Calibri"/>
              </a:rPr>
              <a:t>$3,219</a:t>
            </a:r>
            <a:r>
              <a:rPr lang="en-US" sz="1200" b="1" i="0" u="none" strike="noStrike">
                <a:solidFill>
                  <a:srgbClr val="C00000"/>
                </a:solidFill>
                <a:latin typeface="Calibri"/>
                <a:ea typeface="Calibri"/>
                <a:cs typeface="Calibri"/>
                <a:sym typeface="Calibri"/>
              </a:rPr>
              <a:t>,</a:t>
            </a:r>
            <a:r>
              <a:rPr lang="en-US" sz="1200" b="0" i="0" u="none" strike="noStrike">
                <a:solidFill>
                  <a:schemeClr val="dk1"/>
                </a:solidFill>
                <a:latin typeface="Calibri"/>
                <a:ea typeface="Calibri"/>
                <a:cs typeface="Calibri"/>
                <a:sym typeface="Calibri"/>
              </a:rPr>
              <a:t> for chemistry </a:t>
            </a:r>
            <a:r>
              <a:rPr lang="en-US" sz="1200" b="1" i="0" u="none" strike="noStrike">
                <a:solidFill>
                  <a:schemeClr val="dk1"/>
                </a:solidFill>
                <a:latin typeface="Calibri"/>
                <a:ea typeface="Calibri"/>
                <a:cs typeface="Calibri"/>
                <a:sym typeface="Calibri"/>
              </a:rPr>
              <a:t>$5,950</a:t>
            </a:r>
            <a:r>
              <a:rPr lang="en-US" sz="1200" b="0" i="0" u="none" strike="noStrike">
                <a:solidFill>
                  <a:schemeClr val="dk1"/>
                </a:solidFill>
                <a:latin typeface="Calibri"/>
                <a:ea typeface="Calibri"/>
                <a:cs typeface="Calibri"/>
                <a:sym typeface="Calibri"/>
              </a:rPr>
              <a:t>, and for health sciences </a:t>
            </a:r>
            <a:r>
              <a:rPr lang="en-US" sz="1200" b="1" i="0" u="none" strike="noStrike">
                <a:solidFill>
                  <a:schemeClr val="dk1"/>
                </a:solidFill>
                <a:latin typeface="Calibri"/>
                <a:ea typeface="Calibri"/>
                <a:cs typeface="Calibri"/>
                <a:sym typeface="Calibri"/>
              </a:rPr>
              <a:t>$2,156 </a:t>
            </a:r>
            <a:r>
              <a:rPr lang="en-US" sz="1200" b="0" i="0" u="none" strike="noStrike">
                <a:solidFill>
                  <a:schemeClr val="dk1"/>
                </a:solidFill>
                <a:latin typeface="Calibri"/>
                <a:ea typeface="Calibri"/>
                <a:cs typeface="Calibri"/>
                <a:sym typeface="Calibri"/>
              </a:rPr>
              <a:t>annually.</a:t>
            </a:r>
            <a:endParaRPr/>
          </a:p>
          <a:p>
            <a:pPr marL="457200" marR="0" lvl="0" indent="-317500" algn="l" rtl="0">
              <a:lnSpc>
                <a:spcPct val="100000"/>
              </a:lnSpc>
              <a:spcBef>
                <a:spcPts val="0"/>
              </a:spcBef>
              <a:spcAft>
                <a:spcPts val="0"/>
              </a:spcAft>
              <a:buSzPts val="1400"/>
              <a:buChar char="●"/>
            </a:pPr>
            <a:r>
              <a:rPr lang="en-US" sz="1200" b="0" i="0" u="none" strike="noStrike">
                <a:solidFill>
                  <a:schemeClr val="dk1"/>
                </a:solidFill>
                <a:latin typeface="Calibri"/>
                <a:ea typeface="Calibri"/>
                <a:cs typeface="Calibri"/>
                <a:sym typeface="Calibri"/>
              </a:rPr>
              <a:t>Average prices for science, technology, and medical (STM) serials remain the </a:t>
            </a:r>
            <a:r>
              <a:rPr lang="en-US" sz="1200" b="1" i="0" u="none" strike="noStrike">
                <a:solidFill>
                  <a:schemeClr val="dk1"/>
                </a:solidFill>
                <a:latin typeface="Calibri"/>
                <a:ea typeface="Calibri"/>
                <a:cs typeface="Calibri"/>
                <a:sym typeface="Calibri"/>
              </a:rPr>
              <a:t>highest</a:t>
            </a:r>
            <a:r>
              <a:rPr lang="en-US" sz="1200" b="0" i="0" u="none" strike="noStrike">
                <a:solidFill>
                  <a:schemeClr val="dk1"/>
                </a:solidFill>
                <a:latin typeface="Calibri"/>
                <a:ea typeface="Calibri"/>
                <a:cs typeface="Calibri"/>
                <a:sym typeface="Calibri"/>
              </a:rPr>
              <a:t>, compared with prices for serials in other subject areas</a:t>
            </a:r>
            <a:endParaRPr/>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Sustainability issues in subscription prices and right to access the information brought preprint archives and green route open access into the academic world, and urged publishers to initiate different business models. </a:t>
            </a:r>
            <a:endParaRPr/>
          </a:p>
          <a:p>
            <a:pPr marL="457200" lvl="0" indent="0" algn="l" rtl="0">
              <a:lnSpc>
                <a:spcPct val="100000"/>
              </a:lnSpc>
              <a:spcBef>
                <a:spcPts val="0"/>
              </a:spcBef>
              <a:spcAft>
                <a:spcPts val="0"/>
              </a:spcAft>
              <a:buSzPts val="1400"/>
              <a:buNone/>
            </a:pPr>
            <a:endParaRPr/>
          </a:p>
        </p:txBody>
      </p:sp>
      <p:sp>
        <p:nvSpPr>
          <p:cNvPr id="154" name="Google Shape;15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r>
              <a:rPr lang="en-US" sz="1200" b="1" i="0" u="none" strike="noStrike">
                <a:solidFill>
                  <a:schemeClr val="dk1"/>
                </a:solidFill>
                <a:latin typeface="Calibri"/>
                <a:ea typeface="Calibri"/>
                <a:cs typeface="Calibri"/>
                <a:sym typeface="Calibri"/>
              </a:rPr>
              <a:t>Hybrid journals </a:t>
            </a:r>
            <a:r>
              <a:rPr lang="en-US" sz="1200" b="0" i="0" u="none" strike="noStrike">
                <a:solidFill>
                  <a:schemeClr val="dk1"/>
                </a:solidFill>
                <a:latin typeface="Calibri"/>
                <a:ea typeface="Calibri"/>
                <a:cs typeface="Calibri"/>
                <a:sym typeface="Calibri"/>
              </a:rPr>
              <a:t>: a variant of traditional subscription-based journals in which authors can choose to pay an APC and make their individual article open access.</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a:t>
            </a:r>
            <a:r>
              <a:rPr lang="en-US" sz="1200" b="1" i="0" u="none" strike="noStrike">
                <a:solidFill>
                  <a:schemeClr val="dk1"/>
                </a:solidFill>
                <a:latin typeface="Calibri"/>
                <a:ea typeface="Calibri"/>
                <a:cs typeface="Calibri"/>
                <a:sym typeface="Calibri"/>
              </a:rPr>
              <a:t>Fully open access journals</a:t>
            </a:r>
            <a:r>
              <a:rPr lang="en-US" sz="1200" b="0" i="0" u="none" strike="noStrike">
                <a:solidFill>
                  <a:schemeClr val="dk1"/>
                </a:solidFill>
                <a:latin typeface="Calibri"/>
                <a:ea typeface="Calibri"/>
                <a:cs typeface="Calibri"/>
                <a:sym typeface="Calibri"/>
              </a:rPr>
              <a:t> : all the articles in the journals are open access to the readers.</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*The Open APC Initiative is an up-to-date comprehensive source releasing data sets on fees paid for open access journal articles by universities and research institutions</a:t>
            </a:r>
            <a:endParaRPr/>
          </a:p>
        </p:txBody>
      </p:sp>
      <p:sp>
        <p:nvSpPr>
          <p:cNvPr id="163" name="Google Shape;1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*Explain Green open access, Gold open access explained earlier</a:t>
            </a:r>
            <a:endParaRPr/>
          </a:p>
          <a:p>
            <a:pPr marL="0" lvl="0" indent="0" algn="l" rtl="0">
              <a:lnSpc>
                <a:spcPct val="100000"/>
              </a:lnSpc>
              <a:spcBef>
                <a:spcPts val="0"/>
              </a:spcBef>
              <a:spcAft>
                <a:spcPts val="0"/>
              </a:spcAft>
              <a:buClr>
                <a:schemeClr val="dk1"/>
              </a:buClr>
              <a:buSzPts val="1200"/>
              <a:buFont typeface="Arial"/>
              <a:buNone/>
            </a:pPr>
            <a:r>
              <a:rPr lang="en-US"/>
              <a:t>*The authors should hold on their rights while they submit their work to a publisher</a:t>
            </a:r>
            <a:endParaRPr/>
          </a:p>
          <a:p>
            <a:pPr marL="0" lvl="0" indent="0" algn="l" rtl="0">
              <a:lnSpc>
                <a:spcPct val="100000"/>
              </a:lnSpc>
              <a:spcBef>
                <a:spcPts val="0"/>
              </a:spcBef>
              <a:spcAft>
                <a:spcPts val="0"/>
              </a:spcAft>
              <a:buClr>
                <a:schemeClr val="dk1"/>
              </a:buClr>
              <a:buSzPts val="1200"/>
              <a:buFont typeface="Arial"/>
              <a:buNone/>
            </a:pPr>
            <a:r>
              <a:rPr lang="en-US"/>
              <a:t>*Today 81% of the publishers worldwide allow authors to deposit some version of their work in a repository</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0" name="Google Shape;1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r>
              <a:rPr lang="en-US" sz="1200" b="0" i="0" u="none" strike="noStrike">
                <a:solidFill>
                  <a:schemeClr val="dk1"/>
                </a:solidFill>
                <a:latin typeface="Calibri"/>
                <a:ea typeface="Calibri"/>
                <a:cs typeface="Calibri"/>
                <a:sym typeface="Calibri"/>
              </a:rPr>
              <a:t>Repositories ensure that research output is available to readers immediately, with free access and the least restriction of copyright.</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*The first open, preprint archive, arXiv was established in 1991 for physics, mathematics and computer science papers.</a:t>
            </a:r>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*In recent years, there has been a growth in preprint services hosted by the Center for Open Science (COS) such as AgriXiv, AfricArxiv, EarthArxiv</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*Institutional repositories gained momentum as well as subject/domain repositories in the late 1900s and early 2000s.</a:t>
            </a:r>
            <a:endParaRPr/>
          </a:p>
          <a:p>
            <a:pPr marL="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*The global Directory of Open Access Repositories (OpenDOAR) shows that there are currently over 4350 repositories worldwide</a:t>
            </a:r>
            <a:endParaRPr/>
          </a:p>
          <a:p>
            <a:pPr marL="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a:t>
            </a: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77" name="Google Shape;1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 is true that there can be rogue or predatory publishers that are only </a:t>
            </a:r>
            <a:r>
              <a:rPr lang="en-US" sz="1200" b="0" i="0" u="none" strike="noStrike">
                <a:solidFill>
                  <a:schemeClr val="dk1"/>
                </a:solidFill>
                <a:latin typeface="Calibri"/>
                <a:ea typeface="Calibri"/>
                <a:cs typeface="Calibri"/>
                <a:sym typeface="Calibri"/>
              </a:rPr>
              <a:t>motivated by the fee. However, this is not limited to open access publishing, it happens in toll publishing too.</a:t>
            </a:r>
            <a:endParaRPr/>
          </a:p>
        </p:txBody>
      </p:sp>
      <p:sp>
        <p:nvSpPr>
          <p:cNvPr id="186" name="Google Shape;1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*Go to </a:t>
            </a:r>
            <a:r>
              <a:rPr lang="en-US" u="sng">
                <a:solidFill>
                  <a:srgbClr val="2E75B5"/>
                </a:solidFill>
                <a:hlinkClick r:id="rId3">
                  <a:extLst>
                    <a:ext uri="{A12FA001-AC4F-418D-AE19-62706E023703}">
                      <ahyp:hlinkClr xmlns:ahyp="http://schemas.microsoft.com/office/drawing/2018/hyperlinkcolor" val="tx"/>
                    </a:ext>
                  </a:extLst>
                </a:hlinkClick>
              </a:rPr>
              <a:t>https://beallslist.net/</a:t>
            </a:r>
            <a:endParaRPr>
              <a:solidFill>
                <a:srgbClr val="2E75B5"/>
              </a:solidFill>
            </a:endParaRPr>
          </a:p>
          <a:p>
            <a:pPr marL="0" lvl="0" indent="0" algn="l" rtl="0">
              <a:lnSpc>
                <a:spcPct val="100000"/>
              </a:lnSpc>
              <a:spcBef>
                <a:spcPts val="0"/>
              </a:spcBef>
              <a:spcAft>
                <a:spcPts val="0"/>
              </a:spcAft>
              <a:buSzPts val="1400"/>
              <a:buNone/>
            </a:pPr>
            <a:endParaRPr/>
          </a:p>
        </p:txBody>
      </p:sp>
      <p:sp>
        <p:nvSpPr>
          <p:cNvPr id="193" name="Google Shape;1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9dbbbbbc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89dbbbbbc0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*Go to </a:t>
            </a:r>
            <a:r>
              <a:rPr lang="en-US" u="sng">
                <a:solidFill>
                  <a:srgbClr val="2E75B5"/>
                </a:solidFill>
                <a:hlinkClick r:id="rId3">
                  <a:extLst>
                    <a:ext uri="{A12FA001-AC4F-418D-AE19-62706E023703}">
                      <ahyp:hlinkClr xmlns:ahyp="http://schemas.microsoft.com/office/drawing/2018/hyperlinkcolor" val="tx"/>
                    </a:ext>
                  </a:extLst>
                </a:hlinkClick>
              </a:rPr>
              <a:t>https://beallslist.net/</a:t>
            </a:r>
            <a:endParaRPr>
              <a:solidFill>
                <a:srgbClr val="2E75B5"/>
              </a:solidFill>
            </a:endParaRPr>
          </a:p>
          <a:p>
            <a:pPr marL="0" lvl="0" indent="0" algn="l" rtl="0">
              <a:lnSpc>
                <a:spcPct val="100000"/>
              </a:lnSpc>
              <a:spcBef>
                <a:spcPts val="0"/>
              </a:spcBef>
              <a:spcAft>
                <a:spcPts val="0"/>
              </a:spcAft>
              <a:buSzPts val="1400"/>
              <a:buNone/>
            </a:pPr>
            <a:endParaRPr/>
          </a:p>
        </p:txBody>
      </p:sp>
      <p:sp>
        <p:nvSpPr>
          <p:cNvPr id="202" name="Google Shape;202;g89dbbbbbc0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9dbbbbbc0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89dbbbbbc0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These policies ties publishers too. If your funded research is published by a publisher, author needs to meet the requirements both from publisher and the publisher but obviously funder’s policy is indicative for such a case. </a:t>
            </a:r>
            <a:endParaRPr/>
          </a:p>
          <a:p>
            <a:pPr marL="457200" lvl="0" indent="-317500" algn="l" rtl="0">
              <a:lnSpc>
                <a:spcPct val="100000"/>
              </a:lnSpc>
              <a:spcBef>
                <a:spcPts val="0"/>
              </a:spcBef>
              <a:spcAft>
                <a:spcPts val="0"/>
              </a:spcAft>
              <a:buSzPts val="1400"/>
              <a:buChar char="●"/>
            </a:pPr>
            <a:r>
              <a:rPr lang="en-US"/>
              <a:t>Taylor &amp; Francis deposit agreements with major research funders </a:t>
            </a:r>
            <a:r>
              <a:rPr lang="en-US" sz="1100" u="sng">
                <a:solidFill>
                  <a:schemeClr val="hlink"/>
                </a:solidFill>
                <a:latin typeface="Arial"/>
                <a:ea typeface="Arial"/>
                <a:cs typeface="Arial"/>
                <a:sym typeface="Arial"/>
                <a:hlinkClick r:id="rId3"/>
              </a:rPr>
              <a:t>https://authorservices.taylorandfrancis.com/publishing-open-access/funder-open-access-policies/#</a:t>
            </a:r>
            <a:endParaRPr/>
          </a:p>
          <a:p>
            <a:pPr marL="457200" lvl="0" indent="-317500" algn="l" rtl="0">
              <a:lnSpc>
                <a:spcPct val="100000"/>
              </a:lnSpc>
              <a:spcBef>
                <a:spcPts val="0"/>
              </a:spcBef>
              <a:spcAft>
                <a:spcPts val="0"/>
              </a:spcAft>
              <a:buSzPts val="1400"/>
              <a:buChar char="●"/>
            </a:pPr>
            <a:r>
              <a:rPr lang="en-US"/>
              <a:t>List of funder requirements from UCL </a:t>
            </a:r>
            <a:r>
              <a:rPr lang="en-US" sz="1100" u="sng">
                <a:solidFill>
                  <a:schemeClr val="hlink"/>
                </a:solidFill>
                <a:latin typeface="Arial"/>
                <a:ea typeface="Arial"/>
                <a:cs typeface="Arial"/>
                <a:sym typeface="Arial"/>
                <a:hlinkClick r:id="rId4"/>
              </a:rPr>
              <a:t>https://www.ucl.ac.uk/library/open-access/research-funders-open-access-policies</a:t>
            </a:r>
            <a:endParaRPr/>
          </a:p>
          <a:p>
            <a:pPr marL="457200" lvl="0" indent="-317500" algn="l" rtl="0">
              <a:lnSpc>
                <a:spcPct val="100000"/>
              </a:lnSpc>
              <a:spcBef>
                <a:spcPts val="0"/>
              </a:spcBef>
              <a:spcAft>
                <a:spcPts val="0"/>
              </a:spcAft>
              <a:buSzPts val="1400"/>
              <a:buChar char="●"/>
            </a:pPr>
            <a:r>
              <a:rPr lang="en-US"/>
              <a:t>OECD </a:t>
            </a:r>
            <a:r>
              <a:rPr lang="en-US" sz="1100" u="sng">
                <a:solidFill>
                  <a:schemeClr val="hlink"/>
                </a:solidFill>
                <a:latin typeface="Arial"/>
                <a:ea typeface="Arial"/>
                <a:cs typeface="Arial"/>
                <a:sym typeface="Arial"/>
                <a:hlinkClick r:id="rId5"/>
              </a:rPr>
              <a:t>https://www.oecd-ilibrary.org/docserver/5jrs2f963zs1-en.pdf?expires=1587828712&amp;id=id&amp;accname=guest&amp;checksum=E484910D9EA5CAB5846A535E31D9046B</a:t>
            </a:r>
            <a:endParaRPr/>
          </a:p>
        </p:txBody>
      </p:sp>
      <p:sp>
        <p:nvSpPr>
          <p:cNvPr id="211" name="Google Shape;211;g89dbbbbbc0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9dbbbbbc0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89dbbbbbc0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89dbbbbbc0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Open Science allows for </a:t>
            </a:r>
            <a:r>
              <a:rPr lang="en-US" sz="1150">
                <a:solidFill>
                  <a:srgbClr val="333333"/>
                </a:solidFill>
                <a:highlight>
                  <a:srgbClr val="FFFFFF"/>
                </a:highlight>
                <a:latin typeface="Arial"/>
                <a:ea typeface="Arial"/>
                <a:cs typeface="Arial"/>
                <a:sym typeface="Arial"/>
              </a:rPr>
              <a:t> primary outputs of publicly funded research results – publications and the research data – publicly accessible in digital format with no or minimal restriction.</a:t>
            </a:r>
            <a:endParaRPr sz="1150">
              <a:solidFill>
                <a:srgbClr val="333333"/>
              </a:solidFill>
              <a:highlight>
                <a:srgbClr val="FFFFFF"/>
              </a:highlight>
              <a:latin typeface="Arial"/>
              <a:ea typeface="Arial"/>
              <a:cs typeface="Arial"/>
              <a:sym typeface="Arial"/>
            </a:endParaRPr>
          </a:p>
          <a:p>
            <a:pPr marL="457200" lvl="0" indent="-301625" algn="l" rtl="0">
              <a:lnSpc>
                <a:spcPct val="100000"/>
              </a:lnSpc>
              <a:spcBef>
                <a:spcPts val="0"/>
              </a:spcBef>
              <a:spcAft>
                <a:spcPts val="0"/>
              </a:spcAft>
              <a:buClr>
                <a:srgbClr val="333333"/>
              </a:buClr>
              <a:buSzPts val="1150"/>
              <a:buFont typeface="Arial"/>
              <a:buChar char="●"/>
            </a:pPr>
            <a:r>
              <a:rPr lang="en-US" sz="1150">
                <a:solidFill>
                  <a:srgbClr val="333333"/>
                </a:solidFill>
                <a:highlight>
                  <a:srgbClr val="FFFFFF"/>
                </a:highlight>
                <a:latin typeface="Arial"/>
                <a:ea typeface="Arial"/>
                <a:cs typeface="Arial"/>
                <a:sym typeface="Arial"/>
              </a:rPr>
              <a:t>Open Science is about </a:t>
            </a:r>
            <a:r>
              <a:rPr lang="en-US" sz="1150" b="1">
                <a:solidFill>
                  <a:srgbClr val="333333"/>
                </a:solidFill>
                <a:highlight>
                  <a:srgbClr val="FFFFFF"/>
                </a:highlight>
                <a:latin typeface="Arial"/>
                <a:ea typeface="Arial"/>
                <a:cs typeface="Arial"/>
                <a:sym typeface="Arial"/>
              </a:rPr>
              <a:t>extending the principles of openness to the whole research cycle </a:t>
            </a:r>
            <a:r>
              <a:rPr lang="en-US" sz="1150">
                <a:solidFill>
                  <a:srgbClr val="333333"/>
                </a:solidFill>
                <a:highlight>
                  <a:srgbClr val="FFFFFF"/>
                </a:highlight>
                <a:latin typeface="Arial"/>
                <a:ea typeface="Arial"/>
                <a:cs typeface="Arial"/>
                <a:sym typeface="Arial"/>
              </a:rPr>
              <a:t>fostering sharing and collaboration as early as possible thus entailing a systemic change to the way science and research is done.</a:t>
            </a:r>
            <a:r>
              <a:rPr lang="en-US" sz="1150" b="1">
                <a:solidFill>
                  <a:srgbClr val="333333"/>
                </a:solidFill>
                <a:highlight>
                  <a:srgbClr val="FFFFFF"/>
                </a:highlight>
                <a:latin typeface="Arial"/>
                <a:ea typeface="Arial"/>
                <a:cs typeface="Arial"/>
                <a:sym typeface="Arial"/>
              </a:rPr>
              <a:t> </a:t>
            </a:r>
            <a:endParaRPr sz="1150" b="1">
              <a:solidFill>
                <a:srgbClr val="333333"/>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SzPts val="1400"/>
              <a:buNone/>
            </a:pPr>
            <a:endParaRPr sz="1150" b="1">
              <a:solidFill>
                <a:srgbClr val="333333"/>
              </a:solidFill>
              <a:highlight>
                <a:srgbClr val="FFFFFF"/>
              </a:highlight>
              <a:latin typeface="Arial"/>
              <a:ea typeface="Arial"/>
              <a:cs typeface="Arial"/>
              <a:sym typeface="Arial"/>
            </a:endParaRPr>
          </a:p>
        </p:txBody>
      </p:sp>
      <p:sp>
        <p:nvSpPr>
          <p:cNvPr id="227" name="Google Shape;22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Reusability of research data and outputs involves open licensing  (e.g. Creative Commons licences) which allows others to share, re-use and create new work from data and publications</a:t>
            </a:r>
            <a:endParaRPr/>
          </a:p>
        </p:txBody>
      </p:sp>
      <p:sp>
        <p:nvSpPr>
          <p:cNvPr id="236" name="Google Shape;23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repositories all over the world across all disciplines can be found here: https://www.re3data.org/</a:t>
            </a:r>
            <a:endParaRPr/>
          </a:p>
          <a:p>
            <a:pPr marL="0" lvl="0" indent="0" algn="l" rtl="0">
              <a:lnSpc>
                <a:spcPct val="100000"/>
              </a:lnSpc>
              <a:spcBef>
                <a:spcPts val="0"/>
              </a:spcBef>
              <a:spcAft>
                <a:spcPts val="0"/>
              </a:spcAft>
              <a:buSzPts val="1400"/>
              <a:buNone/>
            </a:pPr>
            <a:endParaRPr/>
          </a:p>
        </p:txBody>
      </p:sp>
      <p:sp>
        <p:nvSpPr>
          <p:cNvPr id="244" name="Google Shape;24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27b3dbef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727b3dbef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lesson sets out the fundamentals of the scholarly communication system, the history of publishing and the current state of publishing business models, evolving research dissemination channels and academic evaluation. It will act as the basis for our introduction to the benefits of the Research4Life Initiative in terms of its contribution to enhancing scholarly communication in low-income countries</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Scholarly communication is the process of sharing, disseminating and publishing the research findings of academics and researchers so that the generated academic results are made widely available and communicated to the global academic communities. </a:t>
            </a:r>
            <a:endParaRPr/>
          </a:p>
          <a:p>
            <a:pPr marL="457200" lvl="0" indent="-317500" algn="l" rtl="0">
              <a:lnSpc>
                <a:spcPct val="100000"/>
              </a:lnSpc>
              <a:spcBef>
                <a:spcPts val="0"/>
              </a:spcBef>
              <a:spcAft>
                <a:spcPts val="0"/>
              </a:spcAft>
              <a:buSzPts val="1400"/>
              <a:buChar char="●"/>
            </a:pPr>
            <a:r>
              <a:rPr lang="en-US"/>
              <a:t>As shown in the diagram on the left,  it forms a life-cycle of steps involved in the creation, publication, dissemination and discovery of scholarly research and involves a number of actors including researchers, peer reviewers, librarians, publishers, funders, technologists, and many more in between data collection and knowledge discovery.</a:t>
            </a: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27b3dbef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727b3dbef2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It is known that the first published scientific journal, the Philosophical Transactions of the Royal Society adopted editorial peer-review, whereas Nature didn’t introduce a formal peer-review system until 1967.</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05" name="Google Shape;105;g727b3dbef2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The high cost of subscriptions for scientific journals has long been prohibitive for universities and research institutes in low-income countries. In the 1990s and 2000s cost cutting also became an issue in developed countries.</a:t>
            </a:r>
            <a:endParaRPr/>
          </a:p>
          <a:p>
            <a:pPr marL="457200" lvl="0" indent="-317500" algn="l" rtl="0">
              <a:lnSpc>
                <a:spcPct val="100000"/>
              </a:lnSpc>
              <a:spcBef>
                <a:spcPts val="0"/>
              </a:spcBef>
              <a:spcAft>
                <a:spcPts val="0"/>
              </a:spcAft>
              <a:buSzPts val="1400"/>
              <a:buChar char="●"/>
            </a:pPr>
            <a:r>
              <a:rPr lang="en-US"/>
              <a:t>The Periodicals Price Survey 2019 reports that the average price for food science journals is $3,219, for chemistry $5,950, and for health sciences $2,156 annually. </a:t>
            </a:r>
            <a:endParaRPr/>
          </a:p>
          <a:p>
            <a:pPr marL="0" lvl="0" indent="0" algn="l" rtl="0">
              <a:lnSpc>
                <a:spcPct val="100000"/>
              </a:lnSpc>
              <a:spcBef>
                <a:spcPts val="0"/>
              </a:spcBef>
              <a:spcAft>
                <a:spcPts val="0"/>
              </a:spcAft>
              <a:buSzPts val="1400"/>
              <a:buNone/>
            </a:pPr>
            <a:endParaRPr/>
          </a:p>
        </p:txBody>
      </p:sp>
      <p:sp>
        <p:nvSpPr>
          <p:cNvPr id="117" name="Google Shape;117;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Pre-print open archives came into the seen as a response to delays in publishing</a:t>
            </a:r>
            <a:endParaRPr/>
          </a:p>
          <a:p>
            <a:pPr marL="457200" lvl="0" indent="-317500" algn="l" rtl="0">
              <a:lnSpc>
                <a:spcPct val="100000"/>
              </a:lnSpc>
              <a:spcBef>
                <a:spcPts val="0"/>
              </a:spcBef>
              <a:spcAft>
                <a:spcPts val="0"/>
              </a:spcAft>
              <a:buSzPts val="1400"/>
              <a:buChar char="●"/>
            </a:pPr>
            <a:r>
              <a:rPr lang="en-US"/>
              <a:t>Funders started asking for certain set of criteria to fund a research inc. OA</a:t>
            </a:r>
            <a:endParaRPr/>
          </a:p>
          <a:p>
            <a:pPr marL="457200" lvl="0" indent="-317500" algn="l" rtl="0">
              <a:lnSpc>
                <a:spcPct val="100000"/>
              </a:lnSpc>
              <a:spcBef>
                <a:spcPts val="0"/>
              </a:spcBef>
              <a:spcAft>
                <a:spcPts val="0"/>
              </a:spcAft>
              <a:buSzPts val="1400"/>
              <a:buChar char="●"/>
            </a:pPr>
            <a:r>
              <a:rPr lang="en-US"/>
              <a:t>Big deals started turned into a open access deals callled transformative deals</a:t>
            </a:r>
            <a:endParaRPr/>
          </a:p>
          <a:p>
            <a:pPr marL="457200" lvl="0" indent="-317500" algn="l" rtl="0">
              <a:lnSpc>
                <a:spcPct val="100000"/>
              </a:lnSpc>
              <a:spcBef>
                <a:spcPts val="0"/>
              </a:spcBef>
              <a:spcAft>
                <a:spcPts val="0"/>
              </a:spcAft>
              <a:buSzPts val="1400"/>
              <a:buChar char="●"/>
            </a:pPr>
            <a:r>
              <a:rPr lang="en-US"/>
              <a:t>Open science didn’t came into seen over night but economic data of data and research is so high for governments, that’s also become an </a:t>
            </a:r>
            <a:endParaRPr/>
          </a:p>
          <a:p>
            <a:pPr marL="457200" lvl="0" indent="-317500" algn="l" rtl="0">
              <a:lnSpc>
                <a:spcPct val="100000"/>
              </a:lnSpc>
              <a:spcBef>
                <a:spcPts val="0"/>
              </a:spcBef>
              <a:spcAft>
                <a:spcPts val="0"/>
              </a:spcAft>
              <a:buSzPts val="1400"/>
              <a:buChar char="●"/>
            </a:pPr>
            <a:r>
              <a:rPr lang="en-US"/>
              <a:t>Data sharing is the key element of open science. we see how crucial it is in the days of pandemic. </a:t>
            </a:r>
            <a:endParaRPr/>
          </a:p>
          <a:p>
            <a:pPr marL="457200" lvl="0" indent="0" algn="l" rtl="0">
              <a:lnSpc>
                <a:spcPct val="100000"/>
              </a:lnSpc>
              <a:spcBef>
                <a:spcPts val="0"/>
              </a:spcBef>
              <a:spcAft>
                <a:spcPts val="0"/>
              </a:spcAft>
              <a:buSzPts val="1400"/>
              <a:buNone/>
            </a:pPr>
            <a:endParaRPr/>
          </a:p>
        </p:txBody>
      </p:sp>
      <p:sp>
        <p:nvSpPr>
          <p:cNvPr id="123" name="Google Shape;123;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r>
              <a:rPr lang="en-US" sz="1200" b="0" i="0" u="none" strike="noStrike">
                <a:solidFill>
                  <a:schemeClr val="dk1"/>
                </a:solidFill>
                <a:latin typeface="Calibri"/>
                <a:ea typeface="Calibri"/>
                <a:cs typeface="Calibri"/>
                <a:sym typeface="Calibri"/>
              </a:rPr>
              <a:t>The American Psychological Association’s report of journal operations in 2017 shows that their journals’ overall rejection rate is 70%</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*Another example is Elsevier’s </a:t>
            </a:r>
            <a:r>
              <a:rPr lang="en-US" sz="1200" b="0" i="1" u="none" strike="noStrike">
                <a:solidFill>
                  <a:schemeClr val="dk1"/>
                </a:solidFill>
                <a:latin typeface="Calibri"/>
                <a:ea typeface="Calibri"/>
                <a:cs typeface="Calibri"/>
                <a:sym typeface="Calibri"/>
              </a:rPr>
              <a:t>Biomaterials</a:t>
            </a:r>
            <a:r>
              <a:rPr lang="en-US" sz="1200" b="0" i="0" u="none" strike="noStrike">
                <a:solidFill>
                  <a:schemeClr val="dk1"/>
                </a:solidFill>
                <a:latin typeface="Calibri"/>
                <a:ea typeface="Calibri"/>
                <a:cs typeface="Calibri"/>
                <a:sym typeface="Calibri"/>
              </a:rPr>
              <a:t>: its acceptance rate in 2018 is 15.4%</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*There are other examples where rejection rates are even higher than that. Many articles are eventually published somewhere, but in a journal of a lesser standing than the one that authors targeted initially</a:t>
            </a:r>
            <a:endParaRPr/>
          </a:p>
        </p:txBody>
      </p:sp>
      <p:sp>
        <p:nvSpPr>
          <p:cNvPr id="131" name="Google Shape;13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54618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sc.cam.ac.uk/open-acc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l-e-journal.com/en/authors/open-acces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2.sherpa.ac.uk/opendoa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re3data.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erpa.ac.uk/rome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uides.himmelfarb.gwu.edu/PredatoryPublishing/RedFlag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thinkchecksubmit.org/journ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thinkchecksubmit.org/journals/"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www.gatesfoundation.org/how-we-work/general-information/open-access-poli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blog.okfn.org/2019/10/09/ethiopia-adopts-a-national-open-access-polic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like-itn-digitalization.readthedocs.io/en/latest/1_research_lifecycl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prints.rclis.org/2481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britannica.com/topic/publishing" TargetMode="External"/><Relationship Id="rId4" Type="http://schemas.openxmlformats.org/officeDocument/2006/relationships/hyperlink" Target="https://blogs.biomedcentral.com/bmcblog/2017/05/05/the-history-of-peer-review-and-looking-forward-to-preprints-in-biomedicin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about:blank" TargetMode="External"/><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jpg"/><Relationship Id="rId4" Type="http://schemas.openxmlformats.org/officeDocument/2006/relationships/image" Target="../media/image23.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lib.berkeley.edu/scholarly-communication/about/what-is-scholarly-communic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Scientific landscape</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Open Sans"/>
                <a:ea typeface="Open Sans"/>
                <a:cs typeface="Open Sans"/>
                <a:sym typeface="Open Sans"/>
              </a:rPr>
            </a:br>
            <a:r>
              <a:rPr lang="en-US" sz="3500" b="1">
                <a:solidFill>
                  <a:srgbClr val="004890"/>
                </a:solidFill>
                <a:latin typeface="Open Sans"/>
                <a:ea typeface="Open Sans"/>
                <a:cs typeface="Open Sans"/>
                <a:sym typeface="Open Sans"/>
              </a:rPr>
              <a:t>Scholar</a:t>
            </a:r>
            <a:r>
              <a:rPr lang="en-US" sz="3500" b="1">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ly </a:t>
            </a:r>
            <a:r>
              <a:rPr lang="en-US" sz="3500" b="1">
                <a:solidFill>
                  <a:srgbClr val="004890"/>
                </a:solidFill>
                <a:latin typeface="Open Sans"/>
                <a:ea typeface="Open Sans"/>
                <a:cs typeface="Open Sans"/>
                <a:sym typeface="Open Sans"/>
              </a:rPr>
              <a:t>communication </a:t>
            </a:r>
            <a:br>
              <a:rPr lang="en-US" sz="3500" b="1">
                <a:solidFill>
                  <a:srgbClr val="004890"/>
                </a:solidFill>
                <a:latin typeface="Open Sans"/>
                <a:ea typeface="Open Sans"/>
                <a:cs typeface="Open Sans"/>
                <a:sym typeface="Open Sans"/>
              </a:rPr>
            </a:br>
            <a:r>
              <a:rPr lang="en-US" sz="3500" b="1">
                <a:solidFill>
                  <a:srgbClr val="004890"/>
                </a:solidFill>
                <a:latin typeface="Open Sans"/>
                <a:ea typeface="Open Sans"/>
                <a:cs typeface="Open Sans"/>
                <a:sym typeface="Open Sans"/>
              </a:rPr>
              <a:t>and Research4Life</a:t>
            </a:r>
            <a:br>
              <a:rPr lang="en-US" sz="3500" b="1">
                <a:solidFill>
                  <a:srgbClr val="004890"/>
                </a:solidFill>
                <a:latin typeface="Arial Rounded"/>
                <a:ea typeface="Arial Rounded"/>
                <a:cs typeface="Arial Rounded"/>
                <a:sym typeface="Arial Rounded"/>
              </a:rPr>
            </a:br>
            <a:endParaRPr sz="3500" b="1">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Affordability and accessibility</a:t>
            </a:r>
            <a:endParaRPr>
              <a:solidFill>
                <a:srgbClr val="586F7C"/>
              </a:solidFill>
              <a:latin typeface="Open Sans"/>
              <a:ea typeface="Open Sans"/>
              <a:cs typeface="Open Sans"/>
              <a:sym typeface="Open Sans"/>
            </a:endParaRPr>
          </a:p>
        </p:txBody>
      </p:sp>
      <p:sp>
        <p:nvSpPr>
          <p:cNvPr id="141" name="Google Shape;141;p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2"/>
              </a:buClr>
              <a:buSzPts val="2000"/>
              <a:buChar char="●"/>
            </a:pPr>
            <a:r>
              <a:rPr lang="en-US" sz="2220">
                <a:solidFill>
                  <a:srgbClr val="3F3F3F"/>
                </a:solidFill>
                <a:latin typeface="Open Sans"/>
                <a:ea typeface="Open Sans"/>
                <a:cs typeface="Open Sans"/>
                <a:sym typeface="Open Sans"/>
              </a:rPr>
              <a:t>Publishers have been making so-called “Big Deals” with consortiums of libraries where they offer bundles of journals at a discount.</a:t>
            </a:r>
            <a:endParaRPr/>
          </a:p>
          <a:p>
            <a:pPr marL="342900" lvl="0" indent="-342900" algn="l" rtl="0">
              <a:lnSpc>
                <a:spcPct val="100000"/>
              </a:lnSpc>
              <a:spcBef>
                <a:spcPts val="0"/>
              </a:spcBef>
              <a:spcAft>
                <a:spcPts val="0"/>
              </a:spcAft>
              <a:buClr>
                <a:schemeClr val="dk2"/>
              </a:buClr>
              <a:buSzPts val="2000"/>
              <a:buChar char="●"/>
            </a:pPr>
            <a:r>
              <a:rPr lang="en-US" sz="2220">
                <a:solidFill>
                  <a:srgbClr val="3F3F3F"/>
                </a:solidFill>
                <a:latin typeface="Open Sans"/>
                <a:ea typeface="Open Sans"/>
                <a:cs typeface="Open Sans"/>
                <a:sym typeface="Open Sans"/>
              </a:rPr>
              <a:t>However,  appetites for this model are declining as it doesn’t allow for libraries to build the most appropriate collections for their audience and is thus not cost effective.</a:t>
            </a:r>
            <a:endParaRPr/>
          </a:p>
          <a:p>
            <a:pPr marL="342900" lvl="0" indent="-342900" algn="l" rtl="0">
              <a:lnSpc>
                <a:spcPct val="100000"/>
              </a:lnSpc>
              <a:spcBef>
                <a:spcPts val="0"/>
              </a:spcBef>
              <a:spcAft>
                <a:spcPts val="0"/>
              </a:spcAft>
              <a:buClr>
                <a:schemeClr val="dk2"/>
              </a:buClr>
              <a:buSzPts val="2000"/>
              <a:buChar char="●"/>
            </a:pPr>
            <a:r>
              <a:rPr lang="en-US" sz="2220">
                <a:solidFill>
                  <a:srgbClr val="3F3F3F"/>
                </a:solidFill>
                <a:latin typeface="Open Sans"/>
                <a:ea typeface="Open Sans"/>
                <a:cs typeface="Open Sans"/>
                <a:sym typeface="Open Sans"/>
              </a:rPr>
              <a:t>An increasing number of libraries have cancelled their Big Deal subscriptions.</a:t>
            </a:r>
            <a:endParaRPr/>
          </a:p>
          <a:p>
            <a:pPr marL="342900" lvl="0" indent="-342900" algn="l" rtl="0">
              <a:lnSpc>
                <a:spcPct val="100000"/>
              </a:lnSpc>
              <a:spcBef>
                <a:spcPts val="0"/>
              </a:spcBef>
              <a:spcAft>
                <a:spcPts val="0"/>
              </a:spcAft>
              <a:buClr>
                <a:schemeClr val="dk2"/>
              </a:buClr>
              <a:buSzPts val="2000"/>
              <a:buChar char="●"/>
            </a:pPr>
            <a:r>
              <a:rPr lang="en-US" sz="2220">
                <a:solidFill>
                  <a:srgbClr val="3F3F3F"/>
                </a:solidFill>
                <a:latin typeface="Open Sans"/>
                <a:ea typeface="Open Sans"/>
                <a:cs typeface="Open Sans"/>
                <a:sym typeface="Open Sans"/>
              </a:rPr>
              <a:t>Open access movement and responses encouraged an alternative business model called , ‘Gold Open Access’.</a:t>
            </a:r>
            <a:endParaRPr sz="222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0" y="322484"/>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Open access movement</a:t>
            </a:r>
            <a:br>
              <a:rPr lang="en-US">
                <a:solidFill>
                  <a:srgbClr val="586F7C"/>
                </a:solidFill>
                <a:latin typeface="Open Sans"/>
                <a:ea typeface="Open Sans"/>
                <a:cs typeface="Open Sans"/>
                <a:sym typeface="Open Sans"/>
              </a:rPr>
            </a:br>
            <a:endParaRPr>
              <a:solidFill>
                <a:srgbClr val="586F7C"/>
              </a:solidFill>
              <a:latin typeface="Open Sans"/>
              <a:ea typeface="Open Sans"/>
              <a:cs typeface="Open Sans"/>
              <a:sym typeface="Open Sans"/>
            </a:endParaRPr>
          </a:p>
        </p:txBody>
      </p:sp>
      <p:sp>
        <p:nvSpPr>
          <p:cNvPr id="148" name="Google Shape;148;p8"/>
          <p:cNvSpPr txBox="1">
            <a:spLocks noGrp="1"/>
          </p:cNvSpPr>
          <p:nvPr>
            <p:ph type="body" idx="1"/>
          </p:nvPr>
        </p:nvSpPr>
        <p:spPr>
          <a:xfrm>
            <a:off x="134124" y="1790675"/>
            <a:ext cx="6373500" cy="4578594"/>
          </a:xfrm>
          <a:prstGeom prst="rect">
            <a:avLst/>
          </a:prstGeom>
          <a:noFill/>
          <a:ln>
            <a:noFill/>
          </a:ln>
        </p:spPr>
        <p:txBody>
          <a:bodyPr spcFirstLastPara="1" wrap="square" lIns="91425" tIns="45700" rIns="91425" bIns="45700" anchor="t" anchorCtr="0">
            <a:normAutofit fontScale="85000" lnSpcReduction="10000"/>
          </a:bodyPr>
          <a:lstStyle/>
          <a:p>
            <a:pPr marL="228600" lvl="0" indent="-222250" algn="l" rtl="0">
              <a:lnSpc>
                <a:spcPct val="100000"/>
              </a:lnSpc>
              <a:spcBef>
                <a:spcPts val="0"/>
              </a:spcBef>
              <a:spcAft>
                <a:spcPts val="0"/>
              </a:spcAft>
              <a:buClr>
                <a:schemeClr val="dk2"/>
              </a:buClr>
              <a:buSzPct val="96888"/>
              <a:buFont typeface="Open Sans"/>
              <a:buChar char="•"/>
            </a:pPr>
            <a:r>
              <a:rPr lang="en-US" sz="2600">
                <a:solidFill>
                  <a:srgbClr val="424242"/>
                </a:solidFill>
                <a:latin typeface="Open Sans"/>
                <a:ea typeface="Open Sans"/>
                <a:cs typeface="Open Sans"/>
                <a:sym typeface="Open Sans"/>
              </a:rPr>
              <a:t>The movement started by scientists in 1991 with the preprint open archive for physics, arXiv. </a:t>
            </a:r>
            <a:endParaRPr>
              <a:solidFill>
                <a:srgbClr val="424242"/>
              </a:solidFill>
            </a:endParaRPr>
          </a:p>
          <a:p>
            <a:pPr marL="228600" lvl="0" indent="-222250" algn="l" rtl="0">
              <a:lnSpc>
                <a:spcPct val="100000"/>
              </a:lnSpc>
              <a:spcBef>
                <a:spcPts val="1000"/>
              </a:spcBef>
              <a:spcAft>
                <a:spcPts val="0"/>
              </a:spcAft>
              <a:buClr>
                <a:schemeClr val="dk2"/>
              </a:buClr>
              <a:buSzPct val="96888"/>
              <a:buFont typeface="Open Sans"/>
              <a:buChar char="•"/>
            </a:pPr>
            <a:r>
              <a:rPr lang="en-US" sz="2600">
                <a:solidFill>
                  <a:srgbClr val="424242"/>
                </a:solidFill>
                <a:latin typeface="Open Sans"/>
                <a:ea typeface="Open Sans"/>
                <a:cs typeface="Open Sans"/>
                <a:sym typeface="Open Sans"/>
              </a:rPr>
              <a:t>Open access gained momentum around the millennium through calls that scientific output – particularly public-funded research – should be freely available.</a:t>
            </a:r>
            <a:endParaRPr>
              <a:solidFill>
                <a:srgbClr val="424242"/>
              </a:solidFill>
            </a:endParaRPr>
          </a:p>
          <a:p>
            <a:pPr marL="228600" lvl="0" indent="-222250" algn="l" rtl="0">
              <a:lnSpc>
                <a:spcPct val="100000"/>
              </a:lnSpc>
              <a:spcBef>
                <a:spcPts val="1000"/>
              </a:spcBef>
              <a:spcAft>
                <a:spcPts val="0"/>
              </a:spcAft>
              <a:buClr>
                <a:schemeClr val="dk2"/>
              </a:buClr>
              <a:buSzPct val="96888"/>
              <a:buFont typeface="Open Sans"/>
              <a:buChar char="•"/>
            </a:pPr>
            <a:r>
              <a:rPr lang="en-US" sz="2600">
                <a:solidFill>
                  <a:srgbClr val="424242"/>
                </a:solidFill>
                <a:latin typeface="Open Sans"/>
                <a:ea typeface="Open Sans"/>
                <a:cs typeface="Open Sans"/>
                <a:sym typeface="Open Sans"/>
              </a:rPr>
              <a:t>Open access makes original research freely accessible on the web, free of most copyright and licensing restrictions on reuse.</a:t>
            </a:r>
            <a:endParaRPr>
              <a:solidFill>
                <a:srgbClr val="424242"/>
              </a:solidFill>
            </a:endParaRPr>
          </a:p>
          <a:p>
            <a:pPr marL="228600" lvl="0" indent="-222250" algn="l" rtl="0">
              <a:lnSpc>
                <a:spcPct val="100000"/>
              </a:lnSpc>
              <a:spcBef>
                <a:spcPts val="1000"/>
              </a:spcBef>
              <a:spcAft>
                <a:spcPts val="0"/>
              </a:spcAft>
              <a:buClr>
                <a:schemeClr val="dk2"/>
              </a:buClr>
              <a:buSzPct val="96888"/>
              <a:buFont typeface="Open Sans"/>
              <a:buChar char="•"/>
            </a:pPr>
            <a:r>
              <a:rPr lang="en-US" sz="2600">
                <a:solidFill>
                  <a:srgbClr val="424242"/>
                </a:solidFill>
                <a:latin typeface="Open Sans"/>
                <a:ea typeface="Open Sans"/>
                <a:cs typeface="Open Sans"/>
                <a:sym typeface="Open Sans"/>
              </a:rPr>
              <a:t>Scientific output should not be ‘locked’ in behind paywalls that require payment to access a research output.</a:t>
            </a:r>
            <a:endParaRPr>
              <a:solidFill>
                <a:srgbClr val="424242"/>
              </a:solidFill>
            </a:endParaRPr>
          </a:p>
          <a:p>
            <a:pPr marL="228600" lvl="0" indent="-101600" algn="l" rtl="0">
              <a:lnSpc>
                <a:spcPct val="100000"/>
              </a:lnSpc>
              <a:spcBef>
                <a:spcPts val="1000"/>
              </a:spcBef>
              <a:spcAft>
                <a:spcPts val="0"/>
              </a:spcAft>
              <a:buClr>
                <a:schemeClr val="lt1"/>
              </a:buClr>
              <a:buSzPct val="101988"/>
              <a:buNone/>
            </a:pPr>
            <a:endParaRPr sz="2120">
              <a:solidFill>
                <a:schemeClr val="dk1"/>
              </a:solidFill>
              <a:latin typeface="Open Sans"/>
              <a:ea typeface="Open Sans"/>
              <a:cs typeface="Open Sans"/>
              <a:sym typeface="Open Sans"/>
            </a:endParaRPr>
          </a:p>
        </p:txBody>
      </p:sp>
      <p:pic>
        <p:nvPicPr>
          <p:cNvPr id="149" name="Google Shape;149;p8">
            <a:hlinkClick r:id="rId3"/>
          </p:cNvPr>
          <p:cNvPicPr preferRelativeResize="0"/>
          <p:nvPr/>
        </p:nvPicPr>
        <p:blipFill rotWithShape="1">
          <a:blip r:embed="rId4">
            <a:alphaModFix/>
          </a:blip>
          <a:srcRect/>
          <a:stretch/>
        </p:blipFill>
        <p:spPr>
          <a:xfrm>
            <a:off x="6507625" y="1693921"/>
            <a:ext cx="5593425" cy="4092905"/>
          </a:xfrm>
          <a:prstGeom prst="rect">
            <a:avLst/>
          </a:prstGeom>
          <a:noFill/>
          <a:ln>
            <a:noFill/>
          </a:ln>
        </p:spPr>
      </p:pic>
      <p:sp>
        <p:nvSpPr>
          <p:cNvPr id="150" name="Google Shape;150;p8"/>
          <p:cNvSpPr txBox="1"/>
          <p:nvPr/>
        </p:nvSpPr>
        <p:spPr>
          <a:xfrm>
            <a:off x="7311750" y="5970000"/>
            <a:ext cx="3656700" cy="5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Open Sans"/>
                <a:ea typeface="Open Sans"/>
                <a:cs typeface="Open Sans"/>
                <a:sym typeface="Open Sans"/>
              </a:rPr>
              <a:t>Source: </a:t>
            </a:r>
            <a:r>
              <a:rPr lang="en-US" sz="1200" b="0" i="0" u="sng" strike="noStrike" cap="none"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https://osc.cam.ac.uk/open-access</a:t>
            </a:r>
            <a:r>
              <a:rPr lang="en-US" sz="1200" b="0" i="0" u="none" strike="noStrike" cap="none" dirty="0">
                <a:solidFill>
                  <a:schemeClr val="dk1"/>
                </a:solidFill>
                <a:latin typeface="Open Sans"/>
                <a:ea typeface="Open Sans"/>
                <a:cs typeface="Open Sans"/>
                <a:sym typeface="Open Sans"/>
              </a:rPr>
              <a:t> Accessed: 24 January 2022</a:t>
            </a:r>
            <a:endParaRPr sz="1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rPr>
              <a:t>Open access models</a:t>
            </a:r>
            <a:endParaRPr/>
          </a:p>
        </p:txBody>
      </p:sp>
      <p:pic>
        <p:nvPicPr>
          <p:cNvPr id="158" name="Google Shape;158;g829bd93e03_0_0"/>
          <p:cNvPicPr preferRelativeResize="0"/>
          <p:nvPr/>
        </p:nvPicPr>
        <p:blipFill rotWithShape="1">
          <a:blip r:embed="rId3"/>
          <a:srcRect/>
          <a:stretch/>
        </p:blipFill>
        <p:spPr>
          <a:xfrm>
            <a:off x="1103888" y="1862226"/>
            <a:ext cx="8292351" cy="4199675"/>
          </a:xfrm>
          <a:prstGeom prst="rect">
            <a:avLst/>
          </a:prstGeom>
          <a:noFill/>
          <a:ln>
            <a:noFill/>
          </a:ln>
        </p:spPr>
      </p:pic>
      <p:sp>
        <p:nvSpPr>
          <p:cNvPr id="159" name="Google Shape;159;g829bd93e03_0_0"/>
          <p:cNvSpPr txBox="1"/>
          <p:nvPr/>
        </p:nvSpPr>
        <p:spPr>
          <a:xfrm>
            <a:off x="1245470" y="6286367"/>
            <a:ext cx="7122859" cy="3560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Source: </a:t>
            </a:r>
            <a:r>
              <a:rPr lang="en-US" sz="1200" b="0" i="0" u="sng" strike="noStrike" cap="none" dirty="0">
                <a:solidFill>
                  <a:schemeClr val="hlink"/>
                </a:solidFill>
                <a:latin typeface="Arial"/>
                <a:ea typeface="Arial"/>
                <a:cs typeface="Arial"/>
                <a:sym typeface="Arial"/>
                <a:hlinkClick r:id="rId4"/>
              </a:rPr>
              <a:t>https://l-e-journal.com/en/authors/open-access/</a:t>
            </a:r>
            <a:r>
              <a:rPr lang="en-US" sz="1200" b="0" i="0" u="sng" strike="noStrike" cap="none" dirty="0">
                <a:solidFill>
                  <a:schemeClr val="hlink"/>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Accessed:21 July 2023</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Gold open access</a:t>
            </a:r>
            <a:endParaRPr>
              <a:solidFill>
                <a:srgbClr val="586F7C"/>
              </a:solidFill>
              <a:latin typeface="Open Sans"/>
              <a:ea typeface="Open Sans"/>
              <a:cs typeface="Open Sans"/>
              <a:sym typeface="Open Sans"/>
            </a:endParaRPr>
          </a:p>
        </p:txBody>
      </p:sp>
      <p:sp>
        <p:nvSpPr>
          <p:cNvPr id="166" name="Google Shape;166;p10"/>
          <p:cNvSpPr txBox="1">
            <a:spLocks noGrp="1"/>
          </p:cNvSpPr>
          <p:nvPr>
            <p:ph type="body" idx="1"/>
          </p:nvPr>
        </p:nvSpPr>
        <p:spPr>
          <a:xfrm>
            <a:off x="864300" y="1919550"/>
            <a:ext cx="9861300" cy="4512600"/>
          </a:xfrm>
          <a:prstGeom prst="rect">
            <a:avLst/>
          </a:prstGeom>
          <a:noFill/>
          <a:ln>
            <a:noFill/>
          </a:ln>
        </p:spPr>
        <p:txBody>
          <a:bodyPr spcFirstLastPara="1" wrap="square" lIns="91425" tIns="45700" rIns="91425" bIns="45700" anchor="t" anchorCtr="0">
            <a:normAutofit/>
          </a:bodyPr>
          <a:lstStyle/>
          <a:p>
            <a:pPr marL="457200" lvl="0" indent="-368300" algn="l" rtl="0">
              <a:lnSpc>
                <a:spcPct val="110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Unlike traditional publishing model, it allows everyone to read scientific publications free of charge.</a:t>
            </a:r>
            <a:endParaRPr sz="2200" dirty="0">
              <a:solidFill>
                <a:schemeClr val="dk1"/>
              </a:solidFill>
              <a:latin typeface="Open Sans"/>
              <a:ea typeface="Open Sans"/>
              <a:cs typeface="Open Sans"/>
              <a:sym typeface="Open Sans"/>
            </a:endParaRPr>
          </a:p>
          <a:p>
            <a:pPr marL="457200" lvl="0" indent="-368300" algn="l" rtl="0">
              <a:lnSpc>
                <a:spcPct val="110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Open access articles can be published either in “hybrid journals” OR in fully open access journals.</a:t>
            </a:r>
            <a:endParaRPr sz="2200" dirty="0">
              <a:solidFill>
                <a:schemeClr val="dk1"/>
              </a:solidFill>
              <a:latin typeface="Open Sans"/>
              <a:ea typeface="Open Sans"/>
              <a:cs typeface="Open Sans"/>
              <a:sym typeface="Open Sans"/>
            </a:endParaRPr>
          </a:p>
          <a:p>
            <a:pPr marL="457200" lvl="0" indent="-368300" algn="l" rtl="0">
              <a:lnSpc>
                <a:spcPct val="110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Readers are not charged to read and there is no journal subscription fee, instead the funding institution pay Article Processing Charge (APC) for the publication of an article.</a:t>
            </a:r>
            <a:endParaRPr sz="2200" dirty="0">
              <a:solidFill>
                <a:schemeClr val="dk1"/>
              </a:solidFill>
              <a:latin typeface="Open Sans"/>
              <a:ea typeface="Open Sans"/>
              <a:cs typeface="Open Sans"/>
              <a:sym typeface="Open Sans"/>
            </a:endParaRPr>
          </a:p>
          <a:p>
            <a:pPr marL="457200" lvl="0" indent="-368300" algn="l" rtl="0">
              <a:lnSpc>
                <a:spcPct val="110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There are also journals with non-APC or waiving policies. </a:t>
            </a:r>
            <a:endParaRPr sz="2200" dirty="0">
              <a:solidFill>
                <a:schemeClr val="dk1"/>
              </a:solidFill>
              <a:latin typeface="Open Sans"/>
              <a:ea typeface="Open Sans"/>
              <a:cs typeface="Open Sans"/>
              <a:sym typeface="Open Sans"/>
            </a:endParaRPr>
          </a:p>
          <a:p>
            <a:pPr marL="457200" lvl="0" indent="-368300" algn="l" rtl="0">
              <a:lnSpc>
                <a:spcPct val="110000"/>
              </a:lnSpc>
              <a:spcBef>
                <a:spcPts val="0"/>
              </a:spcBef>
              <a:spcAft>
                <a:spcPts val="0"/>
              </a:spcAft>
              <a:buClr>
                <a:schemeClr val="dk1"/>
              </a:buClr>
              <a:buSzPts val="2200"/>
              <a:buFont typeface="Open Sans"/>
              <a:buChar char="●"/>
            </a:pPr>
            <a:r>
              <a:rPr lang="en-US" sz="2200" dirty="0">
                <a:solidFill>
                  <a:schemeClr val="dk1"/>
                </a:solidFill>
                <a:latin typeface="Open Sans"/>
                <a:ea typeface="Open Sans"/>
                <a:cs typeface="Open Sans"/>
                <a:sym typeface="Open Sans"/>
              </a:rPr>
              <a:t>List of open access journals are indexed by Directory of Open Access Journals (DOAJ) at </a:t>
            </a:r>
            <a:r>
              <a:rPr lang="en-US" sz="22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https://doaj.org</a:t>
            </a:r>
            <a:r>
              <a:rPr lang="en-US" sz="2200" dirty="0">
                <a:solidFill>
                  <a:schemeClr val="dk1"/>
                </a:solidFill>
                <a:latin typeface="Open Sans"/>
                <a:ea typeface="Open Sans"/>
                <a:cs typeface="Open Sans"/>
                <a:sym typeface="Open Sans"/>
              </a:rPr>
              <a:t> </a:t>
            </a:r>
            <a:endParaRPr sz="2200" dirty="0">
              <a:solidFill>
                <a:schemeClr val="dk1"/>
              </a:solidFill>
              <a:latin typeface="Open Sans"/>
              <a:ea typeface="Open Sans"/>
              <a:cs typeface="Open Sans"/>
              <a:sym typeface="Open Sans"/>
            </a:endParaRPr>
          </a:p>
          <a:p>
            <a:pPr marL="457200" lvl="0" indent="0" algn="l" rtl="0">
              <a:lnSpc>
                <a:spcPct val="110000"/>
              </a:lnSpc>
              <a:spcBef>
                <a:spcPts val="0"/>
              </a:spcBef>
              <a:spcAft>
                <a:spcPts val="0"/>
              </a:spcAft>
              <a:buSzPts val="2400"/>
              <a:buNone/>
            </a:pPr>
            <a:endParaRPr sz="2200" dirty="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Gill Sans"/>
              <a:buNone/>
            </a:pPr>
            <a:r>
              <a:rPr lang="en-US">
                <a:solidFill>
                  <a:srgbClr val="586F7C"/>
                </a:solidFill>
                <a:latin typeface="Open Sans"/>
                <a:ea typeface="Open Sans"/>
                <a:cs typeface="Open Sans"/>
                <a:sym typeface="Open Sans"/>
              </a:rPr>
              <a:t>Green open access: self archiving</a:t>
            </a:r>
            <a:endParaRPr>
              <a:solidFill>
                <a:srgbClr val="586F7C"/>
              </a:solidFill>
              <a:latin typeface="Open Sans"/>
              <a:ea typeface="Open Sans"/>
              <a:cs typeface="Open Sans"/>
              <a:sym typeface="Open Sans"/>
            </a:endParaRPr>
          </a:p>
        </p:txBody>
      </p:sp>
      <p:sp>
        <p:nvSpPr>
          <p:cNvPr id="173" name="Google Shape;173;p15"/>
          <p:cNvSpPr txBox="1">
            <a:spLocks noGrp="1"/>
          </p:cNvSpPr>
          <p:nvPr>
            <p:ph type="body" idx="1"/>
          </p:nvPr>
        </p:nvSpPr>
        <p:spPr>
          <a:xfrm>
            <a:off x="839495" y="1842868"/>
            <a:ext cx="9613800" cy="4517046"/>
          </a:xfrm>
          <a:prstGeom prst="rect">
            <a:avLst/>
          </a:prstGeom>
          <a:noFill/>
          <a:ln>
            <a:noFill/>
          </a:ln>
        </p:spPr>
        <p:txBody>
          <a:bodyPr spcFirstLastPara="1" wrap="square" lIns="91425" tIns="45700" rIns="91425" bIns="45700" anchor="t" anchorCtr="0">
            <a:normAutofit/>
          </a:bodyPr>
          <a:lstStyle/>
          <a:p>
            <a:pPr marL="457200" lvl="0" indent="-369570" algn="l" rtl="0">
              <a:lnSpc>
                <a:spcPct val="90000"/>
              </a:lnSpc>
              <a:spcBef>
                <a:spcPts val="0"/>
              </a:spcBef>
              <a:spcAft>
                <a:spcPts val="0"/>
              </a:spcAft>
              <a:buClr>
                <a:schemeClr val="dk1"/>
              </a:buClr>
              <a:buSzPts val="2220"/>
              <a:buFont typeface="Open Sans"/>
              <a:buChar char="●"/>
            </a:pPr>
            <a:r>
              <a:rPr lang="en-US" sz="2220" dirty="0">
                <a:solidFill>
                  <a:srgbClr val="3F3F3F"/>
                </a:solidFill>
                <a:latin typeface="Open Sans"/>
                <a:ea typeface="Open Sans"/>
                <a:cs typeface="Open Sans"/>
                <a:sym typeface="Open Sans"/>
              </a:rPr>
              <a:t>A repository is an open, online archive to collect, preserve, and disseminate digital copies of the intellectual output of an institution or in a specific discipline, compliant with OAI (Open Archive Initiative) protocol.</a:t>
            </a:r>
            <a:endParaRPr sz="2220" dirty="0">
              <a:solidFill>
                <a:srgbClr val="3F3F3F"/>
              </a:solidFill>
              <a:latin typeface="Open Sans"/>
              <a:ea typeface="Open Sans"/>
              <a:cs typeface="Open Sans"/>
              <a:sym typeface="Open Sans"/>
            </a:endParaRPr>
          </a:p>
          <a:p>
            <a:pPr marL="457200" lvl="0" indent="-369570" algn="l" rtl="0">
              <a:lnSpc>
                <a:spcPct val="90000"/>
              </a:lnSpc>
              <a:spcBef>
                <a:spcPts val="0"/>
              </a:spcBef>
              <a:spcAft>
                <a:spcPts val="0"/>
              </a:spcAft>
              <a:buClr>
                <a:schemeClr val="dk1"/>
              </a:buClr>
              <a:buSzPts val="2220"/>
              <a:buFont typeface="Open Sans"/>
              <a:buChar char="●"/>
            </a:pPr>
            <a:r>
              <a:rPr lang="en-US" sz="2220" dirty="0">
                <a:solidFill>
                  <a:srgbClr val="3F3F3F"/>
                </a:solidFill>
                <a:latin typeface="Open Sans"/>
                <a:ea typeface="Open Sans"/>
                <a:cs typeface="Open Sans"/>
                <a:sym typeface="Open Sans"/>
              </a:rPr>
              <a:t>Repositories are forms of Green Open Access in which authors self-archive their publications in institutional or subject/domain repositories such as arXiv or PubMed Central.</a:t>
            </a:r>
            <a:endParaRPr sz="2220" dirty="0">
              <a:solidFill>
                <a:srgbClr val="3F3F3F"/>
              </a:solidFill>
              <a:latin typeface="Open Sans"/>
              <a:ea typeface="Open Sans"/>
              <a:cs typeface="Open Sans"/>
              <a:sym typeface="Open Sans"/>
            </a:endParaRPr>
          </a:p>
          <a:p>
            <a:pPr marL="457200" lvl="0" indent="-369570" algn="l" rtl="0">
              <a:lnSpc>
                <a:spcPct val="90000"/>
              </a:lnSpc>
              <a:spcBef>
                <a:spcPts val="0"/>
              </a:spcBef>
              <a:spcAft>
                <a:spcPts val="0"/>
              </a:spcAft>
              <a:buClr>
                <a:schemeClr val="dk1"/>
              </a:buClr>
              <a:buSzPts val="2220"/>
              <a:buFont typeface="Open Sans"/>
              <a:buChar char="●"/>
            </a:pPr>
            <a:r>
              <a:rPr lang="en-US" sz="2220" dirty="0">
                <a:solidFill>
                  <a:srgbClr val="3F3F3F"/>
                </a:solidFill>
                <a:latin typeface="Open Sans"/>
                <a:ea typeface="Open Sans"/>
                <a:cs typeface="Open Sans"/>
                <a:sym typeface="Open Sans"/>
              </a:rPr>
              <a:t>Authors can deposit articles which have been published by a traditional publisher but not in an open access journal. This is only allowed if authors have the right to distribute their work electronically.</a:t>
            </a:r>
            <a:endParaRPr sz="2220" dirty="0">
              <a:solidFill>
                <a:srgbClr val="3F3F3F"/>
              </a:solidFill>
              <a:latin typeface="Open Sans"/>
              <a:ea typeface="Open Sans"/>
              <a:cs typeface="Open Sans"/>
              <a:sym typeface="Open Sans"/>
            </a:endParaRPr>
          </a:p>
          <a:p>
            <a:pPr marL="457200" lvl="0" indent="-369570" algn="l" rtl="0">
              <a:lnSpc>
                <a:spcPct val="90000"/>
              </a:lnSpc>
              <a:spcBef>
                <a:spcPts val="0"/>
              </a:spcBef>
              <a:spcAft>
                <a:spcPts val="0"/>
              </a:spcAft>
              <a:buClr>
                <a:schemeClr val="dk1"/>
              </a:buClr>
              <a:buSzPts val="2220"/>
              <a:buFont typeface="Open Sans"/>
              <a:buChar char="●"/>
            </a:pPr>
            <a:r>
              <a:rPr lang="en-US" sz="2220" dirty="0">
                <a:solidFill>
                  <a:srgbClr val="3F3F3F"/>
                </a:solidFill>
                <a:latin typeface="Open Sans"/>
                <a:ea typeface="Open Sans"/>
                <a:cs typeface="Open Sans"/>
                <a:sym typeface="Open Sans"/>
              </a:rPr>
              <a:t>List of open access repositories;</a:t>
            </a:r>
            <a:endParaRPr sz="2220" dirty="0">
              <a:solidFill>
                <a:srgbClr val="3F3F3F"/>
              </a:solidFill>
              <a:latin typeface="Open Sans"/>
              <a:ea typeface="Open Sans"/>
              <a:cs typeface="Open Sans"/>
              <a:sym typeface="Open Sans"/>
            </a:endParaRPr>
          </a:p>
          <a:p>
            <a:pPr marL="914400" lvl="1" indent="-369569" algn="l" rtl="0">
              <a:lnSpc>
                <a:spcPct val="90000"/>
              </a:lnSpc>
              <a:spcBef>
                <a:spcPts val="0"/>
              </a:spcBef>
              <a:spcAft>
                <a:spcPts val="0"/>
              </a:spcAft>
              <a:buClr>
                <a:schemeClr val="dk1"/>
              </a:buClr>
              <a:buSzPts val="2220"/>
              <a:buFont typeface="Open Sans"/>
              <a:buChar char="○"/>
            </a:pPr>
            <a:r>
              <a:rPr lang="en-US" sz="2220" dirty="0">
                <a:solidFill>
                  <a:srgbClr val="3F3F3F"/>
                </a:solidFill>
                <a:latin typeface="Open Sans"/>
                <a:ea typeface="Open Sans"/>
                <a:cs typeface="Open Sans"/>
                <a:sym typeface="Open Sans"/>
              </a:rPr>
              <a:t>for literature repositories- </a:t>
            </a:r>
            <a:r>
              <a:rPr lang="en-US" sz="222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Directory of Open Access Repositories</a:t>
            </a:r>
            <a:endParaRPr sz="2220" dirty="0">
              <a:solidFill>
                <a:schemeClr val="accent5"/>
              </a:solidFill>
              <a:latin typeface="Open Sans"/>
              <a:ea typeface="Open Sans"/>
              <a:cs typeface="Open Sans"/>
              <a:sym typeface="Open Sans"/>
            </a:endParaRPr>
          </a:p>
          <a:p>
            <a:pPr marL="914400" lvl="1" indent="-369569" algn="l" rtl="0">
              <a:lnSpc>
                <a:spcPct val="90000"/>
              </a:lnSpc>
              <a:spcBef>
                <a:spcPts val="0"/>
              </a:spcBef>
              <a:spcAft>
                <a:spcPts val="0"/>
              </a:spcAft>
              <a:buClr>
                <a:schemeClr val="dk1"/>
              </a:buClr>
              <a:buSzPts val="2220"/>
              <a:buFont typeface="Open Sans"/>
              <a:buChar char="○"/>
            </a:pPr>
            <a:r>
              <a:rPr lang="en-US" sz="2220" dirty="0">
                <a:solidFill>
                  <a:srgbClr val="3F3F3F"/>
                </a:solidFill>
                <a:latin typeface="Open Sans"/>
                <a:ea typeface="Open Sans"/>
                <a:cs typeface="Open Sans"/>
                <a:sym typeface="Open Sans"/>
              </a:rPr>
              <a:t>for data repositories - </a:t>
            </a:r>
            <a:r>
              <a:rPr lang="en-US" sz="222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Registry of Research Data Repositories</a:t>
            </a:r>
            <a:r>
              <a:rPr lang="en-US" sz="2220" dirty="0">
                <a:solidFill>
                  <a:schemeClr val="accent5"/>
                </a:solidFill>
                <a:latin typeface="Open Sans"/>
                <a:ea typeface="Open Sans"/>
                <a:cs typeface="Open Sans"/>
                <a:sym typeface="Open Sans"/>
              </a:rPr>
              <a:t>  </a:t>
            </a:r>
            <a:endParaRPr sz="2220" dirty="0">
              <a:solidFill>
                <a:schemeClr val="accent5"/>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Publisher policies on self archiving</a:t>
            </a:r>
            <a:endParaRPr sz="3400">
              <a:solidFill>
                <a:srgbClr val="586F7C"/>
              </a:solidFill>
              <a:latin typeface="Open Sans"/>
              <a:ea typeface="Open Sans"/>
              <a:cs typeface="Open Sans"/>
              <a:sym typeface="Open Sans"/>
            </a:endParaRPr>
          </a:p>
        </p:txBody>
      </p:sp>
      <p:sp>
        <p:nvSpPr>
          <p:cNvPr id="180" name="Google Shape;180;p16"/>
          <p:cNvSpPr txBox="1">
            <a:spLocks noGrp="1"/>
          </p:cNvSpPr>
          <p:nvPr>
            <p:ph type="body" idx="1"/>
          </p:nvPr>
        </p:nvSpPr>
        <p:spPr>
          <a:xfrm>
            <a:off x="413035" y="1914841"/>
            <a:ext cx="9923400" cy="409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US" sz="2220">
                <a:solidFill>
                  <a:srgbClr val="3F3F3F"/>
                </a:solidFill>
                <a:latin typeface="Open Sans"/>
                <a:ea typeface="Open Sans"/>
                <a:cs typeface="Open Sans"/>
                <a:sym typeface="Open Sans"/>
              </a:rPr>
              <a:t>The SHERPA/ROMEO Publisher copyright policies &amp; self-archiving website provides a searchable list of publisher and journal policies which defines self archiving conditions.</a:t>
            </a:r>
            <a:endParaRPr sz="2220">
              <a:solidFill>
                <a:srgbClr val="3F3F3F"/>
              </a:solidFill>
              <a:latin typeface="Open Sans"/>
              <a:ea typeface="Open Sans"/>
              <a:cs typeface="Open Sans"/>
              <a:sym typeface="Open Sans"/>
            </a:endParaRPr>
          </a:p>
          <a:p>
            <a:pPr marL="228600" lvl="0" indent="-228600" algn="l" rtl="0">
              <a:lnSpc>
                <a:spcPct val="90000"/>
              </a:lnSpc>
              <a:spcBef>
                <a:spcPts val="1000"/>
              </a:spcBef>
              <a:spcAft>
                <a:spcPts val="0"/>
              </a:spcAft>
              <a:buClr>
                <a:schemeClr val="dk2"/>
              </a:buClr>
              <a:buSzPts val="2000"/>
              <a:buFont typeface="Open Sans"/>
              <a:buChar char="❖"/>
            </a:pPr>
            <a:r>
              <a:rPr lang="en-US" sz="2220">
                <a:solidFill>
                  <a:srgbClr val="3F3F3F"/>
                </a:solidFill>
                <a:latin typeface="Open Sans"/>
                <a:ea typeface="Open Sans"/>
                <a:cs typeface="Open Sans"/>
                <a:sym typeface="Open Sans"/>
              </a:rPr>
              <a:t>It is important to know which version is allowed to be deposited</a:t>
            </a:r>
            <a:endParaRPr sz="2220">
              <a:solidFill>
                <a:srgbClr val="3F3F3F"/>
              </a:solidFill>
              <a:latin typeface="Open Sans"/>
              <a:ea typeface="Open Sans"/>
              <a:cs typeface="Open Sans"/>
              <a:sym typeface="Open Sans"/>
            </a:endParaRPr>
          </a:p>
          <a:p>
            <a:pPr marL="457200" lvl="0" indent="-457200" algn="l" rtl="0">
              <a:lnSpc>
                <a:spcPct val="90000"/>
              </a:lnSpc>
              <a:spcBef>
                <a:spcPts val="1000"/>
              </a:spcBef>
              <a:spcAft>
                <a:spcPts val="0"/>
              </a:spcAft>
              <a:buClr>
                <a:schemeClr val="dk2"/>
              </a:buClr>
              <a:buSzPts val="2000"/>
              <a:buFont typeface="Open Sans"/>
              <a:buAutoNum type="alphaLcParenR"/>
            </a:pPr>
            <a:r>
              <a:rPr lang="en-US" sz="2220">
                <a:solidFill>
                  <a:srgbClr val="3F3F3F"/>
                </a:solidFill>
                <a:latin typeface="Open Sans"/>
                <a:ea typeface="Open Sans"/>
                <a:cs typeface="Open Sans"/>
                <a:sym typeface="Open Sans"/>
              </a:rPr>
              <a:t>Pre-prints is the version of the paper before peer review.</a:t>
            </a:r>
            <a:endParaRPr sz="2220">
              <a:solidFill>
                <a:srgbClr val="3F3F3F"/>
              </a:solidFill>
              <a:latin typeface="Open Sans"/>
              <a:ea typeface="Open Sans"/>
              <a:cs typeface="Open Sans"/>
              <a:sym typeface="Open Sans"/>
            </a:endParaRPr>
          </a:p>
          <a:p>
            <a:pPr marL="457200" lvl="0" indent="-457200" algn="l" rtl="0">
              <a:lnSpc>
                <a:spcPct val="90000"/>
              </a:lnSpc>
              <a:spcBef>
                <a:spcPts val="1000"/>
              </a:spcBef>
              <a:spcAft>
                <a:spcPts val="0"/>
              </a:spcAft>
              <a:buClr>
                <a:schemeClr val="dk2"/>
              </a:buClr>
              <a:buSzPts val="2000"/>
              <a:buFont typeface="Open Sans"/>
              <a:buAutoNum type="alphaLcParenR"/>
            </a:pPr>
            <a:r>
              <a:rPr lang="en-US" sz="2220">
                <a:solidFill>
                  <a:srgbClr val="3F3F3F"/>
                </a:solidFill>
                <a:latin typeface="Open Sans"/>
                <a:ea typeface="Open Sans"/>
                <a:cs typeface="Open Sans"/>
                <a:sym typeface="Open Sans"/>
              </a:rPr>
              <a:t>Post-print is the version of the paper after peer-review, with revisions having been made.</a:t>
            </a:r>
            <a:endParaRPr sz="2220">
              <a:solidFill>
                <a:srgbClr val="3F3F3F"/>
              </a:solidFill>
              <a:latin typeface="Open Sans"/>
              <a:ea typeface="Open Sans"/>
              <a:cs typeface="Open Sans"/>
              <a:sym typeface="Open Sans"/>
            </a:endParaRPr>
          </a:p>
          <a:p>
            <a:pPr marL="457200" lvl="0" indent="-457200" algn="l" rtl="0">
              <a:lnSpc>
                <a:spcPct val="90000"/>
              </a:lnSpc>
              <a:spcBef>
                <a:spcPts val="1000"/>
              </a:spcBef>
              <a:spcAft>
                <a:spcPts val="0"/>
              </a:spcAft>
              <a:buClr>
                <a:schemeClr val="dk2"/>
              </a:buClr>
              <a:buSzPts val="2000"/>
              <a:buFont typeface="Open Sans"/>
              <a:buAutoNum type="alphaLcParenR"/>
            </a:pPr>
            <a:r>
              <a:rPr lang="en-US" sz="2220">
                <a:solidFill>
                  <a:srgbClr val="3F3F3F"/>
                </a:solidFill>
                <a:latin typeface="Open Sans"/>
                <a:ea typeface="Open Sans"/>
                <a:cs typeface="Open Sans"/>
                <a:sym typeface="Open Sans"/>
              </a:rPr>
              <a:t>Author’s copy is their typescript of the peer-reviewed final version of the paper.</a:t>
            </a:r>
            <a:endParaRPr sz="2220">
              <a:solidFill>
                <a:srgbClr val="3F3F3F"/>
              </a:solidFill>
              <a:latin typeface="Open Sans"/>
              <a:ea typeface="Open Sans"/>
              <a:cs typeface="Open Sans"/>
              <a:sym typeface="Open Sans"/>
            </a:endParaRPr>
          </a:p>
          <a:p>
            <a:pPr marL="457200" lvl="0" indent="-457200" algn="l" rtl="0">
              <a:lnSpc>
                <a:spcPct val="90000"/>
              </a:lnSpc>
              <a:spcBef>
                <a:spcPts val="1000"/>
              </a:spcBef>
              <a:spcAft>
                <a:spcPts val="0"/>
              </a:spcAft>
              <a:buClr>
                <a:schemeClr val="dk2"/>
              </a:buClr>
              <a:buSzPts val="2000"/>
              <a:buFont typeface="Open Sans"/>
              <a:buAutoNum type="alphaLcParenR"/>
            </a:pPr>
            <a:r>
              <a:rPr lang="en-US" sz="2220">
                <a:solidFill>
                  <a:srgbClr val="3F3F3F"/>
                </a:solidFill>
                <a:latin typeface="Open Sans"/>
                <a:ea typeface="Open Sans"/>
                <a:cs typeface="Open Sans"/>
                <a:sym typeface="Open Sans"/>
              </a:rPr>
              <a:t>Publisher’s version is the publisher-generated PDF file.</a:t>
            </a:r>
            <a:endParaRPr sz="2220">
              <a:solidFill>
                <a:srgbClr val="3F3F3F"/>
              </a:solidFill>
              <a:latin typeface="Open Sans"/>
              <a:ea typeface="Open Sans"/>
              <a:cs typeface="Open Sans"/>
              <a:sym typeface="Open Sans"/>
            </a:endParaRPr>
          </a:p>
        </p:txBody>
      </p:sp>
      <p:pic>
        <p:nvPicPr>
          <p:cNvPr id="181" name="Google Shape;181;p16"/>
          <p:cNvPicPr preferRelativeResize="0"/>
          <p:nvPr/>
        </p:nvPicPr>
        <p:blipFill rotWithShape="1">
          <a:blip r:embed="rId3"/>
          <a:srcRect/>
          <a:stretch/>
        </p:blipFill>
        <p:spPr>
          <a:xfrm>
            <a:off x="8874262" y="5305820"/>
            <a:ext cx="3262750" cy="759525"/>
          </a:xfrm>
          <a:prstGeom prst="rect">
            <a:avLst/>
          </a:prstGeom>
          <a:noFill/>
          <a:ln>
            <a:noFill/>
          </a:ln>
        </p:spPr>
      </p:pic>
      <p:sp>
        <p:nvSpPr>
          <p:cNvPr id="182" name="Google Shape;182;p16"/>
          <p:cNvSpPr txBox="1"/>
          <p:nvPr/>
        </p:nvSpPr>
        <p:spPr>
          <a:xfrm>
            <a:off x="8759141" y="6065345"/>
            <a:ext cx="2980573" cy="27990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Source </a:t>
            </a:r>
            <a:r>
              <a:rPr lang="en-US"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http://sherpa.ac.uk/romeo</a:t>
            </a:r>
            <a:r>
              <a:rPr lang="en-US" sz="1200" b="0" i="0" u="none" strike="noStrike" cap="none" dirty="0">
                <a:solidFill>
                  <a:srgbClr val="000000"/>
                </a:solidFill>
                <a:latin typeface="Arial"/>
                <a:ea typeface="Arial"/>
                <a:cs typeface="Arial"/>
                <a:sym typeface="Arial"/>
              </a:rPr>
              <a:t> Accessed: 21 July 2023</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356"/>
              <a:buFont typeface="Trebuchet MS"/>
              <a:buNone/>
            </a:pPr>
            <a:r>
              <a:rPr lang="en-US" sz="3690">
                <a:solidFill>
                  <a:srgbClr val="586F7C"/>
                </a:solidFill>
                <a:latin typeface="Open Sans"/>
                <a:ea typeface="Open Sans"/>
                <a:cs typeface="Open Sans"/>
                <a:sym typeface="Open Sans"/>
              </a:rPr>
              <a:t>Predatory publishers:</a:t>
            </a:r>
            <a:endParaRPr sz="369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106772"/>
              <a:buFont typeface="Trebuchet MS"/>
              <a:buNone/>
            </a:pPr>
            <a:r>
              <a:rPr lang="en-US" sz="3330">
                <a:solidFill>
                  <a:srgbClr val="586F7C"/>
                </a:solidFill>
                <a:latin typeface="Open Sans"/>
                <a:ea typeface="Open Sans"/>
                <a:cs typeface="Open Sans"/>
                <a:sym typeface="Open Sans"/>
              </a:rPr>
              <a:t>Identify trustworthy publishing environments</a:t>
            </a:r>
            <a:br>
              <a:rPr lang="en-US" sz="3330">
                <a:solidFill>
                  <a:srgbClr val="586F7C"/>
                </a:solidFill>
                <a:latin typeface="Open Sans"/>
                <a:ea typeface="Open Sans"/>
                <a:cs typeface="Open Sans"/>
                <a:sym typeface="Open Sans"/>
              </a:rPr>
            </a:br>
            <a:endParaRPr sz="3330">
              <a:solidFill>
                <a:srgbClr val="586F7C"/>
              </a:solidFill>
              <a:latin typeface="Open Sans"/>
              <a:ea typeface="Open Sans"/>
              <a:cs typeface="Open Sans"/>
              <a:sym typeface="Open Sans"/>
            </a:endParaRPr>
          </a:p>
        </p:txBody>
      </p:sp>
      <p:sp>
        <p:nvSpPr>
          <p:cNvPr id="189" name="Google Shape;189;p13"/>
          <p:cNvSpPr txBox="1">
            <a:spLocks noGrp="1"/>
          </p:cNvSpPr>
          <p:nvPr>
            <p:ph type="body" idx="1"/>
          </p:nvPr>
        </p:nvSpPr>
        <p:spPr>
          <a:xfrm>
            <a:off x="619621" y="1972723"/>
            <a:ext cx="9613800" cy="427333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2"/>
              </a:buClr>
              <a:buSzPts val="2000"/>
              <a:buFont typeface="Open Sans"/>
              <a:buChar char="•"/>
            </a:pPr>
            <a:r>
              <a:rPr lang="en-US" sz="2220" dirty="0">
                <a:solidFill>
                  <a:srgbClr val="3F3F3F"/>
                </a:solidFill>
                <a:latin typeface="Open Sans"/>
                <a:ea typeface="Open Sans"/>
                <a:cs typeface="Open Sans"/>
                <a:sym typeface="Open Sans"/>
              </a:rPr>
              <a:t>Open access journals should follow best practices for scientific peer review of all articles submitted.</a:t>
            </a:r>
            <a:endParaRPr sz="2220" dirty="0">
              <a:solidFill>
                <a:srgbClr val="3F3F3F"/>
              </a:solidFill>
              <a:latin typeface="Open Sans"/>
              <a:ea typeface="Open Sans"/>
              <a:cs typeface="Open Sans"/>
              <a:sym typeface="Open Sans"/>
            </a:endParaRPr>
          </a:p>
          <a:p>
            <a:pPr marL="228600" lvl="0" indent="-228600" algn="l" rtl="0">
              <a:lnSpc>
                <a:spcPct val="100000"/>
              </a:lnSpc>
              <a:spcBef>
                <a:spcPts val="1000"/>
              </a:spcBef>
              <a:spcAft>
                <a:spcPts val="0"/>
              </a:spcAft>
              <a:buClr>
                <a:schemeClr val="dk2"/>
              </a:buClr>
              <a:buSzPts val="2000"/>
              <a:buFont typeface="Open Sans"/>
              <a:buChar char="•"/>
            </a:pPr>
            <a:r>
              <a:rPr lang="en-US" sz="2220" dirty="0">
                <a:solidFill>
                  <a:srgbClr val="3F3F3F"/>
                </a:solidFill>
                <a:latin typeface="Open Sans"/>
                <a:ea typeface="Open Sans"/>
                <a:cs typeface="Open Sans"/>
                <a:sym typeface="Open Sans"/>
              </a:rPr>
              <a:t>There is a misconception that because open access journals charge APCs therefore, they are necessarily poor quality, “predatory” and not peer reviewed.</a:t>
            </a:r>
            <a:endParaRPr sz="2220" dirty="0">
              <a:solidFill>
                <a:srgbClr val="3F3F3F"/>
              </a:solidFill>
              <a:latin typeface="Open Sans"/>
              <a:ea typeface="Open Sans"/>
              <a:cs typeface="Open Sans"/>
              <a:sym typeface="Open Sans"/>
            </a:endParaRPr>
          </a:p>
          <a:p>
            <a:pPr marL="800100" lvl="0" indent="-342900" algn="l" rtl="0">
              <a:lnSpc>
                <a:spcPct val="100000"/>
              </a:lnSpc>
              <a:spcBef>
                <a:spcPts val="1000"/>
              </a:spcBef>
              <a:spcAft>
                <a:spcPts val="0"/>
              </a:spcAft>
              <a:buClr>
                <a:schemeClr val="dk2"/>
              </a:buClr>
              <a:buSzPts val="2000"/>
              <a:buFont typeface="Courier New"/>
              <a:buChar char="o"/>
            </a:pPr>
            <a:r>
              <a:rPr lang="en-US" sz="2220" dirty="0">
                <a:solidFill>
                  <a:srgbClr val="3F3F3F"/>
                </a:solidFill>
                <a:latin typeface="Open Sans"/>
                <a:ea typeface="Open Sans"/>
                <a:cs typeface="Open Sans"/>
                <a:sym typeface="Open Sans"/>
              </a:rPr>
              <a:t>Authors need to carefully check for quality of both traditional subscription journals and open access journals and publishers.</a:t>
            </a:r>
            <a:endParaRPr sz="2220" dirty="0">
              <a:solidFill>
                <a:srgbClr val="3F3F3F"/>
              </a:solidFill>
              <a:latin typeface="Open Sans"/>
              <a:ea typeface="Open Sans"/>
              <a:cs typeface="Open Sans"/>
              <a:sym typeface="Open Sans"/>
            </a:endParaRPr>
          </a:p>
          <a:p>
            <a:pPr marL="228600" lvl="0" indent="-228600" algn="l" rtl="0">
              <a:lnSpc>
                <a:spcPct val="100000"/>
              </a:lnSpc>
              <a:spcBef>
                <a:spcPts val="1000"/>
              </a:spcBef>
              <a:spcAft>
                <a:spcPts val="0"/>
              </a:spcAft>
              <a:buClr>
                <a:srgbClr val="891631"/>
              </a:buClr>
              <a:buSzPts val="2000"/>
              <a:buFont typeface="Open Sans"/>
              <a:buChar char="•"/>
            </a:pPr>
            <a:r>
              <a:rPr lang="en-US" sz="2220" dirty="0">
                <a:solidFill>
                  <a:srgbClr val="3F3F3F"/>
                </a:solidFill>
                <a:latin typeface="Open Sans"/>
                <a:ea typeface="Open Sans"/>
                <a:cs typeface="Open Sans"/>
                <a:sym typeface="Open Sans"/>
              </a:rPr>
              <a:t>Guides and checklists are available to help authors select the right journal and publisher to publish their research findings. See an example: </a:t>
            </a:r>
            <a:r>
              <a:rPr lang="en-US" sz="1800" u="sng" dirty="0" err="1">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Himmefalb</a:t>
            </a:r>
            <a:r>
              <a:rPr lang="en-US" sz="18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Health Library</a:t>
            </a:r>
            <a:r>
              <a:rPr lang="en-US" sz="1800" u="sng" dirty="0">
                <a:solidFill>
                  <a:schemeClr val="accent5"/>
                </a:solidFill>
                <a:latin typeface="Open Sans"/>
                <a:ea typeface="Open Sans"/>
                <a:cs typeface="Open Sans"/>
                <a:sym typeface="Open Sans"/>
              </a:rPr>
              <a:t> </a:t>
            </a:r>
            <a:endParaRPr sz="2220" dirty="0">
              <a:solidFill>
                <a:schemeClr val="accent5"/>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7" name="Google Shape;197;p14" descr="https://lh4.googleusercontent.com/IH_CodZ3uX6NhquIMDV5itaXUoxtbNKgdOVYmATdU8XOImLid3gDNoDWQvQoQ4glEgBuJR9RzRfNufCw49WILjKKd1x4KZ2q2lpibHFU2Y68NCJed51xq_ufoRqeGMGBngAo0U8"/>
          <p:cNvPicPr preferRelativeResize="0"/>
          <p:nvPr/>
        </p:nvPicPr>
        <p:blipFill rotWithShape="1">
          <a:blip r:embed="rId3">
            <a:alphaModFix/>
          </a:blip>
          <a:srcRect/>
          <a:stretch/>
        </p:blipFill>
        <p:spPr>
          <a:xfrm>
            <a:off x="328657" y="2530780"/>
            <a:ext cx="2227730" cy="2287026"/>
          </a:xfrm>
          <a:prstGeom prst="rect">
            <a:avLst/>
          </a:prstGeom>
          <a:noFill/>
          <a:ln>
            <a:noFill/>
          </a:ln>
        </p:spPr>
      </p:pic>
      <p:sp>
        <p:nvSpPr>
          <p:cNvPr id="198" name="Google Shape;198;p14"/>
          <p:cNvSpPr txBox="1"/>
          <p:nvPr/>
        </p:nvSpPr>
        <p:spPr>
          <a:xfrm>
            <a:off x="2996823" y="2265309"/>
            <a:ext cx="6887773" cy="304694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922208"/>
              </a:buClr>
              <a:buSzPts val="1800"/>
              <a:buFont typeface="Arial" panose="020B0604020202020204" pitchFamily="34" charset="0"/>
              <a:buChar char="•"/>
            </a:pPr>
            <a:r>
              <a:rPr lang="en-US" sz="2400" b="0" i="0" u="none" strike="noStrike" cap="none" dirty="0">
                <a:solidFill>
                  <a:srgbClr val="990000"/>
                </a:solidFill>
                <a:latin typeface="Open Sans"/>
                <a:ea typeface="Open Sans"/>
                <a:cs typeface="Open Sans"/>
                <a:sym typeface="Open Sans"/>
              </a:rPr>
              <a:t>Think. Check. Submit. helps researchers identify trusted journals for their research.</a:t>
            </a:r>
          </a:p>
          <a:p>
            <a:pPr marL="342900" marR="0" lvl="0" indent="-342900" algn="just" rtl="0">
              <a:lnSpc>
                <a:spcPct val="100000"/>
              </a:lnSpc>
              <a:spcBef>
                <a:spcPts val="0"/>
              </a:spcBef>
              <a:spcAft>
                <a:spcPts val="0"/>
              </a:spcAft>
              <a:buClr>
                <a:srgbClr val="922208"/>
              </a:buClr>
              <a:buSzPts val="1800"/>
              <a:buFont typeface="Arial" panose="020B0604020202020204" pitchFamily="34" charset="0"/>
              <a:buChar char="•"/>
            </a:pPr>
            <a:endParaRPr lang="en-US" sz="2400" dirty="0">
              <a:solidFill>
                <a:srgbClr val="990000"/>
              </a:solidFill>
              <a:latin typeface="Open Sans"/>
              <a:ea typeface="Open Sans"/>
              <a:cs typeface="Open Sans"/>
              <a:sym typeface="Open Sans"/>
            </a:endParaRPr>
          </a:p>
          <a:p>
            <a:pPr marL="342900" marR="0" lvl="0" indent="-342900" algn="just" rtl="0">
              <a:lnSpc>
                <a:spcPct val="100000"/>
              </a:lnSpc>
              <a:spcBef>
                <a:spcPts val="0"/>
              </a:spcBef>
              <a:spcAft>
                <a:spcPts val="0"/>
              </a:spcAft>
              <a:buClr>
                <a:srgbClr val="922208"/>
              </a:buClr>
              <a:buSzPts val="1800"/>
              <a:buFont typeface="Arial" panose="020B0604020202020204" pitchFamily="34" charset="0"/>
              <a:buChar char="•"/>
            </a:pPr>
            <a:r>
              <a:rPr lang="en-US" sz="2400" b="0" i="0" u="none" strike="noStrike" cap="none" dirty="0">
                <a:solidFill>
                  <a:srgbClr val="990000"/>
                </a:solidFill>
                <a:latin typeface="Open Sans"/>
                <a:ea typeface="Open Sans"/>
                <a:cs typeface="Open Sans"/>
                <a:sym typeface="Open Sans"/>
              </a:rPr>
              <a:t>This international initiative by a coalition of scholarly publishers and associations aims to educate researchers, promote integrity, and build trust in credible research and publications.</a:t>
            </a:r>
            <a:endParaRPr sz="2400" b="0" i="0" u="none" strike="noStrike" cap="none" dirty="0">
              <a:solidFill>
                <a:srgbClr val="990000"/>
              </a:solidFill>
              <a:latin typeface="Open Sans"/>
              <a:ea typeface="Open Sans"/>
              <a:cs typeface="Open Sans"/>
              <a:sym typeface="Open Sans"/>
            </a:endParaRPr>
          </a:p>
        </p:txBody>
      </p:sp>
      <p:pic>
        <p:nvPicPr>
          <p:cNvPr id="2" name="Google Shape;207;g89dbbbbbc0_0_17">
            <a:hlinkClick r:id="rId4"/>
            <a:extLst>
              <a:ext uri="{FF2B5EF4-FFF2-40B4-BE49-F238E27FC236}">
                <a16:creationId xmlns:a16="http://schemas.microsoft.com/office/drawing/2014/main" id="{720B0768-F212-FDA2-0FBE-D5B2E5A1E06C}"/>
              </a:ext>
            </a:extLst>
          </p:cNvPr>
          <p:cNvPicPr preferRelativeResize="0"/>
          <p:nvPr/>
        </p:nvPicPr>
        <p:blipFill rotWithShape="1">
          <a:blip r:embed="rId5">
            <a:alphaModFix/>
          </a:blip>
          <a:srcRect/>
          <a:stretch/>
        </p:blipFill>
        <p:spPr>
          <a:xfrm>
            <a:off x="150990" y="310884"/>
            <a:ext cx="6517576" cy="12167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89dbbbbbc0_0_17"/>
          <p:cNvSpPr txBox="1">
            <a:spLocks noGrp="1"/>
          </p:cNvSpPr>
          <p:nvPr>
            <p:ph type="body" idx="1"/>
          </p:nvPr>
        </p:nvSpPr>
        <p:spPr>
          <a:xfrm>
            <a:off x="935700" y="2079500"/>
            <a:ext cx="10158900" cy="36333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000000"/>
              </a:buClr>
              <a:buSzPts val="2000"/>
              <a:buFont typeface="Open Sans"/>
              <a:buChar char="●"/>
            </a:pPr>
            <a:r>
              <a:rPr lang="en-US" sz="2000">
                <a:solidFill>
                  <a:srgbClr val="3F3F3F"/>
                </a:solidFill>
                <a:latin typeface="Open Sans"/>
                <a:ea typeface="Open Sans"/>
                <a:cs typeface="Open Sans"/>
                <a:sym typeface="Open Sans"/>
              </a:rPr>
              <a:t>Do you or your colleagues know the journal?</a:t>
            </a:r>
            <a:endParaRPr sz="2000">
              <a:solidFill>
                <a:srgbClr val="3F3F3F"/>
              </a:solidFill>
              <a:latin typeface="Open Sans"/>
              <a:ea typeface="Open Sans"/>
              <a:cs typeface="Open Sans"/>
              <a:sym typeface="Open Sans"/>
            </a:endParaRPr>
          </a:p>
          <a:p>
            <a:pPr marL="457200" lvl="0" indent="-355600" algn="l" rtl="0">
              <a:lnSpc>
                <a:spcPct val="115000"/>
              </a:lnSpc>
              <a:spcBef>
                <a:spcPts val="1000"/>
              </a:spcBef>
              <a:spcAft>
                <a:spcPts val="0"/>
              </a:spcAft>
              <a:buClr>
                <a:srgbClr val="000000"/>
              </a:buClr>
              <a:buSzPts val="2000"/>
              <a:buFont typeface="Open Sans"/>
              <a:buChar char="●"/>
            </a:pPr>
            <a:r>
              <a:rPr lang="en-US" sz="2000">
                <a:solidFill>
                  <a:srgbClr val="3F3F3F"/>
                </a:solidFill>
                <a:latin typeface="Open Sans"/>
                <a:ea typeface="Open Sans"/>
                <a:cs typeface="Open Sans"/>
                <a:sym typeface="Open Sans"/>
              </a:rPr>
              <a:t>Can you easily identify and contact the publisher?</a:t>
            </a:r>
            <a:endParaRPr sz="2000">
              <a:solidFill>
                <a:srgbClr val="3F3F3F"/>
              </a:solidFill>
              <a:latin typeface="Open Sans"/>
              <a:ea typeface="Open Sans"/>
              <a:cs typeface="Open Sans"/>
              <a:sym typeface="Open Sans"/>
            </a:endParaRPr>
          </a:p>
          <a:p>
            <a:pPr marL="457200" lvl="0" indent="-355600" algn="l" rtl="0">
              <a:lnSpc>
                <a:spcPct val="115000"/>
              </a:lnSpc>
              <a:spcBef>
                <a:spcPts val="1000"/>
              </a:spcBef>
              <a:spcAft>
                <a:spcPts val="0"/>
              </a:spcAft>
              <a:buClr>
                <a:srgbClr val="000000"/>
              </a:buClr>
              <a:buSzPts val="2000"/>
              <a:buFont typeface="Open Sans"/>
              <a:buChar char="●"/>
            </a:pPr>
            <a:r>
              <a:rPr lang="en-US" sz="2000">
                <a:solidFill>
                  <a:srgbClr val="3F3F3F"/>
                </a:solidFill>
                <a:latin typeface="Open Sans"/>
                <a:ea typeface="Open Sans"/>
                <a:cs typeface="Open Sans"/>
                <a:sym typeface="Open Sans"/>
              </a:rPr>
              <a:t>Is the journal clear about the type of peer review it uses?</a:t>
            </a:r>
            <a:endParaRPr sz="2000">
              <a:solidFill>
                <a:srgbClr val="3F3F3F"/>
              </a:solidFill>
              <a:latin typeface="Open Sans"/>
              <a:ea typeface="Open Sans"/>
              <a:cs typeface="Open Sans"/>
              <a:sym typeface="Open Sans"/>
            </a:endParaRPr>
          </a:p>
          <a:p>
            <a:pPr marL="457200" lvl="0" indent="-355600" algn="l" rtl="0">
              <a:lnSpc>
                <a:spcPct val="115000"/>
              </a:lnSpc>
              <a:spcBef>
                <a:spcPts val="1000"/>
              </a:spcBef>
              <a:spcAft>
                <a:spcPts val="0"/>
              </a:spcAft>
              <a:buClr>
                <a:srgbClr val="000000"/>
              </a:buClr>
              <a:buSzPts val="2000"/>
              <a:buFont typeface="Open Sans"/>
              <a:buChar char="●"/>
            </a:pPr>
            <a:r>
              <a:rPr lang="en-US" sz="2000">
                <a:solidFill>
                  <a:srgbClr val="3F3F3F"/>
                </a:solidFill>
                <a:latin typeface="Open Sans"/>
                <a:ea typeface="Open Sans"/>
                <a:cs typeface="Open Sans"/>
                <a:sym typeface="Open Sans"/>
              </a:rPr>
              <a:t>Are articles indexed in services that you use?</a:t>
            </a:r>
            <a:endParaRPr sz="2000">
              <a:solidFill>
                <a:srgbClr val="3F3F3F"/>
              </a:solidFill>
              <a:latin typeface="Open Sans"/>
              <a:ea typeface="Open Sans"/>
              <a:cs typeface="Open Sans"/>
              <a:sym typeface="Open Sans"/>
            </a:endParaRPr>
          </a:p>
          <a:p>
            <a:pPr marL="457200" lvl="0" indent="-355600" algn="l" rtl="0">
              <a:lnSpc>
                <a:spcPct val="115000"/>
              </a:lnSpc>
              <a:spcBef>
                <a:spcPts val="1000"/>
              </a:spcBef>
              <a:spcAft>
                <a:spcPts val="0"/>
              </a:spcAft>
              <a:buClr>
                <a:srgbClr val="000000"/>
              </a:buClr>
              <a:buSzPts val="2000"/>
              <a:buFont typeface="Open Sans"/>
              <a:buChar char="●"/>
            </a:pPr>
            <a:r>
              <a:rPr lang="en-US" sz="2000">
                <a:solidFill>
                  <a:srgbClr val="3F3F3F"/>
                </a:solidFill>
                <a:latin typeface="Open Sans"/>
                <a:ea typeface="Open Sans"/>
                <a:cs typeface="Open Sans"/>
                <a:sym typeface="Open Sans"/>
              </a:rPr>
              <a:t>Is it clear what fees will be charged?</a:t>
            </a:r>
            <a:endParaRPr sz="2000">
              <a:solidFill>
                <a:srgbClr val="3F3F3F"/>
              </a:solidFill>
              <a:latin typeface="Open Sans"/>
              <a:ea typeface="Open Sans"/>
              <a:cs typeface="Open Sans"/>
              <a:sym typeface="Open Sans"/>
            </a:endParaRPr>
          </a:p>
          <a:p>
            <a:pPr marL="457200" lvl="0" indent="-355600" algn="l" rtl="0">
              <a:lnSpc>
                <a:spcPct val="115000"/>
              </a:lnSpc>
              <a:spcBef>
                <a:spcPts val="1000"/>
              </a:spcBef>
              <a:spcAft>
                <a:spcPts val="0"/>
              </a:spcAft>
              <a:buClr>
                <a:srgbClr val="000000"/>
              </a:buClr>
              <a:buSzPts val="2000"/>
              <a:buFont typeface="Open Sans"/>
              <a:buChar char="●"/>
            </a:pPr>
            <a:r>
              <a:rPr lang="en-US" sz="2000">
                <a:solidFill>
                  <a:srgbClr val="3F3F3F"/>
                </a:solidFill>
                <a:latin typeface="Open Sans"/>
                <a:ea typeface="Open Sans"/>
                <a:cs typeface="Open Sans"/>
                <a:sym typeface="Open Sans"/>
              </a:rPr>
              <a:t>Do you recognize the editorial board?</a:t>
            </a:r>
            <a:endParaRPr sz="2000">
              <a:solidFill>
                <a:srgbClr val="3F3F3F"/>
              </a:solidFill>
              <a:latin typeface="Open Sans"/>
              <a:ea typeface="Open Sans"/>
              <a:cs typeface="Open Sans"/>
              <a:sym typeface="Open Sans"/>
            </a:endParaRPr>
          </a:p>
          <a:p>
            <a:pPr marL="457200" lvl="0" indent="-355600" algn="l" rtl="0">
              <a:lnSpc>
                <a:spcPct val="115000"/>
              </a:lnSpc>
              <a:spcBef>
                <a:spcPts val="1000"/>
              </a:spcBef>
              <a:spcAft>
                <a:spcPts val="0"/>
              </a:spcAft>
              <a:buClr>
                <a:srgbClr val="000000"/>
              </a:buClr>
              <a:buSzPts val="2000"/>
              <a:buFont typeface="Open Sans"/>
              <a:buChar char="●"/>
            </a:pPr>
            <a:r>
              <a:rPr lang="en-US" sz="2000">
                <a:solidFill>
                  <a:srgbClr val="3F3F3F"/>
                </a:solidFill>
                <a:latin typeface="Open Sans"/>
                <a:ea typeface="Open Sans"/>
                <a:cs typeface="Open Sans"/>
                <a:sym typeface="Open Sans"/>
              </a:rPr>
              <a:t>Is the publisher a member of a recognized industry initiative?</a:t>
            </a:r>
            <a:endParaRPr sz="2000">
              <a:solidFill>
                <a:srgbClr val="3F3F3F"/>
              </a:solidFill>
              <a:latin typeface="Open Sans"/>
              <a:ea typeface="Open Sans"/>
              <a:cs typeface="Open Sans"/>
              <a:sym typeface="Open Sans"/>
            </a:endParaRPr>
          </a:p>
        </p:txBody>
      </p:sp>
      <p:pic>
        <p:nvPicPr>
          <p:cNvPr id="205" name="Google Shape;205;g89dbbbbbc0_0_17"/>
          <p:cNvPicPr preferRelativeResize="0"/>
          <p:nvPr/>
        </p:nvPicPr>
        <p:blipFill rotWithShape="1">
          <a:blip r:embed="rId3">
            <a:alphaModFix/>
          </a:blip>
          <a:srcRect/>
          <a:stretch/>
        </p:blipFill>
        <p:spPr>
          <a:xfrm>
            <a:off x="935700" y="612100"/>
            <a:ext cx="2971800" cy="676275"/>
          </a:xfrm>
          <a:prstGeom prst="rect">
            <a:avLst/>
          </a:prstGeom>
          <a:noFill/>
          <a:ln>
            <a:noFill/>
          </a:ln>
        </p:spPr>
      </p:pic>
      <p:pic>
        <p:nvPicPr>
          <p:cNvPr id="206" name="Google Shape;206;g89dbbbbbc0_0_17"/>
          <p:cNvPicPr preferRelativeResize="0"/>
          <p:nvPr/>
        </p:nvPicPr>
        <p:blipFill rotWithShape="1">
          <a:blip r:embed="rId4">
            <a:alphaModFix/>
          </a:blip>
          <a:srcRect/>
          <a:stretch/>
        </p:blipFill>
        <p:spPr>
          <a:xfrm>
            <a:off x="4208975" y="494425"/>
            <a:ext cx="2537200" cy="911625"/>
          </a:xfrm>
          <a:prstGeom prst="rect">
            <a:avLst/>
          </a:prstGeom>
          <a:noFill/>
          <a:ln>
            <a:noFill/>
          </a:ln>
        </p:spPr>
      </p:pic>
      <p:pic>
        <p:nvPicPr>
          <p:cNvPr id="207" name="Google Shape;207;g89dbbbbbc0_0_17">
            <a:hlinkClick r:id="rId5"/>
          </p:cNvPr>
          <p:cNvPicPr preferRelativeResize="0"/>
          <p:nvPr/>
        </p:nvPicPr>
        <p:blipFill rotWithShape="1">
          <a:blip r:embed="rId6">
            <a:alphaModFix/>
          </a:blip>
          <a:srcRect/>
          <a:stretch/>
        </p:blipFill>
        <p:spPr>
          <a:xfrm>
            <a:off x="2756363" y="5474345"/>
            <a:ext cx="6517576" cy="12167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89dbbbbbc0_0_99"/>
          <p:cNvSpPr txBox="1">
            <a:spLocks noGrp="1"/>
          </p:cNvSpPr>
          <p:nvPr>
            <p:ph type="title"/>
          </p:nvPr>
        </p:nvSpPr>
        <p:spPr>
          <a:xfrm>
            <a:off x="0" y="381283"/>
            <a:ext cx="7994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Open access and Open science policies</a:t>
            </a:r>
            <a:endParaRPr sz="3400">
              <a:solidFill>
                <a:srgbClr val="586F7C"/>
              </a:solidFill>
              <a:latin typeface="Open Sans"/>
              <a:ea typeface="Open Sans"/>
              <a:cs typeface="Open Sans"/>
              <a:sym typeface="Open Sans"/>
            </a:endParaRPr>
          </a:p>
        </p:txBody>
      </p:sp>
      <p:sp>
        <p:nvSpPr>
          <p:cNvPr id="214" name="Google Shape;214;g89dbbbbbc0_0_99"/>
          <p:cNvSpPr txBox="1">
            <a:spLocks noGrp="1"/>
          </p:cNvSpPr>
          <p:nvPr>
            <p:ph type="body" idx="1"/>
          </p:nvPr>
        </p:nvSpPr>
        <p:spPr>
          <a:xfrm>
            <a:off x="118950" y="2051125"/>
            <a:ext cx="4628700" cy="1559400"/>
          </a:xfrm>
          <a:prstGeom prst="rect">
            <a:avLst/>
          </a:prstGeom>
          <a:noFill/>
          <a:ln>
            <a:noFill/>
          </a:ln>
        </p:spPr>
        <p:txBody>
          <a:bodyPr spcFirstLastPara="1" wrap="square" lIns="91425" tIns="45700" rIns="91425" bIns="45700" anchor="t" anchorCtr="0">
            <a:noAutofit/>
          </a:bodyPr>
          <a:lstStyle/>
          <a:p>
            <a:pPr marL="457200" lvl="0" indent="-369570" algn="l" rtl="0">
              <a:lnSpc>
                <a:spcPct val="115000"/>
              </a:lnSpc>
              <a:spcBef>
                <a:spcPts val="1000"/>
              </a:spcBef>
              <a:spcAft>
                <a:spcPts val="0"/>
              </a:spcAft>
              <a:buClr>
                <a:schemeClr val="dk1"/>
              </a:buClr>
              <a:buSzPts val="2220"/>
              <a:buFont typeface="Open Sans"/>
              <a:buChar char="●"/>
            </a:pPr>
            <a:r>
              <a:rPr lang="en-US" sz="2220">
                <a:solidFill>
                  <a:srgbClr val="3F3F3F"/>
                </a:solidFill>
                <a:latin typeface="Open Sans"/>
                <a:ea typeface="Open Sans"/>
                <a:cs typeface="Open Sans"/>
                <a:sym typeface="Open Sans"/>
              </a:rPr>
              <a:t>Funders require open access for publications resulting from the research they fund both for literature and data. </a:t>
            </a:r>
            <a:endParaRPr sz="2220">
              <a:solidFill>
                <a:srgbClr val="3F3F3F"/>
              </a:solidFill>
              <a:latin typeface="Open Sans"/>
              <a:ea typeface="Open Sans"/>
              <a:cs typeface="Open Sans"/>
              <a:sym typeface="Open Sans"/>
            </a:endParaRPr>
          </a:p>
          <a:p>
            <a:pPr marL="457200" lvl="0" indent="-369570" algn="l" rtl="0">
              <a:lnSpc>
                <a:spcPct val="115000"/>
              </a:lnSpc>
              <a:spcBef>
                <a:spcPts val="1000"/>
              </a:spcBef>
              <a:spcAft>
                <a:spcPts val="0"/>
              </a:spcAft>
              <a:buClr>
                <a:schemeClr val="dk1"/>
              </a:buClr>
              <a:buSzPts val="2220"/>
              <a:buFont typeface="Open Sans"/>
              <a:buChar char="●"/>
            </a:pPr>
            <a:r>
              <a:rPr lang="en-US" sz="2220">
                <a:solidFill>
                  <a:srgbClr val="3F3F3F"/>
                </a:solidFill>
                <a:latin typeface="Open Sans"/>
                <a:ea typeface="Open Sans"/>
                <a:cs typeface="Open Sans"/>
                <a:sym typeface="Open Sans"/>
              </a:rPr>
              <a:t>Literature and data repositories for research dissemination.</a:t>
            </a:r>
            <a:endParaRPr sz="2220">
              <a:solidFill>
                <a:srgbClr val="3F3F3F"/>
              </a:solidFill>
              <a:latin typeface="Open Sans"/>
              <a:ea typeface="Open Sans"/>
              <a:cs typeface="Open Sans"/>
              <a:sym typeface="Open Sans"/>
            </a:endParaRPr>
          </a:p>
          <a:p>
            <a:pPr marL="457200" lvl="0" indent="-369570" algn="l" rtl="0">
              <a:lnSpc>
                <a:spcPct val="115000"/>
              </a:lnSpc>
              <a:spcBef>
                <a:spcPts val="1000"/>
              </a:spcBef>
              <a:spcAft>
                <a:spcPts val="1000"/>
              </a:spcAft>
              <a:buClr>
                <a:schemeClr val="dk1"/>
              </a:buClr>
              <a:buSzPts val="2220"/>
              <a:buFont typeface="Open Sans"/>
              <a:buChar char="●"/>
            </a:pPr>
            <a:r>
              <a:rPr lang="en-US" sz="2220">
                <a:solidFill>
                  <a:srgbClr val="3F3F3F"/>
                </a:solidFill>
                <a:latin typeface="Open Sans"/>
                <a:ea typeface="Open Sans"/>
                <a:cs typeface="Open Sans"/>
                <a:sym typeface="Open Sans"/>
              </a:rPr>
              <a:t>See example on the right.</a:t>
            </a:r>
            <a:endParaRPr sz="2220">
              <a:solidFill>
                <a:srgbClr val="3F3F3F"/>
              </a:solidFill>
              <a:latin typeface="Open Sans"/>
              <a:ea typeface="Open Sans"/>
              <a:cs typeface="Open Sans"/>
              <a:sym typeface="Open Sans"/>
            </a:endParaRPr>
          </a:p>
        </p:txBody>
      </p:sp>
      <p:pic>
        <p:nvPicPr>
          <p:cNvPr id="215" name="Google Shape;215;g89dbbbbbc0_0_99">
            <a:hlinkClick r:id="rId3"/>
          </p:cNvPr>
          <p:cNvPicPr preferRelativeResize="0"/>
          <p:nvPr/>
        </p:nvPicPr>
        <p:blipFill rotWithShape="1">
          <a:blip r:embed="rId4">
            <a:alphaModFix/>
          </a:blip>
          <a:srcRect/>
          <a:stretch/>
        </p:blipFill>
        <p:spPr>
          <a:xfrm>
            <a:off x="4726745" y="1929725"/>
            <a:ext cx="7298355" cy="4485143"/>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680325" y="2336874"/>
            <a:ext cx="9963300" cy="2978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Scholarly communication and scientific publishing.</a:t>
            </a:r>
            <a:endParaRPr>
              <a:solidFill>
                <a:srgbClr val="3F3F3F"/>
              </a:solidFill>
              <a:latin typeface="Open Sans"/>
              <a:ea typeface="Open Sans"/>
              <a:cs typeface="Open Sans"/>
              <a:sym typeface="Open Sans"/>
            </a:endParaRPr>
          </a:p>
          <a:p>
            <a:pPr marL="228600" lvl="0" indent="-228600" algn="l" rtl="0">
              <a:lnSpc>
                <a:spcPct val="90000"/>
              </a:lnSpc>
              <a:spcBef>
                <a:spcPts val="100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Life-cycle of scholarly research.</a:t>
            </a:r>
            <a:endParaRPr>
              <a:solidFill>
                <a:srgbClr val="3F3F3F"/>
              </a:solidFill>
              <a:latin typeface="Open Sans"/>
              <a:ea typeface="Open Sans"/>
              <a:cs typeface="Open Sans"/>
              <a:sym typeface="Open Sans"/>
            </a:endParaRPr>
          </a:p>
          <a:p>
            <a:pPr marL="228600" lvl="0" indent="-228600" algn="l" rtl="0">
              <a:lnSpc>
                <a:spcPct val="90000"/>
              </a:lnSpc>
              <a:spcBef>
                <a:spcPts val="100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Open access movement.</a:t>
            </a:r>
            <a:endParaRPr>
              <a:solidFill>
                <a:srgbClr val="3F3F3F"/>
              </a:solidFill>
              <a:latin typeface="Open Sans"/>
              <a:ea typeface="Open Sans"/>
              <a:cs typeface="Open Sans"/>
              <a:sym typeface="Open Sans"/>
            </a:endParaRPr>
          </a:p>
          <a:p>
            <a:pPr marL="228600" lvl="0" indent="-228600" algn="l" rtl="0">
              <a:lnSpc>
                <a:spcPct val="90000"/>
              </a:lnSpc>
              <a:spcBef>
                <a:spcPts val="100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Predatory publishers.</a:t>
            </a:r>
            <a:endParaRPr>
              <a:solidFill>
                <a:srgbClr val="3F3F3F"/>
              </a:solidFill>
              <a:latin typeface="Open Sans"/>
              <a:ea typeface="Open Sans"/>
              <a:cs typeface="Open Sans"/>
              <a:sym typeface="Open Sans"/>
            </a:endParaRPr>
          </a:p>
          <a:p>
            <a:pPr marL="228600" lvl="0" indent="-228600" algn="l" rtl="0">
              <a:lnSpc>
                <a:spcPct val="90000"/>
              </a:lnSpc>
              <a:spcBef>
                <a:spcPts val="100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Literature repositories for research dissemination.</a:t>
            </a:r>
            <a:endParaRPr>
              <a:solidFill>
                <a:srgbClr val="3F3F3F"/>
              </a:solidFill>
              <a:latin typeface="Open Sans"/>
              <a:ea typeface="Open Sans"/>
              <a:cs typeface="Open Sans"/>
              <a:sym typeface="Open Sans"/>
            </a:endParaRPr>
          </a:p>
          <a:p>
            <a:pPr marL="228600" lvl="0" indent="-228600" algn="l" rtl="0">
              <a:lnSpc>
                <a:spcPct val="90000"/>
              </a:lnSpc>
              <a:spcBef>
                <a:spcPts val="100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Open science and research data.</a:t>
            </a:r>
            <a:endParaRPr>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89dbbbbbc0_0_164"/>
          <p:cNvSpPr txBox="1">
            <a:spLocks noGrp="1"/>
          </p:cNvSpPr>
          <p:nvPr>
            <p:ph type="title"/>
          </p:nvPr>
        </p:nvSpPr>
        <p:spPr>
          <a:xfrm>
            <a:off x="0" y="631049"/>
            <a:ext cx="76911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Open access and Open science policy examples</a:t>
            </a:r>
            <a:endParaRPr sz="34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a:p>
        </p:txBody>
      </p:sp>
      <p:pic>
        <p:nvPicPr>
          <p:cNvPr id="222" name="Google Shape;222;g89dbbbbbc0_0_164"/>
          <p:cNvPicPr preferRelativeResize="0"/>
          <p:nvPr/>
        </p:nvPicPr>
        <p:blipFill rotWithShape="1">
          <a:blip r:embed="rId3">
            <a:alphaModFix/>
          </a:blip>
          <a:srcRect/>
          <a:stretch/>
        </p:blipFill>
        <p:spPr>
          <a:xfrm>
            <a:off x="150300" y="2571950"/>
            <a:ext cx="6203876" cy="3972974"/>
          </a:xfrm>
          <a:prstGeom prst="rect">
            <a:avLst/>
          </a:prstGeom>
          <a:noFill/>
          <a:ln w="9525" cap="flat" cmpd="sng">
            <a:solidFill>
              <a:srgbClr val="999999"/>
            </a:solidFill>
            <a:prstDash val="solid"/>
            <a:round/>
            <a:headEnd type="none" w="sm" len="sm"/>
            <a:tailEnd type="none" w="sm" len="sm"/>
          </a:ln>
        </p:spPr>
      </p:pic>
      <p:pic>
        <p:nvPicPr>
          <p:cNvPr id="223" name="Google Shape;223;g89dbbbbbc0_0_164">
            <a:hlinkClick r:id="rId4"/>
          </p:cNvPr>
          <p:cNvPicPr preferRelativeResize="0"/>
          <p:nvPr/>
        </p:nvPicPr>
        <p:blipFill rotWithShape="1">
          <a:blip r:embed="rId5">
            <a:alphaModFix/>
          </a:blip>
          <a:srcRect/>
          <a:stretch/>
        </p:blipFill>
        <p:spPr>
          <a:xfrm>
            <a:off x="6507598" y="2478126"/>
            <a:ext cx="5408274" cy="4066799"/>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Gill Sans"/>
              <a:buNone/>
            </a:pPr>
            <a:r>
              <a:rPr lang="en-US">
                <a:solidFill>
                  <a:srgbClr val="586F7C"/>
                </a:solidFill>
                <a:latin typeface="Open Sans"/>
                <a:ea typeface="Open Sans"/>
                <a:cs typeface="Open Sans"/>
                <a:sym typeface="Open Sans"/>
              </a:rPr>
              <a:t>Promoting openness </a:t>
            </a:r>
            <a:endParaRPr>
              <a:solidFill>
                <a:srgbClr val="586F7C"/>
              </a:solidFill>
              <a:latin typeface="Open Sans"/>
              <a:ea typeface="Open Sans"/>
              <a:cs typeface="Open Sans"/>
              <a:sym typeface="Open Sans"/>
            </a:endParaRPr>
          </a:p>
        </p:txBody>
      </p:sp>
      <p:pic>
        <p:nvPicPr>
          <p:cNvPr id="230" name="Google Shape;230;p21"/>
          <p:cNvPicPr preferRelativeResize="0"/>
          <p:nvPr/>
        </p:nvPicPr>
        <p:blipFill rotWithShape="1">
          <a:blip r:embed="rId3">
            <a:alphaModFix/>
          </a:blip>
          <a:srcRect/>
          <a:stretch/>
        </p:blipFill>
        <p:spPr>
          <a:xfrm>
            <a:off x="202600" y="1828350"/>
            <a:ext cx="7560275" cy="4386675"/>
          </a:xfrm>
          <a:prstGeom prst="rect">
            <a:avLst/>
          </a:prstGeom>
          <a:noFill/>
          <a:ln w="9525" cap="flat" cmpd="sng">
            <a:solidFill>
              <a:srgbClr val="FFDDB2"/>
            </a:solidFill>
            <a:prstDash val="solid"/>
            <a:round/>
            <a:headEnd type="none" w="sm" len="sm"/>
            <a:tailEnd type="none" w="sm" len="sm"/>
          </a:ln>
        </p:spPr>
      </p:pic>
      <p:sp>
        <p:nvSpPr>
          <p:cNvPr id="231" name="Google Shape;231;p21"/>
          <p:cNvSpPr txBox="1"/>
          <p:nvPr/>
        </p:nvSpPr>
        <p:spPr>
          <a:xfrm>
            <a:off x="404938" y="6215025"/>
            <a:ext cx="7155600" cy="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Source:  </a:t>
            </a:r>
            <a:r>
              <a:rPr lang="en-US" sz="1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https://like-itn-digitalization.readthedocs.io/en/latest/1_research_lifecycle/</a:t>
            </a:r>
            <a:r>
              <a:rPr lang="en-US" sz="1000" b="0" i="0" u="none" strike="noStrike" cap="none" dirty="0">
                <a:solidFill>
                  <a:srgbClr val="000000"/>
                </a:solidFill>
                <a:latin typeface="Arial"/>
                <a:ea typeface="Arial"/>
                <a:cs typeface="Arial"/>
                <a:sym typeface="Arial"/>
              </a:rPr>
              <a:t> Accessed 24 January 2022.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p:txBody>
      </p:sp>
      <p:sp>
        <p:nvSpPr>
          <p:cNvPr id="232" name="Google Shape;232;p21"/>
          <p:cNvSpPr txBox="1">
            <a:spLocks noGrp="1"/>
          </p:cNvSpPr>
          <p:nvPr>
            <p:ph type="body" idx="1"/>
          </p:nvPr>
        </p:nvSpPr>
        <p:spPr>
          <a:xfrm>
            <a:off x="7870025" y="1935500"/>
            <a:ext cx="3940500" cy="3913800"/>
          </a:xfrm>
          <a:prstGeom prst="rect">
            <a:avLst/>
          </a:prstGeom>
          <a:noFill/>
          <a:ln>
            <a:noFill/>
          </a:ln>
        </p:spPr>
        <p:txBody>
          <a:bodyPr spcFirstLastPara="1" wrap="square" lIns="91425" tIns="45700" rIns="91425" bIns="45700" anchor="t" anchorCtr="0">
            <a:noAutofit/>
          </a:bodyPr>
          <a:lstStyle/>
          <a:p>
            <a:pPr marL="228600" lvl="0" indent="-101600" algn="ctr" rtl="0">
              <a:lnSpc>
                <a:spcPct val="120000"/>
              </a:lnSpc>
              <a:spcBef>
                <a:spcPts val="1000"/>
              </a:spcBef>
              <a:spcAft>
                <a:spcPts val="0"/>
              </a:spcAft>
              <a:buClr>
                <a:schemeClr val="lt1"/>
              </a:buClr>
              <a:buSzPts val="2000"/>
              <a:buNone/>
            </a:pPr>
            <a:endParaRPr>
              <a:solidFill>
                <a:srgbClr val="3F3F3F"/>
              </a:solidFill>
              <a:latin typeface="Open Sans"/>
              <a:ea typeface="Open Sans"/>
              <a:cs typeface="Open Sans"/>
              <a:sym typeface="Open Sans"/>
            </a:endParaRPr>
          </a:p>
          <a:p>
            <a:pPr marL="228600" lvl="0" indent="-101600" algn="ctr" rtl="0">
              <a:lnSpc>
                <a:spcPct val="120000"/>
              </a:lnSpc>
              <a:spcBef>
                <a:spcPts val="1000"/>
              </a:spcBef>
              <a:spcAft>
                <a:spcPts val="0"/>
              </a:spcAft>
              <a:buClr>
                <a:schemeClr val="lt1"/>
              </a:buClr>
              <a:buSzPts val="2000"/>
              <a:buNone/>
            </a:pPr>
            <a:r>
              <a:rPr lang="en-US">
                <a:solidFill>
                  <a:srgbClr val="3F3F3F"/>
                </a:solidFill>
                <a:latin typeface="Open Sans"/>
                <a:ea typeface="Open Sans"/>
                <a:cs typeface="Open Sans"/>
                <a:sym typeface="Open Sans"/>
              </a:rPr>
              <a:t>“Open Science is about extending the principles of openness to the whole research cycle”</a:t>
            </a:r>
            <a:endParaRPr>
              <a:solidFill>
                <a:srgbClr val="3F3F3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Open science and Research data</a:t>
            </a:r>
            <a:endParaRPr>
              <a:solidFill>
                <a:srgbClr val="586F7C"/>
              </a:solidFill>
              <a:latin typeface="Open Sans"/>
              <a:ea typeface="Open Sans"/>
              <a:cs typeface="Open Sans"/>
              <a:sym typeface="Open Sans"/>
            </a:endParaRPr>
          </a:p>
        </p:txBody>
      </p:sp>
      <p:sp>
        <p:nvSpPr>
          <p:cNvPr id="239" name="Google Shape;239;p20"/>
          <p:cNvSpPr txBox="1">
            <a:spLocks noGrp="1"/>
          </p:cNvSpPr>
          <p:nvPr>
            <p:ph type="body" idx="1"/>
          </p:nvPr>
        </p:nvSpPr>
        <p:spPr>
          <a:xfrm>
            <a:off x="680324" y="2336875"/>
            <a:ext cx="7647900" cy="3599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chemeClr val="dk2"/>
              </a:buClr>
              <a:buSzPts val="2220"/>
              <a:buFont typeface="Open Sans"/>
              <a:buChar char="•"/>
            </a:pPr>
            <a:r>
              <a:rPr lang="en-US" sz="2220">
                <a:solidFill>
                  <a:srgbClr val="3F3F3F"/>
                </a:solidFill>
                <a:latin typeface="Open Sans"/>
                <a:ea typeface="Open Sans"/>
                <a:cs typeface="Open Sans"/>
                <a:sym typeface="Open Sans"/>
              </a:rPr>
              <a:t>The concept of open science has also been introduced to the academic environment in policies since 2015.</a:t>
            </a:r>
            <a:endParaRPr>
              <a:solidFill>
                <a:srgbClr val="3F3F3F"/>
              </a:solidFill>
              <a:latin typeface="Open Sans"/>
              <a:ea typeface="Open Sans"/>
              <a:cs typeface="Open Sans"/>
              <a:sym typeface="Open Sans"/>
            </a:endParaRPr>
          </a:p>
          <a:p>
            <a:pPr marL="228600" lvl="0" indent="-228600" algn="l" rtl="0">
              <a:lnSpc>
                <a:spcPct val="100000"/>
              </a:lnSpc>
              <a:spcBef>
                <a:spcPts val="1000"/>
              </a:spcBef>
              <a:spcAft>
                <a:spcPts val="0"/>
              </a:spcAft>
              <a:buClr>
                <a:schemeClr val="dk2"/>
              </a:buClr>
              <a:buSzPts val="2220"/>
              <a:buFont typeface="Open Sans"/>
              <a:buChar char="•"/>
            </a:pPr>
            <a:r>
              <a:rPr lang="en-US" sz="2220">
                <a:solidFill>
                  <a:srgbClr val="3F3F3F"/>
                </a:solidFill>
                <a:latin typeface="Open Sans"/>
                <a:ea typeface="Open Sans"/>
                <a:cs typeface="Open Sans"/>
                <a:sym typeface="Open Sans"/>
              </a:rPr>
              <a:t>Open science “is extending the principles of openness to the whole research cycle” going beyond the publication of findings.</a:t>
            </a:r>
            <a:endParaRPr>
              <a:solidFill>
                <a:srgbClr val="3F3F3F"/>
              </a:solidFill>
              <a:latin typeface="Open Sans"/>
              <a:ea typeface="Open Sans"/>
              <a:cs typeface="Open Sans"/>
              <a:sym typeface="Open Sans"/>
            </a:endParaRPr>
          </a:p>
          <a:p>
            <a:pPr marL="228600" lvl="0" indent="-228600" algn="l" rtl="0">
              <a:lnSpc>
                <a:spcPct val="100000"/>
              </a:lnSpc>
              <a:spcBef>
                <a:spcPts val="1000"/>
              </a:spcBef>
              <a:spcAft>
                <a:spcPts val="0"/>
              </a:spcAft>
              <a:buClr>
                <a:schemeClr val="dk2"/>
              </a:buClr>
              <a:buSzPts val="2220"/>
              <a:buFont typeface="Open Sans"/>
              <a:buChar char="•"/>
            </a:pPr>
            <a:r>
              <a:rPr lang="en-US" sz="2220">
                <a:solidFill>
                  <a:srgbClr val="3F3F3F"/>
                </a:solidFill>
                <a:latin typeface="Open Sans"/>
                <a:ea typeface="Open Sans"/>
                <a:cs typeface="Open Sans"/>
                <a:sym typeface="Open Sans"/>
              </a:rPr>
              <a:t>Reusability of research data and outputs involves open licensing  which allows others to share, re-use and create new work from data and publications.</a:t>
            </a:r>
            <a:endParaRPr sz="2220">
              <a:solidFill>
                <a:srgbClr val="3F3F3F"/>
              </a:solidFill>
              <a:latin typeface="Open Sans"/>
              <a:ea typeface="Open Sans"/>
              <a:cs typeface="Open Sans"/>
              <a:sym typeface="Open Sans"/>
            </a:endParaRPr>
          </a:p>
          <a:p>
            <a:pPr marL="228600" lvl="0" indent="-228600" algn="l" rtl="0">
              <a:lnSpc>
                <a:spcPct val="100000"/>
              </a:lnSpc>
              <a:spcBef>
                <a:spcPts val="1000"/>
              </a:spcBef>
              <a:spcAft>
                <a:spcPts val="0"/>
              </a:spcAft>
              <a:buClr>
                <a:schemeClr val="dk2"/>
              </a:buClr>
              <a:buSzPts val="2220"/>
              <a:buFont typeface="Open Sans"/>
              <a:buChar char="•"/>
            </a:pPr>
            <a:r>
              <a:rPr lang="en-US" sz="2220">
                <a:solidFill>
                  <a:srgbClr val="3F3F3F"/>
                </a:solidFill>
                <a:latin typeface="Open Sans"/>
                <a:ea typeface="Open Sans"/>
                <a:cs typeface="Open Sans"/>
                <a:sym typeface="Open Sans"/>
              </a:rPr>
              <a:t>Many funders these days require research data to be made available to the public.</a:t>
            </a:r>
            <a:endParaRPr sz="2220">
              <a:solidFill>
                <a:srgbClr val="3F3F3F"/>
              </a:solidFill>
              <a:latin typeface="Open Sans"/>
              <a:ea typeface="Open Sans"/>
              <a:cs typeface="Open Sans"/>
              <a:sym typeface="Open Sans"/>
            </a:endParaRPr>
          </a:p>
        </p:txBody>
      </p:sp>
      <p:pic>
        <p:nvPicPr>
          <p:cNvPr id="240" name="Google Shape;240;p20"/>
          <p:cNvPicPr preferRelativeResize="0"/>
          <p:nvPr/>
        </p:nvPicPr>
        <p:blipFill rotWithShape="1">
          <a:blip r:embed="rId3">
            <a:alphaModFix/>
          </a:blip>
          <a:srcRect/>
          <a:stretch/>
        </p:blipFill>
        <p:spPr>
          <a:xfrm>
            <a:off x="9113600" y="2943575"/>
            <a:ext cx="2709430" cy="20320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0" y="437222"/>
            <a:ext cx="81642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Why manage research data?</a:t>
            </a:r>
            <a:endParaRPr>
              <a:solidFill>
                <a:srgbClr val="586F7C"/>
              </a:solidFill>
              <a:latin typeface="Open Sans"/>
              <a:ea typeface="Open Sans"/>
              <a:cs typeface="Open Sans"/>
              <a:sym typeface="Open Sans"/>
            </a:endParaRPr>
          </a:p>
        </p:txBody>
      </p:sp>
      <p:sp>
        <p:nvSpPr>
          <p:cNvPr id="247" name="Google Shape;247;p1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2"/>
              </a:buClr>
              <a:buSzPts val="2400"/>
              <a:buFont typeface="Open Sans"/>
              <a:buChar char="•"/>
            </a:pPr>
            <a:r>
              <a:rPr lang="en-US" sz="2400">
                <a:solidFill>
                  <a:srgbClr val="3F3F3F"/>
                </a:solidFill>
                <a:latin typeface="Open Sans"/>
                <a:ea typeface="Open Sans"/>
                <a:cs typeface="Open Sans"/>
                <a:sym typeface="Open Sans"/>
              </a:rPr>
              <a:t>Research data management is important:</a:t>
            </a:r>
            <a:endParaRPr>
              <a:solidFill>
                <a:srgbClr val="3F3F3F"/>
              </a:solidFill>
              <a:latin typeface="Open Sans"/>
              <a:ea typeface="Open Sans"/>
              <a:cs typeface="Open Sans"/>
              <a:sym typeface="Open Sans"/>
            </a:endParaRPr>
          </a:p>
          <a:p>
            <a:pPr marL="914400" lvl="1" indent="-381000" algn="l" rtl="0">
              <a:lnSpc>
                <a:spcPct val="120000"/>
              </a:lnSpc>
              <a:spcBef>
                <a:spcPts val="0"/>
              </a:spcBef>
              <a:spcAft>
                <a:spcPts val="0"/>
              </a:spcAft>
              <a:buClr>
                <a:schemeClr val="dk2"/>
              </a:buClr>
              <a:buSzPts val="2400"/>
              <a:buFont typeface="Open Sans"/>
              <a:buChar char="○"/>
            </a:pPr>
            <a:r>
              <a:rPr lang="en-US" sz="2400">
                <a:solidFill>
                  <a:srgbClr val="3F3F3F"/>
                </a:solidFill>
                <a:latin typeface="Open Sans"/>
                <a:ea typeface="Open Sans"/>
                <a:cs typeface="Open Sans"/>
                <a:sym typeface="Open Sans"/>
              </a:rPr>
              <a:t>To increase research efficiency;</a:t>
            </a:r>
            <a:endParaRPr>
              <a:solidFill>
                <a:srgbClr val="3F3F3F"/>
              </a:solidFill>
              <a:latin typeface="Open Sans"/>
              <a:ea typeface="Open Sans"/>
              <a:cs typeface="Open Sans"/>
              <a:sym typeface="Open Sans"/>
            </a:endParaRPr>
          </a:p>
          <a:p>
            <a:pPr marL="914400" lvl="1" indent="-381000" algn="l" rtl="0">
              <a:lnSpc>
                <a:spcPct val="120000"/>
              </a:lnSpc>
              <a:spcBef>
                <a:spcPts val="0"/>
              </a:spcBef>
              <a:spcAft>
                <a:spcPts val="0"/>
              </a:spcAft>
              <a:buClr>
                <a:schemeClr val="dk2"/>
              </a:buClr>
              <a:buSzPts val="2400"/>
              <a:buFont typeface="Open Sans"/>
              <a:buChar char="○"/>
            </a:pPr>
            <a:r>
              <a:rPr lang="en-US" sz="2400">
                <a:solidFill>
                  <a:srgbClr val="3F3F3F"/>
                </a:solidFill>
                <a:latin typeface="Open Sans"/>
                <a:ea typeface="Open Sans"/>
                <a:cs typeface="Open Sans"/>
                <a:sym typeface="Open Sans"/>
              </a:rPr>
              <a:t>To make research accessible;</a:t>
            </a:r>
            <a:endParaRPr>
              <a:solidFill>
                <a:srgbClr val="3F3F3F"/>
              </a:solidFill>
              <a:latin typeface="Open Sans"/>
              <a:ea typeface="Open Sans"/>
              <a:cs typeface="Open Sans"/>
              <a:sym typeface="Open Sans"/>
            </a:endParaRPr>
          </a:p>
          <a:p>
            <a:pPr marL="914400" lvl="1" indent="-381000" algn="l" rtl="0">
              <a:lnSpc>
                <a:spcPct val="120000"/>
              </a:lnSpc>
              <a:spcBef>
                <a:spcPts val="0"/>
              </a:spcBef>
              <a:spcAft>
                <a:spcPts val="0"/>
              </a:spcAft>
              <a:buClr>
                <a:schemeClr val="dk2"/>
              </a:buClr>
              <a:buSzPts val="2400"/>
              <a:buFont typeface="Open Sans"/>
              <a:buChar char="○"/>
            </a:pPr>
            <a:r>
              <a:rPr lang="en-US" sz="2400">
                <a:solidFill>
                  <a:srgbClr val="3F3F3F"/>
                </a:solidFill>
                <a:latin typeface="Open Sans"/>
                <a:ea typeface="Open Sans"/>
                <a:cs typeface="Open Sans"/>
                <a:sym typeface="Open Sans"/>
              </a:rPr>
              <a:t>To make research reusable by other researchers.</a:t>
            </a:r>
            <a:endParaRPr>
              <a:solidFill>
                <a:srgbClr val="3F3F3F"/>
              </a:solidFill>
              <a:latin typeface="Open Sans"/>
              <a:ea typeface="Open Sans"/>
              <a:cs typeface="Open Sans"/>
              <a:sym typeface="Open Sans"/>
            </a:endParaRPr>
          </a:p>
          <a:p>
            <a:pPr marL="457200" lvl="0" indent="-381000" algn="l" rtl="0">
              <a:lnSpc>
                <a:spcPct val="120000"/>
              </a:lnSpc>
              <a:spcBef>
                <a:spcPts val="0"/>
              </a:spcBef>
              <a:spcAft>
                <a:spcPts val="0"/>
              </a:spcAft>
              <a:buClr>
                <a:schemeClr val="dk2"/>
              </a:buClr>
              <a:buSzPts val="2400"/>
              <a:buFont typeface="Open Sans"/>
              <a:buChar char="•"/>
            </a:pPr>
            <a:r>
              <a:rPr lang="en-US" sz="2400">
                <a:solidFill>
                  <a:srgbClr val="3F3F3F"/>
                </a:solidFill>
                <a:latin typeface="Open Sans"/>
                <a:ea typeface="Open Sans"/>
                <a:cs typeface="Open Sans"/>
                <a:sym typeface="Open Sans"/>
              </a:rPr>
              <a:t>Registry of Research Data Repositories </a:t>
            </a:r>
            <a:r>
              <a:rPr lang="en-US" sz="24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www.re3data.org</a:t>
            </a:r>
            <a:endParaRPr sz="2400">
              <a:solidFill>
                <a:schemeClr val="accent5"/>
              </a:solidFill>
              <a:latin typeface="Open Sans"/>
              <a:ea typeface="Open Sans"/>
              <a:cs typeface="Open Sans"/>
              <a:sym typeface="Open Sans"/>
            </a:endParaRPr>
          </a:p>
        </p:txBody>
      </p:sp>
      <p:sp>
        <p:nvSpPr>
          <p:cNvPr id="248" name="Google Shape;248;p19"/>
          <p:cNvSpPr txBox="1"/>
          <p:nvPr/>
        </p:nvSpPr>
        <p:spPr>
          <a:xfrm>
            <a:off x="1542184" y="5234068"/>
            <a:ext cx="8244000" cy="1320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Open Sans"/>
                <a:ea typeface="Open Sans"/>
                <a:cs typeface="Open Sans"/>
                <a:sym typeface="Open Sans"/>
              </a:rPr>
              <a:t>“The EU open data market is a key building block of the overall EU data economy. According to the study supporting the impact assessment carried out to provide input to the review of the PSI Directive, the total direct economic value of PSI is expected to increase from a baseline of EUR 52 billion in 2018 for the EU28, to EUR 194 billion in 2030.”</a:t>
            </a:r>
            <a:endParaRPr sz="1400" b="0" i="1"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Open Sans"/>
                <a:ea typeface="Open Sans"/>
                <a:cs typeface="Open Sans"/>
                <a:sym typeface="Open Sans"/>
              </a:rPr>
              <a:t>European Commission - Open Data - https://ec.europa.eu/digital-single-market/en/open-data </a:t>
            </a:r>
            <a:endParaRPr sz="1400" b="0" i="1" u="none" strike="noStrike" cap="none">
              <a:solidFill>
                <a:srgbClr val="000000"/>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2"/>
          <p:cNvSpPr txBox="1">
            <a:spLocks noGrp="1"/>
          </p:cNvSpPr>
          <p:nvPr>
            <p:ph type="title"/>
          </p:nvPr>
        </p:nvSpPr>
        <p:spPr>
          <a:xfrm>
            <a:off x="0" y="437222"/>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54" name="Google Shape;254;p22"/>
          <p:cNvSpPr txBox="1">
            <a:spLocks noGrp="1"/>
          </p:cNvSpPr>
          <p:nvPr>
            <p:ph type="body" idx="1"/>
          </p:nvPr>
        </p:nvSpPr>
        <p:spPr>
          <a:xfrm>
            <a:off x="595915" y="1971113"/>
            <a:ext cx="9613800" cy="35994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dk2"/>
              </a:buClr>
              <a:buSzPts val="2035"/>
              <a:buChar char="●"/>
            </a:pPr>
            <a:r>
              <a:rPr lang="en-US" sz="2000">
                <a:solidFill>
                  <a:schemeClr val="dk1"/>
                </a:solidFill>
                <a:latin typeface="Open Sans"/>
                <a:ea typeface="Open Sans"/>
                <a:cs typeface="Open Sans"/>
                <a:sym typeface="Open Sans"/>
              </a:rPr>
              <a:t>Scholarly communication is the process of sharing, disseminating and publishing the research findings of academics and researchers so that the generated academic results are made widely available and communicated to the global academic communities and open access seeks to make research findings freely available accessible by the public.</a:t>
            </a:r>
            <a:endParaRPr/>
          </a:p>
          <a:p>
            <a:pPr marL="342900" lvl="0" indent="-342900" algn="l" rtl="0">
              <a:lnSpc>
                <a:spcPct val="120000"/>
              </a:lnSpc>
              <a:spcBef>
                <a:spcPts val="0"/>
              </a:spcBef>
              <a:spcAft>
                <a:spcPts val="0"/>
              </a:spcAft>
              <a:buClr>
                <a:schemeClr val="dk2"/>
              </a:buClr>
              <a:buSzPts val="2035"/>
              <a:buChar char="●"/>
            </a:pPr>
            <a:r>
              <a:rPr lang="en-US" sz="2000">
                <a:solidFill>
                  <a:schemeClr val="dk1"/>
                </a:solidFill>
                <a:latin typeface="Open Sans"/>
                <a:ea typeface="Open Sans"/>
                <a:cs typeface="Open Sans"/>
                <a:sym typeface="Open Sans"/>
              </a:rPr>
              <a:t>Authors need to carefully check for quality of journals before publishing and should make use of literature repositories which are available for research dissemination.</a:t>
            </a:r>
            <a:endParaRPr/>
          </a:p>
          <a:p>
            <a:pPr marL="342900" lvl="0" indent="-342900" algn="l" rtl="0">
              <a:lnSpc>
                <a:spcPct val="120000"/>
              </a:lnSpc>
              <a:spcBef>
                <a:spcPts val="0"/>
              </a:spcBef>
              <a:spcAft>
                <a:spcPts val="0"/>
              </a:spcAft>
              <a:buClr>
                <a:schemeClr val="dk2"/>
              </a:buClr>
              <a:buSzPts val="2035"/>
              <a:buChar char="●"/>
            </a:pPr>
            <a:r>
              <a:rPr lang="en-US" sz="2000">
                <a:solidFill>
                  <a:schemeClr val="dk1"/>
                </a:solidFill>
                <a:latin typeface="Open Sans"/>
                <a:ea typeface="Open Sans"/>
                <a:cs typeface="Open Sans"/>
                <a:sym typeface="Open Sans"/>
              </a:rPr>
              <a:t>Research data management is important to increase research efficiency and make research accessible and reusable by other researchers.</a:t>
            </a:r>
            <a:endParaRPr sz="20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727b3dbef2_0_19"/>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60" name="Google Shape;260;g727b3dbef2_0_19"/>
          <p:cNvSpPr txBox="1">
            <a:spLocks noGrp="1"/>
          </p:cNvSpPr>
          <p:nvPr>
            <p:ph type="body" idx="1"/>
          </p:nvPr>
        </p:nvSpPr>
        <p:spPr>
          <a:xfrm>
            <a:off x="656071" y="2094523"/>
            <a:ext cx="9613800" cy="3599400"/>
          </a:xfrm>
          <a:prstGeom prst="rect">
            <a:avLst/>
          </a:prstGeom>
          <a:noFill/>
          <a:ln>
            <a:noFill/>
          </a:ln>
        </p:spPr>
        <p:txBody>
          <a:bodyPr spcFirstLastPara="1" wrap="square" lIns="91425" tIns="45700" rIns="91425" bIns="45700" anchor="t" anchorCtr="0">
            <a:noAutofit/>
          </a:bodyPr>
          <a:lstStyle/>
          <a:p>
            <a:pPr marL="457200" lvl="0" indent="-323850" algn="l" rtl="0">
              <a:lnSpc>
                <a:spcPct val="120000"/>
              </a:lnSpc>
              <a:spcBef>
                <a:spcPts val="1000"/>
              </a:spcBef>
              <a:spcAft>
                <a:spcPts val="0"/>
              </a:spcAft>
              <a:buClr>
                <a:schemeClr val="dk1"/>
              </a:buClr>
              <a:buSzPts val="1500"/>
              <a:buFont typeface="Open Sans"/>
              <a:buChar char="●"/>
            </a:pPr>
            <a:r>
              <a:rPr lang="en-US" sz="2000">
                <a:solidFill>
                  <a:schemeClr val="dk1"/>
                </a:solidFill>
                <a:latin typeface="Open Sans"/>
                <a:ea typeface="Open Sans"/>
                <a:cs typeface="Open Sans"/>
                <a:sym typeface="Open Sans"/>
              </a:rPr>
              <a:t>Das, Anup-Kumar. ‘Introduction to Scholarly Communication’. In UNESCO Curriculum for Researchers, Module 1: Scholarly Communications, edited by M. P. Satija and Sanjaya Mishra, 5–16. UNESCO, Paris, 2015. </a:t>
            </a:r>
            <a:r>
              <a:rPr lang="en-US" sz="2000" u="sng">
                <a:solidFill>
                  <a:schemeClr val="hlink"/>
                </a:solidFill>
                <a:latin typeface="Open Sans"/>
                <a:ea typeface="Open Sans"/>
                <a:cs typeface="Open Sans"/>
                <a:sym typeface="Open Sans"/>
                <a:hlinkClick r:id="rId3"/>
              </a:rPr>
              <a:t>http://eprints.rclis.org/24814/</a:t>
            </a:r>
            <a:endParaRPr sz="2000">
              <a:solidFill>
                <a:schemeClr val="dk1"/>
              </a:solidFill>
              <a:latin typeface="Open Sans"/>
              <a:ea typeface="Open Sans"/>
              <a:cs typeface="Open Sans"/>
              <a:sym typeface="Open Sans"/>
            </a:endParaRPr>
          </a:p>
          <a:p>
            <a:pPr marL="457200" lvl="0" indent="-323850" algn="l" rtl="0">
              <a:lnSpc>
                <a:spcPct val="120000"/>
              </a:lnSpc>
              <a:spcBef>
                <a:spcPts val="0"/>
              </a:spcBef>
              <a:spcAft>
                <a:spcPts val="0"/>
              </a:spcAft>
              <a:buClr>
                <a:schemeClr val="dk1"/>
              </a:buClr>
              <a:buSzPts val="1500"/>
              <a:buFont typeface="Open Sans"/>
              <a:buChar char="●"/>
            </a:pPr>
            <a:r>
              <a:rPr lang="en-US" sz="2000">
                <a:solidFill>
                  <a:schemeClr val="dk1"/>
                </a:solidFill>
                <a:latin typeface="Open Sans"/>
                <a:ea typeface="Open Sans"/>
                <a:cs typeface="Open Sans"/>
                <a:sym typeface="Open Sans"/>
              </a:rPr>
              <a:t>Frank Norman Information Services Manager at Crick Institute, ‘The History of Peer Review, and Looking Forward to Preprints in Biomedicine’, Research in progress blog, 5 May 2017, </a:t>
            </a:r>
            <a:r>
              <a:rPr lang="en-US" sz="2000" u="sng">
                <a:solidFill>
                  <a:schemeClr val="hlink"/>
                </a:solidFill>
                <a:latin typeface="Open Sans"/>
                <a:ea typeface="Open Sans"/>
                <a:cs typeface="Open Sans"/>
                <a:sym typeface="Open Sans"/>
                <a:hlinkClick r:id="rId4"/>
              </a:rPr>
              <a:t>https://blogs.biomedcentral.com/bmcblog/2017/05/05/the-history-of-peer-review-and-looking-forward-to-preprints-in-biomedicine/</a:t>
            </a:r>
            <a:endParaRPr sz="2000">
              <a:solidFill>
                <a:schemeClr val="dk1"/>
              </a:solidFill>
              <a:latin typeface="Open Sans"/>
              <a:ea typeface="Open Sans"/>
              <a:cs typeface="Open Sans"/>
              <a:sym typeface="Open Sans"/>
            </a:endParaRPr>
          </a:p>
          <a:p>
            <a:pPr marL="457200" lvl="0" indent="-323850" algn="l" rtl="0">
              <a:lnSpc>
                <a:spcPct val="120000"/>
              </a:lnSpc>
              <a:spcBef>
                <a:spcPts val="0"/>
              </a:spcBef>
              <a:spcAft>
                <a:spcPts val="0"/>
              </a:spcAft>
              <a:buClr>
                <a:schemeClr val="dk1"/>
              </a:buClr>
              <a:buSzPts val="1500"/>
              <a:buFont typeface="Open Sans"/>
              <a:buChar char="●"/>
            </a:pPr>
            <a:r>
              <a:rPr lang="en-US" sz="2000">
                <a:solidFill>
                  <a:schemeClr val="dk1"/>
                </a:solidFill>
                <a:latin typeface="Open Sans"/>
                <a:ea typeface="Open Sans"/>
                <a:cs typeface="Open Sans"/>
                <a:sym typeface="Open Sans"/>
              </a:rPr>
              <a:t> ‘History of Publishing - Scholarly Journals’, Encyclopedia Britannica, accessed 6 October 2019, </a:t>
            </a:r>
            <a:r>
              <a:rPr lang="en-US" sz="2000" u="sng">
                <a:solidFill>
                  <a:schemeClr val="hlink"/>
                </a:solidFill>
                <a:latin typeface="Open Sans"/>
                <a:ea typeface="Open Sans"/>
                <a:cs typeface="Open Sans"/>
                <a:sym typeface="Open Sans"/>
                <a:hlinkClick r:id="rId5"/>
              </a:rPr>
              <a:t>https://www.britannica.com/topic/publishing</a:t>
            </a:r>
            <a:endParaRPr sz="2000">
              <a:solidFill>
                <a:schemeClr val="dk1"/>
              </a:solidFill>
              <a:latin typeface="Open Sans"/>
              <a:ea typeface="Open Sans"/>
              <a:cs typeface="Open Sans"/>
              <a:sym typeface="Open Sans"/>
            </a:endParaRPr>
          </a:p>
          <a:p>
            <a:pPr marL="457200" lvl="0" indent="-228600" algn="l" rtl="0">
              <a:lnSpc>
                <a:spcPct val="120000"/>
              </a:lnSpc>
              <a:spcBef>
                <a:spcPts val="0"/>
              </a:spcBef>
              <a:spcAft>
                <a:spcPts val="0"/>
              </a:spcAft>
              <a:buClr>
                <a:schemeClr val="dk1"/>
              </a:buClr>
              <a:buSzPts val="2000"/>
              <a:buFont typeface="Open Sans"/>
              <a:buNone/>
            </a:pPr>
            <a:endParaRPr sz="200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66" name="Google Shape;266;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a:solidFill>
                  <a:srgbClr val="586F7C"/>
                </a:solidFill>
                <a:latin typeface="Open Sans"/>
                <a:ea typeface="Open Sans"/>
                <a:cs typeface="Open Sans"/>
                <a:sym typeface="Open Sans"/>
              </a:rPr>
              <a:t>g</a:t>
            </a:r>
            <a:endParaRPr>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5"/>
              </a:rPr>
              <a:t>www.res</a:t>
            </a:r>
            <a:r>
              <a:rPr lang="en-US" sz="15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72" name="Google Shape;272;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73" name="Google Shape;273;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74" name="Google Shape;274;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75" name="Google Shape;275;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76" name="Google Shape;276;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77" name="Google Shape;277;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20000"/>
              </a:lnSpc>
              <a:spcBef>
                <a:spcPts val="0"/>
              </a:spcBef>
              <a:spcAft>
                <a:spcPts val="0"/>
              </a:spcAft>
              <a:buClr>
                <a:srgbClr val="3F3F3F"/>
              </a:buClr>
              <a:buSzPts val="2200"/>
              <a:buChar char="●"/>
            </a:pPr>
            <a:r>
              <a:rPr lang="en-US" sz="2200">
                <a:solidFill>
                  <a:srgbClr val="3F3F3F"/>
                </a:solidFill>
                <a:latin typeface="Open Sans"/>
                <a:ea typeface="Open Sans"/>
                <a:cs typeface="Open Sans"/>
                <a:sym typeface="Open Sans"/>
              </a:rPr>
              <a:t>Have an overview of scholarly communication and scientific publishing.</a:t>
            </a:r>
            <a:endParaRPr/>
          </a:p>
          <a:p>
            <a:pPr marL="355600" lvl="0" indent="-342900" algn="l" rtl="0">
              <a:lnSpc>
                <a:spcPct val="120000"/>
              </a:lnSpc>
              <a:spcBef>
                <a:spcPts val="0"/>
              </a:spcBef>
              <a:spcAft>
                <a:spcPts val="0"/>
              </a:spcAft>
              <a:buClr>
                <a:srgbClr val="3F3F3F"/>
              </a:buClr>
              <a:buSzPts val="2200"/>
              <a:buChar char="●"/>
            </a:pPr>
            <a:r>
              <a:rPr lang="en-US" sz="2200">
                <a:solidFill>
                  <a:srgbClr val="3F3F3F"/>
                </a:solidFill>
                <a:latin typeface="Open Sans"/>
                <a:ea typeface="Open Sans"/>
                <a:cs typeface="Open Sans"/>
                <a:sym typeface="Open Sans"/>
              </a:rPr>
              <a:t>Understand publishing economy and open access business models.</a:t>
            </a:r>
            <a:endParaRPr/>
          </a:p>
          <a:p>
            <a:pPr marL="355600" lvl="0" indent="-342900" algn="l" rtl="0">
              <a:lnSpc>
                <a:spcPct val="120000"/>
              </a:lnSpc>
              <a:spcBef>
                <a:spcPts val="0"/>
              </a:spcBef>
              <a:spcAft>
                <a:spcPts val="0"/>
              </a:spcAft>
              <a:buClr>
                <a:srgbClr val="3F3F3F"/>
              </a:buClr>
              <a:buSzPts val="2200"/>
              <a:buChar char="●"/>
            </a:pPr>
            <a:r>
              <a:rPr lang="en-US" sz="2200">
                <a:solidFill>
                  <a:srgbClr val="3F3F3F"/>
                </a:solidFill>
                <a:latin typeface="Open Sans"/>
                <a:ea typeface="Open Sans"/>
                <a:cs typeface="Open Sans"/>
                <a:sym typeface="Open Sans"/>
              </a:rPr>
              <a:t>Perceive channels to disseminate scholarly work.</a:t>
            </a:r>
            <a:endParaRPr/>
          </a:p>
          <a:p>
            <a:pPr marL="355600" lvl="0" indent="-342900" algn="l" rtl="0">
              <a:lnSpc>
                <a:spcPct val="120000"/>
              </a:lnSpc>
              <a:spcBef>
                <a:spcPts val="0"/>
              </a:spcBef>
              <a:spcAft>
                <a:spcPts val="0"/>
              </a:spcAft>
              <a:buClr>
                <a:srgbClr val="3F3F3F"/>
              </a:buClr>
              <a:buSzPts val="2200"/>
              <a:buChar char="●"/>
            </a:pPr>
            <a:r>
              <a:rPr lang="en-US" sz="2200">
                <a:solidFill>
                  <a:srgbClr val="3F3F3F"/>
                </a:solidFill>
                <a:latin typeface="Open Sans"/>
                <a:ea typeface="Open Sans"/>
                <a:cs typeface="Open Sans"/>
                <a:sym typeface="Open Sans"/>
              </a:rPr>
              <a:t>Identify trustworthy environments to publish in.</a:t>
            </a:r>
            <a:endParaRPr/>
          </a:p>
          <a:p>
            <a:pPr marL="355600" lvl="0" indent="-342900" algn="l" rtl="0">
              <a:lnSpc>
                <a:spcPct val="120000"/>
              </a:lnSpc>
              <a:spcBef>
                <a:spcPts val="0"/>
              </a:spcBef>
              <a:spcAft>
                <a:spcPts val="0"/>
              </a:spcAft>
              <a:buClr>
                <a:srgbClr val="3F3F3F"/>
              </a:buClr>
              <a:buSzPts val="2200"/>
              <a:buChar char="●"/>
            </a:pPr>
            <a:r>
              <a:rPr lang="en-US" sz="2200">
                <a:solidFill>
                  <a:srgbClr val="3F3F3F"/>
                </a:solidFill>
                <a:latin typeface="Open Sans"/>
                <a:ea typeface="Open Sans"/>
                <a:cs typeface="Open Sans"/>
                <a:sym typeface="Open Sans"/>
              </a:rPr>
              <a:t>Become familiar with open data and open science movements.</a:t>
            </a:r>
            <a:endParaRPr sz="220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What is scholarly communication?</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272425" y="1937325"/>
            <a:ext cx="7343700" cy="4678500"/>
          </a:xfrm>
          <a:prstGeom prst="rect">
            <a:avLst/>
          </a:prstGeom>
          <a:noFill/>
          <a:ln>
            <a:noFill/>
          </a:ln>
        </p:spPr>
        <p:txBody>
          <a:bodyPr spcFirstLastPara="1" wrap="square" lIns="91425" tIns="45700" rIns="91425" bIns="45700" anchor="t" anchorCtr="0">
            <a:normAutofit/>
          </a:bodyPr>
          <a:lstStyle/>
          <a:p>
            <a:pPr marL="355600" lvl="0" indent="-342900" algn="l" rtl="0">
              <a:lnSpc>
                <a:spcPct val="12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Scholarly communication is the process of sharing, disseminating and publishing the research findings of academics and researchers. </a:t>
            </a:r>
            <a:endParaRPr dirty="0"/>
          </a:p>
          <a:p>
            <a:pPr marL="355600" lvl="0" indent="-342900" algn="l" rtl="0">
              <a:lnSpc>
                <a:spcPct val="12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Generated academic results are made widely available and communicated to the global academic communities.</a:t>
            </a:r>
            <a:endParaRPr dirty="0"/>
          </a:p>
          <a:p>
            <a:pPr marL="355600" lvl="0" indent="-342900" algn="l" rtl="0">
              <a:lnSpc>
                <a:spcPct val="12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It forms a life-cycle of steps involved in the creation, evaluation, publication, dissemination, discovery, preservation and reuse.</a:t>
            </a:r>
            <a:endParaRPr sz="2200" dirty="0">
              <a:solidFill>
                <a:srgbClr val="3F3F3F"/>
              </a:solidFill>
              <a:latin typeface="Open Sans"/>
              <a:ea typeface="Open Sans"/>
              <a:cs typeface="Open Sans"/>
              <a:sym typeface="Open Sans"/>
            </a:endParaRPr>
          </a:p>
        </p:txBody>
      </p:sp>
      <p:pic>
        <p:nvPicPr>
          <p:cNvPr id="100" name="Google Shape;100;p3"/>
          <p:cNvPicPr preferRelativeResize="0"/>
          <p:nvPr/>
        </p:nvPicPr>
        <p:blipFill rotWithShape="1">
          <a:blip r:embed="rId3">
            <a:alphaModFix/>
          </a:blip>
          <a:srcRect/>
          <a:stretch/>
        </p:blipFill>
        <p:spPr>
          <a:xfrm>
            <a:off x="7544975" y="2195925"/>
            <a:ext cx="4499150" cy="3371675"/>
          </a:xfrm>
          <a:prstGeom prst="rect">
            <a:avLst/>
          </a:prstGeom>
          <a:noFill/>
          <a:ln>
            <a:noFill/>
          </a:ln>
        </p:spPr>
      </p:pic>
      <p:sp>
        <p:nvSpPr>
          <p:cNvPr id="101" name="Google Shape;101;p3"/>
          <p:cNvSpPr txBox="1"/>
          <p:nvPr/>
        </p:nvSpPr>
        <p:spPr>
          <a:xfrm>
            <a:off x="8033650" y="5948600"/>
            <a:ext cx="3771300" cy="73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dirty="0">
                <a:solidFill>
                  <a:srgbClr val="000000"/>
                </a:solidFill>
                <a:latin typeface="Arial"/>
                <a:ea typeface="Arial"/>
                <a:cs typeface="Arial"/>
                <a:sym typeface="Arial"/>
              </a:rPr>
              <a:t>Source: ‘Scholarly Publishing &amp; Open Access| University of Washington Libraries’. Accessed  21 July 2023. </a:t>
            </a:r>
            <a:r>
              <a:rPr lang="en-US" sz="1000" b="0" i="1" u="none" strike="noStrike" cap="none" dirty="0">
                <a:solidFill>
                  <a:srgbClr val="000000"/>
                </a:solidFill>
                <a:latin typeface="Arial"/>
                <a:ea typeface="Arial"/>
                <a:cs typeface="Arial"/>
                <a:sym typeface="Arial"/>
                <a:hlinkClick r:id="rId4"/>
              </a:rPr>
              <a:t>https://www.lib.berkeley.edu/scholarly-communication/about/what-is-scholarly-communication</a:t>
            </a:r>
            <a:r>
              <a:rPr lang="en-US" sz="1000" b="0" i="1" u="none" strike="noStrike" cap="none" dirty="0">
                <a:solidFill>
                  <a:srgbClr val="000000"/>
                </a:solidFill>
                <a:latin typeface="Arial"/>
                <a:ea typeface="Arial"/>
                <a:cs typeface="Arial"/>
                <a:sym typeface="Arial"/>
              </a:rPr>
              <a:t> </a:t>
            </a:r>
            <a:endParaRPr sz="1000" b="0" i="1"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727b3dbef2_0_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Brief history on publishing</a:t>
            </a:r>
            <a:endParaRPr>
              <a:solidFill>
                <a:srgbClr val="586F7C"/>
              </a:solidFill>
              <a:latin typeface="Open Sans"/>
              <a:ea typeface="Open Sans"/>
              <a:cs typeface="Open Sans"/>
              <a:sym typeface="Open Sans"/>
            </a:endParaRPr>
          </a:p>
        </p:txBody>
      </p:sp>
      <p:sp>
        <p:nvSpPr>
          <p:cNvPr id="108" name="Google Shape;108;g727b3dbef2_0_5"/>
          <p:cNvSpPr txBox="1">
            <a:spLocks noGrp="1"/>
          </p:cNvSpPr>
          <p:nvPr>
            <p:ph type="body" idx="1"/>
          </p:nvPr>
        </p:nvSpPr>
        <p:spPr>
          <a:xfrm>
            <a:off x="522825" y="1985500"/>
            <a:ext cx="10563900" cy="3599400"/>
          </a:xfrm>
          <a:prstGeom prst="rect">
            <a:avLst/>
          </a:prstGeom>
          <a:noFill/>
          <a:ln>
            <a:noFill/>
          </a:ln>
        </p:spPr>
        <p:txBody>
          <a:bodyPr spcFirstLastPara="1" wrap="square" lIns="91425" tIns="45700" rIns="91425" bIns="45700" anchor="t" anchorCtr="0">
            <a:noAutofit/>
          </a:bodyPr>
          <a:lstStyle/>
          <a:p>
            <a:pPr marL="355600" lvl="0" indent="-342900" algn="l" rtl="0">
              <a:lnSpc>
                <a:spcPct val="120000"/>
              </a:lnSpc>
              <a:spcBef>
                <a:spcPts val="1000"/>
              </a:spcBef>
              <a:spcAft>
                <a:spcPts val="0"/>
              </a:spcAft>
              <a:buClr>
                <a:schemeClr val="dk2"/>
              </a:buClr>
              <a:buSzPts val="2200"/>
              <a:buChar char="●"/>
            </a:pPr>
            <a:r>
              <a:rPr lang="en-US" sz="2200">
                <a:solidFill>
                  <a:srgbClr val="3F3F3F"/>
                </a:solidFill>
                <a:latin typeface="Open Sans"/>
                <a:ea typeface="Open Sans"/>
                <a:cs typeface="Open Sans"/>
                <a:sym typeface="Open Sans"/>
              </a:rPr>
              <a:t>Science publishing enables research outcomes to be disseminated to the academic community and the public through journal articles, monographs, conference proceedings, working papers, datasets etc. </a:t>
            </a:r>
            <a:endParaRPr/>
          </a:p>
          <a:p>
            <a:pPr marL="355600" lvl="0" indent="-342900" algn="l" rtl="0">
              <a:lnSpc>
                <a:spcPct val="120000"/>
              </a:lnSpc>
              <a:spcBef>
                <a:spcPts val="1000"/>
              </a:spcBef>
              <a:spcAft>
                <a:spcPts val="0"/>
              </a:spcAft>
              <a:buClr>
                <a:schemeClr val="dk2"/>
              </a:buClr>
              <a:buSzPts val="2200"/>
              <a:buChar char="●"/>
            </a:pPr>
            <a:r>
              <a:rPr lang="en-US" sz="2200">
                <a:solidFill>
                  <a:srgbClr val="3F3F3F"/>
                </a:solidFill>
                <a:latin typeface="Open Sans"/>
                <a:ea typeface="Open Sans"/>
                <a:cs typeface="Open Sans"/>
                <a:sym typeface="Open Sans"/>
              </a:rPr>
              <a:t>The current system of “traditional”, commercial science publishing, where publishers manage the peer review and publishing process of scholarly publications, rose to dominance in the 1970s. The peer review process didn’t become standard until mid-20th century.</a:t>
            </a:r>
            <a:endParaRPr/>
          </a:p>
          <a:p>
            <a:pPr marL="355600" lvl="0" indent="-342900" algn="l" rtl="0">
              <a:lnSpc>
                <a:spcPct val="120000"/>
              </a:lnSpc>
              <a:spcBef>
                <a:spcPts val="1000"/>
              </a:spcBef>
              <a:spcAft>
                <a:spcPts val="0"/>
              </a:spcAft>
              <a:buClr>
                <a:schemeClr val="dk2"/>
              </a:buClr>
              <a:buSzPts val="2200"/>
              <a:buChar char="●"/>
            </a:pPr>
            <a:r>
              <a:rPr lang="en-US" sz="2200">
                <a:solidFill>
                  <a:srgbClr val="3F3F3F"/>
                </a:solidFill>
                <a:latin typeface="Open Sans"/>
                <a:ea typeface="Open Sans"/>
                <a:cs typeface="Open Sans"/>
                <a:sym typeface="Open Sans"/>
              </a:rPr>
              <a:t>The quality of publishing and science has improved as salaried professionals were responsible for managing the various aspects of the publication process, such as review and marketing of the published work.</a:t>
            </a:r>
            <a:endParaRPr sz="2200">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Scientific publishing today  </a:t>
            </a:r>
            <a:endParaRPr>
              <a:solidFill>
                <a:srgbClr val="586F7C"/>
              </a:solidFill>
              <a:latin typeface="Open Sans"/>
              <a:ea typeface="Open Sans"/>
              <a:cs typeface="Open Sans"/>
              <a:sym typeface="Open Sans"/>
            </a:endParaRPr>
          </a:p>
        </p:txBody>
      </p:sp>
      <p:sp>
        <p:nvSpPr>
          <p:cNvPr id="114" name="Google Shape;114;p40"/>
          <p:cNvSpPr txBox="1">
            <a:spLocks noGrp="1"/>
          </p:cNvSpPr>
          <p:nvPr>
            <p:ph type="body" idx="1"/>
          </p:nvPr>
        </p:nvSpPr>
        <p:spPr>
          <a:xfrm>
            <a:off x="666257" y="2083656"/>
            <a:ext cx="9982200" cy="3599400"/>
          </a:xfrm>
          <a:prstGeom prst="rect">
            <a:avLst/>
          </a:prstGeom>
          <a:noFill/>
          <a:ln>
            <a:noFill/>
          </a:ln>
        </p:spPr>
        <p:txBody>
          <a:bodyPr spcFirstLastPara="1" wrap="square" lIns="91425" tIns="45700" rIns="91425" bIns="45700" anchor="t" anchorCtr="0">
            <a:noAutofit/>
          </a:bodyPr>
          <a:lstStyle/>
          <a:p>
            <a:pPr marL="228600" lvl="0" indent="-215900" algn="l" rtl="0">
              <a:lnSpc>
                <a:spcPct val="100000"/>
              </a:lnSpc>
              <a:spcBef>
                <a:spcPts val="0"/>
              </a:spcBef>
              <a:spcAft>
                <a:spcPts val="0"/>
              </a:spcAft>
              <a:buClr>
                <a:schemeClr val="dk2"/>
              </a:buClr>
              <a:buSzPts val="2200"/>
              <a:buFont typeface="Open Sans"/>
              <a:buChar char="●"/>
            </a:pPr>
            <a:r>
              <a:rPr lang="en-US" sz="2200">
                <a:solidFill>
                  <a:srgbClr val="3F3F3F"/>
                </a:solidFill>
                <a:latin typeface="Open Sans"/>
                <a:ea typeface="Open Sans"/>
                <a:cs typeface="Open Sans"/>
                <a:sym typeface="Open Sans"/>
              </a:rPr>
              <a:t>Scientific peers from common research fields assess the articles that are submitted for publication, and advise on acceptance or rejection, and suggest improvements to the concepts presented. This is called peer review process. </a:t>
            </a:r>
            <a:endParaRPr sz="2200">
              <a:solidFill>
                <a:srgbClr val="3F3F3F"/>
              </a:solidFill>
              <a:latin typeface="Open Sans"/>
              <a:ea typeface="Open Sans"/>
              <a:cs typeface="Open Sans"/>
              <a:sym typeface="Open Sans"/>
            </a:endParaRPr>
          </a:p>
          <a:p>
            <a:pPr marL="228600" lvl="0" indent="-215900" algn="l" rtl="0">
              <a:lnSpc>
                <a:spcPct val="100000"/>
              </a:lnSpc>
              <a:spcBef>
                <a:spcPts val="0"/>
              </a:spcBef>
              <a:spcAft>
                <a:spcPts val="0"/>
              </a:spcAft>
              <a:buClr>
                <a:schemeClr val="dk2"/>
              </a:buClr>
              <a:buSzPts val="2200"/>
              <a:buFont typeface="Open Sans"/>
              <a:buChar char="●"/>
            </a:pPr>
            <a:r>
              <a:rPr lang="en-US" sz="2200">
                <a:solidFill>
                  <a:srgbClr val="3F3F3F"/>
                </a:solidFill>
                <a:latin typeface="Open Sans"/>
                <a:ea typeface="Open Sans"/>
                <a:cs typeface="Open Sans"/>
                <a:sym typeface="Open Sans"/>
              </a:rPr>
              <a:t>It is known that the acceptance or rejection rate for authors’ submitted papers may be a key indicator of the quality of a journal.</a:t>
            </a:r>
            <a:endParaRPr sz="2200">
              <a:solidFill>
                <a:srgbClr val="3F3F3F"/>
              </a:solidFill>
              <a:latin typeface="Open Sans"/>
              <a:ea typeface="Open Sans"/>
              <a:cs typeface="Open Sans"/>
              <a:sym typeface="Open Sans"/>
            </a:endParaRPr>
          </a:p>
          <a:p>
            <a:pPr marL="228600" lvl="0" indent="-2159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Authors usually aim to publish in high “impact factor” journals, the so-called “top-tier” journals.</a:t>
            </a:r>
            <a:endParaRPr sz="2200">
              <a:solidFill>
                <a:srgbClr val="3F3F3F"/>
              </a:solidFill>
              <a:latin typeface="Open Sans"/>
              <a:ea typeface="Open Sans"/>
              <a:cs typeface="Open Sans"/>
              <a:sym typeface="Open Sans"/>
            </a:endParaRPr>
          </a:p>
          <a:p>
            <a:pPr marL="228600" lvl="0" indent="-2159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Today, the market share of the commercial publishers continues to grow, and the largest publishers represent the highest number of publications in this landscape. </a:t>
            </a:r>
            <a:endParaRPr sz="2200">
              <a:solidFill>
                <a:srgbClr val="3F3F3F"/>
              </a:solidFill>
              <a:latin typeface="Open Sans"/>
              <a:ea typeface="Open Sans"/>
              <a:cs typeface="Open Sans"/>
              <a:sym typeface="Open Sans"/>
            </a:endParaRPr>
          </a:p>
          <a:p>
            <a:pPr marL="228600" lvl="0" indent="-2159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Scholarly communication environment experiences some challenges.</a:t>
            </a:r>
            <a:endParaRPr sz="220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727b3dbef2_0_47"/>
          <p:cNvSpPr txBox="1">
            <a:spLocks noGrp="1"/>
          </p:cNvSpPr>
          <p:nvPr>
            <p:ph type="title"/>
          </p:nvPr>
        </p:nvSpPr>
        <p:spPr>
          <a:xfrm>
            <a:off x="0" y="437225"/>
            <a:ext cx="83820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Challenges in scholarly communication in a nutshell</a:t>
            </a:r>
            <a:endParaRPr>
              <a:solidFill>
                <a:srgbClr val="586F7C"/>
              </a:solidFill>
              <a:latin typeface="Open Sans"/>
              <a:ea typeface="Open Sans"/>
              <a:cs typeface="Open Sans"/>
              <a:sym typeface="Open Sans"/>
            </a:endParaRPr>
          </a:p>
        </p:txBody>
      </p:sp>
      <p:sp>
        <p:nvSpPr>
          <p:cNvPr id="120" name="Google Shape;120;g727b3dbef2_0_47"/>
          <p:cNvSpPr txBox="1">
            <a:spLocks noGrp="1"/>
          </p:cNvSpPr>
          <p:nvPr>
            <p:ph type="body" idx="1"/>
          </p:nvPr>
        </p:nvSpPr>
        <p:spPr>
          <a:xfrm>
            <a:off x="666257" y="2041453"/>
            <a:ext cx="9982200" cy="35994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Ever-increasing subscription prices brings affordability problem even in the developed countries.</a:t>
            </a:r>
            <a:endParaRPr sz="2200">
              <a:solidFill>
                <a:srgbClr val="3F3F3F"/>
              </a:solidFill>
              <a:latin typeface="Open Sans"/>
              <a:ea typeface="Open Sans"/>
              <a:cs typeface="Open Sans"/>
              <a:sym typeface="Open Sans"/>
            </a:endParaRPr>
          </a:p>
          <a:p>
            <a:pPr marL="457200" lvl="0" indent="-3683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Paywalled access to publicly funded research is a form of double payment for research by taxpayers.</a:t>
            </a:r>
            <a:endParaRPr sz="2200">
              <a:solidFill>
                <a:srgbClr val="3F3F3F"/>
              </a:solidFill>
              <a:latin typeface="Open Sans"/>
              <a:ea typeface="Open Sans"/>
              <a:cs typeface="Open Sans"/>
              <a:sym typeface="Open Sans"/>
            </a:endParaRPr>
          </a:p>
          <a:p>
            <a:pPr marL="457200" lvl="0" indent="-3683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Delays in the publishing cycles due to secret peer review process and high rejection rates block timely dissemination of research.</a:t>
            </a:r>
            <a:endParaRPr sz="2200">
              <a:solidFill>
                <a:srgbClr val="3F3F3F"/>
              </a:solidFill>
              <a:latin typeface="Open Sans"/>
              <a:ea typeface="Open Sans"/>
              <a:cs typeface="Open Sans"/>
              <a:sym typeface="Open Sans"/>
            </a:endParaRPr>
          </a:p>
          <a:p>
            <a:pPr marL="457200" lvl="0" indent="-3683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Dependence on journal impact factor in research assessment as a surrogate measure of the quality of individual research articles, to assess an individual scientist’s contributions.</a:t>
            </a:r>
            <a:endParaRPr sz="2200">
              <a:solidFill>
                <a:srgbClr val="3F3F3F"/>
              </a:solidFill>
              <a:latin typeface="Open Sans"/>
              <a:ea typeface="Open Sans"/>
              <a:cs typeface="Open Sans"/>
              <a:sym typeface="Open Sans"/>
            </a:endParaRPr>
          </a:p>
          <a:p>
            <a:pPr marL="457200" lvl="0" indent="-3683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Sharing only the end product of research cycle, not the research data itself creates a reproducibility issue of research and emphasis the importance of open science.</a:t>
            </a:r>
            <a:endParaRPr sz="2200">
              <a:solidFill>
                <a:srgbClr val="3F3F3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727b3dbef2_0_52"/>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Responses from the scholarly communication world</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FFFFFF"/>
              </a:buClr>
              <a:buSzPts val="3600"/>
              <a:buFont typeface="Trebuchet MS"/>
              <a:buNone/>
            </a:pPr>
            <a:endParaRPr>
              <a:solidFill>
                <a:srgbClr val="586F7C"/>
              </a:solidFill>
              <a:latin typeface="Open Sans"/>
              <a:ea typeface="Open Sans"/>
              <a:cs typeface="Open Sans"/>
              <a:sym typeface="Open Sans"/>
            </a:endParaRPr>
          </a:p>
        </p:txBody>
      </p:sp>
      <p:sp>
        <p:nvSpPr>
          <p:cNvPr id="126" name="Google Shape;126;g727b3dbef2_0_52"/>
          <p:cNvSpPr txBox="1">
            <a:spLocks noGrp="1"/>
          </p:cNvSpPr>
          <p:nvPr>
            <p:ph type="body" idx="1"/>
          </p:nvPr>
        </p:nvSpPr>
        <p:spPr>
          <a:xfrm>
            <a:off x="680325" y="2336875"/>
            <a:ext cx="5023200" cy="35994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Big deals (journal packages)</a:t>
            </a:r>
            <a:endParaRPr sz="220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Open access </a:t>
            </a:r>
            <a:endParaRPr sz="220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Pre-print open archives</a:t>
            </a:r>
            <a:endParaRPr sz="220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Funder requirements</a:t>
            </a:r>
            <a:endParaRPr sz="220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Transformative deals</a:t>
            </a:r>
            <a:endParaRPr sz="220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Open science</a:t>
            </a:r>
            <a:endParaRPr sz="220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Data sharing</a:t>
            </a:r>
            <a:endParaRPr sz="2200">
              <a:solidFill>
                <a:srgbClr val="3F3F3F"/>
              </a:solidFill>
              <a:latin typeface="Open Sans"/>
              <a:ea typeface="Open Sans"/>
              <a:cs typeface="Open Sans"/>
              <a:sym typeface="Open Sans"/>
            </a:endParaRPr>
          </a:p>
        </p:txBody>
      </p:sp>
      <p:pic>
        <p:nvPicPr>
          <p:cNvPr id="127" name="Google Shape;127;g727b3dbef2_0_52"/>
          <p:cNvPicPr preferRelativeResize="0"/>
          <p:nvPr/>
        </p:nvPicPr>
        <p:blipFill rotWithShape="1">
          <a:blip r:embed="rId3">
            <a:alphaModFix/>
          </a:blip>
          <a:srcRect/>
          <a:stretch/>
        </p:blipFill>
        <p:spPr>
          <a:xfrm>
            <a:off x="6052484" y="2120005"/>
            <a:ext cx="5588000" cy="392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Peer review in scientific publications</a:t>
            </a:r>
            <a:endParaRPr>
              <a:solidFill>
                <a:srgbClr val="586F7C"/>
              </a:solidFill>
              <a:latin typeface="Open Sans"/>
              <a:ea typeface="Open Sans"/>
              <a:cs typeface="Open Sans"/>
              <a:sym typeface="Open Sans"/>
            </a:endParaRPr>
          </a:p>
        </p:txBody>
      </p:sp>
      <p:sp>
        <p:nvSpPr>
          <p:cNvPr id="134" name="Google Shape;134;p41"/>
          <p:cNvSpPr txBox="1">
            <a:spLocks noGrp="1"/>
          </p:cNvSpPr>
          <p:nvPr>
            <p:ph type="body" idx="1"/>
          </p:nvPr>
        </p:nvSpPr>
        <p:spPr>
          <a:xfrm>
            <a:off x="680321" y="2336872"/>
            <a:ext cx="10725600" cy="4095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2"/>
              </a:buClr>
              <a:buSzPts val="2220"/>
              <a:buFont typeface="Open Sans"/>
              <a:buChar char="●"/>
            </a:pPr>
            <a:r>
              <a:rPr lang="en-US" sz="2053">
                <a:solidFill>
                  <a:srgbClr val="424242"/>
                </a:solidFill>
                <a:latin typeface="Open Sans"/>
                <a:ea typeface="Open Sans"/>
                <a:cs typeface="Open Sans"/>
                <a:sym typeface="Open Sans"/>
              </a:rPr>
              <a:t>Scientific peers from common research fields assess the articles that are submitted for publication.</a:t>
            </a:r>
            <a:endParaRPr sz="2220">
              <a:solidFill>
                <a:srgbClr val="424242"/>
              </a:solidFill>
              <a:latin typeface="Open Sans"/>
              <a:ea typeface="Open Sans"/>
              <a:cs typeface="Open Sans"/>
              <a:sym typeface="Open Sans"/>
            </a:endParaRPr>
          </a:p>
          <a:p>
            <a:pPr marL="228600" lvl="0" indent="-228600" algn="l" rtl="0">
              <a:lnSpc>
                <a:spcPct val="100000"/>
              </a:lnSpc>
              <a:spcBef>
                <a:spcPts val="1000"/>
              </a:spcBef>
              <a:spcAft>
                <a:spcPts val="0"/>
              </a:spcAft>
              <a:buClr>
                <a:schemeClr val="dk2"/>
              </a:buClr>
              <a:buSzPts val="2220"/>
              <a:buFont typeface="Open Sans"/>
              <a:buChar char="●"/>
            </a:pPr>
            <a:r>
              <a:rPr lang="en-US" sz="2053">
                <a:solidFill>
                  <a:srgbClr val="424242"/>
                </a:solidFill>
                <a:latin typeface="Open Sans"/>
                <a:ea typeface="Open Sans"/>
                <a:cs typeface="Open Sans"/>
                <a:sym typeface="Open Sans"/>
              </a:rPr>
              <a:t>They advise on acceptance or rejection and suggest improvements to the concepts presented.</a:t>
            </a:r>
            <a:endParaRPr sz="2220">
              <a:solidFill>
                <a:srgbClr val="424242"/>
              </a:solidFill>
              <a:latin typeface="Open Sans"/>
              <a:ea typeface="Open Sans"/>
              <a:cs typeface="Open Sans"/>
              <a:sym typeface="Open Sans"/>
            </a:endParaRPr>
          </a:p>
          <a:p>
            <a:pPr marL="228600" lvl="0" indent="-228600" algn="l" rtl="0">
              <a:lnSpc>
                <a:spcPct val="100000"/>
              </a:lnSpc>
              <a:spcBef>
                <a:spcPts val="1000"/>
              </a:spcBef>
              <a:spcAft>
                <a:spcPts val="0"/>
              </a:spcAft>
              <a:buClr>
                <a:schemeClr val="dk2"/>
              </a:buClr>
              <a:buSzPts val="2220"/>
              <a:buFont typeface="Open Sans"/>
              <a:buChar char="●"/>
            </a:pPr>
            <a:r>
              <a:rPr lang="en-US" sz="2053">
                <a:solidFill>
                  <a:srgbClr val="424242"/>
                </a:solidFill>
                <a:latin typeface="Open Sans"/>
                <a:ea typeface="Open Sans"/>
                <a:cs typeface="Open Sans"/>
                <a:sym typeface="Open Sans"/>
              </a:rPr>
              <a:t>The acceptance or rejection rate for authors’ submitted papers is a key indicator of the quality of a journal.</a:t>
            </a:r>
            <a:endParaRPr>
              <a:solidFill>
                <a:srgbClr val="424242"/>
              </a:solidFill>
              <a:latin typeface="Open Sans"/>
              <a:ea typeface="Open Sans"/>
              <a:cs typeface="Open Sans"/>
              <a:sym typeface="Open Sans"/>
            </a:endParaRPr>
          </a:p>
          <a:p>
            <a:pPr marL="228600" lvl="0" indent="-228600" algn="l" rtl="0">
              <a:lnSpc>
                <a:spcPct val="100000"/>
              </a:lnSpc>
              <a:spcBef>
                <a:spcPts val="1000"/>
              </a:spcBef>
              <a:spcAft>
                <a:spcPts val="0"/>
              </a:spcAft>
              <a:buClr>
                <a:schemeClr val="dk2"/>
              </a:buClr>
              <a:buSzPts val="2220"/>
              <a:buFont typeface="Open Sans"/>
              <a:buChar char="●"/>
            </a:pPr>
            <a:r>
              <a:rPr lang="en-US" sz="2053">
                <a:solidFill>
                  <a:srgbClr val="424242"/>
                </a:solidFill>
                <a:latin typeface="Open Sans"/>
                <a:ea typeface="Open Sans"/>
                <a:cs typeface="Open Sans"/>
                <a:sym typeface="Open Sans"/>
              </a:rPr>
              <a:t>For tenure and promotion in academic institutions, publishing in peer review journals is critical.</a:t>
            </a:r>
            <a:endParaRPr sz="2220">
              <a:solidFill>
                <a:srgbClr val="424242"/>
              </a:solidFill>
              <a:latin typeface="Open Sans"/>
              <a:ea typeface="Open Sans"/>
              <a:cs typeface="Open Sans"/>
              <a:sym typeface="Open Sans"/>
            </a:endParaRPr>
          </a:p>
          <a:p>
            <a:pPr marL="228600" lvl="0" indent="-228600" algn="l" rtl="0">
              <a:lnSpc>
                <a:spcPct val="100000"/>
              </a:lnSpc>
              <a:spcBef>
                <a:spcPts val="1000"/>
              </a:spcBef>
              <a:spcAft>
                <a:spcPts val="0"/>
              </a:spcAft>
              <a:buClr>
                <a:schemeClr val="dk2"/>
              </a:buClr>
              <a:buSzPts val="2220"/>
              <a:buFont typeface="Open Sans"/>
              <a:buChar char="●"/>
            </a:pPr>
            <a:r>
              <a:rPr lang="en-US" sz="2053" b="1">
                <a:solidFill>
                  <a:srgbClr val="424242"/>
                </a:solidFill>
                <a:latin typeface="Open Sans"/>
                <a:ea typeface="Open Sans"/>
                <a:cs typeface="Open Sans"/>
                <a:sym typeface="Open Sans"/>
              </a:rPr>
              <a:t>Authors usually aim to publish in </a:t>
            </a:r>
            <a:r>
              <a:rPr lang="en-US" sz="2053" b="1" i="1">
                <a:solidFill>
                  <a:srgbClr val="424242"/>
                </a:solidFill>
                <a:latin typeface="Open Sans"/>
                <a:ea typeface="Open Sans"/>
                <a:cs typeface="Open Sans"/>
                <a:sym typeface="Open Sans"/>
              </a:rPr>
              <a:t>high “impact factor” </a:t>
            </a:r>
            <a:r>
              <a:rPr lang="en-US" sz="2053" b="1">
                <a:solidFill>
                  <a:srgbClr val="424242"/>
                </a:solidFill>
                <a:latin typeface="Open Sans"/>
                <a:ea typeface="Open Sans"/>
                <a:cs typeface="Open Sans"/>
                <a:sym typeface="Open Sans"/>
              </a:rPr>
              <a:t>journals, the so-called </a:t>
            </a:r>
            <a:r>
              <a:rPr lang="en-US" sz="2053" b="1" i="1">
                <a:solidFill>
                  <a:srgbClr val="424242"/>
                </a:solidFill>
                <a:latin typeface="Open Sans"/>
                <a:ea typeface="Open Sans"/>
                <a:cs typeface="Open Sans"/>
                <a:sym typeface="Open Sans"/>
              </a:rPr>
              <a:t>“top-tier” </a:t>
            </a:r>
            <a:r>
              <a:rPr lang="en-US" sz="2053" b="1">
                <a:solidFill>
                  <a:srgbClr val="424242"/>
                </a:solidFill>
                <a:latin typeface="Open Sans"/>
                <a:ea typeface="Open Sans"/>
                <a:cs typeface="Open Sans"/>
                <a:sym typeface="Open Sans"/>
              </a:rPr>
              <a:t>journals</a:t>
            </a:r>
            <a:r>
              <a:rPr lang="en-US" sz="1711" b="1">
                <a:solidFill>
                  <a:srgbClr val="424242"/>
                </a:solidFill>
                <a:latin typeface="Open Sans"/>
                <a:ea typeface="Open Sans"/>
                <a:cs typeface="Open Sans"/>
                <a:sym typeface="Open Sans"/>
              </a:rPr>
              <a:t>.</a:t>
            </a:r>
            <a:endParaRPr sz="2220">
              <a:solidFill>
                <a:srgbClr val="42424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3399</Words>
  <Application>Microsoft Office PowerPoint</Application>
  <PresentationFormat>Widescreen</PresentationFormat>
  <Paragraphs>221</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Quattrocento Sans</vt:lpstr>
      <vt:lpstr>Courier New</vt:lpstr>
      <vt:lpstr>Trebuchet MS</vt:lpstr>
      <vt:lpstr>Arial</vt:lpstr>
      <vt:lpstr>Calibri</vt:lpstr>
      <vt:lpstr>Gill Sans</vt:lpstr>
      <vt:lpstr>Open Sans</vt:lpstr>
      <vt:lpstr>Arial Rounded</vt:lpstr>
      <vt:lpstr>Simple Light</vt:lpstr>
      <vt:lpstr>         Scholarly communication  and Research4Life </vt:lpstr>
      <vt:lpstr>Outline</vt:lpstr>
      <vt:lpstr>Learning objectives</vt:lpstr>
      <vt:lpstr>What is scholarly communication?</vt:lpstr>
      <vt:lpstr>Brief history on publishing</vt:lpstr>
      <vt:lpstr>Scientific publishing today  </vt:lpstr>
      <vt:lpstr>Challenges in scholarly communication in a nutshell</vt:lpstr>
      <vt:lpstr>Responses from the scholarly communication world </vt:lpstr>
      <vt:lpstr>Peer review in scientific publications</vt:lpstr>
      <vt:lpstr>Affordability and accessibility</vt:lpstr>
      <vt:lpstr>Open access movement </vt:lpstr>
      <vt:lpstr>Open access models</vt:lpstr>
      <vt:lpstr>Gold open access</vt:lpstr>
      <vt:lpstr>Green open access: self archiving</vt:lpstr>
      <vt:lpstr>Publisher policies on self archiving</vt:lpstr>
      <vt:lpstr>Predatory publishers: Identify trustworthy publishing environments </vt:lpstr>
      <vt:lpstr>PowerPoint Presentation</vt:lpstr>
      <vt:lpstr>PowerPoint Presentation</vt:lpstr>
      <vt:lpstr>Open access and Open science policies</vt:lpstr>
      <vt:lpstr>Open access and Open science policy examples </vt:lpstr>
      <vt:lpstr>Promoting openness </vt:lpstr>
      <vt:lpstr>Open science and Research data</vt:lpstr>
      <vt:lpstr>Why manage research data?</vt:lpstr>
      <vt:lpstr>Summary</vt:lpstr>
      <vt:lpstr>References and useful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Scholarly communication  and Research4Life </dc:title>
  <dc:creator>Marcia Mabhula</dc:creator>
  <cp:lastModifiedBy>Marcia Mabhula</cp:lastModifiedBy>
  <cp:revision>4</cp:revision>
  <dcterms:created xsi:type="dcterms:W3CDTF">2020-02-14T15:04:15Z</dcterms:created>
  <dcterms:modified xsi:type="dcterms:W3CDTF">2023-08-23T12:33:42Z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FB4F9420-C1EA-48A4-9E6D-FCE39625F58D</vt:lpwstr>
  </property>
  <property fmtid="{D5CDD505-2E9C-101B-9397-08002B2CF9AE}" pid="3" name="ArticulatePath">
    <vt:lpwstr>Research4Life.M1.Lesson1.1_Scientific landscape</vt:lpwstr>
  </property>
  <property fmtid="{D5CDD505-2E9C-101B-9397-08002B2CF9AE}" pid="4" name="ArticulateUseProject">
    <vt:lpwstr>1</vt:lpwstr>
  </property>
  <property fmtid="{D5CDD505-2E9C-101B-9397-08002B2CF9AE}" pid="5" name="ArticulateProjectFull">
    <vt:lpwstr>D:\R4Life\Research4Life.M1.Lesson1.1_Scientific landscape.Design1.ppta</vt:lpwstr>
  </property>
  <property fmtid="{D5CDD505-2E9C-101B-9397-08002B2CF9AE}" pid="6" name="ArticulateProjectVersion">
    <vt:lpwstr>8</vt:lpwstr>
  </property>
</Properties>
</file>