
<file path=[Content_Types].xml><?xml version="1.0" encoding="utf-8"?>
<Types xmlns="http://schemas.openxmlformats.org/package/2006/content-types">
  <Default Extension="docx" ContentType="application/vnd.openxmlformats-officedocument.wordprocessingml.documen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3"/>
  </p:notesMasterIdLst>
  <p:sldIdLst>
    <p:sldId id="256" r:id="rId2"/>
    <p:sldId id="257" r:id="rId3"/>
    <p:sldId id="258" r:id="rId4"/>
    <p:sldId id="259" r:id="rId5"/>
    <p:sldId id="260" r:id="rId6"/>
    <p:sldId id="303" r:id="rId7"/>
    <p:sldId id="304" r:id="rId8"/>
    <p:sldId id="261" r:id="rId9"/>
    <p:sldId id="262" r:id="rId10"/>
    <p:sldId id="264" r:id="rId11"/>
    <p:sldId id="263" r:id="rId12"/>
    <p:sldId id="305" r:id="rId13"/>
    <p:sldId id="306" r:id="rId14"/>
    <p:sldId id="307" r:id="rId15"/>
    <p:sldId id="309" r:id="rId16"/>
    <p:sldId id="310" r:id="rId17"/>
    <p:sldId id="311" r:id="rId18"/>
    <p:sldId id="312" r:id="rId19"/>
    <p:sldId id="313" r:id="rId20"/>
    <p:sldId id="314" r:id="rId21"/>
    <p:sldId id="315" r:id="rId22"/>
    <p:sldId id="316" r:id="rId23"/>
    <p:sldId id="270" r:id="rId24"/>
    <p:sldId id="317" r:id="rId25"/>
    <p:sldId id="318" r:id="rId26"/>
    <p:sldId id="273" r:id="rId27"/>
    <p:sldId id="276" r:id="rId28"/>
    <p:sldId id="319" r:id="rId29"/>
    <p:sldId id="320" r:id="rId30"/>
    <p:sldId id="321" r:id="rId31"/>
    <p:sldId id="279" r:id="rId32"/>
    <p:sldId id="280" r:id="rId33"/>
    <p:sldId id="281" r:id="rId34"/>
    <p:sldId id="282" r:id="rId35"/>
    <p:sldId id="322" r:id="rId36"/>
    <p:sldId id="297" r:id="rId37"/>
    <p:sldId id="298" r:id="rId38"/>
    <p:sldId id="293" r:id="rId39"/>
    <p:sldId id="294" r:id="rId40"/>
    <p:sldId id="301" r:id="rId41"/>
    <p:sldId id="302" r:id="rId42"/>
  </p:sldIdLst>
  <p:sldSz cx="12192000" cy="6858000"/>
  <p:notesSz cx="6858000" cy="9144000"/>
  <p:embeddedFontLst>
    <p:embeddedFont>
      <p:font typeface="Calibri" panose="020F0502020204030204" pitchFamily="34" charset="0"/>
      <p:regular r:id="rId44"/>
      <p:bold r:id="rId45"/>
      <p:italic r:id="rId46"/>
      <p:boldItalic r:id="rId47"/>
    </p:embeddedFont>
    <p:embeddedFont>
      <p:font typeface="Open Sans" panose="020B0606030504020204" pitchFamily="34" charset="0"/>
      <p:regular r:id="rId48"/>
      <p:bold r:id="rId49"/>
      <p:italic r:id="rId50"/>
      <p:boldItalic r:id="rId51"/>
    </p:embeddedFont>
    <p:embeddedFont>
      <p:font typeface="Trebuchet MS" panose="020B0603020202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2" roundtripDataSignature="AMtx7miRfTKMZDxQptTYEjQuP2iYwkjqs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ny Rhine" initials="" lastIdx="9" clrIdx="0"/>
  <p:cmAuthor id="1" name="Marcia Mabhula"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6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65E1A0-FE3C-48D0-9520-D7598D5760D3}" v="11" dt="2023-05-06T10:39:31.85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719" autoAdjust="0"/>
  </p:normalViewPr>
  <p:slideViewPr>
    <p:cSldViewPr snapToGrid="0">
      <p:cViewPr varScale="1">
        <p:scale>
          <a:sx n="75" d="100"/>
          <a:sy n="75" d="100"/>
        </p:scale>
        <p:origin x="94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commentAuthors" Target="commentAuthors.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66"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1.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 name="Google Shape;6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44" name="Google Shape;14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33" name="Google Shape;133;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f3df2bde3e_0_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f3df2bde3e_0_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highlight>
                <a:srgbClr val="FFFF00"/>
              </a:highlight>
            </a:endParaRPr>
          </a:p>
        </p:txBody>
      </p:sp>
      <p:sp>
        <p:nvSpPr>
          <p:cNvPr id="173" name="Google Shape;173;gf3df2bde3e_0_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3" name="Google Shape;18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9" name="Google Shape;18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90" name="Google Shape;19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201" name="Google Shape;201;p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211" name="Google Shape;211;p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highlight>
                <a:srgbClr val="FFFF00"/>
              </a:highlight>
            </a:endParaRPr>
          </a:p>
        </p:txBody>
      </p:sp>
      <p:sp>
        <p:nvSpPr>
          <p:cNvPr id="222" name="Google Shape;222;p1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solidFill>
                <a:srgbClr val="FF0000"/>
              </a:solidFill>
            </a:endParaRPr>
          </a:p>
        </p:txBody>
      </p:sp>
      <p:sp>
        <p:nvSpPr>
          <p:cNvPr id="232" name="Google Shape;232;p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Clr>
                <a:srgbClr val="FF0000"/>
              </a:buClr>
              <a:buSzPts val="1400"/>
              <a:buChar char="-"/>
            </a:pPr>
            <a:endParaRPr lang="fr-FR" sz="2000" b="0" i="0" u="none" strike="noStrike" cap="none" dirty="0">
              <a:solidFill>
                <a:srgbClr val="FF0000"/>
              </a:solidFill>
              <a:latin typeface="Open Sans"/>
              <a:ea typeface="Open Sans"/>
              <a:cs typeface="Open Sans"/>
              <a:sym typeface="Arial"/>
            </a:endParaRPr>
          </a:p>
        </p:txBody>
      </p:sp>
      <p:sp>
        <p:nvSpPr>
          <p:cNvPr id="243" name="Google Shape;243;p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9" name="Google Shape;79;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highlight>
                <a:srgbClr val="FFFF00"/>
              </a:highlight>
            </a:endParaRPr>
          </a:p>
        </p:txBody>
      </p:sp>
      <p:sp>
        <p:nvSpPr>
          <p:cNvPr id="251" name="Google Shape;251;p1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9" name="Google Shape;259;p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highlight>
                <a:srgbClr val="FFFF00"/>
              </a:highlight>
            </a:endParaRPr>
          </a:p>
        </p:txBody>
      </p:sp>
      <p:sp>
        <p:nvSpPr>
          <p:cNvPr id="260" name="Google Shape;260;p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lang="fr-FR" dirty="0"/>
          </a:p>
        </p:txBody>
      </p:sp>
      <p:sp>
        <p:nvSpPr>
          <p:cNvPr id="191" name="Google Shape;191;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82" name="Google Shape;282;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endParaRPr dirty="0"/>
          </a:p>
        </p:txBody>
      </p:sp>
      <p:sp>
        <p:nvSpPr>
          <p:cNvPr id="292" name="Google Shape;292;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13" name="Google Shape;213;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236" name="Google Shape;236;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15" name="Google Shape;31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2" name="Google Shape;32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89" name="Google Shape;8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31" name="Google Shape;331;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62" name="Google Shape;262;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2" name="Google Shape;272;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p>
        </p:txBody>
      </p:sp>
      <p:sp>
        <p:nvSpPr>
          <p:cNvPr id="273" name="Google Shape;273;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80" name="Google Shape;280;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290" name="Google Shape;29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f3df2bde3e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f3df2bde3e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highlight>
                <a:srgbClr val="FFFF00"/>
              </a:highlight>
            </a:endParaRPr>
          </a:p>
        </p:txBody>
      </p:sp>
      <p:sp>
        <p:nvSpPr>
          <p:cNvPr id="380" name="Google Shape;380;gf3df2bde3e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dirty="0"/>
          </a:p>
        </p:txBody>
      </p:sp>
      <p:sp>
        <p:nvSpPr>
          <p:cNvPr id="396" name="Google Shape;396;p4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24fc7b004e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01" name="Google Shape;401;g124fc7b004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2221ee6e4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7" name="Google Shape;407;g12221ee6e4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96" name="Google Shape;96;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8" name="Google Shape;40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74543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03" name="Google Shape;10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f3df2bde3e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gf3df2bde3e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dirty="0">
              <a:solidFill>
                <a:srgbClr val="FF0000"/>
              </a:solidFill>
            </a:endParaRPr>
          </a:p>
        </p:txBody>
      </p:sp>
      <p:sp>
        <p:nvSpPr>
          <p:cNvPr id="112" name="Google Shape;112;gf3df2bde3e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a:p>
        </p:txBody>
      </p:sp>
      <p:sp>
        <p:nvSpPr>
          <p:cNvPr id="120" name="Google Shape;12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SzPts val="1400"/>
              <a:buFont typeface="Arial"/>
              <a:buNone/>
            </a:pPr>
            <a:endParaRPr dirty="0"/>
          </a:p>
        </p:txBody>
      </p:sp>
      <p:sp>
        <p:nvSpPr>
          <p:cNvPr id="111" name="Google Shape;11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52fd89e57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g52fd89e57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2" name="Google Shape;122;g52fd89e57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6"/>
        <p:cNvGrpSpPr/>
        <p:nvPr/>
      </p:nvGrpSpPr>
      <p:grpSpPr>
        <a:xfrm>
          <a:off x="0" y="0"/>
          <a:ext cx="0" cy="0"/>
          <a:chOff x="0" y="0"/>
          <a:chExt cx="0" cy="0"/>
        </a:xfrm>
      </p:grpSpPr>
      <p:sp>
        <p:nvSpPr>
          <p:cNvPr id="57" name="Google Shape;57;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58" name="Google Shape;58;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9"/>
        <p:cNvGrpSpPr/>
        <p:nvPr/>
      </p:nvGrpSpPr>
      <p:grpSpPr>
        <a:xfrm>
          <a:off x="0" y="0"/>
          <a:ext cx="0" cy="0"/>
          <a:chOff x="0" y="0"/>
          <a:chExt cx="0" cy="0"/>
        </a:xfrm>
      </p:grpSpPr>
      <p:sp>
        <p:nvSpPr>
          <p:cNvPr id="60" name="Google Shape;60;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1" name="Google Shape;61;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2" name="Google Shape;62;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1"/>
        <p:cNvGrpSpPr/>
        <p:nvPr/>
      </p:nvGrpSpPr>
      <p:grpSpPr>
        <a:xfrm>
          <a:off x="0" y="0"/>
          <a:ext cx="0" cy="0"/>
          <a:chOff x="0" y="0"/>
          <a:chExt cx="0" cy="0"/>
        </a:xfrm>
      </p:grpSpPr>
      <p:sp>
        <p:nvSpPr>
          <p:cNvPr id="32" name="Google Shape;32;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3" name="Google Shape;33;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4" name="Google Shape;34;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8" name="Google Shape;38;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39" name="Google Shape;39;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2" name="Google Shape;42;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3"/>
        <p:cNvGrpSpPr/>
        <p:nvPr/>
      </p:nvGrpSpPr>
      <p:grpSpPr>
        <a:xfrm>
          <a:off x="0" y="0"/>
          <a:ext cx="0" cy="0"/>
          <a:chOff x="0" y="0"/>
          <a:chExt cx="0" cy="0"/>
        </a:xfrm>
      </p:grpSpPr>
      <p:sp>
        <p:nvSpPr>
          <p:cNvPr id="44" name="Google Shape;44;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5" name="Google Shape;45;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6" name="Google Shape;46;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7"/>
        <p:cNvGrpSpPr/>
        <p:nvPr/>
      </p:nvGrpSpPr>
      <p:grpSpPr>
        <a:xfrm>
          <a:off x="0" y="0"/>
          <a:ext cx="0" cy="0"/>
          <a:chOff x="0" y="0"/>
          <a:chExt cx="0" cy="0"/>
        </a:xfrm>
      </p:grpSpPr>
      <p:sp>
        <p:nvSpPr>
          <p:cNvPr id="48" name="Google Shape;48;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9" name="Google Shape;49;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0"/>
        <p:cNvGrpSpPr/>
        <p:nvPr/>
      </p:nvGrpSpPr>
      <p:grpSpPr>
        <a:xfrm>
          <a:off x="0" y="0"/>
          <a:ext cx="0" cy="0"/>
          <a:chOff x="0" y="0"/>
          <a:chExt cx="0" cy="0"/>
        </a:xfrm>
      </p:grpSpPr>
      <p:sp>
        <p:nvSpPr>
          <p:cNvPr id="51" name="Google Shape;51;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3" name="Google Shape;53;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4" name="Google Shape;54;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5" name="Google Shape;55;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www.research4life.org/training/librarians-hub/"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s://www.research4life.org/wp-content/uploads/2022/07/R4L_Workshop_Plan_Tool_2022.xlsx" TargetMode="External"/><Relationship Id="rId4" Type="http://schemas.openxmlformats.org/officeDocument/2006/relationships/hyperlink" Target="https://www.research4life.org/training/librarians-hub/"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sa/4.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research4life.org/wp-content/uploads/2022/07/R4L_Workshop_Plan_Tool_2022.xls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hyperlink" Target="https://www.research4life.org/training/librarians-hub/"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hyperlink" Target="https://www.research4life.org/training/librarians-hub/"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hyperlink" Target="https://www.research4life.org/fr/formation/librarians-hub/"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research4life.org/marketing-materia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research4life.org/training/librarians-hub/"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research4life.org/voice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facebook.com/r4lpartnership"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mailto:comms@research4life.org"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la.org/acrl/issues/marketing"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doi.org/10.21900/wd.12" TargetMode="External"/><Relationship Id="rId4" Type="http://schemas.openxmlformats.org/officeDocument/2006/relationships/hyperlink" Target="https://mrlibrarydude.wordpress.com/2019/03/04/marketing-and-advocating-for-the-academic-library/"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dx.doi.org/10.1108/EJTD-02-2017-0014" TargetMode="External"/><Relationship Id="rId7" Type="http://schemas.openxmlformats.org/officeDocument/2006/relationships/hyperlink" Target="https://doi.org/10.1080/14623943.2019.1598350"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hyperlink" Target="https://doi.org/10.19173/irrodl.v13i1.1076" TargetMode="External"/><Relationship Id="rId5" Type="http://schemas.openxmlformats.org/officeDocument/2006/relationships/hyperlink" Target="https://teachonline.asu.edu/objectives-builder/" TargetMode="External"/><Relationship Id="rId4" Type="http://schemas.openxmlformats.org/officeDocument/2006/relationships/hyperlink" Target="https://www.wgu.edu/blog/adult-learning-theories-principles2004.html" TargetMode="External"/></Relationships>
</file>

<file path=ppt/slides/_rels/slide39.xml.rels><?xml version="1.0" encoding="UTF-8" standalone="yes"?>
<Relationships xmlns="http://schemas.openxmlformats.org/package/2006/relationships"><Relationship Id="rId3" Type="http://schemas.openxmlformats.org/officeDocument/2006/relationships/hyperlink" Target="https://doi.org/10.1186/1475-2875-7-8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research4life.org/" TargetMode="External"/><Relationship Id="rId7" Type="http://schemas.openxmlformats.org/officeDocument/2006/relationships/hyperlink" Target="https://bit.ly/2w3CU5C"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hyperlink" Target="http://www.research4life.org/newsletter" TargetMode="External"/><Relationship Id="rId5" Type="http://schemas.openxmlformats.org/officeDocument/2006/relationships/hyperlink" Target="http://www.research4life.org/training" TargetMode="External"/><Relationship Id="rId4" Type="http://schemas.openxmlformats.org/officeDocument/2006/relationships/hyperlink" Target="mailto:r4l@research4life.org" TargetMode="External"/></Relationships>
</file>

<file path=ppt/slides/_rels/slide41.xml.rels><?xml version="1.0" encoding="UTF-8" standalone="yes"?>
<Relationships xmlns="http://schemas.openxmlformats.org/package/2006/relationships"><Relationship Id="rId8" Type="http://schemas.openxmlformats.org/officeDocument/2006/relationships/hyperlink" Target="http://www.research4life.org/" TargetMode="External"/><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hyperlink" Target="mailto:r4l@research4life.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research4life.org/training/librarians-hub/"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buClr>
                <a:srgbClr val="FFFFFF"/>
              </a:buClr>
              <a:buSzPts val="3600"/>
            </a:pPr>
            <a:r>
              <a:rPr lang="fr-FR" sz="3400" dirty="0">
                <a:solidFill>
                  <a:srgbClr val="004890"/>
                </a:solidFill>
                <a:latin typeface="Open Sans"/>
                <a:ea typeface="Open Sans"/>
                <a:cs typeface="Open Sans"/>
              </a:rPr>
              <a:t>Former votre public à l’utilisation de Research4Life</a:t>
            </a:r>
            <a:endParaRPr sz="3400" dirty="0"/>
          </a:p>
        </p:txBody>
      </p:sp>
      <p:sp>
        <p:nvSpPr>
          <p:cNvPr id="70" name="Google Shape;70;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lvl="0">
              <a:lnSpc>
                <a:spcPct val="90000"/>
              </a:lnSpc>
              <a:buSzPts val="4400"/>
            </a:pPr>
            <a:r>
              <a:rPr lang="fr-FR" sz="3500" b="1" dirty="0">
                <a:solidFill>
                  <a:srgbClr val="004890"/>
                </a:solidFill>
                <a:latin typeface="Open Sans"/>
                <a:ea typeface="Open Sans"/>
                <a:cs typeface="Open Sans"/>
              </a:rPr>
              <a:t>Plaidoyer pour research4life et faciliter le développement des capacités</a:t>
            </a:r>
            <a:endParaRPr sz="3500" b="1" dirty="0">
              <a:solidFill>
                <a:srgbClr val="004890"/>
              </a:solidFill>
              <a:latin typeface="Open Sans"/>
              <a:ea typeface="Open Sans"/>
              <a:cs typeface="Open Sans"/>
              <a:sym typeface="Open Sans"/>
            </a:endParaRPr>
          </a:p>
        </p:txBody>
      </p:sp>
      <p:sp>
        <p:nvSpPr>
          <p:cNvPr id="71" name="Google Shape;71;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fr-FR" sz="1800" b="1" i="0" u="none" strike="noStrike" kern="0" cap="none" spc="0" normalizeH="0" baseline="0" noProof="0" dirty="0">
                <a:ln>
                  <a:noFill/>
                </a:ln>
                <a:solidFill>
                  <a:srgbClr val="FFFFFF"/>
                </a:solidFill>
                <a:effectLst/>
                <a:uLnTx/>
                <a:uFillTx/>
                <a:latin typeface="Open Sans"/>
                <a:ea typeface="Open Sans"/>
                <a:cs typeface="Open Sans"/>
                <a:sym typeface="Open Sans"/>
              </a:rPr>
              <a:t>Research4Life est un partenariat public privé des cinq collections :</a:t>
            </a:r>
          </a:p>
        </p:txBody>
      </p:sp>
      <p:pic>
        <p:nvPicPr>
          <p:cNvPr id="72" name="Google Shape;72;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3" name="Google Shape;73;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4" name="Google Shape;74;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5" name="Google Shape;75;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76" name="Google Shape;76;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7"/>
          <p:cNvSpPr txBox="1">
            <a:spLocks noGrp="1"/>
          </p:cNvSpPr>
          <p:nvPr>
            <p:ph type="title"/>
          </p:nvPr>
        </p:nvSpPr>
        <p:spPr>
          <a:xfrm>
            <a:off x="-20098" y="243438"/>
            <a:ext cx="77070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Deuxième page de l'outil du plan de marketing de Research4Life</a:t>
            </a:r>
            <a:endParaRPr sz="3200" dirty="0">
              <a:solidFill>
                <a:srgbClr val="586F7C"/>
              </a:solidFill>
              <a:latin typeface="Open Sans"/>
              <a:ea typeface="Open Sans"/>
              <a:cs typeface="Open Sans"/>
              <a:sym typeface="Open Sans"/>
            </a:endParaRPr>
          </a:p>
        </p:txBody>
      </p:sp>
      <p:sp>
        <p:nvSpPr>
          <p:cNvPr id="147" name="Google Shape;147;p7"/>
          <p:cNvSpPr txBox="1">
            <a:spLocks noGrp="1"/>
          </p:cNvSpPr>
          <p:nvPr>
            <p:ph type="body" idx="1"/>
          </p:nvPr>
        </p:nvSpPr>
        <p:spPr>
          <a:xfrm>
            <a:off x="0" y="1534119"/>
            <a:ext cx="3804558" cy="4596517"/>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None/>
            </a:pPr>
            <a:r>
              <a:rPr lang="fr-FR" sz="1600" dirty="0">
                <a:solidFill>
                  <a:srgbClr val="3F3F3F"/>
                </a:solidFill>
                <a:latin typeface="Open Sans"/>
                <a:ea typeface="Open Sans"/>
                <a:cs typeface="Open Sans"/>
                <a:sym typeface="Open Sans"/>
              </a:rPr>
              <a:t>La deuxième page de l'outil Plan de marketing permet à l'utilisateur de saisir:</a:t>
            </a:r>
            <a:endParaRPr sz="1600" dirty="0">
              <a:solidFill>
                <a:srgbClr val="3F3F3F"/>
              </a:solidFill>
            </a:endParaRPr>
          </a:p>
          <a:p>
            <a:pPr lvl="0" indent="-342900">
              <a:lnSpc>
                <a:spcPct val="150000"/>
              </a:lnSpc>
              <a:spcBef>
                <a:spcPts val="0"/>
              </a:spcBef>
              <a:buClr>
                <a:schemeClr val="dk2"/>
              </a:buClr>
              <a:buSzPts val="1800"/>
            </a:pPr>
            <a:r>
              <a:rPr lang="fr-FR" sz="1600" dirty="0">
                <a:solidFill>
                  <a:srgbClr val="3F3F3F"/>
                </a:solidFill>
                <a:latin typeface="Open Sans"/>
                <a:ea typeface="Open Sans"/>
                <a:cs typeface="Open Sans"/>
                <a:sym typeface="Open Sans"/>
              </a:rPr>
              <a:t>les </a:t>
            </a:r>
            <a:r>
              <a:rPr lang="fr-FR" sz="1600" b="1" dirty="0">
                <a:solidFill>
                  <a:srgbClr val="3F3F3F"/>
                </a:solidFill>
                <a:latin typeface="Open Sans"/>
                <a:ea typeface="Open Sans"/>
                <a:cs typeface="Open Sans"/>
                <a:sym typeface="Open Sans"/>
              </a:rPr>
              <a:t>groupes de clients </a:t>
            </a:r>
            <a:r>
              <a:rPr lang="fr-FR" sz="1600" dirty="0">
                <a:solidFill>
                  <a:srgbClr val="3F3F3F"/>
                </a:solidFill>
                <a:latin typeface="Open Sans"/>
                <a:ea typeface="Open Sans"/>
                <a:cs typeface="Open Sans"/>
                <a:sym typeface="Open Sans"/>
              </a:rPr>
              <a:t>qui ont été énumérés horizontalement sur les pages précédentes</a:t>
            </a:r>
            <a:r>
              <a:rPr lang="en-US" sz="1600" dirty="0">
                <a:solidFill>
                  <a:srgbClr val="3F3F3F"/>
                </a:solidFill>
                <a:latin typeface="Open Sans"/>
                <a:ea typeface="Open Sans"/>
                <a:cs typeface="Open Sans"/>
                <a:sym typeface="Open Sans"/>
              </a:rPr>
              <a:t>. </a:t>
            </a:r>
            <a:endParaRPr sz="1600" dirty="0">
              <a:solidFill>
                <a:srgbClr val="3F3F3F"/>
              </a:solidFill>
              <a:latin typeface="Open Sans"/>
              <a:ea typeface="Open Sans"/>
              <a:cs typeface="Open Sans"/>
              <a:sym typeface="Open Sans"/>
            </a:endParaRPr>
          </a:p>
          <a:p>
            <a:pPr lvl="0" indent="-342900">
              <a:lnSpc>
                <a:spcPct val="150000"/>
              </a:lnSpc>
              <a:spcBef>
                <a:spcPts val="0"/>
              </a:spcBef>
              <a:buClr>
                <a:schemeClr val="dk2"/>
              </a:buClr>
              <a:buSzPts val="1800"/>
            </a:pPr>
            <a:r>
              <a:rPr lang="fr-FR" sz="1600" dirty="0">
                <a:solidFill>
                  <a:srgbClr val="3F3F3F"/>
                </a:solidFill>
                <a:latin typeface="Open Sans"/>
                <a:ea typeface="Open Sans"/>
                <a:cs typeface="Open Sans"/>
                <a:sym typeface="Open Sans"/>
              </a:rPr>
              <a:t>les </a:t>
            </a:r>
            <a:r>
              <a:rPr lang="fr-FR" sz="1600" b="1" dirty="0">
                <a:solidFill>
                  <a:srgbClr val="3F3F3F"/>
                </a:solidFill>
                <a:latin typeface="Open Sans"/>
                <a:ea typeface="Open Sans"/>
                <a:cs typeface="Open Sans"/>
                <a:sym typeface="Open Sans"/>
              </a:rPr>
              <a:t>Idées pour promouvoir les ressources de Research4Life</a:t>
            </a:r>
            <a:r>
              <a:rPr lang="fr-FR" sz="1600" dirty="0">
                <a:solidFill>
                  <a:srgbClr val="3F3F3F"/>
                </a:solidFill>
                <a:latin typeface="Open Sans"/>
                <a:ea typeface="Open Sans"/>
                <a:cs typeface="Open Sans"/>
                <a:sym typeface="Open Sans"/>
              </a:rPr>
              <a:t> pour chaque groupe (listées verticalement avec un </a:t>
            </a:r>
            <a:r>
              <a:rPr lang="fr-FR" sz="1600" b="1" dirty="0">
                <a:solidFill>
                  <a:srgbClr val="3F3F3F"/>
                </a:solidFill>
                <a:latin typeface="Open Sans"/>
                <a:ea typeface="Open Sans"/>
                <a:cs typeface="Open Sans"/>
                <a:sym typeface="Open Sans"/>
              </a:rPr>
              <a:t>X</a:t>
            </a:r>
            <a:r>
              <a:rPr lang="fr-FR" sz="1600" dirty="0">
                <a:solidFill>
                  <a:srgbClr val="3F3F3F"/>
                </a:solidFill>
                <a:latin typeface="Open Sans"/>
                <a:ea typeface="Open Sans"/>
                <a:cs typeface="Open Sans"/>
                <a:sym typeface="Open Sans"/>
              </a:rPr>
              <a:t>).</a:t>
            </a:r>
          </a:p>
          <a:p>
            <a:pPr lvl="0" indent="-342900">
              <a:lnSpc>
                <a:spcPct val="150000"/>
              </a:lnSpc>
              <a:spcBef>
                <a:spcPts val="0"/>
              </a:spcBef>
              <a:buClr>
                <a:schemeClr val="dk2"/>
              </a:buClr>
              <a:buSzPts val="1800"/>
            </a:pPr>
            <a:r>
              <a:rPr lang="fr-FR" sz="1600" dirty="0">
                <a:solidFill>
                  <a:srgbClr val="3F3F3F"/>
                </a:solidFill>
                <a:latin typeface="Open Sans"/>
                <a:ea typeface="Open Sans"/>
                <a:cs typeface="Open Sans"/>
                <a:sym typeface="Open Sans"/>
              </a:rPr>
              <a:t>dix </a:t>
            </a:r>
            <a:r>
              <a:rPr lang="fr-FR" sz="1600" b="1" dirty="0">
                <a:solidFill>
                  <a:srgbClr val="3F3F3F"/>
                </a:solidFill>
                <a:latin typeface="Open Sans"/>
                <a:ea typeface="Open Sans"/>
                <a:cs typeface="Open Sans"/>
                <a:sym typeface="Open Sans"/>
              </a:rPr>
              <a:t>questions d'enquête </a:t>
            </a:r>
            <a:r>
              <a:rPr lang="fr-FR" sz="1600" dirty="0">
                <a:solidFill>
                  <a:srgbClr val="3F3F3F"/>
                </a:solidFill>
                <a:latin typeface="Open Sans"/>
                <a:ea typeface="Open Sans"/>
                <a:cs typeface="Open Sans"/>
                <a:sym typeface="Open Sans"/>
              </a:rPr>
              <a:t>pour tous les groupes de clients dans des cases. </a:t>
            </a:r>
            <a:endParaRPr sz="1600" dirty="0">
              <a:solidFill>
                <a:srgbClr val="3F3F3F"/>
              </a:solidFill>
              <a:latin typeface="Open Sans"/>
              <a:ea typeface="Open Sans"/>
              <a:cs typeface="Open Sans"/>
              <a:sym typeface="Open Sans"/>
            </a:endParaRPr>
          </a:p>
        </p:txBody>
      </p:sp>
      <p:pic>
        <p:nvPicPr>
          <p:cNvPr id="148" name="Google Shape;148;p7" descr="https://lh3.googleusercontent.com/7jd12QJWvcPKOVsizRKJzBTuAID_OFhvdN5d6rzpTT_TU3hhNMKLwnNNUsgT4Pfn5GIIt0wBE_pMj7jF5UjhzAtGMLFyNixXz4auWPR0xHruPz3fw0GH5fBrIy76Lq-qFRpUmG8"/>
          <p:cNvPicPr preferRelativeResize="0"/>
          <p:nvPr/>
        </p:nvPicPr>
        <p:blipFill rotWithShape="1">
          <a:blip r:embed="rId3">
            <a:alphaModFix/>
          </a:blip>
          <a:srcRect/>
          <a:stretch/>
        </p:blipFill>
        <p:spPr>
          <a:xfrm>
            <a:off x="4018936" y="1804281"/>
            <a:ext cx="8173064" cy="4944035"/>
          </a:xfrm>
          <a:prstGeom prst="rect">
            <a:avLst/>
          </a:prstGeom>
          <a:noFill/>
          <a:ln>
            <a:noFill/>
          </a:ln>
        </p:spPr>
      </p:pic>
      <p:cxnSp>
        <p:nvCxnSpPr>
          <p:cNvPr id="149" name="Google Shape;149;p7"/>
          <p:cNvCxnSpPr/>
          <p:nvPr/>
        </p:nvCxnSpPr>
        <p:spPr>
          <a:xfrm rot="10800000" flipH="1">
            <a:off x="3530991" y="2386533"/>
            <a:ext cx="509526" cy="398870"/>
          </a:xfrm>
          <a:prstGeom prst="straightConnector1">
            <a:avLst/>
          </a:prstGeom>
          <a:noFill/>
          <a:ln w="9525" cap="flat" cmpd="sng">
            <a:solidFill>
              <a:srgbClr val="FF0000"/>
            </a:solidFill>
            <a:prstDash val="solid"/>
            <a:round/>
            <a:headEnd type="none" w="sm" len="sm"/>
            <a:tailEnd type="triangle" w="med" len="med"/>
          </a:ln>
        </p:spPr>
      </p:cxnSp>
      <p:cxnSp>
        <p:nvCxnSpPr>
          <p:cNvPr id="150" name="Google Shape;150;p7"/>
          <p:cNvCxnSpPr/>
          <p:nvPr/>
        </p:nvCxnSpPr>
        <p:spPr>
          <a:xfrm rot="10800000" flipH="1">
            <a:off x="3024554" y="2923300"/>
            <a:ext cx="994371" cy="1100060"/>
          </a:xfrm>
          <a:prstGeom prst="straightConnector1">
            <a:avLst/>
          </a:prstGeom>
          <a:noFill/>
          <a:ln w="9525" cap="flat" cmpd="sng">
            <a:solidFill>
              <a:srgbClr val="FF0000"/>
            </a:solidFill>
            <a:prstDash val="solid"/>
            <a:round/>
            <a:headEnd type="none" w="sm" len="sm"/>
            <a:tailEnd type="triangle" w="med" len="med"/>
          </a:ln>
        </p:spPr>
      </p:cxnSp>
      <p:cxnSp>
        <p:nvCxnSpPr>
          <p:cNvPr id="151" name="Google Shape;151;p7"/>
          <p:cNvCxnSpPr/>
          <p:nvPr/>
        </p:nvCxnSpPr>
        <p:spPr>
          <a:xfrm rot="10800000" flipH="1">
            <a:off x="3667239" y="4233142"/>
            <a:ext cx="351692" cy="1237957"/>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1"/>
          <p:cNvSpPr txBox="1">
            <a:spLocks noGrp="1"/>
          </p:cNvSpPr>
          <p:nvPr>
            <p:ph type="title"/>
          </p:nvPr>
        </p:nvSpPr>
        <p:spPr>
          <a:xfrm>
            <a:off x="288106" y="151541"/>
            <a:ext cx="77070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Troisième page de l'outil du plan marketing de Research4Life</a:t>
            </a:r>
            <a:endParaRPr sz="3200" dirty="0">
              <a:solidFill>
                <a:srgbClr val="586F7C"/>
              </a:solidFill>
              <a:latin typeface="Open Sans"/>
              <a:ea typeface="Open Sans"/>
              <a:cs typeface="Open Sans"/>
              <a:sym typeface="Open Sans"/>
            </a:endParaRPr>
          </a:p>
        </p:txBody>
      </p:sp>
      <p:sp>
        <p:nvSpPr>
          <p:cNvPr id="136" name="Google Shape;136;p11"/>
          <p:cNvSpPr txBox="1">
            <a:spLocks noGrp="1"/>
          </p:cNvSpPr>
          <p:nvPr>
            <p:ph type="body" idx="1"/>
          </p:nvPr>
        </p:nvSpPr>
        <p:spPr>
          <a:xfrm>
            <a:off x="-1" y="1647689"/>
            <a:ext cx="4702630" cy="4596600"/>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None/>
            </a:pPr>
            <a:r>
              <a:rPr lang="fr-FR" sz="1600" dirty="0">
                <a:solidFill>
                  <a:srgbClr val="3F3F3F"/>
                </a:solidFill>
                <a:latin typeface="Open Sans"/>
                <a:ea typeface="Open Sans"/>
                <a:cs typeface="Open Sans"/>
                <a:sym typeface="Open Sans"/>
              </a:rPr>
              <a:t>La troisième page de l'Outil du plan marketing permet à l'utilisateur de saisir :</a:t>
            </a:r>
            <a:r>
              <a:rPr lang="en-US" sz="1600" dirty="0">
                <a:solidFill>
                  <a:srgbClr val="3F3F3F"/>
                </a:solidFill>
                <a:latin typeface="Open Sans"/>
                <a:ea typeface="Open Sans"/>
                <a:cs typeface="Open Sans"/>
                <a:sym typeface="Open Sans"/>
              </a:rPr>
              <a:t> </a:t>
            </a:r>
            <a:endParaRPr sz="1600" dirty="0">
              <a:solidFill>
                <a:srgbClr val="3F3F3F"/>
              </a:solidFill>
            </a:endParaRPr>
          </a:p>
          <a:p>
            <a:pPr lvl="0" indent="-342900">
              <a:lnSpc>
                <a:spcPct val="150000"/>
              </a:lnSpc>
              <a:spcBef>
                <a:spcPts val="0"/>
              </a:spcBef>
              <a:buClr>
                <a:schemeClr val="dk2"/>
              </a:buClr>
              <a:buSzPts val="1800"/>
            </a:pPr>
            <a:r>
              <a:rPr lang="fr-FR" sz="1600" dirty="0">
                <a:solidFill>
                  <a:srgbClr val="3F3F3F"/>
                </a:solidFill>
                <a:latin typeface="Open Sans"/>
                <a:ea typeface="Open Sans"/>
                <a:cs typeface="Open Sans"/>
                <a:sym typeface="Open Sans"/>
              </a:rPr>
              <a:t>les </a:t>
            </a:r>
            <a:r>
              <a:rPr lang="fr-FR" sz="1600" b="1" dirty="0">
                <a:solidFill>
                  <a:srgbClr val="3F3F3F"/>
                </a:solidFill>
                <a:latin typeface="Open Sans"/>
                <a:ea typeface="Open Sans"/>
                <a:cs typeface="Open Sans"/>
                <a:sym typeface="Open Sans"/>
              </a:rPr>
              <a:t>groupes de clients </a:t>
            </a:r>
            <a:r>
              <a:rPr lang="fr-FR" sz="1600" dirty="0">
                <a:solidFill>
                  <a:srgbClr val="3F3F3F"/>
                </a:solidFill>
                <a:latin typeface="Open Sans"/>
                <a:ea typeface="Open Sans"/>
                <a:cs typeface="Open Sans"/>
                <a:sym typeface="Open Sans"/>
              </a:rPr>
              <a:t>dans les cases appropriées (horizontalement</a:t>
            </a:r>
            <a:r>
              <a:rPr lang="en-US" sz="1600" dirty="0">
                <a:solidFill>
                  <a:srgbClr val="3F3F3F"/>
                </a:solidFill>
                <a:latin typeface="Open Sans"/>
                <a:ea typeface="Open Sans"/>
                <a:cs typeface="Open Sans"/>
                <a:sym typeface="Open Sans"/>
              </a:rPr>
              <a:t>).</a:t>
            </a:r>
            <a:endParaRPr sz="1600" dirty="0">
              <a:solidFill>
                <a:srgbClr val="3F3F3F"/>
              </a:solidFill>
            </a:endParaRPr>
          </a:p>
          <a:p>
            <a:pPr lvl="0" indent="-342900">
              <a:lnSpc>
                <a:spcPct val="150000"/>
              </a:lnSpc>
              <a:spcBef>
                <a:spcPts val="0"/>
              </a:spcBef>
              <a:buClr>
                <a:schemeClr val="dk2"/>
              </a:buClr>
              <a:buSzPts val="1800"/>
            </a:pPr>
            <a:r>
              <a:rPr lang="fr-FR" sz="1600" dirty="0">
                <a:solidFill>
                  <a:srgbClr val="3F3F3F"/>
                </a:solidFill>
                <a:latin typeface="Open Sans"/>
                <a:ea typeface="Open Sans"/>
                <a:cs typeface="Open Sans"/>
                <a:sym typeface="Open Sans"/>
              </a:rPr>
              <a:t>les méthodes de </a:t>
            </a:r>
            <a:r>
              <a:rPr lang="fr-FR" sz="1600" b="1" dirty="0">
                <a:solidFill>
                  <a:srgbClr val="3F3F3F"/>
                </a:solidFill>
                <a:latin typeface="Open Sans"/>
                <a:ea typeface="Open Sans"/>
                <a:cs typeface="Open Sans"/>
                <a:sym typeface="Open Sans"/>
              </a:rPr>
              <a:t>distribution des questions de l'enquête </a:t>
            </a:r>
            <a:r>
              <a:rPr lang="fr-FR" sz="1600" dirty="0">
                <a:solidFill>
                  <a:srgbClr val="3F3F3F"/>
                </a:solidFill>
                <a:latin typeface="Open Sans"/>
                <a:ea typeface="Open Sans"/>
                <a:cs typeface="Open Sans"/>
                <a:sym typeface="Open Sans"/>
              </a:rPr>
              <a:t>pour chaque groupe (listées verticalement avec un </a:t>
            </a:r>
            <a:r>
              <a:rPr lang="fr-FR" sz="1600" b="1" dirty="0">
                <a:solidFill>
                  <a:srgbClr val="3F3F3F"/>
                </a:solidFill>
                <a:latin typeface="Open Sans"/>
                <a:ea typeface="Open Sans"/>
                <a:cs typeface="Open Sans"/>
                <a:sym typeface="Open Sans"/>
              </a:rPr>
              <a:t>X</a:t>
            </a:r>
            <a:r>
              <a:rPr lang="fr-FR" sz="1600" dirty="0">
                <a:solidFill>
                  <a:srgbClr val="3F3F3F"/>
                </a:solidFill>
                <a:latin typeface="Open Sans"/>
                <a:ea typeface="Open Sans"/>
                <a:cs typeface="Open Sans"/>
                <a:sym typeface="Open Sans"/>
              </a:rPr>
              <a:t>).</a:t>
            </a:r>
            <a:r>
              <a:rPr lang="en-US" sz="1600" dirty="0">
                <a:solidFill>
                  <a:srgbClr val="3F3F3F"/>
                </a:solidFill>
                <a:latin typeface="Open Sans"/>
                <a:ea typeface="Open Sans"/>
                <a:cs typeface="Open Sans"/>
                <a:sym typeface="Open Sans"/>
              </a:rPr>
              <a:t> </a:t>
            </a:r>
          </a:p>
          <a:p>
            <a:pPr lvl="0" indent="-342900">
              <a:lnSpc>
                <a:spcPct val="150000"/>
              </a:lnSpc>
              <a:spcBef>
                <a:spcPts val="0"/>
              </a:spcBef>
              <a:buClr>
                <a:schemeClr val="dk2"/>
              </a:buClr>
              <a:buSzPts val="1800"/>
            </a:pPr>
            <a:r>
              <a:rPr lang="fr-FR" sz="1600" dirty="0">
                <a:solidFill>
                  <a:srgbClr val="3F3F3F"/>
                </a:solidFill>
                <a:latin typeface="Open Sans"/>
                <a:ea typeface="Open Sans"/>
                <a:cs typeface="Open Sans"/>
                <a:sym typeface="Open Sans"/>
              </a:rPr>
              <a:t>les options </a:t>
            </a:r>
            <a:r>
              <a:rPr lang="fr-FR" sz="1600" b="1" dirty="0">
                <a:solidFill>
                  <a:srgbClr val="3F3F3F"/>
                </a:solidFill>
                <a:latin typeface="Open Sans"/>
                <a:ea typeface="Open Sans"/>
                <a:cs typeface="Open Sans"/>
                <a:sym typeface="Open Sans"/>
              </a:rPr>
              <a:t>d'évaluation du plan de marketing </a:t>
            </a:r>
            <a:r>
              <a:rPr lang="fr-FR" sz="1600" dirty="0">
                <a:solidFill>
                  <a:srgbClr val="3F3F3F"/>
                </a:solidFill>
                <a:latin typeface="Open Sans"/>
                <a:ea typeface="Open Sans"/>
                <a:cs typeface="Open Sans"/>
                <a:sym typeface="Open Sans"/>
              </a:rPr>
              <a:t>pour chaque groupe (listées verticalement avec un </a:t>
            </a:r>
            <a:r>
              <a:rPr lang="fr-FR" sz="1600" b="1" dirty="0">
                <a:solidFill>
                  <a:srgbClr val="3F3F3F"/>
                </a:solidFill>
                <a:latin typeface="Open Sans"/>
                <a:ea typeface="Open Sans"/>
                <a:cs typeface="Open Sans"/>
                <a:sym typeface="Open Sans"/>
              </a:rPr>
              <a:t>X</a:t>
            </a:r>
            <a:r>
              <a:rPr lang="fr-FR" sz="1600" dirty="0">
                <a:solidFill>
                  <a:srgbClr val="3F3F3F"/>
                </a:solidFill>
                <a:latin typeface="Open Sans"/>
                <a:ea typeface="Open Sans"/>
                <a:cs typeface="Open Sans"/>
                <a:sym typeface="Open Sans"/>
              </a:rPr>
              <a:t>).</a:t>
            </a:r>
            <a:endParaRPr sz="1600" dirty="0">
              <a:solidFill>
                <a:srgbClr val="3F3F3F"/>
              </a:solidFill>
              <a:latin typeface="Open Sans"/>
              <a:ea typeface="Open Sans"/>
              <a:cs typeface="Open Sans"/>
              <a:sym typeface="Open Sans"/>
            </a:endParaRPr>
          </a:p>
        </p:txBody>
      </p:sp>
      <p:cxnSp>
        <p:nvCxnSpPr>
          <p:cNvPr id="138" name="Google Shape;138;p11"/>
          <p:cNvCxnSpPr/>
          <p:nvPr/>
        </p:nvCxnSpPr>
        <p:spPr>
          <a:xfrm rot="10800000" flipH="1">
            <a:off x="3767570" y="4290646"/>
            <a:ext cx="748159" cy="680877"/>
          </a:xfrm>
          <a:prstGeom prst="straightConnector1">
            <a:avLst/>
          </a:prstGeom>
          <a:noFill/>
          <a:ln w="9525" cap="flat" cmpd="sng">
            <a:solidFill>
              <a:srgbClr val="FF0000"/>
            </a:solidFill>
            <a:prstDash val="solid"/>
            <a:round/>
            <a:headEnd type="none" w="sm" len="sm"/>
            <a:tailEnd type="triangle" w="med" len="med"/>
          </a:ln>
        </p:spPr>
      </p:cxnSp>
      <p:cxnSp>
        <p:nvCxnSpPr>
          <p:cNvPr id="139" name="Google Shape;139;p11"/>
          <p:cNvCxnSpPr>
            <a:cxnSpLocks/>
          </p:cNvCxnSpPr>
          <p:nvPr/>
        </p:nvCxnSpPr>
        <p:spPr>
          <a:xfrm flipV="1">
            <a:off x="3235569" y="2418111"/>
            <a:ext cx="1280160" cy="493901"/>
          </a:xfrm>
          <a:prstGeom prst="straightConnector1">
            <a:avLst/>
          </a:prstGeom>
          <a:noFill/>
          <a:ln w="9525" cap="flat" cmpd="sng">
            <a:solidFill>
              <a:srgbClr val="FF0000"/>
            </a:solidFill>
            <a:prstDash val="solid"/>
            <a:round/>
            <a:headEnd type="none" w="sm" len="sm"/>
            <a:tailEnd type="triangle" w="med" len="med"/>
          </a:ln>
        </p:spPr>
      </p:cxnSp>
      <p:cxnSp>
        <p:nvCxnSpPr>
          <p:cNvPr id="140" name="Google Shape;140;p11"/>
          <p:cNvCxnSpPr/>
          <p:nvPr/>
        </p:nvCxnSpPr>
        <p:spPr>
          <a:xfrm rot="10800000" flipH="1">
            <a:off x="3995225" y="2974782"/>
            <a:ext cx="562155" cy="668750"/>
          </a:xfrm>
          <a:prstGeom prst="straightConnector1">
            <a:avLst/>
          </a:prstGeom>
          <a:noFill/>
          <a:ln w="9525" cap="flat" cmpd="sng">
            <a:solidFill>
              <a:srgbClr val="FF0000"/>
            </a:solidFill>
            <a:prstDash val="solid"/>
            <a:round/>
            <a:headEnd type="none" w="sm" len="sm"/>
            <a:tailEnd type="triangle" w="med" len="med"/>
          </a:ln>
        </p:spPr>
      </p:cxnSp>
      <p:graphicFrame>
        <p:nvGraphicFramePr>
          <p:cNvPr id="3" name="Objet 2">
            <a:extLst>
              <a:ext uri="{FF2B5EF4-FFF2-40B4-BE49-F238E27FC236}">
                <a16:creationId xmlns:a16="http://schemas.microsoft.com/office/drawing/2014/main" id="{7B502C81-60FB-4216-9542-63F8C2727E64}"/>
              </a:ext>
            </a:extLst>
          </p:cNvPr>
          <p:cNvGraphicFramePr>
            <a:graphicFrameLocks noChangeAspect="1"/>
          </p:cNvGraphicFramePr>
          <p:nvPr>
            <p:extLst>
              <p:ext uri="{D42A27DB-BD31-4B8C-83A1-F6EECF244321}">
                <p14:modId xmlns:p14="http://schemas.microsoft.com/office/powerpoint/2010/main" val="2247210163"/>
              </p:ext>
            </p:extLst>
          </p:nvPr>
        </p:nvGraphicFramePr>
        <p:xfrm>
          <a:off x="4702629" y="1789112"/>
          <a:ext cx="7515740" cy="4029797"/>
        </p:xfrm>
        <a:graphic>
          <a:graphicData uri="http://schemas.openxmlformats.org/presentationml/2006/ole">
            <mc:AlternateContent xmlns:mc="http://schemas.openxmlformats.org/markup-compatibility/2006">
              <mc:Choice xmlns:v="urn:schemas-microsoft-com:vml" Requires="v">
                <p:oleObj name="Document" r:id="rId3" imgW="5732645" imgH="3283867" progId="Word.Document.12">
                  <p:embed/>
                </p:oleObj>
              </mc:Choice>
              <mc:Fallback>
                <p:oleObj name="Document" r:id="rId3" imgW="5732645" imgH="3283867" progId="Word.Document.12">
                  <p:embed/>
                  <p:pic>
                    <p:nvPicPr>
                      <p:cNvPr id="3" name="Objet 2">
                        <a:extLst>
                          <a:ext uri="{FF2B5EF4-FFF2-40B4-BE49-F238E27FC236}">
                            <a16:creationId xmlns:a16="http://schemas.microsoft.com/office/drawing/2014/main" id="{7B502C81-60FB-4216-9542-63F8C2727E64}"/>
                          </a:ext>
                        </a:extLst>
                      </p:cNvPr>
                      <p:cNvPicPr/>
                      <p:nvPr/>
                    </p:nvPicPr>
                    <p:blipFill>
                      <a:blip r:embed="rId4"/>
                      <a:stretch>
                        <a:fillRect/>
                      </a:stretch>
                    </p:blipFill>
                    <p:spPr>
                      <a:xfrm>
                        <a:off x="4702629" y="1789112"/>
                        <a:ext cx="7515740" cy="4029797"/>
                      </a:xfrm>
                      <a:prstGeom prst="rect">
                        <a:avLst/>
                      </a:prstGeom>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f3df2bde3e_0_18"/>
          <p:cNvSpPr txBox="1">
            <a:spLocks noGrp="1"/>
          </p:cNvSpPr>
          <p:nvPr>
            <p:ph type="title"/>
          </p:nvPr>
        </p:nvSpPr>
        <p:spPr>
          <a:xfrm>
            <a:off x="175850" y="703397"/>
            <a:ext cx="7707000" cy="741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Travail de </a:t>
            </a:r>
            <a:r>
              <a:rPr lang="en-US" sz="3600" dirty="0" err="1">
                <a:solidFill>
                  <a:srgbClr val="586F7C"/>
                </a:solidFill>
                <a:latin typeface="Open Sans"/>
                <a:ea typeface="Open Sans"/>
                <a:cs typeface="Open Sans"/>
                <a:sym typeface="Open Sans"/>
              </a:rPr>
              <a:t>groupe</a:t>
            </a:r>
            <a:endParaRPr sz="3600" dirty="0">
              <a:solidFill>
                <a:srgbClr val="586F7C"/>
              </a:solidFill>
              <a:latin typeface="Open Sans"/>
              <a:ea typeface="Open Sans"/>
              <a:cs typeface="Open Sans"/>
              <a:sym typeface="Open Sans"/>
            </a:endParaRPr>
          </a:p>
        </p:txBody>
      </p:sp>
      <p:sp>
        <p:nvSpPr>
          <p:cNvPr id="176" name="Google Shape;176;gf3df2bde3e_0_18"/>
          <p:cNvSpPr txBox="1">
            <a:spLocks noGrp="1"/>
          </p:cNvSpPr>
          <p:nvPr>
            <p:ph type="body" idx="1"/>
          </p:nvPr>
        </p:nvSpPr>
        <p:spPr>
          <a:xfrm>
            <a:off x="293250" y="1971525"/>
            <a:ext cx="7209600" cy="3170318"/>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SzPts val="2800"/>
              <a:buNone/>
            </a:pPr>
            <a:r>
              <a:rPr lang="fr-FR" sz="2800" dirty="0">
                <a:solidFill>
                  <a:schemeClr val="bg2"/>
                </a:solidFill>
                <a:latin typeface="Open Sans"/>
                <a:ea typeface="Open Sans"/>
                <a:cs typeface="Open Sans"/>
                <a:sym typeface="Open Sans"/>
              </a:rPr>
              <a:t>Sélectionnez un groupe de clients et travaillez sur au moins une colonne de l'outil Plan de marketing. Réfléchissez ensemble à au moins 3 ou 4 questions d'enquête. </a:t>
            </a:r>
            <a:endParaRPr sz="2800" dirty="0">
              <a:solidFill>
                <a:schemeClr val="bg2"/>
              </a:solidFill>
              <a:latin typeface="Open Sans"/>
              <a:ea typeface="Open Sans"/>
              <a:cs typeface="Open Sans"/>
              <a:sym typeface="Open Sans"/>
            </a:endParaRPr>
          </a:p>
        </p:txBody>
      </p:sp>
      <p:sp>
        <p:nvSpPr>
          <p:cNvPr id="177" name="Google Shape;177;gf3df2bde3e_0_18"/>
          <p:cNvSpPr txBox="1"/>
          <p:nvPr/>
        </p:nvSpPr>
        <p:spPr>
          <a:xfrm>
            <a:off x="2899741" y="3275112"/>
            <a:ext cx="6197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178" name="Google Shape;178;gf3df2bde3e_0_18"/>
          <p:cNvPicPr preferRelativeResize="0"/>
          <p:nvPr/>
        </p:nvPicPr>
        <p:blipFill rotWithShape="1">
          <a:blip r:embed="rId3">
            <a:alphaModFix/>
          </a:blip>
          <a:srcRect l="12595" r="14129" b="12822"/>
          <a:stretch/>
        </p:blipFill>
        <p:spPr>
          <a:xfrm>
            <a:off x="8074550" y="2289275"/>
            <a:ext cx="3838499" cy="3313075"/>
          </a:xfrm>
          <a:prstGeom prst="rect">
            <a:avLst/>
          </a:prstGeom>
          <a:noFill/>
          <a:ln>
            <a:noFill/>
          </a:ln>
        </p:spPr>
      </p:pic>
      <p:sp>
        <p:nvSpPr>
          <p:cNvPr id="179" name="Google Shape;179;gf3df2bde3e_0_18"/>
          <p:cNvSpPr txBox="1"/>
          <p:nvPr/>
        </p:nvSpPr>
        <p:spPr>
          <a:xfrm>
            <a:off x="70151" y="5565956"/>
            <a:ext cx="8094600" cy="1109119"/>
          </a:xfrm>
          <a:prstGeom prst="rect">
            <a:avLst/>
          </a:prstGeom>
          <a:noFill/>
          <a:ln>
            <a:noFill/>
          </a:ln>
        </p:spPr>
        <p:txBody>
          <a:bodyPr spcFirstLastPara="1" wrap="square" lIns="91425" tIns="91425" rIns="91425" bIns="91425" anchor="t" anchorCtr="0">
            <a:spAutoFit/>
          </a:bodyPr>
          <a:lstStyle/>
          <a:p>
            <a:pPr lvl="0">
              <a:lnSpc>
                <a:spcPct val="150000"/>
              </a:lnSpc>
              <a:buSzPts val="1335"/>
            </a:pPr>
            <a:r>
              <a:rPr lang="fr-FR" sz="1335" b="1" dirty="0">
                <a:solidFill>
                  <a:schemeClr val="bg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Noter : </a:t>
            </a:r>
            <a:r>
              <a:rPr lang="fr-FR" sz="1335" dirty="0">
                <a:solidFill>
                  <a:schemeClr val="bg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2"/>
                  </a:ext>
                </a:extLst>
              </a:rPr>
              <a:t>Pour compléter l'outil du plan de marketing et l'outil du plan d'atelier, imprimez une copie de la feuille de calcul et saisissez les informations manuellement ou téléchargez la feuille de calcul. </a:t>
            </a:r>
          </a:p>
          <a:p>
            <a:pPr lvl="0">
              <a:lnSpc>
                <a:spcPct val="150000"/>
              </a:lnSpc>
              <a:buSzPts val="1335"/>
            </a:pPr>
            <a:r>
              <a:rPr lang="en-US" sz="1335" b="0" i="0" u="sng" strike="noStrike" cap="none" dirty="0">
                <a:solidFill>
                  <a:schemeClr val="bg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1"/>
                  </a:ext>
                </a:extLst>
              </a:rPr>
              <a:t>https://www.research4life.org/training/librarians-hub/</a:t>
            </a:r>
            <a:r>
              <a:rPr lang="en-US" sz="1335" b="0" i="0" u="none" strike="noStrike" cap="none" dirty="0">
                <a:solidFill>
                  <a:schemeClr val="bg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2"/>
                  </a:ext>
                </a:extLst>
              </a:rPr>
              <a:t> </a:t>
            </a:r>
            <a:endParaRPr sz="1335" b="0" i="0" u="none" strike="noStrike" cap="none" dirty="0">
              <a:solidFill>
                <a:schemeClr val="bg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txBox="1">
            <a:spLocks noGrp="1"/>
          </p:cNvSpPr>
          <p:nvPr>
            <p:ph type="title"/>
          </p:nvPr>
        </p:nvSpPr>
        <p:spPr>
          <a:xfrm>
            <a:off x="0" y="378608"/>
            <a:ext cx="825958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600" dirty="0">
                <a:solidFill>
                  <a:srgbClr val="586F7C"/>
                </a:solidFill>
                <a:latin typeface="Open Sans"/>
                <a:ea typeface="Open Sans"/>
                <a:cs typeface="Open Sans"/>
                <a:sym typeface="Open Sans"/>
              </a:rPr>
              <a:t>Formation des utilisateurs et ateliers</a:t>
            </a:r>
            <a:endParaRPr sz="3600" dirty="0">
              <a:solidFill>
                <a:srgbClr val="586F7C"/>
              </a:solidFill>
            </a:endParaRPr>
          </a:p>
        </p:txBody>
      </p:sp>
      <p:sp>
        <p:nvSpPr>
          <p:cNvPr id="186" name="Google Shape;186;p10"/>
          <p:cNvSpPr txBox="1">
            <a:spLocks noGrp="1"/>
          </p:cNvSpPr>
          <p:nvPr>
            <p:ph type="body" idx="1"/>
          </p:nvPr>
        </p:nvSpPr>
        <p:spPr>
          <a:xfrm>
            <a:off x="227350" y="1643270"/>
            <a:ext cx="11737299" cy="5214730"/>
          </a:xfrm>
          <a:prstGeom prst="rect">
            <a:avLst/>
          </a:prstGeom>
          <a:noFill/>
          <a:ln>
            <a:noFill/>
          </a:ln>
        </p:spPr>
        <p:txBody>
          <a:bodyPr spcFirstLastPara="1" wrap="square" lIns="91425" tIns="45700" rIns="91425" bIns="45700" anchor="t" anchorCtr="0">
            <a:noAutofit/>
          </a:bodyPr>
          <a:lstStyle/>
          <a:p>
            <a:pPr lvl="0">
              <a:lnSpc>
                <a:spcPct val="150000"/>
              </a:lnSpc>
              <a:spcBef>
                <a:spcPts val="800"/>
              </a:spcBef>
              <a:buClr>
                <a:srgbClr val="3F3F3F"/>
              </a:buClr>
            </a:pPr>
            <a:r>
              <a:rPr lang="fr-FR" dirty="0">
                <a:solidFill>
                  <a:schemeClr val="bg2"/>
                </a:solidFill>
                <a:latin typeface="Open Sans"/>
                <a:ea typeface="Open Sans"/>
                <a:cs typeface="Open Sans"/>
                <a:sym typeface="Open Sans"/>
              </a:rPr>
              <a:t>En fonction des groupes de clients de l'institution, de leurs besoins spécifiques en matière d'information et du temps disponible, chaque formation sera unique. </a:t>
            </a:r>
          </a:p>
          <a:p>
            <a:pPr lvl="0">
              <a:lnSpc>
                <a:spcPct val="150000"/>
              </a:lnSpc>
              <a:spcBef>
                <a:spcPts val="800"/>
              </a:spcBef>
              <a:buClr>
                <a:srgbClr val="3F3F3F"/>
              </a:buClr>
            </a:pPr>
            <a:r>
              <a:rPr lang="fr-FR" dirty="0">
                <a:solidFill>
                  <a:schemeClr val="bg2"/>
                </a:solidFill>
                <a:latin typeface="Open Sans"/>
                <a:ea typeface="Open Sans"/>
                <a:cs typeface="Open Sans"/>
                <a:sym typeface="Open Sans"/>
              </a:rPr>
              <a:t>Apprenez à intégrer des techniques d'apprentissage pour adultes afin de créer un atelier réussi. Voir les ressources supplémentaires pour l'enseignement aux adultes dans la section Ressources supplémentaires.</a:t>
            </a:r>
          </a:p>
          <a:p>
            <a:pPr lvl="0">
              <a:lnSpc>
                <a:spcPct val="150000"/>
              </a:lnSpc>
              <a:spcBef>
                <a:spcPts val="800"/>
              </a:spcBef>
              <a:buClr>
                <a:srgbClr val="3F3F3F"/>
              </a:buClr>
            </a:pPr>
            <a:r>
              <a:rPr lang="fr-FR" dirty="0">
                <a:solidFill>
                  <a:schemeClr val="bg2"/>
                </a:solidFill>
                <a:latin typeface="Open Sans"/>
                <a:ea typeface="Open Sans"/>
                <a:cs typeface="Open Sans"/>
                <a:sym typeface="Open Sans"/>
              </a:rPr>
              <a:t>Utiliser l'outil de planification d'atelier pour déterminer les besoins de formation du groupe de clients et sélectionner le matériel et les méthodes de formation appropriés pour atteindre les objectifs d'apprentissage.</a:t>
            </a:r>
            <a:endParaRPr dirty="0">
              <a:solidFill>
                <a:schemeClr val="bg2"/>
              </a:solidFill>
              <a:latin typeface="Open Sans"/>
              <a:ea typeface="Open Sans"/>
              <a:cs typeface="Open Sans"/>
              <a:sym typeface="Open Sans"/>
            </a:endParaRPr>
          </a:p>
          <a:p>
            <a:pPr marL="457200" lvl="0" indent="0" algn="l" rtl="0">
              <a:lnSpc>
                <a:spcPct val="150000"/>
              </a:lnSpc>
              <a:spcBef>
                <a:spcPts val="800"/>
              </a:spcBef>
              <a:spcAft>
                <a:spcPts val="800"/>
              </a:spcAft>
              <a:buSzPts val="2400"/>
              <a:buNone/>
            </a:pPr>
            <a:endParaRPr dirty="0">
              <a:solidFill>
                <a:srgbClr val="FF0000"/>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2"/>
          <p:cNvSpPr txBox="1">
            <a:spLocks noGrp="1"/>
          </p:cNvSpPr>
          <p:nvPr>
            <p:ph type="title"/>
          </p:nvPr>
        </p:nvSpPr>
        <p:spPr>
          <a:xfrm>
            <a:off x="0" y="378608"/>
            <a:ext cx="7929797"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2400" dirty="0">
                <a:solidFill>
                  <a:srgbClr val="586F7C"/>
                </a:solidFill>
                <a:latin typeface="Open Sans"/>
                <a:ea typeface="Open Sans"/>
                <a:cs typeface="Open Sans"/>
                <a:sym typeface="Open Sans"/>
              </a:rPr>
              <a:t>Exemples de la nécessité de développer des ateliers différents pour des groupes uniques ayant des besoins spécifiques</a:t>
            </a:r>
            <a:endParaRPr dirty="0">
              <a:solidFill>
                <a:srgbClr val="586F7C"/>
              </a:solidFill>
            </a:endParaRPr>
          </a:p>
        </p:txBody>
      </p:sp>
      <p:grpSp>
        <p:nvGrpSpPr>
          <p:cNvPr id="193" name="Google Shape;193;p12"/>
          <p:cNvGrpSpPr/>
          <p:nvPr/>
        </p:nvGrpSpPr>
        <p:grpSpPr>
          <a:xfrm>
            <a:off x="221226" y="2698954"/>
            <a:ext cx="11149780" cy="3993669"/>
            <a:chOff x="4034" y="0"/>
            <a:chExt cx="11729230" cy="4257206"/>
          </a:xfrm>
        </p:grpSpPr>
        <p:sp>
          <p:nvSpPr>
            <p:cNvPr id="194" name="Google Shape;194;p12"/>
            <p:cNvSpPr/>
            <p:nvPr/>
          </p:nvSpPr>
          <p:spPr>
            <a:xfrm>
              <a:off x="4034" y="0"/>
              <a:ext cx="5410161" cy="4257206"/>
            </a:xfrm>
            <a:prstGeom prst="roundRect">
              <a:avLst>
                <a:gd name="adj" fmla="val 10000"/>
              </a:avLst>
            </a:prstGeom>
            <a:solidFill>
              <a:schemeClr val="lt1"/>
            </a:solidFill>
            <a:ln w="25400" cap="flat" cmpd="sng">
              <a:solidFill>
                <a:srgbClr val="F898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2"/>
            <p:cNvSpPr/>
            <p:nvPr/>
          </p:nvSpPr>
          <p:spPr>
            <a:xfrm>
              <a:off x="6323103" y="0"/>
              <a:ext cx="5410161" cy="4257206"/>
            </a:xfrm>
            <a:prstGeom prst="roundRect">
              <a:avLst>
                <a:gd name="adj" fmla="val 10000"/>
              </a:avLst>
            </a:prstGeom>
            <a:solidFill>
              <a:schemeClr val="lt1"/>
            </a:solidFill>
            <a:ln w="25400" cap="flat" cmpd="sng">
              <a:solidFill>
                <a:srgbClr val="F8981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96" name="Google Shape;196;p12"/>
          <p:cNvSpPr txBox="1"/>
          <p:nvPr/>
        </p:nvSpPr>
        <p:spPr>
          <a:xfrm>
            <a:off x="6281716" y="2849217"/>
            <a:ext cx="5160900" cy="3802306"/>
          </a:xfrm>
          <a:prstGeom prst="rect">
            <a:avLst/>
          </a:prstGeom>
          <a:noFill/>
          <a:ln>
            <a:noFill/>
          </a:ln>
        </p:spPr>
        <p:txBody>
          <a:bodyPr spcFirstLastPara="1" wrap="square" lIns="76200" tIns="76200" rIns="76200" bIns="762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US" sz="2000" b="1" i="0" u="none" strike="noStrike" cap="none" dirty="0" err="1">
                <a:solidFill>
                  <a:schemeClr val="bg2"/>
                </a:solidFill>
                <a:latin typeface="Open Sans"/>
                <a:ea typeface="Open Sans"/>
                <a:cs typeface="Open Sans"/>
                <a:sym typeface="Open Sans"/>
              </a:rPr>
              <a:t>Exemple</a:t>
            </a:r>
            <a:r>
              <a:rPr lang="en-US" sz="2000" b="1" i="0" u="none" strike="noStrike" cap="none" dirty="0">
                <a:solidFill>
                  <a:schemeClr val="bg2"/>
                </a:solidFill>
                <a:latin typeface="Open Sans"/>
                <a:ea typeface="Open Sans"/>
                <a:cs typeface="Open Sans"/>
                <a:sym typeface="Open Sans"/>
              </a:rPr>
              <a:t> 2</a:t>
            </a:r>
            <a:endParaRPr sz="1400" b="0" i="0" u="none" strike="noStrike" cap="none" dirty="0">
              <a:solidFill>
                <a:schemeClr val="bg2"/>
              </a:solidFill>
              <a:sym typeface="Arial"/>
            </a:endParaRPr>
          </a:p>
          <a:p>
            <a:pPr lvl="0" algn="ctr">
              <a:lnSpc>
                <a:spcPct val="90000"/>
              </a:lnSpc>
              <a:spcBef>
                <a:spcPts val="700"/>
              </a:spcBef>
              <a:buSzPts val="2000"/>
            </a:pPr>
            <a:r>
              <a:rPr lang="fr-FR" sz="1900" b="1" dirty="0">
                <a:solidFill>
                  <a:schemeClr val="bg2"/>
                </a:solidFill>
                <a:latin typeface="Open Sans"/>
                <a:ea typeface="Open Sans"/>
                <a:cs typeface="Open Sans"/>
                <a:sym typeface="Open Sans"/>
              </a:rPr>
              <a:t>Trois sessions de deux heures </a:t>
            </a:r>
            <a:r>
              <a:rPr lang="en-US" sz="1900" b="0" i="0" u="none" strike="noStrike" cap="none" dirty="0">
                <a:solidFill>
                  <a:schemeClr val="bg2"/>
                </a:solidFill>
                <a:latin typeface="Open Sans"/>
                <a:ea typeface="Open Sans"/>
                <a:cs typeface="Open Sans"/>
                <a:sym typeface="Open Sans"/>
              </a:rPr>
              <a:t>: </a:t>
            </a:r>
            <a:endParaRPr sz="1900" b="0" i="0" u="none" strike="noStrike" cap="none" dirty="0">
              <a:solidFill>
                <a:schemeClr val="bg2"/>
              </a:solidFill>
              <a:sym typeface="Arial"/>
            </a:endParaRPr>
          </a:p>
          <a:p>
            <a:pPr lvl="0" algn="ctr">
              <a:lnSpc>
                <a:spcPct val="90000"/>
              </a:lnSpc>
              <a:spcBef>
                <a:spcPts val="700"/>
              </a:spcBef>
              <a:buSzPts val="2000"/>
            </a:pPr>
            <a:r>
              <a:rPr lang="fr-FR" sz="1900" i="1" dirty="0">
                <a:solidFill>
                  <a:schemeClr val="bg2"/>
                </a:solidFill>
                <a:latin typeface="Open Sans"/>
                <a:ea typeface="Open Sans"/>
                <a:cs typeface="Open Sans"/>
                <a:sym typeface="Open Sans"/>
              </a:rPr>
              <a:t>Les participants sont des étudiants en soins infirmiers de quatrième année sur le point de commencer leurs recherches documentaires pour leur thèse de fin d'études.  En plus d'apprendre à identifier et à lire les informations de recherche actuelles, les étudiants ont besoin d'un outil pour garder une trace des articles qu'ils trouvent et pour créer des citations et des bibliographies.</a:t>
            </a:r>
          </a:p>
          <a:p>
            <a:pPr lvl="0" algn="ctr">
              <a:lnSpc>
                <a:spcPct val="90000"/>
              </a:lnSpc>
              <a:spcBef>
                <a:spcPts val="700"/>
              </a:spcBef>
              <a:buSzPts val="2000"/>
            </a:pPr>
            <a:r>
              <a:rPr lang="fr-FR" sz="1900" b="1" dirty="0">
                <a:solidFill>
                  <a:schemeClr val="bg2"/>
                </a:solidFill>
                <a:latin typeface="Open Sans"/>
                <a:ea typeface="Open Sans"/>
                <a:cs typeface="Open Sans"/>
                <a:sym typeface="Open Sans"/>
              </a:rPr>
              <a:t>Quel matériel devrait être inclus dans cette formation de six heures ? </a:t>
            </a:r>
            <a:endParaRPr sz="1900" b="1" i="0" u="none" strike="noStrike" cap="none" dirty="0">
              <a:solidFill>
                <a:schemeClr val="bg2"/>
              </a:solidFill>
              <a:latin typeface="Open Sans"/>
              <a:ea typeface="Open Sans"/>
              <a:cs typeface="Open Sans"/>
              <a:sym typeface="Open Sans"/>
            </a:endParaRPr>
          </a:p>
        </p:txBody>
      </p:sp>
      <p:sp>
        <p:nvSpPr>
          <p:cNvPr id="197" name="Google Shape;197;p12"/>
          <p:cNvSpPr txBox="1"/>
          <p:nvPr/>
        </p:nvSpPr>
        <p:spPr>
          <a:xfrm>
            <a:off x="206509" y="2673319"/>
            <a:ext cx="5160900" cy="4007700"/>
          </a:xfrm>
          <a:prstGeom prst="rect">
            <a:avLst/>
          </a:prstGeom>
          <a:noFill/>
          <a:ln>
            <a:noFill/>
          </a:ln>
        </p:spPr>
        <p:txBody>
          <a:bodyPr spcFirstLastPara="1" wrap="square" lIns="76200" tIns="76200" rIns="76200" bIns="76200" anchor="ctr" anchorCtr="0">
            <a:noAutofit/>
          </a:bodyPr>
          <a:lstStyle/>
          <a:p>
            <a:pPr lvl="0" algn="ctr">
              <a:lnSpc>
                <a:spcPct val="90000"/>
              </a:lnSpc>
              <a:buSzPts val="2000"/>
            </a:pPr>
            <a:r>
              <a:rPr lang="fr-FR" sz="2000" b="1" dirty="0">
                <a:solidFill>
                  <a:schemeClr val="bg2"/>
                </a:solidFill>
                <a:latin typeface="Open Sans"/>
                <a:ea typeface="Open Sans"/>
                <a:cs typeface="Open Sans"/>
                <a:sym typeface="Open Sans"/>
              </a:rPr>
              <a:t>Exemple 1</a:t>
            </a:r>
          </a:p>
          <a:p>
            <a:pPr lvl="0" algn="ctr">
              <a:lnSpc>
                <a:spcPct val="90000"/>
              </a:lnSpc>
              <a:buSzPts val="2000"/>
            </a:pPr>
            <a:r>
              <a:rPr lang="fr-FR" sz="2000" b="1" dirty="0">
                <a:solidFill>
                  <a:schemeClr val="bg2"/>
                </a:solidFill>
                <a:latin typeface="Open Sans"/>
                <a:ea typeface="Open Sans"/>
                <a:cs typeface="Open Sans"/>
                <a:sym typeface="Open Sans"/>
              </a:rPr>
              <a:t>Deux sessions de deux heures : </a:t>
            </a:r>
          </a:p>
          <a:p>
            <a:pPr lvl="0" algn="ctr">
              <a:lnSpc>
                <a:spcPct val="90000"/>
              </a:lnSpc>
              <a:buSzPts val="2000"/>
            </a:pPr>
            <a:r>
              <a:rPr lang="fr-FR" sz="2000" dirty="0">
                <a:solidFill>
                  <a:schemeClr val="bg2"/>
                </a:solidFill>
                <a:latin typeface="Open Sans"/>
                <a:ea typeface="Open Sans"/>
                <a:cs typeface="Open Sans"/>
                <a:sym typeface="Open Sans"/>
              </a:rPr>
              <a:t>Les participants sont des agents de vulgarisation agricole qui assistent à une réunion d'une semaine. L'un des sujets les plus discutés dans le domaine est "les fourrages à haute teneur en protéines et la production laitière".  Où les participants peuvent-ils trouver des recherches actuelles et de la littérature grise utile ?  </a:t>
            </a:r>
          </a:p>
          <a:p>
            <a:pPr lvl="0" algn="ctr">
              <a:lnSpc>
                <a:spcPct val="90000"/>
              </a:lnSpc>
              <a:buSzPts val="2000"/>
            </a:pPr>
            <a:r>
              <a:rPr lang="fr-FR" sz="2000" b="1" dirty="0">
                <a:solidFill>
                  <a:schemeClr val="bg2"/>
                </a:solidFill>
                <a:latin typeface="Open Sans"/>
                <a:ea typeface="Open Sans"/>
                <a:cs typeface="Open Sans"/>
                <a:sym typeface="Open Sans"/>
              </a:rPr>
              <a:t>Quels outils de recherche doivent être enseignés au cours des quatre heures de formation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 name="Image 1">
            <a:extLst>
              <a:ext uri="{FF2B5EF4-FFF2-40B4-BE49-F238E27FC236}">
                <a16:creationId xmlns:a16="http://schemas.microsoft.com/office/drawing/2014/main" id="{BCC9F87B-E0C0-4696-86F0-D107698C22FC}"/>
              </a:ext>
            </a:extLst>
          </p:cNvPr>
          <p:cNvPicPr>
            <a:picLocks noChangeAspect="1"/>
          </p:cNvPicPr>
          <p:nvPr/>
        </p:nvPicPr>
        <p:blipFill>
          <a:blip r:embed="rId3"/>
          <a:stretch>
            <a:fillRect/>
          </a:stretch>
        </p:blipFill>
        <p:spPr>
          <a:xfrm>
            <a:off x="5715000" y="1671673"/>
            <a:ext cx="6101313" cy="4620270"/>
          </a:xfrm>
          <a:prstGeom prst="rect">
            <a:avLst/>
          </a:prstGeom>
        </p:spPr>
      </p:pic>
      <p:sp>
        <p:nvSpPr>
          <p:cNvPr id="203" name="Google Shape;203;p13"/>
          <p:cNvSpPr txBox="1">
            <a:spLocks noGrp="1"/>
          </p:cNvSpPr>
          <p:nvPr>
            <p:ph type="body" idx="1"/>
          </p:nvPr>
        </p:nvSpPr>
        <p:spPr>
          <a:xfrm>
            <a:off x="834971" y="1823293"/>
            <a:ext cx="4704437" cy="4596600"/>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Clr>
                <a:srgbClr val="3F3F3F"/>
              </a:buClr>
              <a:buSzPts val="1900"/>
              <a:buNone/>
            </a:pPr>
            <a:r>
              <a:rPr lang="fr-FR" sz="2800" dirty="0">
                <a:solidFill>
                  <a:schemeClr val="bg2"/>
                </a:solidFill>
                <a:latin typeface="Open Sans"/>
                <a:ea typeface="Open Sans"/>
                <a:cs typeface="Open Sans"/>
                <a:sym typeface="Open Sans"/>
              </a:rPr>
              <a:t>L'outil de planification de l'atelier Research4Life est disponible dans la section "Formation et maîtrise de l'information" du site web. </a:t>
            </a:r>
            <a:r>
              <a:rPr lang="en-US" sz="2800" u="sng" dirty="0">
                <a:solidFill>
                  <a:schemeClr val="bg2"/>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Librarians’ Hub</a:t>
            </a:r>
            <a:endParaRPr sz="2800" dirty="0">
              <a:solidFill>
                <a:schemeClr val="bg2"/>
              </a:solidFill>
              <a:latin typeface="Open Sans"/>
              <a:ea typeface="Open Sans"/>
              <a:cs typeface="Open Sans"/>
              <a:sym typeface="Open Sans"/>
            </a:endParaRPr>
          </a:p>
          <a:p>
            <a:pPr marL="0" lvl="0" indent="0" algn="l" rtl="0">
              <a:lnSpc>
                <a:spcPct val="150000"/>
              </a:lnSpc>
              <a:spcBef>
                <a:spcPts val="0"/>
              </a:spcBef>
              <a:spcAft>
                <a:spcPts val="0"/>
              </a:spcAft>
              <a:buSzPts val="2400"/>
              <a:buNone/>
            </a:pPr>
            <a:endParaRPr sz="1900" dirty="0">
              <a:solidFill>
                <a:srgbClr val="FF0000"/>
              </a:solidFill>
              <a:highlight>
                <a:srgbClr val="FFFF00"/>
              </a:highlight>
              <a:latin typeface="Open Sans"/>
              <a:ea typeface="Open Sans"/>
              <a:cs typeface="Open Sans"/>
              <a:sym typeface="Open Sans"/>
            </a:endParaRPr>
          </a:p>
        </p:txBody>
      </p:sp>
      <p:sp>
        <p:nvSpPr>
          <p:cNvPr id="204" name="Google Shape;204;p13"/>
          <p:cNvSpPr txBox="1">
            <a:spLocks noGrp="1"/>
          </p:cNvSpPr>
          <p:nvPr>
            <p:ph type="title"/>
          </p:nvPr>
        </p:nvSpPr>
        <p:spPr>
          <a:xfrm>
            <a:off x="0" y="367350"/>
            <a:ext cx="8216348" cy="7593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3200" dirty="0">
                <a:solidFill>
                  <a:srgbClr val="586F7C"/>
                </a:solidFill>
                <a:latin typeface="Open Sans"/>
                <a:ea typeface="Open Sans"/>
                <a:cs typeface="Open Sans"/>
                <a:sym typeface="Open Sans"/>
              </a:rPr>
              <a:t>Outil de planification de l'atelier Research4Life</a:t>
            </a:r>
            <a:endParaRPr sz="3200" dirty="0">
              <a:solidFill>
                <a:srgbClr val="586F7C"/>
              </a:solidFill>
              <a:latin typeface="Open Sans"/>
              <a:ea typeface="Open Sans"/>
              <a:cs typeface="Open Sans"/>
              <a:sym typeface="Open Sans"/>
            </a:endParaRPr>
          </a:p>
        </p:txBody>
      </p:sp>
      <p:cxnSp>
        <p:nvCxnSpPr>
          <p:cNvPr id="206" name="Google Shape;206;p13"/>
          <p:cNvCxnSpPr>
            <a:cxnSpLocks/>
          </p:cNvCxnSpPr>
          <p:nvPr/>
        </p:nvCxnSpPr>
        <p:spPr>
          <a:xfrm>
            <a:off x="2177143" y="5377517"/>
            <a:ext cx="4370614" cy="972958"/>
          </a:xfrm>
          <a:prstGeom prst="straightConnector1">
            <a:avLst/>
          </a:prstGeom>
          <a:noFill/>
          <a:ln w="9525" cap="flat" cmpd="sng">
            <a:solidFill>
              <a:srgbClr val="FF0000"/>
            </a:solidFill>
            <a:prstDash val="solid"/>
            <a:round/>
            <a:headEnd type="none" w="sm" len="sm"/>
            <a:tailEnd type="triangle" w="med" len="med"/>
          </a:ln>
        </p:spPr>
      </p:cxnSp>
      <p:sp>
        <p:nvSpPr>
          <p:cNvPr id="207" name="Google Shape;207;p13"/>
          <p:cNvSpPr/>
          <p:nvPr/>
        </p:nvSpPr>
        <p:spPr>
          <a:xfrm>
            <a:off x="6096000" y="6350475"/>
            <a:ext cx="1796143" cy="304800"/>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 name="Rectangle 2">
            <a:extLst>
              <a:ext uri="{FF2B5EF4-FFF2-40B4-BE49-F238E27FC236}">
                <a16:creationId xmlns:a16="http://schemas.microsoft.com/office/drawing/2014/main" id="{91324E24-0773-4F64-AD42-B0C90FC9568B}"/>
              </a:ext>
            </a:extLst>
          </p:cNvPr>
          <p:cNvSpPr/>
          <p:nvPr/>
        </p:nvSpPr>
        <p:spPr>
          <a:xfrm>
            <a:off x="5715000" y="6291943"/>
            <a:ext cx="6096000" cy="523220"/>
          </a:xfrm>
          <a:prstGeom prst="rect">
            <a:avLst/>
          </a:prstGeom>
        </p:spPr>
        <p:txBody>
          <a:bodyPr>
            <a:spAutoFit/>
          </a:bodyPr>
          <a:lstStyle/>
          <a:p>
            <a:r>
              <a:rPr lang="fr-FR" dirty="0">
                <a:latin typeface="Open Sans" panose="020B0604020202020204" charset="0"/>
                <a:ea typeface="Open Sans" panose="020B0604020202020204" charset="0"/>
                <a:cs typeface="Open Sans" panose="020B0604020202020204" charset="0"/>
              </a:rPr>
              <a:t>Notre </a:t>
            </a:r>
            <a:r>
              <a:rPr lang="fr-FR" dirty="0">
                <a:solidFill>
                  <a:schemeClr val="accent1">
                    <a:lumMod val="60000"/>
                    <a:lumOff val="40000"/>
                  </a:schemeClr>
                </a:solidFill>
                <a:latin typeface="Open Sans" panose="020B0604020202020204" charset="0"/>
                <a:ea typeface="Open Sans" panose="020B0604020202020204" charset="0"/>
                <a:cs typeface="Open Sans" panose="020B0604020202020204" charset="0"/>
                <a:hlinkClick r:id="rId5">
                  <a:extLst>
                    <a:ext uri="{A12FA001-AC4F-418D-AE19-62706E023703}">
                      <ahyp:hlinkClr xmlns:ahyp="http://schemas.microsoft.com/office/drawing/2018/hyperlinkcolor" val="tx"/>
                    </a:ext>
                  </a:extLst>
                </a:hlinkClick>
              </a:rPr>
              <a:t>outil de planification </a:t>
            </a:r>
            <a:r>
              <a:rPr lang="fr-FR" dirty="0">
                <a:latin typeface="Open Sans" panose="020B0604020202020204" charset="0"/>
                <a:ea typeface="Open Sans" panose="020B0604020202020204" charset="0"/>
                <a:cs typeface="Open Sans" panose="020B0604020202020204" charset="0"/>
              </a:rPr>
              <a:t>d'atelier vous aidera à créer un plan pour votre atelier.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4"/>
          <p:cNvSpPr txBox="1">
            <a:spLocks noGrp="1"/>
          </p:cNvSpPr>
          <p:nvPr>
            <p:ph type="title"/>
          </p:nvPr>
        </p:nvSpPr>
        <p:spPr>
          <a:xfrm>
            <a:off x="139404" y="317241"/>
            <a:ext cx="8209222" cy="7593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3200" dirty="0">
                <a:solidFill>
                  <a:srgbClr val="586F7C"/>
                </a:solidFill>
                <a:latin typeface="Open Sans"/>
                <a:ea typeface="Open Sans"/>
                <a:cs typeface="Open Sans"/>
                <a:sym typeface="Open Sans"/>
              </a:rPr>
              <a:t>Outil de planification de l'atelier Research4Life</a:t>
            </a:r>
            <a:endParaRPr sz="3200" dirty="0">
              <a:solidFill>
                <a:srgbClr val="586F7C"/>
              </a:solidFill>
              <a:latin typeface="Open Sans"/>
              <a:ea typeface="Open Sans"/>
              <a:cs typeface="Open Sans"/>
              <a:sym typeface="Open Sans"/>
            </a:endParaRPr>
          </a:p>
        </p:txBody>
      </p:sp>
      <p:sp>
        <p:nvSpPr>
          <p:cNvPr id="214" name="Google Shape;214;p14"/>
          <p:cNvSpPr txBox="1">
            <a:spLocks noGrp="1"/>
          </p:cNvSpPr>
          <p:nvPr>
            <p:ph type="body" idx="1"/>
          </p:nvPr>
        </p:nvSpPr>
        <p:spPr>
          <a:xfrm>
            <a:off x="0" y="1804275"/>
            <a:ext cx="4064100" cy="4596600"/>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Clr>
                <a:srgbClr val="3F3F3F"/>
              </a:buClr>
              <a:buSzPts val="1900"/>
              <a:buNone/>
            </a:pPr>
            <a:r>
              <a:rPr lang="fr-FR" sz="1900" dirty="0">
                <a:solidFill>
                  <a:schemeClr val="bg2"/>
                </a:solidFill>
                <a:latin typeface="Open Sans"/>
                <a:ea typeface="Open Sans"/>
                <a:cs typeface="Open Sans"/>
                <a:sym typeface="Open Sans"/>
              </a:rPr>
              <a:t>La première section de l'outil de planification d'atelier Research4Life permet à l'utilisateur de saisir</a:t>
            </a:r>
          </a:p>
          <a:p>
            <a:pPr marL="342900" indent="-342900">
              <a:lnSpc>
                <a:spcPct val="150000"/>
              </a:lnSpc>
              <a:spcBef>
                <a:spcPts val="0"/>
              </a:spcBef>
              <a:buClr>
                <a:srgbClr val="3F3F3F"/>
              </a:buClr>
              <a:buSzPts val="1900"/>
            </a:pPr>
            <a:r>
              <a:rPr lang="fr-FR" sz="1900" dirty="0">
                <a:solidFill>
                  <a:schemeClr val="bg2"/>
                </a:solidFill>
                <a:sym typeface="Open Sans"/>
              </a:rPr>
              <a:t>Un </a:t>
            </a:r>
            <a:r>
              <a:rPr lang="fr-FR" sz="1900" b="1" dirty="0">
                <a:solidFill>
                  <a:schemeClr val="bg2"/>
                </a:solidFill>
                <a:latin typeface="Open Sans"/>
                <a:ea typeface="Open Sans"/>
                <a:cs typeface="Open Sans"/>
                <a:sym typeface="Open Sans"/>
              </a:rPr>
              <a:t>Groupe de clients </a:t>
            </a:r>
            <a:r>
              <a:rPr lang="fr-FR" sz="1900" dirty="0">
                <a:solidFill>
                  <a:schemeClr val="bg2"/>
                </a:solidFill>
                <a:latin typeface="Open Sans"/>
                <a:ea typeface="Open Sans"/>
                <a:cs typeface="Open Sans"/>
                <a:sym typeface="Open Sans"/>
              </a:rPr>
              <a:t>de l'institution</a:t>
            </a:r>
          </a:p>
          <a:p>
            <a:pPr marL="342900" indent="-342900">
              <a:lnSpc>
                <a:spcPct val="150000"/>
              </a:lnSpc>
              <a:spcBef>
                <a:spcPts val="0"/>
              </a:spcBef>
              <a:buClr>
                <a:srgbClr val="3F3F3F"/>
              </a:buClr>
              <a:buSzPts val="1900"/>
            </a:pPr>
            <a:r>
              <a:rPr lang="fr-FR" sz="1900" dirty="0">
                <a:solidFill>
                  <a:schemeClr val="bg2"/>
                </a:solidFill>
                <a:sym typeface="Open Sans"/>
              </a:rPr>
              <a:t>Une</a:t>
            </a:r>
            <a:r>
              <a:rPr lang="fr-FR" sz="1900" dirty="0">
                <a:solidFill>
                  <a:schemeClr val="bg2"/>
                </a:solidFill>
                <a:latin typeface="Open Sans"/>
                <a:ea typeface="Open Sans"/>
                <a:cs typeface="Open Sans"/>
                <a:sym typeface="Open Sans"/>
              </a:rPr>
              <a:t> </a:t>
            </a:r>
            <a:r>
              <a:rPr lang="fr-FR" sz="1900" b="1" dirty="0">
                <a:solidFill>
                  <a:schemeClr val="bg2"/>
                </a:solidFill>
                <a:latin typeface="Open Sans"/>
                <a:ea typeface="Open Sans"/>
                <a:cs typeface="Open Sans"/>
                <a:sym typeface="Open Sans"/>
              </a:rPr>
              <a:t>description</a:t>
            </a:r>
            <a:r>
              <a:rPr lang="fr-FR" sz="1900" dirty="0">
                <a:solidFill>
                  <a:schemeClr val="bg2"/>
                </a:solidFill>
                <a:latin typeface="Open Sans"/>
                <a:ea typeface="Open Sans"/>
                <a:cs typeface="Open Sans"/>
                <a:sym typeface="Open Sans"/>
              </a:rPr>
              <a:t> du groupe de clients </a:t>
            </a:r>
          </a:p>
          <a:p>
            <a:pPr marL="342900" indent="-342900">
              <a:lnSpc>
                <a:spcPct val="150000"/>
              </a:lnSpc>
              <a:spcBef>
                <a:spcPts val="0"/>
              </a:spcBef>
              <a:buClr>
                <a:srgbClr val="3F3F3F"/>
              </a:buClr>
              <a:buSzPts val="1900"/>
            </a:pPr>
            <a:r>
              <a:rPr lang="fr-FR" sz="1900" dirty="0">
                <a:solidFill>
                  <a:schemeClr val="bg2"/>
                </a:solidFill>
                <a:latin typeface="Open Sans"/>
                <a:ea typeface="Open Sans"/>
                <a:cs typeface="Open Sans"/>
                <a:sym typeface="Open Sans"/>
              </a:rPr>
              <a:t>Les </a:t>
            </a:r>
            <a:r>
              <a:rPr lang="fr-FR" sz="1900" b="1" dirty="0">
                <a:solidFill>
                  <a:schemeClr val="bg2"/>
                </a:solidFill>
                <a:latin typeface="Open Sans"/>
                <a:ea typeface="Open Sans"/>
                <a:cs typeface="Open Sans"/>
                <a:sym typeface="Open Sans"/>
              </a:rPr>
              <a:t>besoins d'information </a:t>
            </a:r>
            <a:r>
              <a:rPr lang="fr-FR" sz="1900" dirty="0">
                <a:solidFill>
                  <a:schemeClr val="bg2"/>
                </a:solidFill>
                <a:latin typeface="Open Sans"/>
                <a:ea typeface="Open Sans"/>
                <a:cs typeface="Open Sans"/>
                <a:sym typeface="Open Sans"/>
              </a:rPr>
              <a:t>du groupe de clients. </a:t>
            </a:r>
          </a:p>
        </p:txBody>
      </p:sp>
      <p:cxnSp>
        <p:nvCxnSpPr>
          <p:cNvPr id="215" name="Google Shape;215;p14"/>
          <p:cNvCxnSpPr/>
          <p:nvPr/>
        </p:nvCxnSpPr>
        <p:spPr>
          <a:xfrm rot="10800000" flipH="1">
            <a:off x="3156155" y="2942175"/>
            <a:ext cx="1422845" cy="818664"/>
          </a:xfrm>
          <a:prstGeom prst="straightConnector1">
            <a:avLst/>
          </a:prstGeom>
          <a:noFill/>
          <a:ln w="9525" cap="flat" cmpd="sng">
            <a:solidFill>
              <a:srgbClr val="FF0000"/>
            </a:solidFill>
            <a:prstDash val="solid"/>
            <a:round/>
            <a:headEnd type="none" w="sm" len="sm"/>
            <a:tailEnd type="triangle" w="med" len="med"/>
          </a:ln>
        </p:spPr>
      </p:cxnSp>
      <p:cxnSp>
        <p:nvCxnSpPr>
          <p:cNvPr id="216" name="Google Shape;216;p14"/>
          <p:cNvCxnSpPr/>
          <p:nvPr/>
        </p:nvCxnSpPr>
        <p:spPr>
          <a:xfrm rot="10800000" flipH="1">
            <a:off x="3672348" y="3677950"/>
            <a:ext cx="777977" cy="746566"/>
          </a:xfrm>
          <a:prstGeom prst="straightConnector1">
            <a:avLst/>
          </a:prstGeom>
          <a:noFill/>
          <a:ln w="9525" cap="flat" cmpd="sng">
            <a:solidFill>
              <a:srgbClr val="FF0000"/>
            </a:solidFill>
            <a:prstDash val="solid"/>
            <a:round/>
            <a:headEnd type="none" w="sm" len="sm"/>
            <a:tailEnd type="triangle" w="med" len="med"/>
          </a:ln>
        </p:spPr>
      </p:cxnSp>
      <p:cxnSp>
        <p:nvCxnSpPr>
          <p:cNvPr id="217" name="Google Shape;217;p14"/>
          <p:cNvCxnSpPr/>
          <p:nvPr/>
        </p:nvCxnSpPr>
        <p:spPr>
          <a:xfrm rot="10800000" flipH="1">
            <a:off x="3746090" y="4781050"/>
            <a:ext cx="759160" cy="661105"/>
          </a:xfrm>
          <a:prstGeom prst="straightConnector1">
            <a:avLst/>
          </a:prstGeom>
          <a:noFill/>
          <a:ln w="9525" cap="flat" cmpd="sng">
            <a:solidFill>
              <a:srgbClr val="FF0000"/>
            </a:solidFill>
            <a:prstDash val="solid"/>
            <a:round/>
            <a:headEnd type="none" w="sm" len="sm"/>
            <a:tailEnd type="triangle" w="med" len="med"/>
          </a:ln>
        </p:spPr>
      </p:cxnSp>
      <p:pic>
        <p:nvPicPr>
          <p:cNvPr id="2" name="Image 1">
            <a:extLst>
              <a:ext uri="{FF2B5EF4-FFF2-40B4-BE49-F238E27FC236}">
                <a16:creationId xmlns:a16="http://schemas.microsoft.com/office/drawing/2014/main" id="{1F33E31F-E196-44D6-9666-C3A5D350392F}"/>
              </a:ext>
            </a:extLst>
          </p:cNvPr>
          <p:cNvPicPr>
            <a:picLocks noChangeAspect="1"/>
          </p:cNvPicPr>
          <p:nvPr/>
        </p:nvPicPr>
        <p:blipFill>
          <a:blip r:embed="rId3"/>
          <a:stretch>
            <a:fillRect/>
          </a:stretch>
        </p:blipFill>
        <p:spPr>
          <a:xfrm>
            <a:off x="4505251" y="2261400"/>
            <a:ext cx="7686750" cy="409773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5"/>
          <p:cNvSpPr txBox="1">
            <a:spLocks noGrp="1"/>
          </p:cNvSpPr>
          <p:nvPr>
            <p:ph type="title"/>
          </p:nvPr>
        </p:nvSpPr>
        <p:spPr>
          <a:xfrm>
            <a:off x="-11048" y="236025"/>
            <a:ext cx="8267151" cy="846477"/>
          </a:xfrm>
          <a:prstGeom prst="rect">
            <a:avLst/>
          </a:prstGeom>
          <a:noFill/>
          <a:ln>
            <a:noFill/>
          </a:ln>
        </p:spPr>
        <p:txBody>
          <a:bodyPr spcFirstLastPara="1" wrap="square" lIns="91425" tIns="45700" rIns="91425" bIns="45700" anchor="ctr" anchorCtr="0">
            <a:noAutofit/>
          </a:bodyPr>
          <a:lstStyle/>
          <a:p>
            <a:pPr lvl="0">
              <a:buSzPts val="3200"/>
            </a:pPr>
            <a:r>
              <a:rPr lang="fr-FR" sz="3200" dirty="0">
                <a:solidFill>
                  <a:srgbClr val="586F7C"/>
                </a:solidFill>
                <a:latin typeface="Open Sans"/>
                <a:ea typeface="Open Sans"/>
                <a:cs typeface="Open Sans"/>
                <a:sym typeface="Open Sans"/>
              </a:rPr>
              <a:t>Outil de planification de l'atelier Research4Life</a:t>
            </a:r>
            <a:endParaRPr sz="3200" dirty="0">
              <a:solidFill>
                <a:srgbClr val="586F7C"/>
              </a:solidFill>
              <a:latin typeface="Open Sans"/>
              <a:ea typeface="Open Sans"/>
              <a:cs typeface="Open Sans"/>
              <a:sym typeface="Open Sans"/>
            </a:endParaRPr>
          </a:p>
        </p:txBody>
      </p:sp>
      <p:sp>
        <p:nvSpPr>
          <p:cNvPr id="225" name="Google Shape;225;p15"/>
          <p:cNvSpPr txBox="1">
            <a:spLocks noGrp="1"/>
          </p:cNvSpPr>
          <p:nvPr>
            <p:ph type="body" idx="1"/>
          </p:nvPr>
        </p:nvSpPr>
        <p:spPr>
          <a:xfrm>
            <a:off x="0" y="1804275"/>
            <a:ext cx="4480650" cy="4817700"/>
          </a:xfrm>
          <a:prstGeom prst="rect">
            <a:avLst/>
          </a:prstGeom>
          <a:noFill/>
          <a:ln>
            <a:noFill/>
          </a:ln>
        </p:spPr>
        <p:txBody>
          <a:bodyPr spcFirstLastPara="1" wrap="square" lIns="91425" tIns="45700" rIns="91425" bIns="45700" anchor="t" anchorCtr="0">
            <a:noAutofit/>
          </a:bodyPr>
          <a:lstStyle/>
          <a:p>
            <a:pPr marL="342900" lvl="0" indent="-190500">
              <a:lnSpc>
                <a:spcPct val="150000"/>
              </a:lnSpc>
              <a:spcBef>
                <a:spcPts val="0"/>
              </a:spcBef>
              <a:buClr>
                <a:srgbClr val="3F3F3F"/>
              </a:buClr>
              <a:buNone/>
            </a:pPr>
            <a:endParaRPr lang="fr-FR" sz="2000" dirty="0">
              <a:solidFill>
                <a:srgbClr val="FF0000"/>
              </a:solidFill>
              <a:latin typeface="Open Sans"/>
              <a:ea typeface="Open Sans"/>
              <a:cs typeface="Open Sans"/>
              <a:sym typeface="Open Sans"/>
            </a:endParaRPr>
          </a:p>
          <a:p>
            <a:pPr marL="495300" indent="-342900">
              <a:lnSpc>
                <a:spcPct val="150000"/>
              </a:lnSpc>
              <a:spcBef>
                <a:spcPts val="0"/>
              </a:spcBef>
              <a:buClr>
                <a:srgbClr val="3F3F3F"/>
              </a:buClr>
            </a:pPr>
            <a:r>
              <a:rPr lang="fr-FR" sz="2000" dirty="0">
                <a:solidFill>
                  <a:schemeClr val="bg2"/>
                </a:solidFill>
                <a:latin typeface="Open Sans"/>
                <a:ea typeface="Open Sans"/>
                <a:cs typeface="Open Sans"/>
                <a:sym typeface="Open Sans"/>
              </a:rPr>
              <a:t>Cochez les matériels de formation de Research4Life qui pourraient être utiles pour atteindre les objectifs d'apprentissage. </a:t>
            </a:r>
          </a:p>
          <a:p>
            <a:pPr marL="495300" indent="-342900">
              <a:lnSpc>
                <a:spcPct val="150000"/>
              </a:lnSpc>
              <a:spcBef>
                <a:spcPts val="0"/>
              </a:spcBef>
              <a:buClr>
                <a:srgbClr val="3F3F3F"/>
              </a:buClr>
            </a:pPr>
            <a:endParaRPr lang="fr-FR" sz="2000" dirty="0">
              <a:solidFill>
                <a:schemeClr val="bg2"/>
              </a:solidFill>
              <a:latin typeface="Open Sans"/>
              <a:ea typeface="Open Sans"/>
              <a:cs typeface="Open Sans"/>
              <a:sym typeface="Open Sans"/>
            </a:endParaRPr>
          </a:p>
          <a:p>
            <a:pPr marL="495300" indent="-342900">
              <a:lnSpc>
                <a:spcPct val="150000"/>
              </a:lnSpc>
              <a:spcBef>
                <a:spcPts val="0"/>
              </a:spcBef>
              <a:buClr>
                <a:srgbClr val="3F3F3F"/>
              </a:buClr>
            </a:pPr>
            <a:r>
              <a:rPr lang="fr-FR" sz="2000" dirty="0">
                <a:solidFill>
                  <a:schemeClr val="bg2"/>
                </a:solidFill>
                <a:latin typeface="Open Sans"/>
                <a:ea typeface="Open Sans"/>
                <a:cs typeface="Open Sans"/>
                <a:sym typeface="Open Sans"/>
              </a:rPr>
              <a:t>Créer des </a:t>
            </a:r>
            <a:r>
              <a:rPr lang="fr-FR" sz="2000" b="1" dirty="0">
                <a:solidFill>
                  <a:schemeClr val="bg2"/>
                </a:solidFill>
                <a:latin typeface="Open Sans"/>
                <a:ea typeface="Open Sans"/>
                <a:cs typeface="Open Sans"/>
                <a:sym typeface="Open Sans"/>
              </a:rPr>
              <a:t>objectifs d'apprentissage </a:t>
            </a:r>
            <a:r>
              <a:rPr lang="fr-FR" sz="2000" dirty="0">
                <a:solidFill>
                  <a:schemeClr val="bg2"/>
                </a:solidFill>
                <a:latin typeface="Open Sans"/>
                <a:ea typeface="Open Sans"/>
                <a:cs typeface="Open Sans"/>
                <a:sym typeface="Open Sans"/>
              </a:rPr>
              <a:t>pour le groupe de clients.</a:t>
            </a:r>
          </a:p>
          <a:p>
            <a:pPr marL="0" lvl="0" indent="0" algn="l" rtl="0">
              <a:lnSpc>
                <a:spcPct val="100000"/>
              </a:lnSpc>
              <a:spcBef>
                <a:spcPts val="0"/>
              </a:spcBef>
              <a:spcAft>
                <a:spcPts val="0"/>
              </a:spcAft>
              <a:buSzPts val="2400"/>
              <a:buNone/>
            </a:pPr>
            <a:endParaRPr sz="2000" dirty="0">
              <a:solidFill>
                <a:srgbClr val="FF0000"/>
              </a:solidFill>
              <a:highlight>
                <a:srgbClr val="FFFF00"/>
              </a:highlight>
              <a:latin typeface="Open Sans"/>
              <a:ea typeface="Open Sans"/>
              <a:cs typeface="Open Sans"/>
              <a:sym typeface="Open Sans"/>
            </a:endParaRPr>
          </a:p>
          <a:p>
            <a:pPr marL="0" lvl="0" indent="0" algn="l" rtl="0">
              <a:lnSpc>
                <a:spcPct val="100000"/>
              </a:lnSpc>
              <a:spcBef>
                <a:spcPts val="0"/>
              </a:spcBef>
              <a:spcAft>
                <a:spcPts val="0"/>
              </a:spcAft>
              <a:buSzPts val="2400"/>
              <a:buNone/>
            </a:pPr>
            <a:endParaRPr sz="2000" dirty="0">
              <a:solidFill>
                <a:srgbClr val="FF0000"/>
              </a:solidFill>
              <a:highlight>
                <a:srgbClr val="FFFF00"/>
              </a:highlight>
              <a:latin typeface="Open Sans"/>
              <a:ea typeface="Open Sans"/>
              <a:cs typeface="Open Sans"/>
              <a:sym typeface="Open Sans"/>
            </a:endParaRPr>
          </a:p>
        </p:txBody>
      </p:sp>
      <p:cxnSp>
        <p:nvCxnSpPr>
          <p:cNvPr id="226" name="Google Shape;226;p15"/>
          <p:cNvCxnSpPr>
            <a:cxnSpLocks/>
          </p:cNvCxnSpPr>
          <p:nvPr/>
        </p:nvCxnSpPr>
        <p:spPr>
          <a:xfrm flipV="1">
            <a:off x="3388650" y="2188650"/>
            <a:ext cx="1216006" cy="669600"/>
          </a:xfrm>
          <a:prstGeom prst="straightConnector1">
            <a:avLst/>
          </a:prstGeom>
          <a:noFill/>
          <a:ln w="9525" cap="flat" cmpd="sng">
            <a:solidFill>
              <a:srgbClr val="FF0000"/>
            </a:solidFill>
            <a:prstDash val="solid"/>
            <a:round/>
            <a:headEnd type="none" w="sm" len="sm"/>
            <a:tailEnd type="triangle" w="med" len="med"/>
          </a:ln>
        </p:spPr>
      </p:cxnSp>
      <p:cxnSp>
        <p:nvCxnSpPr>
          <p:cNvPr id="227" name="Google Shape;227;p15"/>
          <p:cNvCxnSpPr>
            <a:cxnSpLocks/>
          </p:cNvCxnSpPr>
          <p:nvPr/>
        </p:nvCxnSpPr>
        <p:spPr>
          <a:xfrm flipV="1">
            <a:off x="3069771" y="5094514"/>
            <a:ext cx="1645814" cy="261259"/>
          </a:xfrm>
          <a:prstGeom prst="straightConnector1">
            <a:avLst/>
          </a:prstGeom>
          <a:noFill/>
          <a:ln w="9525" cap="flat" cmpd="sng">
            <a:solidFill>
              <a:srgbClr val="FF0000"/>
            </a:solidFill>
            <a:prstDash val="solid"/>
            <a:round/>
            <a:headEnd type="none" w="sm" len="sm"/>
            <a:tailEnd type="triangle" w="med" len="med"/>
          </a:ln>
        </p:spPr>
      </p:cxnSp>
      <p:pic>
        <p:nvPicPr>
          <p:cNvPr id="6" name="Image 5">
            <a:extLst>
              <a:ext uri="{FF2B5EF4-FFF2-40B4-BE49-F238E27FC236}">
                <a16:creationId xmlns:a16="http://schemas.microsoft.com/office/drawing/2014/main" id="{5F18D812-F214-48C8-923B-A7B859F8A6C3}"/>
              </a:ext>
            </a:extLst>
          </p:cNvPr>
          <p:cNvPicPr>
            <a:picLocks noChangeAspect="1"/>
          </p:cNvPicPr>
          <p:nvPr/>
        </p:nvPicPr>
        <p:blipFill>
          <a:blip r:embed="rId3"/>
          <a:stretch>
            <a:fillRect/>
          </a:stretch>
        </p:blipFill>
        <p:spPr>
          <a:xfrm>
            <a:off x="4575005" y="2204978"/>
            <a:ext cx="6990175" cy="367330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16"/>
          <p:cNvSpPr txBox="1">
            <a:spLocks noGrp="1"/>
          </p:cNvSpPr>
          <p:nvPr>
            <p:ph type="title"/>
          </p:nvPr>
        </p:nvSpPr>
        <p:spPr>
          <a:xfrm>
            <a:off x="0" y="236025"/>
            <a:ext cx="8362122" cy="917462"/>
          </a:xfrm>
          <a:prstGeom prst="rect">
            <a:avLst/>
          </a:prstGeom>
          <a:noFill/>
          <a:ln>
            <a:noFill/>
          </a:ln>
        </p:spPr>
        <p:txBody>
          <a:bodyPr spcFirstLastPara="1" wrap="square" lIns="91425" tIns="45700" rIns="91425" bIns="45700" anchor="ctr" anchorCtr="0">
            <a:noAutofit/>
          </a:bodyPr>
          <a:lstStyle/>
          <a:p>
            <a:pPr lvl="0">
              <a:buSzPts val="3200"/>
            </a:pPr>
            <a:r>
              <a:rPr lang="fr-FR" sz="3200" dirty="0">
                <a:solidFill>
                  <a:srgbClr val="586F7C"/>
                </a:solidFill>
                <a:latin typeface="Open Sans"/>
                <a:ea typeface="Open Sans"/>
                <a:cs typeface="Open Sans"/>
                <a:sym typeface="Open Sans"/>
              </a:rPr>
              <a:t>Outil de planification de l'atelier Research4Life</a:t>
            </a:r>
            <a:endParaRPr sz="3200" dirty="0">
              <a:solidFill>
                <a:srgbClr val="586F7C"/>
              </a:solidFill>
              <a:latin typeface="Open Sans"/>
              <a:ea typeface="Open Sans"/>
              <a:cs typeface="Open Sans"/>
              <a:sym typeface="Open Sans"/>
            </a:endParaRPr>
          </a:p>
        </p:txBody>
      </p:sp>
      <p:sp>
        <p:nvSpPr>
          <p:cNvPr id="235" name="Google Shape;235;p16"/>
          <p:cNvSpPr txBox="1">
            <a:spLocks noGrp="1"/>
          </p:cNvSpPr>
          <p:nvPr>
            <p:ph type="body" idx="1"/>
          </p:nvPr>
        </p:nvSpPr>
        <p:spPr>
          <a:xfrm>
            <a:off x="259950" y="1804275"/>
            <a:ext cx="3641100" cy="4817700"/>
          </a:xfrm>
          <a:prstGeom prst="rect">
            <a:avLst/>
          </a:prstGeom>
          <a:noFill/>
          <a:ln>
            <a:noFill/>
          </a:ln>
        </p:spPr>
        <p:txBody>
          <a:bodyPr spcFirstLastPara="1" wrap="square" lIns="91425" tIns="45700" rIns="91425" bIns="45700" anchor="t" anchorCtr="0">
            <a:noAutofit/>
          </a:bodyPr>
          <a:lstStyle/>
          <a:p>
            <a:pPr marL="0" lvl="0" indent="0">
              <a:lnSpc>
                <a:spcPct val="100000"/>
              </a:lnSpc>
              <a:spcBef>
                <a:spcPts val="0"/>
              </a:spcBef>
              <a:buClr>
                <a:srgbClr val="3F3F3F"/>
              </a:buClr>
              <a:buNone/>
            </a:pPr>
            <a:endParaRPr lang="fr-FR" sz="2000" dirty="0">
              <a:solidFill>
                <a:srgbClr val="3F3F3F"/>
              </a:solidFill>
              <a:latin typeface="Open Sans"/>
              <a:ea typeface="Open Sans"/>
              <a:cs typeface="Open Sans"/>
              <a:sym typeface="Open Sans"/>
            </a:endParaRPr>
          </a:p>
          <a:p>
            <a:pPr marL="0" lvl="0" indent="0">
              <a:lnSpc>
                <a:spcPct val="100000"/>
              </a:lnSpc>
              <a:spcBef>
                <a:spcPts val="0"/>
              </a:spcBef>
              <a:buClr>
                <a:srgbClr val="3F3F3F"/>
              </a:buClr>
              <a:buNone/>
            </a:pPr>
            <a:r>
              <a:rPr lang="fr-FR" sz="2000" dirty="0">
                <a:solidFill>
                  <a:srgbClr val="3F3F3F"/>
                </a:solidFill>
                <a:latin typeface="Open Sans"/>
                <a:ea typeface="Open Sans"/>
                <a:cs typeface="Open Sans"/>
                <a:sym typeface="Open Sans"/>
              </a:rPr>
              <a:t>Décidez de la manière dont vous évaluerez le succès de l'atelier</a:t>
            </a:r>
          </a:p>
          <a:p>
            <a:pPr marL="0" lvl="0" indent="0">
              <a:lnSpc>
                <a:spcPct val="100000"/>
              </a:lnSpc>
              <a:spcBef>
                <a:spcPts val="0"/>
              </a:spcBef>
              <a:buClr>
                <a:srgbClr val="3F3F3F"/>
              </a:buClr>
              <a:buNone/>
            </a:pPr>
            <a:endParaRPr lang="fr-FR" sz="2000" dirty="0">
              <a:solidFill>
                <a:srgbClr val="3F3F3F"/>
              </a:solidFill>
              <a:latin typeface="Open Sans"/>
              <a:ea typeface="Open Sans"/>
              <a:cs typeface="Open Sans"/>
              <a:sym typeface="Open Sans"/>
            </a:endParaRPr>
          </a:p>
          <a:p>
            <a:pPr marL="0" lvl="0" indent="0">
              <a:lnSpc>
                <a:spcPct val="100000"/>
              </a:lnSpc>
              <a:spcBef>
                <a:spcPts val="0"/>
              </a:spcBef>
              <a:buClr>
                <a:srgbClr val="3F3F3F"/>
              </a:buClr>
              <a:buNone/>
            </a:pPr>
            <a:r>
              <a:rPr lang="fr-FR" sz="2000" dirty="0">
                <a:solidFill>
                  <a:srgbClr val="3F3F3F"/>
                </a:solidFill>
                <a:latin typeface="Open Sans"/>
                <a:ea typeface="Open Sans"/>
                <a:cs typeface="Open Sans"/>
                <a:sym typeface="Open Sans"/>
              </a:rPr>
              <a:t>Cochez la façon dont vous allez enseigner l'atelier</a:t>
            </a:r>
          </a:p>
          <a:p>
            <a:pPr marL="0" lvl="0" indent="0">
              <a:lnSpc>
                <a:spcPct val="100000"/>
              </a:lnSpc>
              <a:spcBef>
                <a:spcPts val="0"/>
              </a:spcBef>
              <a:buClr>
                <a:srgbClr val="3F3F3F"/>
              </a:buClr>
              <a:buNone/>
            </a:pPr>
            <a:endParaRPr lang="fr-FR" sz="2000" dirty="0">
              <a:solidFill>
                <a:srgbClr val="3F3F3F"/>
              </a:solidFill>
              <a:latin typeface="Open Sans"/>
              <a:ea typeface="Open Sans"/>
              <a:cs typeface="Open Sans"/>
              <a:sym typeface="Open Sans"/>
            </a:endParaRPr>
          </a:p>
          <a:p>
            <a:pPr marL="0" lvl="0" indent="0">
              <a:lnSpc>
                <a:spcPct val="100000"/>
              </a:lnSpc>
              <a:spcBef>
                <a:spcPts val="0"/>
              </a:spcBef>
              <a:buClr>
                <a:srgbClr val="3F3F3F"/>
              </a:buClr>
              <a:buNone/>
            </a:pPr>
            <a:r>
              <a:rPr lang="fr-FR" sz="2000" dirty="0">
                <a:solidFill>
                  <a:srgbClr val="3F3F3F"/>
                </a:solidFill>
                <a:latin typeface="Open Sans"/>
                <a:ea typeface="Open Sans"/>
                <a:cs typeface="Open Sans"/>
                <a:sym typeface="Open Sans"/>
              </a:rPr>
              <a:t>Dressez la liste des ressources supplémentaires dont vous aurez besoin pour organiser l'atelier.</a:t>
            </a:r>
          </a:p>
        </p:txBody>
      </p:sp>
      <p:cxnSp>
        <p:nvCxnSpPr>
          <p:cNvPr id="236" name="Google Shape;236;p16"/>
          <p:cNvCxnSpPr/>
          <p:nvPr/>
        </p:nvCxnSpPr>
        <p:spPr>
          <a:xfrm>
            <a:off x="3388650" y="2629650"/>
            <a:ext cx="1024800" cy="202200"/>
          </a:xfrm>
          <a:prstGeom prst="straightConnector1">
            <a:avLst/>
          </a:prstGeom>
          <a:noFill/>
          <a:ln w="9525" cap="flat" cmpd="sng">
            <a:solidFill>
              <a:srgbClr val="FF0000"/>
            </a:solidFill>
            <a:prstDash val="solid"/>
            <a:round/>
            <a:headEnd type="none" w="sm" len="sm"/>
            <a:tailEnd type="triangle" w="med" len="med"/>
          </a:ln>
        </p:spPr>
      </p:cxnSp>
      <p:cxnSp>
        <p:nvCxnSpPr>
          <p:cNvPr id="237" name="Google Shape;237;p16"/>
          <p:cNvCxnSpPr/>
          <p:nvPr/>
        </p:nvCxnSpPr>
        <p:spPr>
          <a:xfrm>
            <a:off x="3315100" y="3452062"/>
            <a:ext cx="1153500" cy="42000"/>
          </a:xfrm>
          <a:prstGeom prst="straightConnector1">
            <a:avLst/>
          </a:prstGeom>
          <a:noFill/>
          <a:ln w="9525" cap="flat" cmpd="sng">
            <a:solidFill>
              <a:srgbClr val="FF0000"/>
            </a:solidFill>
            <a:prstDash val="solid"/>
            <a:round/>
            <a:headEnd type="none" w="sm" len="sm"/>
            <a:tailEnd type="triangle" w="med" len="med"/>
          </a:ln>
        </p:spPr>
      </p:cxnSp>
      <p:cxnSp>
        <p:nvCxnSpPr>
          <p:cNvPr id="238" name="Google Shape;238;p16"/>
          <p:cNvCxnSpPr/>
          <p:nvPr/>
        </p:nvCxnSpPr>
        <p:spPr>
          <a:xfrm rot="10800000" flipH="1">
            <a:off x="3238900" y="4631475"/>
            <a:ext cx="1140000" cy="257400"/>
          </a:xfrm>
          <a:prstGeom prst="straightConnector1">
            <a:avLst/>
          </a:prstGeom>
          <a:noFill/>
          <a:ln w="9525" cap="flat" cmpd="sng">
            <a:solidFill>
              <a:srgbClr val="FF0000"/>
            </a:solidFill>
            <a:prstDash val="solid"/>
            <a:round/>
            <a:headEnd type="none" w="sm" len="sm"/>
            <a:tailEnd type="triangle" w="med" len="med"/>
          </a:ln>
        </p:spPr>
      </p:cxnSp>
      <p:pic>
        <p:nvPicPr>
          <p:cNvPr id="3" name="Image 2">
            <a:extLst>
              <a:ext uri="{FF2B5EF4-FFF2-40B4-BE49-F238E27FC236}">
                <a16:creationId xmlns:a16="http://schemas.microsoft.com/office/drawing/2014/main" id="{29C6701F-6F5D-48C1-AC73-B967EF46488F}"/>
              </a:ext>
            </a:extLst>
          </p:cNvPr>
          <p:cNvPicPr>
            <a:picLocks noChangeAspect="1"/>
          </p:cNvPicPr>
          <p:nvPr/>
        </p:nvPicPr>
        <p:blipFill>
          <a:blip r:embed="rId3"/>
          <a:stretch>
            <a:fillRect/>
          </a:stretch>
        </p:blipFill>
        <p:spPr>
          <a:xfrm>
            <a:off x="4468600" y="2150485"/>
            <a:ext cx="7723400" cy="3524742"/>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17"/>
          <p:cNvSpPr txBox="1">
            <a:spLocks noGrp="1"/>
          </p:cNvSpPr>
          <p:nvPr>
            <p:ph type="title"/>
          </p:nvPr>
        </p:nvSpPr>
        <p:spPr>
          <a:xfrm>
            <a:off x="0" y="450165"/>
            <a:ext cx="8015400" cy="669600"/>
          </a:xfrm>
          <a:prstGeom prst="rect">
            <a:avLst/>
          </a:prstGeom>
          <a:noFill/>
          <a:ln>
            <a:noFill/>
          </a:ln>
        </p:spPr>
        <p:txBody>
          <a:bodyPr spcFirstLastPara="1" wrap="square" lIns="91425" tIns="45700" rIns="91425" bIns="45700" anchor="ctr" anchorCtr="0">
            <a:noAutofit/>
          </a:bodyPr>
          <a:lstStyle/>
          <a:p>
            <a:pPr lvl="0">
              <a:buSzPts val="3200"/>
            </a:pPr>
            <a:r>
              <a:rPr lang="fr-FR" sz="3200" dirty="0">
                <a:solidFill>
                  <a:srgbClr val="586F7C"/>
                </a:solidFill>
                <a:latin typeface="Open Sans"/>
                <a:ea typeface="Open Sans"/>
                <a:cs typeface="Open Sans"/>
                <a:sym typeface="Open Sans"/>
              </a:rPr>
              <a:t>Outil de planification de l'atelier Research4Life</a:t>
            </a:r>
            <a:endParaRPr sz="3200" dirty="0">
              <a:solidFill>
                <a:srgbClr val="586F7C"/>
              </a:solidFill>
              <a:latin typeface="Open Sans"/>
              <a:ea typeface="Open Sans"/>
              <a:cs typeface="Open Sans"/>
              <a:sym typeface="Open Sans"/>
            </a:endParaRPr>
          </a:p>
        </p:txBody>
      </p:sp>
      <p:sp>
        <p:nvSpPr>
          <p:cNvPr id="246" name="Google Shape;246;p17"/>
          <p:cNvSpPr txBox="1">
            <a:spLocks noGrp="1"/>
          </p:cNvSpPr>
          <p:nvPr>
            <p:ph type="body" idx="1"/>
          </p:nvPr>
        </p:nvSpPr>
        <p:spPr>
          <a:xfrm>
            <a:off x="0" y="1804275"/>
            <a:ext cx="3972000" cy="4817700"/>
          </a:xfrm>
          <a:prstGeom prst="rect">
            <a:avLst/>
          </a:prstGeom>
          <a:noFill/>
          <a:ln>
            <a:noFill/>
          </a:ln>
        </p:spPr>
        <p:txBody>
          <a:bodyPr spcFirstLastPara="1" wrap="square" lIns="91425" tIns="45700" rIns="91425" bIns="45700" anchor="t" anchorCtr="0">
            <a:noAutofit/>
          </a:bodyPr>
          <a:lstStyle/>
          <a:p>
            <a:pPr marL="444500" lvl="0" indent="-342900">
              <a:lnSpc>
                <a:spcPct val="100000"/>
              </a:lnSpc>
              <a:spcBef>
                <a:spcPts val="0"/>
              </a:spcBef>
              <a:buClr>
                <a:srgbClr val="3F3F3F"/>
              </a:buClr>
              <a:buSzPts val="2000"/>
            </a:pPr>
            <a:r>
              <a:rPr lang="fr-FR" sz="2000" dirty="0">
                <a:solidFill>
                  <a:schemeClr val="bg2"/>
                </a:solidFill>
                <a:latin typeface="Open Sans"/>
                <a:ea typeface="Open Sans"/>
                <a:cs typeface="Open Sans"/>
                <a:sym typeface="Open Sans"/>
              </a:rPr>
              <a:t>Utilisez les réponses que vous avez fournies ci-dessus pour créer un plan de votre atelier. </a:t>
            </a:r>
          </a:p>
          <a:p>
            <a:pPr marL="901700" lvl="1" indent="-342900">
              <a:lnSpc>
                <a:spcPct val="100000"/>
              </a:lnSpc>
              <a:spcBef>
                <a:spcPts val="0"/>
              </a:spcBef>
              <a:buClr>
                <a:srgbClr val="3F3F3F"/>
              </a:buClr>
              <a:buFont typeface="Courier New" panose="02070309020205020404" pitchFamily="49" charset="0"/>
              <a:buChar char="o"/>
            </a:pPr>
            <a:r>
              <a:rPr lang="fr-FR" dirty="0">
                <a:solidFill>
                  <a:schemeClr val="bg2"/>
                </a:solidFill>
                <a:latin typeface="Open Sans"/>
                <a:ea typeface="Open Sans"/>
                <a:cs typeface="Open Sans"/>
                <a:sym typeface="Open Sans"/>
              </a:rPr>
              <a:t>Plusieurs colonnes sont disponibles si votre atelier s'étend sur plusieurs </a:t>
            </a:r>
            <a:r>
              <a:rPr lang="fr-FR" sz="2800" dirty="0">
                <a:solidFill>
                  <a:schemeClr val="bg2"/>
                </a:solidFill>
                <a:latin typeface="Open Sans"/>
                <a:ea typeface="Open Sans"/>
                <a:cs typeface="Open Sans"/>
                <a:sym typeface="Open Sans"/>
              </a:rPr>
              <a:t>sessions (thèmes distincts, plusieurs jours, etc.). </a:t>
            </a:r>
          </a:p>
        </p:txBody>
      </p:sp>
      <p:pic>
        <p:nvPicPr>
          <p:cNvPr id="2" name="Image 1">
            <a:extLst>
              <a:ext uri="{FF2B5EF4-FFF2-40B4-BE49-F238E27FC236}">
                <a16:creationId xmlns:a16="http://schemas.microsoft.com/office/drawing/2014/main" id="{E1472EA5-0D4F-4E64-B649-FC19FA72DF0D}"/>
              </a:ext>
            </a:extLst>
          </p:cNvPr>
          <p:cNvPicPr>
            <a:picLocks noChangeAspect="1"/>
          </p:cNvPicPr>
          <p:nvPr/>
        </p:nvPicPr>
        <p:blipFill>
          <a:blip r:embed="rId3"/>
          <a:stretch>
            <a:fillRect/>
          </a:stretch>
        </p:blipFill>
        <p:spPr>
          <a:xfrm>
            <a:off x="4180115" y="2326911"/>
            <a:ext cx="8011886" cy="429506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39"/>
          <p:cNvSpPr txBox="1">
            <a:spLocks noGrp="1"/>
          </p:cNvSpPr>
          <p:nvPr>
            <p:ph type="title"/>
          </p:nvPr>
        </p:nvSpPr>
        <p:spPr>
          <a:xfrm>
            <a:off x="0" y="380089"/>
            <a:ext cx="96138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3600"/>
              <a:buFont typeface="Trebuchet MS"/>
              <a:buNone/>
            </a:pPr>
            <a:r>
              <a:rPr lang="en-US" sz="3600" dirty="0" err="1">
                <a:solidFill>
                  <a:srgbClr val="586F7C"/>
                </a:solidFill>
                <a:latin typeface="Open Sans"/>
                <a:ea typeface="Open Sans"/>
                <a:cs typeface="Open Sans"/>
                <a:sym typeface="Open Sans"/>
              </a:rPr>
              <a:t>Contenu</a:t>
            </a:r>
            <a:endParaRPr sz="3600" dirty="0">
              <a:solidFill>
                <a:srgbClr val="586F7C"/>
              </a:solidFill>
              <a:latin typeface="Open Sans"/>
              <a:ea typeface="Open Sans"/>
              <a:cs typeface="Open Sans"/>
              <a:sym typeface="Open Sans"/>
            </a:endParaRPr>
          </a:p>
        </p:txBody>
      </p:sp>
      <p:sp>
        <p:nvSpPr>
          <p:cNvPr id="82" name="Google Shape;82;p39"/>
          <p:cNvSpPr txBox="1">
            <a:spLocks noGrp="1"/>
          </p:cNvSpPr>
          <p:nvPr>
            <p:ph type="body" idx="1"/>
          </p:nvPr>
        </p:nvSpPr>
        <p:spPr>
          <a:xfrm>
            <a:off x="208409" y="2001445"/>
            <a:ext cx="10597241" cy="4513631"/>
          </a:xfrm>
          <a:prstGeom prst="rect">
            <a:avLst/>
          </a:prstGeom>
          <a:noFill/>
          <a:ln>
            <a:noFill/>
          </a:ln>
        </p:spPr>
        <p:txBody>
          <a:bodyPr spcFirstLastPara="1" wrap="square" lIns="91425" tIns="45700" rIns="91425" bIns="45700" anchor="t" anchorCtr="0">
            <a:noAutofit/>
          </a:bodyPr>
          <a:lstStyle/>
          <a:p>
            <a:pPr lvl="0">
              <a:lnSpc>
                <a:spcPct val="100000"/>
              </a:lnSpc>
              <a:buClr>
                <a:schemeClr val="dk1"/>
              </a:buClr>
            </a:pPr>
            <a:r>
              <a:rPr lang="fr-FR" sz="2800" dirty="0">
                <a:solidFill>
                  <a:schemeClr val="tx1">
                    <a:lumMod val="75000"/>
                    <a:lumOff val="25000"/>
                  </a:schemeClr>
                </a:solidFill>
                <a:latin typeface="Open Sans"/>
                <a:ea typeface="Open Sans"/>
                <a:cs typeface="Open Sans"/>
                <a:sym typeface="Open Sans"/>
              </a:rPr>
              <a:t>Outil de plan de marketing</a:t>
            </a:r>
          </a:p>
          <a:p>
            <a:pPr lvl="0">
              <a:lnSpc>
                <a:spcPct val="100000"/>
              </a:lnSpc>
              <a:buClr>
                <a:schemeClr val="dk1"/>
              </a:buClr>
            </a:pPr>
            <a:r>
              <a:rPr lang="fr-FR" sz="2800" dirty="0">
                <a:solidFill>
                  <a:schemeClr val="tx1">
                    <a:lumMod val="75000"/>
                    <a:lumOff val="25000"/>
                  </a:schemeClr>
                </a:solidFill>
                <a:latin typeface="Open Sans"/>
                <a:ea typeface="Open Sans"/>
                <a:cs typeface="Open Sans"/>
                <a:sym typeface="Open Sans"/>
              </a:rPr>
              <a:t>Outil de planification d'atelier</a:t>
            </a:r>
          </a:p>
          <a:p>
            <a:pPr lvl="0">
              <a:lnSpc>
                <a:spcPct val="100000"/>
              </a:lnSpc>
              <a:buClr>
                <a:schemeClr val="dk1"/>
              </a:buClr>
            </a:pPr>
            <a:r>
              <a:rPr lang="fr-FR" sz="2800" dirty="0">
                <a:solidFill>
                  <a:schemeClr val="tx1">
                    <a:lumMod val="75000"/>
                    <a:lumOff val="25000"/>
                  </a:schemeClr>
                </a:solidFill>
                <a:latin typeface="Open Sans"/>
                <a:ea typeface="Open Sans"/>
                <a:cs typeface="Open Sans"/>
                <a:sym typeface="Open Sans"/>
              </a:rPr>
              <a:t>Outil de formation et de promotion</a:t>
            </a:r>
          </a:p>
          <a:p>
            <a:pPr lvl="0">
              <a:lnSpc>
                <a:spcPct val="100000"/>
              </a:lnSpc>
              <a:buClr>
                <a:schemeClr val="dk1"/>
              </a:buClr>
            </a:pPr>
            <a:r>
              <a:rPr lang="fr-FR" sz="2800" dirty="0">
                <a:solidFill>
                  <a:schemeClr val="tx1">
                    <a:lumMod val="75000"/>
                    <a:lumOff val="25000"/>
                  </a:schemeClr>
                </a:solidFill>
                <a:latin typeface="Open Sans"/>
                <a:ea typeface="Open Sans"/>
                <a:cs typeface="Open Sans"/>
                <a:sym typeface="Open Sans"/>
              </a:rPr>
              <a:t>Médias sociaux	</a:t>
            </a:r>
          </a:p>
          <a:p>
            <a:pPr lvl="0">
              <a:lnSpc>
                <a:spcPct val="100000"/>
              </a:lnSpc>
              <a:buClr>
                <a:schemeClr val="dk1"/>
              </a:buClr>
            </a:pPr>
            <a:r>
              <a:rPr lang="fr-FR" sz="2800" dirty="0">
                <a:solidFill>
                  <a:schemeClr val="tx1">
                    <a:lumMod val="75000"/>
                    <a:lumOff val="25000"/>
                  </a:schemeClr>
                </a:solidFill>
                <a:latin typeface="Open Sans"/>
                <a:ea typeface="Open Sans"/>
                <a:cs typeface="Open Sans"/>
                <a:sym typeface="Open Sans"/>
              </a:rPr>
              <a:t>Résumé</a:t>
            </a:r>
            <a:endParaRPr sz="2800" dirty="0">
              <a:solidFill>
                <a:schemeClr val="tx1">
                  <a:lumMod val="75000"/>
                  <a:lumOff val="25000"/>
                </a:schemeClr>
              </a:solidFill>
              <a:latin typeface="Open Sans"/>
              <a:ea typeface="Open Sans"/>
              <a:cs typeface="Open Sans"/>
              <a:sym typeface="Open Sans"/>
            </a:endParaRPr>
          </a:p>
        </p:txBody>
      </p:sp>
      <p:sp>
        <p:nvSpPr>
          <p:cNvPr id="83" name="Google Shape;83;p39"/>
          <p:cNvSpPr txBox="1">
            <a:spLocks noGrp="1"/>
          </p:cNvSpPr>
          <p:nvPr>
            <p:ph type="dt" idx="10"/>
          </p:nvPr>
        </p:nvSpPr>
        <p:spPr>
          <a:xfrm>
            <a:off x="9434050" y="6455525"/>
            <a:ext cx="2743200" cy="326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400"/>
              <a:buNone/>
            </a:pPr>
            <a:r>
              <a:rPr lang="en-US" sz="1200" dirty="0"/>
              <a:t>v1.5 </a:t>
            </a:r>
            <a:r>
              <a:rPr lang="en-US" sz="1200" dirty="0" err="1"/>
              <a:t>avril</a:t>
            </a:r>
            <a:r>
              <a:rPr lang="en-US" sz="1200" dirty="0"/>
              <a:t> 2023</a:t>
            </a:r>
          </a:p>
        </p:txBody>
      </p:sp>
      <p:pic>
        <p:nvPicPr>
          <p:cNvPr id="84" name="Google Shape;84;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5" name="Google Shape;85;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Arial"/>
                <a:ea typeface="Arial"/>
                <a:cs typeface="Arial"/>
                <a:sym typeface="Arial"/>
              </a:rPr>
              <a:t>This work is licensed under Creative Commons </a:t>
            </a:r>
            <a:r>
              <a:rPr lang="en-US" sz="1200" b="0" i="0" u="sng" strike="noStrike" cap="none">
                <a:solidFill>
                  <a:schemeClr val="hlink"/>
                </a:solidFill>
                <a:latin typeface="Arial"/>
                <a:ea typeface="Arial"/>
                <a:cs typeface="Arial"/>
                <a:sym typeface="Arial"/>
                <a:hlinkClick r:id="rId4"/>
              </a:rPr>
              <a:t>Attribution-ShareAlike 4.0 International</a:t>
            </a:r>
            <a:r>
              <a:rPr lang="en-US" sz="1200" b="0" i="0" u="none" strike="noStrike" cap="none">
                <a:solidFill>
                  <a:srgbClr val="000000"/>
                </a:solidFill>
                <a:latin typeface="Arial"/>
                <a:ea typeface="Arial"/>
                <a:cs typeface="Arial"/>
                <a:sym typeface="Arial"/>
              </a:rPr>
              <a:t> (CC BY-SA 4.0)</a:t>
            </a:r>
            <a:endParaRPr sz="1200" b="0" i="0" u="none" strike="noStrike" cap="non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18"/>
          <p:cNvSpPr txBox="1">
            <a:spLocks noGrp="1"/>
          </p:cNvSpPr>
          <p:nvPr>
            <p:ph type="title"/>
          </p:nvPr>
        </p:nvSpPr>
        <p:spPr>
          <a:xfrm>
            <a:off x="228600" y="703397"/>
            <a:ext cx="7654250" cy="741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Travail de </a:t>
            </a:r>
            <a:r>
              <a:rPr lang="en-US" sz="3600" dirty="0" err="1">
                <a:solidFill>
                  <a:srgbClr val="586F7C"/>
                </a:solidFill>
                <a:latin typeface="Open Sans"/>
                <a:ea typeface="Open Sans"/>
                <a:cs typeface="Open Sans"/>
                <a:sym typeface="Open Sans"/>
              </a:rPr>
              <a:t>groupe</a:t>
            </a:r>
            <a:endParaRPr sz="3600" dirty="0">
              <a:solidFill>
                <a:srgbClr val="586F7C"/>
              </a:solidFill>
              <a:latin typeface="Open Sans"/>
              <a:ea typeface="Open Sans"/>
              <a:cs typeface="Open Sans"/>
              <a:sym typeface="Open Sans"/>
            </a:endParaRPr>
          </a:p>
        </p:txBody>
      </p:sp>
      <p:sp>
        <p:nvSpPr>
          <p:cNvPr id="254" name="Google Shape;254;p18"/>
          <p:cNvSpPr txBox="1">
            <a:spLocks noGrp="1"/>
          </p:cNvSpPr>
          <p:nvPr>
            <p:ph type="body" idx="1"/>
          </p:nvPr>
        </p:nvSpPr>
        <p:spPr>
          <a:xfrm>
            <a:off x="293250" y="1971525"/>
            <a:ext cx="7209600" cy="1457475"/>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None/>
            </a:pPr>
            <a:r>
              <a:rPr lang="fr-FR" sz="2800" dirty="0">
                <a:solidFill>
                  <a:schemeClr val="bg2"/>
                </a:solidFill>
                <a:latin typeface="Open Sans"/>
                <a:ea typeface="Open Sans"/>
                <a:cs typeface="Open Sans"/>
                <a:sym typeface="Open Sans"/>
              </a:rPr>
              <a:t>Créer un plan d'atelier qui pourrait être appliqué à un groupe de clients. </a:t>
            </a:r>
          </a:p>
        </p:txBody>
      </p:sp>
      <p:sp>
        <p:nvSpPr>
          <p:cNvPr id="255" name="Google Shape;255;p18"/>
          <p:cNvSpPr txBox="1"/>
          <p:nvPr/>
        </p:nvSpPr>
        <p:spPr>
          <a:xfrm>
            <a:off x="1685750" y="2909352"/>
            <a:ext cx="6197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256" name="Google Shape;256;p18"/>
          <p:cNvPicPr preferRelativeResize="0"/>
          <p:nvPr/>
        </p:nvPicPr>
        <p:blipFill rotWithShape="1">
          <a:blip r:embed="rId3">
            <a:alphaModFix/>
          </a:blip>
          <a:srcRect/>
          <a:stretch/>
        </p:blipFill>
        <p:spPr>
          <a:xfrm>
            <a:off x="6762828" y="2480288"/>
            <a:ext cx="4430374" cy="3588178"/>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title"/>
          </p:nvPr>
        </p:nvSpPr>
        <p:spPr>
          <a:xfrm>
            <a:off x="0" y="529462"/>
            <a:ext cx="8229600" cy="741600"/>
          </a:xfrm>
          <a:prstGeom prst="rect">
            <a:avLst/>
          </a:prstGeom>
          <a:noFill/>
          <a:ln>
            <a:noFill/>
          </a:ln>
        </p:spPr>
        <p:txBody>
          <a:bodyPr spcFirstLastPara="1" wrap="square" lIns="91425" tIns="45700" rIns="91425" bIns="45700" anchor="t" anchorCtr="0">
            <a:normAutofit fontScale="90000"/>
          </a:bodyPr>
          <a:lstStyle/>
          <a:p>
            <a:pPr lvl="0">
              <a:buClr>
                <a:schemeClr val="dk1"/>
              </a:buClr>
              <a:buSzPts val="3200"/>
            </a:pPr>
            <a:r>
              <a:rPr lang="fr-FR" sz="3600" dirty="0">
                <a:solidFill>
                  <a:srgbClr val="586F7C"/>
                </a:solidFill>
                <a:latin typeface="Open Sans"/>
                <a:ea typeface="Open Sans"/>
                <a:cs typeface="Open Sans"/>
                <a:sym typeface="Open Sans"/>
              </a:rPr>
              <a:t>Conseils pour l'enseignement aux adultes</a:t>
            </a:r>
            <a:endParaRPr sz="3600" dirty="0">
              <a:solidFill>
                <a:srgbClr val="586F7C"/>
              </a:solidFill>
              <a:latin typeface="Open Sans"/>
              <a:ea typeface="Open Sans"/>
              <a:cs typeface="Open Sans"/>
              <a:sym typeface="Open Sans"/>
            </a:endParaRPr>
          </a:p>
        </p:txBody>
      </p:sp>
      <p:sp>
        <p:nvSpPr>
          <p:cNvPr id="263" name="Google Shape;263;p19"/>
          <p:cNvSpPr txBox="1">
            <a:spLocks noGrp="1"/>
          </p:cNvSpPr>
          <p:nvPr>
            <p:ph type="body" idx="1"/>
          </p:nvPr>
        </p:nvSpPr>
        <p:spPr>
          <a:xfrm>
            <a:off x="139930" y="1654628"/>
            <a:ext cx="11593200" cy="3619738"/>
          </a:xfrm>
          <a:prstGeom prst="rect">
            <a:avLst/>
          </a:prstGeom>
          <a:noFill/>
          <a:ln>
            <a:noFill/>
          </a:ln>
        </p:spPr>
        <p:txBody>
          <a:bodyPr spcFirstLastPara="1" wrap="square" lIns="91425" tIns="45700" rIns="91425" bIns="45700" anchor="t" anchorCtr="0">
            <a:noAutofit/>
          </a:bodyPr>
          <a:lstStyle/>
          <a:p>
            <a:pPr marL="82550" lvl="0" indent="0">
              <a:lnSpc>
                <a:spcPct val="115000"/>
              </a:lnSpc>
              <a:spcBef>
                <a:spcPts val="0"/>
              </a:spcBef>
              <a:buClr>
                <a:srgbClr val="3F3F3F"/>
              </a:buClr>
              <a:buSzPts val="2300"/>
              <a:buNone/>
            </a:pPr>
            <a:r>
              <a:rPr lang="fr-FR" dirty="0">
                <a:solidFill>
                  <a:schemeClr val="tx1"/>
                </a:solidFill>
                <a:latin typeface="Open Sans"/>
                <a:ea typeface="Open Sans"/>
                <a:cs typeface="Open Sans"/>
                <a:sym typeface="Open Sans"/>
              </a:rPr>
              <a:t>Le public de la formation sera composé d'apprenants adultes. Voici une liste de ces principes :</a:t>
            </a:r>
            <a:endParaRPr dirty="0">
              <a:solidFill>
                <a:schemeClr val="tx1"/>
              </a:solidFill>
            </a:endParaRPr>
          </a:p>
          <a:p>
            <a:pPr lvl="0" indent="0">
              <a:lnSpc>
                <a:spcPct val="115000"/>
              </a:lnSpc>
              <a:spcBef>
                <a:spcPts val="0"/>
              </a:spcBef>
              <a:buNone/>
            </a:pPr>
            <a:r>
              <a:rPr lang="fr-FR" dirty="0">
                <a:solidFill>
                  <a:schemeClr val="tx1"/>
                </a:solidFill>
                <a:latin typeface="Open Sans"/>
                <a:ea typeface="Open Sans"/>
                <a:cs typeface="Open Sans"/>
                <a:sym typeface="Open Sans"/>
              </a:rPr>
              <a:t>Six principes de l'apprentissage des adultes - Malcolm Knowles</a:t>
            </a:r>
            <a:endParaRPr dirty="0">
              <a:solidFill>
                <a:schemeClr val="tx1"/>
              </a:solidFill>
              <a:latin typeface="Open Sans"/>
              <a:ea typeface="Open Sans"/>
              <a:cs typeface="Open Sans"/>
              <a:sym typeface="Open Sans"/>
            </a:endParaRPr>
          </a:p>
          <a:p>
            <a:pPr lvl="1" indent="-374650">
              <a:lnSpc>
                <a:spcPct val="115000"/>
              </a:lnSpc>
              <a:spcBef>
                <a:spcPts val="0"/>
              </a:spcBef>
              <a:buClr>
                <a:srgbClr val="3F3F3F"/>
              </a:buClr>
              <a:buSzPts val="2300"/>
            </a:pPr>
            <a:r>
              <a:rPr lang="fr-FR" sz="2400" dirty="0">
                <a:solidFill>
                  <a:schemeClr val="tx1"/>
                </a:solidFill>
                <a:latin typeface="Open Sans"/>
                <a:ea typeface="Open Sans"/>
                <a:cs typeface="Open Sans"/>
                <a:sym typeface="Open Sans"/>
              </a:rPr>
              <a:t>Besoin de savoir - pourquoi apprendre ? </a:t>
            </a:r>
          </a:p>
          <a:p>
            <a:pPr lvl="1" indent="-374650">
              <a:lnSpc>
                <a:spcPct val="115000"/>
              </a:lnSpc>
              <a:spcBef>
                <a:spcPts val="0"/>
              </a:spcBef>
              <a:buClr>
                <a:srgbClr val="3F3F3F"/>
              </a:buClr>
              <a:buSzPts val="2300"/>
            </a:pPr>
            <a:r>
              <a:rPr lang="fr-FR" sz="2400" dirty="0">
                <a:solidFill>
                  <a:schemeClr val="tx1"/>
                </a:solidFill>
                <a:latin typeface="Open Sans"/>
                <a:ea typeface="Open Sans"/>
                <a:cs typeface="Open Sans"/>
                <a:sym typeface="Open Sans"/>
              </a:rPr>
              <a:t>Expérience - tirer parti de leur expérience</a:t>
            </a:r>
          </a:p>
          <a:p>
            <a:pPr lvl="1" indent="-374650">
              <a:lnSpc>
                <a:spcPct val="115000"/>
              </a:lnSpc>
              <a:spcBef>
                <a:spcPts val="0"/>
              </a:spcBef>
              <a:buClr>
                <a:srgbClr val="3F3F3F"/>
              </a:buClr>
              <a:buSzPts val="2300"/>
            </a:pPr>
            <a:r>
              <a:rPr lang="fr-FR" sz="2400" dirty="0">
                <a:solidFill>
                  <a:schemeClr val="tx1"/>
                </a:solidFill>
                <a:latin typeface="Open Sans"/>
                <a:ea typeface="Open Sans"/>
                <a:cs typeface="Open Sans"/>
                <a:sym typeface="Open Sans"/>
              </a:rPr>
              <a:t>Apprentissage autodirigé - un processus dans lequel les individus prennent en charge la planification, la poursuite et l'évaluation de leur apprentissage.</a:t>
            </a:r>
          </a:p>
          <a:p>
            <a:pPr marL="539750" lvl="1" indent="0" algn="l" rtl="0">
              <a:lnSpc>
                <a:spcPct val="115000"/>
              </a:lnSpc>
              <a:spcBef>
                <a:spcPts val="0"/>
              </a:spcBef>
              <a:spcAft>
                <a:spcPts val="0"/>
              </a:spcAft>
              <a:buClr>
                <a:srgbClr val="3F3F3F"/>
              </a:buClr>
              <a:buSzPts val="2300"/>
              <a:buNone/>
            </a:pPr>
            <a:endParaRPr sz="2400" dirty="0">
              <a:solidFill>
                <a:schemeClr val="tx1"/>
              </a:solidFill>
              <a:latin typeface="Open Sans"/>
              <a:ea typeface="Open Sans"/>
              <a:cs typeface="Open Sans"/>
              <a:sym typeface="Open Sans"/>
            </a:endParaRPr>
          </a:p>
          <a:p>
            <a:pPr marL="914400" lvl="1" indent="-228600" algn="l" rtl="0">
              <a:lnSpc>
                <a:spcPct val="115000"/>
              </a:lnSpc>
              <a:spcBef>
                <a:spcPts val="0"/>
              </a:spcBef>
              <a:spcAft>
                <a:spcPts val="0"/>
              </a:spcAft>
              <a:buClr>
                <a:srgbClr val="3F3F3F"/>
              </a:buClr>
              <a:buSzPts val="2300"/>
              <a:buFont typeface="Arial"/>
              <a:buNone/>
            </a:pPr>
            <a:endParaRPr sz="2400" dirty="0">
              <a:solidFill>
                <a:srgbClr val="3F3F3F"/>
              </a:solidFill>
              <a:latin typeface="Open Sans"/>
              <a:ea typeface="Open Sans"/>
              <a:cs typeface="Open Sans"/>
              <a:sym typeface="Open Sans"/>
            </a:endParaRPr>
          </a:p>
        </p:txBody>
      </p:sp>
      <p:pic>
        <p:nvPicPr>
          <p:cNvPr id="264" name="Google Shape;264;p19"/>
          <p:cNvPicPr preferRelativeResize="0"/>
          <p:nvPr/>
        </p:nvPicPr>
        <p:blipFill rotWithShape="1">
          <a:blip r:embed="rId3">
            <a:alphaModFix/>
          </a:blip>
          <a:srcRect/>
          <a:stretch/>
        </p:blipFill>
        <p:spPr>
          <a:xfrm>
            <a:off x="9591398" y="3259143"/>
            <a:ext cx="1980115" cy="2325227"/>
          </a:xfrm>
          <a:prstGeom prst="rect">
            <a:avLst/>
          </a:prstGeom>
          <a:noFill/>
          <a:ln>
            <a:noFill/>
          </a:ln>
        </p:spPr>
      </p:pic>
      <p:sp>
        <p:nvSpPr>
          <p:cNvPr id="265" name="Google Shape;265;p19"/>
          <p:cNvSpPr txBox="1"/>
          <p:nvPr/>
        </p:nvSpPr>
        <p:spPr>
          <a:xfrm>
            <a:off x="939440" y="5934670"/>
            <a:ext cx="9499960" cy="6462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dirty="0">
                <a:solidFill>
                  <a:schemeClr val="tx1"/>
                </a:solidFill>
                <a:latin typeface="Open Sans"/>
                <a:ea typeface="Open Sans"/>
                <a:cs typeface="Open Sans"/>
                <a:sym typeface="Open Sans"/>
              </a:rPr>
              <a:t>Knowles, M. S., Holton, I. E. F., &amp; Swanson, R. A. (2005). </a:t>
            </a:r>
            <a:r>
              <a:rPr lang="en-US" sz="1800" b="0" i="1" u="none" strike="noStrike" cap="none" dirty="0">
                <a:solidFill>
                  <a:schemeClr val="tx1"/>
                </a:solidFill>
                <a:latin typeface="Open Sans"/>
                <a:ea typeface="Open Sans"/>
                <a:cs typeface="Open Sans"/>
                <a:sym typeface="Open Sans"/>
              </a:rPr>
              <a:t>The adult learner : The definitive classic in adult education and human resource development</a:t>
            </a:r>
            <a:r>
              <a:rPr lang="en-US" sz="1800" b="0" i="0" u="none" strike="noStrike" cap="none" dirty="0">
                <a:solidFill>
                  <a:schemeClr val="tx1"/>
                </a:solidFill>
                <a:latin typeface="Open Sans"/>
                <a:ea typeface="Open Sans"/>
                <a:cs typeface="Open Sans"/>
                <a:sym typeface="Open Sans"/>
              </a:rPr>
              <a:t>. Taylor &amp; Francis Group</a:t>
            </a:r>
            <a:endParaRPr sz="1800" b="0" i="0" u="none" strike="noStrike" cap="none" dirty="0">
              <a:solidFill>
                <a:schemeClr val="tx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lvl="0"/>
            <a:r>
              <a:rPr lang="en-US" dirty="0" err="1">
                <a:solidFill>
                  <a:srgbClr val="586F7C"/>
                </a:solidFill>
                <a:latin typeface="Open Sans" panose="020B0606030504020204" pitchFamily="34" charset="0"/>
                <a:ea typeface="Open Sans" panose="020B0606030504020204" pitchFamily="34" charset="0"/>
                <a:cs typeface="Open Sans" panose="020B0606030504020204" pitchFamily="34" charset="0"/>
              </a:rPr>
              <a:t>Apprenants</a:t>
            </a:r>
            <a:r>
              <a:rPr lang="en-US" dirty="0">
                <a:solidFill>
                  <a:srgbClr val="586F7C"/>
                </a:solidFill>
                <a:latin typeface="Open Sans" panose="020B0606030504020204" pitchFamily="34" charset="0"/>
                <a:ea typeface="Open Sans" panose="020B0606030504020204" pitchFamily="34" charset="0"/>
                <a:cs typeface="Open Sans" panose="020B0606030504020204" pitchFamily="34" charset="0"/>
              </a:rPr>
              <a:t> </a:t>
            </a:r>
            <a:r>
              <a:rPr lang="en-US" dirty="0" err="1">
                <a:solidFill>
                  <a:srgbClr val="586F7C"/>
                </a:solidFill>
                <a:latin typeface="Open Sans" panose="020B0606030504020204" pitchFamily="34" charset="0"/>
                <a:ea typeface="Open Sans" panose="020B0606030504020204" pitchFamily="34" charset="0"/>
                <a:cs typeface="Open Sans" panose="020B0606030504020204" pitchFamily="34" charset="0"/>
              </a:rPr>
              <a:t>adultes</a:t>
            </a:r>
            <a:r>
              <a:rPr lang="en-US" dirty="0">
                <a:solidFill>
                  <a:srgbClr val="586F7C"/>
                </a:solidFill>
                <a:latin typeface="Open Sans" panose="020B0606030504020204" pitchFamily="34" charset="0"/>
                <a:ea typeface="Open Sans" panose="020B0606030504020204" pitchFamily="34" charset="0"/>
                <a:cs typeface="Open Sans" panose="020B0606030504020204" pitchFamily="34" charset="0"/>
              </a:rPr>
              <a:t> suite</a:t>
            </a:r>
            <a:endParaRPr dirty="0">
              <a:solidFill>
                <a:srgbClr val="586F7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1" name="Google Shape;271;p20"/>
          <p:cNvSpPr txBox="1">
            <a:spLocks noGrp="1"/>
          </p:cNvSpPr>
          <p:nvPr>
            <p:ph type="body" idx="1"/>
          </p:nvPr>
        </p:nvSpPr>
        <p:spPr>
          <a:xfrm>
            <a:off x="273194" y="1851369"/>
            <a:ext cx="9964819" cy="3263970"/>
          </a:xfrm>
          <a:prstGeom prst="rect">
            <a:avLst/>
          </a:prstGeom>
          <a:noFill/>
          <a:ln>
            <a:noFill/>
          </a:ln>
        </p:spPr>
        <p:txBody>
          <a:bodyPr spcFirstLastPara="1" wrap="square" lIns="91425" tIns="45700" rIns="91425" bIns="45700" anchor="t" anchorCtr="0">
            <a:noAutofit/>
          </a:bodyPr>
          <a:lstStyle/>
          <a:p>
            <a:pPr lvl="1" indent="-374650">
              <a:lnSpc>
                <a:spcPct val="115000"/>
              </a:lnSpc>
              <a:spcBef>
                <a:spcPts val="0"/>
              </a:spcBef>
              <a:buClr>
                <a:srgbClr val="3F3F3F"/>
              </a:buClr>
              <a:buSzPts val="2300"/>
            </a:pPr>
            <a:r>
              <a:rPr lang="fr-FR" sz="2400" dirty="0">
                <a:solidFill>
                  <a:schemeClr val="tx1"/>
                </a:solidFill>
                <a:latin typeface="Open Sans"/>
                <a:ea typeface="Open Sans"/>
                <a:cs typeface="Open Sans"/>
                <a:sym typeface="Open Sans"/>
              </a:rPr>
              <a:t>Préparation - application immédiate de l'apprentissage</a:t>
            </a:r>
          </a:p>
          <a:p>
            <a:pPr lvl="1" indent="-374650">
              <a:lnSpc>
                <a:spcPct val="115000"/>
              </a:lnSpc>
              <a:spcBef>
                <a:spcPts val="0"/>
              </a:spcBef>
              <a:buClr>
                <a:srgbClr val="3F3F3F"/>
              </a:buClr>
              <a:buSzPts val="2300"/>
            </a:pPr>
            <a:r>
              <a:rPr lang="fr-FR" sz="2400" dirty="0">
                <a:solidFill>
                  <a:schemeClr val="tx1"/>
                </a:solidFill>
                <a:latin typeface="Open Sans"/>
                <a:ea typeface="Open Sans"/>
                <a:cs typeface="Open Sans"/>
                <a:sym typeface="Open Sans"/>
              </a:rPr>
              <a:t>Orienté vers les problèmes - une approche centrée sur l'étudiant dans laquelle les étudiants apprennent un sujet en travaillant en groupe pour résoudre un problème ouvert. </a:t>
            </a:r>
          </a:p>
          <a:p>
            <a:pPr lvl="1" indent="-374650">
              <a:lnSpc>
                <a:spcPct val="115000"/>
              </a:lnSpc>
              <a:spcBef>
                <a:spcPts val="0"/>
              </a:spcBef>
              <a:buClr>
                <a:srgbClr val="3F3F3F"/>
              </a:buClr>
              <a:buSzPts val="2300"/>
            </a:pPr>
            <a:r>
              <a:rPr lang="fr-FR" sz="2400" dirty="0">
                <a:solidFill>
                  <a:schemeClr val="tx1"/>
                </a:solidFill>
                <a:latin typeface="Open Sans"/>
                <a:ea typeface="Open Sans"/>
                <a:cs typeface="Open Sans"/>
                <a:sym typeface="Open Sans"/>
              </a:rPr>
              <a:t>Motivation intrinsèque - se produit lorsque les étudiants sont engagés en raison de récompenses internes, par exemple l'intérêt pour le sujet, l'utilisation dans le cadre du travail.</a:t>
            </a:r>
          </a:p>
          <a:p>
            <a:pPr lvl="1" indent="-374650">
              <a:lnSpc>
                <a:spcPct val="115000"/>
              </a:lnSpc>
              <a:spcBef>
                <a:spcPts val="0"/>
              </a:spcBef>
              <a:buClr>
                <a:srgbClr val="3F3F3F"/>
              </a:buClr>
              <a:buSzPts val="2300"/>
            </a:pPr>
            <a:endParaRPr sz="1800" dirty="0">
              <a:solidFill>
                <a:schemeClr val="tx1"/>
              </a:solidFill>
              <a:latin typeface="Open Sans"/>
              <a:ea typeface="Open Sans"/>
              <a:cs typeface="Open Sans"/>
              <a:sym typeface="Open Sans"/>
            </a:endParaRPr>
          </a:p>
          <a:p>
            <a:pPr marL="88900" lvl="0" indent="0" algn="l" rtl="0">
              <a:lnSpc>
                <a:spcPct val="100000"/>
              </a:lnSpc>
              <a:spcBef>
                <a:spcPts val="600"/>
              </a:spcBef>
              <a:spcAft>
                <a:spcPts val="0"/>
              </a:spcAft>
              <a:buClr>
                <a:srgbClr val="3F3F3F"/>
              </a:buClr>
              <a:buSzPts val="2200"/>
              <a:buNone/>
            </a:pPr>
            <a:r>
              <a:rPr lang="en-US" sz="1800" dirty="0">
                <a:solidFill>
                  <a:schemeClr val="tx1"/>
                </a:solidFill>
                <a:latin typeface="Open Sans"/>
                <a:ea typeface="Open Sans"/>
                <a:cs typeface="Open Sans"/>
                <a:sym typeface="Open Sans"/>
              </a:rPr>
              <a:t>Adult Learner. </a:t>
            </a:r>
            <a:r>
              <a:rPr lang="en-US" sz="1800" i="1" dirty="0">
                <a:solidFill>
                  <a:schemeClr val="tx1"/>
                </a:solidFill>
                <a:latin typeface="Open Sans"/>
                <a:ea typeface="Open Sans"/>
                <a:cs typeface="Open Sans"/>
                <a:sym typeface="Open Sans"/>
              </a:rPr>
              <a:t>Wikipedia</a:t>
            </a:r>
            <a:r>
              <a:rPr lang="en-US" sz="1800" dirty="0">
                <a:solidFill>
                  <a:schemeClr val="tx1"/>
                </a:solidFill>
                <a:latin typeface="Open Sans"/>
                <a:ea typeface="Open Sans"/>
                <a:cs typeface="Open Sans"/>
                <a:sym typeface="Open Sans"/>
              </a:rPr>
              <a:t>, 28 December 2022                                                                                https://en.wikipedia.org/w/index.php?title=Adult_learner&amp;oldid=1100281814 </a:t>
            </a:r>
            <a:endParaRPr dirty="0">
              <a:solidFill>
                <a:schemeClr val="tx1"/>
              </a:solidFill>
            </a:endParaRPr>
          </a:p>
          <a:p>
            <a:pPr marL="88900" lvl="0" indent="0" algn="l" rtl="0">
              <a:lnSpc>
                <a:spcPct val="100000"/>
              </a:lnSpc>
              <a:spcBef>
                <a:spcPts val="600"/>
              </a:spcBef>
              <a:spcAft>
                <a:spcPts val="0"/>
              </a:spcAft>
              <a:buClr>
                <a:srgbClr val="3F3F3F"/>
              </a:buClr>
              <a:buSzPts val="2200"/>
              <a:buNone/>
            </a:pPr>
            <a:r>
              <a:rPr lang="en-US" sz="1800" dirty="0">
                <a:solidFill>
                  <a:schemeClr val="tx1"/>
                </a:solidFill>
                <a:latin typeface="Open Sans"/>
                <a:ea typeface="Open Sans"/>
                <a:cs typeface="Open Sans"/>
                <a:sym typeface="Open Sans"/>
              </a:rPr>
              <a:t>Adult Education. </a:t>
            </a:r>
            <a:r>
              <a:rPr lang="en-US" sz="1800" i="1" dirty="0" err="1">
                <a:solidFill>
                  <a:schemeClr val="tx1"/>
                </a:solidFill>
                <a:latin typeface="Open Sans"/>
                <a:ea typeface="Open Sans"/>
                <a:cs typeface="Open Sans"/>
                <a:sym typeface="Open Sans"/>
              </a:rPr>
              <a:t>Wikepedia</a:t>
            </a:r>
            <a:r>
              <a:rPr lang="en-US" sz="1800" dirty="0">
                <a:solidFill>
                  <a:schemeClr val="tx1"/>
                </a:solidFill>
                <a:latin typeface="Open Sans"/>
                <a:ea typeface="Open Sans"/>
                <a:cs typeface="Open Sans"/>
                <a:sym typeface="Open Sans"/>
              </a:rPr>
              <a:t>, 28 December 2022 </a:t>
            </a:r>
            <a:endParaRPr dirty="0">
              <a:solidFill>
                <a:schemeClr val="tx1"/>
              </a:solidFill>
            </a:endParaRPr>
          </a:p>
          <a:p>
            <a:pPr marL="0" marR="0" lvl="0" indent="0" algn="l" rtl="0">
              <a:lnSpc>
                <a:spcPct val="90000"/>
              </a:lnSpc>
              <a:spcBef>
                <a:spcPts val="0"/>
              </a:spcBef>
              <a:spcAft>
                <a:spcPts val="0"/>
              </a:spcAft>
              <a:buSzPts val="2400"/>
              <a:buNone/>
            </a:pPr>
            <a:r>
              <a:rPr lang="en-US" sz="1800" dirty="0">
                <a:solidFill>
                  <a:schemeClr val="tx1"/>
                </a:solidFill>
                <a:latin typeface="Open Sans"/>
                <a:ea typeface="Open Sans"/>
                <a:cs typeface="Open Sans"/>
                <a:sym typeface="Open Sans"/>
              </a:rPr>
              <a:t>  https://www.wgu.edu/blog/adult-learning-theories-principles2004.html</a:t>
            </a:r>
            <a:endParaRPr sz="1800" dirty="0">
              <a:solidFill>
                <a:schemeClr val="tx1"/>
              </a:solidFill>
              <a:latin typeface="Open Sans"/>
              <a:ea typeface="Open Sans"/>
              <a:cs typeface="Open Sans"/>
              <a:sym typeface="Open Sans"/>
            </a:endParaRPr>
          </a:p>
          <a:p>
            <a:pPr marL="914400" lvl="1" indent="-228600" algn="l" rtl="0">
              <a:lnSpc>
                <a:spcPct val="115000"/>
              </a:lnSpc>
              <a:spcBef>
                <a:spcPts val="0"/>
              </a:spcBef>
              <a:spcAft>
                <a:spcPts val="0"/>
              </a:spcAft>
              <a:buClr>
                <a:srgbClr val="3F3F3F"/>
              </a:buClr>
              <a:buSzPts val="2300"/>
              <a:buFont typeface="Arial"/>
              <a:buNone/>
            </a:pPr>
            <a:endParaRPr sz="1800" dirty="0">
              <a:solidFill>
                <a:srgbClr val="3F3F3F"/>
              </a:solidFill>
              <a:latin typeface="Open Sans"/>
              <a:ea typeface="Open Sans"/>
              <a:cs typeface="Open Sans"/>
              <a:sym typeface="Open Sans"/>
            </a:endParaRPr>
          </a:p>
          <a:p>
            <a:pPr marL="914400" lvl="1" indent="-228600" algn="l" rtl="0">
              <a:lnSpc>
                <a:spcPct val="115000"/>
              </a:lnSpc>
              <a:spcBef>
                <a:spcPts val="0"/>
              </a:spcBef>
              <a:spcAft>
                <a:spcPts val="0"/>
              </a:spcAft>
              <a:buClr>
                <a:srgbClr val="3F3F3F"/>
              </a:buClr>
              <a:buSzPts val="2300"/>
              <a:buFont typeface="Arial"/>
              <a:buNone/>
            </a:pPr>
            <a:endParaRPr sz="4000" dirty="0">
              <a:solidFill>
                <a:srgbClr val="3F3F3F"/>
              </a:solidFill>
              <a:latin typeface="Open Sans"/>
              <a:ea typeface="Open Sans"/>
              <a:cs typeface="Open Sans"/>
              <a:sym typeface="Open Sans"/>
            </a:endParaRPr>
          </a:p>
          <a:p>
            <a:pPr marL="457200" lvl="0" indent="-228600" algn="l" rtl="0">
              <a:lnSpc>
                <a:spcPct val="90000"/>
              </a:lnSpc>
              <a:spcBef>
                <a:spcPts val="1000"/>
              </a:spcBef>
              <a:spcAft>
                <a:spcPts val="0"/>
              </a:spcAft>
              <a:buClr>
                <a:schemeClr val="lt1"/>
              </a:buClr>
              <a:buSzPts val="2400"/>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5"/>
          <p:cNvSpPr txBox="1">
            <a:spLocks noGrp="1"/>
          </p:cNvSpPr>
          <p:nvPr>
            <p:ph type="title"/>
          </p:nvPr>
        </p:nvSpPr>
        <p:spPr>
          <a:xfrm>
            <a:off x="135081" y="190443"/>
            <a:ext cx="825958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600" dirty="0">
                <a:solidFill>
                  <a:srgbClr val="586F7C"/>
                </a:solidFill>
                <a:latin typeface="Open Sans"/>
                <a:ea typeface="Open Sans"/>
                <a:cs typeface="Open Sans"/>
                <a:sym typeface="Open Sans"/>
              </a:rPr>
              <a:t>Accès au matériel de formation, de promotion et de marketing</a:t>
            </a:r>
            <a:endParaRPr sz="3600" dirty="0">
              <a:solidFill>
                <a:srgbClr val="586F7C"/>
              </a:solidFill>
              <a:latin typeface="Open Sans"/>
              <a:ea typeface="Open Sans"/>
              <a:cs typeface="Open Sans"/>
              <a:sym typeface="Open Sans"/>
            </a:endParaRPr>
          </a:p>
        </p:txBody>
      </p:sp>
      <p:sp>
        <p:nvSpPr>
          <p:cNvPr id="194" name="Google Shape;194;p25"/>
          <p:cNvSpPr txBox="1">
            <a:spLocks noGrp="1"/>
          </p:cNvSpPr>
          <p:nvPr>
            <p:ph type="body" idx="1"/>
          </p:nvPr>
        </p:nvSpPr>
        <p:spPr>
          <a:xfrm>
            <a:off x="0" y="1549359"/>
            <a:ext cx="11700164" cy="4407000"/>
          </a:xfrm>
          <a:prstGeom prst="rect">
            <a:avLst/>
          </a:prstGeom>
          <a:noFill/>
          <a:ln>
            <a:noFill/>
          </a:ln>
        </p:spPr>
        <p:txBody>
          <a:bodyPr spcFirstLastPara="1" wrap="square" lIns="91425" tIns="45700" rIns="91425" bIns="45700" anchor="t" anchorCtr="0">
            <a:noAutofit/>
          </a:bodyPr>
          <a:lstStyle/>
          <a:p>
            <a:pPr lvl="0">
              <a:lnSpc>
                <a:spcPct val="150000"/>
              </a:lnSpc>
              <a:spcBef>
                <a:spcPts val="0"/>
              </a:spcBef>
              <a:buClr>
                <a:schemeClr val="dk1"/>
              </a:buClr>
            </a:pPr>
            <a:r>
              <a:rPr lang="fr-FR" dirty="0">
                <a:solidFill>
                  <a:srgbClr val="3F3F3F"/>
                </a:solidFill>
                <a:latin typeface="Open Sans"/>
                <a:ea typeface="Open Sans"/>
                <a:cs typeface="Open Sans"/>
                <a:sym typeface="Open Sans"/>
              </a:rPr>
              <a:t>Le renforcement des capacités est un élément central du partenariat Research4Life</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a:p>
            <a:pPr lvl="0">
              <a:lnSpc>
                <a:spcPct val="150000"/>
              </a:lnSpc>
              <a:spcBef>
                <a:spcPts val="0"/>
              </a:spcBef>
              <a:buClr>
                <a:schemeClr val="dk1"/>
              </a:buClr>
              <a:buFont typeface="Open Sans"/>
              <a:buChar char="●"/>
            </a:pPr>
            <a:r>
              <a:rPr lang="fr-FR" dirty="0">
                <a:solidFill>
                  <a:srgbClr val="3F3F3F"/>
                </a:solidFill>
                <a:latin typeface="Open Sans"/>
                <a:ea typeface="Open Sans"/>
                <a:cs typeface="Open Sans"/>
                <a:sym typeface="Open Sans"/>
              </a:rPr>
              <a:t>Les diapositives suivantes abordent les différents supports de formation et de promotion disponibles sur le site web de Research4Life</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a:p>
            <a:pPr lvl="0">
              <a:lnSpc>
                <a:spcPct val="150000"/>
              </a:lnSpc>
              <a:spcBef>
                <a:spcPts val="800"/>
              </a:spcBef>
              <a:spcAft>
                <a:spcPts val="800"/>
              </a:spcAft>
              <a:buClr>
                <a:schemeClr val="dk1"/>
              </a:buClr>
            </a:pPr>
            <a:r>
              <a:rPr lang="fr-FR" dirty="0">
                <a:solidFill>
                  <a:srgbClr val="3F3F3F"/>
                </a:solidFill>
                <a:latin typeface="Open Sans"/>
                <a:ea typeface="Open Sans"/>
                <a:cs typeface="Open Sans"/>
                <a:sym typeface="Open Sans"/>
              </a:rPr>
              <a:t>Outre le matériel de formation axé sur les programmes Research4Life, le portail de formation contient des informations sur les MOOC, les webinaires parrainés, vous trouverez des supports sur la rédaction et comment publié, y compris les logiciels de gestion des références, ainsi que les ressources des éditeurs et des organisations connexes</a:t>
            </a:r>
            <a:endParaRPr dirty="0">
              <a:solidFill>
                <a:srgbClr val="3F3F3F"/>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1"/>
          <p:cNvSpPr txBox="1">
            <a:spLocks noGrp="1"/>
          </p:cNvSpPr>
          <p:nvPr>
            <p:ph type="title"/>
          </p:nvPr>
        </p:nvSpPr>
        <p:spPr>
          <a:xfrm>
            <a:off x="0" y="392650"/>
            <a:ext cx="9009900" cy="1080900"/>
          </a:xfrm>
          <a:prstGeom prst="rect">
            <a:avLst/>
          </a:prstGeom>
          <a:noFill/>
          <a:ln>
            <a:noFill/>
          </a:ln>
        </p:spPr>
        <p:txBody>
          <a:bodyPr spcFirstLastPara="1" wrap="square" lIns="91425" tIns="45700" rIns="91425" bIns="45700" anchor="t" anchorCtr="0">
            <a:normAutofit/>
          </a:bodyPr>
          <a:lstStyle/>
          <a:p>
            <a:pPr lvl="0">
              <a:buClr>
                <a:schemeClr val="dk1"/>
              </a:buClr>
              <a:buSzPct val="88888"/>
            </a:pPr>
            <a:r>
              <a:rPr lang="fr-FR" sz="3600" dirty="0">
                <a:solidFill>
                  <a:srgbClr val="586F7C"/>
                </a:solidFill>
                <a:latin typeface="Open Sans"/>
                <a:ea typeface="Open Sans"/>
                <a:cs typeface="Open Sans"/>
                <a:sym typeface="Open Sans"/>
              </a:rPr>
              <a:t>Accès au matériel de formation, de promotion et de marketing</a:t>
            </a:r>
            <a:endParaRPr sz="2000" dirty="0">
              <a:solidFill>
                <a:srgbClr val="586F7C"/>
              </a:solidFill>
              <a:latin typeface="Open Sans"/>
              <a:ea typeface="Open Sans"/>
              <a:cs typeface="Open Sans"/>
              <a:sym typeface="Open Sans"/>
            </a:endParaRPr>
          </a:p>
        </p:txBody>
      </p:sp>
      <p:sp>
        <p:nvSpPr>
          <p:cNvPr id="285" name="Google Shape;285;p21"/>
          <p:cNvSpPr txBox="1">
            <a:spLocks noGrp="1"/>
          </p:cNvSpPr>
          <p:nvPr>
            <p:ph type="body" idx="1"/>
          </p:nvPr>
        </p:nvSpPr>
        <p:spPr>
          <a:xfrm>
            <a:off x="389829" y="1702516"/>
            <a:ext cx="11147637" cy="836989"/>
          </a:xfrm>
          <a:prstGeom prst="rect">
            <a:avLst/>
          </a:prstGeom>
          <a:noFill/>
          <a:ln>
            <a:noFill/>
          </a:ln>
        </p:spPr>
        <p:txBody>
          <a:bodyPr spcFirstLastPara="1" wrap="square" lIns="91425" tIns="45700" rIns="91425" bIns="45700" anchor="t" anchorCtr="0">
            <a:noAutofit/>
          </a:bodyPr>
          <a:lstStyle/>
          <a:p>
            <a:pPr marL="355600" lvl="0" indent="-342900">
              <a:lnSpc>
                <a:spcPct val="150000"/>
              </a:lnSpc>
              <a:spcBef>
                <a:spcPts val="0"/>
              </a:spcBef>
              <a:buClr>
                <a:schemeClr val="dk2"/>
              </a:buClr>
              <a:buSzPts val="2200"/>
            </a:pPr>
            <a:r>
              <a:rPr lang="fr-FR" dirty="0">
                <a:solidFill>
                  <a:srgbClr val="3F3F3F"/>
                </a:solidFill>
                <a:latin typeface="Open Sans"/>
                <a:ea typeface="Open Sans"/>
                <a:cs typeface="Open Sans"/>
                <a:sym typeface="Open Sans"/>
              </a:rPr>
              <a:t>Pour accéder aux </a:t>
            </a:r>
            <a:r>
              <a:rPr lang="fr-FR" dirty="0">
                <a:solidFill>
                  <a:schemeClr val="bg2"/>
                </a:solidFill>
                <a:latin typeface="Open Sans"/>
                <a:ea typeface="Open Sans"/>
                <a:cs typeface="Open Sans"/>
                <a:sym typeface="Open Sans"/>
              </a:rPr>
              <a:t>pages contenant ces ressources, allez </a:t>
            </a:r>
            <a:r>
              <a:rPr lang="fr-FR" dirty="0">
                <a:solidFill>
                  <a:srgbClr val="3F3F3F"/>
                </a:solidFill>
                <a:latin typeface="Open Sans"/>
                <a:ea typeface="Open Sans"/>
                <a:cs typeface="Open Sans"/>
                <a:sym typeface="Open Sans"/>
              </a:rPr>
              <a:t>à la barre horizontale de la page </a:t>
            </a:r>
            <a:r>
              <a:rPr lang="fr-FR" dirty="0">
                <a:solidFill>
                  <a:srgbClr val="3F3F3F"/>
                </a:solidFill>
                <a:latin typeface="Open Sans"/>
                <a:ea typeface="Open Sans"/>
                <a:cs typeface="Open Sans"/>
                <a:sym typeface="Open Sans"/>
                <a:hlinkClick r:id="rId3"/>
              </a:rPr>
              <a:t>Research4Life</a:t>
            </a:r>
            <a:r>
              <a:rPr lang="fr-FR" dirty="0">
                <a:solidFill>
                  <a:srgbClr val="3F3F3F"/>
                </a:solidFill>
                <a:latin typeface="Open Sans"/>
                <a:ea typeface="Open Sans"/>
                <a:cs typeface="Open Sans"/>
                <a:sym typeface="Open Sans"/>
              </a:rPr>
              <a:t> et cliquez sur l'onglet approprié.  </a:t>
            </a:r>
          </a:p>
        </p:txBody>
      </p:sp>
      <p:pic>
        <p:nvPicPr>
          <p:cNvPr id="286" name="Google Shape;286;p21"/>
          <p:cNvPicPr preferRelativeResize="0"/>
          <p:nvPr/>
        </p:nvPicPr>
        <p:blipFill rotWithShape="1">
          <a:blip r:embed="rId4">
            <a:alphaModFix/>
          </a:blip>
          <a:srcRect/>
          <a:stretch/>
        </p:blipFill>
        <p:spPr>
          <a:xfrm>
            <a:off x="586871" y="2897998"/>
            <a:ext cx="10553879" cy="3807902"/>
          </a:xfrm>
          <a:prstGeom prst="rect">
            <a:avLst/>
          </a:prstGeom>
          <a:noFill/>
          <a:ln>
            <a:noFill/>
          </a:ln>
        </p:spPr>
      </p:pic>
      <p:sp>
        <p:nvSpPr>
          <p:cNvPr id="287" name="Google Shape;287;p21"/>
          <p:cNvSpPr/>
          <p:nvPr/>
        </p:nvSpPr>
        <p:spPr>
          <a:xfrm>
            <a:off x="4386943" y="3008672"/>
            <a:ext cx="2590800" cy="44210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88" name="Google Shape;288;p21"/>
          <p:cNvSpPr/>
          <p:nvPr/>
        </p:nvSpPr>
        <p:spPr>
          <a:xfrm>
            <a:off x="1832031" y="3008671"/>
            <a:ext cx="1611697" cy="44210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1000"/>
                                        <p:tgtEl>
                                          <p:spTgt spid="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26"/>
          <p:cNvSpPr txBox="1">
            <a:spLocks noGrp="1"/>
          </p:cNvSpPr>
          <p:nvPr>
            <p:ph type="title"/>
          </p:nvPr>
        </p:nvSpPr>
        <p:spPr>
          <a:xfrm>
            <a:off x="0" y="378608"/>
            <a:ext cx="825958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sz="3600" dirty="0" err="1">
                <a:solidFill>
                  <a:srgbClr val="586F7C"/>
                </a:solidFill>
                <a:latin typeface="Open Sans"/>
                <a:ea typeface="Open Sans"/>
                <a:cs typeface="Open Sans"/>
                <a:sym typeface="Open Sans"/>
              </a:rPr>
              <a:t>Portail</a:t>
            </a:r>
            <a:r>
              <a:rPr lang="en-US" sz="3600" dirty="0">
                <a:solidFill>
                  <a:srgbClr val="586F7C"/>
                </a:solidFill>
                <a:latin typeface="Open Sans"/>
                <a:ea typeface="Open Sans"/>
                <a:cs typeface="Open Sans"/>
                <a:sym typeface="Open Sans"/>
              </a:rPr>
              <a:t> de formation Research4Life</a:t>
            </a:r>
            <a:br>
              <a:rPr lang="en-US" sz="4000" dirty="0">
                <a:solidFill>
                  <a:srgbClr val="586F7C"/>
                </a:solidFill>
                <a:latin typeface="Open Sans"/>
                <a:ea typeface="Open Sans"/>
                <a:cs typeface="Open Sans"/>
                <a:sym typeface="Open Sans"/>
              </a:rPr>
            </a:br>
            <a:endParaRPr sz="4000" dirty="0">
              <a:solidFill>
                <a:srgbClr val="586F7C"/>
              </a:solidFill>
              <a:latin typeface="Open Sans"/>
              <a:ea typeface="Open Sans"/>
              <a:cs typeface="Open Sans"/>
              <a:sym typeface="Open Sans"/>
            </a:endParaRPr>
          </a:p>
        </p:txBody>
      </p:sp>
      <p:sp>
        <p:nvSpPr>
          <p:cNvPr id="296" name="Google Shape;296;p26"/>
          <p:cNvSpPr txBox="1">
            <a:spLocks noGrp="1"/>
          </p:cNvSpPr>
          <p:nvPr>
            <p:ph type="body" idx="1"/>
          </p:nvPr>
        </p:nvSpPr>
        <p:spPr>
          <a:xfrm>
            <a:off x="0" y="1758375"/>
            <a:ext cx="5181600" cy="4958700"/>
          </a:xfrm>
          <a:prstGeom prst="rect">
            <a:avLst/>
          </a:prstGeom>
          <a:noFill/>
          <a:ln>
            <a:noFill/>
          </a:ln>
        </p:spPr>
        <p:txBody>
          <a:bodyPr spcFirstLastPara="1" wrap="square" lIns="91425" tIns="45700" rIns="91425" bIns="45700" anchor="t" anchorCtr="0">
            <a:noAutofit/>
          </a:bodyPr>
          <a:lstStyle/>
          <a:p>
            <a:pPr lvl="0">
              <a:lnSpc>
                <a:spcPct val="150000"/>
              </a:lnSpc>
              <a:spcBef>
                <a:spcPts val="800"/>
              </a:spcBef>
              <a:buClr>
                <a:schemeClr val="dk1"/>
              </a:buClr>
            </a:pPr>
            <a:r>
              <a:rPr lang="fr-FR" dirty="0">
                <a:solidFill>
                  <a:schemeClr val="bg2"/>
                </a:solidFill>
                <a:latin typeface="Open Sans"/>
                <a:ea typeface="Open Sans"/>
                <a:cs typeface="Open Sans"/>
                <a:sym typeface="Open Sans"/>
              </a:rPr>
              <a:t>Utilisez ce lien pour ouvrir directement le menu de la formation </a:t>
            </a:r>
            <a:r>
              <a:rPr lang="fr-FR" dirty="0">
                <a:solidFill>
                  <a:srgbClr val="FF0000"/>
                </a:solidFill>
                <a:latin typeface="Open Sans"/>
                <a:ea typeface="Open Sans"/>
                <a:cs typeface="Open Sans"/>
                <a:sym typeface="Open Sans"/>
                <a:hlinkClick r:id="rId3"/>
              </a:rPr>
              <a:t>Research4Life</a:t>
            </a:r>
            <a:r>
              <a:rPr lang="fr-FR" dirty="0">
                <a:solidFill>
                  <a:srgbClr val="FF0000"/>
                </a:solidFill>
                <a:latin typeface="Open Sans"/>
                <a:ea typeface="Open Sans"/>
                <a:cs typeface="Open Sans"/>
                <a:sym typeface="Open Sans"/>
              </a:rPr>
              <a:t>.</a:t>
            </a:r>
          </a:p>
          <a:p>
            <a:pPr lvl="0">
              <a:lnSpc>
                <a:spcPct val="150000"/>
              </a:lnSpc>
              <a:spcBef>
                <a:spcPts val="800"/>
              </a:spcBef>
              <a:buClr>
                <a:schemeClr val="dk1"/>
              </a:buClr>
            </a:pPr>
            <a:r>
              <a:rPr lang="fr-FR" dirty="0">
                <a:solidFill>
                  <a:schemeClr val="bg2"/>
                </a:solidFill>
                <a:latin typeface="Open Sans"/>
                <a:ea typeface="Open Sans"/>
                <a:cs typeface="Open Sans"/>
                <a:sym typeface="Open Sans"/>
              </a:rPr>
              <a:t>Notez les six sections distinctes.  Cliquez sur le symbole correspondant au sujet qui vous intéresse.</a:t>
            </a:r>
          </a:p>
        </p:txBody>
      </p:sp>
      <p:pic>
        <p:nvPicPr>
          <p:cNvPr id="2" name="Image 1">
            <a:extLst>
              <a:ext uri="{FF2B5EF4-FFF2-40B4-BE49-F238E27FC236}">
                <a16:creationId xmlns:a16="http://schemas.microsoft.com/office/drawing/2014/main" id="{3D0F830E-BD5B-4F4C-A21B-CC3732971DE5}"/>
              </a:ext>
            </a:extLst>
          </p:cNvPr>
          <p:cNvPicPr>
            <a:picLocks noChangeAspect="1"/>
          </p:cNvPicPr>
          <p:nvPr/>
        </p:nvPicPr>
        <p:blipFill>
          <a:blip r:embed="rId4"/>
          <a:stretch>
            <a:fillRect/>
          </a:stretch>
        </p:blipFill>
        <p:spPr>
          <a:xfrm>
            <a:off x="5510057" y="1231816"/>
            <a:ext cx="5011709" cy="554379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8"/>
          <p:cNvSpPr txBox="1">
            <a:spLocks noGrp="1"/>
          </p:cNvSpPr>
          <p:nvPr>
            <p:ph type="title"/>
          </p:nvPr>
        </p:nvSpPr>
        <p:spPr>
          <a:xfrm>
            <a:off x="0" y="492579"/>
            <a:ext cx="9613800" cy="1080900"/>
          </a:xfrm>
          <a:prstGeom prst="rect">
            <a:avLst/>
          </a:prstGeom>
          <a:noFill/>
          <a:ln>
            <a:noFill/>
          </a:ln>
        </p:spPr>
        <p:txBody>
          <a:bodyPr spcFirstLastPara="1" wrap="square" lIns="91425" tIns="45700" rIns="91425" bIns="45700" anchor="ctr" anchorCtr="0">
            <a:noAutofit/>
          </a:bodyPr>
          <a:lstStyle/>
          <a:p>
            <a:pPr lvl="0"/>
            <a:r>
              <a:rPr lang="en-US" sz="3600" dirty="0" err="1">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Présentations</a:t>
            </a:r>
            <a:r>
              <a:rPr lang="en-US" sz="3600" dirty="0">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5"/>
                  </a:ext>
                </a:extLst>
              </a:rPr>
              <a:t> des formations</a:t>
            </a:r>
            <a:endParaRPr sz="3600" dirty="0"/>
          </a:p>
        </p:txBody>
      </p:sp>
      <p:sp>
        <p:nvSpPr>
          <p:cNvPr id="216" name="Google Shape;216;p8"/>
          <p:cNvSpPr txBox="1">
            <a:spLocks noGrp="1"/>
          </p:cNvSpPr>
          <p:nvPr>
            <p:ph type="body" idx="1"/>
          </p:nvPr>
        </p:nvSpPr>
        <p:spPr>
          <a:xfrm>
            <a:off x="0" y="1737966"/>
            <a:ext cx="5410200" cy="4921914"/>
          </a:xfrm>
          <a:prstGeom prst="rect">
            <a:avLst/>
          </a:prstGeom>
          <a:noFill/>
          <a:ln>
            <a:noFill/>
          </a:ln>
        </p:spPr>
        <p:txBody>
          <a:bodyPr spcFirstLastPara="1" wrap="square" lIns="91425" tIns="45700" rIns="91425" bIns="45700" anchor="t" anchorCtr="0">
            <a:noAutofit/>
          </a:bodyPr>
          <a:lstStyle/>
          <a:p>
            <a:pPr lvl="0">
              <a:lnSpc>
                <a:spcPct val="150000"/>
              </a:lnSpc>
              <a:spcBef>
                <a:spcPts val="800"/>
              </a:spcBef>
              <a:buClr>
                <a:schemeClr val="dk1"/>
              </a:buClr>
            </a:pPr>
            <a:r>
              <a:rPr lang="fr-FR" sz="1800" dirty="0">
                <a:solidFill>
                  <a:schemeClr val="tx1"/>
                </a:solidFill>
                <a:latin typeface="Open Sans"/>
                <a:ea typeface="Open Sans"/>
                <a:cs typeface="Open Sans"/>
                <a:sym typeface="Open Sans"/>
              </a:rPr>
              <a:t>Faites défiler jusqu'au bas de la page du hub des bibliothécaires pour ouvrir la liste complète des </a:t>
            </a:r>
            <a:r>
              <a:rPr lang="fr-FR" sz="1800" dirty="0">
                <a:solidFill>
                  <a:schemeClr val="tx1"/>
                </a:solidFill>
                <a:latin typeface="Open Sans"/>
                <a:ea typeface="Open Sans"/>
                <a:cs typeface="Open Sans"/>
                <a:sym typeface="Open Sans"/>
                <a:hlinkClick r:id="rId3"/>
              </a:rPr>
              <a:t>présentations de formation</a:t>
            </a:r>
            <a:r>
              <a:rPr lang="fr-FR" sz="1800" dirty="0">
                <a:solidFill>
                  <a:schemeClr val="tx1"/>
                </a:solidFill>
                <a:latin typeface="Open Sans"/>
                <a:ea typeface="Open Sans"/>
                <a:cs typeface="Open Sans"/>
                <a:sym typeface="Open Sans"/>
              </a:rPr>
              <a:t> (</a:t>
            </a:r>
            <a:r>
              <a:rPr lang="fr-FR" sz="1800" dirty="0">
                <a:solidFill>
                  <a:schemeClr val="tx1"/>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portail des bibliothécaires</a:t>
            </a:r>
            <a:r>
              <a:rPr lang="fr-FR" sz="1800" dirty="0">
                <a:solidFill>
                  <a:schemeClr val="tx1"/>
                </a:solidFill>
                <a:latin typeface="Open Sans"/>
                <a:ea typeface="Open Sans"/>
                <a:cs typeface="Open Sans"/>
                <a:sym typeface="Open Sans"/>
              </a:rPr>
              <a:t>).</a:t>
            </a:r>
            <a:endParaRPr sz="1800" dirty="0">
              <a:solidFill>
                <a:schemeClr val="tx1"/>
              </a:solidFill>
              <a:latin typeface="Open Sans"/>
              <a:ea typeface="Open Sans"/>
              <a:cs typeface="Open Sans"/>
              <a:sym typeface="Open Sans"/>
            </a:endParaRPr>
          </a:p>
          <a:p>
            <a:pPr lvl="0">
              <a:lnSpc>
                <a:spcPct val="150000"/>
              </a:lnSpc>
              <a:spcBef>
                <a:spcPts val="800"/>
              </a:spcBef>
              <a:buClr>
                <a:schemeClr val="dk1"/>
              </a:buClr>
              <a:buFont typeface="Open Sans"/>
              <a:buChar char="●"/>
            </a:pPr>
            <a:r>
              <a:rPr lang="fr-FR" sz="1800" dirty="0">
                <a:solidFill>
                  <a:schemeClr val="tx1"/>
                </a:solidFill>
                <a:latin typeface="Open Sans"/>
                <a:ea typeface="Open Sans"/>
                <a:cs typeface="Open Sans"/>
                <a:sym typeface="Open Sans"/>
              </a:rPr>
              <a:t>Les outils sont sous licence Creative Commons Attribution - </a:t>
            </a:r>
            <a:r>
              <a:rPr lang="fr-FR" sz="1800" dirty="0" err="1">
                <a:solidFill>
                  <a:schemeClr val="tx1"/>
                </a:solidFill>
                <a:latin typeface="Open Sans"/>
                <a:ea typeface="Open Sans"/>
                <a:cs typeface="Open Sans"/>
                <a:sym typeface="Open Sans"/>
              </a:rPr>
              <a:t>ShareAlike</a:t>
            </a:r>
            <a:r>
              <a:rPr lang="fr-FR" sz="1800" dirty="0">
                <a:solidFill>
                  <a:schemeClr val="tx1"/>
                </a:solidFill>
                <a:latin typeface="Open Sans"/>
                <a:ea typeface="Open Sans"/>
                <a:cs typeface="Open Sans"/>
                <a:sym typeface="Open Sans"/>
              </a:rPr>
              <a:t> 4.0 International License (CC BY-SA 4.0) qui permet aux formateurs de modifier et d'adapter le matériel à des fins de formation spécifiques pour répondre aux besoins particuliers d’un groupe cible</a:t>
            </a:r>
            <a:r>
              <a:rPr lang="en-US" sz="1800" b="0" i="0" dirty="0">
                <a:solidFill>
                  <a:schemeClr val="tx1"/>
                </a:solidFill>
                <a:latin typeface="Open Sans"/>
                <a:ea typeface="Open Sans"/>
                <a:cs typeface="Open Sans"/>
                <a:sym typeface="Open Sans"/>
              </a:rPr>
              <a:t>. </a:t>
            </a:r>
            <a:endParaRPr sz="1800" dirty="0">
              <a:solidFill>
                <a:schemeClr val="tx1"/>
              </a:solidFill>
            </a:endParaRPr>
          </a:p>
        </p:txBody>
      </p:sp>
      <p:pic>
        <p:nvPicPr>
          <p:cNvPr id="2" name="Image 1">
            <a:extLst>
              <a:ext uri="{FF2B5EF4-FFF2-40B4-BE49-F238E27FC236}">
                <a16:creationId xmlns:a16="http://schemas.microsoft.com/office/drawing/2014/main" id="{2899446B-60AB-4F49-9E9C-0D9295D418D2}"/>
              </a:ext>
            </a:extLst>
          </p:cNvPr>
          <p:cNvPicPr>
            <a:picLocks noChangeAspect="1"/>
          </p:cNvPicPr>
          <p:nvPr/>
        </p:nvPicPr>
        <p:blipFill>
          <a:blip r:embed="rId5"/>
          <a:stretch>
            <a:fillRect/>
          </a:stretch>
        </p:blipFill>
        <p:spPr>
          <a:xfrm>
            <a:off x="5903437" y="1737966"/>
            <a:ext cx="6184117" cy="5120034"/>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30"/>
          <p:cNvSpPr txBox="1">
            <a:spLocks noGrp="1"/>
          </p:cNvSpPr>
          <p:nvPr>
            <p:ph type="title"/>
          </p:nvPr>
        </p:nvSpPr>
        <p:spPr>
          <a:xfrm>
            <a:off x="165400" y="373480"/>
            <a:ext cx="825958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dirty="0" err="1">
                <a:solidFill>
                  <a:srgbClr val="586F7C"/>
                </a:solidFill>
                <a:latin typeface="Open Sans"/>
                <a:ea typeface="Open Sans"/>
                <a:cs typeface="Open Sans"/>
                <a:sym typeface="Open Sans"/>
              </a:rPr>
              <a:t>Outils</a:t>
            </a:r>
            <a:r>
              <a:rPr lang="en-US" sz="3600" dirty="0">
                <a:solidFill>
                  <a:srgbClr val="586F7C"/>
                </a:solidFill>
                <a:latin typeface="Open Sans"/>
                <a:ea typeface="Open Sans"/>
                <a:cs typeface="Open Sans"/>
                <a:sym typeface="Open Sans"/>
              </a:rPr>
              <a:t> de Marketing et promotion</a:t>
            </a:r>
            <a:endParaRPr sz="3600" dirty="0">
              <a:solidFill>
                <a:srgbClr val="586F7C"/>
              </a:solidFill>
              <a:latin typeface="Open Sans"/>
              <a:ea typeface="Open Sans"/>
              <a:cs typeface="Open Sans"/>
              <a:sym typeface="Open Sans"/>
            </a:endParaRPr>
          </a:p>
        </p:txBody>
      </p:sp>
      <p:sp>
        <p:nvSpPr>
          <p:cNvPr id="239" name="Google Shape;239;p30"/>
          <p:cNvSpPr txBox="1">
            <a:spLocks noGrp="1"/>
          </p:cNvSpPr>
          <p:nvPr>
            <p:ph type="body" idx="1"/>
          </p:nvPr>
        </p:nvSpPr>
        <p:spPr>
          <a:xfrm>
            <a:off x="165400" y="1728700"/>
            <a:ext cx="5719500" cy="4448700"/>
          </a:xfrm>
          <a:prstGeom prst="rect">
            <a:avLst/>
          </a:prstGeom>
          <a:noFill/>
          <a:ln>
            <a:noFill/>
          </a:ln>
        </p:spPr>
        <p:txBody>
          <a:bodyPr spcFirstLastPara="1" wrap="square" lIns="91425" tIns="45700" rIns="91425" bIns="45700" anchor="t" anchorCtr="0">
            <a:noAutofit/>
          </a:bodyPr>
          <a:lstStyle/>
          <a:p>
            <a:pPr lvl="0">
              <a:lnSpc>
                <a:spcPct val="100000"/>
              </a:lnSpc>
              <a:spcBef>
                <a:spcPts val="0"/>
              </a:spcBef>
              <a:buClr>
                <a:schemeClr val="dk1"/>
              </a:buClr>
              <a:buSzPts val="2000"/>
            </a:pPr>
            <a:r>
              <a:rPr lang="fr-FR" sz="2000" dirty="0">
                <a:solidFill>
                  <a:srgbClr val="3F3F3F"/>
                </a:solidFill>
                <a:latin typeface="Open Sans"/>
                <a:ea typeface="Open Sans"/>
                <a:cs typeface="Open Sans"/>
                <a:sym typeface="Open Sans"/>
              </a:rPr>
              <a:t>Les utilisateurs peuvent télécharger et imprimer un </a:t>
            </a:r>
            <a:r>
              <a:rPr lang="fr-FR" sz="2000" b="1" dirty="0">
                <a:solidFill>
                  <a:srgbClr val="3F3F3F"/>
                </a:solidFill>
                <a:latin typeface="Open Sans"/>
                <a:ea typeface="Open Sans"/>
                <a:cs typeface="Open Sans"/>
                <a:sym typeface="Open Sans"/>
              </a:rPr>
              <a:t>poster</a:t>
            </a:r>
            <a:r>
              <a:rPr lang="fr-FR" sz="2000" dirty="0">
                <a:solidFill>
                  <a:srgbClr val="3F3F3F"/>
                </a:solidFill>
                <a:latin typeface="Open Sans"/>
                <a:ea typeface="Open Sans"/>
                <a:cs typeface="Open Sans"/>
                <a:sym typeface="Open Sans"/>
              </a:rPr>
              <a:t> Research4Life et une </a:t>
            </a:r>
            <a:r>
              <a:rPr lang="fr-FR" sz="2000" b="1" dirty="0">
                <a:solidFill>
                  <a:srgbClr val="3F3F3F"/>
                </a:solidFill>
                <a:latin typeface="Open Sans"/>
                <a:ea typeface="Open Sans"/>
                <a:cs typeface="Open Sans"/>
                <a:sym typeface="Open Sans"/>
              </a:rPr>
              <a:t>brochure</a:t>
            </a:r>
            <a:r>
              <a:rPr lang="fr-FR" sz="2000" dirty="0">
                <a:solidFill>
                  <a:srgbClr val="3F3F3F"/>
                </a:solidFill>
                <a:latin typeface="Open Sans"/>
                <a:ea typeface="Open Sans"/>
                <a:cs typeface="Open Sans"/>
                <a:sym typeface="Open Sans"/>
              </a:rPr>
              <a:t> de six pages sur l'accès à la recherche dans le monde en développement, disponibles en anglais, en espagnol et en français</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lvl="0">
              <a:lnSpc>
                <a:spcPct val="100000"/>
              </a:lnSpc>
              <a:spcBef>
                <a:spcPts val="800"/>
              </a:spcBef>
              <a:buClr>
                <a:schemeClr val="dk1"/>
              </a:buClr>
              <a:buSzPts val="2000"/>
            </a:pPr>
            <a:r>
              <a:rPr lang="fr-FR" sz="2000" dirty="0">
                <a:solidFill>
                  <a:srgbClr val="3F3F3F"/>
                </a:solidFill>
                <a:latin typeface="Open Sans"/>
                <a:ea typeface="Open Sans"/>
                <a:cs typeface="Open Sans"/>
                <a:sym typeface="Open Sans"/>
              </a:rPr>
              <a:t>Il est également possible de télécharger un </a:t>
            </a:r>
            <a:r>
              <a:rPr lang="fr-FR" sz="2000" b="1" dirty="0">
                <a:solidFill>
                  <a:srgbClr val="3F3F3F"/>
                </a:solidFill>
                <a:latin typeface="Open Sans"/>
                <a:ea typeface="Open Sans"/>
                <a:cs typeface="Open Sans"/>
                <a:sym typeface="Open Sans"/>
              </a:rPr>
              <a:t>encart d'une page </a:t>
            </a:r>
            <a:r>
              <a:rPr lang="fr-FR" sz="2000" dirty="0">
                <a:solidFill>
                  <a:srgbClr val="3F3F3F"/>
                </a:solidFill>
                <a:latin typeface="Open Sans"/>
                <a:ea typeface="Open Sans"/>
                <a:cs typeface="Open Sans"/>
                <a:sym typeface="Open Sans"/>
              </a:rPr>
              <a:t>contenant des informations sur l'éligibilité à Research4Life, accessible dans les </a:t>
            </a:r>
            <a:r>
              <a:rPr lang="fr-FR" sz="2000" b="1" dirty="0">
                <a:solidFill>
                  <a:srgbClr val="3F3F3F"/>
                </a:solidFill>
                <a:latin typeface="Open Sans"/>
                <a:ea typeface="Open Sans"/>
                <a:cs typeface="Open Sans"/>
                <a:sym typeface="Open Sans"/>
              </a:rPr>
              <a:t>trois langues et en arabe</a:t>
            </a:r>
            <a:r>
              <a:rPr lang="fr-FR" sz="2000" dirty="0">
                <a:solidFill>
                  <a:srgbClr val="3F3F3F"/>
                </a:solidFill>
                <a:latin typeface="Open Sans"/>
                <a:ea typeface="Open Sans"/>
                <a:cs typeface="Open Sans"/>
                <a:sym typeface="Open Sans"/>
              </a:rPr>
              <a:t>.</a:t>
            </a:r>
          </a:p>
          <a:p>
            <a:pPr lvl="0">
              <a:lnSpc>
                <a:spcPct val="100000"/>
              </a:lnSpc>
              <a:spcBef>
                <a:spcPts val="800"/>
              </a:spcBef>
              <a:buClr>
                <a:schemeClr val="dk1"/>
              </a:buClr>
              <a:buSzPts val="2000"/>
            </a:pPr>
            <a:r>
              <a:rPr lang="fr-FR" sz="2000" dirty="0">
                <a:solidFill>
                  <a:srgbClr val="3F3F3F"/>
                </a:solidFill>
                <a:latin typeface="Open Sans"/>
                <a:ea typeface="Open Sans"/>
                <a:cs typeface="Open Sans"/>
                <a:sym typeface="Open Sans"/>
              </a:rPr>
              <a:t>Tous ces éléments peuvent être utiles à distribuer lors de présentations et d'ateliers.  Faites défiler la page suivante</a:t>
            </a:r>
            <a:r>
              <a:rPr lang="en-US" sz="2000" dirty="0">
                <a:solidFill>
                  <a:srgbClr val="3F3F3F"/>
                </a:solidFill>
                <a:latin typeface="Open Sans"/>
                <a:ea typeface="Open Sans"/>
                <a:cs typeface="Open Sans"/>
                <a:sym typeface="Open Sans"/>
              </a:rPr>
              <a:t>:</a:t>
            </a:r>
            <a:endParaRPr dirty="0"/>
          </a:p>
          <a:p>
            <a:pPr marL="457200" lvl="0" indent="-381000" algn="l" rtl="0">
              <a:lnSpc>
                <a:spcPct val="100000"/>
              </a:lnSpc>
              <a:spcBef>
                <a:spcPts val="800"/>
              </a:spcBef>
              <a:spcAft>
                <a:spcPts val="0"/>
              </a:spcAft>
              <a:buClr>
                <a:schemeClr val="dk1"/>
              </a:buClr>
              <a:buSzPts val="2000"/>
              <a:buChar char="●"/>
            </a:pPr>
            <a:r>
              <a:rPr lang="en-US" sz="2000" dirty="0" err="1">
                <a:solidFill>
                  <a:srgbClr val="3F3F3F"/>
                </a:solidFill>
                <a:latin typeface="Open Sans"/>
                <a:ea typeface="Open Sans"/>
                <a:cs typeface="Open Sans"/>
                <a:sym typeface="Open Sans"/>
              </a:rPr>
              <a:t>Voir</a:t>
            </a:r>
            <a:r>
              <a:rPr lang="en-US" sz="2000" dirty="0">
                <a:solidFill>
                  <a:srgbClr val="3F3F3F"/>
                </a:solidFill>
                <a:latin typeface="Open Sans"/>
                <a:ea typeface="Open Sans"/>
                <a:cs typeface="Open Sans"/>
                <a:sym typeface="Open Sans"/>
              </a:rPr>
              <a:t> </a:t>
            </a:r>
            <a:r>
              <a:rPr lang="en-US" sz="2200" u="sng" dirty="0">
                <a:solidFill>
                  <a:srgbClr val="0097A7"/>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Matériel (</a:t>
            </a:r>
            <a:r>
              <a:rPr lang="en-US" sz="2200" u="sng" dirty="0" err="1">
                <a:solidFill>
                  <a:srgbClr val="0097A7"/>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outils</a:t>
            </a:r>
            <a:r>
              <a:rPr lang="en-US" sz="2200" u="sng" dirty="0">
                <a:solidFill>
                  <a:srgbClr val="0097A7"/>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8"/>
                  </a:ext>
                </a:extLst>
              </a:rPr>
              <a:t>) de marketing</a:t>
            </a:r>
            <a:endParaRPr sz="1800" dirty="0">
              <a:solidFill>
                <a:srgbClr val="0097A7"/>
              </a:solidFill>
              <a:latin typeface="Open Sans"/>
              <a:ea typeface="Open Sans"/>
              <a:cs typeface="Open Sans"/>
              <a:sym typeface="Open Sans"/>
            </a:endParaRPr>
          </a:p>
        </p:txBody>
      </p:sp>
      <p:pic>
        <p:nvPicPr>
          <p:cNvPr id="2" name="Image 1">
            <a:extLst>
              <a:ext uri="{FF2B5EF4-FFF2-40B4-BE49-F238E27FC236}">
                <a16:creationId xmlns:a16="http://schemas.microsoft.com/office/drawing/2014/main" id="{4C80ACD0-0BAF-4719-9E86-6E1656D17585}"/>
              </a:ext>
            </a:extLst>
          </p:cNvPr>
          <p:cNvPicPr>
            <a:picLocks noChangeAspect="1"/>
          </p:cNvPicPr>
          <p:nvPr/>
        </p:nvPicPr>
        <p:blipFill>
          <a:blip r:embed="rId3"/>
          <a:stretch>
            <a:fillRect/>
          </a:stretch>
        </p:blipFill>
        <p:spPr>
          <a:xfrm>
            <a:off x="5786846" y="1867989"/>
            <a:ext cx="6366154" cy="477606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2"/>
          <p:cNvSpPr txBox="1">
            <a:spLocks noGrp="1"/>
          </p:cNvSpPr>
          <p:nvPr>
            <p:ph type="title"/>
          </p:nvPr>
        </p:nvSpPr>
        <p:spPr>
          <a:xfrm>
            <a:off x="0" y="264368"/>
            <a:ext cx="9613800" cy="1080900"/>
          </a:xfrm>
          <a:prstGeom prst="rect">
            <a:avLst/>
          </a:prstGeom>
          <a:noFill/>
          <a:ln>
            <a:noFill/>
          </a:ln>
        </p:spPr>
        <p:txBody>
          <a:bodyPr spcFirstLastPara="1" wrap="square" lIns="91425" tIns="45700" rIns="91425" bIns="45700" anchor="ctr" anchorCtr="0">
            <a:noAutofit/>
          </a:bodyPr>
          <a:lstStyle/>
          <a:p>
            <a:pPr lvl="0"/>
            <a:r>
              <a:rPr lang="fr-FR" sz="3600" dirty="0">
                <a:solidFill>
                  <a:srgbClr val="586F7C"/>
                </a:solidFill>
                <a:latin typeface="Open Sans"/>
                <a:ea typeface="Open Sans"/>
                <a:cs typeface="Open Sans"/>
                <a:sym typeface="Open Sans"/>
              </a:rPr>
              <a:t>Boîte à outils pour les institutions enregistrées</a:t>
            </a:r>
            <a:endParaRPr sz="3600" dirty="0">
              <a:solidFill>
                <a:srgbClr val="586F7C"/>
              </a:solidFill>
            </a:endParaRPr>
          </a:p>
        </p:txBody>
      </p:sp>
      <p:sp>
        <p:nvSpPr>
          <p:cNvPr id="319" name="Google Shape;319;p22"/>
          <p:cNvSpPr txBox="1">
            <a:spLocks noGrp="1"/>
          </p:cNvSpPr>
          <p:nvPr>
            <p:ph type="body" idx="1"/>
          </p:nvPr>
        </p:nvSpPr>
        <p:spPr>
          <a:xfrm>
            <a:off x="0" y="1830956"/>
            <a:ext cx="4119562" cy="4762676"/>
          </a:xfrm>
          <a:prstGeom prst="rect">
            <a:avLst/>
          </a:prstGeom>
          <a:noFill/>
          <a:ln>
            <a:noFill/>
          </a:ln>
        </p:spPr>
        <p:txBody>
          <a:bodyPr spcFirstLastPara="1" wrap="square" lIns="91425" tIns="45700" rIns="91425" bIns="45700" anchor="t" anchorCtr="0">
            <a:noAutofit/>
          </a:bodyPr>
          <a:lstStyle/>
          <a:p>
            <a:pPr marL="76200" marR="0" lvl="0" indent="0" algn="l" rtl="0">
              <a:lnSpc>
                <a:spcPct val="90000"/>
              </a:lnSpc>
              <a:spcBef>
                <a:spcPts val="1000"/>
              </a:spcBef>
              <a:spcAft>
                <a:spcPts val="0"/>
              </a:spcAft>
              <a:buClr>
                <a:schemeClr val="lt1"/>
              </a:buClr>
              <a:buSzPts val="2400"/>
              <a:buFont typeface="Arial"/>
              <a:buNone/>
            </a:pPr>
            <a:endParaRPr sz="2000" b="0" i="0" u="none" strike="noStrike" cap="none" dirty="0">
              <a:solidFill>
                <a:srgbClr val="3F3F3F"/>
              </a:solidFill>
              <a:latin typeface="Open Sans"/>
              <a:ea typeface="Open Sans"/>
              <a:cs typeface="Open Sans"/>
              <a:sym typeface="Open Sans"/>
            </a:endParaRPr>
          </a:p>
          <a:p>
            <a:pPr lvl="0">
              <a:lnSpc>
                <a:spcPct val="100000"/>
              </a:lnSpc>
              <a:spcBef>
                <a:spcPts val="0"/>
              </a:spcBef>
              <a:buClr>
                <a:schemeClr val="dk1"/>
              </a:buClr>
            </a:pPr>
            <a:r>
              <a:rPr lang="fr-FR" sz="2000" dirty="0">
                <a:solidFill>
                  <a:schemeClr val="bg2"/>
                </a:solidFill>
                <a:latin typeface="Open Sans"/>
                <a:ea typeface="Open Sans"/>
                <a:cs typeface="Open Sans"/>
                <a:sym typeface="Open Sans"/>
              </a:rPr>
              <a:t>La page du matériel de marketing contient plusieurs ressources axées sur la promotion du programme R4L dans les institutions enregistrées - </a:t>
            </a:r>
            <a:r>
              <a:rPr lang="fr-FR" sz="2000" b="1" dirty="0">
                <a:solidFill>
                  <a:schemeClr val="bg2"/>
                </a:solidFill>
                <a:latin typeface="Open Sans"/>
                <a:ea typeface="Open Sans"/>
                <a:cs typeface="Open Sans"/>
                <a:sym typeface="Open Sans"/>
              </a:rPr>
              <a:t>des cartes pour les médias sociaux, des affiches</a:t>
            </a:r>
            <a:r>
              <a:rPr lang="fr-FR" sz="2000" dirty="0">
                <a:solidFill>
                  <a:schemeClr val="bg2"/>
                </a:solidFill>
                <a:latin typeface="Open Sans"/>
                <a:ea typeface="Open Sans"/>
                <a:cs typeface="Open Sans"/>
                <a:sym typeface="Open Sans"/>
              </a:rPr>
              <a:t> et </a:t>
            </a:r>
            <a:r>
              <a:rPr lang="fr-FR" sz="2000" b="1" dirty="0">
                <a:solidFill>
                  <a:schemeClr val="bg2"/>
                </a:solidFill>
                <a:latin typeface="Open Sans"/>
                <a:ea typeface="Open Sans"/>
                <a:cs typeface="Open Sans"/>
                <a:sym typeface="Open Sans"/>
              </a:rPr>
              <a:t>des exemples de textes pour les articles de presse.</a:t>
            </a:r>
          </a:p>
          <a:p>
            <a:pPr lvl="0">
              <a:lnSpc>
                <a:spcPct val="100000"/>
              </a:lnSpc>
              <a:spcBef>
                <a:spcPts val="0"/>
              </a:spcBef>
              <a:buClr>
                <a:schemeClr val="dk1"/>
              </a:buClr>
            </a:pPr>
            <a:endParaRPr lang="fr-FR" sz="2000" dirty="0">
              <a:solidFill>
                <a:schemeClr val="bg2"/>
              </a:solidFill>
              <a:latin typeface="Open Sans"/>
              <a:ea typeface="Open Sans"/>
              <a:cs typeface="Open Sans"/>
              <a:sym typeface="Open Sans"/>
            </a:endParaRPr>
          </a:p>
          <a:p>
            <a:pPr lvl="0">
              <a:lnSpc>
                <a:spcPct val="100000"/>
              </a:lnSpc>
              <a:spcBef>
                <a:spcPts val="0"/>
              </a:spcBef>
              <a:buClr>
                <a:schemeClr val="dk1"/>
              </a:buClr>
            </a:pPr>
            <a:r>
              <a:rPr lang="fr-FR" sz="2000" dirty="0">
                <a:solidFill>
                  <a:schemeClr val="bg2"/>
                </a:solidFill>
                <a:latin typeface="Open Sans"/>
                <a:ea typeface="Open Sans"/>
                <a:cs typeface="Open Sans"/>
                <a:sym typeface="Open Sans"/>
              </a:rPr>
              <a:t>Faites défiler la page </a:t>
            </a:r>
            <a:r>
              <a:rPr lang="fr-FR" sz="2000" dirty="0">
                <a:solidFill>
                  <a:schemeClr val="bg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Matériel de marketing</a:t>
            </a:r>
            <a:r>
              <a:rPr lang="fr-FR" sz="2000" dirty="0">
                <a:solidFill>
                  <a:schemeClr val="bg2"/>
                </a:solidFill>
                <a:latin typeface="Open Sans"/>
                <a:ea typeface="Open Sans"/>
                <a:cs typeface="Open Sans"/>
                <a:sym typeface="Open Sans"/>
              </a:rPr>
              <a:t> pour accéder à ces ressources.</a:t>
            </a:r>
          </a:p>
          <a:p>
            <a:pPr marL="457200" marR="0" lvl="0" indent="-228600" algn="l" rtl="0">
              <a:lnSpc>
                <a:spcPct val="100000"/>
              </a:lnSpc>
              <a:spcBef>
                <a:spcPts val="0"/>
              </a:spcBef>
              <a:spcAft>
                <a:spcPts val="0"/>
              </a:spcAft>
              <a:buClr>
                <a:schemeClr val="dk1"/>
              </a:buClr>
              <a:buSzPts val="2400"/>
              <a:buFont typeface="Arial"/>
              <a:buNone/>
            </a:pPr>
            <a:endParaRPr sz="2000" b="0" i="0" u="none" strike="noStrike" cap="none" dirty="0">
              <a:solidFill>
                <a:srgbClr val="3F3F3F"/>
              </a:solidFill>
              <a:latin typeface="Arial"/>
              <a:ea typeface="Arial"/>
              <a:cs typeface="Arial"/>
              <a:sym typeface="Arial"/>
            </a:endParaRPr>
          </a:p>
          <a:p>
            <a:pPr marL="76200" marR="0" lvl="0" indent="0" algn="l" rtl="0">
              <a:lnSpc>
                <a:spcPct val="100000"/>
              </a:lnSpc>
              <a:spcBef>
                <a:spcPts val="800"/>
              </a:spcBef>
              <a:spcAft>
                <a:spcPts val="0"/>
              </a:spcAft>
              <a:buClr>
                <a:schemeClr val="dk1"/>
              </a:buClr>
              <a:buSzPts val="2400"/>
              <a:buFont typeface="Arial"/>
              <a:buNone/>
            </a:pPr>
            <a:endParaRPr sz="2000" b="0" i="0" u="none" strike="noStrike" cap="none" dirty="0">
              <a:solidFill>
                <a:schemeClr val="dk2"/>
              </a:solidFill>
              <a:latin typeface="Arial"/>
              <a:ea typeface="Arial"/>
              <a:cs typeface="Arial"/>
              <a:sym typeface="Arial"/>
            </a:endParaRPr>
          </a:p>
        </p:txBody>
      </p:sp>
      <p:pic>
        <p:nvPicPr>
          <p:cNvPr id="2" name="Image 1">
            <a:extLst>
              <a:ext uri="{FF2B5EF4-FFF2-40B4-BE49-F238E27FC236}">
                <a16:creationId xmlns:a16="http://schemas.microsoft.com/office/drawing/2014/main" id="{8E3AB3EB-E4EE-4773-B66E-79750D20C510}"/>
              </a:ext>
            </a:extLst>
          </p:cNvPr>
          <p:cNvPicPr>
            <a:picLocks noChangeAspect="1"/>
          </p:cNvPicPr>
          <p:nvPr/>
        </p:nvPicPr>
        <p:blipFill>
          <a:blip r:embed="rId4"/>
          <a:stretch>
            <a:fillRect/>
          </a:stretch>
        </p:blipFill>
        <p:spPr>
          <a:xfrm>
            <a:off x="4344789" y="1831968"/>
            <a:ext cx="7455302" cy="4971474"/>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23"/>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400" dirty="0" err="1">
                <a:solidFill>
                  <a:srgbClr val="586F7C"/>
                </a:solidFill>
                <a:latin typeface="Open Sans" panose="020B0606030504020204" pitchFamily="34" charset="0"/>
                <a:ea typeface="Open Sans" panose="020B0606030504020204" pitchFamily="34" charset="0"/>
                <a:cs typeface="Open Sans" panose="020B0606030504020204" pitchFamily="34" charset="0"/>
              </a:rPr>
              <a:t>Outils</a:t>
            </a:r>
            <a:r>
              <a:rPr lang="en-US" sz="3400" dirty="0">
                <a:solidFill>
                  <a:srgbClr val="586F7C"/>
                </a:solidFill>
                <a:latin typeface="Open Sans" panose="020B0606030504020204" pitchFamily="34" charset="0"/>
                <a:ea typeface="Open Sans" panose="020B0606030504020204" pitchFamily="34" charset="0"/>
                <a:cs typeface="Open Sans" panose="020B0606030504020204" pitchFamily="34" charset="0"/>
              </a:rPr>
              <a:t> de promotion : GOALI</a:t>
            </a:r>
            <a:endParaRPr dirty="0">
              <a:solidFill>
                <a:srgbClr val="586F7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5" name="Google Shape;325;p23"/>
          <p:cNvSpPr txBox="1">
            <a:spLocks noGrp="1"/>
          </p:cNvSpPr>
          <p:nvPr>
            <p:ph type="body" idx="1"/>
          </p:nvPr>
        </p:nvSpPr>
        <p:spPr>
          <a:xfrm>
            <a:off x="0" y="1563127"/>
            <a:ext cx="5246914" cy="5196902"/>
          </a:xfrm>
          <a:prstGeom prst="rect">
            <a:avLst/>
          </a:prstGeom>
          <a:noFill/>
          <a:ln>
            <a:noFill/>
          </a:ln>
        </p:spPr>
        <p:txBody>
          <a:bodyPr spcFirstLastPara="1" wrap="square" lIns="91425" tIns="45700" rIns="91425" bIns="45700" anchor="t" anchorCtr="0">
            <a:noAutofit/>
          </a:bodyPr>
          <a:lstStyle/>
          <a:p>
            <a:pPr lvl="0">
              <a:lnSpc>
                <a:spcPct val="100000"/>
              </a:lnSpc>
              <a:spcBef>
                <a:spcPts val="800"/>
              </a:spcBef>
              <a:buClrTx/>
            </a:pPr>
            <a:r>
              <a:rPr lang="fr-FR" sz="2200" dirty="0">
                <a:solidFill>
                  <a:schemeClr val="bg2"/>
                </a:solidFill>
                <a:latin typeface="Open Sans"/>
                <a:ea typeface="Open Sans"/>
                <a:cs typeface="Open Sans"/>
                <a:sym typeface="Open Sans"/>
              </a:rPr>
              <a:t>Pour des ressources supplémentaires spécifiques à la justice mondiale, consultez le matériel promotionnel de GOALI.</a:t>
            </a:r>
          </a:p>
          <a:p>
            <a:pPr lvl="0">
              <a:lnSpc>
                <a:spcPct val="100000"/>
              </a:lnSpc>
              <a:spcBef>
                <a:spcPts val="800"/>
              </a:spcBef>
              <a:buClrTx/>
            </a:pPr>
            <a:r>
              <a:rPr lang="fr-FR" sz="2200" dirty="0">
                <a:solidFill>
                  <a:schemeClr val="bg2"/>
                </a:solidFill>
                <a:latin typeface="Open Sans"/>
                <a:ea typeface="Open Sans"/>
                <a:cs typeface="Open Sans"/>
                <a:sym typeface="Open Sans"/>
              </a:rPr>
              <a:t>Notez également les liens vers les options du portail GOALI - </a:t>
            </a:r>
            <a:r>
              <a:rPr lang="fr-FR" sz="2200" b="1" dirty="0">
                <a:solidFill>
                  <a:schemeClr val="bg2"/>
                </a:solidFill>
                <a:latin typeface="Open Sans"/>
                <a:ea typeface="Open Sans"/>
                <a:cs typeface="Open Sans"/>
                <a:sym typeface="Open Sans"/>
              </a:rPr>
              <a:t>Accéder au contenu, S'inscrire, Se connecter, Partenaires </a:t>
            </a:r>
            <a:r>
              <a:rPr lang="fr-FR" sz="2200" dirty="0">
                <a:solidFill>
                  <a:schemeClr val="bg2"/>
                </a:solidFill>
                <a:latin typeface="Open Sans"/>
                <a:ea typeface="Open Sans"/>
                <a:cs typeface="Open Sans"/>
                <a:sym typeface="Open Sans"/>
              </a:rPr>
              <a:t>et</a:t>
            </a:r>
            <a:r>
              <a:rPr lang="fr-FR" sz="2200" b="1" dirty="0">
                <a:solidFill>
                  <a:schemeClr val="bg2"/>
                </a:solidFill>
                <a:latin typeface="Open Sans"/>
                <a:ea typeface="Open Sans"/>
                <a:cs typeface="Open Sans"/>
                <a:sym typeface="Open Sans"/>
              </a:rPr>
              <a:t> Matériel de formation. </a:t>
            </a:r>
          </a:p>
          <a:p>
            <a:pPr lvl="0">
              <a:lnSpc>
                <a:spcPct val="100000"/>
              </a:lnSpc>
              <a:spcBef>
                <a:spcPts val="800"/>
              </a:spcBef>
              <a:buClrTx/>
            </a:pPr>
            <a:r>
              <a:rPr lang="fr-FR" sz="2200" dirty="0">
                <a:solidFill>
                  <a:schemeClr val="bg2"/>
                </a:solidFill>
                <a:latin typeface="Open Sans"/>
                <a:ea typeface="Open Sans"/>
                <a:cs typeface="Open Sans"/>
                <a:sym typeface="Open Sans"/>
              </a:rPr>
              <a:t>Pour une leçon sur le matériel du R4L GOALI, voir Présentations de formation Section 4 : </a:t>
            </a:r>
            <a:r>
              <a:rPr lang="fr-FR" sz="2200" b="1" dirty="0">
                <a:solidFill>
                  <a:schemeClr val="bg2"/>
                </a:solidFill>
                <a:latin typeface="Open Sans"/>
                <a:ea typeface="Open Sans"/>
                <a:cs typeface="Open Sans"/>
                <a:sym typeface="Open Sans"/>
              </a:rPr>
              <a:t>Ressources supplémentaires spécifiques à la discipline : Justice globale. </a:t>
            </a:r>
          </a:p>
          <a:p>
            <a:pPr marL="76200" lvl="0" indent="0" algn="l" rtl="0">
              <a:lnSpc>
                <a:spcPct val="100000"/>
              </a:lnSpc>
              <a:spcBef>
                <a:spcPts val="800"/>
              </a:spcBef>
              <a:spcAft>
                <a:spcPts val="0"/>
              </a:spcAft>
              <a:buClrTx/>
              <a:buSzPts val="2400"/>
              <a:buNone/>
            </a:pPr>
            <a:endParaRPr sz="2200" dirty="0"/>
          </a:p>
        </p:txBody>
      </p:sp>
      <p:pic>
        <p:nvPicPr>
          <p:cNvPr id="326" name="Google Shape;326;p23"/>
          <p:cNvPicPr preferRelativeResize="0"/>
          <p:nvPr/>
        </p:nvPicPr>
        <p:blipFill rotWithShape="1">
          <a:blip r:embed="rId3">
            <a:alphaModFix/>
          </a:blip>
          <a:srcRect/>
          <a:stretch/>
        </p:blipFill>
        <p:spPr>
          <a:xfrm>
            <a:off x="5669952" y="1883229"/>
            <a:ext cx="6139358" cy="4876800"/>
          </a:xfrm>
          <a:prstGeom prst="rect">
            <a:avLst/>
          </a:prstGeom>
          <a:noFill/>
          <a:ln>
            <a:noFill/>
          </a:ln>
        </p:spPr>
      </p:pic>
      <p:cxnSp>
        <p:nvCxnSpPr>
          <p:cNvPr id="327" name="Google Shape;327;p23"/>
          <p:cNvCxnSpPr>
            <a:cxnSpLocks/>
          </p:cNvCxnSpPr>
          <p:nvPr/>
        </p:nvCxnSpPr>
        <p:spPr>
          <a:xfrm flipV="1">
            <a:off x="3739243" y="4196443"/>
            <a:ext cx="6482443" cy="489857"/>
          </a:xfrm>
          <a:prstGeom prst="straightConnector1">
            <a:avLst/>
          </a:prstGeom>
          <a:noFill/>
          <a:ln w="19050" cap="flat" cmpd="sng">
            <a:solidFill>
              <a:srgbClr val="FF0000"/>
            </a:solidFill>
            <a:prstDash val="solid"/>
            <a:round/>
            <a:headEnd type="none" w="sm" len="sm"/>
            <a:tailEnd type="triangl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
          <p:cNvSpPr txBox="1">
            <a:spLocks noGrp="1"/>
          </p:cNvSpPr>
          <p:nvPr>
            <p:ph type="title"/>
          </p:nvPr>
        </p:nvSpPr>
        <p:spPr>
          <a:xfrm>
            <a:off x="0" y="620375"/>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Font typeface="Gill Sans"/>
              <a:buNone/>
            </a:pPr>
            <a:r>
              <a:rPr lang="en-US" sz="3600" dirty="0" err="1">
                <a:solidFill>
                  <a:srgbClr val="586F7C"/>
                </a:solidFill>
                <a:latin typeface="Open Sans"/>
                <a:ea typeface="Open Sans"/>
                <a:cs typeface="Open Sans"/>
                <a:sym typeface="Open Sans"/>
              </a:rPr>
              <a:t>Objectifs</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d’apprentissage</a:t>
            </a:r>
            <a:endParaRPr sz="3600" dirty="0">
              <a:solidFill>
                <a:srgbClr val="586F7C"/>
              </a:solidFill>
              <a:latin typeface="Open Sans"/>
              <a:ea typeface="Open Sans"/>
              <a:cs typeface="Open Sans"/>
              <a:sym typeface="Open Sans"/>
            </a:endParaRPr>
          </a:p>
        </p:txBody>
      </p:sp>
      <p:sp>
        <p:nvSpPr>
          <p:cNvPr id="92" name="Google Shape;92;p2"/>
          <p:cNvSpPr txBox="1">
            <a:spLocks noGrp="1"/>
          </p:cNvSpPr>
          <p:nvPr>
            <p:ph type="body" idx="1"/>
          </p:nvPr>
        </p:nvSpPr>
        <p:spPr>
          <a:xfrm>
            <a:off x="255337" y="5321827"/>
            <a:ext cx="11481600" cy="1372888"/>
          </a:xfrm>
          <a:prstGeom prst="rect">
            <a:avLst/>
          </a:prstGeom>
          <a:noFill/>
          <a:ln>
            <a:noFill/>
          </a:ln>
        </p:spPr>
        <p:txBody>
          <a:bodyPr spcFirstLastPara="1" wrap="square" lIns="91425" tIns="45700" rIns="91425" bIns="45700" anchor="t" anchorCtr="0">
            <a:normAutofit fontScale="92500" lnSpcReduction="10000"/>
          </a:bodyPr>
          <a:lstStyle/>
          <a:p>
            <a:pPr marL="0" lvl="0" indent="0">
              <a:lnSpc>
                <a:spcPct val="150000"/>
              </a:lnSpc>
              <a:spcBef>
                <a:spcPts val="0"/>
              </a:spcBef>
              <a:buSzPct val="127497"/>
              <a:buNone/>
            </a:pPr>
            <a:r>
              <a:rPr lang="fr-FR" sz="2035"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Remarque </a:t>
            </a:r>
            <a:r>
              <a:rPr lang="fr-FR" sz="2035"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 pour remplir l'outil de plan de marketing, imprimez une copie de la feuille de calcul et saisissez les informations manuellement ou téléchargez une copie et utilisez votre ordinateur pour saisir les données. </a:t>
            </a:r>
            <a:r>
              <a:rPr lang="fr-FR" sz="2035" dirty="0">
                <a:solidFill>
                  <a:schemeClr val="bg2"/>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
                  </a:ext>
                </a:extLst>
              </a:rPr>
              <a:t>Dans les diapositives suivantes, les liens vers les feuilles de calcul sont indiqués.</a:t>
            </a:r>
          </a:p>
        </p:txBody>
      </p:sp>
      <p:sp>
        <p:nvSpPr>
          <p:cNvPr id="4" name="Rectangle 3">
            <a:extLst>
              <a:ext uri="{FF2B5EF4-FFF2-40B4-BE49-F238E27FC236}">
                <a16:creationId xmlns:a16="http://schemas.microsoft.com/office/drawing/2014/main" id="{DA4734DD-2CBA-437A-BF67-3B9AC844BB25}"/>
              </a:ext>
            </a:extLst>
          </p:cNvPr>
          <p:cNvSpPr/>
          <p:nvPr/>
        </p:nvSpPr>
        <p:spPr>
          <a:xfrm>
            <a:off x="0" y="1701275"/>
            <a:ext cx="11992275" cy="3785652"/>
          </a:xfrm>
          <a:prstGeom prst="rect">
            <a:avLst/>
          </a:prstGeom>
        </p:spPr>
        <p:txBody>
          <a:bodyPr wrap="square">
            <a:spAutoFit/>
          </a:bodyPr>
          <a:lstStyle/>
          <a:p>
            <a:pPr marL="285750" indent="-285750">
              <a:buFont typeface="Arial" panose="020B0604020202020204" pitchFamily="34" charset="0"/>
              <a:buChar char="•"/>
            </a:pPr>
            <a:r>
              <a:rPr lang="fr-FR" sz="2400" dirty="0">
                <a:solidFill>
                  <a:schemeClr val="bg2"/>
                </a:solidFill>
                <a:latin typeface="Open Sans" panose="020B0604020202020204" charset="0"/>
                <a:ea typeface="Open Sans" panose="020B0604020202020204" charset="0"/>
                <a:cs typeface="Open Sans" panose="020B0604020202020204" charset="0"/>
                <a:sym typeface="Open Sans"/>
              </a:rPr>
              <a:t>Comprendre les avantages de la commercialisation et de la promotion de Research4Life dans votre établissement</a:t>
            </a:r>
          </a:p>
          <a:p>
            <a:pPr marL="285750" indent="-285750">
              <a:buFont typeface="Arial" panose="020B0604020202020204" pitchFamily="34" charset="0"/>
              <a:buChar char="•"/>
            </a:pPr>
            <a:r>
              <a:rPr lang="fr-FR" sz="2400" dirty="0">
                <a:solidFill>
                  <a:schemeClr val="bg2"/>
                </a:solidFill>
                <a:latin typeface="Open Sans" panose="020B0604020202020204" charset="0"/>
                <a:ea typeface="Open Sans" panose="020B0604020202020204" charset="0"/>
                <a:cs typeface="Open Sans" panose="020B0604020202020204" charset="0"/>
                <a:sym typeface="Open Sans"/>
              </a:rPr>
              <a:t>Préparer un plan de marketing de Research4Life basé sur les besoins des utilisateurs de votre institution.</a:t>
            </a:r>
          </a:p>
          <a:p>
            <a:pPr marL="285750" indent="-285750">
              <a:buFont typeface="Arial" panose="020B0604020202020204" pitchFamily="34" charset="0"/>
              <a:buChar char="•"/>
            </a:pPr>
            <a:r>
              <a:rPr lang="fr-FR" sz="2400" dirty="0">
                <a:solidFill>
                  <a:schemeClr val="bg2"/>
                </a:solidFill>
                <a:latin typeface="Open Sans" panose="020B0604020202020204" charset="0"/>
                <a:ea typeface="Open Sans" panose="020B0604020202020204" charset="0"/>
                <a:cs typeface="Open Sans" panose="020B0604020202020204" charset="0"/>
                <a:sym typeface="Open Sans"/>
              </a:rPr>
              <a:t>Élaborer un plan d'atelier pour former les membres de votre institution à l'utilisation des ressources de Research4Life en fonction des besoins spécifiques des utilisateurs. </a:t>
            </a:r>
          </a:p>
          <a:p>
            <a:pPr marL="285750" indent="-285750">
              <a:buFont typeface="Arial" panose="020B0604020202020204" pitchFamily="34" charset="0"/>
              <a:buChar char="•"/>
            </a:pPr>
            <a:r>
              <a:rPr lang="fr-FR" sz="2400" dirty="0">
                <a:solidFill>
                  <a:schemeClr val="bg2"/>
                </a:solidFill>
                <a:latin typeface="Open Sans" panose="020B0604020202020204" charset="0"/>
                <a:ea typeface="Open Sans" panose="020B0604020202020204" charset="0"/>
                <a:cs typeface="Open Sans" panose="020B0604020202020204" charset="0"/>
                <a:sym typeface="Open Sans"/>
              </a:rPr>
              <a:t>Savoir où trouver le matériel de formation, de marketing et de promotion de Research4Life.</a:t>
            </a:r>
          </a:p>
          <a:p>
            <a:pPr marL="285750" indent="-285750">
              <a:buFont typeface="Arial" panose="020B0604020202020204" pitchFamily="34" charset="0"/>
              <a:buChar char="•"/>
            </a:pPr>
            <a:endParaRPr lang="fr-FR" sz="2400" dirty="0">
              <a:solidFill>
                <a:srgbClr val="FF0000"/>
              </a:solidFill>
              <a:latin typeface="Open Sans" panose="020B0604020202020204" charset="0"/>
              <a:ea typeface="Open Sans" panose="020B0604020202020204" charset="0"/>
              <a:cs typeface="Open Sans" panose="020B0604020202020204" charset="0"/>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2" name="Image 1">
            <a:extLst>
              <a:ext uri="{FF2B5EF4-FFF2-40B4-BE49-F238E27FC236}">
                <a16:creationId xmlns:a16="http://schemas.microsoft.com/office/drawing/2014/main" id="{DA2673DE-4FF3-4910-8BFA-88D29E2991F1}"/>
              </a:ext>
            </a:extLst>
          </p:cNvPr>
          <p:cNvPicPr>
            <a:picLocks noChangeAspect="1"/>
          </p:cNvPicPr>
          <p:nvPr/>
        </p:nvPicPr>
        <p:blipFill>
          <a:blip r:embed="rId3"/>
          <a:stretch>
            <a:fillRect/>
          </a:stretch>
        </p:blipFill>
        <p:spPr>
          <a:xfrm>
            <a:off x="4638256" y="1715296"/>
            <a:ext cx="7242647" cy="4304478"/>
          </a:xfrm>
          <a:prstGeom prst="rect">
            <a:avLst/>
          </a:prstGeom>
        </p:spPr>
      </p:pic>
      <p:sp>
        <p:nvSpPr>
          <p:cNvPr id="335" name="Google Shape;335;p29"/>
          <p:cNvSpPr txBox="1">
            <a:spLocks noGrp="1"/>
          </p:cNvSpPr>
          <p:nvPr>
            <p:ph type="title"/>
          </p:nvPr>
        </p:nvSpPr>
        <p:spPr>
          <a:xfrm>
            <a:off x="0" y="378608"/>
            <a:ext cx="825958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400" dirty="0">
                <a:solidFill>
                  <a:srgbClr val="586F7C"/>
                </a:solidFill>
                <a:latin typeface="Open Sans"/>
                <a:ea typeface="Open Sans"/>
                <a:cs typeface="Open Sans"/>
                <a:sym typeface="Open Sans"/>
              </a:rPr>
              <a:t>Promouvoir votre bibliothèque/</a:t>
            </a:r>
            <a:br>
              <a:rPr lang="fr-FR" sz="3400" dirty="0">
                <a:solidFill>
                  <a:srgbClr val="586F7C"/>
                </a:solidFill>
                <a:latin typeface="Open Sans"/>
                <a:ea typeface="Open Sans"/>
                <a:cs typeface="Open Sans"/>
                <a:sym typeface="Open Sans"/>
              </a:rPr>
            </a:br>
            <a:r>
              <a:rPr lang="fr-FR" sz="3400" dirty="0">
                <a:solidFill>
                  <a:srgbClr val="586F7C"/>
                </a:solidFill>
                <a:latin typeface="Open Sans"/>
                <a:ea typeface="Open Sans"/>
                <a:cs typeface="Open Sans"/>
                <a:sym typeface="Open Sans"/>
              </a:rPr>
              <a:t>« Plaider en faveur du changement »</a:t>
            </a:r>
            <a:endParaRPr sz="3400" dirty="0">
              <a:solidFill>
                <a:srgbClr val="586F7C"/>
              </a:solidFill>
              <a:latin typeface="Open Sans"/>
              <a:ea typeface="Open Sans"/>
              <a:cs typeface="Open Sans"/>
              <a:sym typeface="Open Sans"/>
            </a:endParaRPr>
          </a:p>
        </p:txBody>
      </p:sp>
      <p:sp>
        <p:nvSpPr>
          <p:cNvPr id="336" name="Google Shape;336;p29"/>
          <p:cNvSpPr txBox="1">
            <a:spLocks noGrp="1"/>
          </p:cNvSpPr>
          <p:nvPr>
            <p:ph type="body" idx="1"/>
          </p:nvPr>
        </p:nvSpPr>
        <p:spPr>
          <a:xfrm>
            <a:off x="-124197" y="1628185"/>
            <a:ext cx="4543796" cy="4478700"/>
          </a:xfrm>
          <a:prstGeom prst="rect">
            <a:avLst/>
          </a:prstGeom>
          <a:noFill/>
          <a:ln>
            <a:noFill/>
          </a:ln>
        </p:spPr>
        <p:txBody>
          <a:bodyPr spcFirstLastPara="1" wrap="square" lIns="91425" tIns="45700" rIns="91425" bIns="45700" anchor="t" anchorCtr="0">
            <a:noAutofit/>
          </a:bodyPr>
          <a:lstStyle/>
          <a:p>
            <a:pPr lvl="0">
              <a:lnSpc>
                <a:spcPct val="100000"/>
              </a:lnSpc>
              <a:spcBef>
                <a:spcPts val="0"/>
              </a:spcBef>
              <a:buClr>
                <a:schemeClr val="dk1"/>
              </a:buClr>
            </a:pPr>
            <a:r>
              <a:rPr lang="fr-FR" sz="2000" dirty="0">
                <a:solidFill>
                  <a:srgbClr val="3F3F3F"/>
                </a:solidFill>
                <a:latin typeface="Open Sans"/>
                <a:ea typeface="Open Sans"/>
                <a:cs typeface="Open Sans"/>
                <a:sym typeface="Open Sans"/>
              </a:rPr>
              <a:t>Cette page comprend le </a:t>
            </a:r>
            <a:r>
              <a:rPr lang="fr-FR" sz="2000" b="1" dirty="0">
                <a:solidFill>
                  <a:srgbClr val="3F3F3F"/>
                </a:solidFill>
                <a:latin typeface="Open Sans"/>
                <a:ea typeface="Open Sans"/>
                <a:cs typeface="Open Sans"/>
                <a:sym typeface="Open Sans"/>
              </a:rPr>
              <a:t>kit de plaidoyer,</a:t>
            </a:r>
            <a:r>
              <a:rPr lang="fr-FR" sz="2000" dirty="0">
                <a:solidFill>
                  <a:srgbClr val="3F3F3F"/>
                </a:solidFill>
                <a:latin typeface="Open Sans"/>
                <a:ea typeface="Open Sans"/>
                <a:cs typeface="Open Sans"/>
                <a:sym typeface="Open Sans"/>
              </a:rPr>
              <a:t> la </a:t>
            </a:r>
            <a:r>
              <a:rPr lang="fr-FR" sz="2000" b="1" dirty="0">
                <a:solidFill>
                  <a:srgbClr val="3F3F3F"/>
                </a:solidFill>
                <a:latin typeface="Open Sans"/>
                <a:ea typeface="Open Sans"/>
                <a:cs typeface="Open Sans"/>
                <a:sym typeface="Open Sans"/>
              </a:rPr>
              <a:t>présentation PowerPoint du kit de plaidoyer </a:t>
            </a:r>
            <a:r>
              <a:rPr lang="fr-FR" sz="2000" dirty="0">
                <a:solidFill>
                  <a:srgbClr val="3F3F3F"/>
                </a:solidFill>
                <a:latin typeface="Open Sans"/>
                <a:ea typeface="Open Sans"/>
                <a:cs typeface="Open Sans"/>
                <a:sym typeface="Open Sans"/>
              </a:rPr>
              <a:t>et la </a:t>
            </a:r>
            <a:r>
              <a:rPr lang="fr-FR" sz="2000" b="1" dirty="0">
                <a:solidFill>
                  <a:srgbClr val="3F3F3F"/>
                </a:solidFill>
                <a:latin typeface="Open Sans"/>
                <a:ea typeface="Open Sans"/>
                <a:cs typeface="Open Sans"/>
                <a:sym typeface="Open Sans"/>
              </a:rPr>
              <a:t>fiche d'information</a:t>
            </a:r>
            <a:r>
              <a:rPr lang="fr-FR" sz="2000" dirty="0">
                <a:solidFill>
                  <a:srgbClr val="3F3F3F"/>
                </a:solidFill>
                <a:latin typeface="Open Sans"/>
                <a:ea typeface="Open Sans"/>
                <a:cs typeface="Open Sans"/>
                <a:sym typeface="Open Sans"/>
              </a:rPr>
              <a:t>.</a:t>
            </a:r>
          </a:p>
          <a:p>
            <a:pPr lvl="0">
              <a:lnSpc>
                <a:spcPct val="100000"/>
              </a:lnSpc>
              <a:spcBef>
                <a:spcPts val="0"/>
              </a:spcBef>
              <a:buClr>
                <a:schemeClr val="dk1"/>
              </a:buClr>
            </a:pPr>
            <a:r>
              <a:rPr lang="fr-FR" sz="2000" dirty="0">
                <a:solidFill>
                  <a:srgbClr val="3F3F3F"/>
                </a:solidFill>
                <a:latin typeface="Open Sans"/>
                <a:ea typeface="Open Sans"/>
                <a:cs typeface="Open Sans"/>
                <a:sym typeface="Open Sans"/>
              </a:rPr>
              <a:t>Veuillez noter que le </a:t>
            </a:r>
            <a:r>
              <a:rPr lang="fr-FR" sz="2000" b="1" dirty="0">
                <a:solidFill>
                  <a:srgbClr val="3F3F3F"/>
                </a:solidFill>
                <a:latin typeface="Open Sans"/>
                <a:ea typeface="Open Sans"/>
                <a:cs typeface="Open Sans"/>
                <a:sym typeface="Open Sans"/>
              </a:rPr>
              <a:t>kit et la présentation </a:t>
            </a:r>
            <a:r>
              <a:rPr lang="fr-FR" sz="2000" dirty="0">
                <a:solidFill>
                  <a:srgbClr val="3F3F3F"/>
                </a:solidFill>
                <a:latin typeface="Open Sans"/>
                <a:ea typeface="Open Sans"/>
                <a:cs typeface="Open Sans"/>
                <a:sym typeface="Open Sans"/>
              </a:rPr>
              <a:t>sont disponibles en anglais, en espagnol et en français.</a:t>
            </a:r>
          </a:p>
          <a:p>
            <a:pPr lvl="0">
              <a:lnSpc>
                <a:spcPct val="100000"/>
              </a:lnSpc>
              <a:spcBef>
                <a:spcPts val="0"/>
              </a:spcBef>
              <a:buClr>
                <a:schemeClr val="dk1"/>
              </a:buClr>
            </a:pPr>
            <a:r>
              <a:rPr lang="fr-FR" sz="2000" dirty="0">
                <a:solidFill>
                  <a:srgbClr val="3F3F3F"/>
                </a:solidFill>
                <a:latin typeface="Open Sans"/>
                <a:ea typeface="Open Sans"/>
                <a:cs typeface="Open Sans"/>
                <a:sym typeface="Open Sans"/>
              </a:rPr>
              <a:t>Ce matériel sera d'une aide précieuse pour les présentations liées à la promotion. </a:t>
            </a:r>
          </a:p>
          <a:p>
            <a:pPr lvl="0">
              <a:lnSpc>
                <a:spcPct val="100000"/>
              </a:lnSpc>
              <a:spcBef>
                <a:spcPts val="0"/>
              </a:spcBef>
              <a:buClr>
                <a:schemeClr val="dk1"/>
              </a:buClr>
            </a:pPr>
            <a:r>
              <a:rPr lang="fr-FR" sz="2000" dirty="0">
                <a:solidFill>
                  <a:srgbClr val="3F3F3F"/>
                </a:solidFill>
                <a:latin typeface="Open Sans"/>
                <a:ea typeface="Open Sans"/>
                <a:cs typeface="Open Sans"/>
                <a:sym typeface="Open Sans"/>
              </a:rPr>
              <a:t>Faites défiler vers le bas jusqu'à la section </a:t>
            </a:r>
            <a:r>
              <a:rPr lang="fr-FR" sz="2000" b="1" dirty="0">
                <a:solidFill>
                  <a:srgbClr val="3F3F3F"/>
                </a:solidFill>
                <a:latin typeface="Open Sans"/>
                <a:ea typeface="Open Sans"/>
                <a:cs typeface="Open Sans"/>
                <a:sym typeface="Open Sans"/>
              </a:rPr>
              <a:t>Promotion, plaidoyer et marketing </a:t>
            </a:r>
            <a:r>
              <a:rPr lang="fr-FR" sz="2000" dirty="0">
                <a:solidFill>
                  <a:srgbClr val="3F3F3F"/>
                </a:solidFill>
                <a:latin typeface="Open Sans"/>
                <a:ea typeface="Open Sans"/>
                <a:cs typeface="Open Sans"/>
                <a:sym typeface="Open Sans"/>
              </a:rPr>
              <a:t>du Hub des bibliothécaires pour accéder au </a:t>
            </a:r>
            <a:r>
              <a:rPr lang="fr-FR" sz="2000" dirty="0">
                <a:solidFill>
                  <a:srgbClr val="3F3F3F"/>
                </a:solidFill>
                <a:latin typeface="Open Sans"/>
                <a:ea typeface="Open Sans"/>
                <a:cs typeface="Open Sans"/>
                <a:sym typeface="Open Sans"/>
                <a:hlinkClick r:id="rId4"/>
              </a:rPr>
              <a:t>kit d'outils de plaidoyer</a:t>
            </a:r>
            <a:r>
              <a:rPr lang="fr-FR" sz="2000" dirty="0">
                <a:solidFill>
                  <a:srgbClr val="3F3F3F"/>
                </a:solidFill>
                <a:latin typeface="Open Sans"/>
                <a:ea typeface="Open Sans"/>
                <a:cs typeface="Open Sans"/>
                <a:sym typeface="Open Sans"/>
              </a:rPr>
              <a:t>. </a:t>
            </a:r>
          </a:p>
        </p:txBody>
      </p:sp>
      <p:sp>
        <p:nvSpPr>
          <p:cNvPr id="337" name="Google Shape;337;p29"/>
          <p:cNvSpPr/>
          <p:nvPr/>
        </p:nvSpPr>
        <p:spPr>
          <a:xfrm>
            <a:off x="4724400" y="5282811"/>
            <a:ext cx="1371600" cy="726105"/>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cxnSp>
        <p:nvCxnSpPr>
          <p:cNvPr id="338" name="Google Shape;338;p29"/>
          <p:cNvCxnSpPr>
            <a:cxnSpLocks/>
          </p:cNvCxnSpPr>
          <p:nvPr/>
        </p:nvCxnSpPr>
        <p:spPr>
          <a:xfrm flipV="1">
            <a:off x="3820886" y="5584372"/>
            <a:ext cx="816428" cy="778301"/>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3"/>
          <p:cNvSpPr txBox="1">
            <a:spLocks noGrp="1"/>
          </p:cNvSpPr>
          <p:nvPr>
            <p:ph type="title"/>
          </p:nvPr>
        </p:nvSpPr>
        <p:spPr>
          <a:xfrm>
            <a:off x="0" y="371634"/>
            <a:ext cx="825958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sz="3600" dirty="0" err="1">
                <a:solidFill>
                  <a:srgbClr val="586F7C"/>
                </a:solidFill>
                <a:latin typeface="Open Sans"/>
                <a:ea typeface="Open Sans"/>
                <a:cs typeface="Open Sans"/>
                <a:sym typeface="Open Sans"/>
              </a:rPr>
              <a:t>Voix</a:t>
            </a:r>
            <a:r>
              <a:rPr lang="en-US" sz="3600" dirty="0">
                <a:solidFill>
                  <a:srgbClr val="586F7C"/>
                </a:solidFill>
                <a:latin typeface="Open Sans"/>
                <a:ea typeface="Open Sans"/>
                <a:cs typeface="Open Sans"/>
                <a:sym typeface="Open Sans"/>
              </a:rPr>
              <a:t> de Research4Life</a:t>
            </a:r>
            <a:endParaRPr sz="3600" dirty="0"/>
          </a:p>
        </p:txBody>
      </p:sp>
      <p:grpSp>
        <p:nvGrpSpPr>
          <p:cNvPr id="265" name="Google Shape;265;p33"/>
          <p:cNvGrpSpPr/>
          <p:nvPr/>
        </p:nvGrpSpPr>
        <p:grpSpPr>
          <a:xfrm>
            <a:off x="74128" y="1832217"/>
            <a:ext cx="11797258" cy="3936960"/>
            <a:chOff x="0" y="255878"/>
            <a:chExt cx="11797258" cy="3936960"/>
          </a:xfrm>
        </p:grpSpPr>
        <p:sp>
          <p:nvSpPr>
            <p:cNvPr id="266" name="Google Shape;266;p33"/>
            <p:cNvSpPr/>
            <p:nvPr/>
          </p:nvSpPr>
          <p:spPr>
            <a:xfrm>
              <a:off x="0" y="255878"/>
              <a:ext cx="11797258" cy="823680"/>
            </a:xfrm>
            <a:prstGeom prst="roundRect">
              <a:avLst>
                <a:gd name="adj" fmla="val 16667"/>
              </a:avLst>
            </a:prstGeom>
            <a:solidFill>
              <a:srgbClr val="F8981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33"/>
            <p:cNvSpPr txBox="1"/>
            <p:nvPr/>
          </p:nvSpPr>
          <p:spPr>
            <a:xfrm>
              <a:off x="40209" y="296087"/>
              <a:ext cx="11716840" cy="743262"/>
            </a:xfrm>
            <a:prstGeom prst="rect">
              <a:avLst/>
            </a:prstGeom>
            <a:noFill/>
            <a:ln>
              <a:noFill/>
            </a:ln>
          </p:spPr>
          <p:txBody>
            <a:bodyPr spcFirstLastPara="1" wrap="square" lIns="121900" tIns="121900" rIns="121900" bIns="121900" anchor="ctr" anchorCtr="0">
              <a:noAutofit/>
            </a:bodyPr>
            <a:lstStyle/>
            <a:p>
              <a:pPr lvl="0">
                <a:lnSpc>
                  <a:spcPct val="90000"/>
                </a:lnSpc>
                <a:buSzPts val="3200"/>
              </a:pPr>
              <a:r>
                <a:rPr lang="fr-FR" sz="3200" b="1" dirty="0">
                  <a:solidFill>
                    <a:schemeClr val="lt1"/>
                  </a:solidFill>
                  <a:latin typeface="Open Sans"/>
                  <a:ea typeface="Open Sans"/>
                  <a:cs typeface="Open Sans"/>
                  <a:sym typeface="Open Sans"/>
                </a:rPr>
                <a:t>La section Voix propose des liens vers :</a:t>
              </a:r>
              <a:endParaRPr sz="3200" b="1" i="0" u="none" strike="noStrike" cap="none" dirty="0">
                <a:solidFill>
                  <a:schemeClr val="lt1"/>
                </a:solidFill>
                <a:latin typeface="Open Sans"/>
                <a:ea typeface="Open Sans"/>
                <a:cs typeface="Open Sans"/>
                <a:sym typeface="Open Sans"/>
              </a:endParaRPr>
            </a:p>
          </p:txBody>
        </p:sp>
        <p:sp>
          <p:nvSpPr>
            <p:cNvPr id="268" name="Google Shape;268;p33"/>
            <p:cNvSpPr/>
            <p:nvPr/>
          </p:nvSpPr>
          <p:spPr>
            <a:xfrm>
              <a:off x="0" y="1079558"/>
              <a:ext cx="11797258" cy="311328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33"/>
            <p:cNvSpPr txBox="1"/>
            <p:nvPr/>
          </p:nvSpPr>
          <p:spPr>
            <a:xfrm>
              <a:off x="0" y="1079558"/>
              <a:ext cx="11797258" cy="3113280"/>
            </a:xfrm>
            <a:prstGeom prst="rect">
              <a:avLst/>
            </a:prstGeom>
            <a:noFill/>
            <a:ln>
              <a:noFill/>
            </a:ln>
          </p:spPr>
          <p:txBody>
            <a:bodyPr spcFirstLastPara="1" wrap="square" lIns="374550" tIns="40625" rIns="227575" bIns="40625" anchor="t" anchorCtr="0">
              <a:noAutofit/>
            </a:bodyPr>
            <a:lstStyle/>
            <a:p>
              <a:pPr marL="457200" lvl="0" indent="-387350">
                <a:lnSpc>
                  <a:spcPct val="90000"/>
                </a:lnSpc>
                <a:buSzPts val="2500"/>
                <a:buFont typeface="Open Sans"/>
                <a:buChar char="●"/>
              </a:pPr>
              <a:r>
                <a:rPr lang="fr-FR" sz="2500" b="1" dirty="0">
                  <a:solidFill>
                    <a:srgbClr val="3F3F3F"/>
                  </a:solidFill>
                  <a:latin typeface="Open Sans"/>
                  <a:ea typeface="Open Sans"/>
                  <a:cs typeface="Open Sans"/>
                  <a:sym typeface="Open Sans"/>
                </a:rPr>
                <a:t>Histoires de changement </a:t>
              </a:r>
              <a:r>
                <a:rPr lang="fr-FR" sz="2500" dirty="0">
                  <a:solidFill>
                    <a:srgbClr val="3F3F3F"/>
                  </a:solidFill>
                  <a:latin typeface="Open Sans"/>
                  <a:ea typeface="Open Sans"/>
                  <a:cs typeface="Open Sans"/>
                  <a:sym typeface="Open Sans"/>
                </a:rPr>
                <a:t>: une série de vidéos et de reportages photo illustrant l'impact de l'accès à l'information dans le monde en développement. </a:t>
              </a:r>
            </a:p>
            <a:p>
              <a:pPr marL="457200" lvl="0" indent="-387350">
                <a:lnSpc>
                  <a:spcPct val="90000"/>
                </a:lnSpc>
                <a:buSzPts val="2500"/>
                <a:buFont typeface="Open Sans"/>
                <a:buChar char="●"/>
              </a:pPr>
              <a:r>
                <a:rPr lang="fr-FR" sz="2500" b="1" dirty="0">
                  <a:solidFill>
                    <a:srgbClr val="3F3F3F"/>
                  </a:solidFill>
                  <a:latin typeface="Open Sans"/>
                  <a:ea typeface="Open Sans"/>
                  <a:cs typeface="Open Sans"/>
                  <a:sym typeface="Open Sans"/>
                </a:rPr>
                <a:t>Brochures d'études de cas </a:t>
              </a:r>
              <a:r>
                <a:rPr lang="fr-FR" sz="2500" dirty="0">
                  <a:solidFill>
                    <a:srgbClr val="3F3F3F"/>
                  </a:solidFill>
                  <a:latin typeface="Open Sans"/>
                  <a:ea typeface="Open Sans"/>
                  <a:cs typeface="Open Sans"/>
                  <a:sym typeface="Open Sans"/>
                </a:rPr>
                <a:t>: un aperçu de la façon dont l'accès à la recherche évaluée par les pairs de Research4Life profite à la santé, au bien-être et au développement économique et social des communautés dans le monde en développement.</a:t>
              </a:r>
              <a:r>
                <a:rPr lang="en-US" sz="2500" b="0" i="0" u="none" strike="noStrike" cap="none" dirty="0">
                  <a:solidFill>
                    <a:srgbClr val="3F3F3F"/>
                  </a:solidFill>
                  <a:latin typeface="Open Sans"/>
                  <a:ea typeface="Open Sans"/>
                  <a:cs typeface="Open Sans"/>
                  <a:sym typeface="Open Sans"/>
                </a:rPr>
                <a:t> </a:t>
              </a:r>
              <a:endParaRPr sz="2500" b="0" i="0" u="none" strike="noStrike" cap="none" dirty="0">
                <a:solidFill>
                  <a:srgbClr val="3F3F3F"/>
                </a:solidFill>
                <a:latin typeface="Open Sans"/>
                <a:ea typeface="Open Sans"/>
                <a:cs typeface="Open Sans"/>
                <a:sym typeface="Open Sans"/>
              </a:endParaRPr>
            </a:p>
            <a:p>
              <a:pPr marL="457200" lvl="0" indent="-387350">
                <a:lnSpc>
                  <a:spcPct val="90000"/>
                </a:lnSpc>
                <a:buSzPts val="2500"/>
                <a:buFont typeface="Open Sans"/>
                <a:buChar char="●"/>
              </a:pPr>
              <a:r>
                <a:rPr lang="en-US" sz="2500" b="1" dirty="0" err="1">
                  <a:solidFill>
                    <a:srgbClr val="3F3F3F"/>
                  </a:solidFill>
                  <a:latin typeface="Open Sans"/>
                  <a:ea typeface="Open Sans"/>
                  <a:cs typeface="Open Sans"/>
                  <a:sym typeface="Open Sans"/>
                </a:rPr>
                <a:t>Témoignages</a:t>
              </a:r>
              <a:r>
                <a:rPr lang="en-US" sz="2500" dirty="0">
                  <a:solidFill>
                    <a:srgbClr val="3F3F3F"/>
                  </a:solidFill>
                  <a:latin typeface="Open Sans"/>
                  <a:ea typeface="Open Sans"/>
                  <a:cs typeface="Open Sans"/>
                  <a:sym typeface="Open Sans"/>
                </a:rPr>
                <a:t> </a:t>
              </a:r>
              <a:r>
                <a:rPr lang="en-US" sz="2500" dirty="0" err="1">
                  <a:solidFill>
                    <a:srgbClr val="3F3F3F"/>
                  </a:solidFill>
                  <a:latin typeface="Open Sans"/>
                  <a:ea typeface="Open Sans"/>
                  <a:cs typeface="Open Sans"/>
                  <a:sym typeface="Open Sans"/>
                </a:rPr>
                <a:t>d'utilisateurs</a:t>
              </a:r>
              <a:r>
                <a:rPr lang="en-US" sz="2500" dirty="0">
                  <a:solidFill>
                    <a:srgbClr val="3F3F3F"/>
                  </a:solidFill>
                  <a:latin typeface="Open Sans"/>
                  <a:ea typeface="Open Sans"/>
                  <a:cs typeface="Open Sans"/>
                  <a:sym typeface="Open Sans"/>
                </a:rPr>
                <a:t> de Research4Life</a:t>
              </a:r>
              <a:endParaRPr sz="2500" b="0" i="0" u="none" strike="noStrike" cap="none" dirty="0">
                <a:solidFill>
                  <a:srgbClr val="3F3F3F"/>
                </a:solidFill>
                <a:latin typeface="Open Sans"/>
                <a:ea typeface="Open Sans"/>
                <a:cs typeface="Open Sans"/>
                <a:sym typeface="Open Sans"/>
              </a:endParaRPr>
            </a:p>
            <a:p>
              <a:pPr marL="457200" lvl="0" indent="-387350">
                <a:lnSpc>
                  <a:spcPct val="90000"/>
                </a:lnSpc>
                <a:buSzPts val="2500"/>
                <a:buFont typeface="Open Sans"/>
                <a:buChar char="●"/>
              </a:pPr>
              <a:r>
                <a:rPr lang="en-US" sz="2500" b="1" i="0" u="none" strike="noStrike" cap="none" dirty="0" err="1">
                  <a:solidFill>
                    <a:srgbClr val="3F3F3F"/>
                  </a:solidFill>
                  <a:latin typeface="Open Sans"/>
                  <a:ea typeface="Open Sans"/>
                  <a:cs typeface="Open Sans"/>
                  <a:sym typeface="Open Sans"/>
                </a:rPr>
                <a:t>Vidéos</a:t>
              </a:r>
              <a:r>
                <a:rPr lang="en-US" sz="2500" b="0" i="0" u="none" strike="noStrike" cap="none" dirty="0">
                  <a:solidFill>
                    <a:srgbClr val="3F3F3F"/>
                  </a:solidFill>
                  <a:latin typeface="Open Sans"/>
                  <a:ea typeface="Open Sans"/>
                  <a:cs typeface="Open Sans"/>
                  <a:sym typeface="Open Sans"/>
                </a:rPr>
                <a:t> </a:t>
              </a:r>
              <a:r>
                <a:rPr lang="fr-FR" sz="2500" dirty="0">
                  <a:solidFill>
                    <a:srgbClr val="3F3F3F"/>
                  </a:solidFill>
                  <a:latin typeface="Open Sans"/>
                  <a:ea typeface="Open Sans"/>
                  <a:cs typeface="Open Sans"/>
                  <a:sym typeface="Open Sans"/>
                </a:rPr>
                <a:t>publiées sur la chaîne YouTube de Research4Life</a:t>
              </a:r>
              <a:endParaRPr sz="2500" b="0" i="0" u="none" strike="noStrike" cap="none" dirty="0">
                <a:solidFill>
                  <a:srgbClr val="3F3F3F"/>
                </a:solidFill>
                <a:latin typeface="Open Sans"/>
                <a:ea typeface="Open Sans"/>
                <a:cs typeface="Open Sans"/>
                <a:sym typeface="Open Sans"/>
              </a:endParaRPr>
            </a:p>
            <a:p>
              <a:pPr marL="457200" marR="0" lvl="0" indent="-387350" algn="l" rtl="0">
                <a:lnSpc>
                  <a:spcPct val="90000"/>
                </a:lnSpc>
                <a:spcBef>
                  <a:spcPts val="0"/>
                </a:spcBef>
                <a:spcAft>
                  <a:spcPts val="0"/>
                </a:spcAft>
                <a:buClr>
                  <a:srgbClr val="000000"/>
                </a:buClr>
                <a:buSzPts val="2500"/>
                <a:buFont typeface="Open Sans"/>
                <a:buChar char="●"/>
              </a:pPr>
              <a:r>
                <a:rPr lang="en-US" sz="2500" b="1" i="0" u="none" strike="noStrike" cap="none" dirty="0" err="1">
                  <a:solidFill>
                    <a:srgbClr val="3F3F3F"/>
                  </a:solidFill>
                  <a:latin typeface="Open Sans"/>
                  <a:ea typeface="Open Sans"/>
                  <a:cs typeface="Open Sans"/>
                  <a:sym typeface="Open Sans"/>
                </a:rPr>
                <a:t>Voir</a:t>
              </a:r>
              <a:r>
                <a:rPr lang="en-US" sz="2500" b="0" i="0" u="none" strike="noStrike" cap="none" dirty="0">
                  <a:solidFill>
                    <a:srgbClr val="3F3F3F"/>
                  </a:solidFill>
                  <a:latin typeface="Open Sans"/>
                  <a:ea typeface="Open Sans"/>
                  <a:cs typeface="Open Sans"/>
                  <a:sym typeface="Open Sans"/>
                </a:rPr>
                <a:t>: </a:t>
              </a:r>
              <a:r>
                <a:rPr lang="en-US" sz="2500" b="0" i="0" u="sng" strike="noStrike" cap="none" dirty="0">
                  <a:solidFill>
                    <a:srgbClr val="0097A7"/>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Research4Life Voices</a:t>
              </a:r>
              <a:endParaRPr sz="2500" b="0" i="0" u="none" strike="noStrike" cap="none" dirty="0">
                <a:solidFill>
                  <a:srgbClr val="0097A7"/>
                </a:solidFill>
                <a:latin typeface="Open Sans"/>
                <a:ea typeface="Open Sans"/>
                <a:cs typeface="Open Sans"/>
                <a:sym typeface="Open Sans"/>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35"/>
          <p:cNvSpPr txBox="1">
            <a:spLocks noGrp="1"/>
          </p:cNvSpPr>
          <p:nvPr>
            <p:ph type="title"/>
          </p:nvPr>
        </p:nvSpPr>
        <p:spPr>
          <a:xfrm>
            <a:off x="0" y="652073"/>
            <a:ext cx="825958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sz="3600" dirty="0" err="1">
                <a:solidFill>
                  <a:srgbClr val="586F7C"/>
                </a:solidFill>
                <a:latin typeface="Open Sans"/>
                <a:ea typeface="Open Sans"/>
                <a:cs typeface="Open Sans"/>
                <a:sym typeface="Open Sans"/>
              </a:rPr>
              <a:t>Médias</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sociaux</a:t>
            </a:r>
            <a:r>
              <a:rPr lang="en-US" sz="3600" dirty="0">
                <a:solidFill>
                  <a:srgbClr val="586F7C"/>
                </a:solidFill>
                <a:latin typeface="Open Sans"/>
                <a:ea typeface="Open Sans"/>
                <a:cs typeface="Open Sans"/>
                <a:sym typeface="Open Sans"/>
              </a:rPr>
              <a:t> </a:t>
            </a:r>
            <a:endParaRPr sz="3600" dirty="0"/>
          </a:p>
        </p:txBody>
      </p:sp>
      <p:sp>
        <p:nvSpPr>
          <p:cNvPr id="276" name="Google Shape;276;p35"/>
          <p:cNvSpPr txBox="1">
            <a:spLocks noGrp="1"/>
          </p:cNvSpPr>
          <p:nvPr>
            <p:ph type="body" idx="1"/>
          </p:nvPr>
        </p:nvSpPr>
        <p:spPr>
          <a:xfrm>
            <a:off x="224852" y="1948721"/>
            <a:ext cx="11737299" cy="4257206"/>
          </a:xfrm>
          <a:prstGeom prst="rect">
            <a:avLst/>
          </a:prstGeom>
          <a:noFill/>
          <a:ln>
            <a:noFill/>
          </a:ln>
        </p:spPr>
        <p:txBody>
          <a:bodyPr spcFirstLastPara="1" wrap="square" lIns="91425" tIns="45700" rIns="91425" bIns="45700" anchor="t" anchorCtr="0">
            <a:noAutofit/>
          </a:bodyPr>
          <a:lstStyle/>
          <a:p>
            <a:pPr marL="76200" lvl="0" indent="0" algn="just">
              <a:lnSpc>
                <a:spcPct val="150000"/>
              </a:lnSpc>
              <a:spcBef>
                <a:spcPts val="600"/>
              </a:spcBef>
              <a:buNone/>
            </a:pPr>
            <a:r>
              <a:rPr lang="fr-FR" b="1" dirty="0">
                <a:solidFill>
                  <a:srgbClr val="3F3F3F"/>
                </a:solidFill>
                <a:latin typeface="Open Sans"/>
                <a:ea typeface="Open Sans"/>
                <a:cs typeface="Open Sans"/>
                <a:sym typeface="Open Sans"/>
              </a:rPr>
              <a:t>L'équipe de communication de Research4Life</a:t>
            </a:r>
            <a:r>
              <a:rPr lang="fr-FR" dirty="0">
                <a:solidFill>
                  <a:srgbClr val="3F3F3F"/>
                </a:solidFill>
                <a:latin typeface="Open Sans"/>
                <a:ea typeface="Open Sans"/>
                <a:cs typeface="Open Sans"/>
                <a:sym typeface="Open Sans"/>
              </a:rPr>
              <a:t> est chargée de communiquer sur Research4Life via ses canaux officiels sur Twitter et Facebook </a:t>
            </a:r>
            <a:r>
              <a:rPr lang="en-US" dirty="0">
                <a:solidFill>
                  <a:srgbClr val="3F3F3F"/>
                </a:solidFill>
                <a:latin typeface="Open Sans"/>
                <a:ea typeface="Open Sans"/>
                <a:cs typeface="Open Sans"/>
                <a:sym typeface="Open Sans"/>
              </a:rPr>
              <a:t>:</a:t>
            </a:r>
          </a:p>
          <a:p>
            <a:pPr lvl="0">
              <a:lnSpc>
                <a:spcPct val="150000"/>
              </a:lnSpc>
              <a:spcBef>
                <a:spcPts val="600"/>
              </a:spcBef>
              <a:buClr>
                <a:schemeClr val="dk1"/>
              </a:buClr>
            </a:pPr>
            <a:r>
              <a:rPr lang="en-US" b="1" dirty="0">
                <a:solidFill>
                  <a:srgbClr val="3F3F3F"/>
                </a:solidFill>
                <a:latin typeface="Open Sans"/>
                <a:ea typeface="Open Sans"/>
                <a:cs typeface="Open Sans"/>
                <a:sym typeface="Open Sans"/>
              </a:rPr>
              <a:t>Twitter</a:t>
            </a:r>
            <a:r>
              <a:rPr lang="en-US" b="1" i="1" dirty="0">
                <a:solidFill>
                  <a:srgbClr val="3F3F3F"/>
                </a:solidFill>
                <a:latin typeface="Open Sans"/>
                <a:ea typeface="Open Sans"/>
                <a:cs typeface="Open Sans"/>
                <a:sym typeface="Open Sans"/>
              </a:rPr>
              <a:t> </a:t>
            </a:r>
            <a:r>
              <a:rPr lang="fr-FR" dirty="0">
                <a:solidFill>
                  <a:srgbClr val="3F3F3F"/>
                </a:solidFill>
                <a:latin typeface="Open Sans"/>
                <a:ea typeface="Open Sans"/>
                <a:cs typeface="Open Sans"/>
                <a:sym typeface="Open Sans"/>
              </a:rPr>
              <a:t>: Les utilisateurs peuvent marquer @R4Lpartnership dans leurs tweets sur Research4Life. Pensez également aux hashtags suivants : #</a:t>
            </a:r>
            <a:r>
              <a:rPr lang="fr-FR" dirty="0" err="1">
                <a:solidFill>
                  <a:srgbClr val="3F3F3F"/>
                </a:solidFill>
                <a:latin typeface="Open Sans"/>
                <a:ea typeface="Open Sans"/>
                <a:cs typeface="Open Sans"/>
                <a:sym typeface="Open Sans"/>
              </a:rPr>
              <a:t>accesstoinformation</a:t>
            </a:r>
            <a:r>
              <a:rPr lang="fr-FR" dirty="0">
                <a:solidFill>
                  <a:srgbClr val="3F3F3F"/>
                </a:solidFill>
                <a:latin typeface="Open Sans"/>
                <a:ea typeface="Open Sans"/>
                <a:cs typeface="Open Sans"/>
                <a:sym typeface="Open Sans"/>
              </a:rPr>
              <a:t> #</a:t>
            </a:r>
            <a:r>
              <a:rPr lang="fr-FR" dirty="0" err="1">
                <a:solidFill>
                  <a:srgbClr val="3F3F3F"/>
                </a:solidFill>
                <a:latin typeface="Open Sans"/>
                <a:ea typeface="Open Sans"/>
                <a:cs typeface="Open Sans"/>
                <a:sym typeface="Open Sans"/>
              </a:rPr>
              <a:t>equityinresearch</a:t>
            </a:r>
            <a:r>
              <a:rPr lang="fr-FR" dirty="0">
                <a:solidFill>
                  <a:srgbClr val="3F3F3F"/>
                </a:solidFill>
                <a:latin typeface="Open Sans"/>
                <a:ea typeface="Open Sans"/>
                <a:cs typeface="Open Sans"/>
                <a:sym typeface="Open Sans"/>
              </a:rPr>
              <a:t> #</a:t>
            </a:r>
            <a:r>
              <a:rPr lang="fr-FR" dirty="0" err="1">
                <a:solidFill>
                  <a:srgbClr val="3F3F3F"/>
                </a:solidFill>
                <a:latin typeface="Open Sans"/>
                <a:ea typeface="Open Sans"/>
                <a:cs typeface="Open Sans"/>
                <a:sym typeface="Open Sans"/>
              </a:rPr>
              <a:t>africanresearch</a:t>
            </a:r>
            <a:r>
              <a:rPr lang="fr-FR" dirty="0">
                <a:solidFill>
                  <a:srgbClr val="3F3F3F"/>
                </a:solidFill>
                <a:latin typeface="Open Sans"/>
                <a:ea typeface="Open Sans"/>
                <a:cs typeface="Open Sans"/>
                <a:sym typeface="Open Sans"/>
              </a:rPr>
              <a:t> ou tout autre élément approprié. </a:t>
            </a:r>
            <a:endParaRPr lang="en-US" dirty="0">
              <a:solidFill>
                <a:srgbClr val="3F3F3F"/>
              </a:solidFill>
            </a:endParaRPr>
          </a:p>
          <a:p>
            <a:pPr lvl="0">
              <a:lnSpc>
                <a:spcPct val="150000"/>
              </a:lnSpc>
              <a:spcBef>
                <a:spcPts val="0"/>
              </a:spcBef>
              <a:buClr>
                <a:schemeClr val="dk1"/>
              </a:buClr>
            </a:pPr>
            <a:r>
              <a:rPr lang="en-US" b="1" dirty="0">
                <a:solidFill>
                  <a:srgbClr val="3F3F3F"/>
                </a:solidFill>
                <a:latin typeface="Open Sans"/>
                <a:ea typeface="Open Sans"/>
                <a:cs typeface="Open Sans"/>
                <a:sym typeface="Open Sans"/>
              </a:rPr>
              <a:t>Facebook </a:t>
            </a:r>
            <a:r>
              <a:rPr lang="en-US" i="1" dirty="0">
                <a:solidFill>
                  <a:srgbClr val="3F3F3F"/>
                </a:solidFill>
                <a:latin typeface="Open Sans"/>
                <a:ea typeface="Open Sans"/>
                <a:cs typeface="Open Sans"/>
                <a:sym typeface="Open Sans"/>
              </a:rPr>
              <a:t>:</a:t>
            </a:r>
            <a:r>
              <a:rPr lang="en-US" dirty="0">
                <a:solidFill>
                  <a:srgbClr val="3F3F3F"/>
                </a:solidFill>
                <a:latin typeface="Open Sans"/>
                <a:ea typeface="Open Sans"/>
                <a:cs typeface="Open Sans"/>
                <a:sym typeface="Open Sans"/>
              </a:rPr>
              <a:t> l</a:t>
            </a:r>
            <a:r>
              <a:rPr lang="fr-FR" dirty="0">
                <a:solidFill>
                  <a:srgbClr val="3F3F3F"/>
                </a:solidFill>
                <a:latin typeface="Open Sans"/>
                <a:ea typeface="Open Sans"/>
                <a:cs typeface="Open Sans"/>
                <a:sym typeface="Open Sans"/>
              </a:rPr>
              <a:t>'adresse de Research4Life à </a:t>
            </a:r>
            <a:r>
              <a:rPr lang="fr-FR" dirty="0">
                <a:solidFill>
                  <a:srgbClr val="3F3F3F"/>
                </a:solidFill>
                <a:latin typeface="Open Sans"/>
                <a:ea typeface="Open Sans"/>
                <a:cs typeface="Open Sans"/>
                <a:sym typeface="Open Sans"/>
                <a:hlinkClick r:id="rId3"/>
              </a:rPr>
              <a:t>www.facebook.com/r4lpartnership</a:t>
            </a:r>
            <a:r>
              <a:rPr lang="fr-FR" dirty="0">
                <a:solidFill>
                  <a:srgbClr val="3F3F3F"/>
                </a:solidFill>
                <a:latin typeface="Open Sans"/>
                <a:ea typeface="Open Sans"/>
                <a:cs typeface="Open Sans"/>
                <a:sym typeface="Open Sans"/>
              </a:rPr>
              <a:t> rejoignez la communauté de plus de 1</a:t>
            </a:r>
            <a:r>
              <a:rPr lang="fr-FR" dirty="0">
                <a:solidFill>
                  <a:srgbClr val="FF0000"/>
                </a:solidFill>
                <a:latin typeface="Open Sans"/>
                <a:ea typeface="Open Sans"/>
                <a:cs typeface="Open Sans"/>
                <a:sym typeface="Open Sans"/>
              </a:rPr>
              <a:t>4 </a:t>
            </a:r>
            <a:r>
              <a:rPr lang="fr-FR" dirty="0">
                <a:solidFill>
                  <a:srgbClr val="3F3F3F"/>
                </a:solidFill>
                <a:latin typeface="Open Sans"/>
                <a:ea typeface="Open Sans"/>
                <a:cs typeface="Open Sans"/>
                <a:sym typeface="Open Sans"/>
              </a:rPr>
              <a:t>000 fans (followers). </a:t>
            </a:r>
            <a:endParaRPr dirty="0">
              <a:solidFill>
                <a:srgbClr val="3F3F3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36"/>
          <p:cNvSpPr txBox="1">
            <a:spLocks noGrp="1"/>
          </p:cNvSpPr>
          <p:nvPr>
            <p:ph type="title"/>
          </p:nvPr>
        </p:nvSpPr>
        <p:spPr>
          <a:xfrm>
            <a:off x="0" y="652073"/>
            <a:ext cx="825958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Pour les </a:t>
            </a:r>
            <a:r>
              <a:rPr lang="en-US" sz="3600" dirty="0" err="1">
                <a:solidFill>
                  <a:srgbClr val="586F7C"/>
                </a:solidFill>
                <a:latin typeface="Open Sans"/>
                <a:ea typeface="Open Sans"/>
                <a:cs typeface="Open Sans"/>
                <a:sym typeface="Open Sans"/>
              </a:rPr>
              <a:t>formateurs</a:t>
            </a:r>
            <a:endParaRPr sz="3600" dirty="0">
              <a:solidFill>
                <a:srgbClr val="586F7C"/>
              </a:solidFill>
              <a:latin typeface="Open Sans"/>
              <a:ea typeface="Open Sans"/>
              <a:cs typeface="Open Sans"/>
              <a:sym typeface="Open Sans"/>
            </a:endParaRPr>
          </a:p>
        </p:txBody>
      </p:sp>
      <p:grpSp>
        <p:nvGrpSpPr>
          <p:cNvPr id="283" name="Google Shape;283;p36"/>
          <p:cNvGrpSpPr/>
          <p:nvPr/>
        </p:nvGrpSpPr>
        <p:grpSpPr>
          <a:xfrm>
            <a:off x="224852" y="1948721"/>
            <a:ext cx="11737299" cy="4257206"/>
            <a:chOff x="0" y="0"/>
            <a:chExt cx="11737299" cy="4257206"/>
          </a:xfrm>
        </p:grpSpPr>
        <p:sp>
          <p:nvSpPr>
            <p:cNvPr id="284" name="Google Shape;284;p36"/>
            <p:cNvSpPr/>
            <p:nvPr/>
          </p:nvSpPr>
          <p:spPr>
            <a:xfrm>
              <a:off x="0" y="0"/>
              <a:ext cx="4257206" cy="4257206"/>
            </a:xfrm>
            <a:prstGeom prst="pie">
              <a:avLst>
                <a:gd name="adj1" fmla="val 5400000"/>
                <a:gd name="adj2" fmla="val 16200000"/>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36"/>
            <p:cNvSpPr/>
            <p:nvPr/>
          </p:nvSpPr>
          <p:spPr>
            <a:xfrm>
              <a:off x="2128603" y="0"/>
              <a:ext cx="9608696" cy="4257206"/>
            </a:xfrm>
            <a:prstGeom prst="rect">
              <a:avLst/>
            </a:prstGeom>
            <a:solidFill>
              <a:schemeClr val="lt1">
                <a:alpha val="88627"/>
              </a:schemeClr>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36"/>
            <p:cNvSpPr txBox="1"/>
            <p:nvPr/>
          </p:nvSpPr>
          <p:spPr>
            <a:xfrm>
              <a:off x="2128603" y="0"/>
              <a:ext cx="9608696" cy="4257206"/>
            </a:xfrm>
            <a:prstGeom prst="rect">
              <a:avLst/>
            </a:prstGeom>
            <a:noFill/>
            <a:ln>
              <a:noFill/>
            </a:ln>
          </p:spPr>
          <p:txBody>
            <a:bodyPr spcFirstLastPara="1" wrap="square" lIns="137150" tIns="137150" rIns="137150" bIns="137150" anchor="ctr" anchorCtr="0">
              <a:noAutofit/>
            </a:bodyPr>
            <a:lstStyle/>
            <a:p>
              <a:pPr lvl="0" algn="ctr">
                <a:lnSpc>
                  <a:spcPct val="90000"/>
                </a:lnSpc>
                <a:buSzPts val="3600"/>
              </a:pPr>
              <a:r>
                <a:rPr lang="fr-FR" sz="3600" dirty="0">
                  <a:solidFill>
                    <a:srgbClr val="3F3F3F"/>
                  </a:solidFill>
                  <a:latin typeface="Open Sans"/>
                  <a:ea typeface="Open Sans"/>
                  <a:cs typeface="Open Sans"/>
                  <a:sym typeface="Open Sans"/>
                </a:rPr>
                <a:t>Les formateurs qui organisent un atelier et souhaitent le promouvoir en ligne ou partager une histoire ou une étude de cas doivent contacter l'équipe de communication via l'adresse électronique </a:t>
              </a:r>
              <a:r>
                <a:rPr lang="fr-FR" sz="3600" dirty="0">
                  <a:solidFill>
                    <a:srgbClr val="3F3F3F"/>
                  </a:solidFill>
                  <a:latin typeface="Open Sans"/>
                  <a:ea typeface="Open Sans"/>
                  <a:cs typeface="Open Sans"/>
                  <a:sym typeface="Open Sans"/>
                  <a:hlinkClick r:id="rId3"/>
                </a:rPr>
                <a:t>comms@research4life.org</a:t>
              </a:r>
              <a:r>
                <a:rPr lang="fr-FR" sz="3600" dirty="0">
                  <a:solidFill>
                    <a:srgbClr val="3F3F3F"/>
                  </a:solidFill>
                  <a:latin typeface="Open Sans"/>
                  <a:ea typeface="Open Sans"/>
                  <a:cs typeface="Open Sans"/>
                  <a:sym typeface="Open Sans"/>
                </a:rPr>
                <a:t> et le personnel les aidera à faire passer le message.</a:t>
              </a:r>
              <a:endParaRPr sz="3600" b="0" i="0" u="none" strike="noStrike" cap="none" dirty="0">
                <a:solidFill>
                  <a:srgbClr val="3F3F3F"/>
                </a:solidFill>
                <a:latin typeface="Open Sans"/>
                <a:ea typeface="Open Sans"/>
                <a:cs typeface="Open Sans"/>
                <a:sym typeface="Open Sans"/>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37"/>
          <p:cNvSpPr txBox="1">
            <a:spLocks noGrp="1"/>
          </p:cNvSpPr>
          <p:nvPr>
            <p:ph type="title"/>
          </p:nvPr>
        </p:nvSpPr>
        <p:spPr>
          <a:xfrm>
            <a:off x="-5859" y="652073"/>
            <a:ext cx="825958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sz="4000" dirty="0">
                <a:solidFill>
                  <a:srgbClr val="586F7C"/>
                </a:solidFill>
                <a:latin typeface="Open Sans"/>
                <a:ea typeface="Open Sans"/>
                <a:cs typeface="Open Sans"/>
                <a:sym typeface="Open Sans"/>
              </a:rPr>
              <a:t>Pour les </a:t>
            </a:r>
            <a:r>
              <a:rPr lang="en-US" sz="4000" dirty="0" err="1">
                <a:solidFill>
                  <a:srgbClr val="586F7C"/>
                </a:solidFill>
                <a:latin typeface="Open Sans"/>
                <a:ea typeface="Open Sans"/>
                <a:cs typeface="Open Sans"/>
                <a:sym typeface="Open Sans"/>
              </a:rPr>
              <a:t>personnes</a:t>
            </a:r>
            <a:r>
              <a:rPr lang="en-US" sz="4000" dirty="0">
                <a:solidFill>
                  <a:srgbClr val="586F7C"/>
                </a:solidFill>
                <a:latin typeface="Open Sans"/>
                <a:ea typeface="Open Sans"/>
                <a:cs typeface="Open Sans"/>
                <a:sym typeface="Open Sans"/>
              </a:rPr>
              <a:t> physiques</a:t>
            </a:r>
            <a:endParaRPr sz="4000" dirty="0">
              <a:solidFill>
                <a:srgbClr val="586F7C"/>
              </a:solidFill>
              <a:latin typeface="Open Sans"/>
              <a:ea typeface="Open Sans"/>
              <a:cs typeface="Open Sans"/>
              <a:sym typeface="Open Sans"/>
            </a:endParaRPr>
          </a:p>
        </p:txBody>
      </p:sp>
      <p:grpSp>
        <p:nvGrpSpPr>
          <p:cNvPr id="293" name="Google Shape;293;p37"/>
          <p:cNvGrpSpPr/>
          <p:nvPr/>
        </p:nvGrpSpPr>
        <p:grpSpPr>
          <a:xfrm>
            <a:off x="84175" y="1948721"/>
            <a:ext cx="11737299" cy="4257206"/>
            <a:chOff x="0" y="0"/>
            <a:chExt cx="11737299" cy="4257206"/>
          </a:xfrm>
        </p:grpSpPr>
        <p:sp>
          <p:nvSpPr>
            <p:cNvPr id="294" name="Google Shape;294;p37"/>
            <p:cNvSpPr/>
            <p:nvPr/>
          </p:nvSpPr>
          <p:spPr>
            <a:xfrm>
              <a:off x="0" y="0"/>
              <a:ext cx="4257206" cy="4257206"/>
            </a:xfrm>
            <a:prstGeom prst="pie">
              <a:avLst>
                <a:gd name="adj1" fmla="val 5400000"/>
                <a:gd name="adj2" fmla="val 16200000"/>
              </a:avLst>
            </a:prstGeom>
            <a:solidFill>
              <a:srgbClr val="FFAA3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37"/>
            <p:cNvSpPr/>
            <p:nvPr/>
          </p:nvSpPr>
          <p:spPr>
            <a:xfrm>
              <a:off x="2128603" y="0"/>
              <a:ext cx="9608696" cy="4257206"/>
            </a:xfrm>
            <a:prstGeom prst="rect">
              <a:avLst/>
            </a:prstGeom>
            <a:solidFill>
              <a:schemeClr val="lt1">
                <a:alpha val="88627"/>
              </a:schemeClr>
            </a:solidFill>
            <a:ln w="25400" cap="flat" cmpd="sng">
              <a:solidFill>
                <a:srgbClr val="FFAA3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37"/>
            <p:cNvSpPr txBox="1"/>
            <p:nvPr/>
          </p:nvSpPr>
          <p:spPr>
            <a:xfrm>
              <a:off x="2128603" y="0"/>
              <a:ext cx="9608696" cy="4257206"/>
            </a:xfrm>
            <a:prstGeom prst="rect">
              <a:avLst/>
            </a:prstGeom>
            <a:noFill/>
            <a:ln>
              <a:noFill/>
            </a:ln>
          </p:spPr>
          <p:txBody>
            <a:bodyPr spcFirstLastPara="1" wrap="square" lIns="118100" tIns="118100" rIns="118100" bIns="118100" anchor="ctr" anchorCtr="0">
              <a:noAutofit/>
            </a:bodyPr>
            <a:lstStyle/>
            <a:p>
              <a:pPr lvl="0" algn="ctr">
                <a:lnSpc>
                  <a:spcPct val="90000"/>
                </a:lnSpc>
                <a:buSzPts val="3100"/>
              </a:pPr>
              <a:r>
                <a:rPr lang="fr-FR" sz="3100" dirty="0">
                  <a:solidFill>
                    <a:srgbClr val="3F3F3F"/>
                  </a:solidFill>
                  <a:latin typeface="Open Sans"/>
                  <a:ea typeface="Open Sans"/>
                  <a:cs typeface="Open Sans"/>
                  <a:sym typeface="Open Sans"/>
                </a:rPr>
                <a:t>Vous êtes encouragés à partager les informations sur Research4Life par le biais de votre propre canal ou celui de votre institution - et n'oubliez pas d'ajouter du contenu visuel à l'article ou au message sur les médias sociaux ! </a:t>
              </a:r>
            </a:p>
            <a:p>
              <a:pPr lvl="0" algn="ctr">
                <a:lnSpc>
                  <a:spcPct val="90000"/>
                </a:lnSpc>
                <a:buSzPts val="3100"/>
              </a:pPr>
              <a:endParaRPr lang="fr-FR" sz="3100" b="0" i="0" u="none" strike="noStrike" cap="none" dirty="0">
                <a:solidFill>
                  <a:srgbClr val="3F3F3F"/>
                </a:solidFill>
                <a:latin typeface="Open Sans"/>
                <a:ea typeface="Open Sans"/>
                <a:cs typeface="Open Sans"/>
                <a:sym typeface="Open Sans"/>
              </a:endParaRPr>
            </a:p>
            <a:p>
              <a:pPr lvl="0" algn="ctr">
                <a:lnSpc>
                  <a:spcPct val="90000"/>
                </a:lnSpc>
                <a:buSzPts val="3100"/>
              </a:pPr>
              <a:r>
                <a:rPr lang="fr-FR" sz="3100" dirty="0">
                  <a:solidFill>
                    <a:srgbClr val="3F3F3F"/>
                  </a:solidFill>
                  <a:latin typeface="Open Sans"/>
                  <a:ea typeface="Open Sans"/>
                  <a:cs typeface="Open Sans"/>
                  <a:sym typeface="Open Sans"/>
                </a:rPr>
                <a:t>Les contenus visuels tels que les photos sont consultés jusqu'à 90 % plus souvent que les contenus purement textuels en ligne.</a:t>
              </a:r>
              <a:endParaRPr sz="1400" b="0" i="0" u="none" strike="noStrike" cap="none" dirty="0">
                <a:solidFill>
                  <a:srgbClr val="3F3F3F"/>
                </a:solidFill>
                <a:latin typeface="Arial"/>
                <a:ea typeface="Arial"/>
                <a:cs typeface="Arial"/>
                <a:sym typeface="Arial"/>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gf3df2bde3e_0_10"/>
          <p:cNvSpPr txBox="1">
            <a:spLocks noGrp="1"/>
          </p:cNvSpPr>
          <p:nvPr>
            <p:ph type="title"/>
          </p:nvPr>
        </p:nvSpPr>
        <p:spPr>
          <a:xfrm>
            <a:off x="175850" y="703397"/>
            <a:ext cx="7707000" cy="741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Discussion</a:t>
            </a:r>
            <a:endParaRPr sz="3600" dirty="0">
              <a:solidFill>
                <a:srgbClr val="586F7C"/>
              </a:solidFill>
              <a:latin typeface="Open Sans"/>
              <a:ea typeface="Open Sans"/>
              <a:cs typeface="Open Sans"/>
              <a:sym typeface="Open Sans"/>
            </a:endParaRPr>
          </a:p>
        </p:txBody>
      </p:sp>
      <p:sp>
        <p:nvSpPr>
          <p:cNvPr id="383" name="Google Shape;383;gf3df2bde3e_0_10"/>
          <p:cNvSpPr txBox="1">
            <a:spLocks noGrp="1"/>
          </p:cNvSpPr>
          <p:nvPr>
            <p:ph type="body" idx="1"/>
          </p:nvPr>
        </p:nvSpPr>
        <p:spPr>
          <a:xfrm>
            <a:off x="293250" y="1971525"/>
            <a:ext cx="7209600" cy="4596600"/>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None/>
            </a:pPr>
            <a:r>
              <a:rPr lang="fr-FR" sz="2600" dirty="0">
                <a:solidFill>
                  <a:schemeClr val="tx1"/>
                </a:solidFill>
                <a:latin typeface="Open Sans"/>
                <a:ea typeface="Open Sans"/>
                <a:cs typeface="Open Sans"/>
                <a:sym typeface="Open Sans"/>
              </a:rPr>
              <a:t>Quel matériel promotionnel et marketing de Research4Life vous semble le plus utile ? </a:t>
            </a:r>
          </a:p>
          <a:p>
            <a:pPr marL="0" lvl="0" indent="0">
              <a:lnSpc>
                <a:spcPct val="150000"/>
              </a:lnSpc>
              <a:spcBef>
                <a:spcPts val="0"/>
              </a:spcBef>
              <a:buNone/>
            </a:pPr>
            <a:endParaRPr lang="fr-FR" sz="2600" dirty="0">
              <a:solidFill>
                <a:schemeClr val="tx1"/>
              </a:solidFill>
              <a:latin typeface="Open Sans"/>
              <a:ea typeface="Open Sans"/>
              <a:cs typeface="Open Sans"/>
              <a:sym typeface="Open Sans"/>
            </a:endParaRPr>
          </a:p>
          <a:p>
            <a:pPr marL="0" lvl="0" indent="0">
              <a:lnSpc>
                <a:spcPct val="150000"/>
              </a:lnSpc>
              <a:spcBef>
                <a:spcPts val="0"/>
              </a:spcBef>
              <a:buNone/>
            </a:pPr>
            <a:r>
              <a:rPr lang="fr-FR" sz="2600" dirty="0">
                <a:solidFill>
                  <a:schemeClr val="tx1"/>
                </a:solidFill>
                <a:latin typeface="Open Sans"/>
                <a:ea typeface="Open Sans"/>
                <a:cs typeface="Open Sans"/>
                <a:sym typeface="Open Sans"/>
              </a:rPr>
              <a:t>Quel matériel de promotion et de marketing pourrait manquer, ou serait utile à votre institution et n'est pas disponible actuellement ? </a:t>
            </a:r>
          </a:p>
        </p:txBody>
      </p:sp>
      <p:sp>
        <p:nvSpPr>
          <p:cNvPr id="384" name="Google Shape;384;gf3df2bde3e_0_10"/>
          <p:cNvSpPr txBox="1"/>
          <p:nvPr/>
        </p:nvSpPr>
        <p:spPr>
          <a:xfrm>
            <a:off x="2899741" y="3275112"/>
            <a:ext cx="6197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385" name="Google Shape;385;gf3df2bde3e_0_10"/>
          <p:cNvPicPr preferRelativeResize="0"/>
          <p:nvPr/>
        </p:nvPicPr>
        <p:blipFill rotWithShape="1">
          <a:blip r:embed="rId3">
            <a:alphaModFix/>
          </a:blip>
          <a:srcRect/>
          <a:stretch/>
        </p:blipFill>
        <p:spPr>
          <a:xfrm>
            <a:off x="8087736" y="2553059"/>
            <a:ext cx="3212113" cy="343352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7"/>
          <p:cNvSpPr txBox="1">
            <a:spLocks noGrp="1"/>
          </p:cNvSpPr>
          <p:nvPr>
            <p:ph type="title"/>
          </p:nvPr>
        </p:nvSpPr>
        <p:spPr>
          <a:xfrm>
            <a:off x="0" y="854798"/>
            <a:ext cx="8131500" cy="9027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a:solidFill>
                  <a:srgbClr val="586F7C"/>
                </a:solidFill>
                <a:latin typeface="Open Sans"/>
                <a:ea typeface="Open Sans"/>
                <a:cs typeface="Open Sans"/>
                <a:sym typeface="Open Sans"/>
              </a:rPr>
              <a:t>Résumé</a:t>
            </a:r>
            <a:endParaRPr sz="3600" dirty="0">
              <a:solidFill>
                <a:srgbClr val="586F7C"/>
              </a:solidFill>
              <a:latin typeface="Open Sans"/>
              <a:ea typeface="Open Sans"/>
              <a:cs typeface="Open Sans"/>
              <a:sym typeface="Open Sans"/>
            </a:endParaRPr>
          </a:p>
        </p:txBody>
      </p:sp>
      <p:sp>
        <p:nvSpPr>
          <p:cNvPr id="399" name="Google Shape;399;p47"/>
          <p:cNvSpPr txBox="1">
            <a:spLocks noGrp="1"/>
          </p:cNvSpPr>
          <p:nvPr>
            <p:ph type="body" idx="1"/>
          </p:nvPr>
        </p:nvSpPr>
        <p:spPr>
          <a:xfrm>
            <a:off x="100148" y="1757498"/>
            <a:ext cx="11991703" cy="4882200"/>
          </a:xfrm>
          <a:prstGeom prst="rect">
            <a:avLst/>
          </a:prstGeom>
          <a:noFill/>
          <a:ln>
            <a:noFill/>
          </a:ln>
        </p:spPr>
        <p:txBody>
          <a:bodyPr spcFirstLastPara="1" wrap="square" lIns="91425" tIns="45700" rIns="91425" bIns="45700" anchor="t" anchorCtr="0">
            <a:noAutofit/>
          </a:bodyPr>
          <a:lstStyle/>
          <a:p>
            <a:pPr marL="355600" lvl="0" indent="-349250">
              <a:lnSpc>
                <a:spcPct val="100000"/>
              </a:lnSpc>
              <a:spcBef>
                <a:spcPts val="0"/>
              </a:spcBef>
              <a:buClr>
                <a:schemeClr val="dk2"/>
              </a:buClr>
              <a:buSzPts val="2300"/>
            </a:pPr>
            <a:r>
              <a:rPr lang="fr-FR" sz="2100" dirty="0">
                <a:solidFill>
                  <a:schemeClr val="tx1"/>
                </a:solidFill>
                <a:latin typeface="Open Sans"/>
                <a:ea typeface="Open Sans"/>
                <a:cs typeface="Open Sans"/>
                <a:sym typeface="Open Sans"/>
              </a:rPr>
              <a:t>Par rapport à une stratégie de promotion, le marketing est davantage axé sur le client et vise à "vendre" un produit ou un service</a:t>
            </a:r>
            <a:r>
              <a:rPr lang="en-US" sz="2100" dirty="0">
                <a:solidFill>
                  <a:schemeClr val="tx1"/>
                </a:solidFill>
                <a:latin typeface="Open Sans"/>
                <a:ea typeface="Open Sans"/>
                <a:cs typeface="Open Sans"/>
                <a:sym typeface="Open Sans"/>
              </a:rPr>
              <a:t>.  </a:t>
            </a:r>
            <a:endParaRPr sz="2100" dirty="0">
              <a:solidFill>
                <a:schemeClr val="tx1"/>
              </a:solidFill>
              <a:latin typeface="Open Sans"/>
              <a:ea typeface="Open Sans"/>
              <a:cs typeface="Open Sans"/>
              <a:sym typeface="Open Sans"/>
            </a:endParaRPr>
          </a:p>
          <a:p>
            <a:pPr marL="355600" lvl="0" indent="-349250">
              <a:lnSpc>
                <a:spcPct val="100000"/>
              </a:lnSpc>
              <a:spcBef>
                <a:spcPts val="0"/>
              </a:spcBef>
              <a:buClr>
                <a:schemeClr val="dk2"/>
              </a:buClr>
              <a:buSzPts val="2300"/>
            </a:pPr>
            <a:r>
              <a:rPr lang="fr-FR" sz="2100" dirty="0">
                <a:solidFill>
                  <a:schemeClr val="tx1"/>
                </a:solidFill>
                <a:latin typeface="Open Sans"/>
                <a:ea typeface="Open Sans"/>
                <a:cs typeface="Open Sans"/>
                <a:sym typeface="Open Sans"/>
              </a:rPr>
              <a:t>Un plan de marketing permettra d'éduquer les membres ou les groupes de clients de l'institution sur le plein potentiel des ressources disponibles via la plateforme Research4Life et d'augmenter l'utilisation des outils</a:t>
            </a:r>
            <a:r>
              <a:rPr lang="en-US" sz="2100" dirty="0">
                <a:solidFill>
                  <a:schemeClr val="tx1"/>
                </a:solidFill>
                <a:latin typeface="Open Sans"/>
                <a:ea typeface="Open Sans"/>
                <a:cs typeface="Open Sans"/>
                <a:sym typeface="Open Sans"/>
              </a:rPr>
              <a:t>. </a:t>
            </a:r>
            <a:endParaRPr sz="2100" dirty="0">
              <a:solidFill>
                <a:schemeClr val="tx1"/>
              </a:solidFill>
            </a:endParaRPr>
          </a:p>
          <a:p>
            <a:pPr marL="355600" lvl="0" indent="-349250">
              <a:lnSpc>
                <a:spcPct val="100000"/>
              </a:lnSpc>
              <a:spcBef>
                <a:spcPts val="0"/>
              </a:spcBef>
              <a:buClr>
                <a:schemeClr val="dk2"/>
              </a:buClr>
              <a:buSzPts val="2300"/>
            </a:pPr>
            <a:r>
              <a:rPr lang="fr-FR" sz="2100" dirty="0">
                <a:solidFill>
                  <a:schemeClr val="tx1"/>
                </a:solidFill>
                <a:latin typeface="Open Sans"/>
                <a:ea typeface="Open Sans"/>
                <a:cs typeface="Open Sans"/>
                <a:sym typeface="Open Sans"/>
              </a:rPr>
              <a:t>À l'aide du cahier d'exercices Stratégies de marketing pour les ressources Research4Life, le personnel de la bibliothèque peut identifier les groupes de clients de l'institution, leurs besoins en matière d'information et les ressources disponibles, et élaborer un sondage et la stratégie de diffusion du questionnaire.</a:t>
            </a:r>
            <a:endParaRPr sz="2100" dirty="0">
              <a:solidFill>
                <a:schemeClr val="tx1"/>
              </a:solidFill>
            </a:endParaRPr>
          </a:p>
          <a:p>
            <a:pPr marL="355600" lvl="0" indent="-349250">
              <a:lnSpc>
                <a:spcPct val="100000"/>
              </a:lnSpc>
              <a:spcBef>
                <a:spcPts val="0"/>
              </a:spcBef>
              <a:buClr>
                <a:schemeClr val="dk2"/>
              </a:buClr>
              <a:buSzPts val="2300"/>
            </a:pPr>
            <a:r>
              <a:rPr lang="fr-FR" sz="2100" dirty="0">
                <a:solidFill>
                  <a:schemeClr val="tx1"/>
                </a:solidFill>
                <a:latin typeface="Open Sans"/>
                <a:ea typeface="Open Sans"/>
                <a:cs typeface="Open Sans"/>
                <a:sym typeface="Open Sans"/>
              </a:rPr>
              <a:t>Cette leçon a également abordé le matériel de promotion et de marketing de Research4Life ainsi que les canaux de médias sociaux.  Ces ressources sont utiles pour toutes les activités de plaidoyer/marketing</a:t>
            </a:r>
            <a:r>
              <a:rPr lang="en-US" sz="2100" dirty="0">
                <a:solidFill>
                  <a:schemeClr val="tx1"/>
                </a:solidFill>
                <a:latin typeface="Open Sans"/>
                <a:ea typeface="Open Sans"/>
                <a:cs typeface="Open Sans"/>
                <a:sym typeface="Open Sans"/>
              </a:rPr>
              <a:t>.</a:t>
            </a:r>
            <a:endParaRPr sz="2100" dirty="0">
              <a:solidFill>
                <a:schemeClr val="tx1"/>
              </a:solidFill>
            </a:endParaRPr>
          </a:p>
          <a:p>
            <a:pPr marL="355600" lvl="0" indent="-349250">
              <a:lnSpc>
                <a:spcPct val="100000"/>
              </a:lnSpc>
              <a:spcBef>
                <a:spcPts val="0"/>
              </a:spcBef>
              <a:buClr>
                <a:schemeClr val="dk2"/>
              </a:buClr>
              <a:buSzPts val="2300"/>
            </a:pPr>
            <a:r>
              <a:rPr lang="fr-FR" sz="2100" dirty="0">
                <a:solidFill>
                  <a:schemeClr val="tx1"/>
                </a:solidFill>
                <a:latin typeface="Open Sans"/>
                <a:ea typeface="Open Sans"/>
                <a:cs typeface="Open Sans"/>
                <a:sym typeface="Open Sans"/>
              </a:rPr>
              <a:t>La leçon se termine par des scénarios pour quatre ateliers.  Ces exemples montrent comment la formation est adaptée aux besoins d'information uniques de divers groupes de clients</a:t>
            </a:r>
            <a:r>
              <a:rPr lang="en-US" sz="2100" dirty="0">
                <a:solidFill>
                  <a:schemeClr val="tx1"/>
                </a:solidFill>
                <a:latin typeface="Open Sans"/>
                <a:ea typeface="Open Sans"/>
                <a:cs typeface="Open Sans"/>
                <a:sym typeface="Open Sans"/>
              </a:rPr>
              <a:t>.</a:t>
            </a:r>
            <a:endParaRPr sz="210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9"/>
          <p:cNvSpPr txBox="1">
            <a:spLocks noGrp="1"/>
          </p:cNvSpPr>
          <p:nvPr>
            <p:ph type="title"/>
          </p:nvPr>
        </p:nvSpPr>
        <p:spPr>
          <a:xfrm>
            <a:off x="0" y="651640"/>
            <a:ext cx="8203500" cy="866481"/>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sz="3600" dirty="0" err="1">
                <a:solidFill>
                  <a:srgbClr val="586F7C"/>
                </a:solidFill>
                <a:latin typeface="Open Sans"/>
                <a:ea typeface="Open Sans"/>
                <a:cs typeface="Open Sans"/>
                <a:sym typeface="Open Sans"/>
              </a:rPr>
              <a:t>Ressources</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supplémentaires</a:t>
            </a:r>
            <a:endParaRPr sz="3600" dirty="0">
              <a:solidFill>
                <a:srgbClr val="586F7C"/>
              </a:solidFill>
              <a:latin typeface="Open Sans"/>
              <a:ea typeface="Open Sans"/>
              <a:cs typeface="Open Sans"/>
              <a:sym typeface="Open Sans"/>
            </a:endParaRPr>
          </a:p>
        </p:txBody>
      </p:sp>
      <p:sp>
        <p:nvSpPr>
          <p:cNvPr id="405" name="Google Shape;405;p9"/>
          <p:cNvSpPr txBox="1">
            <a:spLocks noGrp="1"/>
          </p:cNvSpPr>
          <p:nvPr>
            <p:ph type="body" idx="1"/>
          </p:nvPr>
        </p:nvSpPr>
        <p:spPr>
          <a:xfrm>
            <a:off x="162400" y="1715438"/>
            <a:ext cx="11867200" cy="5142561"/>
          </a:xfrm>
          <a:prstGeom prst="rect">
            <a:avLst/>
          </a:prstGeom>
          <a:noFill/>
          <a:ln>
            <a:noFill/>
          </a:ln>
        </p:spPr>
        <p:txBody>
          <a:bodyPr spcFirstLastPara="1" wrap="square" lIns="91425" tIns="45700" rIns="91425" bIns="45700" anchor="t" anchorCtr="0">
            <a:noAutofit/>
          </a:bodyPr>
          <a:lstStyle/>
          <a:p>
            <a:pPr marL="476250" lvl="0" indent="-342900" algn="l" rtl="0">
              <a:lnSpc>
                <a:spcPct val="150000"/>
              </a:lnSpc>
              <a:spcBef>
                <a:spcPts val="0"/>
              </a:spcBef>
              <a:spcAft>
                <a:spcPts val="0"/>
              </a:spcAft>
              <a:buClr>
                <a:srgbClr val="586F7C"/>
              </a:buClr>
              <a:buSzPts val="1500"/>
              <a:buChar char="●"/>
            </a:pPr>
            <a:r>
              <a:rPr lang="en-US" sz="2200" dirty="0">
                <a:solidFill>
                  <a:schemeClr val="tx1"/>
                </a:solidFill>
                <a:latin typeface="Open Sans"/>
                <a:ea typeface="Open Sans"/>
                <a:cs typeface="Open Sans"/>
                <a:sym typeface="Open Sans"/>
              </a:rPr>
              <a:t>Association of College &amp; Research Libraries (ACRL). ‘Marketing The Academic Library’. Text, 11 September 2011. </a:t>
            </a:r>
            <a:r>
              <a:rPr lang="en-US" sz="2200" dirty="0" err="1">
                <a:solidFill>
                  <a:schemeClr val="tx1"/>
                </a:solidFill>
                <a:latin typeface="Open Sans"/>
                <a:ea typeface="Open Sans"/>
                <a:cs typeface="Open Sans"/>
                <a:sym typeface="Open Sans"/>
              </a:rPr>
              <a:t>Consulté</a:t>
            </a:r>
            <a:r>
              <a:rPr lang="en-US" sz="2200" dirty="0">
                <a:solidFill>
                  <a:schemeClr val="tx1"/>
                </a:solidFill>
                <a:latin typeface="Open Sans"/>
                <a:ea typeface="Open Sans"/>
                <a:cs typeface="Open Sans"/>
                <a:sym typeface="Open Sans"/>
              </a:rPr>
              <a:t> le 23 </a:t>
            </a:r>
            <a:r>
              <a:rPr lang="en-US" sz="2200" dirty="0" err="1">
                <a:solidFill>
                  <a:schemeClr val="tx1"/>
                </a:solidFill>
                <a:latin typeface="Open Sans"/>
                <a:ea typeface="Open Sans"/>
                <a:cs typeface="Open Sans"/>
                <a:sym typeface="Open Sans"/>
              </a:rPr>
              <a:t>Juin</a:t>
            </a:r>
            <a:r>
              <a:rPr lang="en-US" sz="2200" dirty="0">
                <a:solidFill>
                  <a:schemeClr val="tx1"/>
                </a:solidFill>
                <a:latin typeface="Open Sans"/>
                <a:ea typeface="Open Sans"/>
                <a:cs typeface="Open Sans"/>
                <a:sym typeface="Open Sans"/>
              </a:rPr>
              <a:t> 2021 </a:t>
            </a:r>
            <a:r>
              <a:rPr lang="en-US" sz="2200" u="sng" dirty="0">
                <a:solidFill>
                  <a:schemeClr val="accent5"/>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http://www.ala.org/acrl/issues/marketing</a:t>
            </a:r>
            <a:r>
              <a:rPr lang="en-US" sz="2200" dirty="0">
                <a:solidFill>
                  <a:schemeClr val="accent5"/>
                </a:solidFill>
                <a:latin typeface="Open Sans"/>
                <a:ea typeface="Open Sans"/>
                <a:cs typeface="Open Sans"/>
                <a:sym typeface="Open Sans"/>
              </a:rPr>
              <a:t> </a:t>
            </a:r>
            <a:endParaRPr sz="2200" dirty="0">
              <a:solidFill>
                <a:schemeClr val="accent5"/>
              </a:solidFill>
              <a:latin typeface="Open Sans"/>
              <a:ea typeface="Open Sans"/>
              <a:cs typeface="Open Sans"/>
              <a:sym typeface="Open Sans"/>
            </a:endParaRPr>
          </a:p>
          <a:p>
            <a:pPr marL="476250" lvl="0" indent="-342900">
              <a:lnSpc>
                <a:spcPct val="150000"/>
              </a:lnSpc>
              <a:spcBef>
                <a:spcPts val="0"/>
              </a:spcBef>
              <a:buClr>
                <a:srgbClr val="586F7C"/>
              </a:buClr>
              <a:buSzPts val="1500"/>
            </a:pPr>
            <a:r>
              <a:rPr lang="en-US" sz="2200" dirty="0" err="1">
                <a:solidFill>
                  <a:schemeClr val="tx1"/>
                </a:solidFill>
                <a:latin typeface="Open Sans"/>
                <a:ea typeface="Open Sans"/>
                <a:cs typeface="Open Sans"/>
                <a:sym typeface="Open Sans"/>
              </a:rPr>
              <a:t>Hardenbrook</a:t>
            </a:r>
            <a:r>
              <a:rPr lang="en-US" sz="2200" dirty="0">
                <a:solidFill>
                  <a:schemeClr val="tx1"/>
                </a:solidFill>
                <a:latin typeface="Open Sans"/>
                <a:ea typeface="Open Sans"/>
                <a:cs typeface="Open Sans"/>
                <a:sym typeface="Open Sans"/>
              </a:rPr>
              <a:t>, Joe. ‘Marketing and Advocating for the Academic Library’. Mr. Library Dude (blog), 5 March 2019. </a:t>
            </a:r>
            <a:r>
              <a:rPr lang="en-US" sz="2200" dirty="0" err="1">
                <a:solidFill>
                  <a:schemeClr val="tx1"/>
                </a:solidFill>
                <a:latin typeface="Open Sans"/>
                <a:ea typeface="Open Sans"/>
                <a:cs typeface="Open Sans"/>
                <a:sym typeface="Open Sans"/>
              </a:rPr>
              <a:t>Consulté</a:t>
            </a:r>
            <a:r>
              <a:rPr lang="en-US" sz="2200" dirty="0">
                <a:solidFill>
                  <a:schemeClr val="tx1"/>
                </a:solidFill>
                <a:latin typeface="Open Sans"/>
                <a:ea typeface="Open Sans"/>
                <a:cs typeface="Open Sans"/>
                <a:sym typeface="Open Sans"/>
              </a:rPr>
              <a:t> le 23 </a:t>
            </a:r>
            <a:r>
              <a:rPr lang="en-US" sz="2200" dirty="0" err="1">
                <a:solidFill>
                  <a:schemeClr val="tx1"/>
                </a:solidFill>
                <a:latin typeface="Open Sans"/>
                <a:ea typeface="Open Sans"/>
                <a:cs typeface="Open Sans"/>
                <a:sym typeface="Open Sans"/>
              </a:rPr>
              <a:t>Juin</a:t>
            </a:r>
            <a:r>
              <a:rPr lang="en-US" sz="2200" dirty="0">
                <a:solidFill>
                  <a:schemeClr val="tx1"/>
                </a:solidFill>
                <a:latin typeface="Open Sans"/>
                <a:ea typeface="Open Sans"/>
                <a:cs typeface="Open Sans"/>
                <a:sym typeface="Open Sans"/>
              </a:rPr>
              <a:t> 2021 </a:t>
            </a:r>
            <a:r>
              <a:rPr lang="en-US" sz="2200" u="sng" dirty="0">
                <a:solidFill>
                  <a:schemeClr val="accent5"/>
                </a:solid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https://mrlibrarydude.wordpress.com/2019/03/04/marketing-and-advocating-for-the-academic-library/</a:t>
            </a:r>
            <a:r>
              <a:rPr lang="en-US" sz="2200" u="sng" dirty="0">
                <a:solidFill>
                  <a:schemeClr val="accent5"/>
                </a:solidFill>
                <a:latin typeface="Open Sans"/>
                <a:ea typeface="Open Sans"/>
                <a:cs typeface="Open Sans"/>
                <a:sym typeface="Open Sans"/>
              </a:rPr>
              <a:t> </a:t>
            </a:r>
          </a:p>
          <a:p>
            <a:pPr marL="476250" indent="-342900">
              <a:lnSpc>
                <a:spcPct val="150000"/>
              </a:lnSpc>
              <a:spcBef>
                <a:spcPts val="0"/>
              </a:spcBef>
              <a:buClr>
                <a:srgbClr val="586F7C"/>
              </a:buClr>
              <a:buSzPts val="1500"/>
            </a:pPr>
            <a:r>
              <a:rPr lang="en-US" dirty="0">
                <a:solidFill>
                  <a:schemeClr val="tx1"/>
                </a:solidFill>
                <a:latin typeface="Open Sans"/>
                <a:ea typeface="Open Sans"/>
                <a:cs typeface="Open Sans"/>
                <a:sym typeface="Open Sans"/>
              </a:rPr>
              <a:t>Saunders, L., &amp; Wong, M. A. (2020). </a:t>
            </a:r>
            <a:r>
              <a:rPr lang="en-US" i="1" dirty="0">
                <a:solidFill>
                  <a:schemeClr val="tx1"/>
                </a:solidFill>
                <a:latin typeface="Open Sans"/>
                <a:ea typeface="Open Sans"/>
                <a:cs typeface="Open Sans"/>
                <a:sym typeface="Open Sans"/>
              </a:rPr>
              <a:t>Instruction in libraries and information centers: An introduction</a:t>
            </a:r>
            <a:r>
              <a:rPr lang="en-US" dirty="0">
                <a:solidFill>
                  <a:schemeClr val="tx1"/>
                </a:solidFill>
                <a:latin typeface="Open Sans"/>
                <a:ea typeface="Open Sans"/>
                <a:cs typeface="Open Sans"/>
                <a:sym typeface="Open Sans"/>
              </a:rPr>
              <a:t>. Windsor &amp; Downs Press. </a:t>
            </a:r>
            <a:r>
              <a:rPr lang="en-US" dirty="0">
                <a:solidFill>
                  <a:schemeClr val="bg2"/>
                </a:solidFill>
                <a:latin typeface="Open Sans"/>
                <a:ea typeface="Open Sans"/>
                <a:cs typeface="Open Sans"/>
                <a:sym typeface="Open Sans"/>
                <a:hlinkClick r:id="rId5"/>
              </a:rPr>
              <a:t>https://doi.org/10.21900/wd.12</a:t>
            </a:r>
            <a:r>
              <a:rPr lang="en-US" dirty="0">
                <a:solidFill>
                  <a:schemeClr val="bg2"/>
                </a:solidFill>
                <a:latin typeface="Open Sans"/>
                <a:ea typeface="Open Sans"/>
                <a:cs typeface="Open Sans"/>
                <a:sym typeface="Open Sans"/>
              </a:rPr>
              <a:t> </a:t>
            </a:r>
          </a:p>
          <a:p>
            <a:pPr marL="476250" lvl="0" indent="-342900">
              <a:lnSpc>
                <a:spcPct val="150000"/>
              </a:lnSpc>
              <a:spcBef>
                <a:spcPts val="0"/>
              </a:spcBef>
              <a:buClr>
                <a:srgbClr val="586F7C"/>
              </a:buClr>
              <a:buSzPts val="1500"/>
            </a:pPr>
            <a:endParaRPr sz="2200" dirty="0">
              <a:solidFill>
                <a:schemeClr val="accent5"/>
              </a:solidFill>
              <a:latin typeface="Open Sans"/>
              <a:ea typeface="Open Sans"/>
              <a:cs typeface="Open Sans"/>
              <a:sym typeface="Open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g124fc7b004e_0_0"/>
          <p:cNvSpPr txBox="1">
            <a:spLocks noGrp="1"/>
          </p:cNvSpPr>
          <p:nvPr>
            <p:ph type="title"/>
          </p:nvPr>
        </p:nvSpPr>
        <p:spPr>
          <a:xfrm>
            <a:off x="0" y="32963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300" dirty="0">
                <a:solidFill>
                  <a:srgbClr val="586F7C"/>
                </a:solidFill>
                <a:latin typeface="Open Sans"/>
                <a:ea typeface="Open Sans"/>
                <a:cs typeface="Open Sans"/>
                <a:sym typeface="Open Sans"/>
              </a:rPr>
              <a:t>Ressources supplémentaires pour l'enseignement aux adultes</a:t>
            </a:r>
            <a:endParaRPr sz="3200" dirty="0">
              <a:solidFill>
                <a:srgbClr val="586F7C"/>
              </a:solidFill>
              <a:latin typeface="Open Sans"/>
              <a:ea typeface="Open Sans"/>
              <a:cs typeface="Open Sans"/>
              <a:sym typeface="Open Sans"/>
            </a:endParaRPr>
          </a:p>
        </p:txBody>
      </p:sp>
      <p:sp>
        <p:nvSpPr>
          <p:cNvPr id="404" name="Google Shape;404;g124fc7b004e_0_0"/>
          <p:cNvSpPr txBox="1">
            <a:spLocks noGrp="1"/>
          </p:cNvSpPr>
          <p:nvPr>
            <p:ph type="body" idx="1"/>
          </p:nvPr>
        </p:nvSpPr>
        <p:spPr>
          <a:xfrm>
            <a:off x="216250" y="1706682"/>
            <a:ext cx="11559000" cy="5151318"/>
          </a:xfrm>
          <a:prstGeom prst="rect">
            <a:avLst/>
          </a:prstGeom>
          <a:noFill/>
          <a:ln w="9525" cap="flat" cmpd="sng">
            <a:solidFill>
              <a:srgbClr val="888888"/>
            </a:solidFill>
            <a:prstDash val="solid"/>
            <a:round/>
            <a:headEnd type="none" w="sm" len="sm"/>
            <a:tailEnd type="none" w="sm" len="sm"/>
          </a:ln>
        </p:spPr>
        <p:txBody>
          <a:bodyPr spcFirstLastPara="1" wrap="square" lIns="91425" tIns="45700" rIns="91425" bIns="45700" anchor="t" anchorCtr="0">
            <a:noAutofit/>
          </a:bodyPr>
          <a:lstStyle/>
          <a:p>
            <a:pPr marL="457200" lvl="0" indent="-368300" algn="just" rtl="0">
              <a:lnSpc>
                <a:spcPct val="100000"/>
              </a:lnSpc>
              <a:spcBef>
                <a:spcPts val="600"/>
              </a:spcBef>
              <a:spcAft>
                <a:spcPts val="0"/>
              </a:spcAft>
              <a:buClr>
                <a:srgbClr val="3F3F3F"/>
              </a:buClr>
              <a:buSzPts val="2200"/>
              <a:buFont typeface="Open Sans"/>
              <a:buChar char="●"/>
            </a:pPr>
            <a:r>
              <a:rPr lang="en-US" sz="2000" dirty="0" err="1">
                <a:solidFill>
                  <a:srgbClr val="3F3F3F"/>
                </a:solidFill>
                <a:highlight>
                  <a:srgbClr val="FFFFFF"/>
                </a:highlight>
                <a:latin typeface="Open Sans"/>
                <a:ea typeface="Open Sans"/>
                <a:cs typeface="Open Sans"/>
                <a:sym typeface="Open Sans"/>
              </a:rPr>
              <a:t>Arghode</a:t>
            </a:r>
            <a:r>
              <a:rPr lang="en-US" sz="2000" dirty="0">
                <a:solidFill>
                  <a:srgbClr val="3F3F3F"/>
                </a:solidFill>
                <a:highlight>
                  <a:srgbClr val="FFFFFF"/>
                </a:highlight>
                <a:latin typeface="Open Sans"/>
                <a:ea typeface="Open Sans"/>
                <a:cs typeface="Open Sans"/>
                <a:sym typeface="Open Sans"/>
              </a:rPr>
              <a:t>, V., </a:t>
            </a:r>
            <a:r>
              <a:rPr lang="en-US" sz="2000" dirty="0" err="1">
                <a:solidFill>
                  <a:srgbClr val="3F3F3F"/>
                </a:solidFill>
                <a:highlight>
                  <a:srgbClr val="FFFFFF"/>
                </a:highlight>
                <a:latin typeface="Open Sans"/>
                <a:ea typeface="Open Sans"/>
                <a:cs typeface="Open Sans"/>
                <a:sym typeface="Open Sans"/>
              </a:rPr>
              <a:t>Brieger</a:t>
            </a:r>
            <a:r>
              <a:rPr lang="en-US" sz="2000" dirty="0">
                <a:solidFill>
                  <a:srgbClr val="3F3F3F"/>
                </a:solidFill>
                <a:highlight>
                  <a:srgbClr val="FFFFFF"/>
                </a:highlight>
                <a:latin typeface="Open Sans"/>
                <a:ea typeface="Open Sans"/>
                <a:cs typeface="Open Sans"/>
                <a:sym typeface="Open Sans"/>
              </a:rPr>
              <a:t>, E. W., &amp; McLean, G. N. (2017). Adult learning theories: Implications for online instruction.</a:t>
            </a:r>
            <a:r>
              <a:rPr lang="en-US" sz="2000" i="1" dirty="0">
                <a:solidFill>
                  <a:srgbClr val="3F3F3F"/>
                </a:solidFill>
                <a:highlight>
                  <a:srgbClr val="FFFFFF"/>
                </a:highlight>
                <a:latin typeface="Open Sans"/>
                <a:ea typeface="Open Sans"/>
                <a:cs typeface="Open Sans"/>
                <a:sym typeface="Open Sans"/>
              </a:rPr>
              <a:t> European Journal of Training and Development, 41</a:t>
            </a:r>
            <a:r>
              <a:rPr lang="en-US" sz="2000" dirty="0">
                <a:solidFill>
                  <a:srgbClr val="3F3F3F"/>
                </a:solidFill>
                <a:highlight>
                  <a:srgbClr val="FFFFFF"/>
                </a:highlight>
                <a:latin typeface="Open Sans"/>
                <a:ea typeface="Open Sans"/>
                <a:cs typeface="Open Sans"/>
                <a:sym typeface="Open Sans"/>
              </a:rPr>
              <a:t>(7), 593-609. </a:t>
            </a:r>
            <a:r>
              <a:rPr lang="en-US" sz="2000" u="sng" dirty="0">
                <a:solidFill>
                  <a:srgbClr val="3F3F3F"/>
                </a:solidFill>
                <a:highlight>
                  <a:srgbClr val="FFFFFF"/>
                </a:highlight>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http://dx.doi.org/10.1108/EJTD-02-2017-0014</a:t>
            </a:r>
            <a:r>
              <a:rPr lang="en-US" sz="2000" u="sng" dirty="0">
                <a:solidFill>
                  <a:srgbClr val="3F3F3F"/>
                </a:solidFill>
                <a:highlight>
                  <a:srgbClr val="FFFFFF"/>
                </a:highlight>
                <a:latin typeface="Open Sans"/>
                <a:ea typeface="Open Sans"/>
                <a:cs typeface="Open Sans"/>
                <a:sym typeface="Open Sans"/>
              </a:rPr>
              <a:t>  </a:t>
            </a:r>
            <a:endParaRPr dirty="0"/>
          </a:p>
          <a:p>
            <a:pPr marL="457200" lvl="0" indent="-368300" algn="l" rtl="0">
              <a:lnSpc>
                <a:spcPct val="100000"/>
              </a:lnSpc>
              <a:spcBef>
                <a:spcPts val="600"/>
              </a:spcBef>
              <a:spcAft>
                <a:spcPts val="0"/>
              </a:spcAft>
              <a:buClr>
                <a:srgbClr val="3F3F3F"/>
              </a:buClr>
              <a:buSzPts val="2200"/>
              <a:buFont typeface="Open Sans"/>
              <a:buChar char="●"/>
            </a:pPr>
            <a:r>
              <a:rPr lang="en-US" sz="2000" dirty="0">
                <a:solidFill>
                  <a:schemeClr val="bg2"/>
                </a:solidFill>
                <a:latin typeface="Open Sans"/>
                <a:ea typeface="Open Sans"/>
                <a:cs typeface="Open Sans"/>
                <a:sym typeface="Open Sans"/>
              </a:rPr>
              <a:t>Adult Learner. </a:t>
            </a:r>
            <a:r>
              <a:rPr lang="en-US" sz="2000" i="1" dirty="0">
                <a:solidFill>
                  <a:schemeClr val="bg2"/>
                </a:solidFill>
                <a:latin typeface="Open Sans"/>
                <a:ea typeface="Open Sans"/>
                <a:cs typeface="Open Sans"/>
                <a:sym typeface="Open Sans"/>
              </a:rPr>
              <a:t>Wikipedia</a:t>
            </a:r>
            <a:r>
              <a:rPr lang="en-US" sz="2000" dirty="0">
                <a:solidFill>
                  <a:schemeClr val="bg2"/>
                </a:solidFill>
                <a:latin typeface="Open Sans"/>
                <a:ea typeface="Open Sans"/>
                <a:cs typeface="Open Sans"/>
                <a:sym typeface="Open Sans"/>
              </a:rPr>
              <a:t>, 28 December 2022                                                                             https://en.wikipedia.org/w/index.php?title=Adult_learner&amp;oldid=1100281814 </a:t>
            </a:r>
            <a:endParaRPr dirty="0">
              <a:solidFill>
                <a:schemeClr val="bg2"/>
              </a:solidFill>
            </a:endParaRPr>
          </a:p>
          <a:p>
            <a:pPr marL="457200" lvl="0" indent="-368300" algn="l" rtl="0">
              <a:lnSpc>
                <a:spcPct val="100000"/>
              </a:lnSpc>
              <a:spcBef>
                <a:spcPts val="600"/>
              </a:spcBef>
              <a:spcAft>
                <a:spcPts val="0"/>
              </a:spcAft>
              <a:buClr>
                <a:srgbClr val="3F3F3F"/>
              </a:buClr>
              <a:buSzPts val="2200"/>
              <a:buFont typeface="Open Sans"/>
              <a:buChar char="●"/>
            </a:pPr>
            <a:r>
              <a:rPr lang="en-US" sz="2000" dirty="0">
                <a:solidFill>
                  <a:schemeClr val="bg2"/>
                </a:solidFill>
                <a:latin typeface="Open Sans"/>
                <a:ea typeface="Open Sans"/>
                <a:cs typeface="Open Sans"/>
                <a:sym typeface="Open Sans"/>
              </a:rPr>
              <a:t>Adult Education. </a:t>
            </a:r>
            <a:r>
              <a:rPr lang="en-US" sz="2000" i="1" dirty="0" err="1">
                <a:solidFill>
                  <a:schemeClr val="bg2"/>
                </a:solidFill>
                <a:latin typeface="Open Sans"/>
                <a:ea typeface="Open Sans"/>
                <a:cs typeface="Open Sans"/>
                <a:sym typeface="Open Sans"/>
              </a:rPr>
              <a:t>Wikepedia</a:t>
            </a:r>
            <a:r>
              <a:rPr lang="en-US" sz="2000" dirty="0">
                <a:solidFill>
                  <a:schemeClr val="bg2"/>
                </a:solidFill>
                <a:latin typeface="Open Sans"/>
                <a:ea typeface="Open Sans"/>
                <a:cs typeface="Open Sans"/>
                <a:sym typeface="Open Sans"/>
              </a:rPr>
              <a:t>, 28 December 2022 </a:t>
            </a:r>
            <a:endParaRPr dirty="0">
              <a:solidFill>
                <a:schemeClr val="bg2"/>
              </a:solidFill>
            </a:endParaRPr>
          </a:p>
          <a:p>
            <a:pPr marL="0" marR="0" lvl="0" indent="0" algn="l" rtl="0">
              <a:lnSpc>
                <a:spcPct val="90000"/>
              </a:lnSpc>
              <a:spcBef>
                <a:spcPts val="0"/>
              </a:spcBef>
              <a:spcAft>
                <a:spcPts val="0"/>
              </a:spcAft>
              <a:buSzPts val="2400"/>
              <a:buNone/>
            </a:pPr>
            <a:r>
              <a:rPr lang="en-US" sz="2000" dirty="0">
                <a:solidFill>
                  <a:schemeClr val="bg2"/>
                </a:solidFill>
                <a:latin typeface="Open Sans"/>
                <a:ea typeface="Open Sans"/>
                <a:cs typeface="Open Sans"/>
                <a:sym typeface="Open Sans"/>
              </a:rPr>
              <a:t>      </a:t>
            </a:r>
            <a:r>
              <a:rPr lang="en-US" sz="2000" dirty="0">
                <a:solidFill>
                  <a:schemeClr val="bg2"/>
                </a:solidFill>
                <a:latin typeface="Open Sans"/>
                <a:ea typeface="Open Sans"/>
                <a:cs typeface="Open Sans"/>
                <a:sym typeface="Open Sans"/>
                <a:hlinkClick r:id="rId4"/>
              </a:rPr>
              <a:t>https://www.wgu.edu/blog/adult-learning-theories-principles2004.html</a:t>
            </a:r>
            <a:r>
              <a:rPr lang="en-US" sz="2000" dirty="0">
                <a:solidFill>
                  <a:schemeClr val="bg2"/>
                </a:solidFill>
                <a:latin typeface="Open Sans"/>
                <a:ea typeface="Open Sans"/>
                <a:cs typeface="Open Sans"/>
                <a:sym typeface="Open Sans"/>
              </a:rPr>
              <a:t> </a:t>
            </a:r>
            <a:endParaRPr sz="2000" dirty="0">
              <a:solidFill>
                <a:schemeClr val="bg2"/>
              </a:solidFill>
              <a:latin typeface="Open Sans"/>
              <a:ea typeface="Open Sans"/>
              <a:cs typeface="Open Sans"/>
              <a:sym typeface="Open Sans"/>
            </a:endParaRPr>
          </a:p>
          <a:p>
            <a:pPr marL="457200" lvl="0" indent="-368300" algn="l" rtl="0">
              <a:lnSpc>
                <a:spcPct val="100000"/>
              </a:lnSpc>
              <a:spcBef>
                <a:spcPts val="600"/>
              </a:spcBef>
              <a:spcAft>
                <a:spcPts val="0"/>
              </a:spcAft>
              <a:buClr>
                <a:srgbClr val="3F3F3F"/>
              </a:buClr>
              <a:buSzPts val="2200"/>
              <a:buFont typeface="Open Sans"/>
              <a:buChar char="●"/>
            </a:pPr>
            <a:r>
              <a:rPr lang="en-US" sz="2000" dirty="0">
                <a:solidFill>
                  <a:srgbClr val="3F3F3F"/>
                </a:solidFill>
                <a:latin typeface="Open Sans"/>
                <a:ea typeface="Open Sans"/>
                <a:cs typeface="Open Sans"/>
                <a:sym typeface="Open Sans"/>
              </a:rPr>
              <a:t>Arizona State University. (n.d.). </a:t>
            </a:r>
            <a:r>
              <a:rPr lang="en-US" sz="2000" i="1" dirty="0">
                <a:solidFill>
                  <a:srgbClr val="3F3F3F"/>
                </a:solidFill>
                <a:latin typeface="Open Sans"/>
                <a:ea typeface="Open Sans"/>
                <a:cs typeface="Open Sans"/>
                <a:sym typeface="Open Sans"/>
              </a:rPr>
              <a:t>Learning objectives builder</a:t>
            </a:r>
            <a:r>
              <a:rPr lang="en-US" sz="2000" dirty="0">
                <a:solidFill>
                  <a:srgbClr val="3F3F3F"/>
                </a:solidFill>
                <a:latin typeface="Open Sans"/>
                <a:ea typeface="Open Sans"/>
                <a:cs typeface="Open Sans"/>
                <a:sym typeface="Open Sans"/>
              </a:rPr>
              <a:t>. ASU for You. Retrieved April 21, 2022, from </a:t>
            </a:r>
            <a:r>
              <a:rPr lang="en-US" sz="2000" u="sng" dirty="0">
                <a:solidFill>
                  <a:srgbClr val="3F3F3F"/>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https://teachonline.asu.edu/objectives-builder/</a:t>
            </a:r>
            <a:endParaRPr sz="2000" dirty="0">
              <a:solidFill>
                <a:srgbClr val="3F3F3F"/>
              </a:solidFill>
              <a:latin typeface="Open Sans"/>
              <a:ea typeface="Open Sans"/>
              <a:cs typeface="Open Sans"/>
              <a:sym typeface="Open Sans"/>
            </a:endParaRPr>
          </a:p>
          <a:p>
            <a:pPr marL="457200" lvl="0" indent="-368300" algn="just" rtl="0">
              <a:lnSpc>
                <a:spcPct val="100000"/>
              </a:lnSpc>
              <a:spcBef>
                <a:spcPts val="600"/>
              </a:spcBef>
              <a:spcAft>
                <a:spcPts val="0"/>
              </a:spcAft>
              <a:buClr>
                <a:srgbClr val="3F3F3F"/>
              </a:buClr>
              <a:buSzPts val="2200"/>
              <a:buFont typeface="Open Sans"/>
              <a:buChar char="●"/>
            </a:pPr>
            <a:r>
              <a:rPr lang="en-US" sz="2000" dirty="0" err="1">
                <a:solidFill>
                  <a:srgbClr val="3F3F3F"/>
                </a:solidFill>
                <a:latin typeface="Open Sans"/>
                <a:ea typeface="Open Sans"/>
                <a:cs typeface="Open Sans"/>
                <a:sym typeface="Open Sans"/>
              </a:rPr>
              <a:t>Blaschke</a:t>
            </a:r>
            <a:r>
              <a:rPr lang="en-US" sz="2000" dirty="0">
                <a:solidFill>
                  <a:srgbClr val="3F3F3F"/>
                </a:solidFill>
                <a:latin typeface="Open Sans"/>
                <a:ea typeface="Open Sans"/>
                <a:cs typeface="Open Sans"/>
                <a:sym typeface="Open Sans"/>
              </a:rPr>
              <a:t>, L. M. (2012). Heutagogy and lifelong learning: A review of </a:t>
            </a:r>
            <a:r>
              <a:rPr lang="en-US" sz="2000" dirty="0" err="1">
                <a:solidFill>
                  <a:srgbClr val="3F3F3F"/>
                </a:solidFill>
                <a:latin typeface="Open Sans"/>
                <a:ea typeface="Open Sans"/>
                <a:cs typeface="Open Sans"/>
                <a:sym typeface="Open Sans"/>
              </a:rPr>
              <a:t>heutagogical</a:t>
            </a:r>
            <a:r>
              <a:rPr lang="en-US" sz="2000" dirty="0">
                <a:solidFill>
                  <a:srgbClr val="3F3F3F"/>
                </a:solidFill>
                <a:latin typeface="Open Sans"/>
                <a:ea typeface="Open Sans"/>
                <a:cs typeface="Open Sans"/>
                <a:sym typeface="Open Sans"/>
              </a:rPr>
              <a:t> practice and self-determined learning. </a:t>
            </a:r>
            <a:r>
              <a:rPr lang="en-US" sz="2000" i="1" dirty="0">
                <a:solidFill>
                  <a:srgbClr val="3F3F3F"/>
                </a:solidFill>
                <a:latin typeface="Open Sans"/>
                <a:ea typeface="Open Sans"/>
                <a:cs typeface="Open Sans"/>
                <a:sym typeface="Open Sans"/>
              </a:rPr>
              <a:t>The International Review of Research in Open and Distributed Learning</a:t>
            </a:r>
            <a:r>
              <a:rPr lang="en-US" sz="2000" dirty="0">
                <a:solidFill>
                  <a:srgbClr val="3F3F3F"/>
                </a:solidFill>
                <a:latin typeface="Open Sans"/>
                <a:ea typeface="Open Sans"/>
                <a:cs typeface="Open Sans"/>
                <a:sym typeface="Open Sans"/>
              </a:rPr>
              <a:t>, </a:t>
            </a:r>
            <a:r>
              <a:rPr lang="en-US" sz="2000" i="1" dirty="0">
                <a:solidFill>
                  <a:srgbClr val="3F3F3F"/>
                </a:solidFill>
                <a:latin typeface="Open Sans"/>
                <a:ea typeface="Open Sans"/>
                <a:cs typeface="Open Sans"/>
                <a:sym typeface="Open Sans"/>
              </a:rPr>
              <a:t>13</a:t>
            </a:r>
            <a:r>
              <a:rPr lang="en-US" sz="2000" dirty="0">
                <a:solidFill>
                  <a:srgbClr val="3F3F3F"/>
                </a:solidFill>
                <a:latin typeface="Open Sans"/>
                <a:ea typeface="Open Sans"/>
                <a:cs typeface="Open Sans"/>
                <a:sym typeface="Open Sans"/>
              </a:rPr>
              <a:t>(1), 56-71. </a:t>
            </a:r>
            <a:r>
              <a:rPr lang="en-US" sz="2000" u="sng" dirty="0">
                <a:solidFill>
                  <a:srgbClr val="3F3F3F"/>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https://doi.org/10.19173/irrodl.v13i1.1076</a:t>
            </a:r>
            <a:r>
              <a:rPr lang="en-US" sz="2000" u="sng"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a:p>
            <a:pPr marL="457200" lvl="0" indent="-368300" algn="just" rtl="0">
              <a:lnSpc>
                <a:spcPct val="100000"/>
              </a:lnSpc>
              <a:spcBef>
                <a:spcPts val="600"/>
              </a:spcBef>
              <a:spcAft>
                <a:spcPts val="0"/>
              </a:spcAft>
              <a:buClr>
                <a:srgbClr val="3F3F3F"/>
              </a:buClr>
              <a:buSzPts val="2200"/>
              <a:buFont typeface="Open Sans"/>
              <a:buChar char="●"/>
            </a:pPr>
            <a:r>
              <a:rPr lang="en-US" sz="2000" dirty="0">
                <a:solidFill>
                  <a:srgbClr val="3F3F3F"/>
                </a:solidFill>
                <a:highlight>
                  <a:srgbClr val="FFFFFF"/>
                </a:highlight>
                <a:latin typeface="Open Sans"/>
                <a:ea typeface="Open Sans"/>
                <a:cs typeface="Open Sans"/>
                <a:sym typeface="Open Sans"/>
              </a:rPr>
              <a:t>Cunningham, &amp; </a:t>
            </a:r>
            <a:r>
              <a:rPr lang="en-US" sz="2000" dirty="0" err="1">
                <a:solidFill>
                  <a:srgbClr val="3F3F3F"/>
                </a:solidFill>
                <a:highlight>
                  <a:srgbClr val="FFFFFF"/>
                </a:highlight>
                <a:latin typeface="Open Sans"/>
                <a:ea typeface="Open Sans"/>
                <a:cs typeface="Open Sans"/>
                <a:sym typeface="Open Sans"/>
              </a:rPr>
              <a:t>Wandei</a:t>
            </a:r>
            <a:r>
              <a:rPr lang="en-US" sz="2000" dirty="0">
                <a:solidFill>
                  <a:srgbClr val="3F3F3F"/>
                </a:solidFill>
                <a:highlight>
                  <a:srgbClr val="FFFFFF"/>
                </a:highlight>
                <a:latin typeface="Open Sans"/>
                <a:ea typeface="Open Sans"/>
                <a:cs typeface="Open Sans"/>
                <a:sym typeface="Open Sans"/>
              </a:rPr>
              <a:t>, E. (2019). Critical reflections on postgraduate andragogy from the points of view of a Kenyan student and an Australian academic. </a:t>
            </a:r>
            <a:r>
              <a:rPr lang="en-US" sz="2000" i="1" dirty="0">
                <a:solidFill>
                  <a:srgbClr val="3F3F3F"/>
                </a:solidFill>
                <a:highlight>
                  <a:srgbClr val="FFFFFF"/>
                </a:highlight>
                <a:latin typeface="Open Sans"/>
                <a:ea typeface="Open Sans"/>
                <a:cs typeface="Open Sans"/>
                <a:sym typeface="Open Sans"/>
              </a:rPr>
              <a:t>Reflective Practice.</a:t>
            </a:r>
            <a:r>
              <a:rPr lang="en-US" sz="2000" dirty="0">
                <a:solidFill>
                  <a:srgbClr val="3F3F3F"/>
                </a:solidFill>
                <a:highlight>
                  <a:srgbClr val="FFFFFF"/>
                </a:highlight>
                <a:latin typeface="Open Sans"/>
                <a:ea typeface="Open Sans"/>
                <a:cs typeface="Open Sans"/>
                <a:sym typeface="Open Sans"/>
              </a:rPr>
              <a:t>, </a:t>
            </a:r>
            <a:r>
              <a:rPr lang="en-US" sz="2000" i="1" dirty="0">
                <a:solidFill>
                  <a:srgbClr val="3F3F3F"/>
                </a:solidFill>
                <a:highlight>
                  <a:srgbClr val="FFFFFF"/>
                </a:highlight>
                <a:latin typeface="Open Sans"/>
                <a:ea typeface="Open Sans"/>
                <a:cs typeface="Open Sans"/>
                <a:sym typeface="Open Sans"/>
              </a:rPr>
              <a:t>20</a:t>
            </a:r>
            <a:r>
              <a:rPr lang="en-US" sz="2000" dirty="0">
                <a:solidFill>
                  <a:srgbClr val="3F3F3F"/>
                </a:solidFill>
                <a:highlight>
                  <a:srgbClr val="FFFFFF"/>
                </a:highlight>
                <a:latin typeface="Open Sans"/>
                <a:ea typeface="Open Sans"/>
                <a:cs typeface="Open Sans"/>
                <a:sym typeface="Open Sans"/>
              </a:rPr>
              <a:t>(3), 305–324. </a:t>
            </a:r>
            <a:r>
              <a:rPr lang="en-US" sz="2000" dirty="0">
                <a:solidFill>
                  <a:srgbClr val="3F3F3F"/>
                </a:solidFill>
                <a:highlight>
                  <a:srgbClr val="FFFFFF"/>
                </a:highlight>
                <a:latin typeface="Open Sans"/>
                <a:ea typeface="Open Sans"/>
                <a:cs typeface="Open Sans"/>
                <a:sym typeface="Open Sans"/>
                <a:hlinkClick r:id="rId7"/>
              </a:rPr>
              <a:t>https://doi.org/10.1080/14623943.2019.1598350</a:t>
            </a:r>
            <a:r>
              <a:rPr lang="en-US" sz="2000" dirty="0">
                <a:solidFill>
                  <a:srgbClr val="3F3F3F"/>
                </a:solidFill>
                <a:highlight>
                  <a:srgbClr val="FFFFFF"/>
                </a:highlight>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g12221ee6e47_0_0"/>
          <p:cNvSpPr txBox="1">
            <a:spLocks noGrp="1"/>
          </p:cNvSpPr>
          <p:nvPr>
            <p:ph type="title"/>
          </p:nvPr>
        </p:nvSpPr>
        <p:spPr>
          <a:xfrm>
            <a:off x="0" y="322925"/>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fr-FR" sz="3300" dirty="0">
                <a:solidFill>
                  <a:srgbClr val="586F7C"/>
                </a:solidFill>
                <a:latin typeface="Open Sans"/>
                <a:ea typeface="Open Sans"/>
                <a:cs typeface="Open Sans"/>
                <a:sym typeface="Open Sans"/>
              </a:rPr>
              <a:t>Ressources supplémentaires pour l'enseignement aux adultes</a:t>
            </a:r>
            <a:endParaRPr sz="3200" dirty="0">
              <a:solidFill>
                <a:srgbClr val="586F7C"/>
              </a:solidFill>
              <a:latin typeface="Open Sans"/>
              <a:ea typeface="Open Sans"/>
              <a:cs typeface="Open Sans"/>
              <a:sym typeface="Open Sans"/>
            </a:endParaRPr>
          </a:p>
        </p:txBody>
      </p:sp>
      <p:sp>
        <p:nvSpPr>
          <p:cNvPr id="410" name="Google Shape;410;g12221ee6e47_0_0"/>
          <p:cNvSpPr txBox="1">
            <a:spLocks noGrp="1"/>
          </p:cNvSpPr>
          <p:nvPr>
            <p:ph type="body" idx="1"/>
          </p:nvPr>
        </p:nvSpPr>
        <p:spPr>
          <a:xfrm>
            <a:off x="216250" y="1902625"/>
            <a:ext cx="11559000" cy="4772700"/>
          </a:xfrm>
          <a:prstGeom prst="rect">
            <a:avLst/>
          </a:prstGeom>
          <a:noFill/>
          <a:ln w="9525" cap="flat" cmpd="sng">
            <a:solidFill>
              <a:srgbClr val="888888"/>
            </a:solidFill>
            <a:prstDash val="solid"/>
            <a:round/>
            <a:headEnd type="none" w="sm" len="sm"/>
            <a:tailEnd type="none" w="sm" len="sm"/>
          </a:ln>
        </p:spPr>
        <p:txBody>
          <a:bodyPr spcFirstLastPara="1" wrap="square" lIns="91425" tIns="45700" rIns="91425" bIns="45700" anchor="t" anchorCtr="0">
            <a:noAutofit/>
          </a:bodyPr>
          <a:lstStyle/>
          <a:p>
            <a:pPr marL="457200" lvl="0" indent="-368300" algn="just" rtl="0">
              <a:lnSpc>
                <a:spcPct val="100000"/>
              </a:lnSpc>
              <a:spcBef>
                <a:spcPts val="600"/>
              </a:spcBef>
              <a:spcAft>
                <a:spcPts val="0"/>
              </a:spcAft>
              <a:buClr>
                <a:srgbClr val="3F3F3F"/>
              </a:buClr>
              <a:buSzPts val="2200"/>
              <a:buFont typeface="Open Sans"/>
              <a:buChar char="●"/>
            </a:pPr>
            <a:r>
              <a:rPr lang="en-US" sz="2200">
                <a:solidFill>
                  <a:srgbClr val="3F3F3F"/>
                </a:solidFill>
                <a:highlight>
                  <a:srgbClr val="FFFFFF"/>
                </a:highlight>
                <a:latin typeface="Open Sans"/>
                <a:ea typeface="Open Sans"/>
                <a:cs typeface="Open Sans"/>
                <a:sym typeface="Open Sans"/>
              </a:rPr>
              <a:t>Domarle, Randrianarivelojosia, M., Duchemin, J.-B., Robert, V., &amp; Ariey, F. (2008). Atelier paludisme: an international malaria training course held in Madagascar. </a:t>
            </a:r>
            <a:r>
              <a:rPr lang="en-US" sz="2200" i="1">
                <a:solidFill>
                  <a:srgbClr val="3F3F3F"/>
                </a:solidFill>
                <a:highlight>
                  <a:srgbClr val="FFFFFF"/>
                </a:highlight>
                <a:latin typeface="Open Sans"/>
                <a:ea typeface="Open Sans"/>
                <a:cs typeface="Open Sans"/>
                <a:sym typeface="Open Sans"/>
              </a:rPr>
              <a:t>Malaria Journal</a:t>
            </a:r>
            <a:r>
              <a:rPr lang="en-US" sz="2200">
                <a:solidFill>
                  <a:srgbClr val="3F3F3F"/>
                </a:solidFill>
                <a:highlight>
                  <a:srgbClr val="FFFFFF"/>
                </a:highlight>
                <a:latin typeface="Open Sans"/>
                <a:ea typeface="Open Sans"/>
                <a:cs typeface="Open Sans"/>
                <a:sym typeface="Open Sans"/>
              </a:rPr>
              <a:t>, </a:t>
            </a:r>
            <a:r>
              <a:rPr lang="en-US" sz="2200" i="1">
                <a:solidFill>
                  <a:srgbClr val="3F3F3F"/>
                </a:solidFill>
                <a:highlight>
                  <a:srgbClr val="FFFFFF"/>
                </a:highlight>
                <a:latin typeface="Open Sans"/>
                <a:ea typeface="Open Sans"/>
                <a:cs typeface="Open Sans"/>
                <a:sym typeface="Open Sans"/>
              </a:rPr>
              <a:t>7</a:t>
            </a:r>
            <a:r>
              <a:rPr lang="en-US" sz="2200">
                <a:solidFill>
                  <a:srgbClr val="3F3F3F"/>
                </a:solidFill>
                <a:highlight>
                  <a:srgbClr val="FFFFFF"/>
                </a:highlight>
                <a:latin typeface="Open Sans"/>
                <a:ea typeface="Open Sans"/>
                <a:cs typeface="Open Sans"/>
                <a:sym typeface="Open Sans"/>
              </a:rPr>
              <a:t>(1). </a:t>
            </a:r>
            <a:r>
              <a:rPr lang="en-US" sz="2200" u="sng">
                <a:solidFill>
                  <a:srgbClr val="3F3F3F"/>
                </a:solidFill>
                <a:highlight>
                  <a:srgbClr val="FFFFFF"/>
                </a:highlight>
                <a:latin typeface="Open Sans"/>
                <a:ea typeface="Open Sans"/>
                <a:cs typeface="Open Sans"/>
                <a:sym typeface="Open Sans"/>
                <a:hlinkClick r:id="rId3">
                  <a:extLst>
                    <a:ext uri="{A12FA001-AC4F-418D-AE19-62706E023703}">
                      <ahyp:hlinkClr xmlns:ahyp="http://schemas.microsoft.com/office/drawing/2018/hyperlinkcolor" val="tx"/>
                    </a:ext>
                  </a:extLst>
                </a:hlinkClick>
              </a:rPr>
              <a:t>https://doi.org/10.1186/1475-2875-7-80</a:t>
            </a:r>
            <a:endParaRPr sz="2200">
              <a:solidFill>
                <a:srgbClr val="3F3F3F"/>
              </a:solidFill>
              <a:latin typeface="Open Sans"/>
              <a:ea typeface="Open Sans"/>
              <a:cs typeface="Open Sans"/>
              <a:sym typeface="Open Sans"/>
            </a:endParaRPr>
          </a:p>
          <a:p>
            <a:pPr marL="457200" lvl="0" indent="-368300" algn="l" rtl="0">
              <a:lnSpc>
                <a:spcPct val="100000"/>
              </a:lnSpc>
              <a:spcBef>
                <a:spcPts val="60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Knowles, M. S., Holton, I. E. F., &amp; Swanson, R. A. (2005). </a:t>
            </a:r>
            <a:r>
              <a:rPr lang="en-US" sz="2200" i="1">
                <a:solidFill>
                  <a:srgbClr val="3F3F3F"/>
                </a:solidFill>
                <a:latin typeface="Open Sans"/>
                <a:ea typeface="Open Sans"/>
                <a:cs typeface="Open Sans"/>
                <a:sym typeface="Open Sans"/>
              </a:rPr>
              <a:t>The adult learner : The definitive classic in adult education and human resource development</a:t>
            </a:r>
            <a:r>
              <a:rPr lang="en-US" sz="2200">
                <a:solidFill>
                  <a:srgbClr val="3F3F3F"/>
                </a:solidFill>
                <a:latin typeface="Open Sans"/>
                <a:ea typeface="Open Sans"/>
                <a:cs typeface="Open Sans"/>
                <a:sym typeface="Open Sans"/>
              </a:rPr>
              <a:t>. Taylor &amp; Francis Group.</a:t>
            </a:r>
            <a:endParaRPr sz="2200">
              <a:solidFill>
                <a:srgbClr val="3F3F3F"/>
              </a:solidFill>
              <a:latin typeface="Open Sans"/>
              <a:ea typeface="Open Sans"/>
              <a:cs typeface="Open Sans"/>
              <a:sym typeface="Open Sans"/>
            </a:endParaRPr>
          </a:p>
          <a:p>
            <a:pPr marL="457200" lvl="0" indent="-368300" algn="l" rtl="0">
              <a:lnSpc>
                <a:spcPct val="100000"/>
              </a:lnSpc>
              <a:spcBef>
                <a:spcPts val="600"/>
              </a:spcBef>
              <a:spcAft>
                <a:spcPts val="0"/>
              </a:spcAft>
              <a:buClr>
                <a:srgbClr val="3F3F3F"/>
              </a:buClr>
              <a:buSzPts val="2200"/>
              <a:buFont typeface="Open Sans"/>
              <a:buChar char="●"/>
            </a:pPr>
            <a:r>
              <a:rPr lang="en-US" sz="2200">
                <a:solidFill>
                  <a:srgbClr val="3F3F3F"/>
                </a:solidFill>
                <a:highlight>
                  <a:srgbClr val="FFFFFF"/>
                </a:highlight>
                <a:latin typeface="Open Sans"/>
                <a:ea typeface="Open Sans"/>
                <a:cs typeface="Open Sans"/>
                <a:sym typeface="Open Sans"/>
              </a:rPr>
              <a:t>Merriam. (2001). Andragogy and Self-Directed Learning: Pillars of Adult Learning Theory. </a:t>
            </a:r>
            <a:r>
              <a:rPr lang="en-US" sz="2200" i="1">
                <a:solidFill>
                  <a:srgbClr val="3F3F3F"/>
                </a:solidFill>
                <a:highlight>
                  <a:srgbClr val="FFFFFF"/>
                </a:highlight>
                <a:latin typeface="Open Sans"/>
                <a:ea typeface="Open Sans"/>
                <a:cs typeface="Open Sans"/>
                <a:sym typeface="Open Sans"/>
              </a:rPr>
              <a:t>New Directions for Adult and Continuing Education</a:t>
            </a:r>
            <a:r>
              <a:rPr lang="en-US" sz="2200">
                <a:solidFill>
                  <a:srgbClr val="3F3F3F"/>
                </a:solidFill>
                <a:highlight>
                  <a:srgbClr val="FFFFFF"/>
                </a:highlight>
                <a:latin typeface="Open Sans"/>
                <a:ea typeface="Open Sans"/>
                <a:cs typeface="Open Sans"/>
                <a:sym typeface="Open Sans"/>
              </a:rPr>
              <a:t>, </a:t>
            </a:r>
            <a:r>
              <a:rPr lang="en-US" sz="2200" i="1">
                <a:solidFill>
                  <a:srgbClr val="3F3F3F"/>
                </a:solidFill>
                <a:highlight>
                  <a:srgbClr val="FFFFFF"/>
                </a:highlight>
                <a:latin typeface="Open Sans"/>
                <a:ea typeface="Open Sans"/>
                <a:cs typeface="Open Sans"/>
                <a:sym typeface="Open Sans"/>
              </a:rPr>
              <a:t>2001</a:t>
            </a:r>
            <a:r>
              <a:rPr lang="en-US" sz="2200">
                <a:solidFill>
                  <a:srgbClr val="3F3F3F"/>
                </a:solidFill>
                <a:highlight>
                  <a:srgbClr val="FFFFFF"/>
                </a:highlight>
                <a:latin typeface="Open Sans"/>
                <a:ea typeface="Open Sans"/>
                <a:cs typeface="Open Sans"/>
                <a:sym typeface="Open Sans"/>
              </a:rPr>
              <a:t>(89), 3–14. https://doi.org/10.1002/ace.3</a:t>
            </a:r>
            <a:endParaRPr sz="2200">
              <a:solidFill>
                <a:srgbClr val="3F3F3F"/>
              </a:solidFill>
              <a:latin typeface="Open Sans"/>
              <a:ea typeface="Open Sans"/>
              <a:cs typeface="Open Sans"/>
              <a:sym typeface="Open Sans"/>
            </a:endParaRPr>
          </a:p>
          <a:p>
            <a:pPr marL="457200" lvl="0" indent="-368300" algn="l" rtl="0">
              <a:lnSpc>
                <a:spcPct val="100000"/>
              </a:lnSpc>
              <a:spcBef>
                <a:spcPts val="600"/>
              </a:spcBef>
              <a:spcAft>
                <a:spcPts val="0"/>
              </a:spcAft>
              <a:buClr>
                <a:srgbClr val="3F3F3F"/>
              </a:buClr>
              <a:buSzPts val="2200"/>
              <a:buFont typeface="Open Sans"/>
              <a:buChar char="●"/>
            </a:pPr>
            <a:r>
              <a:rPr lang="en-US" sz="2200">
                <a:solidFill>
                  <a:srgbClr val="3F3F3F"/>
                </a:solidFill>
                <a:latin typeface="Open Sans"/>
                <a:ea typeface="Open Sans"/>
                <a:cs typeface="Open Sans"/>
                <a:sym typeface="Open Sans"/>
              </a:rPr>
              <a:t>UNESCO Institute for Lifelong Learning &amp; Commonwealth of Learning. (2021). </a:t>
            </a:r>
            <a:r>
              <a:rPr lang="en-US" sz="2200" i="1">
                <a:solidFill>
                  <a:srgbClr val="3F3F3F"/>
                </a:solidFill>
                <a:latin typeface="Open Sans"/>
                <a:ea typeface="Open Sans"/>
                <a:cs typeface="Open Sans"/>
                <a:sym typeface="Open Sans"/>
              </a:rPr>
              <a:t>Guidelines on open and distance learning for youth and adult literacy</a:t>
            </a:r>
            <a:r>
              <a:rPr lang="en-US" sz="2200">
                <a:solidFill>
                  <a:srgbClr val="3F3F3F"/>
                </a:solidFill>
                <a:latin typeface="Open Sans"/>
                <a:ea typeface="Open Sans"/>
                <a:cs typeface="Open Sans"/>
                <a:sym typeface="Open Sans"/>
              </a:rPr>
              <a:t>. https://unesdoc.unesco.org/ark:/48223/pf0000379397</a:t>
            </a:r>
            <a:endParaRPr sz="2200">
              <a:solidFill>
                <a:srgbClr val="3F3F3F"/>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4"/>
          <p:cNvSpPr txBox="1">
            <a:spLocks noGrp="1"/>
          </p:cNvSpPr>
          <p:nvPr>
            <p:ph type="title"/>
          </p:nvPr>
        </p:nvSpPr>
        <p:spPr>
          <a:xfrm>
            <a:off x="0" y="544030"/>
            <a:ext cx="77070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600" dirty="0" err="1">
                <a:solidFill>
                  <a:srgbClr val="586F7C"/>
                </a:solidFill>
                <a:latin typeface="Open Sans"/>
                <a:ea typeface="Open Sans"/>
                <a:cs typeface="Open Sans"/>
                <a:sym typeface="Open Sans"/>
              </a:rPr>
              <a:t>Outil</a:t>
            </a:r>
            <a:r>
              <a:rPr lang="en-US" sz="3600" dirty="0">
                <a:solidFill>
                  <a:srgbClr val="586F7C"/>
                </a:solidFill>
                <a:latin typeface="Open Sans"/>
                <a:ea typeface="Open Sans"/>
                <a:cs typeface="Open Sans"/>
                <a:sym typeface="Open Sans"/>
              </a:rPr>
              <a:t> du plan de marketing</a:t>
            </a:r>
            <a:br>
              <a:rPr lang="en-US" sz="3330" dirty="0">
                <a:solidFill>
                  <a:srgbClr val="586F7C"/>
                </a:solidFill>
                <a:latin typeface="Open Sans"/>
                <a:ea typeface="Open Sans"/>
                <a:cs typeface="Open Sans"/>
                <a:sym typeface="Open Sans"/>
              </a:rPr>
            </a:br>
            <a:endParaRPr sz="3330" dirty="0">
              <a:solidFill>
                <a:srgbClr val="586F7C"/>
              </a:solidFill>
              <a:latin typeface="Open Sans"/>
              <a:ea typeface="Open Sans"/>
              <a:cs typeface="Open Sans"/>
              <a:sym typeface="Open Sans"/>
            </a:endParaRPr>
          </a:p>
        </p:txBody>
      </p:sp>
      <p:sp>
        <p:nvSpPr>
          <p:cNvPr id="99" name="Google Shape;99;p4"/>
          <p:cNvSpPr txBox="1">
            <a:spLocks noGrp="1"/>
          </p:cNvSpPr>
          <p:nvPr>
            <p:ph type="body" idx="1"/>
          </p:nvPr>
        </p:nvSpPr>
        <p:spPr>
          <a:xfrm>
            <a:off x="0" y="1520928"/>
            <a:ext cx="11907982" cy="4596600"/>
          </a:xfrm>
          <a:prstGeom prst="rect">
            <a:avLst/>
          </a:prstGeom>
          <a:noFill/>
          <a:ln>
            <a:noFill/>
          </a:ln>
        </p:spPr>
        <p:txBody>
          <a:bodyPr spcFirstLastPara="1" wrap="square" lIns="91425" tIns="45700" rIns="91425" bIns="45700" anchor="t" anchorCtr="0">
            <a:noAutofit/>
          </a:bodyPr>
          <a:lstStyle/>
          <a:p>
            <a:pPr marL="355600" lvl="0"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Il existe certaines similitudes entre le développement d'une </a:t>
            </a:r>
            <a:r>
              <a:rPr lang="fr-FR" sz="2200" b="1" dirty="0">
                <a:solidFill>
                  <a:srgbClr val="3F3F3F"/>
                </a:solidFill>
                <a:latin typeface="Open Sans"/>
                <a:ea typeface="Open Sans"/>
                <a:cs typeface="Open Sans"/>
                <a:sym typeface="Open Sans"/>
              </a:rPr>
              <a:t>stratégie de marketing</a:t>
            </a:r>
            <a:r>
              <a:rPr lang="fr-FR" sz="2200" dirty="0">
                <a:solidFill>
                  <a:srgbClr val="3F3F3F"/>
                </a:solidFill>
                <a:latin typeface="Open Sans"/>
                <a:ea typeface="Open Sans"/>
                <a:cs typeface="Open Sans"/>
                <a:sym typeface="Open Sans"/>
              </a:rPr>
              <a:t> et </a:t>
            </a:r>
            <a:r>
              <a:rPr lang="fr-FR" sz="2200" b="1" dirty="0">
                <a:solidFill>
                  <a:srgbClr val="3F3F3F"/>
                </a:solidFill>
                <a:latin typeface="Open Sans"/>
                <a:ea typeface="Open Sans"/>
                <a:cs typeface="Open Sans"/>
                <a:sym typeface="Open Sans"/>
              </a:rPr>
              <a:t>d'une stratégie de plaidoyer</a:t>
            </a:r>
            <a:r>
              <a:rPr lang="fr-FR" sz="2200" dirty="0">
                <a:solidFill>
                  <a:srgbClr val="3F3F3F"/>
                </a:solidFill>
                <a:latin typeface="Open Sans"/>
                <a:ea typeface="Open Sans"/>
                <a:cs typeface="Open Sans"/>
                <a:sym typeface="Open Sans"/>
              </a:rPr>
              <a:t>.</a:t>
            </a:r>
          </a:p>
          <a:p>
            <a:pPr marL="355600" lvl="0"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Le marketing est davantage axé sur le client et vise à "vendre" un produit ou un service.</a:t>
            </a:r>
          </a:p>
          <a:p>
            <a:pPr marL="355600" lvl="0"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Le marketing peut augmenter la visibilité de la bibliothèque, il doit donc faire partie du plan stratégique global d'une bibliothèque.</a:t>
            </a:r>
          </a:p>
          <a:p>
            <a:pPr marL="355600" lvl="0"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Un plan de marketing fournit aux bibliothèques un cadre pour le développement efficace, logique et complet des activités de marketing.</a:t>
            </a:r>
          </a:p>
          <a:p>
            <a:pPr marL="355600" lvl="0" indent="-342900">
              <a:lnSpc>
                <a:spcPct val="150000"/>
              </a:lnSpc>
              <a:spcBef>
                <a:spcPts val="0"/>
              </a:spcBef>
              <a:buClr>
                <a:schemeClr val="dk2"/>
              </a:buClr>
              <a:buSzPts val="2200"/>
            </a:pPr>
            <a:r>
              <a:rPr lang="fr-FR" sz="2200" dirty="0">
                <a:solidFill>
                  <a:srgbClr val="3F3F3F"/>
                </a:solidFill>
                <a:latin typeface="Open Sans"/>
                <a:ea typeface="Open Sans"/>
                <a:cs typeface="Open Sans"/>
                <a:sym typeface="Open Sans"/>
              </a:rPr>
              <a:t>Un plan de marketing adapté à une institution peut aider la bibliothèque à utiliser ses ressources de manière plus efficace et à tirer profit des activités de promotion.</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8"/>
          <p:cNvSpPr txBox="1">
            <a:spLocks noGrp="1"/>
          </p:cNvSpPr>
          <p:nvPr>
            <p:ph type="title"/>
          </p:nvPr>
        </p:nvSpPr>
        <p:spPr>
          <a:xfrm>
            <a:off x="426720" y="254342"/>
            <a:ext cx="8203500" cy="1080900"/>
          </a:xfrm>
          <a:prstGeom prst="rect">
            <a:avLst/>
          </a:prstGeom>
          <a:noFill/>
          <a:ln>
            <a:noFill/>
          </a:ln>
        </p:spPr>
        <p:txBody>
          <a:bodyPr spcFirstLastPara="1" wrap="square" lIns="91425" tIns="45700" rIns="91425" bIns="45700" anchor="t" anchorCtr="0">
            <a:noAutofit/>
          </a:bodyPr>
          <a:lstStyle/>
          <a:p>
            <a:pPr lvl="0">
              <a:buClr>
                <a:schemeClr val="dk1"/>
              </a:buClr>
              <a:buSzPts val="3200"/>
            </a:pPr>
            <a:r>
              <a:rPr lang="en-US" dirty="0" err="1">
                <a:solidFill>
                  <a:srgbClr val="586F7C"/>
                </a:solidFill>
                <a:latin typeface="Open Sans"/>
                <a:ea typeface="Open Sans"/>
                <a:cs typeface="Open Sans"/>
                <a:sym typeface="Open Sans"/>
              </a:rPr>
              <a:t>Vous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êtes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invités</a:t>
            </a:r>
            <a:r>
              <a:rPr lang="en-US" dirty="0">
                <a:solidFill>
                  <a:srgbClr val="586F7C"/>
                </a:solidFill>
                <a:latin typeface="Open Sans"/>
                <a:ea typeface="Open Sans"/>
                <a:cs typeface="Open Sans"/>
                <a:sym typeface="Open Sans"/>
              </a:rPr>
              <a:t> à :</a:t>
            </a:r>
            <a:endParaRPr dirty="0">
              <a:solidFill>
                <a:srgbClr val="586F7C"/>
              </a:solidFill>
              <a:latin typeface="Open Sans"/>
              <a:ea typeface="Open Sans"/>
              <a:cs typeface="Open Sans"/>
              <a:sym typeface="Open Sans"/>
            </a:endParaRPr>
          </a:p>
        </p:txBody>
      </p:sp>
      <p:sp>
        <p:nvSpPr>
          <p:cNvPr id="411" name="Google Shape;411;p8"/>
          <p:cNvSpPr txBox="1">
            <a:spLocks noGrp="1"/>
          </p:cNvSpPr>
          <p:nvPr>
            <p:ph type="body" idx="1"/>
          </p:nvPr>
        </p:nvSpPr>
        <p:spPr>
          <a:xfrm>
            <a:off x="656074" y="2094524"/>
            <a:ext cx="10357365" cy="4133997"/>
          </a:xfrm>
          <a:prstGeom prst="rect">
            <a:avLst/>
          </a:prstGeom>
          <a:noFill/>
          <a:ln>
            <a:noFill/>
          </a:ln>
        </p:spPr>
        <p:txBody>
          <a:bodyPr spcFirstLastPara="1" wrap="square" lIns="91425" tIns="45700" rIns="91425" bIns="45700" anchor="t" anchorCtr="0">
            <a:noAutofit/>
          </a:bodyPr>
          <a:lstStyle/>
          <a:p>
            <a:pPr marL="457200" lvl="0" indent="-317500" algn="l" rtl="0">
              <a:lnSpc>
                <a:spcPct val="150000"/>
              </a:lnSpc>
              <a:spcBef>
                <a:spcPts val="0"/>
              </a:spcBef>
              <a:spcAft>
                <a:spcPts val="0"/>
              </a:spcAft>
              <a:buClr>
                <a:srgbClr val="586F7C"/>
              </a:buClr>
              <a:buSzPts val="1400"/>
              <a:buFont typeface="Open Sans"/>
              <a:buChar char="●"/>
            </a:pPr>
            <a:r>
              <a:rPr lang="en-US" sz="2200" dirty="0" err="1">
                <a:solidFill>
                  <a:schemeClr val="tx1"/>
                </a:solidFill>
                <a:latin typeface="Open Sans"/>
                <a:ea typeface="Open Sans"/>
                <a:cs typeface="Open Sans"/>
                <a:sym typeface="Open Sans"/>
              </a:rPr>
              <a:t>Visiter</a:t>
            </a:r>
            <a:r>
              <a:rPr lang="en-US" sz="2200" dirty="0">
                <a:solidFill>
                  <a:schemeClr val="tx1"/>
                </a:solidFill>
                <a:latin typeface="Open Sans"/>
                <a:ea typeface="Open Sans"/>
                <a:cs typeface="Open Sans"/>
                <a:sym typeface="Open Sans"/>
              </a:rPr>
              <a:t> </a:t>
            </a:r>
            <a:r>
              <a:rPr lang="en-US" sz="2200" dirty="0" err="1">
                <a:solidFill>
                  <a:schemeClr val="tx1"/>
                </a:solidFill>
                <a:latin typeface="Open Sans"/>
                <a:ea typeface="Open Sans"/>
                <a:cs typeface="Open Sans"/>
                <a:sym typeface="Open Sans"/>
              </a:rPr>
              <a:t>notre</a:t>
            </a:r>
            <a:r>
              <a:rPr lang="en-US" sz="2200" dirty="0">
                <a:solidFill>
                  <a:schemeClr val="tx1"/>
                </a:solidFill>
                <a:latin typeface="Open Sans"/>
                <a:ea typeface="Open Sans"/>
                <a:cs typeface="Open Sans"/>
                <a:sym typeface="Open Sans"/>
              </a:rPr>
              <a:t> site web au lien </a:t>
            </a:r>
            <a:r>
              <a:rPr lang="en-US" sz="2200" dirty="0" err="1">
                <a:solidFill>
                  <a:schemeClr val="tx1"/>
                </a:solidFill>
                <a:latin typeface="Open Sans"/>
                <a:ea typeface="Open Sans"/>
                <a:cs typeface="Open Sans"/>
                <a:sym typeface="Open Sans"/>
              </a:rPr>
              <a:t>suivant</a:t>
            </a:r>
            <a:r>
              <a:rPr lang="en-US" sz="2200" dirty="0">
                <a:solidFill>
                  <a:schemeClr val="tx1"/>
                </a:solidFill>
                <a:latin typeface="Open Sans"/>
                <a:ea typeface="Open Sans"/>
                <a:cs typeface="Open Sans"/>
                <a:sym typeface="Open Sans"/>
              </a:rPr>
              <a:t>: </a:t>
            </a:r>
            <a:r>
              <a:rPr lang="en-US" sz="2200" dirty="0">
                <a:solidFill>
                  <a:schemeClr val="tx1"/>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www.research4life.or</a:t>
            </a:r>
            <a:r>
              <a:rPr lang="en-US" sz="2200" u="sng" dirty="0">
                <a:solidFill>
                  <a:schemeClr val="tx1"/>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g</a:t>
            </a:r>
            <a:r>
              <a:rPr lang="en-US" sz="2200" u="sng" dirty="0">
                <a:solidFill>
                  <a:schemeClr val="tx1"/>
                </a:solidFill>
                <a:latin typeface="Open Sans"/>
                <a:ea typeface="Open Sans"/>
                <a:cs typeface="Open Sans"/>
                <a:sym typeface="Open Sans"/>
              </a:rPr>
              <a:t> </a:t>
            </a:r>
            <a:endParaRPr sz="2200" dirty="0">
              <a:solidFill>
                <a:schemeClr val="tx1"/>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200" dirty="0">
                <a:solidFill>
                  <a:schemeClr val="tx1"/>
                </a:solidFill>
                <a:latin typeface="Open Sans"/>
                <a:ea typeface="Open Sans"/>
                <a:cs typeface="Open Sans"/>
                <a:sym typeface="Open Sans"/>
              </a:rPr>
              <a:t>Nous </a:t>
            </a:r>
            <a:r>
              <a:rPr lang="en-US" sz="2200" dirty="0" err="1">
                <a:solidFill>
                  <a:schemeClr val="tx1"/>
                </a:solidFill>
                <a:latin typeface="Open Sans"/>
                <a:ea typeface="Open Sans"/>
                <a:cs typeface="Open Sans"/>
                <a:sym typeface="Open Sans"/>
              </a:rPr>
              <a:t>contacter</a:t>
            </a:r>
            <a:r>
              <a:rPr lang="en-US" sz="2200" dirty="0">
                <a:solidFill>
                  <a:schemeClr val="tx1"/>
                </a:solidFill>
                <a:latin typeface="Open Sans"/>
                <a:ea typeface="Open Sans"/>
                <a:cs typeface="Open Sans"/>
                <a:sym typeface="Open Sans"/>
              </a:rPr>
              <a:t> à </a:t>
            </a:r>
            <a:r>
              <a:rPr lang="en-US" sz="2200" dirty="0" err="1">
                <a:solidFill>
                  <a:schemeClr val="tx1"/>
                </a:solidFill>
                <a:latin typeface="Open Sans"/>
                <a:ea typeface="Open Sans"/>
                <a:cs typeface="Open Sans"/>
                <a:sym typeface="Open Sans"/>
              </a:rPr>
              <a:t>l’adresse</a:t>
            </a:r>
            <a:r>
              <a:rPr lang="en-US" sz="2200" dirty="0">
                <a:solidFill>
                  <a:schemeClr val="tx1"/>
                </a:solidFill>
                <a:latin typeface="Open Sans"/>
                <a:ea typeface="Open Sans"/>
                <a:cs typeface="Open Sans"/>
                <a:sym typeface="Open Sans"/>
              </a:rPr>
              <a:t> mail </a:t>
            </a:r>
            <a:r>
              <a:rPr lang="en-US" sz="2200" dirty="0" err="1">
                <a:solidFill>
                  <a:schemeClr val="tx1"/>
                </a:solidFill>
                <a:latin typeface="Open Sans"/>
                <a:ea typeface="Open Sans"/>
                <a:cs typeface="Open Sans"/>
                <a:sym typeface="Open Sans"/>
              </a:rPr>
              <a:t>suivant</a:t>
            </a:r>
            <a:r>
              <a:rPr lang="en-US" sz="2200" dirty="0">
                <a:solidFill>
                  <a:schemeClr val="tx1"/>
                </a:solidFill>
                <a:latin typeface="Open Sans"/>
                <a:ea typeface="Open Sans"/>
                <a:cs typeface="Open Sans"/>
                <a:sym typeface="Open Sans"/>
              </a:rPr>
              <a:t> : </a:t>
            </a:r>
            <a:r>
              <a:rPr lang="en-US" sz="2200" dirty="0">
                <a:solidFill>
                  <a:schemeClr val="tx1"/>
                </a:solidFill>
                <a:uFill>
                  <a:noFill/>
                </a:uFill>
                <a:latin typeface="Open Sans"/>
                <a:ea typeface="Open Sans"/>
                <a:cs typeface="Open Sans"/>
                <a:sym typeface="Open Sans"/>
                <a:hlinkClick r:id="rId4">
                  <a:extLst>
                    <a:ext uri="{A12FA001-AC4F-418D-AE19-62706E023703}">
                      <ahyp:hlinkClr xmlns:ahyp="http://schemas.microsoft.com/office/drawing/2018/hyperlinkcolor" val="tx"/>
                    </a:ext>
                  </a:extLst>
                </a:hlinkClick>
              </a:rPr>
              <a:t>r4l@research4life.org</a:t>
            </a:r>
            <a:r>
              <a:rPr lang="en-US" sz="2200" dirty="0">
                <a:solidFill>
                  <a:schemeClr val="tx1"/>
                </a:solidFill>
                <a:uFill>
                  <a:noFill/>
                </a:uFill>
                <a:latin typeface="Open Sans"/>
                <a:ea typeface="Open Sans"/>
                <a:cs typeface="Open Sans"/>
                <a:sym typeface="Open Sans"/>
              </a:rPr>
              <a:t> </a:t>
            </a:r>
            <a:r>
              <a:rPr lang="en-US" sz="2200" dirty="0">
                <a:solidFill>
                  <a:schemeClr val="tx1"/>
                </a:solidFill>
                <a:latin typeface="Open Sans"/>
                <a:ea typeface="Open Sans"/>
                <a:cs typeface="Open Sans"/>
                <a:sym typeface="Open Sans"/>
              </a:rPr>
              <a:t> </a:t>
            </a:r>
            <a:endParaRPr sz="2200" dirty="0">
              <a:solidFill>
                <a:schemeClr val="tx1"/>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200" dirty="0">
                <a:solidFill>
                  <a:schemeClr val="tx1"/>
                </a:solidFill>
                <a:latin typeface="Open Sans"/>
                <a:ea typeface="Open Sans"/>
                <a:cs typeface="Open Sans"/>
                <a:sym typeface="Open Sans"/>
              </a:rPr>
              <a:t>Découvrir d'autres supports de formation </a:t>
            </a:r>
            <a:r>
              <a:rPr lang="en-US" sz="2200" dirty="0">
                <a:solidFill>
                  <a:schemeClr val="tx1"/>
                </a:solidFill>
                <a:latin typeface="Open Sans"/>
                <a:ea typeface="Open Sans"/>
                <a:cs typeface="Open Sans"/>
                <a:sym typeface="Open Sans"/>
              </a:rPr>
              <a:t>[</a:t>
            </a:r>
            <a:r>
              <a:rPr lang="en-US" sz="2200" u="sng" dirty="0">
                <a:solidFill>
                  <a:schemeClr val="tx1"/>
                </a:solidFill>
                <a:latin typeface="Open Sans"/>
                <a:ea typeface="Open Sans"/>
                <a:cs typeface="Open Sans"/>
                <a:sym typeface="Open Sans"/>
                <a:hlinkClick r:id="rId5">
                  <a:extLst>
                    <a:ext uri="{A12FA001-AC4F-418D-AE19-62706E023703}">
                      <ahyp:hlinkClr xmlns:ahyp="http://schemas.microsoft.com/office/drawing/2018/hyperlinkcolor" val="tx"/>
                    </a:ext>
                  </a:extLst>
                </a:hlinkClick>
              </a:rPr>
              <a:t>www.research4life.org/training</a:t>
            </a:r>
            <a:r>
              <a:rPr lang="en-US" sz="2200" dirty="0">
                <a:solidFill>
                  <a:schemeClr val="tx1"/>
                </a:solidFill>
                <a:latin typeface="Open Sans"/>
                <a:ea typeface="Open Sans"/>
                <a:cs typeface="Open Sans"/>
                <a:sym typeface="Open Sans"/>
              </a:rPr>
              <a:t>]</a:t>
            </a:r>
            <a:endParaRPr sz="2200" dirty="0">
              <a:solidFill>
                <a:schemeClr val="tx1"/>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200" dirty="0">
                <a:solidFill>
                  <a:schemeClr val="tx1"/>
                </a:solidFill>
                <a:latin typeface="Open Sans"/>
                <a:ea typeface="Open Sans"/>
                <a:cs typeface="Open Sans"/>
                <a:sym typeface="Open Sans"/>
              </a:rPr>
              <a:t>Vous abonner à la newsletter de Research4Life </a:t>
            </a:r>
            <a:r>
              <a:rPr lang="en-US" sz="2200" dirty="0">
                <a:solidFill>
                  <a:schemeClr val="tx1"/>
                </a:solidFill>
                <a:latin typeface="Open Sans"/>
                <a:ea typeface="Open Sans"/>
                <a:cs typeface="Open Sans"/>
                <a:sym typeface="Open Sans"/>
              </a:rPr>
              <a:t>[</a:t>
            </a:r>
            <a:r>
              <a:rPr lang="en-US" sz="2200" u="sng" dirty="0">
                <a:solidFill>
                  <a:schemeClr val="tx1"/>
                </a:solidFill>
                <a:latin typeface="Open Sans"/>
                <a:ea typeface="Open Sans"/>
                <a:cs typeface="Open Sans"/>
                <a:sym typeface="Open Sans"/>
                <a:hlinkClick r:id="rId6">
                  <a:extLst>
                    <a:ext uri="{A12FA001-AC4F-418D-AE19-62706E023703}">
                      <ahyp:hlinkClr xmlns:ahyp="http://schemas.microsoft.com/office/drawing/2018/hyperlinkcolor" val="tx"/>
                    </a:ext>
                  </a:extLst>
                </a:hlinkClick>
              </a:rPr>
              <a:t>www.research4life.org/newsletter</a:t>
            </a:r>
            <a:r>
              <a:rPr lang="en-US" sz="2200" dirty="0">
                <a:solidFill>
                  <a:schemeClr val="tx1"/>
                </a:solidFill>
                <a:latin typeface="Open Sans"/>
                <a:ea typeface="Open Sans"/>
                <a:cs typeface="Open Sans"/>
                <a:sym typeface="Open Sans"/>
              </a:rPr>
              <a:t>]</a:t>
            </a:r>
            <a:endParaRPr sz="2200" dirty="0">
              <a:solidFill>
                <a:schemeClr val="tx1"/>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fr-FR" sz="2200" dirty="0">
                <a:solidFill>
                  <a:schemeClr val="tx1"/>
                </a:solidFill>
                <a:latin typeface="Open Sans"/>
                <a:ea typeface="Open Sans"/>
                <a:cs typeface="Open Sans"/>
                <a:sym typeface="Open Sans"/>
              </a:rPr>
              <a:t>Consulter les vidéos de Research4Life </a:t>
            </a:r>
            <a:r>
              <a:rPr lang="en-US" sz="2200" dirty="0">
                <a:solidFill>
                  <a:schemeClr val="tx1"/>
                </a:solidFill>
                <a:latin typeface="Open Sans"/>
                <a:ea typeface="Open Sans"/>
                <a:cs typeface="Open Sans"/>
                <a:sym typeface="Open Sans"/>
              </a:rPr>
              <a:t>[</a:t>
            </a:r>
            <a:r>
              <a:rPr lang="en-US" sz="2200" u="sng" dirty="0">
                <a:solidFill>
                  <a:schemeClr val="tx1"/>
                </a:solidFill>
                <a:latin typeface="Open Sans"/>
                <a:ea typeface="Open Sans"/>
                <a:cs typeface="Open Sans"/>
                <a:sym typeface="Open Sans"/>
                <a:hlinkClick r:id="rId7">
                  <a:extLst>
                    <a:ext uri="{A12FA001-AC4F-418D-AE19-62706E023703}">
                      <ahyp:hlinkClr xmlns:ahyp="http://schemas.microsoft.com/office/drawing/2018/hyperlinkcolor" val="tx"/>
                    </a:ext>
                  </a:extLst>
                </a:hlinkClick>
              </a:rPr>
              <a:t>https://bit.ly/2w3CU5C</a:t>
            </a:r>
            <a:r>
              <a:rPr lang="en-US" sz="2200" dirty="0">
                <a:solidFill>
                  <a:schemeClr val="tx1"/>
                </a:solidFill>
                <a:latin typeface="Open Sans"/>
                <a:ea typeface="Open Sans"/>
                <a:cs typeface="Open Sans"/>
                <a:sym typeface="Open Sans"/>
              </a:rPr>
              <a:t>]</a:t>
            </a:r>
            <a:endParaRPr sz="2200" dirty="0">
              <a:solidFill>
                <a:schemeClr val="tx1"/>
              </a:solidFill>
              <a:latin typeface="Open Sans"/>
              <a:ea typeface="Open Sans"/>
              <a:cs typeface="Open Sans"/>
              <a:sym typeface="Open Sans"/>
            </a:endParaRPr>
          </a:p>
          <a:p>
            <a:pPr lvl="0" indent="-317500">
              <a:lnSpc>
                <a:spcPct val="150000"/>
              </a:lnSpc>
              <a:spcBef>
                <a:spcPts val="0"/>
              </a:spcBef>
              <a:buClr>
                <a:srgbClr val="586F7C"/>
              </a:buClr>
              <a:buSzPts val="1400"/>
              <a:buFont typeface="Open Sans"/>
              <a:buChar char="●"/>
            </a:pPr>
            <a:r>
              <a:rPr lang="en-US" sz="2200" dirty="0">
                <a:solidFill>
                  <a:schemeClr val="tx1"/>
                </a:solidFill>
                <a:latin typeface="Open Sans"/>
                <a:ea typeface="Open Sans"/>
                <a:cs typeface="Open Sans"/>
                <a:sym typeface="Open Sans"/>
              </a:rPr>
              <a:t>Nous </a:t>
            </a:r>
            <a:r>
              <a:rPr lang="en-US" sz="2200" dirty="0" err="1">
                <a:solidFill>
                  <a:schemeClr val="tx1"/>
                </a:solidFill>
                <a:latin typeface="Open Sans"/>
                <a:ea typeface="Open Sans"/>
                <a:cs typeface="Open Sans"/>
                <a:sym typeface="Open Sans"/>
              </a:rPr>
              <a:t>suivre</a:t>
            </a:r>
            <a:r>
              <a:rPr lang="en-US" sz="2200" dirty="0">
                <a:solidFill>
                  <a:schemeClr val="tx1"/>
                </a:solidFill>
                <a:latin typeface="Open Sans"/>
                <a:ea typeface="Open Sans"/>
                <a:cs typeface="Open Sans"/>
                <a:sym typeface="Open Sans"/>
              </a:rPr>
              <a:t> sur Twitter @r4lpartnership et Facebook @R4Lpartnership</a:t>
            </a:r>
            <a:endParaRPr sz="2200" dirty="0">
              <a:solidFill>
                <a:schemeClr val="tx1"/>
              </a:solidFill>
              <a:latin typeface="Open Sans"/>
              <a:ea typeface="Open Sans"/>
              <a:cs typeface="Open Sans"/>
              <a:sym typeface="Open Sans"/>
            </a:endParaRPr>
          </a:p>
        </p:txBody>
      </p:sp>
    </p:spTree>
    <p:extLst>
      <p:ext uri="{BB962C8B-B14F-4D97-AF65-F5344CB8AC3E}">
        <p14:creationId xmlns:p14="http://schemas.microsoft.com/office/powerpoint/2010/main" val="3965393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417" name="Google Shape;417;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418" name="Google Shape;418;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419" name="Google Shape;419;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420" name="Google Shape;420;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421" name="Google Shape;421;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lvl="0" algn="ctr">
              <a:buSzPts val="3000"/>
            </a:pPr>
            <a:r>
              <a:rPr lang="en-US" sz="3000" dirty="0">
                <a:solidFill>
                  <a:srgbClr val="F8981D"/>
                </a:solidFill>
                <a:latin typeface="Open Sans"/>
                <a:ea typeface="Open Sans"/>
                <a:cs typeface="Open Sans"/>
                <a:sym typeface="Open Sans"/>
              </a:rPr>
              <a:t>Pour plus </a:t>
            </a:r>
            <a:r>
              <a:rPr lang="en-US" sz="3000" dirty="0" err="1">
                <a:solidFill>
                  <a:srgbClr val="F8981D"/>
                </a:solidFill>
                <a:latin typeface="Open Sans"/>
                <a:ea typeface="Open Sans"/>
                <a:cs typeface="Open Sans"/>
                <a:sym typeface="Open Sans"/>
              </a:rPr>
              <a:t>d'informations</a:t>
            </a:r>
            <a:r>
              <a:rPr lang="en-US" sz="3000" dirty="0">
                <a:solidFill>
                  <a:srgbClr val="F8981D"/>
                </a:solidFill>
                <a:latin typeface="Open Sans"/>
                <a:ea typeface="Open Sans"/>
                <a:cs typeface="Open Sans"/>
                <a:sym typeface="Open Sans"/>
              </a:rPr>
              <a:t> sur </a:t>
            </a:r>
            <a:r>
              <a:rPr lang="en-US" sz="3000" b="0" i="0" u="none" strike="noStrike" cap="none" dirty="0">
                <a:solidFill>
                  <a:srgbClr val="F8981D"/>
                </a:solidFill>
                <a:latin typeface="Open Sans"/>
                <a:ea typeface="Open Sans"/>
                <a:cs typeface="Open Sans"/>
                <a:sym typeface="Open Sans"/>
              </a:rPr>
              <a:t>Research4Life</a:t>
            </a: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endParaRPr sz="3000" b="0" i="0" u="none" strike="noStrike" cap="none" dirty="0">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r>
              <a:rPr lang="en-US" sz="3000" b="0" i="0" u="sng" strike="noStrike" cap="none" dirty="0">
                <a:solidFill>
                  <a:schemeClr val="hlink"/>
                </a:solidFill>
                <a:latin typeface="Open Sans"/>
                <a:ea typeface="Open Sans"/>
                <a:cs typeface="Open Sans"/>
                <a:sym typeface="Open Sans"/>
                <a:hlinkClick r:id="rId8"/>
              </a:rPr>
              <a:t>www.research4life.org</a:t>
            </a:r>
            <a:endParaRPr sz="3000" b="0" i="0" u="none" strike="noStrike" cap="none" dirty="0">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dirty="0">
                <a:solidFill>
                  <a:srgbClr val="F8981D"/>
                </a:solidFill>
                <a:latin typeface="Open Sans"/>
                <a:ea typeface="Open Sans"/>
                <a:cs typeface="Open Sans"/>
                <a:sym typeface="Open Sans"/>
              </a:rPr>
            </a:br>
            <a:r>
              <a:rPr lang="en-US" sz="3000" b="0" i="0" u="sng" strike="noStrike" cap="none" dirty="0">
                <a:solidFill>
                  <a:schemeClr val="hlink"/>
                </a:solidFill>
                <a:latin typeface="Open Sans"/>
                <a:ea typeface="Open Sans"/>
                <a:cs typeface="Open Sans"/>
                <a:sym typeface="Open Sans"/>
                <a:hlinkClick r:id="rId9"/>
              </a:rPr>
              <a:t>r4l@research4life.org</a:t>
            </a:r>
            <a:r>
              <a:rPr lang="en-US" sz="3000" b="0" i="0" u="none" strike="noStrike" cap="none" dirty="0">
                <a:solidFill>
                  <a:srgbClr val="004890"/>
                </a:solidFill>
                <a:latin typeface="Open Sans"/>
                <a:ea typeface="Open Sans"/>
                <a:cs typeface="Open Sans"/>
                <a:sym typeface="Open Sans"/>
              </a:rPr>
              <a:t>  </a:t>
            </a:r>
            <a:endParaRPr sz="3000" b="0" i="0" u="none" strike="noStrike" cap="none" dirty="0">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dirty="0">
                <a:solidFill>
                  <a:srgbClr val="F8981D"/>
                </a:solidFill>
                <a:latin typeface="Open Sans"/>
                <a:ea typeface="Open Sans"/>
                <a:cs typeface="Open Sans"/>
                <a:sym typeface="Open Sans"/>
              </a:rPr>
            </a:br>
            <a:br>
              <a:rPr lang="en-US" sz="2000" b="0" i="0" u="none" strike="noStrike" cap="none" dirty="0">
                <a:solidFill>
                  <a:srgbClr val="586F7C"/>
                </a:solidFill>
                <a:latin typeface="Open Sans"/>
                <a:ea typeface="Open Sans"/>
                <a:cs typeface="Open Sans"/>
                <a:sym typeface="Open Sans"/>
              </a:rPr>
            </a:br>
            <a:br>
              <a:rPr lang="en-US" sz="1400" b="0" i="0" u="none" strike="noStrike" cap="none" dirty="0">
                <a:solidFill>
                  <a:srgbClr val="F8981D"/>
                </a:solidFill>
                <a:latin typeface="Open Sans"/>
                <a:ea typeface="Open Sans"/>
                <a:cs typeface="Open Sans"/>
                <a:sym typeface="Open Sans"/>
              </a:rPr>
            </a:br>
            <a:endParaRPr sz="1400" b="0" i="0" u="none" strike="noStrike" cap="none" dirty="0">
              <a:solidFill>
                <a:srgbClr val="F8981D"/>
              </a:solidFill>
              <a:latin typeface="Open Sans"/>
              <a:ea typeface="Open Sans"/>
              <a:cs typeface="Open Sans"/>
              <a:sym typeface="Open Sans"/>
            </a:endParaRPr>
          </a:p>
        </p:txBody>
      </p:sp>
      <p:sp>
        <p:nvSpPr>
          <p:cNvPr id="422" name="Google Shape;422;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chemeClr val="lt1"/>
                </a:solidFill>
                <a:latin typeface="Open Sans"/>
                <a:ea typeface="Open Sans"/>
                <a:cs typeface="Open Sans"/>
                <a:sym typeface="Open Sans"/>
              </a:rPr>
              <a:t>Research4Life </a:t>
            </a:r>
            <a:r>
              <a:rPr lang="en-US" sz="1800" b="0" i="0" u="none" strike="noStrike" cap="none" dirty="0" err="1">
                <a:solidFill>
                  <a:schemeClr val="lt1"/>
                </a:solidFill>
                <a:latin typeface="Open Sans"/>
                <a:ea typeface="Open Sans"/>
                <a:cs typeface="Open Sans"/>
                <a:sym typeface="Open Sans"/>
              </a:rPr>
              <a:t>est</a:t>
            </a:r>
            <a:r>
              <a:rPr lang="en-US" sz="1800" b="0" i="0" u="none" strike="noStrike" cap="none" dirty="0">
                <a:solidFill>
                  <a:schemeClr val="lt1"/>
                </a:solidFill>
                <a:latin typeface="Open Sans"/>
                <a:ea typeface="Open Sans"/>
                <a:cs typeface="Open Sans"/>
                <a:sym typeface="Open Sans"/>
              </a:rPr>
              <a:t> un </a:t>
            </a:r>
            <a:r>
              <a:rPr lang="en-US" sz="1800" b="0" i="0" u="none" strike="noStrike" cap="none" dirty="0" err="1">
                <a:solidFill>
                  <a:schemeClr val="lt1"/>
                </a:solidFill>
                <a:latin typeface="Open Sans"/>
                <a:ea typeface="Open Sans"/>
                <a:cs typeface="Open Sans"/>
                <a:sym typeface="Open Sans"/>
              </a:rPr>
              <a:t>partenariat</a:t>
            </a:r>
            <a:r>
              <a:rPr lang="en-US" sz="1800" b="0" i="0" u="none" strike="noStrike" cap="none" dirty="0">
                <a:solidFill>
                  <a:schemeClr val="lt1"/>
                </a:solidFill>
                <a:latin typeface="Open Sans"/>
                <a:ea typeface="Open Sans"/>
                <a:cs typeface="Open Sans"/>
                <a:sym typeface="Open Sans"/>
              </a:rPr>
              <a:t> public-</a:t>
            </a:r>
            <a:r>
              <a:rPr lang="en-US" sz="1800" b="0" i="0" u="none" strike="noStrike" cap="none" dirty="0" err="1">
                <a:solidFill>
                  <a:schemeClr val="lt1"/>
                </a:solidFill>
                <a:latin typeface="Open Sans"/>
                <a:ea typeface="Open Sans"/>
                <a:cs typeface="Open Sans"/>
                <a:sym typeface="Open Sans"/>
              </a:rPr>
              <a:t>privé</a:t>
            </a:r>
            <a:r>
              <a:rPr lang="en-US" sz="1800" b="0" i="0" u="none" strike="noStrike" cap="none" dirty="0">
                <a:solidFill>
                  <a:schemeClr val="lt1"/>
                </a:solidFill>
                <a:latin typeface="Open Sans"/>
                <a:ea typeface="Open Sans"/>
                <a:cs typeface="Open Sans"/>
                <a:sym typeface="Open Sans"/>
              </a:rPr>
              <a:t> des cinq collections:</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3"/>
          <p:cNvSpPr txBox="1">
            <a:spLocks noGrp="1"/>
          </p:cNvSpPr>
          <p:nvPr>
            <p:ph type="title"/>
          </p:nvPr>
        </p:nvSpPr>
        <p:spPr>
          <a:xfrm>
            <a:off x="-84083" y="554540"/>
            <a:ext cx="77070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en-US" sz="3600" dirty="0">
                <a:solidFill>
                  <a:srgbClr val="586F7C"/>
                </a:solidFill>
                <a:latin typeface="Open Sans"/>
                <a:ea typeface="Open Sans"/>
                <a:cs typeface="Open Sans"/>
                <a:sym typeface="Open Sans"/>
              </a:rPr>
              <a:t>Marketing de Research4Life</a:t>
            </a:r>
            <a:endParaRPr sz="3600" dirty="0">
              <a:solidFill>
                <a:srgbClr val="586F7C"/>
              </a:solidFill>
              <a:latin typeface="Open Sans"/>
              <a:ea typeface="Open Sans"/>
              <a:cs typeface="Open Sans"/>
              <a:sym typeface="Open Sans"/>
            </a:endParaRPr>
          </a:p>
        </p:txBody>
      </p:sp>
      <p:sp>
        <p:nvSpPr>
          <p:cNvPr id="106" name="Google Shape;106;p3"/>
          <p:cNvSpPr txBox="1">
            <a:spLocks noGrp="1"/>
          </p:cNvSpPr>
          <p:nvPr>
            <p:ph type="body" idx="1"/>
          </p:nvPr>
        </p:nvSpPr>
        <p:spPr>
          <a:xfrm>
            <a:off x="293250" y="1971525"/>
            <a:ext cx="11605500" cy="4596600"/>
          </a:xfrm>
          <a:prstGeom prst="rect">
            <a:avLst/>
          </a:prstGeom>
          <a:noFill/>
          <a:ln>
            <a:noFill/>
          </a:ln>
        </p:spPr>
        <p:txBody>
          <a:bodyPr spcFirstLastPara="1" wrap="square" lIns="91425" tIns="45700" rIns="91425" bIns="45700" anchor="t" anchorCtr="0">
            <a:noAutofit/>
          </a:bodyPr>
          <a:lstStyle/>
          <a:p>
            <a:pPr marL="355600" lvl="0" indent="-342900">
              <a:lnSpc>
                <a:spcPct val="150000"/>
              </a:lnSpc>
              <a:spcBef>
                <a:spcPts val="0"/>
              </a:spcBef>
              <a:buClr>
                <a:schemeClr val="dk2"/>
              </a:buClr>
              <a:buSzPts val="2200"/>
            </a:pPr>
            <a:r>
              <a:rPr lang="fr-FR" dirty="0">
                <a:solidFill>
                  <a:srgbClr val="3F3F3F"/>
                </a:solidFill>
                <a:latin typeface="Open Sans" panose="020B0606030504020204" pitchFamily="34" charset="0"/>
                <a:ea typeface="Open Sans" panose="020B0606030504020204" pitchFamily="34" charset="0"/>
                <a:cs typeface="Open Sans" panose="020B0606030504020204" pitchFamily="34" charset="0"/>
              </a:rPr>
              <a:t>Un plan de marketing permettra d'éduquer les clients ou les groupes de clients de l'institution sur le plein potentiel des ressources disponibles via la plateforme </a:t>
            </a:r>
            <a:r>
              <a:rPr lang="fr-FR" b="1" dirty="0">
                <a:solidFill>
                  <a:srgbClr val="3F3F3F"/>
                </a:solidFill>
                <a:latin typeface="Open Sans" panose="020B0606030504020204" pitchFamily="34" charset="0"/>
                <a:ea typeface="Open Sans" panose="020B0606030504020204" pitchFamily="34" charset="0"/>
                <a:cs typeface="Open Sans" panose="020B0606030504020204" pitchFamily="34" charset="0"/>
              </a:rPr>
              <a:t>Research4Life</a:t>
            </a:r>
            <a:r>
              <a:rPr lang="fr-FR" dirty="0">
                <a:solidFill>
                  <a:srgbClr val="3F3F3F"/>
                </a:solidFill>
                <a:latin typeface="Open Sans" panose="020B0606030504020204" pitchFamily="34" charset="0"/>
                <a:ea typeface="Open Sans" panose="020B0606030504020204" pitchFamily="34" charset="0"/>
                <a:cs typeface="Open Sans" panose="020B0606030504020204" pitchFamily="34" charset="0"/>
              </a:rPr>
              <a:t>.</a:t>
            </a:r>
          </a:p>
          <a:p>
            <a:pPr marL="355600" lvl="0" indent="-342900">
              <a:lnSpc>
                <a:spcPct val="150000"/>
              </a:lnSpc>
              <a:spcBef>
                <a:spcPts val="0"/>
              </a:spcBef>
              <a:buClr>
                <a:schemeClr val="dk2"/>
              </a:buClr>
              <a:buSzPts val="2200"/>
            </a:pPr>
            <a:r>
              <a:rPr lang="fr-FR" dirty="0">
                <a:solidFill>
                  <a:srgbClr val="3F3F3F"/>
                </a:solidFill>
                <a:latin typeface="Open Sans" panose="020B0606030504020204" pitchFamily="34" charset="0"/>
                <a:ea typeface="Open Sans" panose="020B0606030504020204" pitchFamily="34" charset="0"/>
                <a:cs typeface="Open Sans" panose="020B0606030504020204" pitchFamily="34" charset="0"/>
              </a:rPr>
              <a:t>Cela profitera à la recherche, à l'éducation, à l'élaboration de politiques et à d'autres résultats.</a:t>
            </a:r>
          </a:p>
          <a:p>
            <a:pPr marL="355600" lvl="0" indent="-342900">
              <a:lnSpc>
                <a:spcPct val="150000"/>
              </a:lnSpc>
              <a:spcBef>
                <a:spcPts val="0"/>
              </a:spcBef>
              <a:buClr>
                <a:schemeClr val="dk2"/>
              </a:buClr>
              <a:buSzPts val="2200"/>
            </a:pPr>
            <a:r>
              <a:rPr lang="fr-FR" dirty="0">
                <a:solidFill>
                  <a:srgbClr val="3F3F3F"/>
                </a:solidFill>
                <a:latin typeface="Open Sans" panose="020B0606030504020204" pitchFamily="34" charset="0"/>
                <a:ea typeface="Open Sans" panose="020B0606030504020204" pitchFamily="34" charset="0"/>
                <a:cs typeface="Open Sans" panose="020B0606030504020204" pitchFamily="34" charset="0"/>
              </a:rPr>
              <a:t>Une stratégie de marketing efficace augmentera l'utilisation de Research4Life et justifiera le soutien continu des éditeurs participants.</a:t>
            </a:r>
            <a:endParaRPr dirty="0">
              <a:solidFill>
                <a:srgbClr val="3F3F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7" name="Google Shape;107;p3"/>
          <p:cNvSpPr txBox="1"/>
          <p:nvPr/>
        </p:nvSpPr>
        <p:spPr>
          <a:xfrm>
            <a:off x="2899741" y="3275112"/>
            <a:ext cx="619704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f3df2bde3e_0_2"/>
          <p:cNvSpPr txBox="1">
            <a:spLocks noGrp="1"/>
          </p:cNvSpPr>
          <p:nvPr>
            <p:ph type="title"/>
          </p:nvPr>
        </p:nvSpPr>
        <p:spPr>
          <a:xfrm>
            <a:off x="175850" y="703397"/>
            <a:ext cx="7707000" cy="741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err="1">
                <a:solidFill>
                  <a:srgbClr val="586F7C"/>
                </a:solidFill>
                <a:latin typeface="Open Sans"/>
                <a:ea typeface="Open Sans"/>
                <a:cs typeface="Open Sans"/>
                <a:sym typeface="Open Sans"/>
              </a:rPr>
              <a:t>Réflexion</a:t>
            </a:r>
            <a:endParaRPr sz="3600" dirty="0">
              <a:solidFill>
                <a:srgbClr val="586F7C"/>
              </a:solidFill>
              <a:latin typeface="Open Sans"/>
              <a:ea typeface="Open Sans"/>
              <a:cs typeface="Open Sans"/>
              <a:sym typeface="Open Sans"/>
            </a:endParaRPr>
          </a:p>
        </p:txBody>
      </p:sp>
      <p:sp>
        <p:nvSpPr>
          <p:cNvPr id="115" name="Google Shape;115;gf3df2bde3e_0_2"/>
          <p:cNvSpPr txBox="1">
            <a:spLocks noGrp="1"/>
          </p:cNvSpPr>
          <p:nvPr>
            <p:ph type="body" idx="1"/>
          </p:nvPr>
        </p:nvSpPr>
        <p:spPr>
          <a:xfrm>
            <a:off x="293250" y="1971525"/>
            <a:ext cx="7209600" cy="4596600"/>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None/>
            </a:pPr>
            <a:r>
              <a:rPr lang="fr-FR" dirty="0">
                <a:solidFill>
                  <a:schemeClr val="bg2"/>
                </a:solidFill>
                <a:latin typeface="Open Sans"/>
                <a:ea typeface="Open Sans"/>
                <a:cs typeface="Open Sans"/>
                <a:sym typeface="Open Sans"/>
              </a:rPr>
              <a:t>Quel plan de marketing votre organisation utilise-t-elle actuellement pour Research4Life ? Fonctionne-t-il bien ? Comment pourrait-il être amélioré ? </a:t>
            </a:r>
          </a:p>
          <a:p>
            <a:pPr marL="0" lvl="0" indent="0">
              <a:lnSpc>
                <a:spcPct val="150000"/>
              </a:lnSpc>
              <a:spcBef>
                <a:spcPts val="0"/>
              </a:spcBef>
              <a:buNone/>
            </a:pPr>
            <a:endParaRPr lang="fr-FR" dirty="0">
              <a:solidFill>
                <a:schemeClr val="bg2"/>
              </a:solidFill>
              <a:latin typeface="Open Sans"/>
              <a:ea typeface="Open Sans"/>
              <a:cs typeface="Open Sans"/>
              <a:sym typeface="Open Sans"/>
            </a:endParaRPr>
          </a:p>
          <a:p>
            <a:pPr marL="0" lvl="0" indent="0">
              <a:lnSpc>
                <a:spcPct val="150000"/>
              </a:lnSpc>
              <a:spcBef>
                <a:spcPts val="0"/>
              </a:spcBef>
              <a:buNone/>
            </a:pPr>
            <a:r>
              <a:rPr lang="fr-FR" dirty="0">
                <a:solidFill>
                  <a:schemeClr val="bg2"/>
                </a:solidFill>
                <a:latin typeface="Open Sans"/>
                <a:ea typeface="Open Sans"/>
                <a:cs typeface="Open Sans"/>
                <a:sym typeface="Open Sans"/>
              </a:rPr>
              <a:t>Si vous n'avez pas de plan marketing R4L, ce type d'outil vous serait-il utile ?</a:t>
            </a:r>
          </a:p>
        </p:txBody>
      </p:sp>
      <p:pic>
        <p:nvPicPr>
          <p:cNvPr id="116" name="Google Shape;116;gf3df2bde3e_0_2"/>
          <p:cNvPicPr preferRelativeResize="0"/>
          <p:nvPr/>
        </p:nvPicPr>
        <p:blipFill rotWithShape="1">
          <a:blip r:embed="rId3">
            <a:alphaModFix/>
          </a:blip>
          <a:srcRect/>
          <a:stretch/>
        </p:blipFill>
        <p:spPr>
          <a:xfrm>
            <a:off x="8087736" y="2553059"/>
            <a:ext cx="3212113" cy="343352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1"/>
          <p:cNvSpPr txBox="1">
            <a:spLocks noGrp="1"/>
          </p:cNvSpPr>
          <p:nvPr>
            <p:ph type="title"/>
          </p:nvPr>
        </p:nvSpPr>
        <p:spPr>
          <a:xfrm>
            <a:off x="0" y="375864"/>
            <a:ext cx="77070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Outil du plan de marketing de Research4Life</a:t>
            </a:r>
            <a:endParaRPr sz="3200" dirty="0">
              <a:solidFill>
                <a:srgbClr val="586F7C"/>
              </a:solidFill>
              <a:latin typeface="Open Sans"/>
              <a:ea typeface="Open Sans"/>
              <a:cs typeface="Open Sans"/>
              <a:sym typeface="Open Sans"/>
            </a:endParaRPr>
          </a:p>
        </p:txBody>
      </p:sp>
      <p:sp>
        <p:nvSpPr>
          <p:cNvPr id="123" name="Google Shape;123;p11"/>
          <p:cNvSpPr txBox="1">
            <a:spLocks noGrp="1"/>
          </p:cNvSpPr>
          <p:nvPr>
            <p:ph type="body" idx="1"/>
          </p:nvPr>
        </p:nvSpPr>
        <p:spPr>
          <a:xfrm>
            <a:off x="0" y="1858297"/>
            <a:ext cx="3864077" cy="4452222"/>
          </a:xfrm>
          <a:prstGeom prst="rect">
            <a:avLst/>
          </a:prstGeom>
          <a:noFill/>
          <a:ln>
            <a:noFill/>
          </a:ln>
        </p:spPr>
        <p:txBody>
          <a:bodyPr spcFirstLastPara="1" wrap="square" lIns="91425" tIns="45700" rIns="91425" bIns="45700" anchor="t" anchorCtr="0">
            <a:noAutofit/>
          </a:bodyPr>
          <a:lstStyle/>
          <a:p>
            <a:pPr marL="114300" lvl="0" indent="0">
              <a:lnSpc>
                <a:spcPct val="150000"/>
              </a:lnSpc>
              <a:spcBef>
                <a:spcPts val="0"/>
              </a:spcBef>
              <a:buClr>
                <a:schemeClr val="dk2"/>
              </a:buClr>
              <a:buSzPts val="1800"/>
              <a:buNone/>
            </a:pPr>
            <a:r>
              <a:rPr lang="fr-FR" sz="1800" dirty="0">
                <a:solidFill>
                  <a:srgbClr val="3F3F3F"/>
                </a:solidFill>
                <a:latin typeface="Open Sans"/>
                <a:ea typeface="Open Sans"/>
                <a:cs typeface="Open Sans"/>
                <a:sym typeface="Open Sans"/>
              </a:rPr>
              <a:t>Pour accéder à l'outil de plan marketing de Research4Life</a:t>
            </a:r>
          </a:p>
          <a:p>
            <a:pPr marL="114300" lvl="0" indent="0">
              <a:lnSpc>
                <a:spcPct val="150000"/>
              </a:lnSpc>
              <a:spcBef>
                <a:spcPts val="0"/>
              </a:spcBef>
              <a:buClr>
                <a:schemeClr val="dk2"/>
              </a:buClr>
              <a:buSzPts val="1800"/>
              <a:buNone/>
            </a:pPr>
            <a:r>
              <a:rPr lang="fr-FR" sz="1800" dirty="0">
                <a:solidFill>
                  <a:srgbClr val="3F3F3F"/>
                </a:solidFill>
                <a:latin typeface="Open Sans"/>
                <a:ea typeface="Open Sans"/>
                <a:cs typeface="Open Sans"/>
                <a:sym typeface="Open Sans"/>
              </a:rPr>
              <a:t>allez dans le </a:t>
            </a:r>
            <a:r>
              <a:rPr lang="fr-FR" sz="1800" dirty="0">
                <a:solidFill>
                  <a:srgbClr val="3F3F3F"/>
                </a:solidFill>
                <a:latin typeface="Open Sans"/>
                <a:ea typeface="Open Sans"/>
                <a:cs typeface="Open Sans"/>
                <a:sym typeface="Open Sans"/>
                <a:hlinkClick r:id="rId3"/>
              </a:rPr>
              <a:t>Hub des bibliothécaires</a:t>
            </a:r>
            <a:r>
              <a:rPr lang="fr-FR" sz="1800" dirty="0">
                <a:solidFill>
                  <a:srgbClr val="3F3F3F"/>
                </a:solidFill>
                <a:latin typeface="Open Sans"/>
                <a:ea typeface="Open Sans"/>
                <a:cs typeface="Open Sans"/>
                <a:sym typeface="Open Sans"/>
              </a:rPr>
              <a:t>, faites défiler la page </a:t>
            </a:r>
            <a:r>
              <a:rPr lang="fr-FR" sz="1800" b="1" dirty="0">
                <a:solidFill>
                  <a:srgbClr val="3F3F3F"/>
                </a:solidFill>
                <a:latin typeface="Open Sans"/>
                <a:ea typeface="Open Sans"/>
                <a:cs typeface="Open Sans"/>
                <a:sym typeface="Open Sans"/>
              </a:rPr>
              <a:t>Promouvoir votre bibliothèque grâce à un plan </a:t>
            </a:r>
            <a:r>
              <a:rPr lang="fr-FR" sz="1800" dirty="0">
                <a:solidFill>
                  <a:srgbClr val="3F3F3F"/>
                </a:solidFill>
                <a:latin typeface="Open Sans"/>
                <a:ea typeface="Open Sans"/>
                <a:cs typeface="Open Sans"/>
                <a:sym typeface="Open Sans"/>
              </a:rPr>
              <a:t>de </a:t>
            </a:r>
            <a:r>
              <a:rPr lang="fr-FR" sz="1800" b="1" dirty="0">
                <a:solidFill>
                  <a:srgbClr val="3F3F3F"/>
                </a:solidFill>
                <a:latin typeface="Open Sans"/>
                <a:ea typeface="Open Sans"/>
                <a:cs typeface="Open Sans"/>
                <a:sym typeface="Open Sans"/>
              </a:rPr>
              <a:t>marketing réussi </a:t>
            </a:r>
            <a:r>
              <a:rPr lang="fr-FR" sz="1800" dirty="0">
                <a:solidFill>
                  <a:srgbClr val="3F3F3F"/>
                </a:solidFill>
                <a:latin typeface="Open Sans"/>
                <a:ea typeface="Open Sans"/>
                <a:cs typeface="Open Sans"/>
                <a:sym typeface="Open Sans"/>
              </a:rPr>
              <a:t>et cliquez sur Télécharger le manuel. </a:t>
            </a:r>
            <a:endParaRPr dirty="0"/>
          </a:p>
        </p:txBody>
      </p:sp>
      <p:pic>
        <p:nvPicPr>
          <p:cNvPr id="3" name="Image 2">
            <a:extLst>
              <a:ext uri="{FF2B5EF4-FFF2-40B4-BE49-F238E27FC236}">
                <a16:creationId xmlns:a16="http://schemas.microsoft.com/office/drawing/2014/main" id="{372F9EFD-492B-41F0-937E-03A17DB238B0}"/>
              </a:ext>
            </a:extLst>
          </p:cNvPr>
          <p:cNvPicPr>
            <a:picLocks noChangeAspect="1"/>
          </p:cNvPicPr>
          <p:nvPr/>
        </p:nvPicPr>
        <p:blipFill>
          <a:blip r:embed="rId4"/>
          <a:stretch>
            <a:fillRect/>
          </a:stretch>
        </p:blipFill>
        <p:spPr>
          <a:xfrm>
            <a:off x="4030375" y="1788321"/>
            <a:ext cx="7916674" cy="4592174"/>
          </a:xfrm>
          <a:prstGeom prst="rect">
            <a:avLst/>
          </a:prstGeom>
        </p:spPr>
      </p:pic>
      <p:cxnSp>
        <p:nvCxnSpPr>
          <p:cNvPr id="7" name="Google Shape;125;p11">
            <a:extLst>
              <a:ext uri="{FF2B5EF4-FFF2-40B4-BE49-F238E27FC236}">
                <a16:creationId xmlns:a16="http://schemas.microsoft.com/office/drawing/2014/main" id="{855CBD02-DB5F-4DCF-BB02-88D3C2338645}"/>
              </a:ext>
            </a:extLst>
          </p:cNvPr>
          <p:cNvCxnSpPr>
            <a:cxnSpLocks/>
          </p:cNvCxnSpPr>
          <p:nvPr/>
        </p:nvCxnSpPr>
        <p:spPr>
          <a:xfrm>
            <a:off x="1175657" y="5143500"/>
            <a:ext cx="3027633" cy="608371"/>
          </a:xfrm>
          <a:prstGeom prst="straightConnector1">
            <a:avLst/>
          </a:prstGeom>
          <a:noFill/>
          <a:ln w="9525" cap="flat" cmpd="sng">
            <a:solidFill>
              <a:srgbClr val="FF0000"/>
            </a:solidFill>
            <a:prstDash val="solid"/>
            <a:round/>
            <a:headEnd type="none" w="sm" len="sm"/>
            <a:tailEnd type="triangl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6"/>
          <p:cNvSpPr txBox="1">
            <a:spLocks noGrp="1"/>
          </p:cNvSpPr>
          <p:nvPr>
            <p:ph type="title"/>
          </p:nvPr>
        </p:nvSpPr>
        <p:spPr>
          <a:xfrm>
            <a:off x="0" y="493773"/>
            <a:ext cx="7707086" cy="1080900"/>
          </a:xfrm>
          <a:prstGeom prst="rect">
            <a:avLst/>
          </a:prstGeom>
          <a:noFill/>
          <a:ln>
            <a:noFill/>
          </a:ln>
        </p:spPr>
        <p:txBody>
          <a:bodyPr spcFirstLastPara="1" wrap="square" lIns="91425" tIns="45700" rIns="91425" bIns="45700" anchor="t" anchorCtr="0">
            <a:normAutofit/>
          </a:bodyPr>
          <a:lstStyle/>
          <a:p>
            <a:pPr lvl="0">
              <a:buClr>
                <a:schemeClr val="dk1"/>
              </a:buClr>
              <a:buSzPts val="3200"/>
            </a:pPr>
            <a:r>
              <a:rPr lang="fr-FR" sz="3200" dirty="0">
                <a:solidFill>
                  <a:srgbClr val="586F7C"/>
                </a:solidFill>
                <a:latin typeface="Open Sans"/>
                <a:ea typeface="Open Sans"/>
                <a:cs typeface="Open Sans"/>
                <a:sym typeface="Open Sans"/>
              </a:rPr>
              <a:t>Première page de l'outil du plan marketing de Research4Life</a:t>
            </a:r>
            <a:endParaRPr sz="3200" dirty="0">
              <a:solidFill>
                <a:srgbClr val="586F7C"/>
              </a:solidFill>
              <a:latin typeface="Open Sans"/>
              <a:ea typeface="Open Sans"/>
              <a:cs typeface="Open Sans"/>
              <a:sym typeface="Open Sans"/>
            </a:endParaRPr>
          </a:p>
        </p:txBody>
      </p:sp>
      <p:sp>
        <p:nvSpPr>
          <p:cNvPr id="114" name="Google Shape;114;p6"/>
          <p:cNvSpPr txBox="1">
            <a:spLocks noGrp="1"/>
          </p:cNvSpPr>
          <p:nvPr>
            <p:ph type="body" idx="1"/>
          </p:nvPr>
        </p:nvSpPr>
        <p:spPr>
          <a:xfrm>
            <a:off x="0" y="1528364"/>
            <a:ext cx="4675909" cy="4596600"/>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None/>
            </a:pPr>
            <a:r>
              <a:rPr lang="fr-FR" sz="1800" dirty="0">
                <a:solidFill>
                  <a:srgbClr val="3F3F3F"/>
                </a:solidFill>
                <a:latin typeface="Open Sans"/>
                <a:ea typeface="Open Sans"/>
                <a:cs typeface="Open Sans"/>
                <a:sym typeface="Open Sans"/>
              </a:rPr>
              <a:t>La première page de l'outil du plan de marketing Research4Life permet à l'utilisateur d'entrer:</a:t>
            </a:r>
            <a:endParaRPr lang="en-US" sz="1800" dirty="0">
              <a:solidFill>
                <a:srgbClr val="3F3F3F"/>
              </a:solidFill>
            </a:endParaRPr>
          </a:p>
          <a:p>
            <a:pPr lvl="0" indent="-349250">
              <a:lnSpc>
                <a:spcPct val="150000"/>
              </a:lnSpc>
              <a:spcBef>
                <a:spcPts val="0"/>
              </a:spcBef>
              <a:buClr>
                <a:schemeClr val="dk2"/>
              </a:buClr>
              <a:buSzPts val="1900"/>
            </a:pPr>
            <a:r>
              <a:rPr lang="fr-FR" sz="1800" dirty="0">
                <a:solidFill>
                  <a:srgbClr val="3F3F3F"/>
                </a:solidFill>
                <a:latin typeface="Open Sans"/>
                <a:ea typeface="Open Sans"/>
                <a:cs typeface="Open Sans"/>
                <a:sym typeface="Open Sans"/>
              </a:rPr>
              <a:t>les </a:t>
            </a:r>
            <a:r>
              <a:rPr lang="fr-FR" sz="1800" b="1" dirty="0">
                <a:solidFill>
                  <a:srgbClr val="3F3F3F"/>
                </a:solidFill>
                <a:latin typeface="Open Sans"/>
                <a:ea typeface="Open Sans"/>
                <a:cs typeface="Open Sans"/>
                <a:sym typeface="Open Sans"/>
              </a:rPr>
              <a:t>groupes de clients </a:t>
            </a:r>
            <a:r>
              <a:rPr lang="fr-FR" sz="1800" dirty="0">
                <a:solidFill>
                  <a:srgbClr val="3F3F3F"/>
                </a:solidFill>
                <a:latin typeface="Open Sans"/>
                <a:ea typeface="Open Sans"/>
                <a:cs typeface="Open Sans"/>
                <a:sym typeface="Open Sans"/>
              </a:rPr>
              <a:t>de l'établissement (énumérés horizontalement pour un maximum de cinq groupes</a:t>
            </a:r>
            <a:r>
              <a:rPr lang="en-US" sz="1800" dirty="0">
                <a:solidFill>
                  <a:srgbClr val="3F3F3F"/>
                </a:solidFill>
                <a:latin typeface="Open Sans"/>
                <a:ea typeface="Open Sans"/>
                <a:cs typeface="Open Sans"/>
                <a:sym typeface="Open Sans"/>
              </a:rPr>
              <a:t>)</a:t>
            </a:r>
            <a:endParaRPr lang="en-US" sz="1800" dirty="0">
              <a:solidFill>
                <a:srgbClr val="3F3F3F"/>
              </a:solidFill>
            </a:endParaRPr>
          </a:p>
          <a:p>
            <a:pPr lvl="0" indent="-349250">
              <a:lnSpc>
                <a:spcPct val="150000"/>
              </a:lnSpc>
              <a:spcBef>
                <a:spcPts val="0"/>
              </a:spcBef>
              <a:buClr>
                <a:schemeClr val="dk2"/>
              </a:buClr>
              <a:buSzPts val="1900"/>
            </a:pPr>
            <a:r>
              <a:rPr lang="fr-FR" sz="1800" dirty="0">
                <a:solidFill>
                  <a:srgbClr val="3F3F3F"/>
                </a:solidFill>
                <a:latin typeface="Open Sans"/>
                <a:ea typeface="Open Sans"/>
                <a:cs typeface="Open Sans"/>
                <a:sym typeface="Open Sans"/>
              </a:rPr>
              <a:t>les </a:t>
            </a:r>
            <a:r>
              <a:rPr lang="fr-FR" sz="1800" b="1" dirty="0">
                <a:solidFill>
                  <a:srgbClr val="3F3F3F"/>
                </a:solidFill>
                <a:latin typeface="Open Sans"/>
                <a:ea typeface="Open Sans"/>
                <a:cs typeface="Open Sans"/>
                <a:sym typeface="Open Sans"/>
              </a:rPr>
              <a:t>besoins en information </a:t>
            </a:r>
            <a:r>
              <a:rPr lang="fr-FR" sz="1800" dirty="0">
                <a:solidFill>
                  <a:srgbClr val="3F3F3F"/>
                </a:solidFill>
                <a:latin typeface="Open Sans"/>
                <a:ea typeface="Open Sans"/>
                <a:cs typeface="Open Sans"/>
                <a:sym typeface="Open Sans"/>
              </a:rPr>
              <a:t>de chaque groupe (liste verticale avec un </a:t>
            </a:r>
            <a:r>
              <a:rPr lang="en-US" sz="1800" b="1" dirty="0">
                <a:solidFill>
                  <a:srgbClr val="3F3F3F"/>
                </a:solidFill>
                <a:latin typeface="Open Sans"/>
                <a:ea typeface="Open Sans"/>
                <a:cs typeface="Open Sans"/>
                <a:sym typeface="Open Sans"/>
              </a:rPr>
              <a:t>X</a:t>
            </a:r>
            <a:r>
              <a:rPr lang="en-US" sz="1800" dirty="0">
                <a:solidFill>
                  <a:srgbClr val="3F3F3F"/>
                </a:solidFill>
                <a:latin typeface="Open Sans"/>
                <a:ea typeface="Open Sans"/>
                <a:cs typeface="Open Sans"/>
                <a:sym typeface="Open Sans"/>
              </a:rPr>
              <a:t>)</a:t>
            </a:r>
            <a:endParaRPr sz="1800" dirty="0">
              <a:solidFill>
                <a:srgbClr val="3F3F3F"/>
              </a:solidFill>
            </a:endParaRPr>
          </a:p>
          <a:p>
            <a:pPr lvl="0" indent="-349250">
              <a:lnSpc>
                <a:spcPct val="150000"/>
              </a:lnSpc>
              <a:spcBef>
                <a:spcPts val="0"/>
              </a:spcBef>
              <a:buClr>
                <a:schemeClr val="dk2"/>
              </a:buClr>
              <a:buSzPts val="1900"/>
            </a:pPr>
            <a:r>
              <a:rPr lang="fr-FR" sz="1800" dirty="0">
                <a:solidFill>
                  <a:srgbClr val="3F3F3F"/>
                </a:solidFill>
                <a:latin typeface="Open Sans"/>
                <a:ea typeface="Open Sans"/>
                <a:cs typeface="Open Sans"/>
                <a:sym typeface="Open Sans"/>
              </a:rPr>
              <a:t>les options de </a:t>
            </a:r>
            <a:r>
              <a:rPr lang="fr-FR" sz="1800" b="1" dirty="0">
                <a:solidFill>
                  <a:srgbClr val="3F3F3F"/>
                </a:solidFill>
                <a:latin typeface="Open Sans"/>
                <a:ea typeface="Open Sans"/>
                <a:cs typeface="Open Sans"/>
                <a:sym typeface="Open Sans"/>
              </a:rPr>
              <a:t>ressources R4L et Internet</a:t>
            </a:r>
            <a:r>
              <a:rPr lang="fr-FR" sz="1800" dirty="0">
                <a:solidFill>
                  <a:srgbClr val="3F3F3F"/>
                </a:solidFill>
                <a:latin typeface="Open Sans"/>
                <a:ea typeface="Open Sans"/>
                <a:cs typeface="Open Sans"/>
                <a:sym typeface="Open Sans"/>
              </a:rPr>
              <a:t> (liste verticale avec un </a:t>
            </a:r>
            <a:r>
              <a:rPr lang="fr-FR" sz="1800" b="1" dirty="0">
                <a:solidFill>
                  <a:srgbClr val="3F3F3F"/>
                </a:solidFill>
                <a:latin typeface="Open Sans"/>
                <a:ea typeface="Open Sans"/>
                <a:cs typeface="Open Sans"/>
                <a:sym typeface="Open Sans"/>
              </a:rPr>
              <a:t>X </a:t>
            </a:r>
            <a:r>
              <a:rPr lang="fr-FR" sz="1800" dirty="0">
                <a:solidFill>
                  <a:srgbClr val="3F3F3F"/>
                </a:solidFill>
                <a:latin typeface="Open Sans"/>
                <a:ea typeface="Open Sans"/>
                <a:cs typeface="Open Sans"/>
                <a:sym typeface="Open Sans"/>
              </a:rPr>
              <a:t>ou saisie du terme).</a:t>
            </a:r>
            <a:endParaRPr sz="1800" dirty="0">
              <a:solidFill>
                <a:srgbClr val="3F3F3F"/>
              </a:solidFill>
              <a:latin typeface="Open Sans"/>
              <a:ea typeface="Open Sans"/>
              <a:cs typeface="Open Sans"/>
              <a:sym typeface="Open Sans"/>
            </a:endParaRPr>
          </a:p>
        </p:txBody>
      </p:sp>
      <p:cxnSp>
        <p:nvCxnSpPr>
          <p:cNvPr id="116" name="Google Shape;116;p6"/>
          <p:cNvCxnSpPr/>
          <p:nvPr/>
        </p:nvCxnSpPr>
        <p:spPr>
          <a:xfrm rot="10800000" flipH="1">
            <a:off x="2864550" y="2440025"/>
            <a:ext cx="1373400" cy="759300"/>
          </a:xfrm>
          <a:prstGeom prst="straightConnector1">
            <a:avLst/>
          </a:prstGeom>
          <a:noFill/>
          <a:ln w="9525" cap="flat" cmpd="sng">
            <a:solidFill>
              <a:srgbClr val="FF0000"/>
            </a:solidFill>
            <a:prstDash val="solid"/>
            <a:round/>
            <a:headEnd type="none" w="sm" len="sm"/>
            <a:tailEnd type="triangle" w="med" len="med"/>
          </a:ln>
        </p:spPr>
      </p:cxnSp>
      <p:cxnSp>
        <p:nvCxnSpPr>
          <p:cNvPr id="117" name="Google Shape;117;p6"/>
          <p:cNvCxnSpPr>
            <a:cxnSpLocks/>
          </p:cNvCxnSpPr>
          <p:nvPr/>
        </p:nvCxnSpPr>
        <p:spPr>
          <a:xfrm flipV="1">
            <a:off x="3148445" y="3199326"/>
            <a:ext cx="1195189" cy="1248594"/>
          </a:xfrm>
          <a:prstGeom prst="straightConnector1">
            <a:avLst/>
          </a:prstGeom>
          <a:noFill/>
          <a:ln w="9525" cap="flat" cmpd="sng">
            <a:solidFill>
              <a:srgbClr val="FF0000"/>
            </a:solidFill>
            <a:prstDash val="solid"/>
            <a:round/>
            <a:headEnd type="none" w="sm" len="sm"/>
            <a:tailEnd type="triangle" w="med" len="med"/>
          </a:ln>
        </p:spPr>
      </p:cxnSp>
      <p:cxnSp>
        <p:nvCxnSpPr>
          <p:cNvPr id="118" name="Google Shape;118;p6"/>
          <p:cNvCxnSpPr>
            <a:cxnSpLocks/>
          </p:cNvCxnSpPr>
          <p:nvPr/>
        </p:nvCxnSpPr>
        <p:spPr>
          <a:xfrm flipV="1">
            <a:off x="3304309" y="5060373"/>
            <a:ext cx="1039325" cy="892516"/>
          </a:xfrm>
          <a:prstGeom prst="straightConnector1">
            <a:avLst/>
          </a:prstGeom>
          <a:noFill/>
          <a:ln w="9525" cap="flat" cmpd="sng">
            <a:solidFill>
              <a:srgbClr val="FF0000"/>
            </a:solidFill>
            <a:prstDash val="solid"/>
            <a:round/>
            <a:headEnd type="none" w="sm" len="sm"/>
            <a:tailEnd type="triangle" w="med" len="med"/>
          </a:ln>
        </p:spPr>
      </p:cxnSp>
      <p:pic>
        <p:nvPicPr>
          <p:cNvPr id="12" name="Image 11">
            <a:extLst>
              <a:ext uri="{FF2B5EF4-FFF2-40B4-BE49-F238E27FC236}">
                <a16:creationId xmlns:a16="http://schemas.microsoft.com/office/drawing/2014/main" id="{94FF3123-DEB2-45B6-81E6-42208A29B13F}"/>
              </a:ext>
            </a:extLst>
          </p:cNvPr>
          <p:cNvPicPr>
            <a:picLocks noChangeAspect="1"/>
          </p:cNvPicPr>
          <p:nvPr/>
        </p:nvPicPr>
        <p:blipFill>
          <a:blip r:embed="rId3"/>
          <a:stretch>
            <a:fillRect/>
          </a:stretch>
        </p:blipFill>
        <p:spPr>
          <a:xfrm>
            <a:off x="4627529" y="1791212"/>
            <a:ext cx="7521064" cy="493314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52fd89e579_0_0"/>
          <p:cNvSpPr txBox="1">
            <a:spLocks noGrp="1"/>
          </p:cNvSpPr>
          <p:nvPr>
            <p:ph type="title"/>
          </p:nvPr>
        </p:nvSpPr>
        <p:spPr>
          <a:xfrm>
            <a:off x="114300" y="279538"/>
            <a:ext cx="8015400" cy="1080900"/>
          </a:xfrm>
          <a:prstGeom prst="rect">
            <a:avLst/>
          </a:prstGeom>
          <a:noFill/>
          <a:ln>
            <a:noFill/>
          </a:ln>
        </p:spPr>
        <p:txBody>
          <a:bodyPr spcFirstLastPara="1" wrap="square" lIns="91425" tIns="45700" rIns="91425" bIns="45700" anchor="ctr" anchorCtr="0">
            <a:noAutofit/>
          </a:bodyPr>
          <a:lstStyle/>
          <a:p>
            <a:pPr lvl="0"/>
            <a:r>
              <a:rPr lang="fr-FR" sz="3200" dirty="0">
                <a:solidFill>
                  <a:srgbClr val="586F7C"/>
                </a:solidFill>
                <a:latin typeface="Open Sans"/>
                <a:ea typeface="Open Sans"/>
                <a:cs typeface="Open Sans"/>
                <a:sym typeface="Open Sans"/>
              </a:rPr>
              <a:t>Exemple de première page remplie du plan de marketing d'une école d'infirmières</a:t>
            </a:r>
            <a:endParaRPr dirty="0"/>
          </a:p>
        </p:txBody>
      </p:sp>
      <p:sp>
        <p:nvSpPr>
          <p:cNvPr id="125" name="Google Shape;125;g52fd89e579_0_0"/>
          <p:cNvSpPr txBox="1">
            <a:spLocks noGrp="1"/>
          </p:cNvSpPr>
          <p:nvPr>
            <p:ph type="body" idx="1"/>
          </p:nvPr>
        </p:nvSpPr>
        <p:spPr>
          <a:xfrm>
            <a:off x="-1" y="1804275"/>
            <a:ext cx="5195455" cy="4817700"/>
          </a:xfrm>
          <a:prstGeom prst="rect">
            <a:avLst/>
          </a:prstGeom>
          <a:noFill/>
          <a:ln>
            <a:noFill/>
          </a:ln>
        </p:spPr>
        <p:txBody>
          <a:bodyPr spcFirstLastPara="1" wrap="square" lIns="91425" tIns="45700" rIns="91425" bIns="45700" anchor="t" anchorCtr="0">
            <a:noAutofit/>
          </a:bodyPr>
          <a:lstStyle/>
          <a:p>
            <a:pPr marL="0" lvl="0" indent="0">
              <a:lnSpc>
                <a:spcPct val="150000"/>
              </a:lnSpc>
              <a:spcBef>
                <a:spcPts val="0"/>
              </a:spcBef>
              <a:buNone/>
            </a:pPr>
            <a:r>
              <a:rPr lang="fr-FR" sz="20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Exemple pour un collège d'infirmières: </a:t>
            </a:r>
            <a:endParaRPr dirty="0">
              <a:solidFill>
                <a:srgbClr val="3F3F3F"/>
              </a:solidFill>
            </a:endParaRPr>
          </a:p>
          <a:p>
            <a:pPr lvl="0">
              <a:lnSpc>
                <a:spcPct val="150000"/>
              </a:lnSpc>
              <a:spcBef>
                <a:spcPts val="0"/>
              </a:spcBef>
              <a:buClr>
                <a:schemeClr val="dk2"/>
              </a:buClr>
            </a:pPr>
            <a:r>
              <a:rPr lang="fr-FR" sz="2000" dirty="0">
                <a:solidFill>
                  <a:srgbClr val="3F3F3F"/>
                </a:solidFill>
                <a:latin typeface="Open Sans"/>
                <a:ea typeface="Open Sans"/>
                <a:cs typeface="Open Sans"/>
                <a:sym typeface="Open Sans"/>
              </a:rPr>
              <a:t>ajouter les </a:t>
            </a:r>
            <a:r>
              <a:rPr lang="fr-FR" sz="2000" b="1" dirty="0">
                <a:solidFill>
                  <a:srgbClr val="3F3F3F"/>
                </a:solidFill>
                <a:latin typeface="Open Sans"/>
                <a:ea typeface="Open Sans"/>
                <a:cs typeface="Open Sans"/>
                <a:sym typeface="Open Sans"/>
              </a:rPr>
              <a:t>groupes de clients </a:t>
            </a:r>
            <a:r>
              <a:rPr lang="fr-FR" sz="2000" dirty="0">
                <a:solidFill>
                  <a:srgbClr val="3F3F3F"/>
                </a:solidFill>
                <a:latin typeface="Open Sans"/>
                <a:ea typeface="Open Sans"/>
                <a:cs typeface="Open Sans"/>
                <a:sym typeface="Open Sans"/>
              </a:rPr>
              <a:t>de l'institution (énumérés horizontalement</a:t>
            </a:r>
            <a:r>
              <a:rPr lang="en-US" sz="2000" dirty="0">
                <a:solidFill>
                  <a:srgbClr val="3F3F3F"/>
                </a:solidFill>
                <a:latin typeface="Open Sans"/>
                <a:ea typeface="Open Sans"/>
                <a:cs typeface="Open Sans"/>
                <a:sym typeface="Open Sans"/>
              </a:rPr>
              <a:t>)</a:t>
            </a:r>
            <a:endParaRPr sz="2600" dirty="0">
              <a:solidFill>
                <a:srgbClr val="3F3F3F"/>
              </a:solidFill>
            </a:endParaRPr>
          </a:p>
          <a:p>
            <a:pPr lvl="0">
              <a:lnSpc>
                <a:spcPct val="150000"/>
              </a:lnSpc>
              <a:spcBef>
                <a:spcPts val="0"/>
              </a:spcBef>
              <a:buClr>
                <a:schemeClr val="dk2"/>
              </a:buClr>
            </a:pPr>
            <a:r>
              <a:rPr lang="fr-FR" sz="2000" dirty="0">
                <a:solidFill>
                  <a:srgbClr val="3F3F3F"/>
                </a:solidFill>
                <a:latin typeface="Open Sans"/>
                <a:ea typeface="Open Sans"/>
                <a:cs typeface="Open Sans"/>
                <a:sym typeface="Open Sans"/>
              </a:rPr>
              <a:t>notez les </a:t>
            </a:r>
            <a:r>
              <a:rPr lang="fr-FR" sz="2000" b="1" dirty="0">
                <a:solidFill>
                  <a:srgbClr val="3F3F3F"/>
                </a:solidFill>
                <a:latin typeface="Open Sans"/>
                <a:ea typeface="Open Sans"/>
                <a:cs typeface="Open Sans"/>
                <a:sym typeface="Open Sans"/>
              </a:rPr>
              <a:t>besoins en information </a:t>
            </a:r>
            <a:r>
              <a:rPr lang="fr-FR" sz="2000" dirty="0">
                <a:solidFill>
                  <a:srgbClr val="3F3F3F"/>
                </a:solidFill>
                <a:latin typeface="Open Sans"/>
                <a:ea typeface="Open Sans"/>
                <a:cs typeface="Open Sans"/>
                <a:sym typeface="Open Sans"/>
              </a:rPr>
              <a:t>de chaque groupe (listés verticalement avec un </a:t>
            </a:r>
            <a:r>
              <a:rPr lang="fr-FR" sz="2000" b="1" dirty="0">
                <a:solidFill>
                  <a:srgbClr val="3F3F3F"/>
                </a:solidFill>
                <a:latin typeface="Open Sans"/>
                <a:ea typeface="Open Sans"/>
                <a:cs typeface="Open Sans"/>
                <a:sym typeface="Open Sans"/>
              </a:rPr>
              <a:t>X</a:t>
            </a:r>
            <a:r>
              <a:rPr lang="en-US" sz="2000" dirty="0">
                <a:solidFill>
                  <a:srgbClr val="3F3F3F"/>
                </a:solidFill>
                <a:latin typeface="Open Sans"/>
                <a:ea typeface="Open Sans"/>
                <a:cs typeface="Open Sans"/>
                <a:sym typeface="Open Sans"/>
              </a:rPr>
              <a:t>)</a:t>
            </a:r>
            <a:endParaRPr sz="2600" dirty="0">
              <a:solidFill>
                <a:srgbClr val="3F3F3F"/>
              </a:solidFill>
            </a:endParaRPr>
          </a:p>
          <a:p>
            <a:pPr lvl="0">
              <a:lnSpc>
                <a:spcPct val="150000"/>
              </a:lnSpc>
              <a:spcBef>
                <a:spcPts val="0"/>
              </a:spcBef>
              <a:buClr>
                <a:schemeClr val="dk2"/>
              </a:buClr>
            </a:pPr>
            <a:r>
              <a:rPr lang="fr-FR" sz="2000" dirty="0">
                <a:solidFill>
                  <a:srgbClr val="3F3F3F"/>
                </a:solidFill>
                <a:latin typeface="Open Sans"/>
                <a:ea typeface="Open Sans"/>
                <a:cs typeface="Open Sans"/>
                <a:sym typeface="Open Sans"/>
              </a:rPr>
              <a:t>notez les options de </a:t>
            </a:r>
            <a:r>
              <a:rPr lang="fr-FR" sz="2000" b="1" dirty="0">
                <a:solidFill>
                  <a:srgbClr val="3F3F3F"/>
                </a:solidFill>
                <a:latin typeface="Open Sans"/>
                <a:ea typeface="Open Sans"/>
                <a:cs typeface="Open Sans"/>
                <a:sym typeface="Open Sans"/>
              </a:rPr>
              <a:t>Research4Life et des ressources Internet </a:t>
            </a:r>
            <a:r>
              <a:rPr lang="fr-FR" sz="2000" dirty="0">
                <a:solidFill>
                  <a:srgbClr val="3F3F3F"/>
                </a:solidFill>
                <a:latin typeface="Open Sans"/>
                <a:ea typeface="Open Sans"/>
                <a:cs typeface="Open Sans"/>
                <a:sym typeface="Open Sans"/>
              </a:rPr>
              <a:t>(liste verticale avec un </a:t>
            </a:r>
            <a:r>
              <a:rPr lang="fr-FR" sz="2000" b="1" dirty="0">
                <a:solidFill>
                  <a:srgbClr val="3F3F3F"/>
                </a:solidFill>
                <a:latin typeface="Open Sans"/>
                <a:ea typeface="Open Sans"/>
                <a:cs typeface="Open Sans"/>
                <a:sym typeface="Open Sans"/>
              </a:rPr>
              <a:t>X</a:t>
            </a:r>
            <a:r>
              <a:rPr lang="fr-FR" sz="2000" dirty="0">
                <a:solidFill>
                  <a:srgbClr val="3F3F3F"/>
                </a:solidFill>
                <a:latin typeface="Open Sans"/>
                <a:ea typeface="Open Sans"/>
                <a:cs typeface="Open Sans"/>
                <a:sym typeface="Open Sans"/>
              </a:rPr>
              <a:t> ou tapez le terme). </a:t>
            </a:r>
            <a:endParaRPr sz="2000" dirty="0">
              <a:solidFill>
                <a:srgbClr val="3F3F3F"/>
              </a:solidFill>
              <a:latin typeface="Open Sans"/>
              <a:ea typeface="Open Sans"/>
              <a:cs typeface="Open Sans"/>
              <a:sym typeface="Open Sans"/>
            </a:endParaRPr>
          </a:p>
        </p:txBody>
      </p:sp>
      <p:cxnSp>
        <p:nvCxnSpPr>
          <p:cNvPr id="127" name="Google Shape;127;g52fd89e579_0_0"/>
          <p:cNvCxnSpPr/>
          <p:nvPr/>
        </p:nvCxnSpPr>
        <p:spPr>
          <a:xfrm rot="10800000" flipH="1">
            <a:off x="4740812" y="2328061"/>
            <a:ext cx="654173" cy="175988"/>
          </a:xfrm>
          <a:prstGeom prst="straightConnector1">
            <a:avLst/>
          </a:prstGeom>
          <a:noFill/>
          <a:ln w="9525" cap="flat" cmpd="sng">
            <a:solidFill>
              <a:srgbClr val="FF0000"/>
            </a:solidFill>
            <a:prstDash val="solid"/>
            <a:round/>
            <a:headEnd type="none" w="sm" len="sm"/>
            <a:tailEnd type="triangle" w="med" len="med"/>
          </a:ln>
        </p:spPr>
      </p:cxnSp>
      <p:cxnSp>
        <p:nvCxnSpPr>
          <p:cNvPr id="128" name="Google Shape;128;g52fd89e579_0_0"/>
          <p:cNvCxnSpPr/>
          <p:nvPr/>
        </p:nvCxnSpPr>
        <p:spPr>
          <a:xfrm rot="10800000" flipH="1">
            <a:off x="4793036" y="3643262"/>
            <a:ext cx="935948" cy="239692"/>
          </a:xfrm>
          <a:prstGeom prst="straightConnector1">
            <a:avLst/>
          </a:prstGeom>
          <a:noFill/>
          <a:ln w="9525" cap="flat" cmpd="sng">
            <a:solidFill>
              <a:srgbClr val="FF0000"/>
            </a:solidFill>
            <a:prstDash val="solid"/>
            <a:round/>
            <a:headEnd type="none" w="sm" len="sm"/>
            <a:tailEnd type="triangle" w="med" len="med"/>
          </a:ln>
        </p:spPr>
      </p:cxnSp>
      <p:cxnSp>
        <p:nvCxnSpPr>
          <p:cNvPr id="129" name="Google Shape;129;g52fd89e579_0_0"/>
          <p:cNvCxnSpPr>
            <a:cxnSpLocks/>
          </p:cNvCxnSpPr>
          <p:nvPr/>
        </p:nvCxnSpPr>
        <p:spPr>
          <a:xfrm>
            <a:off x="4726403" y="5656011"/>
            <a:ext cx="1002581" cy="509768"/>
          </a:xfrm>
          <a:prstGeom prst="straightConnector1">
            <a:avLst/>
          </a:prstGeom>
          <a:noFill/>
          <a:ln w="9525" cap="flat" cmpd="sng">
            <a:solidFill>
              <a:srgbClr val="FF0000"/>
            </a:solidFill>
            <a:prstDash val="solid"/>
            <a:round/>
            <a:headEnd type="none" w="sm" len="sm"/>
            <a:tailEnd type="triangle" w="med" len="med"/>
          </a:ln>
        </p:spPr>
      </p:cxnSp>
      <p:graphicFrame>
        <p:nvGraphicFramePr>
          <p:cNvPr id="3" name="Objet 2">
            <a:extLst>
              <a:ext uri="{FF2B5EF4-FFF2-40B4-BE49-F238E27FC236}">
                <a16:creationId xmlns:a16="http://schemas.microsoft.com/office/drawing/2014/main" id="{BF5F33C9-3742-4B40-A940-E5FFA340D685}"/>
              </a:ext>
            </a:extLst>
          </p:cNvPr>
          <p:cNvGraphicFramePr>
            <a:graphicFrameLocks noChangeAspect="1"/>
          </p:cNvGraphicFramePr>
          <p:nvPr>
            <p:extLst>
              <p:ext uri="{D42A27DB-BD31-4B8C-83A1-F6EECF244321}">
                <p14:modId xmlns:p14="http://schemas.microsoft.com/office/powerpoint/2010/main" val="1647011195"/>
              </p:ext>
            </p:extLst>
          </p:nvPr>
        </p:nvGraphicFramePr>
        <p:xfrm>
          <a:off x="5728984" y="1644842"/>
          <a:ext cx="5563889" cy="5136566"/>
        </p:xfrm>
        <a:graphic>
          <a:graphicData uri="http://schemas.openxmlformats.org/presentationml/2006/ole">
            <mc:AlternateContent xmlns:mc="http://schemas.openxmlformats.org/markup-compatibility/2006">
              <mc:Choice xmlns:v="urn:schemas-microsoft-com:vml" Requires="v">
                <p:oleObj name="Worksheet" r:id="rId3" imgW="4709373" imgH="6103549" progId="Excel.Sheet.12">
                  <p:embed/>
                </p:oleObj>
              </mc:Choice>
              <mc:Fallback>
                <p:oleObj name="Worksheet" r:id="rId3" imgW="4709373" imgH="6103549" progId="Excel.Sheet.12">
                  <p:embed/>
                  <p:pic>
                    <p:nvPicPr>
                      <p:cNvPr id="3" name="Objet 2">
                        <a:extLst>
                          <a:ext uri="{FF2B5EF4-FFF2-40B4-BE49-F238E27FC236}">
                            <a16:creationId xmlns:a16="http://schemas.microsoft.com/office/drawing/2014/main" id="{BF5F33C9-3742-4B40-A940-E5FFA340D685}"/>
                          </a:ext>
                        </a:extLst>
                      </p:cNvPr>
                      <p:cNvPicPr/>
                      <p:nvPr/>
                    </p:nvPicPr>
                    <p:blipFill>
                      <a:blip r:embed="rId4"/>
                      <a:stretch>
                        <a:fillRect/>
                      </a:stretch>
                    </p:blipFill>
                    <p:spPr>
                      <a:xfrm>
                        <a:off x="5728984" y="1644842"/>
                        <a:ext cx="5563889" cy="5136566"/>
                      </a:xfrm>
                      <a:prstGeom prst="rect">
                        <a:avLst/>
                      </a:prstGeom>
                    </p:spPr>
                  </p:pic>
                </p:oleObj>
              </mc:Fallback>
            </mc:AlternateContent>
          </a:graphicData>
        </a:graphic>
      </p:graphicFrame>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5689</TotalTime>
  <Words>3256</Words>
  <Application>Microsoft Office PowerPoint</Application>
  <PresentationFormat>Widescreen</PresentationFormat>
  <Paragraphs>235</Paragraphs>
  <Slides>41</Slides>
  <Notes>41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0" baseType="lpstr">
      <vt:lpstr>Gill Sans</vt:lpstr>
      <vt:lpstr>Open Sans</vt:lpstr>
      <vt:lpstr>Arial</vt:lpstr>
      <vt:lpstr>Calibri</vt:lpstr>
      <vt:lpstr>Trebuchet MS</vt:lpstr>
      <vt:lpstr>Courier New</vt:lpstr>
      <vt:lpstr>Simple Light</vt:lpstr>
      <vt:lpstr>Worksheet</vt:lpstr>
      <vt:lpstr>Document</vt:lpstr>
      <vt:lpstr>Plaidoyer pour research4life et faciliter le développement des capacités</vt:lpstr>
      <vt:lpstr>Contenu</vt:lpstr>
      <vt:lpstr>Objectifs d’apprentissage</vt:lpstr>
      <vt:lpstr>Outil du plan de marketing </vt:lpstr>
      <vt:lpstr>Marketing de Research4Life</vt:lpstr>
      <vt:lpstr>Réflexion</vt:lpstr>
      <vt:lpstr>Outil du plan de marketing de Research4Life</vt:lpstr>
      <vt:lpstr>Première page de l'outil du plan marketing de Research4Life</vt:lpstr>
      <vt:lpstr>Exemple de première page remplie du plan de marketing d'une école d'infirmières</vt:lpstr>
      <vt:lpstr>Deuxième page de l'outil du plan de marketing de Research4Life</vt:lpstr>
      <vt:lpstr>Troisième page de l'outil du plan marketing de Research4Life</vt:lpstr>
      <vt:lpstr>Travail de groupe</vt:lpstr>
      <vt:lpstr>Formation des utilisateurs et ateliers</vt:lpstr>
      <vt:lpstr>Exemples de la nécessité de développer des ateliers différents pour des groupes uniques ayant des besoins spécifiques</vt:lpstr>
      <vt:lpstr>Outil de planification de l'atelier Research4Life</vt:lpstr>
      <vt:lpstr>Outil de planification de l'atelier Research4Life</vt:lpstr>
      <vt:lpstr>Outil de planification de l'atelier Research4Life</vt:lpstr>
      <vt:lpstr>Outil de planification de l'atelier Research4Life</vt:lpstr>
      <vt:lpstr>Outil de planification de l'atelier Research4Life</vt:lpstr>
      <vt:lpstr>Travail de groupe</vt:lpstr>
      <vt:lpstr>Conseils pour l'enseignement aux adultes</vt:lpstr>
      <vt:lpstr>Apprenants adultes suite</vt:lpstr>
      <vt:lpstr>Accès au matériel de formation, de promotion et de marketing</vt:lpstr>
      <vt:lpstr>Accès au matériel de formation, de promotion et de marketing</vt:lpstr>
      <vt:lpstr>Portail de formation Research4Life </vt:lpstr>
      <vt:lpstr>Présentations des formations</vt:lpstr>
      <vt:lpstr>Outils de Marketing et promotion</vt:lpstr>
      <vt:lpstr>Boîte à outils pour les institutions enregistrées</vt:lpstr>
      <vt:lpstr>Outils de promotion : GOALI</vt:lpstr>
      <vt:lpstr>Promouvoir votre bibliothèque/ « Plaider en faveur du changement »</vt:lpstr>
      <vt:lpstr>Voix de Research4Life</vt:lpstr>
      <vt:lpstr>Médias sociaux </vt:lpstr>
      <vt:lpstr>Pour les formateurs</vt:lpstr>
      <vt:lpstr>Pour les personnes physiques</vt:lpstr>
      <vt:lpstr>Discussion</vt:lpstr>
      <vt:lpstr>Résumé</vt:lpstr>
      <vt:lpstr>Ressources supplémentaires</vt:lpstr>
      <vt:lpstr>Ressources supplémentaires pour l'enseignement aux adultes</vt:lpstr>
      <vt:lpstr>Ressources supplémentaires pour l'enseignement aux adultes</vt:lpstr>
      <vt:lpstr>Vous êtes invités à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FAIRE DU PLAIDOYER POUR RESEARCH4LIFE ET FACILITER LE DÉVELOPPEMENT DE  CAPACITÉ</dc:title>
  <dc:creator>Marcia Mabhula</dc:creator>
  <cp:lastModifiedBy>Marcia Mabhula</cp:lastModifiedBy>
  <cp:revision>77</cp:revision>
  <dcterms:created xsi:type="dcterms:W3CDTF">2020-02-14T15:04:15Z</dcterms:created>
  <dcterms:modified xsi:type="dcterms:W3CDTF">2023-05-29T08:20:27Z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AF193177-A5EA-417B-B44D-B6C752AD856D</vt:lpwstr>
  </property>
  <property fmtid="{D5CDD505-2E9C-101B-9397-08002B2CF9AE}" pid="6" name="ArticulateProjectFull">
    <vt:lpwstr>D:\R4Life\F2F Materials\20200429_M5_L5.2EN.Training your audience on how to use Research4Life.ppta</vt:lpwstr>
  </property>
</Properties>
</file>