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7" r:id="rId15"/>
    <p:sldId id="298" r:id="rId16"/>
    <p:sldId id="269" r:id="rId17"/>
    <p:sldId id="270" r:id="rId18"/>
    <p:sldId id="271" r:id="rId19"/>
    <p:sldId id="272" r:id="rId20"/>
    <p:sldId id="273" r:id="rId21"/>
    <p:sldId id="274" r:id="rId22"/>
    <p:sldId id="275" r:id="rId23"/>
    <p:sldId id="276" r:id="rId24"/>
    <p:sldId id="299" r:id="rId25"/>
    <p:sldId id="277" r:id="rId26"/>
    <p:sldId id="300" r:id="rId27"/>
    <p:sldId id="278" r:id="rId28"/>
    <p:sldId id="279" r:id="rId29"/>
    <p:sldId id="280" r:id="rId30"/>
    <p:sldId id="303" r:id="rId31"/>
    <p:sldId id="304"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301" r:id="rId47"/>
    <p:sldId id="302"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RP/yLWgUzKHCshfEVlj161EQB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ou KAMBOU KADIO" initials="KKK" lastIdx="0" clrIdx="0">
    <p:extLst>
      <p:ext uri="{19B8F6BF-5375-455C-9EA6-DF929625EA0E}">
        <p15:presenceInfo xmlns:p15="http://schemas.microsoft.com/office/powerpoint/2012/main" userId="Kabou KAMBOU KAD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2" autoAdjust="0"/>
    <p:restoredTop sz="90327" autoAdjust="0"/>
  </p:normalViewPr>
  <p:slideViewPr>
    <p:cSldViewPr snapToGrid="0">
      <p:cViewPr varScale="1">
        <p:scale>
          <a:sx n="74" d="100"/>
          <a:sy n="74" d="100"/>
        </p:scale>
        <p:origin x="108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3" name="Google Shape;16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0" name="Google Shape;1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9" name="Google Shape;17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86" name="Google Shape;1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5" name="Google Shape;1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2" name="Google Shape;20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1" name="Google Shape;21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8" name="Google Shape;21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7" name="Google Shape;22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4" name="Google Shape;23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3" name="Google Shape;24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0" name="Google Shape;25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extLst>
      <p:ext uri="{BB962C8B-B14F-4D97-AF65-F5344CB8AC3E}">
        <p14:creationId xmlns:p14="http://schemas.microsoft.com/office/powerpoint/2010/main" val="413084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0" name="Google Shape;25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0" name="Google Shape;25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extLst>
      <p:ext uri="{BB962C8B-B14F-4D97-AF65-F5344CB8AC3E}">
        <p14:creationId xmlns:p14="http://schemas.microsoft.com/office/powerpoint/2010/main" val="222032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9" name="Google Shape;25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6" name="Google Shape;26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5" name="Google Shape;27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93777d63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93777d63b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193777d63b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93777d63b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193777d63b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193777d63b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a5cbae02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0a5cbae02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g10a5cbae02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4" name="Google Shape;29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1" name="Google Shape;30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0" name="Google Shape;31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7" name="Google Shape;31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6" name="Google Shape;32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3" name="Google Shape;3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2" name="Google Shape;34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9" name="Google Shape;34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58" name="Google Shape;35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5" name="Google Shape;36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4" name="Google Shape;37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81" name="Google Shape;38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88" name="Google Shape;3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54d2444c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754d2444c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115" name="Google Shape;115;g754d2444c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2" name="Google Shape;12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uropepmc.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talib.gpo.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ibguides.asu.edu/openaccess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2.sherpa.ac.uk/opendoa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orldwidescienc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atad.aau.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arch.ndlt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bout.proquest.com/en/products-services/pqdtgloba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abook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reebookcentre.ne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techopen.com/book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ap.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pen.umn.edu/opentextbook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nlinephdprogram.org/academic-re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en.wikipedia.org/wiki/Wikipedia:List_of_free_online_resources" TargetMode="External"/><Relationship Id="rId5" Type="http://schemas.openxmlformats.org/officeDocument/2006/relationships/hyperlink" Target="https://libguides.fau.edu/freeresources/Welcome" TargetMode="External"/><Relationship Id="rId4" Type="http://schemas.openxmlformats.org/officeDocument/2006/relationships/hyperlink" Target="https://onlinephdprogram.org/academic-research/"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hyperlink" Target="https://base-search.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re.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3959432"/>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en-US" sz="3400" dirty="0">
                <a:solidFill>
                  <a:srgbClr val="004890"/>
                </a:solidFill>
                <a:latin typeface="Open Sans"/>
                <a:ea typeface="Open Sans"/>
                <a:cs typeface="Open Sans"/>
                <a:sym typeface="Open Sans"/>
              </a:rPr>
              <a:t> </a:t>
            </a:r>
            <a:r>
              <a:rPr lang="en-US" sz="3400" dirty="0" err="1">
                <a:solidFill>
                  <a:srgbClr val="004890"/>
                </a:solidFill>
                <a:latin typeface="Open Sans"/>
                <a:ea typeface="Open Sans"/>
                <a:cs typeface="Open Sans"/>
                <a:sym typeface="Open Sans"/>
              </a:rPr>
              <a:t>Ressources</a:t>
            </a:r>
            <a:r>
              <a:rPr lang="en-US" sz="3400" dirty="0">
                <a:solidFill>
                  <a:srgbClr val="004890"/>
                </a:solidFill>
                <a:latin typeface="Open Sans"/>
                <a:ea typeface="Open Sans"/>
                <a:cs typeface="Open Sans"/>
                <a:sym typeface="Open Sans"/>
              </a:rPr>
              <a:t> </a:t>
            </a:r>
            <a:r>
              <a:rPr lang="en-US" sz="3400" dirty="0" err="1">
                <a:solidFill>
                  <a:srgbClr val="004890"/>
                </a:solidFill>
                <a:latin typeface="Open Sans"/>
                <a:ea typeface="Open Sans"/>
                <a:cs typeface="Open Sans"/>
                <a:sym typeface="Open Sans"/>
              </a:rPr>
              <a:t>interdisciplinaires</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Ressources supplémentaires spécifiques à une discipline</a:t>
            </a:r>
            <a:endParaRPr dirty="0"/>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Europe PMC</a:t>
            </a:r>
            <a:endParaRPr sz="3200">
              <a:solidFill>
                <a:srgbClr val="586F7C"/>
              </a:solidFill>
              <a:latin typeface="Open Sans"/>
              <a:ea typeface="Open Sans"/>
              <a:cs typeface="Open Sans"/>
              <a:sym typeface="Open Sans"/>
            </a:endParaRPr>
          </a:p>
        </p:txBody>
      </p:sp>
      <p:sp>
        <p:nvSpPr>
          <p:cNvPr id="157" name="Google Shape;157;p11"/>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https://europepmc.org</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58" name="Google Shape;158;p11"/>
          <p:cNvSpPr txBox="1"/>
          <p:nvPr/>
        </p:nvSpPr>
        <p:spPr>
          <a:xfrm>
            <a:off x="218505" y="3690237"/>
            <a:ext cx="2430102"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Europe PMC</a:t>
            </a:r>
            <a:endParaRPr sz="2400" b="0" i="0" u="none" strike="noStrike" cap="none" dirty="0">
              <a:solidFill>
                <a:srgbClr val="3F3F3F"/>
              </a:solidFill>
              <a:latin typeface="Open Sans"/>
              <a:ea typeface="Open Sans"/>
              <a:cs typeface="Open Sans"/>
              <a:sym typeface="Open Sans"/>
            </a:endParaRPr>
          </a:p>
        </p:txBody>
      </p:sp>
      <p:pic>
        <p:nvPicPr>
          <p:cNvPr id="159" name="Google Shape;159;p11"/>
          <p:cNvPicPr preferRelativeResize="0"/>
          <p:nvPr/>
        </p:nvPicPr>
        <p:blipFill rotWithShape="1">
          <a:blip r:embed="rId4">
            <a:alphaModFix/>
          </a:blip>
          <a:srcRect/>
          <a:stretch/>
        </p:blipFill>
        <p:spPr>
          <a:xfrm>
            <a:off x="2750198" y="3040722"/>
            <a:ext cx="9359932" cy="251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208344" y="309900"/>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Europe PMC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19045DA1-F768-4E62-9D32-BAA032B312A4}"/>
              </a:ext>
            </a:extLst>
          </p:cNvPr>
          <p:cNvGraphicFramePr>
            <a:graphicFrameLocks noGrp="1"/>
          </p:cNvGraphicFramePr>
          <p:nvPr>
            <p:extLst>
              <p:ext uri="{D42A27DB-BD31-4B8C-83A1-F6EECF244321}">
                <p14:modId xmlns:p14="http://schemas.microsoft.com/office/powerpoint/2010/main" val="2514931228"/>
              </p:ext>
            </p:extLst>
          </p:nvPr>
        </p:nvGraphicFramePr>
        <p:xfrm>
          <a:off x="335665" y="1828630"/>
          <a:ext cx="10995950" cy="4903737"/>
        </p:xfrm>
        <a:graphic>
          <a:graphicData uri="http://schemas.openxmlformats.org/drawingml/2006/table">
            <a:tbl>
              <a:tblPr bandRow="1">
                <a:tableStyleId>{073A0DAA-6AF3-43AB-8588-CEC1D06C72B9}</a:tableStyleId>
              </a:tblPr>
              <a:tblGrid>
                <a:gridCol w="2040498">
                  <a:extLst>
                    <a:ext uri="{9D8B030D-6E8A-4147-A177-3AD203B41FA5}">
                      <a16:colId xmlns:a16="http://schemas.microsoft.com/office/drawing/2014/main" val="1880732267"/>
                    </a:ext>
                  </a:extLst>
                </a:gridCol>
                <a:gridCol w="8955452">
                  <a:extLst>
                    <a:ext uri="{9D8B030D-6E8A-4147-A177-3AD203B41FA5}">
                      <a16:colId xmlns:a16="http://schemas.microsoft.com/office/drawing/2014/main" val="1532204867"/>
                    </a:ext>
                  </a:extLst>
                </a:gridCol>
              </a:tblGrid>
              <a:tr h="461344">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Service fournisseur</a:t>
                      </a:r>
                    </a:p>
                  </a:txBody>
                  <a:tcPr marL="68580" marR="68580" marT="0" marB="0" anchor="ctr">
                    <a:solidFill>
                      <a:schemeClr val="tx2">
                        <a:lumMod val="75000"/>
                      </a:schemeClr>
                    </a:solidFill>
                  </a:tcPr>
                </a:tc>
                <a:tc>
                  <a:txBody>
                    <a:bodyPr/>
                    <a:lstStyle/>
                    <a:p>
                      <a:pPr algn="just">
                        <a:spcBef>
                          <a:spcPts val="600"/>
                        </a:spcBef>
                        <a:spcAft>
                          <a:spcPts val="0"/>
                        </a:spcAft>
                      </a:pPr>
                      <a:r>
                        <a:rPr lang="fr-FR" sz="2000" dirty="0" err="1">
                          <a:effectLst/>
                          <a:latin typeface="Open Sans" panose="020B0604020202020204" charset="0"/>
                          <a:ea typeface="Open Sans" panose="020B0604020202020204" charset="0"/>
                          <a:cs typeface="Open Sans" panose="020B0604020202020204" charset="0"/>
                        </a:rPr>
                        <a:t>European</a:t>
                      </a:r>
                      <a:r>
                        <a:rPr lang="fr-FR" sz="2000" dirty="0">
                          <a:effectLst/>
                          <a:latin typeface="Open Sans" panose="020B0604020202020204" charset="0"/>
                          <a:ea typeface="Open Sans" panose="020B0604020202020204" charset="0"/>
                          <a:cs typeface="Open Sans" panose="020B0604020202020204" charset="0"/>
                        </a:rPr>
                        <a:t> PMC Consortium</a:t>
                      </a:r>
                    </a:p>
                  </a:txBody>
                  <a:tcPr marL="68580" marR="68580" marT="0" marB="0">
                    <a:solidFill>
                      <a:schemeClr val="bg1"/>
                    </a:solidFill>
                  </a:tcPr>
                </a:tc>
                <a:extLst>
                  <a:ext uri="{0D108BD9-81ED-4DB2-BD59-A6C34878D82A}">
                    <a16:rowId xmlns:a16="http://schemas.microsoft.com/office/drawing/2014/main" val="3782315283"/>
                  </a:ext>
                </a:extLst>
              </a:tr>
              <a:tr h="922689">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Type de service</a:t>
                      </a:r>
                    </a:p>
                  </a:txBody>
                  <a:tcPr marL="68580" marR="68580" marT="0" marB="0" anchor="ctr">
                    <a:solidFill>
                      <a:schemeClr val="tx2">
                        <a:lumMod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Base de données en texte intégral et consultable pour la littérature des sciences de la vie provenant de 26 bailleurs de fonds européens ; certains résultats de recherche donnent accès aux résumés et au texte intégral.</a:t>
                      </a:r>
                    </a:p>
                  </a:txBody>
                  <a:tcPr marL="68580" marR="68580" marT="0" marB="0">
                    <a:solidFill>
                      <a:schemeClr val="bg1"/>
                    </a:solidFill>
                  </a:tcPr>
                </a:tc>
                <a:extLst>
                  <a:ext uri="{0D108BD9-81ED-4DB2-BD59-A6C34878D82A}">
                    <a16:rowId xmlns:a16="http://schemas.microsoft.com/office/drawing/2014/main" val="752080892"/>
                  </a:ext>
                </a:extLst>
              </a:tr>
              <a:tr h="692015">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Sources de l’information</a:t>
                      </a:r>
                    </a:p>
                  </a:txBody>
                  <a:tcPr marL="68580" marR="68580" marT="0" marB="0" anchor="ctr">
                    <a:solidFill>
                      <a:schemeClr val="tx2">
                        <a:lumMod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Voir ci-dessous</a:t>
                      </a:r>
                    </a:p>
                  </a:txBody>
                  <a:tcPr marL="68580" marR="68580" marT="0" marB="0">
                    <a:solidFill>
                      <a:schemeClr val="bg1"/>
                    </a:solidFill>
                  </a:tcPr>
                </a:tc>
                <a:extLst>
                  <a:ext uri="{0D108BD9-81ED-4DB2-BD59-A6C34878D82A}">
                    <a16:rowId xmlns:a16="http://schemas.microsoft.com/office/drawing/2014/main" val="1542306459"/>
                  </a:ext>
                </a:extLst>
              </a:tr>
              <a:tr h="922689">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Types de documents</a:t>
                      </a:r>
                    </a:p>
                  </a:txBody>
                  <a:tcPr marL="68580" marR="68580" marT="0" marB="0" anchor="ctr">
                    <a:solidFill>
                      <a:schemeClr val="tx2">
                        <a:lumMod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Résumés, articles en texte intégral, brevets, prépublications, dossiers AGRICOLA, subventions de recherche, directives cliniques du National </a:t>
                      </a:r>
                      <a:r>
                        <a:rPr lang="fr-FR" sz="2000" dirty="0" err="1">
                          <a:effectLst/>
                          <a:latin typeface="Open Sans" panose="020B0604020202020204" charset="0"/>
                          <a:ea typeface="Open Sans" panose="020B0604020202020204" charset="0"/>
                          <a:cs typeface="Open Sans" panose="020B0604020202020204" charset="0"/>
                        </a:rPr>
                        <a:t>Health</a:t>
                      </a:r>
                      <a:r>
                        <a:rPr lang="fr-FR" sz="2000" dirty="0">
                          <a:effectLst/>
                          <a:latin typeface="Open Sans" panose="020B0604020202020204" charset="0"/>
                          <a:ea typeface="Open Sans" panose="020B0604020202020204" charset="0"/>
                          <a:cs typeface="Open Sans" panose="020B0604020202020204" charset="0"/>
                        </a:rPr>
                        <a:t> Service (UK)</a:t>
                      </a:r>
                    </a:p>
                  </a:txBody>
                  <a:tcPr marL="68580" marR="68580" marT="0" marB="0">
                    <a:solidFill>
                      <a:schemeClr val="bg1"/>
                    </a:solidFill>
                  </a:tcPr>
                </a:tc>
                <a:extLst>
                  <a:ext uri="{0D108BD9-81ED-4DB2-BD59-A6C34878D82A}">
                    <a16:rowId xmlns:a16="http://schemas.microsoft.com/office/drawing/2014/main" val="2958834985"/>
                  </a:ext>
                </a:extLst>
              </a:tr>
              <a:tr h="461344">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Texte intégral</a:t>
                      </a:r>
                    </a:p>
                  </a:txBody>
                  <a:tcPr marL="68580" marR="68580" marT="0" marB="0" anchor="ctr">
                    <a:solidFill>
                      <a:schemeClr val="tx2">
                        <a:lumMod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36 millions de résumés, 5.9 million d’articles, 4.2 brevets et plus</a:t>
                      </a:r>
                    </a:p>
                  </a:txBody>
                  <a:tcPr marL="68580" marR="68580" marT="0" marB="0">
                    <a:solidFill>
                      <a:schemeClr val="bg1"/>
                    </a:solidFill>
                  </a:tcPr>
                </a:tc>
                <a:extLst>
                  <a:ext uri="{0D108BD9-81ED-4DB2-BD59-A6C34878D82A}">
                    <a16:rowId xmlns:a16="http://schemas.microsoft.com/office/drawing/2014/main" val="1485337042"/>
                  </a:ext>
                </a:extLst>
              </a:tr>
              <a:tr h="461344">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Sujet couvert</a:t>
                      </a:r>
                    </a:p>
                  </a:txBody>
                  <a:tcPr marL="68580" marR="68580" marT="0" marB="0" anchor="ctr">
                    <a:solidFill>
                      <a:schemeClr val="tx2">
                        <a:lumMod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 concentre sur les sciences de la vie mais inclut d'autres disciplines scientifiques.</a:t>
                      </a:r>
                    </a:p>
                  </a:txBody>
                  <a:tcPr marL="68580" marR="68580" marT="0" marB="0">
                    <a:solidFill>
                      <a:schemeClr val="bg1"/>
                    </a:solidFill>
                  </a:tcPr>
                </a:tc>
                <a:extLst>
                  <a:ext uri="{0D108BD9-81ED-4DB2-BD59-A6C34878D82A}">
                    <a16:rowId xmlns:a16="http://schemas.microsoft.com/office/drawing/2014/main" val="4268479511"/>
                  </a:ext>
                </a:extLst>
              </a:tr>
              <a:tr h="461344">
                <a:tc>
                  <a:txBody>
                    <a:bodyPr/>
                    <a:lstStyle/>
                    <a:p>
                      <a:pPr algn="l">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Nombre de références</a:t>
                      </a:r>
                    </a:p>
                  </a:txBody>
                  <a:tcPr marL="68580" marR="68580" marT="0" marB="0" anchor="ctr">
                    <a:solidFill>
                      <a:schemeClr val="tx2">
                        <a:lumMod val="75000"/>
                      </a:schemeClr>
                    </a:solidFill>
                  </a:tcPr>
                </a:tc>
                <a:tc>
                  <a:txBody>
                    <a:bodyPr/>
                    <a:lstStyle/>
                    <a:p>
                      <a:pPr algn="just">
                        <a:spcBef>
                          <a:spcPts val="600"/>
                        </a:spcBef>
                        <a:spcAft>
                          <a:spcPts val="0"/>
                        </a:spcAft>
                      </a:pPr>
                      <a:endParaRPr lang="fr-FR" sz="2000" dirty="0">
                        <a:effectLst/>
                        <a:latin typeface="Open Sans" panose="020B0604020202020204" charset="0"/>
                        <a:ea typeface="Open Sans" panose="020B0604020202020204" charset="0"/>
                        <a:cs typeface="Open Sans" panose="020B0604020202020204" charset="0"/>
                      </a:endParaRPr>
                    </a:p>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Voir le texte intégral</a:t>
                      </a:r>
                    </a:p>
                  </a:txBody>
                  <a:tcPr marL="68580" marR="68580" marT="0" marB="0">
                    <a:solidFill>
                      <a:schemeClr val="bg1"/>
                    </a:solidFill>
                  </a:tcPr>
                </a:tc>
                <a:extLst>
                  <a:ext uri="{0D108BD9-81ED-4DB2-BD59-A6C34878D82A}">
                    <a16:rowId xmlns:a16="http://schemas.microsoft.com/office/drawing/2014/main" val="9388943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MetaLib</a:t>
            </a:r>
            <a:endParaRPr sz="3200">
              <a:solidFill>
                <a:srgbClr val="586F7C"/>
              </a:solidFill>
              <a:latin typeface="Open Sans"/>
              <a:ea typeface="Open Sans"/>
              <a:cs typeface="Open Sans"/>
              <a:sym typeface="Open Sans"/>
            </a:endParaRPr>
          </a:p>
        </p:txBody>
      </p:sp>
      <p:sp>
        <p:nvSpPr>
          <p:cNvPr id="173" name="Google Shape;173;p1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https://metalib.gpo.gov/</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74" name="Google Shape;174;p17"/>
          <p:cNvSpPr txBox="1"/>
          <p:nvPr/>
        </p:nvSpPr>
        <p:spPr>
          <a:xfrm>
            <a:off x="481263" y="3721768"/>
            <a:ext cx="2695074"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err="1">
                <a:solidFill>
                  <a:srgbClr val="3F3F3F"/>
                </a:solidFill>
                <a:latin typeface="Open Sans"/>
                <a:ea typeface="Open Sans"/>
                <a:cs typeface="Open Sans"/>
                <a:sym typeface="Open Sans"/>
              </a:rPr>
              <a:t>MetaLib</a:t>
            </a:r>
            <a:endParaRPr sz="2400" b="0" i="0" u="none" strike="noStrike" cap="none" dirty="0">
              <a:solidFill>
                <a:srgbClr val="3F3F3F"/>
              </a:solidFill>
              <a:latin typeface="Open Sans"/>
              <a:ea typeface="Open Sans"/>
              <a:cs typeface="Open Sans"/>
              <a:sym typeface="Open Sans"/>
            </a:endParaRPr>
          </a:p>
        </p:txBody>
      </p:sp>
      <p:pic>
        <p:nvPicPr>
          <p:cNvPr id="6" name="Google Shape;173;p17">
            <a:extLst>
              <a:ext uri="{FF2B5EF4-FFF2-40B4-BE49-F238E27FC236}">
                <a16:creationId xmlns:a16="http://schemas.microsoft.com/office/drawing/2014/main" id="{20CCB085-7F82-44D6-A0A1-71F1A848AEBB}"/>
              </a:ext>
            </a:extLst>
          </p:cNvPr>
          <p:cNvPicPr preferRelativeResize="0"/>
          <p:nvPr/>
        </p:nvPicPr>
        <p:blipFill rotWithShape="1">
          <a:blip r:embed="rId4">
            <a:alphaModFix/>
          </a:blip>
          <a:srcRect/>
          <a:stretch/>
        </p:blipFill>
        <p:spPr>
          <a:xfrm>
            <a:off x="3333136" y="2615979"/>
            <a:ext cx="8308258" cy="38295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err="1">
                <a:solidFill>
                  <a:srgbClr val="586F7C"/>
                </a:solidFill>
                <a:latin typeface="Open Sans"/>
                <a:ea typeface="Open Sans"/>
                <a:cs typeface="Open Sans"/>
                <a:sym typeface="Open Sans"/>
              </a:rPr>
              <a:t>MetaLib</a:t>
            </a:r>
            <a:r>
              <a:rPr lang="en-US" sz="3200" dirty="0">
                <a:solidFill>
                  <a:srgbClr val="586F7C"/>
                </a:solidFill>
                <a:latin typeface="Open Sans"/>
                <a:ea typeface="Open Sans"/>
                <a:cs typeface="Open Sans"/>
                <a:sym typeface="Open Sans"/>
              </a:rPr>
              <a:t>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B2D5A552-793C-4B31-A914-BD605FC51AEB}"/>
              </a:ext>
            </a:extLst>
          </p:cNvPr>
          <p:cNvGraphicFramePr>
            <a:graphicFrameLocks noGrp="1"/>
          </p:cNvGraphicFramePr>
          <p:nvPr>
            <p:extLst>
              <p:ext uri="{D42A27DB-BD31-4B8C-83A1-F6EECF244321}">
                <p14:modId xmlns:p14="http://schemas.microsoft.com/office/powerpoint/2010/main" val="1605828539"/>
              </p:ext>
            </p:extLst>
          </p:nvPr>
        </p:nvGraphicFramePr>
        <p:xfrm>
          <a:off x="285509" y="1863524"/>
          <a:ext cx="11620981" cy="4639951"/>
        </p:xfrm>
        <a:graphic>
          <a:graphicData uri="http://schemas.openxmlformats.org/drawingml/2006/table">
            <a:tbl>
              <a:tblPr bandRow="1">
                <a:tableStyleId>{21E4AEA4-8DFA-4A89-87EB-49C32662AFE0}</a:tableStyleId>
              </a:tblPr>
              <a:tblGrid>
                <a:gridCol w="2129890">
                  <a:extLst>
                    <a:ext uri="{9D8B030D-6E8A-4147-A177-3AD203B41FA5}">
                      <a16:colId xmlns:a16="http://schemas.microsoft.com/office/drawing/2014/main" val="2404891251"/>
                    </a:ext>
                  </a:extLst>
                </a:gridCol>
                <a:gridCol w="9491091">
                  <a:extLst>
                    <a:ext uri="{9D8B030D-6E8A-4147-A177-3AD203B41FA5}">
                      <a16:colId xmlns:a16="http://schemas.microsoft.com/office/drawing/2014/main" val="395658092"/>
                    </a:ext>
                  </a:extLst>
                </a:gridCol>
              </a:tblGrid>
              <a:tr h="511118">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General Printing Office/USA</a:t>
                      </a:r>
                    </a:p>
                  </a:txBody>
                  <a:tcPr marL="68580" marR="68580" marT="0" marB="0" anchor="ctr">
                    <a:solidFill>
                      <a:schemeClr val="bg1"/>
                    </a:solidFill>
                  </a:tcPr>
                </a:tc>
                <a:extLst>
                  <a:ext uri="{0D108BD9-81ED-4DB2-BD59-A6C34878D82A}">
                    <a16:rowId xmlns:a16="http://schemas.microsoft.com/office/drawing/2014/main" val="4114457836"/>
                  </a:ext>
                </a:extLst>
              </a:tr>
              <a:tr h="1022237">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Moteur de recherche fédéré qui accède à de multiples bases de données du gouvernement fédéral des États-Unis ; les recherches comportent des citations et peuvent être limitées à des ressources spécifiques. </a:t>
                      </a:r>
                    </a:p>
                  </a:txBody>
                  <a:tcPr marL="68580" marR="68580" marT="0" marB="0">
                    <a:solidFill>
                      <a:schemeClr val="bg1"/>
                    </a:solidFill>
                  </a:tcPr>
                </a:tc>
                <a:extLst>
                  <a:ext uri="{0D108BD9-81ED-4DB2-BD59-A6C34878D82A}">
                    <a16:rowId xmlns:a16="http://schemas.microsoft.com/office/drawing/2014/main" val="137494397"/>
                  </a:ext>
                </a:extLst>
              </a:tr>
              <a:tr h="766678">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Plus de 53 bases de données de référence, dépôts numériques et passerelles Web thématiques.</a:t>
                      </a:r>
                    </a:p>
                  </a:txBody>
                  <a:tcPr marL="68580" marR="68580" marT="0" marB="0">
                    <a:solidFill>
                      <a:schemeClr val="bg1"/>
                    </a:solidFill>
                  </a:tcPr>
                </a:tc>
                <a:extLst>
                  <a:ext uri="{0D108BD9-81ED-4DB2-BD59-A6C34878D82A}">
                    <a16:rowId xmlns:a16="http://schemas.microsoft.com/office/drawing/2014/main" val="1652738207"/>
                  </a:ext>
                </a:extLst>
              </a:tr>
              <a:tr h="511118">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Voir ci-dessus</a:t>
                      </a:r>
                    </a:p>
                  </a:txBody>
                  <a:tcPr marL="68580" marR="68580" marT="0" marB="0">
                    <a:solidFill>
                      <a:schemeClr val="bg1"/>
                    </a:solidFill>
                  </a:tcPr>
                </a:tc>
                <a:extLst>
                  <a:ext uri="{0D108BD9-81ED-4DB2-BD59-A6C34878D82A}">
                    <a16:rowId xmlns:a16="http://schemas.microsoft.com/office/drawing/2014/main" val="3590497771"/>
                  </a:ext>
                </a:extLst>
              </a:tr>
              <a:tr h="511118">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Oui</a:t>
                      </a:r>
                    </a:p>
                  </a:txBody>
                  <a:tcPr marL="68580" marR="68580" marT="0" marB="0" anchor="ctr">
                    <a:solidFill>
                      <a:schemeClr val="bg1"/>
                    </a:solidFill>
                  </a:tcPr>
                </a:tc>
                <a:extLst>
                  <a:ext uri="{0D108BD9-81ED-4DB2-BD59-A6C34878D82A}">
                    <a16:rowId xmlns:a16="http://schemas.microsoft.com/office/drawing/2014/main" val="3670605567"/>
                  </a:ext>
                </a:extLst>
              </a:tr>
              <a:tr h="511118">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Voir la liste des ressources </a:t>
                      </a:r>
                      <a:r>
                        <a:rPr lang="fr-FR" sz="2000" dirty="0" err="1">
                          <a:effectLst/>
                          <a:latin typeface="Open Sans" panose="020B0604020202020204" charset="0"/>
                          <a:ea typeface="Open Sans" panose="020B0604020202020204" charset="0"/>
                          <a:cs typeface="Open Sans" panose="020B0604020202020204" charset="0"/>
                        </a:rPr>
                        <a:t>MetaLib</a:t>
                      </a:r>
                      <a:r>
                        <a:rPr lang="fr-FR" sz="2000" dirty="0">
                          <a:effectLst/>
                          <a:latin typeface="Open Sans" panose="020B0604020202020204" charset="0"/>
                          <a:ea typeface="Open Sans" panose="020B0604020202020204" charset="0"/>
                          <a:cs typeface="Open Sans" panose="020B0604020202020204" charset="0"/>
                        </a:rPr>
                        <a:t> A-Z</a:t>
                      </a:r>
                    </a:p>
                  </a:txBody>
                  <a:tcPr marL="68580" marR="68580" marT="0" marB="0" anchor="ctr">
                    <a:solidFill>
                      <a:schemeClr val="bg1"/>
                    </a:solidFill>
                  </a:tcPr>
                </a:tc>
                <a:extLst>
                  <a:ext uri="{0D108BD9-81ED-4DB2-BD59-A6C34878D82A}">
                    <a16:rowId xmlns:a16="http://schemas.microsoft.com/office/drawing/2014/main" val="2205689242"/>
                  </a:ext>
                </a:extLst>
              </a:tr>
              <a:tr h="511118">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N/A</a:t>
                      </a:r>
                    </a:p>
                  </a:txBody>
                  <a:tcPr marL="68580" marR="68580" marT="0" marB="0" anchor="ctr">
                    <a:solidFill>
                      <a:schemeClr val="bg1"/>
                    </a:solidFill>
                  </a:tcPr>
                </a:tc>
                <a:extLst>
                  <a:ext uri="{0D108BD9-81ED-4DB2-BD59-A6C34878D82A}">
                    <a16:rowId xmlns:a16="http://schemas.microsoft.com/office/drawing/2014/main" val="24831673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61ED-4475-4643-87AF-EB933429AFAA}"/>
              </a:ext>
            </a:extLst>
          </p:cNvPr>
          <p:cNvSpPr>
            <a:spLocks noGrp="1"/>
          </p:cNvSpPr>
          <p:nvPr>
            <p:ph type="title"/>
          </p:nvPr>
        </p:nvSpPr>
        <p:spPr>
          <a:xfrm>
            <a:off x="0" y="169613"/>
            <a:ext cx="9629118" cy="1120924"/>
          </a:xfrm>
        </p:spPr>
        <p:txBody>
          <a:bodyPr/>
          <a:lstStyle/>
          <a:p>
            <a:r>
              <a:rPr lang="en-US" sz="3200" dirty="0">
                <a:solidFill>
                  <a:srgbClr val="586F7C"/>
                </a:solidFill>
                <a:latin typeface="Open Sans"/>
                <a:ea typeface="Open Sans"/>
                <a:cs typeface="Open Sans"/>
                <a:sym typeface="Open Sans"/>
              </a:rPr>
              <a:t>Open Access Resources</a:t>
            </a:r>
            <a:endParaRPr lang="en-US" sz="3200" dirty="0">
              <a:solidFill>
                <a:srgbClr val="586F7C"/>
              </a:solidFill>
              <a:latin typeface="Open Sans"/>
              <a:ea typeface="Open Sans"/>
              <a:cs typeface="Open Sans"/>
            </a:endParaRPr>
          </a:p>
        </p:txBody>
      </p:sp>
      <p:sp>
        <p:nvSpPr>
          <p:cNvPr id="3" name="Text Placeholder 2">
            <a:extLst>
              <a:ext uri="{FF2B5EF4-FFF2-40B4-BE49-F238E27FC236}">
                <a16:creationId xmlns:a16="http://schemas.microsoft.com/office/drawing/2014/main" id="{2F0E7843-686D-4A1F-A46E-D79FF1648BD2}"/>
              </a:ext>
            </a:extLst>
          </p:cNvPr>
          <p:cNvSpPr>
            <a:spLocks noGrp="1"/>
          </p:cNvSpPr>
          <p:nvPr>
            <p:ph type="body" idx="1"/>
          </p:nvPr>
        </p:nvSpPr>
        <p:spPr>
          <a:xfrm>
            <a:off x="592117" y="1678224"/>
            <a:ext cx="10129121" cy="3732678"/>
          </a:xfrm>
        </p:spPr>
        <p:txBody>
          <a:bodyPr/>
          <a:lstStyle/>
          <a:p>
            <a:pPr>
              <a:buFont typeface="Arial" panose="020B0604020202020204" pitchFamily="34" charset="0"/>
              <a:buChar cha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dirty="0">
                <a:latin typeface="Open Sans" panose="020B0606030504020204" pitchFamily="34" charset="0"/>
                <a:ea typeface="Open Sans" panose="020B0606030504020204" pitchFamily="34" charset="0"/>
                <a:cs typeface="Open Sans" panose="020B0606030504020204" pitchFamily="34" charset="0"/>
                <a:hlinkClick r:id="rId2"/>
              </a:rPr>
              <a:t>https://libguides.asu.edu/openaccessresources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 name="Google Shape;187;p9">
            <a:extLst>
              <a:ext uri="{FF2B5EF4-FFF2-40B4-BE49-F238E27FC236}">
                <a16:creationId xmlns:a16="http://schemas.microsoft.com/office/drawing/2014/main" id="{FBCB0A78-9A31-4576-BF98-00D3C856AAB9}"/>
              </a:ext>
            </a:extLst>
          </p:cNvPr>
          <p:cNvPicPr preferRelativeResize="0"/>
          <p:nvPr/>
        </p:nvPicPr>
        <p:blipFill rotWithShape="1">
          <a:blip r:embed="rId3">
            <a:alphaModFix/>
          </a:blip>
          <a:srcRect/>
          <a:stretch/>
        </p:blipFill>
        <p:spPr>
          <a:xfrm>
            <a:off x="1239535" y="2581117"/>
            <a:ext cx="8834283" cy="4173573"/>
          </a:xfrm>
          <a:prstGeom prst="rect">
            <a:avLst/>
          </a:prstGeom>
          <a:noFill/>
          <a:ln>
            <a:noFill/>
          </a:ln>
        </p:spPr>
      </p:pic>
    </p:spTree>
    <p:extLst>
      <p:ext uri="{BB962C8B-B14F-4D97-AF65-F5344CB8AC3E}">
        <p14:creationId xmlns:p14="http://schemas.microsoft.com/office/powerpoint/2010/main" val="43615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D342379-83EB-4883-8427-600F85F60082}"/>
              </a:ext>
            </a:extLst>
          </p:cNvPr>
          <p:cNvSpPr txBox="1">
            <a:spLocks/>
          </p:cNvSpPr>
          <p:nvPr/>
        </p:nvSpPr>
        <p:spPr>
          <a:xfrm>
            <a:off x="178676" y="193860"/>
            <a:ext cx="6834576" cy="14508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lang="en-US" dirty="0"/>
          </a:p>
        </p:txBody>
      </p:sp>
      <p:sp>
        <p:nvSpPr>
          <p:cNvPr id="11" name="Text Placeholder 2">
            <a:extLst>
              <a:ext uri="{FF2B5EF4-FFF2-40B4-BE49-F238E27FC236}">
                <a16:creationId xmlns:a16="http://schemas.microsoft.com/office/drawing/2014/main" id="{B0717AFC-6085-4677-A44A-3A4DB1246C9D}"/>
              </a:ext>
            </a:extLst>
          </p:cNvPr>
          <p:cNvSpPr>
            <a:spLocks noGrp="1"/>
          </p:cNvSpPr>
          <p:nvPr>
            <p:ph type="body" idx="1"/>
          </p:nvPr>
        </p:nvSpPr>
        <p:spPr>
          <a:xfrm>
            <a:off x="178676" y="1780265"/>
            <a:ext cx="7283669" cy="4831182"/>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solidFill>
                <a:schemeClr val="accent5"/>
              </a:solidFill>
              <a:latin typeface="Open Sans"/>
              <a:ea typeface="Open Sans"/>
              <a:cs typeface="Open Sans"/>
              <a:sym typeface="Open Sans"/>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Title 1">
            <a:extLst>
              <a:ext uri="{FF2B5EF4-FFF2-40B4-BE49-F238E27FC236}">
                <a16:creationId xmlns:a16="http://schemas.microsoft.com/office/drawing/2014/main" id="{88EAE041-1C09-46D9-BE2B-398AD250FE93}"/>
              </a:ext>
            </a:extLst>
          </p:cNvPr>
          <p:cNvSpPr txBox="1">
            <a:spLocks/>
          </p:cNvSpPr>
          <p:nvPr/>
        </p:nvSpPr>
        <p:spPr>
          <a:xfrm>
            <a:off x="0" y="183368"/>
            <a:ext cx="9629118" cy="112092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3600"/>
              <a:buFont typeface="Trebuchet MS"/>
              <a:buNone/>
              <a:defRPr sz="37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r>
              <a:rPr lang="en-US" sz="3200" dirty="0" err="1">
                <a:solidFill>
                  <a:srgbClr val="586F7C"/>
                </a:solidFill>
                <a:latin typeface="Open Sans"/>
                <a:ea typeface="Open Sans"/>
                <a:cs typeface="Open Sans"/>
                <a:sym typeface="Open Sans"/>
              </a:rPr>
              <a:t>Ressources</a:t>
            </a:r>
            <a:r>
              <a:rPr lang="en-US" sz="3200"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en</a:t>
            </a:r>
            <a:r>
              <a:rPr lang="en-US" sz="3200" dirty="0">
                <a:solidFill>
                  <a:srgbClr val="586F7C"/>
                </a:solidFill>
                <a:latin typeface="Open Sans"/>
                <a:ea typeface="Open Sans"/>
                <a:cs typeface="Open Sans"/>
                <a:sym typeface="Open Sans"/>
              </a:rPr>
              <a:t> libre </a:t>
            </a:r>
            <a:r>
              <a:rPr lang="en-US" sz="3200" dirty="0" err="1">
                <a:solidFill>
                  <a:srgbClr val="586F7C"/>
                </a:solidFill>
                <a:latin typeface="Open Sans"/>
                <a:ea typeface="Open Sans"/>
                <a:cs typeface="Open Sans"/>
                <a:sym typeface="Open Sans"/>
              </a:rPr>
              <a:t>accès</a:t>
            </a:r>
            <a:r>
              <a:rPr lang="en-US" sz="3200" dirty="0">
                <a:solidFill>
                  <a:srgbClr val="586F7C"/>
                </a:solidFill>
                <a:latin typeface="Open Sans"/>
                <a:ea typeface="Open Sans"/>
                <a:cs typeface="Open Sans"/>
                <a:sym typeface="Open Sans"/>
              </a:rPr>
              <a:t> (suite)</a:t>
            </a:r>
            <a:endParaRPr lang="en-US" sz="3200" dirty="0">
              <a:solidFill>
                <a:srgbClr val="586F7C"/>
              </a:solidFill>
              <a:latin typeface="Open Sans"/>
              <a:ea typeface="Open Sans"/>
              <a:cs typeface="Open Sans"/>
            </a:endParaRPr>
          </a:p>
        </p:txBody>
      </p:sp>
      <p:graphicFrame>
        <p:nvGraphicFramePr>
          <p:cNvPr id="5" name="Tableau 4">
            <a:extLst>
              <a:ext uri="{FF2B5EF4-FFF2-40B4-BE49-F238E27FC236}">
                <a16:creationId xmlns:a16="http://schemas.microsoft.com/office/drawing/2014/main" id="{BE04D209-2324-433B-BEA1-62C97A0DE491}"/>
              </a:ext>
            </a:extLst>
          </p:cNvPr>
          <p:cNvGraphicFramePr>
            <a:graphicFrameLocks noGrp="1"/>
          </p:cNvGraphicFramePr>
          <p:nvPr>
            <p:extLst>
              <p:ext uri="{D42A27DB-BD31-4B8C-83A1-F6EECF244321}">
                <p14:modId xmlns:p14="http://schemas.microsoft.com/office/powerpoint/2010/main" val="2453395154"/>
              </p:ext>
            </p:extLst>
          </p:nvPr>
        </p:nvGraphicFramePr>
        <p:xfrm>
          <a:off x="335666" y="1780265"/>
          <a:ext cx="10825875" cy="5016125"/>
        </p:xfrm>
        <a:graphic>
          <a:graphicData uri="http://schemas.openxmlformats.org/drawingml/2006/table">
            <a:tbl>
              <a:tblPr bandRow="1">
                <a:tableStyleId>{5C22544A-7EE6-4342-B048-85BDC9FD1C3A}</a:tableStyleId>
              </a:tblPr>
              <a:tblGrid>
                <a:gridCol w="1868842">
                  <a:extLst>
                    <a:ext uri="{9D8B030D-6E8A-4147-A177-3AD203B41FA5}">
                      <a16:colId xmlns:a16="http://schemas.microsoft.com/office/drawing/2014/main" val="1955870519"/>
                    </a:ext>
                  </a:extLst>
                </a:gridCol>
                <a:gridCol w="8957033">
                  <a:extLst>
                    <a:ext uri="{9D8B030D-6E8A-4147-A177-3AD203B41FA5}">
                      <a16:colId xmlns:a16="http://schemas.microsoft.com/office/drawing/2014/main" val="2098811249"/>
                    </a:ext>
                  </a:extLst>
                </a:gridCol>
              </a:tblGrid>
              <a:tr h="207771">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Arizona State </a:t>
                      </a:r>
                      <a:r>
                        <a:rPr lang="fr-FR" sz="2000" dirty="0" err="1">
                          <a:effectLst/>
                          <a:latin typeface="Open Sans" panose="020B0604020202020204" charset="0"/>
                          <a:ea typeface="Open Sans" panose="020B0604020202020204" charset="0"/>
                          <a:cs typeface="Open Sans" panose="020B0604020202020204" charset="0"/>
                        </a:rPr>
                        <a:t>University</a:t>
                      </a:r>
                      <a:endParaRPr lang="fr-FR" sz="2000" dirty="0">
                        <a:effectLst/>
                        <a:latin typeface="Open Sans" panose="020B0604020202020204" charset="0"/>
                        <a:ea typeface="Open Sans" panose="020B0604020202020204" charset="0"/>
                        <a:cs typeface="Open Sans" panose="020B0604020202020204" charset="0"/>
                      </a:endParaRPr>
                    </a:p>
                  </a:txBody>
                  <a:tcPr marL="68580" marR="68580" marT="0" marB="0">
                    <a:solidFill>
                      <a:schemeClr val="bg1"/>
                    </a:solidFill>
                  </a:tcPr>
                </a:tc>
                <a:extLst>
                  <a:ext uri="{0D108BD9-81ED-4DB2-BD59-A6C34878D82A}">
                    <a16:rowId xmlns:a16="http://schemas.microsoft.com/office/drawing/2014/main" val="3085720910"/>
                  </a:ext>
                </a:extLst>
              </a:tr>
              <a:tr h="475236">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Le guide des bibliothèques en libre accès de l'Arizona State </a:t>
                      </a:r>
                      <a:r>
                        <a:rPr lang="fr-FR" sz="2000" dirty="0" err="1">
                          <a:effectLst/>
                          <a:latin typeface="Open Sans" panose="020B0604020202020204" charset="0"/>
                          <a:ea typeface="Open Sans" panose="020B0604020202020204" charset="0"/>
                          <a:cs typeface="Open Sans" panose="020B0604020202020204" charset="0"/>
                        </a:rPr>
                        <a:t>University</a:t>
                      </a:r>
                      <a:r>
                        <a:rPr lang="fr-FR" sz="2000" dirty="0">
                          <a:effectLst/>
                          <a:latin typeface="Open Sans" panose="020B0604020202020204" charset="0"/>
                          <a:ea typeface="Open Sans" panose="020B0604020202020204" charset="0"/>
                          <a:cs typeface="Open Sans" panose="020B0604020202020204" charset="0"/>
                        </a:rPr>
                        <a:t> contient des liens vers de nombreuses ressources en libre accès (gratuites), classées par type et par discipline.</a:t>
                      </a:r>
                    </a:p>
                  </a:txBody>
                  <a:tcPr marL="68580" marR="68580" marT="0" marB="0">
                    <a:solidFill>
                      <a:schemeClr val="bg1"/>
                    </a:solidFill>
                  </a:tcPr>
                </a:tc>
                <a:extLst>
                  <a:ext uri="{0D108BD9-81ED-4DB2-BD59-A6C34878D82A}">
                    <a16:rowId xmlns:a16="http://schemas.microsoft.com/office/drawing/2014/main" val="2363834532"/>
                  </a:ext>
                </a:extLst>
              </a:tr>
              <a:tr h="712853">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Publications savantes en formats multiples</a:t>
                      </a:r>
                    </a:p>
                  </a:txBody>
                  <a:tcPr marL="68580" marR="68580" marT="0" marB="0">
                    <a:solidFill>
                      <a:schemeClr val="bg1"/>
                    </a:solidFill>
                  </a:tcPr>
                </a:tc>
                <a:extLst>
                  <a:ext uri="{0D108BD9-81ED-4DB2-BD59-A6C34878D82A}">
                    <a16:rowId xmlns:a16="http://schemas.microsoft.com/office/drawing/2014/main" val="3597030564"/>
                  </a:ext>
                </a:extLst>
              </a:tr>
              <a:tr h="475236">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Mémoires et thèses, dépôts de données, sujets spécifiques aux disciplines, y compris les bases de données multidisciplinaires, les dépôts institutionnels, les mémoires et thèses, les dépôts de données et les disciplines spécifiques.</a:t>
                      </a:r>
                    </a:p>
                  </a:txBody>
                  <a:tcPr marL="68580" marR="68580" marT="0" marB="0">
                    <a:solidFill>
                      <a:schemeClr val="bg1"/>
                    </a:solidFill>
                  </a:tcPr>
                </a:tc>
                <a:extLst>
                  <a:ext uri="{0D108BD9-81ED-4DB2-BD59-A6C34878D82A}">
                    <a16:rowId xmlns:a16="http://schemas.microsoft.com/office/drawing/2014/main" val="1419430898"/>
                  </a:ext>
                </a:extLst>
              </a:tr>
              <a:tr h="475236">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Liens vers des ressources contenant le texte intégral</a:t>
                      </a:r>
                    </a:p>
                  </a:txBody>
                  <a:tcPr marL="68580" marR="68580" marT="0" marB="0" anchor="ctr">
                    <a:solidFill>
                      <a:schemeClr val="bg1"/>
                    </a:solidFill>
                  </a:tcPr>
                </a:tc>
                <a:extLst>
                  <a:ext uri="{0D108BD9-81ED-4DB2-BD59-A6C34878D82A}">
                    <a16:rowId xmlns:a16="http://schemas.microsoft.com/office/drawing/2014/main" val="45157130"/>
                  </a:ext>
                </a:extLst>
              </a:tr>
              <a:tr h="475236">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b="0" i="0" u="none" strike="noStrike" cap="none" dirty="0">
                          <a:solidFill>
                            <a:schemeClr val="dk1"/>
                          </a:solidFill>
                          <a:effectLst/>
                          <a:latin typeface="Open Sans" panose="020B0604020202020204" charset="0"/>
                          <a:ea typeface="Open Sans" panose="020B0604020202020204" charset="0"/>
                          <a:cs typeface="Open Sans" panose="020B0604020202020204" charset="0"/>
                          <a:sym typeface="Arial"/>
                        </a:rPr>
                        <a:t>Tous les sujets académiques</a:t>
                      </a:r>
                      <a:endParaRPr lang="fr-FR" sz="2000" dirty="0">
                        <a:effectLst/>
                        <a:latin typeface="Open Sans" panose="020B0604020202020204" charset="0"/>
                        <a:ea typeface="Open Sans" panose="020B0604020202020204" charset="0"/>
                        <a:cs typeface="Open Sans" panose="020B0604020202020204" charset="0"/>
                      </a:endParaRPr>
                    </a:p>
                  </a:txBody>
                  <a:tcPr marL="68580" marR="68580" marT="0" marB="0" anchor="ctr">
                    <a:solidFill>
                      <a:schemeClr val="bg1"/>
                    </a:solidFill>
                  </a:tcPr>
                </a:tc>
                <a:extLst>
                  <a:ext uri="{0D108BD9-81ED-4DB2-BD59-A6C34878D82A}">
                    <a16:rowId xmlns:a16="http://schemas.microsoft.com/office/drawing/2014/main" val="772356862"/>
                  </a:ext>
                </a:extLst>
              </a:tr>
              <a:tr h="475236">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 N/A</a:t>
                      </a:r>
                    </a:p>
                  </a:txBody>
                  <a:tcPr marL="68580" marR="68580" marT="0" marB="0" anchor="ctr">
                    <a:solidFill>
                      <a:schemeClr val="bg1"/>
                    </a:solidFill>
                  </a:tcPr>
                </a:tc>
                <a:extLst>
                  <a:ext uri="{0D108BD9-81ED-4DB2-BD59-A6C34878D82A}">
                    <a16:rowId xmlns:a16="http://schemas.microsoft.com/office/drawing/2014/main" val="527596901"/>
                  </a:ext>
                </a:extLst>
              </a:tr>
            </a:tbl>
          </a:graphicData>
        </a:graphic>
      </p:graphicFrame>
    </p:spTree>
    <p:extLst>
      <p:ext uri="{BB962C8B-B14F-4D97-AF65-F5344CB8AC3E}">
        <p14:creationId xmlns:p14="http://schemas.microsoft.com/office/powerpoint/2010/main" val="1082368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OpenDOAR</a:t>
            </a:r>
            <a:endParaRPr sz="3200">
              <a:solidFill>
                <a:srgbClr val="586F7C"/>
              </a:solidFill>
              <a:latin typeface="Open Sans"/>
              <a:ea typeface="Open Sans"/>
              <a:cs typeface="Open Sans"/>
              <a:sym typeface="Open Sans"/>
            </a:endParaRPr>
          </a:p>
        </p:txBody>
      </p:sp>
      <p:sp>
        <p:nvSpPr>
          <p:cNvPr id="189" name="Google Shape;189;p23"/>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https://v2.sherpa.ac.uk/opendoar/</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90" name="Google Shape;190;p23"/>
          <p:cNvSpPr txBox="1"/>
          <p:nvPr/>
        </p:nvSpPr>
        <p:spPr>
          <a:xfrm>
            <a:off x="481263" y="3721768"/>
            <a:ext cx="2695074"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err="1">
                <a:solidFill>
                  <a:srgbClr val="3F3F3F"/>
                </a:solidFill>
                <a:latin typeface="Open Sans"/>
                <a:ea typeface="Open Sans"/>
                <a:cs typeface="Open Sans"/>
                <a:sym typeface="Open Sans"/>
              </a:rPr>
              <a:t>OpenDOAR</a:t>
            </a:r>
            <a:endParaRPr sz="2400" b="0" i="0" u="none" strike="noStrike" cap="none" dirty="0">
              <a:solidFill>
                <a:srgbClr val="3F3F3F"/>
              </a:solidFill>
              <a:latin typeface="Open Sans"/>
              <a:ea typeface="Open Sans"/>
              <a:cs typeface="Open Sans"/>
              <a:sym typeface="Open Sans"/>
            </a:endParaRPr>
          </a:p>
        </p:txBody>
      </p:sp>
      <p:pic>
        <p:nvPicPr>
          <p:cNvPr id="6" name="Google Shape;210;p23">
            <a:extLst>
              <a:ext uri="{FF2B5EF4-FFF2-40B4-BE49-F238E27FC236}">
                <a16:creationId xmlns:a16="http://schemas.microsoft.com/office/drawing/2014/main" id="{C6FAB70C-23CA-4705-9654-38CB61FDF0F1}"/>
              </a:ext>
            </a:extLst>
          </p:cNvPr>
          <p:cNvPicPr preferRelativeResize="0"/>
          <p:nvPr/>
        </p:nvPicPr>
        <p:blipFill rotWithShape="1">
          <a:blip r:embed="rId4">
            <a:alphaModFix/>
          </a:blip>
          <a:srcRect/>
          <a:stretch/>
        </p:blipFill>
        <p:spPr>
          <a:xfrm>
            <a:off x="4144297" y="2761636"/>
            <a:ext cx="7517989" cy="3980112"/>
          </a:xfrm>
          <a:prstGeom prst="rect">
            <a:avLst/>
          </a:prstGeom>
          <a:noFill/>
          <a:ln>
            <a:noFill/>
          </a:ln>
        </p:spPr>
      </p:pic>
      <p:sp>
        <p:nvSpPr>
          <p:cNvPr id="7" name="Google Shape;211;p23">
            <a:extLst>
              <a:ext uri="{FF2B5EF4-FFF2-40B4-BE49-F238E27FC236}">
                <a16:creationId xmlns:a16="http://schemas.microsoft.com/office/drawing/2014/main" id="{9AE17D22-0F9D-4DED-8E3C-9637EF2229BD}"/>
              </a:ext>
            </a:extLst>
          </p:cNvPr>
          <p:cNvSpPr txBox="1"/>
          <p:nvPr/>
        </p:nvSpPr>
        <p:spPr>
          <a:xfrm>
            <a:off x="5958347" y="5397909"/>
            <a:ext cx="4218039" cy="42770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err="1">
                <a:solidFill>
                  <a:srgbClr val="586F7C"/>
                </a:solidFill>
                <a:latin typeface="Open Sans"/>
                <a:ea typeface="Open Sans"/>
                <a:cs typeface="Open Sans"/>
                <a:sym typeface="Open Sans"/>
              </a:rPr>
              <a:t>OpenDOAR</a:t>
            </a:r>
            <a:r>
              <a:rPr lang="en-US" sz="3200" dirty="0">
                <a:solidFill>
                  <a:srgbClr val="586F7C"/>
                </a:solidFill>
                <a:latin typeface="Open Sans"/>
                <a:ea typeface="Open Sans"/>
                <a:cs typeface="Open Sans"/>
                <a:sym typeface="Open Sans"/>
              </a:rPr>
              <a:t>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254E3A90-C10A-492A-A847-95B9DF55D625}"/>
              </a:ext>
            </a:extLst>
          </p:cNvPr>
          <p:cNvGraphicFramePr>
            <a:graphicFrameLocks noGrp="1"/>
          </p:cNvGraphicFramePr>
          <p:nvPr>
            <p:extLst>
              <p:ext uri="{D42A27DB-BD31-4B8C-83A1-F6EECF244321}">
                <p14:modId xmlns:p14="http://schemas.microsoft.com/office/powerpoint/2010/main" val="1145100261"/>
              </p:ext>
            </p:extLst>
          </p:nvPr>
        </p:nvGraphicFramePr>
        <p:xfrm>
          <a:off x="219918" y="1833274"/>
          <a:ext cx="11199051" cy="4436075"/>
        </p:xfrm>
        <a:graphic>
          <a:graphicData uri="http://schemas.openxmlformats.org/drawingml/2006/table">
            <a:tbl>
              <a:tblPr bandRow="1">
                <a:tableStyleId>{5C22544A-7EE6-4342-B048-85BDC9FD1C3A}</a:tableStyleId>
              </a:tblPr>
              <a:tblGrid>
                <a:gridCol w="2078188">
                  <a:extLst>
                    <a:ext uri="{9D8B030D-6E8A-4147-A177-3AD203B41FA5}">
                      <a16:colId xmlns:a16="http://schemas.microsoft.com/office/drawing/2014/main" val="3181225157"/>
                    </a:ext>
                  </a:extLst>
                </a:gridCol>
                <a:gridCol w="9120863">
                  <a:extLst>
                    <a:ext uri="{9D8B030D-6E8A-4147-A177-3AD203B41FA5}">
                      <a16:colId xmlns:a16="http://schemas.microsoft.com/office/drawing/2014/main" val="2916934572"/>
                    </a:ext>
                  </a:extLst>
                </a:gridCol>
              </a:tblGrid>
              <a:tr h="475236">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err="1">
                          <a:effectLst/>
                          <a:latin typeface="Open Sans" panose="020B0604020202020204" charset="0"/>
                          <a:ea typeface="Open Sans" panose="020B0604020202020204" charset="0"/>
                          <a:cs typeface="Open Sans" panose="020B0604020202020204" charset="0"/>
                        </a:rPr>
                        <a:t>University</a:t>
                      </a:r>
                      <a:r>
                        <a:rPr lang="fr-FR" sz="2000" dirty="0">
                          <a:effectLst/>
                          <a:latin typeface="Open Sans" panose="020B0604020202020204" charset="0"/>
                          <a:ea typeface="Open Sans" panose="020B0604020202020204" charset="0"/>
                          <a:cs typeface="Open Sans" panose="020B0604020202020204" charset="0"/>
                        </a:rPr>
                        <a:t> of Nottingham</a:t>
                      </a:r>
                    </a:p>
                    <a:p>
                      <a:endParaRPr lang="fr-FR" sz="2000" dirty="0">
                        <a:latin typeface="Open Sans" panose="020B0604020202020204" charset="0"/>
                        <a:ea typeface="Open Sans" panose="020B0604020202020204" charset="0"/>
                        <a:cs typeface="Open Sans" panose="020B0604020202020204" charset="0"/>
                      </a:endParaRPr>
                    </a:p>
                  </a:txBody>
                  <a:tcPr marL="68580" marR="68580" marT="0" marB="0">
                    <a:solidFill>
                      <a:schemeClr val="bg1"/>
                    </a:solidFill>
                  </a:tcPr>
                </a:tc>
                <a:extLst>
                  <a:ext uri="{0D108BD9-81ED-4DB2-BD59-A6C34878D82A}">
                    <a16:rowId xmlns:a16="http://schemas.microsoft.com/office/drawing/2014/main" val="1357055871"/>
                  </a:ext>
                </a:extLst>
              </a:tr>
              <a:tr h="475236">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Répertoire des dépôts en libre accès ; accessible via une liste de sujets et une recherche de base et avancée.</a:t>
                      </a:r>
                    </a:p>
                  </a:txBody>
                  <a:tcPr marL="68580" marR="68580" marT="0" marB="0">
                    <a:solidFill>
                      <a:schemeClr val="bg1"/>
                    </a:solidFill>
                  </a:tcPr>
                </a:tc>
                <a:extLst>
                  <a:ext uri="{0D108BD9-81ED-4DB2-BD59-A6C34878D82A}">
                    <a16:rowId xmlns:a16="http://schemas.microsoft.com/office/drawing/2014/main" val="141409897"/>
                  </a:ext>
                </a:extLst>
              </a:tr>
              <a:tr h="836639">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Fonds des nombreux dépôts d'archives</a:t>
                      </a:r>
                    </a:p>
                  </a:txBody>
                  <a:tcPr marL="68580" marR="68580" marT="0" marB="0">
                    <a:solidFill>
                      <a:schemeClr val="bg1"/>
                    </a:solidFill>
                  </a:tcPr>
                </a:tc>
                <a:extLst>
                  <a:ext uri="{0D108BD9-81ED-4DB2-BD59-A6C34878D82A}">
                    <a16:rowId xmlns:a16="http://schemas.microsoft.com/office/drawing/2014/main" val="120198368"/>
                  </a:ext>
                </a:extLst>
              </a:tr>
              <a:tr h="475236">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3">
                        <a:lumMod val="40000"/>
                        <a:lumOff val="60000"/>
                      </a:schemeClr>
                    </a:solidFill>
                  </a:tcPr>
                </a:tc>
                <a:tc>
                  <a:txBody>
                    <a:bodyPr/>
                    <a:lstStyle/>
                    <a:p>
                      <a:pPr marL="0" marR="0" lvl="0" indent="0" algn="just" defTabSz="914400" rtl="0" eaLnBrk="1" fontAlgn="auto" latinLnBrk="0" hangingPunct="1">
                        <a:lnSpc>
                          <a:spcPct val="100000"/>
                        </a:lnSpc>
                        <a:spcBef>
                          <a:spcPts val="600"/>
                        </a:spcBef>
                        <a:spcAft>
                          <a:spcPts val="0"/>
                        </a:spcAft>
                        <a:buClr>
                          <a:srgbClr val="000000"/>
                        </a:buClr>
                        <a:buSzTx/>
                        <a:buFont typeface="Arial"/>
                        <a:buNone/>
                        <a:tabLst/>
                        <a:defRPr/>
                      </a:pPr>
                      <a:r>
                        <a:rPr lang="fr-FR" sz="2000" dirty="0">
                          <a:effectLst/>
                          <a:latin typeface="Open Sans" panose="020B0604020202020204" charset="0"/>
                          <a:ea typeface="Open Sans" panose="020B0604020202020204" charset="0"/>
                          <a:cs typeface="Open Sans" panose="020B0604020202020204" charset="0"/>
                        </a:rPr>
                        <a:t>Publications savantes en formats multiples</a:t>
                      </a:r>
                    </a:p>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a:t>
                      </a:r>
                    </a:p>
                  </a:txBody>
                  <a:tcPr marL="68580" marR="68580" marT="0" marB="0">
                    <a:solidFill>
                      <a:schemeClr val="bg1"/>
                    </a:solidFill>
                  </a:tcPr>
                </a:tc>
                <a:extLst>
                  <a:ext uri="{0D108BD9-81ED-4DB2-BD59-A6C34878D82A}">
                    <a16:rowId xmlns:a16="http://schemas.microsoft.com/office/drawing/2014/main" val="153440058"/>
                  </a:ext>
                </a:extLst>
              </a:tr>
              <a:tr h="475236">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3">
                        <a:lumMod val="40000"/>
                        <a:lumOff val="60000"/>
                      </a:schemeClr>
                    </a:solidFill>
                  </a:tcPr>
                </a:tc>
                <a:tc>
                  <a:txBody>
                    <a:bodyPr/>
                    <a:lstStyle/>
                    <a:p>
                      <a:r>
                        <a:rPr lang="fr-FR" sz="2000" dirty="0">
                          <a:latin typeface="Open Sans" panose="020B0604020202020204" charset="0"/>
                          <a:ea typeface="Open Sans" panose="020B0604020202020204" charset="0"/>
                          <a:cs typeface="Open Sans" panose="020B0604020202020204" charset="0"/>
                        </a:rPr>
                        <a:t>Non – Uniquement des liens vers les dépôts institutionnels où l’accès au texte intégral est disponible</a:t>
                      </a:r>
                    </a:p>
                  </a:txBody>
                  <a:tcPr marL="68580" marR="68580" marT="0" marB="0" anchor="ctr">
                    <a:solidFill>
                      <a:schemeClr val="bg1"/>
                    </a:solidFill>
                  </a:tcPr>
                </a:tc>
                <a:extLst>
                  <a:ext uri="{0D108BD9-81ED-4DB2-BD59-A6C34878D82A}">
                    <a16:rowId xmlns:a16="http://schemas.microsoft.com/office/drawing/2014/main" val="633359959"/>
                  </a:ext>
                </a:extLst>
              </a:tr>
              <a:tr h="475236">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Toutes les disciplines académiques</a:t>
                      </a:r>
                    </a:p>
                  </a:txBody>
                  <a:tcPr marL="68580" marR="68580" marT="0" marB="0" anchor="ctr">
                    <a:solidFill>
                      <a:schemeClr val="bg1"/>
                    </a:solidFill>
                  </a:tcPr>
                </a:tc>
                <a:extLst>
                  <a:ext uri="{0D108BD9-81ED-4DB2-BD59-A6C34878D82A}">
                    <a16:rowId xmlns:a16="http://schemas.microsoft.com/office/drawing/2014/main" val="1659842765"/>
                  </a:ext>
                </a:extLst>
              </a:tr>
              <a:tr h="475236">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Accès à plus de 4200 dépôts institutionnels</a:t>
                      </a:r>
                    </a:p>
                  </a:txBody>
                  <a:tcPr marL="68580" marR="68580" marT="0" marB="0" anchor="ctr">
                    <a:solidFill>
                      <a:schemeClr val="bg1"/>
                    </a:solidFill>
                  </a:tcPr>
                </a:tc>
                <a:extLst>
                  <a:ext uri="{0D108BD9-81ED-4DB2-BD59-A6C34878D82A}">
                    <a16:rowId xmlns:a16="http://schemas.microsoft.com/office/drawing/2014/main" val="76295678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PubMed Central</a:t>
            </a:r>
            <a:endParaRPr sz="3200">
              <a:solidFill>
                <a:srgbClr val="586F7C"/>
              </a:solidFill>
              <a:latin typeface="Open Sans"/>
              <a:ea typeface="Open Sans"/>
              <a:cs typeface="Open Sans"/>
              <a:sym typeface="Open Sans"/>
            </a:endParaRPr>
          </a:p>
        </p:txBody>
      </p:sp>
      <p:sp>
        <p:nvSpPr>
          <p:cNvPr id="205" name="Google Shape;205;p2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https://www.ncbi.nlm.nih.gov/pmc</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06" name="Google Shape;206;p27"/>
          <p:cNvSpPr txBox="1"/>
          <p:nvPr/>
        </p:nvSpPr>
        <p:spPr>
          <a:xfrm>
            <a:off x="267903" y="3701501"/>
            <a:ext cx="2695074"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PubMed Central</a:t>
            </a:r>
            <a:endParaRPr sz="2400" b="0" i="0" u="none" strike="noStrike" cap="none" dirty="0">
              <a:solidFill>
                <a:srgbClr val="3F3F3F"/>
              </a:solidFill>
              <a:latin typeface="Open Sans"/>
              <a:ea typeface="Open Sans"/>
              <a:cs typeface="Open Sans"/>
              <a:sym typeface="Open Sans"/>
            </a:endParaRPr>
          </a:p>
        </p:txBody>
      </p:sp>
      <p:pic>
        <p:nvPicPr>
          <p:cNvPr id="6" name="Google Shape;227;p27">
            <a:extLst>
              <a:ext uri="{FF2B5EF4-FFF2-40B4-BE49-F238E27FC236}">
                <a16:creationId xmlns:a16="http://schemas.microsoft.com/office/drawing/2014/main" id="{99BEE121-8BD8-479D-9840-0E81501CDC6D}"/>
              </a:ext>
            </a:extLst>
          </p:cNvPr>
          <p:cNvPicPr preferRelativeResize="0"/>
          <p:nvPr/>
        </p:nvPicPr>
        <p:blipFill rotWithShape="1">
          <a:blip r:embed="rId4">
            <a:alphaModFix/>
          </a:blip>
          <a:srcRect/>
          <a:stretch/>
        </p:blipFill>
        <p:spPr>
          <a:xfrm>
            <a:off x="3081131" y="2823907"/>
            <a:ext cx="8991600" cy="2955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PubMed Central (suite)</a:t>
            </a:r>
            <a:endParaRPr sz="3200" dirty="0">
              <a:solidFill>
                <a:srgbClr val="586F7C"/>
              </a:solidFill>
              <a:latin typeface="Open Sans"/>
              <a:ea typeface="Open Sans"/>
              <a:cs typeface="Open Sans"/>
              <a:sym typeface="Open Sans"/>
            </a:endParaRPr>
          </a:p>
        </p:txBody>
      </p:sp>
      <p:graphicFrame>
        <p:nvGraphicFramePr>
          <p:cNvPr id="4" name="Tableau 3">
            <a:extLst>
              <a:ext uri="{FF2B5EF4-FFF2-40B4-BE49-F238E27FC236}">
                <a16:creationId xmlns:a16="http://schemas.microsoft.com/office/drawing/2014/main" id="{FB6CEDEC-0170-4FCE-8786-3B14F675996B}"/>
              </a:ext>
            </a:extLst>
          </p:cNvPr>
          <p:cNvGraphicFramePr>
            <a:graphicFrameLocks noGrp="1"/>
          </p:cNvGraphicFramePr>
          <p:nvPr>
            <p:extLst>
              <p:ext uri="{D42A27DB-BD31-4B8C-83A1-F6EECF244321}">
                <p14:modId xmlns:p14="http://schemas.microsoft.com/office/powerpoint/2010/main" val="3181483170"/>
              </p:ext>
            </p:extLst>
          </p:nvPr>
        </p:nvGraphicFramePr>
        <p:xfrm>
          <a:off x="557306" y="2153578"/>
          <a:ext cx="10969675" cy="4267200"/>
        </p:xfrm>
        <a:graphic>
          <a:graphicData uri="http://schemas.openxmlformats.org/drawingml/2006/table">
            <a:tbl>
              <a:tblPr bandRow="1">
                <a:tableStyleId>{5C22544A-7EE6-4342-B048-85BDC9FD1C3A}</a:tableStyleId>
              </a:tblPr>
              <a:tblGrid>
                <a:gridCol w="2035622">
                  <a:extLst>
                    <a:ext uri="{9D8B030D-6E8A-4147-A177-3AD203B41FA5}">
                      <a16:colId xmlns:a16="http://schemas.microsoft.com/office/drawing/2014/main" val="3583253079"/>
                    </a:ext>
                  </a:extLst>
                </a:gridCol>
                <a:gridCol w="8934053">
                  <a:extLst>
                    <a:ext uri="{9D8B030D-6E8A-4147-A177-3AD203B41FA5}">
                      <a16:colId xmlns:a16="http://schemas.microsoft.com/office/drawing/2014/main" val="1451395050"/>
                    </a:ext>
                  </a:extLst>
                </a:gridCol>
              </a:tblGrid>
              <a:tr h="2794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National Library of Medicine/U.S. National Institutes of Health</a:t>
                      </a:r>
                    </a:p>
                  </a:txBody>
                  <a:tcPr marL="68580" marR="68580" marT="0" marB="0" anchor="ctr">
                    <a:solidFill>
                      <a:schemeClr val="bg1"/>
                    </a:solidFill>
                  </a:tcPr>
                </a:tc>
                <a:extLst>
                  <a:ext uri="{0D108BD9-81ED-4DB2-BD59-A6C34878D82A}">
                    <a16:rowId xmlns:a16="http://schemas.microsoft.com/office/drawing/2014/main" val="2957898985"/>
                  </a:ext>
                </a:extLst>
              </a:tr>
              <a:tr h="2794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Archives en texte intégral des sciences biomédicales et des sciences de la vie, consultables et gratuites ; les résultats de recherche comportent des citations, des résumés et des liens vers le texte intégral. </a:t>
                      </a:r>
                    </a:p>
                  </a:txBody>
                  <a:tcPr marL="68580" marR="68580" marT="0" marB="0">
                    <a:solidFill>
                      <a:schemeClr val="bg1"/>
                    </a:solidFill>
                  </a:tcPr>
                </a:tc>
                <a:extLst>
                  <a:ext uri="{0D108BD9-81ED-4DB2-BD59-A6C34878D82A}">
                    <a16:rowId xmlns:a16="http://schemas.microsoft.com/office/drawing/2014/main" val="2480938774"/>
                  </a:ext>
                </a:extLst>
              </a:tr>
              <a:tr h="2794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Dépôt des revues et des programmes des éditeurs de la NLM, dépôt des manuscrits des auteurs (conformément aux politiques des financeurs) et projets de numérisation.</a:t>
                      </a:r>
                    </a:p>
                  </a:txBody>
                  <a:tcPr marL="68580" marR="68580" marT="0" marB="0">
                    <a:solidFill>
                      <a:schemeClr val="bg1"/>
                    </a:solidFill>
                  </a:tcPr>
                </a:tc>
                <a:extLst>
                  <a:ext uri="{0D108BD9-81ED-4DB2-BD59-A6C34878D82A}">
                    <a16:rowId xmlns:a16="http://schemas.microsoft.com/office/drawing/2014/main" val="3082017050"/>
                  </a:ext>
                </a:extLst>
              </a:tr>
              <a:tr h="2794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Articles de Journaux</a:t>
                      </a:r>
                    </a:p>
                  </a:txBody>
                  <a:tcPr marL="68580" marR="68580" marT="0" marB="0" anchor="ctr">
                    <a:solidFill>
                      <a:schemeClr val="bg1"/>
                    </a:solidFill>
                  </a:tcPr>
                </a:tc>
                <a:extLst>
                  <a:ext uri="{0D108BD9-81ED-4DB2-BD59-A6C34878D82A}">
                    <a16:rowId xmlns:a16="http://schemas.microsoft.com/office/drawing/2014/main" val="1621056157"/>
                  </a:ext>
                </a:extLst>
              </a:tr>
              <a:tr h="2667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nchor="ctr">
                    <a:solidFill>
                      <a:schemeClr val="bg1"/>
                    </a:solidFill>
                  </a:tcPr>
                </a:tc>
                <a:extLst>
                  <a:ext uri="{0D108BD9-81ED-4DB2-BD59-A6C34878D82A}">
                    <a16:rowId xmlns:a16="http://schemas.microsoft.com/office/drawing/2014/main" val="1245890537"/>
                  </a:ext>
                </a:extLst>
              </a:tr>
              <a:tr h="3048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Biomédical et sciences de la vie</a:t>
                      </a:r>
                    </a:p>
                  </a:txBody>
                  <a:tcPr marL="68580" marR="68580" marT="0" marB="0" anchor="ctr">
                    <a:solidFill>
                      <a:schemeClr val="bg1"/>
                    </a:solidFill>
                  </a:tcPr>
                </a:tc>
                <a:extLst>
                  <a:ext uri="{0D108BD9-81ED-4DB2-BD59-A6C34878D82A}">
                    <a16:rowId xmlns:a16="http://schemas.microsoft.com/office/drawing/2014/main" val="471597040"/>
                  </a:ext>
                </a:extLst>
              </a:tr>
              <a:tr h="2667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Plus de 5.9 millions articles</a:t>
                      </a:r>
                    </a:p>
                  </a:txBody>
                  <a:tcPr marL="68580" marR="68580" marT="0" marB="0" anchor="ctr">
                    <a:solidFill>
                      <a:schemeClr val="bg1"/>
                    </a:solidFill>
                  </a:tcPr>
                </a:tc>
                <a:extLst>
                  <a:ext uri="{0D108BD9-81ED-4DB2-BD59-A6C34878D82A}">
                    <a16:rowId xmlns:a16="http://schemas.microsoft.com/office/drawing/2014/main" val="278414293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431053" y="157735"/>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dirty="0" err="1">
                <a:solidFill>
                  <a:srgbClr val="586F7C"/>
                </a:solidFill>
                <a:latin typeface="Open Sans"/>
                <a:ea typeface="Open Sans"/>
                <a:cs typeface="Open Sans"/>
                <a:sym typeface="Open Sans"/>
              </a:rPr>
              <a:t>Contenu</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770025" y="1967948"/>
            <a:ext cx="10597241" cy="410985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Clr>
                <a:srgbClr val="000000"/>
              </a:buClr>
              <a:buSzPts val="2400"/>
              <a:buChar char="●"/>
            </a:pPr>
            <a:r>
              <a:rPr lang="en-US" dirty="0">
                <a:solidFill>
                  <a:srgbClr val="3F3F3F"/>
                </a:solidFill>
                <a:latin typeface="Open Sans"/>
                <a:ea typeface="Open Sans"/>
                <a:cs typeface="Open Sans"/>
                <a:sym typeface="Open Sans"/>
              </a:rPr>
              <a:t>Introduction</a:t>
            </a:r>
            <a:endParaRPr dirty="0">
              <a:solidFill>
                <a:srgbClr val="3F3F3F"/>
              </a:solidFill>
            </a:endParaRPr>
          </a:p>
          <a:p>
            <a:pPr marL="285750" lvl="0" indent="-285750">
              <a:buClr>
                <a:srgbClr val="000000"/>
              </a:buClr>
            </a:pPr>
            <a:r>
              <a:rPr lang="fr-FR" dirty="0">
                <a:solidFill>
                  <a:srgbClr val="3F3F3F"/>
                </a:solidFill>
                <a:latin typeface="Open Sans"/>
                <a:ea typeface="Open Sans"/>
                <a:cs typeface="Open Sans"/>
                <a:sym typeface="Open Sans"/>
              </a:rPr>
              <a:t>Outils de recherche et dépôts institutionnels</a:t>
            </a:r>
          </a:p>
          <a:p>
            <a:pPr marL="285750" lvl="0" indent="-285750">
              <a:buClr>
                <a:srgbClr val="000000"/>
              </a:buClr>
            </a:pPr>
            <a:r>
              <a:rPr lang="fr-FR" dirty="0">
                <a:solidFill>
                  <a:srgbClr val="3F3F3F"/>
                </a:solidFill>
                <a:latin typeface="Open Sans"/>
                <a:ea typeface="Open Sans"/>
                <a:cs typeface="Open Sans"/>
                <a:sym typeface="Open Sans"/>
              </a:rPr>
              <a:t>Ressources/bases de données et éditeurs de revues électroniques gratuites</a:t>
            </a:r>
          </a:p>
          <a:p>
            <a:pPr marL="285750" lvl="0" indent="-285750">
              <a:buClr>
                <a:srgbClr val="000000"/>
              </a:buClr>
            </a:pPr>
            <a:r>
              <a:rPr lang="fr-FR" dirty="0">
                <a:solidFill>
                  <a:srgbClr val="3F3F3F"/>
                </a:solidFill>
                <a:latin typeface="Open Sans"/>
                <a:ea typeface="Open Sans"/>
                <a:cs typeface="Open Sans"/>
                <a:sym typeface="Open Sans"/>
              </a:rPr>
              <a:t>Portails et passerelles pour les thèses et mémoires</a:t>
            </a:r>
          </a:p>
          <a:p>
            <a:pPr marL="285750" lvl="0" indent="-285750">
              <a:buClr>
                <a:srgbClr val="000000"/>
              </a:buClr>
            </a:pPr>
            <a:r>
              <a:rPr lang="en-US" dirty="0" err="1">
                <a:solidFill>
                  <a:srgbClr val="3F3F3F"/>
                </a:solidFill>
                <a:latin typeface="Open Sans"/>
                <a:ea typeface="Open Sans"/>
                <a:cs typeface="Open Sans"/>
                <a:sym typeface="Open Sans"/>
              </a:rPr>
              <a:t>Outils</a:t>
            </a:r>
            <a:r>
              <a:rPr lang="en-US" dirty="0">
                <a:solidFill>
                  <a:srgbClr val="3F3F3F"/>
                </a:solidFill>
                <a:latin typeface="Open Sans"/>
                <a:ea typeface="Open Sans"/>
                <a:cs typeface="Open Sans"/>
                <a:sym typeface="Open Sans"/>
              </a:rPr>
              <a:t> divers</a:t>
            </a:r>
          </a:p>
          <a:p>
            <a:pPr marL="285750" lvl="0" indent="-285750">
              <a:buClr>
                <a:srgbClr val="000000"/>
              </a:buClr>
            </a:pPr>
            <a:r>
              <a:rPr lang="en-US" dirty="0" err="1">
                <a:solidFill>
                  <a:srgbClr val="3F3F3F"/>
                </a:solidFill>
                <a:latin typeface="Open Sans"/>
                <a:ea typeface="Open Sans"/>
                <a:cs typeface="Open Sans"/>
                <a:sym typeface="Open Sans"/>
              </a:rPr>
              <a:t>Ressources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électroniques</a:t>
            </a:r>
            <a:r>
              <a:rPr lang="en-US" dirty="0">
                <a:solidFill>
                  <a:srgbClr val="3F3F3F"/>
                </a:solidFill>
                <a:latin typeface="Open Sans"/>
                <a:ea typeface="Open Sans"/>
                <a:cs typeface="Open Sans"/>
                <a:sym typeface="Open Sans"/>
              </a:rPr>
              <a:t> de livres </a:t>
            </a:r>
          </a:p>
          <a:p>
            <a:pPr marL="285750" lvl="0" indent="-285750">
              <a:buClr>
                <a:srgbClr val="000000"/>
              </a:buClr>
            </a:pPr>
            <a:r>
              <a:rPr lang="en-US" dirty="0">
                <a:solidFill>
                  <a:srgbClr val="3F3F3F"/>
                </a:solidFill>
                <a:latin typeface="Open Sans"/>
                <a:ea typeface="Open Sans"/>
                <a:cs typeface="Open Sans"/>
                <a:sym typeface="Open Sans"/>
              </a:rPr>
              <a:t>Résumé	</a:t>
            </a:r>
            <a:endParaRPr dirty="0">
              <a:solidFill>
                <a:srgbClr val="3F3F3F"/>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r>
              <a:rPr lang="en-US" sz="1200" dirty="0"/>
              <a:t>v1.5 </a:t>
            </a:r>
            <a:r>
              <a:rPr lang="en-US" sz="1200" dirty="0" err="1"/>
              <a:t>avril</a:t>
            </a:r>
            <a:r>
              <a:rPr lang="en-US" sz="1200" dirty="0"/>
              <a:t> 2023</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28263" y="415400"/>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WorldWideScience.org</a:t>
            </a:r>
            <a:endParaRPr sz="3200" dirty="0">
              <a:solidFill>
                <a:srgbClr val="586F7C"/>
              </a:solidFill>
              <a:latin typeface="Open Sans"/>
              <a:ea typeface="Open Sans"/>
              <a:cs typeface="Open Sans"/>
              <a:sym typeface="Open Sans"/>
            </a:endParaRPr>
          </a:p>
        </p:txBody>
      </p:sp>
      <p:sp>
        <p:nvSpPr>
          <p:cNvPr id="221" name="Google Shape;221;p29"/>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https://worldwidescience.org/</a:t>
            </a: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22" name="Google Shape;222;p29"/>
          <p:cNvSpPr txBox="1"/>
          <p:nvPr/>
        </p:nvSpPr>
        <p:spPr>
          <a:xfrm>
            <a:off x="224852" y="3721768"/>
            <a:ext cx="3432748" cy="73862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200"/>
            </a:pPr>
            <a:r>
              <a:rPr lang="fr-FR" sz="2000" dirty="0">
                <a:solidFill>
                  <a:srgbClr val="3F3F3F"/>
                </a:solidFill>
                <a:latin typeface="Open Sans"/>
                <a:ea typeface="Open Sans"/>
                <a:cs typeface="Open Sans"/>
                <a:sym typeface="Open Sans"/>
              </a:rPr>
              <a:t>Page de recherche pour </a:t>
            </a:r>
            <a:r>
              <a:rPr lang="en-US" sz="2200" b="0" i="0" u="none" strike="noStrike" cap="none" dirty="0">
                <a:solidFill>
                  <a:srgbClr val="3F3F3F"/>
                </a:solidFill>
                <a:latin typeface="Open Sans"/>
                <a:ea typeface="Open Sans"/>
                <a:cs typeface="Open Sans"/>
                <a:sym typeface="Open Sans"/>
              </a:rPr>
              <a:t>WorldWideScience.org</a:t>
            </a:r>
            <a:endParaRPr sz="2200" b="0" i="0" u="none" strike="noStrike" cap="none" dirty="0">
              <a:solidFill>
                <a:srgbClr val="3F3F3F"/>
              </a:solidFill>
              <a:latin typeface="Open Sans"/>
              <a:ea typeface="Open Sans"/>
              <a:cs typeface="Open Sans"/>
              <a:sym typeface="Open Sans"/>
            </a:endParaRPr>
          </a:p>
        </p:txBody>
      </p:sp>
      <p:pic>
        <p:nvPicPr>
          <p:cNvPr id="223" name="Google Shape;223;p29"/>
          <p:cNvPicPr preferRelativeResize="0"/>
          <p:nvPr/>
        </p:nvPicPr>
        <p:blipFill rotWithShape="1">
          <a:blip r:embed="rId4"/>
          <a:srcRect/>
          <a:stretch/>
        </p:blipFill>
        <p:spPr>
          <a:xfrm>
            <a:off x="4332849" y="3020950"/>
            <a:ext cx="7449565" cy="28171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520861" y="367774"/>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 WorldWideScience.org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D60B33F9-B72C-40A3-A906-DD48779552C7}"/>
              </a:ext>
            </a:extLst>
          </p:cNvPr>
          <p:cNvGraphicFramePr>
            <a:graphicFrameLocks noGrp="1"/>
          </p:cNvGraphicFramePr>
          <p:nvPr>
            <p:extLst>
              <p:ext uri="{D42A27DB-BD31-4B8C-83A1-F6EECF244321}">
                <p14:modId xmlns:p14="http://schemas.microsoft.com/office/powerpoint/2010/main" val="4169472435"/>
              </p:ext>
            </p:extLst>
          </p:nvPr>
        </p:nvGraphicFramePr>
        <p:xfrm>
          <a:off x="218616" y="1744579"/>
          <a:ext cx="11807479" cy="4462819"/>
        </p:xfrm>
        <a:graphic>
          <a:graphicData uri="http://schemas.openxmlformats.org/drawingml/2006/table">
            <a:tbl>
              <a:tblPr bandRow="1">
                <a:tableStyleId>{5C22544A-7EE6-4342-B048-85BDC9FD1C3A}</a:tableStyleId>
              </a:tblPr>
              <a:tblGrid>
                <a:gridCol w="2191092">
                  <a:extLst>
                    <a:ext uri="{9D8B030D-6E8A-4147-A177-3AD203B41FA5}">
                      <a16:colId xmlns:a16="http://schemas.microsoft.com/office/drawing/2014/main" val="72570064"/>
                    </a:ext>
                  </a:extLst>
                </a:gridCol>
                <a:gridCol w="9616387">
                  <a:extLst>
                    <a:ext uri="{9D8B030D-6E8A-4147-A177-3AD203B41FA5}">
                      <a16:colId xmlns:a16="http://schemas.microsoft.com/office/drawing/2014/main" val="3960952794"/>
                    </a:ext>
                  </a:extLst>
                </a:gridCol>
              </a:tblGrid>
              <a:tr h="429905">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WorldWIdeScience.org</a:t>
                      </a:r>
                    </a:p>
                  </a:txBody>
                  <a:tcPr marL="68580" marR="68580" marT="0" marB="0" anchor="ctr">
                    <a:solidFill>
                      <a:schemeClr val="bg1"/>
                    </a:solidFill>
                  </a:tcPr>
                </a:tc>
                <a:extLst>
                  <a:ext uri="{0D108BD9-81ED-4DB2-BD59-A6C34878D82A}">
                    <a16:rowId xmlns:a16="http://schemas.microsoft.com/office/drawing/2014/main" val="139489549"/>
                  </a:ext>
                </a:extLst>
              </a:tr>
              <a:tr h="859809">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Portail scientifique mondial comprenant plus de 100 bases de données et portails scientifiques nationaux et internationaux ; liens vers des citations et des résumés ; outils de recherche disponibles en plusieurs langues. </a:t>
                      </a:r>
                    </a:p>
                  </a:txBody>
                  <a:tcPr marL="68580" marR="68580" marT="0" marB="0">
                    <a:solidFill>
                      <a:schemeClr val="bg1"/>
                    </a:solidFill>
                  </a:tcPr>
                </a:tc>
                <a:extLst>
                  <a:ext uri="{0D108BD9-81ED-4DB2-BD59-A6C34878D82A}">
                    <a16:rowId xmlns:a16="http://schemas.microsoft.com/office/drawing/2014/main" val="3763717812"/>
                  </a:ext>
                </a:extLst>
              </a:tr>
              <a:tr h="644857">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Voir ci-dessus</a:t>
                      </a:r>
                    </a:p>
                  </a:txBody>
                  <a:tcPr marL="68580" marR="68580" marT="0" marB="0">
                    <a:solidFill>
                      <a:schemeClr val="bg1"/>
                    </a:solidFill>
                  </a:tcPr>
                </a:tc>
                <a:extLst>
                  <a:ext uri="{0D108BD9-81ED-4DB2-BD59-A6C34878D82A}">
                    <a16:rowId xmlns:a16="http://schemas.microsoft.com/office/drawing/2014/main" val="1427172645"/>
                  </a:ext>
                </a:extLst>
              </a:tr>
              <a:tr h="429905">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Documents scientifiques, principalement des articles de journaux</a:t>
                      </a:r>
                    </a:p>
                  </a:txBody>
                  <a:tcPr marL="68580" marR="68580" marT="0" marB="0">
                    <a:solidFill>
                      <a:schemeClr val="bg1"/>
                    </a:solidFill>
                  </a:tcPr>
                </a:tc>
                <a:extLst>
                  <a:ext uri="{0D108BD9-81ED-4DB2-BD59-A6C34878D82A}">
                    <a16:rowId xmlns:a16="http://schemas.microsoft.com/office/drawing/2014/main" val="1638610023"/>
                  </a:ext>
                </a:extLst>
              </a:tr>
              <a:tr h="644857">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La plupart ont des liens vers le texte intégral ; certains sont en accès libre, d'autres sont des éditeurs commerciaux et certains participent à Research4Life.</a:t>
                      </a:r>
                    </a:p>
                  </a:txBody>
                  <a:tcPr marL="68580" marR="68580" marT="0" marB="0">
                    <a:solidFill>
                      <a:schemeClr val="bg1"/>
                    </a:solidFill>
                  </a:tcPr>
                </a:tc>
                <a:extLst>
                  <a:ext uri="{0D108BD9-81ED-4DB2-BD59-A6C34878D82A}">
                    <a16:rowId xmlns:a16="http://schemas.microsoft.com/office/drawing/2014/main" val="2470457033"/>
                  </a:ext>
                </a:extLst>
              </a:tr>
              <a:tr h="429905">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Biomédical et sciences de la vie</a:t>
                      </a:r>
                    </a:p>
                  </a:txBody>
                  <a:tcPr marL="68580" marR="68580" marT="0" marB="0" anchor="ctr">
                    <a:solidFill>
                      <a:schemeClr val="bg1"/>
                    </a:solidFill>
                  </a:tcPr>
                </a:tc>
                <a:extLst>
                  <a:ext uri="{0D108BD9-81ED-4DB2-BD59-A6C34878D82A}">
                    <a16:rowId xmlns:a16="http://schemas.microsoft.com/office/drawing/2014/main" val="2086378600"/>
                  </a:ext>
                </a:extLst>
              </a:tr>
              <a:tr h="429905">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solidFill>
                      <a:schemeClr val="accent3">
                        <a:lumMod val="40000"/>
                        <a:lumOff val="6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N/A</a:t>
                      </a:r>
                    </a:p>
                  </a:txBody>
                  <a:tcPr marL="68580" marR="68580" marT="0" marB="0" anchor="ctr">
                    <a:solidFill>
                      <a:schemeClr val="bg1"/>
                    </a:solidFill>
                  </a:tcPr>
                </a:tc>
                <a:extLst>
                  <a:ext uri="{0D108BD9-81ED-4DB2-BD59-A6C34878D82A}">
                    <a16:rowId xmlns:a16="http://schemas.microsoft.com/office/drawing/2014/main" val="128609025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385189" y="224215"/>
            <a:ext cx="73152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200" dirty="0">
                <a:solidFill>
                  <a:srgbClr val="586F7C"/>
                </a:solidFill>
                <a:latin typeface="Open Sans"/>
                <a:ea typeface="Open Sans"/>
                <a:cs typeface="Open Sans"/>
                <a:sym typeface="Open Sans"/>
              </a:rPr>
              <a:t>RESSOURCES GRATUITES DE REVUES ÉLECTRONIQUES </a:t>
            </a:r>
            <a:r>
              <a:rPr lang="en-US" sz="3200" dirty="0">
                <a:solidFill>
                  <a:srgbClr val="586F7C"/>
                </a:solidFill>
                <a:latin typeface="Open Sans"/>
                <a:ea typeface="Open Sans"/>
                <a:cs typeface="Open Sans"/>
                <a:sym typeface="Open Sans"/>
              </a:rPr>
              <a:t>- DOAJ: Directory of Open Access Journals</a:t>
            </a:r>
            <a:endParaRPr dirty="0"/>
          </a:p>
        </p:txBody>
      </p:sp>
      <p:sp>
        <p:nvSpPr>
          <p:cNvPr id="238" name="Google Shape;238;p31"/>
          <p:cNvSpPr txBox="1"/>
          <p:nvPr/>
        </p:nvSpPr>
        <p:spPr>
          <a:xfrm>
            <a:off x="154513" y="3651429"/>
            <a:ext cx="3432748" cy="830956"/>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DOAJ</a:t>
            </a:r>
            <a:endParaRPr sz="2400" b="0" i="0" u="none" strike="noStrike" cap="none" dirty="0">
              <a:solidFill>
                <a:srgbClr val="3F3F3F"/>
              </a:solidFill>
              <a:latin typeface="Open Sans"/>
              <a:ea typeface="Open Sans"/>
              <a:cs typeface="Open Sans"/>
              <a:sym typeface="Open Sans"/>
            </a:endParaRPr>
          </a:p>
        </p:txBody>
      </p:sp>
      <p:sp>
        <p:nvSpPr>
          <p:cNvPr id="6" name="Google Shape;237;p31">
            <a:extLst>
              <a:ext uri="{FF2B5EF4-FFF2-40B4-BE49-F238E27FC236}">
                <a16:creationId xmlns:a16="http://schemas.microsoft.com/office/drawing/2014/main" id="{C7FFD439-0E9B-49D1-A820-9F8530405F85}"/>
              </a:ext>
            </a:extLst>
          </p:cNvPr>
          <p:cNvSpPr txBox="1">
            <a:spLocks/>
          </p:cNvSpPr>
          <p:nvPr/>
        </p:nvSpPr>
        <p:spPr>
          <a:xfrm>
            <a:off x="150301" y="1834591"/>
            <a:ext cx="10523095" cy="5859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90000"/>
              </a:lnSpc>
              <a:spcBef>
                <a:spcPts val="2100"/>
              </a:spcBef>
              <a:spcAft>
                <a:spcPts val="0"/>
              </a:spcAft>
              <a:buClr>
                <a:schemeClr val="l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2100"/>
              </a:spcBef>
              <a:spcAft>
                <a:spcPts val="0"/>
              </a:spcAft>
              <a:buClr>
                <a:schemeClr val="l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6pPr>
            <a:lvl7pPr marL="3200400" marR="0" lvl="6"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7pPr>
            <a:lvl8pPr marL="3657600" marR="0" lvl="7"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8pPr>
            <a:lvl9pPr marL="4114800" marR="0" lvl="8" indent="-342900" algn="l" rtl="0">
              <a:lnSpc>
                <a:spcPct val="90000"/>
              </a:lnSpc>
              <a:spcBef>
                <a:spcPts val="2100"/>
              </a:spcBef>
              <a:spcAft>
                <a:spcPts val="2100"/>
              </a:spcAft>
              <a:buClr>
                <a:schemeClr val="lt1"/>
              </a:buClr>
              <a:buSzPts val="1800"/>
              <a:buFont typeface="Arial"/>
              <a:buChar char="■"/>
              <a:defRPr sz="1900" b="0" i="0" u="none" strike="noStrike" cap="none">
                <a:solidFill>
                  <a:schemeClr val="dk2"/>
                </a:solidFill>
                <a:latin typeface="Arial"/>
                <a:ea typeface="Arial"/>
                <a:cs typeface="Arial"/>
                <a:sym typeface="Arial"/>
              </a:defRPr>
            </a:lvl9pPr>
          </a:lstStyle>
          <a:p>
            <a:pPr marL="469900" indent="-342900">
              <a:lnSpc>
                <a:spcPct val="100000"/>
              </a:lnSpc>
              <a:buClr>
                <a:schemeClr val="dk1"/>
              </a:buClr>
            </a:pPr>
            <a:r>
              <a:rPr lang="fr-FR" dirty="0"/>
              <a:t>Disponible sur le site :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https://doaj.org/</a:t>
            </a:r>
            <a:r>
              <a:rPr lang="en-US" u="sng" dirty="0">
                <a:solidFill>
                  <a:schemeClr val="accent5"/>
                </a:solidFill>
                <a:latin typeface="Open Sans"/>
                <a:ea typeface="Open Sans"/>
                <a:cs typeface="Open Sans"/>
                <a:sym typeface="Open Sans"/>
              </a:rPr>
              <a:t> </a:t>
            </a:r>
            <a:endParaRPr lang="en-US" dirty="0">
              <a:solidFill>
                <a:schemeClr val="accent5"/>
              </a:solidFill>
              <a:latin typeface="Open Sans"/>
              <a:ea typeface="Open Sans"/>
              <a:cs typeface="Open Sans"/>
              <a:sym typeface="Open Sans"/>
            </a:endParaRPr>
          </a:p>
          <a:p>
            <a:pPr marL="469900" indent="-190500">
              <a:lnSpc>
                <a:spcPct val="100000"/>
              </a:lnSpc>
              <a:buClr>
                <a:schemeClr val="dk1"/>
              </a:buClr>
              <a:buFont typeface="Arial"/>
              <a:buNone/>
            </a:pPr>
            <a:endParaRPr lang="en-US" dirty="0">
              <a:solidFill>
                <a:schemeClr val="dk1"/>
              </a:solidFill>
              <a:latin typeface="Open Sans"/>
              <a:ea typeface="Open Sans"/>
              <a:cs typeface="Open Sans"/>
              <a:sym typeface="Open Sans"/>
            </a:endParaRPr>
          </a:p>
        </p:txBody>
      </p:sp>
      <p:sp>
        <p:nvSpPr>
          <p:cNvPr id="23" name="Google Shape;237;p31">
            <a:extLst>
              <a:ext uri="{FF2B5EF4-FFF2-40B4-BE49-F238E27FC236}">
                <a16:creationId xmlns:a16="http://schemas.microsoft.com/office/drawing/2014/main" id="{60D251E3-64E5-45A7-BAD2-E721730B4ABE}"/>
              </a:ext>
            </a:extLst>
          </p:cNvPr>
          <p:cNvSpPr txBox="1">
            <a:spLocks/>
          </p:cNvSpPr>
          <p:nvPr/>
        </p:nvSpPr>
        <p:spPr>
          <a:xfrm>
            <a:off x="11111695" y="-950215"/>
            <a:ext cx="10523095" cy="5859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90000"/>
              </a:lnSpc>
              <a:spcBef>
                <a:spcPts val="2100"/>
              </a:spcBef>
              <a:spcAft>
                <a:spcPts val="0"/>
              </a:spcAft>
              <a:buClr>
                <a:schemeClr val="lt1"/>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90000"/>
              </a:lnSpc>
              <a:spcBef>
                <a:spcPts val="2100"/>
              </a:spcBef>
              <a:spcAft>
                <a:spcPts val="0"/>
              </a:spcAft>
              <a:buClr>
                <a:schemeClr val="lt1"/>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90000"/>
              </a:lnSpc>
              <a:spcBef>
                <a:spcPts val="2100"/>
              </a:spcBef>
              <a:spcAft>
                <a:spcPts val="0"/>
              </a:spcAft>
              <a:buClr>
                <a:schemeClr val="lt1"/>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6pPr>
            <a:lvl7pPr marL="3200400" marR="0" lvl="6"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7pPr>
            <a:lvl8pPr marL="3657600" marR="0" lvl="7" indent="-342900" algn="l" rtl="0">
              <a:lnSpc>
                <a:spcPct val="90000"/>
              </a:lnSpc>
              <a:spcBef>
                <a:spcPts val="2100"/>
              </a:spcBef>
              <a:spcAft>
                <a:spcPts val="0"/>
              </a:spcAft>
              <a:buClr>
                <a:schemeClr val="lt1"/>
              </a:buClr>
              <a:buSzPts val="1800"/>
              <a:buFont typeface="Arial"/>
              <a:buChar char="○"/>
              <a:defRPr sz="1900" b="0" i="0" u="none" strike="noStrike" cap="none">
                <a:solidFill>
                  <a:schemeClr val="dk2"/>
                </a:solidFill>
                <a:latin typeface="Arial"/>
                <a:ea typeface="Arial"/>
                <a:cs typeface="Arial"/>
                <a:sym typeface="Arial"/>
              </a:defRPr>
            </a:lvl8pPr>
            <a:lvl9pPr marL="4114800" marR="0" lvl="8" indent="-342900" algn="l" rtl="0">
              <a:lnSpc>
                <a:spcPct val="90000"/>
              </a:lnSpc>
              <a:spcBef>
                <a:spcPts val="2100"/>
              </a:spcBef>
              <a:spcAft>
                <a:spcPts val="2100"/>
              </a:spcAft>
              <a:buClr>
                <a:schemeClr val="lt1"/>
              </a:buClr>
              <a:buSzPts val="1800"/>
              <a:buFont typeface="Arial"/>
              <a:buChar char="■"/>
              <a:defRPr sz="1900" b="0" i="0" u="none" strike="noStrike" cap="none">
                <a:solidFill>
                  <a:schemeClr val="dk2"/>
                </a:solidFill>
                <a:latin typeface="Arial"/>
                <a:ea typeface="Arial"/>
                <a:cs typeface="Arial"/>
                <a:sym typeface="Arial"/>
              </a:defRPr>
            </a:lvl9pPr>
          </a:lstStyle>
          <a:p>
            <a:pPr marL="469900" indent="-190500">
              <a:lnSpc>
                <a:spcPct val="100000"/>
              </a:lnSpc>
              <a:buClr>
                <a:schemeClr val="dk1"/>
              </a:buClr>
              <a:buFont typeface="Arial"/>
              <a:buNone/>
            </a:pPr>
            <a:endParaRPr lang="en-US" dirty="0">
              <a:solidFill>
                <a:schemeClr val="dk1"/>
              </a:solidFill>
              <a:latin typeface="Open Sans"/>
              <a:ea typeface="Open Sans"/>
              <a:cs typeface="Open Sans"/>
              <a:sym typeface="Open Sans"/>
            </a:endParaRPr>
          </a:p>
        </p:txBody>
      </p:sp>
      <p:pic>
        <p:nvPicPr>
          <p:cNvPr id="7" name="Google Shape;259;p31">
            <a:extLst>
              <a:ext uri="{FF2B5EF4-FFF2-40B4-BE49-F238E27FC236}">
                <a16:creationId xmlns:a16="http://schemas.microsoft.com/office/drawing/2014/main" id="{6BAD8FFB-83D7-4228-BF0A-E6C5906DE872}"/>
              </a:ext>
            </a:extLst>
          </p:cNvPr>
          <p:cNvPicPr preferRelativeResize="0"/>
          <p:nvPr/>
        </p:nvPicPr>
        <p:blipFill rotWithShape="1">
          <a:blip r:embed="rId4"/>
          <a:srcRect/>
          <a:stretch/>
        </p:blipFill>
        <p:spPr>
          <a:xfrm>
            <a:off x="4028160" y="2550911"/>
            <a:ext cx="7940764" cy="35007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DOAJ: Directory of Open Access Journals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883018C2-D53A-4FE7-BB6E-80FF862977C6}"/>
              </a:ext>
            </a:extLst>
          </p:cNvPr>
          <p:cNvGraphicFramePr>
            <a:graphicFrameLocks noGrp="1"/>
          </p:cNvGraphicFramePr>
          <p:nvPr>
            <p:extLst>
              <p:ext uri="{D42A27DB-BD31-4B8C-83A1-F6EECF244321}">
                <p14:modId xmlns:p14="http://schemas.microsoft.com/office/powerpoint/2010/main" val="3286937788"/>
              </p:ext>
            </p:extLst>
          </p:nvPr>
        </p:nvGraphicFramePr>
        <p:xfrm>
          <a:off x="293570" y="1959015"/>
          <a:ext cx="11604860" cy="3657600"/>
        </p:xfrm>
        <a:graphic>
          <a:graphicData uri="http://schemas.openxmlformats.org/drawingml/2006/table">
            <a:tbl>
              <a:tblPr bandRow="1">
                <a:tableStyleId>{5C22544A-7EE6-4342-B048-85BDC9FD1C3A}</a:tableStyleId>
              </a:tblPr>
              <a:tblGrid>
                <a:gridCol w="2153493">
                  <a:extLst>
                    <a:ext uri="{9D8B030D-6E8A-4147-A177-3AD203B41FA5}">
                      <a16:colId xmlns:a16="http://schemas.microsoft.com/office/drawing/2014/main" val="2262977842"/>
                    </a:ext>
                  </a:extLst>
                </a:gridCol>
                <a:gridCol w="9451367">
                  <a:extLst>
                    <a:ext uri="{9D8B030D-6E8A-4147-A177-3AD203B41FA5}">
                      <a16:colId xmlns:a16="http://schemas.microsoft.com/office/drawing/2014/main" val="983561967"/>
                    </a:ext>
                  </a:extLst>
                </a:gridCol>
              </a:tblGrid>
              <a:tr h="2794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Directory of Open Access </a:t>
                      </a:r>
                      <a:r>
                        <a:rPr lang="fr-FR" sz="2000" dirty="0" err="1">
                          <a:effectLst/>
                          <a:latin typeface="Open Sans" panose="020B0606030504020204" pitchFamily="34" charset="0"/>
                          <a:ea typeface="Open Sans" panose="020B0606030504020204" pitchFamily="34" charset="0"/>
                          <a:cs typeface="Open Sans" panose="020B0606030504020204" pitchFamily="34" charset="0"/>
                        </a:rPr>
                        <a:t>Journals</a:t>
                      </a:r>
                      <a:endParaRPr lang="fr-FR" sz="2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bg1"/>
                    </a:solidFill>
                  </a:tcPr>
                </a:tc>
                <a:extLst>
                  <a:ext uri="{0D108BD9-81ED-4DB2-BD59-A6C34878D82A}">
                    <a16:rowId xmlns:a16="http://schemas.microsoft.com/office/drawing/2014/main" val="1713041911"/>
                  </a:ext>
                </a:extLst>
              </a:tr>
              <a:tr h="2794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Répertoire en ligne qui indexe et donne accès à des revues en libre accès, évaluées par des pairs ; recherche par sujet et par mot-clé. </a:t>
                      </a:r>
                    </a:p>
                  </a:txBody>
                  <a:tcPr marL="68580" marR="68580" marT="0" marB="0">
                    <a:solidFill>
                      <a:schemeClr val="bg1"/>
                    </a:solidFill>
                  </a:tcPr>
                </a:tc>
                <a:extLst>
                  <a:ext uri="{0D108BD9-81ED-4DB2-BD59-A6C34878D82A}">
                    <a16:rowId xmlns:a16="http://schemas.microsoft.com/office/drawing/2014/main" val="91939849"/>
                  </a:ext>
                </a:extLst>
              </a:tr>
              <a:tr h="2794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Plus de 14,000 revues en libre accès (11,300 sont consultables au niveau de l'article)</a:t>
                      </a:r>
                    </a:p>
                  </a:txBody>
                  <a:tcPr marL="68580" marR="68580" marT="0" marB="0">
                    <a:solidFill>
                      <a:schemeClr val="bg1"/>
                    </a:solidFill>
                  </a:tcPr>
                </a:tc>
                <a:extLst>
                  <a:ext uri="{0D108BD9-81ED-4DB2-BD59-A6C34878D82A}">
                    <a16:rowId xmlns:a16="http://schemas.microsoft.com/office/drawing/2014/main" val="1225154167"/>
                  </a:ext>
                </a:extLst>
              </a:tr>
              <a:tr h="2794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Articles de Journaux</a:t>
                      </a:r>
                    </a:p>
                  </a:txBody>
                  <a:tcPr marL="68580" marR="68580" marT="0" marB="0">
                    <a:solidFill>
                      <a:schemeClr val="bg1"/>
                    </a:solidFill>
                  </a:tcPr>
                </a:tc>
                <a:extLst>
                  <a:ext uri="{0D108BD9-81ED-4DB2-BD59-A6C34878D82A}">
                    <a16:rowId xmlns:a16="http://schemas.microsoft.com/office/drawing/2014/main" val="2054991564"/>
                  </a:ext>
                </a:extLst>
              </a:tr>
              <a:tr h="2667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solidFill>
                      <a:schemeClr val="bg1"/>
                    </a:solidFill>
                  </a:tcPr>
                </a:tc>
                <a:extLst>
                  <a:ext uri="{0D108BD9-81ED-4DB2-BD59-A6C34878D82A}">
                    <a16:rowId xmlns:a16="http://schemas.microsoft.com/office/drawing/2014/main" val="2542357172"/>
                  </a:ext>
                </a:extLst>
              </a:tr>
              <a:tr h="3048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Toutes les disciplines académiques</a:t>
                      </a:r>
                    </a:p>
                  </a:txBody>
                  <a:tcPr marL="68580" marR="68580" marT="0" marB="0">
                    <a:solidFill>
                      <a:schemeClr val="bg1"/>
                    </a:solidFill>
                  </a:tcPr>
                </a:tc>
                <a:extLst>
                  <a:ext uri="{0D108BD9-81ED-4DB2-BD59-A6C34878D82A}">
                    <a16:rowId xmlns:a16="http://schemas.microsoft.com/office/drawing/2014/main" val="303812427"/>
                  </a:ext>
                </a:extLst>
              </a:tr>
              <a:tr h="2667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Plus de 4.2 million d’articles</a:t>
                      </a:r>
                    </a:p>
                  </a:txBody>
                  <a:tcPr marL="68580" marR="68580" marT="0" marB="0">
                    <a:solidFill>
                      <a:schemeClr val="bg1"/>
                    </a:solidFill>
                  </a:tcPr>
                </a:tc>
                <a:extLst>
                  <a:ext uri="{0D108BD9-81ED-4DB2-BD59-A6C34878D82A}">
                    <a16:rowId xmlns:a16="http://schemas.microsoft.com/office/drawing/2014/main" val="3879710566"/>
                  </a:ext>
                </a:extLst>
              </a:tr>
            </a:tbl>
          </a:graphicData>
        </a:graphic>
      </p:graphicFrame>
      <p:sp>
        <p:nvSpPr>
          <p:cNvPr id="3" name="Rectangle 2">
            <a:extLst>
              <a:ext uri="{FF2B5EF4-FFF2-40B4-BE49-F238E27FC236}">
                <a16:creationId xmlns:a16="http://schemas.microsoft.com/office/drawing/2014/main" id="{C19E36E5-CC58-428B-937A-BA30526920A7}"/>
              </a:ext>
            </a:extLst>
          </p:cNvPr>
          <p:cNvSpPr/>
          <p:nvPr/>
        </p:nvSpPr>
        <p:spPr>
          <a:xfrm>
            <a:off x="293569" y="5897558"/>
            <a:ext cx="11107493" cy="707886"/>
          </a:xfrm>
          <a:prstGeom prst="rect">
            <a:avLst/>
          </a:prstGeom>
        </p:spPr>
        <p:txBody>
          <a:bodyPr wrap="square">
            <a:spAutoFit/>
          </a:bodyPr>
          <a:lstStyle/>
          <a:p>
            <a:pPr algn="just">
              <a:spcBef>
                <a:spcPts val="600"/>
              </a:spcBef>
              <a:spcAft>
                <a:spcPts val="600"/>
              </a:spcAft>
            </a:pPr>
            <a:r>
              <a:rPr lang="fr-FR" sz="2000" dirty="0">
                <a:latin typeface="Open Sans" panose="020B0604020202020204" charset="0"/>
                <a:ea typeface="Open Sans" panose="020B0604020202020204" charset="0"/>
                <a:cs typeface="Open Sans" panose="020B0604020202020204" charset="0"/>
              </a:rPr>
              <a:t>Note: La plupart des titres de DOAJ sont inclus dans les résultats de recherche de Research4Life avec </a:t>
            </a:r>
            <a:r>
              <a:rPr lang="fr-FR" sz="2000" dirty="0" err="1">
                <a:latin typeface="Open Sans" panose="020B0604020202020204" charset="0"/>
                <a:ea typeface="Open Sans" panose="020B0604020202020204" charset="0"/>
                <a:cs typeface="Open Sans" panose="020B0604020202020204" charset="0"/>
              </a:rPr>
              <a:t>Summon</a:t>
            </a:r>
            <a:r>
              <a:rPr lang="fr-FR" sz="2000" dirty="0">
                <a:latin typeface="Open Sans" panose="020B0604020202020204" charset="0"/>
                <a:ea typeface="Open Sans" panose="020B0604020202020204" charset="0"/>
                <a:cs typeface="Open Sans" panose="020B060402020202020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Thèses/Mémoires Portails et passerelles : </a:t>
            </a:r>
            <a:r>
              <a:rPr lang="en-US" sz="3200" dirty="0">
                <a:solidFill>
                  <a:srgbClr val="586F7C"/>
                </a:solidFill>
                <a:latin typeface="Open Sans"/>
                <a:ea typeface="Open Sans"/>
                <a:cs typeface="Open Sans"/>
                <a:sym typeface="Open Sans"/>
              </a:rPr>
              <a:t>DART-Europe</a:t>
            </a:r>
            <a:endParaRPr dirty="0"/>
          </a:p>
        </p:txBody>
      </p:sp>
      <p:sp>
        <p:nvSpPr>
          <p:cNvPr id="253" name="Google Shape;253;p35"/>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t>Disponible sur le site : </a:t>
            </a:r>
            <a:r>
              <a:rPr lang="fr-FR" u="sng" dirty="0">
                <a:solidFill>
                  <a:schemeClr val="accent5"/>
                </a:solidFill>
                <a:latin typeface="Open Sans" panose="020B0606030504020204" pitchFamily="34" charset="0"/>
                <a:ea typeface="Open Sans" panose="020B0606030504020204" pitchFamily="34" charset="0"/>
                <a:cs typeface="Open Sans" panose="020B0606030504020204" pitchFamily="34" charset="0"/>
              </a:rPr>
              <a:t>https://www.dart-europe.org/basic-search.php</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54" name="Google Shape;254;p35"/>
          <p:cNvSpPr txBox="1"/>
          <p:nvPr/>
        </p:nvSpPr>
        <p:spPr>
          <a:xfrm>
            <a:off x="241738" y="3598468"/>
            <a:ext cx="2501462" cy="1200288"/>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a:t>
            </a:r>
            <a:r>
              <a:rPr lang="en-US" sz="2400" b="0" i="0" u="none" strike="noStrike" cap="none" dirty="0">
                <a:solidFill>
                  <a:srgbClr val="3F3F3F"/>
                </a:solidFill>
                <a:latin typeface="Open Sans"/>
                <a:ea typeface="Open Sans"/>
                <a:cs typeface="Open Sans"/>
                <a:sym typeface="Open Sans"/>
              </a:rPr>
              <a:t>DART-Europe</a:t>
            </a:r>
            <a:endParaRPr sz="2400" b="0" i="0" u="none" strike="noStrike" cap="none" dirty="0">
              <a:solidFill>
                <a:srgbClr val="3F3F3F"/>
              </a:solidFill>
              <a:latin typeface="Open Sans"/>
              <a:ea typeface="Open Sans"/>
              <a:cs typeface="Open Sans"/>
              <a:sym typeface="Open Sans"/>
            </a:endParaRPr>
          </a:p>
        </p:txBody>
      </p:sp>
      <p:pic>
        <p:nvPicPr>
          <p:cNvPr id="6" name="Google Shape;276;p13">
            <a:extLst>
              <a:ext uri="{FF2B5EF4-FFF2-40B4-BE49-F238E27FC236}">
                <a16:creationId xmlns:a16="http://schemas.microsoft.com/office/drawing/2014/main" id="{24EA6A55-5458-40D8-ABEC-8BAAE20BE010}"/>
              </a:ext>
            </a:extLst>
          </p:cNvPr>
          <p:cNvPicPr preferRelativeResize="0"/>
          <p:nvPr/>
        </p:nvPicPr>
        <p:blipFill rotWithShape="1">
          <a:blip r:embed="rId3">
            <a:alphaModFix/>
          </a:blip>
          <a:srcRect/>
          <a:stretch/>
        </p:blipFill>
        <p:spPr>
          <a:xfrm>
            <a:off x="2870712" y="2589681"/>
            <a:ext cx="8869004" cy="3870111"/>
          </a:xfrm>
          <a:prstGeom prst="rect">
            <a:avLst/>
          </a:prstGeom>
          <a:noFill/>
          <a:ln>
            <a:noFill/>
          </a:ln>
        </p:spPr>
      </p:pic>
    </p:spTree>
    <p:extLst>
      <p:ext uri="{BB962C8B-B14F-4D97-AF65-F5344CB8AC3E}">
        <p14:creationId xmlns:p14="http://schemas.microsoft.com/office/powerpoint/2010/main" val="139724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DART-Europe (suite)</a:t>
            </a:r>
            <a:endParaRPr dirty="0"/>
          </a:p>
        </p:txBody>
      </p:sp>
      <p:graphicFrame>
        <p:nvGraphicFramePr>
          <p:cNvPr id="3" name="Tableau 2">
            <a:extLst>
              <a:ext uri="{FF2B5EF4-FFF2-40B4-BE49-F238E27FC236}">
                <a16:creationId xmlns:a16="http://schemas.microsoft.com/office/drawing/2014/main" id="{AA798594-3D8D-4A63-A245-2462EC182B91}"/>
              </a:ext>
            </a:extLst>
          </p:cNvPr>
          <p:cNvGraphicFramePr>
            <a:graphicFrameLocks noGrp="1"/>
          </p:cNvGraphicFramePr>
          <p:nvPr>
            <p:extLst>
              <p:ext uri="{D42A27DB-BD31-4B8C-83A1-F6EECF244321}">
                <p14:modId xmlns:p14="http://schemas.microsoft.com/office/powerpoint/2010/main" val="4092153498"/>
              </p:ext>
            </p:extLst>
          </p:nvPr>
        </p:nvGraphicFramePr>
        <p:xfrm>
          <a:off x="158877" y="2022836"/>
          <a:ext cx="11604860" cy="3657600"/>
        </p:xfrm>
        <a:graphic>
          <a:graphicData uri="http://schemas.openxmlformats.org/drawingml/2006/table">
            <a:tbl>
              <a:tblPr bandRow="1">
                <a:tableStyleId>{5C22544A-7EE6-4342-B048-85BDC9FD1C3A}</a:tableStyleId>
              </a:tblPr>
              <a:tblGrid>
                <a:gridCol w="2153493">
                  <a:extLst>
                    <a:ext uri="{9D8B030D-6E8A-4147-A177-3AD203B41FA5}">
                      <a16:colId xmlns:a16="http://schemas.microsoft.com/office/drawing/2014/main" val="3228105078"/>
                    </a:ext>
                  </a:extLst>
                </a:gridCol>
                <a:gridCol w="9451367">
                  <a:extLst>
                    <a:ext uri="{9D8B030D-6E8A-4147-A177-3AD203B41FA5}">
                      <a16:colId xmlns:a16="http://schemas.microsoft.com/office/drawing/2014/main" val="3010299663"/>
                    </a:ext>
                  </a:extLst>
                </a:gridCol>
              </a:tblGrid>
              <a:tr h="2794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Portail Dar-Europe</a:t>
                      </a:r>
                    </a:p>
                  </a:txBody>
                  <a:tcPr marL="68580" marR="68580" marT="0" marB="0">
                    <a:solidFill>
                      <a:schemeClr val="bg1"/>
                    </a:solidFill>
                  </a:tcPr>
                </a:tc>
                <a:extLst>
                  <a:ext uri="{0D108BD9-81ED-4DB2-BD59-A6C34878D82A}">
                    <a16:rowId xmlns:a16="http://schemas.microsoft.com/office/drawing/2014/main" val="1176454119"/>
                  </a:ext>
                </a:extLst>
              </a:tr>
              <a:tr h="2794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Portail européen des thèses ; recherche par mots-clés et par université, collection, pays et année</a:t>
                      </a:r>
                    </a:p>
                  </a:txBody>
                  <a:tcPr marL="68580" marR="68580" marT="0" marB="0">
                    <a:solidFill>
                      <a:schemeClr val="bg1"/>
                    </a:solidFill>
                  </a:tcPr>
                </a:tc>
                <a:extLst>
                  <a:ext uri="{0D108BD9-81ED-4DB2-BD59-A6C34878D82A}">
                    <a16:rowId xmlns:a16="http://schemas.microsoft.com/office/drawing/2014/main" val="1047241370"/>
                  </a:ext>
                </a:extLst>
              </a:tr>
              <a:tr h="2794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Partenariat des bibliothèques de recherche et des consortiums de bibliothèques</a:t>
                      </a:r>
                    </a:p>
                  </a:txBody>
                  <a:tcPr marL="68580" marR="68580" marT="0" marB="0">
                    <a:solidFill>
                      <a:schemeClr val="bg1"/>
                    </a:solidFill>
                  </a:tcPr>
                </a:tc>
                <a:extLst>
                  <a:ext uri="{0D108BD9-81ED-4DB2-BD59-A6C34878D82A}">
                    <a16:rowId xmlns:a16="http://schemas.microsoft.com/office/drawing/2014/main" val="2596990316"/>
                  </a:ext>
                </a:extLst>
              </a:tr>
              <a:tr h="2794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Thèses/Mémoires électroniques</a:t>
                      </a:r>
                    </a:p>
                  </a:txBody>
                  <a:tcPr marL="68580" marR="68580" marT="0" marB="0">
                    <a:solidFill>
                      <a:schemeClr val="bg1"/>
                    </a:solidFill>
                  </a:tcPr>
                </a:tc>
                <a:extLst>
                  <a:ext uri="{0D108BD9-81ED-4DB2-BD59-A6C34878D82A}">
                    <a16:rowId xmlns:a16="http://schemas.microsoft.com/office/drawing/2014/main" val="139353348"/>
                  </a:ext>
                </a:extLst>
              </a:tr>
              <a:tr h="266700">
                <a:tc>
                  <a:txBody>
                    <a:bodyPr/>
                    <a:lstStyle/>
                    <a:p>
                      <a:pPr algn="l">
                        <a:spcBef>
                          <a:spcPts val="600"/>
                        </a:spcBef>
                        <a:spcAft>
                          <a:spcPts val="0"/>
                        </a:spcAft>
                      </a:pPr>
                      <a:r>
                        <a:rPr lang="fr-FR" sz="200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solidFill>
                      <a:schemeClr val="bg1"/>
                    </a:solidFill>
                  </a:tcPr>
                </a:tc>
                <a:extLst>
                  <a:ext uri="{0D108BD9-81ED-4DB2-BD59-A6C34878D82A}">
                    <a16:rowId xmlns:a16="http://schemas.microsoft.com/office/drawing/2014/main" val="3280016274"/>
                  </a:ext>
                </a:extLst>
              </a:tr>
              <a:tr h="3048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Toutes les disciplines académiques</a:t>
                      </a:r>
                    </a:p>
                  </a:txBody>
                  <a:tcPr marL="68580" marR="68580" marT="0" marB="0">
                    <a:solidFill>
                      <a:schemeClr val="bg1"/>
                    </a:solidFill>
                  </a:tcPr>
                </a:tc>
                <a:extLst>
                  <a:ext uri="{0D108BD9-81ED-4DB2-BD59-A6C34878D82A}">
                    <a16:rowId xmlns:a16="http://schemas.microsoft.com/office/drawing/2014/main" val="1661357659"/>
                  </a:ext>
                </a:extLst>
              </a:tr>
              <a:tr h="26670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Plus de 1 170 000 thèses de recherche en libre accès ; provenant de 572 universités et de 28 pays</a:t>
                      </a:r>
                    </a:p>
                  </a:txBody>
                  <a:tcPr marL="68580" marR="68580" marT="0" marB="0">
                    <a:solidFill>
                      <a:schemeClr val="bg1"/>
                    </a:solidFill>
                  </a:tcPr>
                </a:tc>
                <a:extLst>
                  <a:ext uri="{0D108BD9-81ED-4DB2-BD59-A6C34878D82A}">
                    <a16:rowId xmlns:a16="http://schemas.microsoft.com/office/drawing/2014/main" val="374216038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DATAD-R</a:t>
            </a:r>
            <a:endParaRPr dirty="0"/>
          </a:p>
        </p:txBody>
      </p:sp>
      <p:sp>
        <p:nvSpPr>
          <p:cNvPr id="253" name="Google Shape;253;p35"/>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t>Disponible sur le site : </a:t>
            </a:r>
            <a:r>
              <a:rPr lang="en-US"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http://datad.aau.org/</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54" name="Google Shape;254;p35"/>
          <p:cNvSpPr txBox="1"/>
          <p:nvPr/>
        </p:nvSpPr>
        <p:spPr>
          <a:xfrm>
            <a:off x="241738" y="3598468"/>
            <a:ext cx="2501462" cy="1200288"/>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DATAD-R</a:t>
            </a:r>
            <a:endParaRPr sz="2400" b="0" i="0" u="none" strike="noStrike" cap="none" dirty="0">
              <a:solidFill>
                <a:srgbClr val="3F3F3F"/>
              </a:solidFill>
              <a:latin typeface="Open Sans"/>
              <a:ea typeface="Open Sans"/>
              <a:cs typeface="Open Sans"/>
              <a:sym typeface="Open Sans"/>
            </a:endParaRPr>
          </a:p>
        </p:txBody>
      </p:sp>
      <p:pic>
        <p:nvPicPr>
          <p:cNvPr id="6" name="Google Shape;292;p14">
            <a:extLst>
              <a:ext uri="{FF2B5EF4-FFF2-40B4-BE49-F238E27FC236}">
                <a16:creationId xmlns:a16="http://schemas.microsoft.com/office/drawing/2014/main" id="{C2D099AF-B677-4E10-B790-90058746D5D6}"/>
              </a:ext>
            </a:extLst>
          </p:cNvPr>
          <p:cNvPicPr preferRelativeResize="0"/>
          <p:nvPr/>
        </p:nvPicPr>
        <p:blipFill rotWithShape="1">
          <a:blip r:embed="rId4">
            <a:alphaModFix/>
          </a:blip>
          <a:srcRect/>
          <a:stretch/>
        </p:blipFill>
        <p:spPr>
          <a:xfrm>
            <a:off x="3288889" y="2754069"/>
            <a:ext cx="8322085" cy="3850903"/>
          </a:xfrm>
          <a:prstGeom prst="rect">
            <a:avLst/>
          </a:prstGeom>
          <a:noFill/>
          <a:ln>
            <a:noFill/>
          </a:ln>
        </p:spPr>
      </p:pic>
    </p:spTree>
    <p:extLst>
      <p:ext uri="{BB962C8B-B14F-4D97-AF65-F5344CB8AC3E}">
        <p14:creationId xmlns:p14="http://schemas.microsoft.com/office/powerpoint/2010/main" val="125924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DATAD-R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A1E3F59D-D060-46D2-913F-3592F0835523}"/>
              </a:ext>
            </a:extLst>
          </p:cNvPr>
          <p:cNvGraphicFramePr>
            <a:graphicFrameLocks noGrp="1"/>
          </p:cNvGraphicFramePr>
          <p:nvPr>
            <p:extLst>
              <p:ext uri="{D42A27DB-BD31-4B8C-83A1-F6EECF244321}">
                <p14:modId xmlns:p14="http://schemas.microsoft.com/office/powerpoint/2010/main" val="2990411753"/>
              </p:ext>
            </p:extLst>
          </p:nvPr>
        </p:nvGraphicFramePr>
        <p:xfrm>
          <a:off x="340093" y="1835163"/>
          <a:ext cx="10887349" cy="4721700"/>
        </p:xfrm>
        <a:graphic>
          <a:graphicData uri="http://schemas.openxmlformats.org/drawingml/2006/table">
            <a:tbl>
              <a:tblPr bandRow="1">
                <a:tableStyleId>{5C22544A-7EE6-4342-B048-85BDC9FD1C3A}</a:tableStyleId>
              </a:tblPr>
              <a:tblGrid>
                <a:gridCol w="2020345">
                  <a:extLst>
                    <a:ext uri="{9D8B030D-6E8A-4147-A177-3AD203B41FA5}">
                      <a16:colId xmlns:a16="http://schemas.microsoft.com/office/drawing/2014/main" val="2167428467"/>
                    </a:ext>
                  </a:extLst>
                </a:gridCol>
                <a:gridCol w="8867004">
                  <a:extLst>
                    <a:ext uri="{9D8B030D-6E8A-4147-A177-3AD203B41FA5}">
                      <a16:colId xmlns:a16="http://schemas.microsoft.com/office/drawing/2014/main" val="3578114145"/>
                    </a:ext>
                  </a:extLst>
                </a:gridCol>
              </a:tblGrid>
              <a:tr h="522407">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DATAD-R</a:t>
                      </a:r>
                    </a:p>
                  </a:txBody>
                  <a:tcPr marL="68580" marR="68580" marT="0" marB="0">
                    <a:solidFill>
                      <a:schemeClr val="bg1"/>
                    </a:solidFill>
                  </a:tcPr>
                </a:tc>
                <a:extLst>
                  <a:ext uri="{0D108BD9-81ED-4DB2-BD59-A6C34878D82A}">
                    <a16:rowId xmlns:a16="http://schemas.microsoft.com/office/drawing/2014/main" val="2238141538"/>
                  </a:ext>
                </a:extLst>
              </a:tr>
              <a:tr h="1044813">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Dépôt </a:t>
                      </a:r>
                      <a:r>
                        <a:rPr lang="fr-FR" sz="2000" dirty="0" err="1">
                          <a:effectLst/>
                          <a:latin typeface="Open Sans" panose="020B0606030504020204" pitchFamily="34" charset="0"/>
                          <a:ea typeface="Open Sans" panose="020B0606030504020204" pitchFamily="34" charset="0"/>
                          <a:cs typeface="Open Sans" panose="020B0606030504020204" pitchFamily="34" charset="0"/>
                        </a:rPr>
                        <a:t>DSpace</a:t>
                      </a:r>
                      <a:r>
                        <a:rPr lang="fr-FR" sz="2000" dirty="0">
                          <a:effectLst/>
                          <a:latin typeface="Open Sans" panose="020B0606030504020204" pitchFamily="34" charset="0"/>
                          <a:ea typeface="Open Sans" panose="020B0606030504020204" pitchFamily="34" charset="0"/>
                          <a:cs typeface="Open Sans" panose="020B0606030504020204" pitchFamily="34" charset="0"/>
                        </a:rPr>
                        <a:t> axé sur l'Afrique ; collecte, préserve et distribue des ressources numériques ; accès par mot-clé, communauté/collection, auteur et date ; consultable en anglais et en français.</a:t>
                      </a:r>
                    </a:p>
                  </a:txBody>
                  <a:tcPr marL="68580" marR="68580" marT="0" marB="0">
                    <a:solidFill>
                      <a:schemeClr val="bg1"/>
                    </a:solidFill>
                  </a:tcPr>
                </a:tc>
                <a:extLst>
                  <a:ext uri="{0D108BD9-81ED-4DB2-BD59-A6C34878D82A}">
                    <a16:rowId xmlns:a16="http://schemas.microsoft.com/office/drawing/2014/main" val="2386282821"/>
                  </a:ext>
                </a:extLst>
              </a:tr>
              <a:tr h="783610">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Institutions basées en Afrique </a:t>
                      </a:r>
                    </a:p>
                  </a:txBody>
                  <a:tcPr marL="68580" marR="68580" marT="0" marB="0">
                    <a:solidFill>
                      <a:schemeClr val="bg1"/>
                    </a:solidFill>
                  </a:tcPr>
                </a:tc>
                <a:extLst>
                  <a:ext uri="{0D108BD9-81ED-4DB2-BD59-A6C34878D82A}">
                    <a16:rowId xmlns:a16="http://schemas.microsoft.com/office/drawing/2014/main" val="3463723755"/>
                  </a:ext>
                </a:extLst>
              </a:tr>
              <a:tr h="522407">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Thèses et projets de recherche</a:t>
                      </a:r>
                    </a:p>
                  </a:txBody>
                  <a:tcPr marL="68580" marR="68580" marT="0" marB="0">
                    <a:solidFill>
                      <a:schemeClr val="bg1"/>
                    </a:solidFill>
                  </a:tcPr>
                </a:tc>
                <a:extLst>
                  <a:ext uri="{0D108BD9-81ED-4DB2-BD59-A6C34878D82A}">
                    <a16:rowId xmlns:a16="http://schemas.microsoft.com/office/drawing/2014/main" val="3764648437"/>
                  </a:ext>
                </a:extLst>
              </a:tr>
              <a:tr h="522407">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solidFill>
                      <a:schemeClr val="bg1"/>
                    </a:solidFill>
                  </a:tcPr>
                </a:tc>
                <a:extLst>
                  <a:ext uri="{0D108BD9-81ED-4DB2-BD59-A6C34878D82A}">
                    <a16:rowId xmlns:a16="http://schemas.microsoft.com/office/drawing/2014/main" val="3663007853"/>
                  </a:ext>
                </a:extLst>
              </a:tr>
              <a:tr h="522407">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Recherche académique dans toutes les disciplines</a:t>
                      </a:r>
                    </a:p>
                  </a:txBody>
                  <a:tcPr marL="68580" marR="68580" marT="0" marB="0">
                    <a:solidFill>
                      <a:schemeClr val="bg1"/>
                    </a:solidFill>
                  </a:tcPr>
                </a:tc>
                <a:extLst>
                  <a:ext uri="{0D108BD9-81ED-4DB2-BD59-A6C34878D82A}">
                    <a16:rowId xmlns:a16="http://schemas.microsoft.com/office/drawing/2014/main" val="3507511229"/>
                  </a:ext>
                </a:extLst>
              </a:tr>
              <a:tr h="629263">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6030504020204" pitchFamily="34" charset="0"/>
                          <a:ea typeface="Open Sans" panose="020B0606030504020204" pitchFamily="34" charset="0"/>
                          <a:cs typeface="Open Sans" panose="020B0606030504020204" pitchFamily="34" charset="0"/>
                        </a:rPr>
                        <a:t>~5000 projets de recherche et 30 000 mémoires  </a:t>
                      </a:r>
                    </a:p>
                  </a:txBody>
                  <a:tcPr marL="68580" marR="68580" marT="0" marB="0">
                    <a:solidFill>
                      <a:schemeClr val="bg1"/>
                    </a:solidFill>
                  </a:tcPr>
                </a:tc>
                <a:extLst>
                  <a:ext uri="{0D108BD9-81ED-4DB2-BD59-A6C34878D82A}">
                    <a16:rowId xmlns:a16="http://schemas.microsoft.com/office/drawing/2014/main" val="71035043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Global ETD</a:t>
            </a:r>
            <a:endParaRPr/>
          </a:p>
        </p:txBody>
      </p:sp>
      <p:sp>
        <p:nvSpPr>
          <p:cNvPr id="269" name="Google Shape;269;p3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t>Disponible sur le site :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http://search.ndltd.org/</a:t>
            </a:r>
            <a:endParaRPr dirty="0">
              <a:solidFill>
                <a:schemeClr val="accent5"/>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270" name="Google Shape;270;p37"/>
          <p:cNvSpPr txBox="1"/>
          <p:nvPr/>
        </p:nvSpPr>
        <p:spPr>
          <a:xfrm>
            <a:off x="194872" y="3757684"/>
            <a:ext cx="3822492"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Global ETD</a:t>
            </a:r>
            <a:endParaRPr sz="2400" b="0" i="0" u="none" strike="noStrike" cap="none" dirty="0">
              <a:solidFill>
                <a:srgbClr val="3F3F3F"/>
              </a:solidFill>
              <a:latin typeface="Open Sans"/>
              <a:ea typeface="Open Sans"/>
              <a:cs typeface="Open Sans"/>
              <a:sym typeface="Open Sans"/>
            </a:endParaRPr>
          </a:p>
        </p:txBody>
      </p:sp>
      <p:pic>
        <p:nvPicPr>
          <p:cNvPr id="271" name="Google Shape;271;p37"/>
          <p:cNvPicPr preferRelativeResize="0"/>
          <p:nvPr/>
        </p:nvPicPr>
        <p:blipFill rotWithShape="1">
          <a:blip r:embed="rId4">
            <a:alphaModFix/>
          </a:blip>
          <a:srcRect/>
          <a:stretch/>
        </p:blipFill>
        <p:spPr>
          <a:xfrm>
            <a:off x="4586067" y="2661389"/>
            <a:ext cx="6830692" cy="36362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Global ETD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345942E7-0383-408F-ADFA-B594EFFF6DA9}"/>
              </a:ext>
            </a:extLst>
          </p:cNvPr>
          <p:cNvGraphicFramePr>
            <a:graphicFrameLocks noGrp="1"/>
          </p:cNvGraphicFramePr>
          <p:nvPr>
            <p:extLst>
              <p:ext uri="{D42A27DB-BD31-4B8C-83A1-F6EECF244321}">
                <p14:modId xmlns:p14="http://schemas.microsoft.com/office/powerpoint/2010/main" val="2071022855"/>
              </p:ext>
            </p:extLst>
          </p:nvPr>
        </p:nvGraphicFramePr>
        <p:xfrm>
          <a:off x="353666" y="2039801"/>
          <a:ext cx="10538111" cy="4476745"/>
        </p:xfrm>
        <a:graphic>
          <a:graphicData uri="http://schemas.openxmlformats.org/drawingml/2006/table">
            <a:tbl>
              <a:tblPr bandRow="1">
                <a:tableStyleId>{5C22544A-7EE6-4342-B048-85BDC9FD1C3A}</a:tableStyleId>
              </a:tblPr>
              <a:tblGrid>
                <a:gridCol w="1955538">
                  <a:extLst>
                    <a:ext uri="{9D8B030D-6E8A-4147-A177-3AD203B41FA5}">
                      <a16:colId xmlns:a16="http://schemas.microsoft.com/office/drawing/2014/main" val="2137489572"/>
                    </a:ext>
                  </a:extLst>
                </a:gridCol>
                <a:gridCol w="8582573">
                  <a:extLst>
                    <a:ext uri="{9D8B030D-6E8A-4147-A177-3AD203B41FA5}">
                      <a16:colId xmlns:a16="http://schemas.microsoft.com/office/drawing/2014/main" val="3208432147"/>
                    </a:ext>
                  </a:extLst>
                </a:gridCol>
              </a:tblGrid>
              <a:tr h="68873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err="1">
                          <a:effectLst/>
                          <a:latin typeface="Open Sans" panose="020B0604020202020204" charset="0"/>
                          <a:ea typeface="Open Sans" panose="020B0604020202020204" charset="0"/>
                          <a:cs typeface="Open Sans" panose="020B0604020202020204" charset="0"/>
                        </a:rPr>
                        <a:t>Networked</a:t>
                      </a:r>
                      <a:r>
                        <a:rPr lang="fr-FR" sz="2000" dirty="0">
                          <a:effectLst/>
                          <a:latin typeface="Open Sans" panose="020B0604020202020204" charset="0"/>
                          <a:ea typeface="Open Sans" panose="020B0604020202020204" charset="0"/>
                          <a:cs typeface="Open Sans" panose="020B0604020202020204" charset="0"/>
                        </a:rPr>
                        <a:t> Digital Library of </a:t>
                      </a:r>
                      <a:r>
                        <a:rPr lang="fr-FR" sz="2000" dirty="0" err="1">
                          <a:effectLst/>
                          <a:latin typeface="Open Sans" panose="020B0604020202020204" charset="0"/>
                          <a:ea typeface="Open Sans" panose="020B0604020202020204" charset="0"/>
                          <a:cs typeface="Open Sans" panose="020B0604020202020204" charset="0"/>
                        </a:rPr>
                        <a:t>Theses</a:t>
                      </a:r>
                      <a:r>
                        <a:rPr lang="fr-FR" sz="2000" dirty="0">
                          <a:effectLst/>
                          <a:latin typeface="Open Sans" panose="020B0604020202020204" charset="0"/>
                          <a:ea typeface="Open Sans" panose="020B0604020202020204" charset="0"/>
                          <a:cs typeface="Open Sans" panose="020B0604020202020204" charset="0"/>
                        </a:rPr>
                        <a:t> and Dissertations</a:t>
                      </a:r>
                    </a:p>
                  </a:txBody>
                  <a:tcPr marL="68580" marR="68580" marT="0" marB="0">
                    <a:solidFill>
                      <a:schemeClr val="bg1"/>
                    </a:solidFill>
                  </a:tcPr>
                </a:tc>
                <a:extLst>
                  <a:ext uri="{0D108BD9-81ED-4DB2-BD59-A6C34878D82A}">
                    <a16:rowId xmlns:a16="http://schemas.microsoft.com/office/drawing/2014/main" val="1579207714"/>
                  </a:ext>
                </a:extLst>
              </a:tr>
              <a:tr h="1033095">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Index des thèses et mémoires électroniques ; accès par recherche par mots clés ; la plupart des résultats contiennent le titre, le résumé et un lien vers le texte intégral</a:t>
                      </a:r>
                    </a:p>
                  </a:txBody>
                  <a:tcPr marL="68580" marR="68580" marT="0" marB="0">
                    <a:solidFill>
                      <a:schemeClr val="bg1"/>
                    </a:solidFill>
                  </a:tcPr>
                </a:tc>
                <a:extLst>
                  <a:ext uri="{0D108BD9-81ED-4DB2-BD59-A6C34878D82A}">
                    <a16:rowId xmlns:a16="http://schemas.microsoft.com/office/drawing/2014/main" val="390086062"/>
                  </a:ext>
                </a:extLst>
              </a:tr>
              <a:tr h="68873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Institutions académiques dans le monde entier</a:t>
                      </a:r>
                    </a:p>
                  </a:txBody>
                  <a:tcPr marL="68580" marR="68580" marT="0" marB="0">
                    <a:solidFill>
                      <a:schemeClr val="bg1"/>
                    </a:solidFill>
                  </a:tcPr>
                </a:tc>
                <a:extLst>
                  <a:ext uri="{0D108BD9-81ED-4DB2-BD59-A6C34878D82A}">
                    <a16:rowId xmlns:a16="http://schemas.microsoft.com/office/drawing/2014/main" val="3468990922"/>
                  </a:ext>
                </a:extLst>
              </a:tr>
              <a:tr h="68873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Voir ci-dessus</a:t>
                      </a:r>
                    </a:p>
                  </a:txBody>
                  <a:tcPr marL="68580" marR="68580" marT="0" marB="0">
                    <a:solidFill>
                      <a:schemeClr val="bg1"/>
                    </a:solidFill>
                  </a:tcPr>
                </a:tc>
                <a:extLst>
                  <a:ext uri="{0D108BD9-81ED-4DB2-BD59-A6C34878D82A}">
                    <a16:rowId xmlns:a16="http://schemas.microsoft.com/office/drawing/2014/main" val="2305047325"/>
                  </a:ext>
                </a:extLst>
              </a:tr>
              <a:tr h="344365">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Oui</a:t>
                      </a:r>
                    </a:p>
                  </a:txBody>
                  <a:tcPr marL="68580" marR="68580" marT="0" marB="0">
                    <a:solidFill>
                      <a:schemeClr val="bg1"/>
                    </a:solidFill>
                  </a:tcPr>
                </a:tc>
                <a:extLst>
                  <a:ext uri="{0D108BD9-81ED-4DB2-BD59-A6C34878D82A}">
                    <a16:rowId xmlns:a16="http://schemas.microsoft.com/office/drawing/2014/main" val="3339726883"/>
                  </a:ext>
                </a:extLst>
              </a:tr>
              <a:tr h="344365">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Toutes les disciplines universitaires</a:t>
                      </a:r>
                    </a:p>
                  </a:txBody>
                  <a:tcPr marL="68580" marR="68580" marT="0" marB="0">
                    <a:solidFill>
                      <a:schemeClr val="bg1"/>
                    </a:solidFill>
                  </a:tcPr>
                </a:tc>
                <a:extLst>
                  <a:ext uri="{0D108BD9-81ED-4DB2-BD59-A6C34878D82A}">
                    <a16:rowId xmlns:a16="http://schemas.microsoft.com/office/drawing/2014/main" val="1493319134"/>
                  </a:ext>
                </a:extLst>
              </a:tr>
              <a:tr h="68873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Plus de 5,9 millions de documents</a:t>
                      </a:r>
                    </a:p>
                  </a:txBody>
                  <a:tcPr marL="68580" marR="68580" marT="0" marB="0">
                    <a:solidFill>
                      <a:schemeClr val="bg1"/>
                    </a:solidFill>
                  </a:tcPr>
                </a:tc>
                <a:extLst>
                  <a:ext uri="{0D108BD9-81ED-4DB2-BD59-A6C34878D82A}">
                    <a16:rowId xmlns:a16="http://schemas.microsoft.com/office/drawing/2014/main" val="6537419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374072" y="379271"/>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err="1">
                <a:solidFill>
                  <a:srgbClr val="586F7C"/>
                </a:solidFill>
                <a:latin typeface="Open Sans"/>
                <a:ea typeface="Open Sans"/>
                <a:cs typeface="Open Sans"/>
                <a:sym typeface="Open Sans"/>
              </a:rPr>
              <a:t>Objectifs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d’apprentissage</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4" y="2014144"/>
            <a:ext cx="10807729"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Prendre connaissance des ressources supplémentaires existantes qui sont interdisciplinaires et bénéfiques pour au moins deux ou plusieurs des sujets thématiques de Research4Life</a:t>
            </a:r>
            <a:r>
              <a:rPr lang="en-US" dirty="0">
                <a:solidFill>
                  <a:srgbClr val="424242"/>
                </a:solidFill>
                <a:latin typeface="Open Sans"/>
                <a:ea typeface="Open Sans"/>
                <a:cs typeface="Open Sans"/>
                <a:sym typeface="Open Sans"/>
              </a:rPr>
              <a:t>.</a:t>
            </a:r>
            <a:endParaRPr dirty="0">
              <a:solidFill>
                <a:srgbClr val="424242"/>
              </a:solidFill>
            </a:endParaRPr>
          </a:p>
          <a:p>
            <a:pPr marL="355600" lvl="0" indent="-342900">
              <a:lnSpc>
                <a:spcPct val="150000"/>
              </a:lnSpc>
              <a:spcBef>
                <a:spcPts val="0"/>
              </a:spcBef>
              <a:buClr>
                <a:schemeClr val="dk2"/>
              </a:buClr>
              <a:buSzPts val="2200"/>
            </a:pPr>
            <a:r>
              <a:rPr lang="fr-FR" dirty="0">
                <a:solidFill>
                  <a:srgbClr val="424242"/>
                </a:solidFill>
                <a:latin typeface="Open Sans"/>
                <a:ea typeface="Open Sans"/>
                <a:cs typeface="Open Sans"/>
                <a:sym typeface="Open Sans"/>
              </a:rPr>
              <a:t>Comprendre les collections supplémentaires et comment les utiliser</a:t>
            </a:r>
            <a:r>
              <a:rPr lang="en-US" dirty="0">
                <a:solidFill>
                  <a:srgbClr val="424242"/>
                </a:solidFill>
                <a:latin typeface="Open Sans"/>
                <a:ea typeface="Open Sans"/>
                <a:cs typeface="Open Sans"/>
                <a:sym typeface="Open Sans"/>
              </a:rPr>
              <a:t>.</a:t>
            </a:r>
            <a:endParaRPr dirty="0">
              <a:solidFill>
                <a:srgbClr val="42424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93777d63b4_0_0"/>
          <p:cNvSpPr txBox="1">
            <a:spLocks noGrp="1"/>
          </p:cNvSpPr>
          <p:nvPr>
            <p:ph type="title"/>
          </p:nvPr>
        </p:nvSpPr>
        <p:spPr>
          <a:xfrm>
            <a:off x="0" y="404400"/>
            <a:ext cx="9098280" cy="1055400"/>
          </a:xfrm>
          <a:prstGeom prst="rect">
            <a:avLst/>
          </a:prstGeom>
          <a:noFill/>
          <a:ln>
            <a:noFill/>
          </a:ln>
        </p:spPr>
        <p:txBody>
          <a:bodyPr spcFirstLastPara="1" wrap="square" lIns="91425" tIns="45700" rIns="91425" bIns="45700" anchor="ctr" anchorCtr="0">
            <a:noAutofit/>
          </a:bodyPr>
          <a:lstStyle/>
          <a:p>
            <a:pPr lvl="0"/>
            <a:r>
              <a:rPr lang="en-US" sz="3200" dirty="0">
                <a:solidFill>
                  <a:schemeClr val="dk2"/>
                </a:solidFill>
                <a:latin typeface="Open Sans"/>
                <a:ea typeface="Open Sans"/>
                <a:cs typeface="Open Sans"/>
                <a:sym typeface="Open Sans"/>
              </a:rPr>
              <a:t>ProQuest </a:t>
            </a:r>
            <a:r>
              <a:rPr lang="fr-FR" sz="3200" dirty="0">
                <a:solidFill>
                  <a:schemeClr val="dk2"/>
                </a:solidFill>
                <a:latin typeface="Open Sans"/>
                <a:ea typeface="Open Sans"/>
                <a:cs typeface="Open Sans"/>
                <a:sym typeface="Open Sans"/>
              </a:rPr>
              <a:t>Thèses et mémoires à l'échelle mondiale</a:t>
            </a:r>
            <a:endParaRPr sz="3200" dirty="0">
              <a:solidFill>
                <a:schemeClr val="dk2"/>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sz="2800" dirty="0">
              <a:solidFill>
                <a:srgbClr val="888888"/>
              </a:solidFill>
            </a:endParaRPr>
          </a:p>
        </p:txBody>
      </p:sp>
      <p:sp>
        <p:nvSpPr>
          <p:cNvPr id="322" name="Google Shape;322;g193777d63b4_0_0"/>
          <p:cNvSpPr txBox="1">
            <a:spLocks noGrp="1"/>
          </p:cNvSpPr>
          <p:nvPr>
            <p:ph type="body" idx="1"/>
          </p:nvPr>
        </p:nvSpPr>
        <p:spPr>
          <a:xfrm>
            <a:off x="680324" y="1651300"/>
            <a:ext cx="11344035" cy="4403100"/>
          </a:xfrm>
          <a:prstGeom prst="rect">
            <a:avLst/>
          </a:prstGeom>
          <a:noFill/>
          <a:ln>
            <a:noFill/>
          </a:ln>
        </p:spPr>
        <p:txBody>
          <a:bodyPr spcFirstLastPara="1" wrap="square" lIns="91425" tIns="45700" rIns="91425" bIns="45700" anchor="t" anchorCtr="0">
            <a:noAutofit/>
          </a:bodyPr>
          <a:lstStyle/>
          <a:p>
            <a:pPr marL="0" lvl="0" indent="0">
              <a:buNone/>
            </a:pPr>
            <a:r>
              <a:rPr lang="fr-FR" dirty="0"/>
              <a:t>Voir la liste des </a:t>
            </a:r>
            <a:r>
              <a:rPr lang="fr-FR" b="1" dirty="0"/>
              <a:t>Bases de données </a:t>
            </a:r>
            <a:r>
              <a:rPr lang="fr-FR" dirty="0"/>
              <a:t>du portail de contenu unifié Research4Life ; cliquer sur </a:t>
            </a:r>
            <a:r>
              <a:rPr lang="fr-FR" b="1" dirty="0"/>
              <a:t>P</a:t>
            </a:r>
            <a:endParaRPr b="1" dirty="0"/>
          </a:p>
        </p:txBody>
      </p:sp>
      <p:sp>
        <p:nvSpPr>
          <p:cNvPr id="323" name="Google Shape;323;g193777d63b4_0_0"/>
          <p:cNvSpPr txBox="1"/>
          <p:nvPr/>
        </p:nvSpPr>
        <p:spPr>
          <a:xfrm>
            <a:off x="365760" y="3013500"/>
            <a:ext cx="2549340"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SzPts val="2400"/>
            </a:pPr>
            <a:r>
              <a:rPr lang="en-US" sz="2400" dirty="0">
                <a:solidFill>
                  <a:srgbClr val="3F3F3F"/>
                </a:solidFill>
                <a:latin typeface="Open Sans"/>
                <a:ea typeface="Open Sans"/>
                <a:cs typeface="Open Sans"/>
                <a:sym typeface="Open Sans"/>
              </a:rPr>
              <a:t>Page de recherche pour ProQuest</a:t>
            </a:r>
            <a:endParaRPr sz="2400" b="0" i="0" u="none" strike="noStrike" cap="none" dirty="0">
              <a:solidFill>
                <a:srgbClr val="3F3F3F"/>
              </a:solidFill>
              <a:latin typeface="Open Sans"/>
              <a:ea typeface="Open Sans"/>
              <a:cs typeface="Open Sans"/>
              <a:sym typeface="Open Sans"/>
            </a:endParaRPr>
          </a:p>
        </p:txBody>
      </p:sp>
      <p:pic>
        <p:nvPicPr>
          <p:cNvPr id="324" name="Google Shape;324;g193777d63b4_0_0"/>
          <p:cNvPicPr preferRelativeResize="0"/>
          <p:nvPr/>
        </p:nvPicPr>
        <p:blipFill rotWithShape="1">
          <a:blip r:embed="rId3">
            <a:alphaModFix/>
          </a:blip>
          <a:srcRect/>
          <a:stretch/>
        </p:blipFill>
        <p:spPr>
          <a:xfrm>
            <a:off x="3316727" y="2219258"/>
            <a:ext cx="8194948" cy="44972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193777d63b4_0_6"/>
          <p:cNvSpPr txBox="1">
            <a:spLocks noGrp="1"/>
          </p:cNvSpPr>
          <p:nvPr>
            <p:ph type="title"/>
          </p:nvPr>
        </p:nvSpPr>
        <p:spPr>
          <a:xfrm>
            <a:off x="0" y="23729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dirty="0">
                <a:solidFill>
                  <a:srgbClr val="586F7C"/>
                </a:solidFill>
                <a:latin typeface="Open Sans"/>
                <a:ea typeface="Open Sans"/>
                <a:cs typeface="Open Sans"/>
                <a:sym typeface="Open Sans"/>
              </a:rPr>
              <a:t>ProQuest (suite)</a:t>
            </a:r>
            <a:endParaRPr sz="3200" dirty="0">
              <a:solidFill>
                <a:srgbClr val="586F7C"/>
              </a:solidFill>
              <a:latin typeface="Open Sans"/>
              <a:ea typeface="Open Sans"/>
              <a:cs typeface="Open Sans"/>
              <a:sym typeface="Open Sans"/>
            </a:endParaRPr>
          </a:p>
        </p:txBody>
      </p:sp>
      <p:graphicFrame>
        <p:nvGraphicFramePr>
          <p:cNvPr id="3" name="Tableau 2">
            <a:extLst>
              <a:ext uri="{FF2B5EF4-FFF2-40B4-BE49-F238E27FC236}">
                <a16:creationId xmlns:a16="http://schemas.microsoft.com/office/drawing/2014/main" id="{AE6A075D-742A-4954-A118-C4D65640D60B}"/>
              </a:ext>
            </a:extLst>
          </p:cNvPr>
          <p:cNvGraphicFramePr>
            <a:graphicFrameLocks noGrp="1"/>
          </p:cNvGraphicFramePr>
          <p:nvPr>
            <p:extLst>
              <p:ext uri="{D42A27DB-BD31-4B8C-83A1-F6EECF244321}">
                <p14:modId xmlns:p14="http://schemas.microsoft.com/office/powerpoint/2010/main" val="4259027959"/>
              </p:ext>
            </p:extLst>
          </p:nvPr>
        </p:nvGraphicFramePr>
        <p:xfrm>
          <a:off x="124560" y="1830008"/>
          <a:ext cx="10817760" cy="4751986"/>
        </p:xfrm>
        <a:graphic>
          <a:graphicData uri="http://schemas.openxmlformats.org/drawingml/2006/table">
            <a:tbl>
              <a:tblPr firstRow="1" firstCol="1" bandRow="1"/>
              <a:tblGrid>
                <a:gridCol w="2194112">
                  <a:extLst>
                    <a:ext uri="{9D8B030D-6E8A-4147-A177-3AD203B41FA5}">
                      <a16:colId xmlns:a16="http://schemas.microsoft.com/office/drawing/2014/main" val="725078682"/>
                    </a:ext>
                  </a:extLst>
                </a:gridCol>
                <a:gridCol w="8623648">
                  <a:extLst>
                    <a:ext uri="{9D8B030D-6E8A-4147-A177-3AD203B41FA5}">
                      <a16:colId xmlns:a16="http://schemas.microsoft.com/office/drawing/2014/main" val="2459461688"/>
                    </a:ext>
                  </a:extLst>
                </a:gridCol>
              </a:tblGrid>
              <a:tr h="598714">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dirty="0" err="1">
                          <a:effectLst/>
                          <a:latin typeface="Open Sans" panose="020B0606030504020204" pitchFamily="34" charset="0"/>
                          <a:ea typeface="Open Sans" panose="020B0606030504020204" pitchFamily="34" charset="0"/>
                          <a:cs typeface="Open Sans" panose="020B0606030504020204" pitchFamily="34" charset="0"/>
                        </a:rPr>
                        <a:t>ProQuest</a:t>
                      </a:r>
                      <a:r>
                        <a:rPr lang="fr-FR" sz="1800" dirty="0">
                          <a:effectLst/>
                          <a:latin typeface="Open Sans" panose="020B0606030504020204" pitchFamily="34" charset="0"/>
                          <a:ea typeface="Open Sans" panose="020B0606030504020204" pitchFamily="34" charset="0"/>
                          <a:cs typeface="Open Sans" panose="020B0606030504020204" pitchFamily="34" charset="0"/>
                        </a:rPr>
                        <a:t>/</a:t>
                      </a:r>
                      <a:r>
                        <a:rPr lang="fr-FR" sz="1800" dirty="0" err="1">
                          <a:effectLst/>
                          <a:latin typeface="Open Sans" panose="020B0606030504020204" pitchFamily="34" charset="0"/>
                          <a:ea typeface="Open Sans" panose="020B0606030504020204" pitchFamily="34" charset="0"/>
                          <a:cs typeface="Open Sans" panose="020B0606030504020204" pitchFamily="34" charset="0"/>
                        </a:rPr>
                        <a:t>Clarivate</a:t>
                      </a:r>
                      <a:endParaRPr lang="fr-FR" sz="1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225490"/>
                  </a:ext>
                </a:extLst>
              </a:tr>
              <a:tr h="1210975">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dirty="0">
                          <a:effectLst/>
                          <a:latin typeface="Open Sans" panose="020B0606030504020204" pitchFamily="34" charset="0"/>
                          <a:ea typeface="Open Sans" panose="020B0606030504020204" pitchFamily="34" charset="0"/>
                          <a:cs typeface="Open Sans" panose="020B0606030504020204" pitchFamily="34" charset="0"/>
                        </a:rPr>
                        <a:t>La base de données ProQuest Dissertations &amp; Theses Global (PQDT) est une collection complète de thèses et de mémoires multidisciplinaires du monde entier, offrant plus de 5 millions de citations et 3 millions de textes intégraux provenant de milliers d'universités.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761025"/>
                  </a:ext>
                </a:extLst>
              </a:tr>
              <a:tr h="598714">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Source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dirty="0">
                          <a:effectLst/>
                          <a:latin typeface="Open Sans" panose="020B0606030504020204" pitchFamily="34" charset="0"/>
                          <a:ea typeface="Open Sans" panose="020B0606030504020204" pitchFamily="34" charset="0"/>
                          <a:cs typeface="Open Sans" panose="020B0606030504020204" pitchFamily="34" charset="0"/>
                        </a:rPr>
                        <a:t>Les publications proviennent d'universités du monde entier, bien qu'un pourcentage important provienne des pays du Nord.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478500"/>
                  </a:ext>
                </a:extLst>
              </a:tr>
              <a:tr h="598714">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Thèses et mémoires électroniques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920"/>
                  </a:ext>
                </a:extLst>
              </a:tr>
              <a:tr h="292584">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828281"/>
                  </a:ext>
                </a:extLst>
              </a:tr>
              <a:tr h="292584">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Sujet traité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Toutes les disciplines universitaires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979219"/>
                  </a:ext>
                </a:extLst>
              </a:tr>
              <a:tr h="598714">
                <a:tc>
                  <a:txBody>
                    <a:bodyPr/>
                    <a:lstStyle/>
                    <a:p>
                      <a:pPr>
                        <a:lnSpc>
                          <a:spcPct val="107000"/>
                        </a:lnSpc>
                        <a:spcAft>
                          <a:spcPts val="0"/>
                        </a:spcAft>
                      </a:pPr>
                      <a:r>
                        <a:rPr lang="fr-FR" sz="1800">
                          <a:effectLst/>
                          <a:latin typeface="Open Sans" panose="020B0606030504020204" pitchFamily="34" charset="0"/>
                          <a:ea typeface="Open Sans" panose="020B0606030504020204" pitchFamily="34" charset="0"/>
                          <a:cs typeface="Open Sans" panose="020B0606030504020204" pitchFamily="34"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fr-FR" sz="1800" dirty="0">
                          <a:effectLst/>
                          <a:latin typeface="Open Sans" panose="020B0606030504020204" pitchFamily="34" charset="0"/>
                          <a:ea typeface="Open Sans" panose="020B0606030504020204" pitchFamily="34" charset="0"/>
                          <a:cs typeface="Open Sans" panose="020B0606030504020204" pitchFamily="34" charset="0"/>
                        </a:rPr>
                        <a:t>Plus de 5 millions de titres ; pour plus d'informations, voir </a:t>
                      </a:r>
                      <a:r>
                        <a:rPr lang="fr-FR" sz="1800" dirty="0">
                          <a:effectLst/>
                          <a:latin typeface="Open Sans" panose="020B0606030504020204" pitchFamily="34" charset="0"/>
                          <a:ea typeface="Open Sans" panose="020B0606030504020204" pitchFamily="34" charset="0"/>
                          <a:cs typeface="Open Sans" panose="020B0606030504020204" pitchFamily="34" charset="0"/>
                          <a:hlinkClick r:id="rId3"/>
                        </a:rPr>
                        <a:t>https://about.proquest.com/en/products-services/pqdtglobal/</a:t>
                      </a:r>
                      <a:endParaRPr lang="fr-FR" sz="18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0"/>
                        </a:spcAft>
                      </a:pPr>
                      <a:r>
                        <a:rPr lang="fr-FR" sz="1800" dirty="0">
                          <a:effectLst/>
                          <a:latin typeface="Open Sans" panose="020B0606030504020204" pitchFamily="34" charset="0"/>
                          <a:ea typeface="Open Sans" panose="020B0606030504020204" pitchFamily="34" charset="0"/>
                          <a:cs typeface="Open Sans" panose="020B0606030504020204" pitchFamily="34" charset="0"/>
                        </a:rPr>
                        <a:t>N'oubliez pas que l'accès se fait via le portail de contenu unifié de Research4Life.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90596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0a5cbae029_0_1"/>
          <p:cNvSpPr txBox="1">
            <a:spLocks noGrp="1"/>
          </p:cNvSpPr>
          <p:nvPr>
            <p:ph type="title"/>
          </p:nvPr>
        </p:nvSpPr>
        <p:spPr>
          <a:xfrm>
            <a:off x="-1" y="378812"/>
            <a:ext cx="7870785"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sz="3200" dirty="0">
                <a:solidFill>
                  <a:srgbClr val="586F7C"/>
                </a:solidFill>
                <a:latin typeface="Open Sans"/>
                <a:ea typeface="Open Sans"/>
                <a:cs typeface="Open Sans"/>
                <a:sym typeface="Open Sans"/>
              </a:rPr>
              <a:t>OUTILS DIVERS - Recherche </a:t>
            </a:r>
            <a:r>
              <a:rPr lang="en-US" sz="3200" dirty="0" err="1">
                <a:solidFill>
                  <a:srgbClr val="586F7C"/>
                </a:solidFill>
                <a:latin typeface="Open Sans"/>
                <a:ea typeface="Open Sans"/>
                <a:cs typeface="Open Sans"/>
                <a:sym typeface="Open Sans"/>
              </a:rPr>
              <a:t>personnalisée</a:t>
            </a:r>
            <a:r>
              <a:rPr lang="en-US" sz="3200" dirty="0">
                <a:solidFill>
                  <a:srgbClr val="586F7C"/>
                </a:solidFill>
                <a:latin typeface="Open Sans"/>
                <a:ea typeface="Open Sans"/>
                <a:cs typeface="Open Sans"/>
                <a:sym typeface="Open Sans"/>
              </a:rPr>
              <a:t> Google (Google Custom Search)</a:t>
            </a:r>
            <a:endParaRPr sz="3200" dirty="0">
              <a:solidFill>
                <a:srgbClr val="586F7C"/>
              </a:solidFill>
              <a:latin typeface="Open Sans"/>
              <a:ea typeface="Open Sans"/>
              <a:cs typeface="Open Sans"/>
              <a:sym typeface="Open Sans"/>
            </a:endParaRPr>
          </a:p>
        </p:txBody>
      </p:sp>
      <p:sp>
        <p:nvSpPr>
          <p:cNvPr id="285" name="Google Shape;285;g10a5cbae029_0_1"/>
          <p:cNvSpPr txBox="1">
            <a:spLocks noGrp="1"/>
          </p:cNvSpPr>
          <p:nvPr>
            <p:ph type="body" idx="1"/>
          </p:nvPr>
        </p:nvSpPr>
        <p:spPr>
          <a:xfrm>
            <a:off x="1" y="1601404"/>
            <a:ext cx="11988300" cy="816300"/>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en-US" sz="2200" dirty="0">
                <a:solidFill>
                  <a:srgbClr val="42424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Dans Google, recherché : </a:t>
            </a:r>
            <a:r>
              <a:rPr lang="en-US" sz="22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I</a:t>
            </a:r>
            <a:r>
              <a:rPr lang="en-US" sz="22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ntergovernmental Organization Search Engine – Google </a:t>
            </a:r>
            <a:r>
              <a:rPr lang="en-US" sz="2200" dirty="0" err="1">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ou</a:t>
            </a:r>
            <a:r>
              <a:rPr lang="en-US" sz="2200"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2200" b="1" dirty="0">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Non-governmental Organization Search Engine - Google</a:t>
            </a:r>
            <a:endParaRPr dirty="0">
              <a:solidFill>
                <a:schemeClr val="dk1"/>
              </a:solidFill>
            </a:endParaRPr>
          </a:p>
        </p:txBody>
      </p:sp>
      <p:pic>
        <p:nvPicPr>
          <p:cNvPr id="286" name="Google Shape;286;g10a5cbae029_0_1"/>
          <p:cNvPicPr preferRelativeResize="0"/>
          <p:nvPr/>
        </p:nvPicPr>
        <p:blipFill rotWithShape="1">
          <a:blip r:embed="rId3">
            <a:alphaModFix/>
          </a:blip>
          <a:srcRect/>
          <a:stretch/>
        </p:blipFill>
        <p:spPr>
          <a:xfrm>
            <a:off x="85725" y="2553472"/>
            <a:ext cx="5894946" cy="4067175"/>
          </a:xfrm>
          <a:prstGeom prst="rect">
            <a:avLst/>
          </a:prstGeom>
          <a:noFill/>
          <a:ln>
            <a:noFill/>
          </a:ln>
        </p:spPr>
      </p:pic>
      <p:pic>
        <p:nvPicPr>
          <p:cNvPr id="287" name="Google Shape;287;g10a5cbae029_0_1"/>
          <p:cNvPicPr preferRelativeResize="0"/>
          <p:nvPr/>
        </p:nvPicPr>
        <p:blipFill rotWithShape="1">
          <a:blip r:embed="rId4">
            <a:alphaModFix/>
          </a:blip>
          <a:srcRect/>
          <a:stretch/>
        </p:blipFill>
        <p:spPr>
          <a:xfrm>
            <a:off x="5881816" y="2559414"/>
            <a:ext cx="6310184" cy="4236718"/>
          </a:xfrm>
          <a:prstGeom prst="rect">
            <a:avLst/>
          </a:prstGeom>
          <a:noFill/>
          <a:ln>
            <a:noFill/>
          </a:ln>
        </p:spPr>
      </p:pic>
      <p:cxnSp>
        <p:nvCxnSpPr>
          <p:cNvPr id="288" name="Google Shape;288;g10a5cbae029_0_1"/>
          <p:cNvCxnSpPr/>
          <p:nvPr/>
        </p:nvCxnSpPr>
        <p:spPr>
          <a:xfrm>
            <a:off x="7722973" y="2409567"/>
            <a:ext cx="1161600" cy="926700"/>
          </a:xfrm>
          <a:prstGeom prst="straightConnector1">
            <a:avLst/>
          </a:prstGeom>
          <a:noFill/>
          <a:ln w="19050" cap="flat" cmpd="sng">
            <a:solidFill>
              <a:srgbClr val="FF0000"/>
            </a:solidFill>
            <a:prstDash val="solid"/>
            <a:round/>
            <a:headEnd type="none" w="sm" len="sm"/>
            <a:tailEnd type="triangle" w="med" len="med"/>
          </a:ln>
        </p:spPr>
      </p:cxnSp>
      <p:cxnSp>
        <p:nvCxnSpPr>
          <p:cNvPr id="289" name="Google Shape;289;g10a5cbae029_0_1"/>
          <p:cNvCxnSpPr/>
          <p:nvPr/>
        </p:nvCxnSpPr>
        <p:spPr>
          <a:xfrm>
            <a:off x="1050324" y="2832503"/>
            <a:ext cx="1013400" cy="924000"/>
          </a:xfrm>
          <a:prstGeom prst="straightConnector1">
            <a:avLst/>
          </a:prstGeom>
          <a:noFill/>
          <a:ln w="19050" cap="flat" cmpd="sng">
            <a:solidFill>
              <a:srgbClr val="FF0000"/>
            </a:solidFill>
            <a:prstDash val="solid"/>
            <a:round/>
            <a:headEnd type="none" w="sm" len="sm"/>
            <a:tailEnd type="triangle" w="med" len="med"/>
          </a:ln>
        </p:spPr>
      </p:cxnSp>
      <p:cxnSp>
        <p:nvCxnSpPr>
          <p:cNvPr id="290" name="Google Shape;290;g10a5cbae029_0_1"/>
          <p:cNvCxnSpPr/>
          <p:nvPr/>
        </p:nvCxnSpPr>
        <p:spPr>
          <a:xfrm flipH="1">
            <a:off x="8303601" y="3498502"/>
            <a:ext cx="906300" cy="8388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a:solidFill>
                  <a:srgbClr val="586F7C"/>
                </a:solidFill>
                <a:latin typeface="Open Sans"/>
                <a:ea typeface="Open Sans"/>
                <a:cs typeface="Open Sans"/>
                <a:sym typeface="Open Sans"/>
              </a:rPr>
              <a:t>Recherche </a:t>
            </a:r>
            <a:r>
              <a:rPr lang="en-US" sz="3200" dirty="0" err="1">
                <a:solidFill>
                  <a:srgbClr val="586F7C"/>
                </a:solidFill>
                <a:latin typeface="Open Sans"/>
                <a:ea typeface="Open Sans"/>
                <a:cs typeface="Open Sans"/>
                <a:sym typeface="Open Sans"/>
              </a:rPr>
              <a:t>personnalisée</a:t>
            </a:r>
            <a:r>
              <a:rPr lang="en-US" sz="3200" dirty="0">
                <a:solidFill>
                  <a:srgbClr val="586F7C"/>
                </a:solidFill>
                <a:latin typeface="Open Sans"/>
                <a:ea typeface="Open Sans"/>
                <a:cs typeface="Open Sans"/>
                <a:sym typeface="Open Sans"/>
              </a:rPr>
              <a:t> Google (Google Custom Search) –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46EB9EBA-BAC2-4DE5-BD94-7029D2706CE0}"/>
              </a:ext>
            </a:extLst>
          </p:cNvPr>
          <p:cNvGraphicFramePr>
            <a:graphicFrameLocks noGrp="1"/>
          </p:cNvGraphicFramePr>
          <p:nvPr>
            <p:extLst>
              <p:ext uri="{D42A27DB-BD31-4B8C-83A1-F6EECF244321}">
                <p14:modId xmlns:p14="http://schemas.microsoft.com/office/powerpoint/2010/main" val="1187577243"/>
              </p:ext>
            </p:extLst>
          </p:nvPr>
        </p:nvGraphicFramePr>
        <p:xfrm>
          <a:off x="231495" y="1863524"/>
          <a:ext cx="11273740" cy="4625067"/>
        </p:xfrm>
        <a:graphic>
          <a:graphicData uri="http://schemas.openxmlformats.org/drawingml/2006/table">
            <a:tbl>
              <a:tblPr bandRow="1">
                <a:tableStyleId>{5C22544A-7EE6-4342-B048-85BDC9FD1C3A}</a:tableStyleId>
              </a:tblPr>
              <a:tblGrid>
                <a:gridCol w="2092047">
                  <a:extLst>
                    <a:ext uri="{9D8B030D-6E8A-4147-A177-3AD203B41FA5}">
                      <a16:colId xmlns:a16="http://schemas.microsoft.com/office/drawing/2014/main" val="3657225967"/>
                    </a:ext>
                  </a:extLst>
                </a:gridCol>
                <a:gridCol w="9181693">
                  <a:extLst>
                    <a:ext uri="{9D8B030D-6E8A-4147-A177-3AD203B41FA5}">
                      <a16:colId xmlns:a16="http://schemas.microsoft.com/office/drawing/2014/main" val="2308036177"/>
                    </a:ext>
                  </a:extLst>
                </a:gridCol>
              </a:tblGrid>
              <a:tr h="660724">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Google</a:t>
                      </a:r>
                    </a:p>
                  </a:txBody>
                  <a:tcPr marL="68580" marR="68580" marT="0" marB="0" anchor="ctr">
                    <a:solidFill>
                      <a:schemeClr val="bg1"/>
                    </a:solidFill>
                  </a:tcPr>
                </a:tc>
                <a:extLst>
                  <a:ext uri="{0D108BD9-81ED-4DB2-BD59-A6C34878D82A}">
                    <a16:rowId xmlns:a16="http://schemas.microsoft.com/office/drawing/2014/main" val="3459911405"/>
                  </a:ext>
                </a:extLst>
              </a:tr>
              <a:tr h="660724">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Recherches personnalisées de Google ; les résultats (titre, url, brève citation) peuvent être volumineux mais sont triés par ordre de pertinence.</a:t>
                      </a:r>
                    </a:p>
                  </a:txBody>
                  <a:tcPr marL="68580" marR="68580" marT="0" marB="0">
                    <a:solidFill>
                      <a:schemeClr val="bg1"/>
                    </a:solidFill>
                  </a:tcPr>
                </a:tc>
                <a:extLst>
                  <a:ext uri="{0D108BD9-81ED-4DB2-BD59-A6C34878D82A}">
                    <a16:rowId xmlns:a16="http://schemas.microsoft.com/office/drawing/2014/main" val="3247554105"/>
                  </a:ext>
                </a:extLst>
              </a:tr>
              <a:tr h="991085">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Ressources trouvées par Google en utilisant les algorithmes de recherche personnalisés - pour les organisations non gouvernementales et intergouvernementales</a:t>
                      </a:r>
                    </a:p>
                  </a:txBody>
                  <a:tcPr marL="68580" marR="68580" marT="0" marB="0">
                    <a:solidFill>
                      <a:schemeClr val="bg1"/>
                    </a:solidFill>
                  </a:tcPr>
                </a:tc>
                <a:extLst>
                  <a:ext uri="{0D108BD9-81ED-4DB2-BD59-A6C34878D82A}">
                    <a16:rowId xmlns:a16="http://schemas.microsoft.com/office/drawing/2014/main" val="287041042"/>
                  </a:ext>
                </a:extLst>
              </a:tr>
              <a:tr h="660724">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Multiples - peuvent varier des documents et rapports aux revues (accès libre, éditeurs commerciaux et éditeurs participant à R4L)</a:t>
                      </a:r>
                    </a:p>
                  </a:txBody>
                  <a:tcPr marL="68580" marR="68580" marT="0" marB="0">
                    <a:solidFill>
                      <a:schemeClr val="bg1"/>
                    </a:solidFill>
                  </a:tcPr>
                </a:tc>
                <a:extLst>
                  <a:ext uri="{0D108BD9-81ED-4DB2-BD59-A6C34878D82A}">
                    <a16:rowId xmlns:a16="http://schemas.microsoft.com/office/drawing/2014/main" val="394145920"/>
                  </a:ext>
                </a:extLst>
              </a:tr>
              <a:tr h="660724">
                <a:tc>
                  <a:txBody>
                    <a:bodyPr/>
                    <a:lstStyle/>
                    <a:p>
                      <a:pPr algn="l">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Dans la plupart des cas - dépend du type de ressources listées dans la recherche </a:t>
                      </a:r>
                    </a:p>
                  </a:txBody>
                  <a:tcPr marL="68580" marR="68580" marT="0" marB="0">
                    <a:solidFill>
                      <a:schemeClr val="bg1"/>
                    </a:solidFill>
                  </a:tcPr>
                </a:tc>
                <a:extLst>
                  <a:ext uri="{0D108BD9-81ED-4DB2-BD59-A6C34878D82A}">
                    <a16:rowId xmlns:a16="http://schemas.microsoft.com/office/drawing/2014/main" val="3690290361"/>
                  </a:ext>
                </a:extLst>
              </a:tr>
              <a:tr h="330362">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latin typeface="Open Sans" panose="020B0604020202020204" charset="0"/>
                          <a:ea typeface="Open Sans" panose="020B0604020202020204" charset="0"/>
                          <a:cs typeface="Open Sans" panose="020B0604020202020204" charset="0"/>
                        </a:rPr>
                        <a:t>Dépend des termes de recherche saisis par l'utilisateur</a:t>
                      </a:r>
                    </a:p>
                  </a:txBody>
                  <a:tcPr marL="68580" marR="68580" marT="0" marB="0">
                    <a:solidFill>
                      <a:schemeClr val="bg1"/>
                    </a:solidFill>
                  </a:tcPr>
                </a:tc>
                <a:extLst>
                  <a:ext uri="{0D108BD9-81ED-4DB2-BD59-A6C34878D82A}">
                    <a16:rowId xmlns:a16="http://schemas.microsoft.com/office/drawing/2014/main" val="1234910687"/>
                  </a:ext>
                </a:extLst>
              </a:tr>
              <a:tr h="660724">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N/A</a:t>
                      </a:r>
                    </a:p>
                  </a:txBody>
                  <a:tcPr marL="68580" marR="68580" marT="0" marB="0" anchor="ctr">
                    <a:solidFill>
                      <a:schemeClr val="bg1"/>
                    </a:solidFill>
                  </a:tcPr>
                </a:tc>
                <a:extLst>
                  <a:ext uri="{0D108BD9-81ED-4DB2-BD59-A6C34878D82A}">
                    <a16:rowId xmlns:a16="http://schemas.microsoft.com/office/drawing/2014/main" val="203911129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1" y="347281"/>
            <a:ext cx="7674015"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sz="3200" dirty="0">
                <a:solidFill>
                  <a:srgbClr val="586F7C"/>
                </a:solidFill>
                <a:latin typeface="Open Sans"/>
                <a:ea typeface="Open Sans"/>
                <a:cs typeface="Open Sans"/>
                <a:sym typeface="Open Sans"/>
              </a:rPr>
              <a:t>RESSOURCES DE LIVRES ÉLECTRONIQUES :</a:t>
            </a:r>
            <a:endParaRPr sz="3200" dirty="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Directory of Open Access Books - DOAB</a:t>
            </a:r>
            <a:endParaRPr dirty="0"/>
          </a:p>
        </p:txBody>
      </p:sp>
      <p:sp>
        <p:nvSpPr>
          <p:cNvPr id="304" name="Google Shape;304;p45"/>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hlinkClick r:id="rId3">
                  <a:extLst>
                    <a:ext uri="{A12FA001-AC4F-418D-AE19-62706E023703}">
                      <ahyp:hlinkClr xmlns:ahyp="http://schemas.microsoft.com/office/drawing/2018/hyperlinkcolor" val="tx"/>
                    </a:ext>
                  </a:extLst>
                </a:hlinkClick>
              </a:rPr>
              <a:t>https://www.doabooks.org/</a:t>
            </a:r>
            <a:endParaRPr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05" name="Google Shape;305;p45"/>
          <p:cNvSpPr txBox="1"/>
          <p:nvPr/>
        </p:nvSpPr>
        <p:spPr>
          <a:xfrm>
            <a:off x="194872" y="3757684"/>
            <a:ext cx="3392390" cy="830956"/>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000000"/>
                </a:solidFill>
                <a:latin typeface="Open Sans"/>
                <a:ea typeface="Open Sans"/>
                <a:cs typeface="Open Sans"/>
                <a:sym typeface="Open Sans"/>
              </a:rPr>
              <a:t>DOAB</a:t>
            </a:r>
            <a:endParaRPr sz="2400" b="0" i="0" u="none" strike="noStrike" cap="none" dirty="0">
              <a:solidFill>
                <a:srgbClr val="000000"/>
              </a:solidFill>
              <a:latin typeface="Open Sans"/>
              <a:ea typeface="Open Sans"/>
              <a:cs typeface="Open Sans"/>
              <a:sym typeface="Open Sans"/>
            </a:endParaRPr>
          </a:p>
        </p:txBody>
      </p:sp>
      <p:pic>
        <p:nvPicPr>
          <p:cNvPr id="306" name="Google Shape;306;p45"/>
          <p:cNvPicPr preferRelativeResize="0"/>
          <p:nvPr/>
        </p:nvPicPr>
        <p:blipFill rotWithShape="1">
          <a:blip r:embed="rId4"/>
          <a:srcRect l="3245" r="3245"/>
          <a:stretch/>
        </p:blipFill>
        <p:spPr>
          <a:xfrm>
            <a:off x="3703505" y="2696341"/>
            <a:ext cx="8488495" cy="30656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289367" y="344624"/>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Directory of Open Access Books – DOAB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5E0D27FA-A650-4791-8B54-5C98BF4BAD83}"/>
              </a:ext>
            </a:extLst>
          </p:cNvPr>
          <p:cNvGraphicFramePr>
            <a:graphicFrameLocks noGrp="1"/>
          </p:cNvGraphicFramePr>
          <p:nvPr>
            <p:extLst>
              <p:ext uri="{D42A27DB-BD31-4B8C-83A1-F6EECF244321}">
                <p14:modId xmlns:p14="http://schemas.microsoft.com/office/powerpoint/2010/main" val="1590197925"/>
              </p:ext>
            </p:extLst>
          </p:nvPr>
        </p:nvGraphicFramePr>
        <p:xfrm>
          <a:off x="505343" y="1820737"/>
          <a:ext cx="10004469" cy="4360143"/>
        </p:xfrm>
        <a:graphic>
          <a:graphicData uri="http://schemas.openxmlformats.org/drawingml/2006/table">
            <a:tbl>
              <a:tblPr bandRow="1">
                <a:tableStyleId>{5C22544A-7EE6-4342-B048-85BDC9FD1C3A}</a:tableStyleId>
              </a:tblPr>
              <a:tblGrid>
                <a:gridCol w="1856511">
                  <a:extLst>
                    <a:ext uri="{9D8B030D-6E8A-4147-A177-3AD203B41FA5}">
                      <a16:colId xmlns:a16="http://schemas.microsoft.com/office/drawing/2014/main" val="49906082"/>
                    </a:ext>
                  </a:extLst>
                </a:gridCol>
                <a:gridCol w="8147958">
                  <a:extLst>
                    <a:ext uri="{9D8B030D-6E8A-4147-A177-3AD203B41FA5}">
                      <a16:colId xmlns:a16="http://schemas.microsoft.com/office/drawing/2014/main" val="3136391631"/>
                    </a:ext>
                  </a:extLst>
                </a:gridCol>
              </a:tblGrid>
              <a:tr h="670791">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Directory of Open Access Books</a:t>
                      </a:r>
                    </a:p>
                  </a:txBody>
                  <a:tcPr marL="68580" marR="68580" marT="0" marB="0">
                    <a:solidFill>
                      <a:schemeClr val="bg1"/>
                    </a:solidFill>
                  </a:tcPr>
                </a:tc>
                <a:extLst>
                  <a:ext uri="{0D108BD9-81ED-4DB2-BD59-A6C34878D82A}">
                    <a16:rowId xmlns:a16="http://schemas.microsoft.com/office/drawing/2014/main" val="1662072307"/>
                  </a:ext>
                </a:extLst>
              </a:tr>
              <a:tr h="1006187">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Passerelle consultable vers les livres en libre accès ; les résultats de la recherche contiennent le titre, le résumé, les mots clés et le lien vers le libre accès.</a:t>
                      </a:r>
                    </a:p>
                  </a:txBody>
                  <a:tcPr marL="68580" marR="68580" marT="0" marB="0">
                    <a:solidFill>
                      <a:schemeClr val="bg1"/>
                    </a:solidFill>
                  </a:tcPr>
                </a:tc>
                <a:extLst>
                  <a:ext uri="{0D108BD9-81ED-4DB2-BD59-A6C34878D82A}">
                    <a16:rowId xmlns:a16="http://schemas.microsoft.com/office/drawing/2014/main" val="1741078743"/>
                  </a:ext>
                </a:extLst>
              </a:tr>
              <a:tr h="670791">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320 éditeurs universitaires </a:t>
                      </a:r>
                    </a:p>
                  </a:txBody>
                  <a:tcPr marL="68580" marR="68580" marT="0" marB="0">
                    <a:solidFill>
                      <a:schemeClr val="bg1"/>
                    </a:solidFill>
                  </a:tcPr>
                </a:tc>
                <a:extLst>
                  <a:ext uri="{0D108BD9-81ED-4DB2-BD59-A6C34878D82A}">
                    <a16:rowId xmlns:a16="http://schemas.microsoft.com/office/drawing/2014/main" val="2978783166"/>
                  </a:ext>
                </a:extLst>
              </a:tr>
              <a:tr h="670791">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Livres en libre accès</a:t>
                      </a:r>
                    </a:p>
                  </a:txBody>
                  <a:tcPr marL="68580" marR="68580" marT="0" marB="0">
                    <a:solidFill>
                      <a:schemeClr val="bg1"/>
                    </a:solidFill>
                  </a:tcPr>
                </a:tc>
                <a:extLst>
                  <a:ext uri="{0D108BD9-81ED-4DB2-BD59-A6C34878D82A}">
                    <a16:rowId xmlns:a16="http://schemas.microsoft.com/office/drawing/2014/main" val="3632564350"/>
                  </a:ext>
                </a:extLst>
              </a:tr>
              <a:tr h="335396">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solidFill>
                      <a:schemeClr val="bg1"/>
                    </a:solidFill>
                  </a:tcPr>
                </a:tc>
                <a:extLst>
                  <a:ext uri="{0D108BD9-81ED-4DB2-BD59-A6C34878D82A}">
                    <a16:rowId xmlns:a16="http://schemas.microsoft.com/office/drawing/2014/main" val="313691359"/>
                  </a:ext>
                </a:extLst>
              </a:tr>
              <a:tr h="335396">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Toutes les disciplines universitaires</a:t>
                      </a:r>
                    </a:p>
                  </a:txBody>
                  <a:tcPr marL="68580" marR="68580" marT="0" marB="0">
                    <a:solidFill>
                      <a:schemeClr val="bg1"/>
                    </a:solidFill>
                  </a:tcPr>
                </a:tc>
                <a:extLst>
                  <a:ext uri="{0D108BD9-81ED-4DB2-BD59-A6C34878D82A}">
                    <a16:rowId xmlns:a16="http://schemas.microsoft.com/office/drawing/2014/main" val="1900396711"/>
                  </a:ext>
                </a:extLst>
              </a:tr>
              <a:tr h="670791">
                <a:tc>
                  <a:txBody>
                    <a:bodyPr/>
                    <a:lstStyle/>
                    <a:p>
                      <a:pPr algn="l">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Plus de 63,500 livres – janvier 2023</a:t>
                      </a:r>
                    </a:p>
                  </a:txBody>
                  <a:tcPr marL="68580" marR="68580" marT="0" marB="0">
                    <a:solidFill>
                      <a:schemeClr val="bg1"/>
                    </a:solidFill>
                  </a:tcPr>
                </a:tc>
                <a:extLst>
                  <a:ext uri="{0D108BD9-81ED-4DB2-BD59-A6C34878D82A}">
                    <a16:rowId xmlns:a16="http://schemas.microsoft.com/office/drawing/2014/main" val="224703713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Free Book Centre</a:t>
            </a:r>
            <a:endParaRPr/>
          </a:p>
        </p:txBody>
      </p:sp>
      <p:sp>
        <p:nvSpPr>
          <p:cNvPr id="320" name="Google Shape;320;p4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Disponible sur le site :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http://freebookcentre.net/</a:t>
            </a:r>
            <a:endParaRPr dirty="0">
              <a:solidFill>
                <a:schemeClr val="accent5"/>
              </a:solidFill>
              <a:latin typeface="Open Sans"/>
              <a:ea typeface="Open Sans"/>
              <a:cs typeface="Open Sans"/>
              <a:sym typeface="Open Sans"/>
            </a:endParaRPr>
          </a:p>
        </p:txBody>
      </p:sp>
      <p:sp>
        <p:nvSpPr>
          <p:cNvPr id="321" name="Google Shape;321;p47"/>
          <p:cNvSpPr txBox="1"/>
          <p:nvPr/>
        </p:nvSpPr>
        <p:spPr>
          <a:xfrm>
            <a:off x="310618" y="3702599"/>
            <a:ext cx="3026630"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Free Book Centre</a:t>
            </a:r>
            <a:endParaRPr sz="2400" b="0" i="0" u="none" strike="noStrike" cap="none" dirty="0">
              <a:solidFill>
                <a:srgbClr val="3F3F3F"/>
              </a:solidFill>
              <a:latin typeface="Open Sans"/>
              <a:ea typeface="Open Sans"/>
              <a:cs typeface="Open Sans"/>
              <a:sym typeface="Open Sans"/>
            </a:endParaRPr>
          </a:p>
        </p:txBody>
      </p:sp>
      <p:pic>
        <p:nvPicPr>
          <p:cNvPr id="322" name="Google Shape;322;p47"/>
          <p:cNvPicPr preferRelativeResize="0"/>
          <p:nvPr/>
        </p:nvPicPr>
        <p:blipFill rotWithShape="1">
          <a:blip r:embed="rId4">
            <a:alphaModFix/>
          </a:blip>
          <a:srcRect/>
          <a:stretch/>
        </p:blipFill>
        <p:spPr>
          <a:xfrm>
            <a:off x="3493644" y="2839908"/>
            <a:ext cx="8122518" cy="29559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Free Book Centre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80306F0A-1D97-4773-9A90-78B158152C72}"/>
              </a:ext>
            </a:extLst>
          </p:cNvPr>
          <p:cNvGraphicFramePr>
            <a:graphicFrameLocks noGrp="1"/>
          </p:cNvGraphicFramePr>
          <p:nvPr>
            <p:extLst>
              <p:ext uri="{D42A27DB-BD31-4B8C-83A1-F6EECF244321}">
                <p14:modId xmlns:p14="http://schemas.microsoft.com/office/powerpoint/2010/main" val="3441809009"/>
              </p:ext>
            </p:extLst>
          </p:nvPr>
        </p:nvGraphicFramePr>
        <p:xfrm>
          <a:off x="179602" y="1848778"/>
          <a:ext cx="10568364" cy="4572000"/>
        </p:xfrm>
        <a:graphic>
          <a:graphicData uri="http://schemas.openxmlformats.org/drawingml/2006/table">
            <a:tbl>
              <a:tblPr bandRow="1">
                <a:tableStyleId>{5C22544A-7EE6-4342-B048-85BDC9FD1C3A}</a:tableStyleId>
              </a:tblPr>
              <a:tblGrid>
                <a:gridCol w="1961151">
                  <a:extLst>
                    <a:ext uri="{9D8B030D-6E8A-4147-A177-3AD203B41FA5}">
                      <a16:colId xmlns:a16="http://schemas.microsoft.com/office/drawing/2014/main" val="1000728084"/>
                    </a:ext>
                  </a:extLst>
                </a:gridCol>
                <a:gridCol w="8607213">
                  <a:extLst>
                    <a:ext uri="{9D8B030D-6E8A-4147-A177-3AD203B41FA5}">
                      <a16:colId xmlns:a16="http://schemas.microsoft.com/office/drawing/2014/main" val="1258433296"/>
                    </a:ext>
                  </a:extLst>
                </a:gridCol>
              </a:tblGrid>
              <a:tr h="279400">
                <a:tc>
                  <a:txBody>
                    <a:bodyPr/>
                    <a:lstStyle/>
                    <a:p>
                      <a:pPr algn="l">
                        <a:spcBef>
                          <a:spcPts val="600"/>
                        </a:spcBef>
                        <a:spcAft>
                          <a:spcPts val="0"/>
                        </a:spcAft>
                      </a:pPr>
                      <a:r>
                        <a:rPr lang="fr-FR" sz="2000">
                          <a:effectLst/>
                        </a:rPr>
                        <a:t>Service fournisseur</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Freebookcentre.net</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208092635"/>
                  </a:ext>
                </a:extLst>
              </a:tr>
              <a:tr h="279400">
                <a:tc>
                  <a:txBody>
                    <a:bodyPr/>
                    <a:lstStyle/>
                    <a:p>
                      <a:pPr algn="l">
                        <a:spcBef>
                          <a:spcPts val="600"/>
                        </a:spcBef>
                        <a:spcAft>
                          <a:spcPts val="0"/>
                        </a:spcAft>
                      </a:pPr>
                      <a:r>
                        <a:rPr lang="fr-FR" sz="2000">
                          <a:effectLst/>
                        </a:rPr>
                        <a:t>Type de service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Passerelle : liens vers des livres gratuits en ligne ; les résultats de la recherche contiennent le titre, le format, un lien vers le texte intégral et un bref résumé.</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2034663654"/>
                  </a:ext>
                </a:extLst>
              </a:tr>
              <a:tr h="279400">
                <a:tc>
                  <a:txBody>
                    <a:bodyPr/>
                    <a:lstStyle/>
                    <a:p>
                      <a:pPr algn="l">
                        <a:spcBef>
                          <a:spcPts val="600"/>
                        </a:spcBef>
                        <a:spcAft>
                          <a:spcPts val="0"/>
                        </a:spcAft>
                      </a:pPr>
                      <a:r>
                        <a:rPr lang="fr-FR" sz="2000">
                          <a:effectLst/>
                        </a:rPr>
                        <a:t>Sources de l’information</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Livres techniques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873300309"/>
                  </a:ext>
                </a:extLst>
              </a:tr>
              <a:tr h="279400">
                <a:tc>
                  <a:txBody>
                    <a:bodyPr/>
                    <a:lstStyle/>
                    <a:p>
                      <a:pPr algn="l">
                        <a:spcBef>
                          <a:spcPts val="600"/>
                        </a:spcBef>
                        <a:spcAft>
                          <a:spcPts val="0"/>
                        </a:spcAft>
                      </a:pPr>
                      <a:r>
                        <a:rPr lang="fr-FR" sz="2000">
                          <a:effectLst/>
                        </a:rPr>
                        <a:t>Types de documents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Livres téléchargeables ou consultables en ligne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2458487123"/>
                  </a:ext>
                </a:extLst>
              </a:tr>
              <a:tr h="266700">
                <a:tc>
                  <a:txBody>
                    <a:bodyPr/>
                    <a:lstStyle/>
                    <a:p>
                      <a:pPr algn="l">
                        <a:spcBef>
                          <a:spcPts val="600"/>
                        </a:spcBef>
                        <a:spcAft>
                          <a:spcPts val="0"/>
                        </a:spcAft>
                      </a:pPr>
                      <a:r>
                        <a:rPr lang="fr-FR" sz="2000">
                          <a:effectLst/>
                        </a:rPr>
                        <a:t>Texte intégral</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Oui</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291562709"/>
                  </a:ext>
                </a:extLst>
              </a:tr>
              <a:tr h="304800">
                <a:tc>
                  <a:txBody>
                    <a:bodyPr/>
                    <a:lstStyle/>
                    <a:p>
                      <a:pPr algn="l">
                        <a:spcBef>
                          <a:spcPts val="600"/>
                        </a:spcBef>
                        <a:spcAft>
                          <a:spcPts val="0"/>
                        </a:spcAft>
                      </a:pPr>
                      <a:r>
                        <a:rPr lang="fr-FR" sz="2000" dirty="0">
                          <a:effectLst/>
                        </a:rPr>
                        <a:t>Sujet couvert</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Livres techniques sur de nombreux sujets académiques allant de la médecine aux mathématiques, en passant par la physique, l'informatique, l'ingénierie et la technologie.</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3119003788"/>
                  </a:ext>
                </a:extLst>
              </a:tr>
              <a:tr h="266700">
                <a:tc>
                  <a:txBody>
                    <a:bodyPr/>
                    <a:lstStyle/>
                    <a:p>
                      <a:pPr algn="l">
                        <a:spcBef>
                          <a:spcPts val="600"/>
                        </a:spcBef>
                        <a:spcAft>
                          <a:spcPts val="0"/>
                        </a:spcAft>
                      </a:pPr>
                      <a:r>
                        <a:rPr lang="fr-FR" sz="2000" dirty="0">
                          <a:effectLst/>
                        </a:rPr>
                        <a:t>Nombre de références</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N/A</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327662753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err="1">
                <a:solidFill>
                  <a:srgbClr val="586F7C"/>
                </a:solidFill>
                <a:latin typeface="Open Sans"/>
                <a:ea typeface="Open Sans"/>
                <a:cs typeface="Open Sans"/>
                <a:sym typeface="Open Sans"/>
              </a:rPr>
              <a:t>IntechOpen</a:t>
            </a:r>
            <a:r>
              <a:rPr lang="en-US" sz="3200" dirty="0">
                <a:solidFill>
                  <a:srgbClr val="586F7C"/>
                </a:solidFill>
                <a:latin typeface="Open Sans"/>
                <a:ea typeface="Open Sans"/>
                <a:cs typeface="Open Sans"/>
                <a:sym typeface="Open Sans"/>
              </a:rPr>
              <a:t> </a:t>
            </a:r>
            <a:r>
              <a:rPr lang="en-US" sz="3200" dirty="0">
                <a:solidFill>
                  <a:srgbClr val="3F3F3F"/>
                </a:solidFill>
                <a:latin typeface="Open Sans"/>
                <a:ea typeface="Open Sans"/>
                <a:cs typeface="Open Sans"/>
                <a:sym typeface="Open Sans"/>
              </a:rPr>
              <a:t>Access Book</a:t>
            </a:r>
            <a:endParaRPr sz="3200" dirty="0">
              <a:solidFill>
                <a:srgbClr val="586F7C"/>
              </a:solidFill>
              <a:latin typeface="Open Sans"/>
              <a:ea typeface="Open Sans"/>
              <a:cs typeface="Open Sans"/>
            </a:endParaRPr>
          </a:p>
        </p:txBody>
      </p:sp>
      <p:sp>
        <p:nvSpPr>
          <p:cNvPr id="336" name="Google Shape;336;p49"/>
          <p:cNvSpPr txBox="1">
            <a:spLocks noGrp="1"/>
          </p:cNvSpPr>
          <p:nvPr>
            <p:ph type="body" idx="1"/>
          </p:nvPr>
        </p:nvSpPr>
        <p:spPr>
          <a:xfrm>
            <a:off x="0" y="1709743"/>
            <a:ext cx="10523100" cy="58590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Disponible sur le site :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https://www.intechopen.com/books</a:t>
            </a:r>
            <a:r>
              <a:rPr lang="en-US" dirty="0">
                <a:solidFill>
                  <a:schemeClr val="accent5"/>
                </a:solidFill>
                <a:latin typeface="Open Sans"/>
                <a:ea typeface="Open Sans"/>
                <a:cs typeface="Open Sans"/>
                <a:sym typeface="Open Sans"/>
              </a:rPr>
              <a:t> </a:t>
            </a:r>
            <a:endParaRPr dirty="0">
              <a:solidFill>
                <a:schemeClr val="accent5"/>
              </a:solidFill>
              <a:latin typeface="Open Sans"/>
              <a:ea typeface="Open Sans"/>
              <a:cs typeface="Open Sans"/>
              <a:sym typeface="Open Sans"/>
            </a:endParaRPr>
          </a:p>
        </p:txBody>
      </p:sp>
      <p:sp>
        <p:nvSpPr>
          <p:cNvPr id="337" name="Google Shape;337;p49"/>
          <p:cNvSpPr txBox="1"/>
          <p:nvPr/>
        </p:nvSpPr>
        <p:spPr>
          <a:xfrm>
            <a:off x="474424" y="3757675"/>
            <a:ext cx="2544600" cy="156962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err="1">
                <a:solidFill>
                  <a:srgbClr val="3F3F3F"/>
                </a:solidFill>
                <a:latin typeface="Open Sans"/>
                <a:ea typeface="Open Sans"/>
                <a:cs typeface="Open Sans"/>
                <a:sym typeface="Open Sans"/>
              </a:rPr>
              <a:t>IntechOpen</a:t>
            </a:r>
            <a:r>
              <a:rPr lang="en-US" sz="2400" b="0" i="0" u="none" strike="noStrike" cap="none" dirty="0">
                <a:solidFill>
                  <a:srgbClr val="3F3F3F"/>
                </a:solidFill>
                <a:latin typeface="Open Sans"/>
                <a:ea typeface="Open Sans"/>
                <a:cs typeface="Open Sans"/>
                <a:sym typeface="Open Sans"/>
              </a:rPr>
              <a:t> Access Book</a:t>
            </a:r>
            <a:endParaRPr sz="2400" b="0" i="0" u="none" strike="noStrike" cap="none" dirty="0">
              <a:solidFill>
                <a:srgbClr val="3F3F3F"/>
              </a:solidFill>
              <a:latin typeface="Open Sans"/>
              <a:ea typeface="Open Sans"/>
              <a:cs typeface="Open Sans"/>
              <a:sym typeface="Open Sans"/>
            </a:endParaRPr>
          </a:p>
        </p:txBody>
      </p:sp>
      <p:pic>
        <p:nvPicPr>
          <p:cNvPr id="338" name="Google Shape;338;p49"/>
          <p:cNvPicPr preferRelativeResize="0"/>
          <p:nvPr/>
        </p:nvPicPr>
        <p:blipFill>
          <a:blip r:embed="rId4"/>
          <a:srcRect/>
          <a:stretch/>
        </p:blipFill>
        <p:spPr>
          <a:xfrm>
            <a:off x="4101997" y="2421960"/>
            <a:ext cx="6421103" cy="428079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txBox="1">
            <a:spLocks noGrp="1"/>
          </p:cNvSpPr>
          <p:nvPr>
            <p:ph type="title"/>
          </p:nvPr>
        </p:nvSpPr>
        <p:spPr>
          <a:xfrm>
            <a:off x="401698" y="356199"/>
            <a:ext cx="703038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err="1">
                <a:solidFill>
                  <a:srgbClr val="586F7C"/>
                </a:solidFill>
                <a:latin typeface="Open Sans"/>
                <a:ea typeface="Open Sans"/>
                <a:cs typeface="Open Sans"/>
                <a:sym typeface="Open Sans"/>
              </a:rPr>
              <a:t>IntechOpen</a:t>
            </a:r>
            <a:r>
              <a:rPr lang="en-US" sz="3200" dirty="0">
                <a:solidFill>
                  <a:srgbClr val="586F7C"/>
                </a:solidFill>
                <a:latin typeface="Open Sans"/>
                <a:ea typeface="Open Sans"/>
                <a:cs typeface="Open Sans"/>
                <a:sym typeface="Open Sans"/>
              </a:rPr>
              <a:t> Access Book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6B584C81-6D71-4E0D-B717-3834A8C82B9A}"/>
              </a:ext>
            </a:extLst>
          </p:cNvPr>
          <p:cNvGraphicFramePr>
            <a:graphicFrameLocks noGrp="1"/>
          </p:cNvGraphicFramePr>
          <p:nvPr>
            <p:extLst>
              <p:ext uri="{D42A27DB-BD31-4B8C-83A1-F6EECF244321}">
                <p14:modId xmlns:p14="http://schemas.microsoft.com/office/powerpoint/2010/main" val="4238398647"/>
              </p:ext>
            </p:extLst>
          </p:nvPr>
        </p:nvGraphicFramePr>
        <p:xfrm>
          <a:off x="401698" y="1925942"/>
          <a:ext cx="10848894" cy="4267200"/>
        </p:xfrm>
        <a:graphic>
          <a:graphicData uri="http://schemas.openxmlformats.org/drawingml/2006/table">
            <a:tbl>
              <a:tblPr bandRow="1">
                <a:tableStyleId>{5C22544A-7EE6-4342-B048-85BDC9FD1C3A}</a:tableStyleId>
              </a:tblPr>
              <a:tblGrid>
                <a:gridCol w="2013210">
                  <a:extLst>
                    <a:ext uri="{9D8B030D-6E8A-4147-A177-3AD203B41FA5}">
                      <a16:colId xmlns:a16="http://schemas.microsoft.com/office/drawing/2014/main" val="2570070300"/>
                    </a:ext>
                  </a:extLst>
                </a:gridCol>
                <a:gridCol w="8835684">
                  <a:extLst>
                    <a:ext uri="{9D8B030D-6E8A-4147-A177-3AD203B41FA5}">
                      <a16:colId xmlns:a16="http://schemas.microsoft.com/office/drawing/2014/main" val="1494523029"/>
                    </a:ext>
                  </a:extLst>
                </a:gridCol>
              </a:tblGrid>
              <a:tr h="279400">
                <a:tc>
                  <a:txBody>
                    <a:bodyPr/>
                    <a:lstStyle/>
                    <a:p>
                      <a:pPr algn="l">
                        <a:spcBef>
                          <a:spcPts val="600"/>
                        </a:spcBef>
                        <a:spcAft>
                          <a:spcPts val="0"/>
                        </a:spcAft>
                      </a:pPr>
                      <a:r>
                        <a:rPr lang="fr-FR" sz="2000">
                          <a:effectLst/>
                        </a:rPr>
                        <a:t>Service fournisseur</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err="1">
                          <a:effectLst/>
                        </a:rPr>
                        <a:t>IntechOpen</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422999255"/>
                  </a:ext>
                </a:extLst>
              </a:tr>
              <a:tr h="279400">
                <a:tc>
                  <a:txBody>
                    <a:bodyPr/>
                    <a:lstStyle/>
                    <a:p>
                      <a:pPr algn="l">
                        <a:spcBef>
                          <a:spcPts val="600"/>
                        </a:spcBef>
                        <a:spcAft>
                          <a:spcPts val="0"/>
                        </a:spcAft>
                      </a:pPr>
                      <a:r>
                        <a:rPr lang="fr-FR" sz="2000">
                          <a:effectLst/>
                        </a:rPr>
                        <a:t>Type de service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Éditeur de livres en libre accès - contenu scientifique évalué par les pairs; accessible par recherche par mot-clé ou par liste de sujets.</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699174573"/>
                  </a:ext>
                </a:extLst>
              </a:tr>
              <a:tr h="279400">
                <a:tc>
                  <a:txBody>
                    <a:bodyPr/>
                    <a:lstStyle/>
                    <a:p>
                      <a:pPr algn="l">
                        <a:spcBef>
                          <a:spcPts val="600"/>
                        </a:spcBef>
                        <a:spcAft>
                          <a:spcPts val="0"/>
                        </a:spcAft>
                      </a:pPr>
                      <a:r>
                        <a:rPr lang="fr-FR" sz="2000">
                          <a:effectLst/>
                        </a:rPr>
                        <a:t>Sources de l’information</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Livres électroniques ; les chapitres sont rédigés par des spécialistes du domaine concerné.</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2232577700"/>
                  </a:ext>
                </a:extLst>
              </a:tr>
              <a:tr h="279400">
                <a:tc>
                  <a:txBody>
                    <a:bodyPr/>
                    <a:lstStyle/>
                    <a:p>
                      <a:pPr algn="l">
                        <a:spcBef>
                          <a:spcPts val="600"/>
                        </a:spcBef>
                        <a:spcAft>
                          <a:spcPts val="0"/>
                        </a:spcAft>
                      </a:pPr>
                      <a:r>
                        <a:rPr lang="fr-FR" sz="2000">
                          <a:effectLst/>
                        </a:rPr>
                        <a:t>Types de documents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Livres de recherche académique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768560836"/>
                  </a:ext>
                </a:extLst>
              </a:tr>
              <a:tr h="266700">
                <a:tc>
                  <a:txBody>
                    <a:bodyPr/>
                    <a:lstStyle/>
                    <a:p>
                      <a:pPr algn="l">
                        <a:spcBef>
                          <a:spcPts val="600"/>
                        </a:spcBef>
                        <a:spcAft>
                          <a:spcPts val="0"/>
                        </a:spcAft>
                      </a:pPr>
                      <a:r>
                        <a:rPr lang="fr-FR" sz="2000">
                          <a:effectLst/>
                        </a:rPr>
                        <a:t>Texte intégral</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Oui</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680175052"/>
                  </a:ext>
                </a:extLst>
              </a:tr>
              <a:tr h="304800">
                <a:tc>
                  <a:txBody>
                    <a:bodyPr/>
                    <a:lstStyle/>
                    <a:p>
                      <a:pPr algn="l">
                        <a:spcBef>
                          <a:spcPts val="600"/>
                        </a:spcBef>
                        <a:spcAft>
                          <a:spcPts val="0"/>
                        </a:spcAft>
                      </a:pPr>
                      <a:r>
                        <a:rPr lang="fr-FR" sz="2000" dirty="0">
                          <a:effectLst/>
                        </a:rPr>
                        <a:t>Sujet couvert</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Sciences physiques/ingénierie/technologie, sciences de la vie, sciences de la santé, sciences sociales et humaines.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4257145636"/>
                  </a:ext>
                </a:extLst>
              </a:tr>
              <a:tr h="266700">
                <a:tc>
                  <a:txBody>
                    <a:bodyPr/>
                    <a:lstStyle/>
                    <a:p>
                      <a:pPr algn="l">
                        <a:spcBef>
                          <a:spcPts val="600"/>
                        </a:spcBef>
                        <a:spcAft>
                          <a:spcPts val="0"/>
                        </a:spcAft>
                      </a:pPr>
                      <a:r>
                        <a:rPr lang="fr-FR" sz="2000" dirty="0">
                          <a:effectLst/>
                        </a:rPr>
                        <a:t>Nombre de références</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Plus de 4600 livres évalués par des pairs; Note : Mars 2020, 915 titres sont accessibles via Research4Life mais ne sont pas actuellement indexés dans </a:t>
                      </a:r>
                      <a:r>
                        <a:rPr lang="fr-FR" sz="2000" dirty="0" err="1">
                          <a:effectLst/>
                        </a:rPr>
                        <a:t>Summon</a:t>
                      </a:r>
                      <a:r>
                        <a:rPr lang="fr-FR" sz="2000" dirty="0">
                          <a:effectLst/>
                        </a:rPr>
                        <a:t>.</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69489999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208344" y="331598"/>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Introduction</a:t>
            </a:r>
            <a:endParaRPr dirty="0">
              <a:solidFill>
                <a:srgbClr val="586F7C"/>
              </a:solidFill>
              <a:latin typeface="Open Sans"/>
              <a:ea typeface="Open Sans"/>
              <a:cs typeface="Open Sans"/>
              <a:sym typeface="Open Sans"/>
            </a:endParaRPr>
          </a:p>
        </p:txBody>
      </p:sp>
      <p:grpSp>
        <p:nvGrpSpPr>
          <p:cNvPr id="99" name="Google Shape;99;p3"/>
          <p:cNvGrpSpPr/>
          <p:nvPr/>
        </p:nvGrpSpPr>
        <p:grpSpPr>
          <a:xfrm>
            <a:off x="377688" y="1904076"/>
            <a:ext cx="10792918" cy="4721900"/>
            <a:chOff x="0" y="0"/>
            <a:chExt cx="10792918" cy="4721900"/>
          </a:xfrm>
        </p:grpSpPr>
        <p:cxnSp>
          <p:nvCxnSpPr>
            <p:cNvPr id="100" name="Google Shape;100;p3"/>
            <p:cNvCxnSpPr/>
            <p:nvPr/>
          </p:nvCxnSpPr>
          <p:spPr>
            <a:xfrm>
              <a:off x="0" y="0"/>
              <a:ext cx="10792918"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101" name="Google Shape;101;p3"/>
            <p:cNvSpPr/>
            <p:nvPr/>
          </p:nvSpPr>
          <p:spPr>
            <a:xfrm>
              <a:off x="0" y="0"/>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
            <p:cNvSpPr txBox="1"/>
            <p:nvPr/>
          </p:nvSpPr>
          <p:spPr>
            <a:xfrm>
              <a:off x="0" y="0"/>
              <a:ext cx="10792918" cy="118047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r-FR" sz="2000" dirty="0">
                  <a:solidFill>
                    <a:srgbClr val="3F3F3F"/>
                  </a:solidFill>
                  <a:latin typeface="Open Sans"/>
                  <a:ea typeface="Open Sans"/>
                  <a:cs typeface="Open Sans"/>
                  <a:sym typeface="Open Sans"/>
                </a:rPr>
                <a:t>Cette leçon se concentre sur les ressources et outils internet multidisciplinaires qui devraient être utiles à toutes les spécialités.</a:t>
              </a:r>
            </a:p>
          </p:txBody>
        </p:sp>
        <p:cxnSp>
          <p:nvCxnSpPr>
            <p:cNvPr id="103" name="Google Shape;103;p3"/>
            <p:cNvCxnSpPr/>
            <p:nvPr/>
          </p:nvCxnSpPr>
          <p:spPr>
            <a:xfrm>
              <a:off x="0" y="1180475"/>
              <a:ext cx="10792918"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04" name="Google Shape;104;p3"/>
            <p:cNvSpPr/>
            <p:nvPr/>
          </p:nvSpPr>
          <p:spPr>
            <a:xfrm>
              <a:off x="0" y="1180475"/>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
            <p:cNvSpPr txBox="1"/>
            <p:nvPr/>
          </p:nvSpPr>
          <p:spPr>
            <a:xfrm>
              <a:off x="0" y="1180475"/>
              <a:ext cx="10792918" cy="118047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r-FR" sz="2000" dirty="0">
                  <a:solidFill>
                    <a:srgbClr val="3F3F3F"/>
                  </a:solidFill>
                  <a:latin typeface="Open Sans"/>
                  <a:ea typeface="Open Sans"/>
                  <a:cs typeface="Open Sans"/>
                  <a:sym typeface="Open Sans"/>
                </a:rPr>
                <a:t>Ces outils sont classés dans les catégories suivantes :  </a:t>
              </a:r>
              <a:r>
                <a:rPr lang="fr-FR" sz="2000" b="1" dirty="0">
                  <a:solidFill>
                    <a:srgbClr val="3F3F3F"/>
                  </a:solidFill>
                  <a:latin typeface="Open Sans"/>
                  <a:ea typeface="Open Sans"/>
                  <a:cs typeface="Open Sans"/>
                  <a:sym typeface="Open Sans"/>
                </a:rPr>
                <a:t>Outils de recherche </a:t>
              </a:r>
              <a:r>
                <a:rPr lang="fr-FR" sz="2000" dirty="0">
                  <a:solidFill>
                    <a:srgbClr val="3F3F3F"/>
                  </a:solidFill>
                  <a:latin typeface="Open Sans"/>
                  <a:ea typeface="Open Sans"/>
                  <a:cs typeface="Open Sans"/>
                  <a:sym typeface="Open Sans"/>
                </a:rPr>
                <a:t>et</a:t>
              </a:r>
              <a:r>
                <a:rPr lang="fr-FR" sz="2000" b="1" dirty="0">
                  <a:solidFill>
                    <a:srgbClr val="3F3F3F"/>
                  </a:solidFill>
                  <a:latin typeface="Open Sans"/>
                  <a:ea typeface="Open Sans"/>
                  <a:cs typeface="Open Sans"/>
                  <a:sym typeface="Open Sans"/>
                </a:rPr>
                <a:t> dépôts institutionnels ; ressources gratuites en revues électroniques, bases de données </a:t>
              </a:r>
              <a:r>
                <a:rPr lang="fr-FR" sz="2000" dirty="0">
                  <a:solidFill>
                    <a:srgbClr val="3F3F3F"/>
                  </a:solidFill>
                  <a:latin typeface="Open Sans"/>
                  <a:ea typeface="Open Sans"/>
                  <a:cs typeface="Open Sans"/>
                  <a:sym typeface="Open Sans"/>
                </a:rPr>
                <a:t>et</a:t>
              </a:r>
              <a:r>
                <a:rPr lang="fr-FR" sz="2000" b="1" dirty="0">
                  <a:solidFill>
                    <a:srgbClr val="3F3F3F"/>
                  </a:solidFill>
                  <a:latin typeface="Open Sans"/>
                  <a:ea typeface="Open Sans"/>
                  <a:cs typeface="Open Sans"/>
                  <a:sym typeface="Open Sans"/>
                </a:rPr>
                <a:t> éditeurs ; portails </a:t>
              </a:r>
              <a:r>
                <a:rPr lang="fr-FR" sz="2000" dirty="0">
                  <a:solidFill>
                    <a:srgbClr val="3F3F3F"/>
                  </a:solidFill>
                  <a:latin typeface="Open Sans"/>
                  <a:ea typeface="Open Sans"/>
                  <a:cs typeface="Open Sans"/>
                  <a:sym typeface="Open Sans"/>
                </a:rPr>
                <a:t>et</a:t>
              </a:r>
              <a:r>
                <a:rPr lang="fr-FR" sz="2000" b="1" dirty="0">
                  <a:solidFill>
                    <a:srgbClr val="3F3F3F"/>
                  </a:solidFill>
                  <a:latin typeface="Open Sans"/>
                  <a:ea typeface="Open Sans"/>
                  <a:cs typeface="Open Sans"/>
                  <a:sym typeface="Open Sans"/>
                </a:rPr>
                <a:t> passerelles pour les thèses et mémoires, outils divers ; </a:t>
              </a:r>
              <a:r>
                <a:rPr lang="fr-FR" sz="2000" dirty="0">
                  <a:solidFill>
                    <a:srgbClr val="3F3F3F"/>
                  </a:solidFill>
                  <a:latin typeface="Open Sans"/>
                  <a:ea typeface="Open Sans"/>
                  <a:cs typeface="Open Sans"/>
                  <a:sym typeface="Open Sans"/>
                </a:rPr>
                <a:t>et</a:t>
              </a:r>
              <a:r>
                <a:rPr lang="fr-FR" sz="2000" b="1" dirty="0">
                  <a:solidFill>
                    <a:srgbClr val="3F3F3F"/>
                  </a:solidFill>
                  <a:latin typeface="Open Sans"/>
                  <a:ea typeface="Open Sans"/>
                  <a:cs typeface="Open Sans"/>
                  <a:sym typeface="Open Sans"/>
                </a:rPr>
                <a:t> livres électroniques.</a:t>
              </a:r>
              <a:endParaRPr sz="2000" b="1" i="0" u="none" strike="noStrike" cap="none" dirty="0">
                <a:solidFill>
                  <a:srgbClr val="3F3F3F"/>
                </a:solidFill>
                <a:latin typeface="Open Sans"/>
                <a:ea typeface="Open Sans"/>
                <a:cs typeface="Open Sans"/>
                <a:sym typeface="Open Sans"/>
              </a:endParaRPr>
            </a:p>
          </p:txBody>
        </p:sp>
        <p:cxnSp>
          <p:nvCxnSpPr>
            <p:cNvPr id="106" name="Google Shape;106;p3"/>
            <p:cNvCxnSpPr/>
            <p:nvPr/>
          </p:nvCxnSpPr>
          <p:spPr>
            <a:xfrm>
              <a:off x="0" y="2360950"/>
              <a:ext cx="10792918"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07" name="Google Shape;107;p3"/>
            <p:cNvSpPr/>
            <p:nvPr/>
          </p:nvSpPr>
          <p:spPr>
            <a:xfrm>
              <a:off x="0" y="2360950"/>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
            <p:cNvSpPr txBox="1"/>
            <p:nvPr/>
          </p:nvSpPr>
          <p:spPr>
            <a:xfrm>
              <a:off x="0" y="2360950"/>
              <a:ext cx="10792918" cy="118047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r-FR" sz="2000" dirty="0">
                  <a:solidFill>
                    <a:srgbClr val="3F3F3F"/>
                  </a:solidFill>
                  <a:latin typeface="Open Sans"/>
                  <a:ea typeface="Open Sans"/>
                  <a:cs typeface="Open Sans"/>
                  <a:sym typeface="Open Sans"/>
                </a:rPr>
                <a:t>Outre les articles évalués par des pairs, nombre de ces ressources fournissent des liens vers la littérature grise (rapports techniques ou de recherche, thèses et mémoires, documents préimprimés et bien d'autres).</a:t>
              </a:r>
              <a:endParaRPr sz="2000" b="0" i="0" u="none" strike="noStrike" cap="none" dirty="0">
                <a:solidFill>
                  <a:srgbClr val="3F3F3F"/>
                </a:solidFill>
                <a:latin typeface="Open Sans"/>
                <a:ea typeface="Open Sans"/>
                <a:cs typeface="Open Sans"/>
                <a:sym typeface="Open Sans"/>
              </a:endParaRPr>
            </a:p>
          </p:txBody>
        </p:sp>
        <p:cxnSp>
          <p:nvCxnSpPr>
            <p:cNvPr id="109" name="Google Shape;109;p3"/>
            <p:cNvCxnSpPr/>
            <p:nvPr/>
          </p:nvCxnSpPr>
          <p:spPr>
            <a:xfrm>
              <a:off x="0" y="3541425"/>
              <a:ext cx="10792918"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10" name="Google Shape;110;p3"/>
            <p:cNvSpPr/>
            <p:nvPr/>
          </p:nvSpPr>
          <p:spPr>
            <a:xfrm>
              <a:off x="0" y="3541425"/>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0" y="3541425"/>
              <a:ext cx="10792918" cy="1180475"/>
            </a:xfrm>
            <a:prstGeom prst="rect">
              <a:avLst/>
            </a:prstGeom>
            <a:noFill/>
            <a:ln>
              <a:noFill/>
            </a:ln>
          </p:spPr>
          <p:txBody>
            <a:bodyPr spcFirstLastPara="1" wrap="square" lIns="76200" tIns="76200" rIns="76200" bIns="76200" anchor="t" anchorCtr="0">
              <a:noAutofit/>
            </a:bodyPr>
            <a:lstStyle/>
            <a:p>
              <a:pPr lvl="0">
                <a:lnSpc>
                  <a:spcPct val="90000"/>
                </a:lnSpc>
                <a:buSzPts val="2000"/>
              </a:pPr>
              <a:r>
                <a:rPr lang="fr-FR" sz="2000" dirty="0">
                  <a:solidFill>
                    <a:srgbClr val="3F3F3F"/>
                  </a:solidFill>
                  <a:latin typeface="Open Sans"/>
                  <a:ea typeface="Open Sans"/>
                  <a:cs typeface="Open Sans"/>
                  <a:sym typeface="Open Sans"/>
                </a:rPr>
                <a:t>L'utilisation/la valeur de chaque outil sera résumée dans les sections qui suivent.</a:t>
              </a:r>
              <a:endParaRPr sz="20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National Academies Press</a:t>
            </a:r>
            <a:endParaRPr/>
          </a:p>
        </p:txBody>
      </p:sp>
      <p:sp>
        <p:nvSpPr>
          <p:cNvPr id="352" name="Google Shape;352;p51"/>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Disponible sur le site :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https://www.nap.edu/</a:t>
            </a:r>
            <a:endParaRPr dirty="0">
              <a:solidFill>
                <a:schemeClr val="accent5"/>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353" name="Google Shape;353;p51"/>
          <p:cNvSpPr txBox="1"/>
          <p:nvPr/>
        </p:nvSpPr>
        <p:spPr>
          <a:xfrm>
            <a:off x="194872" y="3757684"/>
            <a:ext cx="3026630"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National Academies Press</a:t>
            </a:r>
            <a:endParaRPr sz="2400" b="0" i="0" u="none" strike="noStrike" cap="none" dirty="0">
              <a:solidFill>
                <a:srgbClr val="3F3F3F"/>
              </a:solidFill>
              <a:latin typeface="Open Sans"/>
              <a:ea typeface="Open Sans"/>
              <a:cs typeface="Open Sans"/>
              <a:sym typeface="Open Sans"/>
            </a:endParaRPr>
          </a:p>
        </p:txBody>
      </p:sp>
      <p:pic>
        <p:nvPicPr>
          <p:cNvPr id="6" name="Google Shape;407;p51">
            <a:extLst>
              <a:ext uri="{FF2B5EF4-FFF2-40B4-BE49-F238E27FC236}">
                <a16:creationId xmlns:a16="http://schemas.microsoft.com/office/drawing/2014/main" id="{426922F9-DB3A-4AD3-BAEB-0857179D12AD}"/>
              </a:ext>
            </a:extLst>
          </p:cNvPr>
          <p:cNvPicPr preferRelativeResize="0"/>
          <p:nvPr/>
        </p:nvPicPr>
        <p:blipFill rotWithShape="1">
          <a:blip r:embed="rId4">
            <a:alphaModFix/>
          </a:blip>
          <a:srcRect/>
          <a:stretch/>
        </p:blipFill>
        <p:spPr>
          <a:xfrm>
            <a:off x="3416170" y="2625213"/>
            <a:ext cx="8414033" cy="305091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2"/>
          <p:cNvSpPr txBox="1">
            <a:spLocks noGrp="1"/>
          </p:cNvSpPr>
          <p:nvPr>
            <p:ph type="title"/>
          </p:nvPr>
        </p:nvSpPr>
        <p:spPr>
          <a:xfrm>
            <a:off x="0" y="437222"/>
            <a:ext cx="703038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National Academies Press cont.</a:t>
            </a:r>
            <a:endParaRPr sz="320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D008C7ED-0A2A-4765-BBE2-5A730C84F0C5}"/>
              </a:ext>
            </a:extLst>
          </p:cNvPr>
          <p:cNvGraphicFramePr>
            <a:graphicFrameLocks noGrp="1"/>
          </p:cNvGraphicFramePr>
          <p:nvPr>
            <p:extLst>
              <p:ext uri="{D42A27DB-BD31-4B8C-83A1-F6EECF244321}">
                <p14:modId xmlns:p14="http://schemas.microsoft.com/office/powerpoint/2010/main" val="457062984"/>
              </p:ext>
            </p:extLst>
          </p:nvPr>
        </p:nvGraphicFramePr>
        <p:xfrm>
          <a:off x="358815" y="2025570"/>
          <a:ext cx="11113625" cy="4342200"/>
        </p:xfrm>
        <a:graphic>
          <a:graphicData uri="http://schemas.openxmlformats.org/drawingml/2006/table">
            <a:tbl>
              <a:tblPr bandRow="1">
                <a:tableStyleId>{5C22544A-7EE6-4342-B048-85BDC9FD1C3A}</a:tableStyleId>
              </a:tblPr>
              <a:tblGrid>
                <a:gridCol w="2062335">
                  <a:extLst>
                    <a:ext uri="{9D8B030D-6E8A-4147-A177-3AD203B41FA5}">
                      <a16:colId xmlns:a16="http://schemas.microsoft.com/office/drawing/2014/main" val="260679094"/>
                    </a:ext>
                  </a:extLst>
                </a:gridCol>
                <a:gridCol w="9051290">
                  <a:extLst>
                    <a:ext uri="{9D8B030D-6E8A-4147-A177-3AD203B41FA5}">
                      <a16:colId xmlns:a16="http://schemas.microsoft.com/office/drawing/2014/main" val="1326251674"/>
                    </a:ext>
                  </a:extLst>
                </a:gridCol>
              </a:tblGrid>
              <a:tr h="723700">
                <a:tc>
                  <a:txBody>
                    <a:bodyPr/>
                    <a:lstStyle/>
                    <a:p>
                      <a:pPr algn="l">
                        <a:spcBef>
                          <a:spcPts val="600"/>
                        </a:spcBef>
                        <a:spcAft>
                          <a:spcPts val="0"/>
                        </a:spcAft>
                      </a:pPr>
                      <a:r>
                        <a:rPr lang="fr-FR" sz="2000">
                          <a:effectLst/>
                        </a:rPr>
                        <a:t>Service fournisseur</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National Academies Press/United States National Academies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483029506"/>
                  </a:ext>
                </a:extLst>
              </a:tr>
              <a:tr h="723700">
                <a:tc>
                  <a:txBody>
                    <a:bodyPr/>
                    <a:lstStyle/>
                    <a:p>
                      <a:pPr algn="l">
                        <a:spcBef>
                          <a:spcPts val="600"/>
                        </a:spcBef>
                        <a:spcAft>
                          <a:spcPts val="0"/>
                        </a:spcAft>
                      </a:pPr>
                      <a:r>
                        <a:rPr lang="fr-FR" sz="2000">
                          <a:effectLst/>
                        </a:rPr>
                        <a:t>Type de service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Publie les rapports des académies énumérées ci-dessous ; l'objectif est de diffuser le plus largement possible les travaux des académies et du conseil.</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3915392941"/>
                  </a:ext>
                </a:extLst>
              </a:tr>
              <a:tr h="723700">
                <a:tc>
                  <a:txBody>
                    <a:bodyPr/>
                    <a:lstStyle/>
                    <a:p>
                      <a:pPr algn="l">
                        <a:spcBef>
                          <a:spcPts val="600"/>
                        </a:spcBef>
                        <a:spcAft>
                          <a:spcPts val="0"/>
                        </a:spcAft>
                      </a:pPr>
                      <a:r>
                        <a:rPr lang="fr-FR" sz="2000">
                          <a:effectLst/>
                        </a:rPr>
                        <a:t>Sources de l’information</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en-US" sz="2000">
                          <a:effectLst/>
                        </a:rPr>
                        <a:t>National Academies of Sciences, Engineering and Medicine and the National Research Council (USA)</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2840754915"/>
                  </a:ext>
                </a:extLst>
              </a:tr>
              <a:tr h="723700">
                <a:tc>
                  <a:txBody>
                    <a:bodyPr/>
                    <a:lstStyle/>
                    <a:p>
                      <a:pPr algn="l">
                        <a:spcBef>
                          <a:spcPts val="600"/>
                        </a:spcBef>
                        <a:spcAft>
                          <a:spcPts val="0"/>
                        </a:spcAft>
                      </a:pPr>
                      <a:r>
                        <a:rPr lang="fr-FR" sz="2000">
                          <a:effectLst/>
                        </a:rPr>
                        <a:t>Types de documents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Livres, rapports</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4048902982"/>
                  </a:ext>
                </a:extLst>
              </a:tr>
              <a:tr h="361850">
                <a:tc>
                  <a:txBody>
                    <a:bodyPr/>
                    <a:lstStyle/>
                    <a:p>
                      <a:pPr algn="l">
                        <a:spcBef>
                          <a:spcPts val="600"/>
                        </a:spcBef>
                        <a:spcAft>
                          <a:spcPts val="0"/>
                        </a:spcAft>
                      </a:pPr>
                      <a:r>
                        <a:rPr lang="fr-FR" sz="2000">
                          <a:effectLst/>
                        </a:rPr>
                        <a:t>Texte intégral</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Oui ; l'inscription est requise mais est gratuite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779372016"/>
                  </a:ext>
                </a:extLst>
              </a:tr>
              <a:tr h="361850">
                <a:tc>
                  <a:txBody>
                    <a:bodyPr/>
                    <a:lstStyle/>
                    <a:p>
                      <a:pPr algn="l">
                        <a:spcBef>
                          <a:spcPts val="600"/>
                        </a:spcBef>
                        <a:spcAft>
                          <a:spcPts val="0"/>
                        </a:spcAft>
                      </a:pPr>
                      <a:r>
                        <a:rPr lang="fr-FR" sz="2000" dirty="0">
                          <a:effectLst/>
                        </a:rPr>
                        <a:t>Sujet couvert</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a:effectLst/>
                        </a:rPr>
                        <a:t>Sciences, ingénierie, médecine</a:t>
                      </a:r>
                      <a:endParaRPr lang="fr-FR" sz="20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1039089677"/>
                  </a:ext>
                </a:extLst>
              </a:tr>
              <a:tr h="723700">
                <a:tc>
                  <a:txBody>
                    <a:bodyPr/>
                    <a:lstStyle/>
                    <a:p>
                      <a:pPr algn="l">
                        <a:spcBef>
                          <a:spcPts val="600"/>
                        </a:spcBef>
                        <a:spcAft>
                          <a:spcPts val="0"/>
                        </a:spcAft>
                      </a:pPr>
                      <a:r>
                        <a:rPr lang="fr-FR" sz="2000" dirty="0">
                          <a:effectLst/>
                        </a:rPr>
                        <a:t>Nombre de références</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nchor="ctr">
                    <a:solidFill>
                      <a:schemeClr val="accent3">
                        <a:lumMod val="20000"/>
                        <a:lumOff val="80000"/>
                      </a:schemeClr>
                    </a:solidFill>
                  </a:tcPr>
                </a:tc>
                <a:tc>
                  <a:txBody>
                    <a:bodyPr/>
                    <a:lstStyle/>
                    <a:p>
                      <a:pPr algn="just">
                        <a:spcBef>
                          <a:spcPts val="600"/>
                        </a:spcBef>
                        <a:spcAft>
                          <a:spcPts val="0"/>
                        </a:spcAft>
                      </a:pPr>
                      <a:r>
                        <a:rPr lang="fr-FR" sz="2000" dirty="0">
                          <a:effectLst/>
                        </a:rPr>
                        <a:t>Plus de 9,800 livres et rapports</a:t>
                      </a:r>
                      <a:endParaRPr lang="fr-FR" sz="2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solidFill>
                      <a:schemeClr val="bg1"/>
                    </a:solidFill>
                  </a:tcPr>
                </a:tc>
                <a:extLst>
                  <a:ext uri="{0D108BD9-81ED-4DB2-BD59-A6C34878D82A}">
                    <a16:rowId xmlns:a16="http://schemas.microsoft.com/office/drawing/2014/main" val="5247501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0" y="302310"/>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Open Textbook Library</a:t>
            </a:r>
            <a:endParaRPr/>
          </a:p>
        </p:txBody>
      </p:sp>
      <p:sp>
        <p:nvSpPr>
          <p:cNvPr id="368" name="Google Shape;368;p53"/>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Disponible sur le site :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https://open.umn.edu/opentextbooks/</a:t>
            </a:r>
            <a:endParaRPr dirty="0">
              <a:solidFill>
                <a:schemeClr val="accent5"/>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369" name="Google Shape;369;p53"/>
          <p:cNvSpPr txBox="1"/>
          <p:nvPr/>
        </p:nvSpPr>
        <p:spPr>
          <a:xfrm>
            <a:off x="194872" y="3807502"/>
            <a:ext cx="3552669"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2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Open Textbook Library</a:t>
            </a:r>
            <a:endParaRPr sz="2400" b="0" i="0" u="none" strike="noStrike" cap="none" dirty="0">
              <a:solidFill>
                <a:srgbClr val="3F3F3F"/>
              </a:solidFill>
              <a:latin typeface="Open Sans"/>
              <a:ea typeface="Open Sans"/>
              <a:cs typeface="Open Sans"/>
              <a:sym typeface="Open Sans"/>
            </a:endParaRPr>
          </a:p>
        </p:txBody>
      </p:sp>
      <p:pic>
        <p:nvPicPr>
          <p:cNvPr id="6" name="Google Shape;423;p53">
            <a:extLst>
              <a:ext uri="{FF2B5EF4-FFF2-40B4-BE49-F238E27FC236}">
                <a16:creationId xmlns:a16="http://schemas.microsoft.com/office/drawing/2014/main" id="{583BFA2D-6B2D-49FA-A10E-AAA2255D35FC}"/>
              </a:ext>
            </a:extLst>
          </p:cNvPr>
          <p:cNvPicPr preferRelativeResize="0"/>
          <p:nvPr/>
        </p:nvPicPr>
        <p:blipFill rotWithShape="1">
          <a:blip r:embed="rId4"/>
          <a:srcRect/>
          <a:stretch/>
        </p:blipFill>
        <p:spPr>
          <a:xfrm>
            <a:off x="4468760" y="2654349"/>
            <a:ext cx="7015009" cy="328504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4"/>
          <p:cNvSpPr txBox="1">
            <a:spLocks noGrp="1"/>
          </p:cNvSpPr>
          <p:nvPr>
            <p:ph type="title"/>
          </p:nvPr>
        </p:nvSpPr>
        <p:spPr>
          <a:xfrm>
            <a:off x="-1" y="392252"/>
            <a:ext cx="6389225"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Open Textbook Library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9FE7563A-FAF2-4E1D-A269-3C2901875A31}"/>
              </a:ext>
            </a:extLst>
          </p:cNvPr>
          <p:cNvGraphicFramePr>
            <a:graphicFrameLocks noGrp="1"/>
          </p:cNvGraphicFramePr>
          <p:nvPr>
            <p:extLst>
              <p:ext uri="{D42A27DB-BD31-4B8C-83A1-F6EECF244321}">
                <p14:modId xmlns:p14="http://schemas.microsoft.com/office/powerpoint/2010/main" val="2212930738"/>
              </p:ext>
            </p:extLst>
          </p:nvPr>
        </p:nvGraphicFramePr>
        <p:xfrm>
          <a:off x="233423" y="2086660"/>
          <a:ext cx="10822329" cy="3780740"/>
        </p:xfrm>
        <a:graphic>
          <a:graphicData uri="http://schemas.openxmlformats.org/drawingml/2006/table">
            <a:tbl>
              <a:tblPr bandRow="1"/>
              <a:tblGrid>
                <a:gridCol w="2428754">
                  <a:extLst>
                    <a:ext uri="{9D8B030D-6E8A-4147-A177-3AD203B41FA5}">
                      <a16:colId xmlns:a16="http://schemas.microsoft.com/office/drawing/2014/main" val="1112386786"/>
                    </a:ext>
                  </a:extLst>
                </a:gridCol>
                <a:gridCol w="8393575">
                  <a:extLst>
                    <a:ext uri="{9D8B030D-6E8A-4147-A177-3AD203B41FA5}">
                      <a16:colId xmlns:a16="http://schemas.microsoft.com/office/drawing/2014/main" val="472739677"/>
                    </a:ext>
                  </a:extLst>
                </a:gridCol>
              </a:tblGrid>
              <a:tr h="279400">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Service fournisseur</a:t>
                      </a:r>
                    </a:p>
                  </a:txBody>
                  <a:tcPr marL="68580" marR="68580" marT="0" marB="0" anchor="ctr">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2F2F2"/>
                    </a:solidFill>
                  </a:tcPr>
                </a:tc>
                <a:tc>
                  <a:txBody>
                    <a:bodyPr/>
                    <a:lstStyle/>
                    <a:p>
                      <a:pPr algn="just">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Open Textbook Network</a:t>
                      </a:r>
                    </a:p>
                  </a:txBody>
                  <a:tcPr marL="68580" marR="68580" marT="0" marB="0" anchor="ctr">
                    <a:lnL w="190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80158030"/>
                  </a:ext>
                </a:extLst>
              </a:tr>
              <a:tr h="279400">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Type de service</a:t>
                      </a: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Distribution de manuels universitaires ; le matériel a été financé, publié et autorisé à être utilisé, adapté et distribué librement ; option de recherche par mot-clé ou de navigation par sujet.</a:t>
                      </a:r>
                    </a:p>
                  </a:txBody>
                  <a:tcPr marL="68580" marR="68580" marT="0"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09199669"/>
                  </a:ext>
                </a:extLst>
              </a:tr>
              <a:tr h="279400">
                <a:tc>
                  <a:txBody>
                    <a:bodyPr/>
                    <a:lstStyle/>
                    <a:p>
                      <a:pPr algn="l">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Sources de l’information</a:t>
                      </a: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Auteurs universitaires ; les livres sont évalués par des pairs et font l'objet d'une licence ouverte.</a:t>
                      </a:r>
                    </a:p>
                  </a:txBody>
                  <a:tcPr marL="68580" marR="68580" marT="0"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00345112"/>
                  </a:ext>
                </a:extLst>
              </a:tr>
              <a:tr h="279400">
                <a:tc>
                  <a:txBody>
                    <a:bodyPr/>
                    <a:lstStyle/>
                    <a:p>
                      <a:pPr algn="l">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Types de documents</a:t>
                      </a: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Manuels électroniques</a:t>
                      </a:r>
                    </a:p>
                  </a:txBody>
                  <a:tcPr marL="68580" marR="68580" marT="0"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9667751"/>
                  </a:ext>
                </a:extLst>
              </a:tr>
              <a:tr h="266700">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Texte intégral</a:t>
                      </a: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Oui</a:t>
                      </a:r>
                    </a:p>
                  </a:txBody>
                  <a:tcPr marL="68580" marR="68580" marT="0"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97290675"/>
                  </a:ext>
                </a:extLst>
              </a:tr>
              <a:tr h="427940">
                <a:tc>
                  <a:txBody>
                    <a:bodyPr/>
                    <a:lstStyle/>
                    <a:p>
                      <a:pPr algn="l">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Sujet couvert</a:t>
                      </a: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just">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Multiples disciplines universitaires</a:t>
                      </a:r>
                    </a:p>
                  </a:txBody>
                  <a:tcPr marL="68580" marR="68580" marT="0"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05153344"/>
                  </a:ext>
                </a:extLst>
              </a:tr>
              <a:tr h="266700">
                <a:tc>
                  <a:txBody>
                    <a:bodyPr/>
                    <a:lstStyle/>
                    <a:p>
                      <a:pPr algn="l">
                        <a:spcBef>
                          <a:spcPts val="600"/>
                        </a:spcBef>
                        <a:spcAft>
                          <a:spcPts val="0"/>
                        </a:spcAft>
                      </a:pPr>
                      <a:r>
                        <a:rPr lang="fr-FR" sz="200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Nombre de références</a:t>
                      </a:r>
                    </a:p>
                  </a:txBody>
                  <a:tcPr marL="68580" marR="68580" marT="0" marB="0" anchor="ctr">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2F2F2"/>
                    </a:solidFill>
                  </a:tcPr>
                </a:tc>
                <a:tc>
                  <a:txBody>
                    <a:bodyPr/>
                    <a:lstStyle/>
                    <a:p>
                      <a:pPr algn="just">
                        <a:spcBef>
                          <a:spcPts val="600"/>
                        </a:spcBef>
                        <a:spcAft>
                          <a:spcPts val="0"/>
                        </a:spcAft>
                      </a:pPr>
                      <a:r>
                        <a:rPr lang="fr-FR" sz="2000" dirty="0">
                          <a:solidFill>
                            <a:schemeClr val="tx1">
                              <a:lumMod val="75000"/>
                              <a:lumOff val="25000"/>
                            </a:schemeClr>
                          </a:solidFill>
                          <a:effectLst/>
                          <a:latin typeface="Open Sans" panose="020B0606030504020204" pitchFamily="34" charset="0"/>
                          <a:ea typeface="Open Sans" panose="020B0606030504020204" pitchFamily="34" charset="0"/>
                          <a:cs typeface="Open Sans" panose="020B0606030504020204" pitchFamily="34" charset="0"/>
                        </a:rPr>
                        <a:t>Plus de 1146 livres – janvier 2023</a:t>
                      </a:r>
                    </a:p>
                  </a:txBody>
                  <a:tcPr marL="68580" marR="68580" marT="0" marB="0">
                    <a:lnL w="190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21486192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5"/>
          <p:cNvSpPr txBox="1">
            <a:spLocks noGrp="1"/>
          </p:cNvSpPr>
          <p:nvPr>
            <p:ph type="title"/>
          </p:nvPr>
        </p:nvSpPr>
        <p:spPr>
          <a:xfrm>
            <a:off x="347240" y="344088"/>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384" name="Google Shape;384;p5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nSpc>
                <a:spcPct val="100000"/>
              </a:lnSpc>
              <a:spcBef>
                <a:spcPts val="0"/>
              </a:spcBef>
              <a:buClr>
                <a:schemeClr val="dk2"/>
              </a:buClr>
              <a:buSzPts val="2200"/>
            </a:pPr>
            <a:r>
              <a:rPr lang="fr-FR" dirty="0">
                <a:solidFill>
                  <a:schemeClr val="dk1"/>
                </a:solidFill>
                <a:latin typeface="Open Sans"/>
                <a:ea typeface="Open Sans"/>
                <a:cs typeface="Open Sans"/>
                <a:sym typeface="Open Sans"/>
              </a:rPr>
              <a:t>Cette leçon portait essentiellement sur les ressources Internet qui pourraient être utilisées par les utilisateurs de toutes les collections de Research4Life. </a:t>
            </a:r>
          </a:p>
          <a:p>
            <a:pPr marL="355600" lvl="0" indent="-342900">
              <a:lnSpc>
                <a:spcPct val="100000"/>
              </a:lnSpc>
              <a:spcBef>
                <a:spcPts val="0"/>
              </a:spcBef>
              <a:buClr>
                <a:schemeClr val="dk2"/>
              </a:buClr>
              <a:buSzPts val="2200"/>
            </a:pPr>
            <a:r>
              <a:rPr lang="fr-FR" dirty="0">
                <a:solidFill>
                  <a:schemeClr val="dk1"/>
                </a:solidFill>
                <a:latin typeface="Open Sans"/>
                <a:ea typeface="Open Sans"/>
                <a:cs typeface="Open Sans"/>
                <a:sym typeface="Open Sans"/>
              </a:rPr>
              <a:t>Elle développe les ressources spécifiques aux disciplines abordées dans les leçons 4.1-4.5.  Les outils ont été répartis dans les catégories suivantes :  Outils de recherche et dépôts institutionnels ; Ressources de revues électroniques gratuites, bases de données et éditeurs ; Portails et passerelles de thèses/mémoires, Outils divers ; et Livres électroniques. </a:t>
            </a:r>
          </a:p>
          <a:p>
            <a:pPr marL="355600" lvl="0" indent="-342900">
              <a:lnSpc>
                <a:spcPct val="100000"/>
              </a:lnSpc>
              <a:spcBef>
                <a:spcPts val="0"/>
              </a:spcBef>
              <a:buClr>
                <a:schemeClr val="dk2"/>
              </a:buClr>
              <a:buSzPts val="2200"/>
            </a:pPr>
            <a:r>
              <a:rPr lang="fr-FR" dirty="0">
                <a:solidFill>
                  <a:schemeClr val="dk1"/>
                </a:solidFill>
                <a:latin typeface="Open Sans"/>
                <a:ea typeface="Open Sans"/>
                <a:cs typeface="Open Sans"/>
                <a:sym typeface="Open Sans"/>
              </a:rPr>
              <a:t>Ces listes de catégories mettent en évidence les principales ressources Internet et ne sont pas exhaustives. </a:t>
            </a:r>
          </a:p>
          <a:p>
            <a:pPr marL="355600" lvl="0" indent="-342900">
              <a:lnSpc>
                <a:spcPct val="100000"/>
              </a:lnSpc>
              <a:spcBef>
                <a:spcPts val="0"/>
              </a:spcBef>
              <a:buClr>
                <a:schemeClr val="dk2"/>
              </a:buClr>
              <a:buSzPts val="2200"/>
            </a:pPr>
            <a:r>
              <a:rPr lang="fr-FR" dirty="0">
                <a:solidFill>
                  <a:schemeClr val="dk1"/>
                </a:solidFill>
                <a:latin typeface="Open Sans"/>
                <a:ea typeface="Open Sans"/>
                <a:cs typeface="Open Sans"/>
                <a:sym typeface="Open Sans"/>
              </a:rPr>
              <a:t>N'oubliez pas que les résultats de recherche de plusieurs de ces outils renvoient à la littérature grise ainsi qu'à des revues et des livres en libre accès ou payants</a:t>
            </a:r>
            <a:r>
              <a:rPr lang="en-US"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4000" dirty="0" err="1">
                <a:solidFill>
                  <a:srgbClr val="586F7C"/>
                </a:solidFill>
                <a:latin typeface="Open Sans"/>
                <a:ea typeface="Open Sans"/>
                <a:cs typeface="Open Sans"/>
                <a:sym typeface="Open Sans"/>
              </a:rPr>
              <a:t>Ressources</a:t>
            </a:r>
            <a:r>
              <a:rPr lang="en-US" sz="40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suplémentaires</a:t>
            </a:r>
            <a:r>
              <a:rPr lang="en-US" sz="3600"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391" name="Google Shape;391;p8"/>
          <p:cNvSpPr txBox="1">
            <a:spLocks noGrp="1"/>
          </p:cNvSpPr>
          <p:nvPr>
            <p:ph type="body" idx="1"/>
          </p:nvPr>
        </p:nvSpPr>
        <p:spPr>
          <a:xfrm>
            <a:off x="258400" y="2089653"/>
            <a:ext cx="11310600" cy="4630800"/>
          </a:xfrm>
          <a:prstGeom prst="rect">
            <a:avLst/>
          </a:prstGeom>
          <a:noFill/>
          <a:ln>
            <a:noFill/>
          </a:ln>
        </p:spPr>
        <p:txBody>
          <a:bodyPr spcFirstLastPara="1" wrap="square" lIns="91425" tIns="45700" rIns="91425" bIns="45700" anchor="t" anchorCtr="0">
            <a:noAutofit/>
          </a:bodyPr>
          <a:lstStyle/>
          <a:p>
            <a:pPr marL="1257300" lvl="0" indent="-342900" algn="l" rtl="0">
              <a:lnSpc>
                <a:spcPct val="90000"/>
              </a:lnSpc>
              <a:spcBef>
                <a:spcPts val="600"/>
              </a:spcBef>
              <a:spcAft>
                <a:spcPts val="0"/>
              </a:spcAft>
              <a:buClr>
                <a:srgbClr val="3F3F3F"/>
              </a:buClr>
              <a:buSzPts val="2400"/>
              <a:buFont typeface="Arial"/>
              <a:buChar char="•"/>
            </a:pPr>
            <a:r>
              <a:rPr lang="en-US" dirty="0">
                <a:solidFill>
                  <a:srgbClr val="3F3F3F"/>
                </a:solidFill>
                <a:latin typeface="Open Sans"/>
                <a:ea typeface="Open Sans"/>
                <a:cs typeface="Open Sans"/>
                <a:sym typeface="Open Sans"/>
              </a:rPr>
              <a:t>‘Indispensable Resources for Online Academic Research: </a:t>
            </a:r>
            <a:r>
              <a:rPr lang="en-US" dirty="0" err="1">
                <a:solidFill>
                  <a:srgbClr val="3F3F3F"/>
                </a:solidFill>
                <a:latin typeface="Open Sans"/>
                <a:ea typeface="Open Sans"/>
                <a:cs typeface="Open Sans"/>
                <a:sym typeface="Open Sans"/>
              </a:rPr>
              <a:t>OnlinePhDprogram.Org</a:t>
            </a:r>
            <a:r>
              <a:rPr lang="en-US" dirty="0">
                <a:solidFill>
                  <a:srgbClr val="3F3F3F"/>
                </a:solidFill>
                <a:latin typeface="Open Sans"/>
                <a:ea typeface="Open Sans"/>
                <a:cs typeface="Open Sans"/>
                <a:sym typeface="Open Sans"/>
              </a:rPr>
              <a:t>’. Accessed 23 June 2021.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https://onlinephdprogram.org/academic-res</a:t>
            </a:r>
            <a:r>
              <a:rPr lang="en-US"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earch/</a:t>
            </a:r>
            <a:r>
              <a:rPr lang="en-US" dirty="0">
                <a:solidFill>
                  <a:schemeClr val="accent5"/>
                </a:solidFill>
                <a:latin typeface="Open Sans"/>
                <a:ea typeface="Open Sans"/>
                <a:cs typeface="Open Sans"/>
                <a:sym typeface="Open Sans"/>
              </a:rPr>
              <a:t>   </a:t>
            </a:r>
            <a:endParaRPr dirty="0">
              <a:solidFill>
                <a:schemeClr val="accent5"/>
              </a:solidFill>
              <a:latin typeface="Open Sans"/>
              <a:ea typeface="Open Sans"/>
              <a:cs typeface="Open Sans"/>
              <a:sym typeface="Open Sans"/>
            </a:endParaRPr>
          </a:p>
          <a:p>
            <a:pPr marL="1333500" lvl="2" indent="-342900" algn="l" rtl="0">
              <a:lnSpc>
                <a:spcPct val="90000"/>
              </a:lnSpc>
              <a:spcBef>
                <a:spcPts val="1200"/>
              </a:spcBef>
              <a:spcAft>
                <a:spcPts val="0"/>
              </a:spcAft>
              <a:buClr>
                <a:srgbClr val="3F3F3F"/>
              </a:buClr>
              <a:buSzPts val="2400"/>
              <a:buFont typeface="Arial"/>
              <a:buChar char="•"/>
            </a:pPr>
            <a:r>
              <a:rPr lang="en-US" sz="2200" dirty="0">
                <a:solidFill>
                  <a:srgbClr val="3F3F3F"/>
                </a:solidFill>
                <a:latin typeface="Open Sans"/>
                <a:ea typeface="Open Sans"/>
                <a:cs typeface="Open Sans"/>
                <a:sym typeface="Open Sans"/>
              </a:rPr>
              <a:t>Rebar, Lauri. ‘</a:t>
            </a:r>
            <a:r>
              <a:rPr lang="en-US" sz="2200" dirty="0" err="1">
                <a:solidFill>
                  <a:srgbClr val="3F3F3F"/>
                </a:solidFill>
                <a:latin typeface="Open Sans"/>
                <a:ea typeface="Open Sans"/>
                <a:cs typeface="Open Sans"/>
                <a:sym typeface="Open Sans"/>
              </a:rPr>
              <a:t>LibGuides</a:t>
            </a:r>
            <a:r>
              <a:rPr lang="en-US" sz="2200" dirty="0">
                <a:solidFill>
                  <a:srgbClr val="3F3F3F"/>
                </a:solidFill>
                <a:latin typeface="Open Sans"/>
                <a:ea typeface="Open Sans"/>
                <a:cs typeface="Open Sans"/>
                <a:sym typeface="Open Sans"/>
              </a:rPr>
              <a:t>: Free Resources: Welcome’. Accessed 23 June 2021. </a:t>
            </a:r>
            <a:r>
              <a:rPr lang="en-US" sz="2200" u="sng" dirty="0">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https://libguides.fau.edu/freeresources/Welcome</a:t>
            </a:r>
            <a:endParaRPr dirty="0">
              <a:solidFill>
                <a:schemeClr val="accent5"/>
              </a:solidFill>
              <a:latin typeface="Open Sans"/>
              <a:ea typeface="Open Sans"/>
              <a:cs typeface="Open Sans"/>
              <a:sym typeface="Open Sans"/>
            </a:endParaRPr>
          </a:p>
          <a:p>
            <a:pPr marL="1333500" lvl="2" indent="-342900" algn="l" rtl="0">
              <a:lnSpc>
                <a:spcPct val="90000"/>
              </a:lnSpc>
              <a:spcBef>
                <a:spcPts val="600"/>
              </a:spcBef>
              <a:spcAft>
                <a:spcPts val="0"/>
              </a:spcAft>
              <a:buClr>
                <a:srgbClr val="3F3F3F"/>
              </a:buClr>
              <a:buSzPts val="1800"/>
              <a:buFont typeface="Arial"/>
              <a:buChar char="•"/>
            </a:pPr>
            <a:r>
              <a:rPr lang="en-US" sz="2200" dirty="0">
                <a:solidFill>
                  <a:srgbClr val="3F3F3F"/>
                </a:solidFill>
                <a:latin typeface="Open Sans"/>
                <a:ea typeface="Open Sans"/>
                <a:cs typeface="Open Sans"/>
                <a:sym typeface="Open Sans"/>
              </a:rPr>
              <a:t>‘Wikipedia: List of Free Online Resources’. Accessed 23 June 2021.       </a:t>
            </a:r>
            <a:r>
              <a:rPr lang="en-US" sz="2200" u="sng" dirty="0">
                <a:solidFill>
                  <a:schemeClr val="hlink"/>
                </a:solidFill>
                <a:latin typeface="Open Sans"/>
                <a:ea typeface="Open Sans"/>
                <a:cs typeface="Open Sans"/>
                <a:sym typeface="Open Sans"/>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https://en.wikipedia.org/wiki/Wikipedia:List_of_free_online_resources</a:t>
            </a:r>
            <a:r>
              <a:rPr lang="en-US" sz="22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 </a:t>
            </a:r>
            <a:endParaRPr sz="2200" dirty="0">
              <a:solidFill>
                <a:schemeClr val="accent5"/>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0357365"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chemeClr val="tx1"/>
                </a:solidFill>
                <a:latin typeface="Open Sans"/>
                <a:ea typeface="Open Sans"/>
                <a:cs typeface="Open Sans"/>
                <a:sym typeface="Open Sans"/>
              </a:rPr>
              <a:t>Visiter</a:t>
            </a:r>
            <a:r>
              <a:rPr lang="en-US" sz="2000" dirty="0">
                <a:solidFill>
                  <a:schemeClr val="tx1"/>
                </a:solidFill>
                <a:latin typeface="Open Sans"/>
                <a:ea typeface="Open Sans"/>
                <a:cs typeface="Open Sans"/>
                <a:sym typeface="Open Sans"/>
              </a:rPr>
              <a:t> </a:t>
            </a:r>
            <a:r>
              <a:rPr lang="en-US" sz="2000" dirty="0" err="1">
                <a:solidFill>
                  <a:schemeClr val="tx1"/>
                </a:solidFill>
                <a:latin typeface="Open Sans"/>
                <a:ea typeface="Open Sans"/>
                <a:cs typeface="Open Sans"/>
                <a:sym typeface="Open Sans"/>
              </a:rPr>
              <a:t>notre</a:t>
            </a:r>
            <a:r>
              <a:rPr lang="en-US" sz="2000" dirty="0">
                <a:solidFill>
                  <a:schemeClr val="tx1"/>
                </a:solidFill>
                <a:latin typeface="Open Sans"/>
                <a:ea typeface="Open Sans"/>
                <a:cs typeface="Open Sans"/>
                <a:sym typeface="Open Sans"/>
              </a:rPr>
              <a:t> site web au lien </a:t>
            </a:r>
            <a:r>
              <a:rPr lang="en-US" sz="2000" dirty="0" err="1">
                <a:solidFill>
                  <a:schemeClr val="tx1"/>
                </a:solidFill>
                <a:latin typeface="Open Sans"/>
                <a:ea typeface="Open Sans"/>
                <a:cs typeface="Open Sans"/>
                <a:sym typeface="Open Sans"/>
              </a:rPr>
              <a:t>suivant</a:t>
            </a:r>
            <a:r>
              <a:rPr lang="en-US" sz="2000" dirty="0">
                <a:solidFill>
                  <a:schemeClr val="tx1"/>
                </a:solidFill>
                <a:latin typeface="Open Sans"/>
                <a:ea typeface="Open Sans"/>
                <a:cs typeface="Open Sans"/>
                <a:sym typeface="Open Sans"/>
              </a:rPr>
              <a:t>: </a:t>
            </a:r>
            <a:r>
              <a:rPr lang="en-US" sz="2000" dirty="0">
                <a:solidFill>
                  <a:schemeClr val="tx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chemeClr val="tx1"/>
                </a:solidFill>
                <a:latin typeface="Open Sans"/>
                <a:ea typeface="Open Sans"/>
                <a:cs typeface="Open Sans"/>
                <a:sym typeface="Open Sans"/>
              </a:rPr>
              <a:t>Nous </a:t>
            </a:r>
            <a:r>
              <a:rPr lang="en-US" sz="2000" dirty="0" err="1">
                <a:solidFill>
                  <a:schemeClr val="tx1"/>
                </a:solidFill>
                <a:latin typeface="Open Sans"/>
                <a:ea typeface="Open Sans"/>
                <a:cs typeface="Open Sans"/>
                <a:sym typeface="Open Sans"/>
              </a:rPr>
              <a:t>contacter</a:t>
            </a:r>
            <a:r>
              <a:rPr lang="en-US" sz="2000" dirty="0">
                <a:solidFill>
                  <a:schemeClr val="tx1"/>
                </a:solidFill>
                <a:latin typeface="Open Sans"/>
                <a:ea typeface="Open Sans"/>
                <a:cs typeface="Open Sans"/>
                <a:sym typeface="Open Sans"/>
              </a:rPr>
              <a:t> à </a:t>
            </a:r>
            <a:r>
              <a:rPr lang="en-US" sz="2000" dirty="0" err="1">
                <a:solidFill>
                  <a:schemeClr val="tx1"/>
                </a:solidFill>
                <a:latin typeface="Open Sans"/>
                <a:ea typeface="Open Sans"/>
                <a:cs typeface="Open Sans"/>
                <a:sym typeface="Open Sans"/>
              </a:rPr>
              <a:t>l’adresse</a:t>
            </a:r>
            <a:r>
              <a:rPr lang="en-US" sz="2000" dirty="0">
                <a:solidFill>
                  <a:schemeClr val="tx1"/>
                </a:solidFill>
                <a:latin typeface="Open Sans"/>
                <a:ea typeface="Open Sans"/>
                <a:cs typeface="Open Sans"/>
                <a:sym typeface="Open Sans"/>
              </a:rPr>
              <a:t> mail </a:t>
            </a:r>
            <a:r>
              <a:rPr lang="en-US" sz="2000" dirty="0" err="1">
                <a:solidFill>
                  <a:schemeClr val="tx1"/>
                </a:solidFill>
                <a:latin typeface="Open Sans"/>
                <a:ea typeface="Open Sans"/>
                <a:cs typeface="Open Sans"/>
                <a:sym typeface="Open Sans"/>
              </a:rPr>
              <a:t>suivant</a:t>
            </a:r>
            <a:r>
              <a:rPr lang="en-US" sz="2000" dirty="0">
                <a:solidFill>
                  <a:schemeClr val="tx1"/>
                </a:solidFill>
                <a:latin typeface="Open Sans"/>
                <a:ea typeface="Open Sans"/>
                <a:cs typeface="Open Sans"/>
                <a:sym typeface="Open Sans"/>
              </a:rPr>
              <a:t> : </a:t>
            </a:r>
            <a:r>
              <a:rPr lang="en-US" sz="2000" dirty="0">
                <a:solidFill>
                  <a:schemeClr val="tx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chemeClr val="tx1"/>
                </a:solidFill>
                <a:latin typeface="Open Sans"/>
                <a:ea typeface="Open Sans"/>
                <a:cs typeface="Open Sans"/>
                <a:sym typeface="Open Sans"/>
              </a:rPr>
              <a:t> </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Découvrir d'autres supports de formation </a:t>
            </a:r>
            <a:r>
              <a:rPr lang="en-US" sz="2000" dirty="0">
                <a:solidFill>
                  <a:schemeClr val="tx1"/>
                </a:solidFill>
                <a:latin typeface="Open Sans"/>
                <a:ea typeface="Open Sans"/>
                <a:cs typeface="Open Sans"/>
                <a:sym typeface="Open Sans"/>
              </a:rPr>
              <a:t>[</a:t>
            </a:r>
            <a:r>
              <a:rPr lang="en-US" sz="2000" u="sng" dirty="0">
                <a:solidFill>
                  <a:schemeClr val="tx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dirty="0">
                <a:solidFill>
                  <a:schemeClr val="tx1"/>
                </a:solidFill>
                <a:latin typeface="Open Sans"/>
                <a:ea typeface="Open Sans"/>
                <a:cs typeface="Open Sans"/>
                <a:sym typeface="Open Sans"/>
              </a:rPr>
              <a:t>]</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Vous abonner à la newsletter de Research4Life </a:t>
            </a:r>
            <a:r>
              <a:rPr lang="en-US" sz="2000" dirty="0">
                <a:solidFill>
                  <a:schemeClr val="tx1"/>
                </a:solidFill>
                <a:latin typeface="Open Sans"/>
                <a:ea typeface="Open Sans"/>
                <a:cs typeface="Open Sans"/>
                <a:sym typeface="Open Sans"/>
              </a:rPr>
              <a:t>[</a:t>
            </a:r>
            <a:r>
              <a:rPr lang="en-US" sz="2000" u="sng" dirty="0">
                <a:solidFill>
                  <a:schemeClr val="tx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dirty="0">
                <a:solidFill>
                  <a:schemeClr val="tx1"/>
                </a:solidFill>
                <a:latin typeface="Open Sans"/>
                <a:ea typeface="Open Sans"/>
                <a:cs typeface="Open Sans"/>
                <a:sym typeface="Open Sans"/>
              </a:rPr>
              <a:t>]</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chemeClr val="tx1"/>
                </a:solidFill>
                <a:latin typeface="Open Sans"/>
                <a:ea typeface="Open Sans"/>
                <a:cs typeface="Open Sans"/>
                <a:sym typeface="Open Sans"/>
              </a:rPr>
              <a:t>Consulter les vidéos de Research4Life </a:t>
            </a:r>
            <a:r>
              <a:rPr lang="en-US" sz="2000" dirty="0">
                <a:solidFill>
                  <a:schemeClr val="tx1"/>
                </a:solidFill>
                <a:latin typeface="Open Sans"/>
                <a:ea typeface="Open Sans"/>
                <a:cs typeface="Open Sans"/>
                <a:sym typeface="Open Sans"/>
              </a:rPr>
              <a:t>[</a:t>
            </a:r>
            <a:r>
              <a:rPr lang="en-US" sz="2000" u="sng" dirty="0">
                <a:solidFill>
                  <a:schemeClr val="tx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dirty="0">
                <a:solidFill>
                  <a:schemeClr val="tx1"/>
                </a:solidFill>
                <a:latin typeface="Open Sans"/>
                <a:ea typeface="Open Sans"/>
                <a:cs typeface="Open Sans"/>
                <a:sym typeface="Open Sans"/>
              </a:rPr>
              <a:t>]</a:t>
            </a:r>
            <a:endParaRPr sz="20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chemeClr val="tx1"/>
                </a:solidFill>
                <a:latin typeface="Open Sans"/>
                <a:ea typeface="Open Sans"/>
                <a:cs typeface="Open Sans"/>
                <a:sym typeface="Open Sans"/>
              </a:rPr>
              <a:t>Nous </a:t>
            </a:r>
            <a:r>
              <a:rPr lang="en-US" sz="2000" dirty="0" err="1">
                <a:solidFill>
                  <a:schemeClr val="tx1"/>
                </a:solidFill>
                <a:latin typeface="Open Sans"/>
                <a:ea typeface="Open Sans"/>
                <a:cs typeface="Open Sans"/>
                <a:sym typeface="Open Sans"/>
              </a:rPr>
              <a:t>suivre</a:t>
            </a:r>
            <a:r>
              <a:rPr lang="en-US" sz="2000" dirty="0">
                <a:solidFill>
                  <a:schemeClr val="tx1"/>
                </a:solidFill>
                <a:latin typeface="Open Sans"/>
                <a:ea typeface="Open Sans"/>
                <a:cs typeface="Open Sans"/>
                <a:sym typeface="Open Sans"/>
              </a:rPr>
              <a:t> sur Twitter @r4lpartnership et Facebook @R4Lpartnership</a:t>
            </a:r>
            <a:endParaRPr sz="2000" dirty="0">
              <a:solidFill>
                <a:schemeClr val="tx1"/>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754d2444ce_0_7"/>
          <p:cNvSpPr txBox="1">
            <a:spLocks noGrp="1"/>
          </p:cNvSpPr>
          <p:nvPr>
            <p:ph type="title"/>
          </p:nvPr>
        </p:nvSpPr>
        <p:spPr>
          <a:xfrm>
            <a:off x="138897" y="344076"/>
            <a:ext cx="80853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dirty="0">
                <a:solidFill>
                  <a:srgbClr val="586F7C"/>
                </a:solidFill>
                <a:latin typeface="Open Sans"/>
                <a:ea typeface="Open Sans"/>
                <a:cs typeface="Open Sans"/>
                <a:sym typeface="Open Sans"/>
              </a:rPr>
              <a:t>Catégories de ressources et d'outils internet pluridisciplinaires</a:t>
            </a:r>
            <a:endParaRPr dirty="0">
              <a:solidFill>
                <a:srgbClr val="586F7C"/>
              </a:solidFill>
              <a:latin typeface="Open Sans"/>
              <a:ea typeface="Open Sans"/>
              <a:cs typeface="Open Sans"/>
              <a:sym typeface="Open Sans"/>
            </a:endParaRPr>
          </a:p>
        </p:txBody>
      </p:sp>
      <p:graphicFrame>
        <p:nvGraphicFramePr>
          <p:cNvPr id="5" name="Objet 4">
            <a:extLst>
              <a:ext uri="{FF2B5EF4-FFF2-40B4-BE49-F238E27FC236}">
                <a16:creationId xmlns:a16="http://schemas.microsoft.com/office/drawing/2014/main" id="{1B757980-CF6D-4CC8-B35C-9874AF50282C}"/>
              </a:ext>
            </a:extLst>
          </p:cNvPr>
          <p:cNvGraphicFramePr>
            <a:graphicFrameLocks noChangeAspect="1"/>
          </p:cNvGraphicFramePr>
          <p:nvPr>
            <p:extLst>
              <p:ext uri="{D42A27DB-BD31-4B8C-83A1-F6EECF244321}">
                <p14:modId xmlns:p14="http://schemas.microsoft.com/office/powerpoint/2010/main" val="256857439"/>
              </p:ext>
            </p:extLst>
          </p:nvPr>
        </p:nvGraphicFramePr>
        <p:xfrm>
          <a:off x="729205" y="2157370"/>
          <a:ext cx="10680634" cy="4208705"/>
        </p:xfrm>
        <a:graphic>
          <a:graphicData uri="http://schemas.openxmlformats.org/presentationml/2006/ole">
            <mc:AlternateContent xmlns:mc="http://schemas.openxmlformats.org/markup-compatibility/2006">
              <mc:Choice xmlns:v="urn:schemas-microsoft-com:vml" Requires="v">
                <p:oleObj name="Document" r:id="rId3" imgW="8698101" imgH="3426731" progId="Word.Document.12">
                  <p:embed/>
                </p:oleObj>
              </mc:Choice>
              <mc:Fallback>
                <p:oleObj name="Document" r:id="rId3" imgW="8698101" imgH="3426731" progId="Word.Document.12">
                  <p:embed/>
                  <p:pic>
                    <p:nvPicPr>
                      <p:cNvPr id="5" name="Objet 4">
                        <a:extLst>
                          <a:ext uri="{FF2B5EF4-FFF2-40B4-BE49-F238E27FC236}">
                            <a16:creationId xmlns:a16="http://schemas.microsoft.com/office/drawing/2014/main" id="{1B757980-CF6D-4CC8-B35C-9874AF50282C}"/>
                          </a:ext>
                        </a:extLst>
                      </p:cNvPr>
                      <p:cNvPicPr/>
                      <p:nvPr/>
                    </p:nvPicPr>
                    <p:blipFill>
                      <a:blip r:embed="rId4"/>
                      <a:stretch>
                        <a:fillRect/>
                      </a:stretch>
                    </p:blipFill>
                    <p:spPr>
                      <a:xfrm>
                        <a:off x="729205" y="2157370"/>
                        <a:ext cx="10680634" cy="420870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196770" y="43722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OUTILS DE RECHERCHE ET DÉPÔTS INSTITUTIONNELS - BASE</a:t>
            </a:r>
            <a:endParaRPr sz="3200" dirty="0">
              <a:solidFill>
                <a:srgbClr val="586F7C"/>
              </a:solidFill>
              <a:latin typeface="Open Sans"/>
              <a:ea typeface="Open Sans"/>
              <a:cs typeface="Open Sans"/>
              <a:sym typeface="Open Sans"/>
            </a:endParaRPr>
          </a:p>
        </p:txBody>
      </p:sp>
      <p:sp>
        <p:nvSpPr>
          <p:cNvPr id="125" name="Google Shape;125;p4"/>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Open Sans"/>
                <a:hlinkClick r:id="rId3"/>
              </a:rPr>
              <a:t>https://base-search.net</a:t>
            </a:r>
            <a:endParaRPr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26" name="Google Shape;126;p4"/>
          <p:cNvSpPr txBox="1"/>
          <p:nvPr/>
        </p:nvSpPr>
        <p:spPr>
          <a:xfrm>
            <a:off x="481263" y="3721768"/>
            <a:ext cx="2695074"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buSzPts val="2400"/>
            </a:pPr>
            <a:r>
              <a:rPr lang="fr-FR" sz="2400" dirty="0">
                <a:solidFill>
                  <a:srgbClr val="3F3F3F"/>
                </a:solidFill>
                <a:latin typeface="Open Sans"/>
                <a:ea typeface="Open Sans"/>
                <a:cs typeface="Open Sans"/>
                <a:sym typeface="Open Sans"/>
              </a:rPr>
              <a:t>Page de recherche pour BASE</a:t>
            </a:r>
            <a:endParaRPr sz="2400" b="0" i="0" u="none" strike="noStrike" cap="none" dirty="0">
              <a:solidFill>
                <a:srgbClr val="3F3F3F"/>
              </a:solidFill>
              <a:latin typeface="Open Sans"/>
              <a:ea typeface="Open Sans"/>
              <a:cs typeface="Open Sans"/>
              <a:sym typeface="Open Sans"/>
            </a:endParaRPr>
          </a:p>
        </p:txBody>
      </p:sp>
      <p:pic>
        <p:nvPicPr>
          <p:cNvPr id="127" name="Google Shape;127;p4" descr="https://lh6.googleusercontent.com/lu1WVnANM3wnrAg3WgXQVp3WtkrEbAKth5Sy1CLbPnxYPK4Bep40MQxpBDp9bFaYKZKfCHY9kQiD2C9ENdO-XtjuCg-Wo0nws1CUr5-ZLwGKID2VUItS-TiALpgdVOQCE0c67_8"/>
          <p:cNvPicPr preferRelativeResize="0"/>
          <p:nvPr/>
        </p:nvPicPr>
        <p:blipFill rotWithShape="1">
          <a:blip r:embed="rId4">
            <a:alphaModFix/>
          </a:blip>
          <a:srcRect/>
          <a:stretch/>
        </p:blipFill>
        <p:spPr>
          <a:xfrm>
            <a:off x="3613202" y="2753123"/>
            <a:ext cx="7403996" cy="4057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327690" y="2086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BASE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1809936F-63B9-4572-902A-2CFBE205379D}"/>
              </a:ext>
            </a:extLst>
          </p:cNvPr>
          <p:cNvGraphicFramePr>
            <a:graphicFrameLocks noGrp="1"/>
          </p:cNvGraphicFramePr>
          <p:nvPr>
            <p:extLst>
              <p:ext uri="{D42A27DB-BD31-4B8C-83A1-F6EECF244321}">
                <p14:modId xmlns:p14="http://schemas.microsoft.com/office/powerpoint/2010/main" val="3440795195"/>
              </p:ext>
            </p:extLst>
          </p:nvPr>
        </p:nvGraphicFramePr>
        <p:xfrm>
          <a:off x="327690" y="1807420"/>
          <a:ext cx="9740651" cy="4722589"/>
        </p:xfrm>
        <a:graphic>
          <a:graphicData uri="http://schemas.openxmlformats.org/drawingml/2006/table">
            <a:tbl>
              <a:tblPr bandRow="1">
                <a:tableStyleId>{8EC20E35-A176-4012-BC5E-935CFFF8708E}</a:tableStyleId>
              </a:tblPr>
              <a:tblGrid>
                <a:gridCol w="1838287">
                  <a:extLst>
                    <a:ext uri="{9D8B030D-6E8A-4147-A177-3AD203B41FA5}">
                      <a16:colId xmlns:a16="http://schemas.microsoft.com/office/drawing/2014/main" val="1832246039"/>
                    </a:ext>
                  </a:extLst>
                </a:gridCol>
                <a:gridCol w="7902364">
                  <a:extLst>
                    <a:ext uri="{9D8B030D-6E8A-4147-A177-3AD203B41FA5}">
                      <a16:colId xmlns:a16="http://schemas.microsoft.com/office/drawing/2014/main" val="2230240457"/>
                    </a:ext>
                  </a:extLst>
                </a:gridCol>
              </a:tblGrid>
              <a:tr h="659751">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Bielefeld </a:t>
                      </a:r>
                      <a:r>
                        <a:rPr lang="fr-FR" sz="2000" dirty="0" err="1">
                          <a:effectLst/>
                          <a:latin typeface="Open Sans" panose="020B0604020202020204" charset="0"/>
                          <a:ea typeface="Open Sans" panose="020B0604020202020204" charset="0"/>
                          <a:cs typeface="Open Sans" panose="020B0604020202020204" charset="0"/>
                        </a:rPr>
                        <a:t>University</a:t>
                      </a:r>
                      <a:r>
                        <a:rPr lang="fr-FR" sz="2000" dirty="0">
                          <a:effectLst/>
                          <a:latin typeface="Open Sans" panose="020B0604020202020204" charset="0"/>
                          <a:ea typeface="Open Sans" panose="020B0604020202020204" charset="0"/>
                          <a:cs typeface="Open Sans" panose="020B0604020202020204" charset="0"/>
                        </a:rPr>
                        <a:t> Library </a:t>
                      </a:r>
                    </a:p>
                  </a:txBody>
                  <a:tcPr marL="68580" marR="68580" marT="0" marB="0" anchor="ctr">
                    <a:solidFill>
                      <a:schemeClr val="bg1"/>
                    </a:solidFill>
                  </a:tcPr>
                </a:tc>
                <a:extLst>
                  <a:ext uri="{0D108BD9-81ED-4DB2-BD59-A6C34878D82A}">
                    <a16:rowId xmlns:a16="http://schemas.microsoft.com/office/drawing/2014/main" val="245461567"/>
                  </a:ext>
                </a:extLst>
              </a:tr>
              <a:tr h="989626">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Bielefeld Academic </a:t>
                      </a:r>
                      <a:r>
                        <a:rPr lang="fr-FR" sz="2000" dirty="0" err="1">
                          <a:effectLst/>
                          <a:latin typeface="Open Sans" panose="020B0604020202020204" charset="0"/>
                          <a:ea typeface="Open Sans" panose="020B0604020202020204" charset="0"/>
                          <a:cs typeface="Open Sans" panose="020B0604020202020204" charset="0"/>
                        </a:rPr>
                        <a:t>Search</a:t>
                      </a:r>
                      <a:r>
                        <a:rPr lang="fr-FR" sz="2000" dirty="0">
                          <a:effectLst/>
                          <a:latin typeface="Open Sans" panose="020B0604020202020204" charset="0"/>
                          <a:ea typeface="Open Sans" panose="020B0604020202020204" charset="0"/>
                          <a:cs typeface="Open Sans" panose="020B0604020202020204" charset="0"/>
                        </a:rPr>
                        <a:t> Engine (BASE); indexe les ressources web et récolte les métadonnées des institutions académiques et de recherche du monde entier. </a:t>
                      </a:r>
                    </a:p>
                  </a:txBody>
                  <a:tcPr marL="68580" marR="68580" marT="0" marB="0" anchor="ctr">
                    <a:solidFill>
                      <a:schemeClr val="bg1"/>
                    </a:solidFill>
                  </a:tcPr>
                </a:tc>
                <a:extLst>
                  <a:ext uri="{0D108BD9-81ED-4DB2-BD59-A6C34878D82A}">
                    <a16:rowId xmlns:a16="http://schemas.microsoft.com/office/drawing/2014/main" val="4158247871"/>
                  </a:ext>
                </a:extLst>
              </a:tr>
              <a:tr h="75159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Ressources académiques sur Internet </a:t>
                      </a:r>
                    </a:p>
                  </a:txBody>
                  <a:tcPr marL="68580" marR="68580" marT="0" marB="0" anchor="ctr">
                    <a:solidFill>
                      <a:schemeClr val="bg1"/>
                    </a:solidFill>
                  </a:tcPr>
                </a:tc>
                <a:extLst>
                  <a:ext uri="{0D108BD9-81ED-4DB2-BD59-A6C34878D82A}">
                    <a16:rowId xmlns:a16="http://schemas.microsoft.com/office/drawing/2014/main" val="3783711322"/>
                  </a:ext>
                </a:extLst>
              </a:tr>
              <a:tr h="659751">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Journaux, dépôt institutionnel, collections électroniques, etc.</a:t>
                      </a:r>
                    </a:p>
                  </a:txBody>
                  <a:tcPr marL="68580" marR="68580" marT="0" marB="0" anchor="ctr">
                    <a:solidFill>
                      <a:schemeClr val="bg1"/>
                    </a:solidFill>
                  </a:tcPr>
                </a:tc>
                <a:extLst>
                  <a:ext uri="{0D108BD9-81ED-4DB2-BD59-A6C34878D82A}">
                    <a16:rowId xmlns:a16="http://schemas.microsoft.com/office/drawing/2014/main" val="1407185029"/>
                  </a:ext>
                </a:extLst>
              </a:tr>
              <a:tr h="50106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Souvent ; dépend du fournisseur de contenu</a:t>
                      </a:r>
                    </a:p>
                  </a:txBody>
                  <a:tcPr marL="68580" marR="68580" marT="0" marB="0" anchor="ctr">
                    <a:solidFill>
                      <a:schemeClr val="bg1"/>
                    </a:solidFill>
                  </a:tcPr>
                </a:tc>
                <a:extLst>
                  <a:ext uri="{0D108BD9-81ED-4DB2-BD59-A6C34878D82A}">
                    <a16:rowId xmlns:a16="http://schemas.microsoft.com/office/drawing/2014/main" val="1301408027"/>
                  </a:ext>
                </a:extLst>
              </a:tr>
              <a:tr h="50106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Toutes les matières académiques</a:t>
                      </a:r>
                    </a:p>
                  </a:txBody>
                  <a:tcPr marL="68580" marR="68580" marT="0" marB="0" anchor="ctr">
                    <a:solidFill>
                      <a:schemeClr val="bg1"/>
                    </a:solidFill>
                  </a:tcPr>
                </a:tc>
                <a:extLst>
                  <a:ext uri="{0D108BD9-81ED-4DB2-BD59-A6C34878D82A}">
                    <a16:rowId xmlns:a16="http://schemas.microsoft.com/office/drawing/2014/main" val="1525200176"/>
                  </a:ext>
                </a:extLst>
              </a:tr>
              <a:tr h="659751">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3">
                        <a:lumMod val="20000"/>
                        <a:lumOff val="80000"/>
                      </a:schemeClr>
                    </a:solidFill>
                  </a:tcPr>
                </a:tc>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160,000,000 millions de documents de 7,800 sources</a:t>
                      </a:r>
                    </a:p>
                  </a:txBody>
                  <a:tcPr marL="68580" marR="68580" marT="0" marB="0" anchor="ctr">
                    <a:solidFill>
                      <a:schemeClr val="bg1"/>
                    </a:solidFill>
                  </a:tcPr>
                </a:tc>
                <a:extLst>
                  <a:ext uri="{0D108BD9-81ED-4DB2-BD59-A6C34878D82A}">
                    <a16:rowId xmlns:a16="http://schemas.microsoft.com/office/drawing/2014/main" val="181489005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347869" y="320643"/>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CORE</a:t>
            </a:r>
            <a:endParaRPr sz="3200" dirty="0">
              <a:solidFill>
                <a:srgbClr val="586F7C"/>
              </a:solidFill>
              <a:latin typeface="Open Sans"/>
              <a:ea typeface="Open Sans"/>
              <a:cs typeface="Open Sans"/>
              <a:sym typeface="Open Sans"/>
            </a:endParaRPr>
          </a:p>
        </p:txBody>
      </p:sp>
      <p:sp>
        <p:nvSpPr>
          <p:cNvPr id="141" name="Google Shape;141;p6"/>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dirty="0">
                <a:latin typeface="Open Sans" panose="020B0606030504020204" pitchFamily="34" charset="0"/>
                <a:ea typeface="Open Sans" panose="020B0606030504020204" pitchFamily="34" charset="0"/>
                <a:cs typeface="Open Sans" panose="020B0606030504020204" pitchFamily="34" charset="0"/>
              </a:rPr>
              <a:t>Disponible sur le site : </a:t>
            </a:r>
            <a:r>
              <a:rPr lang="en-US" u="sng"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Open Sans"/>
                <a:hlinkClick r:id="rId3"/>
              </a:rPr>
              <a:t>https://core.ac.uk</a:t>
            </a:r>
            <a:endParaRPr dirty="0">
              <a:latin typeface="Open Sans" panose="020B0606030504020204" pitchFamily="34" charset="0"/>
              <a:ea typeface="Open Sans" panose="020B0606030504020204" pitchFamily="34" charset="0"/>
              <a:cs typeface="Open Sans" panose="020B0606030504020204" pitchFamily="34" charset="0"/>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2" name="Google Shape;142;p6"/>
          <p:cNvSpPr txBox="1"/>
          <p:nvPr/>
        </p:nvSpPr>
        <p:spPr>
          <a:xfrm>
            <a:off x="347869" y="3560375"/>
            <a:ext cx="2695074"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algn="ctr">
              <a:buSzPts val="2400"/>
            </a:pPr>
            <a:r>
              <a:rPr lang="fr-FR" sz="2400" dirty="0">
                <a:solidFill>
                  <a:srgbClr val="3F3F3F"/>
                </a:solidFill>
                <a:latin typeface="Open Sans"/>
                <a:ea typeface="Open Sans"/>
                <a:cs typeface="Open Sans"/>
                <a:sym typeface="Open Sans"/>
              </a:rPr>
              <a:t>Page de recherche pour </a:t>
            </a:r>
            <a:r>
              <a:rPr lang="en-US" sz="2400" b="0" i="0" u="none" strike="noStrike" cap="none" dirty="0">
                <a:solidFill>
                  <a:srgbClr val="3F3F3F"/>
                </a:solidFill>
                <a:latin typeface="Open Sans"/>
                <a:ea typeface="Open Sans"/>
                <a:cs typeface="Open Sans"/>
                <a:sym typeface="Open Sans"/>
              </a:rPr>
              <a:t>CORE</a:t>
            </a:r>
            <a:endParaRPr sz="2400" b="0" i="0" u="none" strike="noStrike" cap="none" dirty="0">
              <a:solidFill>
                <a:srgbClr val="3F3F3F"/>
              </a:solidFill>
              <a:latin typeface="Open Sans"/>
              <a:ea typeface="Open Sans"/>
              <a:cs typeface="Open Sans"/>
              <a:sym typeface="Open Sans"/>
            </a:endParaRPr>
          </a:p>
        </p:txBody>
      </p:sp>
      <p:pic>
        <p:nvPicPr>
          <p:cNvPr id="6" name="Google Shape;141;p6">
            <a:extLst>
              <a:ext uri="{FF2B5EF4-FFF2-40B4-BE49-F238E27FC236}">
                <a16:creationId xmlns:a16="http://schemas.microsoft.com/office/drawing/2014/main" id="{E3477973-C61A-41D4-BA8A-D72132255306}"/>
              </a:ext>
            </a:extLst>
          </p:cNvPr>
          <p:cNvPicPr preferRelativeResize="0"/>
          <p:nvPr/>
        </p:nvPicPr>
        <p:blipFill rotWithShape="1">
          <a:blip r:embed="rId4">
            <a:alphaModFix/>
          </a:blip>
          <a:srcRect/>
          <a:stretch/>
        </p:blipFill>
        <p:spPr>
          <a:xfrm>
            <a:off x="5429187" y="2498475"/>
            <a:ext cx="6696075" cy="435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CORE (suite)</a:t>
            </a:r>
            <a:endParaRPr sz="32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BC45E10E-FC91-4601-92CC-8B3F74C82BA5}"/>
              </a:ext>
            </a:extLst>
          </p:cNvPr>
          <p:cNvGraphicFramePr>
            <a:graphicFrameLocks noGrp="1"/>
          </p:cNvGraphicFramePr>
          <p:nvPr>
            <p:extLst>
              <p:ext uri="{D42A27DB-BD31-4B8C-83A1-F6EECF244321}">
                <p14:modId xmlns:p14="http://schemas.microsoft.com/office/powerpoint/2010/main" val="3552556054"/>
              </p:ext>
            </p:extLst>
          </p:nvPr>
        </p:nvGraphicFramePr>
        <p:xfrm>
          <a:off x="220298" y="1791589"/>
          <a:ext cx="11209701" cy="4770672"/>
        </p:xfrm>
        <a:graphic>
          <a:graphicData uri="http://schemas.openxmlformats.org/drawingml/2006/table">
            <a:tbl>
              <a:tblPr bandRow="1">
                <a:tableStyleId>{5C22544A-7EE6-4342-B048-85BDC9FD1C3A}</a:tableStyleId>
              </a:tblPr>
              <a:tblGrid>
                <a:gridCol w="2789501">
                  <a:extLst>
                    <a:ext uri="{9D8B030D-6E8A-4147-A177-3AD203B41FA5}">
                      <a16:colId xmlns:a16="http://schemas.microsoft.com/office/drawing/2014/main" val="2807529377"/>
                    </a:ext>
                  </a:extLst>
                </a:gridCol>
                <a:gridCol w="8420200">
                  <a:extLst>
                    <a:ext uri="{9D8B030D-6E8A-4147-A177-3AD203B41FA5}">
                      <a16:colId xmlns:a16="http://schemas.microsoft.com/office/drawing/2014/main" val="3535214067"/>
                    </a:ext>
                  </a:extLst>
                </a:gridCol>
              </a:tblGrid>
              <a:tr h="55747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Service fournisseur</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Open </a:t>
                      </a:r>
                      <a:r>
                        <a:rPr lang="fr-FR" sz="2000" dirty="0" err="1">
                          <a:effectLst/>
                          <a:latin typeface="Open Sans" panose="020B0604020202020204" charset="0"/>
                          <a:ea typeface="Open Sans" panose="020B0604020202020204" charset="0"/>
                          <a:cs typeface="Open Sans" panose="020B0604020202020204" charset="0"/>
                        </a:rPr>
                        <a:t>University</a:t>
                      </a:r>
                      <a:r>
                        <a:rPr lang="fr-FR" sz="2000" dirty="0">
                          <a:effectLst/>
                          <a:latin typeface="Open Sans" panose="020B0604020202020204" charset="0"/>
                          <a:ea typeface="Open Sans" panose="020B0604020202020204" charset="0"/>
                          <a:cs typeface="Open Sans" panose="020B0604020202020204" charset="0"/>
                        </a:rPr>
                        <a:t> et JISC (</a:t>
                      </a:r>
                      <a:r>
                        <a:rPr lang="fr-FR" sz="2000" dirty="0" err="1">
                          <a:effectLst/>
                          <a:latin typeface="Open Sans" panose="020B0604020202020204" charset="0"/>
                          <a:ea typeface="Open Sans" panose="020B0604020202020204" charset="0"/>
                          <a:cs typeface="Open Sans" panose="020B0604020202020204" charset="0"/>
                        </a:rPr>
                        <a:t>formerly</a:t>
                      </a:r>
                      <a:r>
                        <a:rPr lang="fr-FR" sz="2000" dirty="0">
                          <a:effectLst/>
                          <a:latin typeface="Open Sans" panose="020B0604020202020204" charset="0"/>
                          <a:ea typeface="Open Sans" panose="020B0604020202020204" charset="0"/>
                          <a:cs typeface="Open Sans" panose="020B0604020202020204" charset="0"/>
                        </a:rPr>
                        <a:t> Joint Information System </a:t>
                      </a:r>
                      <a:r>
                        <a:rPr lang="fr-FR" sz="2000" dirty="0" err="1">
                          <a:effectLst/>
                          <a:latin typeface="Open Sans" panose="020B0604020202020204" charset="0"/>
                          <a:ea typeface="Open Sans" panose="020B0604020202020204" charset="0"/>
                          <a:cs typeface="Open Sans" panose="020B0604020202020204" charset="0"/>
                        </a:rPr>
                        <a:t>Committee</a:t>
                      </a:r>
                      <a:r>
                        <a:rPr lang="fr-FR" sz="2000" dirty="0">
                          <a:effectLst/>
                          <a:latin typeface="Open Sans" panose="020B0604020202020204" charset="0"/>
                          <a:ea typeface="Open Sans" panose="020B0604020202020204" charset="0"/>
                          <a:cs typeface="Open Sans" panose="020B0604020202020204" charset="0"/>
                        </a:rPr>
                        <a:t>/United </a:t>
                      </a:r>
                      <a:r>
                        <a:rPr lang="fr-FR" sz="2000" dirty="0" err="1">
                          <a:effectLst/>
                          <a:latin typeface="Open Sans" panose="020B0604020202020204" charset="0"/>
                          <a:ea typeface="Open Sans" panose="020B0604020202020204" charset="0"/>
                          <a:cs typeface="Open Sans" panose="020B0604020202020204" charset="0"/>
                        </a:rPr>
                        <a:t>Kingdom</a:t>
                      </a:r>
                      <a:r>
                        <a:rPr lang="fr-FR" sz="2000" dirty="0">
                          <a:effectLst/>
                          <a:latin typeface="Open Sans" panose="020B0604020202020204" charset="0"/>
                          <a:ea typeface="Open Sans" panose="020B0604020202020204" charset="0"/>
                          <a:cs typeface="Open Sans" panose="020B0604020202020204" charset="0"/>
                        </a:rPr>
                        <a:t>)</a:t>
                      </a:r>
                    </a:p>
                  </a:txBody>
                  <a:tcPr marL="68580" marR="68580" marT="0" marB="0" anchor="ctr">
                    <a:solidFill>
                      <a:schemeClr val="bg1"/>
                    </a:solidFill>
                  </a:tcPr>
                </a:tc>
                <a:extLst>
                  <a:ext uri="{0D108BD9-81ED-4DB2-BD59-A6C34878D82A}">
                    <a16:rowId xmlns:a16="http://schemas.microsoft.com/office/drawing/2014/main" val="449636418"/>
                  </a:ext>
                </a:extLst>
              </a:tr>
              <a:tr h="836205">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 de service</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Agrégateur d'articles de recherche en libre accès ; outil de recherche avec citations et liens vers le texte intégral</a:t>
                      </a:r>
                    </a:p>
                  </a:txBody>
                  <a:tcPr marL="68580" marR="68580" marT="0" marB="0" anchor="ctr">
                    <a:solidFill>
                      <a:schemeClr val="bg1"/>
                    </a:solidFill>
                  </a:tcPr>
                </a:tc>
                <a:extLst>
                  <a:ext uri="{0D108BD9-81ED-4DB2-BD59-A6C34878D82A}">
                    <a16:rowId xmlns:a16="http://schemas.microsoft.com/office/drawing/2014/main" val="3977178006"/>
                  </a:ext>
                </a:extLst>
              </a:tr>
              <a:tr h="797789">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Sources de l’information</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Tous les dépôts en libre accès</a:t>
                      </a:r>
                    </a:p>
                  </a:txBody>
                  <a:tcPr marL="68580" marR="68580" marT="0" marB="0" anchor="ctr">
                    <a:solidFill>
                      <a:schemeClr val="bg1"/>
                    </a:solidFill>
                  </a:tcPr>
                </a:tc>
                <a:extLst>
                  <a:ext uri="{0D108BD9-81ED-4DB2-BD59-A6C34878D82A}">
                    <a16:rowId xmlns:a16="http://schemas.microsoft.com/office/drawing/2014/main" val="3121041619"/>
                  </a:ext>
                </a:extLst>
              </a:tr>
              <a:tr h="55747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Types de documents</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Journaux en libre accès</a:t>
                      </a:r>
                    </a:p>
                  </a:txBody>
                  <a:tcPr marL="68580" marR="68580" marT="0" marB="0" anchor="ctr">
                    <a:solidFill>
                      <a:schemeClr val="bg1"/>
                    </a:solidFill>
                  </a:tcPr>
                </a:tc>
                <a:extLst>
                  <a:ext uri="{0D108BD9-81ED-4DB2-BD59-A6C34878D82A}">
                    <a16:rowId xmlns:a16="http://schemas.microsoft.com/office/drawing/2014/main" val="54730566"/>
                  </a:ext>
                </a:extLst>
              </a:tr>
              <a:tr h="53186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Texte intégral</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Oui</a:t>
                      </a:r>
                    </a:p>
                  </a:txBody>
                  <a:tcPr marL="68580" marR="68580" marT="0" marB="0" anchor="ctr">
                    <a:solidFill>
                      <a:schemeClr val="bg1"/>
                    </a:solidFill>
                  </a:tcPr>
                </a:tc>
                <a:extLst>
                  <a:ext uri="{0D108BD9-81ED-4DB2-BD59-A6C34878D82A}">
                    <a16:rowId xmlns:a16="http://schemas.microsoft.com/office/drawing/2014/main" val="2499771488"/>
                  </a:ext>
                </a:extLst>
              </a:tr>
              <a:tr h="531860">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Sujet couvert</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Tous les sujets du monde académique</a:t>
                      </a:r>
                    </a:p>
                  </a:txBody>
                  <a:tcPr marL="68580" marR="68580" marT="0" marB="0" anchor="ctr">
                    <a:solidFill>
                      <a:schemeClr val="bg1"/>
                    </a:solidFill>
                  </a:tcPr>
                </a:tc>
                <a:extLst>
                  <a:ext uri="{0D108BD9-81ED-4DB2-BD59-A6C34878D82A}">
                    <a16:rowId xmlns:a16="http://schemas.microsoft.com/office/drawing/2014/main" val="3715472516"/>
                  </a:ext>
                </a:extLst>
              </a:tr>
              <a:tr h="905888">
                <a:tc>
                  <a:txBody>
                    <a:bodyPr/>
                    <a:lstStyle/>
                    <a:p>
                      <a:pPr algn="l">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Nombre de références</a:t>
                      </a:r>
                    </a:p>
                  </a:txBody>
                  <a:tcPr marL="68580" marR="68580" marT="0" marB="0" anchor="ctr">
                    <a:solidFill>
                      <a:schemeClr val="accent2">
                        <a:lumMod val="25000"/>
                        <a:lumOff val="75000"/>
                      </a:schemeClr>
                    </a:solidFill>
                  </a:tcPr>
                </a:tc>
                <a:tc>
                  <a:txBody>
                    <a:bodyPr/>
                    <a:lstStyle/>
                    <a:p>
                      <a:pPr algn="just">
                        <a:spcBef>
                          <a:spcPts val="600"/>
                        </a:spcBef>
                        <a:spcAft>
                          <a:spcPts val="0"/>
                        </a:spcAft>
                      </a:pPr>
                      <a:r>
                        <a:rPr lang="fr-FR" sz="2000" dirty="0">
                          <a:effectLst/>
                          <a:latin typeface="Open Sans" panose="020B0604020202020204" charset="0"/>
                          <a:ea typeface="Open Sans" panose="020B0604020202020204" charset="0"/>
                          <a:cs typeface="Open Sans" panose="020B0604020202020204" charset="0"/>
                        </a:rPr>
                        <a:t>Plus de 179 million de publications et 9,600 fournisseurs de données</a:t>
                      </a:r>
                    </a:p>
                    <a:p>
                      <a:pPr algn="just">
                        <a:spcBef>
                          <a:spcPts val="600"/>
                        </a:spcBef>
                        <a:spcAft>
                          <a:spcPts val="0"/>
                        </a:spcAft>
                      </a:pPr>
                      <a:endParaRPr lang="fr-FR" sz="2000" dirty="0">
                        <a:effectLst/>
                        <a:latin typeface="Open Sans" panose="020B0604020202020204" charset="0"/>
                        <a:ea typeface="Open Sans" panose="020B0604020202020204" charset="0"/>
                        <a:cs typeface="Open Sans" panose="020B0604020202020204" charset="0"/>
                      </a:endParaRPr>
                    </a:p>
                  </a:txBody>
                  <a:tcPr marL="68580" marR="68580" marT="0" marB="0" anchor="ctr">
                    <a:solidFill>
                      <a:schemeClr val="bg1"/>
                    </a:solidFill>
                  </a:tcPr>
                </a:tc>
                <a:extLst>
                  <a:ext uri="{0D108BD9-81ED-4DB2-BD59-A6C34878D82A}">
                    <a16:rowId xmlns:a16="http://schemas.microsoft.com/office/drawing/2014/main" val="205118469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7624</TotalTime>
  <Words>2944</Words>
  <Application>Microsoft Office PowerPoint</Application>
  <PresentationFormat>Widescreen</PresentationFormat>
  <Paragraphs>433</Paragraphs>
  <Slides>47</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Open Sans</vt:lpstr>
      <vt:lpstr>Arial</vt:lpstr>
      <vt:lpstr>Calibri</vt:lpstr>
      <vt:lpstr>Trebuchet MS</vt:lpstr>
      <vt:lpstr>Gill Sans</vt:lpstr>
      <vt:lpstr>Century Gothic</vt:lpstr>
      <vt:lpstr>Simple Light</vt:lpstr>
      <vt:lpstr>Document</vt:lpstr>
      <vt:lpstr>Ressources supplémentaires spécifiques à une discipline</vt:lpstr>
      <vt:lpstr>Contenu</vt:lpstr>
      <vt:lpstr>Objectifs d’apprentissage</vt:lpstr>
      <vt:lpstr>Introduction</vt:lpstr>
      <vt:lpstr>Catégories de ressources et d'outils internet pluridisciplinaires</vt:lpstr>
      <vt:lpstr>OUTILS DE RECHERCHE ET DÉPÔTS INSTITUTIONNELS - BASE</vt:lpstr>
      <vt:lpstr>BASE (suite)</vt:lpstr>
      <vt:lpstr>CORE</vt:lpstr>
      <vt:lpstr>CORE (suite)</vt:lpstr>
      <vt:lpstr>Europe PMC</vt:lpstr>
      <vt:lpstr>Europe PMC (suite)</vt:lpstr>
      <vt:lpstr>MetaLib</vt:lpstr>
      <vt:lpstr>MetaLib (suite)</vt:lpstr>
      <vt:lpstr>Open Access Resources</vt:lpstr>
      <vt:lpstr>PowerPoint Presentation</vt:lpstr>
      <vt:lpstr>OpenDOAR</vt:lpstr>
      <vt:lpstr>OpenDOAR (suite)</vt:lpstr>
      <vt:lpstr>PubMed Central</vt:lpstr>
      <vt:lpstr>PubMed Central (suite)</vt:lpstr>
      <vt:lpstr>WorldWideScience.org</vt:lpstr>
      <vt:lpstr> WorldWideScience.org (suite)</vt:lpstr>
      <vt:lpstr>RESSOURCES GRATUITES DE REVUES ÉLECTRONIQUES - DOAJ: Directory of Open Access Journals</vt:lpstr>
      <vt:lpstr>DOAJ: Directory of Open Access Journals (suite)</vt:lpstr>
      <vt:lpstr>Thèses/Mémoires Portails et passerelles : DART-Europe</vt:lpstr>
      <vt:lpstr>DART-Europe (suite)</vt:lpstr>
      <vt:lpstr>DATAD-R</vt:lpstr>
      <vt:lpstr>DATAD-R (suite)</vt:lpstr>
      <vt:lpstr>Global ETD</vt:lpstr>
      <vt:lpstr>Global ETD (suite)</vt:lpstr>
      <vt:lpstr>ProQuest Thèses et mémoires à l'échelle mondiale </vt:lpstr>
      <vt:lpstr>ProQuest (suite)</vt:lpstr>
      <vt:lpstr>OUTILS DIVERS - Recherche personnalisée Google (Google Custom Search)</vt:lpstr>
      <vt:lpstr>Recherche personnalisée Google (Google Custom Search) – (suite)</vt:lpstr>
      <vt:lpstr>RESSOURCES DE LIVRES ÉLECTRONIQUES : Directory of Open Access Books - DOAB</vt:lpstr>
      <vt:lpstr>Directory of Open Access Books – DOAB (suite)</vt:lpstr>
      <vt:lpstr>Free Book Centre</vt:lpstr>
      <vt:lpstr>Free Book Centre (suite)</vt:lpstr>
      <vt:lpstr>IntechOpen Access Book</vt:lpstr>
      <vt:lpstr>IntechOpen Access Book (suite)</vt:lpstr>
      <vt:lpstr>National Academies Press</vt:lpstr>
      <vt:lpstr>National Academies Press cont.</vt:lpstr>
      <vt:lpstr>Open Textbook Library</vt:lpstr>
      <vt:lpstr>Open Textbook Library (suite)</vt:lpstr>
      <vt:lpstr>Résumé</vt:lpstr>
      <vt:lpstr>Ressources suplémentaires </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discipline-specific resources</dc:title>
  <dc:creator>Marcia Mabhula</dc:creator>
  <cp:lastModifiedBy>Marcia Mabhula</cp:lastModifiedBy>
  <cp:revision>61</cp:revision>
  <dcterms:created xsi:type="dcterms:W3CDTF">2020-02-14T15:04:15Z</dcterms:created>
  <dcterms:modified xsi:type="dcterms:W3CDTF">2023-05-29T08:16:49Z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1004D21E-40BC-4452-AA77-41DAD519ECB5</vt:lpwstr>
  </property>
  <property fmtid="{D5CDD505-2E9C-101B-9397-08002B2CF9AE}" pid="6" name="ArticulateProjectFull">
    <vt:lpwstr>D:\R4Life\F2F Materials\20200428_M4_L4.6EN. Interdisciplinary Resources.ppta</vt:lpwstr>
  </property>
</Properties>
</file>