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312" r:id="rId17"/>
    <p:sldId id="31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h0kR6V2AZV3DS8xbsz2LzG2TsHq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enyin" initials="Y" lastIdx="4" clrIdx="0">
    <p:extLst>
      <p:ext uri="{19B8F6BF-5375-455C-9EA6-DF929625EA0E}">
        <p15:presenceInfo xmlns:p15="http://schemas.microsoft.com/office/powerpoint/2012/main" userId="Yueny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67" autoAdjust="0"/>
  </p:normalViewPr>
  <p:slideViewPr>
    <p:cSldViewPr snapToGrid="0">
      <p:cViewPr varScale="1">
        <p:scale>
          <a:sx n="71" d="100"/>
          <a:sy n="71" d="100"/>
        </p:scale>
        <p:origin x="11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4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4685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655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01" name="Google Shape;301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938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08" name="Google Shape;308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34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dirty="0"/>
          </a:p>
        </p:txBody>
      </p:sp>
      <p:sp>
        <p:nvSpPr>
          <p:cNvPr id="318" name="Google Shape;318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2618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26" name="Google Shape;326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43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35" name="Google Shape;335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7170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42" name="Google Shape;342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7346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4024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786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1317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54" name="Google Shape;25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20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0441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74" name="Google Shape;274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64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dirty="0"/>
          </a:p>
        </p:txBody>
      </p:sp>
      <p:sp>
        <p:nvSpPr>
          <p:cNvPr id="286" name="Google Shape;286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238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93" name="Google Shape;29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954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119cced83_0_5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7119cced83_0_5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7119cced83_0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g7119cced83_0_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7435" y="0"/>
            <a:ext cx="7544565" cy="24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19cced83_0_9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g7119cced83_0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19cced83_0_9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g7119cced83_0_9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7119cced83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19cced83_0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7119cced83_0_99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7119cced83_0_9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g7119cced83_0_99"/>
          <p:cNvSpPr txBox="1">
            <a:spLocks noGrp="1"/>
          </p:cNvSpPr>
          <p:nvPr>
            <p:ph type="dt" idx="10"/>
          </p:nvPr>
        </p:nvSpPr>
        <p:spPr>
          <a:xfrm>
            <a:off x="9357855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7119cced83_0_9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g7119cced83_0_9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g7119cced83_0_99"/>
          <p:cNvSpPr/>
          <p:nvPr/>
        </p:nvSpPr>
        <p:spPr>
          <a:xfrm>
            <a:off x="5732813" y="1604188"/>
            <a:ext cx="2900100" cy="69600"/>
          </a:xfrm>
          <a:prstGeom prst="rect">
            <a:avLst/>
          </a:prstGeom>
          <a:solidFill>
            <a:srgbClr val="4EB7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7119cced83_0_99"/>
          <p:cNvSpPr/>
          <p:nvPr/>
        </p:nvSpPr>
        <p:spPr>
          <a:xfrm>
            <a:off x="0" y="1604187"/>
            <a:ext cx="2704011" cy="69509"/>
          </a:xfrm>
          <a:prstGeom prst="rect">
            <a:avLst/>
          </a:prstGeom>
          <a:solidFill>
            <a:srgbClr val="F49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7119cced83_0_99"/>
          <p:cNvSpPr/>
          <p:nvPr/>
        </p:nvSpPr>
        <p:spPr>
          <a:xfrm rot="10800000" flipH="1">
            <a:off x="2704011" y="1604187"/>
            <a:ext cx="3028802" cy="69509"/>
          </a:xfrm>
          <a:prstGeom prst="rect">
            <a:avLst/>
          </a:prstGeom>
          <a:solidFill>
            <a:srgbClr val="154A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g7119cced83_0_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0126" y="134938"/>
            <a:ext cx="4391874" cy="16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119cced83_0_6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g7119cced83_0_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119cced83_0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7119cced83_0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7119cced83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119cced83_0_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7119cced83_0_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g7119cced83_0_6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g7119cced83_0_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119cced83_0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7119cced83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119cced83_0_7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g7119cced83_0_7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g7119cced83_0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119cced83_0_8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9" name="Google Shape;49;g7119cced83_0_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19cced83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7119cced83_0_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g7119cced83_0_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g7119cced83_0_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7119cced83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119cced83_0_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7119cced83_0_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7119cced83_0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lo.org/normle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.org/dyn/normlex/en/f?p=NORMLEXPUB:71: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4life.org/" TargetMode="External"/><Relationship Id="rId7" Type="http://schemas.openxmlformats.org/officeDocument/2006/relationships/hyperlink" Target="https://bit.ly/2w3CU5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search4life.org/newsletter" TargetMode="External"/><Relationship Id="rId5" Type="http://schemas.openxmlformats.org/officeDocument/2006/relationships/hyperlink" Target="http://www.research4life.org/training" TargetMode="External"/><Relationship Id="rId4" Type="http://schemas.openxmlformats.org/officeDocument/2006/relationships/hyperlink" Target="mailto:r4l@research4life.or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earch4life.org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r4l@research4lif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subTitle" idx="1"/>
          </p:nvPr>
        </p:nvSpPr>
        <p:spPr>
          <a:xfrm>
            <a:off x="0" y="4029770"/>
            <a:ext cx="12192000" cy="7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en-US" sz="3400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Justice </a:t>
            </a:r>
            <a:r>
              <a:rPr lang="en-US" sz="3400" dirty="0" err="1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Globale</a:t>
            </a:r>
            <a:endParaRPr sz="3400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38"/>
          <p:cNvSpPr txBox="1">
            <a:spLocks noGrp="1"/>
          </p:cNvSpPr>
          <p:nvPr>
            <p:ph type="ctrTitle"/>
          </p:nvPr>
        </p:nvSpPr>
        <p:spPr>
          <a:xfrm>
            <a:off x="-2" y="2036456"/>
            <a:ext cx="121920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lvl="0">
              <a:lnSpc>
                <a:spcPct val="90000"/>
              </a:lnSpc>
              <a:buSzPts val="4400"/>
            </a:pPr>
            <a:r>
              <a:rPr lang="fr-FR" sz="3500" b="1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Ressources supplémentaires spécifiques à une discipline</a:t>
            </a:r>
            <a:endParaRPr sz="3500" b="1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38"/>
          <p:cNvSpPr txBox="1"/>
          <p:nvPr/>
        </p:nvSpPr>
        <p:spPr>
          <a:xfrm>
            <a:off x="-2" y="5606084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</a:t>
            </a:r>
            <a:r>
              <a:rPr lang="en-US" sz="18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est</a:t>
            </a:r>
            <a:r>
              <a:rPr lang="en-US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1800" b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partenariat</a:t>
            </a:r>
            <a:r>
              <a:rPr lang="en-US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p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ublic-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privé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des cinq </a:t>
            </a:r>
            <a:r>
              <a:rPr lang="en-US" sz="18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collections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600" y="6148180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6669" y="6207625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0478" y="6118184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0080" y="618119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38199" y="6141339"/>
            <a:ext cx="1523874" cy="6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Accès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aux </a:t>
            </a: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lois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législation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p34"/>
          <p:cNvSpPr txBox="1">
            <a:spLocks noGrp="1"/>
          </p:cNvSpPr>
          <p:nvPr>
            <p:ph type="body" idx="1"/>
          </p:nvPr>
        </p:nvSpPr>
        <p:spPr>
          <a:xfrm>
            <a:off x="-119405" y="1598195"/>
            <a:ext cx="12027387" cy="431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lvl="0" indent="-285750" algn="just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fr-FR" sz="19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Pour afficher une loi ou un texte législatif spécifique, cliquez sur le </a:t>
            </a:r>
            <a:r>
              <a:rPr lang="fr-FR" sz="19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numéro situé à côté </a:t>
            </a:r>
            <a:r>
              <a:rPr lang="fr-FR" sz="19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du sujet ; cette action affichera toutes les lois/législations sous ce sujet</a:t>
            </a:r>
            <a:r>
              <a:rPr lang="en-US" sz="19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900" dirty="0">
              <a:solidFill>
                <a:srgbClr val="3F3F3F"/>
              </a:solidFill>
            </a:endParaRPr>
          </a:p>
          <a:p>
            <a:pPr marL="412750" lvl="0" indent="-285750" algn="just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fr-FR" sz="19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Sélectionnez la loi/législation qui vous intéresse en cliquant dessus</a:t>
            </a:r>
            <a:r>
              <a:rPr lang="en-US" sz="19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900" dirty="0">
              <a:solidFill>
                <a:srgbClr val="3F3F3F"/>
              </a:solidFill>
            </a:endParaRPr>
          </a:p>
          <a:p>
            <a:pPr marL="869950" lvl="1" indent="-285750" algn="just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</a:pPr>
            <a:r>
              <a:rPr lang="fr-FR" sz="19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Cela permet d'afficher plus de détails sur la loi, c'est-à-dire le nom, le pays, le type de législation, la date d'adoption, la date d'entrée en vigueur, l'ISN, la bibliographie, le résumé/la citation, le(s) texte(s) abrogé(s), le(s) texte(s) d'application et le(s) texte(s) modifié(s). </a:t>
            </a:r>
            <a:r>
              <a:rPr lang="en-US" sz="19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This shows more details about the law, i.e. Name, Country, Type of Legislation, Date of Adoption, Date of Entry into force, ISN, Bibliography, Abstract/Citation; Repealed text(s); Implementing text(s) and Amended text(s</a:t>
            </a:r>
            <a:endParaRPr sz="1900" dirty="0">
              <a:solidFill>
                <a:srgbClr val="3F3F3F"/>
              </a:solidFill>
            </a:endParaRPr>
          </a:p>
          <a:p>
            <a:pPr marL="412750" lvl="0" indent="-285750" algn="just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ts val="2000"/>
            </a:pPr>
            <a:r>
              <a:rPr lang="fr-FR" sz="19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Pour accéder au texte intégral d'une loi, cliquez sur Législation en ligne ou liens PDF sous le champ Bibliographie.</a:t>
            </a:r>
            <a:r>
              <a:rPr lang="en-US" sz="19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To access the full text of a statute, click </a:t>
            </a:r>
            <a:r>
              <a:rPr lang="en-US" sz="19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Legislation</a:t>
            </a:r>
            <a:r>
              <a:rPr lang="en-US" sz="19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online or </a:t>
            </a:r>
            <a:r>
              <a:rPr lang="en-US" sz="19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PDF links </a:t>
            </a:r>
            <a:r>
              <a:rPr lang="en-US" sz="19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under the Bibliography field.</a:t>
            </a:r>
            <a:endParaRPr sz="1900" dirty="0">
              <a:solidFill>
                <a:srgbClr val="3F3F3F"/>
              </a:solidFill>
            </a:endParaRPr>
          </a:p>
          <a:p>
            <a:pPr marL="869950" lvl="1" indent="-285750" algn="just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</a:pPr>
            <a:r>
              <a:rPr lang="fr-FR" sz="19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Cela conduira à une page permettant de visualiser ou de télécharger la loi/législation.</a:t>
            </a:r>
            <a:r>
              <a:rPr lang="en-US" sz="19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This will lead to a page to view or download the law/legislation.</a:t>
            </a:r>
            <a:endParaRPr sz="1900" dirty="0">
              <a:solidFill>
                <a:srgbClr val="3F3F3F"/>
              </a:solidFill>
            </a:endParaRPr>
          </a:p>
          <a:p>
            <a:pPr marL="869950" lvl="1" indent="-285750" algn="just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</a:pPr>
            <a:r>
              <a:rPr lang="en-US" sz="19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sz="19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Notez que certaines lois/législations n'ont pas de liens vers le texte intégral en ligne. </a:t>
            </a:r>
            <a:r>
              <a:rPr lang="en-US" sz="19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Note that some laws/legislation do not have links to full text online. </a:t>
            </a:r>
            <a:endParaRPr sz="1900" dirty="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Accès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aux </a:t>
            </a: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lois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3200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législation</a:t>
            </a: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 (suite)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35"/>
          <p:cNvSpPr txBox="1">
            <a:spLocks noGrp="1"/>
          </p:cNvSpPr>
          <p:nvPr>
            <p:ph type="body" idx="1"/>
          </p:nvPr>
        </p:nvSpPr>
        <p:spPr>
          <a:xfrm>
            <a:off x="0" y="1634841"/>
            <a:ext cx="11774905" cy="6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>
              <a:lnSpc>
                <a:spcPct val="100000"/>
              </a:lnSpc>
              <a:buClr>
                <a:schemeClr val="dk1"/>
              </a:buClr>
              <a:buSzPts val="2000"/>
              <a:buNone/>
            </a:pPr>
            <a:r>
              <a:rPr lang="fr-F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Pour accéder au texte intégral d'une loi, cliquez sur les liens </a:t>
            </a:r>
            <a:r>
              <a:rPr lang="fr-FR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Législation en ligne </a:t>
            </a:r>
            <a:r>
              <a:rPr lang="fr-F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 </a:t>
            </a:r>
            <a:r>
              <a:rPr lang="fr-FR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PDF</a:t>
            </a:r>
            <a:r>
              <a:rPr lang="fr-F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Cette action ouvrira le texte intégral qui peut être téléchargé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2" name="Google Shape;31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437" y="2565877"/>
            <a:ext cx="9621593" cy="41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5"/>
          <p:cNvSpPr/>
          <p:nvPr/>
        </p:nvSpPr>
        <p:spPr>
          <a:xfrm>
            <a:off x="2229853" y="5470358"/>
            <a:ext cx="1171073" cy="24063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5"/>
          <p:cNvSpPr/>
          <p:nvPr/>
        </p:nvSpPr>
        <p:spPr>
          <a:xfrm>
            <a:off x="4379495" y="5470358"/>
            <a:ext cx="449179" cy="24063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fr-F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Recherche de lois/législation sur NATLEX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1" name="Google Shape;321;p36"/>
          <p:cNvSpPr txBox="1">
            <a:spLocks noGrp="1"/>
          </p:cNvSpPr>
          <p:nvPr>
            <p:ph type="body" idx="1"/>
          </p:nvPr>
        </p:nvSpPr>
        <p:spPr>
          <a:xfrm>
            <a:off x="-75045" y="1731526"/>
            <a:ext cx="5644572" cy="4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lvl="0" indent="-285750" algn="just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Pour rechercher des lois/législations, cliquez sur le bouton "</a:t>
            </a:r>
            <a:r>
              <a:rPr lang="fr-FR" sz="18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Recherche</a:t>
            </a: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" situé sur le côté gauche de la page d'accueil de NATLEX. </a:t>
            </a:r>
            <a:endParaRPr dirty="0">
              <a:solidFill>
                <a:srgbClr val="3F3F3F"/>
              </a:solidFill>
            </a:endParaRPr>
          </a:p>
          <a:p>
            <a:pPr marL="412750" lvl="0" indent="-285750" algn="just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Cette action conduira à une fenêtre dans laquelle l'utilisateur pourra effectuer une recherche par </a:t>
            </a:r>
            <a:r>
              <a:rPr lang="fr-FR" sz="18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mots-clés</a:t>
            </a:r>
            <a:r>
              <a:rPr lang="en-US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rgbClr val="3F3F3F"/>
              </a:solidFill>
            </a:endParaRPr>
          </a:p>
          <a:p>
            <a:pPr marL="412750" lvl="0" indent="-285750" algn="just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Après avoir saisi les mots-clés, les résultats peuvent être filtrés par </a:t>
            </a:r>
            <a:r>
              <a:rPr lang="fr-FR" sz="18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langue, pays, sujet, type de texte, portée du texte, date </a:t>
            </a: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et</a:t>
            </a:r>
            <a:r>
              <a:rPr lang="fr-FR" sz="18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contenu du texte intégral</a:t>
            </a:r>
            <a:r>
              <a:rPr lang="en-US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rgbClr val="3F3F3F"/>
              </a:solidFill>
            </a:endParaRPr>
          </a:p>
          <a:p>
            <a:pPr marL="412750" lvl="0" indent="-285750" algn="just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Après avoir appliqué les filtres nécessaires, cliquez sur le bouton </a:t>
            </a:r>
            <a:r>
              <a:rPr lang="fr-FR" sz="18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Rechercher</a:t>
            </a: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en bas de l'écran</a:t>
            </a:r>
            <a:r>
              <a:rPr lang="en-US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rgbClr val="3F3F3F"/>
              </a:solidFill>
            </a:endParaRPr>
          </a:p>
          <a:p>
            <a:pPr marL="412750" lvl="0" indent="-285750" algn="just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Toutes les lois/législations qui correspondent à la recherche seront affichées.</a:t>
            </a:r>
            <a:endParaRPr sz="18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2" name="Google Shape;322;p36" descr="https://lh6.googleusercontent.com/Sqh0a7AVrAunDFawrvDES0zgrkSVgrebbxgvKt-PPStUc5_qCdQGMKr7_nxJpKFOiG6D7-vrFBq20uojw4CGJtOsCQba3HitfUXZF9tZMPTlgnTYXYAP-uJB7xG4m9vUoAtn0V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9527" y="2328111"/>
            <a:ext cx="6502993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NORMLEX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37"/>
          <p:cNvSpPr txBox="1">
            <a:spLocks noGrp="1"/>
          </p:cNvSpPr>
          <p:nvPr>
            <p:ph type="body" idx="1"/>
          </p:nvPr>
        </p:nvSpPr>
        <p:spPr>
          <a:xfrm>
            <a:off x="0" y="1518122"/>
            <a:ext cx="10523095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lvl="0" indent="-342900">
              <a:lnSpc>
                <a:spcPct val="100000"/>
              </a:lnSpc>
              <a:buClr>
                <a:schemeClr val="dk1"/>
              </a:buClr>
              <a:buSzPts val="2000"/>
            </a:pPr>
            <a:r>
              <a:rPr lang="fr-FR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Pour accéder à la base de données, cliquez sur </a:t>
            </a:r>
            <a:r>
              <a:rPr lang="fr-FR" sz="20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Contenu/Bases de données </a:t>
            </a:r>
            <a:r>
              <a:rPr lang="fr-FR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sur la page d'accueil du portail unifié Research4life, puis cliquez sur la lettre </a:t>
            </a:r>
            <a:r>
              <a:rPr lang="fr-FR" sz="2000" b="1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fr-FR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et sélectionnez </a:t>
            </a:r>
            <a:r>
              <a:rPr lang="fr-FR" sz="20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NORMLEX</a:t>
            </a:r>
            <a:r>
              <a:rPr lang="fr-FR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46990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0" name="Google Shape;330;p37" descr="https://lh4.googleusercontent.com/wQd9W0yYgOGoI0R5M762-RU1ECqRoqXHHjPTXqcq7PJCFOkSDBMe30e4SUYMwOfG3R5rf5R4vNF1-scjNdVmBHWIsxUw_TdawwiSwTRalWT-U3iIs_fc6KlyRPJrzqWz0I9mbs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7417" y="2804853"/>
            <a:ext cx="8168510" cy="368479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7"/>
          <p:cNvSpPr txBox="1"/>
          <p:nvPr/>
        </p:nvSpPr>
        <p:spPr>
          <a:xfrm>
            <a:off x="481263" y="3721768"/>
            <a:ext cx="2695074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400"/>
            </a:pPr>
            <a:r>
              <a:rPr lang="en-US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Page </a:t>
            </a:r>
            <a:r>
              <a:rPr lang="en-US" sz="24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d'accueil</a:t>
            </a:r>
            <a:r>
              <a:rPr lang="en-US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de NORMLEX</a:t>
            </a:r>
            <a:endParaRPr sz="2400" b="0" i="0" u="none" strike="noStrike" cap="none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DBBE0-04EF-45C9-953D-0032D5D107D6}"/>
              </a:ext>
            </a:extLst>
          </p:cNvPr>
          <p:cNvSpPr txBox="1"/>
          <p:nvPr/>
        </p:nvSpPr>
        <p:spPr>
          <a:xfrm>
            <a:off x="338976" y="2534462"/>
            <a:ext cx="10661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lvl="0" indent="-342900">
              <a:lnSpc>
                <a:spcPct val="100000"/>
              </a:lnSpc>
              <a:buClr>
                <a:schemeClr val="dk1"/>
              </a:buClr>
              <a:buSzPts val="2000"/>
            </a:pPr>
            <a:r>
              <a:rPr lang="fr-FR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On peut y accéder par ce lien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hlinkClick r:id="rId4"/>
              </a:rPr>
              <a:t>www.ilo.org/normlex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 </a:t>
            </a:r>
            <a:endParaRPr lang="fr-FR" sz="20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2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 font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NORMLEX (suite)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CA069B8-ADE6-4C3C-A799-A272B89A3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489620"/>
              </p:ext>
            </p:extLst>
          </p:nvPr>
        </p:nvGraphicFramePr>
        <p:xfrm>
          <a:off x="177559" y="1714500"/>
          <a:ext cx="11927850" cy="51064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3003">
                  <a:extLst>
                    <a:ext uri="{9D8B030D-6E8A-4147-A177-3AD203B41FA5}">
                      <a16:colId xmlns:a16="http://schemas.microsoft.com/office/drawing/2014/main" val="1603705827"/>
                    </a:ext>
                  </a:extLst>
                </a:gridCol>
                <a:gridCol w="9914847">
                  <a:extLst>
                    <a:ext uri="{9D8B030D-6E8A-4147-A177-3AD203B41FA5}">
                      <a16:colId xmlns:a16="http://schemas.microsoft.com/office/drawing/2014/main" val="2708462533"/>
                    </a:ext>
                  </a:extLst>
                </a:gridCol>
              </a:tblGrid>
              <a:tr h="45831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Service fournisseur</a:t>
                      </a:r>
                      <a:endParaRPr lang="fr-FR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4451" marR="6445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Organisation Internationale du Travail</a:t>
                      </a:r>
                      <a:endParaRPr lang="fr-FR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4451" marR="6445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838068"/>
                  </a:ext>
                </a:extLst>
              </a:tr>
              <a:tr h="945281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Type de </a:t>
                      </a:r>
                      <a:endParaRPr lang="fr-FR" sz="1800" dirty="0">
                        <a:effectLst/>
                      </a:endParaRPr>
                    </a:p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service</a:t>
                      </a:r>
                      <a:endParaRPr lang="fr-FR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4451" marR="6445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</a:rPr>
                        <a:t>Système d'information qui rassemble des informations sur les normes internationales du travail (telles que les informations relatives à la ratification, les exigences en matière de rapports, les commentaires des organes de contrôle de l'OIT, etc.) ainsi que sur les législations nationales en matière de travail et de sécurité sociale.</a:t>
                      </a:r>
                      <a:endParaRPr lang="fr-FR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4451" marR="6445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792891"/>
                  </a:ext>
                </a:extLst>
              </a:tr>
              <a:tr h="63018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Sources </a:t>
                      </a:r>
                      <a:r>
                        <a:rPr lang="en-GB" sz="1800" dirty="0" err="1">
                          <a:effectLst/>
                        </a:rPr>
                        <a:t>d’information</a:t>
                      </a:r>
                      <a:endParaRPr lang="fr-FR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4451" marR="6445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>
                          <a:effectLst/>
                        </a:rPr>
                        <a:t>La base de données NATLEX ainsi que les informations qui étaient auparavant contenues dans les anciennes bases de données APPLIS, ILOLEX et Libsynd.</a:t>
                      </a:r>
                      <a:endParaRPr lang="fr-FR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4451" marR="6445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108701"/>
                  </a:ext>
                </a:extLst>
              </a:tr>
              <a:tr h="472641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Types de documents</a:t>
                      </a:r>
                      <a:endParaRPr lang="fr-FR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4451" marR="6445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</a:rPr>
                        <a:t>Conventions, Protocoles, Recommandations</a:t>
                      </a:r>
                      <a:endParaRPr lang="fr-FR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4451" marR="6445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532638"/>
                  </a:ext>
                </a:extLst>
              </a:tr>
              <a:tr h="1260375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Texte intégral</a:t>
                      </a:r>
                    </a:p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4451" marR="6445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</a:rPr>
                        <a:t>Cliquez sur instruments sur le site NORMLEX ; sélectionnez le type de document auquel vous voulez accéder, puis sélectionnez le titre des Conventions/Protocoles et Recommandations pour accéder au texte intégral. Le guide de l'utilisateur NORMLEX est accessible à l'adresse </a:t>
                      </a:r>
                      <a:r>
                        <a:rPr lang="fr-FR" sz="1800" u="sng" dirty="0">
                          <a:effectLst/>
                          <a:hlinkClick r:id="rId3"/>
                        </a:rPr>
                        <a:t>https://www.ilo.org/dyn/normlex/en/f?p=NORMLEXPUB:71:0</a:t>
                      </a:r>
                      <a:r>
                        <a:rPr lang="fr-FR" sz="1800" dirty="0">
                          <a:effectLst/>
                        </a:rPr>
                        <a:t>:::: </a:t>
                      </a:r>
                      <a:endParaRPr lang="fr-FR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4451" marR="6445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714513"/>
                  </a:ext>
                </a:extLst>
              </a:tr>
              <a:tr h="472641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Sujet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couvert</a:t>
                      </a:r>
                      <a:endParaRPr lang="fr-FR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4451" marR="6445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Droit</a:t>
                      </a:r>
                      <a:endParaRPr lang="fr-FR" sz="18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4451" marR="6445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815646"/>
                  </a:ext>
                </a:extLst>
              </a:tr>
              <a:tr h="16003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Données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qualitatives</a:t>
                      </a:r>
                      <a:endParaRPr lang="fr-FR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4451" marR="6445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</a:rPr>
                        <a:t>Au 15 mars 2020, la base de données contient 190 Conventions, 6 Protocoles et 206 Recommandations.</a:t>
                      </a:r>
                      <a:endParaRPr lang="fr-FR" sz="18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4451" marR="6445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07478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4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Résumé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43"/>
          <p:cNvSpPr txBox="1">
            <a:spLocks noGrp="1"/>
          </p:cNvSpPr>
          <p:nvPr>
            <p:ph type="body" idx="1"/>
          </p:nvPr>
        </p:nvSpPr>
        <p:spPr>
          <a:xfrm>
            <a:off x="212270" y="1796144"/>
            <a:ext cx="11462659" cy="488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dk2"/>
              </a:buClr>
              <a:buSzPts val="2200"/>
            </a:pPr>
            <a:r>
              <a:rPr lang="fr-FR" sz="3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Cette leçon a porté </a:t>
            </a:r>
            <a:r>
              <a:rPr lang="fr-FR" sz="32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sur deux </a:t>
            </a:r>
            <a:r>
              <a:rPr lang="fr-FR" sz="3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bases de données de droit et de justice, à savoir BLDS Index des études de développement, NATLEX et NORMLEX.  </a:t>
            </a:r>
            <a:endParaRPr sz="32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dk2"/>
              </a:buClr>
              <a:buSzPts val="2200"/>
            </a:pPr>
            <a:r>
              <a:rPr lang="fr-FR" sz="3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leçon explore les méthodes d'accès, de recherche et de navigation dans les bases de données</a:t>
            </a:r>
            <a:r>
              <a:rPr lang="en-US" sz="32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32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"/>
          <p:cNvSpPr txBox="1">
            <a:spLocks noGrp="1"/>
          </p:cNvSpPr>
          <p:nvPr>
            <p:ph type="title"/>
          </p:nvPr>
        </p:nvSpPr>
        <p:spPr>
          <a:xfrm>
            <a:off x="426720" y="25434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Vous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êtes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invités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à :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8"/>
          <p:cNvSpPr txBox="1">
            <a:spLocks noGrp="1"/>
          </p:cNvSpPr>
          <p:nvPr>
            <p:ph type="body" idx="1"/>
          </p:nvPr>
        </p:nvSpPr>
        <p:spPr>
          <a:xfrm>
            <a:off x="656074" y="2094525"/>
            <a:ext cx="11231126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Visiter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notre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site web au lien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suivant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000" dirty="0">
                <a:solidFill>
                  <a:schemeClr val="tx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www.research4life.or</a:t>
            </a:r>
            <a:r>
              <a:rPr lang="en-US" sz="2000" u="sng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endParaRPr sz="20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Nous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contacter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l’adresse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mail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suivant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r>
              <a:rPr lang="en-US" sz="2000" dirty="0">
                <a:solidFill>
                  <a:schemeClr val="tx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r4l@research4life.org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fr-FR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Découvrir d'autres supports de formation 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2000" u="sng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www.research4life.org/training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20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fr-FR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Vous abonner à la newsletter de Research4Life 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2000" u="sng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www.research4life.org/newsletter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20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fr-FR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Consulter les vidéos de Research4Life 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lang="en-US" sz="2000" u="sng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https://bit.ly/2w3CU5C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sz="20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Nous </a:t>
            </a:r>
            <a:r>
              <a:rPr lang="en-US" sz="2000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suivre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sur Twitter @r4lpartnership et Facebook @R4Lpartnership</a:t>
            </a:r>
            <a:endParaRPr sz="20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050" y="6158249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0294" y="6217682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7741" y="6128240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0643" y="619127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29499" y="6163201"/>
            <a:ext cx="1468374" cy="6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1"/>
          <p:cNvSpPr/>
          <p:nvPr/>
        </p:nvSpPr>
        <p:spPr>
          <a:xfrm>
            <a:off x="1591800" y="2814175"/>
            <a:ext cx="9298800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000"/>
            </a:pPr>
            <a:r>
              <a:rPr lang="en-US" sz="3000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Pour plus </a:t>
            </a:r>
            <a:r>
              <a:rPr lang="en-US" sz="3000" dirty="0" err="1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d'informations</a:t>
            </a:r>
            <a:r>
              <a:rPr lang="en-US" sz="3000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 sur </a:t>
            </a:r>
            <a:r>
              <a:rPr lang="en-US" sz="3000" b="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endParaRPr sz="3000" b="0" i="0" u="none" strike="noStrike" cap="none" dirty="0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www.research4life.org</a:t>
            </a:r>
            <a:endParaRPr sz="3000" b="0" i="0" u="none" strike="noStrike" cap="none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lang="en-US" sz="3000" b="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0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r4l@research4life.org</a:t>
            </a:r>
            <a:r>
              <a:rPr lang="en-US" sz="3000" b="0" i="0" u="none" strike="noStrike" cap="none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 b="0" i="0" u="none" strike="noStrike" cap="none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-US" sz="2000" b="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2000" b="0" i="0" u="none" strike="noStrike" cap="none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1400" b="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0" i="0" u="none" strike="noStrike" cap="none" dirty="0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1"/>
          <p:cNvSpPr txBox="1"/>
          <p:nvPr/>
        </p:nvSpPr>
        <p:spPr>
          <a:xfrm>
            <a:off x="-2" y="5674296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est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partenariat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public-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privé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des cinq collections:</a:t>
            </a:r>
            <a:endParaRPr sz="1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0" y="45989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Contenu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253909" y="1670367"/>
            <a:ext cx="10597200" cy="45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Introduction	</a:t>
            </a:r>
            <a:endParaRPr dirty="0">
              <a:solidFill>
                <a:srgbClr val="3F3F3F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NATLEX	</a:t>
            </a:r>
            <a:endParaRPr dirty="0">
              <a:solidFill>
                <a:srgbClr val="3F3F3F"/>
              </a:solidFill>
            </a:endParaRPr>
          </a:p>
          <a:p>
            <a:pPr marL="685800" lvl="1" indent="-228600">
              <a:spcBef>
                <a:spcPts val="500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Accéder à NATLEX	</a:t>
            </a:r>
          </a:p>
          <a:p>
            <a:pPr marL="685800" lvl="1" indent="-228600">
              <a:spcBef>
                <a:spcPts val="500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Recherche de lois/législation par pays	</a:t>
            </a:r>
          </a:p>
          <a:p>
            <a:pPr marL="685800" lvl="1" indent="-228600">
              <a:spcBef>
                <a:spcPts val="500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Accéder aux lois/législations </a:t>
            </a:r>
            <a:r>
              <a:rPr lang="en-US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2400" dirty="0">
              <a:solidFill>
                <a:srgbClr val="3F3F3F"/>
              </a:solidFill>
            </a:endParaRPr>
          </a:p>
          <a:p>
            <a:pPr marL="685800" lvl="1" indent="-228600">
              <a:spcBef>
                <a:spcPts val="500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Recherche des lois/législations par sujet	</a:t>
            </a:r>
          </a:p>
          <a:p>
            <a:pPr marL="685800" lvl="1" indent="-228600">
              <a:spcBef>
                <a:spcPts val="500"/>
              </a:spcBef>
              <a:buClr>
                <a:srgbClr val="000000"/>
              </a:buClr>
              <a:buSzPts val="1400"/>
              <a:buFont typeface="Arial"/>
              <a:buChar char="•"/>
            </a:pPr>
            <a:r>
              <a:rPr lang="fr-FR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Recherche de lois/législation sur NATLEX </a:t>
            </a:r>
          </a:p>
          <a:p>
            <a:pPr marL="269875" indent="-269875">
              <a:spcBef>
                <a:spcPts val="500"/>
              </a:spcBef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NORMLEX	</a:t>
            </a:r>
            <a:endParaRPr dirty="0">
              <a:solidFill>
                <a:srgbClr val="3F3F3F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Résumé	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39"/>
          <p:cNvSpPr txBox="1">
            <a:spLocks noGrp="1"/>
          </p:cNvSpPr>
          <p:nvPr>
            <p:ph type="dt" idx="10"/>
          </p:nvPr>
        </p:nvSpPr>
        <p:spPr>
          <a:xfrm>
            <a:off x="9434050" y="6455525"/>
            <a:ext cx="27432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/>
              <a:t>v1.5 </a:t>
            </a:r>
            <a:r>
              <a:rPr lang="en-US" sz="1200" dirty="0" err="1"/>
              <a:t>avril</a:t>
            </a:r>
            <a:r>
              <a:rPr lang="en-US" sz="1200" dirty="0"/>
              <a:t> 2023</a:t>
            </a:r>
          </a:p>
        </p:txBody>
      </p:sp>
      <p:pic>
        <p:nvPicPr>
          <p:cNvPr id="84" name="Google Shape;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6" y="6515076"/>
            <a:ext cx="699175" cy="2336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9"/>
          <p:cNvSpPr txBox="1"/>
          <p:nvPr/>
        </p:nvSpPr>
        <p:spPr>
          <a:xfrm>
            <a:off x="770025" y="6455513"/>
            <a:ext cx="97839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work is licensed under Creative Commons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Attribution-ShareAlike 4.0 International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(CC BY-SA 4.0)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0" y="42083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Objectifs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d’apprentissage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554815" y="2014144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fr-FR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Prendre connaissance des ressources supplémentaires existantes liées à la justice dans le monde.</a:t>
            </a:r>
          </a:p>
          <a:p>
            <a:pPr marL="355600" lvl="0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2200"/>
            </a:pPr>
            <a:r>
              <a:rPr lang="fr-FR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Comprendre les collections supplémentaires et comment les utiliser.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110694" y="1722275"/>
            <a:ext cx="11596624" cy="496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endParaRPr lang="fr-FR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Clr>
                <a:schemeClr val="dk1"/>
              </a:buClr>
            </a:pPr>
            <a:r>
              <a:rPr lang="fr-FR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Cette leçon présente les principales ressources spécifiques aux collections (droit et justice) accessibles via Research4life. La leçon passe en revue trois bases de données, à savoir : </a:t>
            </a:r>
          </a:p>
          <a:p>
            <a:pPr marL="876300" lvl="1" indent="-34290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4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NATLEX</a:t>
            </a:r>
            <a:r>
              <a:rPr lang="en-US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endParaRPr sz="24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76300" lvl="1" indent="-34290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4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NORMLEX</a:t>
            </a:r>
            <a:r>
              <a:rPr lang="en-US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n-US" sz="24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rgbClr val="3F3F3F"/>
              </a:solidFill>
            </a:endParaRPr>
          </a:p>
          <a:p>
            <a:pPr lvl="0" algn="just">
              <a:spcBef>
                <a:spcPts val="1200"/>
              </a:spcBef>
              <a:buClr>
                <a:schemeClr val="dk1"/>
              </a:buClr>
            </a:pPr>
            <a:r>
              <a:rPr lang="fr-FR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Ces bases de données sont accessibles via l'option </a:t>
            </a:r>
            <a:r>
              <a:rPr lang="fr-FR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Bases de données </a:t>
            </a:r>
            <a:r>
              <a:rPr lang="fr-FR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du menu déroulant </a:t>
            </a:r>
            <a:r>
              <a:rPr lang="fr-FR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Contenu</a:t>
            </a:r>
            <a:r>
              <a:rPr lang="fr-FR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 haut du portail Research4life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NATLEX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30"/>
          <p:cNvSpPr txBox="1">
            <a:spLocks noGrp="1"/>
          </p:cNvSpPr>
          <p:nvPr>
            <p:ph type="body" idx="1"/>
          </p:nvPr>
        </p:nvSpPr>
        <p:spPr>
          <a:xfrm>
            <a:off x="461774" y="1797357"/>
            <a:ext cx="11633244" cy="4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1"/>
              </a:buClr>
            </a:pPr>
            <a:r>
              <a:rPr lang="fr-FR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NATLEX est une base de données des </a:t>
            </a:r>
            <a:r>
              <a:rPr lang="fr-FR" sz="20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législations nationales </a:t>
            </a:r>
            <a:r>
              <a:rPr lang="fr-FR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en matière de travail, de </a:t>
            </a:r>
            <a:r>
              <a:rPr lang="fr-FR" sz="20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sécurité sociale </a:t>
            </a:r>
            <a:r>
              <a:rPr lang="fr-FR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et de </a:t>
            </a:r>
            <a:r>
              <a:rPr lang="fr-FR" sz="20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droits de l'homme connexes</a:t>
            </a:r>
            <a:r>
              <a:rPr lang="fr-FR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gérée par le </a:t>
            </a:r>
            <a:r>
              <a:rPr lang="fr-FR" sz="20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département des normes internationales du travail de l'OIT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rgbClr val="3F3F3F"/>
              </a:solidFill>
            </a:endParaRPr>
          </a:p>
          <a:p>
            <a:pPr lvl="0">
              <a:lnSpc>
                <a:spcPct val="100000"/>
              </a:lnSpc>
              <a:buClr>
                <a:schemeClr val="dk1"/>
              </a:buClr>
            </a:pP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NATLEX </a:t>
            </a:r>
            <a:r>
              <a:rPr lang="en-US" sz="2000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contient</a:t>
            </a:r>
            <a:r>
              <a:rPr lang="en-US" sz="20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:</a:t>
            </a:r>
            <a:endParaRPr dirty="0">
              <a:solidFill>
                <a:srgbClr val="3F3F3F"/>
              </a:solidFill>
            </a:endParaRPr>
          </a:p>
          <a:p>
            <a:pPr lvl="1">
              <a:lnSpc>
                <a:spcPct val="100000"/>
              </a:lnSpc>
              <a:buClr>
                <a:schemeClr val="dk1"/>
              </a:buClr>
            </a:pPr>
            <a:r>
              <a:rPr lang="fr-FR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plus de 100 000 références de 196 pays,160 territoires, provinces ou autres subdivisions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1">
              <a:lnSpc>
                <a:spcPct val="100000"/>
              </a:lnSpc>
              <a:buClr>
                <a:schemeClr val="dk1"/>
              </a:buClr>
            </a:pPr>
            <a:r>
              <a:rPr lang="fr-FR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Les enregistrements sur NATLEX fournissent des textes intégraux ou des résumés de la législation et des informations sur les références et sont indexés par des classifications par sujet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1">
              <a:lnSpc>
                <a:spcPct val="100000"/>
              </a:lnSpc>
              <a:buClr>
                <a:schemeClr val="dk1"/>
              </a:buClr>
            </a:pPr>
            <a:r>
              <a:rPr lang="fr-FR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Les notices sont disponibles dans une des trois langues officielles de l'OIT (anglais/français/espagnol)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1">
              <a:lnSpc>
                <a:spcPct val="100000"/>
              </a:lnSpc>
              <a:buClr>
                <a:schemeClr val="dk1"/>
              </a:buClr>
            </a:pPr>
            <a:r>
              <a:rPr lang="fr-FR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Le texte intégral de la loi ou une source électronique pertinente sont liés aux fiches</a:t>
            </a:r>
            <a:r>
              <a:rPr lang="en-US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"/>
          <p:cNvSpPr txBox="1">
            <a:spLocks noGrp="1"/>
          </p:cNvSpPr>
          <p:nvPr>
            <p:ph type="title"/>
          </p:nvPr>
        </p:nvSpPr>
        <p:spPr>
          <a:xfrm>
            <a:off x="-1" y="0"/>
            <a:ext cx="8409709" cy="151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r-FR" sz="4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Accès à NATLEX depuis le portail unifié R4L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10"/>
          <p:cNvSpPr txBox="1">
            <a:spLocks noGrp="1"/>
          </p:cNvSpPr>
          <p:nvPr>
            <p:ph type="body" idx="1"/>
          </p:nvPr>
        </p:nvSpPr>
        <p:spPr>
          <a:xfrm>
            <a:off x="103350" y="1878500"/>
            <a:ext cx="11985300" cy="4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sz="22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sz="22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sz="22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sz="2200" i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10"/>
          <p:cNvSpPr txBox="1"/>
          <p:nvPr/>
        </p:nvSpPr>
        <p:spPr>
          <a:xfrm>
            <a:off x="542994" y="5240199"/>
            <a:ext cx="1103940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lvl="0" algn="just">
              <a:buSzPts val="2400"/>
            </a:pPr>
            <a:r>
              <a:rPr lang="fr-FR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Pour accéder à la base de </a:t>
            </a:r>
            <a:r>
              <a:rPr lang="fr-FR" sz="24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données</a:t>
            </a:r>
            <a:r>
              <a:rPr lang="fr-FR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cliquez sur </a:t>
            </a:r>
            <a:r>
              <a:rPr lang="fr-FR" sz="24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Contenu</a:t>
            </a:r>
            <a:r>
              <a:rPr lang="fr-FR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fr-FR" sz="24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Bases de données </a:t>
            </a:r>
            <a:r>
              <a:rPr lang="fr-FR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sur la page d'accueil du portail unifié Research4life, puis cliquez sur la lettre </a:t>
            </a:r>
            <a:r>
              <a:rPr lang="fr-FR" sz="2400" b="1" dirty="0"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fr-FR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et sélectionnez </a:t>
            </a:r>
            <a:r>
              <a:rPr lang="fr-FR" sz="24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NATLEX</a:t>
            </a:r>
            <a:r>
              <a:rPr lang="fr-FR" sz="24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comme indiqué ci-dessus.</a:t>
            </a:r>
            <a:endParaRPr sz="24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C20FB-52EA-4807-9550-2DE3ED1D1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94" y="1957653"/>
            <a:ext cx="10835003" cy="32033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>
            <a:spLocks noGrp="1"/>
          </p:cNvSpPr>
          <p:nvPr>
            <p:ph type="title"/>
          </p:nvPr>
        </p:nvSpPr>
        <p:spPr>
          <a:xfrm>
            <a:off x="0" y="330686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NATLEX homepage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32"/>
          <p:cNvSpPr txBox="1">
            <a:spLocks noGrp="1"/>
          </p:cNvSpPr>
          <p:nvPr>
            <p:ph type="body" idx="1"/>
          </p:nvPr>
        </p:nvSpPr>
        <p:spPr>
          <a:xfrm>
            <a:off x="0" y="1638063"/>
            <a:ext cx="3288632" cy="1908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00000"/>
              </a:lnSpc>
              <a:buClr>
                <a:schemeClr val="dk1"/>
              </a:buClr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La page d'accueil donne la liste des lois/législation récentes ajoutées à NATLEX par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pays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00000"/>
              </a:lnSpc>
              <a:buClr>
                <a:schemeClr val="dk1"/>
              </a:buClr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Les utilisateurs peuvent changer pour afficher les lois/législation par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sujet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>
              <a:lnSpc>
                <a:spcPct val="100000"/>
              </a:lnSpc>
              <a:buClr>
                <a:schemeClr val="dk1"/>
              </a:buClr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NATLEX fournit également des liens vers d'autres bases de données spécifiques à des sujets juridiques :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7550" lvl="1" indent="-177800" algn="just">
              <a:lnSpc>
                <a:spcPct val="100000"/>
              </a:lnSpc>
              <a:buClr>
                <a:schemeClr val="dk1"/>
              </a:buClr>
              <a:tabLst>
                <a:tab pos="446088" algn="l"/>
              </a:tabLst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Celles-ci sont disponibles sous la rubrique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Voir aussi des bases de données plus détaillées sur des sujets spécifiques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pic>
        <p:nvPicPr>
          <p:cNvPr id="278" name="Google Shape;27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2701" y="2470484"/>
            <a:ext cx="8501105" cy="372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2"/>
          <p:cNvSpPr/>
          <p:nvPr/>
        </p:nvSpPr>
        <p:spPr>
          <a:xfrm>
            <a:off x="3502701" y="3449053"/>
            <a:ext cx="989088" cy="117107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2"/>
          <p:cNvSpPr/>
          <p:nvPr/>
        </p:nvSpPr>
        <p:spPr>
          <a:xfrm>
            <a:off x="4684295" y="4860758"/>
            <a:ext cx="2534652" cy="256674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2"/>
          <p:cNvSpPr/>
          <p:nvPr/>
        </p:nvSpPr>
        <p:spPr>
          <a:xfrm>
            <a:off x="10603832" y="3449053"/>
            <a:ext cx="1399974" cy="314425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2"/>
          <p:cNvSpPr/>
          <p:nvPr/>
        </p:nvSpPr>
        <p:spPr>
          <a:xfrm>
            <a:off x="9245514" y="4924926"/>
            <a:ext cx="1358318" cy="192506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3"/>
          <p:cNvSpPr txBox="1">
            <a:spLocks noGrp="1"/>
          </p:cNvSpPr>
          <p:nvPr>
            <p:ph type="title"/>
          </p:nvPr>
        </p:nvSpPr>
        <p:spPr>
          <a:xfrm>
            <a:off x="1" y="330686"/>
            <a:ext cx="8066314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fr-FR" sz="35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Recherche de lois/législation par pays</a:t>
            </a:r>
            <a:endParaRPr sz="35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9" name="Google Shape;289;p33"/>
          <p:cNvSpPr txBox="1">
            <a:spLocks noGrp="1"/>
          </p:cNvSpPr>
          <p:nvPr>
            <p:ph type="body" idx="1"/>
          </p:nvPr>
        </p:nvSpPr>
        <p:spPr>
          <a:xfrm>
            <a:off x="79117" y="1611784"/>
            <a:ext cx="11726778" cy="5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42900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Cliquez sur </a:t>
            </a:r>
            <a:r>
              <a:rPr lang="fr-FR" sz="18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Parcourir par pays </a:t>
            </a: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sur la page d'accueil de NATLEX</a:t>
            </a:r>
            <a:r>
              <a:rPr lang="en-US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dirty="0">
              <a:solidFill>
                <a:srgbClr val="3F3F3F"/>
              </a:solidFill>
            </a:endParaRPr>
          </a:p>
          <a:p>
            <a:pPr lvl="0" indent="-342900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Tous les pays ayant des lois/législations sur NATLEX seront affichés : sélectionnez le pays qui vous intéresse</a:t>
            </a:r>
            <a:r>
              <a:rPr lang="en-US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dirty="0">
              <a:solidFill>
                <a:srgbClr val="3F3F3F"/>
              </a:solidFill>
            </a:endParaRPr>
          </a:p>
          <a:p>
            <a:pPr lvl="0" indent="-342900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La base de données affichera le pays sélectionné ainsi que le nombre de lois et de législations de ce pays qui sont accessibles à partir de la base de données NATLEX</a:t>
            </a:r>
            <a:r>
              <a:rPr lang="en-US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Par </a:t>
            </a:r>
            <a:r>
              <a:rPr lang="en-US" sz="1800" b="1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exemple</a:t>
            </a:r>
            <a:r>
              <a:rPr lang="en-US" sz="18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endParaRPr dirty="0"/>
          </a:p>
          <a:p>
            <a:pPr lvl="0" indent="-342900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sélectionnez le</a:t>
            </a:r>
            <a:r>
              <a:rPr lang="fr-FR" sz="18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sz="1800" b="1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Zimbabwé</a:t>
            </a: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, et la base de données indique qu'elle possède 395 lois ou éléments de législation de ce pays</a:t>
            </a:r>
            <a:r>
              <a:rPr lang="en-US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/>
          </a:p>
          <a:p>
            <a:pPr lvl="0" indent="-342900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Les lois/législations sont ensuite ventilées par sujet</a:t>
            </a:r>
            <a:r>
              <a:rPr lang="en-US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/>
          </a:p>
          <a:p>
            <a:pPr lvl="0" indent="-342900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Sélectionnez les sujets à afficher par ordre de l’OIT ou par ordre alphabétique. Certains sujets ont plusieurs sous-thèmes</a:t>
            </a:r>
            <a:r>
              <a:rPr lang="en-US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dirty="0"/>
          </a:p>
          <a:p>
            <a:pPr lvl="0" indent="-342900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Pour afficher les sous-thèmes, cliquez sur l'onglet </a:t>
            </a:r>
            <a:r>
              <a:rPr lang="fr-FR" sz="18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Afficher/Masquer les sous-thèmes </a:t>
            </a: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ou cliquez sur le bouton + à côté du sujet</a:t>
            </a:r>
            <a:r>
              <a:rPr lang="en-US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800" dirty="0">
              <a:solidFill>
                <a:srgbClr val="3F3F3F"/>
              </a:solidFill>
            </a:endParaRPr>
          </a:p>
          <a:p>
            <a:pPr lvl="0" indent="-342900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fr-FR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Le nombre à côté de chaque sujet représente le nombre de lois/législation disponibles dans ce sujet</a:t>
            </a:r>
            <a:r>
              <a:rPr lang="en-US" sz="1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en-US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NATLEX - Recherche par pays</a:t>
            </a:r>
            <a:endParaRPr sz="320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13"/>
          <p:cNvSpPr txBox="1">
            <a:spLocks noGrp="1"/>
          </p:cNvSpPr>
          <p:nvPr>
            <p:ph type="body" idx="1"/>
          </p:nvPr>
        </p:nvSpPr>
        <p:spPr>
          <a:xfrm>
            <a:off x="0" y="2927465"/>
            <a:ext cx="3015916" cy="21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>
              <a:lnSpc>
                <a:spcPct val="100000"/>
              </a:lnSpc>
              <a:buClr>
                <a:schemeClr val="dk1"/>
              </a:buClr>
              <a:buNone/>
            </a:pPr>
            <a:r>
              <a:rPr lang="fr-FR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Résultats de la recherche montrant 397 lois ou articles de lois au </a:t>
            </a:r>
            <a:r>
              <a:rPr lang="fr-FR" b="1" dirty="0" err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Zimbabwé</a:t>
            </a:r>
            <a:r>
              <a:rPr lang="fr-FR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7" name="Google Shape;29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0105" y="1734845"/>
            <a:ext cx="7907742" cy="50743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37E988-B039-4341-B70B-2FA635B8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1432</Words>
  <Application>Microsoft Office PowerPoint</Application>
  <PresentationFormat>Widescreen</PresentationFormat>
  <Paragraphs>117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Open Sans</vt:lpstr>
      <vt:lpstr>Arial</vt:lpstr>
      <vt:lpstr>Gill Sans</vt:lpstr>
      <vt:lpstr>Calibri</vt:lpstr>
      <vt:lpstr>Trebuchet MS</vt:lpstr>
      <vt:lpstr>Century Gothic</vt:lpstr>
      <vt:lpstr>Courier New</vt:lpstr>
      <vt:lpstr>Simple Light</vt:lpstr>
      <vt:lpstr>Ressources supplémentaires spécifiques à une discipline</vt:lpstr>
      <vt:lpstr>Contenu</vt:lpstr>
      <vt:lpstr>Objectifs d’apprentissage</vt:lpstr>
      <vt:lpstr>Introduction</vt:lpstr>
      <vt:lpstr>NATLEX </vt:lpstr>
      <vt:lpstr>Accès à NATLEX depuis le portail unifié R4L</vt:lpstr>
      <vt:lpstr>NATLEX homepage</vt:lpstr>
      <vt:lpstr>Recherche de lois/législation par pays</vt:lpstr>
      <vt:lpstr> NATLEX - Recherche par pays</vt:lpstr>
      <vt:lpstr>Accès aux lois/législation</vt:lpstr>
      <vt:lpstr>Accès aux lois/législation  (suite)</vt:lpstr>
      <vt:lpstr>Recherche de lois/législation sur NATLEX</vt:lpstr>
      <vt:lpstr>NORMLEX</vt:lpstr>
      <vt:lpstr>NORMLEX (suite)</vt:lpstr>
      <vt:lpstr>Résumé</vt:lpstr>
      <vt:lpstr>Vous êtes invités à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ADDITIONAL COLLECTION-SPECIFIC RESOURCES</dc:title>
  <dc:creator>Marcia Mabhula</dc:creator>
  <cp:lastModifiedBy>Marcia Mabhula</cp:lastModifiedBy>
  <cp:revision>36</cp:revision>
  <dcterms:created xsi:type="dcterms:W3CDTF">2020-02-14T15:04:15Z</dcterms:created>
  <dcterms:modified xsi:type="dcterms:W3CDTF">2023-05-29T08:15:31Z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Research4Life.M1.Lesson1.1_Scientific landscape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71BAB2F3-960D-4BE7-A643-B5C34EC7BE9C</vt:lpwstr>
  </property>
  <property fmtid="{D5CDD505-2E9C-101B-9397-08002B2CF9AE}" pid="6" name="ArticulateProjectFull">
    <vt:lpwstr>C:\Users\Client\Documents\Research4life F2F materials 2021\20210621_M4_L4.5EN.Global Justice.ppta</vt:lpwstr>
  </property>
</Properties>
</file>