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314" r:id="rId31"/>
    <p:sldId id="285" r:id="rId32"/>
    <p:sldId id="315" r:id="rId33"/>
    <p:sldId id="316" r:id="rId34"/>
    <p:sldId id="317" r:id="rId35"/>
    <p:sldId id="318" r:id="rId36"/>
    <p:sldId id="319" r:id="rId37"/>
    <p:sldId id="320" r:id="rId38"/>
    <p:sldId id="291" r:id="rId39"/>
    <p:sldId id="292" r:id="rId40"/>
    <p:sldId id="294" r:id="rId41"/>
    <p:sldId id="295" r:id="rId42"/>
    <p:sldId id="296" r:id="rId43"/>
    <p:sldId id="297" r:id="rId44"/>
    <p:sldId id="298" r:id="rId45"/>
    <p:sldId id="301" r:id="rId46"/>
    <p:sldId id="302" r:id="rId47"/>
    <p:sldId id="303" r:id="rId48"/>
    <p:sldId id="304" r:id="rId49"/>
    <p:sldId id="305" r:id="rId50"/>
    <p:sldId id="306" r:id="rId51"/>
    <p:sldId id="307" r:id="rId52"/>
    <p:sldId id="308" r:id="rId53"/>
    <p:sldId id="309" r:id="rId54"/>
    <p:sldId id="312" r:id="rId55"/>
    <p:sldId id="313" r:id="rId56"/>
  </p:sldIdLst>
  <p:sldSz cx="12192000" cy="6858000"/>
  <p:notesSz cx="6858000" cy="9144000"/>
  <p:embeddedFontLst>
    <p:embeddedFont>
      <p:font typeface="Calibri" panose="020F0502020204030204" pitchFamily="34" charset="0"/>
      <p:regular r:id="rId58"/>
      <p:bold r:id="rId59"/>
      <p:italic r:id="rId60"/>
      <p:boldItalic r:id="rId61"/>
    </p:embeddedFont>
    <p:embeddedFont>
      <p:font typeface="Century Gothic" panose="020B0502020202020204" pitchFamily="34" charset="0"/>
      <p:regular r:id="rId62"/>
      <p:bold r:id="rId63"/>
      <p:italic r:id="rId64"/>
      <p:boldItalic r:id="rId65"/>
    </p:embeddedFont>
    <p:embeddedFont>
      <p:font typeface="Open Sans" panose="020B0606030504020204" pitchFamily="34" charset="0"/>
      <p:regular r:id="rId66"/>
      <p:bold r:id="rId67"/>
      <p:italic r:id="rId68"/>
      <p:boldItalic r:id="rId69"/>
    </p:embeddedFont>
    <p:embeddedFont>
      <p:font typeface="Trebuchet MS" panose="020B060302020202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jdkBnr3dv9aL7sqjBVECmVPvS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ny Rhine" initials="" lastIdx="5" clrIdx="0"/>
  <p:cmAuthor id="1" name="Kabou KAMBOU KADIO" initials="KKK" lastIdx="2" clrIdx="1">
    <p:extLst>
      <p:ext uri="{19B8F6BF-5375-455C-9EA6-DF929625EA0E}">
        <p15:presenceInfo xmlns:p15="http://schemas.microsoft.com/office/powerpoint/2012/main" userId="Kabou KAMBOU KAD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65EBE-DCAD-49C1-96DB-93F776EB9368}" v="1" dt="2023-05-06T07:39:59.35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4" autoAdjust="0"/>
    <p:restoredTop sz="87843" autoAdjust="0"/>
  </p:normalViewPr>
  <p:slideViewPr>
    <p:cSldViewPr snapToGrid="0">
      <p:cViewPr varScale="1">
        <p:scale>
          <a:sx n="72" d="100"/>
          <a:sy n="72" d="100"/>
        </p:scale>
        <p:origin x="87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customschemas.google.com/relationships/presentationmetadata" Target="meta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b="0" dirty="0"/>
          </a:p>
        </p:txBody>
      </p:sp>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68" name="Google Shape;1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76" name="Google Shape;1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184" name="Google Shape;18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4" name="Google Shape;194;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4" name="Google Shape;204;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19" name="Google Shape;2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5" name="Google Shape;235;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43" name="Google Shape;243;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53" name="Google Shape;253;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60" name="Google Shape;260;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68" name="Google Shape;2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77" name="Google Shape;27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286" name="Google Shape;28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97" name="Google Shape;29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06" name="Google Shape;30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13" name="Google Shape;31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21" name="Google Shape;32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30" name="Google Shape;33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45" name="Google Shape;34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36" name="Google Shape;3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d3b24613c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dd3b24613c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1dd3b24613c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dd3b24613c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dd3b24613c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1dd3b24613c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93" name="Google Shape;39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17" name="Google Shape;41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29" name="Google Shape;42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401" name="Google Shape;40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08" name="Google Shape;40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25" name="Google Shape;42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32" name="Google Shape;4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41" name="Google Shape;44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48" name="Google Shape;44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57" name="Google Shape;457;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80" name="Google Shape;48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89" name="Google Shape;489;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96" name="Google Shape;49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05" name="Google Shape;505;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12" name="Google Shape;51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106" name="Google Shape;10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21" name="Google Shape;521;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28" name="Google Shape;52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37" name="Google Shape;53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44" name="Google Shape;544;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127" name="Google Shape;127;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metsoc.org/ams/index.cfm/publications/journals/meteorological-monograph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hyperlink" Target="https://journals.ametsoc.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login.research4life.org/tacsgr1journals_ametsoc_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iesin.org/sub_guide.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ecolex.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edocs.unep.org/handle/20.500.11822/1"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world.org/weo/environment"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guides.library.yale.edu/FESalumni"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dirty="0" err="1">
                <a:solidFill>
                  <a:srgbClr val="004890"/>
                </a:solidFill>
                <a:latin typeface="Open Sans"/>
                <a:ea typeface="Open Sans"/>
                <a:cs typeface="Open Sans"/>
                <a:sym typeface="Open Sans"/>
              </a:rPr>
              <a:t>Environnement</a:t>
            </a:r>
            <a:endParaRPr sz="340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fr-FR" sz="3500" b="1" dirty="0">
                <a:solidFill>
                  <a:srgbClr val="004890"/>
                </a:solidFill>
                <a:latin typeface="Open Sans"/>
                <a:ea typeface="Open Sans"/>
                <a:cs typeface="Open Sans"/>
                <a:sym typeface="Open Sans"/>
              </a:rPr>
              <a:t>Ressources supplémentaires spécifiques à une discipline</a:t>
            </a:r>
            <a:endParaRPr sz="3500"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est</a:t>
            </a:r>
            <a:r>
              <a:rPr lang="en-US" sz="1800" b="1" i="0" u="none" strike="noStrike" cap="none" dirty="0">
                <a:solidFill>
                  <a:schemeClr val="lt1"/>
                </a:solidFill>
                <a:latin typeface="Open Sans"/>
                <a:ea typeface="Open Sans"/>
                <a:cs typeface="Open Sans"/>
                <a:sym typeface="Open Sans"/>
              </a:rPr>
              <a:t> un </a:t>
            </a:r>
            <a:r>
              <a:rPr lang="en-US" sz="1800" b="1" i="0" u="none" strike="noStrike" cap="none" dirty="0" err="1">
                <a:solidFill>
                  <a:schemeClr val="lt1"/>
                </a:solidFill>
                <a:latin typeface="Open Sans"/>
                <a:ea typeface="Open Sans"/>
                <a:cs typeface="Open Sans"/>
                <a:sym typeface="Open Sans"/>
              </a:rPr>
              <a:t>partenariat</a:t>
            </a:r>
            <a:r>
              <a:rPr lang="en-US" sz="1800" b="1" i="0" u="none" strike="noStrike" cap="none" dirty="0">
                <a:solidFill>
                  <a:schemeClr val="lt1"/>
                </a:solidFill>
                <a:latin typeface="Open Sans"/>
                <a:ea typeface="Open Sans"/>
                <a:cs typeface="Open Sans"/>
                <a:sym typeface="Open Sans"/>
              </a:rPr>
              <a:t> public-</a:t>
            </a:r>
            <a:r>
              <a:rPr lang="en-US" sz="1800" b="1" i="0" u="none" strike="noStrike" cap="none" dirty="0" err="1">
                <a:solidFill>
                  <a:schemeClr val="lt1"/>
                </a:solidFill>
                <a:latin typeface="Open Sans"/>
                <a:ea typeface="Open Sans"/>
                <a:cs typeface="Open Sans"/>
                <a:sym typeface="Open Sans"/>
              </a:rPr>
              <a:t>privé</a:t>
            </a:r>
            <a:r>
              <a:rPr lang="en-US" sz="1800" b="1" i="0" u="none" strike="noStrike" cap="none" dirty="0">
                <a:solidFill>
                  <a:schemeClr val="lt1"/>
                </a:solidFill>
                <a:latin typeface="Open Sans"/>
                <a:ea typeface="Open Sans"/>
                <a:cs typeface="Open Sans"/>
                <a:sym typeface="Open Sans"/>
              </a:rPr>
              <a:t> des cinq collections:</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sz="3600" dirty="0">
                <a:solidFill>
                  <a:srgbClr val="586F7C"/>
                </a:solidFill>
                <a:latin typeface="Open Sans"/>
                <a:ea typeface="Open Sans"/>
                <a:cs typeface="Open Sans"/>
                <a:sym typeface="Open Sans"/>
              </a:rPr>
              <a:t>Vue du dossier sur Index environnemental</a:t>
            </a:r>
            <a:endParaRPr sz="3600" dirty="0">
              <a:solidFill>
                <a:srgbClr val="586F7C"/>
              </a:solidFill>
              <a:latin typeface="Open Sans"/>
              <a:ea typeface="Open Sans"/>
              <a:cs typeface="Open Sans"/>
              <a:sym typeface="Open Sans"/>
            </a:endParaRPr>
          </a:p>
        </p:txBody>
      </p:sp>
      <p:sp>
        <p:nvSpPr>
          <p:cNvPr id="153" name="Google Shape;153;p7"/>
          <p:cNvSpPr txBox="1">
            <a:spLocks noGrp="1"/>
          </p:cNvSpPr>
          <p:nvPr>
            <p:ph type="body" idx="1"/>
          </p:nvPr>
        </p:nvSpPr>
        <p:spPr>
          <a:xfrm>
            <a:off x="0" y="1810196"/>
            <a:ext cx="11887199" cy="4655918"/>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en-US" sz="2000" dirty="0" err="1">
                <a:solidFill>
                  <a:srgbClr val="3F3F3F"/>
                </a:solidFill>
                <a:latin typeface="Open Sans"/>
                <a:ea typeface="Open Sans"/>
                <a:cs typeface="Open Sans"/>
                <a:sym typeface="Open Sans"/>
              </a:rPr>
              <a:t>L’icone</a:t>
            </a:r>
            <a:r>
              <a:rPr lang="en-US" sz="2000" dirty="0">
                <a:solidFill>
                  <a:srgbClr val="3F3F3F"/>
                </a:solidFill>
                <a:latin typeface="Open Sans"/>
                <a:ea typeface="Open Sans"/>
                <a:cs typeface="Open Sans"/>
                <a:sym typeface="Open Sans"/>
              </a:rPr>
              <a:t>                  </a:t>
            </a:r>
            <a:r>
              <a:rPr lang="fr-FR" sz="2000" dirty="0">
                <a:solidFill>
                  <a:srgbClr val="3F3F3F"/>
                </a:solidFill>
                <a:latin typeface="Open Sans"/>
                <a:ea typeface="Open Sans"/>
                <a:cs typeface="Open Sans"/>
                <a:sym typeface="Open Sans"/>
              </a:rPr>
              <a:t>à côté du titre de chaque résultat de recherche permet également à l'utilisateur d'</a:t>
            </a:r>
            <a:r>
              <a:rPr lang="fr-FR" sz="2000" b="1" dirty="0">
                <a:solidFill>
                  <a:srgbClr val="3F3F3F"/>
                </a:solidFill>
                <a:latin typeface="Open Sans"/>
                <a:ea typeface="Open Sans"/>
                <a:cs typeface="Open Sans"/>
                <a:sym typeface="Open Sans"/>
              </a:rPr>
              <a:t>enregistrer</a:t>
            </a:r>
            <a:r>
              <a:rPr lang="fr-FR" sz="2000" dirty="0">
                <a:solidFill>
                  <a:srgbClr val="3F3F3F"/>
                </a:solidFill>
                <a:latin typeface="Open Sans"/>
                <a:ea typeface="Open Sans"/>
                <a:cs typeface="Open Sans"/>
                <a:sym typeface="Open Sans"/>
              </a:rPr>
              <a:t>, d'envoyer par </a:t>
            </a:r>
            <a:r>
              <a:rPr lang="fr-FR" sz="2000" b="1" dirty="0">
                <a:solidFill>
                  <a:srgbClr val="3F3F3F"/>
                </a:solidFill>
                <a:latin typeface="Open Sans"/>
                <a:ea typeface="Open Sans"/>
                <a:cs typeface="Open Sans"/>
                <a:sym typeface="Open Sans"/>
              </a:rPr>
              <a:t>courriel</a:t>
            </a:r>
            <a:r>
              <a:rPr lang="fr-FR" sz="2000" dirty="0">
                <a:solidFill>
                  <a:srgbClr val="3F3F3F"/>
                </a:solidFill>
                <a:latin typeface="Open Sans"/>
                <a:ea typeface="Open Sans"/>
                <a:cs typeface="Open Sans"/>
                <a:sym typeface="Open Sans"/>
              </a:rPr>
              <a:t> et d</a:t>
            </a:r>
            <a:r>
              <a:rPr lang="fr-FR" sz="2000" b="1" dirty="0">
                <a:solidFill>
                  <a:srgbClr val="3F3F3F"/>
                </a:solidFill>
                <a:latin typeface="Open Sans"/>
                <a:ea typeface="Open Sans"/>
                <a:cs typeface="Open Sans"/>
                <a:sym typeface="Open Sans"/>
              </a:rPr>
              <a:t>'imprimer</a:t>
            </a:r>
            <a:r>
              <a:rPr lang="fr-FR" sz="2000" dirty="0">
                <a:solidFill>
                  <a:srgbClr val="3F3F3F"/>
                </a:solidFill>
                <a:latin typeface="Open Sans"/>
                <a:ea typeface="Open Sans"/>
                <a:cs typeface="Open Sans"/>
                <a:sym typeface="Open Sans"/>
              </a:rPr>
              <a:t> la citation d'un article.</a:t>
            </a:r>
            <a:endParaRPr sz="2000" dirty="0">
              <a:solidFill>
                <a:srgbClr val="3F3F3F"/>
              </a:solidFill>
              <a:latin typeface="Open Sans"/>
              <a:ea typeface="Open Sans"/>
              <a:cs typeface="Open Sans"/>
              <a:sym typeface="Open Sans"/>
            </a:endParaRPr>
          </a:p>
          <a:p>
            <a:pPr lvl="0">
              <a:lnSpc>
                <a:spcPct val="100000"/>
              </a:lnSpc>
              <a:buClr>
                <a:schemeClr val="dk1"/>
              </a:buClr>
            </a:pPr>
            <a:r>
              <a:rPr lang="fr-FR" sz="2000" dirty="0">
                <a:solidFill>
                  <a:srgbClr val="3F3F3F"/>
                </a:solidFill>
                <a:latin typeface="Open Sans"/>
                <a:ea typeface="Open Sans"/>
                <a:cs typeface="Open Sans"/>
                <a:sym typeface="Open Sans"/>
              </a:rPr>
              <a:t>Notez qu'une fois qu'un fichier a été ajouté à un dossier, sa couleur devient jaune, </a:t>
            </a:r>
          </a:p>
          <a:p>
            <a:pPr marL="76200" lvl="0" indent="0">
              <a:lnSpc>
                <a:spcPct val="100000"/>
              </a:lnSpc>
              <a:buClr>
                <a:schemeClr val="dk1"/>
              </a:buClr>
              <a:buNone/>
            </a:pPr>
            <a:r>
              <a:rPr lang="fr-FR" sz="2000" dirty="0">
                <a:solidFill>
                  <a:srgbClr val="3F3F3F"/>
                </a:solidFill>
                <a:latin typeface="Open Sans"/>
                <a:ea typeface="Open Sans"/>
                <a:cs typeface="Open Sans"/>
                <a:sym typeface="Open Sans"/>
              </a:rPr>
              <a:t>comme indiqué ci-dessous.</a:t>
            </a:r>
            <a:endParaRPr dirty="0">
              <a:solidFill>
                <a:srgbClr val="3F3F3F"/>
              </a:solidFill>
            </a:endParaRPr>
          </a:p>
        </p:txBody>
      </p:sp>
      <p:pic>
        <p:nvPicPr>
          <p:cNvPr id="154" name="Google Shape;154;p7" descr="https://lh4.googleusercontent.com/QsETFdD5wTHVlMUtAY210f3Tj0eBX8qNUv01dxsJFqOzOxFvUN2eF6bohY4xT8mjFSwQdY3qsrGui1HP6dfpKn7SMXhmdb8i1q62uDrDIRWwAFAsCV14ahPZSECx91bnYbc9XSs"/>
          <p:cNvPicPr preferRelativeResize="0"/>
          <p:nvPr/>
        </p:nvPicPr>
        <p:blipFill rotWithShape="1">
          <a:blip r:embed="rId3">
            <a:alphaModFix/>
          </a:blip>
          <a:srcRect/>
          <a:stretch/>
        </p:blipFill>
        <p:spPr>
          <a:xfrm>
            <a:off x="2201445" y="3494315"/>
            <a:ext cx="7484308" cy="3202304"/>
          </a:xfrm>
          <a:prstGeom prst="rect">
            <a:avLst/>
          </a:prstGeom>
          <a:noFill/>
          <a:ln>
            <a:noFill/>
          </a:ln>
        </p:spPr>
      </p:pic>
      <p:pic>
        <p:nvPicPr>
          <p:cNvPr id="155" name="Google Shape;155;p7" descr="https://lh3.googleusercontent.com/Hg7kPrwIPAdJrjWddt0aGDMRQMBemwo3EUPE6HgeGB6z8clMEWVZYs6FNjK-aQnhIUmPPTWv4wxTL5Njr8ziKAWEwglgufh1R16R3JuYi_GAVIkGZJn2B9xORm1edfXPsCqCD7I"/>
          <p:cNvPicPr preferRelativeResize="0"/>
          <p:nvPr/>
        </p:nvPicPr>
        <p:blipFill rotWithShape="1">
          <a:blip r:embed="rId4">
            <a:alphaModFix/>
          </a:blip>
          <a:srcRect/>
          <a:stretch/>
        </p:blipFill>
        <p:spPr>
          <a:xfrm>
            <a:off x="1623961" y="1940663"/>
            <a:ext cx="764096" cy="337101"/>
          </a:xfrm>
          <a:prstGeom prst="rect">
            <a:avLst/>
          </a:prstGeom>
          <a:noFill/>
          <a:ln>
            <a:noFill/>
          </a:ln>
        </p:spPr>
      </p:pic>
      <p:pic>
        <p:nvPicPr>
          <p:cNvPr id="156" name="Google Shape;156;p7" descr="https://lh4.googleusercontent.com/ChnGh5uGvjyWZbzJcot8z3FXzi29kuMzKXdPlx_GhHzAZuOzIfv4pupVNoSJpQaDint_hemh6PG_8Gh_wpWdUdMc_l0gHEjfV6J7yInL8CO7kaUMhaXf8eNrD3QXFCCgBMclMz0"/>
          <p:cNvPicPr preferRelativeResize="0"/>
          <p:nvPr/>
        </p:nvPicPr>
        <p:blipFill rotWithShape="1">
          <a:blip r:embed="rId5">
            <a:alphaModFix/>
          </a:blip>
          <a:srcRect/>
          <a:stretch/>
        </p:blipFill>
        <p:spPr>
          <a:xfrm>
            <a:off x="10269446" y="2698190"/>
            <a:ext cx="604157" cy="411110"/>
          </a:xfrm>
          <a:prstGeom prst="rect">
            <a:avLst/>
          </a:prstGeom>
          <a:noFill/>
          <a:ln>
            <a:noFill/>
          </a:ln>
        </p:spPr>
      </p:pic>
      <p:cxnSp>
        <p:nvCxnSpPr>
          <p:cNvPr id="157" name="Google Shape;157;p7"/>
          <p:cNvCxnSpPr>
            <a:cxnSpLocks/>
          </p:cNvCxnSpPr>
          <p:nvPr/>
        </p:nvCxnSpPr>
        <p:spPr>
          <a:xfrm flipH="1">
            <a:off x="8015350" y="3013364"/>
            <a:ext cx="2354777" cy="1029836"/>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
        <p:cNvGrpSpPr/>
        <p:nvPr/>
      </p:nvGrpSpPr>
      <p:grpSpPr>
        <a:xfrm>
          <a:off x="0" y="0"/>
          <a:ext cx="0" cy="0"/>
          <a:chOff x="0" y="0"/>
          <a:chExt cx="0" cy="0"/>
        </a:xfrm>
      </p:grpSpPr>
      <p:sp>
        <p:nvSpPr>
          <p:cNvPr id="162" name="Google Shape;162;p11"/>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Vue du contenu du dossier</a:t>
            </a:r>
            <a:endParaRPr dirty="0"/>
          </a:p>
        </p:txBody>
      </p:sp>
      <p:sp>
        <p:nvSpPr>
          <p:cNvPr id="163" name="Google Shape;163;p11"/>
          <p:cNvSpPr txBox="1">
            <a:spLocks noGrp="1"/>
          </p:cNvSpPr>
          <p:nvPr>
            <p:ph type="body" idx="1"/>
          </p:nvPr>
        </p:nvSpPr>
        <p:spPr>
          <a:xfrm>
            <a:off x="179615" y="1730829"/>
            <a:ext cx="12012385" cy="4327071"/>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000" dirty="0">
                <a:solidFill>
                  <a:srgbClr val="3F3F3F"/>
                </a:solidFill>
                <a:latin typeface="Open Sans"/>
                <a:ea typeface="Open Sans"/>
                <a:cs typeface="Open Sans"/>
                <a:sym typeface="Open Sans"/>
              </a:rPr>
              <a:t>Pour visualiser le contenu d'un dossier enregistré, cliquez sur « </a:t>
            </a:r>
            <a:r>
              <a:rPr lang="fr-FR" sz="2000" b="1" dirty="0">
                <a:solidFill>
                  <a:srgbClr val="3F3F3F"/>
                </a:solidFill>
                <a:latin typeface="Open Sans"/>
                <a:ea typeface="Open Sans"/>
                <a:cs typeface="Open Sans"/>
                <a:sym typeface="Open Sans"/>
              </a:rPr>
              <a:t>Folder </a:t>
            </a:r>
            <a:r>
              <a:rPr lang="fr-FR" sz="2000" b="1" dirty="0" err="1">
                <a:solidFill>
                  <a:srgbClr val="3F3F3F"/>
                </a:solidFill>
                <a:latin typeface="Open Sans"/>
                <a:ea typeface="Open Sans"/>
                <a:cs typeface="Open Sans"/>
                <a:sym typeface="Open Sans"/>
              </a:rPr>
              <a:t>View</a:t>
            </a:r>
            <a:r>
              <a:rPr lang="fr-FR" sz="2000" dirty="0">
                <a:solidFill>
                  <a:srgbClr val="3F3F3F"/>
                </a:solidFill>
                <a:latin typeface="Open Sans"/>
                <a:ea typeface="Open Sans"/>
                <a:cs typeface="Open Sans"/>
                <a:sym typeface="Open Sans"/>
              </a:rPr>
              <a:t> ».</a:t>
            </a:r>
          </a:p>
          <a:p>
            <a:pPr lvl="0">
              <a:lnSpc>
                <a:spcPct val="100000"/>
              </a:lnSpc>
              <a:buClr>
                <a:schemeClr val="dk1"/>
              </a:buClr>
            </a:pPr>
            <a:r>
              <a:rPr lang="fr-FR" sz="2000" b="1" dirty="0">
                <a:solidFill>
                  <a:srgbClr val="3F3F3F"/>
                </a:solidFill>
                <a:latin typeface="Open Sans"/>
                <a:ea typeface="Open Sans"/>
                <a:cs typeface="Open Sans"/>
                <a:sym typeface="Open Sans"/>
              </a:rPr>
              <a:t>L'affichage des dossiers (Folder </a:t>
            </a:r>
            <a:r>
              <a:rPr lang="fr-FR" sz="2000" b="1" dirty="0" err="1">
                <a:solidFill>
                  <a:srgbClr val="3F3F3F"/>
                </a:solidFill>
                <a:latin typeface="Open Sans"/>
                <a:ea typeface="Open Sans"/>
                <a:cs typeface="Open Sans"/>
                <a:sym typeface="Open Sans"/>
              </a:rPr>
              <a:t>View</a:t>
            </a:r>
            <a:r>
              <a:rPr lang="fr-FR" sz="2000" b="1" dirty="0">
                <a:solidFill>
                  <a:srgbClr val="3F3F3F"/>
                </a:solidFill>
                <a:latin typeface="Open Sans"/>
                <a:ea typeface="Open Sans"/>
                <a:cs typeface="Open Sans"/>
                <a:sym typeface="Open Sans"/>
              </a:rPr>
              <a:t> ) </a:t>
            </a:r>
            <a:r>
              <a:rPr lang="fr-FR" sz="2000" dirty="0">
                <a:solidFill>
                  <a:srgbClr val="3F3F3F"/>
                </a:solidFill>
                <a:latin typeface="Open Sans"/>
                <a:ea typeface="Open Sans"/>
                <a:cs typeface="Open Sans"/>
                <a:sym typeface="Open Sans"/>
              </a:rPr>
              <a:t>présente également une ventilation du type de contenu disponible dans le dossier.</a:t>
            </a:r>
          </a:p>
          <a:p>
            <a:pPr lvl="0">
              <a:lnSpc>
                <a:spcPct val="100000"/>
              </a:lnSpc>
              <a:buClr>
                <a:schemeClr val="dk1"/>
              </a:buClr>
            </a:pPr>
            <a:r>
              <a:rPr lang="fr-FR" sz="2000" dirty="0">
                <a:solidFill>
                  <a:srgbClr val="3F3F3F"/>
                </a:solidFill>
                <a:latin typeface="Open Sans"/>
                <a:ea typeface="Open Sans"/>
                <a:cs typeface="Open Sans"/>
                <a:sym typeface="Open Sans"/>
              </a:rPr>
              <a:t>L'utilisateur peut également </a:t>
            </a:r>
            <a:r>
              <a:rPr lang="fr-FR" sz="2000" b="1" dirty="0">
                <a:solidFill>
                  <a:srgbClr val="3F3F3F"/>
                </a:solidFill>
                <a:latin typeface="Open Sans"/>
                <a:ea typeface="Open Sans"/>
                <a:cs typeface="Open Sans"/>
                <a:sym typeface="Open Sans"/>
              </a:rPr>
              <a:t>imprimer</a:t>
            </a:r>
            <a:r>
              <a:rPr lang="fr-FR" sz="2000" dirty="0">
                <a:solidFill>
                  <a:srgbClr val="3F3F3F"/>
                </a:solidFill>
                <a:latin typeface="Open Sans"/>
                <a:ea typeface="Open Sans"/>
                <a:cs typeface="Open Sans"/>
                <a:sym typeface="Open Sans"/>
              </a:rPr>
              <a:t>, envoyer par </a:t>
            </a:r>
            <a:r>
              <a:rPr lang="fr-FR" sz="2000" b="1" dirty="0">
                <a:solidFill>
                  <a:srgbClr val="3F3F3F"/>
                </a:solidFill>
                <a:latin typeface="Open Sans"/>
                <a:ea typeface="Open Sans"/>
                <a:cs typeface="Open Sans"/>
                <a:sym typeface="Open Sans"/>
              </a:rPr>
              <a:t>courriel</a:t>
            </a:r>
            <a:r>
              <a:rPr lang="fr-FR" sz="2000" dirty="0">
                <a:solidFill>
                  <a:srgbClr val="3F3F3F"/>
                </a:solidFill>
                <a:latin typeface="Open Sans"/>
                <a:ea typeface="Open Sans"/>
                <a:cs typeface="Open Sans"/>
                <a:sym typeface="Open Sans"/>
              </a:rPr>
              <a:t>, </a:t>
            </a:r>
            <a:r>
              <a:rPr lang="fr-FR" sz="2000" b="1" dirty="0">
                <a:solidFill>
                  <a:srgbClr val="3F3F3F"/>
                </a:solidFill>
                <a:latin typeface="Open Sans"/>
                <a:ea typeface="Open Sans"/>
                <a:cs typeface="Open Sans"/>
                <a:sym typeface="Open Sans"/>
              </a:rPr>
              <a:t>enregistrer</a:t>
            </a:r>
            <a:r>
              <a:rPr lang="fr-FR" sz="2000" dirty="0">
                <a:solidFill>
                  <a:srgbClr val="3F3F3F"/>
                </a:solidFill>
                <a:latin typeface="Open Sans"/>
                <a:ea typeface="Open Sans"/>
                <a:cs typeface="Open Sans"/>
                <a:sym typeface="Open Sans"/>
              </a:rPr>
              <a:t> et </a:t>
            </a:r>
            <a:r>
              <a:rPr lang="fr-FR" sz="2000" b="1" dirty="0">
                <a:solidFill>
                  <a:srgbClr val="3F3F3F"/>
                </a:solidFill>
                <a:latin typeface="Open Sans"/>
                <a:ea typeface="Open Sans"/>
                <a:cs typeface="Open Sans"/>
                <a:sym typeface="Open Sans"/>
              </a:rPr>
              <a:t>exporter</a:t>
            </a:r>
            <a:r>
              <a:rPr lang="fr-FR" sz="2000" dirty="0">
                <a:solidFill>
                  <a:srgbClr val="3F3F3F"/>
                </a:solidFill>
                <a:latin typeface="Open Sans"/>
                <a:ea typeface="Open Sans"/>
                <a:cs typeface="Open Sans"/>
                <a:sym typeface="Open Sans"/>
              </a:rPr>
              <a:t> le contenu du dossier.</a:t>
            </a:r>
          </a:p>
        </p:txBody>
      </p:sp>
      <p:pic>
        <p:nvPicPr>
          <p:cNvPr id="164" name="Google Shape;164;p11" descr="https://lh4.googleusercontent.com/jKlxSYbcZwnMYTkyfqSqkY4S4ZuXBxuQInFCmBeQhIhTurEACNJP-Kxes_tTd92Q9xOBxRZVdbqcAkEJeK1nsEZ5-P_jb5rx2XqAqa7rwfbnEx_LOU0guEiZ-J2jX8HyYwKKgTE"/>
          <p:cNvPicPr preferRelativeResize="0"/>
          <p:nvPr/>
        </p:nvPicPr>
        <p:blipFill rotWithShape="1">
          <a:blip r:embed="rId3">
            <a:alphaModFix/>
          </a:blip>
          <a:srcRect/>
          <a:stretch/>
        </p:blipFill>
        <p:spPr>
          <a:xfrm>
            <a:off x="3129140" y="3436375"/>
            <a:ext cx="7929251" cy="3421625"/>
          </a:xfrm>
          <a:prstGeom prst="rect">
            <a:avLst/>
          </a:prstGeom>
          <a:noFill/>
          <a:ln>
            <a:noFill/>
          </a:ln>
        </p:spPr>
      </p:pic>
      <p:cxnSp>
        <p:nvCxnSpPr>
          <p:cNvPr id="165" name="Google Shape;165;p11"/>
          <p:cNvCxnSpPr>
            <a:cxnSpLocks/>
          </p:cNvCxnSpPr>
          <p:nvPr/>
        </p:nvCxnSpPr>
        <p:spPr>
          <a:xfrm>
            <a:off x="8712225" y="3123250"/>
            <a:ext cx="1709857" cy="771114"/>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sp>
        <p:nvSpPr>
          <p:cNvPr id="170" name="Google Shape;170;p12"/>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dirty="0">
                <a:solidFill>
                  <a:srgbClr val="586F7C"/>
                </a:solidFill>
                <a:latin typeface="Open Sans"/>
                <a:ea typeface="Open Sans"/>
                <a:cs typeface="Open Sans"/>
                <a:sym typeface="Open Sans"/>
              </a:rPr>
              <a:t>Créer un compte sur </a:t>
            </a:r>
            <a:r>
              <a:rPr lang="fr-FR" dirty="0" err="1">
                <a:solidFill>
                  <a:srgbClr val="586F7C"/>
                </a:solidFill>
                <a:latin typeface="Open Sans"/>
                <a:ea typeface="Open Sans"/>
                <a:cs typeface="Open Sans"/>
                <a:sym typeface="Open Sans"/>
              </a:rPr>
              <a:t>EBSCOhost</a:t>
            </a:r>
            <a:endParaRPr dirty="0">
              <a:solidFill>
                <a:srgbClr val="586F7C"/>
              </a:solidFill>
              <a:latin typeface="Open Sans"/>
              <a:ea typeface="Open Sans"/>
              <a:cs typeface="Open Sans"/>
              <a:sym typeface="Open Sans"/>
            </a:endParaRPr>
          </a:p>
        </p:txBody>
      </p:sp>
      <p:sp>
        <p:nvSpPr>
          <p:cNvPr id="171" name="Google Shape;171;p12"/>
          <p:cNvSpPr txBox="1">
            <a:spLocks noGrp="1"/>
          </p:cNvSpPr>
          <p:nvPr>
            <p:ph type="body" idx="1"/>
          </p:nvPr>
        </p:nvSpPr>
        <p:spPr>
          <a:xfrm>
            <a:off x="37974" y="1720232"/>
            <a:ext cx="3388727" cy="5137768"/>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1600" dirty="0">
                <a:solidFill>
                  <a:srgbClr val="3F3F3F"/>
                </a:solidFill>
                <a:latin typeface="Open Sans"/>
                <a:ea typeface="Open Sans"/>
                <a:cs typeface="Open Sans"/>
                <a:sym typeface="Open Sans"/>
              </a:rPr>
              <a:t>Cliquez sur le bouton </a:t>
            </a:r>
            <a:r>
              <a:rPr lang="fr-FR" sz="1600" dirty="0" err="1">
                <a:solidFill>
                  <a:srgbClr val="3F3F3F"/>
                </a:solidFill>
                <a:latin typeface="Open Sans"/>
                <a:ea typeface="Open Sans"/>
                <a:cs typeface="Open Sans"/>
                <a:sym typeface="Open Sans"/>
              </a:rPr>
              <a:t>Sign</a:t>
            </a:r>
            <a:r>
              <a:rPr lang="fr-FR" sz="1600" dirty="0">
                <a:solidFill>
                  <a:srgbClr val="3F3F3F"/>
                </a:solidFill>
                <a:latin typeface="Open Sans"/>
                <a:ea typeface="Open Sans"/>
                <a:cs typeface="Open Sans"/>
                <a:sym typeface="Open Sans"/>
              </a:rPr>
              <a:t> in dans la barre supérieure de la page de recherche de l'index environnemental et choisissez </a:t>
            </a:r>
            <a:r>
              <a:rPr lang="fr-FR" sz="1600" dirty="0" err="1">
                <a:solidFill>
                  <a:schemeClr val="bg2"/>
                </a:solidFill>
                <a:latin typeface="Open Sans"/>
                <a:ea typeface="Open Sans"/>
                <a:cs typeface="Open Sans"/>
                <a:sym typeface="Open Sans"/>
              </a:rPr>
              <a:t>Sign</a:t>
            </a:r>
            <a:r>
              <a:rPr lang="fr-FR" sz="1600" dirty="0">
                <a:solidFill>
                  <a:schemeClr val="bg2"/>
                </a:solidFill>
                <a:latin typeface="Open Sans"/>
                <a:ea typeface="Open Sans"/>
                <a:cs typeface="Open Sans"/>
                <a:sym typeface="Open Sans"/>
              </a:rPr>
              <a:t> up.</a:t>
            </a:r>
          </a:p>
          <a:p>
            <a:pPr lvl="0">
              <a:lnSpc>
                <a:spcPct val="100000"/>
              </a:lnSpc>
              <a:buClr>
                <a:schemeClr val="dk1"/>
              </a:buClr>
            </a:pPr>
            <a:r>
              <a:rPr lang="fr-FR" sz="1600" dirty="0">
                <a:solidFill>
                  <a:schemeClr val="bg2"/>
                </a:solidFill>
                <a:latin typeface="Open Sans"/>
                <a:ea typeface="Open Sans"/>
                <a:cs typeface="Open Sans"/>
                <a:sym typeface="Open Sans"/>
              </a:rPr>
              <a:t>Notez qu'il s'agit du compte personnel de l'utilisateur sur l'hôte EBSCO et qu'il est distinct du nom d'utilisateur institutionnel de Research4Life et du mot de passe</a:t>
            </a:r>
            <a:r>
              <a:rPr lang="en-US" sz="1600" b="1" dirty="0">
                <a:solidFill>
                  <a:schemeClr val="bg2"/>
                </a:solidFill>
                <a:latin typeface="Open Sans"/>
                <a:ea typeface="Open Sans"/>
                <a:cs typeface="Open Sans"/>
                <a:sym typeface="Open Sans"/>
              </a:rPr>
              <a:t>.</a:t>
            </a:r>
            <a:endParaRPr sz="1600" b="1" dirty="0">
              <a:solidFill>
                <a:schemeClr val="bg2"/>
              </a:solidFill>
              <a:latin typeface="Open Sans"/>
              <a:ea typeface="Open Sans"/>
              <a:cs typeface="Open Sans"/>
              <a:sym typeface="Open Sans"/>
            </a:endParaRPr>
          </a:p>
          <a:p>
            <a:pPr marL="76200" lvl="0" indent="0">
              <a:lnSpc>
                <a:spcPct val="100000"/>
              </a:lnSpc>
              <a:buClr>
                <a:schemeClr val="dk1"/>
              </a:buClr>
              <a:buNone/>
            </a:pPr>
            <a:r>
              <a:rPr lang="fr-FR" sz="1600" b="1" dirty="0">
                <a:solidFill>
                  <a:schemeClr val="bg2"/>
                </a:solidFill>
                <a:latin typeface="Open Sans"/>
                <a:ea typeface="Open Sans"/>
                <a:cs typeface="Open Sans"/>
                <a:sym typeface="Open Sans"/>
              </a:rPr>
              <a:t>*</a:t>
            </a:r>
            <a:r>
              <a:rPr lang="fr-FR" sz="1600" dirty="0">
                <a:solidFill>
                  <a:schemeClr val="bg2"/>
                </a:solidFill>
                <a:latin typeface="Open Sans"/>
                <a:ea typeface="Open Sans"/>
                <a:cs typeface="Open Sans"/>
                <a:sym typeface="Open Sans"/>
              </a:rPr>
              <a:t>Une fois qu'un utilisateur s'est connecté au contenu du portail R4L et a ouvert l'index environnemental, il doit utiliser son propre nom d'utilisateur et mot de passe - pour ouvrir le compte </a:t>
            </a:r>
            <a:r>
              <a:rPr lang="fr-FR" sz="1600" dirty="0" err="1">
                <a:solidFill>
                  <a:schemeClr val="bg2"/>
                </a:solidFill>
                <a:latin typeface="Open Sans"/>
                <a:ea typeface="Open Sans"/>
                <a:cs typeface="Open Sans"/>
                <a:sym typeface="Open Sans"/>
              </a:rPr>
              <a:t>EBSCOhost</a:t>
            </a:r>
            <a:r>
              <a:rPr lang="fr-FR" sz="1600" dirty="0">
                <a:solidFill>
                  <a:schemeClr val="bg2"/>
                </a:solidFill>
                <a:latin typeface="Open Sans"/>
                <a:ea typeface="Open Sans"/>
                <a:cs typeface="Open Sans"/>
                <a:sym typeface="Open Sans"/>
              </a:rPr>
              <a:t>.</a:t>
            </a:r>
            <a:endParaRPr sz="1600" dirty="0">
              <a:solidFill>
                <a:schemeClr val="bg2"/>
              </a:solidFill>
              <a:latin typeface="Open Sans"/>
              <a:ea typeface="Open Sans"/>
              <a:cs typeface="Open Sans"/>
              <a:sym typeface="Open Sans"/>
            </a:endParaRPr>
          </a:p>
        </p:txBody>
      </p:sp>
      <p:cxnSp>
        <p:nvCxnSpPr>
          <p:cNvPr id="173" name="Google Shape;173;p12"/>
          <p:cNvCxnSpPr/>
          <p:nvPr/>
        </p:nvCxnSpPr>
        <p:spPr>
          <a:xfrm>
            <a:off x="4537494" y="2950234"/>
            <a:ext cx="1777106" cy="1636616"/>
          </a:xfrm>
          <a:prstGeom prst="straightConnector1">
            <a:avLst/>
          </a:prstGeom>
          <a:noFill/>
          <a:ln w="28575" cap="flat" cmpd="sng">
            <a:solidFill>
              <a:srgbClr val="93C47D"/>
            </a:solidFill>
            <a:prstDash val="solid"/>
            <a:round/>
            <a:headEnd type="none" w="sm" len="sm"/>
            <a:tailEnd type="triangle" w="med" len="med"/>
          </a:ln>
        </p:spPr>
      </p:cxnSp>
      <p:pic>
        <p:nvPicPr>
          <p:cNvPr id="6" name="Google Shape;168;p12">
            <a:extLst>
              <a:ext uri="{FF2B5EF4-FFF2-40B4-BE49-F238E27FC236}">
                <a16:creationId xmlns:a16="http://schemas.microsoft.com/office/drawing/2014/main" id="{DACED761-076C-4018-A4E8-70455EF3834E}"/>
              </a:ext>
            </a:extLst>
          </p:cNvPr>
          <p:cNvPicPr preferRelativeResize="0"/>
          <p:nvPr/>
        </p:nvPicPr>
        <p:blipFill rotWithShape="1">
          <a:blip r:embed="rId3">
            <a:alphaModFix/>
          </a:blip>
          <a:srcRect/>
          <a:stretch/>
        </p:blipFill>
        <p:spPr>
          <a:xfrm>
            <a:off x="6853402" y="1190944"/>
            <a:ext cx="5246515" cy="5689294"/>
          </a:xfrm>
          <a:prstGeom prst="rect">
            <a:avLst/>
          </a:prstGeom>
          <a:noFill/>
          <a:ln>
            <a:noFill/>
          </a:ln>
        </p:spPr>
      </p:pic>
      <p:pic>
        <p:nvPicPr>
          <p:cNvPr id="7" name="Google Shape;169;p12">
            <a:extLst>
              <a:ext uri="{FF2B5EF4-FFF2-40B4-BE49-F238E27FC236}">
                <a16:creationId xmlns:a16="http://schemas.microsoft.com/office/drawing/2014/main" id="{7825890E-8E51-48ED-BF40-3E3A38E55BE6}"/>
              </a:ext>
            </a:extLst>
          </p:cNvPr>
          <p:cNvPicPr preferRelativeResize="0"/>
          <p:nvPr/>
        </p:nvPicPr>
        <p:blipFill rotWithShape="1">
          <a:blip r:embed="rId4">
            <a:alphaModFix/>
          </a:blip>
          <a:srcRect/>
          <a:stretch/>
        </p:blipFill>
        <p:spPr>
          <a:xfrm>
            <a:off x="3818666" y="2284828"/>
            <a:ext cx="3110537" cy="3942268"/>
          </a:xfrm>
          <a:prstGeom prst="rect">
            <a:avLst/>
          </a:prstGeom>
          <a:noFill/>
          <a:ln>
            <a:noFill/>
          </a:ln>
        </p:spPr>
      </p:pic>
      <p:cxnSp>
        <p:nvCxnSpPr>
          <p:cNvPr id="8" name="Google Shape;172;p12">
            <a:extLst>
              <a:ext uri="{FF2B5EF4-FFF2-40B4-BE49-F238E27FC236}">
                <a16:creationId xmlns:a16="http://schemas.microsoft.com/office/drawing/2014/main" id="{61BC591C-DA46-4BB5-9F02-65291DCA58D2}"/>
              </a:ext>
            </a:extLst>
          </p:cNvPr>
          <p:cNvCxnSpPr>
            <a:stCxn id="9" idx="3"/>
          </p:cNvCxnSpPr>
          <p:nvPr/>
        </p:nvCxnSpPr>
        <p:spPr>
          <a:xfrm rot="10800000" flipH="1">
            <a:off x="6515546" y="2580467"/>
            <a:ext cx="751500" cy="125100"/>
          </a:xfrm>
          <a:prstGeom prst="straightConnector1">
            <a:avLst/>
          </a:prstGeom>
          <a:noFill/>
          <a:ln w="28575" cap="flat" cmpd="sng">
            <a:solidFill>
              <a:srgbClr val="93C47D"/>
            </a:solidFill>
            <a:prstDash val="solid"/>
            <a:round/>
            <a:headEnd type="none" w="sm" len="sm"/>
            <a:tailEnd type="triangle" w="med" len="med"/>
          </a:ln>
        </p:spPr>
      </p:cxnSp>
      <p:sp>
        <p:nvSpPr>
          <p:cNvPr id="9" name="Google Shape;173;p12">
            <a:extLst>
              <a:ext uri="{FF2B5EF4-FFF2-40B4-BE49-F238E27FC236}">
                <a16:creationId xmlns:a16="http://schemas.microsoft.com/office/drawing/2014/main" id="{49B46FFA-44BE-4E7A-BE41-75567AEA1508}"/>
              </a:ext>
            </a:extLst>
          </p:cNvPr>
          <p:cNvSpPr/>
          <p:nvPr/>
        </p:nvSpPr>
        <p:spPr>
          <a:xfrm>
            <a:off x="5927717" y="2580381"/>
            <a:ext cx="587829" cy="250372"/>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17"/>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300"/>
            </a:pPr>
            <a:r>
              <a:rPr lang="fr-FR" sz="3600" dirty="0">
                <a:solidFill>
                  <a:srgbClr val="586F7C"/>
                </a:solidFill>
                <a:latin typeface="Open Sans"/>
                <a:ea typeface="Open Sans"/>
                <a:cs typeface="Open Sans"/>
                <a:sym typeface="Open Sans"/>
              </a:rPr>
              <a:t>Accès aux articles en texte intégral</a:t>
            </a:r>
            <a:endParaRPr sz="3600" dirty="0">
              <a:solidFill>
                <a:srgbClr val="586F7C"/>
              </a:solidFill>
              <a:latin typeface="Open Sans"/>
              <a:ea typeface="Open Sans"/>
              <a:cs typeface="Open Sans"/>
              <a:sym typeface="Open Sans"/>
            </a:endParaRPr>
          </a:p>
        </p:txBody>
      </p:sp>
      <p:sp>
        <p:nvSpPr>
          <p:cNvPr id="179" name="Google Shape;179;p17"/>
          <p:cNvSpPr txBox="1">
            <a:spLocks noGrp="1"/>
          </p:cNvSpPr>
          <p:nvPr>
            <p:ph type="body" idx="1"/>
          </p:nvPr>
        </p:nvSpPr>
        <p:spPr>
          <a:xfrm>
            <a:off x="0" y="1577284"/>
            <a:ext cx="12354791" cy="4584525"/>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000" dirty="0">
                <a:solidFill>
                  <a:srgbClr val="3F3F3F"/>
                </a:solidFill>
                <a:latin typeface="Open Sans"/>
                <a:ea typeface="Open Sans"/>
                <a:cs typeface="Open Sans"/>
                <a:sym typeface="Open Sans"/>
              </a:rPr>
              <a:t>Pour afficher le texte intégral d'un titre, cliquez sur </a:t>
            </a:r>
            <a:r>
              <a:rPr lang="fr-FR" sz="2000" b="1" dirty="0">
                <a:solidFill>
                  <a:srgbClr val="3F3F3F"/>
                </a:solidFill>
                <a:latin typeface="Open Sans"/>
                <a:ea typeface="Open Sans"/>
                <a:cs typeface="Open Sans"/>
                <a:sym typeface="Open Sans"/>
              </a:rPr>
              <a:t>Lien vers le texte intégral</a:t>
            </a:r>
            <a:r>
              <a:rPr lang="fr-FR" sz="2000"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Link to Full text).</a:t>
            </a:r>
            <a:endParaRPr dirty="0">
              <a:solidFill>
                <a:srgbClr val="3F3F3F"/>
              </a:solidFill>
            </a:endParaRPr>
          </a:p>
          <a:p>
            <a:pPr lvl="0">
              <a:lnSpc>
                <a:spcPct val="100000"/>
              </a:lnSpc>
              <a:buClr>
                <a:schemeClr val="dk1"/>
              </a:buClr>
            </a:pPr>
            <a:r>
              <a:rPr lang="fr-FR" sz="2000" dirty="0">
                <a:solidFill>
                  <a:srgbClr val="3F3F3F"/>
                </a:solidFill>
                <a:latin typeface="Open Sans"/>
                <a:ea typeface="Open Sans"/>
                <a:cs typeface="Open Sans"/>
                <a:sym typeface="Open Sans"/>
              </a:rPr>
              <a:t>Cette action amènera l'utilisateur à une page Research4Life affichant des liens vers le contenu ; sélectionnez l'éditeur en cliquant sur l'un des liens </a:t>
            </a:r>
            <a:r>
              <a:rPr lang="fr-FR" sz="2000" b="1" dirty="0">
                <a:solidFill>
                  <a:srgbClr val="3F3F3F"/>
                </a:solidFill>
                <a:latin typeface="Open Sans"/>
                <a:ea typeface="Open Sans"/>
                <a:cs typeface="Open Sans"/>
                <a:sym typeface="Open Sans"/>
              </a:rPr>
              <a:t>Texte intégral de l'article (</a:t>
            </a:r>
            <a:r>
              <a:rPr lang="en-US" sz="2000" b="1" dirty="0">
                <a:solidFill>
                  <a:srgbClr val="3F3F3F"/>
                </a:solidFill>
                <a:latin typeface="Open Sans"/>
                <a:ea typeface="Open Sans"/>
                <a:cs typeface="Open Sans"/>
                <a:sym typeface="Open Sans"/>
              </a:rPr>
              <a:t>Article Full Text)</a:t>
            </a:r>
            <a:r>
              <a:rPr lang="en-US" sz="2000" dirty="0">
                <a:solidFill>
                  <a:srgbClr val="3F3F3F"/>
                </a:solidFill>
                <a:latin typeface="Open Sans"/>
                <a:ea typeface="Open Sans"/>
                <a:cs typeface="Open Sans"/>
                <a:sym typeface="Open Sans"/>
              </a:rPr>
              <a:t>.</a:t>
            </a:r>
            <a:endParaRPr dirty="0">
              <a:solidFill>
                <a:srgbClr val="3F3F3F"/>
              </a:solidFill>
            </a:endParaRPr>
          </a:p>
        </p:txBody>
      </p:sp>
      <p:pic>
        <p:nvPicPr>
          <p:cNvPr id="180" name="Google Shape;180;p17" descr="https://lh6.googleusercontent.com/5F1iaTOEn_bA1rIzh8Wr8uVzXqlAZq2BohQ3Th4NPD3HtlWafyzaqVR2BTBbGOAshT1hoviyPgh91NPoimLtAgYf7SL3AINvBTUYaagiwzXS2jZDtUQ4LmXJyAzp1R2haREH4KQ"/>
          <p:cNvPicPr preferRelativeResize="0"/>
          <p:nvPr/>
        </p:nvPicPr>
        <p:blipFill rotWithShape="1">
          <a:blip r:embed="rId3">
            <a:alphaModFix/>
          </a:blip>
          <a:srcRect/>
          <a:stretch/>
        </p:blipFill>
        <p:spPr>
          <a:xfrm>
            <a:off x="2269672" y="3140728"/>
            <a:ext cx="6781210" cy="3568474"/>
          </a:xfrm>
          <a:prstGeom prst="rect">
            <a:avLst/>
          </a:prstGeom>
          <a:noFill/>
          <a:ln>
            <a:noFill/>
          </a:ln>
        </p:spPr>
      </p:pic>
      <p:cxnSp>
        <p:nvCxnSpPr>
          <p:cNvPr id="181" name="Google Shape;181;p17"/>
          <p:cNvCxnSpPr>
            <a:cxnSpLocks/>
          </p:cNvCxnSpPr>
          <p:nvPr/>
        </p:nvCxnSpPr>
        <p:spPr>
          <a:xfrm flipH="1">
            <a:off x="4028825" y="2005445"/>
            <a:ext cx="3088948" cy="4379405"/>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5"/>
        <p:cNvGrpSpPr/>
        <p:nvPr/>
      </p:nvGrpSpPr>
      <p:grpSpPr>
        <a:xfrm>
          <a:off x="0" y="0"/>
          <a:ext cx="0" cy="0"/>
          <a:chOff x="0" y="0"/>
          <a:chExt cx="0" cy="0"/>
        </a:xfrm>
      </p:grpSpPr>
      <p:sp>
        <p:nvSpPr>
          <p:cNvPr id="186" name="Google Shape;186;p18"/>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lvl="0">
              <a:buClr>
                <a:srgbClr val="586F7C"/>
              </a:buClr>
              <a:buSzPts val="3300"/>
            </a:pPr>
            <a:r>
              <a:rPr lang="fr-FR" sz="3300" dirty="0">
                <a:solidFill>
                  <a:srgbClr val="586F7C"/>
                </a:solidFill>
                <a:latin typeface="Open Sans"/>
                <a:ea typeface="Open Sans"/>
                <a:cs typeface="Open Sans"/>
                <a:sym typeface="Open Sans"/>
              </a:rPr>
              <a:t>Page de Research4Life présentant des liens vers le contenu intégral du texte</a:t>
            </a:r>
            <a:endParaRPr dirty="0"/>
          </a:p>
        </p:txBody>
      </p:sp>
      <p:sp>
        <p:nvSpPr>
          <p:cNvPr id="187" name="Google Shape;187;p18"/>
          <p:cNvSpPr txBox="1">
            <a:spLocks noGrp="1"/>
          </p:cNvSpPr>
          <p:nvPr>
            <p:ph type="body" idx="1"/>
          </p:nvPr>
        </p:nvSpPr>
        <p:spPr>
          <a:xfrm>
            <a:off x="-1" y="1701974"/>
            <a:ext cx="11560629" cy="4584525"/>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000" dirty="0">
                <a:solidFill>
                  <a:srgbClr val="3F3F3F"/>
                </a:solidFill>
                <a:latin typeface="Open Sans"/>
                <a:ea typeface="Open Sans"/>
                <a:cs typeface="Open Sans"/>
                <a:sym typeface="Open Sans"/>
              </a:rPr>
              <a:t>Une fois que le site web de l'éditeur est ouvert, il existe des options pour </a:t>
            </a:r>
            <a:r>
              <a:rPr lang="fr-FR" sz="2000" b="1" dirty="0">
                <a:solidFill>
                  <a:srgbClr val="3F3F3F"/>
                </a:solidFill>
                <a:latin typeface="Open Sans"/>
                <a:ea typeface="Open Sans"/>
                <a:cs typeface="Open Sans"/>
                <a:sym typeface="Open Sans"/>
              </a:rPr>
              <a:t>télécharger</a:t>
            </a:r>
            <a:r>
              <a:rPr lang="fr-FR" sz="2000" dirty="0">
                <a:solidFill>
                  <a:srgbClr val="3F3F3F"/>
                </a:solidFill>
                <a:latin typeface="Open Sans"/>
                <a:ea typeface="Open Sans"/>
                <a:cs typeface="Open Sans"/>
                <a:sym typeface="Open Sans"/>
              </a:rPr>
              <a:t>, </a:t>
            </a:r>
            <a:r>
              <a:rPr lang="fr-FR" sz="2000" b="1" dirty="0">
                <a:solidFill>
                  <a:srgbClr val="3F3F3F"/>
                </a:solidFill>
                <a:latin typeface="Open Sans"/>
                <a:ea typeface="Open Sans"/>
                <a:cs typeface="Open Sans"/>
                <a:sym typeface="Open Sans"/>
              </a:rPr>
              <a:t>sauvegarder</a:t>
            </a:r>
            <a:r>
              <a:rPr lang="fr-FR" sz="2000" dirty="0">
                <a:solidFill>
                  <a:srgbClr val="3F3F3F"/>
                </a:solidFill>
                <a:latin typeface="Open Sans"/>
                <a:ea typeface="Open Sans"/>
                <a:cs typeface="Open Sans"/>
                <a:sym typeface="Open Sans"/>
              </a:rPr>
              <a:t> et </a:t>
            </a:r>
            <a:r>
              <a:rPr lang="fr-FR" sz="2000" b="1" dirty="0">
                <a:solidFill>
                  <a:srgbClr val="3F3F3F"/>
                </a:solidFill>
                <a:latin typeface="Open Sans"/>
                <a:ea typeface="Open Sans"/>
                <a:cs typeface="Open Sans"/>
                <a:sym typeface="Open Sans"/>
              </a:rPr>
              <a:t>exporter</a:t>
            </a:r>
            <a:r>
              <a:rPr lang="fr-FR" sz="2000" dirty="0">
                <a:solidFill>
                  <a:srgbClr val="3F3F3F"/>
                </a:solidFill>
                <a:latin typeface="Open Sans"/>
                <a:ea typeface="Open Sans"/>
                <a:cs typeface="Open Sans"/>
                <a:sym typeface="Open Sans"/>
              </a:rPr>
              <a:t> la citation.</a:t>
            </a:r>
            <a:endParaRPr sz="2000" dirty="0">
              <a:solidFill>
                <a:srgbClr val="3F3F3F"/>
              </a:solidFill>
              <a:latin typeface="Open Sans"/>
              <a:ea typeface="Open Sans"/>
              <a:cs typeface="Open Sans"/>
              <a:sym typeface="Open Sans"/>
            </a:endParaRPr>
          </a:p>
        </p:txBody>
      </p:sp>
      <p:pic>
        <p:nvPicPr>
          <p:cNvPr id="188" name="Google Shape;188;p18" descr="https://lh4.googleusercontent.com/7iPLtjfw4A5JGwQ-ZMsSFGLwqz5HgHeCM8L34AHSyWbrufxuzyPowG9jsHdLlgKDbS4bdLCY4K9ulsjvhmu8NbyALgH-PgFfGH1MY5Hrv6wem8bCyamRbiEfrAcTTIE_UAC_pkc"/>
          <p:cNvPicPr preferRelativeResize="0"/>
          <p:nvPr/>
        </p:nvPicPr>
        <p:blipFill rotWithShape="1">
          <a:blip r:embed="rId3">
            <a:alphaModFix/>
          </a:blip>
          <a:srcRect/>
          <a:stretch/>
        </p:blipFill>
        <p:spPr>
          <a:xfrm>
            <a:off x="178016" y="2870137"/>
            <a:ext cx="5705866" cy="3658624"/>
          </a:xfrm>
          <a:prstGeom prst="rect">
            <a:avLst/>
          </a:prstGeom>
          <a:noFill/>
          <a:ln>
            <a:noFill/>
          </a:ln>
        </p:spPr>
      </p:pic>
      <p:pic>
        <p:nvPicPr>
          <p:cNvPr id="189" name="Google Shape;189;p18" descr="https://lh3.googleusercontent.com/vqmuMWITuWZeDX1rMZ6FMCaI1-_VX97fs9dCGftxfv5AXbk762hWZ3-PNqyt3ENkatfL5360Bs9bs_okAQBRHObcL_2oaaeB2T7OSnL6C3H9JXZ-EfVBz_USw3ZJP_3jhFjl4B8"/>
          <p:cNvPicPr preferRelativeResize="0"/>
          <p:nvPr/>
        </p:nvPicPr>
        <p:blipFill rotWithShape="1">
          <a:blip r:embed="rId4">
            <a:alphaModFix/>
          </a:blip>
          <a:srcRect/>
          <a:stretch/>
        </p:blipFill>
        <p:spPr>
          <a:xfrm>
            <a:off x="6025243" y="2870136"/>
            <a:ext cx="6041634" cy="3658625"/>
          </a:xfrm>
          <a:prstGeom prst="rect">
            <a:avLst/>
          </a:prstGeom>
          <a:noFill/>
          <a:ln>
            <a:noFill/>
          </a:ln>
        </p:spPr>
      </p:pic>
      <p:cxnSp>
        <p:nvCxnSpPr>
          <p:cNvPr id="190" name="Google Shape;190;p18"/>
          <p:cNvCxnSpPr>
            <a:cxnSpLocks/>
          </p:cNvCxnSpPr>
          <p:nvPr/>
        </p:nvCxnSpPr>
        <p:spPr>
          <a:xfrm flipH="1">
            <a:off x="9506110" y="2085474"/>
            <a:ext cx="375827" cy="411658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29bd93e03_0_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lvl="0"/>
            <a:r>
              <a:rPr lang="fr-FR" sz="3600" dirty="0">
                <a:solidFill>
                  <a:srgbClr val="586F7C"/>
                </a:solidFill>
                <a:latin typeface="Open Sans"/>
                <a:ea typeface="Open Sans"/>
                <a:cs typeface="Open Sans"/>
                <a:sym typeface="Open Sans"/>
              </a:rPr>
              <a:t>Historique de recherche sur Index environnemental</a:t>
            </a:r>
            <a:endParaRPr sz="3600" dirty="0">
              <a:solidFill>
                <a:srgbClr val="586F7C"/>
              </a:solidFill>
              <a:latin typeface="Open Sans"/>
              <a:ea typeface="Open Sans"/>
              <a:cs typeface="Open Sans"/>
              <a:sym typeface="Open Sans"/>
            </a:endParaRPr>
          </a:p>
        </p:txBody>
      </p:sp>
      <p:sp>
        <p:nvSpPr>
          <p:cNvPr id="197" name="Google Shape;197;g829bd93e03_0_0"/>
          <p:cNvSpPr txBox="1">
            <a:spLocks noGrp="1"/>
          </p:cNvSpPr>
          <p:nvPr>
            <p:ph type="body" idx="1"/>
          </p:nvPr>
        </p:nvSpPr>
        <p:spPr>
          <a:xfrm>
            <a:off x="-85180" y="1570065"/>
            <a:ext cx="5424055" cy="4704559"/>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000" dirty="0">
                <a:solidFill>
                  <a:srgbClr val="3F3F3F"/>
                </a:solidFill>
                <a:latin typeface="Open Sans"/>
                <a:ea typeface="Open Sans"/>
                <a:cs typeface="Open Sans"/>
                <a:sym typeface="Open Sans"/>
              </a:rPr>
              <a:t>Pour afficher les recherches récentes, l'utilisateur peut cliquer sur l'onglet </a:t>
            </a:r>
            <a:r>
              <a:rPr lang="fr-FR" sz="2000" b="1" dirty="0">
                <a:solidFill>
                  <a:srgbClr val="3F3F3F"/>
                </a:solidFill>
                <a:latin typeface="Open Sans"/>
                <a:ea typeface="Open Sans"/>
                <a:cs typeface="Open Sans"/>
                <a:sym typeface="Open Sans"/>
              </a:rPr>
              <a:t>Historique de recherche </a:t>
            </a:r>
            <a:r>
              <a:rPr lang="fr-FR" sz="2000" dirty="0">
                <a:solidFill>
                  <a:srgbClr val="3F3F3F"/>
                </a:solidFill>
                <a:latin typeface="Open Sans"/>
                <a:ea typeface="Open Sans"/>
                <a:cs typeface="Open Sans"/>
                <a:sym typeface="Open Sans"/>
              </a:rPr>
              <a:t>situé sous le champ de recherche</a:t>
            </a:r>
            <a:r>
              <a:rPr lang="en-US" sz="2000" dirty="0">
                <a:solidFill>
                  <a:srgbClr val="3F3F3F"/>
                </a:solidFill>
                <a:latin typeface="Open Sans"/>
                <a:ea typeface="Open Sans"/>
                <a:cs typeface="Open Sans"/>
                <a:sym typeface="Open Sans"/>
              </a:rPr>
              <a:t>.</a:t>
            </a:r>
            <a:endParaRPr lang="en-US" dirty="0">
              <a:solidFill>
                <a:srgbClr val="3F3F3F"/>
              </a:solidFill>
            </a:endParaRPr>
          </a:p>
          <a:p>
            <a:pPr lvl="0">
              <a:lnSpc>
                <a:spcPct val="100000"/>
              </a:lnSpc>
              <a:buClr>
                <a:schemeClr val="dk1"/>
              </a:buClr>
            </a:pPr>
            <a:r>
              <a:rPr lang="fr-FR" sz="2000" dirty="0">
                <a:solidFill>
                  <a:srgbClr val="3F3F3F"/>
                </a:solidFill>
                <a:latin typeface="Open Sans"/>
                <a:ea typeface="Open Sans"/>
                <a:cs typeface="Open Sans"/>
                <a:sym typeface="Open Sans"/>
              </a:rPr>
              <a:t>L'utilisateur accède alors à la page </a:t>
            </a:r>
            <a:r>
              <a:rPr lang="fr-FR" sz="2000" b="1" dirty="0">
                <a:solidFill>
                  <a:srgbClr val="3F3F3F"/>
                </a:solidFill>
                <a:latin typeface="Open Sans"/>
                <a:ea typeface="Open Sans"/>
                <a:cs typeface="Open Sans"/>
                <a:sym typeface="Open Sans"/>
              </a:rPr>
              <a:t>Historique des recherches/</a:t>
            </a:r>
            <a:r>
              <a:rPr lang="fr-FR" sz="2000" b="1" dirty="0" err="1">
                <a:solidFill>
                  <a:srgbClr val="3F3F3F"/>
                </a:solidFill>
                <a:latin typeface="Open Sans"/>
                <a:ea typeface="Open Sans"/>
                <a:cs typeface="Open Sans"/>
                <a:sym typeface="Open Sans"/>
              </a:rPr>
              <a:t>Alerts</a:t>
            </a:r>
            <a:r>
              <a:rPr lang="en-US" sz="2000" dirty="0">
                <a:solidFill>
                  <a:srgbClr val="3F3F3F"/>
                </a:solidFill>
                <a:latin typeface="Open Sans"/>
                <a:ea typeface="Open Sans"/>
                <a:cs typeface="Open Sans"/>
                <a:sym typeface="Open Sans"/>
              </a:rPr>
              <a:t>.</a:t>
            </a:r>
            <a:endParaRPr lang="en-US" dirty="0">
              <a:solidFill>
                <a:srgbClr val="3F3F3F"/>
              </a:solidFill>
            </a:endParaRPr>
          </a:p>
          <a:p>
            <a:pPr lvl="0">
              <a:lnSpc>
                <a:spcPct val="100000"/>
              </a:lnSpc>
              <a:buClr>
                <a:schemeClr val="dk1"/>
              </a:buClr>
            </a:pPr>
            <a:r>
              <a:rPr lang="fr-FR" sz="2000" dirty="0">
                <a:solidFill>
                  <a:srgbClr val="3F3F3F"/>
                </a:solidFill>
                <a:latin typeface="Open Sans"/>
                <a:ea typeface="Open Sans"/>
                <a:cs typeface="Open Sans"/>
                <a:sym typeface="Open Sans"/>
              </a:rPr>
              <a:t>Notez que toutes les recherches initiales et affinées sont répertoriées</a:t>
            </a:r>
            <a:r>
              <a:rPr lang="en-US" sz="2000" dirty="0">
                <a:solidFill>
                  <a:srgbClr val="3F3F3F"/>
                </a:solidFill>
                <a:latin typeface="Open Sans"/>
                <a:ea typeface="Open Sans"/>
                <a:cs typeface="Open Sans"/>
                <a:sym typeface="Open Sans"/>
              </a:rPr>
              <a:t>.</a:t>
            </a:r>
            <a:endParaRPr dirty="0">
              <a:solidFill>
                <a:srgbClr val="3F3F3F"/>
              </a:solidFill>
            </a:endParaRPr>
          </a:p>
          <a:p>
            <a:pPr lvl="0">
              <a:lnSpc>
                <a:spcPct val="100000"/>
              </a:lnSpc>
              <a:buClr>
                <a:schemeClr val="dk1"/>
              </a:buClr>
            </a:pPr>
            <a:r>
              <a:rPr lang="fr-FR" sz="2000" dirty="0">
                <a:solidFill>
                  <a:srgbClr val="3F3F3F"/>
                </a:solidFill>
                <a:latin typeface="Open Sans"/>
                <a:ea typeface="Open Sans"/>
                <a:cs typeface="Open Sans"/>
                <a:sym typeface="Open Sans"/>
              </a:rPr>
              <a:t>Pour chaque recherche, il existe des options </a:t>
            </a:r>
            <a:r>
              <a:rPr lang="fr-FR" sz="2000" b="1" dirty="0">
                <a:solidFill>
                  <a:srgbClr val="3F3F3F"/>
                </a:solidFill>
                <a:latin typeface="Open Sans"/>
                <a:ea typeface="Open Sans"/>
                <a:cs typeface="Open Sans"/>
                <a:sym typeface="Open Sans"/>
              </a:rPr>
              <a:t>Afficher les résultats, Afficher les détails </a:t>
            </a:r>
            <a:r>
              <a:rPr lang="fr-FR" sz="2000" dirty="0">
                <a:solidFill>
                  <a:srgbClr val="3F3F3F"/>
                </a:solidFill>
                <a:latin typeface="Open Sans"/>
                <a:ea typeface="Open Sans"/>
                <a:cs typeface="Open Sans"/>
                <a:sym typeface="Open Sans"/>
              </a:rPr>
              <a:t>ou</a:t>
            </a:r>
            <a:r>
              <a:rPr lang="fr-FR" sz="2000" b="1" dirty="0">
                <a:solidFill>
                  <a:srgbClr val="3F3F3F"/>
                </a:solidFill>
                <a:latin typeface="Open Sans"/>
                <a:ea typeface="Open Sans"/>
                <a:cs typeface="Open Sans"/>
                <a:sym typeface="Open Sans"/>
              </a:rPr>
              <a:t> Modifier</a:t>
            </a:r>
            <a:r>
              <a:rPr lang="en-US" sz="2000" b="1" dirty="0">
                <a:solidFill>
                  <a:srgbClr val="3F3F3F"/>
                </a:solidFill>
                <a:latin typeface="Open Sans"/>
                <a:ea typeface="Open Sans"/>
                <a:cs typeface="Open Sans"/>
                <a:sym typeface="Open Sans"/>
              </a:rPr>
              <a:t>.</a:t>
            </a:r>
            <a:endParaRPr dirty="0">
              <a:solidFill>
                <a:srgbClr val="3F3F3F"/>
              </a:solidFill>
            </a:endParaRPr>
          </a:p>
          <a:p>
            <a:pPr lvl="0">
              <a:lnSpc>
                <a:spcPct val="100000"/>
              </a:lnSpc>
              <a:buClr>
                <a:schemeClr val="dk1"/>
              </a:buClr>
            </a:pPr>
            <a:r>
              <a:rPr lang="fr-FR" sz="2000" dirty="0">
                <a:solidFill>
                  <a:srgbClr val="3F3F3F"/>
                </a:solidFill>
                <a:latin typeface="Open Sans"/>
                <a:ea typeface="Open Sans"/>
                <a:cs typeface="Open Sans"/>
                <a:sym typeface="Open Sans"/>
              </a:rPr>
              <a:t>D'autres options permettent d'effectuer une </a:t>
            </a:r>
            <a:r>
              <a:rPr lang="fr-FR" sz="2000" b="1" dirty="0">
                <a:solidFill>
                  <a:srgbClr val="3F3F3F"/>
                </a:solidFill>
                <a:latin typeface="Open Sans"/>
                <a:ea typeface="Open Sans"/>
                <a:cs typeface="Open Sans"/>
                <a:sym typeface="Open Sans"/>
              </a:rPr>
              <a:t>Recherche avec AND </a:t>
            </a:r>
            <a:r>
              <a:rPr lang="fr-FR" sz="2000" dirty="0">
                <a:solidFill>
                  <a:srgbClr val="3F3F3F"/>
                </a:solidFill>
                <a:latin typeface="Open Sans"/>
                <a:ea typeface="Open Sans"/>
                <a:cs typeface="Open Sans"/>
                <a:sym typeface="Open Sans"/>
              </a:rPr>
              <a:t>ou une </a:t>
            </a:r>
            <a:r>
              <a:rPr lang="fr-FR" sz="2000" b="1" dirty="0">
                <a:solidFill>
                  <a:srgbClr val="3F3F3F"/>
                </a:solidFill>
                <a:latin typeface="Open Sans"/>
                <a:ea typeface="Open Sans"/>
                <a:cs typeface="Open Sans"/>
                <a:sym typeface="Open Sans"/>
              </a:rPr>
              <a:t>Recherche avec OR </a:t>
            </a:r>
            <a:r>
              <a:rPr lang="fr-FR" sz="2000" dirty="0">
                <a:solidFill>
                  <a:srgbClr val="3F3F3F"/>
                </a:solidFill>
                <a:latin typeface="Open Sans"/>
                <a:ea typeface="Open Sans"/>
                <a:cs typeface="Open Sans"/>
                <a:sym typeface="Open Sans"/>
              </a:rPr>
              <a:t>ou de </a:t>
            </a:r>
            <a:r>
              <a:rPr lang="fr-FR" sz="2000" b="1" dirty="0">
                <a:solidFill>
                  <a:srgbClr val="3F3F3F"/>
                </a:solidFill>
                <a:latin typeface="Open Sans"/>
                <a:ea typeface="Open Sans"/>
                <a:cs typeface="Open Sans"/>
                <a:sym typeface="Open Sans"/>
              </a:rPr>
              <a:t>Supprimer des recherches</a:t>
            </a:r>
            <a:r>
              <a:rPr lang="fr-FR" sz="2000" dirty="0">
                <a:solidFill>
                  <a:srgbClr val="3F3F3F"/>
                </a:solidFill>
                <a:latin typeface="Open Sans"/>
                <a:ea typeface="Open Sans"/>
                <a:cs typeface="Open Sans"/>
                <a:sym typeface="Open Sans"/>
              </a:rPr>
              <a:t>.</a:t>
            </a:r>
            <a:endParaRPr dirty="0">
              <a:solidFill>
                <a:srgbClr val="3F3F3F"/>
              </a:solidFill>
            </a:endParaRPr>
          </a:p>
        </p:txBody>
      </p:sp>
      <p:pic>
        <p:nvPicPr>
          <p:cNvPr id="198" name="Google Shape;198;g829bd93e03_0_0" descr="https://lh3.googleusercontent.com/jkqCKNEU-PxbbqDhTievcOAIGarXWPuK0PFv946saqnOdWHSfH2Lfs1VirMCJ4anMnuhwKaJTw7cU0RuIgZc7OxM4j0pCOzRcu-lf_uyYhv2eaD5dqZzaqPkyrWtQPYNpJV4J9I"/>
          <p:cNvPicPr preferRelativeResize="0"/>
          <p:nvPr/>
        </p:nvPicPr>
        <p:blipFill rotWithShape="1">
          <a:blip r:embed="rId3">
            <a:alphaModFix/>
          </a:blip>
          <a:srcRect/>
          <a:stretch/>
        </p:blipFill>
        <p:spPr>
          <a:xfrm>
            <a:off x="5339443" y="1958009"/>
            <a:ext cx="6613682" cy="2057854"/>
          </a:xfrm>
          <a:prstGeom prst="rect">
            <a:avLst/>
          </a:prstGeom>
          <a:noFill/>
          <a:ln>
            <a:noFill/>
          </a:ln>
        </p:spPr>
      </p:pic>
      <p:pic>
        <p:nvPicPr>
          <p:cNvPr id="199" name="Google Shape;199;g829bd93e03_0_0" descr="https://lh4.googleusercontent.com/3hJJ1MEcQiLh9ouTZQ4LS6s6A3CYvBVF6wNYbvcoQf6Imf20u0QpdeuFImuSbreID4v20AWzj8ea_nNf2X9LpDPdNPpW7d8w0YFvyl1tz1p05bLDIAxnk8m0aBOHEIlcXdcBE64"/>
          <p:cNvPicPr preferRelativeResize="0"/>
          <p:nvPr/>
        </p:nvPicPr>
        <p:blipFill rotWithShape="1">
          <a:blip r:embed="rId4">
            <a:alphaModFix/>
          </a:blip>
          <a:srcRect/>
          <a:stretch/>
        </p:blipFill>
        <p:spPr>
          <a:xfrm>
            <a:off x="5338875" y="4310288"/>
            <a:ext cx="6614819" cy="1714953"/>
          </a:xfrm>
          <a:prstGeom prst="rect">
            <a:avLst/>
          </a:prstGeom>
          <a:noFill/>
          <a:ln>
            <a:noFill/>
          </a:ln>
        </p:spPr>
      </p:pic>
      <p:cxnSp>
        <p:nvCxnSpPr>
          <p:cNvPr id="200" name="Google Shape;200;g829bd93e03_0_0"/>
          <p:cNvCxnSpPr/>
          <p:nvPr/>
        </p:nvCxnSpPr>
        <p:spPr>
          <a:xfrm rot="10800000" flipH="1">
            <a:off x="5004425" y="5060925"/>
            <a:ext cx="2495100" cy="7665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lvl="0"/>
            <a:r>
              <a:rPr lang="fr-FR" sz="3600" dirty="0">
                <a:solidFill>
                  <a:srgbClr val="586F7C"/>
                </a:solidFill>
                <a:latin typeface="Open Sans"/>
                <a:ea typeface="Open Sans"/>
                <a:cs typeface="Open Sans"/>
                <a:sym typeface="Open Sans"/>
              </a:rPr>
              <a:t>Collection sur les sciences de l'environnement </a:t>
            </a:r>
            <a:endParaRPr sz="3600" dirty="0"/>
          </a:p>
        </p:txBody>
      </p:sp>
      <p:grpSp>
        <p:nvGrpSpPr>
          <p:cNvPr id="207" name="Google Shape;207;p23"/>
          <p:cNvGrpSpPr/>
          <p:nvPr/>
        </p:nvGrpSpPr>
        <p:grpSpPr>
          <a:xfrm>
            <a:off x="-400755" y="2677440"/>
            <a:ext cx="12406746" cy="4097775"/>
            <a:chOff x="-586764" y="235651"/>
            <a:chExt cx="12406746" cy="3658730"/>
          </a:xfrm>
        </p:grpSpPr>
        <p:sp>
          <p:nvSpPr>
            <p:cNvPr id="208" name="Google Shape;208;p23"/>
            <p:cNvSpPr/>
            <p:nvPr/>
          </p:nvSpPr>
          <p:spPr>
            <a:xfrm>
              <a:off x="0" y="235651"/>
              <a:ext cx="11598766" cy="491399"/>
            </a:xfrm>
            <a:prstGeom prst="roundRect">
              <a:avLst>
                <a:gd name="adj" fmla="val 16667"/>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3"/>
            <p:cNvSpPr txBox="1"/>
            <p:nvPr/>
          </p:nvSpPr>
          <p:spPr>
            <a:xfrm>
              <a:off x="47976" y="242430"/>
              <a:ext cx="11550790" cy="443423"/>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Arial"/>
                  <a:ea typeface="Arial"/>
                  <a:cs typeface="Arial"/>
                  <a:sym typeface="Arial"/>
                </a:rPr>
                <a:t>Environmental Science Database </a:t>
              </a:r>
              <a:endParaRPr sz="2100" b="0" i="0" u="none" strike="noStrike" cap="none">
                <a:solidFill>
                  <a:schemeClr val="lt1"/>
                </a:solidFill>
                <a:latin typeface="Arial"/>
                <a:ea typeface="Arial"/>
                <a:cs typeface="Arial"/>
                <a:sym typeface="Arial"/>
              </a:endParaRPr>
            </a:p>
          </p:txBody>
        </p:sp>
        <p:sp>
          <p:nvSpPr>
            <p:cNvPr id="210" name="Google Shape;210;p23"/>
            <p:cNvSpPr/>
            <p:nvPr/>
          </p:nvSpPr>
          <p:spPr>
            <a:xfrm>
              <a:off x="0" y="727051"/>
              <a:ext cx="11598766" cy="14779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3"/>
            <p:cNvSpPr txBox="1"/>
            <p:nvPr/>
          </p:nvSpPr>
          <p:spPr>
            <a:xfrm>
              <a:off x="-586764" y="820279"/>
              <a:ext cx="12406746" cy="1184721"/>
            </a:xfrm>
            <a:prstGeom prst="rect">
              <a:avLst/>
            </a:prstGeom>
            <a:noFill/>
            <a:ln>
              <a:noFill/>
            </a:ln>
          </p:spPr>
          <p:txBody>
            <a:bodyPr spcFirstLastPara="1" wrap="square" lIns="368250" tIns="26650" rIns="149350" bIns="26650" anchor="t" anchorCtr="0">
              <a:noAutofit/>
            </a:bodyPr>
            <a:lstStyle/>
            <a:p>
              <a:pPr marL="457200" lvl="0" indent="-330200">
                <a:lnSpc>
                  <a:spcPct val="90000"/>
                </a:lnSpc>
                <a:buSzPts val="1600"/>
                <a:buFont typeface="Arial"/>
                <a:buChar char="●"/>
              </a:pPr>
              <a:r>
                <a:rPr lang="fr-FR" sz="1500" dirty="0">
                  <a:latin typeface="Open Sans"/>
                  <a:ea typeface="Open Sans"/>
                  <a:cs typeface="Open Sans"/>
                  <a:sym typeface="Open Sans"/>
                </a:rPr>
                <a:t>Il s'agit d'une ressource interdisciplinaire de contenu en texte intégral provenant de la littérature mondiale dans ce domaine et dans les disciplines connexes</a:t>
              </a:r>
              <a:r>
                <a:rPr lang="en-US" sz="1500" b="0" i="0" u="none" strike="noStrike" cap="none" dirty="0">
                  <a:solidFill>
                    <a:srgbClr val="000000"/>
                  </a:solidFill>
                  <a:latin typeface="Open Sans"/>
                  <a:ea typeface="Open Sans"/>
                  <a:cs typeface="Open Sans"/>
                  <a:sym typeface="Open Sans"/>
                </a:rPr>
                <a:t>.</a:t>
              </a:r>
              <a:endParaRPr sz="1500" b="0" i="0" u="none" strike="noStrike" cap="none" dirty="0">
                <a:solidFill>
                  <a:srgbClr val="000000"/>
                </a:solidFill>
                <a:latin typeface="Open Sans"/>
                <a:ea typeface="Open Sans"/>
                <a:cs typeface="Open Sans"/>
                <a:sym typeface="Open Sans"/>
              </a:endParaRPr>
            </a:p>
            <a:p>
              <a:pPr marL="457200" lvl="0" indent="-330200">
                <a:lnSpc>
                  <a:spcPct val="90000"/>
                </a:lnSpc>
                <a:buSzPts val="1600"/>
                <a:buFont typeface="Arial"/>
                <a:buChar char="●"/>
              </a:pPr>
              <a:r>
                <a:rPr lang="fr-FR" sz="1500" dirty="0">
                  <a:latin typeface="Open Sans"/>
                  <a:ea typeface="Open Sans"/>
                  <a:cs typeface="Open Sans"/>
                  <a:sym typeface="Open Sans"/>
                </a:rPr>
                <a:t>Elle offre la collection la plus complète de ressources disponibles pour soutenir la recherche et l'apprentissage dans le domaine des sciences de l'environnement et des domaines connexes</a:t>
              </a:r>
              <a:r>
                <a:rPr lang="en-US" sz="1500" b="0" i="0" u="none" strike="noStrike" cap="none" dirty="0">
                  <a:solidFill>
                    <a:srgbClr val="000000"/>
                  </a:solidFill>
                  <a:latin typeface="Open Sans"/>
                  <a:ea typeface="Open Sans"/>
                  <a:cs typeface="Open Sans"/>
                  <a:sym typeface="Open Sans"/>
                </a:rPr>
                <a:t>.</a:t>
              </a:r>
              <a:endParaRPr sz="1500" b="0" i="0" u="none" strike="noStrike" cap="none" dirty="0">
                <a:solidFill>
                  <a:srgbClr val="000000"/>
                </a:solidFill>
                <a:latin typeface="Open Sans"/>
                <a:ea typeface="Open Sans"/>
                <a:cs typeface="Open Sans"/>
                <a:sym typeface="Open Sans"/>
              </a:endParaRPr>
            </a:p>
            <a:p>
              <a:pPr marL="457200" lvl="0" indent="-330200">
                <a:lnSpc>
                  <a:spcPct val="90000"/>
                </a:lnSpc>
                <a:buSzPts val="1600"/>
                <a:buFont typeface="Arial"/>
                <a:buChar char="●"/>
              </a:pPr>
              <a:r>
                <a:rPr lang="fr-FR" sz="1500" dirty="0">
                  <a:latin typeface="Open Sans"/>
                  <a:ea typeface="Open Sans"/>
                  <a:cs typeface="Open Sans"/>
                  <a:sym typeface="Open Sans"/>
                </a:rPr>
                <a:t>Elle couvre des disciplines telles que l'ingénierie, la biotechnologie, la bactériologie, la science atmosphérique, l'écologie et la biologie</a:t>
              </a:r>
              <a:r>
                <a:rPr lang="en-US" sz="1500" b="0" i="0" u="none" strike="noStrike" cap="none" dirty="0">
                  <a:solidFill>
                    <a:srgbClr val="000000"/>
                  </a:solidFill>
                  <a:latin typeface="Open Sans"/>
                  <a:ea typeface="Open Sans"/>
                  <a:cs typeface="Open Sans"/>
                  <a:sym typeface="Open Sans"/>
                </a:rPr>
                <a:t>.</a:t>
              </a:r>
              <a:endParaRPr sz="1500" b="0" i="0" u="none" strike="noStrike" cap="none" dirty="0">
                <a:solidFill>
                  <a:srgbClr val="000000"/>
                </a:solidFill>
                <a:latin typeface="Open Sans"/>
                <a:ea typeface="Open Sans"/>
                <a:cs typeface="Open Sans"/>
                <a:sym typeface="Open Sans"/>
              </a:endParaRPr>
            </a:p>
            <a:p>
              <a:pPr marL="457200" lvl="0" indent="-330200">
                <a:lnSpc>
                  <a:spcPct val="90000"/>
                </a:lnSpc>
                <a:buSzPts val="1600"/>
                <a:buFont typeface="Arial"/>
                <a:buChar char="●"/>
              </a:pPr>
              <a:r>
                <a:rPr lang="fr-FR" sz="1500" dirty="0">
                  <a:latin typeface="Open Sans"/>
                  <a:ea typeface="Open Sans"/>
                  <a:cs typeface="Open Sans"/>
                  <a:sym typeface="Open Sans"/>
                </a:rPr>
                <a:t>Contient des sources en texte intégral provenant notamment de revues scientifiques, de revues spécialisées, de nouvelles sources, d'actes de conférence, de rapports, de monographies, de livres et de publications gouvernementales.</a:t>
              </a:r>
              <a:endParaRPr sz="1500" b="0" i="0" u="none" strike="noStrike" cap="none" dirty="0">
                <a:solidFill>
                  <a:srgbClr val="000000"/>
                </a:solidFill>
                <a:latin typeface="Open Sans"/>
                <a:ea typeface="Open Sans"/>
                <a:cs typeface="Open Sans"/>
                <a:sym typeface="Open Sans"/>
              </a:endParaRPr>
            </a:p>
          </p:txBody>
        </p:sp>
        <p:sp>
          <p:nvSpPr>
            <p:cNvPr id="212" name="Google Shape;212;p23"/>
            <p:cNvSpPr/>
            <p:nvPr/>
          </p:nvSpPr>
          <p:spPr>
            <a:xfrm>
              <a:off x="-17486" y="2412994"/>
              <a:ext cx="11598766" cy="491399"/>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3"/>
            <p:cNvSpPr txBox="1"/>
            <p:nvPr/>
          </p:nvSpPr>
          <p:spPr>
            <a:xfrm>
              <a:off x="134596" y="2460971"/>
              <a:ext cx="11550790" cy="443423"/>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1" i="0" u="none" strike="noStrike" cap="none" dirty="0">
                  <a:solidFill>
                    <a:schemeClr val="lt1"/>
                  </a:solidFill>
                  <a:latin typeface="Arial"/>
                  <a:ea typeface="Arial"/>
                  <a:cs typeface="Arial"/>
                  <a:sym typeface="Arial"/>
                </a:rPr>
                <a:t>Environmental Science Index </a:t>
              </a:r>
              <a:endParaRPr sz="2100" b="0" i="0" u="none" strike="noStrike" cap="none" dirty="0">
                <a:solidFill>
                  <a:schemeClr val="lt1"/>
                </a:solidFill>
                <a:latin typeface="Arial"/>
                <a:ea typeface="Arial"/>
                <a:cs typeface="Arial"/>
                <a:sym typeface="Arial"/>
              </a:endParaRPr>
            </a:p>
          </p:txBody>
        </p:sp>
        <p:sp>
          <p:nvSpPr>
            <p:cNvPr id="214" name="Google Shape;214;p23"/>
            <p:cNvSpPr/>
            <p:nvPr/>
          </p:nvSpPr>
          <p:spPr>
            <a:xfrm>
              <a:off x="0" y="2696431"/>
              <a:ext cx="11598766" cy="99980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3"/>
            <p:cNvSpPr txBox="1"/>
            <p:nvPr/>
          </p:nvSpPr>
          <p:spPr>
            <a:xfrm>
              <a:off x="-186009" y="2894572"/>
              <a:ext cx="11598766" cy="999809"/>
            </a:xfrm>
            <a:prstGeom prst="rect">
              <a:avLst/>
            </a:prstGeom>
            <a:noFill/>
            <a:ln>
              <a:noFill/>
            </a:ln>
          </p:spPr>
          <p:txBody>
            <a:bodyPr spcFirstLastPara="1" wrap="square" lIns="368250" tIns="26650" rIns="149350" bIns="26650" anchor="t" anchorCtr="0">
              <a:noAutofit/>
            </a:bodyPr>
            <a:lstStyle/>
            <a:p>
              <a:pPr marL="457200" lvl="0" indent="-330200">
                <a:lnSpc>
                  <a:spcPct val="90000"/>
                </a:lnSpc>
                <a:buSzPts val="1600"/>
                <a:buFont typeface="Arial"/>
                <a:buChar char="●"/>
              </a:pPr>
              <a:r>
                <a:rPr lang="fr-FR" sz="1500" dirty="0">
                  <a:latin typeface="Open Sans"/>
                  <a:ea typeface="Open Sans"/>
                  <a:cs typeface="Open Sans"/>
                  <a:sym typeface="Open Sans"/>
                </a:rPr>
                <a:t>Il offre une couverture approfondie en matière de résumés et d'indexation de la littérature scientifique environnementale et des disciplines connexes</a:t>
              </a:r>
              <a:r>
                <a:rPr lang="en-US" sz="1500" b="0" i="0" u="none" strike="noStrike" cap="none" dirty="0">
                  <a:solidFill>
                    <a:srgbClr val="000000"/>
                  </a:solidFill>
                  <a:latin typeface="Open Sans"/>
                  <a:ea typeface="Open Sans"/>
                  <a:cs typeface="Open Sans"/>
                  <a:sym typeface="Open Sans"/>
                </a:rPr>
                <a:t>.</a:t>
              </a:r>
              <a:endParaRPr sz="1500" b="0" i="0" u="none" strike="noStrike" cap="none" dirty="0">
                <a:solidFill>
                  <a:srgbClr val="000000"/>
                </a:solidFill>
                <a:latin typeface="Open Sans"/>
                <a:ea typeface="Open Sans"/>
                <a:cs typeface="Open Sans"/>
                <a:sym typeface="Open Sans"/>
              </a:endParaRPr>
            </a:p>
            <a:p>
              <a:pPr marL="457200" lvl="0" indent="-330200">
                <a:lnSpc>
                  <a:spcPct val="90000"/>
                </a:lnSpc>
                <a:buSzPts val="1600"/>
                <a:buFont typeface="Arial"/>
                <a:buChar char="●"/>
              </a:pPr>
              <a:r>
                <a:rPr lang="fr-FR" sz="1500" dirty="0">
                  <a:latin typeface="Open Sans"/>
                  <a:ea typeface="Open Sans"/>
                  <a:cs typeface="Open Sans"/>
                  <a:sym typeface="Open Sans"/>
                </a:rPr>
                <a:t>Les résumés et les citations sont tirés de milliers de journaux évalués par des pairs, de titres commerciaux, d'actes de conférence et d'autres types de contenu</a:t>
              </a:r>
              <a:r>
                <a:rPr lang="en-US" sz="1500" b="0" i="0" u="none" strike="noStrike" cap="none" dirty="0">
                  <a:solidFill>
                    <a:srgbClr val="000000"/>
                  </a:solidFill>
                  <a:latin typeface="Open Sans"/>
                  <a:ea typeface="Open Sans"/>
                  <a:cs typeface="Open Sans"/>
                  <a:sym typeface="Open Sans"/>
                </a:rPr>
                <a:t>.</a:t>
              </a:r>
              <a:endParaRPr sz="1500" b="0" i="0" u="none" strike="noStrike" cap="none" dirty="0">
                <a:solidFill>
                  <a:srgbClr val="000000"/>
                </a:solidFill>
                <a:latin typeface="Open Sans"/>
                <a:ea typeface="Open Sans"/>
                <a:cs typeface="Open Sans"/>
                <a:sym typeface="Open Sans"/>
              </a:endParaRPr>
            </a:p>
            <a:p>
              <a:pPr marL="457200" lvl="0" indent="-330200">
                <a:lnSpc>
                  <a:spcPct val="90000"/>
                </a:lnSpc>
                <a:buSzPts val="1600"/>
                <a:buFont typeface="Arial"/>
                <a:buChar char="●"/>
              </a:pPr>
              <a:r>
                <a:rPr lang="fr-FR" sz="1500" dirty="0">
                  <a:latin typeface="Open Sans"/>
                  <a:ea typeface="Open Sans"/>
                  <a:cs typeface="Open Sans"/>
                  <a:sym typeface="Open Sans"/>
                </a:rPr>
                <a:t>La couverture du contenu disponible dans les bases de données commence en 1960 et se poursuit jusqu’à </a:t>
              </a:r>
              <a:r>
                <a:rPr lang="fr-FR" sz="1500" dirty="0" err="1">
                  <a:latin typeface="Open Sans"/>
                  <a:ea typeface="Open Sans"/>
                  <a:cs typeface="Open Sans"/>
                  <a:sym typeface="Open Sans"/>
                </a:rPr>
                <a:t>aujoud’hui</a:t>
              </a:r>
              <a:r>
                <a:rPr lang="en-US" sz="1500" b="0" i="0" u="none" strike="noStrike" cap="none" dirty="0">
                  <a:solidFill>
                    <a:srgbClr val="000000"/>
                  </a:solidFill>
                  <a:latin typeface="Open Sans"/>
                  <a:ea typeface="Open Sans"/>
                  <a:cs typeface="Open Sans"/>
                  <a:sym typeface="Open Sans"/>
                </a:rPr>
                <a:t>.</a:t>
              </a:r>
              <a:endParaRPr sz="1500" b="0" i="0" u="none" strike="noStrike" cap="none" dirty="0">
                <a:solidFill>
                  <a:srgbClr val="000000"/>
                </a:solidFill>
                <a:latin typeface="Open Sans"/>
                <a:ea typeface="Open Sans"/>
                <a:cs typeface="Open Sans"/>
                <a:sym typeface="Open Sans"/>
              </a:endParaRPr>
            </a:p>
          </p:txBody>
        </p:sp>
      </p:grpSp>
      <p:sp>
        <p:nvSpPr>
          <p:cNvPr id="216" name="Google Shape;216;p23"/>
          <p:cNvSpPr txBox="1"/>
          <p:nvPr/>
        </p:nvSpPr>
        <p:spPr>
          <a:xfrm>
            <a:off x="168523" y="1661818"/>
            <a:ext cx="11702872" cy="1077178"/>
          </a:xfrm>
          <a:prstGeom prst="rect">
            <a:avLst/>
          </a:prstGeom>
          <a:noFill/>
          <a:ln>
            <a:noFill/>
          </a:ln>
        </p:spPr>
        <p:txBody>
          <a:bodyPr spcFirstLastPara="1" wrap="square" lIns="91425" tIns="45700" rIns="91425" bIns="45700" anchor="t" anchorCtr="0">
            <a:spAutoFit/>
          </a:bodyPr>
          <a:lstStyle/>
          <a:p>
            <a:pPr lvl="0">
              <a:buSzPts val="2000"/>
            </a:pPr>
            <a:r>
              <a:rPr lang="fr-FR" sz="1600" dirty="0">
                <a:solidFill>
                  <a:schemeClr val="tx1">
                    <a:lumMod val="75000"/>
                    <a:lumOff val="25000"/>
                  </a:schemeClr>
                </a:solidFill>
                <a:latin typeface="Open Sans"/>
                <a:ea typeface="Open Sans"/>
                <a:cs typeface="Open Sans"/>
                <a:sym typeface="Open Sans"/>
              </a:rPr>
              <a:t>La collection des sciences de l'environnement est un produit des éditions </a:t>
            </a:r>
            <a:r>
              <a:rPr lang="fr-FR" sz="1600" dirty="0" err="1">
                <a:solidFill>
                  <a:schemeClr val="tx1">
                    <a:lumMod val="75000"/>
                    <a:lumOff val="25000"/>
                  </a:schemeClr>
                </a:solidFill>
                <a:latin typeface="Open Sans"/>
                <a:ea typeface="Open Sans"/>
                <a:cs typeface="Open Sans"/>
                <a:sym typeface="Open Sans"/>
              </a:rPr>
              <a:t>ProQuest</a:t>
            </a:r>
            <a:r>
              <a:rPr lang="fr-FR" sz="1600" dirty="0">
                <a:solidFill>
                  <a:schemeClr val="tx1">
                    <a:lumMod val="75000"/>
                    <a:lumOff val="25000"/>
                  </a:schemeClr>
                </a:solidFill>
                <a:latin typeface="Open Sans"/>
                <a:ea typeface="Open Sans"/>
                <a:cs typeface="Open Sans"/>
                <a:sym typeface="Open Sans"/>
              </a:rPr>
              <a:t> et est une combinaison de deux bases de données, à savoir « </a:t>
            </a:r>
            <a:r>
              <a:rPr lang="fr-FR" sz="1600" b="1" dirty="0" err="1">
                <a:solidFill>
                  <a:schemeClr val="tx1">
                    <a:lumMod val="75000"/>
                    <a:lumOff val="25000"/>
                  </a:schemeClr>
                </a:solidFill>
                <a:latin typeface="Open Sans"/>
                <a:ea typeface="Open Sans"/>
                <a:cs typeface="Open Sans"/>
                <a:sym typeface="Open Sans"/>
              </a:rPr>
              <a:t>Environmental</a:t>
            </a:r>
            <a:r>
              <a:rPr lang="fr-FR" sz="1600" b="1" dirty="0">
                <a:solidFill>
                  <a:schemeClr val="tx1">
                    <a:lumMod val="75000"/>
                    <a:lumOff val="25000"/>
                  </a:schemeClr>
                </a:solidFill>
                <a:latin typeface="Open Sans"/>
                <a:ea typeface="Open Sans"/>
                <a:cs typeface="Open Sans"/>
                <a:sym typeface="Open Sans"/>
              </a:rPr>
              <a:t> Science </a:t>
            </a:r>
            <a:r>
              <a:rPr lang="fr-FR" sz="1600" b="1" dirty="0" err="1">
                <a:solidFill>
                  <a:schemeClr val="tx1">
                    <a:lumMod val="75000"/>
                    <a:lumOff val="25000"/>
                  </a:schemeClr>
                </a:solidFill>
                <a:latin typeface="Open Sans"/>
                <a:ea typeface="Open Sans"/>
                <a:cs typeface="Open Sans"/>
                <a:sym typeface="Open Sans"/>
              </a:rPr>
              <a:t>Database</a:t>
            </a:r>
            <a:r>
              <a:rPr lang="fr-FR" sz="1600" b="1" dirty="0">
                <a:solidFill>
                  <a:schemeClr val="tx1">
                    <a:lumMod val="75000"/>
                    <a:lumOff val="25000"/>
                  </a:schemeClr>
                </a:solidFill>
                <a:latin typeface="Open Sans"/>
                <a:ea typeface="Open Sans"/>
                <a:cs typeface="Open Sans"/>
                <a:sym typeface="Open Sans"/>
              </a:rPr>
              <a:t> » </a:t>
            </a:r>
            <a:r>
              <a:rPr lang="fr-FR" sz="1600" dirty="0">
                <a:solidFill>
                  <a:schemeClr val="tx1">
                    <a:lumMod val="75000"/>
                    <a:lumOff val="25000"/>
                  </a:schemeClr>
                </a:solidFill>
                <a:latin typeface="Open Sans"/>
                <a:ea typeface="Open Sans"/>
                <a:cs typeface="Open Sans"/>
                <a:sym typeface="Open Sans"/>
              </a:rPr>
              <a:t>et « </a:t>
            </a:r>
            <a:r>
              <a:rPr lang="fr-FR" sz="1600" b="1" dirty="0" err="1">
                <a:solidFill>
                  <a:schemeClr val="tx1">
                    <a:lumMod val="75000"/>
                    <a:lumOff val="25000"/>
                  </a:schemeClr>
                </a:solidFill>
                <a:latin typeface="Open Sans"/>
                <a:ea typeface="Open Sans"/>
                <a:cs typeface="Open Sans"/>
                <a:sym typeface="Open Sans"/>
              </a:rPr>
              <a:t>Environmental</a:t>
            </a:r>
            <a:r>
              <a:rPr lang="fr-FR" sz="1600" b="1" dirty="0">
                <a:solidFill>
                  <a:schemeClr val="tx1">
                    <a:lumMod val="75000"/>
                    <a:lumOff val="25000"/>
                  </a:schemeClr>
                </a:solidFill>
                <a:latin typeface="Open Sans"/>
                <a:ea typeface="Open Sans"/>
                <a:cs typeface="Open Sans"/>
                <a:sym typeface="Open Sans"/>
              </a:rPr>
              <a:t> Science Index »</a:t>
            </a:r>
            <a:r>
              <a:rPr lang="fr-FR" sz="1600" dirty="0">
                <a:solidFill>
                  <a:schemeClr val="tx1">
                    <a:lumMod val="75000"/>
                    <a:lumOff val="25000"/>
                  </a:schemeClr>
                </a:solidFill>
                <a:latin typeface="Open Sans"/>
                <a:ea typeface="Open Sans"/>
                <a:cs typeface="Open Sans"/>
                <a:sym typeface="Open Sans"/>
              </a:rPr>
              <a:t>. La collection combine des ressources thématiques spécifiques provenant de l'ingénierie, de la biotechnologie, de la bactériologie, de la science atmosphérique, de l'écologie et de la biologie.</a:t>
            </a:r>
            <a:endParaRPr sz="1600" b="1" i="0" u="none" strike="noStrike" cap="none" dirty="0">
              <a:solidFill>
                <a:schemeClr val="tx1">
                  <a:lumMod val="75000"/>
                  <a:lumOff val="25000"/>
                </a:schemeClr>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13" name="Image 12">
            <a:extLst>
              <a:ext uri="{FF2B5EF4-FFF2-40B4-BE49-F238E27FC236}">
                <a16:creationId xmlns:a16="http://schemas.microsoft.com/office/drawing/2014/main" id="{E36EACF0-760D-4952-ABD3-707A9D8D7988}"/>
              </a:ext>
            </a:extLst>
          </p:cNvPr>
          <p:cNvPicPr>
            <a:picLocks noChangeAspect="1"/>
          </p:cNvPicPr>
          <p:nvPr/>
        </p:nvPicPr>
        <p:blipFill>
          <a:blip r:embed="rId3"/>
          <a:stretch>
            <a:fillRect/>
          </a:stretch>
        </p:blipFill>
        <p:spPr>
          <a:xfrm>
            <a:off x="447662" y="2160858"/>
            <a:ext cx="1946298" cy="2825591"/>
          </a:xfrm>
          <a:prstGeom prst="rect">
            <a:avLst/>
          </a:prstGeom>
        </p:spPr>
      </p:pic>
      <p:sp>
        <p:nvSpPr>
          <p:cNvPr id="221" name="Google Shape;221;p14"/>
          <p:cNvSpPr txBox="1">
            <a:spLocks noGrp="1"/>
          </p:cNvSpPr>
          <p:nvPr>
            <p:ph type="title"/>
          </p:nvPr>
        </p:nvSpPr>
        <p:spPr>
          <a:xfrm>
            <a:off x="0" y="273224"/>
            <a:ext cx="8216400" cy="1244898"/>
          </a:xfrm>
          <a:prstGeom prst="rect">
            <a:avLst/>
          </a:prstGeom>
          <a:noFill/>
          <a:ln>
            <a:noFill/>
          </a:ln>
        </p:spPr>
        <p:txBody>
          <a:bodyPr spcFirstLastPara="1" wrap="square" lIns="91425" tIns="45700" rIns="91425" bIns="45700" anchor="ctr" anchorCtr="0">
            <a:normAutofit fontScale="90000"/>
          </a:bodyPr>
          <a:lstStyle/>
          <a:p>
            <a:pPr lvl="0">
              <a:buSzPts val="3200"/>
            </a:pPr>
            <a:r>
              <a:rPr lang="fr-FR" sz="3200" dirty="0">
                <a:solidFill>
                  <a:srgbClr val="586F7C"/>
                </a:solidFill>
                <a:latin typeface="Open Sans"/>
                <a:ea typeface="Open Sans"/>
                <a:cs typeface="Open Sans"/>
                <a:sym typeface="Open Sans"/>
              </a:rPr>
              <a:t>Accès à la collection des sciences de l'environnement à partir du portail unifié R4L</a:t>
            </a:r>
            <a:endParaRPr sz="3200" dirty="0">
              <a:solidFill>
                <a:srgbClr val="586F7C"/>
              </a:solidFill>
              <a:latin typeface="Open Sans"/>
              <a:ea typeface="Open Sans"/>
              <a:cs typeface="Open Sans"/>
              <a:sym typeface="Open Sans"/>
            </a:endParaRPr>
          </a:p>
        </p:txBody>
      </p:sp>
      <p:sp>
        <p:nvSpPr>
          <p:cNvPr id="222" name="Google Shape;222;p14"/>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p:txBody>
      </p:sp>
      <p:sp>
        <p:nvSpPr>
          <p:cNvPr id="224" name="Google Shape;224;p14"/>
          <p:cNvSpPr txBox="1"/>
          <p:nvPr/>
        </p:nvSpPr>
        <p:spPr>
          <a:xfrm>
            <a:off x="456738" y="5384091"/>
            <a:ext cx="11039406" cy="1569620"/>
          </a:xfrm>
          <a:prstGeom prst="rect">
            <a:avLst/>
          </a:prstGeom>
          <a:noFill/>
          <a:ln>
            <a:noFill/>
          </a:ln>
        </p:spPr>
        <p:txBody>
          <a:bodyPr spcFirstLastPara="1" wrap="square" lIns="91425" tIns="45700" rIns="91425" bIns="45700" anchor="t" anchorCtr="0">
            <a:spAutoFit/>
          </a:bodyPr>
          <a:lstStyle/>
          <a:p>
            <a:pPr marL="76200" lvl="0" algn="just">
              <a:buClr>
                <a:schemeClr val="dk1"/>
              </a:buClr>
              <a:buSzPts val="2400"/>
            </a:pPr>
            <a:r>
              <a:rPr lang="fr-FR" sz="2400" dirty="0">
                <a:solidFill>
                  <a:schemeClr val="tx1">
                    <a:lumMod val="75000"/>
                    <a:lumOff val="25000"/>
                  </a:schemeClr>
                </a:solidFill>
                <a:latin typeface="Open Sans"/>
                <a:ea typeface="Open Sans"/>
                <a:cs typeface="Open Sans"/>
                <a:sym typeface="Open Sans"/>
              </a:rPr>
              <a:t>Pour accéder à la base de données, cliquez sur </a:t>
            </a:r>
            <a:r>
              <a:rPr lang="fr-FR" sz="2400" b="1" dirty="0">
                <a:solidFill>
                  <a:schemeClr val="tx1">
                    <a:lumMod val="75000"/>
                    <a:lumOff val="25000"/>
                  </a:schemeClr>
                </a:solidFill>
                <a:latin typeface="Open Sans"/>
                <a:ea typeface="Open Sans"/>
                <a:cs typeface="Open Sans"/>
                <a:sym typeface="Open Sans"/>
              </a:rPr>
              <a:t>Contenu/Bases de données </a:t>
            </a:r>
            <a:r>
              <a:rPr lang="fr-FR" sz="2400" dirty="0">
                <a:solidFill>
                  <a:schemeClr val="tx1">
                    <a:lumMod val="75000"/>
                    <a:lumOff val="25000"/>
                  </a:schemeClr>
                </a:solidFill>
                <a:latin typeface="Open Sans"/>
                <a:ea typeface="Open Sans"/>
                <a:cs typeface="Open Sans"/>
                <a:sym typeface="Open Sans"/>
              </a:rPr>
              <a:t>sur la page d'accueil du portail unifié Research4life, cliquez sur E et sélectionnez « </a:t>
            </a:r>
            <a:r>
              <a:rPr lang="fr-FR" sz="2400" dirty="0" err="1">
                <a:solidFill>
                  <a:schemeClr val="tx1">
                    <a:lumMod val="75000"/>
                    <a:lumOff val="25000"/>
                  </a:schemeClr>
                </a:solidFill>
                <a:latin typeface="Open Sans"/>
                <a:ea typeface="Open Sans"/>
                <a:cs typeface="Open Sans"/>
                <a:sym typeface="Open Sans"/>
              </a:rPr>
              <a:t>Environmental</a:t>
            </a:r>
            <a:r>
              <a:rPr lang="fr-FR" sz="2400" dirty="0">
                <a:solidFill>
                  <a:schemeClr val="tx1">
                    <a:lumMod val="75000"/>
                    <a:lumOff val="25000"/>
                  </a:schemeClr>
                </a:solidFill>
                <a:latin typeface="Open Sans"/>
                <a:ea typeface="Open Sans"/>
                <a:cs typeface="Open Sans"/>
                <a:sym typeface="Open Sans"/>
              </a:rPr>
              <a:t> Science Collection » comme indiqué ci-dessus.</a:t>
            </a:r>
            <a:endParaRPr sz="2400" b="0" i="0" u="none" strike="noStrike" cap="none" dirty="0">
              <a:solidFill>
                <a:schemeClr val="tx1">
                  <a:lumMod val="75000"/>
                  <a:lumOff val="25000"/>
                </a:schemeClr>
              </a:solidFill>
              <a:latin typeface="Arial"/>
              <a:ea typeface="Arial"/>
              <a:cs typeface="Arial"/>
              <a:sym typeface="Arial"/>
            </a:endParaRPr>
          </a:p>
        </p:txBody>
      </p:sp>
      <p:sp>
        <p:nvSpPr>
          <p:cNvPr id="227" name="Google Shape;227;p14"/>
          <p:cNvSpPr/>
          <p:nvPr/>
        </p:nvSpPr>
        <p:spPr>
          <a:xfrm>
            <a:off x="493998" y="3435312"/>
            <a:ext cx="2074082" cy="444783"/>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228" name="Google Shape;228;p14"/>
          <p:cNvCxnSpPr>
            <a:cxnSpLocks/>
          </p:cNvCxnSpPr>
          <p:nvPr/>
        </p:nvCxnSpPr>
        <p:spPr>
          <a:xfrm flipV="1">
            <a:off x="2128058" y="2199253"/>
            <a:ext cx="1573619" cy="1269309"/>
          </a:xfrm>
          <a:prstGeom prst="straightConnector1">
            <a:avLst/>
          </a:prstGeom>
          <a:noFill/>
          <a:ln w="19050" cap="flat" cmpd="sng">
            <a:solidFill>
              <a:srgbClr val="00B050"/>
            </a:solidFill>
            <a:prstDash val="solid"/>
            <a:round/>
            <a:headEnd type="none" w="sm" len="sm"/>
            <a:tailEnd type="triangle" w="med" len="med"/>
          </a:ln>
        </p:spPr>
      </p:cxnSp>
      <p:pic>
        <p:nvPicPr>
          <p:cNvPr id="14" name="Google Shape;222;p14">
            <a:extLst>
              <a:ext uri="{FF2B5EF4-FFF2-40B4-BE49-F238E27FC236}">
                <a16:creationId xmlns:a16="http://schemas.microsoft.com/office/drawing/2014/main" id="{68F706FF-E503-48EA-B95D-6148622E76E2}"/>
              </a:ext>
            </a:extLst>
          </p:cNvPr>
          <p:cNvPicPr preferRelativeResize="0"/>
          <p:nvPr/>
        </p:nvPicPr>
        <p:blipFill rotWithShape="1">
          <a:blip r:embed="rId4">
            <a:alphaModFix/>
          </a:blip>
          <a:srcRect/>
          <a:stretch/>
        </p:blipFill>
        <p:spPr>
          <a:xfrm>
            <a:off x="3635524" y="1990288"/>
            <a:ext cx="6222356" cy="3411983"/>
          </a:xfrm>
          <a:prstGeom prst="rect">
            <a:avLst/>
          </a:prstGeom>
          <a:noFill/>
          <a:ln>
            <a:noFill/>
          </a:ln>
        </p:spPr>
      </p:pic>
      <p:cxnSp>
        <p:nvCxnSpPr>
          <p:cNvPr id="15" name="Google Shape;229;p14">
            <a:extLst>
              <a:ext uri="{FF2B5EF4-FFF2-40B4-BE49-F238E27FC236}">
                <a16:creationId xmlns:a16="http://schemas.microsoft.com/office/drawing/2014/main" id="{85579998-99B8-46C4-920C-0B1BFA4ED36E}"/>
              </a:ext>
            </a:extLst>
          </p:cNvPr>
          <p:cNvCxnSpPr/>
          <p:nvPr/>
        </p:nvCxnSpPr>
        <p:spPr>
          <a:xfrm flipH="1">
            <a:off x="7043057" y="2830286"/>
            <a:ext cx="555172" cy="2081639"/>
          </a:xfrm>
          <a:prstGeom prst="straightConnector1">
            <a:avLst/>
          </a:prstGeom>
          <a:noFill/>
          <a:ln w="19050" cap="flat" cmpd="sng">
            <a:solidFill>
              <a:srgbClr val="00B050"/>
            </a:solidFill>
            <a:prstDash val="solid"/>
            <a:round/>
            <a:headEnd type="none" w="sm" len="sm"/>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lvl="0"/>
            <a:r>
              <a:rPr lang="fr-FR" sz="3600" dirty="0">
                <a:solidFill>
                  <a:srgbClr val="586F7C"/>
                </a:solidFill>
                <a:latin typeface="Open Sans"/>
                <a:ea typeface="Open Sans"/>
                <a:cs typeface="Open Sans"/>
                <a:sym typeface="Open Sans"/>
              </a:rPr>
              <a:t>Page d'accueil de la collection des sciences de l'environnement</a:t>
            </a:r>
            <a:endParaRPr sz="3600" dirty="0">
              <a:latin typeface="Open Sans"/>
              <a:ea typeface="Open Sans"/>
              <a:cs typeface="Open Sans"/>
              <a:sym typeface="Open Sans"/>
            </a:endParaRPr>
          </a:p>
        </p:txBody>
      </p:sp>
      <p:sp>
        <p:nvSpPr>
          <p:cNvPr id="238" name="Google Shape;238;p25"/>
          <p:cNvSpPr txBox="1">
            <a:spLocks noGrp="1"/>
          </p:cNvSpPr>
          <p:nvPr>
            <p:ph type="body" idx="1"/>
          </p:nvPr>
        </p:nvSpPr>
        <p:spPr>
          <a:xfrm>
            <a:off x="293915" y="2261224"/>
            <a:ext cx="3820886" cy="3067884"/>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dirty="0">
                <a:solidFill>
                  <a:schemeClr val="tx1">
                    <a:lumMod val="75000"/>
                    <a:lumOff val="25000"/>
                  </a:schemeClr>
                </a:solidFill>
                <a:latin typeface="Open Sans"/>
                <a:ea typeface="Open Sans"/>
                <a:cs typeface="Open Sans"/>
                <a:sym typeface="Open Sans"/>
              </a:rPr>
              <a:t>L'utilisateur sera dirigé vers le site web de l'éditeur où il pourra choisir </a:t>
            </a:r>
            <a:r>
              <a:rPr lang="fr-FR" b="1" dirty="0">
                <a:solidFill>
                  <a:schemeClr val="tx1">
                    <a:lumMod val="75000"/>
                    <a:lumOff val="25000"/>
                  </a:schemeClr>
                </a:solidFill>
                <a:latin typeface="Open Sans"/>
                <a:ea typeface="Open Sans"/>
                <a:cs typeface="Open Sans"/>
                <a:sym typeface="Open Sans"/>
              </a:rPr>
              <a:t>de rechercher dans les deux bases de données en même temps</a:t>
            </a:r>
            <a:r>
              <a:rPr lang="fr-FR" dirty="0">
                <a:solidFill>
                  <a:schemeClr val="tx1">
                    <a:lumMod val="75000"/>
                    <a:lumOff val="25000"/>
                  </a:schemeClr>
                </a:solidFill>
                <a:latin typeface="Open Sans"/>
                <a:ea typeface="Open Sans"/>
                <a:cs typeface="Open Sans"/>
                <a:sym typeface="Open Sans"/>
              </a:rPr>
              <a:t> ou de </a:t>
            </a:r>
            <a:r>
              <a:rPr lang="fr-FR" b="1" dirty="0">
                <a:solidFill>
                  <a:schemeClr val="tx1">
                    <a:lumMod val="75000"/>
                    <a:lumOff val="25000"/>
                  </a:schemeClr>
                </a:solidFill>
                <a:latin typeface="Open Sans"/>
                <a:ea typeface="Open Sans"/>
                <a:cs typeface="Open Sans"/>
                <a:sym typeface="Open Sans"/>
              </a:rPr>
              <a:t>rechercher dans chaque base de données séparément</a:t>
            </a:r>
            <a:r>
              <a:rPr lang="en-US" dirty="0">
                <a:solidFill>
                  <a:schemeClr val="tx1">
                    <a:lumMod val="75000"/>
                    <a:lumOff val="25000"/>
                  </a:schemeClr>
                </a:solidFill>
                <a:latin typeface="Open Sans"/>
                <a:ea typeface="Open Sans"/>
                <a:cs typeface="Open Sans"/>
                <a:sym typeface="Open Sans"/>
              </a:rPr>
              <a:t>.</a:t>
            </a:r>
            <a:endParaRPr b="1" dirty="0">
              <a:solidFill>
                <a:schemeClr val="tx1">
                  <a:lumMod val="75000"/>
                  <a:lumOff val="25000"/>
                </a:schemeClr>
              </a:solidFill>
              <a:latin typeface="Open Sans"/>
              <a:ea typeface="Open Sans"/>
              <a:cs typeface="Open Sans"/>
              <a:sym typeface="Open Sans"/>
            </a:endParaRPr>
          </a:p>
        </p:txBody>
      </p:sp>
      <p:pic>
        <p:nvPicPr>
          <p:cNvPr id="239" name="Google Shape;239;p25" descr="https://lh3.googleusercontent.com/hN7LmGYnVdi-GfgTNEZ5K-yRBd3Of6Nz7KV-a6zjNDXxycMlUQ6DKuwNOrNgeeM26zEf6Iadhd53uW_yBCrKJ9Djb0_od0JQGtzsfSGwyp6VTCXJQ4-GLHUQfrp-0k74_ItvVoI"/>
          <p:cNvPicPr preferRelativeResize="0"/>
          <p:nvPr/>
        </p:nvPicPr>
        <p:blipFill rotWithShape="1">
          <a:blip r:embed="rId3">
            <a:alphaModFix/>
          </a:blip>
          <a:srcRect/>
          <a:stretch/>
        </p:blipFill>
        <p:spPr>
          <a:xfrm>
            <a:off x="4114801" y="1720897"/>
            <a:ext cx="7913915" cy="50064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6"/>
          <p:cNvSpPr txBox="1">
            <a:spLocks noGrp="1"/>
          </p:cNvSpPr>
          <p:nvPr>
            <p:ph type="title"/>
          </p:nvPr>
        </p:nvSpPr>
        <p:spPr>
          <a:xfrm>
            <a:off x="0" y="378812"/>
            <a:ext cx="8915400" cy="1080900"/>
          </a:xfrm>
          <a:prstGeom prst="rect">
            <a:avLst/>
          </a:prstGeom>
          <a:noFill/>
          <a:ln>
            <a:noFill/>
          </a:ln>
        </p:spPr>
        <p:txBody>
          <a:bodyPr spcFirstLastPara="1" wrap="square" lIns="91425" tIns="45700" rIns="91425" bIns="45700" anchor="ctr" anchorCtr="0">
            <a:noAutofit/>
          </a:bodyPr>
          <a:lstStyle/>
          <a:p>
            <a:pPr lvl="0"/>
            <a:r>
              <a:rPr lang="fr-FR" sz="3600" dirty="0">
                <a:solidFill>
                  <a:srgbClr val="586F7C"/>
                </a:solidFill>
                <a:latin typeface="Open Sans"/>
                <a:ea typeface="Open Sans"/>
                <a:cs typeface="Open Sans"/>
                <a:sym typeface="Open Sans"/>
              </a:rPr>
              <a:t>Recherche dans la collection des sciences de l'environnement</a:t>
            </a:r>
            <a:endParaRPr sz="3600" dirty="0">
              <a:latin typeface="Open Sans"/>
              <a:ea typeface="Open Sans"/>
              <a:cs typeface="Open Sans"/>
              <a:sym typeface="Open Sans"/>
            </a:endParaRPr>
          </a:p>
        </p:txBody>
      </p:sp>
      <p:sp>
        <p:nvSpPr>
          <p:cNvPr id="246" name="Google Shape;246;p26"/>
          <p:cNvSpPr txBox="1">
            <a:spLocks noGrp="1"/>
          </p:cNvSpPr>
          <p:nvPr>
            <p:ph type="body" idx="1"/>
          </p:nvPr>
        </p:nvSpPr>
        <p:spPr>
          <a:xfrm>
            <a:off x="0" y="1847015"/>
            <a:ext cx="5437414" cy="4749727"/>
          </a:xfrm>
          <a:prstGeom prst="rect">
            <a:avLst/>
          </a:prstGeom>
          <a:noFill/>
          <a:ln>
            <a:noFill/>
          </a:ln>
        </p:spPr>
        <p:txBody>
          <a:bodyPr spcFirstLastPara="1" wrap="square" lIns="91425" tIns="45700" rIns="91425" bIns="45700" anchor="t" anchorCtr="0">
            <a:noAutofit/>
          </a:bodyPr>
          <a:lstStyle/>
          <a:p>
            <a:pPr lvl="0" algn="just">
              <a:lnSpc>
                <a:spcPct val="100000"/>
              </a:lnSpc>
              <a:buClr>
                <a:schemeClr val="dk1"/>
              </a:buClr>
            </a:pPr>
            <a:r>
              <a:rPr lang="fr-FR" sz="1800" dirty="0">
                <a:solidFill>
                  <a:schemeClr val="tx1">
                    <a:lumMod val="75000"/>
                    <a:lumOff val="25000"/>
                  </a:schemeClr>
                </a:solidFill>
                <a:latin typeface="Open Sans"/>
                <a:ea typeface="Open Sans"/>
                <a:cs typeface="Open Sans"/>
                <a:sym typeface="Open Sans"/>
              </a:rPr>
              <a:t>L'utilisateur peut effectuer une recherche en utilisant la </a:t>
            </a:r>
            <a:r>
              <a:rPr lang="fr-FR" sz="1800" b="1" dirty="0">
                <a:solidFill>
                  <a:schemeClr val="tx1">
                    <a:lumMod val="75000"/>
                    <a:lumOff val="25000"/>
                  </a:schemeClr>
                </a:solidFill>
                <a:latin typeface="Open Sans"/>
                <a:ea typeface="Open Sans"/>
                <a:cs typeface="Open Sans"/>
                <a:sym typeface="Open Sans"/>
              </a:rPr>
              <a:t>recherche de base</a:t>
            </a:r>
            <a:r>
              <a:rPr lang="fr-FR" sz="1800" dirty="0">
                <a:solidFill>
                  <a:schemeClr val="tx1">
                    <a:lumMod val="75000"/>
                    <a:lumOff val="25000"/>
                  </a:schemeClr>
                </a:solidFill>
                <a:latin typeface="Open Sans"/>
                <a:ea typeface="Open Sans"/>
                <a:cs typeface="Open Sans"/>
                <a:sym typeface="Open Sans"/>
              </a:rPr>
              <a:t>, </a:t>
            </a:r>
            <a:r>
              <a:rPr lang="fr-FR" sz="1800" b="1" dirty="0">
                <a:solidFill>
                  <a:schemeClr val="tx1">
                    <a:lumMod val="75000"/>
                    <a:lumOff val="25000"/>
                  </a:schemeClr>
                </a:solidFill>
                <a:latin typeface="Open Sans"/>
                <a:ea typeface="Open Sans"/>
                <a:cs typeface="Open Sans"/>
                <a:sym typeface="Open Sans"/>
              </a:rPr>
              <a:t>la recherche avancée</a:t>
            </a:r>
            <a:r>
              <a:rPr lang="fr-FR" sz="1800" dirty="0">
                <a:solidFill>
                  <a:schemeClr val="tx1">
                    <a:lumMod val="75000"/>
                    <a:lumOff val="25000"/>
                  </a:schemeClr>
                </a:solidFill>
                <a:latin typeface="Open Sans"/>
                <a:ea typeface="Open Sans"/>
                <a:cs typeface="Open Sans"/>
                <a:sym typeface="Open Sans"/>
              </a:rPr>
              <a:t>, la </a:t>
            </a:r>
            <a:r>
              <a:rPr lang="fr-FR" sz="1800" b="1" dirty="0">
                <a:solidFill>
                  <a:schemeClr val="tx1">
                    <a:lumMod val="75000"/>
                    <a:lumOff val="25000"/>
                  </a:schemeClr>
                </a:solidFill>
                <a:latin typeface="Open Sans"/>
                <a:ea typeface="Open Sans"/>
                <a:cs typeface="Open Sans"/>
                <a:sym typeface="Open Sans"/>
              </a:rPr>
              <a:t>recherche par publication</a:t>
            </a:r>
            <a:r>
              <a:rPr lang="fr-FR" sz="1800" dirty="0">
                <a:solidFill>
                  <a:schemeClr val="tx1">
                    <a:lumMod val="75000"/>
                    <a:lumOff val="25000"/>
                  </a:schemeClr>
                </a:solidFill>
                <a:latin typeface="Open Sans"/>
                <a:ea typeface="Open Sans"/>
                <a:cs typeface="Open Sans"/>
                <a:sym typeface="Open Sans"/>
              </a:rPr>
              <a:t> ou </a:t>
            </a:r>
            <a:r>
              <a:rPr lang="fr-FR" sz="1800" b="1" dirty="0">
                <a:solidFill>
                  <a:schemeClr val="tx1">
                    <a:lumMod val="75000"/>
                    <a:lumOff val="25000"/>
                  </a:schemeClr>
                </a:solidFill>
                <a:latin typeface="Open Sans"/>
                <a:ea typeface="Open Sans"/>
                <a:cs typeface="Open Sans"/>
                <a:sym typeface="Open Sans"/>
              </a:rPr>
              <a:t>changer de base de données</a:t>
            </a:r>
            <a:r>
              <a:rPr lang="fr-FR" sz="1800" dirty="0">
                <a:solidFill>
                  <a:schemeClr val="tx1">
                    <a:lumMod val="75000"/>
                    <a:lumOff val="25000"/>
                  </a:schemeClr>
                </a:solidFill>
                <a:latin typeface="Open Sans"/>
                <a:ea typeface="Open Sans"/>
                <a:cs typeface="Open Sans"/>
                <a:sym typeface="Open Sans"/>
              </a:rPr>
              <a:t>.</a:t>
            </a:r>
            <a:r>
              <a:rPr lang="en-US" sz="1800" dirty="0">
                <a:solidFill>
                  <a:schemeClr val="tx1">
                    <a:lumMod val="75000"/>
                    <a:lumOff val="25000"/>
                  </a:schemeClr>
                </a:solidFill>
                <a:latin typeface="Open Sans"/>
                <a:ea typeface="Open Sans"/>
                <a:cs typeface="Open Sans"/>
                <a:sym typeface="Open Sans"/>
              </a:rPr>
              <a:t> </a:t>
            </a:r>
          </a:p>
          <a:p>
            <a:pPr lvl="0" algn="just">
              <a:lnSpc>
                <a:spcPct val="100000"/>
              </a:lnSpc>
              <a:buClr>
                <a:schemeClr val="dk1"/>
              </a:buClr>
            </a:pPr>
            <a:r>
              <a:rPr lang="fr-FR" sz="1800" dirty="0">
                <a:solidFill>
                  <a:schemeClr val="tx1">
                    <a:lumMod val="75000"/>
                    <a:lumOff val="25000"/>
                  </a:schemeClr>
                </a:solidFill>
                <a:latin typeface="Open Sans"/>
                <a:ea typeface="Open Sans"/>
                <a:cs typeface="Open Sans"/>
                <a:sym typeface="Open Sans"/>
              </a:rPr>
              <a:t>Le </a:t>
            </a:r>
            <a:r>
              <a:rPr lang="fr-FR" sz="1800" b="1" dirty="0">
                <a:solidFill>
                  <a:schemeClr val="tx1">
                    <a:lumMod val="75000"/>
                    <a:lumOff val="25000"/>
                  </a:schemeClr>
                </a:solidFill>
                <a:latin typeface="Open Sans"/>
                <a:ea typeface="Open Sans"/>
                <a:cs typeface="Open Sans"/>
                <a:sym typeface="Open Sans"/>
              </a:rPr>
              <a:t>lien recherche de Conseils </a:t>
            </a:r>
            <a:r>
              <a:rPr lang="fr-FR" sz="1800" dirty="0">
                <a:solidFill>
                  <a:schemeClr val="tx1">
                    <a:lumMod val="75000"/>
                    <a:lumOff val="25000"/>
                  </a:schemeClr>
                </a:solidFill>
                <a:latin typeface="Open Sans"/>
                <a:ea typeface="Open Sans"/>
                <a:cs typeface="Open Sans"/>
                <a:sym typeface="Open Sans"/>
              </a:rPr>
              <a:t>(</a:t>
            </a:r>
            <a:r>
              <a:rPr lang="en-US" sz="1800" b="1" dirty="0">
                <a:solidFill>
                  <a:schemeClr val="tx1">
                    <a:lumMod val="75000"/>
                    <a:lumOff val="25000"/>
                  </a:schemeClr>
                </a:solidFill>
                <a:latin typeface="Open Sans"/>
                <a:ea typeface="Open Sans"/>
                <a:cs typeface="Open Sans"/>
                <a:sym typeface="Open Sans"/>
              </a:rPr>
              <a:t>Search tips link) </a:t>
            </a:r>
            <a:r>
              <a:rPr lang="fr-FR" sz="1800" dirty="0">
                <a:solidFill>
                  <a:schemeClr val="tx1">
                    <a:lumMod val="75000"/>
                    <a:lumOff val="25000"/>
                  </a:schemeClr>
                </a:solidFill>
                <a:latin typeface="Open Sans"/>
                <a:ea typeface="Open Sans"/>
                <a:cs typeface="Open Sans"/>
                <a:sym typeface="Open Sans"/>
              </a:rPr>
              <a:t>situé sous la fenêtre de la boîte de recherche donne des instructions sur les méthodes les plus efficaces de recherche dans les bases de données </a:t>
            </a:r>
            <a:r>
              <a:rPr lang="fr-FR" sz="1800" dirty="0" err="1">
                <a:solidFill>
                  <a:schemeClr val="tx1">
                    <a:lumMod val="75000"/>
                    <a:lumOff val="25000"/>
                  </a:schemeClr>
                </a:solidFill>
                <a:latin typeface="Open Sans"/>
                <a:ea typeface="Open Sans"/>
                <a:cs typeface="Open Sans"/>
                <a:sym typeface="Open Sans"/>
              </a:rPr>
              <a:t>ProQuest</a:t>
            </a:r>
            <a:r>
              <a:rPr lang="fr-FR" sz="1800" dirty="0">
                <a:solidFill>
                  <a:schemeClr val="tx1">
                    <a:lumMod val="75000"/>
                    <a:lumOff val="25000"/>
                  </a:schemeClr>
                </a:solidFill>
                <a:latin typeface="Open Sans"/>
                <a:ea typeface="Open Sans"/>
                <a:cs typeface="Open Sans"/>
                <a:sym typeface="Open Sans"/>
              </a:rPr>
              <a:t>. </a:t>
            </a:r>
          </a:p>
          <a:p>
            <a:pPr lvl="1" algn="just">
              <a:lnSpc>
                <a:spcPct val="100000"/>
              </a:lnSpc>
              <a:buClr>
                <a:schemeClr val="dk1"/>
              </a:buClr>
            </a:pPr>
            <a:r>
              <a:rPr lang="fr-FR" sz="1400" dirty="0">
                <a:solidFill>
                  <a:schemeClr val="tx1">
                    <a:lumMod val="75000"/>
                    <a:lumOff val="25000"/>
                  </a:schemeClr>
                </a:solidFill>
                <a:latin typeface="Open Sans"/>
                <a:ea typeface="Open Sans"/>
                <a:cs typeface="Open Sans"/>
                <a:sym typeface="Open Sans"/>
              </a:rPr>
              <a:t>Il s'agit notamment de la </a:t>
            </a:r>
            <a:r>
              <a:rPr lang="fr-FR" sz="1400" b="1" dirty="0">
                <a:solidFill>
                  <a:schemeClr val="tx1">
                    <a:lumMod val="75000"/>
                    <a:lumOff val="25000"/>
                  </a:schemeClr>
                </a:solidFill>
                <a:latin typeface="Open Sans"/>
                <a:ea typeface="Open Sans"/>
                <a:cs typeface="Open Sans"/>
                <a:sym typeface="Open Sans"/>
              </a:rPr>
              <a:t>syntaxe de recherche </a:t>
            </a:r>
            <a:r>
              <a:rPr lang="fr-FR" sz="1400" dirty="0">
                <a:solidFill>
                  <a:schemeClr val="tx1">
                    <a:lumMod val="75000"/>
                    <a:lumOff val="25000"/>
                  </a:schemeClr>
                </a:solidFill>
                <a:latin typeface="Open Sans"/>
                <a:ea typeface="Open Sans"/>
                <a:cs typeface="Open Sans"/>
                <a:sym typeface="Open Sans"/>
              </a:rPr>
              <a:t>et des </a:t>
            </a:r>
            <a:r>
              <a:rPr lang="fr-FR" sz="1400" b="1" dirty="0">
                <a:solidFill>
                  <a:schemeClr val="tx1">
                    <a:lumMod val="75000"/>
                    <a:lumOff val="25000"/>
                  </a:schemeClr>
                </a:solidFill>
                <a:latin typeface="Open Sans"/>
                <a:ea typeface="Open Sans"/>
                <a:cs typeface="Open Sans"/>
                <a:sym typeface="Open Sans"/>
              </a:rPr>
              <a:t>codes de champ</a:t>
            </a:r>
            <a:r>
              <a:rPr lang="fr-FR" sz="1400" dirty="0">
                <a:solidFill>
                  <a:schemeClr val="tx1">
                    <a:lumMod val="75000"/>
                    <a:lumOff val="25000"/>
                  </a:schemeClr>
                </a:solidFill>
                <a:latin typeface="Open Sans"/>
                <a:ea typeface="Open Sans"/>
                <a:cs typeface="Open Sans"/>
                <a:sym typeface="Open Sans"/>
              </a:rPr>
              <a:t>, de </a:t>
            </a:r>
            <a:r>
              <a:rPr lang="fr-FR" sz="1400" b="1" dirty="0">
                <a:solidFill>
                  <a:schemeClr val="tx1">
                    <a:lumMod val="75000"/>
                    <a:lumOff val="25000"/>
                  </a:schemeClr>
                </a:solidFill>
                <a:latin typeface="Open Sans"/>
                <a:ea typeface="Open Sans"/>
                <a:cs typeface="Open Sans"/>
                <a:sym typeface="Open Sans"/>
              </a:rPr>
              <a:t>la recherche de base </a:t>
            </a:r>
            <a:r>
              <a:rPr lang="fr-FR" sz="1400" dirty="0">
                <a:solidFill>
                  <a:schemeClr val="tx1">
                    <a:lumMod val="75000"/>
                    <a:lumOff val="25000"/>
                  </a:schemeClr>
                </a:solidFill>
                <a:latin typeface="Open Sans"/>
                <a:ea typeface="Open Sans"/>
                <a:cs typeface="Open Sans"/>
                <a:sym typeface="Open Sans"/>
              </a:rPr>
              <a:t>et de la recherche avancée, des options d'affichage des </a:t>
            </a:r>
            <a:r>
              <a:rPr lang="fr-FR" sz="1400" b="1" dirty="0">
                <a:solidFill>
                  <a:schemeClr val="tx1">
                    <a:lumMod val="75000"/>
                    <a:lumOff val="25000"/>
                  </a:schemeClr>
                </a:solidFill>
                <a:latin typeface="Open Sans"/>
                <a:ea typeface="Open Sans"/>
                <a:cs typeface="Open Sans"/>
                <a:sym typeface="Open Sans"/>
              </a:rPr>
              <a:t>résultats de recherche</a:t>
            </a:r>
            <a:r>
              <a:rPr lang="fr-FR" sz="1400" dirty="0">
                <a:solidFill>
                  <a:schemeClr val="tx1">
                    <a:lumMod val="75000"/>
                    <a:lumOff val="25000"/>
                  </a:schemeClr>
                </a:solidFill>
                <a:latin typeface="Open Sans"/>
                <a:ea typeface="Open Sans"/>
                <a:cs typeface="Open Sans"/>
                <a:sym typeface="Open Sans"/>
              </a:rPr>
              <a:t>, de </a:t>
            </a:r>
            <a:r>
              <a:rPr lang="fr-FR" sz="1400" b="1" dirty="0">
                <a:solidFill>
                  <a:schemeClr val="tx1">
                    <a:lumMod val="75000"/>
                    <a:lumOff val="25000"/>
                  </a:schemeClr>
                </a:solidFill>
                <a:latin typeface="Open Sans"/>
                <a:ea typeface="Open Sans"/>
                <a:cs typeface="Open Sans"/>
                <a:sym typeface="Open Sans"/>
              </a:rPr>
              <a:t>l'affichage des documents</a:t>
            </a:r>
            <a:r>
              <a:rPr lang="fr-FR" sz="1400" dirty="0">
                <a:solidFill>
                  <a:schemeClr val="tx1">
                    <a:lumMod val="75000"/>
                    <a:lumOff val="25000"/>
                  </a:schemeClr>
                </a:solidFill>
                <a:latin typeface="Open Sans"/>
                <a:ea typeface="Open Sans"/>
                <a:cs typeface="Open Sans"/>
                <a:sym typeface="Open Sans"/>
              </a:rPr>
              <a:t> et de </a:t>
            </a:r>
            <a:r>
              <a:rPr lang="fr-FR" sz="1400" b="1" dirty="0">
                <a:solidFill>
                  <a:schemeClr val="tx1">
                    <a:lumMod val="75000"/>
                    <a:lumOff val="25000"/>
                  </a:schemeClr>
                </a:solidFill>
                <a:latin typeface="Open Sans"/>
                <a:ea typeface="Open Sans"/>
                <a:cs typeface="Open Sans"/>
                <a:sym typeface="Open Sans"/>
              </a:rPr>
              <a:t>Ma recherche</a:t>
            </a:r>
            <a:r>
              <a:rPr lang="fr-FR" sz="1400" dirty="0">
                <a:solidFill>
                  <a:schemeClr val="tx1">
                    <a:lumMod val="75000"/>
                    <a:lumOff val="25000"/>
                  </a:schemeClr>
                </a:solidFill>
                <a:latin typeface="Open Sans"/>
                <a:ea typeface="Open Sans"/>
                <a:cs typeface="Open Sans"/>
                <a:sym typeface="Open Sans"/>
              </a:rPr>
              <a:t>. </a:t>
            </a:r>
            <a:endParaRPr lang="en-US" dirty="0">
              <a:solidFill>
                <a:schemeClr val="tx1">
                  <a:lumMod val="75000"/>
                  <a:lumOff val="25000"/>
                </a:schemeClr>
              </a:solidFill>
            </a:endParaRPr>
          </a:p>
          <a:p>
            <a:pPr marL="457200" lvl="0" indent="-228600" algn="just" rtl="0">
              <a:lnSpc>
                <a:spcPct val="100000"/>
              </a:lnSpc>
              <a:spcBef>
                <a:spcPts val="1000"/>
              </a:spcBef>
              <a:spcAft>
                <a:spcPts val="0"/>
              </a:spcAft>
              <a:buClr>
                <a:schemeClr val="dk1"/>
              </a:buClr>
              <a:buSzPts val="2400"/>
              <a:buNone/>
            </a:pPr>
            <a:endParaRPr lang="en-US" sz="1800" dirty="0">
              <a:solidFill>
                <a:schemeClr val="dk1"/>
              </a:solidFill>
              <a:latin typeface="Open Sans"/>
              <a:ea typeface="Open Sans"/>
              <a:cs typeface="Open Sans"/>
              <a:sym typeface="Open Sans"/>
            </a:endParaRPr>
          </a:p>
        </p:txBody>
      </p:sp>
      <p:pic>
        <p:nvPicPr>
          <p:cNvPr id="247" name="Google Shape;247;p26" descr="https://lh3.googleusercontent.com/hN7LmGYnVdi-GfgTNEZ5K-yRBd3Of6Nz7KV-a6zjNDXxycMlUQ6DKuwNOrNgeeM26zEf6Iadhd53uW_yBCrKJ9Djb0_od0JQGtzsfSGwyp6VTCXJQ4-GLHUQfrp-0k74_ItvVoI"/>
          <p:cNvPicPr preferRelativeResize="0"/>
          <p:nvPr/>
        </p:nvPicPr>
        <p:blipFill rotWithShape="1">
          <a:blip r:embed="rId3">
            <a:alphaModFix/>
          </a:blip>
          <a:srcRect/>
          <a:stretch/>
        </p:blipFill>
        <p:spPr>
          <a:xfrm>
            <a:off x="5545983" y="2098447"/>
            <a:ext cx="6646018" cy="4204382"/>
          </a:xfrm>
          <a:prstGeom prst="rect">
            <a:avLst/>
          </a:prstGeom>
          <a:noFill/>
          <a:ln>
            <a:noFill/>
          </a:ln>
        </p:spPr>
      </p:pic>
      <p:sp>
        <p:nvSpPr>
          <p:cNvPr id="248" name="Google Shape;248;p26"/>
          <p:cNvSpPr/>
          <p:nvPr/>
        </p:nvSpPr>
        <p:spPr>
          <a:xfrm>
            <a:off x="11466286" y="3512457"/>
            <a:ext cx="551543" cy="290286"/>
          </a:xfrm>
          <a:prstGeom prst="rect">
            <a:avLst/>
          </a:prstGeom>
          <a:no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49" name="Google Shape;249;p26"/>
          <p:cNvCxnSpPr/>
          <p:nvPr/>
        </p:nvCxnSpPr>
        <p:spPr>
          <a:xfrm rot="10800000" flipH="1">
            <a:off x="4154150" y="2774900"/>
            <a:ext cx="1533300" cy="417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431053" y="398079"/>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sz="3600" dirty="0" err="1">
                <a:solidFill>
                  <a:srgbClr val="586F7C"/>
                </a:solidFill>
                <a:latin typeface="Open Sans"/>
                <a:ea typeface="Open Sans"/>
                <a:cs typeface="Open Sans"/>
                <a:sym typeface="Open Sans"/>
              </a:rPr>
              <a:t>Contenu</a:t>
            </a:r>
            <a:endParaRPr sz="3600"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rgbClr val="000000"/>
              </a:buClr>
              <a:buSzPts val="1800"/>
              <a:buFont typeface="Arial"/>
              <a:buChar char="•"/>
            </a:pPr>
            <a:r>
              <a:rPr lang="en-US" sz="1800" dirty="0">
                <a:solidFill>
                  <a:schemeClr val="tx1"/>
                </a:solidFill>
                <a:latin typeface="Open Sans"/>
                <a:ea typeface="Open Sans"/>
                <a:cs typeface="Open Sans"/>
                <a:sym typeface="Open Sans"/>
              </a:rPr>
              <a:t>Introduction</a:t>
            </a:r>
            <a:endParaRPr dirty="0">
              <a:solidFill>
                <a:schemeClr val="tx1"/>
              </a:solidFill>
            </a:endParaRPr>
          </a:p>
          <a:p>
            <a:pPr marL="228600" lvl="0" indent="-228600">
              <a:buClr>
                <a:srgbClr val="000000"/>
              </a:buClr>
              <a:buSzPts val="1800"/>
              <a:buFont typeface="Arial"/>
              <a:buChar char="•"/>
            </a:pPr>
            <a:r>
              <a:rPr lang="en-US" sz="1800" dirty="0">
                <a:solidFill>
                  <a:schemeClr val="tx1"/>
                </a:solidFill>
                <a:latin typeface="Open Sans"/>
                <a:ea typeface="Open Sans"/>
                <a:cs typeface="Open Sans"/>
                <a:sym typeface="Open Sans"/>
              </a:rPr>
              <a:t>Index </a:t>
            </a:r>
            <a:r>
              <a:rPr lang="en-US" sz="1800" dirty="0" err="1">
                <a:solidFill>
                  <a:schemeClr val="tx1"/>
                </a:solidFill>
                <a:latin typeface="Open Sans"/>
                <a:ea typeface="Open Sans"/>
                <a:cs typeface="Open Sans"/>
                <a:sym typeface="Open Sans"/>
              </a:rPr>
              <a:t>Environnement</a:t>
            </a:r>
            <a:r>
              <a:rPr lang="en-US" sz="1800" dirty="0">
                <a:solidFill>
                  <a:schemeClr val="tx1"/>
                </a:solidFill>
                <a:latin typeface="Open Sans"/>
                <a:ea typeface="Open Sans"/>
                <a:cs typeface="Open Sans"/>
                <a:sym typeface="Open Sans"/>
              </a:rPr>
              <a:t> 	</a:t>
            </a:r>
            <a:endParaRPr dirty="0">
              <a:solidFill>
                <a:schemeClr val="tx1"/>
              </a:solidFill>
            </a:endParaRPr>
          </a:p>
          <a:p>
            <a:pPr marL="685800" lvl="1" indent="-228600">
              <a:spcBef>
                <a:spcPts val="500"/>
              </a:spcBef>
              <a:buClr>
                <a:srgbClr val="000000"/>
              </a:buClr>
              <a:buSzPts val="1600"/>
              <a:buFont typeface="Arial"/>
              <a:buChar char="•"/>
            </a:pPr>
            <a:r>
              <a:rPr lang="en-US" sz="1600" dirty="0" err="1">
                <a:solidFill>
                  <a:schemeClr val="tx1"/>
                </a:solidFill>
                <a:latin typeface="Open Sans"/>
                <a:ea typeface="Open Sans"/>
                <a:cs typeface="Open Sans"/>
                <a:sym typeface="Open Sans"/>
              </a:rPr>
              <a:t>Accès</a:t>
            </a:r>
            <a:r>
              <a:rPr lang="en-US" sz="1600" dirty="0">
                <a:solidFill>
                  <a:schemeClr val="tx1"/>
                </a:solidFill>
                <a:latin typeface="Open Sans"/>
                <a:ea typeface="Open Sans"/>
                <a:cs typeface="Open Sans"/>
                <a:sym typeface="Open Sans"/>
              </a:rPr>
              <a:t> à “</a:t>
            </a:r>
            <a:r>
              <a:rPr lang="fr-FR" sz="1600" dirty="0">
                <a:solidFill>
                  <a:schemeClr val="tx1"/>
                </a:solidFill>
                <a:latin typeface="Open Sans"/>
                <a:ea typeface="Open Sans"/>
                <a:cs typeface="Open Sans"/>
                <a:sym typeface="Open Sans"/>
              </a:rPr>
              <a:t>Index environnemental</a:t>
            </a:r>
            <a:r>
              <a:rPr lang="en-US" sz="1600" dirty="0">
                <a:solidFill>
                  <a:schemeClr val="tx1"/>
                </a:solidFill>
                <a:latin typeface="Open Sans"/>
                <a:ea typeface="Open Sans"/>
                <a:cs typeface="Open Sans"/>
                <a:sym typeface="Open Sans"/>
              </a:rPr>
              <a:t>”	</a:t>
            </a:r>
            <a:endParaRPr dirty="0">
              <a:solidFill>
                <a:schemeClr val="tx1"/>
              </a:solidFill>
            </a:endParaRPr>
          </a:p>
          <a:p>
            <a:pPr marL="685800" lvl="1" indent="-228600">
              <a:spcBef>
                <a:spcPts val="500"/>
              </a:spcBef>
              <a:buClr>
                <a:srgbClr val="000000"/>
              </a:buClr>
              <a:buSzPts val="1600"/>
              <a:buFont typeface="Arial"/>
              <a:buChar char="•"/>
            </a:pPr>
            <a:r>
              <a:rPr lang="en-US" sz="1600" dirty="0">
                <a:solidFill>
                  <a:schemeClr val="tx1"/>
                </a:solidFill>
                <a:latin typeface="Open Sans"/>
                <a:ea typeface="Open Sans"/>
                <a:cs typeface="Open Sans"/>
                <a:sym typeface="Open Sans"/>
              </a:rPr>
              <a:t>Recherche dans “</a:t>
            </a:r>
            <a:r>
              <a:rPr lang="fr-FR" sz="1600" dirty="0">
                <a:solidFill>
                  <a:schemeClr val="tx1"/>
                </a:solidFill>
                <a:latin typeface="Open Sans"/>
                <a:ea typeface="Open Sans"/>
                <a:cs typeface="Open Sans"/>
                <a:sym typeface="Open Sans"/>
              </a:rPr>
              <a:t>Index environnemental</a:t>
            </a:r>
            <a:r>
              <a:rPr lang="en-US" sz="1600" dirty="0">
                <a:solidFill>
                  <a:schemeClr val="tx1"/>
                </a:solidFill>
                <a:latin typeface="Open Sans"/>
                <a:ea typeface="Open Sans"/>
                <a:cs typeface="Open Sans"/>
                <a:sym typeface="Open Sans"/>
              </a:rPr>
              <a:t>”	</a:t>
            </a:r>
            <a:endParaRPr dirty="0">
              <a:solidFill>
                <a:schemeClr val="tx1"/>
              </a:solidFill>
            </a:endParaRPr>
          </a:p>
          <a:p>
            <a:pPr marL="228600" lvl="0" indent="-228600" algn="l" rtl="0">
              <a:lnSpc>
                <a:spcPct val="90000"/>
              </a:lnSpc>
              <a:spcBef>
                <a:spcPts val="1000"/>
              </a:spcBef>
              <a:spcAft>
                <a:spcPts val="0"/>
              </a:spcAft>
              <a:buClr>
                <a:srgbClr val="000000"/>
              </a:buClr>
              <a:buSzPts val="1800"/>
              <a:buFont typeface="Arial"/>
              <a:buChar char="•"/>
            </a:pPr>
            <a:r>
              <a:rPr lang="en-US" sz="1800" dirty="0">
                <a:solidFill>
                  <a:schemeClr val="tx1"/>
                </a:solidFill>
                <a:latin typeface="Open Sans"/>
                <a:ea typeface="Open Sans"/>
                <a:cs typeface="Open Sans"/>
                <a:sym typeface="Open Sans"/>
              </a:rPr>
              <a:t>Environmental Science Collection	</a:t>
            </a:r>
            <a:endParaRPr dirty="0">
              <a:solidFill>
                <a:schemeClr val="tx1"/>
              </a:solidFill>
            </a:endParaRPr>
          </a:p>
          <a:p>
            <a:pPr marL="685800" lvl="1" indent="-228600">
              <a:spcBef>
                <a:spcPts val="500"/>
              </a:spcBef>
              <a:buClr>
                <a:srgbClr val="000000"/>
              </a:buClr>
              <a:buSzPts val="1600"/>
              <a:buFont typeface="Arial"/>
              <a:buChar char="•"/>
            </a:pPr>
            <a:r>
              <a:rPr lang="en-US" sz="1600" dirty="0" err="1">
                <a:solidFill>
                  <a:schemeClr val="tx1"/>
                </a:solidFill>
                <a:latin typeface="Open Sans"/>
                <a:ea typeface="Open Sans"/>
                <a:cs typeface="Open Sans"/>
                <a:sym typeface="Open Sans"/>
              </a:rPr>
              <a:t>Accès</a:t>
            </a:r>
            <a:r>
              <a:rPr lang="en-US" sz="1600" dirty="0">
                <a:solidFill>
                  <a:schemeClr val="tx1"/>
                </a:solidFill>
                <a:latin typeface="Open Sans"/>
                <a:ea typeface="Open Sans"/>
                <a:cs typeface="Open Sans"/>
                <a:sym typeface="Open Sans"/>
              </a:rPr>
              <a:t> à “</a:t>
            </a:r>
            <a:r>
              <a:rPr lang="fr-FR" sz="1600" dirty="0">
                <a:solidFill>
                  <a:schemeClr val="tx1"/>
                </a:solidFill>
                <a:latin typeface="Open Sans"/>
                <a:ea typeface="Open Sans"/>
                <a:cs typeface="Open Sans"/>
                <a:sym typeface="Open Sans"/>
              </a:rPr>
              <a:t>Collection des sciences de l'environnement </a:t>
            </a:r>
            <a:r>
              <a:rPr lang="en-US" sz="1600" dirty="0">
                <a:solidFill>
                  <a:schemeClr val="tx1"/>
                </a:solidFill>
                <a:latin typeface="Open Sans"/>
                <a:ea typeface="Open Sans"/>
                <a:cs typeface="Open Sans"/>
                <a:sym typeface="Open Sans"/>
              </a:rPr>
              <a:t>”	</a:t>
            </a:r>
            <a:endParaRPr dirty="0">
              <a:solidFill>
                <a:schemeClr val="tx1"/>
              </a:solidFill>
            </a:endParaRPr>
          </a:p>
          <a:p>
            <a:pPr marL="685800" lvl="1" indent="-228600">
              <a:spcBef>
                <a:spcPts val="500"/>
              </a:spcBef>
              <a:buClr>
                <a:srgbClr val="000000"/>
              </a:buClr>
              <a:buSzPts val="1600"/>
              <a:buFont typeface="Arial"/>
              <a:buChar char="•"/>
            </a:pPr>
            <a:r>
              <a:rPr lang="en-US" sz="1600" dirty="0">
                <a:solidFill>
                  <a:schemeClr val="tx1"/>
                </a:solidFill>
                <a:latin typeface="Open Sans"/>
                <a:ea typeface="Open Sans"/>
                <a:cs typeface="Open Sans"/>
                <a:sym typeface="Open Sans"/>
              </a:rPr>
              <a:t>Recherche dans “</a:t>
            </a:r>
            <a:r>
              <a:rPr lang="fr-FR" sz="1600" dirty="0">
                <a:solidFill>
                  <a:schemeClr val="tx1"/>
                </a:solidFill>
                <a:latin typeface="Open Sans"/>
                <a:ea typeface="Open Sans"/>
                <a:cs typeface="Open Sans"/>
                <a:sym typeface="Open Sans"/>
              </a:rPr>
              <a:t>Collection des sciences de l'environnement </a:t>
            </a:r>
            <a:r>
              <a:rPr lang="en-US" sz="1600" dirty="0">
                <a:solidFill>
                  <a:schemeClr val="tx1"/>
                </a:solidFill>
                <a:latin typeface="Open Sans"/>
                <a:ea typeface="Open Sans"/>
                <a:cs typeface="Open Sans"/>
                <a:sym typeface="Open Sans"/>
              </a:rPr>
              <a:t>”</a:t>
            </a:r>
            <a:endParaRPr dirty="0">
              <a:solidFill>
                <a:schemeClr val="tx1"/>
              </a:solidFill>
            </a:endParaRPr>
          </a:p>
          <a:p>
            <a:pPr marL="685800" lvl="1" indent="-228600">
              <a:spcBef>
                <a:spcPts val="500"/>
              </a:spcBef>
              <a:buClr>
                <a:srgbClr val="000000"/>
              </a:buClr>
              <a:buSzPts val="1600"/>
              <a:buFont typeface="Arial"/>
              <a:buChar char="•"/>
            </a:pPr>
            <a:r>
              <a:rPr lang="fr-FR" sz="1600" dirty="0">
                <a:solidFill>
                  <a:schemeClr val="tx1"/>
                </a:solidFill>
                <a:latin typeface="Open Sans"/>
                <a:ea typeface="Open Sans"/>
                <a:cs typeface="Open Sans"/>
                <a:sym typeface="Open Sans"/>
              </a:rPr>
              <a:t>Recherche en ligne de commande</a:t>
            </a:r>
            <a:endParaRPr dirty="0">
              <a:solidFill>
                <a:schemeClr val="tx1"/>
              </a:solidFill>
            </a:endParaRPr>
          </a:p>
          <a:p>
            <a:pPr marL="228600" lvl="0" indent="-228600" algn="l" rtl="0">
              <a:lnSpc>
                <a:spcPct val="90000"/>
              </a:lnSpc>
              <a:spcBef>
                <a:spcPts val="1000"/>
              </a:spcBef>
              <a:spcAft>
                <a:spcPts val="0"/>
              </a:spcAft>
              <a:buClr>
                <a:srgbClr val="000000"/>
              </a:buClr>
              <a:buSzPts val="1800"/>
              <a:buFont typeface="Arial"/>
              <a:buChar char="•"/>
            </a:pPr>
            <a:r>
              <a:rPr lang="en-US" sz="1800" dirty="0">
                <a:solidFill>
                  <a:schemeClr val="tx1"/>
                </a:solidFill>
                <a:latin typeface="Open Sans"/>
                <a:ea typeface="Open Sans"/>
                <a:cs typeface="Open Sans"/>
                <a:sym typeface="Open Sans"/>
              </a:rPr>
              <a:t>Meteorological Monographs</a:t>
            </a:r>
            <a:endParaRPr dirty="0">
              <a:solidFill>
                <a:schemeClr val="tx1"/>
              </a:solidFill>
            </a:endParaRPr>
          </a:p>
          <a:p>
            <a:pPr marL="685800" lvl="1" indent="-228600">
              <a:spcBef>
                <a:spcPts val="500"/>
              </a:spcBef>
              <a:buClr>
                <a:srgbClr val="000000"/>
              </a:buClr>
              <a:buSzPts val="1600"/>
              <a:buFont typeface="Arial"/>
              <a:buChar char="•"/>
            </a:pPr>
            <a:r>
              <a:rPr lang="en-US" sz="1600" dirty="0" err="1">
                <a:solidFill>
                  <a:schemeClr val="tx1"/>
                </a:solidFill>
                <a:latin typeface="Open Sans"/>
                <a:ea typeface="Open Sans"/>
                <a:cs typeface="Open Sans"/>
                <a:sym typeface="Open Sans"/>
              </a:rPr>
              <a:t>Accès</a:t>
            </a:r>
            <a:r>
              <a:rPr lang="en-US" sz="1600" dirty="0">
                <a:solidFill>
                  <a:schemeClr val="tx1"/>
                </a:solidFill>
                <a:latin typeface="Open Sans"/>
                <a:ea typeface="Open Sans"/>
                <a:cs typeface="Open Sans"/>
                <a:sym typeface="Open Sans"/>
              </a:rPr>
              <a:t> et recherche dans “</a:t>
            </a:r>
            <a:r>
              <a:rPr lang="fr-FR" sz="1600" dirty="0">
                <a:solidFill>
                  <a:schemeClr val="tx1"/>
                </a:solidFill>
                <a:latin typeface="Open Sans"/>
                <a:ea typeface="Open Sans"/>
                <a:cs typeface="Open Sans"/>
                <a:sym typeface="Open Sans"/>
              </a:rPr>
              <a:t>Monographies météorologiques</a:t>
            </a:r>
            <a:r>
              <a:rPr lang="en-US" sz="1600" dirty="0">
                <a:solidFill>
                  <a:schemeClr val="tx1"/>
                </a:solidFill>
                <a:latin typeface="Open Sans"/>
                <a:ea typeface="Open Sans"/>
                <a:cs typeface="Open Sans"/>
                <a:sym typeface="Open Sans"/>
              </a:rPr>
              <a:t>”	</a:t>
            </a:r>
            <a:endParaRPr dirty="0">
              <a:solidFill>
                <a:schemeClr val="tx1"/>
              </a:solidFill>
            </a:endParaRPr>
          </a:p>
          <a:p>
            <a:pPr marL="685800" lvl="1" indent="-228600">
              <a:spcBef>
                <a:spcPts val="500"/>
              </a:spcBef>
              <a:buClr>
                <a:srgbClr val="000000"/>
              </a:buClr>
              <a:buSzPts val="1600"/>
              <a:buFont typeface="Arial"/>
              <a:buChar char="•"/>
            </a:pPr>
            <a:r>
              <a:rPr lang="en-US" sz="1600" dirty="0" err="1">
                <a:solidFill>
                  <a:schemeClr val="tx1"/>
                </a:solidFill>
                <a:latin typeface="Open Sans"/>
                <a:ea typeface="Open Sans"/>
                <a:cs typeface="Open Sans"/>
                <a:sym typeface="Open Sans"/>
              </a:rPr>
              <a:t>Accès</a:t>
            </a:r>
            <a:r>
              <a:rPr lang="en-US" sz="1600" dirty="0">
                <a:solidFill>
                  <a:schemeClr val="tx1"/>
                </a:solidFill>
                <a:latin typeface="Open Sans"/>
                <a:ea typeface="Open Sans"/>
                <a:cs typeface="Open Sans"/>
                <a:sym typeface="Open Sans"/>
              </a:rPr>
              <a:t> et recherche dans “</a:t>
            </a:r>
            <a:r>
              <a:rPr lang="fr-FR" sz="1600" dirty="0">
                <a:solidFill>
                  <a:schemeClr val="tx1"/>
                </a:solidFill>
                <a:latin typeface="Open Sans"/>
                <a:ea typeface="Open Sans"/>
                <a:cs typeface="Open Sans"/>
                <a:sym typeface="Open Sans"/>
              </a:rPr>
              <a:t>Monographies météorologiques » </a:t>
            </a:r>
            <a:r>
              <a:rPr lang="en-US" sz="1600" dirty="0">
                <a:solidFill>
                  <a:schemeClr val="tx1"/>
                </a:solidFill>
                <a:latin typeface="Open Sans"/>
                <a:ea typeface="Open Sans"/>
                <a:cs typeface="Open Sans"/>
                <a:sym typeface="Open Sans"/>
              </a:rPr>
              <a:t>	</a:t>
            </a:r>
            <a:endParaRPr dirty="0">
              <a:solidFill>
                <a:schemeClr val="tx1"/>
              </a:solidFill>
            </a:endParaRPr>
          </a:p>
          <a:p>
            <a:pPr marL="685800" lvl="1" indent="-228600">
              <a:spcBef>
                <a:spcPts val="500"/>
              </a:spcBef>
              <a:buClr>
                <a:srgbClr val="000000"/>
              </a:buClr>
              <a:buSzPts val="1600"/>
              <a:buFont typeface="Arial"/>
              <a:buChar char="•"/>
            </a:pPr>
            <a:r>
              <a:rPr lang="en-US" sz="1600" dirty="0">
                <a:solidFill>
                  <a:schemeClr val="tx1"/>
                </a:solidFill>
                <a:latin typeface="Open Sans"/>
                <a:ea typeface="Open Sans"/>
                <a:cs typeface="Open Sans"/>
                <a:sym typeface="Open Sans"/>
              </a:rPr>
              <a:t>Recherche </a:t>
            </a:r>
            <a:r>
              <a:rPr lang="en-US" sz="1600" dirty="0" err="1">
                <a:solidFill>
                  <a:schemeClr val="tx1"/>
                </a:solidFill>
                <a:latin typeface="Open Sans"/>
                <a:ea typeface="Open Sans"/>
                <a:cs typeface="Open Sans"/>
                <a:sym typeface="Open Sans"/>
              </a:rPr>
              <a:t>avancée</a:t>
            </a:r>
            <a:endParaRPr dirty="0">
              <a:solidFill>
                <a:schemeClr val="tx1"/>
              </a:solidFill>
            </a:endParaRPr>
          </a:p>
          <a:p>
            <a:pPr marL="228600" lvl="0" indent="-228600">
              <a:buClr>
                <a:srgbClr val="000000"/>
              </a:buClr>
              <a:buSzPts val="1800"/>
              <a:buFont typeface="Arial"/>
              <a:buChar char="•"/>
            </a:pPr>
            <a:r>
              <a:rPr lang="fr-FR" sz="1800" dirty="0">
                <a:solidFill>
                  <a:schemeClr val="tx1"/>
                </a:solidFill>
                <a:latin typeface="Open Sans"/>
                <a:ea typeface="Open Sans"/>
                <a:cs typeface="Open Sans"/>
                <a:sym typeface="Open Sans"/>
              </a:rPr>
              <a:t>Ressources Internet (bases de données et passerelles) pour la recherche sur l’environnement</a:t>
            </a:r>
            <a:endParaRPr dirty="0">
              <a:solidFill>
                <a:schemeClr val="tx1"/>
              </a:solidFill>
            </a:endParaRPr>
          </a:p>
          <a:p>
            <a:pPr marL="228600" lvl="0" indent="-228600" algn="l" rtl="0">
              <a:lnSpc>
                <a:spcPct val="90000"/>
              </a:lnSpc>
              <a:spcBef>
                <a:spcPts val="1000"/>
              </a:spcBef>
              <a:spcAft>
                <a:spcPts val="0"/>
              </a:spcAft>
              <a:buClr>
                <a:srgbClr val="000000"/>
              </a:buClr>
              <a:buSzPts val="1800"/>
              <a:buFont typeface="Arial"/>
              <a:buChar char="•"/>
            </a:pPr>
            <a:r>
              <a:rPr lang="en-US" sz="1800" dirty="0">
                <a:solidFill>
                  <a:schemeClr val="tx1"/>
                </a:solidFill>
                <a:latin typeface="Open Sans"/>
                <a:ea typeface="Open Sans"/>
                <a:cs typeface="Open Sans"/>
                <a:sym typeface="Open Sans"/>
              </a:rPr>
              <a:t>Résumé</a:t>
            </a:r>
            <a:endParaRPr sz="1800" dirty="0">
              <a:solidFill>
                <a:schemeClr val="tx1"/>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r>
              <a:rPr lang="en-US" sz="1200" dirty="0"/>
              <a:t>v1.5 </a:t>
            </a:r>
            <a:r>
              <a:rPr lang="en-US" sz="1200" dirty="0" err="1"/>
              <a:t>avril</a:t>
            </a:r>
            <a:r>
              <a:rPr lang="en-US" sz="1200" dirty="0"/>
              <a:t> 2023</a:t>
            </a: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buSzPts val="1200"/>
            </a:pPr>
            <a:r>
              <a:rPr lang="fr-FR" sz="1200" dirty="0"/>
              <a:t>Ce travail est sous licence Creative Commons </a:t>
            </a:r>
            <a:r>
              <a:rPr lang="fr-FR" sz="1200" dirty="0">
                <a:hlinkClick r:id="rId4"/>
              </a:rPr>
              <a:t>Attribution-</a:t>
            </a:r>
            <a:r>
              <a:rPr lang="fr-FR" sz="1200" dirty="0" err="1">
                <a:hlinkClick r:id="rId4"/>
              </a:rPr>
              <a:t>ShareAlike</a:t>
            </a:r>
            <a:r>
              <a:rPr lang="fr-FR" sz="1200" dirty="0">
                <a:hlinkClick r:id="rId4"/>
              </a:rPr>
              <a:t> 4.0 International</a:t>
            </a:r>
            <a:r>
              <a:rPr lang="fr-FR" sz="1200" dirty="0"/>
              <a:t> </a:t>
            </a:r>
            <a:r>
              <a:rPr lang="en-US" sz="1200" b="0" i="0" u="none" strike="noStrike" cap="none" dirty="0">
                <a:solidFill>
                  <a:srgbClr val="000000"/>
                </a:solidFill>
                <a:latin typeface="Arial"/>
                <a:ea typeface="Arial"/>
                <a:cs typeface="Arial"/>
                <a:sym typeface="Arial"/>
              </a:rPr>
              <a:t>(CC BY-SA 4.0)</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7"/>
          <p:cNvSpPr txBox="1">
            <a:spLocks noGrp="1"/>
          </p:cNvSpPr>
          <p:nvPr>
            <p:ph type="title"/>
          </p:nvPr>
        </p:nvSpPr>
        <p:spPr>
          <a:xfrm>
            <a:off x="0" y="378812"/>
            <a:ext cx="8917757" cy="1080900"/>
          </a:xfrm>
          <a:prstGeom prst="rect">
            <a:avLst/>
          </a:prstGeom>
          <a:noFill/>
          <a:ln>
            <a:noFill/>
          </a:ln>
        </p:spPr>
        <p:txBody>
          <a:bodyPr spcFirstLastPara="1" wrap="square" lIns="91425" tIns="45700" rIns="91425" bIns="45700" anchor="ctr" anchorCtr="0">
            <a:noAutofit/>
          </a:bodyPr>
          <a:lstStyle/>
          <a:p>
            <a:pPr lvl="0"/>
            <a:r>
              <a:rPr lang="fr-FR" sz="3600" dirty="0">
                <a:solidFill>
                  <a:srgbClr val="586F7C"/>
                </a:solidFill>
                <a:latin typeface="Open Sans"/>
                <a:ea typeface="Open Sans"/>
                <a:cs typeface="Open Sans"/>
                <a:sym typeface="Open Sans"/>
              </a:rPr>
              <a:t>Recherche dans la collection des sciences de l'environnement (suite)</a:t>
            </a:r>
            <a:endParaRPr sz="3600" dirty="0">
              <a:latin typeface="Open Sans"/>
              <a:ea typeface="Open Sans"/>
              <a:cs typeface="Open Sans"/>
              <a:sym typeface="Open Sans"/>
            </a:endParaRPr>
          </a:p>
        </p:txBody>
      </p:sp>
      <p:sp>
        <p:nvSpPr>
          <p:cNvPr id="256" name="Google Shape;256;p27"/>
          <p:cNvSpPr txBox="1">
            <a:spLocks noGrp="1"/>
          </p:cNvSpPr>
          <p:nvPr>
            <p:ph type="body" idx="1"/>
          </p:nvPr>
        </p:nvSpPr>
        <p:spPr>
          <a:xfrm>
            <a:off x="-75416" y="1729461"/>
            <a:ext cx="11660958" cy="4749727"/>
          </a:xfrm>
          <a:prstGeom prst="rect">
            <a:avLst/>
          </a:prstGeom>
          <a:noFill/>
          <a:ln>
            <a:noFill/>
          </a:ln>
        </p:spPr>
        <p:txBody>
          <a:bodyPr spcFirstLastPara="1" wrap="square" lIns="91425" tIns="45700" rIns="91425" bIns="45700" anchor="t" anchorCtr="0">
            <a:noAutofit/>
          </a:bodyPr>
          <a:lstStyle/>
          <a:p>
            <a:pPr lvl="0" algn="just">
              <a:lnSpc>
                <a:spcPct val="100000"/>
              </a:lnSpc>
              <a:buClr>
                <a:schemeClr val="dk1"/>
              </a:buClr>
            </a:pPr>
            <a:r>
              <a:rPr lang="fr-FR" sz="1800" dirty="0">
                <a:solidFill>
                  <a:schemeClr val="dk1"/>
                </a:solidFill>
                <a:latin typeface="Open Sans"/>
                <a:ea typeface="Open Sans"/>
                <a:cs typeface="Open Sans"/>
                <a:sym typeface="Open Sans"/>
              </a:rPr>
              <a:t>La fonctionnalité </a:t>
            </a:r>
            <a:r>
              <a:rPr lang="fr-FR" sz="1800" b="1" dirty="0">
                <a:solidFill>
                  <a:schemeClr val="dk1"/>
                </a:solidFill>
                <a:latin typeface="Open Sans"/>
                <a:ea typeface="Open Sans"/>
                <a:cs typeface="Open Sans"/>
                <a:sym typeface="Open Sans"/>
              </a:rPr>
              <a:t>Ma recherche </a:t>
            </a:r>
            <a:r>
              <a:rPr lang="fr-FR" sz="1800" dirty="0">
                <a:solidFill>
                  <a:schemeClr val="dk1"/>
                </a:solidFill>
                <a:latin typeface="Open Sans"/>
                <a:ea typeface="Open Sans"/>
                <a:cs typeface="Open Sans"/>
                <a:sym typeface="Open Sans"/>
              </a:rPr>
              <a:t>permet à l'utilisateur d'enregistrer, de gérer et d'organiser le contenu et les documents trouvés dans </a:t>
            </a:r>
            <a:r>
              <a:rPr lang="fr-FR" sz="1800" dirty="0" err="1">
                <a:solidFill>
                  <a:schemeClr val="dk1"/>
                </a:solidFill>
                <a:latin typeface="Open Sans"/>
                <a:ea typeface="Open Sans"/>
                <a:cs typeface="Open Sans"/>
                <a:sym typeface="Open Sans"/>
              </a:rPr>
              <a:t>ProQuest</a:t>
            </a:r>
            <a:r>
              <a:rPr lang="fr-FR" sz="1800" dirty="0">
                <a:solidFill>
                  <a:schemeClr val="dk1"/>
                </a:solidFill>
                <a:latin typeface="Open Sans"/>
                <a:ea typeface="Open Sans"/>
                <a:cs typeface="Open Sans"/>
                <a:sym typeface="Open Sans"/>
              </a:rPr>
              <a:t> grâce à la création d'un compte </a:t>
            </a:r>
            <a:r>
              <a:rPr lang="fr-FR" sz="1800" dirty="0" err="1">
                <a:solidFill>
                  <a:schemeClr val="dk1"/>
                </a:solidFill>
                <a:latin typeface="Open Sans"/>
                <a:ea typeface="Open Sans"/>
                <a:cs typeface="Open Sans"/>
                <a:sym typeface="Open Sans"/>
              </a:rPr>
              <a:t>ProQuest</a:t>
            </a:r>
            <a:r>
              <a:rPr lang="en-US" sz="1800" dirty="0">
                <a:solidFill>
                  <a:schemeClr val="dk1"/>
                </a:solidFill>
                <a:latin typeface="Open Sans"/>
                <a:ea typeface="Open Sans"/>
                <a:cs typeface="Open Sans"/>
                <a:sym typeface="Open Sans"/>
              </a:rPr>
              <a:t>. </a:t>
            </a:r>
            <a:endParaRPr sz="1800" dirty="0">
              <a:solidFill>
                <a:schemeClr val="dk1"/>
              </a:solidFill>
              <a:latin typeface="Open Sans"/>
              <a:ea typeface="Open Sans"/>
              <a:cs typeface="Open Sans"/>
              <a:sym typeface="Open Sans"/>
            </a:endParaRPr>
          </a:p>
          <a:p>
            <a:pPr lvl="0" algn="just">
              <a:lnSpc>
                <a:spcPct val="100000"/>
              </a:lnSpc>
              <a:buClr>
                <a:schemeClr val="dk1"/>
              </a:buClr>
            </a:pPr>
            <a:r>
              <a:rPr lang="fr-FR" sz="1800" dirty="0">
                <a:solidFill>
                  <a:schemeClr val="dk1"/>
                </a:solidFill>
                <a:latin typeface="Open Sans"/>
                <a:ea typeface="Open Sans"/>
                <a:cs typeface="Open Sans"/>
                <a:sym typeface="Open Sans"/>
              </a:rPr>
              <a:t>La </a:t>
            </a:r>
            <a:r>
              <a:rPr lang="fr-FR" sz="1800" b="1" dirty="0">
                <a:solidFill>
                  <a:schemeClr val="dk1"/>
                </a:solidFill>
                <a:latin typeface="Open Sans"/>
                <a:ea typeface="Open Sans"/>
                <a:cs typeface="Open Sans"/>
                <a:sym typeface="Open Sans"/>
              </a:rPr>
              <a:t>zone de recherche de base </a:t>
            </a:r>
            <a:r>
              <a:rPr lang="fr-FR" sz="1800" dirty="0">
                <a:solidFill>
                  <a:schemeClr val="dk1"/>
                </a:solidFill>
                <a:latin typeface="Open Sans"/>
                <a:ea typeface="Open Sans"/>
                <a:cs typeface="Open Sans"/>
                <a:sym typeface="Open Sans"/>
              </a:rPr>
              <a:t>permet à l'utilisateur de limiter ses recherches au contenu en </a:t>
            </a:r>
            <a:r>
              <a:rPr lang="fr-FR" sz="1800" b="1" dirty="0">
                <a:solidFill>
                  <a:schemeClr val="dk1"/>
                </a:solidFill>
                <a:latin typeface="Open Sans"/>
                <a:ea typeface="Open Sans"/>
                <a:cs typeface="Open Sans"/>
                <a:sym typeface="Open Sans"/>
              </a:rPr>
              <a:t>texte intégral</a:t>
            </a:r>
            <a:r>
              <a:rPr lang="fr-FR" sz="1800" dirty="0">
                <a:solidFill>
                  <a:schemeClr val="dk1"/>
                </a:solidFill>
                <a:latin typeface="Open Sans"/>
                <a:ea typeface="Open Sans"/>
                <a:cs typeface="Open Sans"/>
                <a:sym typeface="Open Sans"/>
              </a:rPr>
              <a:t>, au contenu </a:t>
            </a:r>
            <a:r>
              <a:rPr lang="fr-FR" sz="1800" b="1" dirty="0">
                <a:solidFill>
                  <a:schemeClr val="dk1"/>
                </a:solidFill>
                <a:latin typeface="Open Sans"/>
                <a:ea typeface="Open Sans"/>
                <a:cs typeface="Open Sans"/>
                <a:sym typeface="Open Sans"/>
              </a:rPr>
              <a:t>évalué par les pairs </a:t>
            </a:r>
            <a:r>
              <a:rPr lang="fr-FR" sz="1800" dirty="0">
                <a:solidFill>
                  <a:schemeClr val="dk1"/>
                </a:solidFill>
                <a:latin typeface="Open Sans"/>
                <a:ea typeface="Open Sans"/>
                <a:cs typeface="Open Sans"/>
                <a:sym typeface="Open Sans"/>
              </a:rPr>
              <a:t>ou aux deux</a:t>
            </a:r>
            <a:r>
              <a:rPr lang="en-US" sz="1800" dirty="0">
                <a:solidFill>
                  <a:schemeClr val="dk1"/>
                </a:solidFill>
                <a:latin typeface="Open Sans"/>
                <a:ea typeface="Open Sans"/>
                <a:cs typeface="Open Sans"/>
                <a:sym typeface="Open Sans"/>
              </a:rPr>
              <a:t>.</a:t>
            </a:r>
            <a:endParaRPr dirty="0"/>
          </a:p>
          <a:p>
            <a:pPr marL="457200" lvl="0" indent="-228600" algn="just" rtl="0">
              <a:lnSpc>
                <a:spcPct val="100000"/>
              </a:lnSpc>
              <a:spcBef>
                <a:spcPts val="1000"/>
              </a:spcBef>
              <a:spcAft>
                <a:spcPts val="0"/>
              </a:spcAft>
              <a:buClr>
                <a:schemeClr val="dk1"/>
              </a:buClr>
              <a:buSzPts val="2400"/>
              <a:buNone/>
            </a:pPr>
            <a:endParaRPr sz="1800" dirty="0">
              <a:solidFill>
                <a:schemeClr val="dk1"/>
              </a:solidFill>
              <a:latin typeface="Open Sans"/>
              <a:ea typeface="Open Sans"/>
              <a:cs typeface="Open Sans"/>
              <a:sym typeface="Open Sans"/>
            </a:endParaRPr>
          </a:p>
          <a:p>
            <a:pPr marL="76200" lvl="0" indent="0" algn="just">
              <a:lnSpc>
                <a:spcPct val="100000"/>
              </a:lnSpc>
              <a:buClr>
                <a:schemeClr val="dk1"/>
              </a:buClr>
              <a:buNone/>
            </a:pPr>
            <a:r>
              <a:rPr lang="fr-FR" sz="1800" dirty="0">
                <a:solidFill>
                  <a:schemeClr val="dk1"/>
                </a:solidFill>
                <a:latin typeface="Open Sans"/>
                <a:ea typeface="Open Sans"/>
                <a:cs typeface="Open Sans"/>
                <a:sym typeface="Open Sans"/>
              </a:rPr>
              <a:t>La diapositive suivante montre une recherche de base pour "Changement climatique en Afrique " (</a:t>
            </a:r>
            <a:r>
              <a:rPr lang="en-US" sz="1800" dirty="0">
                <a:solidFill>
                  <a:schemeClr val="dk1"/>
                </a:solidFill>
                <a:latin typeface="Open Sans"/>
                <a:ea typeface="Open Sans"/>
                <a:cs typeface="Open Sans"/>
                <a:sym typeface="Open Sans"/>
              </a:rPr>
              <a:t>“</a:t>
            </a:r>
            <a:r>
              <a:rPr lang="en-US" sz="1800" b="1" dirty="0">
                <a:solidFill>
                  <a:schemeClr val="dk1"/>
                </a:solidFill>
                <a:latin typeface="Open Sans"/>
                <a:ea typeface="Open Sans"/>
                <a:cs typeface="Open Sans"/>
                <a:sym typeface="Open Sans"/>
              </a:rPr>
              <a:t>Climate change in Africa</a:t>
            </a:r>
            <a:r>
              <a:rPr lang="en-US" sz="1800" dirty="0">
                <a:solidFill>
                  <a:schemeClr val="dk1"/>
                </a:solidFill>
                <a:latin typeface="Open Sans"/>
                <a:ea typeface="Open Sans"/>
                <a:cs typeface="Open Sans"/>
                <a:sym typeface="Open Sans"/>
              </a:rPr>
              <a:t>”).</a:t>
            </a:r>
            <a:endParaRPr dirty="0"/>
          </a:p>
          <a:p>
            <a:pPr lvl="0" algn="just">
              <a:lnSpc>
                <a:spcPct val="100000"/>
              </a:lnSpc>
              <a:buClr>
                <a:schemeClr val="dk1"/>
              </a:buClr>
            </a:pPr>
            <a:r>
              <a:rPr lang="fr-FR" sz="1800" dirty="0">
                <a:solidFill>
                  <a:schemeClr val="dk1"/>
                </a:solidFill>
                <a:latin typeface="Open Sans"/>
                <a:ea typeface="Open Sans"/>
                <a:cs typeface="Open Sans"/>
                <a:sym typeface="Open Sans"/>
              </a:rPr>
              <a:t>Les mots clés "changement climatique" et "Afrique" seront utilisés</a:t>
            </a:r>
            <a:r>
              <a:rPr lang="en-US" sz="1800" dirty="0">
                <a:solidFill>
                  <a:schemeClr val="dk1"/>
                </a:solidFill>
                <a:latin typeface="Open Sans"/>
                <a:ea typeface="Open Sans"/>
                <a:cs typeface="Open Sans"/>
                <a:sym typeface="Open Sans"/>
              </a:rPr>
              <a:t> (“</a:t>
            </a:r>
            <a:r>
              <a:rPr lang="en-US" sz="1800" b="1" dirty="0">
                <a:solidFill>
                  <a:schemeClr val="dk1"/>
                </a:solidFill>
                <a:latin typeface="Open Sans"/>
                <a:ea typeface="Open Sans"/>
                <a:cs typeface="Open Sans"/>
                <a:sym typeface="Open Sans"/>
              </a:rPr>
              <a:t>climate change</a:t>
            </a:r>
            <a:r>
              <a:rPr lang="en-US" sz="1800" dirty="0">
                <a:solidFill>
                  <a:schemeClr val="dk1"/>
                </a:solidFill>
                <a:latin typeface="Open Sans"/>
                <a:ea typeface="Open Sans"/>
                <a:cs typeface="Open Sans"/>
                <a:sym typeface="Open Sans"/>
              </a:rPr>
              <a:t>” and "</a:t>
            </a:r>
            <a:r>
              <a:rPr lang="en-US" sz="1800" b="1" dirty="0">
                <a:solidFill>
                  <a:schemeClr val="dk1"/>
                </a:solidFill>
                <a:latin typeface="Open Sans"/>
                <a:ea typeface="Open Sans"/>
                <a:cs typeface="Open Sans"/>
                <a:sym typeface="Open Sans"/>
              </a:rPr>
              <a:t>Africa</a:t>
            </a:r>
            <a:r>
              <a:rPr lang="en-US" sz="1800" dirty="0">
                <a:solidFill>
                  <a:schemeClr val="dk1"/>
                </a:solidFill>
                <a:latin typeface="Open Sans"/>
                <a:ea typeface="Open Sans"/>
                <a:cs typeface="Open Sans"/>
                <a:sym typeface="Open Sans"/>
              </a:rPr>
              <a:t>“).</a:t>
            </a:r>
            <a:endParaRPr dirty="0"/>
          </a:p>
          <a:p>
            <a:pPr lvl="0" algn="just">
              <a:lnSpc>
                <a:spcPct val="100000"/>
              </a:lnSpc>
              <a:buClr>
                <a:schemeClr val="dk1"/>
              </a:buClr>
            </a:pPr>
            <a:r>
              <a:rPr lang="fr-FR" sz="1800" dirty="0">
                <a:solidFill>
                  <a:schemeClr val="dk1"/>
                </a:solidFill>
                <a:latin typeface="Open Sans"/>
                <a:ea typeface="Open Sans"/>
                <a:cs typeface="Open Sans"/>
                <a:sym typeface="Open Sans"/>
              </a:rPr>
              <a:t>Les guillemets permettent de rechercher "</a:t>
            </a:r>
            <a:r>
              <a:rPr lang="fr-FR" sz="1800" b="1" dirty="0">
                <a:solidFill>
                  <a:schemeClr val="dk1"/>
                </a:solidFill>
                <a:latin typeface="Open Sans"/>
                <a:ea typeface="Open Sans"/>
                <a:cs typeface="Open Sans"/>
                <a:sym typeface="Open Sans"/>
              </a:rPr>
              <a:t>changement climatique</a:t>
            </a:r>
            <a:r>
              <a:rPr lang="fr-FR" sz="1800" dirty="0">
                <a:solidFill>
                  <a:schemeClr val="dk1"/>
                </a:solidFill>
                <a:latin typeface="Open Sans"/>
                <a:ea typeface="Open Sans"/>
                <a:cs typeface="Open Sans"/>
                <a:sym typeface="Open Sans"/>
              </a:rPr>
              <a:t>" en tant qu'expression et l'opérateur booléen "</a:t>
            </a:r>
            <a:r>
              <a:rPr lang="fr-FR" sz="1800" b="1" dirty="0">
                <a:solidFill>
                  <a:schemeClr val="dk1"/>
                </a:solidFill>
                <a:latin typeface="Open Sans"/>
                <a:ea typeface="Open Sans"/>
                <a:cs typeface="Open Sans"/>
                <a:sym typeface="Open Sans"/>
              </a:rPr>
              <a:t>AND</a:t>
            </a:r>
            <a:r>
              <a:rPr lang="fr-FR" sz="1800" dirty="0">
                <a:solidFill>
                  <a:schemeClr val="dk1"/>
                </a:solidFill>
                <a:latin typeface="Open Sans"/>
                <a:ea typeface="Open Sans"/>
                <a:cs typeface="Open Sans"/>
                <a:sym typeface="Open Sans"/>
              </a:rPr>
              <a:t>" est utilisé pour joindre les deux mots clés "</a:t>
            </a:r>
            <a:r>
              <a:rPr lang="fr-FR" sz="1800" b="1" dirty="0">
                <a:solidFill>
                  <a:schemeClr val="dk1"/>
                </a:solidFill>
                <a:latin typeface="Open Sans"/>
                <a:ea typeface="Open Sans"/>
                <a:cs typeface="Open Sans"/>
                <a:sym typeface="Open Sans"/>
              </a:rPr>
              <a:t>changement climatique</a:t>
            </a:r>
            <a:r>
              <a:rPr lang="fr-FR" sz="1800" dirty="0">
                <a:solidFill>
                  <a:schemeClr val="dk1"/>
                </a:solidFill>
                <a:latin typeface="Open Sans"/>
                <a:ea typeface="Open Sans"/>
                <a:cs typeface="Open Sans"/>
                <a:sym typeface="Open Sans"/>
              </a:rPr>
              <a:t>" et "</a:t>
            </a:r>
            <a:r>
              <a:rPr lang="fr-FR" sz="1800" b="1" dirty="0">
                <a:solidFill>
                  <a:schemeClr val="dk1"/>
                </a:solidFill>
                <a:latin typeface="Open Sans"/>
                <a:ea typeface="Open Sans"/>
                <a:cs typeface="Open Sans"/>
                <a:sym typeface="Open Sans"/>
              </a:rPr>
              <a:t>Afrique</a:t>
            </a:r>
            <a:r>
              <a:rPr lang="fr-FR" sz="1800" dirty="0">
                <a:solidFill>
                  <a:schemeClr val="dk1"/>
                </a:solidFill>
                <a:latin typeface="Open Sans"/>
                <a:ea typeface="Open Sans"/>
                <a:cs typeface="Open Sans"/>
                <a:sym typeface="Open Sans"/>
              </a:rPr>
              <a:t>".</a:t>
            </a:r>
            <a:endParaRPr dirty="0"/>
          </a:p>
          <a:p>
            <a:pPr lvl="1" algn="just">
              <a:lnSpc>
                <a:spcPct val="100000"/>
              </a:lnSpc>
              <a:buClr>
                <a:schemeClr val="dk1"/>
              </a:buClr>
            </a:pPr>
            <a:r>
              <a:rPr lang="fr-FR" sz="1800" dirty="0">
                <a:solidFill>
                  <a:schemeClr val="dk1"/>
                </a:solidFill>
                <a:latin typeface="Open Sans"/>
                <a:ea typeface="Open Sans"/>
                <a:cs typeface="Open Sans"/>
                <a:sym typeface="Open Sans"/>
              </a:rPr>
              <a:t>Veuillez noter que l'opérateur booléen "</a:t>
            </a:r>
            <a:r>
              <a:rPr lang="fr-FR" sz="1800" b="1" dirty="0">
                <a:solidFill>
                  <a:schemeClr val="dk1"/>
                </a:solidFill>
                <a:latin typeface="Open Sans"/>
                <a:ea typeface="Open Sans"/>
                <a:cs typeface="Open Sans"/>
                <a:sym typeface="Open Sans"/>
              </a:rPr>
              <a:t>AND</a:t>
            </a:r>
            <a:r>
              <a:rPr lang="fr-FR" sz="1800" dirty="0">
                <a:solidFill>
                  <a:schemeClr val="dk1"/>
                </a:solidFill>
                <a:latin typeface="Open Sans"/>
                <a:ea typeface="Open Sans"/>
                <a:cs typeface="Open Sans"/>
                <a:sym typeface="Open Sans"/>
              </a:rPr>
              <a:t>" est utilisé pour limiter les résultats de votre recherche et que les </a:t>
            </a:r>
            <a:r>
              <a:rPr lang="fr-FR" sz="1800" b="1" dirty="0">
                <a:solidFill>
                  <a:schemeClr val="dk1"/>
                </a:solidFill>
                <a:latin typeface="Open Sans"/>
                <a:ea typeface="Open Sans"/>
                <a:cs typeface="Open Sans"/>
                <a:sym typeface="Open Sans"/>
              </a:rPr>
              <a:t>guillemets</a:t>
            </a:r>
            <a:r>
              <a:rPr lang="fr-FR" sz="1800" dirty="0">
                <a:solidFill>
                  <a:schemeClr val="dk1"/>
                </a:solidFill>
                <a:latin typeface="Open Sans"/>
                <a:ea typeface="Open Sans"/>
                <a:cs typeface="Open Sans"/>
                <a:sym typeface="Open Sans"/>
              </a:rPr>
              <a:t> sont utilisés pour la recherche de phrases</a:t>
            </a:r>
            <a:r>
              <a:rPr lang="en-US" sz="1800" dirty="0">
                <a:solidFill>
                  <a:schemeClr val="dk1"/>
                </a:solidFill>
                <a:latin typeface="Open Sans"/>
                <a:ea typeface="Open Sans"/>
                <a:cs typeface="Open Sans"/>
                <a:sym typeface="Open Sans"/>
              </a:rPr>
              <a:t>.</a:t>
            </a:r>
            <a:endParaRPr dirty="0"/>
          </a:p>
          <a:p>
            <a:pPr marL="457200" lvl="0" indent="-228600" algn="just" rtl="0">
              <a:lnSpc>
                <a:spcPct val="100000"/>
              </a:lnSpc>
              <a:spcBef>
                <a:spcPts val="1000"/>
              </a:spcBef>
              <a:spcAft>
                <a:spcPts val="0"/>
              </a:spcAft>
              <a:buClr>
                <a:schemeClr val="dk1"/>
              </a:buClr>
              <a:buSzPts val="2400"/>
              <a:buNone/>
            </a:pPr>
            <a:endParaRPr sz="1800" dirty="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8"/>
          <p:cNvSpPr txBox="1">
            <a:spLocks noGrp="1"/>
          </p:cNvSpPr>
          <p:nvPr>
            <p:ph type="title"/>
          </p:nvPr>
        </p:nvSpPr>
        <p:spPr>
          <a:xfrm>
            <a:off x="1" y="330686"/>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600" dirty="0" err="1">
                <a:solidFill>
                  <a:schemeClr val="bg2"/>
                </a:solidFill>
                <a:latin typeface="Open Sans"/>
                <a:ea typeface="Open Sans"/>
                <a:cs typeface="Open Sans"/>
                <a:sym typeface="Open Sans"/>
              </a:rPr>
              <a:t>Résultats</a:t>
            </a:r>
            <a:r>
              <a:rPr lang="en-US" sz="3600" dirty="0">
                <a:solidFill>
                  <a:schemeClr val="bg2"/>
                </a:solidFill>
                <a:latin typeface="Open Sans"/>
                <a:ea typeface="Open Sans"/>
                <a:cs typeface="Open Sans"/>
                <a:sym typeface="Open Sans"/>
              </a:rPr>
              <a:t> de </a:t>
            </a:r>
            <a:r>
              <a:rPr lang="en-US" sz="3600" dirty="0" err="1">
                <a:solidFill>
                  <a:schemeClr val="bg2"/>
                </a:solidFill>
                <a:latin typeface="Open Sans"/>
                <a:ea typeface="Open Sans"/>
                <a:cs typeface="Open Sans"/>
                <a:sym typeface="Open Sans"/>
              </a:rPr>
              <a:t>recherches</a:t>
            </a:r>
            <a:endParaRPr sz="3600" dirty="0">
              <a:solidFill>
                <a:schemeClr val="bg2"/>
              </a:solidFill>
              <a:latin typeface="Open Sans"/>
              <a:ea typeface="Open Sans"/>
              <a:cs typeface="Open Sans"/>
              <a:sym typeface="Open Sans"/>
            </a:endParaRPr>
          </a:p>
        </p:txBody>
      </p:sp>
      <p:sp>
        <p:nvSpPr>
          <p:cNvPr id="263" name="Google Shape;263;p28"/>
          <p:cNvSpPr txBox="1">
            <a:spLocks noGrp="1"/>
          </p:cNvSpPr>
          <p:nvPr>
            <p:ph type="body" idx="1"/>
          </p:nvPr>
        </p:nvSpPr>
        <p:spPr>
          <a:xfrm>
            <a:off x="177456" y="1800553"/>
            <a:ext cx="2801414" cy="2172464"/>
          </a:xfrm>
          <a:prstGeom prst="rect">
            <a:avLst/>
          </a:prstGeom>
          <a:noFill/>
          <a:ln>
            <a:noFill/>
          </a:ln>
        </p:spPr>
        <p:txBody>
          <a:bodyPr spcFirstLastPara="1" wrap="square" lIns="91425" tIns="45700" rIns="91425" bIns="45700" anchor="t" anchorCtr="0">
            <a:noAutofit/>
          </a:bodyPr>
          <a:lstStyle/>
          <a:p>
            <a:pPr marL="76200" lvl="0" indent="0">
              <a:lnSpc>
                <a:spcPct val="100000"/>
              </a:lnSpc>
              <a:buClr>
                <a:schemeClr val="dk1"/>
              </a:buClr>
              <a:buNone/>
            </a:pPr>
            <a:r>
              <a:rPr lang="fr-FR" sz="2000" dirty="0">
                <a:solidFill>
                  <a:schemeClr val="tx1">
                    <a:lumMod val="75000"/>
                    <a:lumOff val="25000"/>
                  </a:schemeClr>
                </a:solidFill>
                <a:latin typeface="Open Sans"/>
                <a:ea typeface="Open Sans"/>
                <a:cs typeface="Open Sans"/>
                <a:sym typeface="Open Sans"/>
              </a:rPr>
              <a:t>La recherche de "changement climatique" ET Afrique (</a:t>
            </a:r>
            <a:r>
              <a:rPr lang="en-US" sz="2000" dirty="0">
                <a:solidFill>
                  <a:schemeClr val="tx1">
                    <a:lumMod val="75000"/>
                    <a:lumOff val="25000"/>
                  </a:schemeClr>
                </a:solidFill>
                <a:latin typeface="Open Sans"/>
                <a:ea typeface="Open Sans"/>
                <a:cs typeface="Open Sans"/>
                <a:sym typeface="Open Sans"/>
              </a:rPr>
              <a:t>“</a:t>
            </a:r>
            <a:r>
              <a:rPr lang="en-US" sz="2000" b="1" dirty="0">
                <a:solidFill>
                  <a:schemeClr val="tx1">
                    <a:lumMod val="75000"/>
                    <a:lumOff val="25000"/>
                  </a:schemeClr>
                </a:solidFill>
                <a:latin typeface="Open Sans"/>
                <a:ea typeface="Open Sans"/>
                <a:cs typeface="Open Sans"/>
                <a:sym typeface="Open Sans"/>
              </a:rPr>
              <a:t>climate change</a:t>
            </a:r>
            <a:r>
              <a:rPr lang="en-US" sz="2000" dirty="0">
                <a:solidFill>
                  <a:schemeClr val="tx1">
                    <a:lumMod val="75000"/>
                    <a:lumOff val="25000"/>
                  </a:schemeClr>
                </a:solidFill>
                <a:latin typeface="Open Sans"/>
                <a:ea typeface="Open Sans"/>
                <a:cs typeface="Open Sans"/>
                <a:sym typeface="Open Sans"/>
              </a:rPr>
              <a:t>” AND </a:t>
            </a:r>
            <a:r>
              <a:rPr lang="en-US" sz="2000" b="1" dirty="0">
                <a:solidFill>
                  <a:schemeClr val="tx1">
                    <a:lumMod val="75000"/>
                    <a:lumOff val="25000"/>
                  </a:schemeClr>
                </a:solidFill>
                <a:latin typeface="Open Sans"/>
                <a:ea typeface="Open Sans"/>
                <a:cs typeface="Open Sans"/>
                <a:sym typeface="Open Sans"/>
              </a:rPr>
              <a:t>Africa</a:t>
            </a:r>
            <a:r>
              <a:rPr lang="en-US" sz="2000" dirty="0">
                <a:solidFill>
                  <a:schemeClr val="tx1">
                    <a:lumMod val="75000"/>
                    <a:lumOff val="25000"/>
                  </a:schemeClr>
                </a:solidFill>
                <a:latin typeface="Open Sans"/>
                <a:ea typeface="Open Sans"/>
                <a:cs typeface="Open Sans"/>
                <a:sym typeface="Open Sans"/>
              </a:rPr>
              <a:t>) </a:t>
            </a:r>
            <a:r>
              <a:rPr lang="fr-FR" sz="2000" dirty="0">
                <a:solidFill>
                  <a:schemeClr val="tx1">
                    <a:lumMod val="75000"/>
                    <a:lumOff val="25000"/>
                  </a:schemeClr>
                </a:solidFill>
                <a:latin typeface="Open Sans"/>
                <a:ea typeface="Open Sans"/>
                <a:cs typeface="Open Sans"/>
                <a:sym typeface="Open Sans"/>
              </a:rPr>
              <a:t>a donné 58 706 résultats. </a:t>
            </a:r>
          </a:p>
          <a:p>
            <a:pPr marL="76200" lvl="0" indent="0">
              <a:lnSpc>
                <a:spcPct val="100000"/>
              </a:lnSpc>
              <a:buClr>
                <a:schemeClr val="dk1"/>
              </a:buClr>
              <a:buNone/>
            </a:pPr>
            <a:endParaRPr sz="2000" dirty="0">
              <a:solidFill>
                <a:schemeClr val="tx1">
                  <a:lumMod val="75000"/>
                  <a:lumOff val="25000"/>
                </a:schemeClr>
              </a:solidFill>
              <a:latin typeface="Open Sans"/>
              <a:ea typeface="Open Sans"/>
              <a:cs typeface="Open Sans"/>
              <a:sym typeface="Open Sans"/>
            </a:endParaRPr>
          </a:p>
          <a:p>
            <a:pPr marL="76200" lvl="0" indent="0">
              <a:lnSpc>
                <a:spcPct val="100000"/>
              </a:lnSpc>
              <a:buClr>
                <a:schemeClr val="dk1"/>
              </a:buClr>
              <a:buNone/>
            </a:pPr>
            <a:r>
              <a:rPr lang="fr-FR" sz="2000" dirty="0">
                <a:solidFill>
                  <a:schemeClr val="tx1">
                    <a:lumMod val="75000"/>
                    <a:lumOff val="25000"/>
                  </a:schemeClr>
                </a:solidFill>
                <a:latin typeface="Open Sans"/>
                <a:ea typeface="Open Sans"/>
                <a:cs typeface="Open Sans"/>
                <a:sym typeface="Open Sans"/>
              </a:rPr>
              <a:t>La page de résultats affiche diverses options permettant d'affiner les résultats de la recherche. </a:t>
            </a:r>
            <a:endParaRPr sz="2000" dirty="0">
              <a:solidFill>
                <a:schemeClr val="tx1">
                  <a:lumMod val="75000"/>
                  <a:lumOff val="25000"/>
                </a:schemeClr>
              </a:solidFill>
              <a:latin typeface="Open Sans"/>
              <a:ea typeface="Open Sans"/>
              <a:cs typeface="Open Sans"/>
              <a:sym typeface="Open Sans"/>
            </a:endParaRPr>
          </a:p>
        </p:txBody>
      </p:sp>
      <p:pic>
        <p:nvPicPr>
          <p:cNvPr id="264" name="Google Shape;264;p28" descr="https://lh4.googleusercontent.com/1eQQkYVO6BSCuKPSkb-xhpdrwcHMJ3RM-_ZNgJBAG7RBhDiP5E7KCzzSHUEBUVwf9pP6bP-3ba7JV54mNCVFQKycYILh2cthcFa3j8p5-kD7OWqhoWOpSpYDZyi5g1JIsVkBjIc"/>
          <p:cNvPicPr preferRelativeResize="0"/>
          <p:nvPr/>
        </p:nvPicPr>
        <p:blipFill rotWithShape="1">
          <a:blip r:embed="rId3">
            <a:alphaModFix/>
          </a:blip>
          <a:srcRect/>
          <a:stretch/>
        </p:blipFill>
        <p:spPr>
          <a:xfrm>
            <a:off x="3096127" y="1932528"/>
            <a:ext cx="8791074" cy="46837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3"/>
          <p:cNvSpPr txBox="1">
            <a:spLocks noGrp="1"/>
          </p:cNvSpPr>
          <p:nvPr>
            <p:ph type="title"/>
          </p:nvPr>
        </p:nvSpPr>
        <p:spPr>
          <a:xfrm>
            <a:off x="99148" y="203770"/>
            <a:ext cx="7984503"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3200" dirty="0">
                <a:solidFill>
                  <a:srgbClr val="586F7C"/>
                </a:solidFill>
                <a:latin typeface="Open Sans"/>
                <a:ea typeface="Open Sans"/>
                <a:cs typeface="Open Sans"/>
                <a:sym typeface="Open Sans"/>
              </a:rPr>
              <a:t>Téléchargement des articles en texte intégral dans la collection Sciences de l'environnement</a:t>
            </a:r>
            <a:endParaRPr sz="3200" dirty="0">
              <a:solidFill>
                <a:srgbClr val="586F7C"/>
              </a:solidFill>
              <a:latin typeface="Open Sans"/>
              <a:ea typeface="Open Sans"/>
              <a:cs typeface="Open Sans"/>
              <a:sym typeface="Open Sans"/>
            </a:endParaRPr>
          </a:p>
        </p:txBody>
      </p:sp>
      <p:sp>
        <p:nvSpPr>
          <p:cNvPr id="271" name="Google Shape;271;p13"/>
          <p:cNvSpPr txBox="1">
            <a:spLocks noGrp="1"/>
          </p:cNvSpPr>
          <p:nvPr>
            <p:ph type="body" idx="1"/>
          </p:nvPr>
        </p:nvSpPr>
        <p:spPr>
          <a:xfrm>
            <a:off x="0" y="1603923"/>
            <a:ext cx="3785937" cy="4748749"/>
          </a:xfrm>
          <a:prstGeom prst="rect">
            <a:avLst/>
          </a:prstGeom>
          <a:noFill/>
          <a:ln>
            <a:noFill/>
          </a:ln>
        </p:spPr>
        <p:txBody>
          <a:bodyPr spcFirstLastPara="1" wrap="square" lIns="91425" tIns="45700" rIns="91425" bIns="45700" anchor="t" anchorCtr="0">
            <a:noAutofit/>
          </a:bodyPr>
          <a:lstStyle/>
          <a:p>
            <a:pPr marL="127000" lvl="0" indent="0" algn="just">
              <a:lnSpc>
                <a:spcPct val="100000"/>
              </a:lnSpc>
              <a:buClr>
                <a:schemeClr val="dk1"/>
              </a:buClr>
              <a:buSzPts val="2000"/>
              <a:buNone/>
            </a:pPr>
            <a:r>
              <a:rPr lang="fr-FR" sz="2000" dirty="0">
                <a:solidFill>
                  <a:schemeClr val="dk1"/>
                </a:solidFill>
                <a:latin typeface="Open Sans"/>
                <a:ea typeface="Open Sans"/>
                <a:cs typeface="Open Sans"/>
                <a:sym typeface="Open Sans"/>
              </a:rPr>
              <a:t>Pour accéder au texte intégral (PDF), cliquez soit sur le </a:t>
            </a:r>
            <a:r>
              <a:rPr lang="fr-FR" sz="2000" b="1" dirty="0">
                <a:solidFill>
                  <a:schemeClr val="dk1"/>
                </a:solidFill>
                <a:latin typeface="Open Sans"/>
                <a:ea typeface="Open Sans"/>
                <a:cs typeface="Open Sans"/>
                <a:sym typeface="Open Sans"/>
              </a:rPr>
              <a:t>Titre</a:t>
            </a:r>
            <a:r>
              <a:rPr lang="fr-FR" sz="2000" dirty="0">
                <a:solidFill>
                  <a:schemeClr val="dk1"/>
                </a:solidFill>
                <a:latin typeface="Open Sans"/>
                <a:ea typeface="Open Sans"/>
                <a:cs typeface="Open Sans"/>
                <a:sym typeface="Open Sans"/>
              </a:rPr>
              <a:t> de l'article, soit sur le </a:t>
            </a:r>
            <a:r>
              <a:rPr lang="fr-FR" sz="2000" b="1" dirty="0">
                <a:solidFill>
                  <a:schemeClr val="dk1"/>
                </a:solidFill>
                <a:latin typeface="Open Sans"/>
                <a:ea typeface="Open Sans"/>
                <a:cs typeface="Open Sans"/>
                <a:sym typeface="Open Sans"/>
              </a:rPr>
              <a:t>lien Texte intégral - PDF </a:t>
            </a:r>
            <a:r>
              <a:rPr lang="fr-FR" sz="2000" dirty="0">
                <a:solidFill>
                  <a:schemeClr val="dk1"/>
                </a:solidFill>
                <a:latin typeface="Open Sans"/>
                <a:ea typeface="Open Sans"/>
                <a:cs typeface="Open Sans"/>
                <a:sym typeface="Open Sans"/>
              </a:rPr>
              <a:t>au bas de chaque résultat, et l'article s'affichera au format PDF.</a:t>
            </a:r>
          </a:p>
          <a:p>
            <a:pPr marL="127000" lvl="0" indent="0" algn="just"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a:p>
            <a:pPr marL="127000" lvl="0" indent="0" algn="just">
              <a:lnSpc>
                <a:spcPct val="100000"/>
              </a:lnSpc>
              <a:buClr>
                <a:schemeClr val="dk1"/>
              </a:buClr>
              <a:buSzPts val="2200"/>
              <a:buNone/>
            </a:pPr>
            <a:r>
              <a:rPr lang="fr-FR" sz="2200" dirty="0">
                <a:solidFill>
                  <a:schemeClr val="dk1"/>
                </a:solidFill>
                <a:latin typeface="Open Sans"/>
                <a:ea typeface="Open Sans"/>
                <a:cs typeface="Open Sans"/>
                <a:sym typeface="Open Sans"/>
              </a:rPr>
              <a:t>Veuillez noter que le </a:t>
            </a:r>
            <a:r>
              <a:rPr lang="fr-FR" sz="2200" b="1" dirty="0">
                <a:solidFill>
                  <a:schemeClr val="dk1"/>
                </a:solidFill>
                <a:latin typeface="Open Sans"/>
                <a:ea typeface="Open Sans"/>
                <a:cs typeface="Open Sans"/>
                <a:sym typeface="Open Sans"/>
              </a:rPr>
              <a:t>Texte intégral des PDF</a:t>
            </a:r>
            <a:r>
              <a:rPr lang="fr-FR" sz="2200" dirty="0">
                <a:solidFill>
                  <a:schemeClr val="dk1"/>
                </a:solidFill>
                <a:latin typeface="Open Sans"/>
                <a:ea typeface="Open Sans"/>
                <a:cs typeface="Open Sans"/>
                <a:sym typeface="Open Sans"/>
              </a:rPr>
              <a:t> ne peut être téléchargé que par les utilisateurs ayant le logiciel Adobe Acrobat installé sur leur ordinateur.</a:t>
            </a:r>
            <a:endParaRPr sz="1600" dirty="0">
              <a:solidFill>
                <a:schemeClr val="dk1"/>
              </a:solidFill>
              <a:latin typeface="Open Sans"/>
              <a:ea typeface="Open Sans"/>
              <a:cs typeface="Open Sans"/>
              <a:sym typeface="Open Sans"/>
            </a:endParaRPr>
          </a:p>
          <a:p>
            <a:pPr marL="927100" lvl="1" indent="-241300" algn="just" rtl="0">
              <a:lnSpc>
                <a:spcPct val="100000"/>
              </a:lnSpc>
              <a:spcBef>
                <a:spcPts val="2100"/>
              </a:spcBef>
              <a:spcAft>
                <a:spcPts val="0"/>
              </a:spcAft>
              <a:buClr>
                <a:schemeClr val="dk1"/>
              </a:buClr>
              <a:buSzPts val="1600"/>
              <a:buFont typeface="Courier New"/>
              <a:buNone/>
            </a:pPr>
            <a:endParaRPr sz="1600" dirty="0">
              <a:solidFill>
                <a:schemeClr val="dk1"/>
              </a:solidFill>
              <a:latin typeface="Open Sans"/>
              <a:ea typeface="Open Sans"/>
              <a:cs typeface="Open Sans"/>
              <a:sym typeface="Open Sans"/>
            </a:endParaRPr>
          </a:p>
          <a:p>
            <a:pPr marL="1327150" lvl="2" indent="-184150" algn="just" rtl="0">
              <a:lnSpc>
                <a:spcPct val="100000"/>
              </a:lnSpc>
              <a:spcBef>
                <a:spcPts val="2100"/>
              </a:spcBef>
              <a:spcAft>
                <a:spcPts val="0"/>
              </a:spcAft>
              <a:buClr>
                <a:schemeClr val="dk1"/>
              </a:buClr>
              <a:buSzPts val="1600"/>
              <a:buNone/>
            </a:pPr>
            <a:endParaRPr sz="1600" dirty="0">
              <a:solidFill>
                <a:schemeClr val="dk1"/>
              </a:solidFill>
              <a:latin typeface="Open Sans"/>
              <a:ea typeface="Open Sans"/>
              <a:cs typeface="Open Sans"/>
              <a:sym typeface="Open Sans"/>
            </a:endParaRPr>
          </a:p>
          <a:p>
            <a:pPr marL="127000" lvl="0" indent="0" algn="just"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a:p>
            <a:pPr marL="127000" lvl="0" indent="0" algn="just"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a:p>
            <a:pPr marL="127000" lvl="0" indent="0" algn="just"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a:p>
            <a:pPr marL="412750" lvl="0" indent="-158750" algn="just"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p:txBody>
      </p:sp>
      <p:pic>
        <p:nvPicPr>
          <p:cNvPr id="272" name="Google Shape;272;p13" descr="https://lh4.googleusercontent.com/6yN-ks8IOwb7hwazdgOk_zh5JiIrSeivLqMs5izfw1kyZYkRMqOr8IMHdyky0sxHjAlYUdUv-eq-RGfBRTVcpM4jqf5vxYhXOOwRvWciCIv2CdQsCHUz3cqQXaV2f7nKgtVuLMw"/>
          <p:cNvPicPr preferRelativeResize="0"/>
          <p:nvPr/>
        </p:nvPicPr>
        <p:blipFill rotWithShape="1">
          <a:blip r:embed="rId3">
            <a:alphaModFix/>
          </a:blip>
          <a:srcRect/>
          <a:stretch/>
        </p:blipFill>
        <p:spPr>
          <a:xfrm>
            <a:off x="3972707" y="2053388"/>
            <a:ext cx="8074986" cy="4299284"/>
          </a:xfrm>
          <a:prstGeom prst="rect">
            <a:avLst/>
          </a:prstGeom>
          <a:noFill/>
          <a:ln>
            <a:noFill/>
          </a:ln>
        </p:spPr>
      </p:pic>
      <p:cxnSp>
        <p:nvCxnSpPr>
          <p:cNvPr id="273" name="Google Shape;273;p13"/>
          <p:cNvCxnSpPr/>
          <p:nvPr/>
        </p:nvCxnSpPr>
        <p:spPr>
          <a:xfrm>
            <a:off x="3666300" y="2509925"/>
            <a:ext cx="850200" cy="11013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9"/>
          <p:cNvSpPr txBox="1">
            <a:spLocks noGrp="1"/>
          </p:cNvSpPr>
          <p:nvPr>
            <p:ph type="title"/>
          </p:nvPr>
        </p:nvSpPr>
        <p:spPr>
          <a:xfrm>
            <a:off x="0" y="205452"/>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600" dirty="0">
                <a:solidFill>
                  <a:srgbClr val="586F7C"/>
                </a:solidFill>
                <a:latin typeface="Open Sans"/>
                <a:ea typeface="Open Sans"/>
                <a:cs typeface="Open Sans"/>
                <a:sym typeface="Open Sans"/>
              </a:rPr>
              <a:t>Fonctions de citation et de courrier électronique</a:t>
            </a:r>
            <a:endParaRPr sz="3600" dirty="0">
              <a:solidFill>
                <a:srgbClr val="586F7C"/>
              </a:solidFill>
              <a:latin typeface="Open Sans"/>
              <a:ea typeface="Open Sans"/>
              <a:cs typeface="Open Sans"/>
              <a:sym typeface="Open Sans"/>
            </a:endParaRPr>
          </a:p>
        </p:txBody>
      </p:sp>
      <p:sp>
        <p:nvSpPr>
          <p:cNvPr id="280" name="Google Shape;280;p29"/>
          <p:cNvSpPr txBox="1">
            <a:spLocks noGrp="1"/>
          </p:cNvSpPr>
          <p:nvPr>
            <p:ph type="body" idx="1"/>
          </p:nvPr>
        </p:nvSpPr>
        <p:spPr>
          <a:xfrm>
            <a:off x="0" y="1598581"/>
            <a:ext cx="12192000" cy="1690051"/>
          </a:xfrm>
          <a:prstGeom prst="rect">
            <a:avLst/>
          </a:prstGeom>
          <a:noFill/>
          <a:ln>
            <a:noFill/>
          </a:ln>
        </p:spPr>
        <p:txBody>
          <a:bodyPr spcFirstLastPara="1" wrap="square" lIns="91425" tIns="45700" rIns="91425" bIns="45700" anchor="t" anchorCtr="0">
            <a:noAutofit/>
          </a:bodyPr>
          <a:lstStyle/>
          <a:p>
            <a:pPr marL="412750" lvl="0" indent="-285750" algn="just">
              <a:lnSpc>
                <a:spcPct val="100000"/>
              </a:lnSpc>
              <a:buClr>
                <a:schemeClr val="dk1"/>
              </a:buClr>
              <a:buSzPts val="1800"/>
            </a:pPr>
            <a:r>
              <a:rPr lang="fr-FR" sz="1800" dirty="0">
                <a:solidFill>
                  <a:schemeClr val="dk1"/>
                </a:solidFill>
                <a:latin typeface="Open Sans"/>
                <a:ea typeface="Open Sans"/>
                <a:cs typeface="Open Sans"/>
                <a:sym typeface="Open Sans"/>
              </a:rPr>
              <a:t>En cliquant sur </a:t>
            </a:r>
            <a:r>
              <a:rPr lang="fr-FR" sz="1800" b="1" dirty="0">
                <a:solidFill>
                  <a:schemeClr val="dk1"/>
                </a:solidFill>
                <a:latin typeface="Open Sans"/>
                <a:ea typeface="Open Sans"/>
                <a:cs typeface="Open Sans"/>
                <a:sym typeface="Open Sans"/>
              </a:rPr>
              <a:t>Citer</a:t>
            </a:r>
            <a:r>
              <a:rPr lang="fr-FR" sz="1800" dirty="0">
                <a:solidFill>
                  <a:schemeClr val="dk1"/>
                </a:solidFill>
                <a:latin typeface="Open Sans"/>
                <a:ea typeface="Open Sans"/>
                <a:cs typeface="Open Sans"/>
                <a:sym typeface="Open Sans"/>
              </a:rPr>
              <a:t>, l'utilisateur peut sélectionner le style de citation de son choix, puis copier et coller la citation dans son document.</a:t>
            </a:r>
          </a:p>
          <a:p>
            <a:pPr marL="412750" lvl="0" indent="-285750" algn="just">
              <a:lnSpc>
                <a:spcPct val="100000"/>
              </a:lnSpc>
              <a:buClr>
                <a:schemeClr val="dk1"/>
              </a:buClr>
              <a:buSzPts val="1800"/>
            </a:pPr>
            <a:r>
              <a:rPr lang="fr-FR" sz="1800" dirty="0">
                <a:solidFill>
                  <a:schemeClr val="dk1"/>
                </a:solidFill>
                <a:latin typeface="Open Sans"/>
                <a:ea typeface="Open Sans"/>
                <a:cs typeface="Open Sans"/>
                <a:sym typeface="Open Sans"/>
              </a:rPr>
              <a:t>En cliquant sur l'option </a:t>
            </a:r>
            <a:r>
              <a:rPr lang="fr-FR" sz="1800" b="1" dirty="0">
                <a:solidFill>
                  <a:schemeClr val="dk1"/>
                </a:solidFill>
                <a:latin typeface="Open Sans"/>
                <a:ea typeface="Open Sans"/>
                <a:cs typeface="Open Sans"/>
                <a:sym typeface="Open Sans"/>
              </a:rPr>
              <a:t>Email</a:t>
            </a:r>
            <a:r>
              <a:rPr lang="fr-FR" sz="1800" dirty="0">
                <a:solidFill>
                  <a:schemeClr val="dk1"/>
                </a:solidFill>
                <a:latin typeface="Open Sans"/>
                <a:ea typeface="Open Sans"/>
                <a:cs typeface="Open Sans"/>
                <a:sym typeface="Open Sans"/>
              </a:rPr>
              <a:t>, l'utilisateur peut saisir son nom, ses adresses électroniques et choisir le format de l'e-mail - le format de fichier original ou la citation, le résumé et l'indexation</a:t>
            </a:r>
            <a:r>
              <a:rPr lang="en-US" sz="1800" dirty="0">
                <a:solidFill>
                  <a:schemeClr val="dk1"/>
                </a:solidFill>
                <a:latin typeface="Open Sans"/>
                <a:ea typeface="Open Sans"/>
                <a:cs typeface="Open Sans"/>
                <a:sym typeface="Open Sans"/>
              </a:rPr>
              <a:t>.</a:t>
            </a:r>
            <a:endParaRPr dirty="0"/>
          </a:p>
          <a:p>
            <a:pPr marL="412750" lvl="0" indent="-171450" algn="just" rtl="0">
              <a:lnSpc>
                <a:spcPct val="100000"/>
              </a:lnSpc>
              <a:spcBef>
                <a:spcPts val="1000"/>
              </a:spcBef>
              <a:spcAft>
                <a:spcPts val="0"/>
              </a:spcAft>
              <a:buClr>
                <a:schemeClr val="dk1"/>
              </a:buClr>
              <a:buSzPts val="1800"/>
              <a:buNone/>
            </a:pPr>
            <a:endParaRPr sz="1800" dirty="0">
              <a:solidFill>
                <a:schemeClr val="dk1"/>
              </a:solidFill>
              <a:latin typeface="Open Sans"/>
              <a:ea typeface="Open Sans"/>
              <a:cs typeface="Open Sans"/>
              <a:sym typeface="Open Sans"/>
            </a:endParaRPr>
          </a:p>
        </p:txBody>
      </p:sp>
      <p:sp>
        <p:nvSpPr>
          <p:cNvPr id="282" name="Google Shape;282;p29"/>
          <p:cNvSpPr/>
          <p:nvPr/>
        </p:nvSpPr>
        <p:spPr>
          <a:xfrm>
            <a:off x="6886200" y="3276575"/>
            <a:ext cx="529800" cy="237000"/>
          </a:xfrm>
          <a:prstGeom prst="rect">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 name="Google Shape;282;p29" descr="https://lh5.googleusercontent.com/x4Sq-zK3iqUGTliF4YyV4mNBAFQmuAohVnHWSm8K8oGtu3Tv-hyMv4mlC9-OA9EZJZvvg7Vo--Y1DeW_cFS8DQqhlNq9atDOiPUoXUdJrXWcuGQqjjgRmo2d76_6DCm0wU5TsJk">
            <a:extLst>
              <a:ext uri="{FF2B5EF4-FFF2-40B4-BE49-F238E27FC236}">
                <a16:creationId xmlns:a16="http://schemas.microsoft.com/office/drawing/2014/main" id="{B04C63F5-8E47-4B97-9FAF-BAB245D2C309}"/>
              </a:ext>
            </a:extLst>
          </p:cNvPr>
          <p:cNvPicPr preferRelativeResize="0"/>
          <p:nvPr/>
        </p:nvPicPr>
        <p:blipFill rotWithShape="1">
          <a:blip r:embed="rId3">
            <a:alphaModFix/>
          </a:blip>
          <a:srcRect/>
          <a:stretch/>
        </p:blipFill>
        <p:spPr>
          <a:xfrm>
            <a:off x="5226502" y="3077294"/>
            <a:ext cx="6578767" cy="3612931"/>
          </a:xfrm>
          <a:prstGeom prst="rect">
            <a:avLst/>
          </a:prstGeom>
          <a:noFill/>
          <a:ln>
            <a:noFill/>
          </a:ln>
        </p:spPr>
      </p:pic>
      <p:graphicFrame>
        <p:nvGraphicFramePr>
          <p:cNvPr id="7" name="Google Shape;284;p29">
            <a:extLst>
              <a:ext uri="{FF2B5EF4-FFF2-40B4-BE49-F238E27FC236}">
                <a16:creationId xmlns:a16="http://schemas.microsoft.com/office/drawing/2014/main" id="{97554BF4-EB7A-43A7-A330-EFB95FCCF7DB}"/>
              </a:ext>
            </a:extLst>
          </p:cNvPr>
          <p:cNvGraphicFramePr/>
          <p:nvPr/>
        </p:nvGraphicFramePr>
        <p:xfrm>
          <a:off x="136751" y="3429000"/>
          <a:ext cx="4953000" cy="1320800"/>
        </p:xfrm>
        <a:graphic>
          <a:graphicData uri="http://schemas.openxmlformats.org/presentationml/2006/ole">
            <mc:AlternateContent xmlns:mc="http://schemas.openxmlformats.org/markup-compatibility/2006">
              <mc:Choice xmlns:v="urn:schemas-microsoft-com:vml" Requires="v">
                <p:oleObj r:id="rId4" imgW="4953000" imgH="1320800" progId="PBrush">
                  <p:embed/>
                </p:oleObj>
              </mc:Choice>
              <mc:Fallback>
                <p:oleObj r:id="rId4" imgW="4953000" imgH="1320800" progId="PBrush">
                  <p:embed/>
                  <p:pic>
                    <p:nvPicPr>
                      <p:cNvPr id="7" name="Google Shape;284;p29">
                        <a:extLst>
                          <a:ext uri="{FF2B5EF4-FFF2-40B4-BE49-F238E27FC236}">
                            <a16:creationId xmlns:a16="http://schemas.microsoft.com/office/drawing/2014/main" id="{97554BF4-EB7A-43A7-A330-EFB95FCCF7DB}"/>
                          </a:ext>
                        </a:extLst>
                      </p:cNvPr>
                      <p:cNvPicPr preferRelativeResize="0"/>
                      <p:nvPr/>
                    </p:nvPicPr>
                    <p:blipFill rotWithShape="1">
                      <a:blip r:embed="rId5">
                        <a:alphaModFix/>
                      </a:blip>
                      <a:srcRect/>
                      <a:stretch/>
                    </p:blipFill>
                    <p:spPr>
                      <a:xfrm>
                        <a:off x="136751" y="3429000"/>
                        <a:ext cx="4953000" cy="1320800"/>
                      </a:xfrm>
                      <a:prstGeom prst="rect">
                        <a:avLst/>
                      </a:prstGeom>
                      <a:noFill/>
                      <a:ln>
                        <a:noFill/>
                      </a:ln>
                    </p:spPr>
                  </p:pic>
                </p:oleObj>
              </mc:Fallback>
            </mc:AlternateContent>
          </a:graphicData>
        </a:graphic>
      </p:graphicFrame>
      <p:cxnSp>
        <p:nvCxnSpPr>
          <p:cNvPr id="8" name="Google Shape;286;p29">
            <a:extLst>
              <a:ext uri="{FF2B5EF4-FFF2-40B4-BE49-F238E27FC236}">
                <a16:creationId xmlns:a16="http://schemas.microsoft.com/office/drawing/2014/main" id="{E5ED20B2-470C-420A-90DB-0AE6F1ADBC49}"/>
              </a:ext>
            </a:extLst>
          </p:cNvPr>
          <p:cNvCxnSpPr/>
          <p:nvPr/>
        </p:nvCxnSpPr>
        <p:spPr>
          <a:xfrm rot="10800000" flipH="1">
            <a:off x="1812641" y="3318982"/>
            <a:ext cx="7120074" cy="670968"/>
          </a:xfrm>
          <a:prstGeom prst="straightConnector1">
            <a:avLst/>
          </a:prstGeom>
          <a:noFill/>
          <a:ln w="28575" cap="flat" cmpd="sng">
            <a:solidFill>
              <a:srgbClr val="93C47D"/>
            </a:solidFill>
            <a:prstDash val="solid"/>
            <a:round/>
            <a:headEnd type="none" w="sm" len="sm"/>
            <a:tailEnd type="triangle" w="med" len="med"/>
          </a:ln>
        </p:spPr>
      </p:cxnSp>
      <p:cxnSp>
        <p:nvCxnSpPr>
          <p:cNvPr id="9" name="Google Shape;287;p29">
            <a:extLst>
              <a:ext uri="{FF2B5EF4-FFF2-40B4-BE49-F238E27FC236}">
                <a16:creationId xmlns:a16="http://schemas.microsoft.com/office/drawing/2014/main" id="{F26BE085-70F5-4358-BF3A-791C43EB5F26}"/>
              </a:ext>
            </a:extLst>
          </p:cNvPr>
          <p:cNvCxnSpPr/>
          <p:nvPr/>
        </p:nvCxnSpPr>
        <p:spPr>
          <a:xfrm rot="10800000" flipH="1">
            <a:off x="1465379" y="3362625"/>
            <a:ext cx="3901278" cy="596975"/>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0"/>
          <p:cNvSpPr txBox="1">
            <a:spLocks noGrp="1"/>
          </p:cNvSpPr>
          <p:nvPr>
            <p:ph type="title"/>
          </p:nvPr>
        </p:nvSpPr>
        <p:spPr>
          <a:xfrm>
            <a:off x="-12700" y="650161"/>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200" dirty="0" err="1">
                <a:solidFill>
                  <a:srgbClr val="586F7C"/>
                </a:solidFill>
                <a:latin typeface="Open Sans"/>
                <a:ea typeface="Open Sans"/>
                <a:cs typeface="Open Sans"/>
                <a:sym typeface="Open Sans"/>
              </a:rPr>
              <a:t>Création</a:t>
            </a:r>
            <a:r>
              <a:rPr lang="en-US" sz="3200" dirty="0">
                <a:solidFill>
                  <a:srgbClr val="586F7C"/>
                </a:solidFill>
                <a:latin typeface="Open Sans"/>
                <a:ea typeface="Open Sans"/>
                <a:cs typeface="Open Sans"/>
                <a:sym typeface="Open Sans"/>
              </a:rPr>
              <a:t> d'un </a:t>
            </a:r>
            <a:r>
              <a:rPr lang="en-US" sz="3200" dirty="0" err="1">
                <a:solidFill>
                  <a:srgbClr val="586F7C"/>
                </a:solidFill>
                <a:latin typeface="Open Sans"/>
                <a:ea typeface="Open Sans"/>
                <a:cs typeface="Open Sans"/>
                <a:sym typeface="Open Sans"/>
              </a:rPr>
              <a:t>compte</a:t>
            </a:r>
            <a:r>
              <a:rPr lang="en-US" sz="3200" dirty="0">
                <a:solidFill>
                  <a:srgbClr val="586F7C"/>
                </a:solidFill>
                <a:latin typeface="Open Sans"/>
                <a:ea typeface="Open Sans"/>
                <a:cs typeface="Open Sans"/>
                <a:sym typeface="Open Sans"/>
              </a:rPr>
              <a:t> ProQuest</a:t>
            </a:r>
            <a:endParaRPr sz="3200" dirty="0">
              <a:solidFill>
                <a:srgbClr val="586F7C"/>
              </a:solidFill>
              <a:latin typeface="Open Sans"/>
              <a:ea typeface="Open Sans"/>
              <a:cs typeface="Open Sans"/>
              <a:sym typeface="Open Sans"/>
            </a:endParaRPr>
          </a:p>
        </p:txBody>
      </p:sp>
      <p:sp>
        <p:nvSpPr>
          <p:cNvPr id="289" name="Google Shape;289;p30"/>
          <p:cNvSpPr txBox="1">
            <a:spLocks noGrp="1"/>
          </p:cNvSpPr>
          <p:nvPr>
            <p:ph type="body" idx="1"/>
          </p:nvPr>
        </p:nvSpPr>
        <p:spPr>
          <a:xfrm>
            <a:off x="-12700" y="1757223"/>
            <a:ext cx="12192000" cy="4736470"/>
          </a:xfrm>
          <a:prstGeom prst="rect">
            <a:avLst/>
          </a:prstGeom>
          <a:noFill/>
          <a:ln>
            <a:noFill/>
          </a:ln>
        </p:spPr>
        <p:txBody>
          <a:bodyPr spcFirstLastPara="1" wrap="square" lIns="91425" tIns="45700" rIns="91425" bIns="45700" anchor="t" anchorCtr="0">
            <a:noAutofit/>
          </a:bodyPr>
          <a:lstStyle/>
          <a:p>
            <a:pPr marL="584200" lvl="0" indent="-457200" algn="just">
              <a:lnSpc>
                <a:spcPct val="100000"/>
              </a:lnSpc>
              <a:buClr>
                <a:schemeClr val="dk1"/>
              </a:buClr>
              <a:buSzPts val="1800"/>
              <a:buFont typeface="Arial"/>
              <a:buAutoNum type="arabicPeriod"/>
            </a:pPr>
            <a:r>
              <a:rPr lang="fr-FR" sz="1800" dirty="0">
                <a:solidFill>
                  <a:schemeClr val="dk1"/>
                </a:solidFill>
                <a:latin typeface="Open Sans"/>
                <a:ea typeface="Open Sans"/>
                <a:cs typeface="Open Sans"/>
                <a:sym typeface="Open Sans"/>
              </a:rPr>
              <a:t>Cliquez sur </a:t>
            </a:r>
            <a:r>
              <a:rPr lang="fr-FR" sz="1800" b="1" dirty="0">
                <a:solidFill>
                  <a:schemeClr val="dk1"/>
                </a:solidFill>
                <a:latin typeface="Open Sans"/>
                <a:ea typeface="Open Sans"/>
                <a:cs typeface="Open Sans"/>
                <a:sym typeface="Open Sans"/>
              </a:rPr>
              <a:t>l'outil </a:t>
            </a:r>
            <a:r>
              <a:rPr lang="fr-FR" sz="1800" b="1" dirty="0" err="1">
                <a:solidFill>
                  <a:schemeClr val="dk1"/>
                </a:solidFill>
                <a:latin typeface="Open Sans"/>
                <a:ea typeface="Open Sans"/>
                <a:cs typeface="Open Sans"/>
                <a:sym typeface="Open Sans"/>
              </a:rPr>
              <a:t>ProQuest</a:t>
            </a:r>
            <a:r>
              <a:rPr lang="fr-FR" sz="1800" b="1" dirty="0">
                <a:solidFill>
                  <a:schemeClr val="dk1"/>
                </a:solidFill>
                <a:latin typeface="Open Sans"/>
                <a:ea typeface="Open Sans"/>
                <a:cs typeface="Open Sans"/>
                <a:sym typeface="Open Sans"/>
              </a:rPr>
              <a:t> Profile        </a:t>
            </a:r>
            <a:r>
              <a:rPr lang="fr-FR" sz="1800" dirty="0">
                <a:solidFill>
                  <a:schemeClr val="dk1"/>
                </a:solidFill>
                <a:latin typeface="Open Sans"/>
                <a:ea typeface="Open Sans"/>
                <a:cs typeface="Open Sans"/>
                <a:sym typeface="Open Sans"/>
              </a:rPr>
              <a:t>en haut à droite de l'écran dans la base de données </a:t>
            </a:r>
            <a:r>
              <a:rPr lang="fr-FR" sz="1800" dirty="0" err="1">
                <a:solidFill>
                  <a:schemeClr val="dk1"/>
                </a:solidFill>
                <a:latin typeface="Open Sans"/>
                <a:ea typeface="Open Sans"/>
                <a:cs typeface="Open Sans"/>
                <a:sym typeface="Open Sans"/>
              </a:rPr>
              <a:t>Environmental</a:t>
            </a:r>
            <a:r>
              <a:rPr lang="fr-FR" sz="1800" dirty="0">
                <a:solidFill>
                  <a:schemeClr val="dk1"/>
                </a:solidFill>
                <a:latin typeface="Open Sans"/>
                <a:ea typeface="Open Sans"/>
                <a:cs typeface="Open Sans"/>
                <a:sym typeface="Open Sans"/>
              </a:rPr>
              <a:t> Science Collection</a:t>
            </a:r>
            <a:r>
              <a:rPr lang="en-US" sz="1800" dirty="0">
                <a:solidFill>
                  <a:schemeClr val="dk1"/>
                </a:solidFill>
                <a:latin typeface="Open Sans"/>
                <a:ea typeface="Open Sans"/>
                <a:cs typeface="Open Sans"/>
                <a:sym typeface="Open Sans"/>
              </a:rPr>
              <a:t>. </a:t>
            </a:r>
            <a:endParaRPr sz="1800" dirty="0">
              <a:solidFill>
                <a:schemeClr val="dk1"/>
              </a:solidFill>
              <a:latin typeface="Open Sans"/>
              <a:ea typeface="Open Sans"/>
              <a:cs typeface="Open Sans"/>
              <a:sym typeface="Open Sans"/>
            </a:endParaRPr>
          </a:p>
          <a:p>
            <a:pPr marL="584200" lvl="0" indent="-457200" algn="just">
              <a:lnSpc>
                <a:spcPct val="100000"/>
              </a:lnSpc>
              <a:buClr>
                <a:schemeClr val="dk1"/>
              </a:buClr>
              <a:buSzPts val="1800"/>
              <a:buFont typeface="Arial"/>
              <a:buAutoNum type="arabicPeriod"/>
            </a:pPr>
            <a:r>
              <a:rPr lang="fr-FR" sz="1800" dirty="0">
                <a:solidFill>
                  <a:schemeClr val="dk1"/>
                </a:solidFill>
                <a:latin typeface="Open Sans"/>
                <a:ea typeface="Open Sans"/>
                <a:cs typeface="Open Sans"/>
                <a:sym typeface="Open Sans"/>
              </a:rPr>
              <a:t>Sélectionnez </a:t>
            </a:r>
            <a:r>
              <a:rPr lang="fr-FR" sz="1800" b="1" dirty="0">
                <a:solidFill>
                  <a:schemeClr val="dk1"/>
                </a:solidFill>
                <a:latin typeface="Open Sans"/>
                <a:ea typeface="Open Sans"/>
                <a:cs typeface="Open Sans"/>
                <a:sym typeface="Open Sans"/>
              </a:rPr>
              <a:t>Créer mon compte </a:t>
            </a:r>
            <a:r>
              <a:rPr lang="fr-FR" sz="1800" b="1" dirty="0" err="1">
                <a:solidFill>
                  <a:schemeClr val="dk1"/>
                </a:solidFill>
                <a:latin typeface="Open Sans"/>
                <a:ea typeface="Open Sans"/>
                <a:cs typeface="Open Sans"/>
                <a:sym typeface="Open Sans"/>
              </a:rPr>
              <a:t>ProQuest</a:t>
            </a:r>
            <a:r>
              <a:rPr lang="en-US" sz="1800" dirty="0">
                <a:solidFill>
                  <a:schemeClr val="dk1"/>
                </a:solidFill>
                <a:latin typeface="Open Sans"/>
                <a:ea typeface="Open Sans"/>
                <a:cs typeface="Open Sans"/>
                <a:sym typeface="Open Sans"/>
              </a:rPr>
              <a:t>.</a:t>
            </a:r>
            <a:endParaRPr dirty="0"/>
          </a:p>
          <a:p>
            <a:pPr marL="584200" lvl="0" indent="-457200" algn="just">
              <a:lnSpc>
                <a:spcPct val="100000"/>
              </a:lnSpc>
              <a:buClr>
                <a:schemeClr val="dk1"/>
              </a:buClr>
              <a:buSzPts val="1800"/>
              <a:buFont typeface="Arial"/>
              <a:buAutoNum type="arabicPeriod"/>
            </a:pPr>
            <a:r>
              <a:rPr lang="fr-FR" sz="1800" dirty="0">
                <a:solidFill>
                  <a:schemeClr val="dk1"/>
                </a:solidFill>
                <a:latin typeface="Open Sans"/>
                <a:ea typeface="Open Sans"/>
                <a:cs typeface="Open Sans"/>
                <a:sym typeface="Open Sans"/>
              </a:rPr>
              <a:t>Complétez les informations du profil.</a:t>
            </a:r>
            <a:endParaRPr dirty="0"/>
          </a:p>
          <a:p>
            <a:pPr marL="584200" lvl="0" indent="-457200" algn="just">
              <a:lnSpc>
                <a:spcPct val="100000"/>
              </a:lnSpc>
              <a:buClr>
                <a:schemeClr val="dk1"/>
              </a:buClr>
              <a:buSzPts val="1800"/>
              <a:buFont typeface="Arial"/>
              <a:buAutoNum type="arabicPeriod"/>
            </a:pPr>
            <a:r>
              <a:rPr lang="fr-FR" sz="1800" dirty="0">
                <a:solidFill>
                  <a:schemeClr val="dk1"/>
                </a:solidFill>
                <a:latin typeface="Open Sans"/>
                <a:ea typeface="Open Sans"/>
                <a:cs typeface="Open Sans"/>
                <a:sym typeface="Open Sans"/>
              </a:rPr>
              <a:t>Pour lier votre compte </a:t>
            </a:r>
            <a:r>
              <a:rPr lang="fr-FR" sz="1800" dirty="0" err="1">
                <a:solidFill>
                  <a:schemeClr val="dk1"/>
                </a:solidFill>
                <a:latin typeface="Open Sans"/>
                <a:ea typeface="Open Sans"/>
                <a:cs typeface="Open Sans"/>
                <a:sym typeface="Open Sans"/>
              </a:rPr>
              <a:t>RefWorks</a:t>
            </a:r>
            <a:r>
              <a:rPr lang="fr-FR" sz="1800" dirty="0">
                <a:solidFill>
                  <a:schemeClr val="dk1"/>
                </a:solidFill>
                <a:latin typeface="Open Sans"/>
                <a:ea typeface="Open Sans"/>
                <a:cs typeface="Open Sans"/>
                <a:sym typeface="Open Sans"/>
              </a:rPr>
              <a:t> à vos comptes </a:t>
            </a:r>
            <a:r>
              <a:rPr lang="fr-FR" sz="1800" dirty="0" err="1">
                <a:solidFill>
                  <a:schemeClr val="dk1"/>
                </a:solidFill>
                <a:latin typeface="Open Sans"/>
                <a:ea typeface="Open Sans"/>
                <a:cs typeface="Open Sans"/>
                <a:sym typeface="Open Sans"/>
              </a:rPr>
              <a:t>ProQuest</a:t>
            </a:r>
            <a:r>
              <a:rPr lang="fr-FR" sz="1800" dirty="0">
                <a:solidFill>
                  <a:schemeClr val="dk1"/>
                </a:solidFill>
                <a:latin typeface="Open Sans"/>
                <a:ea typeface="Open Sans"/>
                <a:cs typeface="Open Sans"/>
                <a:sym typeface="Open Sans"/>
              </a:rPr>
              <a:t>, cochez la case </a:t>
            </a:r>
            <a:r>
              <a:rPr lang="fr-FR" sz="1800" b="1" dirty="0">
                <a:solidFill>
                  <a:schemeClr val="dk1"/>
                </a:solidFill>
                <a:latin typeface="Open Sans"/>
                <a:ea typeface="Open Sans"/>
                <a:cs typeface="Open Sans"/>
                <a:sym typeface="Open Sans"/>
              </a:rPr>
              <a:t>"Je veux lier mon nouveau compte </a:t>
            </a:r>
            <a:r>
              <a:rPr lang="fr-FR" sz="1800" b="1" dirty="0" err="1">
                <a:solidFill>
                  <a:schemeClr val="dk1"/>
                </a:solidFill>
                <a:latin typeface="Open Sans"/>
                <a:ea typeface="Open Sans"/>
                <a:cs typeface="Open Sans"/>
                <a:sym typeface="Open Sans"/>
              </a:rPr>
              <a:t>My</a:t>
            </a:r>
            <a:r>
              <a:rPr lang="fr-FR" sz="1800" b="1" dirty="0">
                <a:solidFill>
                  <a:schemeClr val="dk1"/>
                </a:solidFill>
                <a:latin typeface="Open Sans"/>
                <a:ea typeface="Open Sans"/>
                <a:cs typeface="Open Sans"/>
                <a:sym typeface="Open Sans"/>
              </a:rPr>
              <a:t> </a:t>
            </a:r>
            <a:r>
              <a:rPr lang="fr-FR" sz="1800" b="1" dirty="0" err="1">
                <a:solidFill>
                  <a:schemeClr val="dk1"/>
                </a:solidFill>
                <a:latin typeface="Open Sans"/>
                <a:ea typeface="Open Sans"/>
                <a:cs typeface="Open Sans"/>
                <a:sym typeface="Open Sans"/>
              </a:rPr>
              <a:t>Research</a:t>
            </a:r>
            <a:r>
              <a:rPr lang="fr-FR" sz="1800" b="1" dirty="0">
                <a:solidFill>
                  <a:schemeClr val="dk1"/>
                </a:solidFill>
                <a:latin typeface="Open Sans"/>
                <a:ea typeface="Open Sans"/>
                <a:cs typeface="Open Sans"/>
                <a:sym typeface="Open Sans"/>
              </a:rPr>
              <a:t> à mon compte </a:t>
            </a:r>
            <a:r>
              <a:rPr lang="fr-FR" sz="1800" b="1" dirty="0" err="1">
                <a:solidFill>
                  <a:schemeClr val="dk1"/>
                </a:solidFill>
                <a:latin typeface="Open Sans"/>
                <a:ea typeface="Open Sans"/>
                <a:cs typeface="Open Sans"/>
                <a:sym typeface="Open Sans"/>
              </a:rPr>
              <a:t>RefWorks</a:t>
            </a:r>
            <a:r>
              <a:rPr lang="en-US" sz="1800" b="1" dirty="0">
                <a:solidFill>
                  <a:schemeClr val="dk1"/>
                </a:solidFill>
                <a:latin typeface="Open Sans"/>
                <a:ea typeface="Open Sans"/>
                <a:cs typeface="Open Sans"/>
                <a:sym typeface="Open Sans"/>
              </a:rPr>
              <a:t>”.</a:t>
            </a:r>
            <a:endParaRPr sz="1800" b="1" dirty="0">
              <a:solidFill>
                <a:schemeClr val="dk1"/>
              </a:solidFill>
              <a:latin typeface="Open Sans"/>
              <a:ea typeface="Open Sans"/>
              <a:cs typeface="Open Sans"/>
              <a:sym typeface="Open Sans"/>
            </a:endParaRPr>
          </a:p>
          <a:p>
            <a:pPr marL="584200" lvl="0" indent="-342900" algn="just" rtl="0">
              <a:lnSpc>
                <a:spcPct val="100000"/>
              </a:lnSpc>
              <a:spcBef>
                <a:spcPts val="100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584200" lvl="0" indent="-342900" algn="just" rtl="0">
              <a:lnSpc>
                <a:spcPct val="100000"/>
              </a:lnSpc>
              <a:spcBef>
                <a:spcPts val="100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584200" lvl="0" indent="-342900" algn="just" rtl="0">
              <a:lnSpc>
                <a:spcPct val="100000"/>
              </a:lnSpc>
              <a:spcBef>
                <a:spcPts val="100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p:txBody>
      </p:sp>
      <p:pic>
        <p:nvPicPr>
          <p:cNvPr id="290" name="Google Shape;290;p30"/>
          <p:cNvPicPr preferRelativeResize="0"/>
          <p:nvPr/>
        </p:nvPicPr>
        <p:blipFill rotWithShape="1">
          <a:blip r:embed="rId3">
            <a:alphaModFix/>
          </a:blip>
          <a:srcRect/>
          <a:stretch/>
        </p:blipFill>
        <p:spPr>
          <a:xfrm>
            <a:off x="4622773" y="1838502"/>
            <a:ext cx="240633" cy="317196"/>
          </a:xfrm>
          <a:prstGeom prst="rect">
            <a:avLst/>
          </a:prstGeom>
          <a:noFill/>
          <a:ln>
            <a:noFill/>
          </a:ln>
        </p:spPr>
      </p:pic>
      <p:grpSp>
        <p:nvGrpSpPr>
          <p:cNvPr id="8" name="Groupe 7">
            <a:extLst>
              <a:ext uri="{FF2B5EF4-FFF2-40B4-BE49-F238E27FC236}">
                <a16:creationId xmlns:a16="http://schemas.microsoft.com/office/drawing/2014/main" id="{1950DAF5-4AD7-4551-B511-9900C2FBFA51}"/>
              </a:ext>
            </a:extLst>
          </p:cNvPr>
          <p:cNvGrpSpPr/>
          <p:nvPr/>
        </p:nvGrpSpPr>
        <p:grpSpPr>
          <a:xfrm>
            <a:off x="229827" y="3672328"/>
            <a:ext cx="11732346" cy="3135797"/>
            <a:chOff x="88717" y="3602460"/>
            <a:chExt cx="11732346" cy="3135797"/>
          </a:xfrm>
        </p:grpSpPr>
        <p:pic>
          <p:nvPicPr>
            <p:cNvPr id="9" name="Google Shape;293;p30">
              <a:extLst>
                <a:ext uri="{FF2B5EF4-FFF2-40B4-BE49-F238E27FC236}">
                  <a16:creationId xmlns:a16="http://schemas.microsoft.com/office/drawing/2014/main" id="{7850FEE8-FA17-4955-8ADF-236A28A748EB}"/>
                </a:ext>
              </a:extLst>
            </p:cNvPr>
            <p:cNvPicPr preferRelativeResize="0"/>
            <p:nvPr/>
          </p:nvPicPr>
          <p:blipFill rotWithShape="1">
            <a:blip r:embed="rId4">
              <a:alphaModFix/>
            </a:blip>
            <a:srcRect/>
            <a:stretch/>
          </p:blipFill>
          <p:spPr>
            <a:xfrm>
              <a:off x="6632846" y="3602460"/>
              <a:ext cx="5188217" cy="3135797"/>
            </a:xfrm>
            <a:prstGeom prst="rect">
              <a:avLst/>
            </a:prstGeom>
            <a:noFill/>
            <a:ln>
              <a:noFill/>
            </a:ln>
          </p:spPr>
        </p:pic>
        <p:pic>
          <p:nvPicPr>
            <p:cNvPr id="10" name="Google Shape;298;p30">
              <a:extLst>
                <a:ext uri="{FF2B5EF4-FFF2-40B4-BE49-F238E27FC236}">
                  <a16:creationId xmlns:a16="http://schemas.microsoft.com/office/drawing/2014/main" id="{2EB009E4-CB0A-43CE-806C-DEE9B6F60A7E}"/>
                </a:ext>
              </a:extLst>
            </p:cNvPr>
            <p:cNvPicPr preferRelativeResize="0"/>
            <p:nvPr/>
          </p:nvPicPr>
          <p:blipFill rotWithShape="1">
            <a:blip r:embed="rId5">
              <a:alphaModFix/>
            </a:blip>
            <a:srcRect/>
            <a:stretch/>
          </p:blipFill>
          <p:spPr>
            <a:xfrm>
              <a:off x="3177213" y="4931513"/>
              <a:ext cx="2114659" cy="1562180"/>
            </a:xfrm>
            <a:prstGeom prst="rect">
              <a:avLst/>
            </a:prstGeom>
            <a:noFill/>
            <a:ln>
              <a:noFill/>
            </a:ln>
          </p:spPr>
        </p:pic>
        <p:pic>
          <p:nvPicPr>
            <p:cNvPr id="11" name="Google Shape;299;p30">
              <a:extLst>
                <a:ext uri="{FF2B5EF4-FFF2-40B4-BE49-F238E27FC236}">
                  <a16:creationId xmlns:a16="http://schemas.microsoft.com/office/drawing/2014/main" id="{AA4394E2-0001-4E07-AD54-6FB504138A86}"/>
                </a:ext>
              </a:extLst>
            </p:cNvPr>
            <p:cNvPicPr preferRelativeResize="0"/>
            <p:nvPr/>
          </p:nvPicPr>
          <p:blipFill rotWithShape="1">
            <a:blip r:embed="rId6">
              <a:alphaModFix/>
            </a:blip>
            <a:srcRect/>
            <a:stretch/>
          </p:blipFill>
          <p:spPr>
            <a:xfrm>
              <a:off x="88717" y="3933286"/>
              <a:ext cx="6442712" cy="1035103"/>
            </a:xfrm>
            <a:prstGeom prst="rect">
              <a:avLst/>
            </a:prstGeom>
            <a:noFill/>
            <a:ln>
              <a:noFill/>
            </a:ln>
          </p:spPr>
        </p:pic>
        <p:cxnSp>
          <p:nvCxnSpPr>
            <p:cNvPr id="12" name="Google Shape;300;p30">
              <a:extLst>
                <a:ext uri="{FF2B5EF4-FFF2-40B4-BE49-F238E27FC236}">
                  <a16:creationId xmlns:a16="http://schemas.microsoft.com/office/drawing/2014/main" id="{F7BA8469-F8FB-49F3-8FDF-7AC782BB0EFC}"/>
                </a:ext>
              </a:extLst>
            </p:cNvPr>
            <p:cNvCxnSpPr/>
            <p:nvPr/>
          </p:nvCxnSpPr>
          <p:spPr>
            <a:xfrm rot="10800000" flipH="1">
              <a:off x="5237314" y="5063724"/>
              <a:ext cx="1544486" cy="312177"/>
            </a:xfrm>
            <a:prstGeom prst="straightConnector1">
              <a:avLst/>
            </a:prstGeom>
            <a:noFill/>
            <a:ln w="28575" cap="flat" cmpd="sng">
              <a:solidFill>
                <a:srgbClr val="93C47D"/>
              </a:solidFill>
              <a:prstDash val="solid"/>
              <a:round/>
              <a:headEnd type="none" w="sm" len="sm"/>
              <a:tailEnd type="triangle" w="med" len="med"/>
            </a:ln>
          </p:spPr>
        </p:cxnSp>
        <p:cxnSp>
          <p:nvCxnSpPr>
            <p:cNvPr id="13" name="Google Shape;301;p30">
              <a:extLst>
                <a:ext uri="{FF2B5EF4-FFF2-40B4-BE49-F238E27FC236}">
                  <a16:creationId xmlns:a16="http://schemas.microsoft.com/office/drawing/2014/main" id="{7DA23F0B-8650-48DA-B8F6-346B99136C12}"/>
                </a:ext>
              </a:extLst>
            </p:cNvPr>
            <p:cNvCxnSpPr/>
            <p:nvPr/>
          </p:nvCxnSpPr>
          <p:spPr>
            <a:xfrm flipH="1">
              <a:off x="4849754" y="4708417"/>
              <a:ext cx="1087070" cy="628801"/>
            </a:xfrm>
            <a:prstGeom prst="straightConnector1">
              <a:avLst/>
            </a:prstGeom>
            <a:noFill/>
            <a:ln w="28575" cap="flat" cmpd="sng">
              <a:solidFill>
                <a:srgbClr val="93C47D"/>
              </a:solidFill>
              <a:prstDash val="solid"/>
              <a:round/>
              <a:headEnd type="none" w="sm" len="sm"/>
              <a:tailEnd type="triangle" w="med" len="med"/>
            </a:ln>
          </p:spPr>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title"/>
          </p:nvPr>
        </p:nvSpPr>
        <p:spPr>
          <a:xfrm>
            <a:off x="0" y="540629"/>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Utilisation de la recherche avancée</a:t>
            </a:r>
            <a:endParaRPr sz="3200" dirty="0">
              <a:solidFill>
                <a:srgbClr val="586F7C"/>
              </a:solidFill>
              <a:latin typeface="Open Sans"/>
              <a:ea typeface="Open Sans"/>
              <a:cs typeface="Open Sans"/>
              <a:sym typeface="Open Sans"/>
            </a:endParaRPr>
          </a:p>
        </p:txBody>
      </p:sp>
      <p:sp>
        <p:nvSpPr>
          <p:cNvPr id="300" name="Google Shape;300;p31"/>
          <p:cNvSpPr txBox="1">
            <a:spLocks noGrp="1"/>
          </p:cNvSpPr>
          <p:nvPr>
            <p:ph type="body" idx="1"/>
          </p:nvPr>
        </p:nvSpPr>
        <p:spPr>
          <a:xfrm>
            <a:off x="-2875" y="1676028"/>
            <a:ext cx="5374105" cy="4736470"/>
          </a:xfrm>
          <a:prstGeom prst="rect">
            <a:avLst/>
          </a:prstGeom>
          <a:noFill/>
          <a:ln>
            <a:noFill/>
          </a:ln>
        </p:spPr>
        <p:txBody>
          <a:bodyPr spcFirstLastPara="1" wrap="square" lIns="91425" tIns="45700" rIns="91425" bIns="45700" anchor="t" anchorCtr="0">
            <a:noAutofit/>
          </a:bodyPr>
          <a:lstStyle/>
          <a:p>
            <a:pPr marL="469900" lvl="0" indent="-342900" algn="just">
              <a:lnSpc>
                <a:spcPct val="100000"/>
              </a:lnSpc>
              <a:buClr>
                <a:schemeClr val="dk1"/>
              </a:buClr>
              <a:buSzPts val="2000"/>
            </a:pPr>
            <a:r>
              <a:rPr lang="fr-FR" sz="1800" dirty="0">
                <a:solidFill>
                  <a:schemeClr val="dk1"/>
                </a:solidFill>
                <a:latin typeface="Open Sans"/>
                <a:ea typeface="Open Sans"/>
                <a:cs typeface="Open Sans"/>
                <a:sym typeface="Open Sans"/>
              </a:rPr>
              <a:t>Cliquez sur l'onglet </a:t>
            </a:r>
            <a:r>
              <a:rPr lang="fr-FR" sz="1800" b="1" dirty="0">
                <a:solidFill>
                  <a:schemeClr val="dk1"/>
                </a:solidFill>
                <a:latin typeface="Open Sans"/>
                <a:ea typeface="Open Sans"/>
                <a:cs typeface="Open Sans"/>
                <a:sym typeface="Open Sans"/>
              </a:rPr>
              <a:t>Recherche avancée </a:t>
            </a:r>
            <a:r>
              <a:rPr lang="fr-FR" sz="1800" dirty="0">
                <a:solidFill>
                  <a:schemeClr val="dk1"/>
                </a:solidFill>
                <a:latin typeface="Open Sans"/>
                <a:ea typeface="Open Sans"/>
                <a:cs typeface="Open Sans"/>
                <a:sym typeface="Open Sans"/>
              </a:rPr>
              <a:t>de la base de données de la collection des sciences de l'environnement.</a:t>
            </a:r>
          </a:p>
          <a:p>
            <a:pPr marL="469900" lvl="0" indent="-342900" algn="just">
              <a:lnSpc>
                <a:spcPct val="100000"/>
              </a:lnSpc>
              <a:buClr>
                <a:schemeClr val="dk1"/>
              </a:buClr>
              <a:buSzPts val="2000"/>
            </a:pPr>
            <a:r>
              <a:rPr lang="fr-FR" sz="1800" dirty="0">
                <a:solidFill>
                  <a:schemeClr val="dk1"/>
                </a:solidFill>
                <a:latin typeface="Open Sans"/>
                <a:ea typeface="Open Sans"/>
                <a:cs typeface="Open Sans"/>
                <a:sym typeface="Open Sans"/>
              </a:rPr>
              <a:t>Cette fonction de recherche permet à un utilisateur de spécifier des exigences supplémentaires pour une recherche</a:t>
            </a:r>
            <a:r>
              <a:rPr lang="en-US" sz="1800" dirty="0">
                <a:solidFill>
                  <a:schemeClr val="dk1"/>
                </a:solidFill>
                <a:latin typeface="Open Sans"/>
                <a:ea typeface="Open Sans"/>
                <a:cs typeface="Open Sans"/>
                <a:sym typeface="Open Sans"/>
              </a:rPr>
              <a:t>.</a:t>
            </a:r>
            <a:endParaRPr sz="1800" dirty="0"/>
          </a:p>
          <a:p>
            <a:pPr marL="469900" lvl="0" indent="-342900" algn="just">
              <a:lnSpc>
                <a:spcPct val="100000"/>
              </a:lnSpc>
              <a:buClr>
                <a:schemeClr val="dk1"/>
              </a:buClr>
              <a:buSzPts val="2000"/>
            </a:pPr>
            <a:r>
              <a:rPr lang="fr-FR" sz="1800" dirty="0">
                <a:solidFill>
                  <a:schemeClr val="dk1"/>
                </a:solidFill>
                <a:latin typeface="Open Sans"/>
                <a:ea typeface="Open Sans"/>
                <a:cs typeface="Open Sans"/>
                <a:sym typeface="Open Sans"/>
              </a:rPr>
              <a:t>L'utilisateur saisit des </a:t>
            </a:r>
            <a:r>
              <a:rPr lang="fr-FR" sz="1800" b="1" dirty="0">
                <a:solidFill>
                  <a:schemeClr val="dk1"/>
                </a:solidFill>
                <a:latin typeface="Open Sans"/>
                <a:ea typeface="Open Sans"/>
                <a:cs typeface="Open Sans"/>
                <a:sym typeface="Open Sans"/>
              </a:rPr>
              <a:t>mots-clés</a:t>
            </a:r>
            <a:r>
              <a:rPr lang="fr-FR" sz="1800" dirty="0">
                <a:solidFill>
                  <a:schemeClr val="dk1"/>
                </a:solidFill>
                <a:latin typeface="Open Sans"/>
                <a:ea typeface="Open Sans"/>
                <a:cs typeface="Open Sans"/>
                <a:sym typeface="Open Sans"/>
              </a:rPr>
              <a:t> et sélectionne des </a:t>
            </a:r>
            <a:r>
              <a:rPr lang="fr-FR" sz="1800" b="1" dirty="0">
                <a:solidFill>
                  <a:schemeClr val="dk1"/>
                </a:solidFill>
                <a:latin typeface="Open Sans"/>
                <a:ea typeface="Open Sans"/>
                <a:cs typeface="Open Sans"/>
                <a:sym typeface="Open Sans"/>
              </a:rPr>
              <a:t>filtres supplémentaires </a:t>
            </a:r>
            <a:r>
              <a:rPr lang="fr-FR" sz="1800" dirty="0">
                <a:solidFill>
                  <a:schemeClr val="dk1"/>
                </a:solidFill>
                <a:latin typeface="Open Sans"/>
                <a:ea typeface="Open Sans"/>
                <a:cs typeface="Open Sans"/>
                <a:sym typeface="Open Sans"/>
              </a:rPr>
              <a:t>qu'il souhaite appliquer à la recherche</a:t>
            </a:r>
            <a:r>
              <a:rPr lang="en-US" sz="1800" dirty="0">
                <a:solidFill>
                  <a:schemeClr val="dk1"/>
                </a:solidFill>
                <a:latin typeface="Open Sans"/>
                <a:ea typeface="Open Sans"/>
                <a:cs typeface="Open Sans"/>
                <a:sym typeface="Open Sans"/>
              </a:rPr>
              <a:t>.</a:t>
            </a:r>
            <a:endParaRPr sz="1800" dirty="0"/>
          </a:p>
          <a:p>
            <a:pPr marL="469900" lvl="0" indent="-342900" algn="just">
              <a:lnSpc>
                <a:spcPct val="100000"/>
              </a:lnSpc>
              <a:buClr>
                <a:schemeClr val="dk1"/>
              </a:buClr>
              <a:buSzPts val="2000"/>
            </a:pPr>
            <a:r>
              <a:rPr lang="fr-FR" sz="1800" dirty="0">
                <a:solidFill>
                  <a:schemeClr val="dk1"/>
                </a:solidFill>
                <a:latin typeface="Open Sans"/>
                <a:ea typeface="Open Sans"/>
                <a:cs typeface="Open Sans"/>
                <a:sym typeface="Open Sans"/>
              </a:rPr>
              <a:t>Une recherche peut être limitée au </a:t>
            </a:r>
            <a:r>
              <a:rPr lang="fr-FR" sz="1800" b="1" dirty="0">
                <a:solidFill>
                  <a:schemeClr val="dk1"/>
                </a:solidFill>
                <a:latin typeface="Open Sans"/>
                <a:ea typeface="Open Sans"/>
                <a:cs typeface="Open Sans"/>
                <a:sym typeface="Open Sans"/>
              </a:rPr>
              <a:t>texte intégral </a:t>
            </a:r>
            <a:r>
              <a:rPr lang="fr-FR" sz="1800" dirty="0">
                <a:solidFill>
                  <a:schemeClr val="dk1"/>
                </a:solidFill>
                <a:latin typeface="Open Sans"/>
                <a:ea typeface="Open Sans"/>
                <a:cs typeface="Open Sans"/>
                <a:sym typeface="Open Sans"/>
              </a:rPr>
              <a:t>ou à </a:t>
            </a:r>
            <a:r>
              <a:rPr lang="fr-FR" sz="1800" b="1" dirty="0">
                <a:solidFill>
                  <a:schemeClr val="dk1"/>
                </a:solidFill>
                <a:latin typeface="Open Sans"/>
                <a:ea typeface="Open Sans"/>
                <a:cs typeface="Open Sans"/>
                <a:sym typeface="Open Sans"/>
              </a:rPr>
              <a:t>l'examen par les pairs</a:t>
            </a:r>
            <a:r>
              <a:rPr lang="fr-FR" sz="1800" dirty="0">
                <a:solidFill>
                  <a:schemeClr val="dk1"/>
                </a:solidFill>
                <a:latin typeface="Open Sans"/>
                <a:ea typeface="Open Sans"/>
                <a:cs typeface="Open Sans"/>
                <a:sym typeface="Open Sans"/>
              </a:rPr>
              <a:t>, au </a:t>
            </a:r>
            <a:r>
              <a:rPr lang="fr-FR" sz="1800" b="1" dirty="0">
                <a:solidFill>
                  <a:schemeClr val="dk1"/>
                </a:solidFill>
                <a:latin typeface="Open Sans"/>
                <a:ea typeface="Open Sans"/>
                <a:cs typeface="Open Sans"/>
                <a:sym typeface="Open Sans"/>
              </a:rPr>
              <a:t>type de source</a:t>
            </a:r>
            <a:r>
              <a:rPr lang="fr-FR" sz="1800" dirty="0">
                <a:solidFill>
                  <a:schemeClr val="dk1"/>
                </a:solidFill>
                <a:latin typeface="Open Sans"/>
                <a:ea typeface="Open Sans"/>
                <a:cs typeface="Open Sans"/>
                <a:sym typeface="Open Sans"/>
              </a:rPr>
              <a:t>, </a:t>
            </a:r>
            <a:r>
              <a:rPr lang="fr-FR" sz="1800" b="1" dirty="0">
                <a:solidFill>
                  <a:schemeClr val="dk1"/>
                </a:solidFill>
                <a:latin typeface="Open Sans"/>
                <a:ea typeface="Open Sans"/>
                <a:cs typeface="Open Sans"/>
                <a:sym typeface="Open Sans"/>
              </a:rPr>
              <a:t>au type de document </a:t>
            </a:r>
            <a:r>
              <a:rPr lang="fr-FR" sz="1800" dirty="0">
                <a:solidFill>
                  <a:schemeClr val="dk1"/>
                </a:solidFill>
                <a:latin typeface="Open Sans"/>
                <a:ea typeface="Open Sans"/>
                <a:cs typeface="Open Sans"/>
                <a:sym typeface="Open Sans"/>
              </a:rPr>
              <a:t>et à la </a:t>
            </a:r>
            <a:r>
              <a:rPr lang="fr-FR" sz="1800" b="1" dirty="0">
                <a:solidFill>
                  <a:schemeClr val="dk1"/>
                </a:solidFill>
                <a:latin typeface="Open Sans"/>
                <a:ea typeface="Open Sans"/>
                <a:cs typeface="Open Sans"/>
                <a:sym typeface="Open Sans"/>
              </a:rPr>
              <a:t>langue</a:t>
            </a:r>
            <a:r>
              <a:rPr lang="en-US" sz="1800" b="1" dirty="0">
                <a:solidFill>
                  <a:schemeClr val="dk1"/>
                </a:solidFill>
                <a:latin typeface="Open Sans"/>
                <a:ea typeface="Open Sans"/>
                <a:cs typeface="Open Sans"/>
                <a:sym typeface="Open Sans"/>
              </a:rPr>
              <a:t>.</a:t>
            </a:r>
            <a:endParaRPr sz="1800" dirty="0"/>
          </a:p>
          <a:p>
            <a:pPr marL="469900" lvl="0" indent="-342900" algn="just">
              <a:lnSpc>
                <a:spcPct val="100000"/>
              </a:lnSpc>
              <a:buClr>
                <a:schemeClr val="dk1"/>
              </a:buClr>
              <a:buSzPts val="2000"/>
            </a:pPr>
            <a:r>
              <a:rPr lang="fr-FR" sz="1800" dirty="0">
                <a:solidFill>
                  <a:schemeClr val="dk1"/>
                </a:solidFill>
                <a:latin typeface="Open Sans"/>
                <a:ea typeface="Open Sans"/>
                <a:cs typeface="Open Sans"/>
                <a:sym typeface="Open Sans"/>
              </a:rPr>
              <a:t>L'utilisateur peut également spécifier </a:t>
            </a:r>
            <a:r>
              <a:rPr lang="fr-FR" sz="1800" b="1" dirty="0">
                <a:solidFill>
                  <a:schemeClr val="dk1"/>
                </a:solidFill>
                <a:latin typeface="Open Sans"/>
                <a:ea typeface="Open Sans"/>
                <a:cs typeface="Open Sans"/>
                <a:sym typeface="Open Sans"/>
              </a:rPr>
              <a:t>l'emplacement </a:t>
            </a:r>
            <a:r>
              <a:rPr lang="fr-FR" sz="1800" dirty="0">
                <a:solidFill>
                  <a:schemeClr val="dk1"/>
                </a:solidFill>
                <a:latin typeface="Open Sans"/>
                <a:ea typeface="Open Sans"/>
                <a:cs typeface="Open Sans"/>
                <a:sym typeface="Open Sans"/>
              </a:rPr>
              <a:t>des mots-clés dans une recherche</a:t>
            </a:r>
            <a:r>
              <a:rPr lang="en-US" sz="1800" dirty="0">
                <a:solidFill>
                  <a:schemeClr val="dk1"/>
                </a:solidFill>
                <a:latin typeface="Open Sans"/>
                <a:ea typeface="Open Sans"/>
                <a:cs typeface="Open Sans"/>
                <a:sym typeface="Open Sans"/>
              </a:rPr>
              <a:t>.</a:t>
            </a:r>
            <a:endParaRPr sz="1800" dirty="0"/>
          </a:p>
          <a:p>
            <a:pPr marL="469900" lvl="0" indent="-215900" algn="just" rtl="0">
              <a:lnSpc>
                <a:spcPct val="100000"/>
              </a:lnSpc>
              <a:spcBef>
                <a:spcPts val="1000"/>
              </a:spcBef>
              <a:spcAft>
                <a:spcPts val="0"/>
              </a:spcAft>
              <a:buClr>
                <a:schemeClr val="dk1"/>
              </a:buClr>
              <a:buSzPts val="2000"/>
              <a:buNone/>
            </a:pPr>
            <a:endParaRPr sz="1800" dirty="0">
              <a:solidFill>
                <a:schemeClr val="dk1"/>
              </a:solidFill>
              <a:latin typeface="Open Sans"/>
              <a:ea typeface="Open Sans"/>
              <a:cs typeface="Open Sans"/>
              <a:sym typeface="Open Sans"/>
            </a:endParaRPr>
          </a:p>
        </p:txBody>
      </p:sp>
      <p:pic>
        <p:nvPicPr>
          <p:cNvPr id="301" name="Google Shape;301;p31" descr="https://lh3.googleusercontent.com/0JVK6MwQcaKbDyEG4sgV-09Xb6CIn1k0mnj78MYu6qTFvILZ60EC5LB2dlVORu-k-AGolqoYBJN7QET9inUbANycz_UzXcVJ36LKdCWwYs5dnyCEKjXlsM6TDewVuqNby-jOK3E"/>
          <p:cNvPicPr preferRelativeResize="0"/>
          <p:nvPr/>
        </p:nvPicPr>
        <p:blipFill rotWithShape="1">
          <a:blip r:embed="rId3">
            <a:alphaModFix/>
          </a:blip>
          <a:srcRect/>
          <a:stretch/>
        </p:blipFill>
        <p:spPr>
          <a:xfrm>
            <a:off x="5566611" y="1870443"/>
            <a:ext cx="6473323" cy="4542055"/>
          </a:xfrm>
          <a:prstGeom prst="rect">
            <a:avLst/>
          </a:prstGeom>
          <a:noFill/>
          <a:ln>
            <a:noFill/>
          </a:ln>
        </p:spPr>
      </p:pic>
      <p:cxnSp>
        <p:nvCxnSpPr>
          <p:cNvPr id="302" name="Google Shape;302;p31"/>
          <p:cNvCxnSpPr/>
          <p:nvPr/>
        </p:nvCxnSpPr>
        <p:spPr>
          <a:xfrm>
            <a:off x="5175849" y="2173857"/>
            <a:ext cx="651001" cy="350068"/>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2"/>
          <p:cNvSpPr txBox="1">
            <a:spLocks noGrp="1"/>
          </p:cNvSpPr>
          <p:nvPr>
            <p:ph type="title"/>
          </p:nvPr>
        </p:nvSpPr>
        <p:spPr>
          <a:xfrm>
            <a:off x="-1" y="595128"/>
            <a:ext cx="7701699"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en-US" sz="3200" dirty="0">
                <a:solidFill>
                  <a:srgbClr val="586F7C"/>
                </a:solidFill>
                <a:latin typeface="Open Sans"/>
                <a:ea typeface="Open Sans"/>
                <a:cs typeface="Open Sans"/>
                <a:sym typeface="Open Sans"/>
              </a:rPr>
              <a:t>What is a Command Line </a:t>
            </a:r>
            <a:r>
              <a:rPr lang="fr-FR" sz="3200" dirty="0">
                <a:solidFill>
                  <a:srgbClr val="586F7C"/>
                </a:solidFill>
                <a:latin typeface="Open Sans"/>
                <a:ea typeface="Open Sans"/>
                <a:cs typeface="Open Sans"/>
                <a:sym typeface="Open Sans"/>
              </a:rPr>
              <a:t>Qu'est-ce qu'une recherche en ligne de commande ?</a:t>
            </a:r>
            <a:endParaRPr sz="3200" dirty="0">
              <a:solidFill>
                <a:srgbClr val="586F7C"/>
              </a:solidFill>
              <a:latin typeface="Open Sans"/>
              <a:ea typeface="Open Sans"/>
              <a:cs typeface="Open Sans"/>
              <a:sym typeface="Open Sans"/>
            </a:endParaRPr>
          </a:p>
        </p:txBody>
      </p:sp>
      <p:sp>
        <p:nvSpPr>
          <p:cNvPr id="309" name="Google Shape;309;p32"/>
          <p:cNvSpPr txBox="1">
            <a:spLocks noGrp="1"/>
          </p:cNvSpPr>
          <p:nvPr>
            <p:ph type="body" idx="1"/>
          </p:nvPr>
        </p:nvSpPr>
        <p:spPr>
          <a:xfrm>
            <a:off x="-207389" y="1676028"/>
            <a:ext cx="12399390" cy="4736470"/>
          </a:xfrm>
          <a:prstGeom prst="rect">
            <a:avLst/>
          </a:prstGeom>
          <a:noFill/>
          <a:ln>
            <a:noFill/>
          </a:ln>
        </p:spPr>
        <p:txBody>
          <a:bodyPr spcFirstLastPara="1" wrap="square" lIns="91425" tIns="45700" rIns="91425" bIns="45700" anchor="t" anchorCtr="0">
            <a:noAutofit/>
          </a:bodyPr>
          <a:lstStyle/>
          <a:p>
            <a:pPr marL="469900" lvl="0" indent="-342900" algn="just">
              <a:lnSpc>
                <a:spcPct val="100000"/>
              </a:lnSpc>
              <a:buClr>
                <a:schemeClr val="dk1"/>
              </a:buClr>
              <a:buSzPts val="2000"/>
            </a:pPr>
            <a:r>
              <a:rPr lang="fr-FR" sz="2000" dirty="0">
                <a:solidFill>
                  <a:schemeClr val="dk1"/>
                </a:solidFill>
                <a:latin typeface="Open Sans"/>
                <a:ea typeface="Open Sans"/>
                <a:cs typeface="Open Sans"/>
                <a:sym typeface="Open Sans"/>
              </a:rPr>
              <a:t>Permet une recherche précise en utilisant des opérateurs pour </a:t>
            </a:r>
            <a:r>
              <a:rPr lang="fr-FR" sz="2000" b="1" dirty="0">
                <a:solidFill>
                  <a:schemeClr val="dk1"/>
                </a:solidFill>
                <a:latin typeface="Open Sans"/>
                <a:ea typeface="Open Sans"/>
                <a:cs typeface="Open Sans"/>
                <a:sym typeface="Open Sans"/>
              </a:rPr>
              <a:t>combiner différents champs </a:t>
            </a:r>
            <a:r>
              <a:rPr lang="fr-FR" sz="2000" dirty="0">
                <a:solidFill>
                  <a:schemeClr val="dk1"/>
                </a:solidFill>
                <a:latin typeface="Open Sans"/>
                <a:ea typeface="Open Sans"/>
                <a:cs typeface="Open Sans"/>
                <a:sym typeface="Open Sans"/>
              </a:rPr>
              <a:t>qui ciblent les termes de recherche. </a:t>
            </a:r>
            <a:r>
              <a:rPr lang="fr-FR" sz="2000" dirty="0" err="1">
                <a:solidFill>
                  <a:schemeClr val="dk1"/>
                </a:solidFill>
                <a:latin typeface="Open Sans"/>
                <a:ea typeface="Open Sans"/>
                <a:cs typeface="Open Sans"/>
                <a:sym typeface="Open Sans"/>
              </a:rPr>
              <a:t>ProQuest</a:t>
            </a:r>
            <a:r>
              <a:rPr lang="fr-FR" sz="2000" dirty="0">
                <a:solidFill>
                  <a:schemeClr val="dk1"/>
                </a:solidFill>
                <a:latin typeface="Open Sans"/>
                <a:ea typeface="Open Sans"/>
                <a:cs typeface="Open Sans"/>
                <a:sym typeface="Open Sans"/>
              </a:rPr>
              <a:t> ne recherchera que les champs spécifiés</a:t>
            </a:r>
            <a:r>
              <a:rPr lang="en-US" sz="1800" dirty="0">
                <a:solidFill>
                  <a:schemeClr val="dk1"/>
                </a:solidFill>
                <a:latin typeface="Open Sans"/>
                <a:ea typeface="Open Sans"/>
                <a:cs typeface="Open Sans"/>
                <a:sym typeface="Open Sans"/>
              </a:rPr>
              <a:t>.</a:t>
            </a:r>
            <a:endParaRPr dirty="0"/>
          </a:p>
          <a:p>
            <a:pPr marL="469900" lvl="0" indent="-342900" algn="just">
              <a:lnSpc>
                <a:spcPct val="100000"/>
              </a:lnSpc>
              <a:buClr>
                <a:schemeClr val="dk1"/>
              </a:buClr>
              <a:buSzPts val="1800"/>
            </a:pPr>
            <a:r>
              <a:rPr lang="en-US" sz="1800" dirty="0">
                <a:solidFill>
                  <a:schemeClr val="dk1"/>
                </a:solidFill>
                <a:latin typeface="Open Sans"/>
                <a:ea typeface="Open Sans"/>
                <a:cs typeface="Open Sans"/>
                <a:sym typeface="Open Sans"/>
              </a:rPr>
              <a:t> </a:t>
            </a:r>
            <a:r>
              <a:rPr lang="fr-FR" sz="1800" dirty="0">
                <a:solidFill>
                  <a:schemeClr val="dk1"/>
                </a:solidFill>
                <a:latin typeface="Open Sans"/>
                <a:ea typeface="Open Sans"/>
                <a:cs typeface="Open Sans"/>
                <a:sym typeface="Open Sans"/>
              </a:rPr>
              <a:t>Cette fonction est utile si un utilisateur veut :</a:t>
            </a:r>
            <a:endParaRPr lang="en-US" dirty="0"/>
          </a:p>
          <a:p>
            <a:pPr marL="927100" lvl="1" indent="-342900" algn="just">
              <a:lnSpc>
                <a:spcPct val="100000"/>
              </a:lnSpc>
              <a:buClr>
                <a:schemeClr val="dk1"/>
              </a:buClr>
              <a:buSzPts val="1800"/>
            </a:pPr>
            <a:r>
              <a:rPr lang="fr-FR" sz="1800" dirty="0">
                <a:solidFill>
                  <a:schemeClr val="dk1"/>
                </a:solidFill>
                <a:latin typeface="Open Sans"/>
                <a:ea typeface="Open Sans"/>
                <a:cs typeface="Open Sans"/>
                <a:sym typeface="Open Sans"/>
              </a:rPr>
              <a:t>combiner des champs dans une recherche sans avoir à remplir chacun des champs individuellement, ou;</a:t>
            </a:r>
            <a:r>
              <a:rPr lang="en-US" sz="1800" dirty="0">
                <a:solidFill>
                  <a:schemeClr val="dk1"/>
                </a:solidFill>
                <a:latin typeface="Open Sans"/>
                <a:ea typeface="Open Sans"/>
                <a:cs typeface="Open Sans"/>
                <a:sym typeface="Open Sans"/>
              </a:rPr>
              <a:t> </a:t>
            </a:r>
            <a:endParaRPr lang="en-US" dirty="0"/>
          </a:p>
          <a:p>
            <a:pPr marL="927100" lvl="1" indent="-342900" algn="just">
              <a:lnSpc>
                <a:spcPct val="100000"/>
              </a:lnSpc>
              <a:buClr>
                <a:schemeClr val="dk1"/>
              </a:buClr>
              <a:buSzPts val="1800"/>
            </a:pPr>
            <a:r>
              <a:rPr lang="fr-FR" sz="1800" dirty="0">
                <a:solidFill>
                  <a:schemeClr val="dk1"/>
                </a:solidFill>
                <a:latin typeface="Open Sans"/>
                <a:ea typeface="Open Sans"/>
                <a:cs typeface="Open Sans"/>
                <a:sym typeface="Open Sans"/>
              </a:rPr>
              <a:t>lorsque l'utilisateur a besoin de trouver des informations dans un champ, mais </a:t>
            </a:r>
            <a:r>
              <a:rPr lang="fr-FR" sz="1800" b="1" dirty="0">
                <a:solidFill>
                  <a:schemeClr val="dk1"/>
                </a:solidFill>
                <a:latin typeface="Open Sans"/>
                <a:ea typeface="Open Sans"/>
                <a:cs typeface="Open Sans"/>
                <a:sym typeface="Open Sans"/>
              </a:rPr>
              <a:t>pas</a:t>
            </a:r>
            <a:r>
              <a:rPr lang="fr-FR" sz="1800" dirty="0">
                <a:solidFill>
                  <a:schemeClr val="dk1"/>
                </a:solidFill>
                <a:latin typeface="Open Sans"/>
                <a:ea typeface="Open Sans"/>
                <a:cs typeface="Open Sans"/>
                <a:sym typeface="Open Sans"/>
              </a:rPr>
              <a:t> dans un autre.</a:t>
            </a:r>
            <a:endParaRPr lang="en-US" dirty="0"/>
          </a:p>
          <a:p>
            <a:pPr marL="469900" lvl="0" indent="-342900" algn="just">
              <a:lnSpc>
                <a:spcPct val="100000"/>
              </a:lnSpc>
              <a:buClr>
                <a:schemeClr val="dk1"/>
              </a:buClr>
              <a:buSzPts val="2000"/>
            </a:pPr>
            <a:r>
              <a:rPr lang="fr-FR" sz="2000" dirty="0">
                <a:solidFill>
                  <a:schemeClr val="dk1"/>
                </a:solidFill>
                <a:latin typeface="Open Sans"/>
                <a:ea typeface="Open Sans"/>
                <a:cs typeface="Open Sans"/>
                <a:sym typeface="Open Sans"/>
              </a:rPr>
              <a:t>Pour effectuer une recherche en ligne de commande, l'utilisateur peut faire précéder le(s) terme(s) d'abréviations de noms de champs et les saisir directement dans la boîte de recherche. </a:t>
            </a:r>
            <a:endParaRPr lang="en-US" sz="2000" dirty="0">
              <a:solidFill>
                <a:schemeClr val="dk1"/>
              </a:solidFill>
              <a:latin typeface="Open Sans"/>
              <a:ea typeface="Open Sans"/>
              <a:cs typeface="Open Sans"/>
              <a:sym typeface="Open Sans"/>
            </a:endParaRPr>
          </a:p>
          <a:p>
            <a:pPr marL="927100" lvl="1" indent="-342900" algn="just">
              <a:lnSpc>
                <a:spcPct val="100000"/>
              </a:lnSpc>
              <a:buClr>
                <a:schemeClr val="dk1"/>
              </a:buClr>
              <a:buSzPts val="1800"/>
            </a:pPr>
            <a:r>
              <a:rPr lang="fr-FR" sz="1800" dirty="0">
                <a:solidFill>
                  <a:schemeClr val="dk1"/>
                </a:solidFill>
                <a:latin typeface="Open Sans"/>
                <a:ea typeface="Open Sans"/>
                <a:cs typeface="Open Sans"/>
                <a:sym typeface="Open Sans"/>
              </a:rPr>
              <a:t>Par exemple AU (Johns) et PUB (Journal of Animal Science).</a:t>
            </a:r>
            <a:endParaRPr lang="en-US" dirty="0"/>
          </a:p>
          <a:p>
            <a:pPr marL="469900" lvl="0" indent="-342900" algn="just">
              <a:lnSpc>
                <a:spcPct val="100000"/>
              </a:lnSpc>
              <a:buClr>
                <a:schemeClr val="dk1"/>
              </a:buClr>
              <a:buSzPts val="2000"/>
            </a:pPr>
            <a:r>
              <a:rPr lang="fr-FR" sz="2000" dirty="0">
                <a:solidFill>
                  <a:schemeClr val="dk1"/>
                </a:solidFill>
                <a:latin typeface="Open Sans"/>
                <a:ea typeface="Open Sans"/>
                <a:cs typeface="Open Sans"/>
                <a:sym typeface="Open Sans"/>
              </a:rPr>
              <a:t>Cette commande demande à la base de données « </a:t>
            </a:r>
            <a:r>
              <a:rPr lang="fr-FR" sz="2000" dirty="0" err="1">
                <a:solidFill>
                  <a:schemeClr val="dk1"/>
                </a:solidFill>
                <a:latin typeface="Open Sans"/>
                <a:ea typeface="Open Sans"/>
                <a:cs typeface="Open Sans"/>
                <a:sym typeface="Open Sans"/>
              </a:rPr>
              <a:t>Environmental</a:t>
            </a:r>
            <a:r>
              <a:rPr lang="fr-FR" sz="2000" dirty="0">
                <a:solidFill>
                  <a:schemeClr val="dk1"/>
                </a:solidFill>
                <a:latin typeface="Open Sans"/>
                <a:ea typeface="Open Sans"/>
                <a:cs typeface="Open Sans"/>
                <a:sym typeface="Open Sans"/>
              </a:rPr>
              <a:t> Science Collection » de rechercher l'</a:t>
            </a:r>
            <a:r>
              <a:rPr lang="fr-FR" sz="2000" b="1" dirty="0">
                <a:solidFill>
                  <a:schemeClr val="dk1"/>
                </a:solidFill>
                <a:latin typeface="Open Sans"/>
                <a:ea typeface="Open Sans"/>
                <a:cs typeface="Open Sans"/>
                <a:sym typeface="Open Sans"/>
              </a:rPr>
              <a:t>auteur</a:t>
            </a:r>
            <a:r>
              <a:rPr lang="fr-FR" sz="2000" dirty="0">
                <a:solidFill>
                  <a:schemeClr val="dk1"/>
                </a:solidFill>
                <a:latin typeface="Open Sans"/>
                <a:ea typeface="Open Sans"/>
                <a:cs typeface="Open Sans"/>
                <a:sym typeface="Open Sans"/>
              </a:rPr>
              <a:t> nommé Johns dans la </a:t>
            </a:r>
            <a:r>
              <a:rPr lang="fr-FR" sz="2000" b="1" dirty="0">
                <a:solidFill>
                  <a:schemeClr val="dk1"/>
                </a:solidFill>
                <a:latin typeface="Open Sans"/>
                <a:ea typeface="Open Sans"/>
                <a:cs typeface="Open Sans"/>
                <a:sym typeface="Open Sans"/>
              </a:rPr>
              <a:t>publication</a:t>
            </a:r>
            <a:r>
              <a:rPr lang="fr-FR" sz="2000" dirty="0">
                <a:solidFill>
                  <a:schemeClr val="dk1"/>
                </a:solidFill>
                <a:latin typeface="Open Sans"/>
                <a:ea typeface="Open Sans"/>
                <a:cs typeface="Open Sans"/>
                <a:sym typeface="Open Sans"/>
              </a:rPr>
              <a:t> Journal of Animal Science. </a:t>
            </a:r>
            <a:r>
              <a:rPr lang="en-US" sz="2000" dirty="0">
                <a:solidFill>
                  <a:schemeClr val="dk1"/>
                </a:solidFill>
                <a:latin typeface="Open Sans"/>
                <a:ea typeface="Open Sans"/>
                <a:cs typeface="Open Sans"/>
                <a:sym typeface="Open Sans"/>
              </a:rPr>
              <a:t> </a:t>
            </a:r>
          </a:p>
          <a:p>
            <a:pPr marL="927100" lvl="1" indent="-342900" algn="just">
              <a:lnSpc>
                <a:spcPct val="100000"/>
              </a:lnSpc>
              <a:buClr>
                <a:schemeClr val="dk1"/>
              </a:buClr>
              <a:buSzPts val="1800"/>
            </a:pPr>
            <a:r>
              <a:rPr lang="fr-FR" sz="1800" b="1" dirty="0">
                <a:solidFill>
                  <a:schemeClr val="dk1"/>
                </a:solidFill>
                <a:latin typeface="Open Sans"/>
                <a:ea typeface="Open Sans"/>
                <a:cs typeface="Open Sans"/>
                <a:sym typeface="Open Sans"/>
              </a:rPr>
              <a:t>AU </a:t>
            </a:r>
            <a:r>
              <a:rPr lang="fr-FR" sz="1800" dirty="0">
                <a:solidFill>
                  <a:schemeClr val="dk1"/>
                </a:solidFill>
                <a:latin typeface="Open Sans"/>
                <a:ea typeface="Open Sans"/>
                <a:cs typeface="Open Sans"/>
                <a:sym typeface="Open Sans"/>
              </a:rPr>
              <a:t>est l'abréviation du nom du champ pour Auteur et </a:t>
            </a:r>
            <a:r>
              <a:rPr lang="fr-FR" sz="1800" b="1" dirty="0">
                <a:solidFill>
                  <a:schemeClr val="dk1"/>
                </a:solidFill>
                <a:latin typeface="Open Sans"/>
                <a:ea typeface="Open Sans"/>
                <a:cs typeface="Open Sans"/>
                <a:sym typeface="Open Sans"/>
              </a:rPr>
              <a:t>PUB </a:t>
            </a:r>
            <a:r>
              <a:rPr lang="fr-FR" sz="1800" dirty="0">
                <a:solidFill>
                  <a:schemeClr val="dk1"/>
                </a:solidFill>
                <a:latin typeface="Open Sans"/>
                <a:ea typeface="Open Sans"/>
                <a:cs typeface="Open Sans"/>
                <a:sym typeface="Open Sans"/>
              </a:rPr>
              <a:t>est l'abréviation du nom du champ pour Nom de la publication</a:t>
            </a:r>
            <a:r>
              <a:rPr lang="fr-FR" sz="1800" b="1" dirty="0">
                <a:solidFill>
                  <a:schemeClr val="dk1"/>
                </a:solidFill>
                <a:latin typeface="Open Sans"/>
                <a:ea typeface="Open Sans"/>
                <a:cs typeface="Open Sans"/>
                <a:sym typeface="Open Sans"/>
              </a:rPr>
              <a:t>.</a:t>
            </a:r>
            <a:endParaRPr sz="1800" dirty="0">
              <a:solidFill>
                <a:schemeClr val="dk1"/>
              </a:solidFill>
              <a:latin typeface="Open Sans"/>
              <a:ea typeface="Open Sans"/>
              <a:cs typeface="Open Sans"/>
              <a:sym typeface="Open Sans"/>
            </a:endParaRPr>
          </a:p>
          <a:p>
            <a:pPr marL="469900" lvl="0" indent="-228600" algn="just" rtl="0">
              <a:lnSpc>
                <a:spcPct val="100000"/>
              </a:lnSpc>
              <a:spcBef>
                <a:spcPts val="1000"/>
              </a:spcBef>
              <a:spcAft>
                <a:spcPts val="0"/>
              </a:spcAft>
              <a:buClr>
                <a:schemeClr val="dk1"/>
              </a:buClr>
              <a:buSzPts val="1800"/>
              <a:buNone/>
            </a:pPr>
            <a:endParaRPr sz="1800" dirty="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3"/>
          <p:cNvSpPr txBox="1">
            <a:spLocks noGrp="1"/>
          </p:cNvSpPr>
          <p:nvPr>
            <p:ph type="title"/>
          </p:nvPr>
        </p:nvSpPr>
        <p:spPr>
          <a:xfrm>
            <a:off x="0" y="595128"/>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Recherche en ligne de commande</a:t>
            </a:r>
            <a:endParaRPr sz="3200" dirty="0">
              <a:solidFill>
                <a:srgbClr val="586F7C"/>
              </a:solidFill>
              <a:latin typeface="Open Sans"/>
              <a:ea typeface="Open Sans"/>
              <a:cs typeface="Open Sans"/>
              <a:sym typeface="Open Sans"/>
            </a:endParaRPr>
          </a:p>
        </p:txBody>
      </p:sp>
      <p:sp>
        <p:nvSpPr>
          <p:cNvPr id="316" name="Google Shape;316;p33"/>
          <p:cNvSpPr txBox="1">
            <a:spLocks noGrp="1"/>
          </p:cNvSpPr>
          <p:nvPr>
            <p:ph type="body" idx="1"/>
          </p:nvPr>
        </p:nvSpPr>
        <p:spPr>
          <a:xfrm>
            <a:off x="-113121" y="1676028"/>
            <a:ext cx="6853286" cy="4736470"/>
          </a:xfrm>
          <a:prstGeom prst="rect">
            <a:avLst/>
          </a:prstGeom>
          <a:noFill/>
          <a:ln>
            <a:noFill/>
          </a:ln>
        </p:spPr>
        <p:txBody>
          <a:bodyPr spcFirstLastPara="1" wrap="square" lIns="91425" tIns="45700" rIns="91425" bIns="45700" anchor="t" anchorCtr="0">
            <a:noAutofit/>
          </a:bodyPr>
          <a:lstStyle/>
          <a:p>
            <a:pPr marL="469900" lvl="0" indent="-342900" algn="just">
              <a:lnSpc>
                <a:spcPct val="100000"/>
              </a:lnSpc>
              <a:buClr>
                <a:schemeClr val="dk1"/>
              </a:buClr>
              <a:buSzPts val="1600"/>
            </a:pPr>
            <a:r>
              <a:rPr lang="fr-FR" sz="1600" dirty="0">
                <a:solidFill>
                  <a:schemeClr val="dk1"/>
                </a:solidFill>
                <a:latin typeface="Open Sans"/>
                <a:ea typeface="Open Sans"/>
                <a:cs typeface="Open Sans"/>
                <a:sym typeface="Open Sans"/>
              </a:rPr>
              <a:t>Cliquez sur </a:t>
            </a:r>
            <a:r>
              <a:rPr lang="fr-FR" sz="1600" b="1" dirty="0">
                <a:solidFill>
                  <a:schemeClr val="dk1"/>
                </a:solidFill>
                <a:latin typeface="Open Sans"/>
                <a:ea typeface="Open Sans"/>
                <a:cs typeface="Open Sans"/>
                <a:sym typeface="Open Sans"/>
              </a:rPr>
              <a:t>Recherche avancée</a:t>
            </a:r>
            <a:r>
              <a:rPr lang="fr-FR" sz="1600" dirty="0">
                <a:solidFill>
                  <a:schemeClr val="dk1"/>
                </a:solidFill>
                <a:latin typeface="Open Sans"/>
                <a:ea typeface="Open Sans"/>
                <a:cs typeface="Open Sans"/>
                <a:sym typeface="Open Sans"/>
              </a:rPr>
              <a:t>.  Cliquez ensuite sur </a:t>
            </a:r>
            <a:r>
              <a:rPr lang="fr-FR" sz="1600" b="1" dirty="0">
                <a:solidFill>
                  <a:schemeClr val="dk1"/>
                </a:solidFill>
                <a:latin typeface="Open Sans"/>
                <a:ea typeface="Open Sans"/>
                <a:cs typeface="Open Sans"/>
                <a:sym typeface="Open Sans"/>
              </a:rPr>
              <a:t>Ligne de commande</a:t>
            </a:r>
            <a:r>
              <a:rPr lang="fr-FR" sz="1600" dirty="0">
                <a:solidFill>
                  <a:schemeClr val="dk1"/>
                </a:solidFill>
                <a:latin typeface="Open Sans"/>
                <a:ea typeface="Open Sans"/>
                <a:cs typeface="Open Sans"/>
                <a:sym typeface="Open Sans"/>
              </a:rPr>
              <a:t>, sélectionnez le premier champ qui est </a:t>
            </a:r>
            <a:r>
              <a:rPr lang="fr-FR" sz="1600" b="1" dirty="0">
                <a:solidFill>
                  <a:schemeClr val="dk1"/>
                </a:solidFill>
                <a:latin typeface="Open Sans"/>
                <a:ea typeface="Open Sans"/>
                <a:cs typeface="Open Sans"/>
                <a:sym typeface="Open Sans"/>
              </a:rPr>
              <a:t>Auteur (AU) </a:t>
            </a:r>
            <a:r>
              <a:rPr lang="fr-FR" sz="1600" dirty="0">
                <a:solidFill>
                  <a:schemeClr val="dk1"/>
                </a:solidFill>
                <a:latin typeface="Open Sans"/>
                <a:ea typeface="Open Sans"/>
                <a:cs typeface="Open Sans"/>
                <a:sym typeface="Open Sans"/>
              </a:rPr>
              <a:t>et cliquez sur </a:t>
            </a:r>
            <a:r>
              <a:rPr lang="fr-FR" sz="1600" b="1" dirty="0">
                <a:solidFill>
                  <a:schemeClr val="dk1"/>
                </a:solidFill>
                <a:latin typeface="Open Sans"/>
                <a:ea typeface="Open Sans"/>
                <a:cs typeface="Open Sans"/>
                <a:sym typeface="Open Sans"/>
              </a:rPr>
              <a:t>Ajouter au formulaire</a:t>
            </a:r>
            <a:r>
              <a:rPr lang="fr-FR" sz="1600" dirty="0">
                <a:solidFill>
                  <a:schemeClr val="dk1"/>
                </a:solidFill>
                <a:latin typeface="Open Sans"/>
                <a:ea typeface="Open Sans"/>
                <a:cs typeface="Open Sans"/>
                <a:sym typeface="Open Sans"/>
              </a:rPr>
              <a:t>. </a:t>
            </a:r>
            <a:endParaRPr lang="en-US" dirty="0"/>
          </a:p>
          <a:p>
            <a:pPr marL="469900" lvl="0" indent="-342900" algn="just">
              <a:lnSpc>
                <a:spcPct val="100000"/>
              </a:lnSpc>
              <a:buClr>
                <a:schemeClr val="dk1"/>
              </a:buClr>
              <a:buSzPts val="1600"/>
            </a:pPr>
            <a:r>
              <a:rPr lang="fr-FR" sz="1600" dirty="0">
                <a:solidFill>
                  <a:schemeClr val="dk1"/>
                </a:solidFill>
                <a:latin typeface="Open Sans"/>
                <a:ea typeface="Open Sans"/>
                <a:cs typeface="Open Sans"/>
                <a:sym typeface="Open Sans"/>
              </a:rPr>
              <a:t>Saisissez le </a:t>
            </a:r>
            <a:r>
              <a:rPr lang="fr-FR" sz="1600" b="1" dirty="0">
                <a:solidFill>
                  <a:schemeClr val="dk1"/>
                </a:solidFill>
                <a:latin typeface="Open Sans"/>
                <a:ea typeface="Open Sans"/>
                <a:cs typeface="Open Sans"/>
                <a:sym typeface="Open Sans"/>
              </a:rPr>
              <a:t>nom de l'auteur </a:t>
            </a:r>
            <a:r>
              <a:rPr lang="fr-FR" sz="1600" dirty="0">
                <a:solidFill>
                  <a:schemeClr val="dk1"/>
                </a:solidFill>
                <a:latin typeface="Open Sans"/>
                <a:ea typeface="Open Sans"/>
                <a:cs typeface="Open Sans"/>
                <a:sym typeface="Open Sans"/>
              </a:rPr>
              <a:t>à rechercher entre parenthèses de sorte qu'il apparaisse sous la forme </a:t>
            </a:r>
            <a:r>
              <a:rPr lang="fr-FR" sz="1600" b="1" dirty="0">
                <a:solidFill>
                  <a:schemeClr val="dk1"/>
                </a:solidFill>
                <a:latin typeface="Open Sans"/>
                <a:ea typeface="Open Sans"/>
                <a:cs typeface="Open Sans"/>
                <a:sym typeface="Open Sans"/>
              </a:rPr>
              <a:t>AU(Johns).</a:t>
            </a:r>
            <a:endParaRPr lang="en-US" dirty="0"/>
          </a:p>
          <a:p>
            <a:pPr marL="469900" lvl="0" indent="-342900" algn="just">
              <a:lnSpc>
                <a:spcPct val="100000"/>
              </a:lnSpc>
              <a:buClr>
                <a:schemeClr val="dk1"/>
              </a:buClr>
              <a:buSzPts val="1600"/>
            </a:pPr>
            <a:r>
              <a:rPr lang="fr-FR" sz="1600" dirty="0">
                <a:solidFill>
                  <a:schemeClr val="dk1"/>
                </a:solidFill>
                <a:latin typeface="Open Sans"/>
                <a:ea typeface="Open Sans"/>
                <a:cs typeface="Open Sans"/>
                <a:sym typeface="Open Sans"/>
              </a:rPr>
              <a:t>Si un utilisateur souhaite combiner des champs avec des opérateurs booléens, cliquez sur la flèche à côté de la liste des opérateurs et choisissez l'opérateur requis.</a:t>
            </a:r>
            <a:endParaRPr dirty="0"/>
          </a:p>
          <a:p>
            <a:pPr marL="469900" lvl="0" indent="-342900" algn="just">
              <a:lnSpc>
                <a:spcPct val="100000"/>
              </a:lnSpc>
              <a:buClr>
                <a:schemeClr val="dk1"/>
              </a:buClr>
              <a:buSzPts val="1600"/>
            </a:pPr>
            <a:r>
              <a:rPr lang="fr-FR" sz="1600" dirty="0">
                <a:solidFill>
                  <a:schemeClr val="dk1"/>
                </a:solidFill>
                <a:latin typeface="Open Sans"/>
                <a:ea typeface="Open Sans"/>
                <a:cs typeface="Open Sans"/>
                <a:sym typeface="Open Sans"/>
              </a:rPr>
              <a:t>Sélectionnez le deuxième champ qui est le </a:t>
            </a:r>
            <a:r>
              <a:rPr lang="fr-FR" sz="1600" b="1" dirty="0">
                <a:solidFill>
                  <a:schemeClr val="dk1"/>
                </a:solidFill>
                <a:latin typeface="Open Sans"/>
                <a:ea typeface="Open Sans"/>
                <a:cs typeface="Open Sans"/>
                <a:sym typeface="Open Sans"/>
              </a:rPr>
              <a:t>nom de la publication (PUB) </a:t>
            </a:r>
            <a:r>
              <a:rPr lang="fr-FR" sz="1600" dirty="0">
                <a:solidFill>
                  <a:schemeClr val="dk1"/>
                </a:solidFill>
                <a:latin typeface="Open Sans"/>
                <a:ea typeface="Open Sans"/>
                <a:cs typeface="Open Sans"/>
                <a:sym typeface="Open Sans"/>
              </a:rPr>
              <a:t>et cliquez sur </a:t>
            </a:r>
            <a:r>
              <a:rPr lang="fr-FR" sz="1600" b="1" dirty="0">
                <a:solidFill>
                  <a:schemeClr val="dk1"/>
                </a:solidFill>
                <a:latin typeface="Open Sans"/>
                <a:ea typeface="Open Sans"/>
                <a:cs typeface="Open Sans"/>
                <a:sym typeface="Open Sans"/>
              </a:rPr>
              <a:t>Ajouter au formulaire</a:t>
            </a:r>
            <a:r>
              <a:rPr lang="en-US" sz="1600" b="1" dirty="0">
                <a:solidFill>
                  <a:schemeClr val="dk1"/>
                </a:solidFill>
                <a:latin typeface="Open Sans"/>
                <a:ea typeface="Open Sans"/>
                <a:cs typeface="Open Sans"/>
                <a:sym typeface="Open Sans"/>
              </a:rPr>
              <a:t>.</a:t>
            </a:r>
            <a:endParaRPr dirty="0"/>
          </a:p>
          <a:p>
            <a:pPr marL="469900" lvl="0" indent="-342900" algn="just">
              <a:lnSpc>
                <a:spcPct val="100000"/>
              </a:lnSpc>
              <a:buClr>
                <a:schemeClr val="dk1"/>
              </a:buClr>
              <a:buSzPts val="1600"/>
            </a:pPr>
            <a:r>
              <a:rPr lang="fr-FR" sz="1600" dirty="0">
                <a:solidFill>
                  <a:schemeClr val="dk1"/>
                </a:solidFill>
                <a:latin typeface="Open Sans"/>
                <a:ea typeface="Open Sans"/>
                <a:cs typeface="Open Sans"/>
                <a:sym typeface="Open Sans"/>
              </a:rPr>
              <a:t>Entrez le </a:t>
            </a:r>
            <a:r>
              <a:rPr lang="fr-FR" sz="1600" b="1" dirty="0">
                <a:solidFill>
                  <a:schemeClr val="dk1"/>
                </a:solidFill>
                <a:latin typeface="Open Sans"/>
                <a:ea typeface="Open Sans"/>
                <a:cs typeface="Open Sans"/>
                <a:sym typeface="Open Sans"/>
              </a:rPr>
              <a:t>nom de la publication </a:t>
            </a:r>
            <a:r>
              <a:rPr lang="fr-FR" sz="1600" dirty="0">
                <a:solidFill>
                  <a:schemeClr val="dk1"/>
                </a:solidFill>
                <a:latin typeface="Open Sans"/>
                <a:ea typeface="Open Sans"/>
                <a:cs typeface="Open Sans"/>
                <a:sym typeface="Open Sans"/>
              </a:rPr>
              <a:t>à rechercher entre parenthèses de façon à ce qu'il apparaisse sous la forme </a:t>
            </a:r>
            <a:r>
              <a:rPr lang="fr-FR" sz="1600" b="1" dirty="0">
                <a:solidFill>
                  <a:schemeClr val="dk1"/>
                </a:solidFill>
                <a:latin typeface="Open Sans"/>
                <a:ea typeface="Open Sans"/>
                <a:cs typeface="Open Sans"/>
                <a:sym typeface="Open Sans"/>
              </a:rPr>
              <a:t>PUB (Journal of Animal Science)</a:t>
            </a:r>
            <a:r>
              <a:rPr lang="en-US" sz="1600" b="1" dirty="0">
                <a:solidFill>
                  <a:schemeClr val="dk1"/>
                </a:solidFill>
                <a:latin typeface="Open Sans"/>
                <a:ea typeface="Open Sans"/>
                <a:cs typeface="Open Sans"/>
                <a:sym typeface="Open Sans"/>
              </a:rPr>
              <a:t>.</a:t>
            </a:r>
            <a:endParaRPr dirty="0"/>
          </a:p>
          <a:p>
            <a:pPr marL="469900" lvl="0" indent="-342900" algn="just">
              <a:lnSpc>
                <a:spcPct val="100000"/>
              </a:lnSpc>
              <a:buClr>
                <a:schemeClr val="dk1"/>
              </a:buClr>
              <a:buSzPts val="1600"/>
            </a:pPr>
            <a:r>
              <a:rPr lang="fr-FR" sz="1600" dirty="0">
                <a:solidFill>
                  <a:schemeClr val="dk1"/>
                </a:solidFill>
                <a:latin typeface="Open Sans"/>
                <a:ea typeface="Open Sans"/>
                <a:cs typeface="Open Sans"/>
                <a:sym typeface="Open Sans"/>
              </a:rPr>
              <a:t>Une recherche peut être limitée au </a:t>
            </a:r>
            <a:r>
              <a:rPr lang="fr-FR" sz="1600" b="1" dirty="0">
                <a:solidFill>
                  <a:schemeClr val="dk1"/>
                </a:solidFill>
                <a:latin typeface="Open Sans"/>
                <a:ea typeface="Open Sans"/>
                <a:cs typeface="Open Sans"/>
                <a:sym typeface="Open Sans"/>
              </a:rPr>
              <a:t>texte intégral </a:t>
            </a:r>
            <a:r>
              <a:rPr lang="fr-FR" sz="1600" dirty="0">
                <a:solidFill>
                  <a:schemeClr val="dk1"/>
                </a:solidFill>
                <a:latin typeface="Open Sans"/>
                <a:ea typeface="Open Sans"/>
                <a:cs typeface="Open Sans"/>
                <a:sym typeface="Open Sans"/>
              </a:rPr>
              <a:t>ou à </a:t>
            </a:r>
            <a:r>
              <a:rPr lang="fr-FR" sz="1600" b="1" dirty="0">
                <a:solidFill>
                  <a:schemeClr val="dk1"/>
                </a:solidFill>
                <a:latin typeface="Open Sans"/>
                <a:ea typeface="Open Sans"/>
                <a:cs typeface="Open Sans"/>
                <a:sym typeface="Open Sans"/>
              </a:rPr>
              <a:t>l'examen par les pairs </a:t>
            </a:r>
            <a:r>
              <a:rPr lang="fr-FR" sz="1600" dirty="0">
                <a:solidFill>
                  <a:schemeClr val="dk1"/>
                </a:solidFill>
                <a:latin typeface="Open Sans"/>
                <a:ea typeface="Open Sans"/>
                <a:cs typeface="Open Sans"/>
                <a:sym typeface="Open Sans"/>
              </a:rPr>
              <a:t>en cliquant sur les cases respectives. </a:t>
            </a:r>
            <a:endParaRPr sz="1600" dirty="0">
              <a:solidFill>
                <a:schemeClr val="dk1"/>
              </a:solidFill>
              <a:latin typeface="Open Sans"/>
              <a:ea typeface="Open Sans"/>
              <a:cs typeface="Open Sans"/>
              <a:sym typeface="Open Sans"/>
            </a:endParaRPr>
          </a:p>
          <a:p>
            <a:pPr marL="469900" lvl="0" indent="-342900" algn="just">
              <a:lnSpc>
                <a:spcPct val="100000"/>
              </a:lnSpc>
              <a:buClr>
                <a:schemeClr val="dk1"/>
              </a:buClr>
              <a:buSzPts val="1600"/>
            </a:pPr>
            <a:r>
              <a:rPr lang="fr-FR" sz="1600" dirty="0">
                <a:solidFill>
                  <a:schemeClr val="dk1"/>
                </a:solidFill>
                <a:latin typeface="Open Sans"/>
                <a:ea typeface="Open Sans"/>
                <a:cs typeface="Open Sans"/>
                <a:sym typeface="Open Sans"/>
              </a:rPr>
              <a:t>Une recherche peut également être limitée par la date de </a:t>
            </a:r>
            <a:r>
              <a:rPr lang="fr-FR" sz="1600" b="1" dirty="0">
                <a:solidFill>
                  <a:schemeClr val="dk1"/>
                </a:solidFill>
                <a:latin typeface="Open Sans"/>
                <a:ea typeface="Open Sans"/>
                <a:cs typeface="Open Sans"/>
                <a:sym typeface="Open Sans"/>
              </a:rPr>
              <a:t>publication</a:t>
            </a:r>
            <a:r>
              <a:rPr lang="fr-FR" sz="1600" dirty="0">
                <a:solidFill>
                  <a:schemeClr val="dk1"/>
                </a:solidFill>
                <a:latin typeface="Open Sans"/>
                <a:ea typeface="Open Sans"/>
                <a:cs typeface="Open Sans"/>
                <a:sym typeface="Open Sans"/>
              </a:rPr>
              <a:t> en cliquant sur la flèche à côté de </a:t>
            </a:r>
            <a:r>
              <a:rPr lang="fr-FR" sz="1600" b="1" dirty="0">
                <a:solidFill>
                  <a:schemeClr val="dk1"/>
                </a:solidFill>
                <a:latin typeface="Open Sans"/>
                <a:ea typeface="Open Sans"/>
                <a:cs typeface="Open Sans"/>
                <a:sym typeface="Open Sans"/>
              </a:rPr>
              <a:t>Toutes les dates</a:t>
            </a:r>
            <a:r>
              <a:rPr lang="en-US" sz="1600" dirty="0">
                <a:solidFill>
                  <a:schemeClr val="dk1"/>
                </a:solidFill>
                <a:latin typeface="Open Sans"/>
                <a:ea typeface="Open Sans"/>
                <a:cs typeface="Open Sans"/>
                <a:sym typeface="Open Sans"/>
              </a:rPr>
              <a:t>.</a:t>
            </a:r>
            <a:endParaRPr sz="1600" dirty="0">
              <a:solidFill>
                <a:schemeClr val="dk1"/>
              </a:solidFill>
              <a:latin typeface="Open Sans"/>
              <a:ea typeface="Open Sans"/>
              <a:cs typeface="Open Sans"/>
              <a:sym typeface="Open Sans"/>
            </a:endParaRPr>
          </a:p>
        </p:txBody>
      </p:sp>
      <p:pic>
        <p:nvPicPr>
          <p:cNvPr id="317" name="Google Shape;317;p33" descr="https://lh4.googleusercontent.com/4U0N0zGLxVFPGXW_Oirn8DDQN0lBIkXE55qSntHYu3pISepD-MJCKbREU-gxUj7gOoGPWjfC9ICITi4OZ8Ob5ydWIRcJOx_9f9JKEl4NlfZ0JgaZNL971WSRGoZhrCex83yjPFc"/>
          <p:cNvPicPr preferRelativeResize="0"/>
          <p:nvPr/>
        </p:nvPicPr>
        <p:blipFill rotWithShape="1">
          <a:blip r:embed="rId3">
            <a:alphaModFix/>
          </a:blip>
          <a:srcRect/>
          <a:stretch/>
        </p:blipFill>
        <p:spPr>
          <a:xfrm>
            <a:off x="6867525" y="2480426"/>
            <a:ext cx="5324475" cy="27717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4"/>
          <p:cNvSpPr txBox="1">
            <a:spLocks noGrp="1"/>
          </p:cNvSpPr>
          <p:nvPr>
            <p:ph type="title"/>
          </p:nvPr>
        </p:nvSpPr>
        <p:spPr>
          <a:xfrm>
            <a:off x="76200" y="162175"/>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Résultats de la recherche en ligne de commande</a:t>
            </a:r>
            <a:endParaRPr sz="3200" dirty="0">
              <a:solidFill>
                <a:srgbClr val="586F7C"/>
              </a:solidFill>
              <a:latin typeface="Open Sans"/>
              <a:ea typeface="Open Sans"/>
              <a:cs typeface="Open Sans"/>
              <a:sym typeface="Open Sans"/>
            </a:endParaRPr>
          </a:p>
        </p:txBody>
      </p:sp>
      <p:sp>
        <p:nvSpPr>
          <p:cNvPr id="324" name="Google Shape;324;p34"/>
          <p:cNvSpPr txBox="1">
            <a:spLocks noGrp="1"/>
          </p:cNvSpPr>
          <p:nvPr>
            <p:ph type="body" idx="1"/>
          </p:nvPr>
        </p:nvSpPr>
        <p:spPr>
          <a:xfrm>
            <a:off x="-154995" y="1569573"/>
            <a:ext cx="12192000" cy="4736470"/>
          </a:xfrm>
          <a:prstGeom prst="rect">
            <a:avLst/>
          </a:prstGeom>
          <a:noFill/>
          <a:ln>
            <a:noFill/>
          </a:ln>
        </p:spPr>
        <p:txBody>
          <a:bodyPr spcFirstLastPara="1" wrap="square" lIns="91425" tIns="45700" rIns="91425" bIns="45700" anchor="t" anchorCtr="0">
            <a:noAutofit/>
          </a:bodyPr>
          <a:lstStyle/>
          <a:p>
            <a:pPr marL="469900" lvl="0" indent="-342900" algn="just">
              <a:lnSpc>
                <a:spcPct val="100000"/>
              </a:lnSpc>
              <a:buClr>
                <a:schemeClr val="dk1"/>
              </a:buClr>
              <a:buSzPts val="2000"/>
            </a:pPr>
            <a:r>
              <a:rPr lang="fr-FR" sz="1800" dirty="0">
                <a:solidFill>
                  <a:schemeClr val="dk1"/>
                </a:solidFill>
                <a:latin typeface="Open Sans"/>
                <a:ea typeface="Open Sans"/>
                <a:cs typeface="Open Sans"/>
                <a:sym typeface="Open Sans"/>
              </a:rPr>
              <a:t>Cet exemple a permis de récupérer 7 résultats et les mots recherchés sont mis en évidence dans les résultats</a:t>
            </a:r>
            <a:r>
              <a:rPr lang="en-US" sz="1800" dirty="0">
                <a:solidFill>
                  <a:schemeClr val="dk1"/>
                </a:solidFill>
                <a:latin typeface="Open Sans"/>
                <a:ea typeface="Open Sans"/>
                <a:cs typeface="Open Sans"/>
                <a:sym typeface="Open Sans"/>
              </a:rPr>
              <a:t>.</a:t>
            </a:r>
            <a:endParaRPr sz="1800" dirty="0"/>
          </a:p>
          <a:p>
            <a:pPr marL="469900" lvl="0" indent="-342900" algn="just">
              <a:lnSpc>
                <a:spcPct val="100000"/>
              </a:lnSpc>
              <a:buClr>
                <a:schemeClr val="dk1"/>
              </a:buClr>
              <a:buSzPts val="2000"/>
            </a:pPr>
            <a:r>
              <a:rPr lang="fr-FR" sz="1800" dirty="0">
                <a:solidFill>
                  <a:schemeClr val="dk1"/>
                </a:solidFill>
                <a:latin typeface="Open Sans"/>
                <a:ea typeface="Open Sans"/>
                <a:cs typeface="Open Sans"/>
                <a:sym typeface="Open Sans"/>
              </a:rPr>
              <a:t>Les résultats peuvent être triés par </a:t>
            </a:r>
            <a:r>
              <a:rPr lang="fr-FR" sz="1800" b="1" dirty="0">
                <a:solidFill>
                  <a:schemeClr val="dk1"/>
                </a:solidFill>
                <a:latin typeface="Open Sans"/>
                <a:ea typeface="Open Sans"/>
                <a:cs typeface="Open Sans"/>
                <a:sym typeface="Open Sans"/>
              </a:rPr>
              <a:t>Pertinence, le plus ancien en premier</a:t>
            </a:r>
            <a:r>
              <a:rPr lang="fr-FR" sz="1800" dirty="0">
                <a:solidFill>
                  <a:schemeClr val="dk1"/>
                </a:solidFill>
                <a:latin typeface="Open Sans"/>
                <a:ea typeface="Open Sans"/>
                <a:cs typeface="Open Sans"/>
                <a:sym typeface="Open Sans"/>
              </a:rPr>
              <a:t> et </a:t>
            </a:r>
            <a:r>
              <a:rPr lang="fr-FR" sz="1800" b="1" dirty="0">
                <a:solidFill>
                  <a:schemeClr val="dk1"/>
                </a:solidFill>
                <a:latin typeface="Open Sans"/>
                <a:ea typeface="Open Sans"/>
                <a:cs typeface="Open Sans"/>
                <a:sym typeface="Open Sans"/>
              </a:rPr>
              <a:t>le plus récent </a:t>
            </a:r>
            <a:r>
              <a:rPr lang="fr-FR" sz="1800" dirty="0">
                <a:solidFill>
                  <a:schemeClr val="dk1"/>
                </a:solidFill>
                <a:latin typeface="Open Sans"/>
                <a:ea typeface="Open Sans"/>
                <a:cs typeface="Open Sans"/>
                <a:sym typeface="Open Sans"/>
              </a:rPr>
              <a:t>en premier, et également appliquer les filtres de recherche nécessaires comme pour une recherche simple</a:t>
            </a:r>
            <a:r>
              <a:rPr lang="en-US" sz="1800" dirty="0">
                <a:solidFill>
                  <a:schemeClr val="dk1"/>
                </a:solidFill>
                <a:latin typeface="Open Sans"/>
                <a:ea typeface="Open Sans"/>
                <a:cs typeface="Open Sans"/>
                <a:sym typeface="Open Sans"/>
              </a:rPr>
              <a:t>.</a:t>
            </a:r>
            <a:endParaRPr sz="1800" dirty="0"/>
          </a:p>
          <a:p>
            <a:pPr marL="469900" lvl="0" indent="-342900" algn="just">
              <a:lnSpc>
                <a:spcPct val="100000"/>
              </a:lnSpc>
              <a:buClr>
                <a:schemeClr val="dk1"/>
              </a:buClr>
              <a:buSzPts val="2000"/>
            </a:pPr>
            <a:r>
              <a:rPr lang="fr-FR" sz="1800" dirty="0">
                <a:solidFill>
                  <a:schemeClr val="dk1"/>
                </a:solidFill>
                <a:latin typeface="Open Sans"/>
                <a:ea typeface="Open Sans"/>
                <a:cs typeface="Open Sans"/>
                <a:sym typeface="Open Sans"/>
              </a:rPr>
              <a:t>Les utilisateurs peuvent également </a:t>
            </a:r>
            <a:r>
              <a:rPr lang="fr-FR" sz="1800" b="1" dirty="0">
                <a:solidFill>
                  <a:schemeClr val="dk1"/>
                </a:solidFill>
                <a:latin typeface="Open Sans"/>
                <a:ea typeface="Open Sans"/>
                <a:cs typeface="Open Sans"/>
                <a:sym typeface="Open Sans"/>
              </a:rPr>
              <a:t>citer, envoyer par e-mail, imprimer </a:t>
            </a:r>
            <a:r>
              <a:rPr lang="fr-FR" sz="1800" dirty="0">
                <a:solidFill>
                  <a:schemeClr val="dk1"/>
                </a:solidFill>
                <a:latin typeface="Open Sans"/>
                <a:ea typeface="Open Sans"/>
                <a:cs typeface="Open Sans"/>
                <a:sym typeface="Open Sans"/>
              </a:rPr>
              <a:t>et</a:t>
            </a:r>
            <a:r>
              <a:rPr lang="fr-FR" sz="1800" b="1" dirty="0">
                <a:solidFill>
                  <a:schemeClr val="dk1"/>
                </a:solidFill>
                <a:latin typeface="Open Sans"/>
                <a:ea typeface="Open Sans"/>
                <a:cs typeface="Open Sans"/>
                <a:sym typeface="Open Sans"/>
              </a:rPr>
              <a:t> sauvegarder </a:t>
            </a:r>
            <a:r>
              <a:rPr lang="fr-FR" sz="1800" dirty="0">
                <a:solidFill>
                  <a:schemeClr val="dk1"/>
                </a:solidFill>
                <a:latin typeface="Open Sans"/>
                <a:ea typeface="Open Sans"/>
                <a:cs typeface="Open Sans"/>
                <a:sym typeface="Open Sans"/>
              </a:rPr>
              <a:t>chaque citation - ces options ne fonctionnent que lorsqu'un utilisateur a sélectionné un article parmi les résultats récupérés.</a:t>
            </a:r>
            <a:endParaRPr sz="1800" dirty="0"/>
          </a:p>
          <a:p>
            <a:pPr marL="469900" lvl="0" indent="-190500" algn="just" rtl="0">
              <a:lnSpc>
                <a:spcPct val="100000"/>
              </a:lnSpc>
              <a:spcBef>
                <a:spcPts val="1000"/>
              </a:spcBef>
              <a:spcAft>
                <a:spcPts val="0"/>
              </a:spcAft>
              <a:buClr>
                <a:schemeClr val="dk1"/>
              </a:buClr>
              <a:buSzPts val="2400"/>
              <a:buNone/>
            </a:pPr>
            <a:endParaRPr sz="1800" dirty="0">
              <a:solidFill>
                <a:schemeClr val="dk1"/>
              </a:solidFill>
              <a:latin typeface="Open Sans"/>
              <a:ea typeface="Open Sans"/>
              <a:cs typeface="Open Sans"/>
              <a:sym typeface="Open Sans"/>
            </a:endParaRPr>
          </a:p>
        </p:txBody>
      </p:sp>
      <p:pic>
        <p:nvPicPr>
          <p:cNvPr id="325" name="Google Shape;325;p34" descr="https://lh3.googleusercontent.com/Pbsa8pFtstPOSqN-EQle_OP-SPvZLTQvH1lrrCMRRREXweTAekhbw_TMRPelGbSX4fB1alheY3uf1SrsXV-bH-o910ynayefYzbiZpE0-nWRXQ7pkBoZUDOo41reMiUOYZxy-B4"/>
          <p:cNvPicPr preferRelativeResize="0"/>
          <p:nvPr/>
        </p:nvPicPr>
        <p:blipFill rotWithShape="1">
          <a:blip r:embed="rId3">
            <a:alphaModFix/>
          </a:blip>
          <a:srcRect/>
          <a:stretch/>
        </p:blipFill>
        <p:spPr>
          <a:xfrm>
            <a:off x="1826350" y="3688961"/>
            <a:ext cx="7486475" cy="3006864"/>
          </a:xfrm>
          <a:prstGeom prst="rect">
            <a:avLst/>
          </a:prstGeom>
          <a:noFill/>
          <a:ln>
            <a:noFill/>
          </a:ln>
        </p:spPr>
      </p:pic>
      <p:cxnSp>
        <p:nvCxnSpPr>
          <p:cNvPr id="326" name="Google Shape;326;p34"/>
          <p:cNvCxnSpPr/>
          <p:nvPr/>
        </p:nvCxnSpPr>
        <p:spPr>
          <a:xfrm>
            <a:off x="1826350" y="2036000"/>
            <a:ext cx="808500" cy="17982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119743" y="192356"/>
            <a:ext cx="73152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600" dirty="0">
                <a:solidFill>
                  <a:srgbClr val="586F7C"/>
                </a:solidFill>
                <a:latin typeface="Open Sans"/>
                <a:ea typeface="Open Sans"/>
                <a:cs typeface="Open Sans"/>
                <a:sym typeface="Open Sans"/>
              </a:rPr>
              <a:t>Monographies </a:t>
            </a:r>
            <a:r>
              <a:rPr lang="en-US" sz="3600" dirty="0" err="1">
                <a:solidFill>
                  <a:srgbClr val="586F7C"/>
                </a:solidFill>
                <a:latin typeface="Open Sans"/>
                <a:ea typeface="Open Sans"/>
                <a:cs typeface="Open Sans"/>
                <a:sym typeface="Open Sans"/>
              </a:rPr>
              <a:t>météorologiques</a:t>
            </a:r>
            <a:r>
              <a:rPr lang="en-US" sz="3600" dirty="0">
                <a:solidFill>
                  <a:srgbClr val="586F7C"/>
                </a:solidFill>
                <a:latin typeface="Open Sans"/>
                <a:ea typeface="Open Sans"/>
                <a:cs typeface="Open Sans"/>
                <a:sym typeface="Open Sans"/>
              </a:rPr>
              <a:t> (Meteorological Monographs)</a:t>
            </a:r>
            <a:endParaRPr sz="3600" dirty="0">
              <a:solidFill>
                <a:srgbClr val="586F7C"/>
              </a:solidFill>
              <a:latin typeface="Open Sans"/>
              <a:ea typeface="Open Sans"/>
              <a:cs typeface="Open Sans"/>
              <a:sym typeface="Open Sans"/>
            </a:endParaRPr>
          </a:p>
        </p:txBody>
      </p:sp>
      <p:sp>
        <p:nvSpPr>
          <p:cNvPr id="333" name="Google Shape;333;p35"/>
          <p:cNvSpPr txBox="1">
            <a:spLocks noGrp="1"/>
          </p:cNvSpPr>
          <p:nvPr>
            <p:ph type="body" idx="1"/>
          </p:nvPr>
        </p:nvSpPr>
        <p:spPr>
          <a:xfrm>
            <a:off x="0" y="1676028"/>
            <a:ext cx="10732168" cy="5181972"/>
          </a:xfrm>
          <a:prstGeom prst="rect">
            <a:avLst/>
          </a:prstGeom>
          <a:noFill/>
          <a:ln>
            <a:noFill/>
          </a:ln>
        </p:spPr>
        <p:txBody>
          <a:bodyPr spcFirstLastPara="1" wrap="square" lIns="91425" tIns="45700" rIns="91425" bIns="45700" anchor="t" anchorCtr="0">
            <a:noAutofit/>
          </a:bodyPr>
          <a:lstStyle/>
          <a:p>
            <a:pPr marL="469900" lvl="0" indent="-342900" algn="just">
              <a:lnSpc>
                <a:spcPct val="150000"/>
              </a:lnSpc>
              <a:buClr>
                <a:schemeClr val="dk1"/>
              </a:buClr>
            </a:pPr>
            <a:r>
              <a:rPr lang="fr-FR" dirty="0">
                <a:solidFill>
                  <a:schemeClr val="dk1"/>
                </a:solidFill>
                <a:latin typeface="Open Sans"/>
                <a:ea typeface="Open Sans"/>
                <a:cs typeface="Open Sans"/>
                <a:sym typeface="Open Sans"/>
              </a:rPr>
              <a:t>Les </a:t>
            </a:r>
            <a:r>
              <a:rPr lang="fr-FR" dirty="0">
                <a:solidFill>
                  <a:schemeClr val="dk1"/>
                </a:solidFill>
                <a:latin typeface="Open Sans"/>
                <a:ea typeface="Open Sans"/>
                <a:cs typeface="Open Sans"/>
                <a:sym typeface="Open Sans"/>
                <a:hlinkClick r:id="rId3"/>
              </a:rPr>
              <a:t>monographies météorologiques</a:t>
            </a:r>
            <a:r>
              <a:rPr lang="fr-FR" dirty="0">
                <a:solidFill>
                  <a:schemeClr val="dk1"/>
                </a:solidFill>
                <a:latin typeface="Open Sans"/>
                <a:ea typeface="Open Sans"/>
                <a:cs typeface="Open Sans"/>
                <a:sym typeface="Open Sans"/>
              </a:rPr>
              <a:t> de l'American </a:t>
            </a:r>
            <a:r>
              <a:rPr lang="fr-FR" dirty="0" err="1">
                <a:solidFill>
                  <a:schemeClr val="dk1"/>
                </a:solidFill>
                <a:latin typeface="Open Sans"/>
                <a:ea typeface="Open Sans"/>
                <a:cs typeface="Open Sans"/>
                <a:sym typeface="Open Sans"/>
              </a:rPr>
              <a:t>Meteorological</a:t>
            </a:r>
            <a:r>
              <a:rPr lang="fr-FR" dirty="0">
                <a:solidFill>
                  <a:schemeClr val="dk1"/>
                </a:solidFill>
                <a:latin typeface="Open Sans"/>
                <a:ea typeface="Open Sans"/>
                <a:cs typeface="Open Sans"/>
                <a:sym typeface="Open Sans"/>
              </a:rPr>
              <a:t> Society (AMS) sont des collections thématiques d'articles originaux évalués par les pairs, d'articles d'enquête, de volumes d'hommage et d'autres documents en météorologie et dans des domaines étroitement liés</a:t>
            </a:r>
            <a:r>
              <a:rPr lang="en-US" dirty="0">
                <a:solidFill>
                  <a:schemeClr val="dk1"/>
                </a:solidFill>
                <a:latin typeface="Open Sans"/>
                <a:ea typeface="Open Sans"/>
                <a:cs typeface="Open Sans"/>
                <a:sym typeface="Open Sans"/>
              </a:rPr>
              <a:t>.</a:t>
            </a:r>
            <a:endParaRPr dirty="0"/>
          </a:p>
          <a:p>
            <a:pPr marL="469900" lvl="0" indent="-342900" algn="just">
              <a:lnSpc>
                <a:spcPct val="150000"/>
              </a:lnSpc>
              <a:buClr>
                <a:schemeClr val="dk1"/>
              </a:buClr>
            </a:pPr>
            <a:r>
              <a:rPr lang="fr-FR" dirty="0">
                <a:solidFill>
                  <a:schemeClr val="tx1"/>
                </a:solidFill>
                <a:latin typeface="Open Sans"/>
                <a:ea typeface="Open Sans"/>
                <a:cs typeface="Open Sans"/>
                <a:sym typeface="Open Sans"/>
              </a:rPr>
              <a:t>Outre les </a:t>
            </a:r>
            <a:r>
              <a:rPr lang="fr-FR" dirty="0" err="1">
                <a:solidFill>
                  <a:schemeClr val="tx1"/>
                </a:solidFill>
                <a:latin typeface="Open Sans"/>
                <a:ea typeface="Open Sans"/>
                <a:cs typeface="Open Sans"/>
                <a:sym typeface="Open Sans"/>
              </a:rPr>
              <a:t>Meteorological</a:t>
            </a:r>
            <a:r>
              <a:rPr lang="fr-FR" dirty="0">
                <a:solidFill>
                  <a:schemeClr val="tx1"/>
                </a:solidFill>
                <a:latin typeface="Open Sans"/>
                <a:ea typeface="Open Sans"/>
                <a:cs typeface="Open Sans"/>
                <a:sym typeface="Open Sans"/>
              </a:rPr>
              <a:t> </a:t>
            </a:r>
            <a:r>
              <a:rPr lang="fr-FR" dirty="0" err="1">
                <a:solidFill>
                  <a:schemeClr val="tx1"/>
                </a:solidFill>
                <a:latin typeface="Open Sans"/>
                <a:ea typeface="Open Sans"/>
                <a:cs typeface="Open Sans"/>
                <a:sym typeface="Open Sans"/>
              </a:rPr>
              <a:t>Monographs</a:t>
            </a:r>
            <a:r>
              <a:rPr lang="fr-FR" dirty="0">
                <a:solidFill>
                  <a:schemeClr val="tx1"/>
                </a:solidFill>
                <a:latin typeface="Open Sans"/>
                <a:ea typeface="Open Sans"/>
                <a:cs typeface="Open Sans"/>
                <a:sym typeface="Open Sans"/>
              </a:rPr>
              <a:t>, l'AMS dispose de treize autres revues destinées à la communauté des météorologues, des hydrologues et des climatologues.  Ces revues sont disponibles dans la liste Contenu/Journaux du portail de contenu unifié R4L</a:t>
            </a:r>
            <a:r>
              <a:rPr lang="en-US" dirty="0">
                <a:solidFill>
                  <a:schemeClr val="tx1"/>
                </a:solidFill>
                <a:latin typeface="Open Sans"/>
                <a:ea typeface="Open Sans"/>
                <a:cs typeface="Open Sans"/>
                <a:sym typeface="Open Sans"/>
              </a:rPr>
              <a:t>.</a:t>
            </a:r>
            <a:endParaRPr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620531"/>
            <a:ext cx="77070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600" dirty="0" err="1">
                <a:solidFill>
                  <a:srgbClr val="586F7C"/>
                </a:solidFill>
                <a:latin typeface="Open Sans"/>
                <a:ea typeface="Open Sans"/>
                <a:cs typeface="Open Sans"/>
                <a:sym typeface="Open Sans"/>
              </a:rPr>
              <a:t>Objectifs</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d'apprentissage</a:t>
            </a:r>
            <a:endParaRPr sz="3600"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Prendre connaissance des ressources supplémentaires existantes en matière d'environnement.</a:t>
            </a:r>
          </a:p>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Comprendre les collections supplémentaires et comment les utiliser.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2"/>
          <p:cNvSpPr txBox="1">
            <a:spLocks noGrp="1"/>
          </p:cNvSpPr>
          <p:nvPr>
            <p:ph type="title"/>
          </p:nvPr>
        </p:nvSpPr>
        <p:spPr>
          <a:xfrm>
            <a:off x="0" y="437222"/>
            <a:ext cx="8165432"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600" dirty="0">
                <a:solidFill>
                  <a:srgbClr val="586F7C"/>
                </a:solidFill>
                <a:latin typeface="Open Sans"/>
                <a:ea typeface="Open Sans"/>
                <a:cs typeface="Open Sans"/>
                <a:sym typeface="Open Sans"/>
              </a:rPr>
              <a:t>Monographies </a:t>
            </a:r>
            <a:r>
              <a:rPr lang="en-US" sz="3600" dirty="0" err="1">
                <a:solidFill>
                  <a:srgbClr val="586F7C"/>
                </a:solidFill>
                <a:latin typeface="Open Sans"/>
                <a:ea typeface="Open Sans"/>
                <a:cs typeface="Open Sans"/>
                <a:sym typeface="Open Sans"/>
              </a:rPr>
              <a:t>météorologiques</a:t>
            </a:r>
            <a:r>
              <a:rPr lang="en-US" sz="3600" dirty="0">
                <a:solidFill>
                  <a:srgbClr val="586F7C"/>
                </a:solidFill>
                <a:latin typeface="Open Sans"/>
                <a:ea typeface="Open Sans"/>
                <a:cs typeface="Open Sans"/>
                <a:sym typeface="Open Sans"/>
              </a:rPr>
              <a:t> (</a:t>
            </a:r>
            <a:r>
              <a:rPr lang="en-US" sz="3600" dirty="0">
                <a:solidFill>
                  <a:schemeClr val="bg2"/>
                </a:solidFill>
                <a:latin typeface="Open Sans"/>
                <a:ea typeface="Open Sans"/>
                <a:cs typeface="Open Sans"/>
                <a:sym typeface="Open Sans"/>
              </a:rPr>
              <a:t>Meteorological Monographs</a:t>
            </a:r>
            <a:r>
              <a:rPr lang="en-US" sz="3600" dirty="0">
                <a:solidFill>
                  <a:srgbClr val="586F7C"/>
                </a:solidFill>
                <a:latin typeface="Open Sans"/>
                <a:ea typeface="Open Sans"/>
                <a:cs typeface="Open Sans"/>
                <a:sym typeface="Open Sans"/>
              </a:rPr>
              <a:t>)</a:t>
            </a:r>
            <a:endParaRPr sz="3600" dirty="0">
              <a:solidFill>
                <a:srgbClr val="586F7C"/>
              </a:solidFill>
              <a:latin typeface="Open Sans"/>
              <a:ea typeface="Open Sans"/>
              <a:cs typeface="Open Sans"/>
              <a:sym typeface="Open Sans"/>
            </a:endParaRPr>
          </a:p>
        </p:txBody>
      </p:sp>
      <p:grpSp>
        <p:nvGrpSpPr>
          <p:cNvPr id="348" name="Google Shape;348;p42"/>
          <p:cNvGrpSpPr/>
          <p:nvPr/>
        </p:nvGrpSpPr>
        <p:grpSpPr>
          <a:xfrm>
            <a:off x="1299410" y="2119636"/>
            <a:ext cx="9416716" cy="4301142"/>
            <a:chOff x="0" y="2079"/>
            <a:chExt cx="9416716" cy="4301142"/>
          </a:xfrm>
        </p:grpSpPr>
        <p:cxnSp>
          <p:nvCxnSpPr>
            <p:cNvPr id="349" name="Google Shape;349;p42"/>
            <p:cNvCxnSpPr/>
            <p:nvPr/>
          </p:nvCxnSpPr>
          <p:spPr>
            <a:xfrm>
              <a:off x="0" y="2079"/>
              <a:ext cx="9416716" cy="0"/>
            </a:xfrm>
            <a:prstGeom prst="straightConnector1">
              <a:avLst/>
            </a:prstGeom>
            <a:solidFill>
              <a:srgbClr val="FFAA3F"/>
            </a:solidFill>
            <a:ln w="25400" cap="flat" cmpd="sng">
              <a:solidFill>
                <a:srgbClr val="FFAA3F"/>
              </a:solidFill>
              <a:prstDash val="solid"/>
              <a:round/>
              <a:headEnd type="none" w="sm" len="sm"/>
              <a:tailEnd type="none" w="sm" len="sm"/>
            </a:ln>
          </p:spPr>
        </p:cxnSp>
        <p:sp>
          <p:nvSpPr>
            <p:cNvPr id="350" name="Google Shape;350;p42"/>
            <p:cNvSpPr/>
            <p:nvPr/>
          </p:nvSpPr>
          <p:spPr>
            <a:xfrm>
              <a:off x="0" y="2079"/>
              <a:ext cx="9416716" cy="14183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42"/>
            <p:cNvSpPr txBox="1"/>
            <p:nvPr/>
          </p:nvSpPr>
          <p:spPr>
            <a:xfrm>
              <a:off x="0" y="2079"/>
              <a:ext cx="9416716" cy="1418339"/>
            </a:xfrm>
            <a:prstGeom prst="rect">
              <a:avLst/>
            </a:prstGeom>
            <a:noFill/>
            <a:ln>
              <a:noFill/>
            </a:ln>
          </p:spPr>
          <p:txBody>
            <a:bodyPr spcFirstLastPara="1" wrap="square" lIns="91425" tIns="91425" rIns="91425" bIns="91425" anchor="t" anchorCtr="0">
              <a:noAutofit/>
            </a:bodyPr>
            <a:lstStyle/>
            <a:p>
              <a:pPr lvl="0">
                <a:lnSpc>
                  <a:spcPct val="90000"/>
                </a:lnSpc>
                <a:buSzPts val="2400"/>
              </a:pPr>
              <a:r>
                <a:rPr lang="fr-FR" sz="2400" dirty="0">
                  <a:solidFill>
                    <a:schemeClr val="bg2"/>
                  </a:solidFill>
                  <a:latin typeface="Open Sans"/>
                  <a:ea typeface="Open Sans"/>
                  <a:cs typeface="Open Sans"/>
                  <a:sym typeface="Open Sans"/>
                </a:rPr>
                <a:t>À partir du volume 56, les articles des monographies individuelles sont en </a:t>
              </a:r>
              <a:r>
                <a:rPr lang="fr-FR" sz="2400" b="1" dirty="0">
                  <a:solidFill>
                    <a:schemeClr val="bg2"/>
                  </a:solidFill>
                  <a:latin typeface="Open Sans"/>
                  <a:ea typeface="Open Sans"/>
                  <a:cs typeface="Open Sans"/>
                  <a:sym typeface="Open Sans"/>
                </a:rPr>
                <a:t>libre accès </a:t>
              </a:r>
              <a:r>
                <a:rPr lang="fr-FR" sz="2400" dirty="0">
                  <a:solidFill>
                    <a:schemeClr val="bg2"/>
                  </a:solidFill>
                  <a:latin typeface="Open Sans"/>
                  <a:ea typeface="Open Sans"/>
                  <a:cs typeface="Open Sans"/>
                  <a:sym typeface="Open Sans"/>
                </a:rPr>
                <a:t>sur </a:t>
              </a:r>
              <a:r>
                <a:rPr lang="fr-FR" sz="2400" b="1" dirty="0">
                  <a:solidFill>
                    <a:schemeClr val="bg2"/>
                  </a:solidFill>
                  <a:latin typeface="Open Sans"/>
                  <a:ea typeface="Open Sans"/>
                  <a:cs typeface="Open Sans"/>
                  <a:sym typeface="Open Sans"/>
                </a:rPr>
                <a:t>AMS </a:t>
              </a:r>
              <a:r>
                <a:rPr lang="fr-FR" sz="2400" b="1" dirty="0" err="1">
                  <a:solidFill>
                    <a:schemeClr val="bg2"/>
                  </a:solidFill>
                  <a:latin typeface="Open Sans"/>
                  <a:ea typeface="Open Sans"/>
                  <a:cs typeface="Open Sans"/>
                  <a:sym typeface="Open Sans"/>
                </a:rPr>
                <a:t>Journals</a:t>
              </a:r>
              <a:r>
                <a:rPr lang="fr-FR" sz="2400" b="1" dirty="0">
                  <a:solidFill>
                    <a:schemeClr val="bg2"/>
                  </a:solidFill>
                  <a:latin typeface="Open Sans"/>
                  <a:ea typeface="Open Sans"/>
                  <a:cs typeface="Open Sans"/>
                  <a:sym typeface="Open Sans"/>
                </a:rPr>
                <a:t> Online</a:t>
              </a:r>
              <a:r>
                <a:rPr lang="fr-FR" sz="2400" dirty="0">
                  <a:solidFill>
                    <a:schemeClr val="bg2"/>
                  </a:solidFill>
                  <a:latin typeface="Open Sans"/>
                  <a:ea typeface="Open Sans"/>
                  <a:cs typeface="Open Sans"/>
                  <a:sym typeface="Open Sans"/>
                </a:rPr>
                <a:t>. </a:t>
              </a:r>
              <a:endParaRPr sz="2400" b="0" i="0" u="none" strike="noStrike" cap="none" dirty="0">
                <a:solidFill>
                  <a:schemeClr val="bg2"/>
                </a:solidFill>
                <a:latin typeface="Open Sans"/>
                <a:ea typeface="Open Sans"/>
                <a:cs typeface="Open Sans"/>
                <a:sym typeface="Open Sans"/>
              </a:endParaRPr>
            </a:p>
          </p:txBody>
        </p:sp>
        <p:cxnSp>
          <p:nvCxnSpPr>
            <p:cNvPr id="352" name="Google Shape;352;p42"/>
            <p:cNvCxnSpPr/>
            <p:nvPr/>
          </p:nvCxnSpPr>
          <p:spPr>
            <a:xfrm>
              <a:off x="0" y="1420419"/>
              <a:ext cx="9416716" cy="0"/>
            </a:xfrm>
            <a:prstGeom prst="straightConnector1">
              <a:avLst/>
            </a:prstGeom>
            <a:solidFill>
              <a:srgbClr val="28F100"/>
            </a:solidFill>
            <a:ln w="25400" cap="flat" cmpd="sng">
              <a:solidFill>
                <a:srgbClr val="28F100"/>
              </a:solidFill>
              <a:prstDash val="solid"/>
              <a:round/>
              <a:headEnd type="none" w="sm" len="sm"/>
              <a:tailEnd type="none" w="sm" len="sm"/>
            </a:ln>
          </p:spPr>
        </p:cxnSp>
        <p:sp>
          <p:nvSpPr>
            <p:cNvPr id="353" name="Google Shape;353;p42"/>
            <p:cNvSpPr/>
            <p:nvPr/>
          </p:nvSpPr>
          <p:spPr>
            <a:xfrm>
              <a:off x="0" y="1420419"/>
              <a:ext cx="9416716" cy="14183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42"/>
            <p:cNvSpPr txBox="1"/>
            <p:nvPr/>
          </p:nvSpPr>
          <p:spPr>
            <a:xfrm>
              <a:off x="0" y="1420419"/>
              <a:ext cx="9416716" cy="1418339"/>
            </a:xfrm>
            <a:prstGeom prst="rect">
              <a:avLst/>
            </a:prstGeom>
            <a:noFill/>
            <a:ln>
              <a:noFill/>
            </a:ln>
          </p:spPr>
          <p:txBody>
            <a:bodyPr spcFirstLastPara="1" wrap="square" lIns="91425" tIns="91425" rIns="91425" bIns="91425" anchor="t" anchorCtr="0">
              <a:noAutofit/>
            </a:bodyPr>
            <a:lstStyle/>
            <a:p>
              <a:pPr lvl="0">
                <a:lnSpc>
                  <a:spcPct val="90000"/>
                </a:lnSpc>
                <a:buSzPts val="2400"/>
              </a:pPr>
              <a:r>
                <a:rPr lang="fr-FR" sz="2400" dirty="0">
                  <a:solidFill>
                    <a:schemeClr val="bg2"/>
                  </a:solidFill>
                  <a:latin typeface="Open Sans"/>
                  <a:ea typeface="Open Sans"/>
                  <a:cs typeface="Open Sans"/>
                  <a:sym typeface="Open Sans"/>
                </a:rPr>
                <a:t>Les volumes précédents sont </a:t>
              </a:r>
              <a:r>
                <a:rPr lang="fr-FR" sz="2400" b="1" dirty="0">
                  <a:solidFill>
                    <a:schemeClr val="bg2"/>
                  </a:solidFill>
                  <a:latin typeface="Open Sans"/>
                  <a:ea typeface="Open Sans"/>
                  <a:cs typeface="Open Sans"/>
                  <a:sym typeface="Open Sans"/>
                </a:rPr>
                <a:t>archivés numériquement </a:t>
              </a:r>
              <a:r>
                <a:rPr lang="fr-FR" sz="2400" dirty="0">
                  <a:solidFill>
                    <a:schemeClr val="bg2"/>
                  </a:solidFill>
                  <a:latin typeface="Open Sans"/>
                  <a:ea typeface="Open Sans"/>
                  <a:cs typeface="Open Sans"/>
                  <a:sym typeface="Open Sans"/>
                </a:rPr>
                <a:t>et disponibles auprès de </a:t>
              </a:r>
              <a:r>
                <a:rPr lang="fr-FR" sz="2400" b="1" dirty="0">
                  <a:solidFill>
                    <a:schemeClr val="bg2"/>
                  </a:solidFill>
                  <a:latin typeface="Open Sans"/>
                  <a:ea typeface="Open Sans"/>
                  <a:cs typeface="Open Sans"/>
                  <a:sym typeface="Open Sans"/>
                </a:rPr>
                <a:t>Springer Nature.</a:t>
              </a:r>
              <a:endParaRPr sz="2400" b="0" i="0" u="none" strike="noStrike" cap="none" dirty="0">
                <a:solidFill>
                  <a:schemeClr val="bg2"/>
                </a:solidFill>
                <a:latin typeface="Open Sans"/>
                <a:ea typeface="Open Sans"/>
                <a:cs typeface="Open Sans"/>
                <a:sym typeface="Open Sans"/>
              </a:endParaRPr>
            </a:p>
          </p:txBody>
        </p:sp>
        <p:cxnSp>
          <p:nvCxnSpPr>
            <p:cNvPr id="355" name="Google Shape;355;p42"/>
            <p:cNvCxnSpPr/>
            <p:nvPr/>
          </p:nvCxnSpPr>
          <p:spPr>
            <a:xfrm>
              <a:off x="0" y="2838759"/>
              <a:ext cx="9416716" cy="0"/>
            </a:xfrm>
            <a:prstGeom prst="straightConnector1">
              <a:avLst/>
            </a:prstGeom>
            <a:solidFill>
              <a:srgbClr val="0095A5"/>
            </a:solidFill>
            <a:ln w="25400" cap="flat" cmpd="sng">
              <a:solidFill>
                <a:srgbClr val="0095A5"/>
              </a:solidFill>
              <a:prstDash val="solid"/>
              <a:round/>
              <a:headEnd type="none" w="sm" len="sm"/>
              <a:tailEnd type="none" w="sm" len="sm"/>
            </a:ln>
          </p:spPr>
        </p:cxnSp>
        <p:sp>
          <p:nvSpPr>
            <p:cNvPr id="356" name="Google Shape;356;p42"/>
            <p:cNvSpPr/>
            <p:nvPr/>
          </p:nvSpPr>
          <p:spPr>
            <a:xfrm>
              <a:off x="0" y="2838759"/>
              <a:ext cx="9416716" cy="141833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42"/>
            <p:cNvSpPr txBox="1"/>
            <p:nvPr/>
          </p:nvSpPr>
          <p:spPr>
            <a:xfrm>
              <a:off x="0" y="2884882"/>
              <a:ext cx="9416716" cy="1418339"/>
            </a:xfrm>
            <a:prstGeom prst="rect">
              <a:avLst/>
            </a:prstGeom>
            <a:noFill/>
            <a:ln>
              <a:noFill/>
            </a:ln>
          </p:spPr>
          <p:txBody>
            <a:bodyPr spcFirstLastPara="1" wrap="square" lIns="91425" tIns="91425" rIns="91425" bIns="91425" anchor="t" anchorCtr="0">
              <a:noAutofit/>
            </a:bodyPr>
            <a:lstStyle/>
            <a:p>
              <a:pPr lvl="0">
                <a:lnSpc>
                  <a:spcPct val="90000"/>
                </a:lnSpc>
                <a:buSzPts val="2400"/>
              </a:pPr>
              <a:r>
                <a:rPr lang="fr-FR" sz="2400" dirty="0">
                  <a:solidFill>
                    <a:schemeClr val="bg2"/>
                  </a:solidFill>
                  <a:latin typeface="Open Sans"/>
                  <a:ea typeface="Open Sans"/>
                  <a:cs typeface="Open Sans"/>
                  <a:sym typeface="Open Sans"/>
                </a:rPr>
                <a:t>De nombreuses monographies sont imprimées et disponibles à la </a:t>
              </a:r>
              <a:r>
                <a:rPr lang="fr-FR" sz="2400" b="1" dirty="0">
                  <a:solidFill>
                    <a:schemeClr val="bg2"/>
                  </a:solidFill>
                  <a:latin typeface="Open Sans"/>
                  <a:ea typeface="Open Sans"/>
                  <a:cs typeface="Open Sans"/>
                  <a:sym typeface="Open Sans"/>
                </a:rPr>
                <a:t>librairie de l'AMS, aux Presses de l'Université de Chicago, sur Amazon, etc</a:t>
              </a:r>
              <a:r>
                <a:rPr lang="fr-FR" sz="2400" dirty="0">
                  <a:solidFill>
                    <a:schemeClr val="bg2"/>
                  </a:solidFill>
                  <a:latin typeface="Open Sans"/>
                  <a:ea typeface="Open Sans"/>
                  <a:cs typeface="Open Sans"/>
                  <a:sym typeface="Open Sans"/>
                </a:rPr>
                <a:t>.</a:t>
              </a:r>
              <a:endParaRPr sz="2400" b="0" i="0" u="none" strike="noStrike" cap="none" dirty="0">
                <a:solidFill>
                  <a:schemeClr val="bg2"/>
                </a:solidFill>
                <a:latin typeface="Open Sans"/>
                <a:ea typeface="Open Sans"/>
                <a:cs typeface="Open Sans"/>
                <a:sym typeface="Open Sans"/>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5"/>
          <p:cNvSpPr txBox="1">
            <a:spLocks noGrp="1"/>
          </p:cNvSpPr>
          <p:nvPr>
            <p:ph type="title"/>
          </p:nvPr>
        </p:nvSpPr>
        <p:spPr>
          <a:xfrm>
            <a:off x="0" y="100550"/>
            <a:ext cx="8022771" cy="1518122"/>
          </a:xfrm>
          <a:prstGeom prst="rect">
            <a:avLst/>
          </a:prstGeom>
          <a:noFill/>
          <a:ln>
            <a:noFill/>
          </a:ln>
        </p:spPr>
        <p:txBody>
          <a:bodyPr spcFirstLastPara="1" wrap="square" lIns="91425" tIns="45700" rIns="91425" bIns="45700" anchor="ctr" anchorCtr="0">
            <a:normAutofit/>
          </a:bodyPr>
          <a:lstStyle/>
          <a:p>
            <a:pPr lvl="0">
              <a:buSzPts val="3200"/>
            </a:pPr>
            <a:r>
              <a:rPr lang="fr-FR" sz="3200" dirty="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Accès aux monographies météorologiques à partir du portail unifié R4L</a:t>
            </a:r>
            <a:endParaRPr sz="3200" dirty="0">
              <a:solidFill>
                <a:srgbClr val="586F7C"/>
              </a:solidFill>
              <a:latin typeface="Open Sans"/>
              <a:ea typeface="Open Sans"/>
              <a:cs typeface="Open Sans"/>
              <a:sym typeface="Open Sans"/>
            </a:endParaRPr>
          </a:p>
        </p:txBody>
      </p:sp>
      <p:sp>
        <p:nvSpPr>
          <p:cNvPr id="339" name="Google Shape;339;p15"/>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endParaRPr sz="2200" i="1" dirty="0">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dirty="0">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dirty="0">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dirty="0">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dirty="0">
              <a:solidFill>
                <a:schemeClr val="dk1"/>
              </a:solidFill>
              <a:latin typeface="Open Sans"/>
              <a:ea typeface="Open Sans"/>
              <a:cs typeface="Open Sans"/>
              <a:sym typeface="Open Sans"/>
            </a:endParaRPr>
          </a:p>
        </p:txBody>
      </p:sp>
      <p:sp>
        <p:nvSpPr>
          <p:cNvPr id="344" name="Google Shape;344;p15"/>
          <p:cNvSpPr/>
          <p:nvPr/>
        </p:nvSpPr>
        <p:spPr>
          <a:xfrm>
            <a:off x="452354" y="3444612"/>
            <a:ext cx="1455067" cy="282056"/>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48" name="Google Shape;348;p15"/>
          <p:cNvSpPr txBox="1"/>
          <p:nvPr/>
        </p:nvSpPr>
        <p:spPr>
          <a:xfrm>
            <a:off x="103350" y="5514497"/>
            <a:ext cx="11621635" cy="1200288"/>
          </a:xfrm>
          <a:prstGeom prst="rect">
            <a:avLst/>
          </a:prstGeom>
          <a:noFill/>
          <a:ln>
            <a:noFill/>
          </a:ln>
        </p:spPr>
        <p:txBody>
          <a:bodyPr spcFirstLastPara="1" wrap="square" lIns="91425" tIns="45700" rIns="91425" bIns="45700" anchor="t" anchorCtr="0">
            <a:spAutoFit/>
          </a:bodyPr>
          <a:lstStyle/>
          <a:p>
            <a:pPr marL="76200" lvl="0" algn="just">
              <a:buClr>
                <a:schemeClr val="dk1"/>
              </a:buClr>
              <a:buSzPts val="2400"/>
            </a:pPr>
            <a:r>
              <a:rPr lang="fr-FR" sz="2400" dirty="0">
                <a:solidFill>
                  <a:schemeClr val="tx1"/>
                </a:solidFill>
                <a:latin typeface="Open Sans"/>
                <a:ea typeface="Open Sans"/>
                <a:cs typeface="Open Sans"/>
                <a:sym typeface="Open Sans"/>
              </a:rPr>
              <a:t>Pour accéder à la base de données, cliquez sur </a:t>
            </a:r>
            <a:r>
              <a:rPr lang="fr-FR" sz="2400" b="1" dirty="0">
                <a:solidFill>
                  <a:schemeClr val="tx1"/>
                </a:solidFill>
                <a:latin typeface="Open Sans"/>
                <a:ea typeface="Open Sans"/>
                <a:cs typeface="Open Sans"/>
                <a:sym typeface="Open Sans"/>
              </a:rPr>
              <a:t>Contenu/Bases de données </a:t>
            </a:r>
            <a:r>
              <a:rPr lang="fr-FR" sz="2400" dirty="0">
                <a:solidFill>
                  <a:schemeClr val="tx1"/>
                </a:solidFill>
                <a:latin typeface="Open Sans"/>
                <a:ea typeface="Open Sans"/>
                <a:cs typeface="Open Sans"/>
                <a:sym typeface="Open Sans"/>
              </a:rPr>
              <a:t>sur la page d'accueil du portail unifié Research4life, cliquez sur M et sélectionnez </a:t>
            </a:r>
            <a:r>
              <a:rPr lang="en-US" sz="2400" b="1" dirty="0">
                <a:solidFill>
                  <a:schemeClr val="tx1"/>
                </a:solidFill>
                <a:latin typeface="Open Sans"/>
                <a:ea typeface="Open Sans"/>
                <a:cs typeface="Open Sans"/>
                <a:sym typeface="Open Sans"/>
              </a:rPr>
              <a:t>Meteorological Monographs </a:t>
            </a:r>
            <a:r>
              <a:rPr lang="fr-FR" sz="2400" dirty="0">
                <a:solidFill>
                  <a:schemeClr val="tx1"/>
                </a:solidFill>
                <a:latin typeface="Open Sans"/>
                <a:ea typeface="Open Sans"/>
                <a:cs typeface="Open Sans"/>
                <a:sym typeface="Open Sans"/>
              </a:rPr>
              <a:t>comme indiqué ci-dessus.</a:t>
            </a:r>
            <a:endParaRPr sz="2400" b="0" i="0" u="none" strike="noStrike" cap="none" dirty="0">
              <a:solidFill>
                <a:schemeClr val="tx1"/>
              </a:solidFill>
              <a:latin typeface="Arial"/>
              <a:ea typeface="Arial"/>
              <a:cs typeface="Arial"/>
              <a:sym typeface="Arial"/>
            </a:endParaRPr>
          </a:p>
        </p:txBody>
      </p:sp>
      <p:pic>
        <p:nvPicPr>
          <p:cNvPr id="13" name="Image 12">
            <a:extLst>
              <a:ext uri="{FF2B5EF4-FFF2-40B4-BE49-F238E27FC236}">
                <a16:creationId xmlns:a16="http://schemas.microsoft.com/office/drawing/2014/main" id="{336953FD-C44F-4478-B510-EE028F0A3130}"/>
              </a:ext>
            </a:extLst>
          </p:cNvPr>
          <p:cNvPicPr>
            <a:picLocks noChangeAspect="1"/>
          </p:cNvPicPr>
          <p:nvPr/>
        </p:nvPicPr>
        <p:blipFill>
          <a:blip r:embed="rId3"/>
          <a:stretch>
            <a:fillRect/>
          </a:stretch>
        </p:blipFill>
        <p:spPr>
          <a:xfrm>
            <a:off x="430177" y="2153789"/>
            <a:ext cx="1946298" cy="2825591"/>
          </a:xfrm>
          <a:prstGeom prst="rect">
            <a:avLst/>
          </a:prstGeom>
        </p:spPr>
      </p:pic>
      <p:sp>
        <p:nvSpPr>
          <p:cNvPr id="14" name="Google Shape;227;p14">
            <a:extLst>
              <a:ext uri="{FF2B5EF4-FFF2-40B4-BE49-F238E27FC236}">
                <a16:creationId xmlns:a16="http://schemas.microsoft.com/office/drawing/2014/main" id="{F760A3D4-AA53-497F-A6F7-942E20DB4D89}"/>
              </a:ext>
            </a:extLst>
          </p:cNvPr>
          <p:cNvSpPr/>
          <p:nvPr/>
        </p:nvSpPr>
        <p:spPr>
          <a:xfrm>
            <a:off x="493998" y="3435312"/>
            <a:ext cx="1899962" cy="444783"/>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5" name="Google Shape;362;p15">
            <a:extLst>
              <a:ext uri="{FF2B5EF4-FFF2-40B4-BE49-F238E27FC236}">
                <a16:creationId xmlns:a16="http://schemas.microsoft.com/office/drawing/2014/main" id="{395591DC-C859-4012-8582-EDC288F2CE76}"/>
              </a:ext>
            </a:extLst>
          </p:cNvPr>
          <p:cNvPicPr preferRelativeResize="0"/>
          <p:nvPr/>
        </p:nvPicPr>
        <p:blipFill rotWithShape="1">
          <a:blip r:embed="rId4">
            <a:alphaModFix/>
          </a:blip>
          <a:srcRect/>
          <a:stretch/>
        </p:blipFill>
        <p:spPr>
          <a:xfrm>
            <a:off x="3675175" y="2272002"/>
            <a:ext cx="7935203" cy="984920"/>
          </a:xfrm>
          <a:prstGeom prst="rect">
            <a:avLst/>
          </a:prstGeom>
          <a:noFill/>
          <a:ln>
            <a:noFill/>
          </a:ln>
        </p:spPr>
      </p:pic>
      <p:cxnSp>
        <p:nvCxnSpPr>
          <p:cNvPr id="16" name="Google Shape;367;p15">
            <a:extLst>
              <a:ext uri="{FF2B5EF4-FFF2-40B4-BE49-F238E27FC236}">
                <a16:creationId xmlns:a16="http://schemas.microsoft.com/office/drawing/2014/main" id="{C7BCA4B2-CDFF-4404-8105-C6DBD32EC6B2}"/>
              </a:ext>
            </a:extLst>
          </p:cNvPr>
          <p:cNvCxnSpPr/>
          <p:nvPr/>
        </p:nvCxnSpPr>
        <p:spPr>
          <a:xfrm rot="10800000" flipH="1">
            <a:off x="1702676" y="2566356"/>
            <a:ext cx="6011514" cy="1064940"/>
          </a:xfrm>
          <a:prstGeom prst="straightConnector1">
            <a:avLst/>
          </a:prstGeom>
          <a:noFill/>
          <a:ln w="19050" cap="flat" cmpd="sng">
            <a:solidFill>
              <a:srgbClr val="00B050"/>
            </a:solidFill>
            <a:prstDash val="solid"/>
            <a:round/>
            <a:headEnd type="none" w="sm" len="sm"/>
            <a:tailEnd type="triangle" w="med" len="med"/>
          </a:ln>
        </p:spPr>
      </p:cxnSp>
      <p:sp>
        <p:nvSpPr>
          <p:cNvPr id="17" name="Google Shape;368;p15">
            <a:extLst>
              <a:ext uri="{FF2B5EF4-FFF2-40B4-BE49-F238E27FC236}">
                <a16:creationId xmlns:a16="http://schemas.microsoft.com/office/drawing/2014/main" id="{276E74FA-6DEC-4BE4-83FA-E902763D320F}"/>
              </a:ext>
            </a:extLst>
          </p:cNvPr>
          <p:cNvSpPr/>
          <p:nvPr/>
        </p:nvSpPr>
        <p:spPr>
          <a:xfrm>
            <a:off x="3600212" y="2184469"/>
            <a:ext cx="8227957" cy="1168107"/>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1dd3b24613c_0_2"/>
          <p:cNvSpPr txBox="1">
            <a:spLocks noGrp="1"/>
          </p:cNvSpPr>
          <p:nvPr>
            <p:ph type="title"/>
          </p:nvPr>
        </p:nvSpPr>
        <p:spPr>
          <a:xfrm>
            <a:off x="0" y="446475"/>
            <a:ext cx="7975500" cy="1089600"/>
          </a:xfrm>
          <a:prstGeom prst="rect">
            <a:avLst/>
          </a:prstGeom>
        </p:spPr>
        <p:txBody>
          <a:bodyPr spcFirstLastPara="1" wrap="square" lIns="91425" tIns="45700" rIns="91425" bIns="45700" anchor="ctr" anchorCtr="0">
            <a:noAutofit/>
          </a:bodyPr>
          <a:lstStyle/>
          <a:p>
            <a:pPr lvl="0"/>
            <a:r>
              <a:rPr lang="en-US" sz="3600" dirty="0">
                <a:solidFill>
                  <a:schemeClr val="bg2"/>
                </a:solidFill>
              </a:rPr>
              <a:t>Meteorological Monographs</a:t>
            </a:r>
            <a:br>
              <a:rPr lang="en-US" sz="3600" dirty="0">
                <a:solidFill>
                  <a:schemeClr val="bg2"/>
                </a:solidFill>
              </a:rPr>
            </a:br>
            <a:r>
              <a:rPr lang="en-US" sz="3600" dirty="0">
                <a:solidFill>
                  <a:schemeClr val="bg2"/>
                </a:solidFill>
              </a:rPr>
              <a:t>page </a:t>
            </a:r>
            <a:r>
              <a:rPr lang="en-US" sz="3600" dirty="0" err="1">
                <a:solidFill>
                  <a:schemeClr val="bg2"/>
                </a:solidFill>
              </a:rPr>
              <a:t>d'accueil</a:t>
            </a:r>
            <a:endParaRPr dirty="0">
              <a:solidFill>
                <a:schemeClr val="bg2"/>
              </a:solidFill>
            </a:endParaRPr>
          </a:p>
        </p:txBody>
      </p:sp>
      <p:sp>
        <p:nvSpPr>
          <p:cNvPr id="376" name="Google Shape;376;g1dd3b24613c_0_2"/>
          <p:cNvSpPr txBox="1">
            <a:spLocks noGrp="1"/>
          </p:cNvSpPr>
          <p:nvPr>
            <p:ph type="body" idx="1"/>
          </p:nvPr>
        </p:nvSpPr>
        <p:spPr>
          <a:xfrm>
            <a:off x="0" y="1902124"/>
            <a:ext cx="4216500" cy="4955875"/>
          </a:xfrm>
          <a:prstGeom prst="rect">
            <a:avLst/>
          </a:prstGeom>
        </p:spPr>
        <p:txBody>
          <a:bodyPr spcFirstLastPara="1" wrap="square" lIns="91425" tIns="45700" rIns="91425" bIns="45700" anchor="t" anchorCtr="0">
            <a:noAutofit/>
          </a:bodyPr>
          <a:lstStyle/>
          <a:p>
            <a:pPr lvl="0" indent="-368300">
              <a:lnSpc>
                <a:spcPct val="100000"/>
              </a:lnSpc>
              <a:buClrTx/>
              <a:buSzPts val="2200"/>
              <a:buFont typeface="Open Sans"/>
              <a:buChar char="●"/>
            </a:pPr>
            <a:r>
              <a:rPr lang="fr-FR" sz="2200" dirty="0">
                <a:solidFill>
                  <a:schemeClr val="bg2"/>
                </a:solidFill>
                <a:latin typeface="Open Sans"/>
                <a:ea typeface="Open Sans"/>
                <a:cs typeface="Open Sans"/>
                <a:sym typeface="Open Sans"/>
              </a:rPr>
              <a:t>À partir de la page </a:t>
            </a:r>
            <a:r>
              <a:rPr lang="fr-FR" sz="2200" b="1" dirty="0">
                <a:solidFill>
                  <a:schemeClr val="bg2"/>
                </a:solidFill>
                <a:latin typeface="Open Sans"/>
                <a:ea typeface="Open Sans"/>
                <a:cs typeface="Open Sans"/>
                <a:sym typeface="Open Sans"/>
              </a:rPr>
              <a:t>Bases de données</a:t>
            </a:r>
            <a:r>
              <a:rPr lang="fr-FR" sz="2200" dirty="0">
                <a:solidFill>
                  <a:schemeClr val="bg2"/>
                </a:solidFill>
                <a:latin typeface="Open Sans"/>
                <a:ea typeface="Open Sans"/>
                <a:cs typeface="Open Sans"/>
                <a:sym typeface="Open Sans"/>
              </a:rPr>
              <a:t>, les utilisateurs seront dirigés vers la page </a:t>
            </a:r>
            <a:r>
              <a:rPr lang="en-US" sz="2200" b="1" dirty="0">
                <a:solidFill>
                  <a:schemeClr val="bg2"/>
                </a:solidFill>
                <a:latin typeface="Open Sans"/>
                <a:ea typeface="Open Sans"/>
                <a:cs typeface="Open Sans"/>
                <a:sym typeface="Open Sans"/>
              </a:rPr>
              <a:t>Meteorological Monographs</a:t>
            </a:r>
            <a:r>
              <a:rPr lang="en-US" sz="2200" dirty="0">
                <a:solidFill>
                  <a:schemeClr val="bg2"/>
                </a:solidFill>
                <a:latin typeface="Open Sans"/>
                <a:ea typeface="Open Sans"/>
                <a:cs typeface="Open Sans"/>
                <a:sym typeface="Open Sans"/>
              </a:rPr>
              <a:t> </a:t>
            </a:r>
            <a:r>
              <a:rPr lang="fr-FR" sz="2200" dirty="0">
                <a:solidFill>
                  <a:schemeClr val="bg2"/>
                </a:solidFill>
                <a:latin typeface="Open Sans"/>
                <a:ea typeface="Open Sans"/>
                <a:cs typeface="Open Sans"/>
                <a:sym typeface="Open Sans"/>
              </a:rPr>
              <a:t>du site web de l'American </a:t>
            </a:r>
            <a:r>
              <a:rPr lang="fr-FR" sz="2200" dirty="0" err="1">
                <a:solidFill>
                  <a:schemeClr val="bg2"/>
                </a:solidFill>
                <a:latin typeface="Open Sans"/>
                <a:ea typeface="Open Sans"/>
                <a:cs typeface="Open Sans"/>
                <a:sym typeface="Open Sans"/>
              </a:rPr>
              <a:t>Meteorological</a:t>
            </a:r>
            <a:r>
              <a:rPr lang="fr-FR" sz="2200" dirty="0">
                <a:solidFill>
                  <a:schemeClr val="bg2"/>
                </a:solidFill>
                <a:latin typeface="Open Sans"/>
                <a:ea typeface="Open Sans"/>
                <a:cs typeface="Open Sans"/>
                <a:sym typeface="Open Sans"/>
              </a:rPr>
              <a:t> Society.</a:t>
            </a:r>
          </a:p>
          <a:p>
            <a:pPr lvl="0" indent="-368300">
              <a:lnSpc>
                <a:spcPct val="100000"/>
              </a:lnSpc>
              <a:buClrTx/>
              <a:buSzPts val="2200"/>
              <a:buFont typeface="Open Sans"/>
              <a:buChar char="●"/>
            </a:pPr>
            <a:r>
              <a:rPr lang="fr-FR" sz="2200" dirty="0">
                <a:solidFill>
                  <a:schemeClr val="bg2"/>
                </a:solidFill>
                <a:latin typeface="Open Sans"/>
                <a:ea typeface="Open Sans"/>
                <a:cs typeface="Open Sans"/>
                <a:sym typeface="Open Sans"/>
              </a:rPr>
              <a:t> Les utilisateurs peuvent choisir </a:t>
            </a:r>
            <a:r>
              <a:rPr lang="fr-FR" sz="2200" b="1" dirty="0">
                <a:solidFill>
                  <a:schemeClr val="bg2"/>
                </a:solidFill>
                <a:latin typeface="Open Sans"/>
                <a:ea typeface="Open Sans"/>
                <a:cs typeface="Open Sans"/>
                <a:sym typeface="Open Sans"/>
              </a:rPr>
              <a:t>VIEW THIS ISSUE </a:t>
            </a:r>
            <a:r>
              <a:rPr lang="fr-FR" sz="2200" dirty="0">
                <a:solidFill>
                  <a:schemeClr val="bg2"/>
                </a:solidFill>
                <a:latin typeface="Open Sans"/>
                <a:ea typeface="Open Sans"/>
                <a:cs typeface="Open Sans"/>
                <a:sym typeface="Open Sans"/>
              </a:rPr>
              <a:t>ou</a:t>
            </a:r>
            <a:r>
              <a:rPr lang="fr-FR" sz="2200" b="1" dirty="0">
                <a:solidFill>
                  <a:schemeClr val="bg2"/>
                </a:solidFill>
                <a:latin typeface="Open Sans"/>
                <a:ea typeface="Open Sans"/>
                <a:cs typeface="Open Sans"/>
                <a:sym typeface="Open Sans"/>
              </a:rPr>
              <a:t> NEW ISSUE ALERTS </a:t>
            </a:r>
            <a:r>
              <a:rPr lang="fr-FR" sz="2200" dirty="0">
                <a:solidFill>
                  <a:schemeClr val="bg2"/>
                </a:solidFill>
                <a:latin typeface="Open Sans"/>
                <a:ea typeface="Open Sans"/>
                <a:cs typeface="Open Sans"/>
                <a:sym typeface="Open Sans"/>
              </a:rPr>
              <a:t>ou</a:t>
            </a:r>
            <a:r>
              <a:rPr lang="fr-FR" sz="2200" b="1" dirty="0">
                <a:solidFill>
                  <a:schemeClr val="bg2"/>
                </a:solidFill>
                <a:latin typeface="Open Sans"/>
                <a:ea typeface="Open Sans"/>
                <a:cs typeface="Open Sans"/>
                <a:sym typeface="Open Sans"/>
              </a:rPr>
              <a:t> NEW ARTICLE ALERTS </a:t>
            </a:r>
            <a:r>
              <a:rPr lang="fr-FR" sz="2200" dirty="0">
                <a:solidFill>
                  <a:schemeClr val="bg2"/>
                </a:solidFill>
                <a:latin typeface="Open Sans"/>
                <a:ea typeface="Open Sans"/>
                <a:cs typeface="Open Sans"/>
                <a:sym typeface="Open Sans"/>
              </a:rPr>
              <a:t>ou choisir d'effectuer une </a:t>
            </a:r>
            <a:r>
              <a:rPr lang="fr-FR" sz="2200" b="1" dirty="0">
                <a:solidFill>
                  <a:schemeClr val="bg2"/>
                </a:solidFill>
                <a:latin typeface="Open Sans"/>
                <a:ea typeface="Open Sans"/>
                <a:cs typeface="Open Sans"/>
                <a:sym typeface="Open Sans"/>
              </a:rPr>
              <a:t>recherche</a:t>
            </a:r>
            <a:r>
              <a:rPr lang="fr-FR" sz="2200" dirty="0">
                <a:solidFill>
                  <a:schemeClr val="bg2"/>
                </a:solidFill>
                <a:latin typeface="Open Sans"/>
                <a:ea typeface="Open Sans"/>
                <a:cs typeface="Open Sans"/>
                <a:sym typeface="Open Sans"/>
              </a:rPr>
              <a:t>. </a:t>
            </a:r>
            <a:endParaRPr sz="1400" dirty="0">
              <a:solidFill>
                <a:schemeClr val="bg2"/>
              </a:solidFill>
              <a:latin typeface="Open Sans"/>
              <a:ea typeface="Open Sans"/>
              <a:cs typeface="Open Sans"/>
              <a:sym typeface="Open Sans"/>
            </a:endParaRPr>
          </a:p>
        </p:txBody>
      </p:sp>
      <p:pic>
        <p:nvPicPr>
          <p:cNvPr id="377" name="Google Shape;377;g1dd3b24613c_0_2"/>
          <p:cNvPicPr preferRelativeResize="0"/>
          <p:nvPr/>
        </p:nvPicPr>
        <p:blipFill>
          <a:blip r:embed="rId3">
            <a:alphaModFix/>
          </a:blip>
          <a:stretch>
            <a:fillRect/>
          </a:stretch>
        </p:blipFill>
        <p:spPr>
          <a:xfrm>
            <a:off x="4216500" y="1748100"/>
            <a:ext cx="7975500" cy="4898703"/>
          </a:xfrm>
          <a:prstGeom prst="rect">
            <a:avLst/>
          </a:prstGeom>
          <a:noFill/>
          <a:ln>
            <a:noFill/>
          </a:ln>
        </p:spPr>
      </p:pic>
      <p:cxnSp>
        <p:nvCxnSpPr>
          <p:cNvPr id="378" name="Google Shape;378;g1dd3b24613c_0_2"/>
          <p:cNvCxnSpPr/>
          <p:nvPr/>
        </p:nvCxnSpPr>
        <p:spPr>
          <a:xfrm rot="10800000" flipH="1">
            <a:off x="1365300" y="931900"/>
            <a:ext cx="3751800" cy="2229000"/>
          </a:xfrm>
          <a:prstGeom prst="straightConnector1">
            <a:avLst/>
          </a:prstGeom>
          <a:noFill/>
          <a:ln w="19050" cap="flat" cmpd="sng">
            <a:solidFill>
              <a:srgbClr val="00B050"/>
            </a:solidFill>
            <a:prstDash val="solid"/>
            <a:round/>
            <a:headEnd type="none" w="sm" len="sm"/>
            <a:tailEnd type="triangle" w="med" len="med"/>
          </a:ln>
        </p:spPr>
      </p:cxnSp>
      <p:sp>
        <p:nvSpPr>
          <p:cNvPr id="379" name="Google Shape;379;g1dd3b24613c_0_2"/>
          <p:cNvSpPr/>
          <p:nvPr/>
        </p:nvSpPr>
        <p:spPr>
          <a:xfrm>
            <a:off x="4724100" y="5182025"/>
            <a:ext cx="2086500" cy="1229400"/>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1dd3b24613c_0_10"/>
          <p:cNvSpPr txBox="1">
            <a:spLocks noGrp="1"/>
          </p:cNvSpPr>
          <p:nvPr>
            <p:ph type="title"/>
          </p:nvPr>
        </p:nvSpPr>
        <p:spPr>
          <a:xfrm>
            <a:off x="0" y="378812"/>
            <a:ext cx="9613800" cy="1080900"/>
          </a:xfrm>
          <a:prstGeom prst="rect">
            <a:avLst/>
          </a:prstGeom>
        </p:spPr>
        <p:txBody>
          <a:bodyPr spcFirstLastPara="1" wrap="square" lIns="91425" tIns="45700" rIns="91425" bIns="45700" anchor="ctr" anchorCtr="0">
            <a:noAutofit/>
          </a:bodyPr>
          <a:lstStyle/>
          <a:p>
            <a:pPr lvl="0"/>
            <a:r>
              <a:rPr lang="fr-FR" sz="3600" dirty="0">
                <a:solidFill>
                  <a:schemeClr val="bg2"/>
                </a:solidFill>
              </a:rPr>
              <a:t>Accès au volume et au numéro</a:t>
            </a:r>
            <a:endParaRPr sz="3600" dirty="0">
              <a:solidFill>
                <a:schemeClr val="bg2"/>
              </a:solidFill>
              <a:latin typeface="Open Sans"/>
              <a:ea typeface="Open Sans"/>
              <a:cs typeface="Open Sans"/>
              <a:sym typeface="Open Sans"/>
            </a:endParaRPr>
          </a:p>
        </p:txBody>
      </p:sp>
      <p:sp>
        <p:nvSpPr>
          <p:cNvPr id="386" name="Google Shape;386;g1dd3b24613c_0_10"/>
          <p:cNvSpPr txBox="1">
            <a:spLocks noGrp="1"/>
          </p:cNvSpPr>
          <p:nvPr>
            <p:ph type="body" idx="1"/>
          </p:nvPr>
        </p:nvSpPr>
        <p:spPr>
          <a:xfrm>
            <a:off x="209700" y="2125950"/>
            <a:ext cx="4814700" cy="4353238"/>
          </a:xfrm>
          <a:prstGeom prst="rect">
            <a:avLst/>
          </a:prstGeom>
        </p:spPr>
        <p:txBody>
          <a:bodyPr spcFirstLastPara="1" wrap="square" lIns="91425" tIns="45700" rIns="91425" bIns="45700" anchor="t" anchorCtr="0">
            <a:noAutofit/>
          </a:bodyPr>
          <a:lstStyle/>
          <a:p>
            <a:pPr lvl="0">
              <a:buClrTx/>
            </a:pPr>
            <a:r>
              <a:rPr lang="fr-FR" dirty="0">
                <a:solidFill>
                  <a:schemeClr val="bg2"/>
                </a:solidFill>
                <a:latin typeface="Open Sans"/>
                <a:ea typeface="Open Sans"/>
                <a:cs typeface="Open Sans"/>
                <a:sym typeface="Open Sans"/>
              </a:rPr>
              <a:t>Pour accéder à un volume ou à un article spécifique, faites défiler la page initiale jusqu'à ce que le lien "</a:t>
            </a:r>
            <a:r>
              <a:rPr lang="en-US" b="1" dirty="0">
                <a:solidFill>
                  <a:schemeClr val="bg2"/>
                </a:solidFill>
                <a:latin typeface="Open Sans"/>
                <a:ea typeface="Open Sans"/>
                <a:cs typeface="Open Sans"/>
                <a:sym typeface="Open Sans"/>
              </a:rPr>
              <a:t> All Volumes and Issues</a:t>
            </a:r>
            <a:r>
              <a:rPr lang="fr-FR" dirty="0">
                <a:solidFill>
                  <a:schemeClr val="bg2"/>
                </a:solidFill>
                <a:latin typeface="Open Sans"/>
                <a:ea typeface="Open Sans"/>
                <a:cs typeface="Open Sans"/>
                <a:sym typeface="Open Sans"/>
              </a:rPr>
              <a:t>" s'affiche.  Cliquez sur le lien vers le volume approprié.</a:t>
            </a:r>
          </a:p>
          <a:p>
            <a:pPr lvl="0">
              <a:buClrTx/>
            </a:pPr>
            <a:r>
              <a:rPr lang="fr-FR" dirty="0">
                <a:solidFill>
                  <a:schemeClr val="bg2"/>
                </a:solidFill>
                <a:latin typeface="Open Sans"/>
                <a:ea typeface="Open Sans"/>
                <a:cs typeface="Open Sans"/>
                <a:sym typeface="Open Sans"/>
              </a:rPr>
              <a:t>Notez les liens vers les listes Dernier numéro, Les plus Cités et Les plus lus (</a:t>
            </a:r>
            <a:r>
              <a:rPr lang="en-US" b="1" dirty="0">
                <a:solidFill>
                  <a:schemeClr val="bg2"/>
                </a:solidFill>
                <a:latin typeface="Open Sans"/>
                <a:ea typeface="Open Sans"/>
                <a:cs typeface="Open Sans"/>
                <a:sym typeface="Open Sans"/>
              </a:rPr>
              <a:t>Latest Issue, Most Cited </a:t>
            </a:r>
            <a:r>
              <a:rPr lang="en-US" dirty="0">
                <a:solidFill>
                  <a:schemeClr val="bg2"/>
                </a:solidFill>
                <a:latin typeface="Open Sans"/>
                <a:ea typeface="Open Sans"/>
                <a:cs typeface="Open Sans"/>
                <a:sym typeface="Open Sans"/>
              </a:rPr>
              <a:t>and</a:t>
            </a:r>
            <a:r>
              <a:rPr lang="en-US" b="1" dirty="0">
                <a:solidFill>
                  <a:schemeClr val="bg2"/>
                </a:solidFill>
                <a:latin typeface="Open Sans"/>
                <a:ea typeface="Open Sans"/>
                <a:cs typeface="Open Sans"/>
                <a:sym typeface="Open Sans"/>
              </a:rPr>
              <a:t> Most Read)</a:t>
            </a:r>
            <a:r>
              <a:rPr lang="fr-FR" dirty="0">
                <a:solidFill>
                  <a:schemeClr val="bg2"/>
                </a:solidFill>
                <a:latin typeface="Open Sans"/>
                <a:ea typeface="Open Sans"/>
                <a:cs typeface="Open Sans"/>
                <a:sym typeface="Open Sans"/>
              </a:rPr>
              <a:t>.</a:t>
            </a:r>
          </a:p>
        </p:txBody>
      </p:sp>
      <p:pic>
        <p:nvPicPr>
          <p:cNvPr id="387" name="Google Shape;387;g1dd3b24613c_0_10"/>
          <p:cNvPicPr preferRelativeResize="0"/>
          <p:nvPr/>
        </p:nvPicPr>
        <p:blipFill>
          <a:blip r:embed="rId3">
            <a:alphaModFix/>
          </a:blip>
          <a:stretch>
            <a:fillRect/>
          </a:stretch>
        </p:blipFill>
        <p:spPr>
          <a:xfrm>
            <a:off x="5439173" y="1967362"/>
            <a:ext cx="6600426" cy="3595754"/>
          </a:xfrm>
          <a:prstGeom prst="rect">
            <a:avLst/>
          </a:prstGeom>
          <a:noFill/>
          <a:ln>
            <a:noFill/>
          </a:ln>
        </p:spPr>
      </p:pic>
      <p:sp>
        <p:nvSpPr>
          <p:cNvPr id="388" name="Google Shape;388;g1dd3b24613c_0_10"/>
          <p:cNvSpPr/>
          <p:nvPr/>
        </p:nvSpPr>
        <p:spPr>
          <a:xfrm>
            <a:off x="8278100" y="1967350"/>
            <a:ext cx="1843200" cy="516900"/>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89" name="Google Shape;389;g1dd3b24613c_0_10"/>
          <p:cNvCxnSpPr/>
          <p:nvPr/>
        </p:nvCxnSpPr>
        <p:spPr>
          <a:xfrm rot="10800000" flipH="1">
            <a:off x="4691025" y="2484250"/>
            <a:ext cx="3485700" cy="756900"/>
          </a:xfrm>
          <a:prstGeom prst="straightConnector1">
            <a:avLst/>
          </a:prstGeom>
          <a:noFill/>
          <a:ln w="19050" cap="flat" cmpd="sng">
            <a:solidFill>
              <a:srgbClr val="00B050"/>
            </a:solidFill>
            <a:prstDash val="solid"/>
            <a:round/>
            <a:headEnd type="none" w="sm" len="sm"/>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43"/>
          <p:cNvPicPr preferRelativeResize="0"/>
          <p:nvPr/>
        </p:nvPicPr>
        <p:blipFill>
          <a:blip r:embed="rId3">
            <a:alphaModFix/>
          </a:blip>
          <a:stretch>
            <a:fillRect/>
          </a:stretch>
        </p:blipFill>
        <p:spPr>
          <a:xfrm>
            <a:off x="5346600" y="2717207"/>
            <a:ext cx="6038850" cy="1752600"/>
          </a:xfrm>
          <a:prstGeom prst="rect">
            <a:avLst/>
          </a:prstGeom>
          <a:noFill/>
          <a:ln>
            <a:noFill/>
          </a:ln>
        </p:spPr>
      </p:pic>
      <p:sp>
        <p:nvSpPr>
          <p:cNvPr id="396" name="Google Shape;396;p43"/>
          <p:cNvSpPr txBox="1">
            <a:spLocks noGrp="1"/>
          </p:cNvSpPr>
          <p:nvPr>
            <p:ph type="title"/>
          </p:nvPr>
        </p:nvSpPr>
        <p:spPr>
          <a:xfrm>
            <a:off x="0" y="225691"/>
            <a:ext cx="81654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chemeClr val="bg2"/>
                </a:solidFill>
                <a:latin typeface="Open Sans"/>
                <a:ea typeface="Open Sans"/>
                <a:cs typeface="Open Sans"/>
                <a:sym typeface="Open Sans"/>
              </a:rPr>
              <a:t>Recherche dans “Meteorological Monographs”</a:t>
            </a:r>
            <a:endParaRPr sz="3200" dirty="0">
              <a:solidFill>
                <a:schemeClr val="bg2"/>
              </a:solidFill>
              <a:latin typeface="Open Sans"/>
              <a:ea typeface="Open Sans"/>
              <a:cs typeface="Open Sans"/>
              <a:sym typeface="Open Sans"/>
            </a:endParaRPr>
          </a:p>
        </p:txBody>
      </p:sp>
      <p:sp>
        <p:nvSpPr>
          <p:cNvPr id="397" name="Google Shape;397;p43"/>
          <p:cNvSpPr txBox="1">
            <a:spLocks noGrp="1"/>
          </p:cNvSpPr>
          <p:nvPr>
            <p:ph type="body" idx="1"/>
          </p:nvPr>
        </p:nvSpPr>
        <p:spPr>
          <a:xfrm>
            <a:off x="0" y="2168974"/>
            <a:ext cx="4731000" cy="4143335"/>
          </a:xfrm>
          <a:prstGeom prst="rect">
            <a:avLst/>
          </a:prstGeom>
          <a:noFill/>
          <a:ln>
            <a:noFill/>
          </a:ln>
        </p:spPr>
        <p:txBody>
          <a:bodyPr spcFirstLastPara="1" wrap="square" lIns="91425" tIns="45700" rIns="91425" bIns="45700" anchor="t" anchorCtr="0">
            <a:noAutofit/>
          </a:bodyPr>
          <a:lstStyle/>
          <a:p>
            <a:pPr marL="469900" lvl="0" indent="-368300">
              <a:lnSpc>
                <a:spcPct val="100000"/>
              </a:lnSpc>
              <a:buClr>
                <a:schemeClr val="dk1"/>
              </a:buClr>
            </a:pPr>
            <a:r>
              <a:rPr lang="fr-FR" dirty="0">
                <a:solidFill>
                  <a:schemeClr val="bg2"/>
                </a:solidFill>
                <a:latin typeface="Open Sans"/>
                <a:ea typeface="Open Sans"/>
                <a:cs typeface="Open Sans"/>
                <a:sym typeface="Open Sans"/>
              </a:rPr>
              <a:t>Tapez "</a:t>
            </a:r>
            <a:r>
              <a:rPr lang="fr-FR" b="1" dirty="0">
                <a:solidFill>
                  <a:schemeClr val="bg2"/>
                </a:solidFill>
                <a:latin typeface="Open Sans"/>
                <a:ea typeface="Open Sans"/>
                <a:cs typeface="Open Sans"/>
                <a:sym typeface="Open Sans"/>
              </a:rPr>
              <a:t>tropical cyclone</a:t>
            </a:r>
            <a:r>
              <a:rPr lang="fr-FR" dirty="0">
                <a:solidFill>
                  <a:schemeClr val="bg2"/>
                </a:solidFill>
                <a:latin typeface="Open Sans"/>
                <a:ea typeface="Open Sans"/>
                <a:cs typeface="Open Sans"/>
                <a:sym typeface="Open Sans"/>
              </a:rPr>
              <a:t>" dans le champ de recherche et cliquez sur la        touche de recherche.</a:t>
            </a:r>
          </a:p>
          <a:p>
            <a:pPr marL="469900" lvl="0" indent="-368300">
              <a:lnSpc>
                <a:spcPct val="100000"/>
              </a:lnSpc>
              <a:buClr>
                <a:schemeClr val="dk1"/>
              </a:buClr>
            </a:pPr>
            <a:r>
              <a:rPr lang="fr-FR" dirty="0">
                <a:solidFill>
                  <a:schemeClr val="bg2"/>
                </a:solidFill>
                <a:latin typeface="Open Sans"/>
                <a:ea typeface="Open Sans"/>
                <a:cs typeface="Open Sans"/>
                <a:sym typeface="Open Sans"/>
              </a:rPr>
              <a:t>L'expression doit être mise entre guillemets afin que la base de données puisse la rechercher en tant qu'expression et non en tant que mots séparés.</a:t>
            </a:r>
          </a:p>
        </p:txBody>
      </p:sp>
      <p:sp>
        <p:nvSpPr>
          <p:cNvPr id="398" name="Google Shape;398;p43"/>
          <p:cNvSpPr/>
          <p:nvPr/>
        </p:nvSpPr>
        <p:spPr>
          <a:xfrm>
            <a:off x="5433099" y="3361075"/>
            <a:ext cx="5770800" cy="874200"/>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99" name="Google Shape;399;p43"/>
          <p:cNvPicPr preferRelativeResize="0"/>
          <p:nvPr/>
        </p:nvPicPr>
        <p:blipFill rotWithShape="1">
          <a:blip r:embed="rId4">
            <a:alphaModFix/>
          </a:blip>
          <a:srcRect/>
          <a:stretch/>
        </p:blipFill>
        <p:spPr>
          <a:xfrm>
            <a:off x="2896849" y="2976257"/>
            <a:ext cx="473050" cy="617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8"/>
          <p:cNvPicPr preferRelativeResize="0"/>
          <p:nvPr/>
        </p:nvPicPr>
        <p:blipFill>
          <a:blip r:embed="rId3">
            <a:alphaModFix/>
          </a:blip>
          <a:stretch>
            <a:fillRect/>
          </a:stretch>
        </p:blipFill>
        <p:spPr>
          <a:xfrm>
            <a:off x="3883600" y="1755300"/>
            <a:ext cx="8217125" cy="3936175"/>
          </a:xfrm>
          <a:prstGeom prst="rect">
            <a:avLst/>
          </a:prstGeom>
          <a:noFill/>
          <a:ln>
            <a:noFill/>
          </a:ln>
        </p:spPr>
      </p:pic>
      <p:sp>
        <p:nvSpPr>
          <p:cNvPr id="405" name="Google Shape;405;p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400" dirty="0" err="1">
                <a:solidFill>
                  <a:schemeClr val="bg2"/>
                </a:solidFill>
                <a:latin typeface="Open Sans"/>
                <a:ea typeface="Open Sans"/>
                <a:cs typeface="Open Sans"/>
                <a:sym typeface="Open Sans"/>
              </a:rPr>
              <a:t>Résultats</a:t>
            </a:r>
            <a:r>
              <a:rPr lang="en-US" sz="3400" dirty="0">
                <a:solidFill>
                  <a:schemeClr val="bg2"/>
                </a:solidFill>
                <a:latin typeface="Open Sans"/>
                <a:ea typeface="Open Sans"/>
                <a:cs typeface="Open Sans"/>
                <a:sym typeface="Open Sans"/>
              </a:rPr>
              <a:t> de recherche</a:t>
            </a:r>
            <a:endParaRPr dirty="0">
              <a:solidFill>
                <a:schemeClr val="bg2"/>
              </a:solidFill>
              <a:latin typeface="Open Sans"/>
              <a:ea typeface="Open Sans"/>
              <a:cs typeface="Open Sans"/>
              <a:sym typeface="Open Sans"/>
            </a:endParaRPr>
          </a:p>
        </p:txBody>
      </p:sp>
      <p:sp>
        <p:nvSpPr>
          <p:cNvPr id="406" name="Google Shape;406;p8"/>
          <p:cNvSpPr txBox="1">
            <a:spLocks noGrp="1"/>
          </p:cNvSpPr>
          <p:nvPr>
            <p:ph type="body" idx="1"/>
          </p:nvPr>
        </p:nvSpPr>
        <p:spPr>
          <a:xfrm>
            <a:off x="-1" y="1538762"/>
            <a:ext cx="3729503" cy="5319238"/>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buSzPts val="2000"/>
            </a:pPr>
            <a:r>
              <a:rPr lang="fr-FR" sz="1800" dirty="0">
                <a:solidFill>
                  <a:schemeClr val="bg2"/>
                </a:solidFill>
                <a:latin typeface="Open Sans"/>
                <a:ea typeface="Open Sans"/>
                <a:cs typeface="Open Sans"/>
                <a:sym typeface="Open Sans"/>
              </a:rPr>
              <a:t>La recherche sur «</a:t>
            </a:r>
            <a:r>
              <a:rPr lang="en-US" sz="1800" b="1" dirty="0">
                <a:solidFill>
                  <a:schemeClr val="bg2"/>
                </a:solidFill>
                <a:latin typeface="Open Sans"/>
                <a:ea typeface="Open Sans"/>
                <a:cs typeface="Open Sans"/>
                <a:sym typeface="Open Sans"/>
              </a:rPr>
              <a:t>Tropical Cyclone</a:t>
            </a:r>
            <a:r>
              <a:rPr lang="fr-FR" sz="1800" dirty="0">
                <a:solidFill>
                  <a:schemeClr val="bg2"/>
                </a:solidFill>
                <a:latin typeface="Open Sans"/>
                <a:ea typeface="Open Sans"/>
                <a:cs typeface="Open Sans"/>
                <a:sym typeface="Open Sans"/>
              </a:rPr>
              <a:t>» a permis de trouver </a:t>
            </a:r>
            <a:r>
              <a:rPr lang="fr-FR" sz="1800" b="1" dirty="0">
                <a:solidFill>
                  <a:schemeClr val="bg2"/>
                </a:solidFill>
                <a:latin typeface="Open Sans"/>
                <a:ea typeface="Open Sans"/>
                <a:cs typeface="Open Sans"/>
                <a:sym typeface="Open Sans"/>
              </a:rPr>
              <a:t>40</a:t>
            </a:r>
            <a:r>
              <a:rPr lang="fr-FR" sz="1800" dirty="0">
                <a:solidFill>
                  <a:schemeClr val="bg2"/>
                </a:solidFill>
                <a:latin typeface="Open Sans"/>
                <a:ea typeface="Open Sans"/>
                <a:cs typeface="Open Sans"/>
                <a:sym typeface="Open Sans"/>
              </a:rPr>
              <a:t> articles dans les numéros de </a:t>
            </a:r>
            <a:r>
              <a:rPr lang="fr-FR" sz="1800" dirty="0" err="1">
                <a:solidFill>
                  <a:schemeClr val="bg2"/>
                </a:solidFill>
                <a:latin typeface="Open Sans"/>
                <a:ea typeface="Open Sans"/>
                <a:cs typeface="Open Sans"/>
                <a:sym typeface="Open Sans"/>
              </a:rPr>
              <a:t>Meteorological</a:t>
            </a:r>
            <a:r>
              <a:rPr lang="fr-FR" sz="1800" dirty="0">
                <a:solidFill>
                  <a:schemeClr val="bg2"/>
                </a:solidFill>
                <a:latin typeface="Open Sans"/>
                <a:ea typeface="Open Sans"/>
                <a:cs typeface="Open Sans"/>
                <a:sym typeface="Open Sans"/>
              </a:rPr>
              <a:t> </a:t>
            </a:r>
            <a:r>
              <a:rPr lang="fr-FR" sz="1800" dirty="0" err="1">
                <a:solidFill>
                  <a:schemeClr val="bg2"/>
                </a:solidFill>
                <a:latin typeface="Open Sans"/>
                <a:ea typeface="Open Sans"/>
                <a:cs typeface="Open Sans"/>
                <a:sym typeface="Open Sans"/>
              </a:rPr>
              <a:t>Monographs</a:t>
            </a:r>
            <a:r>
              <a:rPr lang="fr-FR" sz="1800" dirty="0">
                <a:solidFill>
                  <a:schemeClr val="bg2"/>
                </a:solidFill>
                <a:latin typeface="Open Sans"/>
                <a:ea typeface="Open Sans"/>
                <a:cs typeface="Open Sans"/>
                <a:sym typeface="Open Sans"/>
              </a:rPr>
              <a:t>. </a:t>
            </a:r>
          </a:p>
          <a:p>
            <a:pPr marL="469900" lvl="0" indent="-342900">
              <a:lnSpc>
                <a:spcPct val="100000"/>
              </a:lnSpc>
              <a:buClr>
                <a:schemeClr val="dk1"/>
              </a:buClr>
              <a:buSzPts val="2000"/>
            </a:pPr>
            <a:r>
              <a:rPr lang="fr-FR" sz="1800" dirty="0">
                <a:solidFill>
                  <a:schemeClr val="bg2"/>
                </a:solidFill>
                <a:latin typeface="Open Sans"/>
                <a:ea typeface="Open Sans"/>
                <a:cs typeface="Open Sans"/>
                <a:sym typeface="Open Sans"/>
              </a:rPr>
              <a:t>Dans la colonne de gauche, notez que la recherche est limitée à cette série de monographies et que l'option « </a:t>
            </a:r>
            <a:r>
              <a:rPr lang="en-US" sz="1800" b="1" dirty="0">
                <a:solidFill>
                  <a:schemeClr val="bg2"/>
                </a:solidFill>
                <a:latin typeface="Open Sans"/>
                <a:ea typeface="Open Sans"/>
                <a:cs typeface="Open Sans"/>
                <a:sym typeface="Open Sans"/>
              </a:rPr>
              <a:t>Refine by Date</a:t>
            </a:r>
            <a:r>
              <a:rPr lang="fr-FR" sz="1800" dirty="0">
                <a:solidFill>
                  <a:schemeClr val="bg2"/>
                </a:solidFill>
                <a:latin typeface="Open Sans"/>
                <a:ea typeface="Open Sans"/>
                <a:cs typeface="Open Sans"/>
                <a:sym typeface="Open Sans"/>
              </a:rPr>
              <a:t>» </a:t>
            </a:r>
            <a:r>
              <a:rPr lang="en-US" sz="1800" b="1" dirty="0">
                <a:solidFill>
                  <a:schemeClr val="bg2"/>
                </a:solidFill>
                <a:latin typeface="Open Sans"/>
                <a:ea typeface="Open Sans"/>
                <a:cs typeface="Open Sans"/>
                <a:sym typeface="Open Sans"/>
              </a:rPr>
              <a:t> </a:t>
            </a:r>
            <a:r>
              <a:rPr lang="fr-FR" sz="1800" dirty="0">
                <a:solidFill>
                  <a:schemeClr val="bg2"/>
                </a:solidFill>
                <a:latin typeface="Open Sans"/>
                <a:ea typeface="Open Sans"/>
                <a:cs typeface="Open Sans"/>
                <a:sym typeface="Open Sans"/>
              </a:rPr>
              <a:t>peut être utilisée. </a:t>
            </a:r>
          </a:p>
          <a:p>
            <a:pPr marL="469900" lvl="0" indent="-342900">
              <a:lnSpc>
                <a:spcPct val="100000"/>
              </a:lnSpc>
              <a:buClr>
                <a:schemeClr val="dk1"/>
              </a:buClr>
              <a:buSzPts val="2000"/>
            </a:pPr>
            <a:r>
              <a:rPr lang="fr-FR" sz="1800" dirty="0">
                <a:solidFill>
                  <a:schemeClr val="bg2"/>
                </a:solidFill>
                <a:latin typeface="Open Sans"/>
                <a:ea typeface="Open Sans"/>
                <a:cs typeface="Open Sans"/>
                <a:sym typeface="Open Sans"/>
              </a:rPr>
              <a:t>Notez les options </a:t>
            </a:r>
            <a:r>
              <a:rPr lang="fr-FR" sz="1800" b="1" dirty="0">
                <a:solidFill>
                  <a:schemeClr val="bg2"/>
                </a:solidFill>
                <a:latin typeface="Open Sans"/>
                <a:ea typeface="Open Sans"/>
                <a:cs typeface="Open Sans"/>
                <a:sym typeface="Open Sans"/>
              </a:rPr>
              <a:t>Save</a:t>
            </a:r>
            <a:r>
              <a:rPr lang="fr-FR" sz="1800" dirty="0">
                <a:solidFill>
                  <a:schemeClr val="bg2"/>
                </a:solidFill>
                <a:latin typeface="Open Sans"/>
                <a:ea typeface="Open Sans"/>
                <a:cs typeface="Open Sans"/>
                <a:sym typeface="Open Sans"/>
              </a:rPr>
              <a:t> (enregistrer) et Envoyer par </a:t>
            </a:r>
            <a:r>
              <a:rPr lang="fr-FR" sz="1800" b="1" dirty="0">
                <a:solidFill>
                  <a:schemeClr val="bg2"/>
                </a:solidFill>
                <a:latin typeface="Open Sans"/>
                <a:ea typeface="Open Sans"/>
                <a:cs typeface="Open Sans"/>
                <a:sym typeface="Open Sans"/>
              </a:rPr>
              <a:t>Email</a:t>
            </a:r>
            <a:r>
              <a:rPr lang="fr-FR" sz="1800" dirty="0">
                <a:solidFill>
                  <a:schemeClr val="bg2"/>
                </a:solidFill>
                <a:latin typeface="Open Sans"/>
                <a:ea typeface="Open Sans"/>
                <a:cs typeface="Open Sans"/>
                <a:sym typeface="Open Sans"/>
              </a:rPr>
              <a:t> dans l'onglet de droite.</a:t>
            </a:r>
          </a:p>
          <a:p>
            <a:pPr marL="469900" lvl="0" indent="-342900">
              <a:lnSpc>
                <a:spcPct val="100000"/>
              </a:lnSpc>
              <a:buClr>
                <a:schemeClr val="dk1"/>
              </a:buClr>
              <a:buSzPts val="2000"/>
            </a:pPr>
            <a:r>
              <a:rPr lang="fr-FR" sz="1800" dirty="0">
                <a:solidFill>
                  <a:schemeClr val="bg2"/>
                </a:solidFill>
                <a:latin typeface="Open Sans"/>
                <a:ea typeface="Open Sans"/>
                <a:cs typeface="Open Sans"/>
                <a:sym typeface="Open Sans"/>
              </a:rPr>
              <a:t>Sous la citation, notez le </a:t>
            </a:r>
            <a:r>
              <a:rPr lang="fr-FR" sz="1800" b="1" dirty="0">
                <a:solidFill>
                  <a:schemeClr val="bg2"/>
                </a:solidFill>
                <a:latin typeface="Open Sans"/>
                <a:ea typeface="Open Sans"/>
                <a:cs typeface="Open Sans"/>
                <a:sym typeface="Open Sans"/>
              </a:rPr>
              <a:t>résumé</a:t>
            </a:r>
            <a:r>
              <a:rPr lang="fr-FR" sz="1800" dirty="0">
                <a:solidFill>
                  <a:schemeClr val="bg2"/>
                </a:solidFill>
                <a:latin typeface="Open Sans"/>
                <a:ea typeface="Open Sans"/>
                <a:cs typeface="Open Sans"/>
                <a:sym typeface="Open Sans"/>
              </a:rPr>
              <a:t> (</a:t>
            </a:r>
            <a:r>
              <a:rPr lang="fr-FR" sz="1800" b="1" dirty="0" err="1">
                <a:solidFill>
                  <a:schemeClr val="bg2"/>
                </a:solidFill>
                <a:latin typeface="Open Sans"/>
                <a:ea typeface="Open Sans"/>
                <a:cs typeface="Open Sans"/>
                <a:sym typeface="Open Sans"/>
              </a:rPr>
              <a:t>Abstarct</a:t>
            </a:r>
            <a:r>
              <a:rPr lang="fr-FR" sz="1800" dirty="0">
                <a:solidFill>
                  <a:schemeClr val="bg2"/>
                </a:solidFill>
                <a:latin typeface="Open Sans"/>
                <a:ea typeface="Open Sans"/>
                <a:cs typeface="Open Sans"/>
                <a:sym typeface="Open Sans"/>
              </a:rPr>
              <a:t>) et le lien </a:t>
            </a:r>
            <a:r>
              <a:rPr lang="fr-FR" sz="1800" b="1" dirty="0" err="1">
                <a:solidFill>
                  <a:schemeClr val="bg2"/>
                </a:solidFill>
                <a:latin typeface="Open Sans"/>
                <a:ea typeface="Open Sans"/>
                <a:cs typeface="Open Sans"/>
                <a:sym typeface="Open Sans"/>
              </a:rPr>
              <a:t>DownLoad</a:t>
            </a:r>
            <a:r>
              <a:rPr lang="fr-FR" sz="1800" dirty="0">
                <a:solidFill>
                  <a:schemeClr val="bg2"/>
                </a:solidFill>
                <a:latin typeface="Open Sans"/>
                <a:ea typeface="Open Sans"/>
                <a:cs typeface="Open Sans"/>
                <a:sym typeface="Open Sans"/>
              </a:rPr>
              <a:t> </a:t>
            </a:r>
            <a:r>
              <a:rPr lang="fr-FR" sz="1800" b="1" dirty="0">
                <a:solidFill>
                  <a:schemeClr val="bg2"/>
                </a:solidFill>
                <a:latin typeface="Open Sans"/>
                <a:ea typeface="Open Sans"/>
                <a:cs typeface="Open Sans"/>
                <a:sym typeface="Open Sans"/>
              </a:rPr>
              <a:t>PDF</a:t>
            </a:r>
            <a:r>
              <a:rPr lang="fr-FR" sz="1800" dirty="0">
                <a:solidFill>
                  <a:schemeClr val="bg2"/>
                </a:solidFill>
                <a:latin typeface="Open Sans"/>
                <a:ea typeface="Open Sans"/>
                <a:cs typeface="Open Sans"/>
                <a:sym typeface="Open Sans"/>
              </a:rPr>
              <a:t>.</a:t>
            </a:r>
          </a:p>
          <a:p>
            <a:pPr marL="457200" lvl="0" indent="-228600" algn="l" rtl="0">
              <a:lnSpc>
                <a:spcPct val="90000"/>
              </a:lnSpc>
              <a:spcBef>
                <a:spcPts val="1000"/>
              </a:spcBef>
              <a:spcAft>
                <a:spcPts val="0"/>
              </a:spcAft>
              <a:buClr>
                <a:schemeClr val="lt1"/>
              </a:buClr>
              <a:buSzPts val="2400"/>
              <a:buNone/>
            </a:pPr>
            <a:endParaRPr sz="1800" dirty="0"/>
          </a:p>
        </p:txBody>
      </p:sp>
      <p:sp>
        <p:nvSpPr>
          <p:cNvPr id="407" name="Google Shape;407;p8"/>
          <p:cNvSpPr/>
          <p:nvPr/>
        </p:nvSpPr>
        <p:spPr>
          <a:xfrm>
            <a:off x="3909950" y="3961375"/>
            <a:ext cx="1761300" cy="676800"/>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8" name="Google Shape;408;p8"/>
          <p:cNvSpPr/>
          <p:nvPr/>
        </p:nvSpPr>
        <p:spPr>
          <a:xfrm>
            <a:off x="3909950" y="3257400"/>
            <a:ext cx="1761300" cy="676800"/>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9" name="Google Shape;409;p8"/>
          <p:cNvSpPr/>
          <p:nvPr/>
        </p:nvSpPr>
        <p:spPr>
          <a:xfrm>
            <a:off x="11593719" y="2619352"/>
            <a:ext cx="507000" cy="1168200"/>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10" name="Google Shape;410;p8"/>
          <p:cNvCxnSpPr/>
          <p:nvPr/>
        </p:nvCxnSpPr>
        <p:spPr>
          <a:xfrm rot="10800000" flipH="1">
            <a:off x="3342375" y="3242150"/>
            <a:ext cx="8266200" cy="1721100"/>
          </a:xfrm>
          <a:prstGeom prst="straightConnector1">
            <a:avLst/>
          </a:prstGeom>
          <a:noFill/>
          <a:ln w="28575" cap="flat" cmpd="sng">
            <a:solidFill>
              <a:srgbClr val="93C47D"/>
            </a:solidFill>
            <a:prstDash val="solid"/>
            <a:round/>
            <a:headEnd type="none" w="sm" len="sm"/>
            <a:tailEnd type="triangle" w="med" len="med"/>
          </a:ln>
        </p:spPr>
      </p:cxnSp>
      <p:cxnSp>
        <p:nvCxnSpPr>
          <p:cNvPr id="411" name="Google Shape;411;p8"/>
          <p:cNvCxnSpPr/>
          <p:nvPr/>
        </p:nvCxnSpPr>
        <p:spPr>
          <a:xfrm rot="10800000" flipH="1">
            <a:off x="2937750" y="5433750"/>
            <a:ext cx="3303300" cy="784800"/>
          </a:xfrm>
          <a:prstGeom prst="straightConnector1">
            <a:avLst/>
          </a:prstGeom>
          <a:noFill/>
          <a:ln w="28575" cap="flat" cmpd="sng">
            <a:solidFill>
              <a:srgbClr val="93C47D"/>
            </a:solidFill>
            <a:prstDash val="solid"/>
            <a:round/>
            <a:headEnd type="none" w="sm" len="sm"/>
            <a:tailEnd type="triangle" w="med" len="med"/>
          </a:ln>
        </p:spPr>
      </p:cxnSp>
      <p:sp>
        <p:nvSpPr>
          <p:cNvPr id="412" name="Google Shape;412;p8"/>
          <p:cNvSpPr/>
          <p:nvPr/>
        </p:nvSpPr>
        <p:spPr>
          <a:xfrm>
            <a:off x="6241050" y="1755300"/>
            <a:ext cx="2357400" cy="701400"/>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3" name="Google Shape;413;p8"/>
          <p:cNvSpPr/>
          <p:nvPr/>
        </p:nvSpPr>
        <p:spPr>
          <a:xfrm>
            <a:off x="6241050" y="5354700"/>
            <a:ext cx="1360200" cy="336900"/>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4"/>
          <p:cNvSpPr txBox="1">
            <a:spLocks noGrp="1"/>
          </p:cNvSpPr>
          <p:nvPr>
            <p:ph type="title"/>
          </p:nvPr>
        </p:nvSpPr>
        <p:spPr>
          <a:xfrm>
            <a:off x="0" y="597947"/>
            <a:ext cx="81654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150" dirty="0">
                <a:solidFill>
                  <a:schemeClr val="bg2"/>
                </a:solidFill>
                <a:latin typeface="Open Sans"/>
                <a:ea typeface="Open Sans"/>
                <a:cs typeface="Open Sans"/>
                <a:sym typeface="Open Sans"/>
              </a:rPr>
              <a:t>Options </a:t>
            </a:r>
            <a:r>
              <a:rPr lang="en-US" sz="3150" dirty="0" err="1">
                <a:solidFill>
                  <a:schemeClr val="bg2"/>
                </a:solidFill>
                <a:latin typeface="Open Sans"/>
                <a:ea typeface="Open Sans"/>
                <a:cs typeface="Open Sans"/>
                <a:sym typeface="Open Sans"/>
              </a:rPr>
              <a:t>Enregitrer</a:t>
            </a:r>
            <a:r>
              <a:rPr lang="en-US" sz="3150" dirty="0">
                <a:solidFill>
                  <a:schemeClr val="bg2"/>
                </a:solidFill>
                <a:latin typeface="Open Sans"/>
                <a:ea typeface="Open Sans"/>
                <a:cs typeface="Open Sans"/>
                <a:sym typeface="Open Sans"/>
              </a:rPr>
              <a:t> et Email</a:t>
            </a:r>
            <a:endParaRPr sz="3150" dirty="0">
              <a:solidFill>
                <a:schemeClr val="bg2"/>
              </a:solidFill>
              <a:latin typeface="Open Sans"/>
              <a:ea typeface="Open Sans"/>
              <a:cs typeface="Open Sans"/>
              <a:sym typeface="Open Sans"/>
            </a:endParaRPr>
          </a:p>
        </p:txBody>
      </p:sp>
      <p:sp>
        <p:nvSpPr>
          <p:cNvPr id="420" name="Google Shape;420;p44"/>
          <p:cNvSpPr txBox="1">
            <a:spLocks noGrp="1"/>
          </p:cNvSpPr>
          <p:nvPr>
            <p:ph type="body" idx="1"/>
          </p:nvPr>
        </p:nvSpPr>
        <p:spPr>
          <a:xfrm>
            <a:off x="60256" y="2203867"/>
            <a:ext cx="5181601" cy="4329668"/>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pPr>
            <a:r>
              <a:rPr lang="fr-FR" sz="2200" dirty="0">
                <a:solidFill>
                  <a:schemeClr val="bg2"/>
                </a:solidFill>
                <a:latin typeface="Open Sans"/>
                <a:ea typeface="Open Sans"/>
                <a:cs typeface="Open Sans"/>
                <a:sym typeface="Open Sans"/>
              </a:rPr>
              <a:t>Cliquez sur les onglets de la colonne de droite pour activer les options de </a:t>
            </a:r>
            <a:r>
              <a:rPr lang="fr-FR" sz="2200" b="1" dirty="0">
                <a:solidFill>
                  <a:schemeClr val="bg2"/>
                </a:solidFill>
                <a:latin typeface="Open Sans"/>
                <a:ea typeface="Open Sans"/>
                <a:cs typeface="Open Sans"/>
                <a:sym typeface="Open Sans"/>
              </a:rPr>
              <a:t>sauvegarde</a:t>
            </a:r>
            <a:r>
              <a:rPr lang="fr-FR" sz="2200" dirty="0">
                <a:solidFill>
                  <a:schemeClr val="bg2"/>
                </a:solidFill>
                <a:latin typeface="Open Sans"/>
                <a:ea typeface="Open Sans"/>
                <a:cs typeface="Open Sans"/>
                <a:sym typeface="Open Sans"/>
              </a:rPr>
              <a:t> et d'envoi par </a:t>
            </a:r>
            <a:r>
              <a:rPr lang="fr-FR" sz="2200" b="1" dirty="0">
                <a:solidFill>
                  <a:schemeClr val="bg2"/>
                </a:solidFill>
                <a:latin typeface="Open Sans"/>
                <a:ea typeface="Open Sans"/>
                <a:cs typeface="Open Sans"/>
                <a:sym typeface="Open Sans"/>
              </a:rPr>
              <a:t>Email</a:t>
            </a:r>
            <a:r>
              <a:rPr lang="fr-FR" sz="2200" dirty="0">
                <a:solidFill>
                  <a:schemeClr val="bg2"/>
                </a:solidFill>
                <a:latin typeface="Open Sans"/>
                <a:ea typeface="Open Sans"/>
                <a:cs typeface="Open Sans"/>
                <a:sym typeface="Open Sans"/>
              </a:rPr>
              <a:t>.</a:t>
            </a:r>
          </a:p>
          <a:p>
            <a:pPr marL="469900" lvl="0" indent="-342900">
              <a:lnSpc>
                <a:spcPct val="100000"/>
              </a:lnSpc>
              <a:buClr>
                <a:schemeClr val="dk1"/>
              </a:buClr>
            </a:pPr>
            <a:r>
              <a:rPr lang="fr-FR" sz="2200" dirty="0">
                <a:solidFill>
                  <a:schemeClr val="bg2"/>
                </a:solidFill>
                <a:latin typeface="Open Sans"/>
                <a:ea typeface="Open Sans"/>
                <a:cs typeface="Open Sans"/>
                <a:sym typeface="Open Sans"/>
              </a:rPr>
              <a:t>Les utilisateurs doivent être enregistrés auprès de l'American </a:t>
            </a:r>
            <a:r>
              <a:rPr lang="fr-FR" sz="2200" dirty="0" err="1">
                <a:solidFill>
                  <a:schemeClr val="bg2"/>
                </a:solidFill>
                <a:latin typeface="Open Sans"/>
                <a:ea typeface="Open Sans"/>
                <a:cs typeface="Open Sans"/>
                <a:sym typeface="Open Sans"/>
              </a:rPr>
              <a:t>Meteorological</a:t>
            </a:r>
            <a:r>
              <a:rPr lang="fr-FR" sz="2200" dirty="0">
                <a:solidFill>
                  <a:schemeClr val="bg2"/>
                </a:solidFill>
                <a:latin typeface="Open Sans"/>
                <a:ea typeface="Open Sans"/>
                <a:cs typeface="Open Sans"/>
                <a:sym typeface="Open Sans"/>
              </a:rPr>
              <a:t> Society pour utiliser l'option de </a:t>
            </a:r>
            <a:r>
              <a:rPr lang="fr-FR" sz="2200" b="1" dirty="0">
                <a:solidFill>
                  <a:schemeClr val="bg2"/>
                </a:solidFill>
                <a:latin typeface="Open Sans"/>
                <a:ea typeface="Open Sans"/>
                <a:cs typeface="Open Sans"/>
                <a:sym typeface="Open Sans"/>
              </a:rPr>
              <a:t>sauvegarde</a:t>
            </a:r>
            <a:r>
              <a:rPr lang="fr-FR" sz="2200" dirty="0">
                <a:solidFill>
                  <a:schemeClr val="bg2"/>
                </a:solidFill>
                <a:latin typeface="Open Sans"/>
                <a:ea typeface="Open Sans"/>
                <a:cs typeface="Open Sans"/>
                <a:sym typeface="Open Sans"/>
              </a:rPr>
              <a:t>.  Voir les diapositives suivantes.</a:t>
            </a:r>
          </a:p>
          <a:p>
            <a:pPr marL="469900" lvl="0" indent="-342900">
              <a:lnSpc>
                <a:spcPct val="100000"/>
              </a:lnSpc>
              <a:buClr>
                <a:schemeClr val="dk1"/>
              </a:buClr>
            </a:pPr>
            <a:r>
              <a:rPr lang="fr-FR" sz="2200" dirty="0">
                <a:solidFill>
                  <a:schemeClr val="bg2"/>
                </a:solidFill>
                <a:latin typeface="Open Sans"/>
                <a:ea typeface="Open Sans"/>
                <a:cs typeface="Open Sans"/>
                <a:sym typeface="Open Sans"/>
              </a:rPr>
              <a:t>Pour l'option Email, cliquez sur         et suivez les instructions. </a:t>
            </a:r>
          </a:p>
        </p:txBody>
      </p:sp>
      <p:pic>
        <p:nvPicPr>
          <p:cNvPr id="421" name="Google Shape;421;p44"/>
          <p:cNvPicPr preferRelativeResize="0"/>
          <p:nvPr/>
        </p:nvPicPr>
        <p:blipFill rotWithShape="1">
          <a:blip r:embed="rId3">
            <a:alphaModFix/>
          </a:blip>
          <a:srcRect/>
          <a:stretch/>
        </p:blipFill>
        <p:spPr>
          <a:xfrm>
            <a:off x="5208607" y="2327700"/>
            <a:ext cx="1026444" cy="2418470"/>
          </a:xfrm>
          <a:prstGeom prst="rect">
            <a:avLst/>
          </a:prstGeom>
          <a:noFill/>
          <a:ln>
            <a:noFill/>
          </a:ln>
        </p:spPr>
      </p:pic>
      <p:pic>
        <p:nvPicPr>
          <p:cNvPr id="422" name="Google Shape;422;p44"/>
          <p:cNvPicPr preferRelativeResize="0"/>
          <p:nvPr/>
        </p:nvPicPr>
        <p:blipFill rotWithShape="1">
          <a:blip r:embed="rId4">
            <a:alphaModFix/>
          </a:blip>
          <a:srcRect/>
          <a:stretch/>
        </p:blipFill>
        <p:spPr>
          <a:xfrm>
            <a:off x="6630223" y="2327700"/>
            <a:ext cx="5532030" cy="3648557"/>
          </a:xfrm>
          <a:prstGeom prst="rect">
            <a:avLst/>
          </a:prstGeom>
          <a:noFill/>
          <a:ln>
            <a:noFill/>
          </a:ln>
        </p:spPr>
      </p:pic>
      <p:pic>
        <p:nvPicPr>
          <p:cNvPr id="423" name="Google Shape;423;p44"/>
          <p:cNvPicPr preferRelativeResize="0"/>
          <p:nvPr/>
        </p:nvPicPr>
        <p:blipFill rotWithShape="1">
          <a:blip r:embed="rId5">
            <a:alphaModFix/>
          </a:blip>
          <a:srcRect/>
          <a:stretch/>
        </p:blipFill>
        <p:spPr>
          <a:xfrm>
            <a:off x="4703780" y="5543548"/>
            <a:ext cx="504827" cy="432709"/>
          </a:xfrm>
          <a:prstGeom prst="rect">
            <a:avLst/>
          </a:prstGeom>
          <a:noFill/>
          <a:ln>
            <a:noFill/>
          </a:ln>
        </p:spPr>
      </p:pic>
      <p:sp>
        <p:nvSpPr>
          <p:cNvPr id="424" name="Google Shape;424;p44"/>
          <p:cNvSpPr/>
          <p:nvPr/>
        </p:nvSpPr>
        <p:spPr>
          <a:xfrm>
            <a:off x="6529616" y="2327699"/>
            <a:ext cx="1351641" cy="371957"/>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25" name="Google Shape;425;p44"/>
          <p:cNvCxnSpPr>
            <a:endCxn id="424" idx="2"/>
          </p:cNvCxnSpPr>
          <p:nvPr/>
        </p:nvCxnSpPr>
        <p:spPr>
          <a:xfrm rot="10800000" flipH="1">
            <a:off x="5898937" y="2699656"/>
            <a:ext cx="1306500" cy="8373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7"/>
          <p:cNvSpPr txBox="1">
            <a:spLocks noGrp="1"/>
          </p:cNvSpPr>
          <p:nvPr>
            <p:ph type="title"/>
          </p:nvPr>
        </p:nvSpPr>
        <p:spPr>
          <a:xfrm>
            <a:off x="0" y="184450"/>
            <a:ext cx="9864900" cy="102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endParaRPr sz="3200" dirty="0">
              <a:solidFill>
                <a:srgbClr val="FF0000"/>
              </a:solidFill>
              <a:latin typeface="Open Sans"/>
              <a:ea typeface="Open Sans"/>
              <a:cs typeface="Open Sans"/>
              <a:sym typeface="Open Sans"/>
            </a:endParaRPr>
          </a:p>
          <a:p>
            <a:pPr lvl="0">
              <a:buClr>
                <a:schemeClr val="dk1"/>
              </a:buClr>
              <a:buSzPts val="1100"/>
            </a:pPr>
            <a:r>
              <a:rPr lang="en-US" sz="3200" dirty="0">
                <a:solidFill>
                  <a:schemeClr val="bg2"/>
                </a:solidFill>
                <a:latin typeface="Open Sans"/>
                <a:ea typeface="Open Sans"/>
                <a:cs typeface="Open Sans"/>
                <a:sym typeface="Open Sans"/>
              </a:rPr>
              <a:t>Options de recherche</a:t>
            </a:r>
            <a:r>
              <a:rPr lang="en-US" sz="3200" dirty="0">
                <a:solidFill>
                  <a:srgbClr val="FF0000"/>
                </a:solidFill>
                <a:latin typeface="Open Sans"/>
                <a:ea typeface="Open Sans"/>
                <a:cs typeface="Open Sans"/>
                <a:sym typeface="Open Sans"/>
              </a:rPr>
              <a:t> </a:t>
            </a:r>
            <a:r>
              <a:rPr lang="en-US" sz="3200" u="sng" dirty="0">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AMS Publications</a:t>
            </a:r>
            <a:endParaRPr sz="3200" dirty="0">
              <a:solidFill>
                <a:srgbClr val="FF0000"/>
              </a:solidFill>
              <a:latin typeface="Open Sans"/>
              <a:ea typeface="Open Sans"/>
              <a:cs typeface="Open Sans"/>
              <a:sym typeface="Open Sans"/>
            </a:endParaRPr>
          </a:p>
        </p:txBody>
      </p:sp>
      <p:sp>
        <p:nvSpPr>
          <p:cNvPr id="432" name="Google Shape;432;p37"/>
          <p:cNvSpPr txBox="1">
            <a:spLocks noGrp="1"/>
          </p:cNvSpPr>
          <p:nvPr>
            <p:ph type="body" idx="1"/>
          </p:nvPr>
        </p:nvSpPr>
        <p:spPr>
          <a:xfrm>
            <a:off x="-3" y="1599828"/>
            <a:ext cx="12701850" cy="2903697"/>
          </a:xfrm>
          <a:prstGeom prst="rect">
            <a:avLst/>
          </a:prstGeom>
          <a:noFill/>
          <a:ln>
            <a:noFill/>
          </a:ln>
        </p:spPr>
        <p:txBody>
          <a:bodyPr spcFirstLastPara="1" wrap="square" lIns="91425" tIns="45700" rIns="91425" bIns="45700" anchor="t" anchorCtr="0">
            <a:noAutofit/>
          </a:bodyPr>
          <a:lstStyle/>
          <a:p>
            <a:pPr marL="469900" lvl="0" indent="-342900">
              <a:lnSpc>
                <a:spcPct val="100000"/>
              </a:lnSpc>
              <a:buClr>
                <a:schemeClr val="dk1"/>
              </a:buClr>
              <a:buSzPts val="2000"/>
            </a:pPr>
            <a:r>
              <a:rPr lang="fr-FR" sz="1900" dirty="0">
                <a:solidFill>
                  <a:schemeClr val="bg2"/>
                </a:solidFill>
                <a:latin typeface="Open Sans"/>
                <a:ea typeface="Open Sans"/>
                <a:cs typeface="Open Sans"/>
                <a:sym typeface="Open Sans"/>
              </a:rPr>
              <a:t>Le site web des éditeurs permet aux utilisateurs de rechercher du contenu par le biais de la </a:t>
            </a:r>
            <a:r>
              <a:rPr lang="fr-FR" sz="1900" b="1" dirty="0">
                <a:solidFill>
                  <a:schemeClr val="bg2"/>
                </a:solidFill>
                <a:latin typeface="Open Sans"/>
                <a:ea typeface="Open Sans"/>
                <a:cs typeface="Open Sans"/>
                <a:sym typeface="Open Sans"/>
              </a:rPr>
              <a:t>Recherche simple </a:t>
            </a:r>
            <a:r>
              <a:rPr lang="fr-FR" sz="1900" dirty="0">
                <a:solidFill>
                  <a:schemeClr val="bg2"/>
                </a:solidFill>
                <a:latin typeface="Open Sans"/>
                <a:ea typeface="Open Sans"/>
                <a:cs typeface="Open Sans"/>
                <a:sym typeface="Open Sans"/>
              </a:rPr>
              <a:t>et de la </a:t>
            </a:r>
            <a:r>
              <a:rPr lang="fr-FR" sz="1900" b="1" dirty="0">
                <a:solidFill>
                  <a:schemeClr val="bg2"/>
                </a:solidFill>
                <a:latin typeface="Open Sans"/>
                <a:ea typeface="Open Sans"/>
                <a:cs typeface="Open Sans"/>
                <a:sym typeface="Open Sans"/>
              </a:rPr>
              <a:t>Recherche avancée</a:t>
            </a:r>
            <a:r>
              <a:rPr lang="fr-FR" sz="1900" dirty="0">
                <a:solidFill>
                  <a:schemeClr val="bg2"/>
                </a:solidFill>
                <a:latin typeface="Open Sans"/>
                <a:ea typeface="Open Sans"/>
                <a:cs typeface="Open Sans"/>
                <a:sym typeface="Open Sans"/>
              </a:rPr>
              <a:t> ou de l'option de </a:t>
            </a:r>
            <a:r>
              <a:rPr lang="fr-FR" sz="1900" b="1" dirty="0">
                <a:solidFill>
                  <a:schemeClr val="bg2"/>
                </a:solidFill>
                <a:latin typeface="Open Sans"/>
                <a:ea typeface="Open Sans"/>
                <a:cs typeface="Open Sans"/>
                <a:sym typeface="Open Sans"/>
              </a:rPr>
              <a:t>navigation par numéro </a:t>
            </a:r>
            <a:r>
              <a:rPr lang="fr-FR" sz="1900" dirty="0">
                <a:solidFill>
                  <a:schemeClr val="bg2"/>
                </a:solidFill>
                <a:latin typeface="Open Sans"/>
                <a:ea typeface="Open Sans"/>
                <a:cs typeface="Open Sans"/>
                <a:sym typeface="Open Sans"/>
              </a:rPr>
              <a:t>(Journal, </a:t>
            </a:r>
            <a:r>
              <a:rPr lang="fr-FR" sz="1900" dirty="0" err="1">
                <a:solidFill>
                  <a:schemeClr val="bg2"/>
                </a:solidFill>
                <a:latin typeface="Open Sans"/>
                <a:ea typeface="Open Sans"/>
                <a:cs typeface="Open Sans"/>
                <a:sym typeface="Open Sans"/>
              </a:rPr>
              <a:t>Decade</a:t>
            </a:r>
            <a:r>
              <a:rPr lang="fr-FR" sz="1900" dirty="0">
                <a:solidFill>
                  <a:schemeClr val="bg2"/>
                </a:solidFill>
                <a:latin typeface="Open Sans"/>
                <a:ea typeface="Open Sans"/>
                <a:cs typeface="Open Sans"/>
                <a:sym typeface="Open Sans"/>
              </a:rPr>
              <a:t>, Volume, Issue).</a:t>
            </a:r>
          </a:p>
          <a:p>
            <a:pPr marL="469900" lvl="0" indent="-342900">
              <a:lnSpc>
                <a:spcPct val="100000"/>
              </a:lnSpc>
              <a:buClr>
                <a:schemeClr val="dk1"/>
              </a:buClr>
              <a:buSzPts val="2000"/>
            </a:pPr>
            <a:r>
              <a:rPr lang="fr-FR" sz="1900" b="1" dirty="0">
                <a:solidFill>
                  <a:schemeClr val="bg2"/>
                </a:solidFill>
                <a:latin typeface="Open Sans"/>
                <a:ea typeface="Open Sans"/>
                <a:cs typeface="Open Sans"/>
                <a:sym typeface="Open Sans"/>
              </a:rPr>
              <a:t>L'AMS</a:t>
            </a:r>
            <a:r>
              <a:rPr lang="fr-FR" sz="1900" dirty="0">
                <a:solidFill>
                  <a:schemeClr val="bg2"/>
                </a:solidFill>
                <a:latin typeface="Open Sans"/>
                <a:ea typeface="Open Sans"/>
                <a:cs typeface="Open Sans"/>
                <a:sym typeface="Open Sans"/>
              </a:rPr>
              <a:t> dispose de quatorze publications, dont les monographies météorologiques, sur le même portail.</a:t>
            </a:r>
          </a:p>
          <a:p>
            <a:pPr marL="469900" lvl="0" indent="-342900">
              <a:lnSpc>
                <a:spcPct val="100000"/>
              </a:lnSpc>
              <a:buClr>
                <a:schemeClr val="dk1"/>
              </a:buClr>
              <a:buSzPts val="2000"/>
            </a:pPr>
            <a:r>
              <a:rPr lang="fr-FR" sz="1900" dirty="0">
                <a:solidFill>
                  <a:schemeClr val="bg2"/>
                </a:solidFill>
                <a:latin typeface="Open Sans"/>
                <a:ea typeface="Open Sans"/>
                <a:cs typeface="Open Sans"/>
                <a:sym typeface="Open Sans"/>
              </a:rPr>
              <a:t>Une recherche simple ou avancée permet de retrouver les résultats des quatorze publications.  Les résultats de la recherche "tropical cyclone" sont 10 041 contre 40 pour la recherche </a:t>
            </a:r>
            <a:r>
              <a:rPr lang="fr-FR" sz="1900" dirty="0" err="1">
                <a:solidFill>
                  <a:schemeClr val="bg2"/>
                </a:solidFill>
                <a:latin typeface="Open Sans"/>
                <a:ea typeface="Open Sans"/>
                <a:cs typeface="Open Sans"/>
                <a:sym typeface="Open Sans"/>
              </a:rPr>
              <a:t>Meteorological</a:t>
            </a:r>
            <a:r>
              <a:rPr lang="fr-FR" sz="1900" dirty="0">
                <a:solidFill>
                  <a:schemeClr val="bg2"/>
                </a:solidFill>
                <a:latin typeface="Open Sans"/>
                <a:ea typeface="Open Sans"/>
                <a:cs typeface="Open Sans"/>
                <a:sym typeface="Open Sans"/>
              </a:rPr>
              <a:t> </a:t>
            </a:r>
            <a:r>
              <a:rPr lang="fr-FR" sz="1900" dirty="0" err="1">
                <a:solidFill>
                  <a:schemeClr val="bg2"/>
                </a:solidFill>
                <a:latin typeface="Open Sans"/>
                <a:ea typeface="Open Sans"/>
                <a:cs typeface="Open Sans"/>
                <a:sym typeface="Open Sans"/>
              </a:rPr>
              <a:t>Monographs</a:t>
            </a:r>
            <a:r>
              <a:rPr lang="fr-FR" sz="1900" dirty="0">
                <a:solidFill>
                  <a:schemeClr val="bg2"/>
                </a:solidFill>
                <a:latin typeface="Open Sans"/>
                <a:ea typeface="Open Sans"/>
                <a:cs typeface="Open Sans"/>
                <a:sym typeface="Open Sans"/>
              </a:rPr>
              <a:t>.  Cependant, l'accès R4L aux revues AMS individuelles se fait à partir de la liste Contenu/Journaux du portail de contenu unifié.</a:t>
            </a:r>
            <a:endParaRPr sz="1900" dirty="0">
              <a:solidFill>
                <a:schemeClr val="bg2"/>
              </a:solidFill>
              <a:latin typeface="Open Sans"/>
              <a:ea typeface="Open Sans"/>
              <a:cs typeface="Open Sans"/>
              <a:sym typeface="Open Sans"/>
            </a:endParaRPr>
          </a:p>
        </p:txBody>
      </p:sp>
      <p:pic>
        <p:nvPicPr>
          <p:cNvPr id="433" name="Google Shape;433;p37"/>
          <p:cNvPicPr preferRelativeResize="0"/>
          <p:nvPr/>
        </p:nvPicPr>
        <p:blipFill rotWithShape="1">
          <a:blip r:embed="rId4">
            <a:alphaModFix/>
          </a:blip>
          <a:srcRect/>
          <a:stretch/>
        </p:blipFill>
        <p:spPr>
          <a:xfrm>
            <a:off x="2436521" y="4523275"/>
            <a:ext cx="7971451" cy="2334725"/>
          </a:xfrm>
          <a:prstGeom prst="rect">
            <a:avLst/>
          </a:prstGeom>
          <a:noFill/>
          <a:ln>
            <a:noFill/>
          </a:ln>
        </p:spPr>
      </p:pic>
      <p:sp>
        <p:nvSpPr>
          <p:cNvPr id="434" name="Google Shape;434;p37"/>
          <p:cNvSpPr/>
          <p:nvPr/>
        </p:nvSpPr>
        <p:spPr>
          <a:xfrm>
            <a:off x="4756046" y="6145721"/>
            <a:ext cx="3332400" cy="315600"/>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5" name="Google Shape;435;p37"/>
          <p:cNvSpPr/>
          <p:nvPr/>
        </p:nvSpPr>
        <p:spPr>
          <a:xfrm>
            <a:off x="7075572" y="6515750"/>
            <a:ext cx="916800" cy="315600"/>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6" name="Google Shape;436;p37"/>
          <p:cNvSpPr/>
          <p:nvPr/>
        </p:nvSpPr>
        <p:spPr>
          <a:xfrm>
            <a:off x="6073833" y="4594425"/>
            <a:ext cx="681600" cy="201900"/>
          </a:xfrm>
          <a:prstGeom prst="rect">
            <a:avLst/>
          </a:prstGeom>
          <a:no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6"/>
          <p:cNvSpPr txBox="1">
            <a:spLocks noGrp="1"/>
          </p:cNvSpPr>
          <p:nvPr>
            <p:ph type="title"/>
          </p:nvPr>
        </p:nvSpPr>
        <p:spPr>
          <a:xfrm>
            <a:off x="0" y="437222"/>
            <a:ext cx="8165432"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500" dirty="0" err="1">
                <a:solidFill>
                  <a:srgbClr val="586F7C"/>
                </a:solidFill>
                <a:latin typeface="Open Sans"/>
                <a:ea typeface="Open Sans"/>
                <a:cs typeface="Open Sans"/>
                <a:sym typeface="Open Sans"/>
              </a:rPr>
              <a:t>Compte</a:t>
            </a:r>
            <a:r>
              <a:rPr lang="en-US" sz="3500" dirty="0">
                <a:solidFill>
                  <a:srgbClr val="586F7C"/>
                </a:solidFill>
                <a:latin typeface="Open Sans"/>
                <a:ea typeface="Open Sans"/>
                <a:cs typeface="Open Sans"/>
                <a:sym typeface="Open Sans"/>
              </a:rPr>
              <a:t> de ”American Meteorological Society”</a:t>
            </a:r>
            <a:endParaRPr sz="3500" dirty="0">
              <a:solidFill>
                <a:srgbClr val="586F7C"/>
              </a:solidFill>
              <a:latin typeface="Open Sans"/>
              <a:ea typeface="Open Sans"/>
              <a:cs typeface="Open Sans"/>
              <a:sym typeface="Open Sans"/>
            </a:endParaRPr>
          </a:p>
        </p:txBody>
      </p:sp>
      <p:sp>
        <p:nvSpPr>
          <p:cNvPr id="404" name="Google Shape;404;p46"/>
          <p:cNvSpPr txBox="1">
            <a:spLocks noGrp="1"/>
          </p:cNvSpPr>
          <p:nvPr>
            <p:ph type="body" idx="1"/>
          </p:nvPr>
        </p:nvSpPr>
        <p:spPr>
          <a:xfrm>
            <a:off x="123258" y="1754688"/>
            <a:ext cx="11924362" cy="3906625"/>
          </a:xfrm>
          <a:prstGeom prst="rect">
            <a:avLst/>
          </a:prstGeom>
          <a:noFill/>
          <a:ln>
            <a:noFill/>
          </a:ln>
        </p:spPr>
        <p:txBody>
          <a:bodyPr spcFirstLastPara="1" wrap="square" lIns="91425" tIns="45700" rIns="91425" bIns="45700" anchor="t" anchorCtr="0">
            <a:noAutofit/>
          </a:bodyPr>
          <a:lstStyle/>
          <a:p>
            <a:pPr marL="127000" lvl="0" indent="0">
              <a:lnSpc>
                <a:spcPct val="100000"/>
              </a:lnSpc>
              <a:buClr>
                <a:schemeClr val="dk1"/>
              </a:buClr>
              <a:buNone/>
            </a:pPr>
            <a:r>
              <a:rPr lang="fr-FR" dirty="0">
                <a:solidFill>
                  <a:schemeClr val="dk1"/>
                </a:solidFill>
                <a:latin typeface="Open Sans"/>
                <a:ea typeface="Open Sans"/>
                <a:cs typeface="Open Sans"/>
                <a:sym typeface="Open Sans"/>
              </a:rPr>
              <a:t>L'enregistrement d'un compte sur le site de « </a:t>
            </a:r>
            <a:r>
              <a:rPr lang="fr-FR" b="1" dirty="0">
                <a:solidFill>
                  <a:schemeClr val="dk1"/>
                </a:solidFill>
                <a:latin typeface="Open Sans"/>
                <a:ea typeface="Open Sans"/>
                <a:cs typeface="Open Sans"/>
                <a:sym typeface="Open Sans"/>
              </a:rPr>
              <a:t>American </a:t>
            </a:r>
            <a:r>
              <a:rPr lang="fr-FR" b="1" dirty="0" err="1">
                <a:solidFill>
                  <a:schemeClr val="dk1"/>
                </a:solidFill>
                <a:latin typeface="Open Sans"/>
                <a:ea typeface="Open Sans"/>
                <a:cs typeface="Open Sans"/>
                <a:sym typeface="Open Sans"/>
              </a:rPr>
              <a:t>Meteorological</a:t>
            </a:r>
            <a:r>
              <a:rPr lang="fr-FR" b="1" dirty="0">
                <a:solidFill>
                  <a:schemeClr val="dk1"/>
                </a:solidFill>
                <a:latin typeface="Open Sans"/>
                <a:ea typeface="Open Sans"/>
                <a:cs typeface="Open Sans"/>
                <a:sym typeface="Open Sans"/>
              </a:rPr>
              <a:t> Society » </a:t>
            </a:r>
            <a:r>
              <a:rPr lang="fr-FR" dirty="0">
                <a:solidFill>
                  <a:schemeClr val="dk1"/>
                </a:solidFill>
                <a:latin typeface="Open Sans"/>
                <a:ea typeface="Open Sans"/>
                <a:cs typeface="Open Sans"/>
                <a:sym typeface="Open Sans"/>
              </a:rPr>
              <a:t>est gratuit et les utilisateurs enregistrés peuvent : </a:t>
            </a:r>
          </a:p>
          <a:p>
            <a:pPr marL="469900" indent="-342900">
              <a:lnSpc>
                <a:spcPct val="100000"/>
              </a:lnSpc>
              <a:buClr>
                <a:schemeClr val="dk1"/>
              </a:buClr>
            </a:pPr>
            <a:r>
              <a:rPr lang="fr-FR" dirty="0">
                <a:solidFill>
                  <a:schemeClr val="dk1"/>
                </a:solidFill>
                <a:latin typeface="Open Sans"/>
                <a:ea typeface="Open Sans"/>
                <a:cs typeface="Open Sans"/>
                <a:sym typeface="Open Sans"/>
              </a:rPr>
              <a:t>gérer les paramètres du compte ;</a:t>
            </a:r>
          </a:p>
          <a:p>
            <a:pPr marL="469900" indent="-342900">
              <a:lnSpc>
                <a:spcPct val="100000"/>
              </a:lnSpc>
              <a:buClr>
                <a:schemeClr val="dk1"/>
              </a:buClr>
            </a:pPr>
            <a:r>
              <a:rPr lang="fr-FR" dirty="0">
                <a:solidFill>
                  <a:schemeClr val="dk1"/>
                </a:solidFill>
                <a:latin typeface="Open Sans"/>
                <a:ea typeface="Open Sans"/>
                <a:cs typeface="Open Sans"/>
                <a:sym typeface="Open Sans"/>
              </a:rPr>
              <a:t>demander des alertes de contenu par courriel et des alertes de suivi d'articles ;</a:t>
            </a:r>
          </a:p>
          <a:p>
            <a:pPr marL="469900" indent="-342900">
              <a:lnSpc>
                <a:spcPct val="100000"/>
              </a:lnSpc>
              <a:buClr>
                <a:schemeClr val="dk1"/>
              </a:buClr>
            </a:pPr>
            <a:r>
              <a:rPr lang="fr-FR" dirty="0">
                <a:solidFill>
                  <a:schemeClr val="dk1"/>
                </a:solidFill>
                <a:latin typeface="Open Sans"/>
                <a:ea typeface="Open Sans"/>
                <a:cs typeface="Open Sans"/>
                <a:sym typeface="Open Sans"/>
              </a:rPr>
              <a:t>enregistrer des recherches pour les relancer plus tard;</a:t>
            </a:r>
          </a:p>
          <a:p>
            <a:pPr marL="469900" indent="-342900">
              <a:lnSpc>
                <a:spcPct val="100000"/>
              </a:lnSpc>
              <a:buClr>
                <a:schemeClr val="dk1"/>
              </a:buClr>
            </a:pPr>
            <a:r>
              <a:rPr lang="fr-FR" dirty="0">
                <a:solidFill>
                  <a:schemeClr val="dk1"/>
                </a:solidFill>
                <a:latin typeface="Open Sans"/>
                <a:ea typeface="Open Sans"/>
                <a:cs typeface="Open Sans"/>
                <a:sym typeface="Open Sans"/>
              </a:rPr>
              <a:t>sauvegarder leurs articles et revues préférés;</a:t>
            </a:r>
          </a:p>
          <a:p>
            <a:pPr marL="469900" indent="-342900">
              <a:lnSpc>
                <a:spcPct val="100000"/>
              </a:lnSpc>
              <a:buClr>
                <a:schemeClr val="dk1"/>
              </a:buClr>
            </a:pPr>
            <a:r>
              <a:rPr lang="fr-FR" dirty="0">
                <a:solidFill>
                  <a:schemeClr val="dk1"/>
                </a:solidFill>
                <a:latin typeface="Open Sans"/>
                <a:ea typeface="Open Sans"/>
                <a:cs typeface="Open Sans"/>
                <a:sym typeface="Open Sans"/>
              </a:rPr>
              <a:t>acheter des articles individuels ;</a:t>
            </a:r>
          </a:p>
          <a:p>
            <a:pPr marL="469900" indent="-342900">
              <a:lnSpc>
                <a:spcPct val="100000"/>
              </a:lnSpc>
              <a:buClr>
                <a:schemeClr val="dk1"/>
              </a:buClr>
            </a:pPr>
            <a:r>
              <a:rPr lang="fr-FR" dirty="0">
                <a:solidFill>
                  <a:schemeClr val="dk1"/>
                </a:solidFill>
                <a:latin typeface="Open Sans"/>
                <a:ea typeface="Open Sans"/>
                <a:cs typeface="Open Sans"/>
                <a:sym typeface="Open Sans"/>
              </a:rPr>
              <a:t>accéder directement aux monographies de l'AMS disponibles gratuitement en ligne ; et </a:t>
            </a:r>
          </a:p>
          <a:p>
            <a:pPr marL="469900" indent="-342900">
              <a:lnSpc>
                <a:spcPct val="100000"/>
              </a:lnSpc>
              <a:buClr>
                <a:schemeClr val="dk1"/>
              </a:buClr>
            </a:pPr>
            <a:r>
              <a:rPr lang="fr-FR" dirty="0">
                <a:solidFill>
                  <a:schemeClr val="dk1"/>
                </a:solidFill>
                <a:latin typeface="Open Sans"/>
                <a:ea typeface="Open Sans"/>
                <a:cs typeface="Open Sans"/>
                <a:sym typeface="Open Sans"/>
              </a:rPr>
              <a:t>de relier leur appareil mobile pour accéder au contenu de leur institution. </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7"/>
          <p:cNvSpPr txBox="1">
            <a:spLocks noGrp="1"/>
          </p:cNvSpPr>
          <p:nvPr>
            <p:ph type="title"/>
          </p:nvPr>
        </p:nvSpPr>
        <p:spPr>
          <a:xfrm>
            <a:off x="0" y="437222"/>
            <a:ext cx="8037095"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500" dirty="0">
                <a:solidFill>
                  <a:srgbClr val="586F7C"/>
                </a:solidFill>
                <a:latin typeface="Open Sans"/>
                <a:ea typeface="Open Sans"/>
                <a:cs typeface="Open Sans"/>
                <a:sym typeface="Open Sans"/>
              </a:rPr>
              <a:t>Création d'un compte « American </a:t>
            </a:r>
            <a:r>
              <a:rPr lang="fr-FR" sz="3500" dirty="0" err="1">
                <a:solidFill>
                  <a:srgbClr val="586F7C"/>
                </a:solidFill>
                <a:latin typeface="Open Sans"/>
                <a:ea typeface="Open Sans"/>
                <a:cs typeface="Open Sans"/>
                <a:sym typeface="Open Sans"/>
              </a:rPr>
              <a:t>Meteorological</a:t>
            </a:r>
            <a:r>
              <a:rPr lang="fr-FR" sz="3500" dirty="0">
                <a:solidFill>
                  <a:srgbClr val="586F7C"/>
                </a:solidFill>
                <a:latin typeface="Open Sans"/>
                <a:ea typeface="Open Sans"/>
                <a:cs typeface="Open Sans"/>
                <a:sym typeface="Open Sans"/>
              </a:rPr>
              <a:t> Society »</a:t>
            </a:r>
            <a:endParaRPr sz="3500" dirty="0">
              <a:solidFill>
                <a:srgbClr val="586F7C"/>
              </a:solidFill>
              <a:latin typeface="Open Sans"/>
              <a:ea typeface="Open Sans"/>
              <a:cs typeface="Open Sans"/>
              <a:sym typeface="Open Sans"/>
            </a:endParaRPr>
          </a:p>
        </p:txBody>
      </p:sp>
      <p:sp>
        <p:nvSpPr>
          <p:cNvPr id="411" name="Google Shape;411;p47"/>
          <p:cNvSpPr txBox="1">
            <a:spLocks noGrp="1"/>
          </p:cNvSpPr>
          <p:nvPr>
            <p:ph type="body" idx="1"/>
          </p:nvPr>
        </p:nvSpPr>
        <p:spPr>
          <a:xfrm>
            <a:off x="-1" y="1589409"/>
            <a:ext cx="6292239" cy="5268591"/>
          </a:xfrm>
          <a:prstGeom prst="rect">
            <a:avLst/>
          </a:prstGeom>
          <a:noFill/>
          <a:ln>
            <a:noFill/>
          </a:ln>
        </p:spPr>
        <p:txBody>
          <a:bodyPr spcFirstLastPara="1" wrap="square" lIns="91425" tIns="45700" rIns="91425" bIns="45700" anchor="t" anchorCtr="0">
            <a:noAutofit/>
          </a:bodyPr>
          <a:lstStyle/>
          <a:p>
            <a:pPr marL="469900" lvl="0" indent="-342900" algn="just">
              <a:lnSpc>
                <a:spcPct val="100000"/>
              </a:lnSpc>
              <a:buClr>
                <a:schemeClr val="dk1"/>
              </a:buClr>
              <a:buSzPts val="2000"/>
            </a:pPr>
            <a:r>
              <a:rPr lang="fr-FR" sz="2000" dirty="0">
                <a:solidFill>
                  <a:schemeClr val="bg2"/>
                </a:solidFill>
                <a:latin typeface="Open Sans"/>
                <a:ea typeface="Open Sans"/>
                <a:cs typeface="Open Sans"/>
                <a:sym typeface="Open Sans"/>
              </a:rPr>
              <a:t>Dans la barre horizontale supérieure du portail AMS, cliquez sur l'option </a:t>
            </a:r>
            <a:r>
              <a:rPr lang="en-US" sz="2000" b="1" dirty="0">
                <a:solidFill>
                  <a:schemeClr val="bg2"/>
                </a:solidFill>
                <a:latin typeface="Open Sans"/>
                <a:ea typeface="Open Sans"/>
                <a:cs typeface="Open Sans"/>
                <a:sym typeface="Open Sans"/>
              </a:rPr>
              <a:t>Sign In (</a:t>
            </a:r>
            <a:r>
              <a:rPr lang="fr-FR" sz="2000" dirty="0">
                <a:solidFill>
                  <a:schemeClr val="bg2"/>
                </a:solidFill>
                <a:latin typeface="Open Sans"/>
                <a:ea typeface="Open Sans"/>
                <a:cs typeface="Open Sans"/>
                <a:sym typeface="Open Sans"/>
              </a:rPr>
              <a:t>Connexion). </a:t>
            </a:r>
            <a:r>
              <a:rPr lang="fr-FR" sz="2000" dirty="0">
                <a:solidFill>
                  <a:schemeClr val="bg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https://login.research4life.org/tacsgr1journals_ametsoc_org/</a:t>
            </a:r>
            <a:r>
              <a:rPr lang="fr-FR" sz="2000" dirty="0">
                <a:solidFill>
                  <a:schemeClr val="bg2"/>
                </a:solidFill>
                <a:latin typeface="Open Sans"/>
                <a:ea typeface="Open Sans"/>
                <a:cs typeface="Open Sans"/>
                <a:sym typeface="Open Sans"/>
              </a:rPr>
              <a:t> Dans </a:t>
            </a:r>
            <a:r>
              <a:rPr lang="fr-FR" sz="2000" dirty="0">
                <a:solidFill>
                  <a:schemeClr val="dk1"/>
                </a:solidFill>
                <a:latin typeface="Open Sans"/>
                <a:ea typeface="Open Sans"/>
                <a:cs typeface="Open Sans"/>
                <a:sym typeface="Open Sans"/>
              </a:rPr>
              <a:t>la fenêtre suivante, cliquez sur </a:t>
            </a:r>
            <a:r>
              <a:rPr lang="fr-FR" sz="2000" b="1" dirty="0">
                <a:solidFill>
                  <a:schemeClr val="dk1"/>
                </a:solidFill>
                <a:latin typeface="Open Sans"/>
                <a:ea typeface="Open Sans"/>
                <a:cs typeface="Open Sans"/>
                <a:sym typeface="Open Sans"/>
              </a:rPr>
              <a:t>Create </a:t>
            </a:r>
            <a:r>
              <a:rPr lang="fr-FR" sz="2000" b="1" dirty="0" err="1">
                <a:solidFill>
                  <a:schemeClr val="dk1"/>
                </a:solidFill>
                <a:latin typeface="Open Sans"/>
                <a:ea typeface="Open Sans"/>
                <a:cs typeface="Open Sans"/>
                <a:sym typeface="Open Sans"/>
              </a:rPr>
              <a:t>Account</a:t>
            </a:r>
            <a:r>
              <a:rPr lang="fr-FR" sz="2000" dirty="0">
                <a:solidFill>
                  <a:schemeClr val="dk1"/>
                </a:solidFill>
                <a:latin typeface="Open Sans"/>
                <a:ea typeface="Open Sans"/>
                <a:cs typeface="Open Sans"/>
                <a:sym typeface="Open Sans"/>
              </a:rPr>
              <a:t> (Créer un compte).</a:t>
            </a:r>
          </a:p>
          <a:p>
            <a:pPr marL="469900" lvl="0" indent="-342900" algn="just">
              <a:lnSpc>
                <a:spcPct val="100000"/>
              </a:lnSpc>
              <a:buClr>
                <a:schemeClr val="dk1"/>
              </a:buClr>
              <a:buSzPts val="2000"/>
            </a:pPr>
            <a:r>
              <a:rPr lang="fr-FR" sz="2000" dirty="0">
                <a:solidFill>
                  <a:schemeClr val="dk1"/>
                </a:solidFill>
                <a:latin typeface="Open Sans"/>
                <a:ea typeface="Open Sans"/>
                <a:cs typeface="Open Sans"/>
                <a:sym typeface="Open Sans"/>
              </a:rPr>
              <a:t>Si déjà enregistrer, saisissez l'adresse électronique d'un utilisateur - pour vérifier si cette adresse existe dans le système - et </a:t>
            </a:r>
            <a:r>
              <a:rPr lang="fr-FR" sz="2000" b="1" dirty="0">
                <a:solidFill>
                  <a:schemeClr val="dk1"/>
                </a:solidFill>
                <a:latin typeface="Open Sans"/>
                <a:ea typeface="Open Sans"/>
                <a:cs typeface="Open Sans"/>
                <a:sym typeface="Open Sans"/>
              </a:rPr>
              <a:t>cliquez sur Rechercher</a:t>
            </a:r>
            <a:r>
              <a:rPr lang="fr-FR" sz="2000" dirty="0">
                <a:solidFill>
                  <a:schemeClr val="dk1"/>
                </a:solidFill>
                <a:latin typeface="Open Sans"/>
                <a:ea typeface="Open Sans"/>
                <a:cs typeface="Open Sans"/>
                <a:sym typeface="Open Sans"/>
              </a:rPr>
              <a:t>.</a:t>
            </a:r>
          </a:p>
          <a:p>
            <a:pPr marL="927100" lvl="1" indent="-342900" algn="just">
              <a:lnSpc>
                <a:spcPct val="100000"/>
              </a:lnSpc>
              <a:buClr>
                <a:schemeClr val="dk1"/>
              </a:buClr>
            </a:pPr>
            <a:r>
              <a:rPr lang="fr-FR" sz="1600" dirty="0">
                <a:solidFill>
                  <a:schemeClr val="dk1"/>
                </a:solidFill>
                <a:latin typeface="Open Sans"/>
                <a:ea typeface="Open Sans"/>
                <a:cs typeface="Open Sans"/>
                <a:sym typeface="Open Sans"/>
              </a:rPr>
              <a:t>Si aucun résultat correspondant n'est trouvé, </a:t>
            </a:r>
            <a:r>
              <a:rPr lang="fr-FR" sz="1600" b="1" dirty="0">
                <a:solidFill>
                  <a:schemeClr val="dk1"/>
                </a:solidFill>
                <a:latin typeface="Open Sans"/>
                <a:ea typeface="Open Sans"/>
                <a:cs typeface="Open Sans"/>
                <a:sym typeface="Open Sans"/>
              </a:rPr>
              <a:t>cliquez sur créer un compte (</a:t>
            </a:r>
            <a:r>
              <a:rPr lang="en-US" sz="1600" b="1" dirty="0">
                <a:solidFill>
                  <a:schemeClr val="bg2"/>
                </a:solidFill>
                <a:latin typeface="Open Sans"/>
                <a:ea typeface="Open Sans"/>
                <a:cs typeface="Open Sans"/>
                <a:sym typeface="Open Sans"/>
              </a:rPr>
              <a:t>Create an Account)</a:t>
            </a:r>
            <a:r>
              <a:rPr lang="fr-FR" sz="1600" dirty="0">
                <a:solidFill>
                  <a:schemeClr val="bg2"/>
                </a:solidFill>
                <a:latin typeface="Open Sans"/>
                <a:ea typeface="Open Sans"/>
                <a:cs typeface="Open Sans"/>
                <a:sym typeface="Open Sans"/>
              </a:rPr>
              <a:t>.</a:t>
            </a:r>
          </a:p>
          <a:p>
            <a:pPr marL="469900" indent="-342900" algn="just">
              <a:lnSpc>
                <a:spcPct val="100000"/>
              </a:lnSpc>
              <a:buClr>
                <a:schemeClr val="dk1"/>
              </a:buClr>
            </a:pPr>
            <a:r>
              <a:rPr lang="fr-FR" sz="2000" dirty="0">
                <a:solidFill>
                  <a:schemeClr val="dk1"/>
                </a:solidFill>
                <a:latin typeface="Open Sans"/>
                <a:ea typeface="Open Sans"/>
                <a:cs typeface="Open Sans"/>
                <a:sym typeface="Open Sans"/>
              </a:rPr>
              <a:t>Entrez les détails, cliquez sur continuer, entrez et confirmez le mot de passe.</a:t>
            </a:r>
          </a:p>
          <a:p>
            <a:pPr marL="469900" indent="-342900" algn="just">
              <a:lnSpc>
                <a:spcPct val="100000"/>
              </a:lnSpc>
              <a:buClr>
                <a:schemeClr val="dk1"/>
              </a:buClr>
            </a:pPr>
            <a:r>
              <a:rPr lang="fr-FR" sz="2000" dirty="0">
                <a:solidFill>
                  <a:schemeClr val="dk1"/>
                </a:solidFill>
                <a:latin typeface="Open Sans"/>
                <a:ea typeface="Open Sans"/>
                <a:cs typeface="Open Sans"/>
                <a:sym typeface="Open Sans"/>
              </a:rPr>
              <a:t>Le profil de l'utilisateur sera chargé et le compte sera activé</a:t>
            </a:r>
            <a:r>
              <a:rPr lang="en-US" b="1" dirty="0">
                <a:solidFill>
                  <a:schemeClr val="dk1"/>
                </a:solidFill>
                <a:latin typeface="Open Sans"/>
                <a:ea typeface="Open Sans"/>
                <a:cs typeface="Open Sans"/>
                <a:sym typeface="Open Sans"/>
              </a:rPr>
              <a:t>.</a:t>
            </a:r>
            <a:endParaRPr dirty="0"/>
          </a:p>
        </p:txBody>
      </p:sp>
      <p:pic>
        <p:nvPicPr>
          <p:cNvPr id="5" name="Google Shape;451;p47">
            <a:extLst>
              <a:ext uri="{FF2B5EF4-FFF2-40B4-BE49-F238E27FC236}">
                <a16:creationId xmlns:a16="http://schemas.microsoft.com/office/drawing/2014/main" id="{590B269A-579C-4FD6-8BBA-4006EC15B287}"/>
              </a:ext>
            </a:extLst>
          </p:cNvPr>
          <p:cNvPicPr preferRelativeResize="0"/>
          <p:nvPr/>
        </p:nvPicPr>
        <p:blipFill rotWithShape="1">
          <a:blip r:embed="rId4">
            <a:alphaModFix/>
          </a:blip>
          <a:srcRect/>
          <a:stretch/>
        </p:blipFill>
        <p:spPr>
          <a:xfrm>
            <a:off x="7738079" y="2282200"/>
            <a:ext cx="3222171" cy="4260124"/>
          </a:xfrm>
          <a:prstGeom prst="rect">
            <a:avLst/>
          </a:prstGeom>
          <a:noFill/>
          <a:ln>
            <a:noFill/>
          </a:ln>
        </p:spPr>
      </p:pic>
      <p:pic>
        <p:nvPicPr>
          <p:cNvPr id="6" name="Google Shape;452;p47">
            <a:extLst>
              <a:ext uri="{FF2B5EF4-FFF2-40B4-BE49-F238E27FC236}">
                <a16:creationId xmlns:a16="http://schemas.microsoft.com/office/drawing/2014/main" id="{A2F38D5C-07CE-41CB-AF4D-5B3EB90D48AF}"/>
              </a:ext>
            </a:extLst>
          </p:cNvPr>
          <p:cNvPicPr preferRelativeResize="0"/>
          <p:nvPr/>
        </p:nvPicPr>
        <p:blipFill rotWithShape="1">
          <a:blip r:embed="rId5">
            <a:alphaModFix/>
          </a:blip>
          <a:srcRect/>
          <a:stretch/>
        </p:blipFill>
        <p:spPr>
          <a:xfrm>
            <a:off x="6680100" y="1754700"/>
            <a:ext cx="5511901" cy="683700"/>
          </a:xfrm>
          <a:prstGeom prst="rect">
            <a:avLst/>
          </a:prstGeom>
          <a:noFill/>
          <a:ln>
            <a:noFill/>
          </a:ln>
        </p:spPr>
      </p:pic>
      <p:cxnSp>
        <p:nvCxnSpPr>
          <p:cNvPr id="7" name="Google Shape;455;p47">
            <a:extLst>
              <a:ext uri="{FF2B5EF4-FFF2-40B4-BE49-F238E27FC236}">
                <a16:creationId xmlns:a16="http://schemas.microsoft.com/office/drawing/2014/main" id="{078CAE6F-6FD3-4596-A342-C446AA5FCE21}"/>
              </a:ext>
            </a:extLst>
          </p:cNvPr>
          <p:cNvCxnSpPr/>
          <p:nvPr/>
        </p:nvCxnSpPr>
        <p:spPr>
          <a:xfrm flipH="1">
            <a:off x="8647955" y="4110511"/>
            <a:ext cx="920163" cy="2253509"/>
          </a:xfrm>
          <a:prstGeom prst="straightConnector1">
            <a:avLst/>
          </a:prstGeom>
          <a:noFill/>
          <a:ln w="28575" cap="flat" cmpd="sng">
            <a:solidFill>
              <a:srgbClr val="93C47D"/>
            </a:solidFill>
            <a:prstDash val="solid"/>
            <a:round/>
            <a:headEnd type="none" w="sm" len="sm"/>
            <a:tailEnd type="triangle" w="med" len="med"/>
          </a:ln>
        </p:spPr>
      </p:cxnSp>
      <p:cxnSp>
        <p:nvCxnSpPr>
          <p:cNvPr id="8" name="Google Shape;456;p47">
            <a:extLst>
              <a:ext uri="{FF2B5EF4-FFF2-40B4-BE49-F238E27FC236}">
                <a16:creationId xmlns:a16="http://schemas.microsoft.com/office/drawing/2014/main" id="{30E6073C-7790-484E-AFC4-630D08DBFF92}"/>
              </a:ext>
            </a:extLst>
          </p:cNvPr>
          <p:cNvCxnSpPr/>
          <p:nvPr/>
        </p:nvCxnSpPr>
        <p:spPr>
          <a:xfrm flipH="1">
            <a:off x="9535886" y="2113464"/>
            <a:ext cx="1556150" cy="1944195"/>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629799"/>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Introduction</a:t>
            </a:r>
            <a:endParaRPr sz="3600">
              <a:solidFill>
                <a:srgbClr val="586F7C"/>
              </a:solidFill>
              <a:latin typeface="Open Sans"/>
              <a:ea typeface="Open Sans"/>
              <a:cs typeface="Open Sans"/>
              <a:sym typeface="Open Sans"/>
            </a:endParaRPr>
          </a:p>
        </p:txBody>
      </p:sp>
      <p:grpSp>
        <p:nvGrpSpPr>
          <p:cNvPr id="99" name="Google Shape;99;p3"/>
          <p:cNvGrpSpPr/>
          <p:nvPr/>
        </p:nvGrpSpPr>
        <p:grpSpPr>
          <a:xfrm>
            <a:off x="373224" y="2068071"/>
            <a:ext cx="11024227" cy="4343277"/>
            <a:chOff x="0" y="352755"/>
            <a:chExt cx="10842638" cy="4044450"/>
          </a:xfrm>
        </p:grpSpPr>
        <p:sp>
          <p:nvSpPr>
            <p:cNvPr id="100" name="Google Shape;100;p3"/>
            <p:cNvSpPr/>
            <p:nvPr/>
          </p:nvSpPr>
          <p:spPr>
            <a:xfrm>
              <a:off x="0" y="352755"/>
              <a:ext cx="10842529" cy="1825200"/>
            </a:xfrm>
            <a:prstGeom prst="roundRect">
              <a:avLst>
                <a:gd name="adj" fmla="val 16667"/>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89112" y="573067"/>
              <a:ext cx="10664400" cy="1437525"/>
            </a:xfrm>
            <a:prstGeom prst="rect">
              <a:avLst/>
            </a:prstGeom>
            <a:noFill/>
            <a:ln>
              <a:noFill/>
            </a:ln>
          </p:spPr>
          <p:txBody>
            <a:bodyPr spcFirstLastPara="1" wrap="square" lIns="114300" tIns="114300" rIns="114300" bIns="114300" anchor="ctr" anchorCtr="0">
              <a:noAutofit/>
            </a:bodyPr>
            <a:lstStyle/>
            <a:p>
              <a:pPr lvl="0">
                <a:lnSpc>
                  <a:spcPct val="90000"/>
                </a:lnSpc>
                <a:buSzPts val="3000"/>
              </a:pPr>
              <a:r>
                <a:rPr lang="fr-FR" sz="2800" dirty="0">
                  <a:solidFill>
                    <a:schemeClr val="bg1"/>
                  </a:solidFill>
                  <a:latin typeface="Open Sans"/>
                  <a:ea typeface="Open Sans"/>
                  <a:cs typeface="Open Sans"/>
                  <a:sym typeface="Open Sans"/>
                </a:rPr>
                <a:t>Cette leçon se concentre sur les ressources clés spécifiques à la discipline (environnement) de OARE ; elle passe en revue trois bases de données disponibles via le portail de contenu unifié de R4L ainsi que six ressources Internet pour l'environnement.</a:t>
              </a:r>
              <a:endParaRPr sz="2800" b="0" i="0" u="none" strike="noStrike" cap="none" dirty="0">
                <a:solidFill>
                  <a:schemeClr val="bg1"/>
                </a:solidFill>
                <a:latin typeface="Open Sans"/>
                <a:ea typeface="Open Sans"/>
                <a:cs typeface="Open Sans"/>
                <a:sym typeface="Open Sans"/>
              </a:endParaRPr>
            </a:p>
          </p:txBody>
        </p:sp>
        <p:sp>
          <p:nvSpPr>
            <p:cNvPr id="102" name="Google Shape;102;p3"/>
            <p:cNvSpPr/>
            <p:nvPr/>
          </p:nvSpPr>
          <p:spPr>
            <a:xfrm>
              <a:off x="0" y="2177955"/>
              <a:ext cx="10842529" cy="20518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38" y="2345205"/>
              <a:ext cx="10842600" cy="2052000"/>
            </a:xfrm>
            <a:prstGeom prst="rect">
              <a:avLst/>
            </a:prstGeom>
            <a:noFill/>
            <a:ln>
              <a:noFill/>
            </a:ln>
          </p:spPr>
          <p:txBody>
            <a:bodyPr spcFirstLastPara="1" wrap="square" lIns="344250" tIns="45700" rIns="256025" bIns="45700" anchor="t" anchorCtr="0">
              <a:noAutofit/>
            </a:bodyPr>
            <a:lstStyle/>
            <a:p>
              <a:pPr marL="457200" lvl="0" indent="-457200">
                <a:lnSpc>
                  <a:spcPct val="90000"/>
                </a:lnSpc>
                <a:buSzPts val="3600"/>
                <a:buFont typeface="Open Sans"/>
                <a:buChar char="●"/>
              </a:pPr>
              <a:r>
                <a:rPr lang="fr-FR" sz="3600" dirty="0">
                  <a:solidFill>
                    <a:srgbClr val="3F3F3F"/>
                  </a:solidFill>
                  <a:latin typeface="Open Sans"/>
                  <a:ea typeface="Open Sans"/>
                  <a:cs typeface="Open Sans"/>
                  <a:sym typeface="Open Sans"/>
                </a:rPr>
                <a:t>Index environnemental, </a:t>
              </a:r>
            </a:p>
            <a:p>
              <a:pPr marL="457200" lvl="0" indent="-457200">
                <a:lnSpc>
                  <a:spcPct val="90000"/>
                </a:lnSpc>
                <a:buSzPts val="3600"/>
                <a:buFont typeface="Open Sans"/>
                <a:buChar char="●"/>
              </a:pPr>
              <a:r>
                <a:rPr lang="fr-FR" sz="3600" dirty="0">
                  <a:solidFill>
                    <a:srgbClr val="3F3F3F"/>
                  </a:solidFill>
                  <a:latin typeface="Open Sans"/>
                  <a:ea typeface="Open Sans"/>
                  <a:cs typeface="Open Sans"/>
                  <a:sym typeface="Open Sans"/>
                </a:rPr>
                <a:t>Collection des sciences de l'environnement et, </a:t>
              </a:r>
            </a:p>
            <a:p>
              <a:pPr marL="457200" lvl="0" indent="-457200">
                <a:lnSpc>
                  <a:spcPct val="90000"/>
                </a:lnSpc>
                <a:buSzPts val="3600"/>
                <a:buFont typeface="Open Sans"/>
                <a:buChar char="●"/>
              </a:pPr>
              <a:r>
                <a:rPr lang="fr-FR" sz="3600" dirty="0">
                  <a:solidFill>
                    <a:srgbClr val="3F3F3F"/>
                  </a:solidFill>
                  <a:latin typeface="Open Sans"/>
                  <a:ea typeface="Open Sans"/>
                  <a:cs typeface="Open Sans"/>
                  <a:sym typeface="Open Sans"/>
                </a:rPr>
                <a:t>Monographies météorologiques et les revues de l'American </a:t>
              </a:r>
              <a:r>
                <a:rPr lang="fr-FR" sz="3600" dirty="0" err="1">
                  <a:solidFill>
                    <a:srgbClr val="3F3F3F"/>
                  </a:solidFill>
                  <a:latin typeface="Open Sans"/>
                  <a:ea typeface="Open Sans"/>
                  <a:cs typeface="Open Sans"/>
                  <a:sym typeface="Open Sans"/>
                </a:rPr>
                <a:t>Meteorological</a:t>
              </a:r>
              <a:r>
                <a:rPr lang="fr-FR" sz="3600" dirty="0">
                  <a:solidFill>
                    <a:srgbClr val="3F3F3F"/>
                  </a:solidFill>
                  <a:latin typeface="Open Sans"/>
                  <a:ea typeface="Open Sans"/>
                  <a:cs typeface="Open Sans"/>
                  <a:sym typeface="Open Sans"/>
                </a:rPr>
                <a:t> Society.</a:t>
              </a:r>
              <a:endParaRPr sz="3600" b="0" i="0" u="none" strike="noStrike" cap="none" dirty="0">
                <a:solidFill>
                  <a:srgbClr val="3F3F3F"/>
                </a:solidFill>
                <a:latin typeface="Open Sans"/>
                <a:ea typeface="Open Sans"/>
                <a:cs typeface="Open Sans"/>
                <a:sym typeface="Open Sans"/>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9"/>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3500" dirty="0">
                <a:solidFill>
                  <a:srgbClr val="586F7C"/>
                </a:solidFill>
                <a:latin typeface="Open Sans"/>
                <a:ea typeface="Open Sans"/>
                <a:cs typeface="Open Sans"/>
                <a:sym typeface="Open Sans"/>
              </a:rPr>
              <a:t>Ressources Internet (bases de données et passerelles) pour l'environnement</a:t>
            </a:r>
            <a:endParaRPr sz="3500" dirty="0">
              <a:solidFill>
                <a:srgbClr val="586F7C"/>
              </a:solidFill>
              <a:latin typeface="Open Sans"/>
              <a:ea typeface="Open Sans"/>
              <a:cs typeface="Open Sans"/>
              <a:sym typeface="Open Sans"/>
            </a:endParaRPr>
          </a:p>
        </p:txBody>
      </p:sp>
      <p:sp>
        <p:nvSpPr>
          <p:cNvPr id="428" name="Google Shape;428;p49"/>
          <p:cNvSpPr txBox="1">
            <a:spLocks noGrp="1"/>
          </p:cNvSpPr>
          <p:nvPr>
            <p:ph type="body" idx="1"/>
          </p:nvPr>
        </p:nvSpPr>
        <p:spPr>
          <a:xfrm>
            <a:off x="211585" y="1658034"/>
            <a:ext cx="10167900" cy="4483800"/>
          </a:xfrm>
          <a:prstGeom prst="rect">
            <a:avLst/>
          </a:prstGeom>
          <a:noFill/>
          <a:ln>
            <a:noFill/>
          </a:ln>
        </p:spPr>
        <p:txBody>
          <a:bodyPr spcFirstLastPara="1" wrap="square" lIns="91425" tIns="45700" rIns="91425" bIns="45700" anchor="t" anchorCtr="0">
            <a:noAutofit/>
          </a:bodyPr>
          <a:lstStyle/>
          <a:p>
            <a:pPr marL="127000" lvl="0" indent="0" algn="just">
              <a:lnSpc>
                <a:spcPct val="100000"/>
              </a:lnSpc>
              <a:buClr>
                <a:schemeClr val="dk1"/>
              </a:buClr>
              <a:buNone/>
            </a:pPr>
            <a:r>
              <a:rPr lang="fr-FR" sz="2200" dirty="0">
                <a:solidFill>
                  <a:schemeClr val="dk1"/>
                </a:solidFill>
                <a:latin typeface="Open Sans"/>
                <a:ea typeface="Open Sans"/>
                <a:cs typeface="Open Sans"/>
                <a:sym typeface="Open Sans"/>
              </a:rPr>
              <a:t>Cette section présente certaines des ressources </a:t>
            </a:r>
            <a:r>
              <a:rPr lang="fr-FR" sz="2200" dirty="0">
                <a:solidFill>
                  <a:schemeClr val="bg2"/>
                </a:solidFill>
                <a:latin typeface="Open Sans"/>
                <a:ea typeface="Open Sans"/>
                <a:cs typeface="Open Sans"/>
                <a:sym typeface="Open Sans"/>
              </a:rPr>
              <a:t>Internet</a:t>
            </a:r>
            <a:r>
              <a:rPr lang="fr-FR" sz="2200" dirty="0">
                <a:solidFill>
                  <a:schemeClr val="dk1"/>
                </a:solidFill>
                <a:latin typeface="Open Sans"/>
                <a:ea typeface="Open Sans"/>
                <a:cs typeface="Open Sans"/>
                <a:sym typeface="Open Sans"/>
              </a:rPr>
              <a:t> utiles pour la recherche dans le domaine de l'environnement. Ces ressources comprennent </a:t>
            </a:r>
            <a:r>
              <a:rPr lang="en-US" sz="2200" dirty="0">
                <a:solidFill>
                  <a:schemeClr val="dk1"/>
                </a:solidFill>
                <a:latin typeface="Open Sans"/>
                <a:ea typeface="Open Sans"/>
                <a:cs typeface="Open Sans"/>
                <a:sym typeface="Open Sans"/>
              </a:rPr>
              <a:t>:</a:t>
            </a:r>
            <a:endParaRPr sz="2200" dirty="0"/>
          </a:p>
          <a:p>
            <a:pPr marL="469900" lvl="0" indent="-330200" algn="just">
              <a:lnSpc>
                <a:spcPct val="100000"/>
              </a:lnSpc>
              <a:buClr>
                <a:schemeClr val="dk1"/>
              </a:buClr>
              <a:buSzPts val="2200"/>
            </a:pPr>
            <a:r>
              <a:rPr lang="fr-FR" sz="2200" dirty="0">
                <a:solidFill>
                  <a:schemeClr val="dk1"/>
                </a:solidFill>
                <a:latin typeface="Open Sans"/>
                <a:ea typeface="Open Sans"/>
                <a:cs typeface="Open Sans"/>
                <a:sym typeface="Open Sans"/>
              </a:rPr>
              <a:t>Centre pour le réseau international d'information sur les sciences de la Terre;</a:t>
            </a:r>
          </a:p>
          <a:p>
            <a:pPr marL="469900" lvl="0" indent="-330200" algn="just">
              <a:lnSpc>
                <a:spcPct val="100000"/>
              </a:lnSpc>
              <a:buClr>
                <a:schemeClr val="dk1"/>
              </a:buClr>
              <a:buSzPts val="2200"/>
            </a:pPr>
            <a:r>
              <a:rPr lang="fr-FR" sz="2200" dirty="0">
                <a:solidFill>
                  <a:schemeClr val="dk1"/>
                </a:solidFill>
                <a:latin typeface="Open Sans"/>
                <a:ea typeface="Open Sans"/>
                <a:cs typeface="Open Sans"/>
                <a:sym typeface="Open Sans"/>
              </a:rPr>
              <a:t>ECOLEX;</a:t>
            </a:r>
          </a:p>
          <a:p>
            <a:pPr marL="469900" lvl="0" indent="-330200" algn="just">
              <a:lnSpc>
                <a:spcPct val="100000"/>
              </a:lnSpc>
              <a:buClr>
                <a:schemeClr val="dk1"/>
              </a:buClr>
              <a:buSzPts val="2200"/>
            </a:pPr>
            <a:r>
              <a:rPr lang="fr-FR" sz="2200" dirty="0">
                <a:solidFill>
                  <a:schemeClr val="dk1"/>
                </a:solidFill>
                <a:latin typeface="Open Sans"/>
                <a:ea typeface="Open Sans"/>
                <a:cs typeface="Open Sans"/>
                <a:sym typeface="Open Sans"/>
              </a:rPr>
              <a:t>Dépôt de documents du Programme des Nations Unies pour l'environnement;</a:t>
            </a:r>
          </a:p>
          <a:p>
            <a:pPr marL="469900" lvl="0" indent="-330200" algn="just">
              <a:lnSpc>
                <a:spcPct val="100000"/>
              </a:lnSpc>
              <a:buClr>
                <a:schemeClr val="dk1"/>
              </a:buClr>
              <a:buSzPts val="2200"/>
            </a:pPr>
            <a:r>
              <a:rPr lang="fr-FR" sz="2200" dirty="0">
                <a:solidFill>
                  <a:schemeClr val="dk1"/>
                </a:solidFill>
                <a:latin typeface="Open Sans"/>
                <a:ea typeface="Open Sans"/>
                <a:cs typeface="Open Sans"/>
                <a:sym typeface="Open Sans"/>
              </a:rPr>
              <a:t>Programme des Nations Unies pour l'environnement : Salle de situation sur l'environnement mondial;</a:t>
            </a:r>
          </a:p>
          <a:p>
            <a:pPr marL="469900" lvl="0" indent="-330200" algn="just">
              <a:lnSpc>
                <a:spcPct val="100000"/>
              </a:lnSpc>
              <a:buClr>
                <a:schemeClr val="dk1"/>
              </a:buClr>
              <a:buSzPts val="2200"/>
            </a:pPr>
            <a:r>
              <a:rPr lang="fr-FR" sz="2200" dirty="0">
                <a:solidFill>
                  <a:schemeClr val="dk1"/>
                </a:solidFill>
                <a:latin typeface="Open Sans"/>
                <a:ea typeface="Open Sans"/>
                <a:cs typeface="Open Sans"/>
                <a:sym typeface="Open Sans"/>
              </a:rPr>
              <a:t>Organisation mondiale de l'environnement (World.org);</a:t>
            </a:r>
          </a:p>
          <a:p>
            <a:pPr marL="469900" lvl="0" indent="-330200" algn="just">
              <a:lnSpc>
                <a:spcPct val="100000"/>
              </a:lnSpc>
              <a:buClr>
                <a:schemeClr val="dk1"/>
              </a:buClr>
              <a:buSzPts val="2200"/>
            </a:pPr>
            <a:r>
              <a:rPr lang="fr-FR" sz="2200" dirty="0">
                <a:solidFill>
                  <a:schemeClr val="dk1"/>
                </a:solidFill>
                <a:latin typeface="Open Sans"/>
                <a:ea typeface="Open Sans"/>
                <a:cs typeface="Open Sans"/>
                <a:sym typeface="Open Sans"/>
              </a:rPr>
              <a:t>Guides de recherche de la bibliothèque de l'université de Yale.</a:t>
            </a:r>
          </a:p>
          <a:p>
            <a:pPr marL="457200" lvl="0" indent="0" algn="just" rtl="0">
              <a:lnSpc>
                <a:spcPct val="100000"/>
              </a:lnSpc>
              <a:spcBef>
                <a:spcPts val="1000"/>
              </a:spcBef>
              <a:spcAft>
                <a:spcPts val="0"/>
              </a:spcAft>
              <a:buNone/>
            </a:pPr>
            <a:endParaRPr sz="2200" dirty="0">
              <a:solidFill>
                <a:schemeClr val="dk1"/>
              </a:solidFill>
              <a:latin typeface="Open Sans"/>
              <a:ea typeface="Open Sans"/>
              <a:cs typeface="Open Sans"/>
              <a:sym typeface="Open Sans"/>
            </a:endParaRPr>
          </a:p>
          <a:p>
            <a:pPr marL="469900" lvl="0" indent="-190500" algn="just" rtl="0">
              <a:lnSpc>
                <a:spcPct val="100000"/>
              </a:lnSpc>
              <a:spcBef>
                <a:spcPts val="1000"/>
              </a:spcBef>
              <a:spcAft>
                <a:spcPts val="0"/>
              </a:spcAft>
              <a:buClr>
                <a:schemeClr val="dk1"/>
              </a:buClr>
              <a:buSzPts val="2400"/>
              <a:buNone/>
            </a:pPr>
            <a:endParaRPr sz="2200" dirty="0">
              <a:solidFill>
                <a:schemeClr val="dk1"/>
              </a:solidFill>
              <a:latin typeface="Open Sans"/>
              <a:ea typeface="Open Sans"/>
              <a:cs typeface="Open Sans"/>
              <a:sym typeface="Open Sans"/>
            </a:endParaRPr>
          </a:p>
          <a:p>
            <a:pPr marL="469900" lvl="0" indent="-190500" algn="just" rtl="0">
              <a:lnSpc>
                <a:spcPct val="100000"/>
              </a:lnSpc>
              <a:spcBef>
                <a:spcPts val="1000"/>
              </a:spcBef>
              <a:spcAft>
                <a:spcPts val="0"/>
              </a:spcAft>
              <a:buClr>
                <a:schemeClr val="dk1"/>
              </a:buClr>
              <a:buSzPts val="2400"/>
              <a:buNone/>
            </a:pPr>
            <a:endParaRPr sz="2200" dirty="0">
              <a:solidFill>
                <a:schemeClr val="dk1"/>
              </a:solidFill>
              <a:latin typeface="Open Sans"/>
              <a:ea typeface="Open Sans"/>
              <a:cs typeface="Open Sans"/>
              <a:sym typeface="Open Sans"/>
            </a:endParaRPr>
          </a:p>
          <a:p>
            <a:pPr marL="469900" lvl="0" indent="-190500" algn="just" rtl="0">
              <a:lnSpc>
                <a:spcPct val="100000"/>
              </a:lnSpc>
              <a:spcBef>
                <a:spcPts val="1000"/>
              </a:spcBef>
              <a:spcAft>
                <a:spcPts val="0"/>
              </a:spcAft>
              <a:buClr>
                <a:schemeClr val="dk1"/>
              </a:buClr>
              <a:buSzPts val="2400"/>
              <a:buNone/>
            </a:pPr>
            <a:endParaRPr sz="2200" dirty="0">
              <a:solidFill>
                <a:schemeClr val="dk1"/>
              </a:solidFill>
              <a:latin typeface="Open Sans"/>
              <a:ea typeface="Open Sans"/>
              <a:cs typeface="Open Sans"/>
              <a:sym typeface="Open Sans"/>
            </a:endParaRPr>
          </a:p>
          <a:p>
            <a:pPr marL="469900" lvl="0" indent="-190500" algn="just" rtl="0">
              <a:lnSpc>
                <a:spcPct val="100000"/>
              </a:lnSpc>
              <a:spcBef>
                <a:spcPts val="1000"/>
              </a:spcBef>
              <a:spcAft>
                <a:spcPts val="0"/>
              </a:spcAft>
              <a:buClr>
                <a:schemeClr val="dk1"/>
              </a:buClr>
              <a:buSzPts val="2400"/>
              <a:buNone/>
            </a:pPr>
            <a:endParaRPr sz="2200" dirty="0">
              <a:solidFill>
                <a:schemeClr val="dk1"/>
              </a:solidFill>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6"/>
          <p:cNvSpPr txBox="1">
            <a:spLocks noGrp="1"/>
          </p:cNvSpPr>
          <p:nvPr>
            <p:ph type="title"/>
          </p:nvPr>
        </p:nvSpPr>
        <p:spPr>
          <a:xfrm>
            <a:off x="0" y="437222"/>
            <a:ext cx="8102277"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3600" dirty="0">
                <a:solidFill>
                  <a:schemeClr val="dk1"/>
                </a:solidFill>
                <a:latin typeface="Open Sans"/>
                <a:ea typeface="Open Sans"/>
                <a:cs typeface="Open Sans"/>
                <a:sym typeface="Open Sans"/>
              </a:rPr>
              <a:t>Centre pour le réseau international d'information sur les sciences de la Terre</a:t>
            </a:r>
            <a:endParaRPr sz="3500" dirty="0">
              <a:solidFill>
                <a:srgbClr val="586F7C"/>
              </a:solidFill>
              <a:latin typeface="Open Sans"/>
              <a:ea typeface="Open Sans"/>
              <a:cs typeface="Open Sans"/>
              <a:sym typeface="Open Sans"/>
            </a:endParaRPr>
          </a:p>
        </p:txBody>
      </p:sp>
      <p:sp>
        <p:nvSpPr>
          <p:cNvPr id="435" name="Google Shape;435;p16"/>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buNone/>
            </a:pPr>
            <a:r>
              <a:rPr lang="en-US" dirty="0">
                <a:solidFill>
                  <a:schemeClr val="dk1"/>
                </a:solidFill>
                <a:latin typeface="Open Sans"/>
                <a:ea typeface="Open Sans"/>
                <a:cs typeface="Open Sans"/>
                <a:sym typeface="Open Sans"/>
              </a:rPr>
              <a:t>Disponible sur : </a:t>
            </a:r>
            <a:r>
              <a:rPr lang="en-US" u="sng"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http://www.ciesin.org/sub_guide.html</a:t>
            </a: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p:txBody>
      </p:sp>
      <p:pic>
        <p:nvPicPr>
          <p:cNvPr id="436" name="Google Shape;436;p16" descr="https://lh4.googleusercontent.com/CueIbi9bRL2eSp8V02aOLqARQ1vuLLC9U18cGh9EhwGQ5e_UA5kC2C35S5CNEGKccN60zLK6qt8GWJbhl3-suznWtb-Faji8gXurVNNsLOzxKggzBurxa3mmfDKxZLd-pu8gj2g"/>
          <p:cNvPicPr preferRelativeResize="0"/>
          <p:nvPr/>
        </p:nvPicPr>
        <p:blipFill rotWithShape="1">
          <a:blip r:embed="rId4">
            <a:alphaModFix/>
          </a:blip>
          <a:srcRect/>
          <a:stretch/>
        </p:blipFill>
        <p:spPr>
          <a:xfrm>
            <a:off x="4572001" y="2505162"/>
            <a:ext cx="7218946" cy="4106589"/>
          </a:xfrm>
          <a:prstGeom prst="rect">
            <a:avLst/>
          </a:prstGeom>
          <a:noFill/>
          <a:ln>
            <a:noFill/>
          </a:ln>
        </p:spPr>
      </p:pic>
      <p:sp>
        <p:nvSpPr>
          <p:cNvPr id="437" name="Google Shape;437;p16"/>
          <p:cNvSpPr txBox="1"/>
          <p:nvPr/>
        </p:nvSpPr>
        <p:spPr>
          <a:xfrm>
            <a:off x="160420" y="3846296"/>
            <a:ext cx="4251159" cy="1323399"/>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buSzPts val="2000"/>
            </a:pPr>
            <a:r>
              <a:rPr lang="fr-FR" sz="2000" dirty="0">
                <a:solidFill>
                  <a:schemeClr val="dk1"/>
                </a:solidFill>
                <a:latin typeface="Open Sans"/>
                <a:ea typeface="Open Sans"/>
                <a:cs typeface="Open Sans"/>
                <a:sym typeface="Open Sans"/>
              </a:rPr>
              <a:t>Page de recherche pour Centre pour le réseau international d'information sur les sciences de la Terre</a:t>
            </a:r>
            <a:endParaRPr sz="2000" b="0" i="0" u="none" strike="noStrike" cap="none" dirty="0">
              <a:solidFill>
                <a:schemeClr val="dk1"/>
              </a:solidFill>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1"/>
          <p:cNvSpPr txBox="1">
            <a:spLocks noGrp="1"/>
          </p:cNvSpPr>
          <p:nvPr>
            <p:ph type="title"/>
          </p:nvPr>
        </p:nvSpPr>
        <p:spPr>
          <a:xfrm>
            <a:off x="0" y="147472"/>
            <a:ext cx="762000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3200" dirty="0">
                <a:solidFill>
                  <a:schemeClr val="dk1"/>
                </a:solidFill>
                <a:latin typeface="Open Sans"/>
                <a:ea typeface="Open Sans"/>
                <a:cs typeface="Open Sans"/>
                <a:sym typeface="Open Sans"/>
              </a:rPr>
              <a:t>Centre pour le réseau international d'information sur les sciences de la Terre </a:t>
            </a:r>
            <a:r>
              <a:rPr lang="en-US" sz="3500" dirty="0">
                <a:solidFill>
                  <a:srgbClr val="586F7C"/>
                </a:solidFill>
                <a:latin typeface="Open Sans"/>
                <a:ea typeface="Open Sans"/>
                <a:cs typeface="Open Sans"/>
                <a:sym typeface="Open Sans"/>
              </a:rPr>
              <a:t>(suite)</a:t>
            </a:r>
            <a:endParaRPr sz="3500" dirty="0">
              <a:solidFill>
                <a:srgbClr val="586F7C"/>
              </a:solidFill>
              <a:latin typeface="Open Sans"/>
              <a:ea typeface="Open Sans"/>
              <a:cs typeface="Open Sans"/>
              <a:sym typeface="Open Sans"/>
            </a:endParaRPr>
          </a:p>
        </p:txBody>
      </p:sp>
      <p:graphicFrame>
        <p:nvGraphicFramePr>
          <p:cNvPr id="3" name="Tableau 2">
            <a:extLst>
              <a:ext uri="{FF2B5EF4-FFF2-40B4-BE49-F238E27FC236}">
                <a16:creationId xmlns:a16="http://schemas.microsoft.com/office/drawing/2014/main" id="{39E98A4C-205D-472B-B6FF-E500958E3EB6}"/>
              </a:ext>
            </a:extLst>
          </p:cNvPr>
          <p:cNvGraphicFramePr>
            <a:graphicFrameLocks noGrp="1"/>
          </p:cNvGraphicFramePr>
          <p:nvPr>
            <p:extLst>
              <p:ext uri="{D42A27DB-BD31-4B8C-83A1-F6EECF244321}">
                <p14:modId xmlns:p14="http://schemas.microsoft.com/office/powerpoint/2010/main" val="329545979"/>
              </p:ext>
            </p:extLst>
          </p:nvPr>
        </p:nvGraphicFramePr>
        <p:xfrm>
          <a:off x="1278294" y="1744322"/>
          <a:ext cx="7996335" cy="4690469"/>
        </p:xfrm>
        <a:graphic>
          <a:graphicData uri="http://schemas.openxmlformats.org/drawingml/2006/table">
            <a:tbl>
              <a:tblPr firstRow="1" firstCol="1" bandRow="1"/>
              <a:tblGrid>
                <a:gridCol w="1496556">
                  <a:extLst>
                    <a:ext uri="{9D8B030D-6E8A-4147-A177-3AD203B41FA5}">
                      <a16:colId xmlns:a16="http://schemas.microsoft.com/office/drawing/2014/main" val="1528402704"/>
                    </a:ext>
                  </a:extLst>
                </a:gridCol>
                <a:gridCol w="6499779">
                  <a:extLst>
                    <a:ext uri="{9D8B030D-6E8A-4147-A177-3AD203B41FA5}">
                      <a16:colId xmlns:a16="http://schemas.microsoft.com/office/drawing/2014/main" val="1898484112"/>
                    </a:ext>
                  </a:extLst>
                </a:gridCol>
              </a:tblGrid>
              <a:tr h="640410">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Fournisseur de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Columbia University Earth Institute : Centre d'information international sur les sciences de la terre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219617"/>
                  </a:ext>
                </a:extLst>
              </a:tr>
              <a:tr h="967858">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Type de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Fournit des informations qui aideront les scientifiques, les décideurs et le public à mieux comprendre l'évolution des relations entre les êtres humains et l'environnement.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212522"/>
                  </a:ext>
                </a:extLst>
              </a:tr>
              <a:tr h="640410">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Sources d'information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Principalement des rapports de recherche et de politique de l'institut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4434813"/>
                  </a:ext>
                </a:extLst>
              </a:tr>
              <a:tr h="640410">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Types de documents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Voir ci-dessus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876778"/>
                  </a:ext>
                </a:extLst>
              </a:tr>
              <a:tr h="967858">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Couverture du sujet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Données sur l'environnement, recherche et rapports sur les politiques ; voir le moteur de recherche, parcourir la liste des programmes ou divers programmes, ensembles de données et éducation/sensibilisation (colonne de gauche).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454241"/>
                  </a:ext>
                </a:extLst>
              </a:tr>
              <a:tr h="640410">
                <a:tc>
                  <a:txBody>
                    <a:bodyPr/>
                    <a:lstStyle/>
                    <a:p>
                      <a:pPr>
                        <a:lnSpc>
                          <a:spcPct val="107000"/>
                        </a:lnSpc>
                        <a:spcAft>
                          <a:spcPts val="0"/>
                        </a:spcAft>
                      </a:pPr>
                      <a:r>
                        <a:rPr lang="fr-FR" sz="1800">
                          <a:effectLst/>
                          <a:latin typeface="Calibri" panose="020F0502020204030204" pitchFamily="34" charset="0"/>
                          <a:ea typeface="Calibri" panose="020F0502020204030204" pitchFamily="34" charset="0"/>
                          <a:cs typeface="Times New Roman" panose="02020603050405020304" pitchFamily="18" charset="0"/>
                        </a:rPr>
                        <a:t>Données quantitatives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887594"/>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9"/>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a:solidFill>
                  <a:srgbClr val="586F7C"/>
                </a:solidFill>
                <a:latin typeface="Open Sans"/>
                <a:ea typeface="Open Sans"/>
                <a:cs typeface="Open Sans"/>
                <a:sym typeface="Open Sans"/>
              </a:rPr>
              <a:t>ECOLEX</a:t>
            </a:r>
            <a:endParaRPr sz="3500">
              <a:solidFill>
                <a:srgbClr val="586F7C"/>
              </a:solidFill>
              <a:latin typeface="Open Sans"/>
              <a:ea typeface="Open Sans"/>
              <a:cs typeface="Open Sans"/>
              <a:sym typeface="Open Sans"/>
            </a:endParaRPr>
          </a:p>
        </p:txBody>
      </p:sp>
      <p:sp>
        <p:nvSpPr>
          <p:cNvPr id="451" name="Google Shape;451;p19"/>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buNone/>
            </a:pPr>
            <a:r>
              <a:rPr lang="en-US" dirty="0">
                <a:solidFill>
                  <a:schemeClr val="dk1"/>
                </a:solidFill>
                <a:latin typeface="Open Sans"/>
                <a:ea typeface="Open Sans"/>
                <a:cs typeface="Open Sans"/>
                <a:sym typeface="Open Sans"/>
              </a:rPr>
              <a:t>Disponible sur : </a:t>
            </a:r>
            <a:r>
              <a:rPr lang="en-US" u="sng"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https://www.ecolex.org/</a:t>
            </a: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p:txBody>
      </p:sp>
      <p:sp>
        <p:nvSpPr>
          <p:cNvPr id="452" name="Google Shape;452;p19"/>
          <p:cNvSpPr txBox="1"/>
          <p:nvPr/>
        </p:nvSpPr>
        <p:spPr>
          <a:xfrm>
            <a:off x="160420" y="3846296"/>
            <a:ext cx="4251159" cy="400110"/>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buSzPts val="2000"/>
            </a:pPr>
            <a:r>
              <a:rPr lang="fr-FR" sz="2000" dirty="0">
                <a:solidFill>
                  <a:schemeClr val="dk1"/>
                </a:solidFill>
                <a:latin typeface="Open Sans"/>
                <a:ea typeface="Open Sans"/>
                <a:cs typeface="Open Sans"/>
                <a:sym typeface="Open Sans"/>
              </a:rPr>
              <a:t>Page de recherche pour </a:t>
            </a:r>
            <a:r>
              <a:rPr lang="en-US" sz="2000" b="0" i="0" u="none" strike="noStrike" cap="none" dirty="0">
                <a:solidFill>
                  <a:schemeClr val="dk1"/>
                </a:solidFill>
                <a:latin typeface="Open Sans"/>
                <a:ea typeface="Open Sans"/>
                <a:cs typeface="Open Sans"/>
                <a:sym typeface="Open Sans"/>
              </a:rPr>
              <a:t>ECOLEX</a:t>
            </a:r>
            <a:endParaRPr sz="2000" b="0" i="0" u="none" strike="noStrike" cap="none" dirty="0">
              <a:solidFill>
                <a:schemeClr val="dk1"/>
              </a:solidFill>
              <a:latin typeface="Open Sans"/>
              <a:ea typeface="Open Sans"/>
              <a:cs typeface="Open Sans"/>
              <a:sym typeface="Open Sans"/>
            </a:endParaRPr>
          </a:p>
        </p:txBody>
      </p:sp>
      <p:pic>
        <p:nvPicPr>
          <p:cNvPr id="453" name="Google Shape;453;p19" descr="https://lh5.googleusercontent.com/gdaA418vn3zAmG9DBDUlpGZ15sXvbrNhDaSizG02xOM99bmN7bQ8WXyvndWhQqNq6T-I2QYMZsQaBHpSYVJ6uTy583qAtvgrIWqBNR44idUescus_tyQ4Mwusy0xTBoJ707Ermo"/>
          <p:cNvPicPr preferRelativeResize="0"/>
          <p:nvPr/>
        </p:nvPicPr>
        <p:blipFill rotWithShape="1">
          <a:blip r:embed="rId4">
            <a:alphaModFix/>
          </a:blip>
          <a:srcRect/>
          <a:stretch/>
        </p:blipFill>
        <p:spPr>
          <a:xfrm>
            <a:off x="4590072" y="2743804"/>
            <a:ext cx="7457549" cy="29351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3"/>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500" dirty="0">
                <a:solidFill>
                  <a:srgbClr val="586F7C"/>
                </a:solidFill>
                <a:latin typeface="Open Sans"/>
                <a:ea typeface="Open Sans"/>
                <a:cs typeface="Open Sans"/>
                <a:sym typeface="Open Sans"/>
              </a:rPr>
              <a:t>ECOLEX (suite)</a:t>
            </a:r>
            <a:endParaRPr sz="350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05833857-7FDC-422A-AE77-BCBA13B1CE88}"/>
              </a:ext>
            </a:extLst>
          </p:cNvPr>
          <p:cNvGraphicFramePr>
            <a:graphicFrameLocks noGrp="1"/>
          </p:cNvGraphicFramePr>
          <p:nvPr>
            <p:extLst>
              <p:ext uri="{D42A27DB-BD31-4B8C-83A1-F6EECF244321}">
                <p14:modId xmlns:p14="http://schemas.microsoft.com/office/powerpoint/2010/main" val="1985047914"/>
              </p:ext>
            </p:extLst>
          </p:nvPr>
        </p:nvGraphicFramePr>
        <p:xfrm>
          <a:off x="373225" y="1858891"/>
          <a:ext cx="11103428" cy="4525279"/>
        </p:xfrm>
        <a:graphic>
          <a:graphicData uri="http://schemas.openxmlformats.org/drawingml/2006/table">
            <a:tbl>
              <a:tblPr firstRow="1" firstCol="1" bandRow="1"/>
              <a:tblGrid>
                <a:gridCol w="2078064">
                  <a:extLst>
                    <a:ext uri="{9D8B030D-6E8A-4147-A177-3AD203B41FA5}">
                      <a16:colId xmlns:a16="http://schemas.microsoft.com/office/drawing/2014/main" val="1856733962"/>
                    </a:ext>
                  </a:extLst>
                </a:gridCol>
                <a:gridCol w="9025364">
                  <a:extLst>
                    <a:ext uri="{9D8B030D-6E8A-4147-A177-3AD203B41FA5}">
                      <a16:colId xmlns:a16="http://schemas.microsoft.com/office/drawing/2014/main" val="2947429222"/>
                    </a:ext>
                  </a:extLst>
                </a:gridCol>
              </a:tblGrid>
              <a:tr h="611214">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Fournisseur de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ECOLEX : le portail du droit de l'environnement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03561"/>
                  </a:ext>
                </a:extLst>
              </a:tr>
              <a:tr h="611214">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Type de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Un service d'information sur le droit de l'environnement, géré conjointement par la FAO, l'UICN et le PNUE.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187479"/>
                  </a:ext>
                </a:extLst>
              </a:tr>
              <a:tr h="954233">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Sources d'information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La base de données comprend des informations sur les traités, les politiques internationales non contraignantes, les documents d'orientation technique, la législation nationale, les décisions judiciaires et la littérature juridique et politique.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688824"/>
                  </a:ext>
                </a:extLst>
              </a:tr>
              <a:tr h="611214">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Types de documents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Voir ci-dessus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92687"/>
                  </a:ext>
                </a:extLst>
              </a:tr>
              <a:tr h="372379">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Texte intégral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Liens vers les résumés et le texte intégral des documents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333039"/>
                  </a:ext>
                </a:extLst>
              </a:tr>
              <a:tr h="611214">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Couverture du sujet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Thèmes liés à l'environnement - voir Sources d'information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945924"/>
                  </a:ext>
                </a:extLst>
              </a:tr>
              <a:tr h="611214">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Données quantitatives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N/A</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57943"/>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1"/>
          <p:cNvSpPr txBox="1">
            <a:spLocks noGrp="1"/>
          </p:cNvSpPr>
          <p:nvPr>
            <p:ph type="title"/>
          </p:nvPr>
        </p:nvSpPr>
        <p:spPr>
          <a:xfrm>
            <a:off x="1" y="437222"/>
            <a:ext cx="8037094"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112873"/>
            </a:pPr>
            <a:r>
              <a:rPr lang="fr-FR" sz="3600" dirty="0">
                <a:solidFill>
                  <a:srgbClr val="586F7C"/>
                </a:solidFill>
                <a:latin typeface="Open Sans"/>
                <a:ea typeface="Open Sans"/>
                <a:cs typeface="Open Sans"/>
                <a:sym typeface="Open Sans"/>
              </a:rPr>
              <a:t>Dépôt de documents du Programme des Nations Unies pour l'environnement</a:t>
            </a:r>
            <a:br>
              <a:rPr lang="en-US" sz="3150" dirty="0">
                <a:solidFill>
                  <a:srgbClr val="586F7C"/>
                </a:solidFill>
                <a:latin typeface="Open Sans"/>
                <a:ea typeface="Open Sans"/>
                <a:cs typeface="Open Sans"/>
                <a:sym typeface="Open Sans"/>
              </a:rPr>
            </a:br>
            <a:endParaRPr sz="3150" dirty="0">
              <a:solidFill>
                <a:srgbClr val="586F7C"/>
              </a:solidFill>
              <a:latin typeface="Open Sans"/>
              <a:ea typeface="Open Sans"/>
              <a:cs typeface="Open Sans"/>
              <a:sym typeface="Open Sans"/>
            </a:endParaRPr>
          </a:p>
        </p:txBody>
      </p:sp>
      <p:sp>
        <p:nvSpPr>
          <p:cNvPr id="483" name="Google Shape;483;p21"/>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buNone/>
            </a:pPr>
            <a:r>
              <a:rPr lang="en-US" dirty="0">
                <a:solidFill>
                  <a:schemeClr val="dk1"/>
                </a:solidFill>
                <a:latin typeface="Open Sans"/>
                <a:ea typeface="Open Sans"/>
                <a:cs typeface="Open Sans"/>
                <a:sym typeface="Open Sans"/>
              </a:rPr>
              <a:t>Disponible sur : </a:t>
            </a:r>
            <a:r>
              <a:rPr lang="en-US" u="sng"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http://wedocs.unep.org/handle/20.500.11822/1</a:t>
            </a: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p:txBody>
      </p:sp>
      <p:sp>
        <p:nvSpPr>
          <p:cNvPr id="484" name="Google Shape;484;p21"/>
          <p:cNvSpPr txBox="1"/>
          <p:nvPr/>
        </p:nvSpPr>
        <p:spPr>
          <a:xfrm>
            <a:off x="160420" y="3846296"/>
            <a:ext cx="3882191" cy="1323399"/>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buSzPts val="2000"/>
            </a:pPr>
            <a:r>
              <a:rPr lang="fr-FR" sz="2000" dirty="0">
                <a:solidFill>
                  <a:schemeClr val="dk1"/>
                </a:solidFill>
                <a:latin typeface="Open Sans"/>
                <a:ea typeface="Open Sans"/>
                <a:cs typeface="Open Sans"/>
                <a:sym typeface="Open Sans"/>
              </a:rPr>
              <a:t>Page de recherche pour Dépôt de documents du Programme des Nations Unies pour l'environnement</a:t>
            </a:r>
            <a:endParaRPr sz="2000" dirty="0">
              <a:solidFill>
                <a:schemeClr val="dk1"/>
              </a:solidFill>
              <a:latin typeface="Open Sans"/>
              <a:ea typeface="Open Sans"/>
              <a:cs typeface="Open Sans"/>
              <a:sym typeface="Open Sans"/>
            </a:endParaRPr>
          </a:p>
        </p:txBody>
      </p:sp>
      <p:pic>
        <p:nvPicPr>
          <p:cNvPr id="485" name="Google Shape;485;p21" descr="https://lh5.googleusercontent.com/lfpYBcU0XWPKjYRcl2aFaHg8QL2q7P96AgKMNGDl1k43C9hkfl_KmXitOs3RwhqwSSSd67UIbvmisCuRe0DFqjpY39mgdpOpBx6FjfpbxZhiS3Sb7l1eS70qyMa_2Uv5QdHB7Fo"/>
          <p:cNvPicPr preferRelativeResize="0"/>
          <p:nvPr/>
        </p:nvPicPr>
        <p:blipFill rotWithShape="1">
          <a:blip r:embed="rId4">
            <a:alphaModFix/>
          </a:blip>
          <a:srcRect/>
          <a:stretch/>
        </p:blipFill>
        <p:spPr>
          <a:xfrm>
            <a:off x="4082715" y="2486526"/>
            <a:ext cx="7908760" cy="368968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1"/>
          <p:cNvSpPr txBox="1">
            <a:spLocks noGrp="1"/>
          </p:cNvSpPr>
          <p:nvPr>
            <p:ph type="title"/>
          </p:nvPr>
        </p:nvSpPr>
        <p:spPr>
          <a:xfrm>
            <a:off x="0" y="73331"/>
            <a:ext cx="8192278"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ct val="112873"/>
            </a:pPr>
            <a:r>
              <a:rPr lang="fr-FR" sz="3600" dirty="0">
                <a:solidFill>
                  <a:srgbClr val="586F7C"/>
                </a:solidFill>
                <a:latin typeface="Open Sans"/>
                <a:ea typeface="Open Sans"/>
                <a:cs typeface="Open Sans"/>
                <a:sym typeface="Open Sans"/>
              </a:rPr>
              <a:t>Dépôt de documents du Programme des Nations Unies pour l'environnement </a:t>
            </a:r>
            <a:r>
              <a:rPr lang="en-US" sz="3600" dirty="0">
                <a:solidFill>
                  <a:srgbClr val="586F7C"/>
                </a:solidFill>
                <a:latin typeface="Open Sans"/>
                <a:ea typeface="Open Sans"/>
                <a:cs typeface="Open Sans"/>
                <a:sym typeface="Open Sans"/>
              </a:rPr>
              <a:t>(suite)</a:t>
            </a:r>
            <a:br>
              <a:rPr lang="en-US" sz="3150" dirty="0">
                <a:solidFill>
                  <a:srgbClr val="586F7C"/>
                </a:solidFill>
                <a:latin typeface="Open Sans"/>
                <a:ea typeface="Open Sans"/>
                <a:cs typeface="Open Sans"/>
                <a:sym typeface="Open Sans"/>
              </a:rPr>
            </a:br>
            <a:endParaRPr sz="3150" dirty="0">
              <a:solidFill>
                <a:srgbClr val="586F7C"/>
              </a:solidFill>
              <a:latin typeface="Open Sans"/>
              <a:ea typeface="Open Sans"/>
              <a:cs typeface="Open Sans"/>
              <a:sym typeface="Open Sans"/>
            </a:endParaRPr>
          </a:p>
        </p:txBody>
      </p:sp>
      <p:graphicFrame>
        <p:nvGraphicFramePr>
          <p:cNvPr id="3" name="Tableau 2">
            <a:extLst>
              <a:ext uri="{FF2B5EF4-FFF2-40B4-BE49-F238E27FC236}">
                <a16:creationId xmlns:a16="http://schemas.microsoft.com/office/drawing/2014/main" id="{0CFA559B-4630-4AD2-A365-AFDC01225922}"/>
              </a:ext>
            </a:extLst>
          </p:cNvPr>
          <p:cNvGraphicFramePr>
            <a:graphicFrameLocks noGrp="1"/>
          </p:cNvGraphicFramePr>
          <p:nvPr>
            <p:extLst>
              <p:ext uri="{D42A27DB-BD31-4B8C-83A1-F6EECF244321}">
                <p14:modId xmlns:p14="http://schemas.microsoft.com/office/powerpoint/2010/main" val="2797503250"/>
              </p:ext>
            </p:extLst>
          </p:nvPr>
        </p:nvGraphicFramePr>
        <p:xfrm>
          <a:off x="401216" y="1770304"/>
          <a:ext cx="10506269" cy="4479036"/>
        </p:xfrm>
        <a:graphic>
          <a:graphicData uri="http://schemas.openxmlformats.org/drawingml/2006/table">
            <a:tbl>
              <a:tblPr firstRow="1" firstCol="1" bandRow="1"/>
              <a:tblGrid>
                <a:gridCol w="1966302">
                  <a:extLst>
                    <a:ext uri="{9D8B030D-6E8A-4147-A177-3AD203B41FA5}">
                      <a16:colId xmlns:a16="http://schemas.microsoft.com/office/drawing/2014/main" val="2140735604"/>
                    </a:ext>
                  </a:extLst>
                </a:gridCol>
                <a:gridCol w="8539967">
                  <a:extLst>
                    <a:ext uri="{9D8B030D-6E8A-4147-A177-3AD203B41FA5}">
                      <a16:colId xmlns:a16="http://schemas.microsoft.com/office/drawing/2014/main" val="2208097844"/>
                    </a:ext>
                  </a:extLst>
                </a:gridCol>
              </a:tblGrid>
              <a:tr h="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Fournisseur de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Programme des Nations Unies pour l'environnement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717978"/>
                  </a:ext>
                </a:extLst>
              </a:tr>
              <a:tr h="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Type de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Dépôt de documents de toutes les ressources de l'agence ; possibilité d'afficher "Tous les dépôts de documents environnementaux, les communautés et les collections" ou par date, auteurs, titres ou sujets ou via une recherche par mot clé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560767"/>
                  </a:ext>
                </a:extLst>
              </a:tr>
              <a:tr h="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Sources d'information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PNUE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007757"/>
                  </a:ext>
                </a:extLst>
              </a:tr>
              <a:tr h="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Types de documents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Documents de réunion, publications et documents génériques (site web) produits par le PNUE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163983"/>
                  </a:ext>
                </a:extLst>
              </a:tr>
              <a:tr h="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Couverture du sujet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Oui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434820"/>
                  </a:ext>
                </a:extLst>
              </a:tr>
              <a:tr h="3683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Données quantitatives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Voir le type de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320034"/>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2"/>
          <p:cNvSpPr txBox="1">
            <a:spLocks noGrp="1"/>
          </p:cNvSpPr>
          <p:nvPr>
            <p:ph type="title"/>
          </p:nvPr>
        </p:nvSpPr>
        <p:spPr>
          <a:xfrm>
            <a:off x="160420" y="308960"/>
            <a:ext cx="8037094"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3000" dirty="0">
                <a:solidFill>
                  <a:srgbClr val="586F7C"/>
                </a:solidFill>
                <a:latin typeface="Open Sans"/>
                <a:ea typeface="Open Sans"/>
                <a:cs typeface="Open Sans"/>
                <a:sym typeface="Open Sans"/>
              </a:rPr>
              <a:t>Programme des Nations Unies pour l'environnement : situation de l'environnement mondial</a:t>
            </a:r>
            <a:endParaRPr sz="3000" dirty="0">
              <a:solidFill>
                <a:srgbClr val="586F7C"/>
              </a:solidFill>
              <a:latin typeface="Open Sans"/>
              <a:ea typeface="Open Sans"/>
              <a:cs typeface="Open Sans"/>
              <a:sym typeface="Open Sans"/>
            </a:endParaRPr>
          </a:p>
        </p:txBody>
      </p:sp>
      <p:sp>
        <p:nvSpPr>
          <p:cNvPr id="499" name="Google Shape;499;p22"/>
          <p:cNvSpPr txBox="1">
            <a:spLocks noGrp="1"/>
          </p:cNvSpPr>
          <p:nvPr>
            <p:ph type="body" idx="1"/>
          </p:nvPr>
        </p:nvSpPr>
        <p:spPr>
          <a:xfrm>
            <a:off x="0" y="1775400"/>
            <a:ext cx="9613800" cy="711126"/>
          </a:xfrm>
          <a:prstGeom prst="rect">
            <a:avLst/>
          </a:prstGeom>
          <a:noFill/>
          <a:ln>
            <a:noFill/>
          </a:ln>
        </p:spPr>
        <p:txBody>
          <a:bodyPr spcFirstLastPara="1" wrap="square" lIns="91425" tIns="45700" rIns="91425" bIns="45700" anchor="t" anchorCtr="0">
            <a:noAutofit/>
          </a:bodyPr>
          <a:lstStyle/>
          <a:p>
            <a:pPr marL="76200" lvl="0" indent="0">
              <a:buNone/>
            </a:pPr>
            <a:r>
              <a:rPr lang="en-US" dirty="0">
                <a:solidFill>
                  <a:schemeClr val="dk1"/>
                </a:solidFill>
                <a:latin typeface="Open Sans"/>
                <a:ea typeface="Open Sans"/>
                <a:cs typeface="Open Sans"/>
                <a:sym typeface="Open Sans"/>
              </a:rPr>
              <a:t>Disponible sur : </a:t>
            </a:r>
            <a:r>
              <a:rPr lang="en-US" u="sng" dirty="0">
                <a:latin typeface="Open Sans"/>
                <a:ea typeface="Open Sans"/>
                <a:cs typeface="Open Sans"/>
                <a:sym typeface="Open Sans"/>
              </a:rPr>
              <a:t>https://wesr.unep.org/</a:t>
            </a:r>
            <a:endParaRPr lang="en-US" dirty="0">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p:txBody>
      </p:sp>
      <p:sp>
        <p:nvSpPr>
          <p:cNvPr id="500" name="Google Shape;500;p22"/>
          <p:cNvSpPr txBox="1"/>
          <p:nvPr/>
        </p:nvSpPr>
        <p:spPr>
          <a:xfrm>
            <a:off x="0" y="2432523"/>
            <a:ext cx="3330925" cy="1938952"/>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buSzPts val="2000"/>
            </a:pPr>
            <a:r>
              <a:rPr lang="fr-FR" sz="2000" dirty="0">
                <a:solidFill>
                  <a:schemeClr val="dk1"/>
                </a:solidFill>
                <a:latin typeface="Open Sans"/>
                <a:ea typeface="Open Sans"/>
                <a:cs typeface="Open Sans"/>
                <a:sym typeface="Open Sans"/>
              </a:rPr>
              <a:t>Page de recherche pour Programme des Nations Unies pour l'environnement : situation de l'environnement mondial</a:t>
            </a:r>
            <a:endParaRPr sz="2000" dirty="0">
              <a:solidFill>
                <a:schemeClr val="dk1"/>
              </a:solidFill>
              <a:latin typeface="Open Sans"/>
              <a:ea typeface="Open Sans"/>
              <a:cs typeface="Open Sans"/>
              <a:sym typeface="Open Sans"/>
            </a:endParaRPr>
          </a:p>
        </p:txBody>
      </p:sp>
      <p:pic>
        <p:nvPicPr>
          <p:cNvPr id="6" name="Google Shape;521;p22">
            <a:extLst>
              <a:ext uri="{FF2B5EF4-FFF2-40B4-BE49-F238E27FC236}">
                <a16:creationId xmlns:a16="http://schemas.microsoft.com/office/drawing/2014/main" id="{D7010505-F1E0-42A8-94CF-1203A154888D}"/>
              </a:ext>
            </a:extLst>
          </p:cNvPr>
          <p:cNvPicPr preferRelativeResize="0"/>
          <p:nvPr/>
        </p:nvPicPr>
        <p:blipFill rotWithShape="1">
          <a:blip r:embed="rId3">
            <a:alphaModFix/>
          </a:blip>
          <a:srcRect/>
          <a:stretch/>
        </p:blipFill>
        <p:spPr>
          <a:xfrm>
            <a:off x="3345415" y="2880952"/>
            <a:ext cx="6559660" cy="3676974"/>
          </a:xfrm>
          <a:prstGeom prst="rect">
            <a:avLst/>
          </a:prstGeom>
          <a:noFill/>
          <a:ln>
            <a:noFill/>
          </a:ln>
        </p:spPr>
      </p:pic>
      <p:pic>
        <p:nvPicPr>
          <p:cNvPr id="7" name="Google Shape;522;p22">
            <a:extLst>
              <a:ext uri="{FF2B5EF4-FFF2-40B4-BE49-F238E27FC236}">
                <a16:creationId xmlns:a16="http://schemas.microsoft.com/office/drawing/2014/main" id="{52FE85EA-46F1-4A3D-A4F4-A6DA560BC83F}"/>
              </a:ext>
            </a:extLst>
          </p:cNvPr>
          <p:cNvPicPr preferRelativeResize="0"/>
          <p:nvPr/>
        </p:nvPicPr>
        <p:blipFill rotWithShape="1">
          <a:blip r:embed="rId4">
            <a:alphaModFix/>
          </a:blip>
          <a:srcRect/>
          <a:stretch/>
        </p:blipFill>
        <p:spPr>
          <a:xfrm>
            <a:off x="9919565" y="3983964"/>
            <a:ext cx="2272435" cy="2573962"/>
          </a:xfrm>
          <a:prstGeom prst="rect">
            <a:avLst/>
          </a:prstGeom>
          <a:noFill/>
          <a:ln>
            <a:noFill/>
          </a:ln>
        </p:spPr>
      </p:pic>
      <p:cxnSp>
        <p:nvCxnSpPr>
          <p:cNvPr id="8" name="Google Shape;523;p22">
            <a:extLst>
              <a:ext uri="{FF2B5EF4-FFF2-40B4-BE49-F238E27FC236}">
                <a16:creationId xmlns:a16="http://schemas.microsoft.com/office/drawing/2014/main" id="{9E66786B-4D23-403A-87B7-DEC522496F73}"/>
              </a:ext>
            </a:extLst>
          </p:cNvPr>
          <p:cNvCxnSpPr>
            <a:cxnSpLocks/>
          </p:cNvCxnSpPr>
          <p:nvPr/>
        </p:nvCxnSpPr>
        <p:spPr>
          <a:xfrm>
            <a:off x="10051005" y="3209284"/>
            <a:ext cx="792070" cy="713502"/>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3"/>
          <p:cNvSpPr txBox="1">
            <a:spLocks noGrp="1"/>
          </p:cNvSpPr>
          <p:nvPr>
            <p:ph type="title"/>
          </p:nvPr>
        </p:nvSpPr>
        <p:spPr>
          <a:xfrm>
            <a:off x="0" y="101320"/>
            <a:ext cx="8261683"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3200" dirty="0">
                <a:solidFill>
                  <a:srgbClr val="586F7C"/>
                </a:solidFill>
                <a:latin typeface="Open Sans"/>
                <a:ea typeface="Open Sans"/>
                <a:cs typeface="Open Sans"/>
                <a:sym typeface="Open Sans"/>
              </a:rPr>
              <a:t>Programme des Nations Unies pour l'environnement : situation de l'environnement mondial (suite)</a:t>
            </a:r>
            <a:endParaRPr sz="3150" dirty="0">
              <a:solidFill>
                <a:srgbClr val="586F7C"/>
              </a:solidFill>
              <a:latin typeface="Open Sans"/>
              <a:ea typeface="Open Sans"/>
              <a:cs typeface="Open Sans"/>
              <a:sym typeface="Open Sans"/>
            </a:endParaRPr>
          </a:p>
        </p:txBody>
      </p:sp>
      <p:graphicFrame>
        <p:nvGraphicFramePr>
          <p:cNvPr id="2" name="Tableau 1">
            <a:extLst>
              <a:ext uri="{FF2B5EF4-FFF2-40B4-BE49-F238E27FC236}">
                <a16:creationId xmlns:a16="http://schemas.microsoft.com/office/drawing/2014/main" id="{F79AE9CB-AB96-4232-9860-02C3D7E02641}"/>
              </a:ext>
            </a:extLst>
          </p:cNvPr>
          <p:cNvGraphicFramePr>
            <a:graphicFrameLocks noGrp="1"/>
          </p:cNvGraphicFramePr>
          <p:nvPr>
            <p:extLst>
              <p:ext uri="{D42A27DB-BD31-4B8C-83A1-F6EECF244321}">
                <p14:modId xmlns:p14="http://schemas.microsoft.com/office/powerpoint/2010/main" val="1995145645"/>
              </p:ext>
            </p:extLst>
          </p:nvPr>
        </p:nvGraphicFramePr>
        <p:xfrm>
          <a:off x="199053" y="1741170"/>
          <a:ext cx="11793894" cy="5116830"/>
        </p:xfrm>
        <a:graphic>
          <a:graphicData uri="http://schemas.openxmlformats.org/drawingml/2006/table">
            <a:tbl>
              <a:tblPr firstRow="1" firstCol="1" bandRow="1"/>
              <a:tblGrid>
                <a:gridCol w="2207288">
                  <a:extLst>
                    <a:ext uri="{9D8B030D-6E8A-4147-A177-3AD203B41FA5}">
                      <a16:colId xmlns:a16="http://schemas.microsoft.com/office/drawing/2014/main" val="4164335395"/>
                    </a:ext>
                  </a:extLst>
                </a:gridCol>
                <a:gridCol w="9586606">
                  <a:extLst>
                    <a:ext uri="{9D8B030D-6E8A-4147-A177-3AD203B41FA5}">
                      <a16:colId xmlns:a16="http://schemas.microsoft.com/office/drawing/2014/main" val="2843585605"/>
                    </a:ext>
                  </a:extLst>
                </a:gridCol>
              </a:tblGrid>
              <a:tr h="605066">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Fournisseur de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Programme des Nations unies pour l'environnement : Situation sur l'environnement mondial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125440"/>
                  </a:ext>
                </a:extLst>
              </a:tr>
              <a:tr h="1223867">
                <a:tc>
                  <a:txBody>
                    <a:bodyPr/>
                    <a:lstStyle/>
                    <a:p>
                      <a:pP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Type de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La plateforme de connaissances offre aux États membres des Nations unies un accès ouvert aux informations et aux connaissances sur l'environnement aux niveaux mondial, régional et national, ainsi qu'à la science citoyenne, aux communautés de pratique et aux études de cas.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791744"/>
                  </a:ext>
                </a:extLst>
              </a:tr>
              <a:tr h="605066">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Sources d'information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Les données et les connaissances nationales sont reliées à des portails de données ouvertes; les données sont récoltées sur les sites Web des pays.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903051"/>
                  </a:ext>
                </a:extLst>
              </a:tr>
              <a:tr h="914467">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Types de documents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Comprend du matériel pour l'évaluation et la prise de décision politique aux niveaux mondial, régional et national ; un service d'information sur les indicateurs et des données pour l'intelligence web, la science citoyenne et les médias sociaux.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0642916"/>
                  </a:ext>
                </a:extLst>
              </a:tr>
              <a:tr h="295666">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Texte intégral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Oui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765338"/>
                  </a:ext>
                </a:extLst>
              </a:tr>
              <a:tr h="605066">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Couverture du sujet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Analyses et résultats d'évaluation des facteurs environnementaux, sociaux et économiques connexes.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990378"/>
                  </a:ext>
                </a:extLst>
              </a:tr>
              <a:tr h="605066">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Données quantitatives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Plus de 3455 flux de données et 800 cartes provenant de 193 pays.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2998"/>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8"/>
          <p:cNvSpPr txBox="1">
            <a:spLocks noGrp="1"/>
          </p:cNvSpPr>
          <p:nvPr>
            <p:ph type="title"/>
          </p:nvPr>
        </p:nvSpPr>
        <p:spPr>
          <a:xfrm>
            <a:off x="160420" y="80052"/>
            <a:ext cx="76200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500" dirty="0" err="1">
                <a:solidFill>
                  <a:srgbClr val="586F7C"/>
                </a:solidFill>
                <a:latin typeface="Open Sans"/>
                <a:ea typeface="Open Sans"/>
                <a:cs typeface="Open Sans"/>
                <a:sym typeface="Open Sans"/>
              </a:rPr>
              <a:t>Organisation</a:t>
            </a:r>
            <a:r>
              <a:rPr lang="en-US" sz="3500" dirty="0">
                <a:solidFill>
                  <a:srgbClr val="586F7C"/>
                </a:solidFill>
                <a:latin typeface="Open Sans"/>
                <a:ea typeface="Open Sans"/>
                <a:cs typeface="Open Sans"/>
                <a:sym typeface="Open Sans"/>
              </a:rPr>
              <a:t> </a:t>
            </a:r>
            <a:r>
              <a:rPr lang="en-US" sz="3500" dirty="0" err="1">
                <a:solidFill>
                  <a:srgbClr val="586F7C"/>
                </a:solidFill>
                <a:latin typeface="Open Sans"/>
                <a:ea typeface="Open Sans"/>
                <a:cs typeface="Open Sans"/>
                <a:sym typeface="Open Sans"/>
              </a:rPr>
              <a:t>mondiale</a:t>
            </a:r>
            <a:r>
              <a:rPr lang="en-US" sz="3500" dirty="0">
                <a:solidFill>
                  <a:srgbClr val="586F7C"/>
                </a:solidFill>
                <a:latin typeface="Open Sans"/>
                <a:ea typeface="Open Sans"/>
                <a:cs typeface="Open Sans"/>
                <a:sym typeface="Open Sans"/>
              </a:rPr>
              <a:t> de </a:t>
            </a:r>
            <a:r>
              <a:rPr lang="en-US" sz="3500" dirty="0" err="1">
                <a:solidFill>
                  <a:srgbClr val="586F7C"/>
                </a:solidFill>
                <a:latin typeface="Open Sans"/>
                <a:ea typeface="Open Sans"/>
                <a:cs typeface="Open Sans"/>
                <a:sym typeface="Open Sans"/>
              </a:rPr>
              <a:t>l'environnement</a:t>
            </a:r>
            <a:r>
              <a:rPr lang="en-US" sz="3500" dirty="0">
                <a:solidFill>
                  <a:srgbClr val="586F7C"/>
                </a:solidFill>
                <a:latin typeface="Open Sans"/>
                <a:ea typeface="Open Sans"/>
                <a:cs typeface="Open Sans"/>
                <a:sym typeface="Open Sans"/>
              </a:rPr>
              <a:t>  (</a:t>
            </a:r>
            <a:r>
              <a:rPr lang="en-US" sz="3500" dirty="0" err="1">
                <a:solidFill>
                  <a:srgbClr val="586F7C"/>
                </a:solidFill>
                <a:latin typeface="Open Sans"/>
                <a:ea typeface="Open Sans"/>
                <a:cs typeface="Open Sans"/>
                <a:sym typeface="Open Sans"/>
              </a:rPr>
              <a:t>World.Org</a:t>
            </a:r>
            <a:r>
              <a:rPr lang="en-US" sz="3500" dirty="0">
                <a:solidFill>
                  <a:srgbClr val="586F7C"/>
                </a:solidFill>
                <a:latin typeface="Open Sans"/>
                <a:ea typeface="Open Sans"/>
                <a:cs typeface="Open Sans"/>
                <a:sym typeface="Open Sans"/>
              </a:rPr>
              <a:t>)</a:t>
            </a:r>
            <a:endParaRPr sz="3500" dirty="0">
              <a:solidFill>
                <a:srgbClr val="586F7C"/>
              </a:solidFill>
              <a:latin typeface="Open Sans"/>
              <a:ea typeface="Open Sans"/>
              <a:cs typeface="Open Sans"/>
              <a:sym typeface="Open Sans"/>
            </a:endParaRPr>
          </a:p>
        </p:txBody>
      </p:sp>
      <p:sp>
        <p:nvSpPr>
          <p:cNvPr id="515" name="Google Shape;515;p58"/>
          <p:cNvSpPr txBox="1">
            <a:spLocks noGrp="1"/>
          </p:cNvSpPr>
          <p:nvPr>
            <p:ph type="body" idx="1"/>
          </p:nvPr>
        </p:nvSpPr>
        <p:spPr>
          <a:xfrm>
            <a:off x="0" y="978538"/>
            <a:ext cx="9613800" cy="711126"/>
          </a:xfrm>
          <a:prstGeom prst="rect">
            <a:avLst/>
          </a:prstGeom>
          <a:noFill/>
          <a:ln>
            <a:noFill/>
          </a:ln>
        </p:spPr>
        <p:txBody>
          <a:bodyPr spcFirstLastPara="1" wrap="square" lIns="91425" tIns="45700" rIns="91425" bIns="45700" anchor="t" anchorCtr="0">
            <a:noAutofit/>
          </a:bodyPr>
          <a:lstStyle/>
          <a:p>
            <a:pPr marL="76200" lvl="0" indent="0">
              <a:buNone/>
            </a:pPr>
            <a:r>
              <a:rPr lang="en-US" dirty="0">
                <a:solidFill>
                  <a:schemeClr val="dk1"/>
                </a:solidFill>
                <a:latin typeface="Open Sans"/>
                <a:ea typeface="Open Sans"/>
                <a:cs typeface="Open Sans"/>
                <a:sym typeface="Open Sans"/>
              </a:rPr>
              <a:t>Disponible sur : </a:t>
            </a:r>
            <a:r>
              <a:rPr lang="en-US" u="sng"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http://www.world.org/weo/environment</a:t>
            </a: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p:txBody>
      </p:sp>
      <p:sp>
        <p:nvSpPr>
          <p:cNvPr id="516" name="Google Shape;516;p58"/>
          <p:cNvSpPr txBox="1"/>
          <p:nvPr/>
        </p:nvSpPr>
        <p:spPr>
          <a:xfrm>
            <a:off x="160420" y="3846296"/>
            <a:ext cx="3882191" cy="1015622"/>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buSzPts val="2000"/>
            </a:pPr>
            <a:r>
              <a:rPr lang="fr-FR" sz="2000" dirty="0">
                <a:solidFill>
                  <a:schemeClr val="dk1"/>
                </a:solidFill>
                <a:latin typeface="Open Sans"/>
                <a:ea typeface="Open Sans"/>
                <a:cs typeface="Open Sans"/>
                <a:sym typeface="Open Sans"/>
              </a:rPr>
              <a:t>Page de recherche pour </a:t>
            </a:r>
            <a:r>
              <a:rPr lang="en-US" sz="2000" dirty="0" err="1">
                <a:solidFill>
                  <a:schemeClr val="dk1"/>
                </a:solidFill>
                <a:latin typeface="Open Sans"/>
                <a:ea typeface="Open Sans"/>
                <a:cs typeface="Open Sans"/>
                <a:sym typeface="Open Sans"/>
              </a:rPr>
              <a:t>Organisation</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mondiale</a:t>
            </a:r>
            <a:r>
              <a:rPr lang="en-US" sz="2000" dirty="0">
                <a:solidFill>
                  <a:schemeClr val="dk1"/>
                </a:solidFill>
                <a:latin typeface="Open Sans"/>
                <a:ea typeface="Open Sans"/>
                <a:cs typeface="Open Sans"/>
                <a:sym typeface="Open Sans"/>
              </a:rPr>
              <a:t> de </a:t>
            </a:r>
            <a:r>
              <a:rPr lang="en-US" sz="2000" dirty="0" err="1">
                <a:solidFill>
                  <a:schemeClr val="dk1"/>
                </a:solidFill>
                <a:latin typeface="Open Sans"/>
                <a:ea typeface="Open Sans"/>
                <a:cs typeface="Open Sans"/>
                <a:sym typeface="Open Sans"/>
              </a:rPr>
              <a:t>l'environnement</a:t>
            </a:r>
            <a:r>
              <a:rPr lang="en-US" sz="2000" dirty="0">
                <a:solidFill>
                  <a:schemeClr val="dk1"/>
                </a:solidFill>
                <a:latin typeface="Open Sans"/>
                <a:ea typeface="Open Sans"/>
                <a:cs typeface="Open Sans"/>
                <a:sym typeface="Open Sans"/>
              </a:rPr>
              <a:t> (</a:t>
            </a:r>
            <a:r>
              <a:rPr lang="en-US" sz="2000" dirty="0" err="1">
                <a:solidFill>
                  <a:schemeClr val="dk1"/>
                </a:solidFill>
                <a:latin typeface="Open Sans"/>
                <a:ea typeface="Open Sans"/>
                <a:cs typeface="Open Sans"/>
                <a:sym typeface="Open Sans"/>
              </a:rPr>
              <a:t>World.Org</a:t>
            </a:r>
            <a:r>
              <a:rPr lang="en-US" sz="2000" dirty="0">
                <a:solidFill>
                  <a:schemeClr val="dk1"/>
                </a:solidFill>
                <a:latin typeface="Open Sans"/>
                <a:ea typeface="Open Sans"/>
                <a:cs typeface="Open Sans"/>
                <a:sym typeface="Open Sans"/>
              </a:rPr>
              <a:t>) </a:t>
            </a:r>
            <a:endParaRPr sz="2000" dirty="0">
              <a:solidFill>
                <a:schemeClr val="dk1"/>
              </a:solidFill>
              <a:latin typeface="Open Sans"/>
              <a:ea typeface="Open Sans"/>
              <a:cs typeface="Open Sans"/>
            </a:endParaRPr>
          </a:p>
        </p:txBody>
      </p:sp>
      <p:pic>
        <p:nvPicPr>
          <p:cNvPr id="6" name="Google Shape;540;p58">
            <a:extLst>
              <a:ext uri="{FF2B5EF4-FFF2-40B4-BE49-F238E27FC236}">
                <a16:creationId xmlns:a16="http://schemas.microsoft.com/office/drawing/2014/main" id="{8EB5F7EA-A63A-4EA5-9D15-2DE9A7EBFB69}"/>
              </a:ext>
            </a:extLst>
          </p:cNvPr>
          <p:cNvPicPr preferRelativeResize="0"/>
          <p:nvPr/>
        </p:nvPicPr>
        <p:blipFill rotWithShape="1">
          <a:blip r:embed="rId4">
            <a:alphaModFix/>
          </a:blip>
          <a:srcRect/>
          <a:stretch/>
        </p:blipFill>
        <p:spPr>
          <a:xfrm>
            <a:off x="3970420" y="1803586"/>
            <a:ext cx="7939730" cy="5002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lvl="0"/>
            <a:r>
              <a:rPr lang="fr-FR" sz="3600" dirty="0">
                <a:solidFill>
                  <a:srgbClr val="3F3F3F"/>
                </a:solidFill>
                <a:latin typeface="Open Sans"/>
                <a:ea typeface="Open Sans"/>
                <a:cs typeface="Open Sans"/>
                <a:sym typeface="Open Sans"/>
              </a:rPr>
              <a:t>Index environnemental</a:t>
            </a:r>
            <a:endParaRPr sz="3600" dirty="0">
              <a:solidFill>
                <a:srgbClr val="586F7C"/>
              </a:solidFill>
              <a:latin typeface="Open Sans"/>
              <a:ea typeface="Open Sans"/>
              <a:cs typeface="Open Sans"/>
              <a:sym typeface="Open Sans"/>
            </a:endParaRPr>
          </a:p>
        </p:txBody>
      </p:sp>
      <p:sp>
        <p:nvSpPr>
          <p:cNvPr id="109" name="Google Shape;109;p40"/>
          <p:cNvSpPr txBox="1">
            <a:spLocks noGrp="1"/>
          </p:cNvSpPr>
          <p:nvPr>
            <p:ph type="body" idx="1"/>
          </p:nvPr>
        </p:nvSpPr>
        <p:spPr>
          <a:xfrm>
            <a:off x="-83127" y="1636373"/>
            <a:ext cx="12562609" cy="4522200"/>
          </a:xfrm>
          <a:prstGeom prst="rect">
            <a:avLst/>
          </a:prstGeom>
          <a:noFill/>
          <a:ln>
            <a:noFill/>
          </a:ln>
        </p:spPr>
        <p:txBody>
          <a:bodyPr spcFirstLastPara="1" wrap="square" lIns="91425" tIns="45700" rIns="91425" bIns="45700" anchor="t" anchorCtr="0">
            <a:noAutofit/>
          </a:bodyPr>
          <a:lstStyle/>
          <a:p>
            <a:pPr marL="355600" lvl="0" indent="-342900">
              <a:lnSpc>
                <a:spcPct val="150000"/>
              </a:lnSpc>
              <a:spcBef>
                <a:spcPts val="0"/>
              </a:spcBef>
              <a:buClr>
                <a:schemeClr val="dk2"/>
              </a:buClr>
              <a:buSzPts val="2200"/>
            </a:pPr>
            <a:r>
              <a:rPr lang="fr-FR" sz="2200" dirty="0">
                <a:solidFill>
                  <a:schemeClr val="tx1">
                    <a:lumMod val="75000"/>
                    <a:lumOff val="25000"/>
                  </a:schemeClr>
                </a:solidFill>
                <a:latin typeface="Open Sans"/>
                <a:ea typeface="Open Sans"/>
                <a:cs typeface="Open Sans"/>
                <a:sym typeface="Open Sans"/>
              </a:rPr>
              <a:t>Cette base de données bibliographique </a:t>
            </a:r>
            <a:r>
              <a:rPr lang="fr-FR" sz="2200" b="1" dirty="0">
                <a:solidFill>
                  <a:schemeClr val="tx1">
                    <a:lumMod val="75000"/>
                    <a:lumOff val="25000"/>
                  </a:schemeClr>
                </a:solidFill>
                <a:latin typeface="Open Sans"/>
                <a:ea typeface="Open Sans"/>
                <a:cs typeface="Open Sans"/>
                <a:sym typeface="Open Sans"/>
              </a:rPr>
              <a:t>d'EBSCO Information Services </a:t>
            </a:r>
            <a:r>
              <a:rPr lang="fr-FR" sz="2200" dirty="0">
                <a:solidFill>
                  <a:schemeClr val="tx1">
                    <a:lumMod val="75000"/>
                    <a:lumOff val="25000"/>
                  </a:schemeClr>
                </a:solidFill>
                <a:latin typeface="Open Sans"/>
                <a:ea typeface="Open Sans"/>
                <a:cs typeface="Open Sans"/>
                <a:sym typeface="Open Sans"/>
              </a:rPr>
              <a:t>concerne les études environnementales et les disciplines connexes, notamment l'énergie, les études environnementales et le droit de l'environnement ; elle couvre des domaines de l'agriculture tels que l'écologie des écosystèmes, l'énergie, les sources d'énergie renouvelables, les ressources naturelles et bien d'autres encore.</a:t>
            </a:r>
          </a:p>
          <a:p>
            <a:pPr marL="355600" lvl="0" indent="-342900">
              <a:lnSpc>
                <a:spcPct val="150000"/>
              </a:lnSpc>
              <a:spcBef>
                <a:spcPts val="0"/>
              </a:spcBef>
              <a:buClr>
                <a:schemeClr val="dk2"/>
              </a:buClr>
              <a:buSzPts val="2200"/>
            </a:pPr>
            <a:r>
              <a:rPr lang="fr-FR" sz="2200" dirty="0">
                <a:solidFill>
                  <a:schemeClr val="tx1">
                    <a:lumMod val="75000"/>
                    <a:lumOff val="25000"/>
                  </a:schemeClr>
                </a:solidFill>
                <a:latin typeface="Open Sans"/>
                <a:ea typeface="Open Sans"/>
                <a:cs typeface="Open Sans"/>
                <a:sym typeface="Open Sans"/>
              </a:rPr>
              <a:t>Elle contient plus de </a:t>
            </a:r>
            <a:r>
              <a:rPr lang="fr-FR" sz="2200" b="1" dirty="0">
                <a:solidFill>
                  <a:schemeClr val="tx1">
                    <a:lumMod val="75000"/>
                    <a:lumOff val="25000"/>
                  </a:schemeClr>
                </a:solidFill>
                <a:latin typeface="Open Sans"/>
                <a:ea typeface="Open Sans"/>
                <a:cs typeface="Open Sans"/>
                <a:sym typeface="Open Sans"/>
              </a:rPr>
              <a:t>1505 revues indexées et résumées, dont 760 revues dont les références sont consultables</a:t>
            </a:r>
            <a:r>
              <a:rPr lang="fr-FR" sz="2200" dirty="0">
                <a:solidFill>
                  <a:schemeClr val="tx1">
                    <a:lumMod val="75000"/>
                    <a:lumOff val="25000"/>
                  </a:schemeClr>
                </a:solidFill>
                <a:latin typeface="Open Sans"/>
                <a:ea typeface="Open Sans"/>
                <a:cs typeface="Open Sans"/>
                <a:sym typeface="Open Sans"/>
              </a:rPr>
              <a:t>. </a:t>
            </a:r>
          </a:p>
          <a:p>
            <a:pPr marL="355600" lvl="0" indent="-342900">
              <a:lnSpc>
                <a:spcPct val="150000"/>
              </a:lnSpc>
              <a:spcBef>
                <a:spcPts val="0"/>
              </a:spcBef>
              <a:buClr>
                <a:schemeClr val="dk2"/>
              </a:buClr>
              <a:buSzPts val="2200"/>
            </a:pPr>
            <a:r>
              <a:rPr lang="fr-FR" sz="2200" dirty="0">
                <a:solidFill>
                  <a:schemeClr val="tx1">
                    <a:lumMod val="75000"/>
                    <a:lumOff val="25000"/>
                  </a:schemeClr>
                </a:solidFill>
                <a:latin typeface="Open Sans"/>
                <a:ea typeface="Open Sans"/>
                <a:cs typeface="Open Sans"/>
                <a:sym typeface="Open Sans"/>
              </a:rPr>
              <a:t>L'index environnemental (</a:t>
            </a:r>
            <a:r>
              <a:rPr lang="en-US" sz="2200" dirty="0">
                <a:solidFill>
                  <a:schemeClr val="tx1">
                    <a:lumMod val="75000"/>
                    <a:lumOff val="25000"/>
                  </a:schemeClr>
                </a:solidFill>
                <a:latin typeface="Open Sans"/>
                <a:ea typeface="Open Sans"/>
                <a:cs typeface="Open Sans"/>
                <a:sym typeface="Open Sans"/>
              </a:rPr>
              <a:t>Environmental Index) </a:t>
            </a:r>
            <a:r>
              <a:rPr lang="fr-FR" sz="2200" dirty="0">
                <a:solidFill>
                  <a:schemeClr val="tx1">
                    <a:lumMod val="75000"/>
                    <a:lumOff val="25000"/>
                  </a:schemeClr>
                </a:solidFill>
                <a:latin typeface="Open Sans"/>
                <a:ea typeface="Open Sans"/>
                <a:cs typeface="Open Sans"/>
                <a:sym typeface="Open Sans"/>
              </a:rPr>
              <a:t>fournit des </a:t>
            </a:r>
            <a:r>
              <a:rPr lang="fr-FR" sz="2200" b="1" dirty="0">
                <a:solidFill>
                  <a:schemeClr val="tx1">
                    <a:lumMod val="75000"/>
                    <a:lumOff val="25000"/>
                  </a:schemeClr>
                </a:solidFill>
                <a:latin typeface="Open Sans"/>
                <a:ea typeface="Open Sans"/>
                <a:cs typeface="Open Sans"/>
                <a:sym typeface="Open Sans"/>
              </a:rPr>
              <a:t>métadonnées</a:t>
            </a:r>
            <a:r>
              <a:rPr lang="fr-FR" sz="2200" dirty="0">
                <a:solidFill>
                  <a:schemeClr val="tx1">
                    <a:lumMod val="75000"/>
                    <a:lumOff val="25000"/>
                  </a:schemeClr>
                </a:solidFill>
                <a:latin typeface="Open Sans"/>
                <a:ea typeface="Open Sans"/>
                <a:cs typeface="Open Sans"/>
                <a:sym typeface="Open Sans"/>
              </a:rPr>
              <a:t> et ne contient que des liens vers certains </a:t>
            </a:r>
            <a:r>
              <a:rPr lang="fr-FR" sz="2200" b="1" dirty="0">
                <a:solidFill>
                  <a:schemeClr val="tx1">
                    <a:lumMod val="75000"/>
                    <a:lumOff val="25000"/>
                  </a:schemeClr>
                </a:solidFill>
                <a:latin typeface="Open Sans"/>
                <a:ea typeface="Open Sans"/>
                <a:cs typeface="Open Sans"/>
                <a:sym typeface="Open Sans"/>
              </a:rPr>
              <a:t>articles en texte intégral</a:t>
            </a:r>
            <a:r>
              <a:rPr lang="fr-FR" sz="2200" dirty="0">
                <a:solidFill>
                  <a:schemeClr val="tx1">
                    <a:lumMod val="75000"/>
                    <a:lumOff val="25000"/>
                  </a:schemeClr>
                </a:solidFill>
                <a:latin typeface="Open Sans"/>
                <a:ea typeface="Open Sans"/>
                <a:cs typeface="Open Sans"/>
                <a:sym typeface="Open Sans"/>
              </a:rPr>
              <a:t>. </a:t>
            </a:r>
            <a:endParaRPr dirty="0">
              <a:solidFill>
                <a:schemeClr val="tx1">
                  <a:lumMod val="75000"/>
                  <a:lumOff val="25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9"/>
          <p:cNvSpPr txBox="1">
            <a:spLocks noGrp="1"/>
          </p:cNvSpPr>
          <p:nvPr>
            <p:ph type="title"/>
          </p:nvPr>
        </p:nvSpPr>
        <p:spPr>
          <a:xfrm>
            <a:off x="1" y="437222"/>
            <a:ext cx="7620000"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en-US" sz="3500" dirty="0" err="1">
                <a:solidFill>
                  <a:srgbClr val="586F7C"/>
                </a:solidFill>
                <a:latin typeface="Open Sans"/>
                <a:ea typeface="Open Sans"/>
                <a:cs typeface="Open Sans"/>
                <a:sym typeface="Open Sans"/>
              </a:rPr>
              <a:t>Organisation</a:t>
            </a:r>
            <a:r>
              <a:rPr lang="en-US" sz="3500" dirty="0">
                <a:solidFill>
                  <a:srgbClr val="586F7C"/>
                </a:solidFill>
                <a:latin typeface="Open Sans"/>
                <a:ea typeface="Open Sans"/>
                <a:cs typeface="Open Sans"/>
                <a:sym typeface="Open Sans"/>
              </a:rPr>
              <a:t> </a:t>
            </a:r>
            <a:r>
              <a:rPr lang="en-US" sz="3500" dirty="0" err="1">
                <a:solidFill>
                  <a:srgbClr val="586F7C"/>
                </a:solidFill>
                <a:latin typeface="Open Sans"/>
                <a:ea typeface="Open Sans"/>
                <a:cs typeface="Open Sans"/>
                <a:sym typeface="Open Sans"/>
              </a:rPr>
              <a:t>mondiale</a:t>
            </a:r>
            <a:r>
              <a:rPr lang="en-US" sz="3500" dirty="0">
                <a:solidFill>
                  <a:srgbClr val="586F7C"/>
                </a:solidFill>
                <a:latin typeface="Open Sans"/>
                <a:ea typeface="Open Sans"/>
                <a:cs typeface="Open Sans"/>
                <a:sym typeface="Open Sans"/>
              </a:rPr>
              <a:t> de </a:t>
            </a:r>
            <a:r>
              <a:rPr lang="en-US" sz="3500" dirty="0" err="1">
                <a:solidFill>
                  <a:srgbClr val="586F7C"/>
                </a:solidFill>
                <a:latin typeface="Open Sans"/>
                <a:ea typeface="Open Sans"/>
                <a:cs typeface="Open Sans"/>
                <a:sym typeface="Open Sans"/>
              </a:rPr>
              <a:t>l'environnement</a:t>
            </a:r>
            <a:r>
              <a:rPr lang="en-US" sz="3500" dirty="0">
                <a:solidFill>
                  <a:srgbClr val="586F7C"/>
                </a:solidFill>
                <a:latin typeface="Open Sans"/>
                <a:ea typeface="Open Sans"/>
                <a:cs typeface="Open Sans"/>
                <a:sym typeface="Open Sans"/>
              </a:rPr>
              <a:t> (</a:t>
            </a:r>
            <a:r>
              <a:rPr lang="en-US" sz="3500" dirty="0" err="1">
                <a:solidFill>
                  <a:srgbClr val="586F7C"/>
                </a:solidFill>
                <a:latin typeface="Open Sans"/>
                <a:ea typeface="Open Sans"/>
                <a:cs typeface="Open Sans"/>
                <a:sym typeface="Open Sans"/>
              </a:rPr>
              <a:t>World.Org</a:t>
            </a:r>
            <a:r>
              <a:rPr lang="en-US" sz="3500" dirty="0">
                <a:solidFill>
                  <a:srgbClr val="586F7C"/>
                </a:solidFill>
                <a:latin typeface="Open Sans"/>
                <a:ea typeface="Open Sans"/>
                <a:cs typeface="Open Sans"/>
                <a:sym typeface="Open Sans"/>
              </a:rPr>
              <a:t>) - (suite)</a:t>
            </a:r>
            <a:endParaRPr sz="3500" dirty="0">
              <a:solidFill>
                <a:srgbClr val="586F7C"/>
              </a:solidFill>
              <a:latin typeface="Open Sans"/>
              <a:ea typeface="Open Sans"/>
              <a:cs typeface="Open Sans"/>
              <a:sym typeface="Open Sans"/>
            </a:endParaRPr>
          </a:p>
        </p:txBody>
      </p:sp>
      <p:graphicFrame>
        <p:nvGraphicFramePr>
          <p:cNvPr id="3" name="Tableau 2">
            <a:extLst>
              <a:ext uri="{FF2B5EF4-FFF2-40B4-BE49-F238E27FC236}">
                <a16:creationId xmlns:a16="http://schemas.microsoft.com/office/drawing/2014/main" id="{C7F29FFA-3271-4A96-A87E-B9B1A8EAD8F1}"/>
              </a:ext>
            </a:extLst>
          </p:cNvPr>
          <p:cNvGraphicFramePr>
            <a:graphicFrameLocks noGrp="1"/>
          </p:cNvGraphicFramePr>
          <p:nvPr>
            <p:extLst>
              <p:ext uri="{D42A27DB-BD31-4B8C-83A1-F6EECF244321}">
                <p14:modId xmlns:p14="http://schemas.microsoft.com/office/powerpoint/2010/main" val="2534415677"/>
              </p:ext>
            </p:extLst>
          </p:nvPr>
        </p:nvGraphicFramePr>
        <p:xfrm>
          <a:off x="419878" y="1875453"/>
          <a:ext cx="10151706" cy="4721290"/>
        </p:xfrm>
        <a:graphic>
          <a:graphicData uri="http://schemas.openxmlformats.org/drawingml/2006/table">
            <a:tbl>
              <a:tblPr firstRow="1" firstCol="1" bandRow="1"/>
              <a:tblGrid>
                <a:gridCol w="1899944">
                  <a:extLst>
                    <a:ext uri="{9D8B030D-6E8A-4147-A177-3AD203B41FA5}">
                      <a16:colId xmlns:a16="http://schemas.microsoft.com/office/drawing/2014/main" val="2300812503"/>
                    </a:ext>
                  </a:extLst>
                </a:gridCol>
                <a:gridCol w="8251762">
                  <a:extLst>
                    <a:ext uri="{9D8B030D-6E8A-4147-A177-3AD203B41FA5}">
                      <a16:colId xmlns:a16="http://schemas.microsoft.com/office/drawing/2014/main" val="12212875"/>
                    </a:ext>
                  </a:extLst>
                </a:gridCol>
              </a:tblGrid>
              <a:tr h="67447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Fournisseur de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Organisation mondiale de l'environnement (World.org)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691096"/>
                  </a:ext>
                </a:extLst>
              </a:tr>
              <a:tr h="67447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Type de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Portail avec de brèves annotations et des liens vers les "100 meilleurs sites sur l'environnement".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153365"/>
                  </a:ext>
                </a:extLst>
              </a:tr>
              <a:tr h="67447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Sources d'information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Organisation liée à l'environnement basée dans le monde entier et aux États-Unis.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698566"/>
                  </a:ext>
                </a:extLst>
              </a:tr>
              <a:tr h="67447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Types de documents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Multiples - chaque site contient divers types de documents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21703"/>
                  </a:ext>
                </a:extLst>
              </a:tr>
              <a:tr h="67447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Texte intégral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Liens vers les "100 principaux sites sur l'environnement" sélectionnés ; les sites individuels contiennent du matériel en texte intégral.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81928"/>
                  </a:ext>
                </a:extLst>
              </a:tr>
              <a:tr h="67447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Couverture du sujet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Plusieurs sujets liés à l'environnement pour chaque site lié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2269178"/>
                  </a:ext>
                </a:extLst>
              </a:tr>
              <a:tr h="67447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Données quantitatives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055307"/>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24"/>
          <p:cNvSpPr txBox="1">
            <a:spLocks noGrp="1"/>
          </p:cNvSpPr>
          <p:nvPr>
            <p:ph type="title"/>
          </p:nvPr>
        </p:nvSpPr>
        <p:spPr>
          <a:xfrm>
            <a:off x="0" y="93166"/>
            <a:ext cx="7620000"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500" dirty="0">
                <a:solidFill>
                  <a:srgbClr val="586F7C"/>
                </a:solidFill>
                <a:latin typeface="Open Sans"/>
                <a:ea typeface="Open Sans"/>
                <a:cs typeface="Open Sans"/>
                <a:sym typeface="Open Sans"/>
              </a:rPr>
              <a:t>Guide de recherche de la bibliothèque de l'université de </a:t>
            </a:r>
            <a:r>
              <a:rPr lang="fr-FR" sz="3500" dirty="0" err="1">
                <a:solidFill>
                  <a:srgbClr val="586F7C"/>
                </a:solidFill>
                <a:latin typeface="Open Sans"/>
                <a:ea typeface="Open Sans"/>
                <a:cs typeface="Open Sans"/>
                <a:sym typeface="Open Sans"/>
              </a:rPr>
              <a:t>Yalé</a:t>
            </a:r>
            <a:endParaRPr sz="3500" dirty="0">
              <a:solidFill>
                <a:srgbClr val="586F7C"/>
              </a:solidFill>
              <a:latin typeface="Open Sans"/>
              <a:ea typeface="Open Sans"/>
              <a:cs typeface="Open Sans"/>
              <a:sym typeface="Open Sans"/>
            </a:endParaRPr>
          </a:p>
        </p:txBody>
      </p:sp>
      <p:sp>
        <p:nvSpPr>
          <p:cNvPr id="531" name="Google Shape;531;p24"/>
          <p:cNvSpPr txBox="1">
            <a:spLocks noGrp="1"/>
          </p:cNvSpPr>
          <p:nvPr>
            <p:ph type="body" idx="1"/>
          </p:nvPr>
        </p:nvSpPr>
        <p:spPr>
          <a:xfrm>
            <a:off x="0" y="990281"/>
            <a:ext cx="9613800" cy="711126"/>
          </a:xfrm>
          <a:prstGeom prst="rect">
            <a:avLst/>
          </a:prstGeom>
          <a:noFill/>
          <a:ln>
            <a:noFill/>
          </a:ln>
        </p:spPr>
        <p:txBody>
          <a:bodyPr spcFirstLastPara="1" wrap="square" lIns="91425" tIns="45700" rIns="91425" bIns="45700" anchor="t" anchorCtr="0">
            <a:noAutofit/>
          </a:bodyPr>
          <a:lstStyle/>
          <a:p>
            <a:pPr marL="76200" lvl="0" indent="0">
              <a:buNone/>
            </a:pPr>
            <a:r>
              <a:rPr lang="en-US" dirty="0">
                <a:solidFill>
                  <a:schemeClr val="dk1"/>
                </a:solidFill>
                <a:latin typeface="Open Sans"/>
                <a:ea typeface="Open Sans"/>
                <a:cs typeface="Open Sans"/>
                <a:sym typeface="Open Sans"/>
              </a:rPr>
              <a:t>Disponible sur : </a:t>
            </a:r>
            <a:r>
              <a:rPr lang="en-US" u="sng" dirty="0">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https://guides.library.yale.edu/FESalumni</a:t>
            </a: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endParaRPr dirty="0">
              <a:solidFill>
                <a:schemeClr val="dk1"/>
              </a:solidFill>
              <a:latin typeface="Open Sans"/>
              <a:ea typeface="Open Sans"/>
              <a:cs typeface="Open Sans"/>
              <a:sym typeface="Open Sans"/>
            </a:endParaRPr>
          </a:p>
        </p:txBody>
      </p:sp>
      <p:sp>
        <p:nvSpPr>
          <p:cNvPr id="532" name="Google Shape;532;p24"/>
          <p:cNvSpPr txBox="1"/>
          <p:nvPr/>
        </p:nvSpPr>
        <p:spPr>
          <a:xfrm>
            <a:off x="160420" y="3846296"/>
            <a:ext cx="3882191" cy="1323399"/>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lvl="0">
              <a:buSzPts val="2000"/>
            </a:pPr>
            <a:r>
              <a:rPr lang="fr-FR" sz="2000" dirty="0">
                <a:solidFill>
                  <a:schemeClr val="dk1"/>
                </a:solidFill>
                <a:latin typeface="Open Sans"/>
                <a:ea typeface="Open Sans"/>
                <a:cs typeface="Open Sans"/>
                <a:sym typeface="Open Sans"/>
              </a:rPr>
              <a:t>Page de recherche pour Guide de recherche de la bibliothèque de l'université de </a:t>
            </a:r>
            <a:r>
              <a:rPr lang="fr-FR" sz="2000" dirty="0" err="1">
                <a:solidFill>
                  <a:schemeClr val="dk1"/>
                </a:solidFill>
                <a:latin typeface="Open Sans"/>
                <a:ea typeface="Open Sans"/>
                <a:cs typeface="Open Sans"/>
                <a:sym typeface="Open Sans"/>
              </a:rPr>
              <a:t>Yalé</a:t>
            </a:r>
            <a:endParaRPr sz="2000" dirty="0">
              <a:solidFill>
                <a:schemeClr val="dk1"/>
              </a:solidFill>
              <a:latin typeface="Open Sans"/>
              <a:ea typeface="Open Sans"/>
              <a:cs typeface="Open Sans"/>
            </a:endParaRPr>
          </a:p>
        </p:txBody>
      </p:sp>
      <p:pic>
        <p:nvPicPr>
          <p:cNvPr id="6" name="Google Shape;556;p24">
            <a:extLst>
              <a:ext uri="{FF2B5EF4-FFF2-40B4-BE49-F238E27FC236}">
                <a16:creationId xmlns:a16="http://schemas.microsoft.com/office/drawing/2014/main" id="{2115552F-4E09-471C-AAA8-CE8A990058F8}"/>
              </a:ext>
            </a:extLst>
          </p:cNvPr>
          <p:cNvPicPr preferRelativeResize="0"/>
          <p:nvPr/>
        </p:nvPicPr>
        <p:blipFill rotWithShape="1">
          <a:blip r:embed="rId4">
            <a:alphaModFix/>
          </a:blip>
          <a:srcRect/>
          <a:stretch/>
        </p:blipFill>
        <p:spPr>
          <a:xfrm>
            <a:off x="4215922" y="1807434"/>
            <a:ext cx="7866938" cy="498943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6"/>
          <p:cNvSpPr txBox="1">
            <a:spLocks noGrp="1"/>
          </p:cNvSpPr>
          <p:nvPr>
            <p:ph type="title"/>
          </p:nvPr>
        </p:nvSpPr>
        <p:spPr>
          <a:xfrm>
            <a:off x="0" y="437222"/>
            <a:ext cx="7735077" cy="10809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3500" dirty="0">
                <a:solidFill>
                  <a:srgbClr val="586F7C"/>
                </a:solidFill>
                <a:latin typeface="Open Sans"/>
                <a:ea typeface="Open Sans"/>
                <a:cs typeface="Open Sans"/>
                <a:sym typeface="Open Sans"/>
              </a:rPr>
              <a:t>Guide de recherche de la bibliothèque de l'université de Yale (suite)</a:t>
            </a:r>
            <a:endParaRPr sz="3500" dirty="0">
              <a:solidFill>
                <a:srgbClr val="586F7C"/>
              </a:solidFill>
              <a:latin typeface="Open Sans"/>
              <a:ea typeface="Open Sans"/>
              <a:cs typeface="Open Sans"/>
              <a:sym typeface="Open Sans"/>
            </a:endParaRPr>
          </a:p>
        </p:txBody>
      </p:sp>
      <p:graphicFrame>
        <p:nvGraphicFramePr>
          <p:cNvPr id="3" name="Tableau 2">
            <a:extLst>
              <a:ext uri="{FF2B5EF4-FFF2-40B4-BE49-F238E27FC236}">
                <a16:creationId xmlns:a16="http://schemas.microsoft.com/office/drawing/2014/main" id="{63A558C3-4D08-4D47-8943-0175436B016C}"/>
              </a:ext>
            </a:extLst>
          </p:cNvPr>
          <p:cNvGraphicFramePr>
            <a:graphicFrameLocks noGrp="1"/>
          </p:cNvGraphicFramePr>
          <p:nvPr>
            <p:extLst>
              <p:ext uri="{D42A27DB-BD31-4B8C-83A1-F6EECF244321}">
                <p14:modId xmlns:p14="http://schemas.microsoft.com/office/powerpoint/2010/main" val="1631651392"/>
              </p:ext>
            </p:extLst>
          </p:nvPr>
        </p:nvGraphicFramePr>
        <p:xfrm>
          <a:off x="783772" y="1726692"/>
          <a:ext cx="10207689" cy="4805172"/>
        </p:xfrm>
        <a:graphic>
          <a:graphicData uri="http://schemas.openxmlformats.org/drawingml/2006/table">
            <a:tbl>
              <a:tblPr firstRow="1" firstCol="1" bandRow="1"/>
              <a:tblGrid>
                <a:gridCol w="1910422">
                  <a:extLst>
                    <a:ext uri="{9D8B030D-6E8A-4147-A177-3AD203B41FA5}">
                      <a16:colId xmlns:a16="http://schemas.microsoft.com/office/drawing/2014/main" val="248639345"/>
                    </a:ext>
                  </a:extLst>
                </a:gridCol>
                <a:gridCol w="8297267">
                  <a:extLst>
                    <a:ext uri="{9D8B030D-6E8A-4147-A177-3AD203B41FA5}">
                      <a16:colId xmlns:a16="http://schemas.microsoft.com/office/drawing/2014/main" val="711675953"/>
                    </a:ext>
                  </a:extLst>
                </a:gridCol>
              </a:tblGrid>
              <a:tr h="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Fournisseur de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Bibliothèque de l'Université de Yale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7297003"/>
                  </a:ext>
                </a:extLst>
              </a:tr>
              <a:tr h="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Type de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Ce guide fournit des liens vers des ressources gratuites/en libre accès, axées sur la foresterie et les études environnementales ; il a été conçu à l'origine pour répondre aux besoins d'information des diplômés FES de l'université de Yale originaires de pays en développement et émergents.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2724557"/>
                  </a:ext>
                </a:extLst>
              </a:tr>
              <a:tr h="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Sources d'information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En tant que passerelle, le guide donne accès à de nombreux outils de ressources ; certains sont plus larges que la foresterie et les études environnementales.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273191"/>
                  </a:ext>
                </a:extLst>
              </a:tr>
              <a:tr h="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Types de documents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Multiples - chaque site propose différents types de ressources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118660"/>
                  </a:ext>
                </a:extLst>
              </a:tr>
              <a:tr h="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Couverture du sujet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Voir le type de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369860"/>
                  </a:ext>
                </a:extLst>
              </a:tr>
              <a:tr h="36830">
                <a:tc>
                  <a:txBody>
                    <a:bodyPr/>
                    <a:lstStyle/>
                    <a:p>
                      <a:pPr>
                        <a:lnSpc>
                          <a:spcPct val="107000"/>
                        </a:lnSpc>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Données quantitatives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820550"/>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4"/>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dirty="0">
                <a:solidFill>
                  <a:srgbClr val="586F7C"/>
                </a:solidFill>
                <a:latin typeface="Open Sans"/>
                <a:ea typeface="Open Sans"/>
                <a:cs typeface="Open Sans"/>
                <a:sym typeface="Open Sans"/>
              </a:rPr>
              <a:t>Résumé</a:t>
            </a:r>
            <a:endParaRPr dirty="0">
              <a:solidFill>
                <a:srgbClr val="586F7C"/>
              </a:solidFill>
              <a:latin typeface="Open Sans"/>
              <a:ea typeface="Open Sans"/>
              <a:cs typeface="Open Sans"/>
              <a:sym typeface="Open Sans"/>
            </a:endParaRPr>
          </a:p>
        </p:txBody>
      </p:sp>
      <p:sp>
        <p:nvSpPr>
          <p:cNvPr id="547" name="Google Shape;547;p64"/>
          <p:cNvSpPr txBox="1">
            <a:spLocks noGrp="1"/>
          </p:cNvSpPr>
          <p:nvPr>
            <p:ph type="body" idx="1"/>
          </p:nvPr>
        </p:nvSpPr>
        <p:spPr>
          <a:xfrm>
            <a:off x="0" y="1525556"/>
            <a:ext cx="12232433" cy="4882242"/>
          </a:xfrm>
          <a:prstGeom prst="rect">
            <a:avLst/>
          </a:prstGeom>
          <a:noFill/>
          <a:ln>
            <a:noFill/>
          </a:ln>
        </p:spPr>
        <p:txBody>
          <a:bodyPr spcFirstLastPara="1" wrap="square" lIns="91425" tIns="45700" rIns="91425" bIns="45700" anchor="t" anchorCtr="0">
            <a:noAutofit/>
          </a:bodyPr>
          <a:lstStyle/>
          <a:p>
            <a:pPr marL="355600" lvl="0" indent="-342900">
              <a:lnSpc>
                <a:spcPct val="150000"/>
              </a:lnSpc>
              <a:spcBef>
                <a:spcPts val="0"/>
              </a:spcBef>
              <a:buClr>
                <a:schemeClr val="dk2"/>
              </a:buClr>
              <a:buSzPts val="2200"/>
            </a:pPr>
            <a:r>
              <a:rPr lang="fr-FR" sz="2000" dirty="0">
                <a:solidFill>
                  <a:schemeClr val="dk1"/>
                </a:solidFill>
                <a:latin typeface="Open Sans"/>
                <a:ea typeface="Open Sans"/>
                <a:cs typeface="Open Sans"/>
                <a:sym typeface="Open Sans"/>
              </a:rPr>
              <a:t>Cette leçon s'est concentrée sur trois bases de données liées à l'environnement, à savoir l'Index de l'environnement, la Collection des sciences de l'environnement et les Monographies météorologiques y compris les revues de l'American </a:t>
            </a:r>
            <a:r>
              <a:rPr lang="fr-FR" sz="2000" dirty="0" err="1">
                <a:solidFill>
                  <a:schemeClr val="dk1"/>
                </a:solidFill>
                <a:latin typeface="Open Sans"/>
                <a:ea typeface="Open Sans"/>
                <a:cs typeface="Open Sans"/>
                <a:sym typeface="Open Sans"/>
              </a:rPr>
              <a:t>Meteolorogical</a:t>
            </a:r>
            <a:r>
              <a:rPr lang="fr-FR" sz="2000" dirty="0">
                <a:solidFill>
                  <a:schemeClr val="dk1"/>
                </a:solidFill>
                <a:latin typeface="Open Sans"/>
                <a:ea typeface="Open Sans"/>
                <a:cs typeface="Open Sans"/>
                <a:sym typeface="Open Sans"/>
              </a:rPr>
              <a:t> Society qui sont accessibles par le lien Bases de données à découvrir sur la page </a:t>
            </a:r>
            <a:r>
              <a:rPr lang="fr-FR" sz="2000" dirty="0">
                <a:solidFill>
                  <a:schemeClr val="tx1"/>
                </a:solidFill>
                <a:latin typeface="Open Sans"/>
                <a:ea typeface="Open Sans"/>
                <a:cs typeface="Open Sans"/>
                <a:sym typeface="Open Sans"/>
              </a:rPr>
              <a:t>de contenu unifié du portail</a:t>
            </a:r>
            <a:r>
              <a:rPr lang="en-US" sz="2000" dirty="0">
                <a:solidFill>
                  <a:schemeClr val="tx1"/>
                </a:solidFill>
                <a:latin typeface="Open Sans"/>
                <a:ea typeface="Open Sans"/>
                <a:cs typeface="Open Sans"/>
                <a:sym typeface="Open Sans"/>
              </a:rPr>
              <a:t>.  </a:t>
            </a:r>
            <a:endParaRPr sz="2000" dirty="0">
              <a:solidFill>
                <a:schemeClr val="tx1"/>
              </a:solidFill>
              <a:latin typeface="Open Sans"/>
              <a:ea typeface="Open Sans"/>
              <a:cs typeface="Open Sans"/>
              <a:sym typeface="Open Sans"/>
            </a:endParaRPr>
          </a:p>
          <a:p>
            <a:pPr marL="355600" lvl="0" indent="-342900">
              <a:lnSpc>
                <a:spcPct val="150000"/>
              </a:lnSpc>
              <a:spcBef>
                <a:spcPts val="0"/>
              </a:spcBef>
              <a:buClr>
                <a:schemeClr val="dk2"/>
              </a:buClr>
              <a:buSzPts val="2200"/>
            </a:pPr>
            <a:r>
              <a:rPr lang="fr-FR" sz="2000" dirty="0">
                <a:solidFill>
                  <a:schemeClr val="dk1"/>
                </a:solidFill>
                <a:latin typeface="Open Sans"/>
                <a:ea typeface="Open Sans"/>
                <a:cs typeface="Open Sans"/>
                <a:sym typeface="Open Sans"/>
              </a:rPr>
              <a:t>Cette leçon a exploré les moyens d'accéder à ces bases de données et d'y effectuer des recherches de manière efficace et effective, ainsi que la manière de créer des comptes d'utilisateur afin qu'un utilisateur puisse bénéficier de toutes les fonctionnalités des bases de données</a:t>
            </a:r>
            <a:r>
              <a:rPr lang="en-US" sz="2000" dirty="0">
                <a:solidFill>
                  <a:schemeClr val="dk1"/>
                </a:solidFill>
                <a:latin typeface="Open Sans"/>
                <a:ea typeface="Open Sans"/>
                <a:cs typeface="Open Sans"/>
                <a:sym typeface="Open Sans"/>
              </a:rPr>
              <a:t>.</a:t>
            </a:r>
            <a:endParaRPr dirty="0"/>
          </a:p>
          <a:p>
            <a:pPr marL="355600" lvl="0" indent="-342900">
              <a:lnSpc>
                <a:spcPct val="150000"/>
              </a:lnSpc>
              <a:spcBef>
                <a:spcPts val="0"/>
              </a:spcBef>
              <a:buClr>
                <a:schemeClr val="dk2"/>
              </a:buClr>
              <a:buSzPts val="2200"/>
            </a:pPr>
            <a:r>
              <a:rPr lang="fr-FR" sz="2000" dirty="0">
                <a:solidFill>
                  <a:schemeClr val="dk1"/>
                </a:solidFill>
                <a:latin typeface="Open Sans"/>
                <a:ea typeface="Open Sans"/>
                <a:cs typeface="Open Sans"/>
                <a:sym typeface="Open Sans"/>
              </a:rPr>
              <a:t>La leçon contient également des liens annotés vers des dépôts et des passerelles Internet qui élargissent l'accès aux informations environnementales pertinentes au-delà des ressources de Research4Life, avec un accent particulier sur les outils d'accès du Programme des Nations Unies pour l'environnement.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8"/>
          <p:cNvSpPr txBox="1">
            <a:spLocks noGrp="1"/>
          </p:cNvSpPr>
          <p:nvPr>
            <p:ph type="title"/>
          </p:nvPr>
        </p:nvSpPr>
        <p:spPr>
          <a:xfrm>
            <a:off x="426720" y="25434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err="1">
                <a:solidFill>
                  <a:srgbClr val="586F7C"/>
                </a:solidFill>
                <a:latin typeface="Open Sans"/>
                <a:ea typeface="Open Sans"/>
                <a:cs typeface="Open Sans"/>
                <a:sym typeface="Open Sans"/>
              </a:rPr>
              <a:t>Vous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êtes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invités</a:t>
            </a:r>
            <a:r>
              <a:rPr lang="en-US" dirty="0">
                <a:solidFill>
                  <a:srgbClr val="586F7C"/>
                </a:solidFill>
                <a:latin typeface="Open Sans"/>
                <a:ea typeface="Open Sans"/>
                <a:cs typeface="Open Sans"/>
                <a:sym typeface="Open Sans"/>
              </a:rPr>
              <a:t> à :</a:t>
            </a:r>
            <a:endParaRPr dirty="0">
              <a:solidFill>
                <a:srgbClr val="586F7C"/>
              </a:solidFill>
              <a:latin typeface="Open Sans"/>
              <a:ea typeface="Open Sans"/>
              <a:cs typeface="Open Sans"/>
              <a:sym typeface="Open Sans"/>
            </a:endParaRPr>
          </a:p>
        </p:txBody>
      </p:sp>
      <p:sp>
        <p:nvSpPr>
          <p:cNvPr id="411" name="Google Shape;411;p8"/>
          <p:cNvSpPr txBox="1">
            <a:spLocks noGrp="1"/>
          </p:cNvSpPr>
          <p:nvPr>
            <p:ph type="body" idx="1"/>
          </p:nvPr>
        </p:nvSpPr>
        <p:spPr>
          <a:xfrm>
            <a:off x="656074" y="2094525"/>
            <a:ext cx="11231126"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dirty="0" err="1">
                <a:solidFill>
                  <a:srgbClr val="586F7C"/>
                </a:solidFill>
                <a:latin typeface="Open Sans"/>
                <a:ea typeface="Open Sans"/>
                <a:cs typeface="Open Sans"/>
                <a:sym typeface="Open Sans"/>
              </a:rPr>
              <a:t>Visiter</a:t>
            </a:r>
            <a:r>
              <a:rPr lang="en-US" sz="2000" dirty="0">
                <a:solidFill>
                  <a:srgbClr val="586F7C"/>
                </a:solidFill>
                <a:latin typeface="Open Sans"/>
                <a:ea typeface="Open Sans"/>
                <a:cs typeface="Open Sans"/>
                <a:sym typeface="Open Sans"/>
              </a:rPr>
              <a:t> </a:t>
            </a:r>
            <a:r>
              <a:rPr lang="en-US" sz="2000" dirty="0" err="1">
                <a:solidFill>
                  <a:srgbClr val="586F7C"/>
                </a:solidFill>
                <a:latin typeface="Open Sans"/>
                <a:ea typeface="Open Sans"/>
                <a:cs typeface="Open Sans"/>
                <a:sym typeface="Open Sans"/>
              </a:rPr>
              <a:t>notre</a:t>
            </a:r>
            <a:r>
              <a:rPr lang="en-US" sz="2000" dirty="0">
                <a:solidFill>
                  <a:srgbClr val="586F7C"/>
                </a:solidFill>
                <a:latin typeface="Open Sans"/>
                <a:ea typeface="Open Sans"/>
                <a:cs typeface="Open Sans"/>
                <a:sym typeface="Open Sans"/>
              </a:rPr>
              <a:t> site web au lien </a:t>
            </a:r>
            <a:r>
              <a:rPr lang="en-US" sz="2000" dirty="0" err="1">
                <a:solidFill>
                  <a:srgbClr val="586F7C"/>
                </a:solidFill>
                <a:latin typeface="Open Sans"/>
                <a:ea typeface="Open Sans"/>
                <a:cs typeface="Open Sans"/>
                <a:sym typeface="Open Sans"/>
              </a:rPr>
              <a:t>suivant</a:t>
            </a:r>
            <a:r>
              <a:rPr lang="en-US" sz="2000" dirty="0">
                <a:solidFill>
                  <a:srgbClr val="586F7C"/>
                </a:solidFill>
                <a:latin typeface="Open Sans"/>
                <a:ea typeface="Open Sans"/>
                <a:cs typeface="Open Sans"/>
                <a:sym typeface="Open Sans"/>
              </a:rPr>
              <a:t>: </a:t>
            </a:r>
            <a:r>
              <a:rPr lang="en-US" sz="2000" dirty="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dirty="0">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a:solidFill>
                  <a:srgbClr val="586F7C"/>
                </a:solidFill>
                <a:latin typeface="Open Sans"/>
                <a:ea typeface="Open Sans"/>
                <a:cs typeface="Open Sans"/>
                <a:sym typeface="Open Sans"/>
              </a:rPr>
              <a:t>Nous </a:t>
            </a:r>
            <a:r>
              <a:rPr lang="en-US" sz="2000" dirty="0" err="1">
                <a:solidFill>
                  <a:srgbClr val="586F7C"/>
                </a:solidFill>
                <a:latin typeface="Open Sans"/>
                <a:ea typeface="Open Sans"/>
                <a:cs typeface="Open Sans"/>
                <a:sym typeface="Open Sans"/>
              </a:rPr>
              <a:t>contacter</a:t>
            </a:r>
            <a:r>
              <a:rPr lang="en-US" sz="2000" dirty="0">
                <a:solidFill>
                  <a:srgbClr val="586F7C"/>
                </a:solidFill>
                <a:latin typeface="Open Sans"/>
                <a:ea typeface="Open Sans"/>
                <a:cs typeface="Open Sans"/>
                <a:sym typeface="Open Sans"/>
              </a:rPr>
              <a:t> à </a:t>
            </a:r>
            <a:r>
              <a:rPr lang="en-US" sz="2000" dirty="0" err="1">
                <a:solidFill>
                  <a:srgbClr val="586F7C"/>
                </a:solidFill>
                <a:latin typeface="Open Sans"/>
                <a:ea typeface="Open Sans"/>
                <a:cs typeface="Open Sans"/>
                <a:sym typeface="Open Sans"/>
              </a:rPr>
              <a:t>l’adresse</a:t>
            </a:r>
            <a:r>
              <a:rPr lang="en-US" sz="2000" dirty="0">
                <a:solidFill>
                  <a:srgbClr val="586F7C"/>
                </a:solidFill>
                <a:latin typeface="Open Sans"/>
                <a:ea typeface="Open Sans"/>
                <a:cs typeface="Open Sans"/>
                <a:sym typeface="Open Sans"/>
              </a:rPr>
              <a:t> mail </a:t>
            </a:r>
            <a:r>
              <a:rPr lang="en-US" sz="2000" dirty="0" err="1">
                <a:solidFill>
                  <a:srgbClr val="586F7C"/>
                </a:solidFill>
                <a:latin typeface="Open Sans"/>
                <a:ea typeface="Open Sans"/>
                <a:cs typeface="Open Sans"/>
                <a:sym typeface="Open Sans"/>
              </a:rPr>
              <a:t>suivant</a:t>
            </a:r>
            <a:r>
              <a:rPr lang="en-US" sz="2000" dirty="0">
                <a:solidFill>
                  <a:srgbClr val="586F7C"/>
                </a:solidFill>
                <a:latin typeface="Open Sans"/>
                <a:ea typeface="Open Sans"/>
                <a:cs typeface="Open Sans"/>
                <a:sym typeface="Open Sans"/>
              </a:rPr>
              <a:t> : </a:t>
            </a:r>
            <a:r>
              <a:rPr lang="en-US" sz="2000" dirty="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dirty="0">
                <a:solidFill>
                  <a:srgbClr val="586F7C"/>
                </a:solidFill>
                <a:latin typeface="Open Sans"/>
                <a:ea typeface="Open Sans"/>
                <a:cs typeface="Open Sans"/>
                <a:sym typeface="Open Sans"/>
              </a:rPr>
              <a:t> </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Découvrir d'autres supports de formation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5"/>
              </a:rPr>
              <a:t>www.research4life.org/training</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Vous abonner à la newsletter de Research4Life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6"/>
              </a:rPr>
              <a:t>www.research4life.org/newsletter</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000" dirty="0">
                <a:solidFill>
                  <a:srgbClr val="586F7C"/>
                </a:solidFill>
                <a:latin typeface="Open Sans"/>
                <a:ea typeface="Open Sans"/>
                <a:cs typeface="Open Sans"/>
                <a:sym typeface="Open Sans"/>
              </a:rPr>
              <a:t>Consulter les vidéos de Research4Life </a:t>
            </a:r>
            <a:r>
              <a:rPr lang="en-US" sz="2000" dirty="0">
                <a:solidFill>
                  <a:srgbClr val="586F7C"/>
                </a:solidFill>
                <a:latin typeface="Open Sans"/>
                <a:ea typeface="Open Sans"/>
                <a:cs typeface="Open Sans"/>
                <a:sym typeface="Open Sans"/>
              </a:rPr>
              <a:t>[</a:t>
            </a:r>
            <a:r>
              <a:rPr lang="en-US" sz="2000" u="sng" dirty="0">
                <a:solidFill>
                  <a:schemeClr val="hlink"/>
                </a:solidFill>
                <a:latin typeface="Open Sans"/>
                <a:ea typeface="Open Sans"/>
                <a:cs typeface="Open Sans"/>
                <a:sym typeface="Open Sans"/>
                <a:hlinkClick r:id="rId7"/>
              </a:rPr>
              <a:t>https://bit.ly/2w3CU5C</a:t>
            </a:r>
            <a:r>
              <a:rPr lang="en-US" sz="2000" dirty="0">
                <a:solidFill>
                  <a:srgbClr val="586F7C"/>
                </a:solidFill>
                <a:latin typeface="Open Sans"/>
                <a:ea typeface="Open Sans"/>
                <a:cs typeface="Open Sans"/>
                <a:sym typeface="Open Sans"/>
              </a:rPr>
              <a:t>]</a:t>
            </a:r>
            <a:endParaRPr sz="2000" dirty="0">
              <a:solidFill>
                <a:srgbClr val="586F7C"/>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000" dirty="0">
                <a:solidFill>
                  <a:srgbClr val="586F7C"/>
                </a:solidFill>
                <a:latin typeface="Open Sans"/>
                <a:ea typeface="Open Sans"/>
                <a:cs typeface="Open Sans"/>
                <a:sym typeface="Open Sans"/>
              </a:rPr>
              <a:t>Nous </a:t>
            </a:r>
            <a:r>
              <a:rPr lang="en-US" sz="2000" dirty="0" err="1">
                <a:solidFill>
                  <a:srgbClr val="586F7C"/>
                </a:solidFill>
                <a:latin typeface="Open Sans"/>
                <a:ea typeface="Open Sans"/>
                <a:cs typeface="Open Sans"/>
                <a:sym typeface="Open Sans"/>
              </a:rPr>
              <a:t>suivre</a:t>
            </a:r>
            <a:r>
              <a:rPr lang="en-US" sz="2000" dirty="0">
                <a:solidFill>
                  <a:srgbClr val="586F7C"/>
                </a:solidFill>
                <a:latin typeface="Open Sans"/>
                <a:ea typeface="Open Sans"/>
                <a:cs typeface="Open Sans"/>
                <a:sym typeface="Open Sans"/>
              </a:rPr>
              <a:t> sur Twitter @r4lpartnership et Facebook @R4Lpartnership</a:t>
            </a:r>
            <a:endParaRPr sz="2000" dirty="0">
              <a:solidFill>
                <a:schemeClr val="dk1"/>
              </a:solidFill>
              <a:latin typeface="Open Sans"/>
              <a:ea typeface="Open Sans"/>
              <a:cs typeface="Open Sans"/>
              <a:sym typeface="Open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417" name="Google Shape;417;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418" name="Google Shape;418;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419" name="Google Shape;419;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420" name="Google Shape;420;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421" name="Google Shape;421;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lvl="0" algn="ctr">
              <a:buSzPts val="3000"/>
            </a:pPr>
            <a:r>
              <a:rPr lang="en-US" sz="3000" dirty="0">
                <a:solidFill>
                  <a:srgbClr val="F8981D"/>
                </a:solidFill>
                <a:latin typeface="Open Sans"/>
                <a:ea typeface="Open Sans"/>
                <a:cs typeface="Open Sans"/>
                <a:sym typeface="Open Sans"/>
              </a:rPr>
              <a:t>Pour plus </a:t>
            </a:r>
            <a:r>
              <a:rPr lang="en-US" sz="3000" dirty="0" err="1">
                <a:solidFill>
                  <a:srgbClr val="F8981D"/>
                </a:solidFill>
                <a:latin typeface="Open Sans"/>
                <a:ea typeface="Open Sans"/>
                <a:cs typeface="Open Sans"/>
                <a:sym typeface="Open Sans"/>
              </a:rPr>
              <a:t>d'informations</a:t>
            </a:r>
            <a:r>
              <a:rPr lang="en-US" sz="3000" dirty="0">
                <a:solidFill>
                  <a:srgbClr val="F8981D"/>
                </a:solidFill>
                <a:latin typeface="Open Sans"/>
                <a:ea typeface="Open Sans"/>
                <a:cs typeface="Open Sans"/>
                <a:sym typeface="Open Sans"/>
              </a:rPr>
              <a:t> sur </a:t>
            </a:r>
            <a:r>
              <a:rPr lang="en-US" sz="3000" b="0" i="0" u="none" strike="noStrike" cap="none" dirty="0">
                <a:solidFill>
                  <a:srgbClr val="F8981D"/>
                </a:solidFill>
                <a:latin typeface="Open Sans"/>
                <a:ea typeface="Open Sans"/>
                <a:cs typeface="Open Sans"/>
                <a:sym typeface="Open Sans"/>
              </a:rPr>
              <a:t>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422" name="Google Shape;422;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Open Sans"/>
                <a:ea typeface="Open Sans"/>
                <a:cs typeface="Open Sans"/>
                <a:sym typeface="Open Sans"/>
              </a:rPr>
              <a:t>Research4Life </a:t>
            </a:r>
            <a:r>
              <a:rPr lang="en-US" sz="1800" b="0" i="0" u="none" strike="noStrike" cap="none" dirty="0" err="1">
                <a:solidFill>
                  <a:schemeClr val="lt1"/>
                </a:solidFill>
                <a:latin typeface="Open Sans"/>
                <a:ea typeface="Open Sans"/>
                <a:cs typeface="Open Sans"/>
                <a:sym typeface="Open Sans"/>
              </a:rPr>
              <a:t>est</a:t>
            </a:r>
            <a:r>
              <a:rPr lang="en-US" sz="1800" b="0" i="0" u="none" strike="noStrike" cap="none" dirty="0">
                <a:solidFill>
                  <a:schemeClr val="lt1"/>
                </a:solidFill>
                <a:latin typeface="Open Sans"/>
                <a:ea typeface="Open Sans"/>
                <a:cs typeface="Open Sans"/>
                <a:sym typeface="Open Sans"/>
              </a:rPr>
              <a:t> un </a:t>
            </a:r>
            <a:r>
              <a:rPr lang="en-US" sz="1800" b="0" i="0" u="none" strike="noStrike" cap="none" dirty="0" err="1">
                <a:solidFill>
                  <a:schemeClr val="lt1"/>
                </a:solidFill>
                <a:latin typeface="Open Sans"/>
                <a:ea typeface="Open Sans"/>
                <a:cs typeface="Open Sans"/>
                <a:sym typeface="Open Sans"/>
              </a:rPr>
              <a:t>partenariat</a:t>
            </a:r>
            <a:r>
              <a:rPr lang="en-US" sz="1800" b="0" i="0" u="none" strike="noStrike" cap="none" dirty="0">
                <a:solidFill>
                  <a:schemeClr val="lt1"/>
                </a:solidFill>
                <a:latin typeface="Open Sans"/>
                <a:ea typeface="Open Sans"/>
                <a:cs typeface="Open Sans"/>
                <a:sym typeface="Open Sans"/>
              </a:rPr>
              <a:t> public-</a:t>
            </a:r>
            <a:r>
              <a:rPr lang="en-US" sz="1800" b="0" i="0" u="none" strike="noStrike" cap="none" dirty="0" err="1">
                <a:solidFill>
                  <a:schemeClr val="lt1"/>
                </a:solidFill>
                <a:latin typeface="Open Sans"/>
                <a:ea typeface="Open Sans"/>
                <a:cs typeface="Open Sans"/>
                <a:sym typeface="Open Sans"/>
              </a:rPr>
              <a:t>privé</a:t>
            </a:r>
            <a:r>
              <a:rPr lang="en-US" sz="1800" b="0" i="0" u="none" strike="noStrike" cap="none" dirty="0">
                <a:solidFill>
                  <a:schemeClr val="lt1"/>
                </a:solidFill>
                <a:latin typeface="Open Sans"/>
                <a:ea typeface="Open Sans"/>
                <a:cs typeface="Open Sans"/>
                <a:sym typeface="Open Sans"/>
              </a:rPr>
              <a:t> des cinq collections:</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2" name="Image 1">
            <a:extLst>
              <a:ext uri="{FF2B5EF4-FFF2-40B4-BE49-F238E27FC236}">
                <a16:creationId xmlns:a16="http://schemas.microsoft.com/office/drawing/2014/main" id="{153AE6C8-0968-4CF5-A04B-EEBEFEC5FA5D}"/>
              </a:ext>
            </a:extLst>
          </p:cNvPr>
          <p:cNvPicPr>
            <a:picLocks noChangeAspect="1"/>
          </p:cNvPicPr>
          <p:nvPr/>
        </p:nvPicPr>
        <p:blipFill>
          <a:blip r:embed="rId3"/>
          <a:stretch>
            <a:fillRect/>
          </a:stretch>
        </p:blipFill>
        <p:spPr>
          <a:xfrm>
            <a:off x="294290" y="2402962"/>
            <a:ext cx="1501270" cy="2179509"/>
          </a:xfrm>
          <a:prstGeom prst="rect">
            <a:avLst/>
          </a:prstGeom>
        </p:spPr>
      </p:pic>
      <p:sp>
        <p:nvSpPr>
          <p:cNvPr id="116" name="Google Shape;116;p4"/>
          <p:cNvSpPr txBox="1">
            <a:spLocks noGrp="1"/>
          </p:cNvSpPr>
          <p:nvPr>
            <p:ph type="title"/>
          </p:nvPr>
        </p:nvSpPr>
        <p:spPr>
          <a:xfrm>
            <a:off x="103350" y="261715"/>
            <a:ext cx="8216400" cy="1080900"/>
          </a:xfrm>
          <a:prstGeom prst="rect">
            <a:avLst/>
          </a:prstGeom>
          <a:noFill/>
          <a:ln>
            <a:noFill/>
          </a:ln>
        </p:spPr>
        <p:txBody>
          <a:bodyPr spcFirstLastPara="1" wrap="square" lIns="91425" tIns="45700" rIns="91425" bIns="45700" anchor="ctr" anchorCtr="0">
            <a:normAutofit/>
          </a:bodyPr>
          <a:lstStyle/>
          <a:p>
            <a:pPr lvl="0">
              <a:buSzPts val="3200"/>
            </a:pPr>
            <a:r>
              <a:rPr lang="fr-FR" sz="3200" dirty="0">
                <a:solidFill>
                  <a:srgbClr val="586F7C"/>
                </a:solidFill>
                <a:latin typeface="Open Sans"/>
                <a:ea typeface="Open Sans"/>
                <a:cs typeface="Open Sans"/>
                <a:sym typeface="Open Sans"/>
              </a:rPr>
              <a:t>Accès à l'index environnemental à partir du portail de contenu unifié R4L</a:t>
            </a:r>
            <a:endParaRPr sz="3200" dirty="0">
              <a:solidFill>
                <a:srgbClr val="586F7C"/>
              </a:solidFill>
              <a:latin typeface="Open Sans"/>
              <a:ea typeface="Open Sans"/>
              <a:cs typeface="Open Sans"/>
              <a:sym typeface="Open Sans"/>
            </a:endParaRPr>
          </a:p>
        </p:txBody>
      </p:sp>
      <p:sp>
        <p:nvSpPr>
          <p:cNvPr id="117" name="Google Shape;117;p4"/>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p:txBody>
      </p:sp>
      <p:sp>
        <p:nvSpPr>
          <p:cNvPr id="118" name="Google Shape;118;p4"/>
          <p:cNvSpPr/>
          <p:nvPr/>
        </p:nvSpPr>
        <p:spPr>
          <a:xfrm>
            <a:off x="357059" y="3429001"/>
            <a:ext cx="1157841" cy="233760"/>
          </a:xfrm>
          <a:prstGeom prst="rect">
            <a:avLst/>
          </a:prstGeom>
          <a:noFill/>
          <a:ln w="190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0" name="Google Shape;120;p4"/>
          <p:cNvSpPr txBox="1"/>
          <p:nvPr/>
        </p:nvSpPr>
        <p:spPr>
          <a:xfrm>
            <a:off x="294290" y="5448217"/>
            <a:ext cx="11355646" cy="1200288"/>
          </a:xfrm>
          <a:prstGeom prst="rect">
            <a:avLst/>
          </a:prstGeom>
          <a:noFill/>
          <a:ln>
            <a:noFill/>
          </a:ln>
        </p:spPr>
        <p:txBody>
          <a:bodyPr spcFirstLastPara="1" wrap="square" lIns="91425" tIns="45700" rIns="91425" bIns="45700" anchor="t" anchorCtr="0">
            <a:spAutoFit/>
          </a:bodyPr>
          <a:lstStyle/>
          <a:p>
            <a:pPr marL="76200" lvl="0" algn="just">
              <a:buClr>
                <a:schemeClr val="dk1"/>
              </a:buClr>
              <a:buSzPts val="2400"/>
            </a:pPr>
            <a:r>
              <a:rPr lang="fr-FR" sz="2400" dirty="0">
                <a:solidFill>
                  <a:schemeClr val="tx1">
                    <a:lumMod val="75000"/>
                    <a:lumOff val="25000"/>
                  </a:schemeClr>
                </a:solidFill>
                <a:latin typeface="Open Sans"/>
                <a:ea typeface="Open Sans"/>
                <a:cs typeface="Open Sans"/>
                <a:sym typeface="Open Sans"/>
              </a:rPr>
              <a:t>Pour accéder à la base de données, cliquez sur </a:t>
            </a:r>
            <a:r>
              <a:rPr lang="fr-FR" sz="2400" b="1" dirty="0">
                <a:solidFill>
                  <a:schemeClr val="tx1">
                    <a:lumMod val="75000"/>
                    <a:lumOff val="25000"/>
                  </a:schemeClr>
                </a:solidFill>
                <a:latin typeface="Open Sans"/>
                <a:ea typeface="Open Sans"/>
                <a:cs typeface="Open Sans"/>
                <a:sym typeface="Open Sans"/>
              </a:rPr>
              <a:t>Contenu/Bases de données </a:t>
            </a:r>
            <a:r>
              <a:rPr lang="fr-FR" sz="2400" dirty="0">
                <a:solidFill>
                  <a:schemeClr val="tx1">
                    <a:lumMod val="75000"/>
                    <a:lumOff val="25000"/>
                  </a:schemeClr>
                </a:solidFill>
                <a:latin typeface="Open Sans"/>
                <a:ea typeface="Open Sans"/>
                <a:cs typeface="Open Sans"/>
                <a:sym typeface="Open Sans"/>
              </a:rPr>
              <a:t>sur la page d'accueil du portail unifié Research4life ; cliquer sur E et sélectionnez </a:t>
            </a:r>
            <a:r>
              <a:rPr lang="fr-FR" sz="2400" b="1" dirty="0">
                <a:solidFill>
                  <a:schemeClr val="tx1">
                    <a:lumMod val="75000"/>
                    <a:lumOff val="25000"/>
                  </a:schemeClr>
                </a:solidFill>
                <a:latin typeface="Open Sans"/>
                <a:ea typeface="Open Sans"/>
                <a:cs typeface="Open Sans"/>
                <a:sym typeface="Open Sans"/>
              </a:rPr>
              <a:t>Index environnemental</a:t>
            </a:r>
            <a:r>
              <a:rPr lang="fr-FR" sz="2400" dirty="0">
                <a:solidFill>
                  <a:schemeClr val="tx1">
                    <a:lumMod val="75000"/>
                    <a:lumOff val="25000"/>
                  </a:schemeClr>
                </a:solidFill>
                <a:latin typeface="Open Sans"/>
                <a:ea typeface="Open Sans"/>
                <a:cs typeface="Open Sans"/>
                <a:sym typeface="Open Sans"/>
              </a:rPr>
              <a:t>.</a:t>
            </a:r>
            <a:endParaRPr sz="2400" b="0" i="0" u="none" strike="noStrike" cap="none" dirty="0">
              <a:solidFill>
                <a:schemeClr val="tx1">
                  <a:lumMod val="75000"/>
                  <a:lumOff val="25000"/>
                </a:schemeClr>
              </a:solidFill>
              <a:latin typeface="Arial"/>
              <a:ea typeface="Arial"/>
              <a:cs typeface="Arial"/>
              <a:sym typeface="Arial"/>
            </a:endParaRPr>
          </a:p>
        </p:txBody>
      </p:sp>
      <p:cxnSp>
        <p:nvCxnSpPr>
          <p:cNvPr id="122" name="Google Shape;122;p4"/>
          <p:cNvCxnSpPr>
            <a:cxnSpLocks/>
          </p:cNvCxnSpPr>
          <p:nvPr/>
        </p:nvCxnSpPr>
        <p:spPr>
          <a:xfrm flipV="1">
            <a:off x="1514901" y="2229853"/>
            <a:ext cx="2120623" cy="1360731"/>
          </a:xfrm>
          <a:prstGeom prst="straightConnector1">
            <a:avLst/>
          </a:prstGeom>
          <a:noFill/>
          <a:ln w="19050" cap="flat" cmpd="sng">
            <a:solidFill>
              <a:srgbClr val="00B050"/>
            </a:solidFill>
            <a:prstDash val="solid"/>
            <a:round/>
            <a:headEnd type="none" w="sm" len="sm"/>
            <a:tailEnd type="triangle" w="med" len="med"/>
          </a:ln>
        </p:spPr>
      </p:cxnSp>
      <p:pic>
        <p:nvPicPr>
          <p:cNvPr id="13" name="Google Shape;114;p4">
            <a:extLst>
              <a:ext uri="{FF2B5EF4-FFF2-40B4-BE49-F238E27FC236}">
                <a16:creationId xmlns:a16="http://schemas.microsoft.com/office/drawing/2014/main" id="{464CCAA5-C16F-4400-919B-458A94D9CF6D}"/>
              </a:ext>
            </a:extLst>
          </p:cNvPr>
          <p:cNvPicPr preferRelativeResize="0"/>
          <p:nvPr/>
        </p:nvPicPr>
        <p:blipFill rotWithShape="1">
          <a:blip r:embed="rId4">
            <a:alphaModFix/>
          </a:blip>
          <a:srcRect/>
          <a:stretch/>
        </p:blipFill>
        <p:spPr>
          <a:xfrm>
            <a:off x="3635524" y="1990288"/>
            <a:ext cx="6222356" cy="3411983"/>
          </a:xfrm>
          <a:prstGeom prst="rect">
            <a:avLst/>
          </a:prstGeom>
          <a:noFill/>
          <a:ln>
            <a:noFill/>
          </a:ln>
        </p:spPr>
      </p:pic>
      <p:cxnSp>
        <p:nvCxnSpPr>
          <p:cNvPr id="15" name="Google Shape;121;p4">
            <a:extLst>
              <a:ext uri="{FF2B5EF4-FFF2-40B4-BE49-F238E27FC236}">
                <a16:creationId xmlns:a16="http://schemas.microsoft.com/office/drawing/2014/main" id="{7C5C43D6-0EF7-4F49-89B9-2CAD583A5398}"/>
              </a:ext>
            </a:extLst>
          </p:cNvPr>
          <p:cNvCxnSpPr/>
          <p:nvPr/>
        </p:nvCxnSpPr>
        <p:spPr>
          <a:xfrm flipH="1">
            <a:off x="7075714" y="2852057"/>
            <a:ext cx="489857" cy="1088572"/>
          </a:xfrm>
          <a:prstGeom prst="straightConnector1">
            <a:avLst/>
          </a:prstGeom>
          <a:noFill/>
          <a:ln w="19050" cap="flat" cmpd="sng">
            <a:solidFill>
              <a:srgbClr val="00B050"/>
            </a:solidFill>
            <a:prstDash val="solid"/>
            <a:round/>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sp>
        <p:nvSpPr>
          <p:cNvPr id="129" name="Google Shape;129;g727b3dbef2_0_52"/>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en-US" dirty="0">
                <a:solidFill>
                  <a:srgbClr val="586F7C"/>
                </a:solidFill>
                <a:latin typeface="Open Sans"/>
                <a:ea typeface="Open Sans"/>
                <a:cs typeface="Open Sans"/>
                <a:sym typeface="Open Sans"/>
              </a:rPr>
              <a:t>Recherche dans </a:t>
            </a:r>
            <a:r>
              <a:rPr lang="fr-FR" dirty="0">
                <a:solidFill>
                  <a:srgbClr val="586F7C"/>
                </a:solidFill>
                <a:latin typeface="Open Sans"/>
                <a:ea typeface="Open Sans"/>
                <a:cs typeface="Open Sans"/>
                <a:sym typeface="Open Sans"/>
              </a:rPr>
              <a:t>Index environnemental </a:t>
            </a:r>
            <a:endParaRPr dirty="0">
              <a:solidFill>
                <a:srgbClr val="586F7C"/>
              </a:solidFill>
              <a:latin typeface="Open Sans"/>
              <a:ea typeface="Open Sans"/>
              <a:cs typeface="Open Sans"/>
              <a:sym typeface="Open Sans"/>
            </a:endParaRPr>
          </a:p>
        </p:txBody>
      </p:sp>
      <p:sp>
        <p:nvSpPr>
          <p:cNvPr id="130" name="Google Shape;130;g727b3dbef2_0_52"/>
          <p:cNvSpPr txBox="1">
            <a:spLocks noGrp="1"/>
          </p:cNvSpPr>
          <p:nvPr>
            <p:ph type="body" idx="1"/>
          </p:nvPr>
        </p:nvSpPr>
        <p:spPr>
          <a:xfrm>
            <a:off x="0" y="1833785"/>
            <a:ext cx="5241471" cy="4737562"/>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pPr>
            <a:r>
              <a:rPr lang="fr-FR" sz="1600" dirty="0">
                <a:solidFill>
                  <a:schemeClr val="tx1">
                    <a:lumMod val="75000"/>
                    <a:lumOff val="25000"/>
                  </a:schemeClr>
                </a:solidFill>
                <a:latin typeface="Open Sans"/>
                <a:ea typeface="Open Sans"/>
                <a:cs typeface="Open Sans"/>
                <a:sym typeface="Open Sans"/>
              </a:rPr>
              <a:t>La page par défaut de l'index environnemental affiche une </a:t>
            </a:r>
            <a:r>
              <a:rPr lang="fr-FR" sz="1600" b="1" dirty="0">
                <a:solidFill>
                  <a:schemeClr val="tx1">
                    <a:lumMod val="75000"/>
                    <a:lumOff val="25000"/>
                  </a:schemeClr>
                </a:solidFill>
                <a:latin typeface="Open Sans"/>
                <a:ea typeface="Open Sans"/>
                <a:cs typeface="Open Sans"/>
                <a:sym typeface="Open Sans"/>
              </a:rPr>
              <a:t>Recherche Avancée </a:t>
            </a:r>
            <a:r>
              <a:rPr lang="fr-FR" sz="1600" dirty="0">
                <a:solidFill>
                  <a:schemeClr val="tx1">
                    <a:lumMod val="75000"/>
                    <a:lumOff val="25000"/>
                  </a:schemeClr>
                </a:solidFill>
                <a:latin typeface="Open Sans"/>
                <a:ea typeface="Open Sans"/>
                <a:cs typeface="Open Sans"/>
                <a:sym typeface="Open Sans"/>
              </a:rPr>
              <a:t>où l'utilisateur peut saisir des mots-clés et appliquer différentes options de recherche.</a:t>
            </a:r>
            <a:endParaRPr lang="en-US" sz="1600" dirty="0">
              <a:solidFill>
                <a:schemeClr val="tx1">
                  <a:lumMod val="75000"/>
                  <a:lumOff val="25000"/>
                </a:schemeClr>
              </a:solidFill>
              <a:latin typeface="Open Sans"/>
              <a:ea typeface="Open Sans"/>
              <a:cs typeface="Open Sans"/>
              <a:sym typeface="Open Sans"/>
            </a:endParaRPr>
          </a:p>
          <a:p>
            <a:pPr marL="76200" lvl="0" indent="0">
              <a:lnSpc>
                <a:spcPct val="150000"/>
              </a:lnSpc>
              <a:buClr>
                <a:schemeClr val="dk1"/>
              </a:buClr>
              <a:buNone/>
            </a:pPr>
            <a:r>
              <a:rPr lang="fr-FR" sz="1600" dirty="0">
                <a:solidFill>
                  <a:schemeClr val="tx1">
                    <a:lumMod val="75000"/>
                    <a:lumOff val="25000"/>
                  </a:schemeClr>
                </a:solidFill>
                <a:latin typeface="Open Sans"/>
                <a:ea typeface="Open Sans"/>
                <a:cs typeface="Open Sans"/>
                <a:sym typeface="Open Sans"/>
              </a:rPr>
              <a:t>*Notez que les utilisateurs doivent être connectés pour avoir accès à la base de données.</a:t>
            </a:r>
            <a:endParaRPr lang="en-US" sz="1600" dirty="0">
              <a:solidFill>
                <a:schemeClr val="tx1">
                  <a:lumMod val="75000"/>
                  <a:lumOff val="25000"/>
                </a:schemeClr>
              </a:solidFill>
            </a:endParaRPr>
          </a:p>
          <a:p>
            <a:pPr lvl="0">
              <a:lnSpc>
                <a:spcPct val="150000"/>
              </a:lnSpc>
              <a:buClr>
                <a:schemeClr val="dk1"/>
              </a:buClr>
            </a:pPr>
            <a:r>
              <a:rPr lang="fr-FR" sz="1600" dirty="0">
                <a:solidFill>
                  <a:schemeClr val="tx1">
                    <a:lumMod val="75000"/>
                    <a:lumOff val="25000"/>
                  </a:schemeClr>
                </a:solidFill>
                <a:latin typeface="Open Sans"/>
                <a:ea typeface="Open Sans"/>
                <a:cs typeface="Open Sans"/>
                <a:sym typeface="Open Sans"/>
              </a:rPr>
              <a:t>Saisissez les mots-clés de recherche "pollution de l'air" ET "pays en développement" (</a:t>
            </a:r>
            <a:r>
              <a:rPr lang="en-US" sz="1600" dirty="0">
                <a:solidFill>
                  <a:schemeClr val="tx1">
                    <a:lumMod val="75000"/>
                    <a:lumOff val="25000"/>
                  </a:schemeClr>
                </a:solidFill>
                <a:latin typeface="Open Sans"/>
                <a:ea typeface="Open Sans"/>
                <a:cs typeface="Open Sans"/>
                <a:sym typeface="Open Sans"/>
              </a:rPr>
              <a:t>“</a:t>
            </a:r>
            <a:r>
              <a:rPr lang="en-US" sz="1600" b="1" dirty="0">
                <a:solidFill>
                  <a:schemeClr val="tx1">
                    <a:lumMod val="75000"/>
                    <a:lumOff val="25000"/>
                  </a:schemeClr>
                </a:solidFill>
                <a:latin typeface="Open Sans"/>
                <a:ea typeface="Open Sans"/>
                <a:cs typeface="Open Sans"/>
                <a:sym typeface="Open Sans"/>
              </a:rPr>
              <a:t>air pollution</a:t>
            </a:r>
            <a:r>
              <a:rPr lang="en-US" sz="1600" dirty="0">
                <a:solidFill>
                  <a:schemeClr val="tx1">
                    <a:lumMod val="75000"/>
                    <a:lumOff val="25000"/>
                  </a:schemeClr>
                </a:solidFill>
                <a:latin typeface="Open Sans"/>
                <a:ea typeface="Open Sans"/>
                <a:cs typeface="Open Sans"/>
                <a:sym typeface="Open Sans"/>
              </a:rPr>
              <a:t>” AND “</a:t>
            </a:r>
            <a:r>
              <a:rPr lang="en-US" sz="1600" b="1" dirty="0">
                <a:solidFill>
                  <a:schemeClr val="tx1">
                    <a:lumMod val="75000"/>
                    <a:lumOff val="25000"/>
                  </a:schemeClr>
                </a:solidFill>
                <a:latin typeface="Open Sans"/>
                <a:ea typeface="Open Sans"/>
                <a:cs typeface="Open Sans"/>
                <a:sym typeface="Open Sans"/>
              </a:rPr>
              <a:t>developing countries</a:t>
            </a:r>
            <a:r>
              <a:rPr lang="en-US" sz="1600" dirty="0">
                <a:solidFill>
                  <a:schemeClr val="tx1">
                    <a:lumMod val="75000"/>
                    <a:lumOff val="25000"/>
                  </a:schemeClr>
                </a:solidFill>
                <a:latin typeface="Open Sans"/>
                <a:ea typeface="Open Sans"/>
                <a:cs typeface="Open Sans"/>
                <a:sym typeface="Open Sans"/>
              </a:rPr>
              <a:t>”)  </a:t>
            </a:r>
            <a:r>
              <a:rPr lang="fr-FR" sz="1600" dirty="0">
                <a:solidFill>
                  <a:schemeClr val="tx1">
                    <a:lumMod val="75000"/>
                    <a:lumOff val="25000"/>
                  </a:schemeClr>
                </a:solidFill>
                <a:latin typeface="Open Sans"/>
                <a:ea typeface="Open Sans"/>
                <a:cs typeface="Open Sans"/>
                <a:sym typeface="Open Sans"/>
              </a:rPr>
              <a:t>et cliquez sur </a:t>
            </a:r>
            <a:r>
              <a:rPr lang="fr-FR" sz="1600" b="1" dirty="0">
                <a:solidFill>
                  <a:schemeClr val="tx1">
                    <a:lumMod val="75000"/>
                    <a:lumOff val="25000"/>
                  </a:schemeClr>
                </a:solidFill>
                <a:latin typeface="Open Sans"/>
                <a:ea typeface="Open Sans"/>
                <a:cs typeface="Open Sans"/>
                <a:sym typeface="Open Sans"/>
              </a:rPr>
              <a:t>Rechercher (</a:t>
            </a:r>
            <a:r>
              <a:rPr lang="en-US" sz="1600" b="1" dirty="0">
                <a:solidFill>
                  <a:schemeClr val="tx1">
                    <a:lumMod val="75000"/>
                    <a:lumOff val="25000"/>
                  </a:schemeClr>
                </a:solidFill>
                <a:latin typeface="Open Sans"/>
                <a:ea typeface="Open Sans"/>
                <a:cs typeface="Open Sans"/>
                <a:sym typeface="Open Sans"/>
              </a:rPr>
              <a:t>Search)</a:t>
            </a:r>
            <a:r>
              <a:rPr lang="fr-FR" sz="1600" dirty="0">
                <a:solidFill>
                  <a:schemeClr val="tx1">
                    <a:lumMod val="75000"/>
                    <a:lumOff val="25000"/>
                  </a:schemeClr>
                </a:solidFill>
                <a:latin typeface="Open Sans"/>
                <a:ea typeface="Open Sans"/>
                <a:cs typeface="Open Sans"/>
                <a:sym typeface="Open Sans"/>
              </a:rPr>
              <a:t>. </a:t>
            </a:r>
            <a:endParaRPr lang="en-US" sz="1600" b="1" dirty="0">
              <a:solidFill>
                <a:schemeClr val="tx1">
                  <a:lumMod val="75000"/>
                  <a:lumOff val="25000"/>
                </a:schemeClr>
              </a:solidFill>
              <a:latin typeface="Open Sans"/>
              <a:ea typeface="Open Sans"/>
              <a:cs typeface="Open Sans"/>
              <a:sym typeface="Open Sans"/>
            </a:endParaRPr>
          </a:p>
        </p:txBody>
      </p:sp>
      <p:grpSp>
        <p:nvGrpSpPr>
          <p:cNvPr id="3" name="Groupe 2">
            <a:extLst>
              <a:ext uri="{FF2B5EF4-FFF2-40B4-BE49-F238E27FC236}">
                <a16:creationId xmlns:a16="http://schemas.microsoft.com/office/drawing/2014/main" id="{8A33498F-AB73-41F3-B148-1250AB6BAFED}"/>
              </a:ext>
            </a:extLst>
          </p:cNvPr>
          <p:cNvGrpSpPr/>
          <p:nvPr/>
        </p:nvGrpSpPr>
        <p:grpSpPr>
          <a:xfrm>
            <a:off x="5320700" y="2182647"/>
            <a:ext cx="6777782" cy="3655559"/>
            <a:chOff x="5414218" y="2161865"/>
            <a:chExt cx="6777782" cy="3655559"/>
          </a:xfrm>
        </p:grpSpPr>
        <p:pic>
          <p:nvPicPr>
            <p:cNvPr id="131" name="Google Shape;131;g727b3dbef2_0_52" descr="https://lh5.googleusercontent.com/oa0SvLMb3KegKVe0ATfYlZ8fqhk8tsdYikzGNPZDjuhghSqpNfr4rAscEYFK4bQG3ik6ysXmd7lnQ7-VyeTdEvckI_iHmNGzTeifYOpQrDFnwkkSj4GngxakhrUbI2JbNcmohGg"/>
            <p:cNvPicPr preferRelativeResize="0"/>
            <p:nvPr/>
          </p:nvPicPr>
          <p:blipFill rotWithShape="1">
            <a:blip r:embed="rId3">
              <a:alphaModFix/>
            </a:blip>
            <a:srcRect/>
            <a:stretch/>
          </p:blipFill>
          <p:spPr>
            <a:xfrm>
              <a:off x="5414218" y="2161865"/>
              <a:ext cx="6777782" cy="3655559"/>
            </a:xfrm>
            <a:prstGeom prst="rect">
              <a:avLst/>
            </a:prstGeom>
            <a:noFill/>
            <a:ln>
              <a:noFill/>
            </a:ln>
          </p:spPr>
        </p:pic>
        <p:sp>
          <p:nvSpPr>
            <p:cNvPr id="2" name="ZoneTexte 1">
              <a:extLst>
                <a:ext uri="{FF2B5EF4-FFF2-40B4-BE49-F238E27FC236}">
                  <a16:creationId xmlns:a16="http://schemas.microsoft.com/office/drawing/2014/main" id="{842DA4E4-7496-42B5-BF55-13724566409B}"/>
                </a:ext>
              </a:extLst>
            </p:cNvPr>
            <p:cNvSpPr txBox="1"/>
            <p:nvPr/>
          </p:nvSpPr>
          <p:spPr>
            <a:xfrm>
              <a:off x="9871365" y="2556164"/>
              <a:ext cx="2015835" cy="1015663"/>
            </a:xfrm>
            <a:prstGeom prst="rect">
              <a:avLst/>
            </a:prstGeom>
            <a:solidFill>
              <a:srgbClr val="FFFF00"/>
            </a:solidFill>
            <a:ln w="28575">
              <a:solidFill>
                <a:srgbClr val="00B050"/>
              </a:solidFill>
            </a:ln>
          </p:spPr>
          <p:txBody>
            <a:bodyPr wrap="square" rtlCol="0">
              <a:spAutoFit/>
            </a:bodyPr>
            <a:lstStyle/>
            <a:p>
              <a:r>
                <a:rPr lang="fr-FR" sz="1200" b="1" dirty="0">
                  <a:highlight>
                    <a:srgbClr val="FFFF00"/>
                  </a:highlight>
                </a:rPr>
                <a:t>L'hôte EBSCO </a:t>
              </a:r>
              <a:r>
                <a:rPr lang="fr-FR" sz="1200" dirty="0">
                  <a:highlight>
                    <a:srgbClr val="FFFF00"/>
                  </a:highlight>
                </a:rPr>
                <a:t>note que </a:t>
              </a:r>
              <a:r>
                <a:rPr lang="fr-FR" sz="1200" b="1" dirty="0">
                  <a:highlight>
                    <a:srgbClr val="FFFF00"/>
                  </a:highlight>
                </a:rPr>
                <a:t>RESERACH4LIFE</a:t>
              </a:r>
              <a:r>
                <a:rPr lang="fr-FR" sz="1200" dirty="0">
                  <a:highlight>
                    <a:srgbClr val="FFFF00"/>
                  </a:highlight>
                </a:rPr>
                <a:t> est un client et que l'utilisateur a accès à la </a:t>
              </a:r>
              <a:r>
                <a:rPr lang="fr-FR" sz="1200" b="1" dirty="0">
                  <a:highlight>
                    <a:srgbClr val="FFFF00"/>
                  </a:highlight>
                </a:rPr>
                <a:t>base de données.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lvl="0">
              <a:buClr>
                <a:srgbClr val="586F7C"/>
              </a:buClr>
              <a:buSzPts val="3700"/>
            </a:pPr>
            <a:r>
              <a:rPr lang="fr-FR" sz="3200" dirty="0">
                <a:solidFill>
                  <a:srgbClr val="586F7C"/>
                </a:solidFill>
                <a:latin typeface="Open Sans"/>
                <a:ea typeface="Open Sans"/>
                <a:cs typeface="Open Sans"/>
                <a:sym typeface="Open Sans"/>
              </a:rPr>
              <a:t>Page de résultats de la recherche de l'index environnemental</a:t>
            </a:r>
            <a:endParaRPr sz="3200" dirty="0">
              <a:solidFill>
                <a:srgbClr val="586F7C"/>
              </a:solidFill>
              <a:latin typeface="Open Sans"/>
              <a:ea typeface="Open Sans"/>
              <a:cs typeface="Open Sans"/>
              <a:sym typeface="Open Sans"/>
            </a:endParaRPr>
          </a:p>
        </p:txBody>
      </p:sp>
      <p:sp>
        <p:nvSpPr>
          <p:cNvPr id="137" name="Google Shape;137;p5"/>
          <p:cNvSpPr txBox="1">
            <a:spLocks noGrp="1"/>
          </p:cNvSpPr>
          <p:nvPr>
            <p:ph type="body" idx="1"/>
          </p:nvPr>
        </p:nvSpPr>
        <p:spPr>
          <a:xfrm>
            <a:off x="0" y="1908166"/>
            <a:ext cx="5278582" cy="4737562"/>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000" dirty="0">
                <a:solidFill>
                  <a:srgbClr val="3F3F3F"/>
                </a:solidFill>
                <a:latin typeface="Open Sans"/>
                <a:ea typeface="Open Sans"/>
                <a:cs typeface="Open Sans"/>
                <a:sym typeface="Open Sans"/>
              </a:rPr>
              <a:t>Après avoir cliqué sur le bouton "Recherche "  (</a:t>
            </a:r>
            <a:r>
              <a:rPr lang="en-US" sz="2000" b="1" dirty="0">
                <a:solidFill>
                  <a:srgbClr val="3F3F3F"/>
                </a:solidFill>
                <a:latin typeface="Open Sans"/>
                <a:ea typeface="Open Sans"/>
                <a:cs typeface="Open Sans"/>
                <a:sym typeface="Open Sans"/>
              </a:rPr>
              <a:t>Search)</a:t>
            </a:r>
            <a:r>
              <a:rPr lang="fr-FR" sz="2000" dirty="0">
                <a:solidFill>
                  <a:srgbClr val="3F3F3F"/>
                </a:solidFill>
                <a:latin typeface="Open Sans"/>
                <a:ea typeface="Open Sans"/>
                <a:cs typeface="Open Sans"/>
                <a:sym typeface="Open Sans"/>
              </a:rPr>
              <a:t>, les résultats s'affichent. </a:t>
            </a:r>
          </a:p>
          <a:p>
            <a:pPr lvl="0">
              <a:lnSpc>
                <a:spcPct val="100000"/>
              </a:lnSpc>
              <a:buClr>
                <a:schemeClr val="dk1"/>
              </a:buClr>
            </a:pPr>
            <a:r>
              <a:rPr lang="en-US" sz="2000" dirty="0">
                <a:solidFill>
                  <a:srgbClr val="3F3F3F"/>
                </a:solidFill>
                <a:latin typeface="Open Sans"/>
                <a:ea typeface="Open Sans"/>
                <a:cs typeface="Open Sans"/>
                <a:sym typeface="Open Sans"/>
              </a:rPr>
              <a:t>A </a:t>
            </a:r>
            <a:r>
              <a:rPr lang="en-US" sz="2000" dirty="0" err="1">
                <a:solidFill>
                  <a:srgbClr val="3F3F3F"/>
                </a:solidFill>
                <a:latin typeface="Open Sans"/>
                <a:ea typeface="Open Sans"/>
                <a:cs typeface="Open Sans"/>
                <a:sym typeface="Open Sans"/>
              </a:rPr>
              <a:t>partir</a:t>
            </a:r>
            <a:r>
              <a:rPr lang="en-US" sz="2000" dirty="0">
                <a:solidFill>
                  <a:srgbClr val="3F3F3F"/>
                </a:solidFill>
                <a:latin typeface="Open Sans"/>
                <a:ea typeface="Open Sans"/>
                <a:cs typeface="Open Sans"/>
                <a:sym typeface="Open Sans"/>
              </a:rPr>
              <a:t> des mots-</a:t>
            </a:r>
            <a:r>
              <a:rPr lang="en-US" sz="2000" dirty="0" err="1">
                <a:solidFill>
                  <a:srgbClr val="3F3F3F"/>
                </a:solidFill>
                <a:latin typeface="Open Sans"/>
                <a:ea typeface="Open Sans"/>
                <a:cs typeface="Open Sans"/>
                <a:sym typeface="Open Sans"/>
              </a:rPr>
              <a:t>clés</a:t>
            </a:r>
            <a:r>
              <a:rPr lang="en-US" sz="2000"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air pollution</a:t>
            </a:r>
            <a:r>
              <a:rPr lang="en-US" sz="2000" dirty="0">
                <a:solidFill>
                  <a:srgbClr val="3F3F3F"/>
                </a:solidFill>
                <a:latin typeface="Open Sans"/>
                <a:ea typeface="Open Sans"/>
                <a:cs typeface="Open Sans"/>
                <a:sym typeface="Open Sans"/>
              </a:rPr>
              <a:t>” AND “</a:t>
            </a:r>
            <a:r>
              <a:rPr lang="en-US" sz="2000" b="1" dirty="0">
                <a:solidFill>
                  <a:srgbClr val="3F3F3F"/>
                </a:solidFill>
                <a:latin typeface="Open Sans"/>
                <a:ea typeface="Open Sans"/>
                <a:cs typeface="Open Sans"/>
                <a:sym typeface="Open Sans"/>
              </a:rPr>
              <a:t>developing countries</a:t>
            </a:r>
            <a:r>
              <a:rPr lang="en-US" sz="2000" dirty="0">
                <a:solidFill>
                  <a:srgbClr val="3F3F3F"/>
                </a:solidFill>
                <a:latin typeface="Open Sans"/>
                <a:ea typeface="Open Sans"/>
                <a:cs typeface="Open Sans"/>
                <a:sym typeface="Open Sans"/>
              </a:rPr>
              <a:t>”, </a:t>
            </a:r>
            <a:r>
              <a:rPr lang="fr-FR" sz="2000" dirty="0">
                <a:solidFill>
                  <a:srgbClr val="3F3F3F"/>
                </a:solidFill>
                <a:latin typeface="Open Sans"/>
                <a:ea typeface="Open Sans"/>
                <a:cs typeface="Open Sans"/>
                <a:sym typeface="Open Sans"/>
              </a:rPr>
              <a:t>les résultats de la recherche ont permis de retrouver 1100 citations</a:t>
            </a:r>
            <a:r>
              <a:rPr lang="en-US" sz="2000" dirty="0">
                <a:solidFill>
                  <a:srgbClr val="3F3F3F"/>
                </a:solidFill>
                <a:latin typeface="Open Sans"/>
                <a:ea typeface="Open Sans"/>
                <a:cs typeface="Open Sans"/>
                <a:sym typeface="Open Sans"/>
              </a:rPr>
              <a:t>.</a:t>
            </a:r>
          </a:p>
          <a:p>
            <a:pPr lvl="0">
              <a:lnSpc>
                <a:spcPct val="100000"/>
              </a:lnSpc>
              <a:buClr>
                <a:schemeClr val="dk1"/>
              </a:buClr>
            </a:pPr>
            <a:r>
              <a:rPr lang="fr-FR" sz="2000" b="1" dirty="0">
                <a:solidFill>
                  <a:srgbClr val="3F3F3F"/>
                </a:solidFill>
              </a:rPr>
              <a:t>Affiner les résultats </a:t>
            </a:r>
            <a:r>
              <a:rPr lang="fr-FR" sz="2000" dirty="0">
                <a:solidFill>
                  <a:srgbClr val="3F3F3F"/>
                </a:solidFill>
              </a:rPr>
              <a:t>permet à l'utilisateur de limiter les résultats de la recherche à l'aide de plusieurs fonctions.</a:t>
            </a:r>
          </a:p>
          <a:p>
            <a:pPr lvl="0">
              <a:lnSpc>
                <a:spcPct val="100000"/>
              </a:lnSpc>
              <a:buClr>
                <a:schemeClr val="dk1"/>
              </a:buClr>
            </a:pPr>
            <a:r>
              <a:rPr lang="fr-FR" sz="2000" dirty="0">
                <a:solidFill>
                  <a:srgbClr val="3F3F3F"/>
                </a:solidFill>
              </a:rPr>
              <a:t>Notez le </a:t>
            </a:r>
            <a:r>
              <a:rPr lang="fr-FR" sz="2000" b="1" dirty="0">
                <a:solidFill>
                  <a:srgbClr val="3F3F3F"/>
                </a:solidFill>
              </a:rPr>
              <a:t>lien vers le texte intégral </a:t>
            </a:r>
            <a:r>
              <a:rPr lang="fr-FR" sz="2000" dirty="0">
                <a:solidFill>
                  <a:srgbClr val="3F3F3F"/>
                </a:solidFill>
              </a:rPr>
              <a:t>en bas de la figure.</a:t>
            </a:r>
            <a:endParaRPr sz="2000" dirty="0">
              <a:solidFill>
                <a:srgbClr val="3F3F3F"/>
              </a:solidFill>
            </a:endParaRPr>
          </a:p>
        </p:txBody>
      </p:sp>
      <p:pic>
        <p:nvPicPr>
          <p:cNvPr id="138" name="Google Shape;138;p5" descr="https://lh6.googleusercontent.com/CkjKWcKZQaRmfBjS_-b3tqkOdtFV4mnhSYLfNfdSgtArrFIdtYOxS6329zS0vWxVmGsAPLsCUrX1dYRSxj_eGKlXC2X3dCOim4G13lhRkjfzQhcAjZCRkwdAojtjK4T6tNT8etU"/>
          <p:cNvPicPr preferRelativeResize="0"/>
          <p:nvPr/>
        </p:nvPicPr>
        <p:blipFill rotWithShape="1">
          <a:blip r:embed="rId3">
            <a:alphaModFix/>
          </a:blip>
          <a:srcRect/>
          <a:stretch/>
        </p:blipFill>
        <p:spPr>
          <a:xfrm>
            <a:off x="5379354" y="1908166"/>
            <a:ext cx="6812646" cy="3316977"/>
          </a:xfrm>
          <a:prstGeom prst="rect">
            <a:avLst/>
          </a:prstGeom>
          <a:noFill/>
          <a:ln>
            <a:noFill/>
          </a:ln>
        </p:spPr>
      </p:pic>
      <p:cxnSp>
        <p:nvCxnSpPr>
          <p:cNvPr id="139" name="Google Shape;139;p5"/>
          <p:cNvCxnSpPr>
            <a:cxnSpLocks/>
          </p:cNvCxnSpPr>
          <p:nvPr/>
        </p:nvCxnSpPr>
        <p:spPr>
          <a:xfrm flipV="1">
            <a:off x="3803073" y="5002256"/>
            <a:ext cx="4011942" cy="671341"/>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lvl="0">
              <a:buClr>
                <a:srgbClr val="586F7C"/>
              </a:buClr>
              <a:buSzPts val="3300"/>
            </a:pPr>
            <a:r>
              <a:rPr lang="fr-FR" sz="3200" dirty="0">
                <a:solidFill>
                  <a:srgbClr val="586F7C"/>
                </a:solidFill>
                <a:latin typeface="Open Sans"/>
                <a:ea typeface="Open Sans"/>
                <a:cs typeface="Open Sans"/>
                <a:sym typeface="Open Sans"/>
              </a:rPr>
              <a:t>Page de résultats montrant les options d'affichage, de page et de partage des résultats</a:t>
            </a:r>
            <a:endParaRPr sz="3200" dirty="0">
              <a:solidFill>
                <a:srgbClr val="586F7C"/>
              </a:solidFill>
              <a:latin typeface="Open Sans"/>
              <a:ea typeface="Open Sans"/>
              <a:cs typeface="Open Sans"/>
              <a:sym typeface="Open Sans"/>
            </a:endParaRPr>
          </a:p>
        </p:txBody>
      </p:sp>
      <p:sp>
        <p:nvSpPr>
          <p:cNvPr id="145" name="Google Shape;145;p6"/>
          <p:cNvSpPr txBox="1">
            <a:spLocks noGrp="1"/>
          </p:cNvSpPr>
          <p:nvPr>
            <p:ph type="body" idx="1"/>
          </p:nvPr>
        </p:nvSpPr>
        <p:spPr>
          <a:xfrm>
            <a:off x="0" y="1856595"/>
            <a:ext cx="5444700" cy="4737600"/>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1600" dirty="0">
                <a:solidFill>
                  <a:srgbClr val="3F3F3F"/>
                </a:solidFill>
                <a:latin typeface="Open Sans"/>
                <a:ea typeface="Open Sans"/>
                <a:cs typeface="Open Sans"/>
                <a:sym typeface="Open Sans"/>
              </a:rPr>
              <a:t>Les résultats de la recherche peuvent être affichés par </a:t>
            </a:r>
            <a:r>
              <a:rPr lang="fr-FR" sz="1600" b="1" dirty="0">
                <a:solidFill>
                  <a:srgbClr val="3F3F3F"/>
                </a:solidFill>
                <a:latin typeface="Open Sans"/>
                <a:ea typeface="Open Sans"/>
                <a:cs typeface="Open Sans"/>
                <a:sym typeface="Open Sans"/>
              </a:rPr>
              <a:t>Date la plus récente, Date la plus ancienne, Source, Auteur </a:t>
            </a:r>
            <a:r>
              <a:rPr lang="fr-FR" sz="1600" dirty="0">
                <a:solidFill>
                  <a:srgbClr val="3F3F3F"/>
                </a:solidFill>
                <a:latin typeface="Open Sans"/>
                <a:ea typeface="Open Sans"/>
                <a:cs typeface="Open Sans"/>
                <a:sym typeface="Open Sans"/>
              </a:rPr>
              <a:t>et</a:t>
            </a:r>
            <a:r>
              <a:rPr lang="fr-FR" sz="1600" b="1" dirty="0">
                <a:solidFill>
                  <a:srgbClr val="3F3F3F"/>
                </a:solidFill>
                <a:latin typeface="Open Sans"/>
                <a:ea typeface="Open Sans"/>
                <a:cs typeface="Open Sans"/>
                <a:sym typeface="Open Sans"/>
              </a:rPr>
              <a:t> Pertinence</a:t>
            </a:r>
            <a:r>
              <a:rPr lang="en-US" sz="1600" b="1" dirty="0">
                <a:solidFill>
                  <a:srgbClr val="3F3F3F"/>
                </a:solidFill>
                <a:latin typeface="Open Sans"/>
                <a:ea typeface="Open Sans"/>
                <a:cs typeface="Open Sans"/>
                <a:sym typeface="Open Sans"/>
              </a:rPr>
              <a:t>.</a:t>
            </a:r>
            <a:endParaRPr lang="en-US" sz="1600" dirty="0">
              <a:solidFill>
                <a:srgbClr val="3F3F3F"/>
              </a:solidFill>
            </a:endParaRPr>
          </a:p>
          <a:p>
            <a:pPr lvl="1">
              <a:lnSpc>
                <a:spcPct val="100000"/>
              </a:lnSpc>
              <a:buClr>
                <a:schemeClr val="dk1"/>
              </a:buClr>
            </a:pPr>
            <a:r>
              <a:rPr lang="fr-FR" sz="1600" dirty="0">
                <a:solidFill>
                  <a:srgbClr val="3F3F3F"/>
                </a:solidFill>
                <a:latin typeface="Open Sans"/>
                <a:ea typeface="Open Sans"/>
                <a:cs typeface="Open Sans"/>
                <a:sym typeface="Open Sans"/>
              </a:rPr>
              <a:t>Pour ce faire, il suffit de cliquer sur le menu déroulant sur Date la plus récente, Brève</a:t>
            </a:r>
            <a:r>
              <a:rPr lang="en-US" sz="1600" b="1" dirty="0">
                <a:solidFill>
                  <a:srgbClr val="3F3F3F"/>
                </a:solidFill>
                <a:latin typeface="Open Sans"/>
                <a:ea typeface="Open Sans"/>
                <a:cs typeface="Open Sans"/>
                <a:sym typeface="Open Sans"/>
              </a:rPr>
              <a:t>.</a:t>
            </a:r>
            <a:endParaRPr lang="en-US" sz="1600" dirty="0">
              <a:solidFill>
                <a:srgbClr val="3F3F3F"/>
              </a:solidFill>
            </a:endParaRPr>
          </a:p>
          <a:p>
            <a:pPr lvl="0">
              <a:lnSpc>
                <a:spcPct val="100000"/>
              </a:lnSpc>
              <a:buClr>
                <a:schemeClr val="dk1"/>
              </a:buClr>
            </a:pPr>
            <a:r>
              <a:rPr lang="fr-FR" sz="1600" dirty="0">
                <a:solidFill>
                  <a:srgbClr val="3F3F3F"/>
                </a:solidFill>
                <a:latin typeface="Open Sans"/>
                <a:ea typeface="Open Sans"/>
                <a:cs typeface="Open Sans"/>
                <a:sym typeface="Open Sans"/>
              </a:rPr>
              <a:t>Le bouton </a:t>
            </a:r>
            <a:r>
              <a:rPr lang="fr-FR" sz="1600" b="1" dirty="0">
                <a:solidFill>
                  <a:srgbClr val="3F3F3F"/>
                </a:solidFill>
                <a:latin typeface="Open Sans"/>
                <a:ea typeface="Open Sans"/>
                <a:cs typeface="Open Sans"/>
                <a:sym typeface="Open Sans"/>
              </a:rPr>
              <a:t>Options de la page </a:t>
            </a:r>
            <a:r>
              <a:rPr lang="fr-FR" sz="1600" dirty="0">
                <a:solidFill>
                  <a:srgbClr val="3F3F3F"/>
                </a:solidFill>
                <a:latin typeface="Open Sans"/>
                <a:ea typeface="Open Sans"/>
                <a:cs typeface="Open Sans"/>
                <a:sym typeface="Open Sans"/>
              </a:rPr>
              <a:t>permet à l'utilisateur de sélectionner les options de son affichage préféré</a:t>
            </a:r>
            <a:r>
              <a:rPr lang="en-US" sz="1600" dirty="0">
                <a:solidFill>
                  <a:srgbClr val="3F3F3F"/>
                </a:solidFill>
                <a:latin typeface="Open Sans"/>
                <a:ea typeface="Open Sans"/>
                <a:cs typeface="Open Sans"/>
                <a:sym typeface="Open Sans"/>
              </a:rPr>
              <a:t>.</a:t>
            </a:r>
            <a:endParaRPr sz="1600" dirty="0">
              <a:solidFill>
                <a:srgbClr val="3F3F3F"/>
              </a:solidFill>
            </a:endParaRPr>
          </a:p>
          <a:p>
            <a:pPr lvl="0">
              <a:lnSpc>
                <a:spcPct val="100000"/>
              </a:lnSpc>
              <a:buClr>
                <a:schemeClr val="dk1"/>
              </a:buClr>
            </a:pPr>
            <a:r>
              <a:rPr lang="fr-FR" sz="1600" dirty="0">
                <a:solidFill>
                  <a:srgbClr val="3F3F3F"/>
                </a:solidFill>
                <a:latin typeface="Open Sans"/>
                <a:ea typeface="Open Sans"/>
                <a:cs typeface="Open Sans"/>
                <a:sym typeface="Open Sans"/>
              </a:rPr>
              <a:t>Le bouton </a:t>
            </a:r>
            <a:r>
              <a:rPr lang="fr-FR" sz="1600" b="1" dirty="0">
                <a:solidFill>
                  <a:srgbClr val="3F3F3F"/>
                </a:solidFill>
                <a:latin typeface="Open Sans"/>
                <a:ea typeface="Open Sans"/>
                <a:cs typeface="Open Sans"/>
                <a:sym typeface="Open Sans"/>
              </a:rPr>
              <a:t>Partager </a:t>
            </a:r>
            <a:r>
              <a:rPr lang="fr-FR" sz="1600" dirty="0">
                <a:solidFill>
                  <a:srgbClr val="3F3F3F"/>
                </a:solidFill>
                <a:latin typeface="Open Sans"/>
                <a:ea typeface="Open Sans"/>
                <a:cs typeface="Open Sans"/>
                <a:sym typeface="Open Sans"/>
              </a:rPr>
              <a:t>donne à l'utilisateur la possibilité d'enregistrer les résultats de la recherche dans un </a:t>
            </a:r>
            <a:r>
              <a:rPr lang="fr-FR" sz="1600" b="1" dirty="0">
                <a:solidFill>
                  <a:srgbClr val="3F3F3F"/>
                </a:solidFill>
                <a:latin typeface="Open Sans"/>
                <a:ea typeface="Open Sans"/>
                <a:cs typeface="Open Sans"/>
                <a:sym typeface="Open Sans"/>
              </a:rPr>
              <a:t>dossie</a:t>
            </a:r>
            <a:r>
              <a:rPr lang="fr-FR" sz="1600" dirty="0">
                <a:solidFill>
                  <a:srgbClr val="3F3F3F"/>
                </a:solidFill>
                <a:latin typeface="Open Sans"/>
                <a:ea typeface="Open Sans"/>
                <a:cs typeface="Open Sans"/>
                <a:sym typeface="Open Sans"/>
              </a:rPr>
              <a:t>r, de </a:t>
            </a:r>
            <a:r>
              <a:rPr lang="fr-FR" sz="1600" b="1" dirty="0">
                <a:solidFill>
                  <a:srgbClr val="3F3F3F"/>
                </a:solidFill>
                <a:latin typeface="Open Sans"/>
                <a:ea typeface="Open Sans"/>
                <a:cs typeface="Open Sans"/>
                <a:sym typeface="Open Sans"/>
              </a:rPr>
              <a:t>créer des alertes</a:t>
            </a:r>
            <a:r>
              <a:rPr lang="fr-FR" sz="1600" dirty="0">
                <a:solidFill>
                  <a:srgbClr val="3F3F3F"/>
                </a:solidFill>
                <a:latin typeface="Open Sans"/>
                <a:ea typeface="Open Sans"/>
                <a:cs typeface="Open Sans"/>
                <a:sym typeface="Open Sans"/>
              </a:rPr>
              <a:t> et d'utiliser un « </a:t>
            </a:r>
            <a:r>
              <a:rPr lang="fr-FR" sz="1600" b="1" dirty="0" err="1">
                <a:solidFill>
                  <a:srgbClr val="3F3F3F"/>
                </a:solidFill>
                <a:latin typeface="Open Sans"/>
                <a:ea typeface="Open Sans"/>
                <a:cs typeface="Open Sans"/>
                <a:sym typeface="Open Sans"/>
              </a:rPr>
              <a:t>Permalink</a:t>
            </a:r>
            <a:r>
              <a:rPr lang="fr-FR" sz="1600" b="1" dirty="0">
                <a:solidFill>
                  <a:srgbClr val="3F3F3F"/>
                </a:solidFill>
                <a:latin typeface="Open Sans"/>
                <a:ea typeface="Open Sans"/>
                <a:cs typeface="Open Sans"/>
                <a:sym typeface="Open Sans"/>
              </a:rPr>
              <a:t> » (Lien permanent)</a:t>
            </a:r>
            <a:r>
              <a:rPr lang="en-US" sz="1600" dirty="0">
                <a:solidFill>
                  <a:srgbClr val="3F3F3F"/>
                </a:solidFill>
                <a:latin typeface="Open Sans"/>
                <a:ea typeface="Open Sans"/>
                <a:cs typeface="Open Sans"/>
                <a:sym typeface="Open Sans"/>
              </a:rPr>
              <a:t>.</a:t>
            </a:r>
            <a:endParaRPr lang="en-US" sz="1600" dirty="0">
              <a:solidFill>
                <a:srgbClr val="3F3F3F"/>
              </a:solidFill>
            </a:endParaRPr>
          </a:p>
          <a:p>
            <a:pPr lvl="1">
              <a:lnSpc>
                <a:spcPct val="100000"/>
              </a:lnSpc>
              <a:buClr>
                <a:schemeClr val="dk1"/>
              </a:buClr>
            </a:pPr>
            <a:r>
              <a:rPr lang="fr-FR" sz="1600" dirty="0">
                <a:solidFill>
                  <a:srgbClr val="3F3F3F"/>
                </a:solidFill>
                <a:latin typeface="Open Sans"/>
                <a:ea typeface="Open Sans"/>
                <a:cs typeface="Open Sans"/>
                <a:sym typeface="Open Sans"/>
              </a:rPr>
              <a:t>Une autre façon d'ajouter des citations au dossier est de cliquer sur l'icône Ajouter au dossier (+)</a:t>
            </a:r>
            <a:r>
              <a:rPr lang="en-US" sz="1600" dirty="0">
                <a:solidFill>
                  <a:srgbClr val="3F3F3F"/>
                </a:solidFill>
                <a:latin typeface="Open Sans"/>
                <a:ea typeface="Open Sans"/>
                <a:cs typeface="Open Sans"/>
                <a:sym typeface="Open Sans"/>
              </a:rPr>
              <a:t>.</a:t>
            </a:r>
            <a:endParaRPr lang="en-US" sz="1600" dirty="0">
              <a:solidFill>
                <a:srgbClr val="3F3F3F"/>
              </a:solidFill>
            </a:endParaRPr>
          </a:p>
        </p:txBody>
      </p:sp>
      <p:pic>
        <p:nvPicPr>
          <p:cNvPr id="146" name="Google Shape;146;p6" descr="https://lh5.googleusercontent.com/tkrEJwAV27NPVnnqHxtuYhpHZKF8Fqb3f014Wzi1Hl6n8mwzxmObiRC-ma07h5l7D1yK-6Rr5F2d7lIbsyfGwA0_RhVW3h8oVKr6mduzjwqg430hwqBbAGthVKy__cIGyTKs7-4"/>
          <p:cNvPicPr preferRelativeResize="0"/>
          <p:nvPr/>
        </p:nvPicPr>
        <p:blipFill rotWithShape="1">
          <a:blip r:embed="rId3">
            <a:alphaModFix/>
          </a:blip>
          <a:srcRect/>
          <a:stretch/>
        </p:blipFill>
        <p:spPr>
          <a:xfrm>
            <a:off x="5484050" y="2259200"/>
            <a:ext cx="6707950" cy="3017725"/>
          </a:xfrm>
          <a:prstGeom prst="rect">
            <a:avLst/>
          </a:prstGeom>
          <a:noFill/>
          <a:ln>
            <a:noFill/>
          </a:ln>
        </p:spPr>
      </p:pic>
      <p:cxnSp>
        <p:nvCxnSpPr>
          <p:cNvPr id="147" name="Google Shape;147;p6"/>
          <p:cNvCxnSpPr/>
          <p:nvPr/>
        </p:nvCxnSpPr>
        <p:spPr>
          <a:xfrm>
            <a:off x="4655950" y="2356600"/>
            <a:ext cx="4474500" cy="501600"/>
          </a:xfrm>
          <a:prstGeom prst="straightConnector1">
            <a:avLst/>
          </a:prstGeom>
          <a:noFill/>
          <a:ln w="28575" cap="flat" cmpd="sng">
            <a:solidFill>
              <a:srgbClr val="93C47D"/>
            </a:solidFill>
            <a:prstDash val="solid"/>
            <a:round/>
            <a:headEnd type="none" w="sm" len="sm"/>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10699</TotalTime>
  <Words>4679</Words>
  <Application>Microsoft Office PowerPoint</Application>
  <PresentationFormat>Widescreen</PresentationFormat>
  <Paragraphs>380</Paragraphs>
  <Slides>55</Slides>
  <Notes>55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3" baseType="lpstr">
      <vt:lpstr>Arial</vt:lpstr>
      <vt:lpstr>Calibri</vt:lpstr>
      <vt:lpstr>Trebuchet MS</vt:lpstr>
      <vt:lpstr>Open Sans</vt:lpstr>
      <vt:lpstr>Century Gothic</vt:lpstr>
      <vt:lpstr>Courier New</vt:lpstr>
      <vt:lpstr>Simple Light</vt:lpstr>
      <vt:lpstr>PBrush</vt:lpstr>
      <vt:lpstr>Ressources supplémentaires spécifiques à une discipline</vt:lpstr>
      <vt:lpstr>Contenu</vt:lpstr>
      <vt:lpstr>Objectifs d'apprentissage</vt:lpstr>
      <vt:lpstr>Introduction</vt:lpstr>
      <vt:lpstr>Index environnemental</vt:lpstr>
      <vt:lpstr>Accès à l'index environnemental à partir du portail de contenu unifié R4L</vt:lpstr>
      <vt:lpstr>Recherche dans Index environnemental </vt:lpstr>
      <vt:lpstr>Page de résultats de la recherche de l'index environnemental</vt:lpstr>
      <vt:lpstr>Page de résultats montrant les options d'affichage, de page et de partage des résultats</vt:lpstr>
      <vt:lpstr>Vue du dossier sur Index environnemental</vt:lpstr>
      <vt:lpstr>Vue du contenu du dossier</vt:lpstr>
      <vt:lpstr>Créer un compte sur EBSCOhost</vt:lpstr>
      <vt:lpstr>Accès aux articles en texte intégral</vt:lpstr>
      <vt:lpstr>Page de Research4Life présentant des liens vers le contenu intégral du texte</vt:lpstr>
      <vt:lpstr>Historique de recherche sur Index environnemental</vt:lpstr>
      <vt:lpstr>Collection sur les sciences de l'environnement </vt:lpstr>
      <vt:lpstr>Accès à la collection des sciences de l'environnement à partir du portail unifié R4L</vt:lpstr>
      <vt:lpstr>Page d'accueil de la collection des sciences de l'environnement</vt:lpstr>
      <vt:lpstr>Recherche dans la collection des sciences de l'environnement</vt:lpstr>
      <vt:lpstr>Recherche dans la collection des sciences de l'environnement (suite)</vt:lpstr>
      <vt:lpstr>Résultats de recherches</vt:lpstr>
      <vt:lpstr>Téléchargement des articles en texte intégral dans la collection Sciences de l'environnement</vt:lpstr>
      <vt:lpstr>Fonctions de citation et de courrier électronique</vt:lpstr>
      <vt:lpstr>Création d'un compte ProQuest</vt:lpstr>
      <vt:lpstr>Utilisation de la recherche avancée</vt:lpstr>
      <vt:lpstr>What is a Command Line Qu'est-ce qu'une recherche en ligne de commande ?</vt:lpstr>
      <vt:lpstr>Recherche en ligne de commande</vt:lpstr>
      <vt:lpstr>Résultats de la recherche en ligne de commande</vt:lpstr>
      <vt:lpstr>Monographies météorologiques (Meteorological Monographs)</vt:lpstr>
      <vt:lpstr>Monographies météorologiques (Meteorological Monographs)</vt:lpstr>
      <vt:lpstr>Accès aux monographies météorologiques à partir du portail unifié R4L</vt:lpstr>
      <vt:lpstr>Meteorological Monographs page d'accueil</vt:lpstr>
      <vt:lpstr>Accès au volume et au numéro</vt:lpstr>
      <vt:lpstr>Recherche dans “Meteorological Monographs”</vt:lpstr>
      <vt:lpstr>Résultats de recherche</vt:lpstr>
      <vt:lpstr>Options Enregitrer et Email</vt:lpstr>
      <vt:lpstr> Options de recherche AMS Publications</vt:lpstr>
      <vt:lpstr>Compte de ”American Meteorological Society”</vt:lpstr>
      <vt:lpstr>Création d'un compte « American Meteorological Society »</vt:lpstr>
      <vt:lpstr>Ressources Internet (bases de données et passerelles) pour l'environnement</vt:lpstr>
      <vt:lpstr>Centre pour le réseau international d'information sur les sciences de la Terre</vt:lpstr>
      <vt:lpstr>Centre pour le réseau international d'information sur les sciences de la Terre (suite)</vt:lpstr>
      <vt:lpstr>ECOLEX</vt:lpstr>
      <vt:lpstr>ECOLEX (suite)</vt:lpstr>
      <vt:lpstr>Dépôt de documents du Programme des Nations Unies pour l'environnement </vt:lpstr>
      <vt:lpstr>Dépôt de documents du Programme des Nations Unies pour l'environnement (suite) </vt:lpstr>
      <vt:lpstr>Programme des Nations Unies pour l'environnement : situation de l'environnement mondial</vt:lpstr>
      <vt:lpstr>Programme des Nations Unies pour l'environnement : situation de l'environnement mondial (suite)</vt:lpstr>
      <vt:lpstr>Organisation mondiale de l'environnement  (World.Org)</vt:lpstr>
      <vt:lpstr>Organisation mondiale de l'environnement (World.Org) - (suite)</vt:lpstr>
      <vt:lpstr>Guide de recherche de la bibliothèque de l'université de Yalé</vt:lpstr>
      <vt:lpstr>Guide de recherche de la bibliothèque de l'université de Yale (suite)</vt:lpstr>
      <vt:lpstr>Résumé</vt:lpstr>
      <vt:lpstr>Vous êtes invités 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COLLECTION-SPECIFIC RESOURCES</dc:title>
  <dc:creator>Marcia Mabhula</dc:creator>
  <cp:lastModifiedBy>Marcia Mabhula</cp:lastModifiedBy>
  <cp:revision>89</cp:revision>
  <dcterms:created xsi:type="dcterms:W3CDTF">2020-02-14T15:04:15Z</dcterms:created>
  <dcterms:modified xsi:type="dcterms:W3CDTF">2023-05-29T08:14:36Z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5CEB015B-9486-48DA-BFF0-FD73787743BB</vt:lpwstr>
  </property>
  <property fmtid="{D5CDD505-2E9C-101B-9397-08002B2CF9AE}" pid="6" name="ArticulateProjectFull">
    <vt:lpwstr>C:\Users\Client\Documents\Research4life F2F materials 2021\20210621_M4_L4.3EN.Environment.ppta</vt:lpwstr>
  </property>
</Properties>
</file>