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14" r:id="rId43"/>
    <p:sldId id="315" r:id="rId44"/>
    <p:sldId id="298" r:id="rId45"/>
    <p:sldId id="299" r:id="rId46"/>
    <p:sldId id="300" r:id="rId47"/>
    <p:sldId id="301" r:id="rId48"/>
    <p:sldId id="302" r:id="rId49"/>
    <p:sldId id="303" r:id="rId50"/>
    <p:sldId id="304" r:id="rId51"/>
    <p:sldId id="305" r:id="rId52"/>
    <p:sldId id="306" r:id="rId53"/>
    <p:sldId id="312" r:id="rId54"/>
    <p:sldId id="313"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jA50Dyjq1wqTroEcxV4acynPxR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ny Rhin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CFFDD7-E041-42D4-8045-51AB32D84189}">
  <a:tblStyle styleId="{25CFFDD7-E041-42D4-8045-51AB32D8418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913A5EC-52E4-424E-909B-935B7C2F8FA4}"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b="off" i="off"/>
      <a:tcStyle>
        <a:tcBdr/>
        <a:fill>
          <a:solidFill>
            <a:srgbClr val="FFE2CD"/>
          </a:solidFill>
        </a:fill>
      </a:tcStyle>
    </a:band1H>
    <a:band2H>
      <a:tcTxStyle b="off" i="off"/>
      <a:tcStyle>
        <a:tcBdr/>
      </a:tcStyle>
    </a:band2H>
    <a:band1V>
      <a:tcTxStyle b="off" i="off"/>
      <a:tcStyle>
        <a:tcBdr/>
        <a:fill>
          <a:solidFill>
            <a:srgbClr val="FFE2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27"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3577C-F51E-47FB-99ED-13C32D24B6A9}"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fr-FR"/>
        </a:p>
      </dgm:t>
    </dgm:pt>
    <dgm:pt modelId="{8BAE75A6-7907-4F20-9EB3-09135DD2AE9A}">
      <dgm:prSet phldrT="[Texte]"/>
      <dgm:spPr/>
      <dgm:t>
        <a:bodyPr/>
        <a:lstStyle/>
        <a:p>
          <a:pPr>
            <a:buClr>
              <a:srgbClr val="000000"/>
            </a:buClr>
          </a:pPr>
          <a:r>
            <a:rPr lang="fr-FR" dirty="0"/>
            <a:t>Demander</a:t>
          </a:r>
        </a:p>
      </dgm:t>
    </dgm:pt>
    <dgm:pt modelId="{15F70EBD-E41A-4A2C-ABFC-9471E5FAE0FB}" type="parTrans" cxnId="{D885C225-3662-483F-A9BE-A396829479E3}">
      <dgm:prSet/>
      <dgm:spPr/>
      <dgm:t>
        <a:bodyPr/>
        <a:lstStyle/>
        <a:p>
          <a:endParaRPr lang="fr-FR"/>
        </a:p>
      </dgm:t>
    </dgm:pt>
    <dgm:pt modelId="{5D84F684-93B3-43A1-94E3-9FA1C8911509}" type="sibTrans" cxnId="{D885C225-3662-483F-A9BE-A396829479E3}">
      <dgm:prSet/>
      <dgm:spPr/>
      <dgm:t>
        <a:bodyPr/>
        <a:lstStyle/>
        <a:p>
          <a:endParaRPr lang="fr-FR"/>
        </a:p>
      </dgm:t>
    </dgm:pt>
    <dgm:pt modelId="{39D78DD9-25D8-43C2-8582-80425B8003B7}">
      <dgm:prSet phldrT="[Texte]"/>
      <dgm:spPr/>
      <dgm:t>
        <a:bodyPr/>
        <a:lstStyle/>
        <a:p>
          <a:r>
            <a:rPr lang="fr-FR" dirty="0"/>
            <a:t>Accès</a:t>
          </a:r>
        </a:p>
      </dgm:t>
    </dgm:pt>
    <dgm:pt modelId="{A6EB81F6-856D-4244-87DD-88C22C11C426}" type="parTrans" cxnId="{88AAC971-6F8A-4179-85DA-AD5933C5D979}">
      <dgm:prSet/>
      <dgm:spPr/>
      <dgm:t>
        <a:bodyPr/>
        <a:lstStyle/>
        <a:p>
          <a:endParaRPr lang="fr-FR"/>
        </a:p>
      </dgm:t>
    </dgm:pt>
    <dgm:pt modelId="{3D31D92F-9F15-4A60-AAD1-991F25C201AB}" type="sibTrans" cxnId="{88AAC971-6F8A-4179-85DA-AD5933C5D979}">
      <dgm:prSet/>
      <dgm:spPr/>
      <dgm:t>
        <a:bodyPr/>
        <a:lstStyle/>
        <a:p>
          <a:endParaRPr lang="fr-FR"/>
        </a:p>
      </dgm:t>
    </dgm:pt>
    <dgm:pt modelId="{579AC318-2C63-48E5-9FDA-1E0C1F032BA3}">
      <dgm:prSet phldrT="[Texte]"/>
      <dgm:spPr/>
      <dgm:t>
        <a:bodyPr/>
        <a:lstStyle/>
        <a:p>
          <a:r>
            <a:rPr lang="fr-FR" dirty="0"/>
            <a:t>Evaluer</a:t>
          </a:r>
        </a:p>
      </dgm:t>
    </dgm:pt>
    <dgm:pt modelId="{9EE9DD7E-C17F-4BD4-A636-F6DEA644A284}" type="parTrans" cxnId="{BF67CE3C-18B9-457B-BB83-64B113BABD61}">
      <dgm:prSet/>
      <dgm:spPr/>
      <dgm:t>
        <a:bodyPr/>
        <a:lstStyle/>
        <a:p>
          <a:endParaRPr lang="fr-FR"/>
        </a:p>
      </dgm:t>
    </dgm:pt>
    <dgm:pt modelId="{8314EEFA-CB59-48D4-9819-2A530931EBF6}" type="sibTrans" cxnId="{BF67CE3C-18B9-457B-BB83-64B113BABD61}">
      <dgm:prSet/>
      <dgm:spPr/>
      <dgm:t>
        <a:bodyPr/>
        <a:lstStyle/>
        <a:p>
          <a:endParaRPr lang="fr-FR"/>
        </a:p>
      </dgm:t>
    </dgm:pt>
    <dgm:pt modelId="{79D15DB4-2459-4294-858F-C794998F464A}">
      <dgm:prSet phldrT="[Texte]"/>
      <dgm:spPr/>
      <dgm:t>
        <a:bodyPr/>
        <a:lstStyle/>
        <a:p>
          <a:r>
            <a:rPr lang="fr-FR" dirty="0"/>
            <a:t>Appliquer</a:t>
          </a:r>
        </a:p>
      </dgm:t>
    </dgm:pt>
    <dgm:pt modelId="{7C3434B0-A069-492D-A3DD-0E05AF1FBCE7}" type="parTrans" cxnId="{059C268E-A737-4EF9-99DA-63BA3A3A3A7A}">
      <dgm:prSet/>
      <dgm:spPr/>
      <dgm:t>
        <a:bodyPr/>
        <a:lstStyle/>
        <a:p>
          <a:endParaRPr lang="fr-FR"/>
        </a:p>
      </dgm:t>
    </dgm:pt>
    <dgm:pt modelId="{CB5CA53C-0D9F-49B4-9BFE-859AF60EF87A}" type="sibTrans" cxnId="{059C268E-A737-4EF9-99DA-63BA3A3A3A7A}">
      <dgm:prSet/>
      <dgm:spPr/>
      <dgm:t>
        <a:bodyPr/>
        <a:lstStyle/>
        <a:p>
          <a:endParaRPr lang="fr-FR"/>
        </a:p>
      </dgm:t>
    </dgm:pt>
    <dgm:pt modelId="{DA8EB33C-FB9D-4493-8C66-8E3A53BFB836}">
      <dgm:prSet/>
      <dgm:spPr/>
      <dgm:t>
        <a:bodyPr/>
        <a:lstStyle/>
        <a:p>
          <a:r>
            <a:rPr lang="fr-FR" dirty="0"/>
            <a:t>Apprécier</a:t>
          </a:r>
        </a:p>
      </dgm:t>
    </dgm:pt>
    <dgm:pt modelId="{C7720195-55AF-476D-9B35-2F502B81A720}" type="parTrans" cxnId="{77B92266-6A12-47DA-99AA-D9DC4037FA0C}">
      <dgm:prSet/>
      <dgm:spPr/>
      <dgm:t>
        <a:bodyPr/>
        <a:lstStyle/>
        <a:p>
          <a:endParaRPr lang="fr-FR"/>
        </a:p>
      </dgm:t>
    </dgm:pt>
    <dgm:pt modelId="{BCCDD3C4-AEF6-40E7-BD5F-7D305C9F18A2}" type="sibTrans" cxnId="{77B92266-6A12-47DA-99AA-D9DC4037FA0C}">
      <dgm:prSet/>
      <dgm:spPr/>
      <dgm:t>
        <a:bodyPr/>
        <a:lstStyle/>
        <a:p>
          <a:endParaRPr lang="fr-FR"/>
        </a:p>
      </dgm:t>
    </dgm:pt>
    <dgm:pt modelId="{5ABD9C01-DC9C-48DB-BDAE-A77E35E1C093}" type="pres">
      <dgm:prSet presAssocID="{9C13577C-F51E-47FB-99ED-13C32D24B6A9}" presName="cycle" presStyleCnt="0">
        <dgm:presLayoutVars>
          <dgm:dir/>
          <dgm:resizeHandles val="exact"/>
        </dgm:presLayoutVars>
      </dgm:prSet>
      <dgm:spPr/>
    </dgm:pt>
    <dgm:pt modelId="{6E181102-2381-4D27-A91B-2B5E24DBA8A4}" type="pres">
      <dgm:prSet presAssocID="{8BAE75A6-7907-4F20-9EB3-09135DD2AE9A}" presName="node" presStyleLbl="node1" presStyleIdx="0" presStyleCnt="5">
        <dgm:presLayoutVars>
          <dgm:bulletEnabled val="1"/>
        </dgm:presLayoutVars>
      </dgm:prSet>
      <dgm:spPr/>
    </dgm:pt>
    <dgm:pt modelId="{D09DEBA4-7ADC-4E16-BD8E-B8669072D336}" type="pres">
      <dgm:prSet presAssocID="{5D84F684-93B3-43A1-94E3-9FA1C8911509}" presName="sibTrans" presStyleLbl="sibTrans2D1" presStyleIdx="0" presStyleCnt="5"/>
      <dgm:spPr/>
    </dgm:pt>
    <dgm:pt modelId="{40BDAC42-52C5-4310-846D-D154440D2A81}" type="pres">
      <dgm:prSet presAssocID="{5D84F684-93B3-43A1-94E3-9FA1C8911509}" presName="connectorText" presStyleLbl="sibTrans2D1" presStyleIdx="0" presStyleCnt="5"/>
      <dgm:spPr/>
    </dgm:pt>
    <dgm:pt modelId="{54CE84C6-9539-466F-A945-E088E66CE143}" type="pres">
      <dgm:prSet presAssocID="{39D78DD9-25D8-43C2-8582-80425B8003B7}" presName="node" presStyleLbl="node1" presStyleIdx="1" presStyleCnt="5">
        <dgm:presLayoutVars>
          <dgm:bulletEnabled val="1"/>
        </dgm:presLayoutVars>
      </dgm:prSet>
      <dgm:spPr/>
    </dgm:pt>
    <dgm:pt modelId="{BEDE73F4-EE23-492A-A352-5B95966CF7EA}" type="pres">
      <dgm:prSet presAssocID="{3D31D92F-9F15-4A60-AAD1-991F25C201AB}" presName="sibTrans" presStyleLbl="sibTrans2D1" presStyleIdx="1" presStyleCnt="5"/>
      <dgm:spPr/>
    </dgm:pt>
    <dgm:pt modelId="{CD7F2571-CE01-428E-A34B-2E756EB55DE1}" type="pres">
      <dgm:prSet presAssocID="{3D31D92F-9F15-4A60-AAD1-991F25C201AB}" presName="connectorText" presStyleLbl="sibTrans2D1" presStyleIdx="1" presStyleCnt="5"/>
      <dgm:spPr/>
    </dgm:pt>
    <dgm:pt modelId="{F77195F2-4DD8-49FE-AA62-8DAD0E46C550}" type="pres">
      <dgm:prSet presAssocID="{579AC318-2C63-48E5-9FDA-1E0C1F032BA3}" presName="node" presStyleLbl="node1" presStyleIdx="2" presStyleCnt="5">
        <dgm:presLayoutVars>
          <dgm:bulletEnabled val="1"/>
        </dgm:presLayoutVars>
      </dgm:prSet>
      <dgm:spPr/>
    </dgm:pt>
    <dgm:pt modelId="{02948E54-F8DD-4B72-A55D-B206AA5230AF}" type="pres">
      <dgm:prSet presAssocID="{8314EEFA-CB59-48D4-9819-2A530931EBF6}" presName="sibTrans" presStyleLbl="sibTrans2D1" presStyleIdx="2" presStyleCnt="5"/>
      <dgm:spPr/>
    </dgm:pt>
    <dgm:pt modelId="{FCB0877D-C4B1-4708-B6DC-BE7E13AA1749}" type="pres">
      <dgm:prSet presAssocID="{8314EEFA-CB59-48D4-9819-2A530931EBF6}" presName="connectorText" presStyleLbl="sibTrans2D1" presStyleIdx="2" presStyleCnt="5"/>
      <dgm:spPr/>
    </dgm:pt>
    <dgm:pt modelId="{E1639610-2FA2-4811-A1B4-CE4C3510BC25}" type="pres">
      <dgm:prSet presAssocID="{79D15DB4-2459-4294-858F-C794998F464A}" presName="node" presStyleLbl="node1" presStyleIdx="3" presStyleCnt="5">
        <dgm:presLayoutVars>
          <dgm:bulletEnabled val="1"/>
        </dgm:presLayoutVars>
      </dgm:prSet>
      <dgm:spPr/>
    </dgm:pt>
    <dgm:pt modelId="{72AC41BF-0A80-4A1F-95E0-08C4EBB1A0FC}" type="pres">
      <dgm:prSet presAssocID="{CB5CA53C-0D9F-49B4-9BFE-859AF60EF87A}" presName="sibTrans" presStyleLbl="sibTrans2D1" presStyleIdx="3" presStyleCnt="5"/>
      <dgm:spPr/>
    </dgm:pt>
    <dgm:pt modelId="{F3B89595-68A4-4D14-AB3D-F2165DEFB8C9}" type="pres">
      <dgm:prSet presAssocID="{CB5CA53C-0D9F-49B4-9BFE-859AF60EF87A}" presName="connectorText" presStyleLbl="sibTrans2D1" presStyleIdx="3" presStyleCnt="5"/>
      <dgm:spPr/>
    </dgm:pt>
    <dgm:pt modelId="{ABFDA8BD-EDE7-4874-8BA0-9B4CDEB089AC}" type="pres">
      <dgm:prSet presAssocID="{DA8EB33C-FB9D-4493-8C66-8E3A53BFB836}" presName="node" presStyleLbl="node1" presStyleIdx="4" presStyleCnt="5">
        <dgm:presLayoutVars>
          <dgm:bulletEnabled val="1"/>
        </dgm:presLayoutVars>
      </dgm:prSet>
      <dgm:spPr/>
    </dgm:pt>
    <dgm:pt modelId="{5982D2DF-09A5-46FD-8E6B-C050AACAE114}" type="pres">
      <dgm:prSet presAssocID="{BCCDD3C4-AEF6-40E7-BD5F-7D305C9F18A2}" presName="sibTrans" presStyleLbl="sibTrans2D1" presStyleIdx="4" presStyleCnt="5"/>
      <dgm:spPr/>
    </dgm:pt>
    <dgm:pt modelId="{E76D0141-D07E-4FF2-ABED-17AB0D368FE2}" type="pres">
      <dgm:prSet presAssocID="{BCCDD3C4-AEF6-40E7-BD5F-7D305C9F18A2}" presName="connectorText" presStyleLbl="sibTrans2D1" presStyleIdx="4" presStyleCnt="5"/>
      <dgm:spPr/>
    </dgm:pt>
  </dgm:ptLst>
  <dgm:cxnLst>
    <dgm:cxn modelId="{B46A9114-6825-4C1F-94AB-85F3A0ADFD73}" type="presOf" srcId="{DA8EB33C-FB9D-4493-8C66-8E3A53BFB836}" destId="{ABFDA8BD-EDE7-4874-8BA0-9B4CDEB089AC}" srcOrd="0" destOrd="0" presId="urn:microsoft.com/office/officeart/2005/8/layout/cycle2"/>
    <dgm:cxn modelId="{83226523-8710-4E4C-B2D8-973D2C24D2C6}" type="presOf" srcId="{CB5CA53C-0D9F-49B4-9BFE-859AF60EF87A}" destId="{F3B89595-68A4-4D14-AB3D-F2165DEFB8C9}" srcOrd="1" destOrd="0" presId="urn:microsoft.com/office/officeart/2005/8/layout/cycle2"/>
    <dgm:cxn modelId="{D885C225-3662-483F-A9BE-A396829479E3}" srcId="{9C13577C-F51E-47FB-99ED-13C32D24B6A9}" destId="{8BAE75A6-7907-4F20-9EB3-09135DD2AE9A}" srcOrd="0" destOrd="0" parTransId="{15F70EBD-E41A-4A2C-ABFC-9471E5FAE0FB}" sibTransId="{5D84F684-93B3-43A1-94E3-9FA1C8911509}"/>
    <dgm:cxn modelId="{F238CF38-E8DA-4E06-8B58-4E4B15C09FB8}" type="presOf" srcId="{579AC318-2C63-48E5-9FDA-1E0C1F032BA3}" destId="{F77195F2-4DD8-49FE-AA62-8DAD0E46C550}" srcOrd="0" destOrd="0" presId="urn:microsoft.com/office/officeart/2005/8/layout/cycle2"/>
    <dgm:cxn modelId="{BF67CE3C-18B9-457B-BB83-64B113BABD61}" srcId="{9C13577C-F51E-47FB-99ED-13C32D24B6A9}" destId="{579AC318-2C63-48E5-9FDA-1E0C1F032BA3}" srcOrd="2" destOrd="0" parTransId="{9EE9DD7E-C17F-4BD4-A636-F6DEA644A284}" sibTransId="{8314EEFA-CB59-48D4-9819-2A530931EBF6}"/>
    <dgm:cxn modelId="{7A0C7063-4FF5-4B1F-8C80-52DBD86A97E0}" type="presOf" srcId="{5D84F684-93B3-43A1-94E3-9FA1C8911509}" destId="{40BDAC42-52C5-4310-846D-D154440D2A81}" srcOrd="1" destOrd="0" presId="urn:microsoft.com/office/officeart/2005/8/layout/cycle2"/>
    <dgm:cxn modelId="{77B92266-6A12-47DA-99AA-D9DC4037FA0C}" srcId="{9C13577C-F51E-47FB-99ED-13C32D24B6A9}" destId="{DA8EB33C-FB9D-4493-8C66-8E3A53BFB836}" srcOrd="4" destOrd="0" parTransId="{C7720195-55AF-476D-9B35-2F502B81A720}" sibTransId="{BCCDD3C4-AEF6-40E7-BD5F-7D305C9F18A2}"/>
    <dgm:cxn modelId="{C17FA36E-47B1-4FE1-95EA-94CBD961B054}" type="presOf" srcId="{8314EEFA-CB59-48D4-9819-2A530931EBF6}" destId="{FCB0877D-C4B1-4708-B6DC-BE7E13AA1749}" srcOrd="1" destOrd="0" presId="urn:microsoft.com/office/officeart/2005/8/layout/cycle2"/>
    <dgm:cxn modelId="{B3B85070-B9D2-4F9B-B8D3-3B97E4A18C35}" type="presOf" srcId="{3D31D92F-9F15-4A60-AAD1-991F25C201AB}" destId="{BEDE73F4-EE23-492A-A352-5B95966CF7EA}" srcOrd="0" destOrd="0" presId="urn:microsoft.com/office/officeart/2005/8/layout/cycle2"/>
    <dgm:cxn modelId="{88AAC971-6F8A-4179-85DA-AD5933C5D979}" srcId="{9C13577C-F51E-47FB-99ED-13C32D24B6A9}" destId="{39D78DD9-25D8-43C2-8582-80425B8003B7}" srcOrd="1" destOrd="0" parTransId="{A6EB81F6-856D-4244-87DD-88C22C11C426}" sibTransId="{3D31D92F-9F15-4A60-AAD1-991F25C201AB}"/>
    <dgm:cxn modelId="{99C62488-8A04-490A-ACC5-C2169EBAFA95}" type="presOf" srcId="{9C13577C-F51E-47FB-99ED-13C32D24B6A9}" destId="{5ABD9C01-DC9C-48DB-BDAE-A77E35E1C093}" srcOrd="0" destOrd="0" presId="urn:microsoft.com/office/officeart/2005/8/layout/cycle2"/>
    <dgm:cxn modelId="{07B7CE8D-F58E-43E5-A765-9D0CB6F4C4AB}" type="presOf" srcId="{BCCDD3C4-AEF6-40E7-BD5F-7D305C9F18A2}" destId="{E76D0141-D07E-4FF2-ABED-17AB0D368FE2}" srcOrd="1" destOrd="0" presId="urn:microsoft.com/office/officeart/2005/8/layout/cycle2"/>
    <dgm:cxn modelId="{059C268E-A737-4EF9-99DA-63BA3A3A3A7A}" srcId="{9C13577C-F51E-47FB-99ED-13C32D24B6A9}" destId="{79D15DB4-2459-4294-858F-C794998F464A}" srcOrd="3" destOrd="0" parTransId="{7C3434B0-A069-492D-A3DD-0E05AF1FBCE7}" sibTransId="{CB5CA53C-0D9F-49B4-9BFE-859AF60EF87A}"/>
    <dgm:cxn modelId="{C5142BAA-79EB-42F3-9DCE-A80179C31016}" type="presOf" srcId="{3D31D92F-9F15-4A60-AAD1-991F25C201AB}" destId="{CD7F2571-CE01-428E-A34B-2E756EB55DE1}" srcOrd="1" destOrd="0" presId="urn:microsoft.com/office/officeart/2005/8/layout/cycle2"/>
    <dgm:cxn modelId="{C37424B7-2115-41F3-9E02-0DFACFECF27D}" type="presOf" srcId="{5D84F684-93B3-43A1-94E3-9FA1C8911509}" destId="{D09DEBA4-7ADC-4E16-BD8E-B8669072D336}" srcOrd="0" destOrd="0" presId="urn:microsoft.com/office/officeart/2005/8/layout/cycle2"/>
    <dgm:cxn modelId="{73DA90B7-C531-442C-B64D-8C033A26FDB1}" type="presOf" srcId="{CB5CA53C-0D9F-49B4-9BFE-859AF60EF87A}" destId="{72AC41BF-0A80-4A1F-95E0-08C4EBB1A0FC}" srcOrd="0" destOrd="0" presId="urn:microsoft.com/office/officeart/2005/8/layout/cycle2"/>
    <dgm:cxn modelId="{148645B8-9C5B-4165-8431-C2283C9BE77A}" type="presOf" srcId="{79D15DB4-2459-4294-858F-C794998F464A}" destId="{E1639610-2FA2-4811-A1B4-CE4C3510BC25}" srcOrd="0" destOrd="0" presId="urn:microsoft.com/office/officeart/2005/8/layout/cycle2"/>
    <dgm:cxn modelId="{2C16A1C6-2CB0-48EE-B46C-AB50845E48EF}" type="presOf" srcId="{39D78DD9-25D8-43C2-8582-80425B8003B7}" destId="{54CE84C6-9539-466F-A945-E088E66CE143}" srcOrd="0" destOrd="0" presId="urn:microsoft.com/office/officeart/2005/8/layout/cycle2"/>
    <dgm:cxn modelId="{6B4D84DC-3629-46FA-B7CE-62DD2CD15FB8}" type="presOf" srcId="{8314EEFA-CB59-48D4-9819-2A530931EBF6}" destId="{02948E54-F8DD-4B72-A55D-B206AA5230AF}" srcOrd="0" destOrd="0" presId="urn:microsoft.com/office/officeart/2005/8/layout/cycle2"/>
    <dgm:cxn modelId="{2AEC8CF0-18D8-449B-8814-C2A29E2B8C82}" type="presOf" srcId="{BCCDD3C4-AEF6-40E7-BD5F-7D305C9F18A2}" destId="{5982D2DF-09A5-46FD-8E6B-C050AACAE114}" srcOrd="0" destOrd="0" presId="urn:microsoft.com/office/officeart/2005/8/layout/cycle2"/>
    <dgm:cxn modelId="{08C6FDFF-BD6F-428B-9765-4E0D3F165D25}" type="presOf" srcId="{8BAE75A6-7907-4F20-9EB3-09135DD2AE9A}" destId="{6E181102-2381-4D27-A91B-2B5E24DBA8A4}" srcOrd="0" destOrd="0" presId="urn:microsoft.com/office/officeart/2005/8/layout/cycle2"/>
    <dgm:cxn modelId="{A4788ACE-6767-4499-AE53-376B0AAA05A6}" type="presParOf" srcId="{5ABD9C01-DC9C-48DB-BDAE-A77E35E1C093}" destId="{6E181102-2381-4D27-A91B-2B5E24DBA8A4}" srcOrd="0" destOrd="0" presId="urn:microsoft.com/office/officeart/2005/8/layout/cycle2"/>
    <dgm:cxn modelId="{86694531-B392-4259-B0B9-D4DD3607B03E}" type="presParOf" srcId="{5ABD9C01-DC9C-48DB-BDAE-A77E35E1C093}" destId="{D09DEBA4-7ADC-4E16-BD8E-B8669072D336}" srcOrd="1" destOrd="0" presId="urn:microsoft.com/office/officeart/2005/8/layout/cycle2"/>
    <dgm:cxn modelId="{70438C55-5FC7-4E3B-A9FF-A40CAC2C3272}" type="presParOf" srcId="{D09DEBA4-7ADC-4E16-BD8E-B8669072D336}" destId="{40BDAC42-52C5-4310-846D-D154440D2A81}" srcOrd="0" destOrd="0" presId="urn:microsoft.com/office/officeart/2005/8/layout/cycle2"/>
    <dgm:cxn modelId="{FB8492EC-EF2D-4C4F-BD6A-639C2F4098DF}" type="presParOf" srcId="{5ABD9C01-DC9C-48DB-BDAE-A77E35E1C093}" destId="{54CE84C6-9539-466F-A945-E088E66CE143}" srcOrd="2" destOrd="0" presId="urn:microsoft.com/office/officeart/2005/8/layout/cycle2"/>
    <dgm:cxn modelId="{DD97FDCC-E850-4F8C-BFA4-F43F1D27FB70}" type="presParOf" srcId="{5ABD9C01-DC9C-48DB-BDAE-A77E35E1C093}" destId="{BEDE73F4-EE23-492A-A352-5B95966CF7EA}" srcOrd="3" destOrd="0" presId="urn:microsoft.com/office/officeart/2005/8/layout/cycle2"/>
    <dgm:cxn modelId="{5D00A0B5-1655-45E1-94A7-BA1239E675BD}" type="presParOf" srcId="{BEDE73F4-EE23-492A-A352-5B95966CF7EA}" destId="{CD7F2571-CE01-428E-A34B-2E756EB55DE1}" srcOrd="0" destOrd="0" presId="urn:microsoft.com/office/officeart/2005/8/layout/cycle2"/>
    <dgm:cxn modelId="{26A65871-BC23-4EAB-A13E-74AA29F43C20}" type="presParOf" srcId="{5ABD9C01-DC9C-48DB-BDAE-A77E35E1C093}" destId="{F77195F2-4DD8-49FE-AA62-8DAD0E46C550}" srcOrd="4" destOrd="0" presId="urn:microsoft.com/office/officeart/2005/8/layout/cycle2"/>
    <dgm:cxn modelId="{2039ECB1-E500-4E9A-9E5B-7E1FEE992041}" type="presParOf" srcId="{5ABD9C01-DC9C-48DB-BDAE-A77E35E1C093}" destId="{02948E54-F8DD-4B72-A55D-B206AA5230AF}" srcOrd="5" destOrd="0" presId="urn:microsoft.com/office/officeart/2005/8/layout/cycle2"/>
    <dgm:cxn modelId="{EEFD3FEF-F8DB-436B-9C0B-BD9E8B946D99}" type="presParOf" srcId="{02948E54-F8DD-4B72-A55D-B206AA5230AF}" destId="{FCB0877D-C4B1-4708-B6DC-BE7E13AA1749}" srcOrd="0" destOrd="0" presId="urn:microsoft.com/office/officeart/2005/8/layout/cycle2"/>
    <dgm:cxn modelId="{01625813-C725-460A-B876-BAB3E2E36077}" type="presParOf" srcId="{5ABD9C01-DC9C-48DB-BDAE-A77E35E1C093}" destId="{E1639610-2FA2-4811-A1B4-CE4C3510BC25}" srcOrd="6" destOrd="0" presId="urn:microsoft.com/office/officeart/2005/8/layout/cycle2"/>
    <dgm:cxn modelId="{7F6A58A7-FBA6-4A0D-9DF6-53CB736FE478}" type="presParOf" srcId="{5ABD9C01-DC9C-48DB-BDAE-A77E35E1C093}" destId="{72AC41BF-0A80-4A1F-95E0-08C4EBB1A0FC}" srcOrd="7" destOrd="0" presId="urn:microsoft.com/office/officeart/2005/8/layout/cycle2"/>
    <dgm:cxn modelId="{F1AD4AC2-20DE-4A40-9B1D-C4768DD314BF}" type="presParOf" srcId="{72AC41BF-0A80-4A1F-95E0-08C4EBB1A0FC}" destId="{F3B89595-68A4-4D14-AB3D-F2165DEFB8C9}" srcOrd="0" destOrd="0" presId="urn:microsoft.com/office/officeart/2005/8/layout/cycle2"/>
    <dgm:cxn modelId="{DB735545-71BB-48EF-A771-AFBC5DD0D7F9}" type="presParOf" srcId="{5ABD9C01-DC9C-48DB-BDAE-A77E35E1C093}" destId="{ABFDA8BD-EDE7-4874-8BA0-9B4CDEB089AC}" srcOrd="8" destOrd="0" presId="urn:microsoft.com/office/officeart/2005/8/layout/cycle2"/>
    <dgm:cxn modelId="{4A5BDA22-F013-4B0E-9BCF-5CB5FA4A1122}" type="presParOf" srcId="{5ABD9C01-DC9C-48DB-BDAE-A77E35E1C093}" destId="{5982D2DF-09A5-46FD-8E6B-C050AACAE114}" srcOrd="9" destOrd="0" presId="urn:microsoft.com/office/officeart/2005/8/layout/cycle2"/>
    <dgm:cxn modelId="{616845CA-4790-43E9-9F0C-BCC17E5B94ED}" type="presParOf" srcId="{5982D2DF-09A5-46FD-8E6B-C050AACAE114}" destId="{E76D0141-D07E-4FF2-ABED-17AB0D368FE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81102-2381-4D27-A91B-2B5E24DBA8A4}">
      <dsp:nvSpPr>
        <dsp:cNvPr id="0" name=""/>
        <dsp:cNvSpPr/>
      </dsp:nvSpPr>
      <dsp:spPr>
        <a:xfrm>
          <a:off x="2582912" y="1258"/>
          <a:ext cx="1438175" cy="14381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Clr>
              <a:srgbClr val="000000"/>
            </a:buClr>
            <a:buNone/>
          </a:pPr>
          <a:r>
            <a:rPr lang="fr-FR" sz="1600" kern="1200" dirty="0"/>
            <a:t>Demander</a:t>
          </a:r>
        </a:p>
      </dsp:txBody>
      <dsp:txXfrm>
        <a:off x="2793528" y="211874"/>
        <a:ext cx="1016943" cy="1016943"/>
      </dsp:txXfrm>
    </dsp:sp>
    <dsp:sp modelId="{D09DEBA4-7ADC-4E16-BD8E-B8669072D336}">
      <dsp:nvSpPr>
        <dsp:cNvPr id="0" name=""/>
        <dsp:cNvSpPr/>
      </dsp:nvSpPr>
      <dsp:spPr>
        <a:xfrm rot="2160000">
          <a:off x="3975872" y="1106495"/>
          <a:ext cx="383304" cy="4853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3986853" y="1169777"/>
        <a:ext cx="268313" cy="291230"/>
      </dsp:txXfrm>
    </dsp:sp>
    <dsp:sp modelId="{54CE84C6-9539-466F-A945-E088E66CE143}">
      <dsp:nvSpPr>
        <dsp:cNvPr id="0" name=""/>
        <dsp:cNvSpPr/>
      </dsp:nvSpPr>
      <dsp:spPr>
        <a:xfrm>
          <a:off x="4331514" y="1271692"/>
          <a:ext cx="1438175" cy="1438175"/>
        </a:xfrm>
        <a:prstGeom prst="ellipse">
          <a:avLst/>
        </a:prstGeom>
        <a:solidFill>
          <a:schemeClr val="accent3">
            <a:hueOff val="-2495830"/>
            <a:satOff val="21154"/>
            <a:lumOff val="21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Accès</a:t>
          </a:r>
        </a:p>
      </dsp:txBody>
      <dsp:txXfrm>
        <a:off x="4542130" y="1482308"/>
        <a:ext cx="1016943" cy="1016943"/>
      </dsp:txXfrm>
    </dsp:sp>
    <dsp:sp modelId="{BEDE73F4-EE23-492A-A352-5B95966CF7EA}">
      <dsp:nvSpPr>
        <dsp:cNvPr id="0" name=""/>
        <dsp:cNvSpPr/>
      </dsp:nvSpPr>
      <dsp:spPr>
        <a:xfrm rot="6480000">
          <a:off x="4528349" y="2765574"/>
          <a:ext cx="383304" cy="485384"/>
        </a:xfrm>
        <a:prstGeom prst="rightArrow">
          <a:avLst>
            <a:gd name="adj1" fmla="val 60000"/>
            <a:gd name="adj2" fmla="val 50000"/>
          </a:avLst>
        </a:prstGeom>
        <a:solidFill>
          <a:schemeClr val="accent3">
            <a:hueOff val="-2495830"/>
            <a:satOff val="21154"/>
            <a:lumOff val="21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4603612" y="2807970"/>
        <a:ext cx="268313" cy="291230"/>
      </dsp:txXfrm>
    </dsp:sp>
    <dsp:sp modelId="{F77195F2-4DD8-49FE-AA62-8DAD0E46C550}">
      <dsp:nvSpPr>
        <dsp:cNvPr id="0" name=""/>
        <dsp:cNvSpPr/>
      </dsp:nvSpPr>
      <dsp:spPr>
        <a:xfrm>
          <a:off x="3663607" y="3327298"/>
          <a:ext cx="1438175" cy="1438175"/>
        </a:xfrm>
        <a:prstGeom prst="ellipse">
          <a:avLst/>
        </a:prstGeom>
        <a:solidFill>
          <a:schemeClr val="accent3">
            <a:hueOff val="-4991659"/>
            <a:satOff val="42307"/>
            <a:lumOff val="4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Evaluer</a:t>
          </a:r>
        </a:p>
      </dsp:txBody>
      <dsp:txXfrm>
        <a:off x="3874223" y="3537914"/>
        <a:ext cx="1016943" cy="1016943"/>
      </dsp:txXfrm>
    </dsp:sp>
    <dsp:sp modelId="{02948E54-F8DD-4B72-A55D-B206AA5230AF}">
      <dsp:nvSpPr>
        <dsp:cNvPr id="0" name=""/>
        <dsp:cNvSpPr/>
      </dsp:nvSpPr>
      <dsp:spPr>
        <a:xfrm rot="10800000">
          <a:off x="3121196" y="3803694"/>
          <a:ext cx="383304" cy="485384"/>
        </a:xfrm>
        <a:prstGeom prst="rightArrow">
          <a:avLst>
            <a:gd name="adj1" fmla="val 60000"/>
            <a:gd name="adj2" fmla="val 50000"/>
          </a:avLst>
        </a:prstGeom>
        <a:solidFill>
          <a:schemeClr val="accent3">
            <a:hueOff val="-4991659"/>
            <a:satOff val="42307"/>
            <a:lumOff val="42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3236187" y="3900771"/>
        <a:ext cx="268313" cy="291230"/>
      </dsp:txXfrm>
    </dsp:sp>
    <dsp:sp modelId="{E1639610-2FA2-4811-A1B4-CE4C3510BC25}">
      <dsp:nvSpPr>
        <dsp:cNvPr id="0" name=""/>
        <dsp:cNvSpPr/>
      </dsp:nvSpPr>
      <dsp:spPr>
        <a:xfrm>
          <a:off x="1502216" y="3327298"/>
          <a:ext cx="1438175" cy="1438175"/>
        </a:xfrm>
        <a:prstGeom prst="ellipse">
          <a:avLst/>
        </a:prstGeom>
        <a:solidFill>
          <a:schemeClr val="accent3">
            <a:hueOff val="-7487489"/>
            <a:satOff val="63461"/>
            <a:lumOff val="6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Appliquer</a:t>
          </a:r>
        </a:p>
      </dsp:txBody>
      <dsp:txXfrm>
        <a:off x="1712832" y="3537914"/>
        <a:ext cx="1016943" cy="1016943"/>
      </dsp:txXfrm>
    </dsp:sp>
    <dsp:sp modelId="{72AC41BF-0A80-4A1F-95E0-08C4EBB1A0FC}">
      <dsp:nvSpPr>
        <dsp:cNvPr id="0" name=""/>
        <dsp:cNvSpPr/>
      </dsp:nvSpPr>
      <dsp:spPr>
        <a:xfrm rot="15120000">
          <a:off x="1699050" y="2786208"/>
          <a:ext cx="383304" cy="485384"/>
        </a:xfrm>
        <a:prstGeom prst="rightArrow">
          <a:avLst>
            <a:gd name="adj1" fmla="val 60000"/>
            <a:gd name="adj2" fmla="val 50000"/>
          </a:avLst>
        </a:prstGeom>
        <a:solidFill>
          <a:schemeClr val="accent3">
            <a:hueOff val="-7487489"/>
            <a:satOff val="63461"/>
            <a:lumOff val="63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1774313" y="2937966"/>
        <a:ext cx="268313" cy="291230"/>
      </dsp:txXfrm>
    </dsp:sp>
    <dsp:sp modelId="{ABFDA8BD-EDE7-4874-8BA0-9B4CDEB089AC}">
      <dsp:nvSpPr>
        <dsp:cNvPr id="0" name=""/>
        <dsp:cNvSpPr/>
      </dsp:nvSpPr>
      <dsp:spPr>
        <a:xfrm>
          <a:off x="834309" y="1271692"/>
          <a:ext cx="1438175" cy="1438175"/>
        </a:xfrm>
        <a:prstGeom prst="ellipse">
          <a:avLst/>
        </a:prstGeom>
        <a:solidFill>
          <a:schemeClr val="accent3">
            <a:hueOff val="-9983318"/>
            <a:satOff val="84615"/>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Apprécier</a:t>
          </a:r>
        </a:p>
      </dsp:txBody>
      <dsp:txXfrm>
        <a:off x="1044925" y="1482308"/>
        <a:ext cx="1016943" cy="1016943"/>
      </dsp:txXfrm>
    </dsp:sp>
    <dsp:sp modelId="{5982D2DF-09A5-46FD-8E6B-C050AACAE114}">
      <dsp:nvSpPr>
        <dsp:cNvPr id="0" name=""/>
        <dsp:cNvSpPr/>
      </dsp:nvSpPr>
      <dsp:spPr>
        <a:xfrm rot="19440000">
          <a:off x="2227270" y="1119247"/>
          <a:ext cx="383304" cy="485384"/>
        </a:xfrm>
        <a:prstGeom prst="rightArrow">
          <a:avLst>
            <a:gd name="adj1" fmla="val 60000"/>
            <a:gd name="adj2" fmla="val 50000"/>
          </a:avLst>
        </a:prstGeom>
        <a:solidFill>
          <a:schemeClr val="accent3">
            <a:hueOff val="-9983318"/>
            <a:satOff val="84615"/>
            <a:lumOff val="8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2238251" y="1250119"/>
        <a:ext cx="268313" cy="2912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2" name="Google Shape;182;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0" name="Google Shape;20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78e0c40a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878e0c40a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878e0c40a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78e0c40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878e0c40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878e0c40a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6" name="Google Shape;246;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3" name="Google Shape;25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7083fd0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87083fd0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7083fd0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7" name="Google Shape;2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7" name="Google Shape;27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7" name="Google Shape;2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97" name="Google Shape;2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07" name="Google Shape;30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4" name="Google Shape;3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341" name="Google Shape;3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427" name="Google Shape;42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42" name="Google Shape;44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52" name="Google Shape;4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935f35cc8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935f35cc8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1935f35cc8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8" name="Google Shape;1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1" name="Google Shape;54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55" name="Google Shape;55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2" name="Google Shape;12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765038b9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8765038b9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8765038b9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50" name="Google Shape;150;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stpractice.bmj.com/info/us/toolkit/ebm-tools/a-glossary-of-ebm-ter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maricopa.edu/courses/804760/pages/understanding-pre-appraised-sources?module_item_id=53874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dqa.gov.hk/english/ebeplatform/ebm/ebm_bestevid.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sl.unc.edu/Services/Tutorials/ebm/welcom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20.png"/><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site/ebmlibraria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evidencealerts.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hiru.mcmaster.ca/hiru/HIRU_McMaster_PLUS_projects.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tripdatabase.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dml.georgetown.edu/ebm/definingeb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0" y="1977174"/>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rPr>
              <a:t>Ressources supplémentaires spécifiques à une discipline</a:t>
            </a:r>
            <a:endParaRPr sz="3500" b="1" dirty="0">
              <a:solidFill>
                <a:srgbClr val="004890"/>
              </a:solidFill>
              <a:latin typeface="Open Sans"/>
              <a:ea typeface="Open Sans"/>
              <a:cs typeface="Open Sans"/>
              <a:sym typeface="Open Sans"/>
            </a:endParaRPr>
          </a:p>
        </p:txBody>
      </p:sp>
      <p:sp>
        <p:nvSpPr>
          <p:cNvPr id="70" name="Google Shape;70;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a:t>
            </a:r>
            <a:endParaRPr sz="1800" b="1" i="0" u="none" strike="noStrike" cap="none" dirty="0">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76" name="Google Shape;76;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rPr>
              <a:t>Médecine fondée sur les preuves</a:t>
            </a:r>
            <a:endParaRPr sz="3400" dirty="0">
              <a:solidFill>
                <a:srgbClr val="004890"/>
              </a:solidFill>
              <a:latin typeface="Open Sans"/>
              <a:ea typeface="Open Sans"/>
              <a:cs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32080" y="160047"/>
            <a:ext cx="9613800"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sz="3500" dirty="0">
                <a:solidFill>
                  <a:srgbClr val="586F7C"/>
                </a:solidFill>
                <a:latin typeface="Open Sans"/>
                <a:ea typeface="Open Sans"/>
                <a:cs typeface="Open Sans"/>
                <a:sym typeface="Open Sans"/>
              </a:rPr>
              <a:t>Analyse documentaire traditionnelle (narrative) vs. analyse systématique</a:t>
            </a:r>
            <a:endParaRPr sz="3500" dirty="0">
              <a:solidFill>
                <a:srgbClr val="586F7C"/>
              </a:solidFill>
              <a:latin typeface="Open Sans"/>
              <a:ea typeface="Open Sans"/>
              <a:cs typeface="Open Sans"/>
              <a:sym typeface="Open Sans"/>
            </a:endParaRPr>
          </a:p>
        </p:txBody>
      </p:sp>
      <p:graphicFrame>
        <p:nvGraphicFramePr>
          <p:cNvPr id="160" name="Google Shape;160;p9"/>
          <p:cNvGraphicFramePr/>
          <p:nvPr>
            <p:extLst>
              <p:ext uri="{D42A27DB-BD31-4B8C-83A1-F6EECF244321}">
                <p14:modId xmlns:p14="http://schemas.microsoft.com/office/powerpoint/2010/main" val="3234966565"/>
              </p:ext>
            </p:extLst>
          </p:nvPr>
        </p:nvGraphicFramePr>
        <p:xfrm>
          <a:off x="272700" y="1884680"/>
          <a:ext cx="11482420" cy="4599250"/>
        </p:xfrm>
        <a:graphic>
          <a:graphicData uri="http://schemas.openxmlformats.org/drawingml/2006/table">
            <a:tbl>
              <a:tblPr firstRow="1" bandRow="1">
                <a:noFill/>
                <a:tableStyleId>{25CFFDD7-E041-42D4-8045-51AB32D84189}</a:tableStyleId>
              </a:tblPr>
              <a:tblGrid>
                <a:gridCol w="3060414">
                  <a:extLst>
                    <a:ext uri="{9D8B030D-6E8A-4147-A177-3AD203B41FA5}">
                      <a16:colId xmlns:a16="http://schemas.microsoft.com/office/drawing/2014/main" val="20000"/>
                    </a:ext>
                  </a:extLst>
                </a:gridCol>
                <a:gridCol w="3768379">
                  <a:extLst>
                    <a:ext uri="{9D8B030D-6E8A-4147-A177-3AD203B41FA5}">
                      <a16:colId xmlns:a16="http://schemas.microsoft.com/office/drawing/2014/main" val="20001"/>
                    </a:ext>
                  </a:extLst>
                </a:gridCol>
                <a:gridCol w="4653627">
                  <a:extLst>
                    <a:ext uri="{9D8B030D-6E8A-4147-A177-3AD203B41FA5}">
                      <a16:colId xmlns:a16="http://schemas.microsoft.com/office/drawing/2014/main" val="20002"/>
                    </a:ext>
                  </a:extLst>
                </a:gridCol>
              </a:tblGrid>
              <a:tr h="4131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solidFill>
                            <a:srgbClr val="3F3F3F"/>
                          </a:solidFill>
                          <a:latin typeface="Open Sans"/>
                          <a:ea typeface="Open Sans"/>
                          <a:cs typeface="Open Sans"/>
                          <a:sym typeface="Open Sans"/>
                        </a:rPr>
                        <a:t>Phase </a:t>
                      </a:r>
                      <a:r>
                        <a:rPr lang="en-US" sz="2000" b="1" u="none" strike="noStrike" cap="none" dirty="0" err="1">
                          <a:solidFill>
                            <a:srgbClr val="3F3F3F"/>
                          </a:solidFill>
                          <a:latin typeface="Open Sans"/>
                          <a:ea typeface="Open Sans"/>
                          <a:cs typeface="Open Sans"/>
                          <a:sym typeface="Open Sans"/>
                        </a:rPr>
                        <a:t>d'examen</a:t>
                      </a:r>
                      <a:endParaRPr sz="2000" b="1" i="0" u="none" strike="noStrike" cap="none" dirty="0">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solidFill>
                            <a:srgbClr val="3F3F3F"/>
                          </a:solidFill>
                          <a:latin typeface="Open Sans"/>
                          <a:ea typeface="Open Sans"/>
                          <a:cs typeface="Open Sans"/>
                          <a:sym typeface="Open Sans"/>
                        </a:rPr>
                        <a:t>Examen </a:t>
                      </a:r>
                      <a:r>
                        <a:rPr lang="en-US" sz="2000" b="1" u="none" strike="noStrike" cap="none" dirty="0" err="1">
                          <a:solidFill>
                            <a:srgbClr val="3F3F3F"/>
                          </a:solidFill>
                          <a:latin typeface="Open Sans"/>
                          <a:ea typeface="Open Sans"/>
                          <a:cs typeface="Open Sans"/>
                          <a:sym typeface="Open Sans"/>
                        </a:rPr>
                        <a:t>narratif</a:t>
                      </a:r>
                      <a:endParaRPr sz="2000" b="1" i="0" u="none" strike="noStrike" cap="none" dirty="0">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solidFill>
                            <a:srgbClr val="3F3F3F"/>
                          </a:solidFill>
                          <a:latin typeface="Open Sans"/>
                          <a:ea typeface="Open Sans"/>
                          <a:cs typeface="Open Sans"/>
                          <a:sym typeface="Open Sans"/>
                        </a:rPr>
                        <a:t>Examen </a:t>
                      </a:r>
                      <a:r>
                        <a:rPr lang="en-US" sz="2000" b="1" u="none" strike="noStrike" cap="none" dirty="0" err="1">
                          <a:solidFill>
                            <a:srgbClr val="3F3F3F"/>
                          </a:solidFill>
                          <a:latin typeface="Open Sans"/>
                          <a:ea typeface="Open Sans"/>
                          <a:cs typeface="Open Sans"/>
                          <a:sym typeface="Open Sans"/>
                        </a:rPr>
                        <a:t>systématique</a:t>
                      </a:r>
                      <a:endParaRPr sz="2000" b="1" i="0" u="none" strike="noStrike" cap="none" dirty="0">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08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solidFill>
                            <a:srgbClr val="3F3F3F"/>
                          </a:solidFill>
                          <a:latin typeface="Open Sans"/>
                          <a:ea typeface="Open Sans"/>
                          <a:cs typeface="Open Sans"/>
                          <a:sym typeface="Open Sans"/>
                        </a:rPr>
                        <a:t>Question </a:t>
                      </a:r>
                      <a:r>
                        <a:rPr lang="en-US" sz="1700" u="none" strike="noStrike" cap="none" dirty="0" err="1">
                          <a:solidFill>
                            <a:srgbClr val="3F3F3F"/>
                          </a:solidFill>
                          <a:latin typeface="Open Sans"/>
                          <a:ea typeface="Open Sans"/>
                          <a:cs typeface="Open Sans"/>
                          <a:sym typeface="Open Sans"/>
                        </a:rPr>
                        <a:t>d'examen</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La question est vaste et les termes ne sont pas bien définis.  </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La question est spécifique ; les termes et le protocole sont définis à l'avance. </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842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err="1">
                          <a:solidFill>
                            <a:srgbClr val="3F3F3F"/>
                          </a:solidFill>
                          <a:latin typeface="Open Sans"/>
                          <a:ea typeface="Open Sans"/>
                          <a:cs typeface="Open Sans"/>
                          <a:sym typeface="Open Sans"/>
                        </a:rPr>
                        <a:t>Sélection</a:t>
                      </a:r>
                      <a:r>
                        <a:rPr lang="en-US" sz="1700" u="none" strike="noStrike" cap="none" dirty="0">
                          <a:solidFill>
                            <a:srgbClr val="3F3F3F"/>
                          </a:solidFill>
                          <a:latin typeface="Open Sans"/>
                          <a:ea typeface="Open Sans"/>
                          <a:cs typeface="Open Sans"/>
                          <a:sym typeface="Open Sans"/>
                        </a:rPr>
                        <a:t> des études</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Échantillonnage de commodité et sélection biaisée</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Recherches exhaustives avec des critères prédéfinis appliqués pour la sélection par plus d'un examinateur.</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08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err="1">
                          <a:solidFill>
                            <a:srgbClr val="3F3F3F"/>
                          </a:solidFill>
                          <a:latin typeface="Open Sans"/>
                          <a:ea typeface="Open Sans"/>
                          <a:cs typeface="Open Sans"/>
                          <a:sym typeface="Open Sans"/>
                        </a:rPr>
                        <a:t>Évaluation</a:t>
                      </a:r>
                      <a:r>
                        <a:rPr lang="en-US" sz="1700" u="none" strike="noStrike" cap="none" dirty="0">
                          <a:solidFill>
                            <a:srgbClr val="3F3F3F"/>
                          </a:solidFill>
                          <a:latin typeface="Open Sans"/>
                          <a:ea typeface="Open Sans"/>
                          <a:cs typeface="Open Sans"/>
                          <a:sym typeface="Open Sans"/>
                        </a:rPr>
                        <a:t> de la </a:t>
                      </a:r>
                      <a:r>
                        <a:rPr lang="en-US" sz="1700" u="none" strike="noStrike" cap="none" dirty="0" err="1">
                          <a:solidFill>
                            <a:srgbClr val="3F3F3F"/>
                          </a:solidFill>
                          <a:latin typeface="Open Sans"/>
                          <a:ea typeface="Open Sans"/>
                          <a:cs typeface="Open Sans"/>
                          <a:sym typeface="Open Sans"/>
                        </a:rPr>
                        <a:t>qualité</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Aucun</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Les études sélectionnées sont évaluées en fonction du risque de biais et de la qualité de l'étude. </a:t>
                      </a:r>
                      <a:endParaRPr lang="en-US" sz="170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842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err="1">
                          <a:solidFill>
                            <a:srgbClr val="3F3F3F"/>
                          </a:solidFill>
                          <a:latin typeface="Open Sans"/>
                          <a:ea typeface="Open Sans"/>
                          <a:cs typeface="Open Sans"/>
                          <a:sym typeface="Open Sans"/>
                        </a:rPr>
                        <a:t>Synthèse</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Qualitatif et narratif ; le comptage des votes peut être utilisé.</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fr-FR" sz="1700" u="none" strike="noStrike" cap="none" dirty="0">
                          <a:solidFill>
                            <a:srgbClr val="3F3F3F"/>
                          </a:solidFill>
                          <a:latin typeface="Open Sans"/>
                          <a:ea typeface="Open Sans"/>
                          <a:cs typeface="Open Sans"/>
                          <a:sym typeface="Open Sans"/>
                        </a:rPr>
                        <a:t>Parfois quantitative, y compris une méta-analyse avec prise en compte du risque de biais. </a:t>
                      </a:r>
                      <a:endParaRPr sz="1700" i="0" u="none" strike="noStrike" cap="none" dirty="0">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dirty="0" err="1">
                <a:solidFill>
                  <a:srgbClr val="586F7C"/>
                </a:solidFill>
                <a:latin typeface="Open Sans"/>
                <a:ea typeface="Open Sans"/>
                <a:cs typeface="Open Sans"/>
                <a:sym typeface="Open Sans"/>
              </a:rPr>
              <a:t>Définitions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d'autres</a:t>
            </a:r>
            <a:r>
              <a:rPr lang="en-US" dirty="0">
                <a:solidFill>
                  <a:srgbClr val="586F7C"/>
                </a:solidFill>
                <a:latin typeface="Open Sans"/>
                <a:ea typeface="Open Sans"/>
                <a:cs typeface="Open Sans"/>
                <a:sym typeface="Open Sans"/>
              </a:rPr>
              <a:t> types </a:t>
            </a:r>
            <a:r>
              <a:rPr lang="en-US" dirty="0" err="1">
                <a:solidFill>
                  <a:srgbClr val="586F7C"/>
                </a:solidFill>
                <a:latin typeface="Open Sans"/>
                <a:ea typeface="Open Sans"/>
                <a:cs typeface="Open Sans"/>
                <a:sym typeface="Open Sans"/>
              </a:rPr>
              <a:t>d'études</a:t>
            </a:r>
            <a:endParaRPr dirty="0">
              <a:solidFill>
                <a:srgbClr val="586F7C"/>
              </a:solidFill>
              <a:latin typeface="Open Sans"/>
              <a:ea typeface="Open Sans"/>
              <a:cs typeface="Open Sans"/>
              <a:sym typeface="Open Sans"/>
            </a:endParaRPr>
          </a:p>
        </p:txBody>
      </p:sp>
      <p:sp>
        <p:nvSpPr>
          <p:cNvPr id="166" name="Google Shape;166;p5"/>
          <p:cNvSpPr txBox="1">
            <a:spLocks noGrp="1"/>
          </p:cNvSpPr>
          <p:nvPr>
            <p:ph type="body" idx="1"/>
          </p:nvPr>
        </p:nvSpPr>
        <p:spPr>
          <a:xfrm>
            <a:off x="-148436" y="1554510"/>
            <a:ext cx="11798100" cy="4656000"/>
          </a:xfrm>
          <a:prstGeom prst="rect">
            <a:avLst/>
          </a:prstGeom>
          <a:noFill/>
          <a:ln>
            <a:noFill/>
          </a:ln>
        </p:spPr>
        <p:txBody>
          <a:bodyPr spcFirstLastPara="1" wrap="square" lIns="91425" tIns="45700" rIns="91425" bIns="45700" anchor="t" anchorCtr="0">
            <a:noAutofit/>
          </a:bodyPr>
          <a:lstStyle/>
          <a:p>
            <a:pPr lvl="0" indent="-349250">
              <a:buClr>
                <a:srgbClr val="000000"/>
              </a:buClr>
              <a:buSzPts val="1900"/>
              <a:buFont typeface="Century Gothic"/>
              <a:buChar char="●"/>
            </a:pPr>
            <a:r>
              <a:rPr lang="fr-FR" sz="1900" b="1" dirty="0">
                <a:solidFill>
                  <a:srgbClr val="3F3F3F"/>
                </a:solidFill>
                <a:latin typeface="Open Sans"/>
                <a:ea typeface="Open Sans"/>
                <a:cs typeface="Open Sans"/>
                <a:sym typeface="Open Sans"/>
              </a:rPr>
              <a:t>Essai contrôlé randomisé </a:t>
            </a:r>
            <a:r>
              <a:rPr lang="fr-FR" sz="1900" dirty="0">
                <a:solidFill>
                  <a:srgbClr val="3F3F3F"/>
                </a:solidFill>
                <a:latin typeface="Open Sans"/>
                <a:ea typeface="Open Sans"/>
                <a:cs typeface="Open Sans"/>
                <a:sym typeface="Open Sans"/>
              </a:rPr>
              <a:t>: essai dans lequel les participants sont répartis au hasard dans deux groupes ou plus : au moins un (le groupe expérimental) recevant une intervention testée et un autre (le groupe témoin ou de comparaison) recevant un traitement alternatif ou un placebo. Cette conception permet d'évaluer les effets relatifs des interventions.</a:t>
            </a:r>
            <a:endParaRPr sz="1900" dirty="0">
              <a:solidFill>
                <a:srgbClr val="3F3F3F"/>
              </a:solidFill>
              <a:latin typeface="Open Sans"/>
              <a:ea typeface="Open Sans"/>
              <a:cs typeface="Open Sans"/>
              <a:sym typeface="Open Sans"/>
            </a:endParaRPr>
          </a:p>
          <a:p>
            <a:pPr marL="457200" lvl="0" indent="0" algn="l" rtl="0">
              <a:lnSpc>
                <a:spcPct val="90000"/>
              </a:lnSpc>
              <a:spcBef>
                <a:spcPts val="600"/>
              </a:spcBef>
              <a:spcAft>
                <a:spcPts val="0"/>
              </a:spcAft>
              <a:buSzPts val="2400"/>
              <a:buNone/>
            </a:pPr>
            <a:endParaRPr sz="800" dirty="0">
              <a:solidFill>
                <a:srgbClr val="3F3F3F"/>
              </a:solidFill>
              <a:latin typeface="Open Sans"/>
              <a:ea typeface="Open Sans"/>
              <a:cs typeface="Open Sans"/>
              <a:sym typeface="Open Sans"/>
            </a:endParaRPr>
          </a:p>
          <a:p>
            <a:pPr lvl="0" indent="-349250">
              <a:buClr>
                <a:srgbClr val="000000"/>
              </a:buClr>
              <a:buSzPts val="1900"/>
              <a:buFont typeface="Century Gothic"/>
              <a:buChar char="●"/>
            </a:pPr>
            <a:r>
              <a:rPr lang="fr-FR" sz="1900" b="1" dirty="0">
                <a:solidFill>
                  <a:srgbClr val="3F3F3F"/>
                </a:solidFill>
                <a:latin typeface="Open Sans"/>
                <a:ea typeface="Open Sans"/>
                <a:cs typeface="Open Sans"/>
                <a:sym typeface="Open Sans"/>
              </a:rPr>
              <a:t>Essai clinique contrôlé </a:t>
            </a:r>
            <a:r>
              <a:rPr lang="fr-FR" sz="1900" dirty="0">
                <a:solidFill>
                  <a:srgbClr val="3F3F3F"/>
                </a:solidFill>
                <a:latin typeface="Open Sans"/>
                <a:ea typeface="Open Sans"/>
                <a:cs typeface="Open Sans"/>
                <a:sym typeface="Open Sans"/>
              </a:rPr>
              <a:t>: essai dans lequel les participants sont affectés à deux groupes de traitement différents ou plus. Dans </a:t>
            </a:r>
            <a:r>
              <a:rPr lang="fr-FR" sz="1900" dirty="0" err="1">
                <a:solidFill>
                  <a:srgbClr val="3F3F3F"/>
                </a:solidFill>
                <a:latin typeface="Open Sans"/>
                <a:ea typeface="Open Sans"/>
                <a:cs typeface="Open Sans"/>
                <a:sym typeface="Open Sans"/>
              </a:rPr>
              <a:t>Clinical</a:t>
            </a:r>
            <a:r>
              <a:rPr lang="fr-FR" sz="1900" dirty="0">
                <a:solidFill>
                  <a:srgbClr val="3F3F3F"/>
                </a:solidFill>
                <a:latin typeface="Open Sans"/>
                <a:ea typeface="Open Sans"/>
                <a:cs typeface="Open Sans"/>
                <a:sym typeface="Open Sans"/>
              </a:rPr>
              <a:t> Evidence, nous utilisons ce terme pour désigner les essais contrôlés dans lesquels le traitement est attribué par une méthode autre que l'allocation aléatoire. Lorsque la méthode d'attribution est par sélection aléatoire, l'étude est appelée essai contrôlé randomisé (ECR). Les essais contrôlés non randomisés sont plus susceptibles de souffrir de biais que les ECR.</a:t>
            </a:r>
            <a:endParaRPr sz="1900" dirty="0">
              <a:solidFill>
                <a:srgbClr val="3F3F3F"/>
              </a:solidFill>
              <a:latin typeface="Open Sans"/>
              <a:ea typeface="Open Sans"/>
              <a:cs typeface="Open Sans"/>
              <a:sym typeface="Open Sans"/>
            </a:endParaRPr>
          </a:p>
          <a:p>
            <a:pPr marL="457200" lvl="0" indent="0" algn="l" rtl="0">
              <a:lnSpc>
                <a:spcPct val="90000"/>
              </a:lnSpc>
              <a:spcBef>
                <a:spcPts val="600"/>
              </a:spcBef>
              <a:spcAft>
                <a:spcPts val="0"/>
              </a:spcAft>
              <a:buSzPts val="2400"/>
              <a:buNone/>
            </a:pPr>
            <a:endParaRPr sz="800" dirty="0">
              <a:solidFill>
                <a:srgbClr val="3F3F3F"/>
              </a:solidFill>
              <a:latin typeface="Open Sans"/>
              <a:ea typeface="Open Sans"/>
              <a:cs typeface="Open Sans"/>
              <a:sym typeface="Open Sans"/>
            </a:endParaRPr>
          </a:p>
          <a:p>
            <a:pPr lvl="0" indent="-349250">
              <a:buClr>
                <a:srgbClr val="000000"/>
              </a:buClr>
              <a:buSzPts val="1900"/>
              <a:buFont typeface="Century Gothic"/>
              <a:buChar char="●"/>
            </a:pPr>
            <a:r>
              <a:rPr lang="fr-FR" sz="1900" b="1" dirty="0">
                <a:solidFill>
                  <a:srgbClr val="3F3F3F"/>
                </a:solidFill>
                <a:latin typeface="Open Sans"/>
                <a:ea typeface="Open Sans"/>
                <a:cs typeface="Open Sans"/>
                <a:sym typeface="Open Sans"/>
              </a:rPr>
              <a:t>Étude de cohorte </a:t>
            </a:r>
            <a:r>
              <a:rPr lang="fr-FR" sz="1900" dirty="0">
                <a:solidFill>
                  <a:srgbClr val="3F3F3F"/>
                </a:solidFill>
                <a:latin typeface="Open Sans"/>
                <a:ea typeface="Open Sans"/>
                <a:cs typeface="Open Sans"/>
                <a:sym typeface="Open Sans"/>
              </a:rPr>
              <a:t>: un modèle d'étude non expérimental qui suit un groupe de personnes (une cohorte), puis examine comment les événements diffèrent entre les personnes du groupe. Une étude qui examine une cohorte, qui diffère en ce qui concerne l'exposition à un facteur de risque présumé (par exemple, le tabagisme), est utile pour tenter de déterminer si l'exposition est susceptible de provoquer des événements spécifiques (par exemple, le cancer du poumon). Les études de cohorte prospectives (qui suivent les participants dans le temps) sont plus fiables que les études de cohorte rétrospectives.</a:t>
            </a:r>
            <a:endParaRPr sz="2300" dirty="0">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Definitions (suite)</a:t>
            </a:r>
            <a:endParaRPr dirty="0">
              <a:solidFill>
                <a:srgbClr val="586F7C"/>
              </a:solidFill>
              <a:latin typeface="Open Sans"/>
              <a:ea typeface="Open Sans"/>
              <a:cs typeface="Open Sans"/>
              <a:sym typeface="Open Sans"/>
            </a:endParaRPr>
          </a:p>
        </p:txBody>
      </p:sp>
      <p:sp>
        <p:nvSpPr>
          <p:cNvPr id="172" name="Google Shape;172;p6"/>
          <p:cNvSpPr txBox="1">
            <a:spLocks noGrp="1"/>
          </p:cNvSpPr>
          <p:nvPr>
            <p:ph type="body" idx="1"/>
          </p:nvPr>
        </p:nvSpPr>
        <p:spPr>
          <a:xfrm>
            <a:off x="0" y="1757225"/>
            <a:ext cx="11054400" cy="4970100"/>
          </a:xfrm>
          <a:prstGeom prst="rect">
            <a:avLst/>
          </a:prstGeom>
          <a:noFill/>
          <a:ln>
            <a:noFill/>
          </a:ln>
        </p:spPr>
        <p:txBody>
          <a:bodyPr spcFirstLastPara="1" wrap="square" lIns="91425" tIns="45700" rIns="91425" bIns="45700" anchor="t" anchorCtr="0">
            <a:noAutofit/>
          </a:bodyPr>
          <a:lstStyle/>
          <a:p>
            <a:pPr lvl="0" indent="-374650">
              <a:buClr>
                <a:srgbClr val="000000"/>
              </a:buClr>
              <a:buSzPts val="2300"/>
            </a:pPr>
            <a:r>
              <a:rPr lang="fr-FR" sz="2300" b="1" dirty="0">
                <a:solidFill>
                  <a:srgbClr val="3F3F3F"/>
                </a:solidFill>
                <a:latin typeface="Open Sans"/>
                <a:ea typeface="Open Sans"/>
                <a:cs typeface="Open Sans"/>
                <a:sym typeface="Open Sans"/>
              </a:rPr>
              <a:t>Étude cas-témoins </a:t>
            </a:r>
            <a:r>
              <a:rPr lang="fr-FR" sz="2300" dirty="0">
                <a:solidFill>
                  <a:srgbClr val="3F3F3F"/>
                </a:solidFill>
                <a:latin typeface="Open Sans"/>
                <a:ea typeface="Open Sans"/>
                <a:cs typeface="Open Sans"/>
                <a:sym typeface="Open Sans"/>
              </a:rPr>
              <a:t>: conception d'étude qui consiste à examiner un groupe de personnes ayant subi un événement (généralement un événement indésirable) et un groupe de personnes n'ayant pas subi le même événement et à étudier comment l'exposition à des agents suspects (généralement nocifs) diffère entre les deux groupes. Ce type de plan d'étude est particulièrement utile pour tenter de déterminer la cause d'événements rares, tels que des cancers rares.</a:t>
            </a:r>
            <a:endParaRPr sz="2300" dirty="0">
              <a:solidFill>
                <a:srgbClr val="3F3F3F"/>
              </a:solidFill>
              <a:latin typeface="Open Sans"/>
              <a:ea typeface="Open Sans"/>
              <a:cs typeface="Open Sans"/>
              <a:sym typeface="Open Sans"/>
            </a:endParaRPr>
          </a:p>
          <a:p>
            <a:pPr lvl="0" indent="-374650">
              <a:buClr>
                <a:srgbClr val="000000"/>
              </a:buClr>
              <a:buSzPts val="2300"/>
            </a:pPr>
            <a:r>
              <a:rPr lang="fr-FR" sz="2300" b="1" dirty="0">
                <a:solidFill>
                  <a:srgbClr val="3F3F3F"/>
                </a:solidFill>
                <a:latin typeface="Open Sans"/>
                <a:ea typeface="Open Sans"/>
                <a:cs typeface="Open Sans"/>
                <a:sym typeface="Open Sans"/>
              </a:rPr>
              <a:t>Série de cas </a:t>
            </a:r>
            <a:r>
              <a:rPr lang="fr-FR" sz="2300" dirty="0">
                <a:solidFill>
                  <a:srgbClr val="3F3F3F"/>
                </a:solidFill>
                <a:latin typeface="Open Sans"/>
                <a:ea typeface="Open Sans"/>
                <a:cs typeface="Open Sans"/>
                <a:sym typeface="Open Sans"/>
              </a:rPr>
              <a:t>: analyse d'une série de personnes atteintes de la maladie (il n'y a pas de groupe de comparaison dans les séries de cas). </a:t>
            </a:r>
            <a:endParaRPr sz="2300" dirty="0">
              <a:solidFill>
                <a:srgbClr val="3F3F3F"/>
              </a:solidFill>
              <a:latin typeface="Open Sans"/>
              <a:ea typeface="Open Sans"/>
              <a:cs typeface="Open Sans"/>
              <a:sym typeface="Open Sans"/>
            </a:endParaRPr>
          </a:p>
          <a:p>
            <a:pPr marL="82550" lvl="0" indent="0" algn="l" rtl="0">
              <a:lnSpc>
                <a:spcPct val="90000"/>
              </a:lnSpc>
              <a:spcBef>
                <a:spcPts val="1000"/>
              </a:spcBef>
              <a:spcAft>
                <a:spcPts val="0"/>
              </a:spcAft>
              <a:buClr>
                <a:srgbClr val="3C78D8"/>
              </a:buClr>
              <a:buSzPts val="2300"/>
              <a:buNone/>
            </a:pPr>
            <a:endParaRPr sz="1700" dirty="0">
              <a:solidFill>
                <a:srgbClr val="3C78D8"/>
              </a:solidFill>
              <a:latin typeface="Open Sans"/>
              <a:ea typeface="Open Sans"/>
              <a:cs typeface="Open Sans"/>
              <a:sym typeface="Open Sans"/>
            </a:endParaRPr>
          </a:p>
          <a:p>
            <a:pPr marL="82550" lvl="0" indent="0">
              <a:buClr>
                <a:srgbClr val="3C78D8"/>
              </a:buClr>
              <a:buSzPts val="2300"/>
              <a:buNone/>
            </a:pPr>
            <a:r>
              <a:rPr lang="en-US" sz="1700" dirty="0">
                <a:solidFill>
                  <a:srgbClr val="3F3F3F"/>
                </a:solidFill>
                <a:latin typeface="Open Sans"/>
                <a:ea typeface="Open Sans"/>
                <a:cs typeface="Open Sans"/>
                <a:sym typeface="Open Sans"/>
              </a:rPr>
              <a:t>BMJ Glossary of EBM Terms: </a:t>
            </a:r>
            <a:r>
              <a:rPr lang="en-US" sz="17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https://bestpractice.bmj.com/info/us/toolkit/ebm-tools/a-glossary-of-ebm-terms/</a:t>
            </a:r>
            <a:r>
              <a:rPr lang="en-US" sz="1700" dirty="0">
                <a:solidFill>
                  <a:srgbClr val="3C78D8"/>
                </a:solidFill>
                <a:latin typeface="Open Sans"/>
                <a:ea typeface="Open Sans"/>
                <a:cs typeface="Open Sans"/>
                <a:sym typeface="Open Sans"/>
              </a:rPr>
              <a:t> </a:t>
            </a:r>
            <a:r>
              <a:rPr lang="en-US" sz="1700" dirty="0">
                <a:solidFill>
                  <a:srgbClr val="3F3F3F"/>
                </a:solidFill>
                <a:latin typeface="Open Sans"/>
                <a:ea typeface="Open Sans"/>
                <a:cs typeface="Open Sans"/>
                <a:sym typeface="Open Sans"/>
              </a:rPr>
              <a:t>(</a:t>
            </a:r>
            <a:r>
              <a:rPr lang="en-US" sz="1600" dirty="0" err="1">
                <a:solidFill>
                  <a:srgbClr val="3F3F3F"/>
                </a:solidFill>
                <a:latin typeface="Open Sans"/>
                <a:ea typeface="Open Sans"/>
                <a:cs typeface="Open Sans"/>
                <a:sym typeface="Open Sans"/>
              </a:rPr>
              <a:t>Consulté</a:t>
            </a:r>
            <a:r>
              <a:rPr lang="en-US" sz="1600" dirty="0">
                <a:solidFill>
                  <a:srgbClr val="3F3F3F"/>
                </a:solidFill>
                <a:latin typeface="Open Sans"/>
                <a:ea typeface="Open Sans"/>
                <a:cs typeface="Open Sans"/>
                <a:sym typeface="Open Sans"/>
              </a:rPr>
              <a:t> le 27 </a:t>
            </a:r>
            <a:r>
              <a:rPr lang="en-US" sz="1600" dirty="0" err="1">
                <a:solidFill>
                  <a:srgbClr val="3F3F3F"/>
                </a:solidFill>
                <a:latin typeface="Open Sans"/>
                <a:ea typeface="Open Sans"/>
                <a:cs typeface="Open Sans"/>
                <a:sym typeface="Open Sans"/>
              </a:rPr>
              <a:t>Juin</a:t>
            </a:r>
            <a:r>
              <a:rPr lang="en-US" sz="1600" dirty="0">
                <a:solidFill>
                  <a:srgbClr val="3F3F3F"/>
                </a:solidFill>
                <a:latin typeface="Open Sans"/>
                <a:ea typeface="Open Sans"/>
                <a:cs typeface="Open Sans"/>
                <a:sym typeface="Open Sans"/>
              </a:rPr>
              <a:t> 2021</a:t>
            </a:r>
            <a:r>
              <a:rPr lang="en-US" sz="1700" dirty="0">
                <a:solidFill>
                  <a:srgbClr val="3F3F3F"/>
                </a:solidFill>
                <a:latin typeface="Open Sans"/>
                <a:ea typeface="Open Sans"/>
                <a:cs typeface="Open Sans"/>
                <a:sym typeface="Open Sans"/>
              </a:rPr>
              <a:t>)</a:t>
            </a:r>
            <a:endParaRPr sz="1700" dirty="0">
              <a:solidFill>
                <a:srgbClr val="3F3F3F"/>
              </a:solidFill>
              <a:latin typeface="Open Sans"/>
              <a:ea typeface="Open Sans"/>
              <a:cs typeface="Open Sans"/>
              <a:sym typeface="Open Sans"/>
            </a:endParaRPr>
          </a:p>
          <a:p>
            <a:pPr marL="76200" lvl="0" indent="0" algn="just" rtl="0">
              <a:lnSpc>
                <a:spcPct val="100000"/>
              </a:lnSpc>
              <a:spcBef>
                <a:spcPts val="1000"/>
              </a:spcBef>
              <a:spcAft>
                <a:spcPts val="0"/>
              </a:spcAft>
              <a:buClr>
                <a:schemeClr val="dk1"/>
              </a:buClr>
              <a:buSzPts val="2400"/>
              <a:buNone/>
            </a:pPr>
            <a:endParaRPr sz="2100" dirty="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dirty="0">
                <a:solidFill>
                  <a:srgbClr val="586F7C"/>
                </a:solidFill>
                <a:latin typeface="Open Sans"/>
                <a:ea typeface="Open Sans"/>
                <a:cs typeface="Open Sans"/>
                <a:sym typeface="Open Sans"/>
              </a:rPr>
              <a:t>Types de </a:t>
            </a:r>
            <a:r>
              <a:rPr lang="en-US" dirty="0" err="1">
                <a:solidFill>
                  <a:srgbClr val="586F7C"/>
                </a:solidFill>
                <a:latin typeface="Open Sans"/>
                <a:ea typeface="Open Sans"/>
                <a:cs typeface="Open Sans"/>
                <a:sym typeface="Open Sans"/>
              </a:rPr>
              <a:t>ressources</a:t>
            </a:r>
            <a:r>
              <a:rPr lang="en-US" dirty="0">
                <a:solidFill>
                  <a:srgbClr val="586F7C"/>
                </a:solidFill>
                <a:latin typeface="Open Sans"/>
                <a:ea typeface="Open Sans"/>
                <a:cs typeface="Open Sans"/>
                <a:sym typeface="Open Sans"/>
              </a:rPr>
              <a:t> EBP</a:t>
            </a:r>
            <a:endParaRPr dirty="0">
              <a:solidFill>
                <a:srgbClr val="586F7C"/>
              </a:solidFill>
              <a:latin typeface="Open Sans"/>
              <a:ea typeface="Open Sans"/>
              <a:cs typeface="Open Sans"/>
              <a:sym typeface="Open Sans"/>
            </a:endParaRPr>
          </a:p>
        </p:txBody>
      </p:sp>
      <p:sp>
        <p:nvSpPr>
          <p:cNvPr id="178" name="Google Shape;178;p11"/>
          <p:cNvSpPr txBox="1">
            <a:spLocks noGrp="1"/>
          </p:cNvSpPr>
          <p:nvPr>
            <p:ph type="body" idx="1"/>
          </p:nvPr>
        </p:nvSpPr>
        <p:spPr>
          <a:xfrm>
            <a:off x="-105596" y="1629300"/>
            <a:ext cx="11799756" cy="3599400"/>
          </a:xfrm>
          <a:prstGeom prst="rect">
            <a:avLst/>
          </a:prstGeom>
          <a:noFill/>
          <a:ln>
            <a:noFill/>
          </a:ln>
        </p:spPr>
        <p:txBody>
          <a:bodyPr spcFirstLastPara="1" wrap="square" lIns="91425" tIns="45700" rIns="91425" bIns="45700" anchor="t" anchorCtr="0">
            <a:noAutofit/>
          </a:bodyPr>
          <a:lstStyle/>
          <a:p>
            <a:pPr lvl="0">
              <a:buClr>
                <a:srgbClr val="000000"/>
              </a:buClr>
            </a:pPr>
            <a:r>
              <a:rPr lang="fr-FR" b="1" dirty="0">
                <a:solidFill>
                  <a:srgbClr val="3F3F3F"/>
                </a:solidFill>
                <a:latin typeface="Open Sans"/>
                <a:ea typeface="Open Sans"/>
                <a:cs typeface="Open Sans"/>
                <a:sym typeface="Open Sans"/>
              </a:rPr>
              <a:t>La littérature </a:t>
            </a:r>
            <a:r>
              <a:rPr lang="fr-FR" b="1" dirty="0" err="1">
                <a:solidFill>
                  <a:srgbClr val="3F3F3F"/>
                </a:solidFill>
                <a:latin typeface="Open Sans"/>
                <a:ea typeface="Open Sans"/>
                <a:cs typeface="Open Sans"/>
                <a:sym typeface="Open Sans"/>
              </a:rPr>
              <a:t>pré-évaluée</a:t>
            </a:r>
            <a:r>
              <a:rPr lang="fr-FR" dirty="0">
                <a:solidFill>
                  <a:srgbClr val="3F3F3F"/>
                </a:solidFill>
                <a:latin typeface="Open Sans"/>
                <a:ea typeface="Open Sans"/>
                <a:cs typeface="Open Sans"/>
                <a:sym typeface="Open Sans"/>
              </a:rPr>
              <a:t> utilise un processus d'examen explicite - par des experts - pour trouver et évaluer les preuves, afin de fournir aux cliniciens les meilleures preuves, souvent au moment des soins (résumés des preuves, journaux qui résument la recherche, directives de pratique clinique). </a:t>
            </a:r>
            <a:r>
              <a:rPr lang="en-US" dirty="0">
                <a:solidFill>
                  <a:srgbClr val="3F3F3F"/>
                </a:solidFill>
                <a:latin typeface="Open Sans"/>
                <a:ea typeface="Open Sans"/>
                <a:cs typeface="Open Sans"/>
                <a:sym typeface="Open Sans"/>
              </a:rPr>
              <a:t> </a:t>
            </a:r>
            <a:endParaRPr dirty="0">
              <a:solidFill>
                <a:srgbClr val="3F3F3F"/>
              </a:solidFill>
            </a:endParaRPr>
          </a:p>
          <a:p>
            <a:pPr marL="457200" lvl="0" indent="0" algn="l" rtl="0">
              <a:lnSpc>
                <a:spcPct val="90000"/>
              </a:lnSpc>
              <a:spcBef>
                <a:spcPts val="1000"/>
              </a:spcBef>
              <a:spcAft>
                <a:spcPts val="0"/>
              </a:spcAft>
              <a:buSzPts val="2400"/>
              <a:buNone/>
            </a:pPr>
            <a:r>
              <a:rPr lang="en-US" sz="1800"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https://learn.maricopa.edu/courses/804760/pages/understanding-pre-appraised-sources?module_item_id=5387411</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Consulté</a:t>
            </a:r>
            <a:r>
              <a:rPr lang="en-US" sz="1800" dirty="0">
                <a:solidFill>
                  <a:srgbClr val="3F3F3F"/>
                </a:solidFill>
                <a:latin typeface="Open Sans"/>
                <a:ea typeface="Open Sans"/>
                <a:cs typeface="Open Sans"/>
                <a:sym typeface="Open Sans"/>
              </a:rPr>
              <a:t> le 27 </a:t>
            </a:r>
            <a:r>
              <a:rPr lang="en-US" sz="1800" dirty="0" err="1">
                <a:solidFill>
                  <a:srgbClr val="3F3F3F"/>
                </a:solidFill>
                <a:latin typeface="Open Sans"/>
                <a:ea typeface="Open Sans"/>
                <a:cs typeface="Open Sans"/>
                <a:sym typeface="Open Sans"/>
              </a:rPr>
              <a:t>Juin</a:t>
            </a:r>
            <a:r>
              <a:rPr lang="en-US" sz="1800" dirty="0">
                <a:solidFill>
                  <a:srgbClr val="3F3F3F"/>
                </a:solidFill>
                <a:latin typeface="Open Sans"/>
                <a:ea typeface="Open Sans"/>
                <a:cs typeface="Open Sans"/>
                <a:sym typeface="Open Sans"/>
              </a:rPr>
              <a:t> 2021)</a:t>
            </a:r>
            <a:endParaRPr dirty="0">
              <a:solidFill>
                <a:srgbClr val="3F3F3F"/>
              </a:solidFill>
            </a:endParaRPr>
          </a:p>
          <a:p>
            <a:pPr marL="0" lvl="0" indent="0" algn="l" rtl="0">
              <a:lnSpc>
                <a:spcPct val="90000"/>
              </a:lnSpc>
              <a:spcBef>
                <a:spcPts val="1000"/>
              </a:spcBef>
              <a:spcAft>
                <a:spcPts val="0"/>
              </a:spcAft>
              <a:buSzPts val="2400"/>
              <a:buFont typeface="Arial"/>
              <a:buNone/>
            </a:pPr>
            <a:endParaRPr sz="900" dirty="0">
              <a:solidFill>
                <a:srgbClr val="000000"/>
              </a:solidFill>
              <a:latin typeface="Open Sans"/>
              <a:ea typeface="Open Sans"/>
              <a:cs typeface="Open Sans"/>
              <a:sym typeface="Open Sans"/>
            </a:endParaRPr>
          </a:p>
          <a:p>
            <a:pPr lvl="0">
              <a:buClr>
                <a:srgbClr val="000000"/>
              </a:buClr>
            </a:pPr>
            <a:r>
              <a:rPr lang="fr-FR" b="1" dirty="0">
                <a:solidFill>
                  <a:srgbClr val="000000"/>
                </a:solidFill>
                <a:latin typeface="Open Sans"/>
                <a:ea typeface="Open Sans"/>
                <a:cs typeface="Open Sans"/>
                <a:sym typeface="Open Sans"/>
              </a:rPr>
              <a:t>Les sources non évaluées ou primaires </a:t>
            </a:r>
            <a:r>
              <a:rPr lang="fr-FR" dirty="0">
                <a:solidFill>
                  <a:srgbClr val="000000"/>
                </a:solidFill>
                <a:latin typeface="Open Sans"/>
                <a:ea typeface="Open Sans"/>
                <a:cs typeface="Open Sans"/>
                <a:sym typeface="Open Sans"/>
              </a:rPr>
              <a:t>(articles de recherche individuels) répondent à des questions très spécifiques et fournissent les données les plus récentes. L'utilisateur doit être capable d'effectuer une recherche efficace et d'évaluer l'information de manière critique.</a:t>
            </a:r>
            <a:endParaRPr dirty="0">
              <a:solidFill>
                <a:srgbClr val="000000"/>
              </a:solidFill>
            </a:endParaRPr>
          </a:p>
          <a:p>
            <a:pPr lvl="0">
              <a:buClr>
                <a:srgbClr val="000000"/>
              </a:buClr>
            </a:pPr>
            <a:r>
              <a:rPr lang="fr-FR" dirty="0">
                <a:solidFill>
                  <a:srgbClr val="000000"/>
                </a:solidFill>
                <a:latin typeface="Open Sans"/>
                <a:ea typeface="Open Sans"/>
                <a:cs typeface="Open Sans"/>
                <a:sym typeface="Open Sans"/>
              </a:rPr>
              <a:t>Quelle que soit la catégorie, les sources doivent être évaluées par l'utilisateur. </a:t>
            </a:r>
            <a:r>
              <a:rPr lang="en-US" dirty="0">
                <a:solidFill>
                  <a:srgbClr val="000000"/>
                </a:solidFill>
                <a:latin typeface="Open Sans"/>
                <a:ea typeface="Open Sans"/>
                <a:cs typeface="Open Sans"/>
                <a:sym typeface="Open Sans"/>
              </a:rPr>
              <a:t> </a:t>
            </a:r>
            <a:endParaRPr dirty="0">
              <a:solidFill>
                <a:srgbClr val="000000"/>
              </a:solidFill>
            </a:endParaRPr>
          </a:p>
          <a:p>
            <a:pPr marL="0" lvl="0" indent="0">
              <a:buNone/>
            </a:pPr>
            <a:r>
              <a:rPr lang="en-US" sz="1800" dirty="0">
                <a:solidFill>
                  <a:srgbClr val="000000"/>
                </a:solidFill>
                <a:latin typeface="Open Sans"/>
                <a:ea typeface="Open Sans"/>
                <a:cs typeface="Open Sans"/>
                <a:sym typeface="Open Sans"/>
              </a:rPr>
              <a:t>      </a:t>
            </a:r>
            <a:r>
              <a:rPr lang="en-US" sz="1800" dirty="0">
                <a:solidFill>
                  <a:srgbClr val="3C78D8"/>
                </a:solidFill>
                <a:latin typeface="Open Sans"/>
                <a:ea typeface="Open Sans"/>
                <a:cs typeface="Open Sans"/>
                <a:sym typeface="Open Sans"/>
              </a:rPr>
              <a:t> </a:t>
            </a:r>
            <a:r>
              <a:rPr lang="en-US" sz="1800" u="sng"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www.pdqa.gov.hk/english/ebeplatform/ebm/ebm_bestevid.php</a:t>
            </a:r>
            <a:r>
              <a:rPr lang="en-US" dirty="0">
                <a:solidFill>
                  <a:srgbClr val="3F3F3F"/>
                </a:solidFill>
              </a:rPr>
              <a:t> (</a:t>
            </a:r>
            <a:r>
              <a:rPr lang="en-US" sz="1800" dirty="0" err="1">
                <a:solidFill>
                  <a:srgbClr val="3F3F3F"/>
                </a:solidFill>
                <a:latin typeface="Open Sans"/>
                <a:ea typeface="Open Sans"/>
                <a:cs typeface="Open Sans"/>
                <a:sym typeface="Open Sans"/>
              </a:rPr>
              <a:t>Consulté</a:t>
            </a:r>
            <a:r>
              <a:rPr lang="en-US" sz="1800" dirty="0">
                <a:solidFill>
                  <a:srgbClr val="3F3F3F"/>
                </a:solidFill>
                <a:latin typeface="Open Sans"/>
                <a:ea typeface="Open Sans"/>
                <a:cs typeface="Open Sans"/>
                <a:sym typeface="Open Sans"/>
              </a:rPr>
              <a:t> le 27 </a:t>
            </a:r>
            <a:r>
              <a:rPr lang="en-US" sz="1800" dirty="0" err="1">
                <a:solidFill>
                  <a:srgbClr val="3F3F3F"/>
                </a:solidFill>
                <a:latin typeface="Open Sans"/>
                <a:ea typeface="Open Sans"/>
                <a:cs typeface="Open Sans"/>
                <a:sym typeface="Open Sans"/>
              </a:rPr>
              <a:t>Juin</a:t>
            </a:r>
            <a:r>
              <a:rPr lang="en-US" sz="1800" dirty="0">
                <a:solidFill>
                  <a:srgbClr val="3F3F3F"/>
                </a:solidFill>
                <a:latin typeface="Open Sans"/>
                <a:ea typeface="Open Sans"/>
                <a:cs typeface="Open Sans"/>
                <a:sym typeface="Open Sans"/>
              </a:rPr>
              <a:t> 2021)</a:t>
            </a:r>
            <a:endParaRPr dirty="0">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Sources pour trouver des études primaires</a:t>
            </a:r>
            <a:endParaRPr sz="3000" dirty="0">
              <a:solidFill>
                <a:srgbClr val="586F7C"/>
              </a:solidFill>
              <a:latin typeface="Open Sans"/>
              <a:ea typeface="Open Sans"/>
              <a:cs typeface="Open Sans"/>
              <a:sym typeface="Open Sans"/>
            </a:endParaRPr>
          </a:p>
        </p:txBody>
      </p:sp>
      <p:sp>
        <p:nvSpPr>
          <p:cNvPr id="185" name="Google Shape;185;g829bd93e03_0_0"/>
          <p:cNvSpPr txBox="1"/>
          <p:nvPr/>
        </p:nvSpPr>
        <p:spPr>
          <a:xfrm>
            <a:off x="6105695" y="1722381"/>
            <a:ext cx="5858400" cy="1309800"/>
          </a:xfrm>
          <a:prstGeom prst="rect">
            <a:avLst/>
          </a:prstGeom>
          <a:solidFill>
            <a:srgbClr val="F2F2F2"/>
          </a:solidFill>
          <a:ln>
            <a:noFill/>
          </a:ln>
        </p:spPr>
        <p:txBody>
          <a:bodyPr spcFirstLastPara="1" wrap="square" lIns="91425" tIns="45700" rIns="91425" bIns="45700" anchor="ctr" anchorCtr="0">
            <a:noAutofit/>
          </a:bodyPr>
          <a:lstStyle/>
          <a:p>
            <a:pPr lvl="0">
              <a:lnSpc>
                <a:spcPct val="90000"/>
              </a:lnSpc>
              <a:buClr>
                <a:srgbClr val="FFFFFF"/>
              </a:buClr>
              <a:buSzPts val="3600"/>
            </a:pPr>
            <a:r>
              <a:rPr lang="en-US" sz="2400" b="1" dirty="0" err="1">
                <a:solidFill>
                  <a:schemeClr val="bg2"/>
                </a:solidFill>
                <a:latin typeface="Open Sans"/>
                <a:ea typeface="Open Sans"/>
                <a:cs typeface="Open Sans"/>
                <a:sym typeface="Open Sans"/>
              </a:rPr>
              <a:t>Priorité</a:t>
            </a:r>
            <a:r>
              <a:rPr lang="en-US" sz="2400" b="1" dirty="0">
                <a:solidFill>
                  <a:schemeClr val="bg2"/>
                </a:solidFill>
                <a:latin typeface="Open Sans"/>
                <a:ea typeface="Open Sans"/>
                <a:cs typeface="Open Sans"/>
                <a:sym typeface="Open Sans"/>
              </a:rPr>
              <a:t> 2: Non-</a:t>
            </a:r>
            <a:r>
              <a:rPr lang="en-US" sz="2400" b="1" dirty="0" err="1">
                <a:solidFill>
                  <a:schemeClr val="bg2"/>
                </a:solidFill>
                <a:latin typeface="Open Sans"/>
                <a:ea typeface="Open Sans"/>
                <a:cs typeface="Open Sans"/>
                <a:sym typeface="Open Sans"/>
              </a:rPr>
              <a:t>filtrée</a:t>
            </a:r>
            <a:r>
              <a:rPr lang="en-US" sz="2400" b="1" dirty="0">
                <a:solidFill>
                  <a:schemeClr val="bg2"/>
                </a:solidFill>
                <a:latin typeface="Open Sans"/>
                <a:ea typeface="Open Sans"/>
                <a:cs typeface="Open Sans"/>
                <a:sym typeface="Open Sans"/>
              </a:rPr>
              <a:t> </a:t>
            </a:r>
            <a:r>
              <a:rPr lang="fr-FR" sz="2400" dirty="0">
                <a:solidFill>
                  <a:srgbClr val="3F3F3F"/>
                </a:solidFill>
                <a:latin typeface="Open Sans"/>
                <a:ea typeface="Open Sans"/>
                <a:cs typeface="Open Sans"/>
                <a:sym typeface="Open Sans"/>
              </a:rPr>
              <a:t>(littérature non évaluée) sources primaires : </a:t>
            </a:r>
            <a:r>
              <a:rPr lang="fr-FR" sz="2400" dirty="0" err="1">
                <a:solidFill>
                  <a:srgbClr val="3F3F3F"/>
                </a:solidFill>
                <a:latin typeface="Open Sans"/>
                <a:ea typeface="Open Sans"/>
                <a:cs typeface="Open Sans"/>
                <a:sym typeface="Open Sans"/>
              </a:rPr>
              <a:t>Medline</a:t>
            </a:r>
            <a:r>
              <a:rPr lang="fr-FR" sz="2400" dirty="0">
                <a:solidFill>
                  <a:srgbClr val="3F3F3F"/>
                </a:solidFill>
                <a:latin typeface="Open Sans"/>
                <a:ea typeface="Open Sans"/>
                <a:cs typeface="Open Sans"/>
                <a:sym typeface="Open Sans"/>
              </a:rPr>
              <a:t> (PubMed), </a:t>
            </a:r>
            <a:r>
              <a:rPr lang="fr-FR" sz="2400" dirty="0" err="1">
                <a:solidFill>
                  <a:srgbClr val="3F3F3F"/>
                </a:solidFill>
                <a:latin typeface="Open Sans"/>
                <a:ea typeface="Open Sans"/>
                <a:cs typeface="Open Sans"/>
                <a:sym typeface="Open Sans"/>
              </a:rPr>
              <a:t>Scopus</a:t>
            </a:r>
            <a:r>
              <a:rPr lang="fr-FR" sz="2400" dirty="0">
                <a:solidFill>
                  <a:srgbClr val="3F3F3F"/>
                </a:solidFill>
                <a:latin typeface="Open Sans"/>
                <a:ea typeface="Open Sans"/>
                <a:cs typeface="Open Sans"/>
                <a:sym typeface="Open Sans"/>
              </a:rPr>
              <a:t>, Google/Scholar... </a:t>
            </a:r>
            <a:endParaRPr sz="1400" b="0" i="0" u="none" strike="noStrike" cap="none" dirty="0">
              <a:solidFill>
                <a:srgbClr val="3F3F3F"/>
              </a:solidFill>
              <a:latin typeface="Arial"/>
              <a:ea typeface="Arial"/>
              <a:cs typeface="Arial"/>
              <a:sym typeface="Arial"/>
            </a:endParaRPr>
          </a:p>
        </p:txBody>
      </p:sp>
      <p:sp>
        <p:nvSpPr>
          <p:cNvPr id="186" name="Google Shape;186;g829bd93e03_0_0"/>
          <p:cNvSpPr txBox="1"/>
          <p:nvPr/>
        </p:nvSpPr>
        <p:spPr>
          <a:xfrm>
            <a:off x="461150" y="1722381"/>
            <a:ext cx="5359787" cy="1298550"/>
          </a:xfrm>
          <a:prstGeom prst="rect">
            <a:avLst/>
          </a:prstGeom>
          <a:solidFill>
            <a:srgbClr val="F2F2F2"/>
          </a:solidFill>
          <a:ln>
            <a:noFill/>
          </a:ln>
        </p:spPr>
        <p:txBody>
          <a:bodyPr spcFirstLastPara="1" wrap="square" lIns="91425" tIns="45700" rIns="91425" bIns="45700" anchor="ctr" anchorCtr="0">
            <a:noAutofit/>
          </a:bodyPr>
          <a:lstStyle/>
          <a:p>
            <a:pPr lvl="0">
              <a:buSzPts val="2400"/>
            </a:pPr>
            <a:r>
              <a:rPr lang="en-US" sz="2400" b="1" dirty="0" err="1">
                <a:solidFill>
                  <a:schemeClr val="bg2"/>
                </a:solidFill>
                <a:latin typeface="Open Sans"/>
                <a:ea typeface="Open Sans"/>
                <a:cs typeface="Open Sans"/>
                <a:sym typeface="Open Sans"/>
              </a:rPr>
              <a:t>Priorité</a:t>
            </a:r>
            <a:r>
              <a:rPr lang="en-US" sz="2400" b="1" dirty="0">
                <a:solidFill>
                  <a:schemeClr val="bg2"/>
                </a:solidFill>
                <a:latin typeface="Open Sans"/>
                <a:ea typeface="Open Sans"/>
                <a:cs typeface="Open Sans"/>
                <a:sym typeface="Open Sans"/>
              </a:rPr>
              <a:t> 1: </a:t>
            </a:r>
            <a:r>
              <a:rPr lang="fr-FR" sz="2400" b="1" dirty="0">
                <a:solidFill>
                  <a:schemeClr val="bg2"/>
                </a:solidFill>
                <a:latin typeface="Open Sans"/>
                <a:ea typeface="Open Sans"/>
                <a:cs typeface="Open Sans"/>
                <a:sym typeface="Open Sans"/>
              </a:rPr>
              <a:t>Filtrée </a:t>
            </a:r>
            <a:r>
              <a:rPr lang="fr-FR" sz="2400" dirty="0">
                <a:solidFill>
                  <a:srgbClr val="3F3F3F"/>
                </a:solidFill>
                <a:latin typeface="Open Sans"/>
                <a:ea typeface="Open Sans"/>
                <a:cs typeface="Open Sans"/>
                <a:sym typeface="Open Sans"/>
              </a:rPr>
              <a:t>(littérature </a:t>
            </a:r>
            <a:r>
              <a:rPr lang="fr-FR" sz="2400" dirty="0" err="1">
                <a:solidFill>
                  <a:srgbClr val="3F3F3F"/>
                </a:solidFill>
                <a:latin typeface="Open Sans"/>
                <a:ea typeface="Open Sans"/>
                <a:cs typeface="Open Sans"/>
                <a:sym typeface="Open Sans"/>
              </a:rPr>
              <a:t>pré-évaluée</a:t>
            </a:r>
            <a:r>
              <a:rPr lang="fr-FR" sz="2400" dirty="0">
                <a:solidFill>
                  <a:srgbClr val="3F3F3F"/>
                </a:solidFill>
                <a:latin typeface="Open Sans"/>
                <a:ea typeface="Open Sans"/>
                <a:cs typeface="Open Sans"/>
                <a:sym typeface="Open Sans"/>
              </a:rPr>
              <a:t>) : Bibliothèque Cochrane, base de données EBP du Joanna Briggs Institute...</a:t>
            </a:r>
            <a:endParaRPr sz="1400" b="0" i="0" u="none" strike="noStrike" cap="none" dirty="0">
              <a:solidFill>
                <a:srgbClr val="3F3F3F"/>
              </a:solidFill>
              <a:latin typeface="Arial"/>
              <a:ea typeface="Arial"/>
              <a:cs typeface="Arial"/>
              <a:sym typeface="Arial"/>
            </a:endParaRPr>
          </a:p>
        </p:txBody>
      </p:sp>
      <p:sp>
        <p:nvSpPr>
          <p:cNvPr id="187" name="Google Shape;187;g829bd93e03_0_0"/>
          <p:cNvSpPr txBox="1"/>
          <p:nvPr/>
        </p:nvSpPr>
        <p:spPr>
          <a:xfrm>
            <a:off x="305287" y="3128454"/>
            <a:ext cx="5359786" cy="3162300"/>
          </a:xfrm>
          <a:prstGeom prst="rect">
            <a:avLst/>
          </a:prstGeom>
          <a:noFill/>
          <a:ln>
            <a:noFill/>
          </a:ln>
        </p:spPr>
        <p:txBody>
          <a:bodyPr spcFirstLastPara="1" wrap="square" lIns="91425" tIns="45700" rIns="91425" bIns="45700" anchor="t" anchorCtr="0">
            <a:noAutofit/>
          </a:bodyPr>
          <a:lstStyle/>
          <a:p>
            <a:pPr marL="342900" lvl="0" indent="-342900">
              <a:buSzPts val="2400"/>
              <a:buFont typeface="Arial"/>
              <a:buChar char="•"/>
            </a:pPr>
            <a:r>
              <a:rPr lang="fr-FR" sz="2400" dirty="0">
                <a:solidFill>
                  <a:srgbClr val="3F3F3F"/>
                </a:solidFill>
                <a:latin typeface="Open Sans"/>
                <a:ea typeface="Open Sans"/>
                <a:cs typeface="Open Sans"/>
                <a:sym typeface="Open Sans"/>
              </a:rPr>
              <a:t>Gagnez du temps.</a:t>
            </a:r>
          </a:p>
          <a:p>
            <a:pPr marL="342900" lvl="0" indent="-342900">
              <a:buSzPts val="2400"/>
              <a:buFont typeface="Arial"/>
              <a:buChar char="•"/>
            </a:pPr>
            <a:r>
              <a:rPr lang="fr-FR" sz="2400" dirty="0">
                <a:solidFill>
                  <a:srgbClr val="3F3F3F"/>
                </a:solidFill>
                <a:latin typeface="Open Sans"/>
                <a:ea typeface="Open Sans"/>
                <a:cs typeface="Open Sans"/>
                <a:sym typeface="Open Sans"/>
              </a:rPr>
              <a:t>Demandez aux experts.</a:t>
            </a:r>
          </a:p>
          <a:p>
            <a:pPr marL="342900" lvl="0" indent="-342900">
              <a:buSzPts val="2400"/>
              <a:buFont typeface="Arial"/>
              <a:buChar char="•"/>
            </a:pPr>
            <a:r>
              <a:rPr lang="fr-FR" sz="2400" dirty="0">
                <a:solidFill>
                  <a:srgbClr val="3F3F3F"/>
                </a:solidFill>
                <a:latin typeface="Open Sans"/>
                <a:ea typeface="Open Sans"/>
                <a:cs typeface="Open Sans"/>
                <a:sym typeface="Open Sans"/>
              </a:rPr>
              <a:t>N'utilisez que des recherches de qualité.</a:t>
            </a:r>
          </a:p>
          <a:p>
            <a:pPr marL="342900" lvl="0" indent="-342900">
              <a:buSzPts val="2400"/>
              <a:buFont typeface="Arial"/>
              <a:buChar char="•"/>
            </a:pPr>
            <a:r>
              <a:rPr lang="fr-FR" sz="2400" dirty="0">
                <a:solidFill>
                  <a:srgbClr val="3F3F3F"/>
                </a:solidFill>
                <a:latin typeface="Open Sans"/>
                <a:ea typeface="Open Sans"/>
                <a:cs typeface="Open Sans"/>
                <a:sym typeface="Open Sans"/>
              </a:rPr>
              <a:t>Utilisez-les au moment des soins.</a:t>
            </a:r>
          </a:p>
          <a:p>
            <a:pPr marL="342900" lvl="0" indent="-342900">
              <a:buSzPts val="2400"/>
              <a:buFont typeface="Arial"/>
              <a:buChar char="•"/>
            </a:pPr>
            <a:r>
              <a:rPr lang="fr-FR" sz="2400" dirty="0">
                <a:solidFill>
                  <a:srgbClr val="3F3F3F"/>
                </a:solidFill>
                <a:latin typeface="Open Sans"/>
                <a:ea typeface="Open Sans"/>
                <a:cs typeface="Open Sans"/>
                <a:sym typeface="Open Sans"/>
              </a:rPr>
              <a:t>Tous les cliniciens n'auront pas besoin ou ne voudront pas effectuer des recherches documentaires et des évaluations cliniques.</a:t>
            </a:r>
            <a:endParaRPr sz="1400" b="0" i="0" u="none" strike="noStrike" cap="none" dirty="0">
              <a:solidFill>
                <a:srgbClr val="3F3F3F"/>
              </a:solidFill>
              <a:latin typeface="Arial"/>
              <a:ea typeface="Arial"/>
              <a:cs typeface="Arial"/>
              <a:sym typeface="Arial"/>
            </a:endParaRPr>
          </a:p>
        </p:txBody>
      </p:sp>
      <p:sp>
        <p:nvSpPr>
          <p:cNvPr id="188" name="Google Shape;188;g829bd93e03_0_0"/>
          <p:cNvSpPr/>
          <p:nvPr/>
        </p:nvSpPr>
        <p:spPr>
          <a:xfrm>
            <a:off x="5981004" y="3232363"/>
            <a:ext cx="6096000" cy="2677656"/>
          </a:xfrm>
          <a:prstGeom prst="rect">
            <a:avLst/>
          </a:prstGeom>
          <a:noFill/>
          <a:ln>
            <a:noFill/>
          </a:ln>
        </p:spPr>
        <p:txBody>
          <a:bodyPr spcFirstLastPara="1" wrap="square" lIns="91425" tIns="45700" rIns="91425" bIns="45700" anchor="t" anchorCtr="0">
            <a:spAutoFit/>
          </a:bodyPr>
          <a:lstStyle/>
          <a:p>
            <a:pPr marL="285750" lvl="0" indent="-285750">
              <a:buSzPts val="2400"/>
              <a:buFont typeface="Arial"/>
              <a:buChar char="•"/>
            </a:pPr>
            <a:r>
              <a:rPr lang="fr-FR" sz="2400" dirty="0">
                <a:solidFill>
                  <a:srgbClr val="3F3F3F"/>
                </a:solidFill>
                <a:latin typeface="Open Sans"/>
                <a:ea typeface="Open Sans"/>
                <a:cs typeface="Open Sans"/>
                <a:sym typeface="Open Sans"/>
              </a:rPr>
              <a:t>Créer des recherches exhaustives.</a:t>
            </a:r>
          </a:p>
          <a:p>
            <a:pPr marL="285750" lvl="0" indent="-285750">
              <a:buSzPts val="2400"/>
              <a:buFont typeface="Arial"/>
              <a:buChar char="•"/>
            </a:pPr>
            <a:r>
              <a:rPr lang="fr-FR" sz="2400" dirty="0">
                <a:solidFill>
                  <a:srgbClr val="3F3F3F"/>
                </a:solidFill>
                <a:latin typeface="Open Sans"/>
                <a:ea typeface="Open Sans"/>
                <a:cs typeface="Open Sans"/>
                <a:sym typeface="Open Sans"/>
              </a:rPr>
              <a:t>Réaliser des examens systématiques.</a:t>
            </a:r>
          </a:p>
          <a:p>
            <a:pPr marL="285750" lvl="0" indent="-285750">
              <a:buSzPts val="2400"/>
              <a:buFont typeface="Arial"/>
              <a:buChar char="•"/>
            </a:pPr>
            <a:r>
              <a:rPr lang="fr-FR" sz="2400" dirty="0">
                <a:solidFill>
                  <a:srgbClr val="3F3F3F"/>
                </a:solidFill>
                <a:latin typeface="Open Sans"/>
                <a:ea typeface="Open Sans"/>
                <a:cs typeface="Open Sans"/>
                <a:sym typeface="Open Sans"/>
              </a:rPr>
              <a:t>Effectuer des recherches de synonymes en utilisant des thésaurus.</a:t>
            </a:r>
          </a:p>
          <a:p>
            <a:pPr marL="285750" lvl="0" indent="-285750">
              <a:buSzPts val="2400"/>
              <a:buFont typeface="Arial"/>
              <a:buChar char="•"/>
            </a:pPr>
            <a:r>
              <a:rPr lang="fr-FR" sz="2400" dirty="0">
                <a:solidFill>
                  <a:srgbClr val="3F3F3F"/>
                </a:solidFill>
                <a:latin typeface="Open Sans"/>
                <a:ea typeface="Open Sans"/>
                <a:cs typeface="Open Sans"/>
                <a:sym typeface="Open Sans"/>
              </a:rPr>
              <a:t>Créez et distribuez des alertes.</a:t>
            </a:r>
          </a:p>
          <a:p>
            <a:pPr marL="285750" lvl="0" indent="-285750">
              <a:buSzPts val="2400"/>
              <a:buFont typeface="Arial"/>
              <a:buChar char="•"/>
            </a:pPr>
            <a:r>
              <a:rPr lang="fr-FR" sz="2400" dirty="0">
                <a:solidFill>
                  <a:srgbClr val="3F3F3F"/>
                </a:solidFill>
                <a:latin typeface="Open Sans"/>
                <a:ea typeface="Open Sans"/>
                <a:cs typeface="Open Sans"/>
                <a:sym typeface="Open Sans"/>
              </a:rPr>
              <a:t>Limiter aux populations et aux types de publications.</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142240" y="276300"/>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Hiérarchie des preuves et approches de recherche</a:t>
            </a:r>
            <a:endParaRPr dirty="0">
              <a:solidFill>
                <a:srgbClr val="586F7C"/>
              </a:solidFill>
              <a:latin typeface="Open Sans"/>
              <a:ea typeface="Open Sans"/>
              <a:cs typeface="Open Sans"/>
              <a:sym typeface="Open Sans"/>
            </a:endParaRPr>
          </a:p>
        </p:txBody>
      </p:sp>
      <p:grpSp>
        <p:nvGrpSpPr>
          <p:cNvPr id="2" name="Groupe 1">
            <a:extLst>
              <a:ext uri="{FF2B5EF4-FFF2-40B4-BE49-F238E27FC236}">
                <a16:creationId xmlns:a16="http://schemas.microsoft.com/office/drawing/2014/main" id="{ACB0B505-774A-4303-AE50-DCAFC8F7B45A}"/>
              </a:ext>
            </a:extLst>
          </p:cNvPr>
          <p:cNvGrpSpPr/>
          <p:nvPr/>
        </p:nvGrpSpPr>
        <p:grpSpPr>
          <a:xfrm>
            <a:off x="783216" y="1757892"/>
            <a:ext cx="9157119" cy="4531395"/>
            <a:chOff x="783216" y="1757892"/>
            <a:chExt cx="9157119" cy="4531395"/>
          </a:xfrm>
        </p:grpSpPr>
        <p:pic>
          <p:nvPicPr>
            <p:cNvPr id="194" name="Google Shape;194;p7"/>
            <p:cNvPicPr preferRelativeResize="0"/>
            <p:nvPr/>
          </p:nvPicPr>
          <p:blipFill rotWithShape="1">
            <a:blip r:embed="rId3">
              <a:alphaModFix/>
            </a:blip>
            <a:srcRect/>
            <a:stretch/>
          </p:blipFill>
          <p:spPr>
            <a:xfrm>
              <a:off x="917270" y="1757892"/>
              <a:ext cx="7987775" cy="4531395"/>
            </a:xfrm>
            <a:prstGeom prst="rect">
              <a:avLst/>
            </a:prstGeom>
            <a:noFill/>
            <a:ln>
              <a:noFill/>
            </a:ln>
          </p:spPr>
        </p:pic>
        <p:graphicFrame>
          <p:nvGraphicFramePr>
            <p:cNvPr id="195" name="Google Shape;195;p7"/>
            <p:cNvGraphicFramePr/>
            <p:nvPr>
              <p:extLst>
                <p:ext uri="{D42A27DB-BD31-4B8C-83A1-F6EECF244321}">
                  <p14:modId xmlns:p14="http://schemas.microsoft.com/office/powerpoint/2010/main" val="1938295383"/>
                </p:ext>
              </p:extLst>
            </p:nvPr>
          </p:nvGraphicFramePr>
          <p:xfrm>
            <a:off x="8471910" y="2071357"/>
            <a:ext cx="1468425" cy="3748340"/>
          </p:xfrm>
          <a:graphic>
            <a:graphicData uri="http://schemas.openxmlformats.org/drawingml/2006/table">
              <a:tbl>
                <a:tblPr firstRow="1" bandRow="1">
                  <a:noFill/>
                  <a:tableStyleId>{7913A5EC-52E4-424E-909B-935B7C2F8FA4}</a:tableStyleId>
                </a:tblPr>
                <a:tblGrid>
                  <a:gridCol w="1468425">
                    <a:extLst>
                      <a:ext uri="{9D8B030D-6E8A-4147-A177-3AD203B41FA5}">
                        <a16:colId xmlns:a16="http://schemas.microsoft.com/office/drawing/2014/main" val="20000"/>
                      </a:ext>
                    </a:extLst>
                  </a:gridCol>
                </a:tblGrid>
                <a:tr h="7475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Cochrane Database of </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Systematic Reviews </a:t>
                        </a:r>
                        <a:br>
                          <a:rPr lang="en-US" sz="1100" b="0" u="none" strike="noStrike" cap="none">
                            <a:solidFill>
                              <a:schemeClr val="dk1"/>
                            </a:solidFill>
                          </a:rPr>
                        </a:br>
                        <a:endParaRPr sz="1100" b="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550" marR="68550" marT="34275" marB="34275">
                      <a:solidFill>
                        <a:srgbClr val="C00000">
                          <a:alpha val="34509"/>
                        </a:srgbClr>
                      </a:solidFill>
                    </a:tcPr>
                  </a:tc>
                  <a:extLst>
                    <a:ext uri="{0D108BD9-81ED-4DB2-BD59-A6C34878D82A}">
                      <a16:rowId xmlns:a16="http://schemas.microsoft.com/office/drawing/2014/main" val="10000"/>
                    </a:ext>
                  </a:extLst>
                </a:tr>
                <a:tr h="7392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dk1"/>
                            </a:solidFill>
                          </a:rPr>
                          <a:t>EBM Guidelines</a:t>
                        </a:r>
                        <a:br>
                          <a:rPr lang="en-US" sz="1100" b="1" i="0" u="none" strike="noStrike" cap="none" dirty="0">
                            <a:solidFill>
                              <a:schemeClr val="dk1"/>
                            </a:solidFill>
                          </a:rPr>
                        </a:br>
                        <a:r>
                          <a:rPr lang="en-US" sz="1100" b="1" i="0" u="none" strike="noStrike" cap="none" dirty="0">
                            <a:solidFill>
                              <a:schemeClr val="dk1"/>
                            </a:solidFill>
                          </a:rPr>
                          <a:t>Essential Evidence Plus</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solidFill>
                            <a:schemeClr val="dk1"/>
                          </a:solidFill>
                        </a:endParaRPr>
                      </a:p>
                    </a:txBody>
                    <a:tcPr marL="68550" marR="68550" marT="34275" marB="34275">
                      <a:solidFill>
                        <a:srgbClr val="FFFF00">
                          <a:alpha val="52549"/>
                        </a:srgbClr>
                      </a:solidFill>
                    </a:tcPr>
                  </a:tc>
                  <a:extLst>
                    <a:ext uri="{0D108BD9-81ED-4DB2-BD59-A6C34878D82A}">
                      <a16:rowId xmlns:a16="http://schemas.microsoft.com/office/drawing/2014/main" val="10001"/>
                    </a:ext>
                  </a:extLst>
                </a:tr>
                <a:tr h="458600">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dk1"/>
                            </a:solidFill>
                          </a:rPr>
                          <a:t>PubMed</a:t>
                        </a:r>
                        <a:endParaRPr sz="1400" u="none" strike="noStrike" cap="none"/>
                      </a:p>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92D050">
                          <a:alpha val="40000"/>
                        </a:srgbClr>
                      </a:solidFill>
                    </a:tcPr>
                  </a:tc>
                  <a:extLst>
                    <a:ext uri="{0D108BD9-81ED-4DB2-BD59-A6C34878D82A}">
                      <a16:rowId xmlns:a16="http://schemas.microsoft.com/office/drawing/2014/main" val="10002"/>
                    </a:ext>
                  </a:extLst>
                </a:tr>
                <a:tr h="57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CENTRAL</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PubMed</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chemeClr val="dk1"/>
                            </a:solidFill>
                          </a:rPr>
                          <a:t>CINAHL</a:t>
                        </a:r>
                        <a:endParaRPr sz="1400" u="none" strike="noStrike" cap="none" dirty="0"/>
                      </a:p>
                    </a:txBody>
                    <a:tcPr marL="68550" marR="68550" marT="34275" marB="34275">
                      <a:solidFill>
                        <a:srgbClr val="7030A0">
                          <a:alpha val="42745"/>
                        </a:srgbClr>
                      </a:solidFill>
                    </a:tcPr>
                  </a:tc>
                  <a:extLst>
                    <a:ext uri="{0D108BD9-81ED-4DB2-BD59-A6C34878D82A}">
                      <a16:rowId xmlns:a16="http://schemas.microsoft.com/office/drawing/2014/main" val="10003"/>
                    </a:ext>
                  </a:extLst>
                </a:tr>
                <a:tr h="4038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PubMed</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F77B43">
                          <a:alpha val="71764"/>
                        </a:srgbClr>
                      </a:solidFill>
                    </a:tcPr>
                  </a:tc>
                  <a:extLst>
                    <a:ext uri="{0D108BD9-81ED-4DB2-BD59-A6C34878D82A}">
                      <a16:rowId xmlns:a16="http://schemas.microsoft.com/office/drawing/2014/main" val="10004"/>
                    </a:ext>
                  </a:extLst>
                </a:tr>
                <a:tr h="50075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dk1"/>
                            </a:solidFill>
                          </a:rPr>
                          <a:t>Textbooks</a:t>
                        </a:r>
                        <a:endParaRPr sz="1100" i="1" u="none" strike="noStrike" cap="none" dirty="0">
                          <a:solidFill>
                            <a:srgbClr val="C00000"/>
                          </a:solidFill>
                        </a:endParaRPr>
                      </a:p>
                    </a:txBody>
                    <a:tcPr marL="68550" marR="68550" marT="34275" marB="34275">
                      <a:solidFill>
                        <a:srgbClr val="50EC12">
                          <a:alpha val="77647"/>
                        </a:srgbClr>
                      </a:solidFill>
                    </a:tcPr>
                  </a:tc>
                  <a:extLst>
                    <a:ext uri="{0D108BD9-81ED-4DB2-BD59-A6C34878D82A}">
                      <a16:rowId xmlns:a16="http://schemas.microsoft.com/office/drawing/2014/main" val="10005"/>
                    </a:ext>
                  </a:extLst>
                </a:tr>
              </a:tbl>
            </a:graphicData>
          </a:graphic>
        </p:graphicFrame>
        <p:pic>
          <p:nvPicPr>
            <p:cNvPr id="196" name="Google Shape;196;p7"/>
            <p:cNvPicPr preferRelativeResize="0"/>
            <p:nvPr/>
          </p:nvPicPr>
          <p:blipFill rotWithShape="1">
            <a:blip r:embed="rId4">
              <a:alphaModFix/>
            </a:blip>
            <a:srcRect/>
            <a:stretch/>
          </p:blipFill>
          <p:spPr>
            <a:xfrm>
              <a:off x="783216" y="2559277"/>
              <a:ext cx="1468437" cy="326042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0" y="512627"/>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Les 5 étapes du processus EBP</a:t>
            </a:r>
            <a:endParaRPr dirty="0">
              <a:latin typeface="Open Sans"/>
              <a:ea typeface="Open Sans"/>
              <a:cs typeface="Open Sans"/>
              <a:sym typeface="Open Sans"/>
            </a:endParaRPr>
          </a:p>
        </p:txBody>
      </p:sp>
      <p:sp>
        <p:nvSpPr>
          <p:cNvPr id="224" name="Google Shape;224;p12"/>
          <p:cNvSpPr txBox="1">
            <a:spLocks noGrp="1"/>
          </p:cNvSpPr>
          <p:nvPr>
            <p:ph type="body" idx="1"/>
          </p:nvPr>
        </p:nvSpPr>
        <p:spPr>
          <a:xfrm>
            <a:off x="123826" y="1835150"/>
            <a:ext cx="5674808" cy="5022850"/>
          </a:xfrm>
          <a:prstGeom prst="rect">
            <a:avLst/>
          </a:prstGeom>
          <a:noFill/>
          <a:ln>
            <a:noFill/>
          </a:ln>
        </p:spPr>
        <p:txBody>
          <a:bodyPr spcFirstLastPara="1" wrap="square" lIns="91425" tIns="45700" rIns="91425" bIns="45700" anchor="t" anchorCtr="0">
            <a:noAutofit/>
          </a:bodyPr>
          <a:lstStyle/>
          <a:p>
            <a:pPr lvl="0">
              <a:lnSpc>
                <a:spcPct val="80000"/>
              </a:lnSpc>
              <a:spcBef>
                <a:spcPts val="440"/>
              </a:spcBef>
              <a:buClr>
                <a:srgbClr val="000000"/>
              </a:buClr>
            </a:pPr>
            <a:r>
              <a:rPr lang="en-US" sz="2200" dirty="0">
                <a:solidFill>
                  <a:srgbClr val="000000"/>
                </a:solidFill>
                <a:latin typeface="Open Sans"/>
                <a:ea typeface="Open Sans"/>
                <a:cs typeface="Open Sans"/>
                <a:sym typeface="Open Sans"/>
              </a:rPr>
              <a:t> 1. </a:t>
            </a:r>
            <a:r>
              <a:rPr lang="fr-FR" sz="2200" b="1" dirty="0">
                <a:solidFill>
                  <a:schemeClr val="bg2"/>
                </a:solidFill>
                <a:latin typeface="Open Sans"/>
                <a:ea typeface="Open Sans"/>
                <a:cs typeface="Open Sans"/>
                <a:sym typeface="Open Sans"/>
              </a:rPr>
              <a:t>DEMANDER : </a:t>
            </a:r>
            <a:r>
              <a:rPr lang="fr-FR" sz="2200" dirty="0">
                <a:solidFill>
                  <a:schemeClr val="bg2"/>
                </a:solidFill>
                <a:latin typeface="Open Sans"/>
                <a:ea typeface="Open Sans"/>
                <a:cs typeface="Open Sans"/>
                <a:sym typeface="Open Sans"/>
              </a:rPr>
              <a:t>Formulez une question clinique à laquelle vous pouvez répondre.</a:t>
            </a:r>
            <a:r>
              <a:rPr lang="en-US" sz="2200" dirty="0">
                <a:solidFill>
                  <a:schemeClr val="bg2"/>
                </a:solidFill>
                <a:latin typeface="Open Sans"/>
                <a:ea typeface="Open Sans"/>
                <a:cs typeface="Open Sans"/>
                <a:sym typeface="Open Sans"/>
              </a:rPr>
              <a:t> </a:t>
            </a:r>
          </a:p>
          <a:p>
            <a:pPr lvl="0">
              <a:lnSpc>
                <a:spcPct val="80000"/>
              </a:lnSpc>
              <a:spcBef>
                <a:spcPts val="440"/>
              </a:spcBef>
              <a:buClr>
                <a:srgbClr val="000000"/>
              </a:buClr>
            </a:pPr>
            <a:endParaRPr lang="en-US" sz="2200" dirty="0">
              <a:solidFill>
                <a:schemeClr val="bg2"/>
              </a:solidFill>
              <a:latin typeface="Open Sans"/>
              <a:ea typeface="Open Sans"/>
              <a:cs typeface="Open Sans"/>
              <a:sym typeface="Open Sans"/>
            </a:endParaRPr>
          </a:p>
          <a:p>
            <a:pPr lvl="0">
              <a:lnSpc>
                <a:spcPct val="80000"/>
              </a:lnSpc>
              <a:spcBef>
                <a:spcPts val="440"/>
              </a:spcBef>
              <a:buClr>
                <a:srgbClr val="000000"/>
              </a:buClr>
            </a:pPr>
            <a:r>
              <a:rPr lang="en-US" sz="2200" dirty="0">
                <a:solidFill>
                  <a:schemeClr val="bg2"/>
                </a:solidFill>
                <a:latin typeface="Open Sans"/>
                <a:ea typeface="Open Sans"/>
                <a:cs typeface="Open Sans"/>
                <a:sym typeface="Open Sans"/>
              </a:rPr>
              <a:t>2. </a:t>
            </a:r>
            <a:r>
              <a:rPr lang="fr-FR" sz="2200" b="1" dirty="0">
                <a:solidFill>
                  <a:schemeClr val="bg2"/>
                </a:solidFill>
                <a:latin typeface="Open Sans"/>
                <a:ea typeface="Open Sans"/>
                <a:cs typeface="Open Sans"/>
                <a:sym typeface="Open Sans"/>
              </a:rPr>
              <a:t>ACCÈS :</a:t>
            </a:r>
            <a:r>
              <a:rPr lang="fr-FR" sz="2200" dirty="0">
                <a:solidFill>
                  <a:schemeClr val="bg2"/>
                </a:solidFill>
                <a:latin typeface="Open Sans"/>
                <a:ea typeface="Open Sans"/>
                <a:cs typeface="Open Sans"/>
                <a:sym typeface="Open Sans"/>
              </a:rPr>
              <a:t> Rechercher les meilleures preuves.</a:t>
            </a:r>
            <a:br>
              <a:rPr lang="en-US" sz="2200" dirty="0">
                <a:solidFill>
                  <a:schemeClr val="bg2"/>
                </a:solidFill>
                <a:latin typeface="Open Sans"/>
                <a:ea typeface="Open Sans"/>
                <a:cs typeface="Open Sans"/>
                <a:sym typeface="Open Sans"/>
              </a:rPr>
            </a:br>
            <a:endParaRPr sz="2200" dirty="0">
              <a:solidFill>
                <a:schemeClr val="bg2"/>
              </a:solidFill>
              <a:latin typeface="Open Sans"/>
              <a:ea typeface="Open Sans"/>
              <a:cs typeface="Open Sans"/>
              <a:sym typeface="Open Sans"/>
            </a:endParaRPr>
          </a:p>
          <a:p>
            <a:pPr marL="609600" lvl="0" indent="-609600">
              <a:lnSpc>
                <a:spcPct val="80000"/>
              </a:lnSpc>
              <a:spcBef>
                <a:spcPts val="440"/>
              </a:spcBef>
              <a:buClr>
                <a:srgbClr val="000000"/>
              </a:buClr>
            </a:pPr>
            <a:r>
              <a:rPr lang="en-US" sz="2200" dirty="0">
                <a:solidFill>
                  <a:schemeClr val="bg2"/>
                </a:solidFill>
                <a:latin typeface="Open Sans"/>
                <a:ea typeface="Open Sans"/>
                <a:cs typeface="Open Sans"/>
                <a:sym typeface="Open Sans"/>
              </a:rPr>
              <a:t>3.	</a:t>
            </a:r>
            <a:r>
              <a:rPr lang="fr-FR" sz="2200" b="1" dirty="0">
                <a:solidFill>
                  <a:schemeClr val="bg2"/>
                </a:solidFill>
                <a:latin typeface="Open Sans"/>
                <a:ea typeface="Open Sans"/>
                <a:cs typeface="Open Sans"/>
                <a:sym typeface="Open Sans"/>
              </a:rPr>
              <a:t>EVALUER </a:t>
            </a:r>
            <a:r>
              <a:rPr lang="fr-FR" sz="2200" dirty="0">
                <a:solidFill>
                  <a:schemeClr val="bg2"/>
                </a:solidFill>
                <a:latin typeface="Open Sans"/>
                <a:ea typeface="Open Sans"/>
                <a:cs typeface="Open Sans"/>
                <a:sym typeface="Open Sans"/>
              </a:rPr>
              <a:t>: Évaluer la validité et l'utilité des preuves.</a:t>
            </a:r>
            <a:br>
              <a:rPr lang="en-US" sz="2200" dirty="0">
                <a:solidFill>
                  <a:schemeClr val="bg2"/>
                </a:solidFill>
                <a:latin typeface="Open Sans"/>
                <a:ea typeface="Open Sans"/>
                <a:cs typeface="Open Sans"/>
                <a:sym typeface="Open Sans"/>
              </a:rPr>
            </a:br>
            <a:endParaRPr sz="2200" dirty="0">
              <a:solidFill>
                <a:schemeClr val="bg2"/>
              </a:solidFill>
              <a:latin typeface="Open Sans"/>
              <a:ea typeface="Open Sans"/>
              <a:cs typeface="Open Sans"/>
              <a:sym typeface="Open Sans"/>
            </a:endParaRPr>
          </a:p>
          <a:p>
            <a:pPr marL="609600" lvl="0" indent="-609600">
              <a:lnSpc>
                <a:spcPct val="80000"/>
              </a:lnSpc>
              <a:spcBef>
                <a:spcPts val="440"/>
              </a:spcBef>
              <a:buClr>
                <a:srgbClr val="000000"/>
              </a:buClr>
            </a:pPr>
            <a:r>
              <a:rPr lang="en-US" sz="2200" dirty="0">
                <a:solidFill>
                  <a:schemeClr val="bg2"/>
                </a:solidFill>
                <a:latin typeface="Open Sans"/>
                <a:ea typeface="Open Sans"/>
                <a:cs typeface="Open Sans"/>
                <a:sym typeface="Open Sans"/>
              </a:rPr>
              <a:t>4. </a:t>
            </a:r>
            <a:r>
              <a:rPr lang="fr-FR" sz="2200" b="1" dirty="0">
                <a:solidFill>
                  <a:schemeClr val="bg2"/>
                </a:solidFill>
                <a:latin typeface="Open Sans"/>
                <a:ea typeface="Open Sans"/>
                <a:cs typeface="Open Sans"/>
                <a:sym typeface="Open Sans"/>
              </a:rPr>
              <a:t>APPLIQUER </a:t>
            </a:r>
            <a:r>
              <a:rPr lang="fr-FR" sz="2200" dirty="0">
                <a:solidFill>
                  <a:schemeClr val="bg2"/>
                </a:solidFill>
                <a:latin typeface="Open Sans"/>
                <a:ea typeface="Open Sans"/>
                <a:cs typeface="Open Sans"/>
                <a:sym typeface="Open Sans"/>
              </a:rPr>
              <a:t>: Intégrer les résultats à votre expertise clinique et aux valeurs de vos patients/conditions locales. </a:t>
            </a:r>
            <a:br>
              <a:rPr lang="en-US" sz="2200" dirty="0">
                <a:solidFill>
                  <a:schemeClr val="bg2"/>
                </a:solidFill>
                <a:latin typeface="Open Sans"/>
                <a:ea typeface="Open Sans"/>
                <a:cs typeface="Open Sans"/>
                <a:sym typeface="Open Sans"/>
              </a:rPr>
            </a:br>
            <a:endParaRPr sz="2200" dirty="0">
              <a:solidFill>
                <a:schemeClr val="bg2"/>
              </a:solidFill>
              <a:latin typeface="Open Sans"/>
              <a:ea typeface="Open Sans"/>
              <a:cs typeface="Open Sans"/>
              <a:sym typeface="Open Sans"/>
            </a:endParaRPr>
          </a:p>
          <a:p>
            <a:pPr marL="609600" lvl="0" indent="-609600">
              <a:lnSpc>
                <a:spcPct val="80000"/>
              </a:lnSpc>
              <a:spcBef>
                <a:spcPts val="440"/>
              </a:spcBef>
              <a:buClr>
                <a:srgbClr val="000000"/>
              </a:buClr>
            </a:pPr>
            <a:r>
              <a:rPr lang="en-US" sz="2200" dirty="0">
                <a:solidFill>
                  <a:schemeClr val="bg2"/>
                </a:solidFill>
                <a:latin typeface="Open Sans"/>
                <a:ea typeface="Open Sans"/>
                <a:cs typeface="Open Sans"/>
                <a:sym typeface="Open Sans"/>
              </a:rPr>
              <a:t>5</a:t>
            </a:r>
            <a:r>
              <a:rPr lang="en-US" sz="2200" b="1" dirty="0">
                <a:solidFill>
                  <a:schemeClr val="bg2"/>
                </a:solidFill>
                <a:latin typeface="Open Sans"/>
                <a:ea typeface="Open Sans"/>
                <a:cs typeface="Open Sans"/>
                <a:sym typeface="Open Sans"/>
              </a:rPr>
              <a:t>. RAPPECIER </a:t>
            </a:r>
            <a:r>
              <a:rPr lang="en-US" sz="2200" dirty="0">
                <a:solidFill>
                  <a:schemeClr val="bg2"/>
                </a:solidFill>
                <a:latin typeface="Open Sans"/>
                <a:ea typeface="Open Sans"/>
                <a:cs typeface="Open Sans"/>
                <a:sym typeface="Open Sans"/>
              </a:rPr>
              <a:t>: </a:t>
            </a:r>
            <a:r>
              <a:rPr lang="en-US" sz="2200" dirty="0" err="1">
                <a:solidFill>
                  <a:schemeClr val="bg2"/>
                </a:solidFill>
                <a:latin typeface="Open Sans"/>
                <a:ea typeface="Open Sans"/>
                <a:cs typeface="Open Sans"/>
                <a:sym typeface="Open Sans"/>
              </a:rPr>
              <a:t>analyser</a:t>
            </a:r>
            <a:r>
              <a:rPr lang="en-US" sz="2200" dirty="0">
                <a:solidFill>
                  <a:schemeClr val="bg2"/>
                </a:solidFill>
                <a:latin typeface="Open Sans"/>
                <a:ea typeface="Open Sans"/>
                <a:cs typeface="Open Sans"/>
                <a:sym typeface="Open Sans"/>
              </a:rPr>
              <a:t> </a:t>
            </a:r>
            <a:r>
              <a:rPr lang="en-US" sz="2200" dirty="0" err="1">
                <a:solidFill>
                  <a:schemeClr val="bg2"/>
                </a:solidFill>
                <a:latin typeface="Open Sans"/>
                <a:ea typeface="Open Sans"/>
                <a:cs typeface="Open Sans"/>
                <a:sym typeface="Open Sans"/>
              </a:rPr>
              <a:t>l'efficacité</a:t>
            </a:r>
            <a:r>
              <a:rPr lang="en-US" sz="2200" dirty="0">
                <a:solidFill>
                  <a:schemeClr val="bg2"/>
                </a:solidFill>
                <a:latin typeface="Open Sans"/>
                <a:ea typeface="Open Sans"/>
                <a:cs typeface="Open Sans"/>
                <a:sym typeface="Open Sans"/>
              </a:rPr>
              <a:t> du </a:t>
            </a:r>
            <a:r>
              <a:rPr lang="en-US" sz="2200" dirty="0" err="1">
                <a:solidFill>
                  <a:schemeClr val="bg2"/>
                </a:solidFill>
                <a:latin typeface="Open Sans"/>
                <a:ea typeface="Open Sans"/>
                <a:cs typeface="Open Sans"/>
                <a:sym typeface="Open Sans"/>
              </a:rPr>
              <a:t>processus</a:t>
            </a:r>
            <a:r>
              <a:rPr lang="en-US" sz="2200" dirty="0">
                <a:solidFill>
                  <a:srgbClr val="3F3F3F"/>
                </a:solidFill>
                <a:latin typeface="Open Sans"/>
                <a:ea typeface="Open Sans"/>
                <a:cs typeface="Open Sans"/>
                <a:sym typeface="Open Sans"/>
              </a:rPr>
              <a:t>.</a:t>
            </a:r>
            <a:endParaRPr dirty="0">
              <a:solidFill>
                <a:srgbClr val="3F3F3F"/>
              </a:solidFill>
            </a:endParaRPr>
          </a:p>
          <a:p>
            <a:pPr marL="342900" lvl="0" indent="-190500" algn="l" rtl="0">
              <a:lnSpc>
                <a:spcPct val="90000"/>
              </a:lnSpc>
              <a:spcBef>
                <a:spcPts val="640"/>
              </a:spcBef>
              <a:spcAft>
                <a:spcPts val="0"/>
              </a:spcAft>
              <a:buSzPts val="2400"/>
              <a:buFont typeface="Arial"/>
              <a:buNone/>
            </a:pPr>
            <a:endParaRPr sz="3200" dirty="0">
              <a:solidFill>
                <a:srgbClr val="000000"/>
              </a:solidFill>
              <a:latin typeface="Arial"/>
              <a:ea typeface="Arial"/>
              <a:cs typeface="Arial"/>
              <a:sym typeface="Arial"/>
            </a:endParaRPr>
          </a:p>
        </p:txBody>
      </p:sp>
      <p:graphicFrame>
        <p:nvGraphicFramePr>
          <p:cNvPr id="2" name="Diagramme 1">
            <a:extLst>
              <a:ext uri="{FF2B5EF4-FFF2-40B4-BE49-F238E27FC236}">
                <a16:creationId xmlns:a16="http://schemas.microsoft.com/office/drawing/2014/main" id="{FC708D1C-2518-4149-80F9-31A605BB965B}"/>
              </a:ext>
            </a:extLst>
          </p:cNvPr>
          <p:cNvGraphicFramePr/>
          <p:nvPr>
            <p:extLst>
              <p:ext uri="{D42A27DB-BD31-4B8C-83A1-F6EECF244321}">
                <p14:modId xmlns:p14="http://schemas.microsoft.com/office/powerpoint/2010/main" val="1676382824"/>
              </p:ext>
            </p:extLst>
          </p:nvPr>
        </p:nvGraphicFramePr>
        <p:xfrm>
          <a:off x="5689600" y="1593527"/>
          <a:ext cx="6604000" cy="476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78e0c40ae_0_6"/>
          <p:cNvSpPr txBox="1">
            <a:spLocks noGrp="1"/>
          </p:cNvSpPr>
          <p:nvPr>
            <p:ph type="title"/>
          </p:nvPr>
        </p:nvSpPr>
        <p:spPr>
          <a:xfrm>
            <a:off x="0" y="195758"/>
            <a:ext cx="7813964"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Pratique fondée sur des preuves Étape 1 : Demander</a:t>
            </a:r>
            <a:endParaRPr dirty="0">
              <a:solidFill>
                <a:srgbClr val="FF0000"/>
              </a:solidFill>
              <a:latin typeface="Open Sans"/>
              <a:ea typeface="Open Sans"/>
              <a:cs typeface="Open Sans"/>
              <a:sym typeface="Open Sans"/>
            </a:endParaRPr>
          </a:p>
        </p:txBody>
      </p:sp>
      <p:sp>
        <p:nvSpPr>
          <p:cNvPr id="231" name="Google Shape;231;g878e0c40ae_0_6"/>
          <p:cNvSpPr txBox="1">
            <a:spLocks noGrp="1"/>
          </p:cNvSpPr>
          <p:nvPr>
            <p:ph type="body" idx="1"/>
          </p:nvPr>
        </p:nvSpPr>
        <p:spPr>
          <a:xfrm>
            <a:off x="-21861" y="1527717"/>
            <a:ext cx="11797990" cy="4553700"/>
          </a:xfrm>
          <a:prstGeom prst="rect">
            <a:avLst/>
          </a:prstGeom>
          <a:noFill/>
          <a:ln>
            <a:noFill/>
          </a:ln>
        </p:spPr>
        <p:txBody>
          <a:bodyPr spcFirstLastPara="1" wrap="square" lIns="91425" tIns="45700" rIns="91425" bIns="45700" anchor="t" anchorCtr="0">
            <a:noAutofit/>
          </a:bodyPr>
          <a:lstStyle/>
          <a:p>
            <a:pPr lvl="0">
              <a:buClr>
                <a:srgbClr val="000000"/>
              </a:buClr>
              <a:buFont typeface="Arial"/>
              <a:buChar char="•"/>
            </a:pPr>
            <a:r>
              <a:rPr lang="fr-FR" sz="2200" b="1" dirty="0">
                <a:solidFill>
                  <a:srgbClr val="3F3F3F"/>
                </a:solidFill>
                <a:latin typeface="Open Sans"/>
                <a:ea typeface="Open Sans"/>
                <a:cs typeface="Open Sans"/>
                <a:sym typeface="Open Sans"/>
              </a:rPr>
              <a:t>Répondez d'abord aux questions de fond </a:t>
            </a:r>
            <a:r>
              <a:rPr lang="fr-FR" sz="2200" dirty="0">
                <a:solidFill>
                  <a:srgbClr val="3F3F3F"/>
                </a:solidFill>
                <a:latin typeface="Open Sans"/>
                <a:ea typeface="Open Sans"/>
                <a:cs typeface="Open Sans"/>
                <a:sym typeface="Open Sans"/>
              </a:rPr>
              <a:t>- Questions "quoi" et "comment" ; aide l'utilisateur à en savoir plus sur l'étendue du sujet et les alternatives possibles afin de résoudre le problème réel. Par exemple, qu'est-ce que l'hypertension ? Comment fonctionne le traitement A ?</a:t>
            </a:r>
            <a:endParaRPr sz="2200" dirty="0">
              <a:solidFill>
                <a:srgbClr val="3F3F3F"/>
              </a:solidFill>
              <a:latin typeface="Open Sans"/>
              <a:ea typeface="Open Sans"/>
              <a:cs typeface="Open Sans"/>
              <a:sym typeface="Open Sans"/>
            </a:endParaRPr>
          </a:p>
          <a:p>
            <a:pPr lvl="0">
              <a:buClr>
                <a:srgbClr val="000000"/>
              </a:buClr>
              <a:buFont typeface="Arial"/>
              <a:buChar char="•"/>
            </a:pPr>
            <a:r>
              <a:rPr lang="fr-FR" sz="2200" b="1" dirty="0">
                <a:solidFill>
                  <a:srgbClr val="3F3F3F"/>
                </a:solidFill>
                <a:latin typeface="Open Sans"/>
                <a:ea typeface="Open Sans"/>
                <a:cs typeface="Open Sans"/>
                <a:sym typeface="Open Sans"/>
              </a:rPr>
              <a:t>Formulez des questions cliniques ciblées en utilisant le PICO</a:t>
            </a:r>
            <a:r>
              <a:rPr lang="fr-FR" sz="2200" dirty="0">
                <a:solidFill>
                  <a:srgbClr val="3F3F3F"/>
                </a:solidFill>
                <a:latin typeface="Open Sans"/>
                <a:ea typeface="Open Sans"/>
                <a:cs typeface="Open Sans"/>
                <a:sym typeface="Open Sans"/>
              </a:rPr>
              <a:t>* - Abordez le vrai problème. *Les 4 éléments ne sont pas toujours réunis dans une même question.</a:t>
            </a:r>
            <a:endParaRPr dirty="0">
              <a:solidFill>
                <a:srgbClr val="3F3F3F"/>
              </a:solidFill>
            </a:endParaRPr>
          </a:p>
          <a:p>
            <a:pPr marL="457200" lvl="0" indent="-228600" algn="l" rtl="0">
              <a:lnSpc>
                <a:spcPct val="90000"/>
              </a:lnSpc>
              <a:spcBef>
                <a:spcPts val="1000"/>
              </a:spcBef>
              <a:spcAft>
                <a:spcPts val="0"/>
              </a:spcAft>
              <a:buSzPts val="2400"/>
              <a:buFont typeface="Arial"/>
              <a:buNone/>
            </a:pPr>
            <a:endParaRPr sz="2200"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18C718A7-4E7E-4985-8CC6-8771CC6922CA}"/>
              </a:ext>
            </a:extLst>
          </p:cNvPr>
          <p:cNvPicPr>
            <a:picLocks noChangeAspect="1"/>
          </p:cNvPicPr>
          <p:nvPr/>
        </p:nvPicPr>
        <p:blipFill>
          <a:blip r:embed="rId3"/>
          <a:stretch>
            <a:fillRect/>
          </a:stretch>
        </p:blipFill>
        <p:spPr>
          <a:xfrm>
            <a:off x="10423601" y="4103498"/>
            <a:ext cx="1768399" cy="1558589"/>
          </a:xfrm>
          <a:prstGeom prst="rect">
            <a:avLst/>
          </a:prstGeom>
        </p:spPr>
      </p:pic>
      <p:graphicFrame>
        <p:nvGraphicFramePr>
          <p:cNvPr id="3" name="Tableau 2">
            <a:extLst>
              <a:ext uri="{FF2B5EF4-FFF2-40B4-BE49-F238E27FC236}">
                <a16:creationId xmlns:a16="http://schemas.microsoft.com/office/drawing/2014/main" id="{61C635B6-D920-42EF-8A25-26FF02B9F7E6}"/>
              </a:ext>
            </a:extLst>
          </p:cNvPr>
          <p:cNvGraphicFramePr>
            <a:graphicFrameLocks noGrp="1"/>
          </p:cNvGraphicFramePr>
          <p:nvPr>
            <p:extLst>
              <p:ext uri="{D42A27DB-BD31-4B8C-83A1-F6EECF244321}">
                <p14:modId xmlns:p14="http://schemas.microsoft.com/office/powerpoint/2010/main" val="393036231"/>
              </p:ext>
            </p:extLst>
          </p:nvPr>
        </p:nvGraphicFramePr>
        <p:xfrm>
          <a:off x="228747" y="3956011"/>
          <a:ext cx="10374402" cy="1853565"/>
        </p:xfrm>
        <a:graphic>
          <a:graphicData uri="http://schemas.openxmlformats.org/drawingml/2006/table">
            <a:tbl>
              <a:tblPr firstRow="1" bandRow="1">
                <a:tableStyleId>{25CFFDD7-E041-42D4-8045-51AB32D84189}</a:tableStyleId>
              </a:tblPr>
              <a:tblGrid>
                <a:gridCol w="1266260">
                  <a:extLst>
                    <a:ext uri="{9D8B030D-6E8A-4147-A177-3AD203B41FA5}">
                      <a16:colId xmlns:a16="http://schemas.microsoft.com/office/drawing/2014/main" val="185428846"/>
                    </a:ext>
                  </a:extLst>
                </a:gridCol>
                <a:gridCol w="9108142">
                  <a:extLst>
                    <a:ext uri="{9D8B030D-6E8A-4147-A177-3AD203B41FA5}">
                      <a16:colId xmlns:a16="http://schemas.microsoft.com/office/drawing/2014/main" val="673227145"/>
                    </a:ext>
                  </a:extLst>
                </a:gridCol>
              </a:tblGrid>
              <a:tr h="370840">
                <a:tc>
                  <a:txBody>
                    <a:bodyPr/>
                    <a:lstStyle/>
                    <a:p>
                      <a:pPr algn="ctr"/>
                      <a:r>
                        <a:rPr lang="fr-FR" sz="2400" b="1" dirty="0"/>
                        <a:t>P</a:t>
                      </a:r>
                    </a:p>
                  </a:txBody>
                  <a:tcPr>
                    <a:solidFill>
                      <a:srgbClr val="FFFF00"/>
                    </a:solidFill>
                  </a:tcPr>
                </a:tc>
                <a:tc>
                  <a:txBody>
                    <a:bodyPr/>
                    <a:lstStyle/>
                    <a:p>
                      <a:pP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Le patient</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 Qui est le patient et quelle est sa maladie ?</a:t>
                      </a:r>
                    </a:p>
                  </a:txBody>
                  <a:tcPr/>
                </a:tc>
                <a:extLst>
                  <a:ext uri="{0D108BD9-81ED-4DB2-BD59-A6C34878D82A}">
                    <a16:rowId xmlns:a16="http://schemas.microsoft.com/office/drawing/2014/main" val="3473805727"/>
                  </a:ext>
                </a:extLst>
              </a:tr>
              <a:tr h="370840">
                <a:tc>
                  <a:txBody>
                    <a:bodyPr/>
                    <a:lstStyle/>
                    <a:p>
                      <a:pPr algn="ctr"/>
                      <a:r>
                        <a:rPr lang="fr-FR" sz="2400" b="1" dirty="0"/>
                        <a:t>I</a:t>
                      </a:r>
                    </a:p>
                  </a:txBody>
                  <a:tcPr>
                    <a:solidFill>
                      <a:srgbClr val="0070C0"/>
                    </a:solidFill>
                  </a:tcPr>
                </a:tc>
                <a:tc>
                  <a:txBody>
                    <a:bodyPr/>
                    <a:lstStyle/>
                    <a:p>
                      <a:pP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Intervention</a:t>
                      </a:r>
                      <a:r>
                        <a:rPr lang="fr-FR" sz="2400" dirty="0">
                          <a:effectLst/>
                          <a:latin typeface="Calibri" panose="020F0502020204030204" pitchFamily="34" charset="0"/>
                          <a:ea typeface="Calibri" panose="020F0502020204030204" pitchFamily="34" charset="0"/>
                          <a:cs typeface="Times New Roman" panose="02020603050405020304" pitchFamily="18" charset="0"/>
                        </a:rPr>
                        <a:t> : </a:t>
                      </a:r>
                      <a:r>
                        <a:rPr lang="fr-FR" sz="2000" dirty="0">
                          <a:effectLst/>
                          <a:latin typeface="Calibri" panose="020F0502020204030204" pitchFamily="34" charset="0"/>
                          <a:ea typeface="Calibri" panose="020F0502020204030204" pitchFamily="34" charset="0"/>
                          <a:cs typeface="Times New Roman" panose="02020603050405020304" pitchFamily="18" charset="0"/>
                        </a:rPr>
                        <a:t>Que voulez-vous faire avec ce patient : traiter, diagnostiquer ?</a:t>
                      </a:r>
                    </a:p>
                  </a:txBody>
                  <a:tcPr/>
                </a:tc>
                <a:extLst>
                  <a:ext uri="{0D108BD9-81ED-4DB2-BD59-A6C34878D82A}">
                    <a16:rowId xmlns:a16="http://schemas.microsoft.com/office/drawing/2014/main" val="2103738603"/>
                  </a:ext>
                </a:extLst>
              </a:tr>
              <a:tr h="370840">
                <a:tc>
                  <a:txBody>
                    <a:bodyPr/>
                    <a:lstStyle/>
                    <a:p>
                      <a:pPr algn="ctr"/>
                      <a:r>
                        <a:rPr lang="fr-FR" sz="2400" b="1" dirty="0"/>
                        <a:t>C</a:t>
                      </a:r>
                    </a:p>
                  </a:txBody>
                  <a:tcPr>
                    <a:solidFill>
                      <a:srgbClr val="009644"/>
                    </a:solidFill>
                  </a:tcPr>
                </a:tc>
                <a:tc>
                  <a:txBody>
                    <a:bodyPr/>
                    <a:lstStyle/>
                    <a:p>
                      <a:pPr>
                        <a:lnSpc>
                          <a:spcPct val="107000"/>
                        </a:lnSpc>
                        <a:spcAft>
                          <a:spcPts val="800"/>
                        </a:spcAft>
                      </a:pPr>
                      <a:r>
                        <a:rPr lang="fr-FR" sz="2200" b="1" dirty="0">
                          <a:effectLst/>
                          <a:latin typeface="Calibri" panose="020F0502020204030204" pitchFamily="34" charset="0"/>
                          <a:ea typeface="Calibri" panose="020F0502020204030204" pitchFamily="34" charset="0"/>
                          <a:cs typeface="Times New Roman" panose="02020603050405020304" pitchFamily="18" charset="0"/>
                        </a:rPr>
                        <a:t>Comparaison</a:t>
                      </a:r>
                      <a:r>
                        <a:rPr lang="fr-FR" sz="22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1900" dirty="0">
                          <a:effectLst/>
                          <a:latin typeface="Calibri" panose="020F0502020204030204" pitchFamily="34" charset="0"/>
                          <a:ea typeface="Calibri" panose="020F0502020204030204" pitchFamily="34" charset="0"/>
                          <a:cs typeface="Times New Roman" panose="02020603050405020304" pitchFamily="18" charset="0"/>
                        </a:rPr>
                        <a:t>Quelles sont les alternatives disponibles, autres médicaments, placébo?</a:t>
                      </a:r>
                    </a:p>
                  </a:txBody>
                  <a:tcPr/>
                </a:tc>
                <a:extLst>
                  <a:ext uri="{0D108BD9-81ED-4DB2-BD59-A6C34878D82A}">
                    <a16:rowId xmlns:a16="http://schemas.microsoft.com/office/drawing/2014/main" val="2128772926"/>
                  </a:ext>
                </a:extLst>
              </a:tr>
              <a:tr h="370840">
                <a:tc>
                  <a:txBody>
                    <a:bodyPr/>
                    <a:lstStyle/>
                    <a:p>
                      <a:pPr algn="ctr"/>
                      <a:r>
                        <a:rPr lang="fr-FR" sz="2400" b="1" dirty="0"/>
                        <a:t>O</a:t>
                      </a:r>
                    </a:p>
                  </a:txBody>
                  <a:tcPr>
                    <a:solidFill>
                      <a:srgbClr val="FF0000"/>
                    </a:solidFill>
                  </a:tcPr>
                </a:tc>
                <a:tc>
                  <a:txBody>
                    <a:bodyPr/>
                    <a:lstStyle/>
                    <a:p>
                      <a:pP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Résultat</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 quels sont les résultats - morbidité, mortalité, complications ?</a:t>
                      </a:r>
                    </a:p>
                  </a:txBody>
                  <a:tcPr/>
                </a:tc>
                <a:extLst>
                  <a:ext uri="{0D108BD9-81ED-4DB2-BD59-A6C34878D82A}">
                    <a16:rowId xmlns:a16="http://schemas.microsoft.com/office/drawing/2014/main" val="38818837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878e0c40ae_0_0"/>
          <p:cNvSpPr txBox="1">
            <a:spLocks noGrp="1"/>
          </p:cNvSpPr>
          <p:nvPr>
            <p:ph type="title"/>
          </p:nvPr>
        </p:nvSpPr>
        <p:spPr>
          <a:xfrm>
            <a:off x="0" y="512627"/>
            <a:ext cx="9613800" cy="1080900"/>
          </a:xfrm>
          <a:prstGeom prst="rect">
            <a:avLst/>
          </a:prstGeom>
          <a:noFill/>
          <a:ln>
            <a:noFill/>
          </a:ln>
        </p:spPr>
        <p:txBody>
          <a:bodyPr spcFirstLastPara="1" wrap="square" lIns="91425" tIns="45700" rIns="91425" bIns="45700" anchor="ctr" anchorCtr="0">
            <a:noAutofit/>
          </a:bodyPr>
          <a:lstStyle/>
          <a:p>
            <a:pPr lvl="0">
              <a:buClr>
                <a:schemeClr val="dk1"/>
              </a:buClr>
            </a:pPr>
            <a:r>
              <a:rPr lang="fr-FR" dirty="0">
                <a:solidFill>
                  <a:srgbClr val="586F7C"/>
                </a:solidFill>
                <a:latin typeface="Open Sans"/>
                <a:ea typeface="Open Sans"/>
                <a:cs typeface="Open Sans"/>
                <a:sym typeface="Open Sans"/>
              </a:rPr>
              <a:t>Ensuite - Classifier le type de question</a:t>
            </a:r>
            <a:endParaRPr dirty="0">
              <a:solidFill>
                <a:srgbClr val="FF0000"/>
              </a:solidFill>
            </a:endParaRPr>
          </a:p>
        </p:txBody>
      </p:sp>
      <p:sp>
        <p:nvSpPr>
          <p:cNvPr id="242" name="Google Shape;242;g878e0c40ae_0_0"/>
          <p:cNvSpPr txBox="1">
            <a:spLocks noGrp="1"/>
          </p:cNvSpPr>
          <p:nvPr>
            <p:ph type="body" idx="1"/>
          </p:nvPr>
        </p:nvSpPr>
        <p:spPr>
          <a:xfrm>
            <a:off x="858643" y="1791673"/>
            <a:ext cx="9746166" cy="4553700"/>
          </a:xfrm>
          <a:prstGeom prst="rect">
            <a:avLst/>
          </a:prstGeom>
          <a:noFill/>
          <a:ln>
            <a:noFill/>
          </a:ln>
        </p:spPr>
        <p:txBody>
          <a:bodyPr spcFirstLastPara="1" wrap="square" lIns="91425" tIns="45700" rIns="91425" bIns="45700" anchor="t" anchorCtr="0">
            <a:noAutofit/>
          </a:bodyPr>
          <a:lstStyle/>
          <a:p>
            <a:pPr lvl="0">
              <a:buClr>
                <a:srgbClr val="000000"/>
              </a:buClr>
              <a:buFont typeface="Open Sans"/>
              <a:buChar char="●"/>
            </a:pPr>
            <a:r>
              <a:rPr lang="fr-FR" sz="2600" dirty="0">
                <a:solidFill>
                  <a:schemeClr val="tx1">
                    <a:lumMod val="75000"/>
                    <a:lumOff val="25000"/>
                  </a:schemeClr>
                </a:solidFill>
                <a:latin typeface="Open Sans"/>
                <a:ea typeface="Open Sans"/>
                <a:cs typeface="Open Sans"/>
                <a:sym typeface="Open Sans"/>
              </a:rPr>
              <a:t>Quelle est l'intervention/le traitement préventif ?   Question </a:t>
            </a:r>
            <a:r>
              <a:rPr lang="en-US" sz="2600" dirty="0">
                <a:solidFill>
                  <a:schemeClr val="tx1">
                    <a:lumMod val="75000"/>
                    <a:lumOff val="25000"/>
                  </a:schemeClr>
                </a:solidFill>
                <a:latin typeface="Open Sans"/>
                <a:ea typeface="Open Sans"/>
                <a:cs typeface="Open Sans"/>
                <a:sym typeface="Open Sans"/>
              </a:rPr>
              <a:t>INTERVENTION/PREVENTION</a:t>
            </a:r>
            <a:br>
              <a:rPr lang="en-US" sz="2600" dirty="0">
                <a:solidFill>
                  <a:schemeClr val="tx1">
                    <a:lumMod val="75000"/>
                    <a:lumOff val="25000"/>
                  </a:schemeClr>
                </a:solidFill>
                <a:latin typeface="Open Sans"/>
                <a:ea typeface="Open Sans"/>
                <a:cs typeface="Open Sans"/>
                <a:sym typeface="Open Sans"/>
              </a:rPr>
            </a:br>
            <a:endParaRPr sz="2600" dirty="0">
              <a:solidFill>
                <a:schemeClr val="tx1">
                  <a:lumMod val="75000"/>
                  <a:lumOff val="25000"/>
                </a:schemeClr>
              </a:solidFill>
              <a:latin typeface="Open Sans"/>
              <a:ea typeface="Open Sans"/>
              <a:cs typeface="Open Sans"/>
              <a:sym typeface="Open Sans"/>
            </a:endParaRPr>
          </a:p>
          <a:p>
            <a:pPr lvl="0">
              <a:buClr>
                <a:srgbClr val="000000"/>
              </a:buClr>
              <a:buFont typeface="Open Sans"/>
              <a:buChar char="●"/>
            </a:pPr>
            <a:r>
              <a:rPr lang="fr-FR" sz="2600" dirty="0">
                <a:solidFill>
                  <a:schemeClr val="tx1">
                    <a:lumMod val="75000"/>
                    <a:lumOff val="25000"/>
                  </a:schemeClr>
                </a:solidFill>
                <a:latin typeface="Open Sans"/>
                <a:ea typeface="Open Sans"/>
                <a:cs typeface="Open Sans"/>
                <a:sym typeface="Open Sans"/>
              </a:rPr>
              <a:t>Quelle est la cause du problème ? Question ETIOLOGIE, RISQUE, DOMMAGE</a:t>
            </a:r>
            <a:br>
              <a:rPr lang="en-US" sz="2600" dirty="0">
                <a:solidFill>
                  <a:schemeClr val="tx1">
                    <a:lumMod val="75000"/>
                    <a:lumOff val="25000"/>
                  </a:schemeClr>
                </a:solidFill>
                <a:latin typeface="Open Sans"/>
                <a:ea typeface="Open Sans"/>
                <a:cs typeface="Open Sans"/>
                <a:sym typeface="Open Sans"/>
              </a:rPr>
            </a:br>
            <a:endParaRPr sz="2600" dirty="0">
              <a:solidFill>
                <a:schemeClr val="tx1">
                  <a:lumMod val="75000"/>
                  <a:lumOff val="25000"/>
                </a:schemeClr>
              </a:solidFill>
              <a:latin typeface="Open Sans"/>
              <a:ea typeface="Open Sans"/>
              <a:cs typeface="Open Sans"/>
              <a:sym typeface="Open Sans"/>
            </a:endParaRPr>
          </a:p>
          <a:p>
            <a:pPr lvl="0">
              <a:buClr>
                <a:srgbClr val="000000"/>
              </a:buClr>
              <a:buFont typeface="Open Sans"/>
              <a:buChar char="●"/>
            </a:pPr>
            <a:r>
              <a:rPr lang="fr-FR" sz="2600" dirty="0">
                <a:solidFill>
                  <a:schemeClr val="tx1">
                    <a:lumMod val="75000"/>
                    <a:lumOff val="25000"/>
                  </a:schemeClr>
                </a:solidFill>
                <a:latin typeface="Open Sans"/>
                <a:ea typeface="Open Sans"/>
                <a:cs typeface="Open Sans"/>
                <a:sym typeface="Open Sans"/>
              </a:rPr>
              <a:t>Cette personne est-elle atteinte du problème ? Question du DIAGNOSTIC</a:t>
            </a:r>
            <a:br>
              <a:rPr lang="en-US" sz="2600" dirty="0">
                <a:solidFill>
                  <a:schemeClr val="tx1">
                    <a:lumMod val="75000"/>
                    <a:lumOff val="25000"/>
                  </a:schemeClr>
                </a:solidFill>
                <a:latin typeface="Open Sans"/>
                <a:ea typeface="Open Sans"/>
                <a:cs typeface="Open Sans"/>
                <a:sym typeface="Open Sans"/>
              </a:rPr>
            </a:br>
            <a:endParaRPr sz="2600" dirty="0">
              <a:solidFill>
                <a:schemeClr val="tx1">
                  <a:lumMod val="75000"/>
                  <a:lumOff val="25000"/>
                </a:schemeClr>
              </a:solidFill>
              <a:latin typeface="Open Sans"/>
              <a:ea typeface="Open Sans"/>
              <a:cs typeface="Open Sans"/>
              <a:sym typeface="Open Sans"/>
            </a:endParaRPr>
          </a:p>
          <a:p>
            <a:pPr lvl="0">
              <a:buClr>
                <a:srgbClr val="000000"/>
              </a:buClr>
              <a:buFont typeface="Open Sans"/>
              <a:buChar char="●"/>
            </a:pPr>
            <a:r>
              <a:rPr lang="fr-FR" sz="2600" dirty="0">
                <a:solidFill>
                  <a:schemeClr val="tx1">
                    <a:lumMod val="75000"/>
                    <a:lumOff val="25000"/>
                  </a:schemeClr>
                </a:solidFill>
                <a:latin typeface="Open Sans"/>
                <a:ea typeface="Open Sans"/>
                <a:cs typeface="Open Sans"/>
                <a:sym typeface="Open Sans"/>
              </a:rPr>
              <a:t>Qui (et quelle est la probabilité) d'avoir le problème ? Question de PROGNOSTIC</a:t>
            </a:r>
            <a:endParaRPr sz="26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Modèles de questions sur EBP</a:t>
            </a:r>
            <a:endParaRPr dirty="0">
              <a:latin typeface="Open Sans"/>
              <a:ea typeface="Open Sans"/>
              <a:cs typeface="Open Sans"/>
              <a:sym typeface="Open Sans"/>
            </a:endParaRPr>
          </a:p>
        </p:txBody>
      </p:sp>
      <p:sp>
        <p:nvSpPr>
          <p:cNvPr id="249" name="Google Shape;249;p18"/>
          <p:cNvSpPr txBox="1">
            <a:spLocks noGrp="1"/>
          </p:cNvSpPr>
          <p:nvPr>
            <p:ph type="body" idx="1"/>
          </p:nvPr>
        </p:nvSpPr>
        <p:spPr>
          <a:xfrm>
            <a:off x="0" y="1555674"/>
            <a:ext cx="11873201" cy="5302326"/>
          </a:xfrm>
          <a:prstGeom prst="rect">
            <a:avLst/>
          </a:prstGeom>
          <a:noFill/>
          <a:ln>
            <a:noFill/>
          </a:ln>
        </p:spPr>
        <p:txBody>
          <a:bodyPr spcFirstLastPara="1" wrap="square" lIns="91425" tIns="45700" rIns="91425" bIns="45700" anchor="t" anchorCtr="0">
            <a:noAutofit/>
          </a:bodyPr>
          <a:lstStyle/>
          <a:p>
            <a:pPr marL="533400" lvl="0" indent="-450850">
              <a:buSzPts val="2300"/>
              <a:buFont typeface="Arial"/>
              <a:buAutoNum type="arabicPeriod"/>
            </a:pPr>
            <a:r>
              <a:rPr lang="fr-FR" sz="2200" b="1" dirty="0">
                <a:solidFill>
                  <a:schemeClr val="tx1">
                    <a:lumMod val="75000"/>
                    <a:lumOff val="25000"/>
                  </a:schemeClr>
                </a:solidFill>
                <a:latin typeface="Open Sans"/>
                <a:ea typeface="Open Sans"/>
                <a:cs typeface="Open Sans"/>
                <a:sym typeface="Open Sans"/>
              </a:rPr>
              <a:t>Pour une thérapie </a:t>
            </a:r>
            <a:r>
              <a:rPr lang="fr-FR" sz="2200" dirty="0">
                <a:solidFill>
                  <a:schemeClr val="tx1">
                    <a:lumMod val="75000"/>
                    <a:lumOff val="25000"/>
                  </a:schemeClr>
                </a:solidFill>
                <a:latin typeface="Open Sans"/>
                <a:ea typeface="Open Sans"/>
                <a:cs typeface="Open Sans"/>
                <a:sym typeface="Open Sans"/>
              </a:rPr>
              <a:t>: Chez les </a:t>
            </a:r>
            <a:r>
              <a:rPr lang="fr-FR" sz="2200" u="sng" dirty="0">
                <a:solidFill>
                  <a:schemeClr val="tx1">
                    <a:lumMod val="75000"/>
                    <a:lumOff val="25000"/>
                  </a:schemeClr>
                </a:solidFill>
                <a:latin typeface="Open Sans"/>
                <a:ea typeface="Open Sans"/>
                <a:cs typeface="Open Sans"/>
                <a:sym typeface="Open Sans"/>
              </a:rPr>
              <a:t>patients adultes ayant subi une arthroplastie totale de la hanche (</a:t>
            </a:r>
            <a:r>
              <a:rPr lang="fr-FR" sz="2200" dirty="0">
                <a:solidFill>
                  <a:schemeClr val="tx1">
                    <a:lumMod val="75000"/>
                    <a:lumOff val="25000"/>
                  </a:schemeClr>
                </a:solidFill>
                <a:latin typeface="Open Sans"/>
                <a:ea typeface="Open Sans"/>
                <a:cs typeface="Open Sans"/>
                <a:sym typeface="Open Sans"/>
              </a:rPr>
              <a:t>P), quel est </a:t>
            </a:r>
            <a:r>
              <a:rPr lang="fr-FR" sz="2200" u="sng" dirty="0">
                <a:solidFill>
                  <a:schemeClr val="tx1">
                    <a:lumMod val="75000"/>
                    <a:lumOff val="25000"/>
                  </a:schemeClr>
                </a:solidFill>
                <a:latin typeface="Open Sans"/>
                <a:ea typeface="Open Sans"/>
                <a:cs typeface="Open Sans"/>
                <a:sym typeface="Open Sans"/>
              </a:rPr>
              <a:t>l'effet de l'analgésique PCA </a:t>
            </a:r>
            <a:r>
              <a:rPr lang="fr-FR" sz="2200" dirty="0">
                <a:solidFill>
                  <a:schemeClr val="tx1">
                    <a:lumMod val="75000"/>
                    <a:lumOff val="25000"/>
                  </a:schemeClr>
                </a:solidFill>
                <a:latin typeface="Open Sans"/>
                <a:ea typeface="Open Sans"/>
                <a:cs typeface="Open Sans"/>
                <a:sym typeface="Open Sans"/>
              </a:rPr>
              <a:t>(I) sur la </a:t>
            </a:r>
            <a:r>
              <a:rPr lang="fr-FR" sz="2200" u="sng" dirty="0">
                <a:solidFill>
                  <a:schemeClr val="tx1">
                    <a:lumMod val="75000"/>
                    <a:lumOff val="25000"/>
                  </a:schemeClr>
                </a:solidFill>
                <a:latin typeface="Open Sans"/>
                <a:ea typeface="Open Sans"/>
                <a:cs typeface="Open Sans"/>
                <a:sym typeface="Open Sans"/>
              </a:rPr>
              <a:t>douleur postopératoire </a:t>
            </a:r>
            <a:r>
              <a:rPr lang="fr-FR" sz="2200" dirty="0">
                <a:solidFill>
                  <a:schemeClr val="tx1">
                    <a:lumMod val="75000"/>
                    <a:lumOff val="25000"/>
                  </a:schemeClr>
                </a:solidFill>
                <a:latin typeface="Open Sans"/>
                <a:ea typeface="Open Sans"/>
                <a:cs typeface="Open Sans"/>
                <a:sym typeface="Open Sans"/>
              </a:rPr>
              <a:t>(O) par rapport à </a:t>
            </a:r>
            <a:r>
              <a:rPr lang="fr-FR" sz="2200" u="sng" dirty="0">
                <a:solidFill>
                  <a:schemeClr val="tx1">
                    <a:lumMod val="75000"/>
                    <a:lumOff val="25000"/>
                  </a:schemeClr>
                </a:solidFill>
                <a:latin typeface="Open Sans"/>
                <a:ea typeface="Open Sans"/>
                <a:cs typeface="Open Sans"/>
                <a:sym typeface="Open Sans"/>
              </a:rPr>
              <a:t>l'analgésique IM </a:t>
            </a:r>
            <a:r>
              <a:rPr lang="fr-FR" sz="2200" u="sng" dirty="0" err="1">
                <a:solidFill>
                  <a:schemeClr val="tx1">
                    <a:lumMod val="75000"/>
                    <a:lumOff val="25000"/>
                  </a:schemeClr>
                </a:solidFill>
                <a:latin typeface="Open Sans"/>
                <a:ea typeface="Open Sans"/>
                <a:cs typeface="Open Sans"/>
                <a:sym typeface="Open Sans"/>
              </a:rPr>
              <a:t>prn</a:t>
            </a:r>
            <a:r>
              <a:rPr lang="fr-FR" sz="2200" u="sng" dirty="0">
                <a:solidFill>
                  <a:schemeClr val="tx1">
                    <a:lumMod val="75000"/>
                    <a:lumOff val="25000"/>
                  </a:schemeClr>
                </a:solidFill>
                <a:latin typeface="Open Sans"/>
                <a:ea typeface="Open Sans"/>
                <a:cs typeface="Open Sans"/>
                <a:sym typeface="Open Sans"/>
              </a:rPr>
              <a:t> </a:t>
            </a:r>
            <a:r>
              <a:rPr lang="fr-FR" sz="2200" dirty="0">
                <a:solidFill>
                  <a:schemeClr val="tx1">
                    <a:lumMod val="75000"/>
                    <a:lumOff val="25000"/>
                  </a:schemeClr>
                </a:solidFill>
                <a:latin typeface="Open Sans"/>
                <a:ea typeface="Open Sans"/>
                <a:cs typeface="Open Sans"/>
                <a:sym typeface="Open Sans"/>
              </a:rPr>
              <a:t>(C) ?</a:t>
            </a:r>
            <a:endParaRPr sz="2300" dirty="0">
              <a:solidFill>
                <a:schemeClr val="tx1">
                  <a:lumMod val="75000"/>
                  <a:lumOff val="25000"/>
                </a:schemeClr>
              </a:solidFill>
              <a:latin typeface="Open Sans"/>
              <a:ea typeface="Open Sans"/>
              <a:cs typeface="Open Sans"/>
              <a:sym typeface="Open Sans"/>
            </a:endParaRPr>
          </a:p>
          <a:p>
            <a:pPr lvl="0" indent="-374650">
              <a:buSzPts val="2300"/>
            </a:pPr>
            <a:r>
              <a:rPr lang="fr-FR" sz="2200" b="1" dirty="0">
                <a:solidFill>
                  <a:schemeClr val="tx1">
                    <a:lumMod val="75000"/>
                    <a:lumOff val="25000"/>
                  </a:schemeClr>
                </a:solidFill>
                <a:latin typeface="Open Sans"/>
                <a:ea typeface="Open Sans"/>
                <a:cs typeface="Open Sans"/>
                <a:sym typeface="Open Sans"/>
              </a:rPr>
              <a:t>Prévention</a:t>
            </a:r>
            <a:r>
              <a:rPr lang="fr-FR" sz="2200" dirty="0">
                <a:solidFill>
                  <a:schemeClr val="tx1">
                    <a:lumMod val="75000"/>
                    <a:lumOff val="25000"/>
                  </a:schemeClr>
                </a:solidFill>
                <a:latin typeface="Open Sans"/>
                <a:ea typeface="Open Sans"/>
                <a:cs typeface="Open Sans"/>
                <a:sym typeface="Open Sans"/>
              </a:rPr>
              <a:t> : Chez les </a:t>
            </a:r>
            <a:r>
              <a:rPr lang="fr-FR" sz="2200" u="sng" dirty="0">
                <a:solidFill>
                  <a:schemeClr val="tx1">
                    <a:lumMod val="75000"/>
                    <a:lumOff val="25000"/>
                  </a:schemeClr>
                </a:solidFill>
                <a:latin typeface="Open Sans"/>
                <a:ea typeface="Open Sans"/>
                <a:cs typeface="Open Sans"/>
                <a:sym typeface="Open Sans"/>
              </a:rPr>
              <a:t>femmes de moins de 60 ans </a:t>
            </a:r>
            <a:r>
              <a:rPr lang="fr-FR" sz="2200" dirty="0">
                <a:solidFill>
                  <a:schemeClr val="tx1">
                    <a:lumMod val="75000"/>
                    <a:lumOff val="25000"/>
                  </a:schemeClr>
                </a:solidFill>
                <a:latin typeface="Open Sans"/>
                <a:ea typeface="Open Sans"/>
                <a:cs typeface="Open Sans"/>
                <a:sym typeface="Open Sans"/>
              </a:rPr>
              <a:t>(P), l'utilisation </a:t>
            </a:r>
            <a:r>
              <a:rPr lang="fr-FR" sz="2200" u="sng" dirty="0">
                <a:solidFill>
                  <a:schemeClr val="tx1">
                    <a:lumMod val="75000"/>
                    <a:lumOff val="25000"/>
                  </a:schemeClr>
                </a:solidFill>
                <a:latin typeface="Open Sans"/>
                <a:ea typeface="Open Sans"/>
                <a:cs typeface="Open Sans"/>
                <a:sym typeface="Open Sans"/>
              </a:rPr>
              <a:t>d'aspirine à faible dose </a:t>
            </a:r>
            <a:r>
              <a:rPr lang="fr-FR" sz="2200" dirty="0">
                <a:solidFill>
                  <a:schemeClr val="tx1">
                    <a:lumMod val="75000"/>
                    <a:lumOff val="25000"/>
                  </a:schemeClr>
                </a:solidFill>
                <a:latin typeface="Open Sans"/>
                <a:ea typeface="Open Sans"/>
                <a:cs typeface="Open Sans"/>
                <a:sym typeface="Open Sans"/>
              </a:rPr>
              <a:t>(I) réduit-elle le risque futur </a:t>
            </a:r>
            <a:r>
              <a:rPr lang="fr-FR" sz="2200" u="sng" dirty="0">
                <a:solidFill>
                  <a:schemeClr val="tx1">
                    <a:lumMod val="75000"/>
                    <a:lumOff val="25000"/>
                  </a:schemeClr>
                </a:solidFill>
                <a:latin typeface="Open Sans"/>
                <a:ea typeface="Open Sans"/>
                <a:cs typeface="Open Sans"/>
                <a:sym typeface="Open Sans"/>
              </a:rPr>
              <a:t>d'accident vasculaire cérébral </a:t>
            </a:r>
            <a:r>
              <a:rPr lang="fr-FR" sz="2200" dirty="0">
                <a:solidFill>
                  <a:schemeClr val="tx1">
                    <a:lumMod val="75000"/>
                    <a:lumOff val="25000"/>
                  </a:schemeClr>
                </a:solidFill>
                <a:latin typeface="Open Sans"/>
                <a:ea typeface="Open Sans"/>
                <a:cs typeface="Open Sans"/>
                <a:sym typeface="Open Sans"/>
              </a:rPr>
              <a:t>(O) par rapport à </a:t>
            </a:r>
            <a:r>
              <a:rPr lang="fr-FR" sz="2200" u="sng" dirty="0">
                <a:solidFill>
                  <a:schemeClr val="tx1">
                    <a:lumMod val="75000"/>
                    <a:lumOff val="25000"/>
                  </a:schemeClr>
                </a:solidFill>
                <a:latin typeface="Open Sans"/>
                <a:ea typeface="Open Sans"/>
                <a:cs typeface="Open Sans"/>
                <a:sym typeface="Open Sans"/>
              </a:rPr>
              <a:t>l'absence d'aspirine </a:t>
            </a:r>
            <a:r>
              <a:rPr lang="fr-FR" sz="2200" dirty="0">
                <a:solidFill>
                  <a:schemeClr val="tx1">
                    <a:lumMod val="75000"/>
                    <a:lumOff val="25000"/>
                  </a:schemeClr>
                </a:solidFill>
                <a:latin typeface="Open Sans"/>
                <a:ea typeface="Open Sans"/>
                <a:cs typeface="Open Sans"/>
                <a:sym typeface="Open Sans"/>
              </a:rPr>
              <a:t>(C) ? </a:t>
            </a:r>
            <a:endParaRPr sz="2300" dirty="0">
              <a:solidFill>
                <a:schemeClr val="tx1">
                  <a:lumMod val="75000"/>
                  <a:lumOff val="25000"/>
                </a:schemeClr>
              </a:solidFill>
              <a:latin typeface="Open Sans"/>
              <a:ea typeface="Open Sans"/>
              <a:cs typeface="Open Sans"/>
              <a:sym typeface="Open Sans"/>
            </a:endParaRPr>
          </a:p>
          <a:p>
            <a:pPr lvl="0" indent="-374650">
              <a:buSzPts val="2300"/>
            </a:pPr>
            <a:r>
              <a:rPr lang="fr-FR" sz="2200" b="1" dirty="0">
                <a:solidFill>
                  <a:schemeClr val="tx1">
                    <a:lumMod val="75000"/>
                    <a:lumOff val="25000"/>
                  </a:schemeClr>
                </a:solidFill>
                <a:latin typeface="Open Sans"/>
                <a:ea typeface="Open Sans"/>
                <a:cs typeface="Open Sans"/>
                <a:sym typeface="Open Sans"/>
              </a:rPr>
              <a:t>Pour l'étiologie/les dommages </a:t>
            </a:r>
            <a:r>
              <a:rPr lang="fr-FR" sz="2200" dirty="0">
                <a:solidFill>
                  <a:schemeClr val="tx1">
                    <a:lumMod val="75000"/>
                    <a:lumOff val="25000"/>
                  </a:schemeClr>
                </a:solidFill>
                <a:latin typeface="Open Sans"/>
                <a:ea typeface="Open Sans"/>
                <a:cs typeface="Open Sans"/>
                <a:sym typeface="Open Sans"/>
              </a:rPr>
              <a:t>: Les </a:t>
            </a:r>
            <a:r>
              <a:rPr lang="fr-FR" sz="2200" u="sng" dirty="0">
                <a:solidFill>
                  <a:schemeClr val="tx1">
                    <a:lumMod val="75000"/>
                    <a:lumOff val="25000"/>
                  </a:schemeClr>
                </a:solidFill>
                <a:latin typeface="Open Sans"/>
                <a:ea typeface="Open Sans"/>
                <a:cs typeface="Open Sans"/>
                <a:sym typeface="Open Sans"/>
              </a:rPr>
              <a:t>hommes adultes </a:t>
            </a:r>
            <a:r>
              <a:rPr lang="fr-FR" sz="2200" dirty="0">
                <a:solidFill>
                  <a:schemeClr val="tx1">
                    <a:lumMod val="75000"/>
                    <a:lumOff val="25000"/>
                  </a:schemeClr>
                </a:solidFill>
                <a:latin typeface="Open Sans"/>
                <a:ea typeface="Open Sans"/>
                <a:cs typeface="Open Sans"/>
                <a:sym typeface="Open Sans"/>
              </a:rPr>
              <a:t>(P) qui ont subi une </a:t>
            </a:r>
            <a:r>
              <a:rPr lang="fr-FR" sz="2200" u="sng" dirty="0">
                <a:solidFill>
                  <a:schemeClr val="tx1">
                    <a:lumMod val="75000"/>
                    <a:lumOff val="25000"/>
                  </a:schemeClr>
                </a:solidFill>
                <a:latin typeface="Open Sans"/>
                <a:ea typeface="Open Sans"/>
                <a:cs typeface="Open Sans"/>
                <a:sym typeface="Open Sans"/>
              </a:rPr>
              <a:t>vasectomie </a:t>
            </a:r>
            <a:r>
              <a:rPr lang="fr-FR" sz="2200" dirty="0">
                <a:solidFill>
                  <a:schemeClr val="tx1">
                    <a:lumMod val="75000"/>
                    <a:lumOff val="25000"/>
                  </a:schemeClr>
                </a:solidFill>
                <a:latin typeface="Open Sans"/>
                <a:ea typeface="Open Sans"/>
                <a:cs typeface="Open Sans"/>
                <a:sym typeface="Open Sans"/>
              </a:rPr>
              <a:t>(I) ont-ils un risque </a:t>
            </a:r>
            <a:r>
              <a:rPr lang="fr-FR" sz="2200" u="sng" dirty="0">
                <a:solidFill>
                  <a:schemeClr val="tx1">
                    <a:lumMod val="75000"/>
                    <a:lumOff val="25000"/>
                  </a:schemeClr>
                </a:solidFill>
                <a:latin typeface="Open Sans"/>
                <a:ea typeface="Open Sans"/>
                <a:cs typeface="Open Sans"/>
                <a:sym typeface="Open Sans"/>
              </a:rPr>
              <a:t>accru (</a:t>
            </a:r>
            <a:r>
              <a:rPr lang="fr-FR" sz="2200" dirty="0">
                <a:solidFill>
                  <a:schemeClr val="tx1">
                    <a:lumMod val="75000"/>
                    <a:lumOff val="25000"/>
                  </a:schemeClr>
                </a:solidFill>
                <a:latin typeface="Open Sans"/>
                <a:ea typeface="Open Sans"/>
                <a:cs typeface="Open Sans"/>
                <a:sym typeface="Open Sans"/>
              </a:rPr>
              <a:t>Augmenté/diminué) de </a:t>
            </a:r>
            <a:r>
              <a:rPr lang="fr-FR" sz="2200" u="sng" dirty="0">
                <a:solidFill>
                  <a:schemeClr val="tx1">
                    <a:lumMod val="75000"/>
                    <a:lumOff val="25000"/>
                  </a:schemeClr>
                </a:solidFill>
                <a:latin typeface="Open Sans"/>
                <a:ea typeface="Open Sans"/>
                <a:cs typeface="Open Sans"/>
                <a:sym typeface="Open Sans"/>
              </a:rPr>
              <a:t>cancer des testicules </a:t>
            </a:r>
            <a:r>
              <a:rPr lang="fr-FR" sz="2200" dirty="0">
                <a:solidFill>
                  <a:schemeClr val="tx1">
                    <a:lumMod val="75000"/>
                    <a:lumOff val="25000"/>
                  </a:schemeClr>
                </a:solidFill>
                <a:latin typeface="Open Sans"/>
                <a:ea typeface="Open Sans"/>
                <a:cs typeface="Open Sans"/>
                <a:sym typeface="Open Sans"/>
              </a:rPr>
              <a:t>(O) par rapport aux </a:t>
            </a:r>
            <a:r>
              <a:rPr lang="fr-FR" sz="2200" u="sng" dirty="0">
                <a:solidFill>
                  <a:schemeClr val="tx1">
                    <a:lumMod val="75000"/>
                    <a:lumOff val="25000"/>
                  </a:schemeClr>
                </a:solidFill>
                <a:latin typeface="Open Sans"/>
                <a:ea typeface="Open Sans"/>
                <a:cs typeface="Open Sans"/>
                <a:sym typeface="Open Sans"/>
              </a:rPr>
              <a:t>hommes adultes </a:t>
            </a:r>
            <a:r>
              <a:rPr lang="fr-FR" sz="2200" dirty="0">
                <a:solidFill>
                  <a:schemeClr val="tx1">
                    <a:lumMod val="75000"/>
                    <a:lumOff val="25000"/>
                  </a:schemeClr>
                </a:solidFill>
                <a:latin typeface="Open Sans"/>
                <a:ea typeface="Open Sans"/>
                <a:cs typeface="Open Sans"/>
                <a:sym typeface="Open Sans"/>
              </a:rPr>
              <a:t>(P) avec/</a:t>
            </a:r>
            <a:r>
              <a:rPr lang="fr-FR" sz="2200" u="sng" dirty="0">
                <a:solidFill>
                  <a:schemeClr val="tx1">
                    <a:lumMod val="75000"/>
                    <a:lumOff val="25000"/>
                  </a:schemeClr>
                </a:solidFill>
                <a:latin typeface="Open Sans"/>
                <a:ea typeface="Open Sans"/>
                <a:cs typeface="Open Sans"/>
                <a:sym typeface="Open Sans"/>
              </a:rPr>
              <a:t>sans vasectomie </a:t>
            </a:r>
            <a:r>
              <a:rPr lang="fr-FR" sz="2200" dirty="0">
                <a:solidFill>
                  <a:schemeClr val="tx1">
                    <a:lumMod val="75000"/>
                    <a:lumOff val="25000"/>
                  </a:schemeClr>
                </a:solidFill>
                <a:latin typeface="Open Sans"/>
                <a:ea typeface="Open Sans"/>
                <a:cs typeface="Open Sans"/>
                <a:sym typeface="Open Sans"/>
              </a:rPr>
              <a:t>(C) ? </a:t>
            </a:r>
            <a:endParaRPr sz="2300" dirty="0">
              <a:solidFill>
                <a:schemeClr val="tx1">
                  <a:lumMod val="75000"/>
                  <a:lumOff val="25000"/>
                </a:schemeClr>
              </a:solidFill>
              <a:latin typeface="Open Sans"/>
              <a:ea typeface="Open Sans"/>
              <a:cs typeface="Open Sans"/>
              <a:sym typeface="Open Sans"/>
            </a:endParaRPr>
          </a:p>
          <a:p>
            <a:pPr lvl="0" indent="-374650">
              <a:buSzPts val="2300"/>
            </a:pPr>
            <a:r>
              <a:rPr lang="fr-FR" sz="2200" b="1" dirty="0">
                <a:solidFill>
                  <a:schemeClr val="tx1">
                    <a:lumMod val="75000"/>
                    <a:lumOff val="25000"/>
                  </a:schemeClr>
                </a:solidFill>
                <a:latin typeface="Open Sans"/>
                <a:ea typeface="Open Sans"/>
                <a:cs typeface="Open Sans"/>
                <a:sym typeface="Open Sans"/>
              </a:rPr>
              <a:t>Diagnostic ou test de diagnostic </a:t>
            </a:r>
            <a:r>
              <a:rPr lang="fr-FR" sz="2200" dirty="0">
                <a:solidFill>
                  <a:schemeClr val="tx1">
                    <a:lumMod val="75000"/>
                    <a:lumOff val="25000"/>
                  </a:schemeClr>
                </a:solidFill>
                <a:latin typeface="Open Sans"/>
                <a:ea typeface="Open Sans"/>
                <a:cs typeface="Open Sans"/>
                <a:sym typeface="Open Sans"/>
              </a:rPr>
              <a:t>: La </a:t>
            </a:r>
            <a:r>
              <a:rPr lang="fr-FR" sz="2200" u="sng" dirty="0">
                <a:solidFill>
                  <a:schemeClr val="tx1">
                    <a:lumMod val="75000"/>
                    <a:lumOff val="25000"/>
                  </a:schemeClr>
                </a:solidFill>
                <a:latin typeface="Open Sans"/>
                <a:ea typeface="Open Sans"/>
                <a:cs typeface="Open Sans"/>
                <a:sym typeface="Open Sans"/>
              </a:rPr>
              <a:t>mammographie</a:t>
            </a:r>
            <a:r>
              <a:rPr lang="fr-FR" sz="2200" dirty="0">
                <a:solidFill>
                  <a:schemeClr val="tx1">
                    <a:lumMod val="75000"/>
                    <a:lumOff val="25000"/>
                  </a:schemeClr>
                </a:solidFill>
                <a:latin typeface="Open Sans"/>
                <a:ea typeface="Open Sans"/>
                <a:cs typeface="Open Sans"/>
                <a:sym typeface="Open Sans"/>
              </a:rPr>
              <a:t>(I) est-elle (est) plus précise pour diagnostiquer le </a:t>
            </a:r>
            <a:r>
              <a:rPr lang="fr-FR" sz="2200" u="sng" dirty="0">
                <a:solidFill>
                  <a:schemeClr val="tx1">
                    <a:lumMod val="75000"/>
                    <a:lumOff val="25000"/>
                  </a:schemeClr>
                </a:solidFill>
                <a:latin typeface="Open Sans"/>
                <a:ea typeface="Open Sans"/>
                <a:cs typeface="Open Sans"/>
                <a:sym typeface="Open Sans"/>
              </a:rPr>
              <a:t>cancer du sein </a:t>
            </a:r>
            <a:r>
              <a:rPr lang="fr-FR" sz="2200" dirty="0">
                <a:solidFill>
                  <a:schemeClr val="tx1">
                    <a:lumMod val="75000"/>
                    <a:lumOff val="25000"/>
                  </a:schemeClr>
                </a:solidFill>
                <a:latin typeface="Open Sans"/>
                <a:ea typeface="Open Sans"/>
                <a:cs typeface="Open Sans"/>
                <a:sym typeface="Open Sans"/>
              </a:rPr>
              <a:t>(P) par rapport à </a:t>
            </a:r>
            <a:r>
              <a:rPr lang="fr-FR" sz="2200" u="sng" dirty="0">
                <a:solidFill>
                  <a:schemeClr val="tx1">
                    <a:lumMod val="75000"/>
                    <a:lumOff val="25000"/>
                  </a:schemeClr>
                </a:solidFill>
                <a:latin typeface="Open Sans"/>
                <a:ea typeface="Open Sans"/>
                <a:cs typeface="Open Sans"/>
                <a:sym typeface="Open Sans"/>
              </a:rPr>
              <a:t>l'examen clinique des seins </a:t>
            </a:r>
            <a:r>
              <a:rPr lang="fr-FR" sz="2200" dirty="0">
                <a:solidFill>
                  <a:schemeClr val="tx1">
                    <a:lumMod val="75000"/>
                    <a:lumOff val="25000"/>
                  </a:schemeClr>
                </a:solidFill>
                <a:latin typeface="Open Sans"/>
                <a:ea typeface="Open Sans"/>
                <a:cs typeface="Open Sans"/>
                <a:sym typeface="Open Sans"/>
              </a:rPr>
              <a:t>(C) pour un </a:t>
            </a:r>
            <a:r>
              <a:rPr lang="fr-FR" sz="2200" u="sng" dirty="0">
                <a:solidFill>
                  <a:schemeClr val="tx1">
                    <a:lumMod val="75000"/>
                    <a:lumOff val="25000"/>
                  </a:schemeClr>
                </a:solidFill>
                <a:latin typeface="Open Sans"/>
                <a:ea typeface="Open Sans"/>
                <a:cs typeface="Open Sans"/>
                <a:sym typeface="Open Sans"/>
              </a:rPr>
              <a:t>diagnostic plus précoce du cancer du sein </a:t>
            </a:r>
            <a:r>
              <a:rPr lang="fr-FR" sz="2200" dirty="0">
                <a:solidFill>
                  <a:schemeClr val="tx1">
                    <a:lumMod val="75000"/>
                    <a:lumOff val="25000"/>
                  </a:schemeClr>
                </a:solidFill>
                <a:latin typeface="Open Sans"/>
                <a:ea typeface="Open Sans"/>
                <a:cs typeface="Open Sans"/>
                <a:sym typeface="Open Sans"/>
              </a:rPr>
              <a:t>(O) ? </a:t>
            </a:r>
            <a:endParaRPr sz="2300" dirty="0">
              <a:solidFill>
                <a:schemeClr val="tx1">
                  <a:lumMod val="75000"/>
                  <a:lumOff val="25000"/>
                </a:schemeClr>
              </a:solidFill>
              <a:latin typeface="Open Sans"/>
              <a:ea typeface="Open Sans"/>
              <a:cs typeface="Open Sans"/>
              <a:sym typeface="Open Sans"/>
            </a:endParaRPr>
          </a:p>
          <a:p>
            <a:pPr lvl="0" indent="-374650">
              <a:spcBef>
                <a:spcPts val="600"/>
              </a:spcBef>
              <a:buSzPts val="2300"/>
            </a:pPr>
            <a:r>
              <a:rPr lang="fr-FR" sz="2200" b="1" dirty="0">
                <a:solidFill>
                  <a:schemeClr val="tx1">
                    <a:lumMod val="75000"/>
                    <a:lumOff val="25000"/>
                  </a:schemeClr>
                </a:solidFill>
                <a:latin typeface="Open Sans"/>
                <a:ea typeface="Open Sans"/>
                <a:cs typeface="Open Sans"/>
                <a:sym typeface="Open Sans"/>
              </a:rPr>
              <a:t>Pronostic</a:t>
            </a:r>
            <a:r>
              <a:rPr lang="fr-FR" sz="2200" dirty="0">
                <a:solidFill>
                  <a:schemeClr val="tx1">
                    <a:lumMod val="75000"/>
                    <a:lumOff val="25000"/>
                  </a:schemeClr>
                </a:solidFill>
                <a:latin typeface="Open Sans"/>
                <a:ea typeface="Open Sans"/>
                <a:cs typeface="Open Sans"/>
                <a:sym typeface="Open Sans"/>
              </a:rPr>
              <a:t> : </a:t>
            </a:r>
            <a:r>
              <a:rPr lang="fr-FR" sz="2200" u="sng" dirty="0">
                <a:solidFill>
                  <a:schemeClr val="tx1">
                    <a:lumMod val="75000"/>
                    <a:lumOff val="25000"/>
                  </a:schemeClr>
                </a:solidFill>
                <a:latin typeface="Open Sans"/>
                <a:ea typeface="Open Sans"/>
                <a:cs typeface="Open Sans"/>
                <a:sym typeface="Open Sans"/>
              </a:rPr>
              <a:t>L'éducation sur le tabagisme </a:t>
            </a:r>
            <a:r>
              <a:rPr lang="fr-FR" sz="2200" dirty="0">
                <a:solidFill>
                  <a:schemeClr val="tx1">
                    <a:lumMod val="75000"/>
                    <a:lumOff val="25000"/>
                  </a:schemeClr>
                </a:solidFill>
                <a:latin typeface="Open Sans"/>
                <a:ea typeface="Open Sans"/>
                <a:cs typeface="Open Sans"/>
                <a:sym typeface="Open Sans"/>
              </a:rPr>
              <a:t>(I) influence-t-elle les </a:t>
            </a:r>
            <a:r>
              <a:rPr lang="fr-FR" sz="2200" u="sng" dirty="0">
                <a:solidFill>
                  <a:schemeClr val="tx1">
                    <a:lumMod val="75000"/>
                    <a:lumOff val="25000"/>
                  </a:schemeClr>
                </a:solidFill>
                <a:latin typeface="Open Sans"/>
                <a:ea typeface="Open Sans"/>
                <a:cs typeface="Open Sans"/>
                <a:sym typeface="Open Sans"/>
              </a:rPr>
              <a:t>jeunes à ne pas fumer </a:t>
            </a:r>
            <a:r>
              <a:rPr lang="fr-FR" sz="2200" dirty="0">
                <a:solidFill>
                  <a:schemeClr val="tx1">
                    <a:lumMod val="75000"/>
                    <a:lumOff val="25000"/>
                  </a:schemeClr>
                </a:solidFill>
                <a:latin typeface="Open Sans"/>
                <a:ea typeface="Open Sans"/>
                <a:cs typeface="Open Sans"/>
                <a:sym typeface="Open Sans"/>
              </a:rPr>
              <a:t>(O) chez les patients qui présentent un </a:t>
            </a:r>
            <a:r>
              <a:rPr lang="fr-FR" sz="2200" u="sng" dirty="0">
                <a:solidFill>
                  <a:schemeClr val="tx1">
                    <a:lumMod val="75000"/>
                    <a:lumOff val="25000"/>
                  </a:schemeClr>
                </a:solidFill>
                <a:latin typeface="Open Sans"/>
                <a:ea typeface="Open Sans"/>
                <a:cs typeface="Open Sans"/>
                <a:sym typeface="Open Sans"/>
              </a:rPr>
              <a:t>risque élevé de tabagisme </a:t>
            </a:r>
            <a:r>
              <a:rPr lang="fr-FR" sz="2200" dirty="0">
                <a:solidFill>
                  <a:schemeClr val="tx1">
                    <a:lumMod val="75000"/>
                    <a:lumOff val="25000"/>
                  </a:schemeClr>
                </a:solidFill>
                <a:latin typeface="Open Sans"/>
                <a:ea typeface="Open Sans"/>
                <a:cs typeface="Open Sans"/>
                <a:sym typeface="Open Sans"/>
              </a:rPr>
              <a:t>(P) ? </a:t>
            </a:r>
            <a:endParaRPr sz="2300" dirty="0">
              <a:solidFill>
                <a:schemeClr val="tx1">
                  <a:lumMod val="75000"/>
                  <a:lumOff val="25000"/>
                </a:schemeClr>
              </a:solidFill>
              <a:latin typeface="Open Sans"/>
              <a:ea typeface="Open Sans"/>
              <a:cs typeface="Open Sans"/>
              <a:sym typeface="Open Sans"/>
            </a:endParaRPr>
          </a:p>
          <a:p>
            <a:pPr marL="76200" lvl="0" indent="0" algn="l" rtl="0">
              <a:lnSpc>
                <a:spcPct val="150000"/>
              </a:lnSpc>
              <a:spcBef>
                <a:spcPts val="600"/>
              </a:spcBef>
              <a:spcAft>
                <a:spcPts val="0"/>
              </a:spcAft>
              <a:buClr>
                <a:schemeClr val="dk1"/>
              </a:buClr>
              <a:buSzPts val="2400"/>
              <a:buNone/>
            </a:pPr>
            <a:r>
              <a:rPr lang="en-US" sz="1400" dirty="0">
                <a:solidFill>
                  <a:schemeClr val="tx1">
                    <a:lumMod val="75000"/>
                    <a:lumOff val="25000"/>
                  </a:schemeClr>
                </a:solidFill>
                <a:latin typeface="Open Sans"/>
                <a:ea typeface="Open Sans"/>
                <a:cs typeface="Open Sans"/>
                <a:sym typeface="Open Sans"/>
              </a:rPr>
              <a:t>       Melnyk B. &amp; Fineout-Overholt E. (2005).</a:t>
            </a:r>
            <a:r>
              <a:rPr lang="en-US" sz="1400" i="1" dirty="0">
                <a:solidFill>
                  <a:schemeClr val="tx1">
                    <a:lumMod val="75000"/>
                    <a:lumOff val="25000"/>
                  </a:schemeClr>
                </a:solidFill>
                <a:latin typeface="Open Sans"/>
                <a:ea typeface="Open Sans"/>
                <a:cs typeface="Open Sans"/>
                <a:sym typeface="Open Sans"/>
              </a:rPr>
              <a:t> Evidence-based practice in nursing &amp; healthcare.</a:t>
            </a:r>
            <a:r>
              <a:rPr lang="en-US" sz="1400" dirty="0">
                <a:solidFill>
                  <a:schemeClr val="tx1">
                    <a:lumMod val="75000"/>
                    <a:lumOff val="25000"/>
                  </a:schemeClr>
                </a:solidFill>
                <a:latin typeface="Open Sans"/>
                <a:ea typeface="Open Sans"/>
                <a:cs typeface="Open Sans"/>
                <a:sym typeface="Open Sans"/>
              </a:rPr>
              <a:t> New York: Lippincott Williams &amp; </a:t>
            </a:r>
            <a:r>
              <a:rPr lang="en-US" sz="1500" dirty="0">
                <a:solidFill>
                  <a:schemeClr val="tx1">
                    <a:lumMod val="75000"/>
                    <a:lumOff val="25000"/>
                  </a:schemeClr>
                </a:solidFill>
                <a:latin typeface="Open Sans"/>
                <a:ea typeface="Open Sans"/>
                <a:cs typeface="Open Sans"/>
                <a:sym typeface="Open Sans"/>
              </a:rPr>
              <a:t>Wilkins. </a:t>
            </a:r>
            <a:endParaRPr sz="23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39807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0" y="1642555"/>
            <a:ext cx="10906774" cy="4513631"/>
          </a:xfrm>
          <a:prstGeom prst="rect">
            <a:avLst/>
          </a:prstGeom>
          <a:noFill/>
          <a:ln>
            <a:noFill/>
          </a:ln>
        </p:spPr>
        <p:txBody>
          <a:bodyPr spcFirstLastPara="1" wrap="square" lIns="91425" tIns="45700" rIns="91425" bIns="45700" anchor="t" anchorCtr="0">
            <a:noAutofit/>
          </a:bodyPr>
          <a:lstStyle/>
          <a:p>
            <a:pPr lvl="0" indent="-361950">
              <a:lnSpc>
                <a:spcPct val="100000"/>
              </a:lnSpc>
              <a:spcBef>
                <a:spcPts val="0"/>
              </a:spcBef>
              <a:buClr>
                <a:srgbClr val="3F3F3F"/>
              </a:buClr>
              <a:buSzPts val="2100"/>
              <a:buFont typeface="Open Sans"/>
              <a:buChar char="●"/>
            </a:pPr>
            <a:r>
              <a:rPr lang="fr-FR" sz="2100" dirty="0">
                <a:solidFill>
                  <a:srgbClr val="3F3F3F"/>
                </a:solidFill>
                <a:latin typeface="Open Sans"/>
                <a:ea typeface="Open Sans"/>
                <a:cs typeface="Open Sans"/>
                <a:sym typeface="Open Sans"/>
              </a:rPr>
              <a:t>Données probantes et contexte de la pratique fondée sur des données probantes</a:t>
            </a:r>
          </a:p>
          <a:p>
            <a:pPr marL="838200" lvl="1" indent="-285750">
              <a:lnSpc>
                <a:spcPct val="100000"/>
              </a:lnSpc>
              <a:spcBef>
                <a:spcPts val="0"/>
              </a:spcBef>
              <a:buClr>
                <a:srgbClr val="3F3F3F"/>
              </a:buClr>
              <a:buSzPts val="2100"/>
              <a:buFont typeface="Courier New" panose="02070309020205020404" pitchFamily="49" charset="0"/>
              <a:buChar char="o"/>
            </a:pPr>
            <a:r>
              <a:rPr lang="fr-FR" sz="2100" dirty="0">
                <a:solidFill>
                  <a:schemeClr val="bg2"/>
                </a:solidFill>
                <a:latin typeface="Open Sans"/>
                <a:ea typeface="Open Sans"/>
                <a:cs typeface="Open Sans"/>
                <a:sym typeface="Open Sans"/>
              </a:rPr>
              <a:t>Définitions - Revues systématiques et méta-analyses</a:t>
            </a:r>
          </a:p>
          <a:p>
            <a:pPr marL="838200" lvl="1" indent="-285750">
              <a:lnSpc>
                <a:spcPct val="100000"/>
              </a:lnSpc>
              <a:spcBef>
                <a:spcPts val="0"/>
              </a:spcBef>
              <a:buClr>
                <a:srgbClr val="3F3F3F"/>
              </a:buClr>
              <a:buSzPts val="2100"/>
              <a:buFont typeface="Courier New" panose="02070309020205020404" pitchFamily="49" charset="0"/>
              <a:buChar char="o"/>
            </a:pPr>
            <a:r>
              <a:rPr lang="fr-FR" sz="2100" dirty="0">
                <a:solidFill>
                  <a:schemeClr val="bg2"/>
                </a:solidFill>
                <a:latin typeface="Open Sans"/>
                <a:ea typeface="Open Sans"/>
                <a:cs typeface="Open Sans"/>
                <a:sym typeface="Open Sans"/>
              </a:rPr>
              <a:t>Informations filtrées et non </a:t>
            </a:r>
            <a:r>
              <a:rPr lang="fr-FR" sz="2100" dirty="0" err="1">
                <a:solidFill>
                  <a:schemeClr val="bg2"/>
                </a:solidFill>
                <a:latin typeface="Open Sans"/>
                <a:ea typeface="Open Sans"/>
                <a:cs typeface="Open Sans"/>
                <a:sym typeface="Open Sans"/>
              </a:rPr>
              <a:t>filtréesHiérarchie</a:t>
            </a:r>
            <a:r>
              <a:rPr lang="fr-FR" sz="2100" dirty="0">
                <a:solidFill>
                  <a:schemeClr val="bg2"/>
                </a:solidFill>
                <a:latin typeface="Open Sans"/>
                <a:ea typeface="Open Sans"/>
                <a:cs typeface="Open Sans"/>
                <a:sym typeface="Open Sans"/>
              </a:rPr>
              <a:t> des preuves</a:t>
            </a:r>
          </a:p>
          <a:p>
            <a:pPr marL="838200" lvl="1" indent="-285750">
              <a:lnSpc>
                <a:spcPct val="100000"/>
              </a:lnSpc>
              <a:spcBef>
                <a:spcPts val="0"/>
              </a:spcBef>
              <a:buClr>
                <a:srgbClr val="3F3F3F"/>
              </a:buClr>
              <a:buSzPts val="2100"/>
              <a:buFont typeface="Courier New" panose="02070309020205020404" pitchFamily="49" charset="0"/>
              <a:buChar char="o"/>
            </a:pPr>
            <a:r>
              <a:rPr lang="fr-FR" sz="2100" dirty="0">
                <a:solidFill>
                  <a:schemeClr val="bg2"/>
                </a:solidFill>
                <a:latin typeface="Open Sans"/>
                <a:ea typeface="Open Sans"/>
                <a:cs typeface="Open Sans"/>
                <a:sym typeface="Open Sans"/>
              </a:rPr>
              <a:t>Processus EBP en 5 étapes - demander, accéder, évaluer, appliquer, accéder</a:t>
            </a:r>
          </a:p>
          <a:p>
            <a:pPr marL="838200" lvl="1" indent="-285750">
              <a:lnSpc>
                <a:spcPct val="100000"/>
              </a:lnSpc>
              <a:spcBef>
                <a:spcPts val="0"/>
              </a:spcBef>
              <a:buClr>
                <a:srgbClr val="3F3F3F"/>
              </a:buClr>
              <a:buSzPts val="2100"/>
              <a:buFont typeface="Courier New" panose="02070309020205020404" pitchFamily="49" charset="0"/>
              <a:buChar char="o"/>
            </a:pPr>
            <a:r>
              <a:rPr lang="fr-FR" sz="2100" dirty="0">
                <a:solidFill>
                  <a:schemeClr val="bg2"/>
                </a:solidFill>
                <a:latin typeface="Open Sans"/>
                <a:ea typeface="Open Sans"/>
                <a:cs typeface="Open Sans"/>
                <a:sym typeface="Open Sans"/>
              </a:rPr>
              <a:t>Formulation de la question</a:t>
            </a:r>
            <a:endParaRPr lang="en-US" sz="2100" dirty="0">
              <a:solidFill>
                <a:schemeClr val="bg2"/>
              </a:solidFill>
              <a:latin typeface="Open Sans"/>
              <a:ea typeface="Open Sans"/>
              <a:cs typeface="Open Sans"/>
              <a:sym typeface="Open Sans"/>
            </a:endParaRPr>
          </a:p>
          <a:p>
            <a:pPr marL="457200" lvl="0" indent="-361950" algn="l" rtl="0">
              <a:lnSpc>
                <a:spcPct val="100000"/>
              </a:lnSpc>
              <a:spcBef>
                <a:spcPts val="0"/>
              </a:spcBef>
              <a:spcAft>
                <a:spcPts val="0"/>
              </a:spcAft>
              <a:buClr>
                <a:srgbClr val="3F3F3F"/>
              </a:buClr>
              <a:buSzPts val="2100"/>
              <a:buFont typeface="Open Sans"/>
              <a:buChar char="●"/>
            </a:pPr>
            <a:r>
              <a:rPr lang="en-US" sz="2100" dirty="0" err="1">
                <a:solidFill>
                  <a:srgbClr val="3F3F3F"/>
                </a:solidFill>
                <a:latin typeface="Open Sans"/>
                <a:ea typeface="Open Sans"/>
                <a:cs typeface="Open Sans"/>
                <a:sym typeface="Open Sans"/>
              </a:rPr>
              <a:t>Ressources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Hinari</a:t>
            </a:r>
            <a:endParaRPr sz="2100" dirty="0"/>
          </a:p>
          <a:p>
            <a:pPr lvl="1" indent="-361950">
              <a:lnSpc>
                <a:spcPct val="100000"/>
              </a:lnSpc>
              <a:spcBef>
                <a:spcPts val="0"/>
              </a:spcBef>
              <a:buClr>
                <a:srgbClr val="3F3F3F"/>
              </a:buClr>
              <a:buSzPts val="2100"/>
              <a:buFont typeface="Open Sans"/>
              <a:buChar char="○"/>
            </a:pPr>
            <a:r>
              <a:rPr lang="fr-FR" sz="2100" dirty="0">
                <a:solidFill>
                  <a:srgbClr val="3F3F3F"/>
                </a:solidFill>
                <a:latin typeface="Open Sans"/>
                <a:ea typeface="Open Sans"/>
                <a:cs typeface="Open Sans"/>
                <a:sym typeface="Open Sans"/>
              </a:rPr>
              <a:t>Sources de référence - Bibliothèque Cochrane, </a:t>
            </a:r>
            <a:r>
              <a:rPr lang="fr-FR" sz="2100" dirty="0" err="1">
                <a:solidFill>
                  <a:srgbClr val="3F3F3F"/>
                </a:solidFill>
                <a:latin typeface="Open Sans"/>
                <a:ea typeface="Open Sans"/>
                <a:cs typeface="Open Sans"/>
                <a:sym typeface="Open Sans"/>
              </a:rPr>
              <a:t>Clinical</a:t>
            </a:r>
            <a:r>
              <a:rPr lang="fr-FR" sz="2100" dirty="0">
                <a:solidFill>
                  <a:srgbClr val="3F3F3F"/>
                </a:solidFill>
                <a:latin typeface="Open Sans"/>
                <a:ea typeface="Open Sans"/>
                <a:cs typeface="Open Sans"/>
                <a:sym typeface="Open Sans"/>
              </a:rPr>
              <a:t> Key, Essential Evidence Plus</a:t>
            </a:r>
          </a:p>
          <a:p>
            <a:pPr lvl="1" indent="-361950">
              <a:lnSpc>
                <a:spcPct val="100000"/>
              </a:lnSpc>
              <a:spcBef>
                <a:spcPts val="0"/>
              </a:spcBef>
              <a:buClr>
                <a:srgbClr val="3F3F3F"/>
              </a:buClr>
              <a:buSzPts val="2100"/>
              <a:buFont typeface="Open Sans"/>
              <a:buChar char="○"/>
            </a:pPr>
            <a:r>
              <a:rPr lang="fr-FR" sz="2100" dirty="0">
                <a:solidFill>
                  <a:srgbClr val="3F3F3F"/>
                </a:solidFill>
                <a:latin typeface="Open Sans"/>
                <a:ea typeface="Open Sans"/>
                <a:cs typeface="Open Sans"/>
                <a:sym typeface="Open Sans"/>
              </a:rPr>
              <a:t>Bases de données - Base de données EBP du Johanna Briggs Institute</a:t>
            </a:r>
          </a:p>
          <a:p>
            <a:pPr marL="457200" lvl="0" indent="-361950" algn="l" rtl="0">
              <a:lnSpc>
                <a:spcPct val="100000"/>
              </a:lnSpc>
              <a:spcBef>
                <a:spcPts val="0"/>
              </a:spcBef>
              <a:spcAft>
                <a:spcPts val="0"/>
              </a:spcAft>
              <a:buClr>
                <a:srgbClr val="3F3F3F"/>
              </a:buClr>
              <a:buSzPts val="2100"/>
              <a:buFont typeface="Open Sans"/>
              <a:buChar char="●"/>
            </a:pPr>
            <a:r>
              <a:rPr lang="en-US" sz="2100" dirty="0">
                <a:solidFill>
                  <a:srgbClr val="3F3F3F"/>
                </a:solidFill>
                <a:latin typeface="Open Sans"/>
                <a:ea typeface="Open Sans"/>
                <a:cs typeface="Open Sans"/>
                <a:sym typeface="Open Sans"/>
              </a:rPr>
              <a:t>R4L / PubMed</a:t>
            </a:r>
            <a:endParaRPr sz="2100" dirty="0">
              <a:solidFill>
                <a:srgbClr val="3F3F3F"/>
              </a:solidFill>
              <a:latin typeface="Open Sans"/>
              <a:ea typeface="Open Sans"/>
              <a:cs typeface="Open Sans"/>
              <a:sym typeface="Open Sans"/>
            </a:endParaRPr>
          </a:p>
          <a:p>
            <a:pPr lvl="1" indent="-361950">
              <a:lnSpc>
                <a:spcPct val="100000"/>
              </a:lnSpc>
              <a:spcBef>
                <a:spcPts val="0"/>
              </a:spcBef>
              <a:buClr>
                <a:srgbClr val="3F3F3F"/>
              </a:buClr>
              <a:buSzPts val="2100"/>
              <a:buFont typeface="Open Sans"/>
              <a:buChar char="○"/>
            </a:pPr>
            <a:r>
              <a:rPr lang="en-US" sz="2100" dirty="0" err="1">
                <a:solidFill>
                  <a:srgbClr val="3F3F3F"/>
                </a:solidFill>
                <a:latin typeface="Open Sans"/>
                <a:ea typeface="Open Sans"/>
                <a:cs typeface="Open Sans"/>
                <a:sym typeface="Open Sans"/>
              </a:rPr>
              <a:t>Requêtes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cliniques</a:t>
            </a:r>
            <a:endParaRPr lang="en-US" sz="2100" dirty="0">
              <a:solidFill>
                <a:srgbClr val="3F3F3F"/>
              </a:solidFill>
              <a:latin typeface="Open Sans"/>
              <a:ea typeface="Open Sans"/>
              <a:cs typeface="Open Sans"/>
              <a:sym typeface="Open Sans"/>
            </a:endParaRPr>
          </a:p>
          <a:p>
            <a:pPr lvl="1" indent="-361950">
              <a:lnSpc>
                <a:spcPct val="100000"/>
              </a:lnSpc>
              <a:spcBef>
                <a:spcPts val="0"/>
              </a:spcBef>
              <a:buClr>
                <a:srgbClr val="3F3F3F"/>
              </a:buClr>
              <a:buSzPts val="2100"/>
              <a:buFont typeface="Open Sans"/>
              <a:buChar char="○"/>
            </a:pPr>
            <a:r>
              <a:rPr lang="en-US" sz="2100" dirty="0" err="1">
                <a:solidFill>
                  <a:srgbClr val="3F3F3F"/>
                </a:solidFill>
                <a:latin typeface="Open Sans"/>
                <a:ea typeface="Open Sans"/>
                <a:cs typeface="Open Sans"/>
                <a:sym typeface="Open Sans"/>
              </a:rPr>
              <a:t>Filtres</a:t>
            </a:r>
            <a:endParaRPr sz="2100" dirty="0">
              <a:solidFill>
                <a:srgbClr val="3F3F3F"/>
              </a:solidFill>
            </a:endParaRPr>
          </a:p>
          <a:p>
            <a:pPr lvl="0" indent="-361950">
              <a:lnSpc>
                <a:spcPct val="100000"/>
              </a:lnSpc>
              <a:spcBef>
                <a:spcPts val="0"/>
              </a:spcBef>
              <a:buClr>
                <a:srgbClr val="3F3F3F"/>
              </a:buClr>
              <a:buSzPts val="2100"/>
              <a:buFont typeface="Open Sans"/>
              <a:buChar char="●"/>
            </a:pPr>
            <a:r>
              <a:rPr lang="en-US" sz="2100" dirty="0" err="1">
                <a:solidFill>
                  <a:srgbClr val="3F3F3F"/>
                </a:solidFill>
                <a:latin typeface="Open Sans"/>
                <a:ea typeface="Open Sans"/>
                <a:cs typeface="Open Sans"/>
                <a:sym typeface="Open Sans"/>
              </a:rPr>
              <a:t>Ressources</a:t>
            </a:r>
            <a:r>
              <a:rPr lang="en-US" sz="2100" dirty="0">
                <a:solidFill>
                  <a:srgbClr val="3F3F3F"/>
                </a:solidFill>
                <a:latin typeface="Open Sans"/>
                <a:ea typeface="Open Sans"/>
                <a:cs typeface="Open Sans"/>
                <a:sym typeface="Open Sans"/>
              </a:rPr>
              <a:t> Internet 	</a:t>
            </a:r>
            <a:endParaRPr sz="2100" dirty="0">
              <a:solidFill>
                <a:srgbClr val="3F3F3F"/>
              </a:solidFill>
            </a:endParaRPr>
          </a:p>
          <a:p>
            <a:pPr marL="457200" lvl="0" indent="-361950" algn="l" rtl="0">
              <a:lnSpc>
                <a:spcPct val="100000"/>
              </a:lnSpc>
              <a:spcBef>
                <a:spcPts val="0"/>
              </a:spcBef>
              <a:spcAft>
                <a:spcPts val="0"/>
              </a:spcAft>
              <a:buClr>
                <a:srgbClr val="3F3F3F"/>
              </a:buClr>
              <a:buSzPts val="2100"/>
              <a:buFont typeface="Open Sans"/>
              <a:buChar char="●"/>
            </a:pPr>
            <a:r>
              <a:rPr lang="en-US" sz="2100" dirty="0">
                <a:solidFill>
                  <a:srgbClr val="3F3F3F"/>
                </a:solidFill>
                <a:latin typeface="Open Sans"/>
                <a:ea typeface="Open Sans"/>
                <a:cs typeface="Open Sans"/>
                <a:sym typeface="Open Sans"/>
              </a:rPr>
              <a:t>Résumé</a:t>
            </a:r>
            <a:endParaRPr sz="2100"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endParaRPr lang="en-US" sz="1200" dirty="0"/>
          </a:p>
          <a:p>
            <a:pPr marL="0" lvl="0" indent="0" algn="r" rtl="0">
              <a:lnSpc>
                <a:spcPct val="100000"/>
              </a:lnSpc>
              <a:spcBef>
                <a:spcPts val="0"/>
              </a:spcBef>
              <a:spcAft>
                <a:spcPts val="0"/>
              </a:spcAft>
              <a:buSzPts val="1400"/>
              <a:buNone/>
            </a:pPr>
            <a:r>
              <a:rPr lang="en-US" sz="1200" dirty="0"/>
              <a:t>v1.5 </a:t>
            </a:r>
            <a:r>
              <a:rPr lang="en-US" sz="1200" dirty="0" err="1"/>
              <a:t>avril</a:t>
            </a:r>
            <a:r>
              <a:rPr lang="en-US" sz="1200" dirty="0"/>
              <a:t> 2023</a:t>
            </a:r>
          </a:p>
          <a:p>
            <a:pPr marL="0" lvl="0" indent="0" algn="r" rtl="0">
              <a:lnSpc>
                <a:spcPct val="100000"/>
              </a:lnSpc>
              <a:spcBef>
                <a:spcPts val="0"/>
              </a:spcBef>
              <a:spcAft>
                <a:spcPts val="0"/>
              </a:spcAft>
              <a:buSzPts val="1400"/>
              <a:buNone/>
            </a:pPr>
            <a:endParaRPr lang="en-US"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a:spLocks noGrp="1"/>
          </p:cNvSpPr>
          <p:nvPr>
            <p:ph type="title"/>
          </p:nvPr>
        </p:nvSpPr>
        <p:spPr>
          <a:xfrm>
            <a:off x="321013" y="93343"/>
            <a:ext cx="8258783" cy="1080900"/>
          </a:xfrm>
          <a:prstGeom prst="rect">
            <a:avLst/>
          </a:prstGeom>
          <a:noFill/>
          <a:ln>
            <a:noFill/>
          </a:ln>
        </p:spPr>
        <p:txBody>
          <a:bodyPr spcFirstLastPara="1" wrap="square" lIns="91425" tIns="45700" rIns="91425" bIns="45700" anchor="ctr" anchorCtr="0">
            <a:noAutofit/>
          </a:bodyPr>
          <a:lstStyle/>
          <a:p>
            <a:pPr lvl="0"/>
            <a:r>
              <a:rPr lang="en-US" dirty="0" err="1">
                <a:solidFill>
                  <a:srgbClr val="586F7C"/>
                </a:solidFill>
                <a:latin typeface="Open Sans"/>
                <a:ea typeface="Open Sans"/>
                <a:cs typeface="Open Sans"/>
                <a:sym typeface="Open Sans"/>
              </a:rPr>
              <a:t>Formuler</a:t>
            </a:r>
            <a:r>
              <a:rPr lang="en-US" dirty="0">
                <a:solidFill>
                  <a:srgbClr val="586F7C"/>
                </a:solidFill>
                <a:latin typeface="Open Sans"/>
                <a:ea typeface="Open Sans"/>
                <a:cs typeface="Open Sans"/>
                <a:sym typeface="Open Sans"/>
              </a:rPr>
              <a:t> des questions </a:t>
            </a:r>
            <a:r>
              <a:rPr lang="en-US" dirty="0" err="1">
                <a:solidFill>
                  <a:srgbClr val="586F7C"/>
                </a:solidFill>
                <a:latin typeface="Open Sans"/>
                <a:ea typeface="Open Sans"/>
                <a:cs typeface="Open Sans"/>
                <a:sym typeface="Open Sans"/>
              </a:rPr>
              <a:t>d'intervention</a:t>
            </a:r>
            <a:r>
              <a:rPr lang="en-US" dirty="0">
                <a:solidFill>
                  <a:srgbClr val="586F7C"/>
                </a:solidFill>
                <a:latin typeface="Open Sans"/>
                <a:ea typeface="Open Sans"/>
                <a:cs typeface="Open Sans"/>
                <a:sym typeface="Open Sans"/>
              </a:rPr>
              <a:t> </a:t>
            </a:r>
            <a:endParaRPr dirty="0">
              <a:solidFill>
                <a:srgbClr val="FF0000"/>
              </a:solidFill>
              <a:latin typeface="Open Sans"/>
              <a:ea typeface="Open Sans"/>
              <a:cs typeface="Open Sans"/>
              <a:sym typeface="Open Sans"/>
            </a:endParaRPr>
          </a:p>
        </p:txBody>
      </p:sp>
      <p:sp>
        <p:nvSpPr>
          <p:cNvPr id="256" name="Google Shape;256;p23"/>
          <p:cNvSpPr/>
          <p:nvPr/>
        </p:nvSpPr>
        <p:spPr>
          <a:xfrm>
            <a:off x="128337" y="1852473"/>
            <a:ext cx="12336379" cy="4770496"/>
          </a:xfrm>
          <a:prstGeom prst="rect">
            <a:avLst/>
          </a:prstGeom>
          <a:noFill/>
          <a:ln>
            <a:noFill/>
          </a:ln>
        </p:spPr>
        <p:txBody>
          <a:bodyPr spcFirstLastPara="1" wrap="square" lIns="91425" tIns="45700" rIns="91425" bIns="45700" anchor="t" anchorCtr="0">
            <a:spAutoFit/>
          </a:bodyPr>
          <a:lstStyle/>
          <a:p>
            <a:pPr lvl="0">
              <a:buSzPts val="2800"/>
            </a:pPr>
            <a:r>
              <a:rPr lang="fr-FR" sz="2800" dirty="0">
                <a:solidFill>
                  <a:srgbClr val="3F3F3F"/>
                </a:solidFill>
                <a:latin typeface="Open Sans"/>
                <a:ea typeface="Open Sans"/>
                <a:cs typeface="Open Sans"/>
                <a:sym typeface="Open Sans"/>
              </a:rPr>
              <a:t>Pour un homme de 54 ans atteint d'un cancer de la prostate de grade intermédiaire, la prostatectomie radicale est-elle plus efficace que la radiothérapie pour réduire le risque de mortalité, d'impuissance et d'incontinence ?</a:t>
            </a:r>
            <a:endParaRPr sz="14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Open Sans"/>
              <a:ea typeface="Open Sans"/>
              <a:cs typeface="Open Sans"/>
              <a:sym typeface="Open Sans"/>
            </a:endParaRPr>
          </a:p>
          <a:p>
            <a:pPr lvl="0">
              <a:buSzPts val="2800"/>
            </a:pPr>
            <a:r>
              <a:rPr lang="en-US" sz="2800" dirty="0">
                <a:solidFill>
                  <a:schemeClr val="tx1">
                    <a:lumMod val="75000"/>
                    <a:lumOff val="25000"/>
                  </a:schemeClr>
                </a:solidFill>
                <a:latin typeface="Open Sans"/>
                <a:ea typeface="Open Sans"/>
                <a:cs typeface="Open Sans"/>
                <a:sym typeface="Open Sans"/>
              </a:rPr>
              <a:t>P </a:t>
            </a:r>
            <a:r>
              <a:rPr lang="en-US" sz="2800" b="0" i="0" u="none" strike="noStrike" cap="none" dirty="0">
                <a:solidFill>
                  <a:schemeClr val="tx1">
                    <a:lumMod val="75000"/>
                    <a:lumOff val="25000"/>
                  </a:schemeClr>
                </a:solidFill>
                <a:latin typeface="Open Sans"/>
                <a:ea typeface="Open Sans"/>
                <a:cs typeface="Open Sans"/>
                <a:sym typeface="Open Sans"/>
              </a:rPr>
              <a:t>- </a:t>
            </a:r>
            <a:r>
              <a:rPr lang="fr-FR" sz="2800" dirty="0">
                <a:solidFill>
                  <a:schemeClr val="tx1">
                    <a:lumMod val="75000"/>
                    <a:lumOff val="25000"/>
                  </a:schemeClr>
                </a:solidFill>
                <a:latin typeface="Open Sans"/>
                <a:ea typeface="Open Sans"/>
                <a:cs typeface="Open Sans"/>
                <a:sym typeface="Open Sans"/>
              </a:rPr>
              <a:t>homme de 54 ans avec un cancer de la prostate de grade intermédiaire;</a:t>
            </a:r>
            <a:endParaRPr sz="1400" b="0" i="0" u="none" strike="noStrike" cap="none" dirty="0">
              <a:solidFill>
                <a:schemeClr val="tx1">
                  <a:lumMod val="75000"/>
                  <a:lumOff val="25000"/>
                </a:schemeClr>
              </a:solidFill>
              <a:latin typeface="Arial"/>
              <a:ea typeface="Arial"/>
              <a:cs typeface="Arial"/>
              <a:sym typeface="Arial"/>
            </a:endParaRPr>
          </a:p>
          <a:p>
            <a:pPr lvl="0">
              <a:buSzPts val="2800"/>
            </a:pPr>
            <a:r>
              <a:rPr lang="en-US" sz="2800" dirty="0">
                <a:solidFill>
                  <a:schemeClr val="tx1">
                    <a:lumMod val="75000"/>
                    <a:lumOff val="25000"/>
                  </a:schemeClr>
                </a:solidFill>
                <a:latin typeface="Open Sans"/>
                <a:ea typeface="Open Sans"/>
                <a:cs typeface="Open Sans"/>
                <a:sym typeface="Open Sans"/>
              </a:rPr>
              <a:t>I</a:t>
            </a:r>
            <a:r>
              <a:rPr lang="en-US" sz="2800" b="0" i="0" u="none" strike="noStrike" cap="none" dirty="0">
                <a:solidFill>
                  <a:schemeClr val="tx1">
                    <a:lumMod val="75000"/>
                    <a:lumOff val="25000"/>
                  </a:schemeClr>
                </a:solidFill>
                <a:latin typeface="Open Sans"/>
                <a:ea typeface="Open Sans"/>
                <a:cs typeface="Open Sans"/>
                <a:sym typeface="Open Sans"/>
              </a:rPr>
              <a:t>  - </a:t>
            </a:r>
            <a:r>
              <a:rPr lang="en-US" sz="2800" dirty="0" err="1">
                <a:solidFill>
                  <a:schemeClr val="tx1">
                    <a:lumMod val="75000"/>
                    <a:lumOff val="25000"/>
                  </a:schemeClr>
                </a:solidFill>
                <a:latin typeface="Open Sans"/>
                <a:ea typeface="Open Sans"/>
                <a:cs typeface="Open Sans"/>
                <a:sym typeface="Open Sans"/>
              </a:rPr>
              <a:t>prostatectomie</a:t>
            </a:r>
            <a:r>
              <a:rPr lang="en-US" sz="2800" dirty="0">
                <a:solidFill>
                  <a:schemeClr val="tx1">
                    <a:lumMod val="75000"/>
                    <a:lumOff val="25000"/>
                  </a:schemeClr>
                </a:solidFill>
                <a:latin typeface="Open Sans"/>
                <a:ea typeface="Open Sans"/>
                <a:cs typeface="Open Sans"/>
                <a:sym typeface="Open Sans"/>
              </a:rPr>
              <a:t> </a:t>
            </a:r>
            <a:r>
              <a:rPr lang="en-US" sz="2800" dirty="0" err="1">
                <a:solidFill>
                  <a:schemeClr val="tx1">
                    <a:lumMod val="75000"/>
                    <a:lumOff val="25000"/>
                  </a:schemeClr>
                </a:solidFill>
                <a:latin typeface="Open Sans"/>
                <a:ea typeface="Open Sans"/>
                <a:cs typeface="Open Sans"/>
                <a:sym typeface="Open Sans"/>
              </a:rPr>
              <a:t>radicale</a:t>
            </a:r>
            <a:r>
              <a:rPr lang="en-US" sz="2800" dirty="0">
                <a:solidFill>
                  <a:schemeClr val="tx1">
                    <a:lumMod val="75000"/>
                    <a:lumOff val="25000"/>
                  </a:schemeClr>
                </a:solidFill>
                <a:latin typeface="Open Sans"/>
                <a:ea typeface="Open Sans"/>
                <a:cs typeface="Open Sans"/>
                <a:sym typeface="Open Sans"/>
              </a:rPr>
              <a:t>; </a:t>
            </a:r>
            <a:r>
              <a:rPr lang="en-US" sz="2800" b="0" i="0" u="none" strike="noStrike" cap="none" dirty="0">
                <a:solidFill>
                  <a:schemeClr val="tx1">
                    <a:lumMod val="75000"/>
                    <a:lumOff val="25000"/>
                  </a:schemeClr>
                </a:solidFill>
                <a:latin typeface="Open Sans"/>
                <a:ea typeface="Open Sans"/>
                <a:cs typeface="Open Sans"/>
                <a:sym typeface="Open Sans"/>
              </a:rPr>
              <a:t> </a:t>
            </a:r>
            <a:endParaRPr sz="1400" b="0" i="0" u="none" strike="noStrike" cap="none" dirty="0">
              <a:solidFill>
                <a:schemeClr val="tx1">
                  <a:lumMod val="75000"/>
                  <a:lumOff val="25000"/>
                </a:schemeClr>
              </a:solidFill>
              <a:latin typeface="Arial"/>
              <a:ea typeface="Arial"/>
              <a:cs typeface="Arial"/>
              <a:sym typeface="Arial"/>
            </a:endParaRPr>
          </a:p>
          <a:p>
            <a:pPr lvl="0">
              <a:buSzPts val="2800"/>
            </a:pPr>
            <a:r>
              <a:rPr lang="en-US" sz="2800" dirty="0">
                <a:solidFill>
                  <a:schemeClr val="tx1">
                    <a:lumMod val="75000"/>
                    <a:lumOff val="25000"/>
                  </a:schemeClr>
                </a:solidFill>
                <a:latin typeface="Open Sans"/>
                <a:ea typeface="Open Sans"/>
                <a:cs typeface="Open Sans"/>
                <a:sym typeface="Open Sans"/>
              </a:rPr>
              <a:t>C </a:t>
            </a:r>
            <a:r>
              <a:rPr lang="en-US" sz="2800" b="0" i="0" u="none" strike="noStrike" cap="none" dirty="0">
                <a:solidFill>
                  <a:schemeClr val="tx1">
                    <a:lumMod val="75000"/>
                    <a:lumOff val="25000"/>
                  </a:schemeClr>
                </a:solidFill>
                <a:latin typeface="Open Sans"/>
                <a:ea typeface="Open Sans"/>
                <a:cs typeface="Open Sans"/>
                <a:sym typeface="Open Sans"/>
              </a:rPr>
              <a:t>– </a:t>
            </a:r>
            <a:r>
              <a:rPr lang="en-US" sz="2800" dirty="0" err="1">
                <a:solidFill>
                  <a:schemeClr val="tx1">
                    <a:lumMod val="75000"/>
                    <a:lumOff val="25000"/>
                  </a:schemeClr>
                </a:solidFill>
                <a:latin typeface="Open Sans"/>
                <a:ea typeface="Open Sans"/>
                <a:cs typeface="Open Sans"/>
                <a:sym typeface="Open Sans"/>
              </a:rPr>
              <a:t>radiothérapie</a:t>
            </a:r>
            <a:r>
              <a:rPr lang="en-US" sz="2800" dirty="0">
                <a:solidFill>
                  <a:schemeClr val="tx1">
                    <a:lumMod val="75000"/>
                    <a:lumOff val="25000"/>
                  </a:schemeClr>
                </a:solidFill>
                <a:latin typeface="Open Sans"/>
                <a:ea typeface="Open Sans"/>
                <a:cs typeface="Open Sans"/>
                <a:sym typeface="Open Sans"/>
              </a:rPr>
              <a:t>;</a:t>
            </a:r>
            <a:endParaRPr sz="1400" b="0" i="0" u="none" strike="noStrike" cap="none" dirty="0">
              <a:solidFill>
                <a:schemeClr val="tx1">
                  <a:lumMod val="75000"/>
                  <a:lumOff val="25000"/>
                </a:schemeClr>
              </a:solidFill>
              <a:latin typeface="Arial"/>
              <a:ea typeface="Arial"/>
              <a:cs typeface="Arial"/>
              <a:sym typeface="Arial"/>
            </a:endParaRPr>
          </a:p>
          <a:p>
            <a:pPr lvl="0">
              <a:buSzPts val="2800"/>
            </a:pPr>
            <a:r>
              <a:rPr lang="en-US" sz="2800" dirty="0">
                <a:solidFill>
                  <a:schemeClr val="tx1">
                    <a:lumMod val="75000"/>
                    <a:lumOff val="25000"/>
                  </a:schemeClr>
                </a:solidFill>
                <a:latin typeface="Open Sans"/>
                <a:ea typeface="Open Sans"/>
                <a:cs typeface="Open Sans"/>
                <a:sym typeface="Open Sans"/>
              </a:rPr>
              <a:t>O </a:t>
            </a:r>
            <a:r>
              <a:rPr lang="en-US" sz="2800" b="0" i="0" u="none" strike="noStrike" cap="none" dirty="0">
                <a:solidFill>
                  <a:schemeClr val="tx1">
                    <a:lumMod val="75000"/>
                    <a:lumOff val="25000"/>
                  </a:schemeClr>
                </a:solidFill>
                <a:latin typeface="Open Sans"/>
                <a:ea typeface="Open Sans"/>
                <a:cs typeface="Open Sans"/>
                <a:sym typeface="Open Sans"/>
              </a:rPr>
              <a:t>- </a:t>
            </a:r>
            <a:r>
              <a:rPr lang="fr-FR" sz="2800" dirty="0">
                <a:solidFill>
                  <a:schemeClr val="tx1">
                    <a:lumMod val="75000"/>
                    <a:lumOff val="25000"/>
                  </a:schemeClr>
                </a:solidFill>
                <a:latin typeface="Open Sans"/>
                <a:ea typeface="Open Sans"/>
                <a:cs typeface="Open Sans"/>
                <a:sym typeface="Open Sans"/>
              </a:rPr>
              <a:t> réduction du risque de mortalité, d'impuissance et d'incontinence.</a:t>
            </a:r>
            <a:endParaRPr sz="1400" b="0" i="0" u="none" strike="noStrike" cap="none"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87083fd04b_0_0"/>
          <p:cNvSpPr txBox="1">
            <a:spLocks noGrp="1"/>
          </p:cNvSpPr>
          <p:nvPr>
            <p:ph type="title"/>
          </p:nvPr>
        </p:nvSpPr>
        <p:spPr>
          <a:xfrm>
            <a:off x="0" y="266804"/>
            <a:ext cx="8148320"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Formuler une question sur l'étiologie ou le risque - Quelle est la cause d'une maladie ou d'un problème de santé ? </a:t>
            </a:r>
            <a:endParaRPr sz="3200" dirty="0">
              <a:solidFill>
                <a:schemeClr val="dk1"/>
              </a:solidFill>
              <a:latin typeface="Open Sans"/>
              <a:ea typeface="Open Sans"/>
              <a:cs typeface="Open Sans"/>
              <a:sym typeface="Open Sans"/>
            </a:endParaRPr>
          </a:p>
        </p:txBody>
      </p:sp>
      <p:sp>
        <p:nvSpPr>
          <p:cNvPr id="263" name="Google Shape;263;g87083fd04b_0_0"/>
          <p:cNvSpPr txBox="1">
            <a:spLocks noGrp="1"/>
          </p:cNvSpPr>
          <p:nvPr>
            <p:ph type="body" idx="1"/>
          </p:nvPr>
        </p:nvSpPr>
        <p:spPr>
          <a:xfrm>
            <a:off x="0" y="1517540"/>
            <a:ext cx="11795760" cy="5340460"/>
          </a:xfrm>
          <a:prstGeom prst="rect">
            <a:avLst/>
          </a:prstGeom>
          <a:noFill/>
          <a:ln>
            <a:noFill/>
          </a:ln>
        </p:spPr>
        <p:txBody>
          <a:bodyPr spcFirstLastPara="1" wrap="square" lIns="91425" tIns="45700" rIns="91425" bIns="45700" anchor="t" anchorCtr="0">
            <a:noAutofit/>
          </a:bodyPr>
          <a:lstStyle/>
          <a:p>
            <a:pPr algn="just">
              <a:buClr>
                <a:srgbClr val="000000"/>
              </a:buClr>
              <a:buSzPct val="100000"/>
            </a:pPr>
            <a:r>
              <a:rPr lang="fr-FR" sz="2600" dirty="0">
                <a:solidFill>
                  <a:schemeClr val="tx1">
                    <a:lumMod val="75000"/>
                    <a:lumOff val="25000"/>
                  </a:schemeClr>
                </a:solidFill>
                <a:latin typeface="Open Sans"/>
                <a:ea typeface="Open Sans"/>
                <a:cs typeface="Open Sans"/>
                <a:sym typeface="Open Sans"/>
              </a:rPr>
              <a:t>C'est l'inverse des questions d'intervention - elles traitent des résultats néfastes d'une activité ou d'une exposition (questions de santé publique).</a:t>
            </a:r>
            <a:endParaRPr dirty="0">
              <a:solidFill>
                <a:schemeClr val="tx1">
                  <a:lumMod val="75000"/>
                  <a:lumOff val="25000"/>
                </a:schemeClr>
              </a:solidFill>
            </a:endParaRPr>
          </a:p>
          <a:p>
            <a:pPr algn="just">
              <a:buSzPct val="100000"/>
            </a:pPr>
            <a:r>
              <a:rPr lang="en-US" sz="2600" dirty="0">
                <a:solidFill>
                  <a:schemeClr val="tx1">
                    <a:lumMod val="75000"/>
                    <a:lumOff val="25000"/>
                  </a:schemeClr>
                </a:solidFill>
                <a:latin typeface="Open Sans"/>
                <a:ea typeface="Open Sans"/>
                <a:cs typeface="Open Sans"/>
                <a:sym typeface="Open Sans"/>
              </a:rPr>
              <a:t>	</a:t>
            </a:r>
            <a:r>
              <a:rPr lang="fr-FR" sz="2600" dirty="0">
                <a:solidFill>
                  <a:schemeClr val="tx1">
                    <a:lumMod val="75000"/>
                    <a:lumOff val="25000"/>
                  </a:schemeClr>
                </a:solidFill>
                <a:latin typeface="Open Sans"/>
                <a:ea typeface="Open Sans"/>
                <a:cs typeface="Open Sans"/>
                <a:sym typeface="Open Sans"/>
              </a:rPr>
              <a:t>S. est fumeuse et vient d'apprendre qu'elle est enceinte de trois mois. Elle a arrêté de fumer immédiatement. Mais elle s'inquiète de savoir si le développement de son bébé a été affecté et si celui-ci risque d'avoir des problèmes de développement. Elle vous demande si fumer pendant le premier trimestre peut nuire à son bébé ? </a:t>
            </a:r>
            <a:endParaRPr dirty="0">
              <a:solidFill>
                <a:schemeClr val="tx1">
                  <a:lumMod val="75000"/>
                  <a:lumOff val="25000"/>
                </a:schemeClr>
              </a:solidFill>
            </a:endParaRPr>
          </a:p>
          <a:p>
            <a:pPr>
              <a:buSzPct val="100000"/>
            </a:pPr>
            <a:endParaRPr sz="600" dirty="0">
              <a:solidFill>
                <a:schemeClr val="tx1">
                  <a:lumMod val="75000"/>
                  <a:lumOff val="25000"/>
                </a:schemeClr>
              </a:solidFill>
              <a:latin typeface="Open Sans"/>
              <a:ea typeface="Open Sans"/>
              <a:cs typeface="Open Sans"/>
              <a:sym typeface="Open Sans"/>
            </a:endParaRPr>
          </a:p>
          <a:p>
            <a:pPr indent="-457200">
              <a:buSzPct val="100000"/>
            </a:pPr>
            <a:r>
              <a:rPr lang="en-US" sz="2600" dirty="0">
                <a:solidFill>
                  <a:schemeClr val="tx1">
                    <a:lumMod val="75000"/>
                    <a:lumOff val="25000"/>
                  </a:schemeClr>
                </a:solidFill>
                <a:latin typeface="Open Sans"/>
                <a:ea typeface="Open Sans"/>
                <a:cs typeface="Open Sans"/>
                <a:sym typeface="Open Sans"/>
              </a:rPr>
              <a:t> P - </a:t>
            </a:r>
            <a:r>
              <a:rPr lang="en-US" sz="2600" dirty="0" err="1">
                <a:solidFill>
                  <a:schemeClr val="tx1">
                    <a:lumMod val="75000"/>
                    <a:lumOff val="25000"/>
                  </a:schemeClr>
                </a:solidFill>
                <a:latin typeface="Open Sans"/>
                <a:ea typeface="Open Sans"/>
                <a:cs typeface="Open Sans"/>
                <a:sym typeface="Open Sans"/>
              </a:rPr>
              <a:t>bébés</a:t>
            </a:r>
            <a:r>
              <a:rPr lang="en-US" sz="2600" dirty="0">
                <a:solidFill>
                  <a:schemeClr val="tx1">
                    <a:lumMod val="75000"/>
                    <a:lumOff val="25000"/>
                  </a:schemeClr>
                </a:solidFill>
                <a:latin typeface="Open Sans"/>
                <a:ea typeface="Open Sans"/>
                <a:cs typeface="Open Sans"/>
                <a:sym typeface="Open Sans"/>
              </a:rPr>
              <a:t> de </a:t>
            </a:r>
            <a:r>
              <a:rPr lang="en-US" sz="2600" dirty="0" err="1">
                <a:solidFill>
                  <a:schemeClr val="tx1">
                    <a:lumMod val="75000"/>
                    <a:lumOff val="25000"/>
                  </a:schemeClr>
                </a:solidFill>
                <a:latin typeface="Open Sans"/>
                <a:ea typeface="Open Sans"/>
                <a:cs typeface="Open Sans"/>
                <a:sym typeface="Open Sans"/>
              </a:rPr>
              <a:t>mères</a:t>
            </a:r>
            <a:r>
              <a:rPr lang="en-US" sz="2600" dirty="0">
                <a:solidFill>
                  <a:schemeClr val="tx1">
                    <a:lumMod val="75000"/>
                    <a:lumOff val="25000"/>
                  </a:schemeClr>
                </a:solidFill>
                <a:latin typeface="Open Sans"/>
                <a:ea typeface="Open Sans"/>
                <a:cs typeface="Open Sans"/>
                <a:sym typeface="Open Sans"/>
              </a:rPr>
              <a:t> </a:t>
            </a:r>
            <a:r>
              <a:rPr lang="en-US" sz="2600" dirty="0" err="1">
                <a:solidFill>
                  <a:schemeClr val="tx1">
                    <a:lumMod val="75000"/>
                    <a:lumOff val="25000"/>
                  </a:schemeClr>
                </a:solidFill>
                <a:latin typeface="Open Sans"/>
                <a:ea typeface="Open Sans"/>
                <a:cs typeface="Open Sans"/>
                <a:sym typeface="Open Sans"/>
              </a:rPr>
              <a:t>fumeuses</a:t>
            </a:r>
            <a:endParaRPr lang="en-US" sz="2600" dirty="0">
              <a:solidFill>
                <a:schemeClr val="tx1">
                  <a:lumMod val="75000"/>
                  <a:lumOff val="25000"/>
                </a:schemeClr>
              </a:solidFill>
              <a:latin typeface="Open Sans"/>
              <a:ea typeface="Open Sans"/>
              <a:cs typeface="Open Sans"/>
              <a:sym typeface="Open Sans"/>
            </a:endParaRPr>
          </a:p>
          <a:p>
            <a:pPr indent="-457200">
              <a:buSzPct val="100000"/>
            </a:pPr>
            <a:r>
              <a:rPr lang="en-US" sz="2600" dirty="0">
                <a:solidFill>
                  <a:schemeClr val="tx1">
                    <a:lumMod val="75000"/>
                    <a:lumOff val="25000"/>
                  </a:schemeClr>
                </a:solidFill>
                <a:latin typeface="Open Sans"/>
                <a:ea typeface="Open Sans"/>
                <a:cs typeface="Open Sans"/>
                <a:sym typeface="Open Sans"/>
              </a:rPr>
              <a:t> I - </a:t>
            </a:r>
            <a:r>
              <a:rPr lang="fr-FR" sz="2600" dirty="0">
                <a:solidFill>
                  <a:schemeClr val="tx1">
                    <a:lumMod val="75000"/>
                    <a:lumOff val="25000"/>
                  </a:schemeClr>
                </a:solidFill>
                <a:latin typeface="Open Sans"/>
                <a:ea typeface="Open Sans"/>
                <a:cs typeface="Open Sans"/>
                <a:sym typeface="Open Sans"/>
              </a:rPr>
              <a:t>fumer au cours du premier trimestre</a:t>
            </a:r>
            <a:endParaRPr dirty="0">
              <a:solidFill>
                <a:schemeClr val="tx1">
                  <a:lumMod val="75000"/>
                  <a:lumOff val="25000"/>
                </a:schemeClr>
              </a:solidFill>
            </a:endParaRPr>
          </a:p>
          <a:p>
            <a:pPr>
              <a:buSzPct val="100000"/>
            </a:pPr>
            <a:r>
              <a:rPr lang="en-US" sz="2600" dirty="0">
                <a:solidFill>
                  <a:schemeClr val="tx1">
                    <a:lumMod val="75000"/>
                    <a:lumOff val="25000"/>
                  </a:schemeClr>
                </a:solidFill>
                <a:latin typeface="Open Sans"/>
                <a:ea typeface="Open Sans"/>
                <a:cs typeface="Open Sans"/>
                <a:sym typeface="Open Sans"/>
              </a:rPr>
              <a:t>C - </a:t>
            </a:r>
            <a:r>
              <a:rPr lang="fr-FR" sz="2600" dirty="0">
                <a:solidFill>
                  <a:schemeClr val="tx1">
                    <a:lumMod val="75000"/>
                    <a:lumOff val="25000"/>
                  </a:schemeClr>
                </a:solidFill>
                <a:latin typeface="Open Sans"/>
                <a:ea typeface="Open Sans"/>
                <a:cs typeface="Open Sans"/>
                <a:sym typeface="Open Sans"/>
              </a:rPr>
              <a:t>rien</a:t>
            </a:r>
            <a:endParaRPr dirty="0">
              <a:solidFill>
                <a:schemeClr val="tx1">
                  <a:lumMod val="75000"/>
                  <a:lumOff val="25000"/>
                </a:schemeClr>
              </a:solidFill>
            </a:endParaRPr>
          </a:p>
          <a:p>
            <a:pPr>
              <a:buSzPct val="100000"/>
            </a:pPr>
            <a:r>
              <a:rPr lang="en-US" sz="2600" dirty="0">
                <a:solidFill>
                  <a:schemeClr val="tx1">
                    <a:lumMod val="75000"/>
                    <a:lumOff val="25000"/>
                  </a:schemeClr>
                </a:solidFill>
                <a:latin typeface="Open Sans"/>
                <a:ea typeface="Open Sans"/>
                <a:cs typeface="Open Sans"/>
                <a:sym typeface="Open Sans"/>
              </a:rPr>
              <a:t>O - </a:t>
            </a:r>
            <a:r>
              <a:rPr lang="fr-FR" sz="2600" dirty="0">
                <a:solidFill>
                  <a:schemeClr val="tx1">
                    <a:lumMod val="75000"/>
                    <a:lumOff val="25000"/>
                  </a:schemeClr>
                </a:solidFill>
                <a:latin typeface="Open Sans"/>
                <a:ea typeface="Open Sans"/>
                <a:cs typeface="Open Sans"/>
                <a:sym typeface="Open Sans"/>
              </a:rPr>
              <a:t>risque accru de troubles du développement</a:t>
            </a:r>
            <a:endParaRPr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3"/>
          <p:cNvSpPr txBox="1">
            <a:spLocks noGrp="1"/>
          </p:cNvSpPr>
          <p:nvPr>
            <p:ph type="title"/>
          </p:nvPr>
        </p:nvSpPr>
        <p:spPr>
          <a:xfrm>
            <a:off x="0" y="345451"/>
            <a:ext cx="7828156" cy="815595"/>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4000" dirty="0">
                <a:solidFill>
                  <a:srgbClr val="586F7C"/>
                </a:solidFill>
                <a:latin typeface="Open Sans"/>
                <a:ea typeface="Open Sans"/>
                <a:cs typeface="Open Sans"/>
                <a:sym typeface="Open Sans"/>
              </a:rPr>
              <a:t>EBP Étape 2 : Accéder aux preuves</a:t>
            </a:r>
            <a:endParaRPr sz="3200" dirty="0">
              <a:solidFill>
                <a:srgbClr val="586F7C"/>
              </a:solidFill>
              <a:latin typeface="Open Sans"/>
              <a:ea typeface="Open Sans"/>
              <a:cs typeface="Open Sans"/>
              <a:sym typeface="Open Sans"/>
            </a:endParaRPr>
          </a:p>
        </p:txBody>
      </p:sp>
      <p:sp>
        <p:nvSpPr>
          <p:cNvPr id="270" name="Google Shape;270;p13"/>
          <p:cNvSpPr txBox="1">
            <a:spLocks noGrp="1"/>
          </p:cNvSpPr>
          <p:nvPr>
            <p:ph type="body" idx="1"/>
          </p:nvPr>
        </p:nvSpPr>
        <p:spPr>
          <a:xfrm>
            <a:off x="391287" y="2880051"/>
            <a:ext cx="10940100" cy="32247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fr-FR" sz="3200" dirty="0">
                <a:solidFill>
                  <a:srgbClr val="3F3F3F"/>
                </a:solidFill>
                <a:latin typeface="Open Sans"/>
                <a:ea typeface="Open Sans"/>
                <a:cs typeface="Open Sans"/>
                <a:sym typeface="Open Sans"/>
              </a:rPr>
              <a:t>Recherchez les meilleures preuves disponibles - filtrées ou non filtrées</a:t>
            </a:r>
            <a:br>
              <a:rPr lang="en-US" sz="3200" dirty="0">
                <a:solidFill>
                  <a:srgbClr val="3F3F3F"/>
                </a:solidFill>
                <a:latin typeface="Open Sans"/>
                <a:ea typeface="Open Sans"/>
                <a:cs typeface="Open Sans"/>
                <a:sym typeface="Open Sans"/>
              </a:rPr>
            </a:br>
            <a:endParaRPr sz="3200" dirty="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2400"/>
              <a:buNone/>
            </a:pPr>
            <a:r>
              <a:rPr lang="fr-FR" sz="3200" dirty="0">
                <a:solidFill>
                  <a:srgbClr val="3F3F3F"/>
                </a:solidFill>
                <a:latin typeface="Open Sans"/>
                <a:ea typeface="Open Sans"/>
                <a:cs typeface="Open Sans"/>
                <a:sym typeface="Open Sans"/>
              </a:rPr>
              <a:t>Partir de la meilleure ressource pour votre question</a:t>
            </a:r>
          </a:p>
          <a:p>
            <a:pPr marL="0" lvl="0" indent="0">
              <a:spcBef>
                <a:spcPts val="0"/>
              </a:spcBef>
              <a:buNone/>
            </a:pPr>
            <a:endParaRPr lang="fr-FR" sz="3200" dirty="0">
              <a:solidFill>
                <a:srgbClr val="3F3F3F"/>
              </a:solidFill>
              <a:latin typeface="Open Sans"/>
              <a:ea typeface="Open Sans"/>
              <a:cs typeface="Open Sans"/>
              <a:sym typeface="Open Sans"/>
            </a:endParaRPr>
          </a:p>
          <a:p>
            <a:pPr marL="0" lvl="0" indent="0">
              <a:spcBef>
                <a:spcPts val="0"/>
              </a:spcBef>
              <a:buNone/>
            </a:pPr>
            <a:r>
              <a:rPr lang="fr-FR" sz="3200" dirty="0">
                <a:solidFill>
                  <a:srgbClr val="3F3F3F"/>
                </a:solidFill>
                <a:latin typeface="Open Sans"/>
                <a:ea typeface="Open Sans"/>
                <a:cs typeface="Open Sans"/>
                <a:sym typeface="Open Sans"/>
              </a:rPr>
              <a:t>Développer des stratégies de recherche EBP efficaces </a:t>
            </a:r>
            <a:endParaRPr dirty="0">
              <a:solidFill>
                <a:srgbClr val="3F3F3F"/>
              </a:solidFill>
            </a:endParaRPr>
          </a:p>
          <a:p>
            <a:pPr marL="457200" lvl="0" indent="0" algn="l" rtl="0">
              <a:lnSpc>
                <a:spcPct val="90000"/>
              </a:lnSpc>
              <a:spcBef>
                <a:spcPts val="0"/>
              </a:spcBef>
              <a:spcAft>
                <a:spcPts val="0"/>
              </a:spcAft>
              <a:buSzPts val="2400"/>
              <a:buNone/>
            </a:pPr>
            <a:endParaRPr sz="3200" dirty="0">
              <a:solidFill>
                <a:srgbClr val="3F3F3F"/>
              </a:solidFill>
              <a:latin typeface="Arial"/>
              <a:ea typeface="Arial"/>
              <a:cs typeface="Arial"/>
              <a:sym typeface="Arial"/>
            </a:endParaRPr>
          </a:p>
        </p:txBody>
      </p:sp>
      <p:pic>
        <p:nvPicPr>
          <p:cNvPr id="2" name="Image 1">
            <a:extLst>
              <a:ext uri="{FF2B5EF4-FFF2-40B4-BE49-F238E27FC236}">
                <a16:creationId xmlns:a16="http://schemas.microsoft.com/office/drawing/2014/main" id="{C5351C1A-8236-42CC-B53D-756611283445}"/>
              </a:ext>
            </a:extLst>
          </p:cNvPr>
          <p:cNvPicPr>
            <a:picLocks noChangeAspect="1"/>
          </p:cNvPicPr>
          <p:nvPr/>
        </p:nvPicPr>
        <p:blipFill>
          <a:blip r:embed="rId3"/>
          <a:stretch>
            <a:fillRect/>
          </a:stretch>
        </p:blipFill>
        <p:spPr>
          <a:xfrm>
            <a:off x="8885872" y="1320461"/>
            <a:ext cx="1552575" cy="14001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0" y="275381"/>
            <a:ext cx="8162693" cy="681781"/>
          </a:xfrm>
          <a:prstGeom prst="rect">
            <a:avLst/>
          </a:prstGeom>
          <a:noFill/>
          <a:ln>
            <a:noFill/>
          </a:ln>
        </p:spPr>
        <p:txBody>
          <a:bodyPr spcFirstLastPara="1" wrap="square" lIns="91425" tIns="45700" rIns="91425" bIns="45700" anchor="t" anchorCtr="0">
            <a:noAutofit/>
          </a:bodyPr>
          <a:lstStyle/>
          <a:p>
            <a:pPr lvl="0">
              <a:buClr>
                <a:schemeClr val="dk1"/>
              </a:buClr>
              <a:buSzPts val="3951"/>
            </a:pPr>
            <a:r>
              <a:rPr lang="fr-FR" sz="3600" dirty="0">
                <a:solidFill>
                  <a:srgbClr val="586F7C"/>
                </a:solidFill>
                <a:latin typeface="Open Sans"/>
                <a:ea typeface="Open Sans"/>
                <a:cs typeface="Open Sans"/>
                <a:sym typeface="Open Sans"/>
              </a:rPr>
              <a:t>EBP </a:t>
            </a:r>
            <a:r>
              <a:rPr lang="fr-FR" sz="3600" dirty="0" err="1">
                <a:solidFill>
                  <a:srgbClr val="586F7C"/>
                </a:solidFill>
                <a:latin typeface="Open Sans"/>
                <a:ea typeface="Open Sans"/>
                <a:cs typeface="Open Sans"/>
                <a:sym typeface="Open Sans"/>
              </a:rPr>
              <a:t>Step</a:t>
            </a:r>
            <a:r>
              <a:rPr lang="fr-FR" sz="3600" dirty="0">
                <a:solidFill>
                  <a:srgbClr val="586F7C"/>
                </a:solidFill>
                <a:latin typeface="Open Sans"/>
                <a:ea typeface="Open Sans"/>
                <a:cs typeface="Open Sans"/>
                <a:sym typeface="Open Sans"/>
              </a:rPr>
              <a:t> 3 : Appréciation (validité, impact, etc.</a:t>
            </a:r>
            <a:r>
              <a:rPr lang="en-US" sz="3600" dirty="0">
                <a:solidFill>
                  <a:srgbClr val="586F7C"/>
                </a:solidFill>
                <a:latin typeface="Open Sans"/>
                <a:ea typeface="Open Sans"/>
                <a:cs typeface="Open Sans"/>
                <a:sym typeface="Open Sans"/>
              </a:rPr>
              <a:t>)</a:t>
            </a:r>
            <a:br>
              <a:rPr lang="en-US" sz="3200" dirty="0">
                <a:solidFill>
                  <a:srgbClr val="FF0000"/>
                </a:solidFill>
              </a:rPr>
            </a:br>
            <a:endParaRPr sz="3200" dirty="0">
              <a:solidFill>
                <a:srgbClr val="586F7C"/>
              </a:solidFill>
              <a:latin typeface="Open Sans"/>
              <a:ea typeface="Open Sans"/>
              <a:cs typeface="Open Sans"/>
              <a:sym typeface="Open Sans"/>
            </a:endParaRPr>
          </a:p>
        </p:txBody>
      </p:sp>
      <p:sp>
        <p:nvSpPr>
          <p:cNvPr id="280" name="Google Shape;280;p24"/>
          <p:cNvSpPr txBox="1">
            <a:spLocks noGrp="1"/>
          </p:cNvSpPr>
          <p:nvPr>
            <p:ph type="body" idx="1"/>
          </p:nvPr>
        </p:nvSpPr>
        <p:spPr>
          <a:xfrm>
            <a:off x="167268" y="1994578"/>
            <a:ext cx="11641873" cy="4771982"/>
          </a:xfrm>
          <a:prstGeom prst="rect">
            <a:avLst/>
          </a:prstGeom>
          <a:noFill/>
          <a:ln>
            <a:noFill/>
          </a:ln>
        </p:spPr>
        <p:txBody>
          <a:bodyPr spcFirstLastPara="1" wrap="square" lIns="91425" tIns="45700" rIns="91425" bIns="45700" anchor="t" anchorCtr="0">
            <a:noAutofit/>
          </a:bodyPr>
          <a:lstStyle/>
          <a:p>
            <a:pPr marL="0" lvl="0" indent="0">
              <a:spcBef>
                <a:spcPts val="2100"/>
              </a:spcBef>
              <a:buNone/>
            </a:pPr>
            <a:r>
              <a:rPr lang="en-US" sz="2600" dirty="0">
                <a:solidFill>
                  <a:srgbClr val="3F3F3F"/>
                </a:solidFill>
                <a:latin typeface="Open Sans"/>
                <a:ea typeface="Open Sans"/>
                <a:cs typeface="Open Sans"/>
                <a:sym typeface="Open Sans"/>
              </a:rPr>
              <a:t>Le PICO de </a:t>
            </a:r>
            <a:r>
              <a:rPr lang="en-US" sz="2600" dirty="0" err="1">
                <a:solidFill>
                  <a:srgbClr val="3F3F3F"/>
                </a:solidFill>
                <a:latin typeface="Open Sans"/>
                <a:ea typeface="Open Sans"/>
                <a:cs typeface="Open Sans"/>
                <a:sym typeface="Open Sans"/>
              </a:rPr>
              <a:t>l'étude</a:t>
            </a:r>
            <a:r>
              <a:rPr lang="en-US" sz="2600" dirty="0">
                <a:solidFill>
                  <a:srgbClr val="3F3F3F"/>
                </a:solidFill>
                <a:latin typeface="Open Sans"/>
                <a:ea typeface="Open Sans"/>
                <a:cs typeface="Open Sans"/>
                <a:sym typeface="Open Sans"/>
              </a:rPr>
              <a:t> correspond-</a:t>
            </a:r>
            <a:r>
              <a:rPr lang="en-US" sz="2600" dirty="0" err="1">
                <a:solidFill>
                  <a:srgbClr val="3F3F3F"/>
                </a:solidFill>
                <a:latin typeface="Open Sans"/>
                <a:ea typeface="Open Sans"/>
                <a:cs typeface="Open Sans"/>
                <a:sym typeface="Open Sans"/>
              </a:rPr>
              <a:t>il</a:t>
            </a:r>
            <a:r>
              <a:rPr lang="en-US" sz="2600" dirty="0">
                <a:solidFill>
                  <a:srgbClr val="3F3F3F"/>
                </a:solidFill>
                <a:latin typeface="Open Sans"/>
                <a:ea typeface="Open Sans"/>
                <a:cs typeface="Open Sans"/>
                <a:sym typeface="Open Sans"/>
              </a:rPr>
              <a:t> à ma question PICO ?</a:t>
            </a:r>
            <a:endParaRPr dirty="0">
              <a:solidFill>
                <a:srgbClr val="3F3F3F"/>
              </a:solidFill>
            </a:endParaRPr>
          </a:p>
          <a:p>
            <a:pPr lvl="0" indent="-393700">
              <a:lnSpc>
                <a:spcPct val="150000"/>
              </a:lnSpc>
              <a:spcBef>
                <a:spcPts val="0"/>
              </a:spcBef>
              <a:buClr>
                <a:srgbClr val="000000"/>
              </a:buClr>
              <a:buSzPts val="2600"/>
              <a:buFont typeface="Open Sans"/>
              <a:buChar char="●"/>
            </a:pPr>
            <a:r>
              <a:rPr lang="fr-FR" sz="2800" dirty="0">
                <a:solidFill>
                  <a:srgbClr val="3F3F3F"/>
                </a:solidFill>
              </a:rPr>
              <a:t>validité </a:t>
            </a:r>
            <a:r>
              <a:rPr lang="fr-FR" sz="2800" b="1" dirty="0">
                <a:solidFill>
                  <a:srgbClr val="3F3F3F"/>
                </a:solidFill>
                <a:latin typeface="Open Sans"/>
                <a:ea typeface="Open Sans"/>
                <a:cs typeface="Open Sans"/>
              </a:rPr>
              <a:t>interne</a:t>
            </a:r>
            <a:r>
              <a:rPr lang="fr-FR" sz="2800" dirty="0">
                <a:solidFill>
                  <a:srgbClr val="3F3F3F"/>
                </a:solidFill>
              </a:rPr>
              <a:t> - méthodes ; l'étude a-t-elle été bien menée ?  Est-elle biaisée ? </a:t>
            </a:r>
          </a:p>
          <a:p>
            <a:pPr lvl="0" indent="-393700">
              <a:lnSpc>
                <a:spcPct val="150000"/>
              </a:lnSpc>
              <a:spcBef>
                <a:spcPts val="0"/>
              </a:spcBef>
              <a:buClr>
                <a:srgbClr val="000000"/>
              </a:buClr>
              <a:buSzPts val="2600"/>
              <a:buFont typeface="Open Sans"/>
              <a:buChar char="●"/>
            </a:pPr>
            <a:r>
              <a:rPr lang="fr-FR" sz="2800" dirty="0">
                <a:solidFill>
                  <a:srgbClr val="3F3F3F"/>
                </a:solidFill>
              </a:rPr>
              <a:t>validité </a:t>
            </a:r>
            <a:r>
              <a:rPr lang="fr-FR" sz="2800" b="1" dirty="0">
                <a:solidFill>
                  <a:srgbClr val="3F3F3F"/>
                </a:solidFill>
              </a:rPr>
              <a:t>externe</a:t>
            </a:r>
            <a:r>
              <a:rPr lang="fr-FR" sz="2800" dirty="0">
                <a:solidFill>
                  <a:srgbClr val="3F3F3F"/>
                </a:solidFill>
              </a:rPr>
              <a:t> - généralisable </a:t>
            </a:r>
          </a:p>
          <a:p>
            <a:pPr lvl="0" indent="-393700">
              <a:lnSpc>
                <a:spcPct val="150000"/>
              </a:lnSpc>
              <a:spcBef>
                <a:spcPts val="0"/>
              </a:spcBef>
              <a:buClr>
                <a:srgbClr val="000000"/>
              </a:buClr>
              <a:buSzPts val="2600"/>
              <a:buFont typeface="Open Sans"/>
              <a:buChar char="●"/>
            </a:pPr>
            <a:r>
              <a:rPr lang="fr-FR" sz="2800" b="1" dirty="0">
                <a:solidFill>
                  <a:srgbClr val="3F3F3F"/>
                </a:solidFill>
              </a:rPr>
              <a:t>impact</a:t>
            </a:r>
            <a:r>
              <a:rPr lang="fr-FR" sz="2800" dirty="0">
                <a:solidFill>
                  <a:srgbClr val="3F3F3F"/>
                </a:solidFill>
              </a:rPr>
              <a:t> - est-ce important pour votre patient ?</a:t>
            </a:r>
          </a:p>
          <a:p>
            <a:pPr lvl="0" indent="-393700">
              <a:lnSpc>
                <a:spcPct val="150000"/>
              </a:lnSpc>
              <a:spcBef>
                <a:spcPts val="0"/>
              </a:spcBef>
              <a:buClr>
                <a:srgbClr val="000000"/>
              </a:buClr>
              <a:buSzPts val="2600"/>
              <a:buFont typeface="Open Sans"/>
              <a:buChar char="●"/>
            </a:pPr>
            <a:endParaRPr sz="2800" dirty="0">
              <a:solidFill>
                <a:srgbClr val="3F3F3F"/>
              </a:solidFill>
            </a:endParaRPr>
          </a:p>
          <a:p>
            <a:pPr marL="0" indent="0">
              <a:buNone/>
            </a:pPr>
            <a:r>
              <a:rPr lang="fr-FR" sz="2800" dirty="0">
                <a:solidFill>
                  <a:srgbClr val="3F3F3F"/>
                </a:solidFill>
                <a:latin typeface="Open Sans"/>
                <a:ea typeface="Open Sans"/>
                <a:cs typeface="Open Sans"/>
                <a:sym typeface="Open Sans"/>
              </a:rPr>
              <a:t>Voir :  Section Évaluation des preuves dans le tutoriel EBM </a:t>
            </a:r>
            <a:r>
              <a:rPr lang="fr-FR" sz="28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http://www.hsl.unc.edu/Services/Tutorials/ebm/welcome.htm</a:t>
            </a:r>
            <a:r>
              <a:rPr lang="fr-FR" sz="2800" u="sng" dirty="0">
                <a:solidFill>
                  <a:schemeClr val="accent5"/>
                </a:solidFill>
                <a:latin typeface="Open Sans"/>
                <a:ea typeface="Open Sans"/>
                <a:cs typeface="Open Sans"/>
                <a:sym typeface="Open Sans"/>
              </a:rPr>
              <a:t> </a:t>
            </a:r>
            <a:endParaRPr lang="fr-FR" sz="2800" dirty="0">
              <a:solidFill>
                <a:schemeClr val="accent5"/>
              </a:solidFill>
              <a:latin typeface="Open Sans"/>
              <a:ea typeface="Open Sans"/>
              <a:cs typeface="Open Sans"/>
              <a:sym typeface="Open Sans"/>
            </a:endParaRPr>
          </a:p>
          <a:p>
            <a:pPr marL="0" lvl="0" indent="0" algn="l" rtl="0">
              <a:lnSpc>
                <a:spcPct val="90000"/>
              </a:lnSpc>
              <a:spcBef>
                <a:spcPts val="1000"/>
              </a:spcBef>
              <a:spcAft>
                <a:spcPts val="0"/>
              </a:spcAft>
              <a:buSzPts val="2400"/>
              <a:buNone/>
            </a:pPr>
            <a:endParaRPr sz="2600"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D824C58A-FF04-4744-91FA-4E271076071F}"/>
              </a:ext>
            </a:extLst>
          </p:cNvPr>
          <p:cNvPicPr>
            <a:picLocks noChangeAspect="1"/>
          </p:cNvPicPr>
          <p:nvPr/>
        </p:nvPicPr>
        <p:blipFill>
          <a:blip r:embed="rId4"/>
          <a:stretch>
            <a:fillRect/>
          </a:stretch>
        </p:blipFill>
        <p:spPr>
          <a:xfrm>
            <a:off x="8780780" y="1264022"/>
            <a:ext cx="1600200" cy="13811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0" y="215080"/>
            <a:ext cx="8131629"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EBP étape 4 : appliquer (patient, cadre)</a:t>
            </a:r>
            <a:endParaRPr dirty="0">
              <a:solidFill>
                <a:srgbClr val="586F7C"/>
              </a:solidFill>
              <a:latin typeface="Open Sans"/>
              <a:ea typeface="Open Sans"/>
              <a:cs typeface="Open Sans"/>
              <a:sym typeface="Open Sans"/>
            </a:endParaRPr>
          </a:p>
        </p:txBody>
      </p:sp>
      <p:sp>
        <p:nvSpPr>
          <p:cNvPr id="290" name="Google Shape;290;p25"/>
          <p:cNvSpPr txBox="1"/>
          <p:nvPr/>
        </p:nvSpPr>
        <p:spPr>
          <a:xfrm>
            <a:off x="0" y="1734331"/>
            <a:ext cx="11218127" cy="5232161"/>
          </a:xfrm>
          <a:prstGeom prst="rect">
            <a:avLst/>
          </a:prstGeom>
          <a:noFill/>
          <a:ln>
            <a:noFill/>
          </a:ln>
        </p:spPr>
        <p:txBody>
          <a:bodyPr spcFirstLastPara="1" wrap="square" lIns="91425" tIns="45700" rIns="91425" bIns="45700" anchor="t" anchorCtr="0">
            <a:spAutoFit/>
          </a:bodyPr>
          <a:lstStyle/>
          <a:p>
            <a:pPr lvl="0">
              <a:buSzPts val="2600"/>
            </a:pPr>
            <a:r>
              <a:rPr lang="fr-FR" sz="2600" dirty="0">
                <a:solidFill>
                  <a:srgbClr val="3F3F3F"/>
                </a:solidFill>
                <a:latin typeface="Open Sans"/>
                <a:ea typeface="Open Sans"/>
                <a:cs typeface="Open Sans"/>
                <a:sym typeface="Open Sans"/>
              </a:rPr>
              <a:t>Intégrer les résultats à votre expertise clinique et </a:t>
            </a:r>
          </a:p>
          <a:p>
            <a:pPr lvl="0">
              <a:buSzPts val="2600"/>
            </a:pPr>
            <a:r>
              <a:rPr lang="fr-FR" sz="2600" dirty="0">
                <a:solidFill>
                  <a:srgbClr val="3F3F3F"/>
                </a:solidFill>
                <a:latin typeface="Open Sans"/>
                <a:ea typeface="Open Sans"/>
                <a:cs typeface="Open Sans"/>
                <a:sym typeface="Open Sans"/>
              </a:rPr>
              <a:t>les valeurs de vos patients</a:t>
            </a:r>
          </a:p>
          <a:p>
            <a:pPr lvl="0">
              <a:buSzPts val="2600"/>
            </a:pPr>
            <a:endParaRPr lang="en-US"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dirty="0">
                <a:solidFill>
                  <a:srgbClr val="3F3F3F"/>
                </a:solidFill>
                <a:latin typeface="Open Sans"/>
                <a:ea typeface="Open Sans"/>
                <a:cs typeface="Open Sans"/>
                <a:sym typeface="Open Sans"/>
              </a:rPr>
              <a:t>Patient</a:t>
            </a:r>
            <a:endParaRPr lang="en-US"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fr-FR" sz="2600" dirty="0">
                <a:solidFill>
                  <a:srgbClr val="3F3F3F"/>
                </a:solidFill>
                <a:latin typeface="Open Sans"/>
                <a:ea typeface="Open Sans"/>
                <a:cs typeface="Open Sans"/>
                <a:sym typeface="Open Sans"/>
              </a:rPr>
              <a:t>Mon patient est-il suffisamment similaire pour que les résultats de l'étude s'appliquent ?</a:t>
            </a:r>
          </a:p>
          <a:p>
            <a:pPr lvl="0">
              <a:buSzPts val="2600"/>
            </a:pPr>
            <a:r>
              <a:rPr lang="fr-FR" sz="2600" dirty="0">
                <a:solidFill>
                  <a:srgbClr val="3F3F3F"/>
                </a:solidFill>
                <a:latin typeface="Open Sans"/>
                <a:ea typeface="Open Sans"/>
                <a:cs typeface="Open Sans"/>
                <a:sym typeface="Open Sans"/>
              </a:rPr>
              <a:t>Les avantages potentiels l'</a:t>
            </a:r>
            <a:r>
              <a:rPr lang="fr-FR" sz="2600" dirty="0" err="1">
                <a:solidFill>
                  <a:srgbClr val="3F3F3F"/>
                </a:solidFill>
                <a:latin typeface="Open Sans"/>
                <a:ea typeface="Open Sans"/>
                <a:cs typeface="Open Sans"/>
                <a:sym typeface="Open Sans"/>
              </a:rPr>
              <a:t>emporteront-ils</a:t>
            </a:r>
            <a:r>
              <a:rPr lang="fr-FR" sz="2600" dirty="0">
                <a:solidFill>
                  <a:srgbClr val="3F3F3F"/>
                </a:solidFill>
                <a:latin typeface="Open Sans"/>
                <a:ea typeface="Open Sans"/>
                <a:cs typeface="Open Sans"/>
                <a:sym typeface="Open Sans"/>
              </a:rPr>
              <a:t> sur les inconvénients potentiels du traitement ?</a:t>
            </a:r>
          </a:p>
          <a:p>
            <a:pPr lvl="0">
              <a:buSzPts val="2600"/>
            </a:pPr>
            <a:r>
              <a:rPr lang="fr-FR" sz="2600" dirty="0">
                <a:solidFill>
                  <a:srgbClr val="3F3F3F"/>
                </a:solidFill>
                <a:latin typeface="Open Sans"/>
                <a:ea typeface="Open Sans"/>
                <a:cs typeface="Open Sans"/>
                <a:sym typeface="Open Sans"/>
              </a:rPr>
              <a:t>Que pense mon patient ? Quelles sont ses croyances culturelles ? </a:t>
            </a:r>
            <a:endParaRPr lang="en-US"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lang="en-US" sz="10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dirty="0">
                <a:solidFill>
                  <a:srgbClr val="3F3F3F"/>
                </a:solidFill>
                <a:latin typeface="Open Sans"/>
                <a:ea typeface="Open Sans"/>
                <a:cs typeface="Open Sans"/>
                <a:sym typeface="Open Sans"/>
              </a:rPr>
              <a:t>Cadre</a:t>
            </a:r>
            <a:endParaRPr lang="en-US"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fr-FR" sz="2600" dirty="0">
                <a:solidFill>
                  <a:srgbClr val="3F3F3F"/>
                </a:solidFill>
                <a:latin typeface="Open Sans"/>
                <a:ea typeface="Open Sans"/>
                <a:cs typeface="Open Sans"/>
                <a:sym typeface="Open Sans"/>
              </a:rPr>
              <a:t>L'intervention est-elle réalisable dans mon contexte ?</a:t>
            </a:r>
          </a:p>
          <a:p>
            <a:pPr lvl="0">
              <a:buSzPts val="2600"/>
            </a:pPr>
            <a:r>
              <a:rPr lang="fr-FR" sz="2600" dirty="0">
                <a:solidFill>
                  <a:srgbClr val="3F3F3F"/>
                </a:solidFill>
                <a:latin typeface="Open Sans"/>
                <a:ea typeface="Open Sans"/>
                <a:cs typeface="Open Sans"/>
                <a:sym typeface="Open Sans"/>
              </a:rPr>
              <a:t>Quelles sont les alternatives disponibles ?</a:t>
            </a:r>
            <a:endParaRPr lang="en-US"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7B63A102-A656-4319-842F-AF285CBAC21B}"/>
              </a:ext>
            </a:extLst>
          </p:cNvPr>
          <p:cNvPicPr>
            <a:picLocks noChangeAspect="1"/>
          </p:cNvPicPr>
          <p:nvPr/>
        </p:nvPicPr>
        <p:blipFill>
          <a:blip r:embed="rId3"/>
          <a:stretch>
            <a:fillRect/>
          </a:stretch>
        </p:blipFill>
        <p:spPr>
          <a:xfrm>
            <a:off x="8801622" y="1295980"/>
            <a:ext cx="1619476" cy="142894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182880" y="224847"/>
            <a:ext cx="8430322" cy="667975"/>
          </a:xfrm>
          <a:prstGeom prst="rect">
            <a:avLst/>
          </a:prstGeom>
          <a:noFill/>
          <a:ln>
            <a:noFill/>
          </a:ln>
        </p:spPr>
        <p:txBody>
          <a:bodyPr spcFirstLastPara="1" wrap="square" lIns="91425" tIns="45700" rIns="91425" bIns="45700" anchor="t" anchorCtr="0">
            <a:noAutofit/>
          </a:bodyPr>
          <a:lstStyle/>
          <a:p>
            <a:pPr lvl="0">
              <a:buClr>
                <a:schemeClr val="dk1"/>
              </a:buClr>
              <a:buSzPts val="2880"/>
            </a:pPr>
            <a:r>
              <a:rPr lang="fr-FR" dirty="0">
                <a:solidFill>
                  <a:srgbClr val="586F7C"/>
                </a:solidFill>
                <a:latin typeface="Open Sans"/>
                <a:ea typeface="Open Sans"/>
                <a:cs typeface="Open Sans"/>
                <a:sym typeface="Open Sans"/>
              </a:rPr>
              <a:t>EBP Étape 5 : Appréciation (patient, vous-même)</a:t>
            </a:r>
            <a:endParaRPr dirty="0">
              <a:solidFill>
                <a:srgbClr val="586F7C"/>
              </a:solidFill>
              <a:latin typeface="Open Sans"/>
              <a:ea typeface="Open Sans"/>
              <a:cs typeface="Open Sans"/>
              <a:sym typeface="Open Sans"/>
            </a:endParaRPr>
          </a:p>
        </p:txBody>
      </p:sp>
      <p:sp>
        <p:nvSpPr>
          <p:cNvPr id="300" name="Google Shape;300;p15"/>
          <p:cNvSpPr txBox="1"/>
          <p:nvPr/>
        </p:nvSpPr>
        <p:spPr>
          <a:xfrm>
            <a:off x="182880" y="1939601"/>
            <a:ext cx="10759440" cy="4693552"/>
          </a:xfrm>
          <a:prstGeom prst="rect">
            <a:avLst/>
          </a:prstGeom>
          <a:noFill/>
          <a:ln>
            <a:noFill/>
          </a:ln>
        </p:spPr>
        <p:txBody>
          <a:bodyPr spcFirstLastPara="1" wrap="square" lIns="91425" tIns="45700" rIns="91425" bIns="45700" anchor="t" anchorCtr="0">
            <a:spAutoFit/>
          </a:bodyPr>
          <a:lstStyle/>
          <a:p>
            <a:pPr lvl="0">
              <a:lnSpc>
                <a:spcPct val="150000"/>
              </a:lnSpc>
              <a:buSzPts val="2600"/>
            </a:pPr>
            <a:r>
              <a:rPr lang="en-US" sz="2600" dirty="0" err="1">
                <a:solidFill>
                  <a:srgbClr val="3F3F3F"/>
                </a:solidFill>
                <a:latin typeface="Open Sans"/>
                <a:ea typeface="Open Sans"/>
                <a:cs typeface="Open Sans"/>
                <a:sym typeface="Open Sans"/>
              </a:rPr>
              <a:t>Évaluez</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l'efficacité</a:t>
            </a:r>
            <a:r>
              <a:rPr lang="en-US" sz="2600" dirty="0">
                <a:solidFill>
                  <a:srgbClr val="3F3F3F"/>
                </a:solidFill>
                <a:latin typeface="Open Sans"/>
                <a:ea typeface="Open Sans"/>
                <a:cs typeface="Open Sans"/>
                <a:sym typeface="Open Sans"/>
              </a:rPr>
              <a:t> du </a:t>
            </a:r>
            <a:r>
              <a:rPr lang="en-US" sz="2600" dirty="0" err="1">
                <a:solidFill>
                  <a:srgbClr val="3F3F3F"/>
                </a:solidFill>
                <a:latin typeface="Open Sans"/>
                <a:ea typeface="Open Sans"/>
                <a:cs typeface="Open Sans"/>
                <a:sym typeface="Open Sans"/>
              </a:rPr>
              <a:t>processus</a:t>
            </a:r>
            <a:r>
              <a:rPr lang="en-US" sz="2600" dirty="0">
                <a:solidFill>
                  <a:srgbClr val="3F3F3F"/>
                </a:solidFill>
                <a:latin typeface="Open Sans"/>
                <a:ea typeface="Open Sans"/>
                <a:cs typeface="Open Sans"/>
                <a:sym typeface="Open Sans"/>
              </a:rPr>
              <a:t> :</a:t>
            </a:r>
            <a:endParaRPr sz="1400" b="0" i="0" u="none" strike="noStrike" cap="none" dirty="0">
              <a:solidFill>
                <a:srgbClr val="3F3F3F"/>
              </a:solidFill>
              <a:latin typeface="Open Sans"/>
              <a:ea typeface="Open Sans"/>
              <a:cs typeface="Open Sans"/>
              <a:sym typeface="Open Sans"/>
            </a:endParaRPr>
          </a:p>
          <a:p>
            <a:pPr marL="342900" lvl="0" indent="-342900">
              <a:buSzPts val="2600"/>
              <a:buFont typeface="Open Sans"/>
              <a:buChar char="•"/>
            </a:pPr>
            <a:r>
              <a:rPr lang="fr-FR" sz="2600" dirty="0">
                <a:solidFill>
                  <a:srgbClr val="3F3F3F"/>
                </a:solidFill>
                <a:latin typeface="Open Sans"/>
                <a:ea typeface="Open Sans"/>
                <a:cs typeface="Open Sans"/>
                <a:sym typeface="Open Sans"/>
              </a:rPr>
              <a:t>Est-ce que je pose des questions ?</a:t>
            </a:r>
          </a:p>
          <a:p>
            <a:pPr marL="342900" lvl="0" indent="-342900">
              <a:buSzPts val="2600"/>
              <a:buFont typeface="Open Sans"/>
              <a:buChar char="•"/>
            </a:pPr>
            <a:r>
              <a:rPr lang="fr-FR" sz="2600" dirty="0">
                <a:solidFill>
                  <a:srgbClr val="3F3F3F"/>
                </a:solidFill>
                <a:latin typeface="Open Sans"/>
                <a:ea typeface="Open Sans"/>
                <a:cs typeface="Open Sans"/>
                <a:sym typeface="Open Sans"/>
              </a:rPr>
              <a:t>Est-ce que je note mes besoins d'information ?</a:t>
            </a:r>
          </a:p>
          <a:p>
            <a:pPr marL="342900" lvl="0" indent="-342900">
              <a:buSzPts val="2600"/>
              <a:buFont typeface="Open Sans"/>
              <a:buChar char="•"/>
            </a:pPr>
            <a:r>
              <a:rPr lang="fr-FR" sz="2600" dirty="0">
                <a:solidFill>
                  <a:srgbClr val="3F3F3F"/>
                </a:solidFill>
                <a:latin typeface="Open Sans"/>
                <a:ea typeface="Open Sans"/>
                <a:cs typeface="Open Sans"/>
                <a:sym typeface="Open Sans"/>
              </a:rPr>
              <a:t>Comment se déroule ma recherche ? </a:t>
            </a:r>
          </a:p>
          <a:p>
            <a:pPr marL="342900" lvl="0" indent="-342900">
              <a:buSzPts val="2600"/>
              <a:buFont typeface="Open Sans"/>
              <a:buChar char="•"/>
            </a:pPr>
            <a:r>
              <a:rPr lang="fr-FR" sz="2600" dirty="0">
                <a:solidFill>
                  <a:srgbClr val="3F3F3F"/>
                </a:solidFill>
                <a:latin typeface="Open Sans"/>
                <a:ea typeface="Open Sans"/>
                <a:cs typeface="Open Sans"/>
                <a:sym typeface="Open Sans"/>
              </a:rPr>
              <a:t>Est-ce que je deviens plus efficace ?</a:t>
            </a:r>
          </a:p>
          <a:p>
            <a:pPr marL="342900" lvl="0" indent="-342900">
              <a:buSzPts val="2600"/>
              <a:buFont typeface="Open Sans"/>
              <a:buChar char="•"/>
            </a:pPr>
            <a:r>
              <a:rPr lang="fr-FR" sz="2600" dirty="0">
                <a:solidFill>
                  <a:srgbClr val="3F3F3F"/>
                </a:solidFill>
                <a:latin typeface="Open Sans"/>
                <a:ea typeface="Open Sans"/>
                <a:cs typeface="Open Sans"/>
                <a:sym typeface="Open Sans"/>
              </a:rPr>
              <a:t>Quel est mon taux de réussite dans les étapes de l'EBP ?</a:t>
            </a:r>
          </a:p>
          <a:p>
            <a:pPr marL="342900" lvl="0" indent="-342900">
              <a:buSzPts val="2600"/>
              <a:buFont typeface="Open Sans"/>
              <a:buChar char="•"/>
            </a:pPr>
            <a:r>
              <a:rPr lang="fr-FR" sz="2600" dirty="0">
                <a:solidFill>
                  <a:srgbClr val="3F3F3F"/>
                </a:solidFill>
                <a:latin typeface="Open Sans"/>
                <a:ea typeface="Open Sans"/>
                <a:cs typeface="Open Sans"/>
                <a:sym typeface="Open Sans"/>
              </a:rPr>
              <a:t>Est-ce que je synchronise (vérifie) périodiquement mes compétences et mes connaissances avec les nouveaux développements ?</a:t>
            </a:r>
          </a:p>
          <a:p>
            <a:pPr marL="342900" lvl="0" indent="-342900">
              <a:buSzPts val="2600"/>
              <a:buFont typeface="Open Sans"/>
              <a:buChar char="•"/>
            </a:pPr>
            <a:r>
              <a:rPr lang="fr-FR" sz="2600" dirty="0">
                <a:solidFill>
                  <a:srgbClr val="3F3F3F"/>
                </a:solidFill>
                <a:latin typeface="Open Sans"/>
                <a:ea typeface="Open Sans"/>
                <a:cs typeface="Open Sans"/>
                <a:sym typeface="Open Sans"/>
              </a:rPr>
              <a:t>Enseigner aux autres les compétences EBP </a:t>
            </a:r>
          </a:p>
          <a:p>
            <a:pPr marL="342900" lvl="0" indent="-342900">
              <a:buSzPts val="2600"/>
              <a:buFont typeface="Open Sans"/>
              <a:buChar char="•"/>
            </a:pPr>
            <a:r>
              <a:rPr lang="fr-FR" sz="2600" dirty="0">
                <a:solidFill>
                  <a:srgbClr val="3F3F3F"/>
                </a:solidFill>
                <a:latin typeface="Open Sans"/>
                <a:ea typeface="Open Sans"/>
                <a:cs typeface="Open Sans"/>
                <a:sym typeface="Open Sans"/>
              </a:rPr>
              <a:t>Conservez un registre de vos questions</a:t>
            </a:r>
            <a:endParaRPr sz="2600"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F3B88595-6A9F-44D8-B238-56818E1EAB99}"/>
              </a:ext>
            </a:extLst>
          </p:cNvPr>
          <p:cNvPicPr>
            <a:picLocks noChangeAspect="1"/>
          </p:cNvPicPr>
          <p:nvPr/>
        </p:nvPicPr>
        <p:blipFill>
          <a:blip r:embed="rId3"/>
          <a:stretch>
            <a:fillRect/>
          </a:stretch>
        </p:blipFill>
        <p:spPr>
          <a:xfrm>
            <a:off x="8799195" y="1294130"/>
            <a:ext cx="1543050" cy="1485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6"/>
          <p:cNvPicPr preferRelativeResize="0"/>
          <p:nvPr/>
        </p:nvPicPr>
        <p:blipFill rotWithShape="1">
          <a:blip r:embed="rId3">
            <a:alphaModFix/>
          </a:blip>
          <a:srcRect/>
          <a:stretch/>
        </p:blipFill>
        <p:spPr>
          <a:xfrm>
            <a:off x="8363592" y="4271030"/>
            <a:ext cx="1813350" cy="979626"/>
          </a:xfrm>
          <a:prstGeom prst="rect">
            <a:avLst/>
          </a:prstGeom>
          <a:noFill/>
          <a:ln>
            <a:noFill/>
          </a:ln>
        </p:spPr>
      </p:pic>
      <p:sp>
        <p:nvSpPr>
          <p:cNvPr id="310" name="Google Shape;310;p26"/>
          <p:cNvSpPr txBox="1">
            <a:spLocks noGrp="1"/>
          </p:cNvSpPr>
          <p:nvPr>
            <p:ph type="title"/>
          </p:nvPr>
        </p:nvSpPr>
        <p:spPr>
          <a:xfrm>
            <a:off x="0" y="378812"/>
            <a:ext cx="805688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Accès au portail de contenu - Sources de référence</a:t>
            </a:r>
            <a:endParaRPr dirty="0">
              <a:solidFill>
                <a:srgbClr val="586F7C"/>
              </a:solidFill>
              <a:latin typeface="Open Sans"/>
              <a:ea typeface="Open Sans"/>
              <a:cs typeface="Open Sans"/>
              <a:sym typeface="Open Sans"/>
            </a:endParaRPr>
          </a:p>
        </p:txBody>
      </p:sp>
      <p:sp>
        <p:nvSpPr>
          <p:cNvPr id="311" name="Google Shape;311;p26"/>
          <p:cNvSpPr txBox="1">
            <a:spLocks noGrp="1"/>
          </p:cNvSpPr>
          <p:nvPr>
            <p:ph type="body" idx="1"/>
          </p:nvPr>
        </p:nvSpPr>
        <p:spPr>
          <a:xfrm>
            <a:off x="0" y="1576330"/>
            <a:ext cx="10880498" cy="629042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La bibliothèque Cochrane est accessible à partir de la liste des </a:t>
            </a:r>
            <a:r>
              <a:rPr lang="fr-FR" b="1" dirty="0">
                <a:solidFill>
                  <a:srgbClr val="3F3F3F"/>
                </a:solidFill>
                <a:latin typeface="Open Sans"/>
                <a:ea typeface="Open Sans"/>
                <a:cs typeface="Open Sans"/>
                <a:sym typeface="Open Sans"/>
              </a:rPr>
              <a:t>Sources de Référence</a:t>
            </a:r>
            <a:r>
              <a:rPr lang="fr-FR" dirty="0">
                <a:solidFill>
                  <a:srgbClr val="3F3F3F"/>
                </a:solidFill>
                <a:latin typeface="Open Sans"/>
                <a:ea typeface="Open Sans"/>
                <a:cs typeface="Open Sans"/>
                <a:sym typeface="Open Sans"/>
              </a:rPr>
              <a:t> du portail de contenu de Research4Life.  Une fois </a:t>
            </a:r>
            <a:r>
              <a:rPr lang="fr-FR" dirty="0">
                <a:solidFill>
                  <a:schemeClr val="bg2"/>
                </a:solidFill>
                <a:latin typeface="Open Sans"/>
                <a:ea typeface="Open Sans"/>
                <a:cs typeface="Open Sans"/>
                <a:sym typeface="Open Sans"/>
              </a:rPr>
              <a:t>cliquez sur le C dans la liste A-Z, faites défiler la liste jusqu'aux ressources spécifiques.  Cliquez pour ouvrir.  Idem pour </a:t>
            </a:r>
            <a:r>
              <a:rPr lang="fr-FR" dirty="0" err="1">
                <a:solidFill>
                  <a:schemeClr val="bg2"/>
                </a:solidFill>
                <a:latin typeface="Open Sans"/>
                <a:ea typeface="Open Sans"/>
                <a:cs typeface="Open Sans"/>
                <a:sym typeface="Open Sans"/>
              </a:rPr>
              <a:t>Clinical</a:t>
            </a:r>
            <a:r>
              <a:rPr lang="fr-FR" dirty="0">
                <a:solidFill>
                  <a:schemeClr val="bg2"/>
                </a:solidFill>
                <a:latin typeface="Open Sans"/>
                <a:ea typeface="Open Sans"/>
                <a:cs typeface="Open Sans"/>
                <a:sym typeface="Open Sans"/>
              </a:rPr>
              <a:t> Key et Essential </a:t>
            </a:r>
            <a:r>
              <a:rPr lang="fr-FR" dirty="0">
                <a:solidFill>
                  <a:srgbClr val="3F3F3F"/>
                </a:solidFill>
                <a:latin typeface="Open Sans"/>
                <a:ea typeface="Open Sans"/>
                <a:cs typeface="Open Sans"/>
                <a:sym typeface="Open Sans"/>
              </a:rPr>
              <a:t>Evidence Plus.</a:t>
            </a:r>
            <a:endParaRPr dirty="0"/>
          </a:p>
        </p:txBody>
      </p:sp>
      <p:pic>
        <p:nvPicPr>
          <p:cNvPr id="312" name="Google Shape;312;p26"/>
          <p:cNvPicPr preferRelativeResize="0"/>
          <p:nvPr/>
        </p:nvPicPr>
        <p:blipFill rotWithShape="1">
          <a:blip r:embed="rId4">
            <a:alphaModFix/>
          </a:blip>
          <a:srcRect/>
          <a:stretch/>
        </p:blipFill>
        <p:spPr>
          <a:xfrm>
            <a:off x="10914407" y="4231005"/>
            <a:ext cx="828675" cy="981075"/>
          </a:xfrm>
          <a:prstGeom prst="rect">
            <a:avLst/>
          </a:prstGeom>
          <a:noFill/>
          <a:ln>
            <a:noFill/>
          </a:ln>
        </p:spPr>
      </p:pic>
      <p:cxnSp>
        <p:nvCxnSpPr>
          <p:cNvPr id="313" name="Google Shape;313;p26"/>
          <p:cNvCxnSpPr/>
          <p:nvPr/>
        </p:nvCxnSpPr>
        <p:spPr>
          <a:xfrm rot="10800000" flipH="1">
            <a:off x="7543800" y="5155895"/>
            <a:ext cx="705678" cy="1046124"/>
          </a:xfrm>
          <a:prstGeom prst="straightConnector1">
            <a:avLst/>
          </a:prstGeom>
          <a:noFill/>
          <a:ln w="9525" cap="flat" cmpd="sng">
            <a:solidFill>
              <a:srgbClr val="FF0000"/>
            </a:solidFill>
            <a:prstDash val="solid"/>
            <a:round/>
            <a:headEnd type="none" w="sm" len="sm"/>
            <a:tailEnd type="triangle" w="med" len="med"/>
          </a:ln>
        </p:spPr>
      </p:cxnSp>
      <p:pic>
        <p:nvPicPr>
          <p:cNvPr id="315" name="Google Shape;315;p26"/>
          <p:cNvPicPr preferRelativeResize="0"/>
          <p:nvPr/>
        </p:nvPicPr>
        <p:blipFill rotWithShape="1">
          <a:blip r:embed="rId5">
            <a:alphaModFix/>
          </a:blip>
          <a:srcRect/>
          <a:stretch/>
        </p:blipFill>
        <p:spPr>
          <a:xfrm>
            <a:off x="4028440" y="3243513"/>
            <a:ext cx="3416960" cy="3412771"/>
          </a:xfrm>
          <a:prstGeom prst="rect">
            <a:avLst/>
          </a:prstGeom>
          <a:noFill/>
          <a:ln>
            <a:noFill/>
          </a:ln>
        </p:spPr>
      </p:pic>
      <p:pic>
        <p:nvPicPr>
          <p:cNvPr id="317" name="Google Shape;317;p26"/>
          <p:cNvPicPr preferRelativeResize="0"/>
          <p:nvPr/>
        </p:nvPicPr>
        <p:blipFill rotWithShape="1">
          <a:blip r:embed="rId6">
            <a:alphaModFix/>
          </a:blip>
          <a:srcRect/>
          <a:stretch/>
        </p:blipFill>
        <p:spPr>
          <a:xfrm>
            <a:off x="8286977" y="4425852"/>
            <a:ext cx="942126" cy="1048095"/>
          </a:xfrm>
          <a:prstGeom prst="rect">
            <a:avLst/>
          </a:prstGeom>
          <a:noFill/>
          <a:ln>
            <a:noFill/>
          </a:ln>
        </p:spPr>
      </p:pic>
      <p:pic>
        <p:nvPicPr>
          <p:cNvPr id="318" name="Google Shape;318;p26"/>
          <p:cNvPicPr preferRelativeResize="0"/>
          <p:nvPr/>
        </p:nvPicPr>
        <p:blipFill rotWithShape="1">
          <a:blip r:embed="rId7">
            <a:alphaModFix/>
          </a:blip>
          <a:srcRect/>
          <a:stretch/>
        </p:blipFill>
        <p:spPr>
          <a:xfrm>
            <a:off x="9266601" y="4311967"/>
            <a:ext cx="1143000" cy="409575"/>
          </a:xfrm>
          <a:prstGeom prst="rect">
            <a:avLst/>
          </a:prstGeom>
          <a:noFill/>
          <a:ln>
            <a:noFill/>
          </a:ln>
        </p:spPr>
      </p:pic>
      <p:pic>
        <p:nvPicPr>
          <p:cNvPr id="319" name="Google Shape;319;p26"/>
          <p:cNvPicPr preferRelativeResize="0"/>
          <p:nvPr/>
        </p:nvPicPr>
        <p:blipFill rotWithShape="1">
          <a:blip r:embed="rId8">
            <a:alphaModFix/>
          </a:blip>
          <a:srcRect/>
          <a:stretch/>
        </p:blipFill>
        <p:spPr>
          <a:xfrm>
            <a:off x="8249478" y="5594799"/>
            <a:ext cx="1437583" cy="458131"/>
          </a:xfrm>
          <a:prstGeom prst="rect">
            <a:avLst/>
          </a:prstGeom>
          <a:noFill/>
          <a:ln>
            <a:noFill/>
          </a:ln>
        </p:spPr>
      </p:pic>
      <p:sp>
        <p:nvSpPr>
          <p:cNvPr id="320" name="Google Shape;320;p26"/>
          <p:cNvSpPr/>
          <p:nvPr/>
        </p:nvSpPr>
        <p:spPr>
          <a:xfrm>
            <a:off x="8249478" y="4430215"/>
            <a:ext cx="1514197" cy="162271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 name="Image 13">
            <a:extLst>
              <a:ext uri="{FF2B5EF4-FFF2-40B4-BE49-F238E27FC236}">
                <a16:creationId xmlns:a16="http://schemas.microsoft.com/office/drawing/2014/main" id="{1F3D7927-A612-40A7-9FAF-BBF1E1C30B1B}"/>
              </a:ext>
            </a:extLst>
          </p:cNvPr>
          <p:cNvPicPr>
            <a:picLocks noChangeAspect="1"/>
          </p:cNvPicPr>
          <p:nvPr/>
        </p:nvPicPr>
        <p:blipFill>
          <a:blip r:embed="rId9"/>
          <a:stretch>
            <a:fillRect/>
          </a:stretch>
        </p:blipFill>
        <p:spPr>
          <a:xfrm>
            <a:off x="2143309" y="3631787"/>
            <a:ext cx="1501270" cy="2179509"/>
          </a:xfrm>
          <a:prstGeom prst="rect">
            <a:avLst/>
          </a:prstGeom>
        </p:spPr>
      </p:pic>
      <p:sp>
        <p:nvSpPr>
          <p:cNvPr id="16" name="Rectangle 15">
            <a:extLst>
              <a:ext uri="{FF2B5EF4-FFF2-40B4-BE49-F238E27FC236}">
                <a16:creationId xmlns:a16="http://schemas.microsoft.com/office/drawing/2014/main" id="{9A30A217-394F-4096-B53B-745A41654C75}"/>
              </a:ext>
            </a:extLst>
          </p:cNvPr>
          <p:cNvSpPr/>
          <p:nvPr/>
        </p:nvSpPr>
        <p:spPr>
          <a:xfrm>
            <a:off x="2143309" y="4380229"/>
            <a:ext cx="1438407" cy="2798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CD8CD8C3-4227-45E8-A516-47DC84041C60}"/>
              </a:ext>
            </a:extLst>
          </p:cNvPr>
          <p:cNvPicPr>
            <a:picLocks noChangeAspect="1"/>
          </p:cNvPicPr>
          <p:nvPr/>
        </p:nvPicPr>
        <p:blipFill>
          <a:blip r:embed="rId10"/>
          <a:stretch>
            <a:fillRect/>
          </a:stretch>
        </p:blipFill>
        <p:spPr>
          <a:xfrm>
            <a:off x="4055110" y="3268474"/>
            <a:ext cx="2083281" cy="1157378"/>
          </a:xfrm>
          <a:prstGeom prst="rect">
            <a:avLst/>
          </a:prstGeom>
        </p:spPr>
      </p:pic>
      <p:pic>
        <p:nvPicPr>
          <p:cNvPr id="3" name="Image 2">
            <a:extLst>
              <a:ext uri="{FF2B5EF4-FFF2-40B4-BE49-F238E27FC236}">
                <a16:creationId xmlns:a16="http://schemas.microsoft.com/office/drawing/2014/main" id="{ECEC05C5-4339-479F-87A9-835B265FEA8A}"/>
              </a:ext>
            </a:extLst>
          </p:cNvPr>
          <p:cNvPicPr>
            <a:picLocks noChangeAspect="1"/>
          </p:cNvPicPr>
          <p:nvPr/>
        </p:nvPicPr>
        <p:blipFill>
          <a:blip r:embed="rId11"/>
          <a:stretch>
            <a:fillRect/>
          </a:stretch>
        </p:blipFill>
        <p:spPr>
          <a:xfrm>
            <a:off x="4193605" y="4147441"/>
            <a:ext cx="3207301" cy="232788"/>
          </a:xfrm>
          <a:prstGeom prst="rect">
            <a:avLst/>
          </a:prstGeom>
        </p:spPr>
      </p:pic>
      <p:cxnSp>
        <p:nvCxnSpPr>
          <p:cNvPr id="15" name="Google Shape;116;p4">
            <a:extLst>
              <a:ext uri="{FF2B5EF4-FFF2-40B4-BE49-F238E27FC236}">
                <a16:creationId xmlns:a16="http://schemas.microsoft.com/office/drawing/2014/main" id="{C95B4A30-76BA-4519-AF22-9B8E70D693D1}"/>
              </a:ext>
            </a:extLst>
          </p:cNvPr>
          <p:cNvCxnSpPr>
            <a:cxnSpLocks/>
          </p:cNvCxnSpPr>
          <p:nvPr/>
        </p:nvCxnSpPr>
        <p:spPr>
          <a:xfrm flipV="1">
            <a:off x="3557543" y="4395537"/>
            <a:ext cx="1271131" cy="229264"/>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0"/>
          <p:cNvSpPr txBox="1">
            <a:spLocks noGrp="1"/>
          </p:cNvSpPr>
          <p:nvPr>
            <p:ph type="title"/>
          </p:nvPr>
        </p:nvSpPr>
        <p:spPr>
          <a:xfrm>
            <a:off x="0" y="211772"/>
            <a:ext cx="7217229"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330" dirty="0">
                <a:solidFill>
                  <a:srgbClr val="586F7C"/>
                </a:solidFill>
                <a:latin typeface="Open Sans"/>
                <a:ea typeface="Open Sans"/>
                <a:cs typeface="Open Sans"/>
                <a:sym typeface="Open Sans"/>
              </a:rPr>
              <a:t>Ressources R4L :  Bibliothèque Cochrane (ressources EBP disponibles via </a:t>
            </a:r>
            <a:r>
              <a:rPr lang="fr-FR" sz="3330" dirty="0" err="1">
                <a:solidFill>
                  <a:srgbClr val="586F7C"/>
                </a:solidFill>
                <a:latin typeface="Open Sans"/>
                <a:ea typeface="Open Sans"/>
                <a:cs typeface="Open Sans"/>
                <a:sym typeface="Open Sans"/>
              </a:rPr>
              <a:t>Hinari</a:t>
            </a:r>
            <a:r>
              <a:rPr lang="fr-FR" sz="3330" dirty="0">
                <a:solidFill>
                  <a:srgbClr val="586F7C"/>
                </a:solidFill>
                <a:latin typeface="Open Sans"/>
                <a:ea typeface="Open Sans"/>
                <a:cs typeface="Open Sans"/>
                <a:sym typeface="Open Sans"/>
              </a:rPr>
              <a:t>)</a:t>
            </a:r>
            <a:endParaRPr sz="3330" dirty="0">
              <a:solidFill>
                <a:srgbClr val="586F7C"/>
              </a:solidFill>
              <a:latin typeface="Open Sans"/>
              <a:ea typeface="Open Sans"/>
              <a:cs typeface="Open Sans"/>
              <a:sym typeface="Open Sans"/>
            </a:endParaRPr>
          </a:p>
        </p:txBody>
      </p:sp>
      <p:sp>
        <p:nvSpPr>
          <p:cNvPr id="327" name="Google Shape;327;p10"/>
          <p:cNvSpPr txBox="1">
            <a:spLocks noGrp="1"/>
          </p:cNvSpPr>
          <p:nvPr>
            <p:ph type="body" idx="1"/>
          </p:nvPr>
        </p:nvSpPr>
        <p:spPr>
          <a:xfrm>
            <a:off x="0" y="4249586"/>
            <a:ext cx="4735286" cy="816429"/>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b="1" dirty="0">
                <a:solidFill>
                  <a:schemeClr val="tx1">
                    <a:lumMod val="75000"/>
                    <a:lumOff val="25000"/>
                  </a:schemeClr>
                </a:solidFill>
                <a:latin typeface="Open Sans"/>
                <a:ea typeface="Open Sans"/>
                <a:cs typeface="Open Sans"/>
                <a:sym typeface="Open Sans"/>
              </a:rPr>
              <a:t>Remarque</a:t>
            </a:r>
            <a:r>
              <a:rPr lang="fr-FR" sz="2200" dirty="0">
                <a:solidFill>
                  <a:schemeClr val="tx1">
                    <a:lumMod val="75000"/>
                    <a:lumOff val="25000"/>
                  </a:schemeClr>
                </a:solidFill>
                <a:latin typeface="Open Sans"/>
                <a:ea typeface="Open Sans"/>
                <a:cs typeface="Open Sans"/>
                <a:sym typeface="Open Sans"/>
              </a:rPr>
              <a:t> : la Cochrane Library est accessible à toutes les institutions inscrites au programme R4L ; pour les autres ressources, les éditeurs choisissent d'accorder l'accès en fonction du pays.</a:t>
            </a:r>
            <a:endParaRPr sz="2200" dirty="0">
              <a:solidFill>
                <a:schemeClr val="tx1">
                  <a:lumMod val="75000"/>
                  <a:lumOff val="25000"/>
                </a:schemeClr>
              </a:solidFill>
              <a:latin typeface="Open Sans"/>
              <a:ea typeface="Open Sans"/>
              <a:cs typeface="Open Sans"/>
              <a:sym typeface="Open Sans"/>
            </a:endParaRPr>
          </a:p>
        </p:txBody>
      </p:sp>
      <p:pic>
        <p:nvPicPr>
          <p:cNvPr id="328" name="Google Shape;328;p10" descr="https://lh3.googleusercontent.com/LNdysRIXVIsDtCVHUJbvDTZxqalvtptlKgb3ttfuK-TLbpekkEpE_v15yLp5PW3fLGGqOZEDBe91HWl54dFgiF_Ih39WzYm7xWFQ6NmbYfvN3FM0lFMrS-iAnqlvafV6Ba_yPO8"/>
          <p:cNvPicPr preferRelativeResize="0"/>
          <p:nvPr/>
        </p:nvPicPr>
        <p:blipFill rotWithShape="1">
          <a:blip r:embed="rId3">
            <a:alphaModFix/>
          </a:blip>
          <a:srcRect/>
          <a:stretch/>
        </p:blipFill>
        <p:spPr>
          <a:xfrm>
            <a:off x="0" y="2396077"/>
            <a:ext cx="4735286" cy="1887716"/>
          </a:xfrm>
          <a:prstGeom prst="rect">
            <a:avLst/>
          </a:prstGeom>
          <a:noFill/>
          <a:ln>
            <a:noFill/>
          </a:ln>
        </p:spPr>
      </p:pic>
      <p:sp>
        <p:nvSpPr>
          <p:cNvPr id="330" name="Google Shape;330;p10"/>
          <p:cNvSpPr txBox="1"/>
          <p:nvPr/>
        </p:nvSpPr>
        <p:spPr>
          <a:xfrm>
            <a:off x="-115027" y="1579648"/>
            <a:ext cx="11796441" cy="816429"/>
          </a:xfrm>
          <a:prstGeom prst="rect">
            <a:avLst/>
          </a:prstGeom>
          <a:noFill/>
          <a:ln>
            <a:noFill/>
          </a:ln>
        </p:spPr>
        <p:txBody>
          <a:bodyPr spcFirstLastPara="1" wrap="square" lIns="91425" tIns="45700" rIns="91425" bIns="45700" anchor="t" anchorCtr="0">
            <a:noAutofit/>
          </a:bodyPr>
          <a:lstStyle/>
          <a:p>
            <a:pPr marL="76200" lvl="0">
              <a:spcBef>
                <a:spcPts val="1000"/>
              </a:spcBef>
              <a:buClr>
                <a:schemeClr val="dk1"/>
              </a:buClr>
              <a:buSzPts val="2400"/>
            </a:pPr>
            <a:r>
              <a:rPr lang="fr-FR" sz="2200" dirty="0">
                <a:solidFill>
                  <a:schemeClr val="tx1">
                    <a:lumMod val="75000"/>
                    <a:lumOff val="25000"/>
                  </a:schemeClr>
                </a:solidFill>
                <a:latin typeface="Open Sans"/>
                <a:ea typeface="Open Sans"/>
                <a:cs typeface="Open Sans"/>
                <a:sym typeface="Open Sans"/>
              </a:rPr>
              <a:t>Voir la liste des </a:t>
            </a:r>
            <a:r>
              <a:rPr lang="fr-FR" sz="2200" b="1" dirty="0">
                <a:solidFill>
                  <a:schemeClr val="tx1">
                    <a:lumMod val="75000"/>
                    <a:lumOff val="25000"/>
                  </a:schemeClr>
                </a:solidFill>
                <a:latin typeface="Open Sans"/>
                <a:ea typeface="Open Sans"/>
                <a:cs typeface="Open Sans"/>
                <a:sym typeface="Open Sans"/>
              </a:rPr>
              <a:t>sources de référence </a:t>
            </a:r>
            <a:r>
              <a:rPr lang="fr-FR" sz="2200" dirty="0">
                <a:solidFill>
                  <a:schemeClr val="tx1">
                    <a:lumMod val="75000"/>
                    <a:lumOff val="25000"/>
                  </a:schemeClr>
                </a:solidFill>
                <a:latin typeface="Open Sans"/>
                <a:ea typeface="Open Sans"/>
                <a:cs typeface="Open Sans"/>
                <a:sym typeface="Open Sans"/>
              </a:rPr>
              <a:t>du portail Research4Life/</a:t>
            </a:r>
            <a:r>
              <a:rPr lang="fr-FR" sz="2200" b="1" dirty="0">
                <a:solidFill>
                  <a:schemeClr val="tx1">
                    <a:lumMod val="75000"/>
                    <a:lumOff val="25000"/>
                  </a:schemeClr>
                </a:solidFill>
                <a:latin typeface="Open Sans"/>
                <a:ea typeface="Open Sans"/>
                <a:cs typeface="Open Sans"/>
                <a:sym typeface="Open Sans"/>
              </a:rPr>
              <a:t>Bibliothèque Cochrane</a:t>
            </a:r>
            <a:r>
              <a:rPr lang="fr-FR" sz="2200" dirty="0">
                <a:solidFill>
                  <a:schemeClr val="tx1">
                    <a:lumMod val="75000"/>
                    <a:lumOff val="25000"/>
                  </a:schemeClr>
                </a:solidFill>
                <a:latin typeface="Open Sans"/>
                <a:ea typeface="Open Sans"/>
                <a:cs typeface="Open Sans"/>
                <a:sym typeface="Open Sans"/>
              </a:rPr>
              <a:t>.</a:t>
            </a:r>
            <a:endParaRPr sz="1400" b="1" i="0" u="none" strike="noStrike" cap="none" dirty="0">
              <a:solidFill>
                <a:schemeClr val="tx1">
                  <a:lumMod val="75000"/>
                  <a:lumOff val="25000"/>
                </a:schemeClr>
              </a:solidFill>
              <a:latin typeface="Arial"/>
              <a:ea typeface="Arial"/>
              <a:cs typeface="Arial"/>
              <a:sym typeface="Arial"/>
            </a:endParaRPr>
          </a:p>
        </p:txBody>
      </p:sp>
      <p:graphicFrame>
        <p:nvGraphicFramePr>
          <p:cNvPr id="2" name="Tableau 1">
            <a:extLst>
              <a:ext uri="{FF2B5EF4-FFF2-40B4-BE49-F238E27FC236}">
                <a16:creationId xmlns:a16="http://schemas.microsoft.com/office/drawing/2014/main" id="{633E8887-24E0-4A35-A20F-C10361BB75E6}"/>
              </a:ext>
            </a:extLst>
          </p:cNvPr>
          <p:cNvGraphicFramePr>
            <a:graphicFrameLocks noGrp="1"/>
          </p:cNvGraphicFramePr>
          <p:nvPr>
            <p:extLst>
              <p:ext uri="{D42A27DB-BD31-4B8C-83A1-F6EECF244321}">
                <p14:modId xmlns:p14="http://schemas.microsoft.com/office/powerpoint/2010/main" val="1462479404"/>
              </p:ext>
            </p:extLst>
          </p:nvPr>
        </p:nvGraphicFramePr>
        <p:xfrm>
          <a:off x="4735286" y="2075862"/>
          <a:ext cx="7456713" cy="4734813"/>
        </p:xfrm>
        <a:graphic>
          <a:graphicData uri="http://schemas.openxmlformats.org/drawingml/2006/table">
            <a:tbl>
              <a:tblPr firstRow="1" firstCol="1" bandRow="1"/>
              <a:tblGrid>
                <a:gridCol w="1398959">
                  <a:extLst>
                    <a:ext uri="{9D8B030D-6E8A-4147-A177-3AD203B41FA5}">
                      <a16:colId xmlns:a16="http://schemas.microsoft.com/office/drawing/2014/main" val="2752150881"/>
                    </a:ext>
                  </a:extLst>
                </a:gridCol>
                <a:gridCol w="6057754">
                  <a:extLst>
                    <a:ext uri="{9D8B030D-6E8A-4147-A177-3AD203B41FA5}">
                      <a16:colId xmlns:a16="http://schemas.microsoft.com/office/drawing/2014/main" val="1559125492"/>
                    </a:ext>
                  </a:extLst>
                </a:gridCol>
              </a:tblGrid>
              <a:tr h="541343">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Service fournisseur</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John Wiley </a:t>
                      </a:r>
                      <a:r>
                        <a:rPr lang="fr-FR" sz="1600">
                          <a:solidFill>
                            <a:srgbClr val="000000"/>
                          </a:solidFill>
                          <a:effectLst/>
                          <a:latin typeface="Calibri" panose="020F0502020204030204" pitchFamily="34" charset="0"/>
                          <a:ea typeface="Century Gothic" panose="020B0502020202020204" pitchFamily="34" charset="0"/>
                          <a:cs typeface="Century Gothic" panose="020B0502020202020204" pitchFamily="34" charset="0"/>
                        </a:rPr>
                        <a:t>&amp;</a:t>
                      </a: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Sons</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38191"/>
                  </a:ext>
                </a:extLst>
              </a:tr>
              <a:tr h="1104412">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Type de service</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Collection de bases de données qui contiennent différents types de preuves indépendantes de haute qualité pour éclairer la prise de décision en matière de soins de santé ; comprend des citations, des résumés et des liens vers l'essai complet.</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470796"/>
                  </a:ext>
                </a:extLst>
              </a:tr>
              <a:tr h="822878">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Source des informations</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Base de données Cochrane des examens systématiques, Registre central Cochrane des essais contrôlés. Réponses cliniques Cochrane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87402"/>
                  </a:ext>
                </a:extLst>
              </a:tr>
              <a:tr h="541343">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Type de documents</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Voir ci-dessus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647338"/>
                  </a:ext>
                </a:extLst>
              </a:tr>
              <a:tr h="25981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Texte intégral</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Oui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81470"/>
                  </a:ext>
                </a:extLst>
              </a:tr>
              <a:tr h="25981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Sujet couvert</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Examens systématiques et méta-analyse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177897"/>
                  </a:ext>
                </a:extLst>
              </a:tr>
              <a:tr h="541343">
                <a:tc>
                  <a:txBody>
                    <a:bodyPr/>
                    <a:lstStyle/>
                    <a:p>
                      <a:pPr algn="ctr">
                        <a:lnSpc>
                          <a:spcPct val="107000"/>
                        </a:lnSpc>
                        <a:spcAft>
                          <a:spcPts val="0"/>
                        </a:spcAft>
                      </a:pPr>
                      <a:r>
                        <a:rPr lang="en-US"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Données quantitative</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La base de données Cochrane des examens systématiques compte plus de 7600 examens et 2400 protocoles.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52207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txBox="1">
            <a:spLocks noGrp="1"/>
          </p:cNvSpPr>
          <p:nvPr>
            <p:ph type="title"/>
          </p:nvPr>
        </p:nvSpPr>
        <p:spPr>
          <a:xfrm>
            <a:off x="0" y="493112"/>
            <a:ext cx="9613800" cy="1080900"/>
          </a:xfrm>
          <a:prstGeom prst="rect">
            <a:avLst/>
          </a:prstGeom>
          <a:noFill/>
          <a:ln>
            <a:noFill/>
          </a:ln>
        </p:spPr>
        <p:txBody>
          <a:bodyPr spcFirstLastPara="1" wrap="square" lIns="91425" tIns="45700" rIns="91425" bIns="45700" anchor="ctr" anchorCtr="0">
            <a:noAutofit/>
          </a:bodyPr>
          <a:lstStyle/>
          <a:p>
            <a:pPr lvl="0"/>
            <a:r>
              <a:rPr lang="en-US" dirty="0" err="1">
                <a:solidFill>
                  <a:srgbClr val="586F7C"/>
                </a:solidFill>
                <a:latin typeface="Open Sans"/>
                <a:ea typeface="Open Sans"/>
                <a:cs typeface="Open Sans"/>
                <a:sym typeface="Open Sans"/>
              </a:rPr>
              <a:t>Contenu</a:t>
            </a:r>
            <a:r>
              <a:rPr lang="en-US" dirty="0">
                <a:solidFill>
                  <a:srgbClr val="586F7C"/>
                </a:solidFill>
                <a:latin typeface="Open Sans"/>
                <a:ea typeface="Open Sans"/>
                <a:cs typeface="Open Sans"/>
                <a:sym typeface="Open Sans"/>
              </a:rPr>
              <a:t> : </a:t>
            </a:r>
            <a:r>
              <a:rPr lang="en-US" dirty="0" err="1">
                <a:solidFill>
                  <a:srgbClr val="586F7C"/>
                </a:solidFill>
                <a:latin typeface="Open Sans"/>
                <a:ea typeface="Open Sans"/>
                <a:cs typeface="Open Sans"/>
                <a:sym typeface="Open Sans"/>
              </a:rPr>
              <a:t>Bibliothèque</a:t>
            </a:r>
            <a:r>
              <a:rPr lang="en-US" dirty="0">
                <a:solidFill>
                  <a:srgbClr val="586F7C"/>
                </a:solidFill>
                <a:latin typeface="Open Sans"/>
                <a:ea typeface="Open Sans"/>
                <a:cs typeface="Open Sans"/>
                <a:sym typeface="Open Sans"/>
              </a:rPr>
              <a:t> Cochrane</a:t>
            </a:r>
            <a:endParaRPr dirty="0"/>
          </a:p>
        </p:txBody>
      </p:sp>
      <p:sp>
        <p:nvSpPr>
          <p:cNvPr id="337" name="Google Shape;337;p16"/>
          <p:cNvSpPr txBox="1"/>
          <p:nvPr/>
        </p:nvSpPr>
        <p:spPr>
          <a:xfrm>
            <a:off x="125383" y="1595061"/>
            <a:ext cx="11795760" cy="5262939"/>
          </a:xfrm>
          <a:prstGeom prst="rect">
            <a:avLst/>
          </a:prstGeom>
          <a:noFill/>
          <a:ln>
            <a:noFill/>
          </a:ln>
        </p:spPr>
        <p:txBody>
          <a:bodyPr spcFirstLastPara="1" wrap="square" lIns="91425" tIns="45700" rIns="91425" bIns="45700" anchor="t" anchorCtr="0">
            <a:spAutoFit/>
          </a:bodyPr>
          <a:lstStyle/>
          <a:p>
            <a:pPr>
              <a:lnSpc>
                <a:spcPct val="120000"/>
              </a:lnSpc>
              <a:buSzPts val="2000"/>
              <a:buFont typeface="Arial"/>
              <a:buChar char="•"/>
            </a:pPr>
            <a:r>
              <a:rPr lang="fr-FR" sz="2000" dirty="0">
                <a:solidFill>
                  <a:srgbClr val="3F3F3F"/>
                </a:solidFill>
                <a:latin typeface="Open Sans"/>
                <a:ea typeface="Open Sans"/>
                <a:cs typeface="Open Sans"/>
                <a:sym typeface="Open Sans"/>
              </a:rPr>
              <a:t> Collaboration internationale indépendante à but non lucratif (36 000 contributeurs de 107 pays, 40 centres régionaux, 52 groupes d'examen)</a:t>
            </a:r>
            <a:endParaRPr sz="2000" b="0" i="0" u="none" strike="noStrike" cap="none" dirty="0">
              <a:solidFill>
                <a:srgbClr val="3F3F3F"/>
              </a:solidFill>
              <a:latin typeface="Arial"/>
              <a:ea typeface="Arial"/>
              <a:cs typeface="Arial"/>
              <a:sym typeface="Arial"/>
            </a:endParaRPr>
          </a:p>
          <a:p>
            <a:pPr lvl="1">
              <a:lnSpc>
                <a:spcPct val="120000"/>
              </a:lnSpc>
              <a:buSzPts val="2200"/>
              <a:buFont typeface="Arial"/>
              <a:buChar char="•"/>
            </a:pPr>
            <a:r>
              <a:rPr lang="fr-FR" sz="2000" dirty="0">
                <a:solidFill>
                  <a:srgbClr val="3F3F3F"/>
                </a:solidFill>
                <a:latin typeface="Open Sans"/>
                <a:ea typeface="Open Sans"/>
                <a:cs typeface="Open Sans"/>
                <a:sym typeface="Open Sans"/>
              </a:rPr>
              <a:t> Produit des revues systématiques - reconnues internationalement comme la norme la plus élevée en matière de soins de santé fondés sur des preuves, car elles contiennent les preuves scientifiques les plus </a:t>
            </a:r>
            <a:r>
              <a:rPr lang="fr-FR" sz="2000" u="sng" dirty="0">
                <a:solidFill>
                  <a:srgbClr val="3F3F3F"/>
                </a:solidFill>
                <a:latin typeface="Open Sans"/>
                <a:ea typeface="Open Sans"/>
                <a:cs typeface="Open Sans"/>
                <a:sym typeface="Open Sans"/>
              </a:rPr>
              <a:t>solides</a:t>
            </a:r>
            <a:r>
              <a:rPr lang="fr-FR" sz="2000" dirty="0">
                <a:solidFill>
                  <a:srgbClr val="3F3F3F"/>
                </a:solidFill>
                <a:latin typeface="Open Sans"/>
                <a:ea typeface="Open Sans"/>
                <a:cs typeface="Open Sans"/>
                <a:sym typeface="Open Sans"/>
              </a:rPr>
              <a:t>.</a:t>
            </a:r>
            <a:endParaRPr sz="2000" b="0" i="0" u="none" strike="noStrike" cap="none" dirty="0">
              <a:solidFill>
                <a:srgbClr val="3F3F3F"/>
              </a:solidFill>
              <a:latin typeface="Arial"/>
              <a:ea typeface="Arial"/>
              <a:cs typeface="Arial"/>
              <a:sym typeface="Arial"/>
            </a:endParaRPr>
          </a:p>
          <a:p>
            <a:pPr lvl="1">
              <a:lnSpc>
                <a:spcPct val="120000"/>
              </a:lnSpc>
              <a:buSzPts val="2200"/>
              <a:buFont typeface="Arial"/>
              <a:buChar char="•"/>
            </a:pPr>
            <a:r>
              <a:rPr lang="fr-FR" sz="2000" dirty="0">
                <a:solidFill>
                  <a:srgbClr val="3F3F3F"/>
                </a:solidFill>
                <a:latin typeface="Open Sans"/>
                <a:ea typeface="Open Sans"/>
                <a:cs typeface="Open Sans"/>
                <a:sym typeface="Open Sans"/>
              </a:rPr>
              <a:t> Biais minimum : les preuves sont incluses/exclues sur la base de critères de qualité explicites ; un groupe d'experts examine les preuves, revues par des pairs, dynamiques (mises à jour régulières).</a:t>
            </a:r>
            <a:endParaRPr sz="2000" b="0" i="0" u="none" strike="noStrike" cap="none" dirty="0">
              <a:solidFill>
                <a:srgbClr val="3F3F3F"/>
              </a:solidFill>
              <a:latin typeface="Arial"/>
              <a:ea typeface="Arial"/>
              <a:cs typeface="Arial"/>
              <a:sym typeface="Arial"/>
            </a:endParaRPr>
          </a:p>
          <a:p>
            <a:pPr lvl="1">
              <a:lnSpc>
                <a:spcPct val="120000"/>
              </a:lnSpc>
              <a:buSzPts val="2200"/>
              <a:buFont typeface="Arial"/>
              <a:buChar char="•"/>
            </a:pPr>
            <a:r>
              <a:rPr lang="fr-FR" sz="2000" dirty="0">
                <a:solidFill>
                  <a:srgbClr val="3F3F3F"/>
                </a:solidFill>
                <a:latin typeface="Open Sans"/>
                <a:ea typeface="Open Sans"/>
                <a:cs typeface="Open Sans"/>
                <a:sym typeface="Open Sans"/>
              </a:rPr>
              <a:t> Les revues impliquent des recherches exhaustives de tous les ECR, publiés ou non, sur un sujet particulier ; elles se concentrent sur l'intervention, la réhabilitation, la prévention ou les diagnostics. </a:t>
            </a:r>
            <a:endParaRPr sz="2000" b="0" i="0" u="none" strike="noStrike" cap="none" dirty="0">
              <a:solidFill>
                <a:srgbClr val="3F3F3F"/>
              </a:solidFill>
              <a:latin typeface="Arial"/>
              <a:ea typeface="Arial"/>
              <a:cs typeface="Arial"/>
              <a:sym typeface="Arial"/>
            </a:endParaRPr>
          </a:p>
          <a:p>
            <a:pPr lvl="1">
              <a:lnSpc>
                <a:spcPct val="120000"/>
              </a:lnSpc>
              <a:buSzPts val="2200"/>
              <a:buFont typeface="Arial"/>
              <a:buChar char="•"/>
            </a:pPr>
            <a:r>
              <a:rPr lang="en-US" sz="2000" b="0" i="0" u="none" strike="noStrike" cap="none" dirty="0">
                <a:solidFill>
                  <a:srgbClr val="3F3F3F"/>
                </a:solidFill>
                <a:latin typeface="Open Sans"/>
                <a:ea typeface="Open Sans"/>
                <a:cs typeface="Open Sans"/>
                <a:sym typeface="Open Sans"/>
              </a:rPr>
              <a:t> </a:t>
            </a:r>
            <a:r>
              <a:rPr lang="fr-FR" sz="2000" dirty="0">
                <a:solidFill>
                  <a:srgbClr val="3F3F3F"/>
                </a:solidFill>
                <a:latin typeface="Open Sans"/>
                <a:ea typeface="Open Sans"/>
                <a:cs typeface="Open Sans"/>
                <a:sym typeface="Open Sans"/>
              </a:rPr>
              <a:t> Le contenu comprend la base de données </a:t>
            </a:r>
            <a:r>
              <a:rPr lang="fr-FR" sz="2000" b="1" dirty="0">
                <a:solidFill>
                  <a:srgbClr val="3F3F3F"/>
                </a:solidFill>
                <a:latin typeface="Open Sans"/>
                <a:ea typeface="Open Sans"/>
                <a:cs typeface="Open Sans"/>
                <a:sym typeface="Open Sans"/>
              </a:rPr>
              <a:t>Cochrane des examens systématiques </a:t>
            </a:r>
            <a:r>
              <a:rPr lang="fr-FR" sz="2000" dirty="0">
                <a:solidFill>
                  <a:srgbClr val="3F3F3F"/>
                </a:solidFill>
                <a:latin typeface="Open Sans"/>
                <a:ea typeface="Open Sans"/>
                <a:cs typeface="Open Sans"/>
                <a:sym typeface="Open Sans"/>
              </a:rPr>
              <a:t>(7600 examens et 2400 protocoles), le </a:t>
            </a:r>
            <a:r>
              <a:rPr lang="fr-FR" sz="2000" b="1" dirty="0">
                <a:solidFill>
                  <a:srgbClr val="3F3F3F"/>
                </a:solidFill>
                <a:latin typeface="Open Sans"/>
                <a:ea typeface="Open Sans"/>
                <a:cs typeface="Open Sans"/>
                <a:sym typeface="Open Sans"/>
              </a:rPr>
              <a:t>Central </a:t>
            </a:r>
            <a:r>
              <a:rPr lang="fr-FR" sz="2000" b="1" dirty="0" err="1">
                <a:solidFill>
                  <a:srgbClr val="3F3F3F"/>
                </a:solidFill>
                <a:latin typeface="Open Sans"/>
                <a:ea typeface="Open Sans"/>
                <a:cs typeface="Open Sans"/>
                <a:sym typeface="Open Sans"/>
              </a:rPr>
              <a:t>Registry</a:t>
            </a:r>
            <a:r>
              <a:rPr lang="fr-FR" sz="2000" b="1" dirty="0">
                <a:solidFill>
                  <a:srgbClr val="3F3F3F"/>
                </a:solidFill>
                <a:latin typeface="Open Sans"/>
                <a:ea typeface="Open Sans"/>
                <a:cs typeface="Open Sans"/>
                <a:sym typeface="Open Sans"/>
              </a:rPr>
              <a:t> of </a:t>
            </a:r>
            <a:r>
              <a:rPr lang="fr-FR" sz="2000" b="1" dirty="0" err="1">
                <a:solidFill>
                  <a:srgbClr val="3F3F3F"/>
                </a:solidFill>
                <a:latin typeface="Open Sans"/>
                <a:ea typeface="Open Sans"/>
                <a:cs typeface="Open Sans"/>
                <a:sym typeface="Open Sans"/>
              </a:rPr>
              <a:t>Controlled</a:t>
            </a:r>
            <a:r>
              <a:rPr lang="fr-FR" sz="2000" b="1" dirty="0">
                <a:solidFill>
                  <a:srgbClr val="3F3F3F"/>
                </a:solidFill>
                <a:latin typeface="Open Sans"/>
                <a:ea typeface="Open Sans"/>
                <a:cs typeface="Open Sans"/>
                <a:sym typeface="Open Sans"/>
              </a:rPr>
              <a:t> Trials </a:t>
            </a:r>
            <a:r>
              <a:rPr lang="fr-FR" sz="2000" dirty="0">
                <a:solidFill>
                  <a:srgbClr val="3F3F3F"/>
                </a:solidFill>
                <a:latin typeface="Open Sans"/>
                <a:ea typeface="Open Sans"/>
                <a:cs typeface="Open Sans"/>
                <a:sym typeface="Open Sans"/>
              </a:rPr>
              <a:t>(1,1 million d'articles), les </a:t>
            </a:r>
            <a:r>
              <a:rPr lang="fr-FR" sz="2000" b="1" dirty="0">
                <a:solidFill>
                  <a:srgbClr val="3F3F3F"/>
                </a:solidFill>
                <a:latin typeface="Open Sans"/>
                <a:ea typeface="Open Sans"/>
                <a:cs typeface="Open Sans"/>
                <a:sym typeface="Open Sans"/>
              </a:rPr>
              <a:t>Cochrane </a:t>
            </a:r>
            <a:r>
              <a:rPr lang="fr-FR" sz="2000" b="1" dirty="0" err="1">
                <a:solidFill>
                  <a:srgbClr val="3F3F3F"/>
                </a:solidFill>
                <a:latin typeface="Open Sans"/>
                <a:ea typeface="Open Sans"/>
                <a:cs typeface="Open Sans"/>
                <a:sym typeface="Open Sans"/>
              </a:rPr>
              <a:t>Clinical</a:t>
            </a:r>
            <a:r>
              <a:rPr lang="fr-FR" sz="2000" b="1" dirty="0">
                <a:solidFill>
                  <a:srgbClr val="3F3F3F"/>
                </a:solidFill>
                <a:latin typeface="Open Sans"/>
                <a:ea typeface="Open Sans"/>
                <a:cs typeface="Open Sans"/>
                <a:sym typeface="Open Sans"/>
              </a:rPr>
              <a:t> </a:t>
            </a:r>
            <a:r>
              <a:rPr lang="fr-FR" sz="2000" b="1" dirty="0" err="1">
                <a:solidFill>
                  <a:srgbClr val="3F3F3F"/>
                </a:solidFill>
                <a:latin typeface="Open Sans"/>
                <a:ea typeface="Open Sans"/>
                <a:cs typeface="Open Sans"/>
                <a:sym typeface="Open Sans"/>
              </a:rPr>
              <a:t>Answers</a:t>
            </a:r>
            <a:r>
              <a:rPr lang="fr-FR" sz="2000" b="1" dirty="0">
                <a:solidFill>
                  <a:srgbClr val="3F3F3F"/>
                </a:solidFill>
                <a:latin typeface="Open Sans"/>
                <a:ea typeface="Open Sans"/>
                <a:cs typeface="Open Sans"/>
                <a:sym typeface="Open Sans"/>
              </a:rPr>
              <a:t> </a:t>
            </a:r>
            <a:r>
              <a:rPr lang="fr-FR" sz="2000" dirty="0">
                <a:solidFill>
                  <a:srgbClr val="3F3F3F"/>
                </a:solidFill>
                <a:latin typeface="Open Sans"/>
                <a:ea typeface="Open Sans"/>
                <a:cs typeface="Open Sans"/>
                <a:sym typeface="Open Sans"/>
              </a:rPr>
              <a:t>(1600) et les examens systématiques d'</a:t>
            </a:r>
            <a:r>
              <a:rPr lang="fr-FR" sz="2000" b="1" dirty="0" err="1">
                <a:solidFill>
                  <a:srgbClr val="3F3F3F"/>
                </a:solidFill>
                <a:latin typeface="Open Sans"/>
                <a:ea typeface="Open Sans"/>
                <a:cs typeface="Open Sans"/>
                <a:sym typeface="Open Sans"/>
              </a:rPr>
              <a:t>Epistémonikos</a:t>
            </a:r>
            <a:r>
              <a:rPr lang="fr-FR" sz="2000" dirty="0">
                <a:solidFill>
                  <a:srgbClr val="3F3F3F"/>
                </a:solidFill>
                <a:latin typeface="Open Sans"/>
                <a:ea typeface="Open Sans"/>
                <a:cs typeface="Open Sans"/>
                <a:sym typeface="Open Sans"/>
              </a:rPr>
              <a:t> (200 000).  </a:t>
            </a:r>
            <a:endParaRPr sz="2000" b="0" i="0" u="none" strike="noStrike" cap="none" dirty="0">
              <a:solidFill>
                <a:srgbClr val="3F3F3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0" y="452871"/>
            <a:ext cx="7932420" cy="888211"/>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fr-FR" sz="3330" dirty="0">
                <a:solidFill>
                  <a:srgbClr val="586F7C"/>
                </a:solidFill>
                <a:latin typeface="Open Sans"/>
                <a:ea typeface="Open Sans"/>
                <a:cs typeface="Open Sans"/>
                <a:sym typeface="Open Sans"/>
              </a:rPr>
              <a:t>Options de la bibliothèque Cochrane</a:t>
            </a:r>
            <a:endParaRPr dirty="0"/>
          </a:p>
        </p:txBody>
      </p:sp>
      <p:pic>
        <p:nvPicPr>
          <p:cNvPr id="344" name="Google Shape;344;p27"/>
          <p:cNvPicPr preferRelativeResize="0"/>
          <p:nvPr/>
        </p:nvPicPr>
        <p:blipFill rotWithShape="1">
          <a:blip r:embed="rId3">
            <a:alphaModFix/>
          </a:blip>
          <a:srcRect/>
          <a:stretch/>
        </p:blipFill>
        <p:spPr>
          <a:xfrm>
            <a:off x="3448712" y="2196934"/>
            <a:ext cx="8461635" cy="3657600"/>
          </a:xfrm>
          <a:prstGeom prst="rect">
            <a:avLst/>
          </a:prstGeom>
          <a:noFill/>
          <a:ln>
            <a:noFill/>
          </a:ln>
        </p:spPr>
      </p:pic>
      <p:sp>
        <p:nvSpPr>
          <p:cNvPr id="345" name="Google Shape;345;p27"/>
          <p:cNvSpPr txBox="1">
            <a:spLocks noGrp="1"/>
          </p:cNvSpPr>
          <p:nvPr>
            <p:ph type="body" idx="1"/>
          </p:nvPr>
        </p:nvSpPr>
        <p:spPr>
          <a:xfrm>
            <a:off x="0" y="1796143"/>
            <a:ext cx="3543300" cy="4261757"/>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rgbClr val="3F3F3F"/>
                </a:solidFill>
                <a:latin typeface="Open Sans"/>
                <a:ea typeface="Open Sans"/>
                <a:cs typeface="Open Sans"/>
                <a:sym typeface="Open Sans"/>
              </a:rPr>
              <a:t>Ceci est la page initiale du site web de la </a:t>
            </a:r>
            <a:r>
              <a:rPr lang="fr-FR" sz="2200" b="1" dirty="0">
                <a:solidFill>
                  <a:srgbClr val="3F3F3F"/>
                </a:solidFill>
                <a:latin typeface="Open Sans"/>
                <a:ea typeface="Open Sans"/>
                <a:cs typeface="Open Sans"/>
                <a:sym typeface="Open Sans"/>
              </a:rPr>
              <a:t>bibliothèque Cochrane</a:t>
            </a:r>
            <a:r>
              <a:rPr lang="fr-FR" sz="2200" dirty="0">
                <a:solidFill>
                  <a:srgbClr val="3F3F3F"/>
                </a:solidFill>
                <a:latin typeface="Open Sans"/>
                <a:ea typeface="Open Sans"/>
                <a:cs typeface="Open Sans"/>
                <a:sym typeface="Open Sans"/>
              </a:rPr>
              <a:t>. Outre la boîte de recherche, notez les autres outils pour ouvrir les </a:t>
            </a:r>
            <a:r>
              <a:rPr lang="fr-FR" sz="2200" b="1" dirty="0">
                <a:solidFill>
                  <a:srgbClr val="3F3F3F"/>
                </a:solidFill>
                <a:latin typeface="Open Sans"/>
                <a:ea typeface="Open Sans"/>
                <a:cs typeface="Open Sans"/>
                <a:sym typeface="Open Sans"/>
              </a:rPr>
              <a:t>revues Cochrane</a:t>
            </a:r>
            <a:r>
              <a:rPr lang="fr-FR" sz="2200" dirty="0">
                <a:solidFill>
                  <a:srgbClr val="3F3F3F"/>
                </a:solidFill>
                <a:latin typeface="Open Sans"/>
                <a:ea typeface="Open Sans"/>
                <a:cs typeface="Open Sans"/>
                <a:sym typeface="Open Sans"/>
              </a:rPr>
              <a:t>. Notez également la boîte de recherche par </a:t>
            </a:r>
            <a:r>
              <a:rPr lang="fr-FR" sz="2200" b="1" dirty="0">
                <a:solidFill>
                  <a:srgbClr val="3F3F3F"/>
                </a:solidFill>
                <a:latin typeface="Open Sans"/>
                <a:ea typeface="Open Sans"/>
                <a:cs typeface="Open Sans"/>
                <a:sym typeface="Open Sans"/>
              </a:rPr>
              <a:t>titre, résumé et mot-clé</a:t>
            </a:r>
            <a:r>
              <a:rPr lang="fr-FR"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p:txBody>
      </p:sp>
      <p:sp>
        <p:nvSpPr>
          <p:cNvPr id="346" name="Google Shape;346;p27"/>
          <p:cNvSpPr/>
          <p:nvPr/>
        </p:nvSpPr>
        <p:spPr>
          <a:xfrm>
            <a:off x="3448712" y="3107055"/>
            <a:ext cx="2203943" cy="264060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47" name="Google Shape;347;p27"/>
          <p:cNvSpPr/>
          <p:nvPr/>
        </p:nvSpPr>
        <p:spPr>
          <a:xfrm>
            <a:off x="8814076" y="2420141"/>
            <a:ext cx="3096271" cy="441811"/>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57922"/>
            <a:ext cx="7707086" cy="11269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fontScale="92500"/>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Prendre conscience des concepts clés de la médecine fondée sur les preuves (Evidence-</a:t>
            </a:r>
            <a:r>
              <a:rPr lang="fr-FR" dirty="0" err="1">
                <a:solidFill>
                  <a:srgbClr val="3F3F3F"/>
                </a:solidFill>
                <a:latin typeface="Open Sans"/>
                <a:ea typeface="Open Sans"/>
                <a:cs typeface="Open Sans"/>
                <a:sym typeface="Open Sans"/>
              </a:rPr>
              <a:t>Based</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Medicine</a:t>
            </a:r>
            <a:r>
              <a:rPr lang="fr-FR" dirty="0">
                <a:solidFill>
                  <a:srgbClr val="3F3F3F"/>
                </a:solidFill>
                <a:latin typeface="Open Sans"/>
                <a:ea typeface="Open Sans"/>
                <a:cs typeface="Open Sans"/>
                <a:sym typeface="Open Sans"/>
              </a:rPr>
              <a:t> - EBM) et des stratégies de la pratique fondée sur les preuves (EBP).</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Comprendre les outils EBP de Research4Life et comment les utiliser.</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Comprendre les outils EBP de PubMed et savoir comment les utiliser.</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Connaître les ressources Internet en matière d'EBP.</a:t>
            </a:r>
            <a:endParaRPr dirty="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7"/>
          <p:cNvPicPr preferRelativeResize="0"/>
          <p:nvPr/>
        </p:nvPicPr>
        <p:blipFill rotWithShape="1">
          <a:blip r:embed="rId3">
            <a:alphaModFix/>
          </a:blip>
          <a:srcRect/>
          <a:stretch/>
        </p:blipFill>
        <p:spPr>
          <a:xfrm>
            <a:off x="3760470" y="1796142"/>
            <a:ext cx="8181669" cy="3804557"/>
          </a:xfrm>
          <a:prstGeom prst="rect">
            <a:avLst/>
          </a:prstGeom>
          <a:noFill/>
          <a:ln>
            <a:noFill/>
          </a:ln>
        </p:spPr>
      </p:pic>
      <p:sp>
        <p:nvSpPr>
          <p:cNvPr id="354" name="Google Shape;354;p17"/>
          <p:cNvSpPr txBox="1">
            <a:spLocks noGrp="1"/>
          </p:cNvSpPr>
          <p:nvPr>
            <p:ph type="title"/>
          </p:nvPr>
        </p:nvSpPr>
        <p:spPr>
          <a:xfrm>
            <a:off x="170020" y="142875"/>
            <a:ext cx="7509510" cy="816428"/>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2800" dirty="0">
                <a:solidFill>
                  <a:srgbClr val="586F7C"/>
                </a:solidFill>
                <a:latin typeface="Open Sans"/>
                <a:ea typeface="Open Sans"/>
                <a:cs typeface="Open Sans"/>
                <a:sym typeface="Open Sans"/>
              </a:rPr>
              <a:t>Résultats de la recherche "hypertension prévention" / Base de données Cochrane des revues systématiques</a:t>
            </a:r>
            <a:endParaRPr sz="2800" dirty="0">
              <a:solidFill>
                <a:srgbClr val="586F7C"/>
              </a:solidFill>
              <a:latin typeface="Open Sans"/>
              <a:ea typeface="Open Sans"/>
              <a:cs typeface="Open Sans"/>
              <a:sym typeface="Open Sans"/>
            </a:endParaRPr>
          </a:p>
        </p:txBody>
      </p:sp>
      <p:sp>
        <p:nvSpPr>
          <p:cNvPr id="355" name="Google Shape;355;p17"/>
          <p:cNvSpPr/>
          <p:nvPr/>
        </p:nvSpPr>
        <p:spPr>
          <a:xfrm>
            <a:off x="6366510" y="1897380"/>
            <a:ext cx="5680709" cy="8572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56" name="Google Shape;356;p17"/>
          <p:cNvSpPr txBox="1">
            <a:spLocks noGrp="1"/>
          </p:cNvSpPr>
          <p:nvPr>
            <p:ph type="body" idx="1"/>
          </p:nvPr>
        </p:nvSpPr>
        <p:spPr>
          <a:xfrm>
            <a:off x="0" y="1796143"/>
            <a:ext cx="3760470" cy="4261757"/>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300" dirty="0">
                <a:solidFill>
                  <a:srgbClr val="3F3F3F"/>
                </a:solidFill>
                <a:latin typeface="Open Sans"/>
                <a:ea typeface="Open Sans"/>
                <a:cs typeface="Open Sans"/>
                <a:sym typeface="Open Sans"/>
              </a:rPr>
              <a:t>Voici les résultats de la recherche pour "</a:t>
            </a:r>
            <a:r>
              <a:rPr lang="fr-FR" sz="2300" i="1" dirty="0">
                <a:solidFill>
                  <a:srgbClr val="3F3F3F"/>
                </a:solidFill>
                <a:latin typeface="Open Sans"/>
                <a:ea typeface="Open Sans"/>
                <a:cs typeface="Open Sans"/>
                <a:sym typeface="Open Sans"/>
              </a:rPr>
              <a:t>hypertension </a:t>
            </a:r>
            <a:r>
              <a:rPr lang="fr-FR" sz="2300" i="1" dirty="0" err="1">
                <a:solidFill>
                  <a:srgbClr val="3F3F3F"/>
                </a:solidFill>
                <a:latin typeface="Open Sans"/>
                <a:ea typeface="Open Sans"/>
                <a:cs typeface="Open Sans"/>
                <a:sym typeface="Open Sans"/>
              </a:rPr>
              <a:t>prevention</a:t>
            </a:r>
            <a:r>
              <a:rPr lang="en-US" sz="2300" i="1" dirty="0">
                <a:solidFill>
                  <a:srgbClr val="3F3F3F"/>
                </a:solidFill>
                <a:latin typeface="Open Sans"/>
                <a:ea typeface="Open Sans"/>
                <a:cs typeface="Open Sans"/>
                <a:sym typeface="Open Sans"/>
              </a:rPr>
              <a:t>“</a:t>
            </a:r>
            <a:r>
              <a:rPr lang="fr-FR" sz="2300" dirty="0">
                <a:solidFill>
                  <a:srgbClr val="3F3F3F"/>
                </a:solidFill>
                <a:latin typeface="Open Sans"/>
                <a:ea typeface="Open Sans"/>
                <a:cs typeface="Open Sans"/>
                <a:sym typeface="Open Sans"/>
              </a:rPr>
              <a:t>  notez comment les résultats sont divisés en</a:t>
            </a:r>
            <a:r>
              <a:rPr lang="fr-FR" sz="2300" b="1" dirty="0">
                <a:solidFill>
                  <a:srgbClr val="3F3F3F"/>
                </a:solidFill>
                <a:latin typeface="Open Sans"/>
                <a:ea typeface="Open Sans"/>
                <a:cs typeface="Open Sans"/>
                <a:sym typeface="Open Sans"/>
              </a:rPr>
              <a:t> Cochrane </a:t>
            </a:r>
            <a:r>
              <a:rPr lang="fr-FR" sz="2300" b="1" dirty="0" err="1">
                <a:solidFill>
                  <a:srgbClr val="3F3F3F"/>
                </a:solidFill>
                <a:latin typeface="Open Sans"/>
                <a:ea typeface="Open Sans"/>
                <a:cs typeface="Open Sans"/>
                <a:sym typeface="Open Sans"/>
              </a:rPr>
              <a:t>Reviews</a:t>
            </a:r>
            <a:r>
              <a:rPr lang="fr-FR" sz="2300" b="1" dirty="0">
                <a:solidFill>
                  <a:srgbClr val="3F3F3F"/>
                </a:solidFill>
                <a:latin typeface="Open Sans"/>
                <a:ea typeface="Open Sans"/>
                <a:cs typeface="Open Sans"/>
                <a:sym typeface="Open Sans"/>
              </a:rPr>
              <a:t>, </a:t>
            </a:r>
            <a:r>
              <a:rPr lang="fr-FR" sz="2300" b="1" dirty="0" err="1">
                <a:solidFill>
                  <a:srgbClr val="3F3F3F"/>
                </a:solidFill>
                <a:latin typeface="Open Sans"/>
                <a:ea typeface="Open Sans"/>
                <a:cs typeface="Open Sans"/>
                <a:sym typeface="Open Sans"/>
              </a:rPr>
              <a:t>Coharne</a:t>
            </a:r>
            <a:r>
              <a:rPr lang="fr-FR" sz="2300" b="1" dirty="0">
                <a:solidFill>
                  <a:srgbClr val="3F3F3F"/>
                </a:solidFill>
                <a:latin typeface="Open Sans"/>
                <a:ea typeface="Open Sans"/>
                <a:cs typeface="Open Sans"/>
                <a:sym typeface="Open Sans"/>
              </a:rPr>
              <a:t> </a:t>
            </a:r>
            <a:r>
              <a:rPr lang="fr-FR" sz="2300" b="1" dirty="0" err="1">
                <a:solidFill>
                  <a:srgbClr val="3F3F3F"/>
                </a:solidFill>
                <a:latin typeface="Open Sans"/>
                <a:ea typeface="Open Sans"/>
                <a:cs typeface="Open Sans"/>
                <a:sym typeface="Open Sans"/>
              </a:rPr>
              <a:t>Protocols</a:t>
            </a:r>
            <a:r>
              <a:rPr lang="fr-FR" sz="2300" b="1" dirty="0">
                <a:solidFill>
                  <a:srgbClr val="3F3F3F"/>
                </a:solidFill>
                <a:latin typeface="Open Sans"/>
                <a:ea typeface="Open Sans"/>
                <a:cs typeface="Open Sans"/>
                <a:sym typeface="Open Sans"/>
              </a:rPr>
              <a:t> </a:t>
            </a:r>
            <a:r>
              <a:rPr lang="fr-FR" sz="2300" dirty="0">
                <a:solidFill>
                  <a:srgbClr val="3F3F3F"/>
                </a:solidFill>
                <a:latin typeface="Open Sans"/>
                <a:ea typeface="Open Sans"/>
                <a:cs typeface="Open Sans"/>
                <a:sym typeface="Open Sans"/>
              </a:rPr>
              <a:t>et</a:t>
            </a:r>
            <a:r>
              <a:rPr lang="fr-FR" sz="2300" b="1" dirty="0">
                <a:solidFill>
                  <a:srgbClr val="3F3F3F"/>
                </a:solidFill>
                <a:latin typeface="Open Sans"/>
                <a:ea typeface="Open Sans"/>
                <a:cs typeface="Open Sans"/>
                <a:sym typeface="Open Sans"/>
              </a:rPr>
              <a:t> Trials (</a:t>
            </a:r>
            <a:r>
              <a:rPr lang="fr-FR" sz="2300" b="1" i="1" dirty="0">
                <a:solidFill>
                  <a:srgbClr val="3F3F3F"/>
                </a:solidFill>
                <a:latin typeface="Open Sans"/>
                <a:ea typeface="Open Sans"/>
                <a:cs typeface="Open Sans"/>
                <a:sym typeface="Open Sans"/>
              </a:rPr>
              <a:t>Essais</a:t>
            </a:r>
            <a:r>
              <a:rPr lang="fr-FR" sz="2300" b="1" dirty="0">
                <a:solidFill>
                  <a:srgbClr val="3F3F3F"/>
                </a:solidFill>
                <a:latin typeface="Open Sans"/>
                <a:ea typeface="Open Sans"/>
                <a:cs typeface="Open Sans"/>
                <a:sym typeface="Open Sans"/>
              </a:rPr>
              <a:t>), </a:t>
            </a:r>
            <a:r>
              <a:rPr lang="fr-FR" sz="2300" b="1" dirty="0" err="1">
                <a:solidFill>
                  <a:srgbClr val="3F3F3F"/>
                </a:solidFill>
                <a:latin typeface="Open Sans"/>
                <a:ea typeface="Open Sans"/>
                <a:cs typeface="Open Sans"/>
                <a:sym typeface="Open Sans"/>
              </a:rPr>
              <a:t>Editorials</a:t>
            </a:r>
            <a:r>
              <a:rPr lang="fr-FR" sz="2300" b="1" dirty="0">
                <a:solidFill>
                  <a:srgbClr val="3F3F3F"/>
                </a:solidFill>
                <a:latin typeface="Open Sans"/>
                <a:ea typeface="Open Sans"/>
                <a:cs typeface="Open Sans"/>
                <a:sym typeface="Open Sans"/>
              </a:rPr>
              <a:t> </a:t>
            </a:r>
            <a:r>
              <a:rPr lang="fr-FR" sz="2300" dirty="0">
                <a:solidFill>
                  <a:srgbClr val="3F3F3F"/>
                </a:solidFill>
                <a:latin typeface="Open Sans"/>
                <a:ea typeface="Open Sans"/>
                <a:cs typeface="Open Sans"/>
                <a:sym typeface="Open Sans"/>
              </a:rPr>
              <a:t>et</a:t>
            </a:r>
            <a:r>
              <a:rPr lang="fr-FR" sz="2300" b="1" dirty="0">
                <a:solidFill>
                  <a:srgbClr val="3F3F3F"/>
                </a:solidFill>
                <a:latin typeface="Open Sans"/>
                <a:ea typeface="Open Sans"/>
                <a:cs typeface="Open Sans"/>
                <a:sym typeface="Open Sans"/>
              </a:rPr>
              <a:t> </a:t>
            </a:r>
            <a:r>
              <a:rPr lang="fr-FR" sz="2300" b="1" dirty="0" err="1">
                <a:solidFill>
                  <a:srgbClr val="3F3F3F"/>
                </a:solidFill>
                <a:latin typeface="Open Sans"/>
                <a:ea typeface="Open Sans"/>
                <a:cs typeface="Open Sans"/>
                <a:sym typeface="Open Sans"/>
              </a:rPr>
              <a:t>Clinical</a:t>
            </a:r>
            <a:r>
              <a:rPr lang="fr-FR" sz="2300" b="1" dirty="0">
                <a:solidFill>
                  <a:srgbClr val="3F3F3F"/>
                </a:solidFill>
                <a:latin typeface="Open Sans"/>
                <a:ea typeface="Open Sans"/>
                <a:cs typeface="Open Sans"/>
                <a:sym typeface="Open Sans"/>
              </a:rPr>
              <a:t> </a:t>
            </a:r>
            <a:r>
              <a:rPr lang="fr-FR" sz="2300" b="1" dirty="0" err="1">
                <a:solidFill>
                  <a:srgbClr val="3F3F3F"/>
                </a:solidFill>
                <a:latin typeface="Open Sans"/>
                <a:ea typeface="Open Sans"/>
                <a:cs typeface="Open Sans"/>
                <a:sym typeface="Open Sans"/>
              </a:rPr>
              <a:t>Answers</a:t>
            </a:r>
            <a:r>
              <a:rPr lang="en-US" sz="2300" dirty="0">
                <a:solidFill>
                  <a:srgbClr val="3F3F3F"/>
                </a:solidFill>
                <a:latin typeface="Open Sans"/>
                <a:ea typeface="Open Sans"/>
                <a:cs typeface="Open Sans"/>
                <a:sym typeface="Open Sans"/>
              </a:rPr>
              <a:t>.</a:t>
            </a:r>
            <a:endParaRPr sz="2300" b="1" dirty="0">
              <a:solidFill>
                <a:srgbClr val="3F3F3F"/>
              </a:solidFill>
              <a:latin typeface="Open Sans"/>
              <a:ea typeface="Open Sans"/>
              <a:cs typeface="Open Sans"/>
              <a:sym typeface="Open Sans"/>
            </a:endParaRPr>
          </a:p>
        </p:txBody>
      </p:sp>
      <p:sp>
        <p:nvSpPr>
          <p:cNvPr id="357" name="Google Shape;357;p17"/>
          <p:cNvSpPr/>
          <p:nvPr/>
        </p:nvSpPr>
        <p:spPr>
          <a:xfrm>
            <a:off x="6512242" y="2754630"/>
            <a:ext cx="2334577"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9"/>
          <p:cNvSpPr txBox="1">
            <a:spLocks noGrp="1"/>
          </p:cNvSpPr>
          <p:nvPr>
            <p:ph type="title"/>
          </p:nvPr>
        </p:nvSpPr>
        <p:spPr>
          <a:xfrm>
            <a:off x="152747" y="95554"/>
            <a:ext cx="7757704" cy="693902"/>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2800" dirty="0">
                <a:solidFill>
                  <a:srgbClr val="586F7C"/>
                </a:solidFill>
                <a:latin typeface="Open Sans"/>
                <a:ea typeface="Open Sans"/>
                <a:cs typeface="Open Sans"/>
                <a:sym typeface="Open Sans"/>
              </a:rPr>
              <a:t>Exemple de résumé d'une revue systématique Cochrane, y compris le résumé en langage clair (Plain </a:t>
            </a:r>
            <a:r>
              <a:rPr lang="fr-FR" sz="2800" dirty="0" err="1">
                <a:solidFill>
                  <a:srgbClr val="586F7C"/>
                </a:solidFill>
                <a:latin typeface="Open Sans"/>
                <a:ea typeface="Open Sans"/>
                <a:cs typeface="Open Sans"/>
                <a:sym typeface="Open Sans"/>
              </a:rPr>
              <a:t>Language</a:t>
            </a:r>
            <a:r>
              <a:rPr lang="fr-FR" sz="2800" dirty="0">
                <a:solidFill>
                  <a:srgbClr val="586F7C"/>
                </a:solidFill>
                <a:latin typeface="Open Sans"/>
                <a:ea typeface="Open Sans"/>
                <a:cs typeface="Open Sans"/>
                <a:sym typeface="Open Sans"/>
              </a:rPr>
              <a:t> </a:t>
            </a:r>
            <a:r>
              <a:rPr lang="fr-FR" sz="2800" dirty="0" err="1">
                <a:solidFill>
                  <a:srgbClr val="586F7C"/>
                </a:solidFill>
                <a:latin typeface="Open Sans"/>
                <a:ea typeface="Open Sans"/>
                <a:cs typeface="Open Sans"/>
                <a:sym typeface="Open Sans"/>
              </a:rPr>
              <a:t>Summary</a:t>
            </a:r>
            <a:r>
              <a:rPr lang="fr-FR" sz="2800" dirty="0">
                <a:solidFill>
                  <a:srgbClr val="586F7C"/>
                </a:solidFill>
                <a:latin typeface="Open Sans"/>
                <a:ea typeface="Open Sans"/>
                <a:cs typeface="Open Sans"/>
                <a:sym typeface="Open Sans"/>
              </a:rPr>
              <a:t>)</a:t>
            </a:r>
            <a:endParaRPr sz="2800" dirty="0">
              <a:solidFill>
                <a:srgbClr val="586F7C"/>
              </a:solidFill>
              <a:latin typeface="Open Sans"/>
              <a:ea typeface="Open Sans"/>
              <a:cs typeface="Open Sans"/>
              <a:sym typeface="Open Sans"/>
            </a:endParaRPr>
          </a:p>
        </p:txBody>
      </p:sp>
      <p:pic>
        <p:nvPicPr>
          <p:cNvPr id="364" name="Google Shape;364;p19"/>
          <p:cNvPicPr preferRelativeResize="0"/>
          <p:nvPr/>
        </p:nvPicPr>
        <p:blipFill rotWithShape="1">
          <a:blip r:embed="rId3">
            <a:alphaModFix/>
          </a:blip>
          <a:srcRect/>
          <a:stretch/>
        </p:blipFill>
        <p:spPr>
          <a:xfrm>
            <a:off x="0" y="1685925"/>
            <a:ext cx="6229351" cy="5076521"/>
          </a:xfrm>
          <a:prstGeom prst="rect">
            <a:avLst/>
          </a:prstGeom>
          <a:noFill/>
          <a:ln>
            <a:noFill/>
          </a:ln>
        </p:spPr>
      </p:pic>
      <p:pic>
        <p:nvPicPr>
          <p:cNvPr id="365" name="Google Shape;365;p19"/>
          <p:cNvPicPr preferRelativeResize="0"/>
          <p:nvPr/>
        </p:nvPicPr>
        <p:blipFill rotWithShape="1">
          <a:blip r:embed="rId4">
            <a:alphaModFix/>
          </a:blip>
          <a:srcRect/>
          <a:stretch/>
        </p:blipFill>
        <p:spPr>
          <a:xfrm>
            <a:off x="6096000" y="1685925"/>
            <a:ext cx="6096000" cy="5172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txBox="1">
            <a:spLocks noGrp="1"/>
          </p:cNvSpPr>
          <p:nvPr>
            <p:ph type="title"/>
          </p:nvPr>
        </p:nvSpPr>
        <p:spPr>
          <a:xfrm>
            <a:off x="257100" y="311200"/>
            <a:ext cx="7217100" cy="21891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000" u="sng" dirty="0">
                <a:solidFill>
                  <a:srgbClr val="586F7C"/>
                </a:solidFill>
                <a:latin typeface="Open Sans"/>
                <a:ea typeface="Open Sans"/>
                <a:cs typeface="Open Sans"/>
                <a:sym typeface="Open Sans"/>
              </a:rPr>
              <a:t>Apprentissage interactif Cochrane :  Réaliser une étude d'intervention</a:t>
            </a:r>
            <a:endParaRPr sz="3000" dirty="0">
              <a:solidFill>
                <a:srgbClr val="586F7C"/>
              </a:solidFill>
              <a:latin typeface="Open Sans"/>
              <a:ea typeface="Open Sans"/>
              <a:cs typeface="Open Sans"/>
              <a:sym typeface="Open Sans"/>
            </a:endParaRPr>
          </a:p>
        </p:txBody>
      </p:sp>
      <p:sp>
        <p:nvSpPr>
          <p:cNvPr id="372" name="Google Shape;372;p14"/>
          <p:cNvSpPr txBox="1">
            <a:spLocks noGrp="1"/>
          </p:cNvSpPr>
          <p:nvPr>
            <p:ph type="body" idx="1"/>
          </p:nvPr>
        </p:nvSpPr>
        <p:spPr>
          <a:xfrm>
            <a:off x="257088" y="1683994"/>
            <a:ext cx="11677800" cy="816300"/>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rgbClr val="3F3F3F"/>
                </a:solidFill>
                <a:latin typeface="Open Sans"/>
                <a:ea typeface="Open Sans"/>
                <a:cs typeface="Open Sans"/>
                <a:sym typeface="Open Sans"/>
              </a:rPr>
              <a:t>Pour apprendre comment mener une "revue d'intervention", rendez-vous sur le site Web de Cochrane.  L'inscription est obligatoire mais gratuite.  Le cours offre 10 heures d'apprentissage autodirigé sur la conduite d'un processus complet d'examen systématique pour les auteurs d'examens nouveaux et expérimentés.</a:t>
            </a:r>
            <a:endParaRPr sz="2200" dirty="0">
              <a:solidFill>
                <a:srgbClr val="3F3F3F"/>
              </a:solidFill>
              <a:latin typeface="Open Sans"/>
              <a:ea typeface="Open Sans"/>
              <a:cs typeface="Open Sans"/>
              <a:sym typeface="Open Sans"/>
            </a:endParaRPr>
          </a:p>
        </p:txBody>
      </p:sp>
      <p:pic>
        <p:nvPicPr>
          <p:cNvPr id="373" name="Google Shape;373;p14"/>
          <p:cNvPicPr preferRelativeResize="0"/>
          <p:nvPr/>
        </p:nvPicPr>
        <p:blipFill rotWithShape="1">
          <a:blip r:embed="rId3">
            <a:alphaModFix/>
          </a:blip>
          <a:srcRect/>
          <a:stretch/>
        </p:blipFill>
        <p:spPr>
          <a:xfrm>
            <a:off x="2418443" y="3213847"/>
            <a:ext cx="7080559" cy="342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Clinical Key</a:t>
            </a:r>
            <a:endParaRPr dirty="0">
              <a:solidFill>
                <a:srgbClr val="586F7C"/>
              </a:solidFill>
              <a:latin typeface="Open Sans"/>
              <a:ea typeface="Open Sans"/>
              <a:cs typeface="Open Sans"/>
              <a:sym typeface="Open Sans"/>
            </a:endParaRPr>
          </a:p>
        </p:txBody>
      </p:sp>
      <p:sp>
        <p:nvSpPr>
          <p:cNvPr id="383" name="Google Shape;383;p28"/>
          <p:cNvSpPr txBox="1"/>
          <p:nvPr/>
        </p:nvSpPr>
        <p:spPr>
          <a:xfrm>
            <a:off x="179612" y="1683089"/>
            <a:ext cx="11890467" cy="816429"/>
          </a:xfrm>
          <a:prstGeom prst="rect">
            <a:avLst/>
          </a:prstGeom>
          <a:noFill/>
          <a:ln>
            <a:noFill/>
          </a:ln>
        </p:spPr>
        <p:txBody>
          <a:bodyPr spcFirstLastPara="1" wrap="square" lIns="91425" tIns="45700" rIns="91425" bIns="45700" anchor="t" anchorCtr="0">
            <a:noAutofit/>
          </a:bodyPr>
          <a:lstStyle/>
          <a:p>
            <a:pPr marL="76200" lvl="0">
              <a:spcBef>
                <a:spcPts val="1000"/>
              </a:spcBef>
              <a:buClr>
                <a:schemeClr val="dk1"/>
              </a:buClr>
              <a:buSzPts val="2400"/>
            </a:pPr>
            <a:r>
              <a:rPr lang="fr-FR" sz="2200" dirty="0">
                <a:solidFill>
                  <a:schemeClr val="tx1">
                    <a:lumMod val="75000"/>
                    <a:lumOff val="25000"/>
                  </a:schemeClr>
                </a:solidFill>
                <a:latin typeface="Open Sans"/>
                <a:ea typeface="Open Sans"/>
                <a:cs typeface="Open Sans"/>
                <a:sym typeface="Open Sans"/>
              </a:rPr>
              <a:t>Voir la liste des </a:t>
            </a:r>
            <a:r>
              <a:rPr lang="fr-FR" sz="2200" b="1" dirty="0">
                <a:solidFill>
                  <a:schemeClr val="tx1">
                    <a:lumMod val="75000"/>
                    <a:lumOff val="25000"/>
                  </a:schemeClr>
                </a:solidFill>
                <a:latin typeface="Open Sans"/>
                <a:ea typeface="Open Sans"/>
                <a:cs typeface="Open Sans"/>
                <a:sym typeface="Open Sans"/>
              </a:rPr>
              <a:t>Sources de Référence </a:t>
            </a:r>
            <a:r>
              <a:rPr lang="fr-FR" sz="2200" dirty="0">
                <a:solidFill>
                  <a:schemeClr val="tx1">
                    <a:lumMod val="75000"/>
                    <a:lumOff val="25000"/>
                  </a:schemeClr>
                </a:solidFill>
                <a:latin typeface="Open Sans"/>
                <a:ea typeface="Open Sans"/>
                <a:cs typeface="Open Sans"/>
                <a:sym typeface="Open Sans"/>
              </a:rPr>
              <a:t>du portail de contenu Research4Life/</a:t>
            </a:r>
            <a:r>
              <a:rPr lang="fr-FR" sz="2200" b="1" dirty="0" err="1">
                <a:solidFill>
                  <a:schemeClr val="tx1">
                    <a:lumMod val="75000"/>
                    <a:lumOff val="25000"/>
                  </a:schemeClr>
                </a:solidFill>
                <a:latin typeface="Open Sans"/>
                <a:ea typeface="Open Sans"/>
                <a:cs typeface="Open Sans"/>
                <a:sym typeface="Open Sans"/>
              </a:rPr>
              <a:t>Clinical</a:t>
            </a:r>
            <a:r>
              <a:rPr lang="fr-FR" sz="2200" b="1" dirty="0">
                <a:solidFill>
                  <a:schemeClr val="tx1">
                    <a:lumMod val="75000"/>
                    <a:lumOff val="25000"/>
                  </a:schemeClr>
                </a:solidFill>
                <a:latin typeface="Open Sans"/>
                <a:ea typeface="Open Sans"/>
                <a:cs typeface="Open Sans"/>
                <a:sym typeface="Open Sans"/>
              </a:rPr>
              <a:t> Key</a:t>
            </a:r>
            <a:r>
              <a:rPr lang="fr-FR" sz="2200" dirty="0">
                <a:solidFill>
                  <a:schemeClr val="tx1">
                    <a:lumMod val="75000"/>
                    <a:lumOff val="25000"/>
                  </a:schemeClr>
                </a:solidFill>
                <a:latin typeface="Open Sans"/>
                <a:ea typeface="Open Sans"/>
                <a:cs typeface="Open Sans"/>
                <a:sym typeface="Open Sans"/>
              </a:rPr>
              <a:t>.</a:t>
            </a:r>
            <a:endParaRPr sz="1400" b="1" i="0" u="none" strike="noStrike" cap="none" dirty="0">
              <a:solidFill>
                <a:schemeClr val="tx1">
                  <a:lumMod val="75000"/>
                  <a:lumOff val="25000"/>
                </a:schemeClr>
              </a:solidFill>
              <a:latin typeface="Arial"/>
              <a:ea typeface="Arial"/>
              <a:cs typeface="Arial"/>
              <a:sym typeface="Arial"/>
            </a:endParaRPr>
          </a:p>
        </p:txBody>
      </p:sp>
      <p:graphicFrame>
        <p:nvGraphicFramePr>
          <p:cNvPr id="3" name="Tableau 2">
            <a:extLst>
              <a:ext uri="{FF2B5EF4-FFF2-40B4-BE49-F238E27FC236}">
                <a16:creationId xmlns:a16="http://schemas.microsoft.com/office/drawing/2014/main" id="{2AE62E53-1EFB-4A5A-A44B-09E100557D23}"/>
              </a:ext>
            </a:extLst>
          </p:cNvPr>
          <p:cNvGraphicFramePr>
            <a:graphicFrameLocks noGrp="1"/>
          </p:cNvGraphicFramePr>
          <p:nvPr>
            <p:extLst>
              <p:ext uri="{D42A27DB-BD31-4B8C-83A1-F6EECF244321}">
                <p14:modId xmlns:p14="http://schemas.microsoft.com/office/powerpoint/2010/main" val="1886322299"/>
              </p:ext>
            </p:extLst>
          </p:nvPr>
        </p:nvGraphicFramePr>
        <p:xfrm>
          <a:off x="4788743" y="2410174"/>
          <a:ext cx="7281336" cy="3772919"/>
        </p:xfrm>
        <a:graphic>
          <a:graphicData uri="http://schemas.openxmlformats.org/drawingml/2006/table">
            <a:tbl>
              <a:tblPr firstRow="1" firstCol="1" bandRow="1"/>
              <a:tblGrid>
                <a:gridCol w="1366056">
                  <a:extLst>
                    <a:ext uri="{9D8B030D-6E8A-4147-A177-3AD203B41FA5}">
                      <a16:colId xmlns:a16="http://schemas.microsoft.com/office/drawing/2014/main" val="3225785106"/>
                    </a:ext>
                  </a:extLst>
                </a:gridCol>
                <a:gridCol w="5915280">
                  <a:extLst>
                    <a:ext uri="{9D8B030D-6E8A-4147-A177-3AD203B41FA5}">
                      <a16:colId xmlns:a16="http://schemas.microsoft.com/office/drawing/2014/main" val="3910661059"/>
                    </a:ext>
                  </a:extLst>
                </a:gridCol>
              </a:tblGrid>
              <a:tr h="0">
                <a:tc>
                  <a:txBody>
                    <a:bodyPr/>
                    <a:lstStyle/>
                    <a:p>
                      <a:pPr algn="l">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Service fournisseur</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en-US"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Elsevier</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213736"/>
                  </a:ext>
                </a:extLst>
              </a:tr>
              <a:tr h="0">
                <a:tc>
                  <a:txBody>
                    <a:bodyPr/>
                    <a:lstStyle/>
                    <a:p>
                      <a:pPr algn="l">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Type de service</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Moteur de recherche qui facilite la prise de décision clinique en trouvant et en appliquant les connaissances pertinentes.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872080"/>
                  </a:ext>
                </a:extLst>
              </a:tr>
              <a:tr h="0">
                <a:tc>
                  <a:txBody>
                    <a:bodyPr/>
                    <a:lstStyle/>
                    <a:p>
                      <a:pPr algn="l">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Source des informations</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Livres, revues, monographies de médicaments, directives, documents d'éducation du patient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356781"/>
                  </a:ext>
                </a:extLst>
              </a:tr>
              <a:tr h="0">
                <a:tc>
                  <a:txBody>
                    <a:bodyPr/>
                    <a:lstStyle/>
                    <a:p>
                      <a:pPr algn="l">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Type de documents</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Plus de 600 revues, 1000 livres et 9000 vidéos médicales et procédurales.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972167"/>
                  </a:ext>
                </a:extLst>
              </a:tr>
              <a:tr h="0">
                <a:tc>
                  <a:txBody>
                    <a:bodyPr/>
                    <a:lstStyle/>
                    <a:p>
                      <a:pPr algn="l">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Texte intégral</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Oui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612779"/>
                  </a:ext>
                </a:extLst>
              </a:tr>
              <a:tr h="0">
                <a:tc>
                  <a:txBody>
                    <a:bodyPr/>
                    <a:lstStyle/>
                    <a:p>
                      <a:pPr algn="l">
                        <a:lnSpc>
                          <a:spcPct val="107000"/>
                        </a:lnSpc>
                        <a:spcAft>
                          <a:spcPts val="0"/>
                        </a:spcAft>
                      </a:pPr>
                      <a:r>
                        <a:rPr lang="fr-FR"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Sujet couvert</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Conditions, procédures, médicaments et plus encore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669225"/>
                  </a:ext>
                </a:extLst>
              </a:tr>
              <a:tr h="0">
                <a:tc>
                  <a:txBody>
                    <a:bodyPr/>
                    <a:lstStyle/>
                    <a:p>
                      <a:pPr algn="l">
                        <a:lnSpc>
                          <a:spcPct val="107000"/>
                        </a:lnSpc>
                        <a:spcAft>
                          <a:spcPts val="0"/>
                        </a:spcAft>
                      </a:pPr>
                      <a:r>
                        <a:rPr lang="en-US" sz="16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Données</a:t>
                      </a:r>
                      <a:r>
                        <a:rPr lang="en-US" sz="16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quantitative</a:t>
                      </a:r>
                      <a:endParaRPr lang="fr-FR"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Voir les 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096954"/>
                  </a:ext>
                </a:extLst>
              </a:tr>
            </a:tbl>
          </a:graphicData>
        </a:graphic>
      </p:graphicFrame>
      <p:pic>
        <p:nvPicPr>
          <p:cNvPr id="7" name="Google Shape;382;p28">
            <a:extLst>
              <a:ext uri="{FF2B5EF4-FFF2-40B4-BE49-F238E27FC236}">
                <a16:creationId xmlns:a16="http://schemas.microsoft.com/office/drawing/2014/main" id="{FC60E2E7-012D-4F28-B9FD-99CFFA2357C4}"/>
              </a:ext>
            </a:extLst>
          </p:cNvPr>
          <p:cNvPicPr preferRelativeResize="0"/>
          <p:nvPr/>
        </p:nvPicPr>
        <p:blipFill>
          <a:blip r:embed="rId3">
            <a:alphaModFix/>
          </a:blip>
          <a:stretch>
            <a:fillRect/>
          </a:stretch>
        </p:blipFill>
        <p:spPr>
          <a:xfrm>
            <a:off x="0" y="2200375"/>
            <a:ext cx="4788743" cy="4432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9" name="Google Shape;388;p46">
            <a:extLst>
              <a:ext uri="{FF2B5EF4-FFF2-40B4-BE49-F238E27FC236}">
                <a16:creationId xmlns:a16="http://schemas.microsoft.com/office/drawing/2014/main" id="{814FCC4E-18BA-450A-8772-485E20ADDAC3}"/>
              </a:ext>
            </a:extLst>
          </p:cNvPr>
          <p:cNvPicPr preferRelativeResize="0"/>
          <p:nvPr/>
        </p:nvPicPr>
        <p:blipFill>
          <a:blip r:embed="rId3">
            <a:alphaModFix/>
          </a:blip>
          <a:stretch>
            <a:fillRect/>
          </a:stretch>
        </p:blipFill>
        <p:spPr>
          <a:xfrm>
            <a:off x="4573114" y="2201264"/>
            <a:ext cx="7365708" cy="4100684"/>
          </a:xfrm>
          <a:prstGeom prst="rect">
            <a:avLst/>
          </a:prstGeom>
          <a:noFill/>
          <a:ln>
            <a:noFill/>
          </a:ln>
        </p:spPr>
      </p:pic>
      <p:sp>
        <p:nvSpPr>
          <p:cNvPr id="389" name="Google Shape;389;p46"/>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Recherche dans Clinical key</a:t>
            </a:r>
            <a:endParaRPr dirty="0">
              <a:solidFill>
                <a:srgbClr val="586F7C"/>
              </a:solidFill>
              <a:latin typeface="Open Sans"/>
              <a:ea typeface="Open Sans"/>
              <a:cs typeface="Open Sans"/>
              <a:sym typeface="Open Sans"/>
            </a:endParaRPr>
          </a:p>
        </p:txBody>
      </p:sp>
      <p:sp>
        <p:nvSpPr>
          <p:cNvPr id="390" name="Google Shape;390;p46"/>
          <p:cNvSpPr txBox="1">
            <a:spLocks noGrp="1"/>
          </p:cNvSpPr>
          <p:nvPr>
            <p:ph type="body" idx="1"/>
          </p:nvPr>
        </p:nvSpPr>
        <p:spPr>
          <a:xfrm>
            <a:off x="179614" y="1796143"/>
            <a:ext cx="3988625" cy="3630880"/>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300" dirty="0">
                <a:solidFill>
                  <a:srgbClr val="3F3F3F"/>
                </a:solidFill>
                <a:latin typeface="Open Sans"/>
                <a:ea typeface="Open Sans"/>
                <a:cs typeface="Open Sans"/>
                <a:sym typeface="Open Sans"/>
              </a:rPr>
              <a:t>Dans </a:t>
            </a:r>
            <a:r>
              <a:rPr lang="fr-FR" sz="2300" b="1" dirty="0" err="1">
                <a:solidFill>
                  <a:srgbClr val="3F3F3F"/>
                </a:solidFill>
                <a:latin typeface="Open Sans"/>
                <a:ea typeface="Open Sans"/>
                <a:cs typeface="Open Sans"/>
                <a:sym typeface="Open Sans"/>
              </a:rPr>
              <a:t>Clinical</a:t>
            </a:r>
            <a:r>
              <a:rPr lang="fr-FR" sz="2300" b="1" dirty="0">
                <a:solidFill>
                  <a:srgbClr val="3F3F3F"/>
                </a:solidFill>
                <a:latin typeface="Open Sans"/>
                <a:ea typeface="Open Sans"/>
                <a:cs typeface="Open Sans"/>
                <a:sym typeface="Open Sans"/>
              </a:rPr>
              <a:t> Key</a:t>
            </a:r>
            <a:r>
              <a:rPr lang="fr-FR" sz="2300" dirty="0">
                <a:solidFill>
                  <a:srgbClr val="3F3F3F"/>
                </a:solidFill>
                <a:latin typeface="Open Sans"/>
                <a:ea typeface="Open Sans"/>
                <a:cs typeface="Open Sans"/>
                <a:sym typeface="Open Sans"/>
              </a:rPr>
              <a:t>, effectuez une recherche pour </a:t>
            </a:r>
            <a:r>
              <a:rPr lang="fr-FR" sz="2300" i="1" dirty="0">
                <a:solidFill>
                  <a:srgbClr val="3F3F3F"/>
                </a:solidFill>
                <a:latin typeface="Open Sans"/>
                <a:ea typeface="Open Sans"/>
                <a:cs typeface="Open Sans"/>
                <a:sym typeface="Open Sans"/>
              </a:rPr>
              <a:t>"traitement de la dengue " en anglais </a:t>
            </a:r>
            <a:r>
              <a:rPr lang="en-US" sz="2300" dirty="0">
                <a:solidFill>
                  <a:srgbClr val="3F3F3F"/>
                </a:solidFill>
                <a:latin typeface="Open Sans"/>
                <a:ea typeface="Open Sans"/>
                <a:cs typeface="Open Sans"/>
                <a:sym typeface="Open Sans"/>
              </a:rPr>
              <a:t>“</a:t>
            </a:r>
            <a:r>
              <a:rPr lang="en-US" sz="2300" i="1" dirty="0">
                <a:solidFill>
                  <a:srgbClr val="3F3F3F"/>
                </a:solidFill>
                <a:latin typeface="Open Sans"/>
                <a:ea typeface="Open Sans"/>
                <a:cs typeface="Open Sans"/>
                <a:sym typeface="Open Sans"/>
              </a:rPr>
              <a:t>dengue fever treatment</a:t>
            </a:r>
            <a:r>
              <a:rPr lang="en-US" sz="2300" dirty="0">
                <a:solidFill>
                  <a:srgbClr val="3F3F3F"/>
                </a:solidFill>
                <a:latin typeface="Open Sans"/>
                <a:ea typeface="Open Sans"/>
                <a:cs typeface="Open Sans"/>
                <a:sym typeface="Open Sans"/>
              </a:rPr>
              <a:t>”</a:t>
            </a:r>
            <a:r>
              <a:rPr lang="fr-FR" sz="2300" i="1" dirty="0">
                <a:solidFill>
                  <a:srgbClr val="3F3F3F"/>
                </a:solidFill>
                <a:latin typeface="Open Sans"/>
                <a:ea typeface="Open Sans"/>
                <a:cs typeface="Open Sans"/>
                <a:sym typeface="Open Sans"/>
              </a:rPr>
              <a:t>.</a:t>
            </a:r>
          </a:p>
          <a:p>
            <a:pPr marL="76200" lvl="0" indent="0">
              <a:lnSpc>
                <a:spcPct val="100000"/>
              </a:lnSpc>
              <a:buClr>
                <a:schemeClr val="dk1"/>
              </a:buClr>
              <a:buNone/>
            </a:pPr>
            <a:r>
              <a:rPr lang="fr-FR" sz="2300" dirty="0">
                <a:solidFill>
                  <a:srgbClr val="3F3F3F"/>
                </a:solidFill>
                <a:latin typeface="Open Sans"/>
                <a:ea typeface="Open Sans"/>
                <a:cs typeface="Open Sans"/>
                <a:sym typeface="Open Sans"/>
              </a:rPr>
              <a:t>Notez </a:t>
            </a:r>
            <a:r>
              <a:rPr lang="fr-FR" sz="2300" dirty="0">
                <a:solidFill>
                  <a:schemeClr val="bg2"/>
                </a:solidFill>
                <a:latin typeface="Open Sans"/>
                <a:ea typeface="Open Sans"/>
                <a:cs typeface="Open Sans"/>
                <a:sym typeface="Open Sans"/>
              </a:rPr>
              <a:t>les options pour affiner les résultats de recherche.</a:t>
            </a:r>
            <a:endParaRPr sz="2300" dirty="0">
              <a:solidFill>
                <a:schemeClr val="bg2"/>
              </a:solidFill>
              <a:latin typeface="Open Sans"/>
              <a:ea typeface="Open Sans"/>
              <a:cs typeface="Open Sans"/>
              <a:sym typeface="Open Sans"/>
            </a:endParaRPr>
          </a:p>
        </p:txBody>
      </p:sp>
      <p:sp>
        <p:nvSpPr>
          <p:cNvPr id="393" name="Google Shape;393;p46"/>
          <p:cNvSpPr/>
          <p:nvPr/>
        </p:nvSpPr>
        <p:spPr>
          <a:xfrm>
            <a:off x="6096000" y="2819896"/>
            <a:ext cx="1848592" cy="291439"/>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94" name="Google Shape;394;p46"/>
          <p:cNvSpPr/>
          <p:nvPr/>
        </p:nvSpPr>
        <p:spPr>
          <a:xfrm>
            <a:off x="4573114" y="3111335"/>
            <a:ext cx="1423925" cy="363088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7" name="Google Shape;398;p47">
            <a:extLst>
              <a:ext uri="{FF2B5EF4-FFF2-40B4-BE49-F238E27FC236}">
                <a16:creationId xmlns:a16="http://schemas.microsoft.com/office/drawing/2014/main" id="{94DA1DC6-6BAA-49F7-84C3-0A1E48302FE7}"/>
              </a:ext>
            </a:extLst>
          </p:cNvPr>
          <p:cNvPicPr preferRelativeResize="0"/>
          <p:nvPr/>
        </p:nvPicPr>
        <p:blipFill>
          <a:blip r:embed="rId3">
            <a:alphaModFix/>
          </a:blip>
          <a:stretch>
            <a:fillRect/>
          </a:stretch>
        </p:blipFill>
        <p:spPr>
          <a:xfrm>
            <a:off x="4845325" y="1729825"/>
            <a:ext cx="6417800" cy="4988251"/>
          </a:xfrm>
          <a:prstGeom prst="rect">
            <a:avLst/>
          </a:prstGeom>
          <a:noFill/>
          <a:ln>
            <a:noFill/>
          </a:ln>
        </p:spPr>
      </p:pic>
      <p:sp>
        <p:nvSpPr>
          <p:cNvPr id="400" name="Google Shape;400;p47"/>
          <p:cNvSpPr txBox="1">
            <a:spLocks noGrp="1"/>
          </p:cNvSpPr>
          <p:nvPr>
            <p:ph type="title"/>
          </p:nvPr>
        </p:nvSpPr>
        <p:spPr>
          <a:xfrm>
            <a:off x="0" y="381094"/>
            <a:ext cx="8148320" cy="73317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Résultats</a:t>
            </a:r>
            <a:r>
              <a:rPr lang="en-US" dirty="0">
                <a:solidFill>
                  <a:srgbClr val="586F7C"/>
                </a:solidFill>
                <a:latin typeface="Open Sans"/>
                <a:ea typeface="Open Sans"/>
                <a:cs typeface="Open Sans"/>
                <a:sym typeface="Open Sans"/>
              </a:rPr>
              <a:t> de recherche dans Clinical key</a:t>
            </a:r>
            <a:endParaRPr dirty="0">
              <a:solidFill>
                <a:srgbClr val="777777"/>
              </a:solidFill>
              <a:latin typeface="Open Sans"/>
              <a:ea typeface="Open Sans"/>
              <a:cs typeface="Open Sans"/>
              <a:sym typeface="Open Sans"/>
            </a:endParaRPr>
          </a:p>
        </p:txBody>
      </p:sp>
      <p:sp>
        <p:nvSpPr>
          <p:cNvPr id="401" name="Google Shape;401;p47"/>
          <p:cNvSpPr txBox="1">
            <a:spLocks noGrp="1"/>
          </p:cNvSpPr>
          <p:nvPr>
            <p:ph type="body" idx="1"/>
          </p:nvPr>
        </p:nvSpPr>
        <p:spPr>
          <a:xfrm>
            <a:off x="179614" y="1796143"/>
            <a:ext cx="4665703" cy="4509654"/>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300" dirty="0">
                <a:solidFill>
                  <a:srgbClr val="3F3F3F"/>
                </a:solidFill>
                <a:latin typeface="Open Sans"/>
                <a:ea typeface="Open Sans"/>
                <a:cs typeface="Open Sans"/>
                <a:sym typeface="Open Sans"/>
              </a:rPr>
              <a:t>La recherche "traitement de la dengue«  en anglais </a:t>
            </a:r>
            <a:r>
              <a:rPr lang="en-US" sz="2300" dirty="0">
                <a:solidFill>
                  <a:srgbClr val="3F3F3F"/>
                </a:solidFill>
                <a:latin typeface="Open Sans"/>
                <a:ea typeface="Open Sans"/>
                <a:cs typeface="Open Sans"/>
                <a:sym typeface="Open Sans"/>
              </a:rPr>
              <a:t>“</a:t>
            </a:r>
            <a:r>
              <a:rPr lang="en-US" sz="2300" i="1" dirty="0">
                <a:solidFill>
                  <a:srgbClr val="3F3F3F"/>
                </a:solidFill>
                <a:latin typeface="Open Sans"/>
                <a:ea typeface="Open Sans"/>
                <a:cs typeface="Open Sans"/>
                <a:sym typeface="Open Sans"/>
              </a:rPr>
              <a:t>dengue fever treatment” </a:t>
            </a:r>
            <a:r>
              <a:rPr lang="fr-FR" sz="2300" dirty="0">
                <a:solidFill>
                  <a:srgbClr val="3F3F3F"/>
                </a:solidFill>
                <a:latin typeface="Open Sans"/>
                <a:ea typeface="Open Sans"/>
                <a:cs typeface="Open Sans"/>
                <a:sym typeface="Open Sans"/>
              </a:rPr>
              <a:t>donne lieu à </a:t>
            </a:r>
            <a:r>
              <a:rPr lang="fr-FR" sz="2300" b="1" dirty="0">
                <a:solidFill>
                  <a:schemeClr val="bg2"/>
                </a:solidFill>
                <a:latin typeface="Open Sans"/>
                <a:ea typeface="Open Sans"/>
                <a:cs typeface="Open Sans"/>
                <a:sym typeface="Open Sans"/>
              </a:rPr>
              <a:t>8384 </a:t>
            </a:r>
            <a:r>
              <a:rPr lang="fr-FR" sz="2300" dirty="0">
                <a:solidFill>
                  <a:schemeClr val="bg2"/>
                </a:solidFill>
                <a:latin typeface="Open Sans"/>
                <a:ea typeface="Open Sans"/>
                <a:cs typeface="Open Sans"/>
                <a:sym typeface="Open Sans"/>
              </a:rPr>
              <a:t>citations, dont beaucoup sont des ressources sur la pratique fondée sur des preuves (examens systématiques, méta-analyses, essais contrôlés randomisés).</a:t>
            </a:r>
          </a:p>
          <a:p>
            <a:pPr marL="76200" lvl="0" indent="0">
              <a:lnSpc>
                <a:spcPct val="100000"/>
              </a:lnSpc>
              <a:buClr>
                <a:schemeClr val="dk1"/>
              </a:buClr>
              <a:buNone/>
            </a:pPr>
            <a:r>
              <a:rPr lang="fr-FR" sz="2300" dirty="0">
                <a:solidFill>
                  <a:schemeClr val="bg2"/>
                </a:solidFill>
                <a:latin typeface="Open Sans"/>
                <a:ea typeface="Open Sans"/>
                <a:cs typeface="Open Sans"/>
                <a:sym typeface="Open Sans"/>
              </a:rPr>
              <a:t>Note </a:t>
            </a:r>
            <a:r>
              <a:rPr lang="fr-FR" sz="2300" b="1" dirty="0">
                <a:solidFill>
                  <a:schemeClr val="bg2"/>
                </a:solidFill>
                <a:latin typeface="Open Sans"/>
                <a:ea typeface="Open Sans"/>
                <a:cs typeface="Open Sans"/>
                <a:sym typeface="Open Sans"/>
              </a:rPr>
              <a:t>Filtrer par</a:t>
            </a:r>
            <a:r>
              <a:rPr lang="fr-FR" sz="2300" dirty="0">
                <a:solidFill>
                  <a:schemeClr val="bg2"/>
                </a:solidFill>
                <a:latin typeface="Open Sans"/>
                <a:ea typeface="Open Sans"/>
                <a:cs typeface="Open Sans"/>
                <a:sym typeface="Open Sans"/>
              </a:rPr>
              <a:t> Option. </a:t>
            </a:r>
            <a:endParaRPr sz="2300" dirty="0">
              <a:solidFill>
                <a:schemeClr val="bg2"/>
              </a:solidFill>
              <a:latin typeface="Open Sans"/>
              <a:ea typeface="Open Sans"/>
              <a:cs typeface="Open Sans"/>
              <a:sym typeface="Open Sans"/>
            </a:endParaRPr>
          </a:p>
        </p:txBody>
      </p:sp>
      <p:sp>
        <p:nvSpPr>
          <p:cNvPr id="403" name="Google Shape;403;p47"/>
          <p:cNvSpPr/>
          <p:nvPr/>
        </p:nvSpPr>
        <p:spPr>
          <a:xfrm>
            <a:off x="6853310" y="1820628"/>
            <a:ext cx="1183574" cy="375058"/>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04" name="Google Shape;404;p47"/>
          <p:cNvSpPr/>
          <p:nvPr/>
        </p:nvSpPr>
        <p:spPr>
          <a:xfrm>
            <a:off x="5045847" y="1898012"/>
            <a:ext cx="1606942" cy="4820063"/>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9" name="Google Shape;402;p47">
            <a:extLst>
              <a:ext uri="{FF2B5EF4-FFF2-40B4-BE49-F238E27FC236}">
                <a16:creationId xmlns:a16="http://schemas.microsoft.com/office/drawing/2014/main" id="{CDA6CD64-0785-4799-AA11-8100DD9093F3}"/>
              </a:ext>
            </a:extLst>
          </p:cNvPr>
          <p:cNvSpPr/>
          <p:nvPr/>
        </p:nvSpPr>
        <p:spPr>
          <a:xfrm>
            <a:off x="6891475" y="3701675"/>
            <a:ext cx="2890200" cy="3750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0"/>
          <p:cNvSpPr txBox="1">
            <a:spLocks noGrp="1"/>
          </p:cNvSpPr>
          <p:nvPr>
            <p:ph type="title"/>
          </p:nvPr>
        </p:nvSpPr>
        <p:spPr>
          <a:xfrm>
            <a:off x="0" y="735071"/>
            <a:ext cx="7217229" cy="6824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a:t>
            </a:r>
            <a:endParaRPr>
              <a:solidFill>
                <a:srgbClr val="586F7C"/>
              </a:solidFill>
              <a:latin typeface="Open Sans"/>
              <a:ea typeface="Open Sans"/>
              <a:cs typeface="Open Sans"/>
              <a:sym typeface="Open Sans"/>
            </a:endParaRPr>
          </a:p>
        </p:txBody>
      </p:sp>
      <p:pic>
        <p:nvPicPr>
          <p:cNvPr id="411" name="Google Shape;411;p30" descr="https://lh4.googleusercontent.com/WuRweouqK2ne1G5Mew4tweIzRzEo0XBqnwdF2hcPtc3AosxessW_ajOGR2OJfnHhz5_8rGs0y9tH_tP4dp9venUL0d__zgN4tH9a1uKZRaDVQZ7Yb_iTax2hKIPL68XCEjF7qhI"/>
          <p:cNvPicPr preferRelativeResize="0"/>
          <p:nvPr/>
        </p:nvPicPr>
        <p:blipFill rotWithShape="1">
          <a:blip r:embed="rId3">
            <a:alphaModFix/>
          </a:blip>
          <a:srcRect/>
          <a:stretch/>
        </p:blipFill>
        <p:spPr>
          <a:xfrm>
            <a:off x="0" y="2612572"/>
            <a:ext cx="4561840" cy="2624446"/>
          </a:xfrm>
          <a:prstGeom prst="rect">
            <a:avLst/>
          </a:prstGeom>
          <a:noFill/>
          <a:ln>
            <a:noFill/>
          </a:ln>
        </p:spPr>
      </p:pic>
      <p:sp>
        <p:nvSpPr>
          <p:cNvPr id="413" name="Google Shape;413;p30"/>
          <p:cNvSpPr txBox="1"/>
          <p:nvPr/>
        </p:nvSpPr>
        <p:spPr>
          <a:xfrm>
            <a:off x="179614" y="1683089"/>
            <a:ext cx="11000576" cy="816429"/>
          </a:xfrm>
          <a:prstGeom prst="rect">
            <a:avLst/>
          </a:prstGeom>
          <a:noFill/>
          <a:ln>
            <a:noFill/>
          </a:ln>
        </p:spPr>
        <p:txBody>
          <a:bodyPr spcFirstLastPara="1" wrap="square" lIns="91425" tIns="45700" rIns="91425" bIns="45700" anchor="t" anchorCtr="0">
            <a:noAutofit/>
          </a:bodyPr>
          <a:lstStyle/>
          <a:p>
            <a:pPr marL="76200" lvl="0">
              <a:spcBef>
                <a:spcPts val="1000"/>
              </a:spcBef>
              <a:buClr>
                <a:schemeClr val="dk1"/>
              </a:buClr>
              <a:buSzPts val="2400"/>
            </a:pPr>
            <a:r>
              <a:rPr lang="fr-FR" sz="2200" dirty="0">
                <a:solidFill>
                  <a:schemeClr val="tx1">
                    <a:lumMod val="75000"/>
                    <a:lumOff val="25000"/>
                  </a:schemeClr>
                </a:solidFill>
                <a:latin typeface="Open Sans"/>
                <a:ea typeface="Open Sans"/>
                <a:cs typeface="Open Sans"/>
                <a:sym typeface="Open Sans"/>
              </a:rPr>
              <a:t>Voir la liste des sources de référence du </a:t>
            </a:r>
            <a:r>
              <a:rPr lang="fr-FR" sz="2200" b="1" dirty="0">
                <a:solidFill>
                  <a:schemeClr val="tx1">
                    <a:lumMod val="75000"/>
                    <a:lumOff val="25000"/>
                  </a:schemeClr>
                </a:solidFill>
                <a:latin typeface="Open Sans"/>
                <a:ea typeface="Open Sans"/>
                <a:cs typeface="Open Sans"/>
                <a:sym typeface="Open Sans"/>
              </a:rPr>
              <a:t>Portail de contenu </a:t>
            </a:r>
            <a:r>
              <a:rPr lang="fr-FR" sz="2200" dirty="0">
                <a:solidFill>
                  <a:schemeClr val="tx1">
                    <a:lumMod val="75000"/>
                    <a:lumOff val="25000"/>
                  </a:schemeClr>
                </a:solidFill>
                <a:latin typeface="Open Sans"/>
                <a:ea typeface="Open Sans"/>
                <a:cs typeface="Open Sans"/>
                <a:sym typeface="Open Sans"/>
              </a:rPr>
              <a:t>de Research4Life </a:t>
            </a:r>
            <a:r>
              <a:rPr lang="en-US" sz="2200" b="0" i="0" u="none" strike="noStrike" cap="none" dirty="0">
                <a:solidFill>
                  <a:schemeClr val="tx1">
                    <a:lumMod val="75000"/>
                    <a:lumOff val="25000"/>
                  </a:schemeClr>
                </a:solidFill>
                <a:latin typeface="Open Sans"/>
                <a:ea typeface="Open Sans"/>
                <a:cs typeface="Open Sans"/>
                <a:sym typeface="Open Sans"/>
              </a:rPr>
              <a:t>/ </a:t>
            </a:r>
            <a:r>
              <a:rPr lang="en-US" sz="2200" b="1" i="0" u="none" strike="noStrike" cap="none" dirty="0">
                <a:solidFill>
                  <a:schemeClr val="tx1">
                    <a:lumMod val="75000"/>
                    <a:lumOff val="25000"/>
                  </a:schemeClr>
                </a:solidFill>
                <a:latin typeface="Open Sans"/>
                <a:ea typeface="Open Sans"/>
                <a:cs typeface="Open Sans"/>
                <a:sym typeface="Open Sans"/>
              </a:rPr>
              <a:t>Essential Evidence Plus</a:t>
            </a:r>
            <a:endParaRPr sz="1400" b="1" i="0" u="none" strike="noStrike" cap="none" dirty="0">
              <a:solidFill>
                <a:schemeClr val="tx1">
                  <a:lumMod val="75000"/>
                  <a:lumOff val="25000"/>
                </a:schemeClr>
              </a:solidFill>
              <a:latin typeface="Arial"/>
              <a:ea typeface="Arial"/>
              <a:cs typeface="Arial"/>
              <a:sym typeface="Arial"/>
            </a:endParaRPr>
          </a:p>
        </p:txBody>
      </p:sp>
      <p:graphicFrame>
        <p:nvGraphicFramePr>
          <p:cNvPr id="2" name="Tableau 1">
            <a:extLst>
              <a:ext uri="{FF2B5EF4-FFF2-40B4-BE49-F238E27FC236}">
                <a16:creationId xmlns:a16="http://schemas.microsoft.com/office/drawing/2014/main" id="{81A1CCDC-FB65-4767-8475-3091EC1D0E0C}"/>
              </a:ext>
            </a:extLst>
          </p:cNvPr>
          <p:cNvGraphicFramePr>
            <a:graphicFrameLocks noGrp="1"/>
          </p:cNvGraphicFramePr>
          <p:nvPr>
            <p:extLst>
              <p:ext uri="{D42A27DB-BD31-4B8C-83A1-F6EECF244321}">
                <p14:modId xmlns:p14="http://schemas.microsoft.com/office/powerpoint/2010/main" val="1520159717"/>
              </p:ext>
            </p:extLst>
          </p:nvPr>
        </p:nvGraphicFramePr>
        <p:xfrm>
          <a:off x="4744720" y="2211102"/>
          <a:ext cx="7447280" cy="4294761"/>
        </p:xfrm>
        <a:graphic>
          <a:graphicData uri="http://schemas.openxmlformats.org/drawingml/2006/table">
            <a:tbl>
              <a:tblPr firstRow="1" firstCol="1" bandRow="1"/>
              <a:tblGrid>
                <a:gridCol w="1397188">
                  <a:extLst>
                    <a:ext uri="{9D8B030D-6E8A-4147-A177-3AD203B41FA5}">
                      <a16:colId xmlns:a16="http://schemas.microsoft.com/office/drawing/2014/main" val="1268240699"/>
                    </a:ext>
                  </a:extLst>
                </a:gridCol>
                <a:gridCol w="6050092">
                  <a:extLst>
                    <a:ext uri="{9D8B030D-6E8A-4147-A177-3AD203B41FA5}">
                      <a16:colId xmlns:a16="http://schemas.microsoft.com/office/drawing/2014/main" val="832798368"/>
                    </a:ext>
                  </a:extLst>
                </a:gridCol>
              </a:tblGrid>
              <a:tr h="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Service fournisseur</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en-US"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John Wiley and Sons</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268344"/>
                  </a:ext>
                </a:extLst>
              </a:tr>
              <a:tr h="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Type de service</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Fournir des réponses fondées sur les meilleures preuves aux questions cliniques concernant les symptômes, les maladies, les médicaments et autres régimes de traitement.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953213"/>
                  </a:ext>
                </a:extLst>
              </a:tr>
              <a:tr h="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Source des informations</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Revues systématiques Cochrane, résumés de données orientés vers le patient, outils d'aide à la décision, calculateurs de tests diagnostiques.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935087"/>
                  </a:ext>
                </a:extLst>
              </a:tr>
              <a:tr h="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Type de documents</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Voir ci-dessus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563602"/>
                  </a:ext>
                </a:extLst>
              </a:tr>
              <a:tr h="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Texte intégral</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Oui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228935"/>
                  </a:ext>
                </a:extLst>
              </a:tr>
              <a:tr h="0">
                <a:tc>
                  <a:txBody>
                    <a:bodyPr/>
                    <a:lstStyle/>
                    <a:p>
                      <a:pPr algn="ctr">
                        <a:lnSpc>
                          <a:spcPct val="107000"/>
                        </a:lnSpc>
                        <a:spcAft>
                          <a:spcPts val="0"/>
                        </a:spcAft>
                      </a:pPr>
                      <a:r>
                        <a:rPr lang="fr-FR"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Sujet couvert</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a:effectLst/>
                          <a:latin typeface="Century Gothic" panose="020B0502020202020204" pitchFamily="34" charset="0"/>
                          <a:ea typeface="Century Gothic" panose="020B0502020202020204" pitchFamily="34" charset="0"/>
                          <a:cs typeface="Century Gothic" panose="020B0502020202020204" pitchFamily="34" charset="0"/>
                        </a:rPr>
                        <a:t>Résumés et outils de diagnostic fondés sur des données probantes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844002"/>
                  </a:ext>
                </a:extLst>
              </a:tr>
              <a:tr h="0">
                <a:tc>
                  <a:txBody>
                    <a:bodyPr/>
                    <a:lstStyle/>
                    <a:p>
                      <a:pPr algn="ctr">
                        <a:lnSpc>
                          <a:spcPct val="107000"/>
                        </a:lnSpc>
                        <a:spcAft>
                          <a:spcPts val="0"/>
                        </a:spcAft>
                      </a:pPr>
                      <a:r>
                        <a:rPr lang="en-US" sz="16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Données quantitative</a:t>
                      </a:r>
                      <a:endParaRPr lang="fr-FR"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07000"/>
                        </a:lnSpc>
                        <a:spcAft>
                          <a:spcPts val="0"/>
                        </a:spcAft>
                      </a:pPr>
                      <a:r>
                        <a:rPr lang="fr-FR" sz="1600" dirty="0">
                          <a:effectLst/>
                          <a:latin typeface="Century Gothic" panose="020B0502020202020204" pitchFamily="34" charset="0"/>
                          <a:ea typeface="Century Gothic" panose="020B0502020202020204" pitchFamily="34" charset="0"/>
                          <a:cs typeface="Century Gothic" panose="020B0502020202020204" pitchFamily="34" charset="0"/>
                        </a:rPr>
                        <a:t>Plus de 1000 guides de pratique, 3000 résumés de données probantes, plus de 300 outils d'aide au diagnostic, 1900 calculatrices de tests, 1700 calculatrices d'examens.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203299"/>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8"/>
          <p:cNvSpPr txBox="1">
            <a:spLocks noGrp="1"/>
          </p:cNvSpPr>
          <p:nvPr>
            <p:ph type="title"/>
          </p:nvPr>
        </p:nvSpPr>
        <p:spPr>
          <a:xfrm>
            <a:off x="0" y="719794"/>
            <a:ext cx="7217229" cy="625322"/>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Options Essential Evidence Plus</a:t>
            </a:r>
            <a:endParaRPr dirty="0">
              <a:solidFill>
                <a:srgbClr val="586F7C"/>
              </a:solidFill>
              <a:latin typeface="Open Sans"/>
              <a:ea typeface="Open Sans"/>
              <a:cs typeface="Open Sans"/>
              <a:sym typeface="Open Sans"/>
            </a:endParaRPr>
          </a:p>
        </p:txBody>
      </p:sp>
      <p:sp>
        <p:nvSpPr>
          <p:cNvPr id="420" name="Google Shape;420;p48"/>
          <p:cNvSpPr txBox="1">
            <a:spLocks noGrp="1"/>
          </p:cNvSpPr>
          <p:nvPr>
            <p:ph type="body" idx="1"/>
          </p:nvPr>
        </p:nvSpPr>
        <p:spPr>
          <a:xfrm>
            <a:off x="179615" y="1796143"/>
            <a:ext cx="4582390" cy="816429"/>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rgbClr val="3F3F3F"/>
                </a:solidFill>
                <a:latin typeface="Open Sans"/>
                <a:ea typeface="Open Sans"/>
                <a:cs typeface="Open Sans"/>
                <a:sym typeface="Open Sans"/>
              </a:rPr>
              <a:t>Dans </a:t>
            </a:r>
            <a:r>
              <a:rPr lang="fr-FR" sz="2200" b="1" dirty="0">
                <a:solidFill>
                  <a:srgbClr val="3F3F3F"/>
                </a:solidFill>
                <a:latin typeface="Open Sans"/>
                <a:ea typeface="Open Sans"/>
                <a:cs typeface="Open Sans"/>
                <a:sym typeface="Open Sans"/>
              </a:rPr>
              <a:t>Essential Evidence Plus</a:t>
            </a:r>
            <a:r>
              <a:rPr lang="fr-FR" sz="2200" dirty="0">
                <a:solidFill>
                  <a:srgbClr val="3F3F3F"/>
                </a:solidFill>
                <a:latin typeface="Open Sans"/>
                <a:ea typeface="Open Sans"/>
                <a:cs typeface="Open Sans"/>
                <a:sym typeface="Open Sans"/>
              </a:rPr>
              <a:t>, notez la </a:t>
            </a:r>
            <a:r>
              <a:rPr lang="fr-FR" sz="2200" b="1" dirty="0">
                <a:solidFill>
                  <a:srgbClr val="3F3F3F"/>
                </a:solidFill>
                <a:latin typeface="Open Sans"/>
                <a:ea typeface="Open Sans"/>
                <a:cs typeface="Open Sans"/>
                <a:sym typeface="Open Sans"/>
              </a:rPr>
              <a:t>boîte de recherche par mot-clé</a:t>
            </a:r>
            <a:r>
              <a:rPr lang="fr-FR" sz="2200" dirty="0">
                <a:solidFill>
                  <a:srgbClr val="3F3F3F"/>
                </a:solidFill>
                <a:latin typeface="Open Sans"/>
                <a:ea typeface="Open Sans"/>
                <a:cs typeface="Open Sans"/>
                <a:sym typeface="Open Sans"/>
              </a:rPr>
              <a:t> et aussi l'option pour </a:t>
            </a:r>
            <a:r>
              <a:rPr lang="fr-FR" sz="2200" b="1" dirty="0">
                <a:solidFill>
                  <a:srgbClr val="3F3F3F"/>
                </a:solidFill>
                <a:latin typeface="Open Sans"/>
                <a:ea typeface="Open Sans"/>
                <a:cs typeface="Open Sans"/>
                <a:sym typeface="Open Sans"/>
              </a:rPr>
              <a:t>parcourir nos bases de données et outils interactifs</a:t>
            </a:r>
            <a:r>
              <a:rPr lang="fr-FR" sz="2200" dirty="0">
                <a:solidFill>
                  <a:srgbClr val="3F3F3F"/>
                </a:solidFill>
                <a:latin typeface="Open Sans"/>
                <a:ea typeface="Open Sans"/>
                <a:cs typeface="Open Sans"/>
                <a:sym typeface="Open Sans"/>
              </a:rPr>
              <a:t>, y compris les </a:t>
            </a:r>
            <a:r>
              <a:rPr lang="fr-FR" sz="2200" b="1" dirty="0">
                <a:solidFill>
                  <a:srgbClr val="3F3F3F"/>
                </a:solidFill>
                <a:latin typeface="Open Sans"/>
                <a:ea typeface="Open Sans"/>
                <a:cs typeface="Open Sans"/>
                <a:sym typeface="Open Sans"/>
              </a:rPr>
              <a:t>revues systématiques Cochrane</a:t>
            </a:r>
            <a:r>
              <a:rPr lang="fr-FR" sz="2200" dirty="0">
                <a:solidFill>
                  <a:srgbClr val="3F3F3F"/>
                </a:solidFill>
                <a:latin typeface="Open Sans"/>
                <a:ea typeface="Open Sans"/>
                <a:cs typeface="Open Sans"/>
                <a:sym typeface="Open Sans"/>
              </a:rPr>
              <a:t>.</a:t>
            </a:r>
          </a:p>
          <a:p>
            <a:pPr marL="76200" lvl="0" indent="0">
              <a:lnSpc>
                <a:spcPct val="100000"/>
              </a:lnSpc>
              <a:buClr>
                <a:schemeClr val="dk1"/>
              </a:buClr>
              <a:buNone/>
            </a:pPr>
            <a:r>
              <a:rPr lang="fr-FR" sz="2200" dirty="0">
                <a:solidFill>
                  <a:srgbClr val="3F3F3F"/>
                </a:solidFill>
                <a:latin typeface="Open Sans"/>
                <a:ea typeface="Open Sans"/>
                <a:cs typeface="Open Sans"/>
                <a:sym typeface="Open Sans"/>
              </a:rPr>
              <a:t>Comme pour </a:t>
            </a:r>
            <a:r>
              <a:rPr lang="fr-FR" sz="2200" dirty="0" err="1">
                <a:solidFill>
                  <a:srgbClr val="3F3F3F"/>
                </a:solidFill>
                <a:latin typeface="Open Sans"/>
                <a:ea typeface="Open Sans"/>
                <a:cs typeface="Open Sans"/>
                <a:sym typeface="Open Sans"/>
              </a:rPr>
              <a:t>Clinical</a:t>
            </a:r>
            <a:r>
              <a:rPr lang="fr-FR" sz="2200" dirty="0">
                <a:solidFill>
                  <a:srgbClr val="3F3F3F"/>
                </a:solidFill>
                <a:latin typeface="Open Sans"/>
                <a:ea typeface="Open Sans"/>
                <a:cs typeface="Open Sans"/>
                <a:sym typeface="Open Sans"/>
              </a:rPr>
              <a:t> Key, les résultats de la recherche utiliseront des études de pratiques fondées sur des preuves.</a:t>
            </a:r>
          </a:p>
        </p:txBody>
      </p:sp>
      <p:pic>
        <p:nvPicPr>
          <p:cNvPr id="421" name="Google Shape;421;p48"/>
          <p:cNvPicPr preferRelativeResize="0"/>
          <p:nvPr/>
        </p:nvPicPr>
        <p:blipFill rotWithShape="1">
          <a:blip r:embed="rId3">
            <a:alphaModFix/>
          </a:blip>
          <a:srcRect/>
          <a:stretch/>
        </p:blipFill>
        <p:spPr>
          <a:xfrm>
            <a:off x="4928259" y="1796143"/>
            <a:ext cx="7086641" cy="4082143"/>
          </a:xfrm>
          <a:prstGeom prst="rect">
            <a:avLst/>
          </a:prstGeom>
          <a:noFill/>
          <a:ln>
            <a:noFill/>
          </a:ln>
        </p:spPr>
      </p:pic>
      <p:sp>
        <p:nvSpPr>
          <p:cNvPr id="422" name="Google Shape;422;p48"/>
          <p:cNvSpPr/>
          <p:nvPr/>
        </p:nvSpPr>
        <p:spPr>
          <a:xfrm>
            <a:off x="4928258" y="2698197"/>
            <a:ext cx="4631377" cy="543273"/>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23" name="Google Shape;423;p48"/>
          <p:cNvSpPr/>
          <p:nvPr/>
        </p:nvSpPr>
        <p:spPr>
          <a:xfrm>
            <a:off x="4928258" y="3241471"/>
            <a:ext cx="3728854" cy="144928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31"/>
          <p:cNvPicPr preferRelativeResize="0"/>
          <p:nvPr/>
        </p:nvPicPr>
        <p:blipFill rotWithShape="1">
          <a:blip r:embed="rId3">
            <a:alphaModFix/>
          </a:blip>
          <a:srcRect/>
          <a:stretch/>
        </p:blipFill>
        <p:spPr>
          <a:xfrm>
            <a:off x="8363592" y="4271030"/>
            <a:ext cx="1813350" cy="979626"/>
          </a:xfrm>
          <a:prstGeom prst="rect">
            <a:avLst/>
          </a:prstGeom>
          <a:noFill/>
          <a:ln>
            <a:noFill/>
          </a:ln>
        </p:spPr>
      </p:pic>
      <p:sp>
        <p:nvSpPr>
          <p:cNvPr id="430" name="Google Shape;430;p31"/>
          <p:cNvSpPr txBox="1">
            <a:spLocks noGrp="1"/>
          </p:cNvSpPr>
          <p:nvPr>
            <p:ph type="title"/>
          </p:nvPr>
        </p:nvSpPr>
        <p:spPr>
          <a:xfrm>
            <a:off x="0" y="415880"/>
            <a:ext cx="8595360" cy="707753"/>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Accès au portail de contenu - Bases de données</a:t>
            </a:r>
            <a:endParaRPr dirty="0">
              <a:solidFill>
                <a:srgbClr val="586F7C"/>
              </a:solidFill>
              <a:latin typeface="Open Sans"/>
              <a:ea typeface="Open Sans"/>
              <a:cs typeface="Open Sans"/>
              <a:sym typeface="Open Sans"/>
            </a:endParaRPr>
          </a:p>
        </p:txBody>
      </p:sp>
      <p:sp>
        <p:nvSpPr>
          <p:cNvPr id="431" name="Google Shape;431;p31"/>
          <p:cNvSpPr txBox="1">
            <a:spLocks noGrp="1"/>
          </p:cNvSpPr>
          <p:nvPr>
            <p:ph type="body" idx="1"/>
          </p:nvPr>
        </p:nvSpPr>
        <p:spPr>
          <a:xfrm>
            <a:off x="33909" y="1549941"/>
            <a:ext cx="10880498" cy="629042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800" dirty="0">
                <a:solidFill>
                  <a:srgbClr val="3F3F3F"/>
                </a:solidFill>
                <a:latin typeface="Open Sans"/>
                <a:ea typeface="Open Sans"/>
                <a:cs typeface="Open Sans"/>
                <a:sym typeface="Open Sans"/>
              </a:rPr>
              <a:t>La base de données EBP du Joanna Briggs Institute est accessible à partir de la liste des </a:t>
            </a:r>
            <a:r>
              <a:rPr lang="fr-FR" sz="1800" b="1" dirty="0">
                <a:solidFill>
                  <a:srgbClr val="3F3F3F"/>
                </a:solidFill>
                <a:latin typeface="Open Sans"/>
                <a:ea typeface="Open Sans"/>
                <a:cs typeface="Open Sans"/>
                <a:sym typeface="Open Sans"/>
              </a:rPr>
              <a:t>Bases de données </a:t>
            </a:r>
            <a:r>
              <a:rPr lang="fr-FR" sz="1800" dirty="0">
                <a:solidFill>
                  <a:srgbClr val="3F3F3F"/>
                </a:solidFill>
                <a:latin typeface="Open Sans"/>
                <a:ea typeface="Open Sans"/>
                <a:cs typeface="Open Sans"/>
                <a:sym typeface="Open Sans"/>
              </a:rPr>
              <a:t>du portail de contenu de Research4Life.  </a:t>
            </a:r>
            <a:r>
              <a:rPr lang="fr-FR" sz="1800" dirty="0">
                <a:solidFill>
                  <a:schemeClr val="bg2"/>
                </a:solidFill>
                <a:latin typeface="Open Sans"/>
                <a:ea typeface="Open Sans"/>
                <a:cs typeface="Open Sans"/>
                <a:sym typeface="Open Sans"/>
              </a:rPr>
              <a:t>Cliquez sur J dans la </a:t>
            </a:r>
            <a:r>
              <a:rPr lang="fr-FR" sz="1800" dirty="0" err="1">
                <a:solidFill>
                  <a:schemeClr val="bg2"/>
                </a:solidFill>
                <a:latin typeface="Open Sans"/>
                <a:ea typeface="Open Sans"/>
                <a:cs typeface="Open Sans"/>
                <a:sym typeface="Open Sans"/>
              </a:rPr>
              <a:t>la</a:t>
            </a:r>
            <a:r>
              <a:rPr lang="fr-FR" sz="1800" dirty="0">
                <a:solidFill>
                  <a:schemeClr val="bg2"/>
                </a:solidFill>
                <a:latin typeface="Open Sans"/>
                <a:ea typeface="Open Sans"/>
                <a:cs typeface="Open Sans"/>
                <a:sym typeface="Open Sans"/>
              </a:rPr>
              <a:t> liste de A-Z ou faites défiler la liste jusqu'à la ressource </a:t>
            </a:r>
            <a:r>
              <a:rPr lang="fr-FR" sz="1800" dirty="0" err="1">
                <a:solidFill>
                  <a:schemeClr val="bg2"/>
                </a:solidFill>
                <a:latin typeface="Open Sans"/>
                <a:ea typeface="Open Sans"/>
                <a:cs typeface="Open Sans"/>
                <a:sym typeface="Open Sans"/>
              </a:rPr>
              <a:t>spécific</a:t>
            </a:r>
            <a:r>
              <a:rPr lang="fr-FR" sz="1800" dirty="0">
                <a:solidFill>
                  <a:schemeClr val="bg2"/>
                </a:solidFill>
                <a:latin typeface="Open Sans"/>
                <a:ea typeface="Open Sans"/>
                <a:cs typeface="Open Sans"/>
                <a:sym typeface="Open Sans"/>
              </a:rPr>
              <a:t>.  Cliquez </a:t>
            </a:r>
            <a:r>
              <a:rPr lang="fr-FR" sz="1800" dirty="0">
                <a:solidFill>
                  <a:srgbClr val="3F3F3F"/>
                </a:solidFill>
                <a:latin typeface="Open Sans"/>
                <a:ea typeface="Open Sans"/>
                <a:cs typeface="Open Sans"/>
                <a:sym typeface="Open Sans"/>
              </a:rPr>
              <a:t>pour ouvrir. </a:t>
            </a:r>
            <a:endParaRPr sz="1800" dirty="0"/>
          </a:p>
        </p:txBody>
      </p:sp>
      <p:pic>
        <p:nvPicPr>
          <p:cNvPr id="433" name="Google Shape;433;p31"/>
          <p:cNvPicPr preferRelativeResize="0"/>
          <p:nvPr/>
        </p:nvPicPr>
        <p:blipFill rotWithShape="1">
          <a:blip r:embed="rId4">
            <a:alphaModFix/>
          </a:blip>
          <a:srcRect/>
          <a:stretch/>
        </p:blipFill>
        <p:spPr>
          <a:xfrm>
            <a:off x="10914407" y="4231005"/>
            <a:ext cx="828675" cy="981075"/>
          </a:xfrm>
          <a:prstGeom prst="rect">
            <a:avLst/>
          </a:prstGeom>
          <a:noFill/>
          <a:ln>
            <a:noFill/>
          </a:ln>
        </p:spPr>
      </p:pic>
      <p:pic>
        <p:nvPicPr>
          <p:cNvPr id="434" name="Google Shape;434;p31"/>
          <p:cNvPicPr preferRelativeResize="0"/>
          <p:nvPr/>
        </p:nvPicPr>
        <p:blipFill rotWithShape="1">
          <a:blip r:embed="rId5">
            <a:alphaModFix/>
          </a:blip>
          <a:srcRect/>
          <a:stretch/>
        </p:blipFill>
        <p:spPr>
          <a:xfrm>
            <a:off x="4613791" y="2712029"/>
            <a:ext cx="3472877" cy="4145971"/>
          </a:xfrm>
          <a:prstGeom prst="rect">
            <a:avLst/>
          </a:prstGeom>
          <a:noFill/>
          <a:ln>
            <a:noFill/>
          </a:ln>
        </p:spPr>
      </p:pic>
      <p:pic>
        <p:nvPicPr>
          <p:cNvPr id="436" name="Google Shape;436;p31"/>
          <p:cNvPicPr preferRelativeResize="0"/>
          <p:nvPr/>
        </p:nvPicPr>
        <p:blipFill rotWithShape="1">
          <a:blip r:embed="rId6">
            <a:alphaModFix/>
          </a:blip>
          <a:srcRect/>
          <a:stretch/>
        </p:blipFill>
        <p:spPr>
          <a:xfrm>
            <a:off x="8321263" y="4271030"/>
            <a:ext cx="2081627" cy="1037029"/>
          </a:xfrm>
          <a:prstGeom prst="rect">
            <a:avLst/>
          </a:prstGeom>
          <a:noFill/>
          <a:ln>
            <a:noFill/>
          </a:ln>
        </p:spPr>
      </p:pic>
      <p:sp>
        <p:nvSpPr>
          <p:cNvPr id="437" name="Google Shape;437;p31"/>
          <p:cNvSpPr/>
          <p:nvPr/>
        </p:nvSpPr>
        <p:spPr>
          <a:xfrm>
            <a:off x="8395637" y="4860957"/>
            <a:ext cx="2049581" cy="4471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8" name="Google Shape;438;p31"/>
          <p:cNvCxnSpPr/>
          <p:nvPr/>
        </p:nvCxnSpPr>
        <p:spPr>
          <a:xfrm rot="10800000" flipH="1">
            <a:off x="7543800" y="5088835"/>
            <a:ext cx="777463" cy="1113184"/>
          </a:xfrm>
          <a:prstGeom prst="straightConnector1">
            <a:avLst/>
          </a:prstGeom>
          <a:noFill/>
          <a:ln w="9525" cap="flat" cmpd="sng">
            <a:solidFill>
              <a:srgbClr val="FF0000"/>
            </a:solidFill>
            <a:prstDash val="solid"/>
            <a:round/>
            <a:headEnd type="none" w="sm" len="sm"/>
            <a:tailEnd type="triangle" w="med" len="med"/>
          </a:ln>
        </p:spPr>
      </p:cxnSp>
      <p:pic>
        <p:nvPicPr>
          <p:cNvPr id="12" name="Image 11">
            <a:extLst>
              <a:ext uri="{FF2B5EF4-FFF2-40B4-BE49-F238E27FC236}">
                <a16:creationId xmlns:a16="http://schemas.microsoft.com/office/drawing/2014/main" id="{516194AF-279F-4A66-81D2-2F6477021074}"/>
              </a:ext>
            </a:extLst>
          </p:cNvPr>
          <p:cNvPicPr>
            <a:picLocks noChangeAspect="1"/>
          </p:cNvPicPr>
          <p:nvPr/>
        </p:nvPicPr>
        <p:blipFill>
          <a:blip r:embed="rId7"/>
          <a:stretch>
            <a:fillRect/>
          </a:stretch>
        </p:blipFill>
        <p:spPr>
          <a:xfrm>
            <a:off x="2097968" y="2727243"/>
            <a:ext cx="1501270" cy="2179509"/>
          </a:xfrm>
          <a:prstGeom prst="rect">
            <a:avLst/>
          </a:prstGeom>
        </p:spPr>
      </p:pic>
      <p:sp>
        <p:nvSpPr>
          <p:cNvPr id="13" name="Rectangle 12">
            <a:extLst>
              <a:ext uri="{FF2B5EF4-FFF2-40B4-BE49-F238E27FC236}">
                <a16:creationId xmlns:a16="http://schemas.microsoft.com/office/drawing/2014/main" id="{650B9C7C-FABE-4367-B44A-96FB39019EDD}"/>
              </a:ext>
            </a:extLst>
          </p:cNvPr>
          <p:cNvSpPr/>
          <p:nvPr/>
        </p:nvSpPr>
        <p:spPr>
          <a:xfrm>
            <a:off x="2000610" y="3716869"/>
            <a:ext cx="1438407" cy="290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A261386C-BE39-4072-B6E1-0D6511C1F65C}"/>
              </a:ext>
            </a:extLst>
          </p:cNvPr>
          <p:cNvPicPr>
            <a:picLocks noChangeAspect="1"/>
          </p:cNvPicPr>
          <p:nvPr/>
        </p:nvPicPr>
        <p:blipFill>
          <a:blip r:embed="rId8"/>
          <a:stretch>
            <a:fillRect/>
          </a:stretch>
        </p:blipFill>
        <p:spPr>
          <a:xfrm>
            <a:off x="4688165" y="2528126"/>
            <a:ext cx="1460716" cy="498443"/>
          </a:xfrm>
          <a:prstGeom prst="rect">
            <a:avLst/>
          </a:prstGeom>
        </p:spPr>
      </p:pic>
      <p:cxnSp>
        <p:nvCxnSpPr>
          <p:cNvPr id="435" name="Google Shape;435;p31"/>
          <p:cNvCxnSpPr>
            <a:cxnSpLocks/>
          </p:cNvCxnSpPr>
          <p:nvPr/>
        </p:nvCxnSpPr>
        <p:spPr>
          <a:xfrm flipV="1">
            <a:off x="3501881" y="3129669"/>
            <a:ext cx="3925614" cy="776411"/>
          </a:xfrm>
          <a:prstGeom prst="straightConnector1">
            <a:avLst/>
          </a:prstGeom>
          <a:noFill/>
          <a:ln w="9525" cap="flat" cmpd="sng">
            <a:solidFill>
              <a:srgbClr val="FF0000"/>
            </a:solidFill>
            <a:prstDash val="solid"/>
            <a:round/>
            <a:headEnd type="none" w="sm" len="sm"/>
            <a:tailEnd type="triangle" w="med" len="med"/>
          </a:ln>
        </p:spPr>
      </p:cxnSp>
      <p:pic>
        <p:nvPicPr>
          <p:cNvPr id="14" name="Image 13">
            <a:extLst>
              <a:ext uri="{FF2B5EF4-FFF2-40B4-BE49-F238E27FC236}">
                <a16:creationId xmlns:a16="http://schemas.microsoft.com/office/drawing/2014/main" id="{54467AA8-CB83-4E35-AFA7-0A0237320B4B}"/>
              </a:ext>
            </a:extLst>
          </p:cNvPr>
          <p:cNvPicPr>
            <a:picLocks noChangeAspect="1"/>
          </p:cNvPicPr>
          <p:nvPr/>
        </p:nvPicPr>
        <p:blipFill>
          <a:blip r:embed="rId9"/>
          <a:stretch>
            <a:fillRect/>
          </a:stretch>
        </p:blipFill>
        <p:spPr>
          <a:xfrm>
            <a:off x="6105666" y="2896881"/>
            <a:ext cx="3207301" cy="232788"/>
          </a:xfrm>
          <a:prstGeom prst="rect">
            <a:avLst/>
          </a:prstGeom>
        </p:spPr>
      </p:pic>
      <p:pic>
        <p:nvPicPr>
          <p:cNvPr id="4" name="Image 3">
            <a:extLst>
              <a:ext uri="{FF2B5EF4-FFF2-40B4-BE49-F238E27FC236}">
                <a16:creationId xmlns:a16="http://schemas.microsoft.com/office/drawing/2014/main" id="{66110D39-8088-41BC-B645-8D1CEC840686}"/>
              </a:ext>
            </a:extLst>
          </p:cNvPr>
          <p:cNvPicPr>
            <a:picLocks noChangeAspect="1"/>
          </p:cNvPicPr>
          <p:nvPr/>
        </p:nvPicPr>
        <p:blipFill>
          <a:blip r:embed="rId10"/>
          <a:stretch>
            <a:fillRect/>
          </a:stretch>
        </p:blipFill>
        <p:spPr>
          <a:xfrm>
            <a:off x="4748485" y="2997807"/>
            <a:ext cx="1347515" cy="2327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32"/>
          <p:cNvSpPr txBox="1">
            <a:spLocks noGrp="1"/>
          </p:cNvSpPr>
          <p:nvPr>
            <p:ph type="title"/>
          </p:nvPr>
        </p:nvSpPr>
        <p:spPr>
          <a:xfrm>
            <a:off x="111761" y="339630"/>
            <a:ext cx="7010399" cy="676389"/>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2880"/>
            </a:pPr>
            <a:r>
              <a:rPr lang="fr-FR" sz="3330" dirty="0">
                <a:solidFill>
                  <a:srgbClr val="586F7C"/>
                </a:solidFill>
                <a:latin typeface="Open Sans"/>
                <a:ea typeface="Open Sans"/>
                <a:cs typeface="Open Sans"/>
                <a:sym typeface="Open Sans"/>
              </a:rPr>
              <a:t>Base de données EBP du Joanna Briggs Institute</a:t>
            </a:r>
            <a:endParaRPr dirty="0"/>
          </a:p>
        </p:txBody>
      </p:sp>
      <p:pic>
        <p:nvPicPr>
          <p:cNvPr id="446" name="Google Shape;446;p32"/>
          <p:cNvPicPr preferRelativeResize="0"/>
          <p:nvPr/>
        </p:nvPicPr>
        <p:blipFill rotWithShape="1">
          <a:blip r:embed="rId3">
            <a:alphaModFix/>
          </a:blip>
          <a:srcRect/>
          <a:stretch/>
        </p:blipFill>
        <p:spPr>
          <a:xfrm>
            <a:off x="-2" y="3429000"/>
            <a:ext cx="4287522" cy="2157077"/>
          </a:xfrm>
          <a:prstGeom prst="rect">
            <a:avLst/>
          </a:prstGeom>
          <a:noFill/>
          <a:ln>
            <a:noFill/>
          </a:ln>
        </p:spPr>
      </p:pic>
      <p:sp>
        <p:nvSpPr>
          <p:cNvPr id="448" name="Google Shape;448;p32"/>
          <p:cNvSpPr txBox="1"/>
          <p:nvPr/>
        </p:nvSpPr>
        <p:spPr>
          <a:xfrm>
            <a:off x="-1" y="1757613"/>
            <a:ext cx="11943762" cy="816429"/>
          </a:xfrm>
          <a:prstGeom prst="rect">
            <a:avLst/>
          </a:prstGeom>
          <a:noFill/>
          <a:ln>
            <a:noFill/>
          </a:ln>
        </p:spPr>
        <p:txBody>
          <a:bodyPr spcFirstLastPara="1" wrap="square" lIns="91425" tIns="45700" rIns="91425" bIns="45700" anchor="t" anchorCtr="0">
            <a:noAutofit/>
          </a:bodyPr>
          <a:lstStyle/>
          <a:p>
            <a:pPr marL="76200">
              <a:spcBef>
                <a:spcPts val="1000"/>
              </a:spcBef>
              <a:buClr>
                <a:schemeClr val="dk1"/>
              </a:buClr>
              <a:buSzPts val="2400"/>
            </a:pPr>
            <a:r>
              <a:rPr lang="fr-FR" sz="2000" dirty="0">
                <a:solidFill>
                  <a:srgbClr val="3F3F3F"/>
                </a:solidFill>
                <a:latin typeface="Open Sans"/>
                <a:ea typeface="Open Sans"/>
                <a:cs typeface="Open Sans"/>
                <a:sym typeface="Open Sans"/>
              </a:rPr>
              <a:t>Voir la liste des </a:t>
            </a:r>
            <a:r>
              <a:rPr lang="fr-FR" sz="2000" b="1" dirty="0">
                <a:solidFill>
                  <a:srgbClr val="3F3F3F"/>
                </a:solidFill>
                <a:latin typeface="Open Sans"/>
                <a:ea typeface="Open Sans"/>
                <a:cs typeface="Open Sans"/>
                <a:sym typeface="Open Sans"/>
              </a:rPr>
              <a:t>Bases de données </a:t>
            </a:r>
            <a:r>
              <a:rPr lang="fr-FR" sz="2000" dirty="0">
                <a:solidFill>
                  <a:srgbClr val="3F3F3F"/>
                </a:solidFill>
                <a:latin typeface="Open Sans"/>
                <a:ea typeface="Open Sans"/>
                <a:cs typeface="Open Sans"/>
                <a:sym typeface="Open Sans"/>
              </a:rPr>
              <a:t>du portail de contenu de Research4Life. </a:t>
            </a:r>
            <a:r>
              <a:rPr lang="en-US" sz="2000" b="0" i="0" u="none" strike="noStrike" cap="none" dirty="0">
                <a:solidFill>
                  <a:srgbClr val="3F3F3F"/>
                </a:solidFill>
                <a:latin typeface="Open Sans"/>
                <a:ea typeface="Open Sans"/>
                <a:cs typeface="Open Sans"/>
                <a:sym typeface="Open Sans"/>
              </a:rPr>
              <a:t>/ Base de </a:t>
            </a:r>
            <a:r>
              <a:rPr lang="en-US" sz="2000" b="0" i="0" u="none" strike="noStrike" cap="none" dirty="0" err="1">
                <a:solidFill>
                  <a:srgbClr val="3F3F3F"/>
                </a:solidFill>
                <a:latin typeface="Open Sans"/>
                <a:ea typeface="Open Sans"/>
                <a:cs typeface="Open Sans"/>
                <a:sym typeface="Open Sans"/>
              </a:rPr>
              <a:t>données</a:t>
            </a:r>
            <a:r>
              <a:rPr lang="en-US" sz="2000" b="0" i="0" u="none" strike="noStrike" cap="none"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EDP </a:t>
            </a:r>
            <a:r>
              <a:rPr lang="en-US" sz="2000" b="1"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Joanna Briggs Institute</a:t>
            </a:r>
            <a:endParaRPr sz="2000" b="1" i="0" u="none" strike="noStrike" cap="none" dirty="0">
              <a:solidFill>
                <a:srgbClr val="3F3F3F"/>
              </a:solidFill>
              <a:latin typeface="Open Sans"/>
              <a:ea typeface="Open Sans"/>
              <a:cs typeface="Open Sans"/>
              <a:sym typeface="Open Sans"/>
            </a:endParaRPr>
          </a:p>
          <a:p>
            <a:pPr marL="76200" lvl="0">
              <a:spcBef>
                <a:spcPts val="1000"/>
              </a:spcBef>
              <a:buClr>
                <a:schemeClr val="dk1"/>
              </a:buClr>
              <a:buSzPts val="2400"/>
            </a:pPr>
            <a:r>
              <a:rPr lang="fr-FR" sz="2000" dirty="0">
                <a:solidFill>
                  <a:srgbClr val="3F3F3F"/>
                </a:solidFill>
                <a:latin typeface="Open Sans"/>
                <a:ea typeface="Open Sans"/>
                <a:cs typeface="Open Sans"/>
                <a:sym typeface="Open Sans"/>
              </a:rPr>
              <a:t>La page de recherche de base et un résumé de la base de données s'affichent.</a:t>
            </a:r>
            <a:endParaRPr sz="2000" b="1" i="0" u="none" strike="noStrike" cap="none" dirty="0">
              <a:solidFill>
                <a:srgbClr val="3F3F3F"/>
              </a:solidFill>
              <a:latin typeface="Arial"/>
              <a:ea typeface="Arial"/>
              <a:cs typeface="Arial"/>
              <a:sym typeface="Arial"/>
            </a:endParaRPr>
          </a:p>
        </p:txBody>
      </p:sp>
      <p:graphicFrame>
        <p:nvGraphicFramePr>
          <p:cNvPr id="3" name="Tableau 2">
            <a:extLst>
              <a:ext uri="{FF2B5EF4-FFF2-40B4-BE49-F238E27FC236}">
                <a16:creationId xmlns:a16="http://schemas.microsoft.com/office/drawing/2014/main" id="{D0FED6D6-D620-463F-A7C8-497A43D7304B}"/>
              </a:ext>
            </a:extLst>
          </p:cNvPr>
          <p:cNvGraphicFramePr>
            <a:graphicFrameLocks noGrp="1"/>
          </p:cNvGraphicFramePr>
          <p:nvPr>
            <p:extLst>
              <p:ext uri="{D42A27DB-BD31-4B8C-83A1-F6EECF244321}">
                <p14:modId xmlns:p14="http://schemas.microsoft.com/office/powerpoint/2010/main" val="3952317441"/>
              </p:ext>
            </p:extLst>
          </p:nvPr>
        </p:nvGraphicFramePr>
        <p:xfrm>
          <a:off x="4450081" y="3059819"/>
          <a:ext cx="7620000" cy="3191194"/>
        </p:xfrm>
        <a:graphic>
          <a:graphicData uri="http://schemas.openxmlformats.org/drawingml/2006/table">
            <a:tbl>
              <a:tblPr bandRow="1"/>
              <a:tblGrid>
                <a:gridCol w="1837514">
                  <a:extLst>
                    <a:ext uri="{9D8B030D-6E8A-4147-A177-3AD203B41FA5}">
                      <a16:colId xmlns:a16="http://schemas.microsoft.com/office/drawing/2014/main" val="2691249395"/>
                    </a:ext>
                  </a:extLst>
                </a:gridCol>
                <a:gridCol w="5782486">
                  <a:extLst>
                    <a:ext uri="{9D8B030D-6E8A-4147-A177-3AD203B41FA5}">
                      <a16:colId xmlns:a16="http://schemas.microsoft.com/office/drawing/2014/main" val="3277110376"/>
                    </a:ext>
                  </a:extLst>
                </a:gridCol>
              </a:tblGrid>
              <a:tr h="233045">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DCE4"/>
                    </a:solidFill>
                  </a:tcPr>
                </a:tc>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Joanna Briggs Institute via Walters Kluwer / Ovid </a:t>
                      </a: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55774243"/>
                  </a:ext>
                </a:extLst>
              </a:tr>
              <a:tr h="327681">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DCE4"/>
                    </a:solidFill>
                  </a:tcPr>
                </a:tc>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Base de données : comprend les citations (auteur, titre, type de publication, mots-clés, nœuds de domaine, références)</a:t>
                      </a: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33676802"/>
                  </a:ext>
                </a:extLst>
              </a:tr>
              <a:tr h="132715">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Sources d’information</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DCE4"/>
                    </a:solidFill>
                  </a:tcPr>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Synthèse des données de recherche relatives à la médecine fondée sur les preuves ; voir ci-dessous les sources d'information</a:t>
                      </a: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83115368"/>
                  </a:ext>
                </a:extLst>
              </a:tr>
              <a:tr h="577850">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DCE4"/>
                    </a:solidFill>
                  </a:tcPr>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Analyses documentaires, pratiques et procédures recommandées, fiches d'information, examens systématiques complets et protocoles, fiches d'information pour les consommateurs et rapports techniques.</a:t>
                      </a: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54457259"/>
                  </a:ext>
                </a:extLst>
              </a:tr>
              <a:tr h="120015">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DCE4"/>
                    </a:solidFill>
                  </a:tcPr>
                </a:tc>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50341601"/>
                  </a:ext>
                </a:extLst>
              </a:tr>
              <a:tr h="358775">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Couverture du sujet</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DCE4"/>
                    </a:solidFill>
                  </a:tcPr>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Médecine fondée sur des preuves, avec un accent sur les informations relatives aux soins infirmiers, de 1998 (avec mises à jour) à aujourd'hui : mises à jour hebdomadaires.</a:t>
                      </a: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18770624"/>
                  </a:ext>
                </a:extLst>
              </a:tr>
              <a:tr h="160655">
                <a:tc>
                  <a:txBody>
                    <a:bodyPr/>
                    <a:lstStyle/>
                    <a:p>
                      <a:pPr>
                        <a:lnSpc>
                          <a:spcPct val="107000"/>
                        </a:lnSpc>
                        <a:spcAft>
                          <a:spcPts val="800"/>
                        </a:spcAft>
                      </a:pPr>
                      <a:r>
                        <a:rPr lang="fr-FR" sz="1400">
                          <a:effectLst/>
                          <a:latin typeface="Open Sans" panose="020B0606030504020204" pitchFamily="34" charset="0"/>
                          <a:ea typeface="Open Sans" panose="020B0606030504020204" pitchFamily="34" charset="0"/>
                          <a:cs typeface="Open Sans" panose="020B0606030504020204" pitchFamily="34" charset="0"/>
                        </a:rPr>
                        <a:t>Quantitative data</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80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Plus de 3.000 </a:t>
                      </a:r>
                      <a:r>
                        <a:rPr lang="en-US" sz="1400" dirty="0" err="1">
                          <a:effectLst/>
                          <a:latin typeface="Open Sans" panose="020B0606030504020204" pitchFamily="34" charset="0"/>
                          <a:ea typeface="Open Sans" panose="020B0606030504020204" pitchFamily="34" charset="0"/>
                          <a:cs typeface="Open Sans" panose="020B0606030504020204" pitchFamily="34" charset="0"/>
                        </a:rPr>
                        <a:t>enregistrements</a:t>
                      </a:r>
                      <a:endParaRPr lang="fr-FR"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69728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46770"/>
            <a:ext cx="9613800" cy="8129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grpSp>
        <p:nvGrpSpPr>
          <p:cNvPr id="99" name="Google Shape;99;p3"/>
          <p:cNvGrpSpPr/>
          <p:nvPr/>
        </p:nvGrpSpPr>
        <p:grpSpPr>
          <a:xfrm>
            <a:off x="512123" y="1996793"/>
            <a:ext cx="10813968" cy="4455708"/>
            <a:chOff x="0" y="41817"/>
            <a:chExt cx="10232571" cy="4455708"/>
          </a:xfrm>
        </p:grpSpPr>
        <p:sp>
          <p:nvSpPr>
            <p:cNvPr id="100" name="Google Shape;100;p3"/>
            <p:cNvSpPr/>
            <p:nvPr/>
          </p:nvSpPr>
          <p:spPr>
            <a:xfrm>
              <a:off x="0" y="41817"/>
              <a:ext cx="10074728" cy="1433396"/>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69972" y="111790"/>
              <a:ext cx="10162599" cy="1293450"/>
            </a:xfrm>
            <a:prstGeom prst="rect">
              <a:avLst/>
            </a:prstGeom>
            <a:noFill/>
            <a:ln>
              <a:noFill/>
            </a:ln>
          </p:spPr>
          <p:txBody>
            <a:bodyPr spcFirstLastPara="1" wrap="square" lIns="102850" tIns="102850" rIns="102850" bIns="102850" anchor="ctr" anchorCtr="0">
              <a:noAutofit/>
            </a:bodyPr>
            <a:lstStyle/>
            <a:p>
              <a:pPr lvl="0">
                <a:lnSpc>
                  <a:spcPct val="90000"/>
                </a:lnSpc>
                <a:buSzPts val="2700"/>
              </a:pPr>
              <a:r>
                <a:rPr lang="fr-FR" sz="2700" dirty="0">
                  <a:solidFill>
                    <a:schemeClr val="lt1"/>
                  </a:solidFill>
                  <a:latin typeface="Open Sans"/>
                  <a:ea typeface="Open Sans"/>
                  <a:cs typeface="Open Sans"/>
                  <a:sym typeface="Open Sans"/>
                </a:rPr>
                <a:t>Cette leçon se concentrera sur les concepts de la médecine / pratique fondée sur les preuves et sur les principales ressources EBP disponibles.</a:t>
              </a:r>
              <a:endParaRPr sz="2700" b="0" i="0" u="none" strike="noStrike" cap="none" dirty="0">
                <a:solidFill>
                  <a:schemeClr val="lt1"/>
                </a:solidFill>
                <a:latin typeface="Open Sans"/>
                <a:ea typeface="Open Sans"/>
                <a:cs typeface="Open Sans"/>
                <a:sym typeface="Open Sans"/>
              </a:endParaRPr>
            </a:p>
          </p:txBody>
        </p:sp>
        <p:sp>
          <p:nvSpPr>
            <p:cNvPr id="102" name="Google Shape;102;p3"/>
            <p:cNvSpPr/>
            <p:nvPr/>
          </p:nvSpPr>
          <p:spPr>
            <a:xfrm>
              <a:off x="0" y="1552973"/>
              <a:ext cx="10074728" cy="1433396"/>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69973" y="1622946"/>
              <a:ext cx="9934782" cy="1293450"/>
            </a:xfrm>
            <a:prstGeom prst="rect">
              <a:avLst/>
            </a:prstGeom>
            <a:noFill/>
            <a:ln>
              <a:noFill/>
            </a:ln>
          </p:spPr>
          <p:txBody>
            <a:bodyPr spcFirstLastPara="1" wrap="square" lIns="102850" tIns="102850" rIns="102850" bIns="102850" anchor="ctr" anchorCtr="0">
              <a:noAutofit/>
            </a:bodyPr>
            <a:lstStyle/>
            <a:p>
              <a:pPr lvl="0">
                <a:lnSpc>
                  <a:spcPct val="90000"/>
                </a:lnSpc>
                <a:buSzPts val="2700"/>
              </a:pPr>
              <a:r>
                <a:rPr lang="fr-FR" sz="2700" dirty="0">
                  <a:solidFill>
                    <a:schemeClr val="lt1"/>
                  </a:solidFill>
                  <a:latin typeface="Open Sans"/>
                  <a:ea typeface="Open Sans"/>
                  <a:cs typeface="Open Sans"/>
                  <a:sym typeface="Open Sans"/>
                </a:rPr>
                <a:t>La première partie de la leçon est un aperçu des composantes de l'EBP (revues systématiques, types d'études, hiérarchie des ressources) et du processus EBP en 5 étapes.</a:t>
              </a:r>
              <a:endParaRPr sz="2700" b="0" i="0" u="none" strike="noStrike" cap="none" dirty="0">
                <a:solidFill>
                  <a:schemeClr val="lt1"/>
                </a:solidFill>
                <a:latin typeface="Open Sans"/>
                <a:ea typeface="Open Sans"/>
                <a:cs typeface="Open Sans"/>
                <a:sym typeface="Open Sans"/>
              </a:endParaRPr>
            </a:p>
          </p:txBody>
        </p:sp>
        <p:sp>
          <p:nvSpPr>
            <p:cNvPr id="104" name="Google Shape;104;p3"/>
            <p:cNvSpPr/>
            <p:nvPr/>
          </p:nvSpPr>
          <p:spPr>
            <a:xfrm>
              <a:off x="0" y="3064129"/>
              <a:ext cx="10074728" cy="1433396"/>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69973" y="3134102"/>
              <a:ext cx="9934782" cy="1293450"/>
            </a:xfrm>
            <a:prstGeom prst="rect">
              <a:avLst/>
            </a:prstGeom>
            <a:noFill/>
            <a:ln>
              <a:noFill/>
            </a:ln>
          </p:spPr>
          <p:txBody>
            <a:bodyPr spcFirstLastPara="1" wrap="square" lIns="102850" tIns="102850" rIns="102850" bIns="102850" anchor="ctr" anchorCtr="0">
              <a:noAutofit/>
            </a:bodyPr>
            <a:lstStyle/>
            <a:p>
              <a:pPr lvl="0">
                <a:lnSpc>
                  <a:spcPct val="90000"/>
                </a:lnSpc>
                <a:buSzPts val="2700"/>
              </a:pPr>
              <a:r>
                <a:rPr lang="fr-FR" sz="2700" dirty="0">
                  <a:solidFill>
                    <a:schemeClr val="lt1"/>
                  </a:solidFill>
                  <a:latin typeface="Open Sans"/>
                  <a:ea typeface="Open Sans"/>
                  <a:cs typeface="Open Sans"/>
                  <a:sym typeface="Open Sans"/>
                </a:rPr>
                <a:t>La deuxième partie de la leçon se concentre sur les principales ressources d'information disponibles sur Research4Life, PubMed et Internet.</a:t>
              </a:r>
              <a:endParaRPr sz="27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txBox="1">
            <a:spLocks noGrp="1"/>
          </p:cNvSpPr>
          <p:nvPr>
            <p:ph type="title"/>
          </p:nvPr>
        </p:nvSpPr>
        <p:spPr>
          <a:xfrm>
            <a:off x="0" y="280482"/>
            <a:ext cx="7718961" cy="676389"/>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2880"/>
            </a:pPr>
            <a:r>
              <a:rPr lang="fr-FR" sz="3330" dirty="0">
                <a:solidFill>
                  <a:srgbClr val="586F7C"/>
                </a:solidFill>
                <a:latin typeface="Open Sans"/>
                <a:ea typeface="Open Sans"/>
                <a:cs typeface="Open Sans"/>
                <a:sym typeface="Open Sans"/>
              </a:rPr>
              <a:t>Base de données EBP du Joanna Briggs Institute</a:t>
            </a:r>
            <a:endParaRPr dirty="0"/>
          </a:p>
        </p:txBody>
      </p:sp>
      <p:sp>
        <p:nvSpPr>
          <p:cNvPr id="456" name="Google Shape;456;p33"/>
          <p:cNvSpPr/>
          <p:nvPr/>
        </p:nvSpPr>
        <p:spPr>
          <a:xfrm>
            <a:off x="0" y="1610042"/>
            <a:ext cx="4469080" cy="5262939"/>
          </a:xfrm>
          <a:prstGeom prst="rect">
            <a:avLst/>
          </a:prstGeom>
          <a:noFill/>
          <a:ln>
            <a:noFill/>
          </a:ln>
        </p:spPr>
        <p:txBody>
          <a:bodyPr spcFirstLastPara="1" wrap="square" lIns="91425" tIns="45700" rIns="91425" bIns="45700" anchor="t" anchorCtr="0">
            <a:spAutoFit/>
          </a:bodyPr>
          <a:lstStyle/>
          <a:p>
            <a:pPr marL="76200" lvl="0">
              <a:buSzPts val="2400"/>
            </a:pPr>
            <a:r>
              <a:rPr lang="fr-FR" sz="2400" dirty="0">
                <a:solidFill>
                  <a:srgbClr val="3F3F3F"/>
                </a:solidFill>
                <a:latin typeface="Open Sans"/>
                <a:ea typeface="Open Sans"/>
                <a:cs typeface="Open Sans"/>
                <a:sym typeface="Open Sans"/>
              </a:rPr>
              <a:t>Une fois que le lien vers Joanna Briggs... est cliqué, la page des </a:t>
            </a:r>
            <a:r>
              <a:rPr lang="fr-FR" sz="2400" b="1" dirty="0">
                <a:solidFill>
                  <a:srgbClr val="3F3F3F"/>
                </a:solidFill>
                <a:latin typeface="Open Sans"/>
                <a:ea typeface="Open Sans"/>
                <a:cs typeface="Open Sans"/>
                <a:sym typeface="Open Sans"/>
              </a:rPr>
              <a:t>ressources OVID </a:t>
            </a:r>
            <a:r>
              <a:rPr lang="fr-FR" sz="2400" dirty="0">
                <a:solidFill>
                  <a:srgbClr val="3F3F3F"/>
                </a:solidFill>
                <a:latin typeface="Open Sans"/>
                <a:ea typeface="Open Sans"/>
                <a:cs typeface="Open Sans"/>
                <a:sym typeface="Open Sans"/>
              </a:rPr>
              <a:t>s'ouvre. </a:t>
            </a:r>
            <a:endParaRPr sz="2400" b="0" i="0" u="none" strike="noStrike" cap="none" dirty="0">
              <a:solidFill>
                <a:srgbClr val="3F3F3F"/>
              </a:solidFill>
              <a:latin typeface="Open Sans"/>
              <a:ea typeface="Open Sans"/>
              <a:cs typeface="Open Sans"/>
              <a:sym typeface="Open Sans"/>
            </a:endParaRPr>
          </a:p>
          <a:p>
            <a:pPr marL="76200" lvl="0">
              <a:buSzPts val="2400"/>
            </a:pPr>
            <a:r>
              <a:rPr lang="fr-FR" sz="2400" dirty="0">
                <a:solidFill>
                  <a:srgbClr val="3F3F3F"/>
                </a:solidFill>
                <a:latin typeface="Open Sans"/>
                <a:ea typeface="Open Sans"/>
                <a:cs typeface="Open Sans"/>
                <a:sym typeface="Open Sans"/>
              </a:rPr>
              <a:t>Cochez les cases pour </a:t>
            </a:r>
            <a:r>
              <a:rPr lang="fr-FR" sz="2400" b="1" dirty="0">
                <a:solidFill>
                  <a:schemeClr val="bg2"/>
                </a:solidFill>
                <a:latin typeface="Open Sans"/>
                <a:ea typeface="Open Sans"/>
                <a:cs typeface="Open Sans"/>
                <a:sym typeface="Open Sans"/>
              </a:rPr>
              <a:t>OVID </a:t>
            </a:r>
            <a:r>
              <a:rPr lang="fr-FR" sz="2400" b="1" dirty="0" err="1">
                <a:solidFill>
                  <a:schemeClr val="bg2"/>
                </a:solidFill>
                <a:latin typeface="Open Sans"/>
                <a:ea typeface="Open Sans"/>
                <a:cs typeface="Open Sans"/>
                <a:sym typeface="Open Sans"/>
              </a:rPr>
              <a:t>Subscription</a:t>
            </a:r>
            <a:r>
              <a:rPr lang="fr-FR" sz="2400" b="1" dirty="0">
                <a:solidFill>
                  <a:schemeClr val="bg2"/>
                </a:solidFill>
                <a:latin typeface="Open Sans"/>
                <a:ea typeface="Open Sans"/>
                <a:cs typeface="Open Sans"/>
                <a:sym typeface="Open Sans"/>
              </a:rPr>
              <a:t> </a:t>
            </a:r>
            <a:r>
              <a:rPr lang="fr-FR" sz="2400" b="1" dirty="0" err="1">
                <a:solidFill>
                  <a:schemeClr val="bg2"/>
                </a:solidFill>
                <a:latin typeface="Open Sans"/>
                <a:ea typeface="Open Sans"/>
                <a:cs typeface="Open Sans"/>
                <a:sym typeface="Open Sans"/>
              </a:rPr>
              <a:t>Journals</a:t>
            </a:r>
            <a:r>
              <a:rPr lang="fr-FR" sz="2400" b="1" dirty="0">
                <a:solidFill>
                  <a:schemeClr val="bg2"/>
                </a:solidFill>
                <a:latin typeface="Open Sans"/>
                <a:ea typeface="Open Sans"/>
                <a:cs typeface="Open Sans"/>
                <a:sym typeface="Open Sans"/>
              </a:rPr>
              <a:t> (Full </a:t>
            </a:r>
            <a:r>
              <a:rPr lang="fr-FR" sz="2400" b="1" dirty="0" err="1">
                <a:solidFill>
                  <a:schemeClr val="bg2"/>
                </a:solidFill>
                <a:latin typeface="Open Sans"/>
                <a:ea typeface="Open Sans"/>
                <a:cs typeface="Open Sans"/>
                <a:sym typeface="Open Sans"/>
              </a:rPr>
              <a:t>Text</a:t>
            </a:r>
            <a:r>
              <a:rPr lang="fr-FR" sz="2400" b="1" dirty="0">
                <a:solidFill>
                  <a:schemeClr val="bg2"/>
                </a:solidFill>
                <a:latin typeface="Open Sans"/>
                <a:ea typeface="Open Sans"/>
                <a:cs typeface="Open Sans"/>
                <a:sym typeface="Open Sans"/>
              </a:rPr>
              <a:t>) </a:t>
            </a:r>
            <a:r>
              <a:rPr lang="fr-FR" sz="2400" dirty="0">
                <a:solidFill>
                  <a:schemeClr val="bg2"/>
                </a:solidFill>
                <a:latin typeface="Open Sans"/>
                <a:ea typeface="Open Sans"/>
                <a:cs typeface="Open Sans"/>
                <a:sym typeface="Open Sans"/>
              </a:rPr>
              <a:t>et </a:t>
            </a:r>
            <a:r>
              <a:rPr lang="fr-FR" sz="2400" b="1" dirty="0">
                <a:solidFill>
                  <a:schemeClr val="bg2"/>
                </a:solidFill>
                <a:latin typeface="Open Sans"/>
                <a:ea typeface="Open Sans"/>
                <a:cs typeface="Open Sans"/>
                <a:sym typeface="Open Sans"/>
              </a:rPr>
              <a:t>JBI EBP </a:t>
            </a:r>
            <a:r>
              <a:rPr lang="fr-FR" sz="2400" b="1" dirty="0" err="1">
                <a:solidFill>
                  <a:schemeClr val="bg2"/>
                </a:solidFill>
                <a:latin typeface="Open Sans"/>
                <a:ea typeface="Open Sans"/>
                <a:cs typeface="Open Sans"/>
                <a:sym typeface="Open Sans"/>
              </a:rPr>
              <a:t>Database</a:t>
            </a:r>
            <a:r>
              <a:rPr lang="fr-FR" sz="2400" b="1" dirty="0">
                <a:solidFill>
                  <a:schemeClr val="bg2"/>
                </a:solidFill>
                <a:latin typeface="Open Sans"/>
                <a:ea typeface="Open Sans"/>
                <a:cs typeface="Open Sans"/>
                <a:sym typeface="Open Sans"/>
              </a:rPr>
              <a:t> </a:t>
            </a:r>
            <a:r>
              <a:rPr lang="fr-FR" sz="2400" dirty="0">
                <a:solidFill>
                  <a:schemeClr val="bg2"/>
                </a:solidFill>
                <a:latin typeface="Open Sans"/>
                <a:ea typeface="Open Sans"/>
                <a:cs typeface="Open Sans"/>
                <a:sym typeface="Open Sans"/>
              </a:rPr>
              <a:t>et </a:t>
            </a:r>
            <a:r>
              <a:rPr lang="fr-FR" sz="2400" b="1" dirty="0">
                <a:solidFill>
                  <a:schemeClr val="bg2"/>
                </a:solidFill>
                <a:latin typeface="Open Sans"/>
                <a:ea typeface="Open Sans"/>
                <a:cs typeface="Open Sans"/>
                <a:sym typeface="Open Sans"/>
              </a:rPr>
              <a:t>Continue</a:t>
            </a:r>
            <a:r>
              <a:rPr lang="fr-FR" sz="2400" dirty="0">
                <a:solidFill>
                  <a:schemeClr val="bg2"/>
                </a:solidFill>
                <a:latin typeface="Open Sans"/>
                <a:ea typeface="Open Sans"/>
                <a:cs typeface="Open Sans"/>
                <a:sym typeface="Open Sans"/>
              </a:rPr>
              <a:t>.</a:t>
            </a:r>
          </a:p>
          <a:p>
            <a:pPr marL="762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Open Sans"/>
                <a:ea typeface="Open Sans"/>
                <a:cs typeface="Open Sans"/>
                <a:sym typeface="Open Sans"/>
              </a:rPr>
              <a:t> </a:t>
            </a:r>
            <a:endParaRPr sz="2400" b="0" i="0" u="none" strike="noStrike" cap="none" dirty="0">
              <a:solidFill>
                <a:srgbClr val="3F3F3F"/>
              </a:solidFill>
              <a:latin typeface="Open Sans"/>
              <a:ea typeface="Open Sans"/>
              <a:cs typeface="Open Sans"/>
              <a:sym typeface="Open Sans"/>
            </a:endParaRPr>
          </a:p>
          <a:p>
            <a:pPr marL="76200" lvl="0">
              <a:buSzPts val="2400"/>
            </a:pPr>
            <a:r>
              <a:rPr lang="fr-FR" sz="2400" dirty="0">
                <a:solidFill>
                  <a:srgbClr val="3F3F3F"/>
                </a:solidFill>
                <a:latin typeface="Open Sans"/>
                <a:ea typeface="Open Sans"/>
                <a:cs typeface="Open Sans"/>
                <a:sym typeface="Open Sans"/>
              </a:rPr>
              <a:t>L'utilisateur aura accès à la base de données et aux ressources en texte intégral liées aux résultats de la recherche.</a:t>
            </a:r>
            <a:endParaRPr sz="2400" b="0" i="0" u="none" strike="noStrike" cap="none" dirty="0">
              <a:solidFill>
                <a:srgbClr val="3F3F3F"/>
              </a:solidFill>
              <a:latin typeface="Open Sans"/>
              <a:ea typeface="Open Sans"/>
              <a:cs typeface="Open Sans"/>
              <a:sym typeface="Open Sans"/>
            </a:endParaRPr>
          </a:p>
        </p:txBody>
      </p:sp>
      <p:pic>
        <p:nvPicPr>
          <p:cNvPr id="6" name="Google Shape;455;p33">
            <a:extLst>
              <a:ext uri="{FF2B5EF4-FFF2-40B4-BE49-F238E27FC236}">
                <a16:creationId xmlns:a16="http://schemas.microsoft.com/office/drawing/2014/main" id="{C97D9716-8583-4A38-866E-30FF0B7C7CC4}"/>
              </a:ext>
            </a:extLst>
          </p:cNvPr>
          <p:cNvPicPr preferRelativeResize="0"/>
          <p:nvPr/>
        </p:nvPicPr>
        <p:blipFill>
          <a:blip r:embed="rId3">
            <a:alphaModFix/>
          </a:blip>
          <a:stretch>
            <a:fillRect/>
          </a:stretch>
        </p:blipFill>
        <p:spPr>
          <a:xfrm>
            <a:off x="4792853" y="2450511"/>
            <a:ext cx="7196446" cy="2620153"/>
          </a:xfrm>
          <a:prstGeom prst="rect">
            <a:avLst/>
          </a:prstGeom>
          <a:noFill/>
          <a:ln>
            <a:noFill/>
          </a:ln>
        </p:spPr>
      </p:pic>
      <p:pic>
        <p:nvPicPr>
          <p:cNvPr id="7" name="Google Shape;456;p33">
            <a:extLst>
              <a:ext uri="{FF2B5EF4-FFF2-40B4-BE49-F238E27FC236}">
                <a16:creationId xmlns:a16="http://schemas.microsoft.com/office/drawing/2014/main" id="{127172EE-1142-42D2-9518-33CE5B659D72}"/>
              </a:ext>
            </a:extLst>
          </p:cNvPr>
          <p:cNvPicPr preferRelativeResize="0"/>
          <p:nvPr/>
        </p:nvPicPr>
        <p:blipFill>
          <a:blip r:embed="rId4">
            <a:alphaModFix/>
          </a:blip>
          <a:stretch>
            <a:fillRect/>
          </a:stretch>
        </p:blipFill>
        <p:spPr>
          <a:xfrm>
            <a:off x="4994050" y="5407232"/>
            <a:ext cx="3884325" cy="744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7" name="Google Shape;462;p35">
            <a:extLst>
              <a:ext uri="{FF2B5EF4-FFF2-40B4-BE49-F238E27FC236}">
                <a16:creationId xmlns:a16="http://schemas.microsoft.com/office/drawing/2014/main" id="{8FBE81A5-C488-46F2-9B2F-B04A991FF0D9}"/>
              </a:ext>
            </a:extLst>
          </p:cNvPr>
          <p:cNvPicPr preferRelativeResize="0"/>
          <p:nvPr/>
        </p:nvPicPr>
        <p:blipFill>
          <a:blip r:embed="rId3">
            <a:alphaModFix/>
          </a:blip>
          <a:stretch>
            <a:fillRect/>
          </a:stretch>
        </p:blipFill>
        <p:spPr>
          <a:xfrm>
            <a:off x="4476997" y="1989776"/>
            <a:ext cx="7217229" cy="4608150"/>
          </a:xfrm>
          <a:prstGeom prst="rect">
            <a:avLst/>
          </a:prstGeom>
          <a:noFill/>
          <a:ln>
            <a:noFill/>
          </a:ln>
        </p:spPr>
      </p:pic>
      <p:sp>
        <p:nvSpPr>
          <p:cNvPr id="463" name="Google Shape;463;p35"/>
          <p:cNvSpPr txBox="1">
            <a:spLocks noGrp="1"/>
          </p:cNvSpPr>
          <p:nvPr>
            <p:ph type="title"/>
          </p:nvPr>
        </p:nvSpPr>
        <p:spPr>
          <a:xfrm>
            <a:off x="120072" y="260074"/>
            <a:ext cx="7217229" cy="568172"/>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330" dirty="0">
                <a:solidFill>
                  <a:srgbClr val="586F7C"/>
                </a:solidFill>
                <a:latin typeface="Open Sans"/>
                <a:ea typeface="Open Sans"/>
                <a:cs typeface="Open Sans"/>
                <a:sym typeface="Open Sans"/>
              </a:rPr>
              <a:t>Recherche dans la base de données de Joanna Briggs</a:t>
            </a:r>
            <a:endParaRPr sz="3330" dirty="0">
              <a:solidFill>
                <a:srgbClr val="586F7C"/>
              </a:solidFill>
              <a:latin typeface="Open Sans"/>
              <a:ea typeface="Open Sans"/>
              <a:cs typeface="Open Sans"/>
              <a:sym typeface="Open Sans"/>
            </a:endParaRPr>
          </a:p>
        </p:txBody>
      </p:sp>
      <p:sp>
        <p:nvSpPr>
          <p:cNvPr id="464" name="Google Shape;464;p35"/>
          <p:cNvSpPr txBox="1">
            <a:spLocks noGrp="1"/>
          </p:cNvSpPr>
          <p:nvPr>
            <p:ph type="body" idx="1"/>
          </p:nvPr>
        </p:nvSpPr>
        <p:spPr>
          <a:xfrm>
            <a:off x="1" y="2333353"/>
            <a:ext cx="4476996" cy="2222881"/>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dirty="0"/>
              <a:t>Recherchez « </a:t>
            </a:r>
            <a:r>
              <a:rPr lang="fr-FR" dirty="0" err="1"/>
              <a:t>ebola</a:t>
            </a:r>
            <a:r>
              <a:rPr lang="fr-FR" dirty="0"/>
              <a:t> </a:t>
            </a:r>
            <a:r>
              <a:rPr lang="fr-FR" dirty="0" err="1"/>
              <a:t>treatment</a:t>
            </a:r>
            <a:r>
              <a:rPr lang="en-US" i="1" dirty="0">
                <a:solidFill>
                  <a:srgbClr val="3F3F3F"/>
                </a:solidFill>
                <a:latin typeface="Open Sans"/>
                <a:ea typeface="Open Sans"/>
                <a:cs typeface="Open Sans"/>
                <a:sym typeface="Open Sans"/>
              </a:rPr>
              <a:t>”. </a:t>
            </a:r>
          </a:p>
          <a:p>
            <a:pPr marL="76200" indent="0">
              <a:lnSpc>
                <a:spcPct val="100000"/>
              </a:lnSpc>
              <a:buClr>
                <a:schemeClr val="dk1"/>
              </a:buClr>
              <a:buNone/>
            </a:pPr>
            <a:r>
              <a:rPr lang="fr-FR" dirty="0">
                <a:solidFill>
                  <a:schemeClr val="bg2"/>
                </a:solidFill>
                <a:latin typeface="Open Sans"/>
                <a:ea typeface="Open Sans"/>
                <a:cs typeface="Open Sans"/>
                <a:sym typeface="Open Sans"/>
              </a:rPr>
              <a:t>Cliquez sur la flèche « </a:t>
            </a:r>
            <a:r>
              <a:rPr lang="fr-FR" b="1" dirty="0">
                <a:solidFill>
                  <a:schemeClr val="bg2"/>
                </a:solidFill>
                <a:latin typeface="Open Sans"/>
                <a:ea typeface="Open Sans"/>
                <a:cs typeface="Open Sans"/>
                <a:sym typeface="Open Sans"/>
              </a:rPr>
              <a:t>Limits »</a:t>
            </a:r>
            <a:r>
              <a:rPr lang="fr-FR" dirty="0">
                <a:solidFill>
                  <a:schemeClr val="bg2"/>
                </a:solidFill>
                <a:latin typeface="Open Sans"/>
                <a:ea typeface="Open Sans"/>
                <a:cs typeface="Open Sans"/>
                <a:sym typeface="Open Sans"/>
              </a:rPr>
              <a:t> pour afficher les options. </a:t>
            </a:r>
            <a:endParaRPr dirty="0">
              <a:solidFill>
                <a:schemeClr val="bg2"/>
              </a:solidFill>
            </a:endParaRPr>
          </a:p>
        </p:txBody>
      </p:sp>
      <p:sp>
        <p:nvSpPr>
          <p:cNvPr id="466" name="Google Shape;466;p35"/>
          <p:cNvSpPr/>
          <p:nvPr/>
        </p:nvSpPr>
        <p:spPr>
          <a:xfrm>
            <a:off x="4592398" y="5434456"/>
            <a:ext cx="1503602"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8" name="Google Shape;466;p35">
            <a:extLst>
              <a:ext uri="{FF2B5EF4-FFF2-40B4-BE49-F238E27FC236}">
                <a16:creationId xmlns:a16="http://schemas.microsoft.com/office/drawing/2014/main" id="{B6AD70DC-9526-4CD3-8410-54989335DF67}"/>
              </a:ext>
            </a:extLst>
          </p:cNvPr>
          <p:cNvSpPr/>
          <p:nvPr/>
        </p:nvSpPr>
        <p:spPr>
          <a:xfrm>
            <a:off x="4481736" y="6215246"/>
            <a:ext cx="1503602"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g1935f35cc86_0_10"/>
          <p:cNvPicPr preferRelativeResize="0"/>
          <p:nvPr/>
        </p:nvPicPr>
        <p:blipFill>
          <a:blip r:embed="rId3">
            <a:alphaModFix/>
          </a:blip>
          <a:stretch>
            <a:fillRect/>
          </a:stretch>
        </p:blipFill>
        <p:spPr>
          <a:xfrm>
            <a:off x="1192000" y="3034100"/>
            <a:ext cx="9613799" cy="2727794"/>
          </a:xfrm>
          <a:prstGeom prst="rect">
            <a:avLst/>
          </a:prstGeom>
          <a:noFill/>
          <a:ln>
            <a:noFill/>
          </a:ln>
        </p:spPr>
      </p:pic>
      <p:sp>
        <p:nvSpPr>
          <p:cNvPr id="473" name="Google Shape;473;g1935f35cc86_0_10"/>
          <p:cNvSpPr txBox="1">
            <a:spLocks noGrp="1"/>
          </p:cNvSpPr>
          <p:nvPr>
            <p:ph type="title"/>
          </p:nvPr>
        </p:nvSpPr>
        <p:spPr>
          <a:xfrm>
            <a:off x="0" y="589752"/>
            <a:ext cx="9613800" cy="920400"/>
          </a:xfrm>
          <a:prstGeom prst="rect">
            <a:avLst/>
          </a:prstGeom>
        </p:spPr>
        <p:txBody>
          <a:bodyPr spcFirstLastPara="1" wrap="square" lIns="91425" tIns="45700" rIns="91425" bIns="45700" anchor="ctr" anchorCtr="0">
            <a:noAutofit/>
          </a:bodyPr>
          <a:lstStyle/>
          <a:p>
            <a:pPr lvl="0"/>
            <a:r>
              <a:rPr lang="fr-FR" sz="3400" dirty="0">
                <a:solidFill>
                  <a:schemeClr val="bg2"/>
                </a:solidFill>
              </a:rPr>
              <a:t>Affichage des résultats de la recherche</a:t>
            </a:r>
            <a:endParaRPr sz="3400" dirty="0">
              <a:solidFill>
                <a:schemeClr val="bg2"/>
              </a:solidFill>
            </a:endParaRPr>
          </a:p>
        </p:txBody>
      </p:sp>
      <p:sp>
        <p:nvSpPr>
          <p:cNvPr id="474" name="Google Shape;474;g1935f35cc86_0_10"/>
          <p:cNvSpPr txBox="1">
            <a:spLocks noGrp="1"/>
          </p:cNvSpPr>
          <p:nvPr>
            <p:ph type="body" idx="1"/>
          </p:nvPr>
        </p:nvSpPr>
        <p:spPr>
          <a:xfrm>
            <a:off x="331076" y="1588765"/>
            <a:ext cx="10047349" cy="1562398"/>
          </a:xfrm>
          <a:prstGeom prst="rect">
            <a:avLst/>
          </a:prstGeom>
        </p:spPr>
        <p:txBody>
          <a:bodyPr spcFirstLastPara="1" wrap="square" lIns="91425" tIns="45700" rIns="91425" bIns="45700" anchor="t" anchorCtr="0">
            <a:noAutofit/>
          </a:bodyPr>
          <a:lstStyle/>
          <a:p>
            <a:pPr marL="0" lvl="0" indent="0">
              <a:buNone/>
            </a:pPr>
            <a:r>
              <a:rPr lang="fr-FR" dirty="0">
                <a:solidFill>
                  <a:schemeClr val="bg2"/>
                </a:solidFill>
                <a:latin typeface="Open Sans"/>
                <a:ea typeface="Open Sans"/>
                <a:cs typeface="Open Sans"/>
                <a:sym typeface="Open Sans"/>
              </a:rPr>
              <a:t>Cette diapositive présente la partie supérieure des résultats de la </a:t>
            </a:r>
            <a:r>
              <a:rPr lang="fr-FR" b="1" dirty="0">
                <a:solidFill>
                  <a:schemeClr val="bg2"/>
                </a:solidFill>
                <a:latin typeface="Open Sans"/>
                <a:ea typeface="Open Sans"/>
                <a:cs typeface="Open Sans"/>
                <a:sym typeface="Open Sans"/>
              </a:rPr>
              <a:t>Recherche</a:t>
            </a:r>
            <a:r>
              <a:rPr lang="fr-FR" dirty="0">
                <a:solidFill>
                  <a:schemeClr val="bg2"/>
                </a:solidFill>
                <a:latin typeface="Open Sans"/>
                <a:ea typeface="Open Sans"/>
                <a:cs typeface="Open Sans"/>
                <a:sym typeface="Open Sans"/>
              </a:rPr>
              <a:t> ; dans </a:t>
            </a:r>
            <a:r>
              <a:rPr lang="fr-FR" b="1" dirty="0">
                <a:solidFill>
                  <a:schemeClr val="bg2"/>
                </a:solidFill>
                <a:latin typeface="Open Sans"/>
                <a:ea typeface="Open Sans"/>
                <a:cs typeface="Open Sans"/>
                <a:sym typeface="Open Sans"/>
              </a:rPr>
              <a:t>Recherches</a:t>
            </a:r>
            <a:r>
              <a:rPr lang="fr-FR" dirty="0">
                <a:solidFill>
                  <a:schemeClr val="bg2"/>
                </a:solidFill>
                <a:latin typeface="Open Sans"/>
                <a:ea typeface="Open Sans"/>
                <a:cs typeface="Open Sans"/>
                <a:sym typeface="Open Sans"/>
              </a:rPr>
              <a:t>, le traitement de </a:t>
            </a:r>
            <a:r>
              <a:rPr lang="fr-FR" dirty="0" err="1">
                <a:solidFill>
                  <a:schemeClr val="bg2"/>
                </a:solidFill>
                <a:latin typeface="Open Sans"/>
                <a:ea typeface="Open Sans"/>
                <a:cs typeface="Open Sans"/>
                <a:sym typeface="Open Sans"/>
              </a:rPr>
              <a:t>l'ébola</a:t>
            </a:r>
            <a:r>
              <a:rPr lang="fr-FR" dirty="0">
                <a:solidFill>
                  <a:schemeClr val="bg2"/>
                </a:solidFill>
                <a:latin typeface="Open Sans"/>
                <a:ea typeface="Open Sans"/>
                <a:cs typeface="Open Sans"/>
                <a:sym typeface="Open Sans"/>
              </a:rPr>
              <a:t> (</a:t>
            </a:r>
            <a:r>
              <a:rPr lang="en-US" i="1" dirty="0" err="1">
                <a:solidFill>
                  <a:schemeClr val="bg2"/>
                </a:solidFill>
                <a:latin typeface="Open Sans"/>
                <a:ea typeface="Open Sans"/>
                <a:cs typeface="Open Sans"/>
                <a:sym typeface="Open Sans"/>
              </a:rPr>
              <a:t>ebola</a:t>
            </a:r>
            <a:r>
              <a:rPr lang="en-US" i="1" dirty="0">
                <a:solidFill>
                  <a:schemeClr val="bg2"/>
                </a:solidFill>
                <a:latin typeface="Open Sans"/>
                <a:ea typeface="Open Sans"/>
                <a:cs typeface="Open Sans"/>
                <a:sym typeface="Open Sans"/>
              </a:rPr>
              <a:t> treatment</a:t>
            </a:r>
            <a:r>
              <a:rPr lang="en-US" b="1" dirty="0">
                <a:solidFill>
                  <a:schemeClr val="bg2"/>
                </a:solidFill>
                <a:latin typeface="Open Sans"/>
                <a:ea typeface="Open Sans"/>
                <a:cs typeface="Open Sans"/>
                <a:sym typeface="Open Sans"/>
              </a:rPr>
              <a:t> ) </a:t>
            </a:r>
            <a:r>
              <a:rPr lang="fr-FR" dirty="0">
                <a:solidFill>
                  <a:schemeClr val="bg2"/>
                </a:solidFill>
                <a:latin typeface="Open Sans"/>
                <a:ea typeface="Open Sans"/>
                <a:cs typeface="Open Sans"/>
                <a:sym typeface="Open Sans"/>
              </a:rPr>
              <a:t>est le premier (#1) résultat.  Pour afficher les </a:t>
            </a:r>
            <a:r>
              <a:rPr lang="fr-FR" b="1" dirty="0">
                <a:solidFill>
                  <a:schemeClr val="bg2"/>
                </a:solidFill>
                <a:latin typeface="Open Sans"/>
                <a:ea typeface="Open Sans"/>
                <a:cs typeface="Open Sans"/>
                <a:sym typeface="Open Sans"/>
              </a:rPr>
              <a:t>80</a:t>
            </a:r>
            <a:r>
              <a:rPr lang="fr-FR" dirty="0">
                <a:solidFill>
                  <a:schemeClr val="bg2"/>
                </a:solidFill>
                <a:latin typeface="Open Sans"/>
                <a:ea typeface="Open Sans"/>
                <a:cs typeface="Open Sans"/>
                <a:sym typeface="Open Sans"/>
              </a:rPr>
              <a:t> résultats de la recherche, faites défiler la page vers le bas. </a:t>
            </a:r>
          </a:p>
        </p:txBody>
      </p:sp>
      <p:sp>
        <p:nvSpPr>
          <p:cNvPr id="475" name="Google Shape;475;g1935f35cc86_0_10"/>
          <p:cNvSpPr/>
          <p:nvPr/>
        </p:nvSpPr>
        <p:spPr>
          <a:xfrm>
            <a:off x="1630275" y="3979950"/>
            <a:ext cx="4026000" cy="4002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76" name="Google Shape;476;g1935f35cc86_0_10"/>
          <p:cNvSpPr/>
          <p:nvPr/>
        </p:nvSpPr>
        <p:spPr>
          <a:xfrm>
            <a:off x="1289100" y="5462200"/>
            <a:ext cx="1030500" cy="2997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36"/>
          <p:cNvPicPr preferRelativeResize="0"/>
          <p:nvPr/>
        </p:nvPicPr>
        <p:blipFill>
          <a:blip r:embed="rId3">
            <a:alphaModFix/>
          </a:blip>
          <a:stretch>
            <a:fillRect/>
          </a:stretch>
        </p:blipFill>
        <p:spPr>
          <a:xfrm>
            <a:off x="4159100" y="1721651"/>
            <a:ext cx="7394485" cy="5052024"/>
          </a:xfrm>
          <a:prstGeom prst="rect">
            <a:avLst/>
          </a:prstGeom>
          <a:noFill/>
          <a:ln>
            <a:noFill/>
          </a:ln>
        </p:spPr>
      </p:pic>
      <p:sp>
        <p:nvSpPr>
          <p:cNvPr id="483" name="Google Shape;483;p36"/>
          <p:cNvSpPr txBox="1">
            <a:spLocks noGrp="1"/>
          </p:cNvSpPr>
          <p:nvPr>
            <p:ph type="title"/>
          </p:nvPr>
        </p:nvSpPr>
        <p:spPr>
          <a:xfrm>
            <a:off x="115195" y="367663"/>
            <a:ext cx="769521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chemeClr val="bg2"/>
                </a:solidFill>
              </a:rPr>
              <a:t>Affichage des résultats de la recherche (suite)</a:t>
            </a:r>
            <a:endParaRPr sz="3330" dirty="0">
              <a:solidFill>
                <a:schemeClr val="bg2"/>
              </a:solidFill>
              <a:latin typeface="Open Sans"/>
              <a:ea typeface="Open Sans"/>
              <a:cs typeface="Open Sans"/>
              <a:sym typeface="Open Sans"/>
            </a:endParaRPr>
          </a:p>
        </p:txBody>
      </p:sp>
      <p:sp>
        <p:nvSpPr>
          <p:cNvPr id="484" name="Google Shape;484;p36"/>
          <p:cNvSpPr txBox="1">
            <a:spLocks noGrp="1"/>
          </p:cNvSpPr>
          <p:nvPr>
            <p:ph type="body" idx="1"/>
          </p:nvPr>
        </p:nvSpPr>
        <p:spPr>
          <a:xfrm>
            <a:off x="206800" y="1907875"/>
            <a:ext cx="3756000" cy="4441500"/>
          </a:xfrm>
          <a:prstGeom prst="rect">
            <a:avLst/>
          </a:prstGeom>
          <a:noFill/>
          <a:ln>
            <a:noFill/>
          </a:ln>
        </p:spPr>
        <p:txBody>
          <a:bodyPr spcFirstLastPara="1" wrap="square" lIns="91425" tIns="45700" rIns="91425" bIns="45700" anchor="t" anchorCtr="0">
            <a:noAutofit/>
          </a:bodyPr>
          <a:lstStyle/>
          <a:p>
            <a:pPr marL="76200" lvl="0" indent="0">
              <a:buNone/>
            </a:pPr>
            <a:r>
              <a:rPr lang="fr-FR" dirty="0">
                <a:solidFill>
                  <a:schemeClr val="bg2"/>
                </a:solidFill>
                <a:latin typeface="Open Sans"/>
                <a:ea typeface="Open Sans"/>
                <a:cs typeface="Open Sans"/>
                <a:sym typeface="Open Sans"/>
              </a:rPr>
              <a:t>Les résultats de la recherche sur le traitement d'Ebola (</a:t>
            </a:r>
            <a:r>
              <a:rPr lang="en-US" i="1" dirty="0" err="1">
                <a:solidFill>
                  <a:schemeClr val="bg2"/>
                </a:solidFill>
                <a:latin typeface="Open Sans"/>
                <a:ea typeface="Open Sans"/>
                <a:cs typeface="Open Sans"/>
                <a:sym typeface="Open Sans"/>
              </a:rPr>
              <a:t>ebola</a:t>
            </a:r>
            <a:r>
              <a:rPr lang="en-US" i="1" dirty="0">
                <a:solidFill>
                  <a:schemeClr val="bg2"/>
                </a:solidFill>
                <a:latin typeface="Open Sans"/>
                <a:ea typeface="Open Sans"/>
                <a:cs typeface="Open Sans"/>
                <a:sym typeface="Open Sans"/>
              </a:rPr>
              <a:t>  treatment)</a:t>
            </a:r>
            <a:r>
              <a:rPr lang="fr-FR" dirty="0">
                <a:solidFill>
                  <a:schemeClr val="bg2"/>
                </a:solidFill>
                <a:latin typeface="Open Sans"/>
                <a:ea typeface="Open Sans"/>
                <a:cs typeface="Open Sans"/>
                <a:sym typeface="Open Sans"/>
              </a:rPr>
              <a:t> à partir des deux sources OVID sont affichés.  </a:t>
            </a:r>
          </a:p>
          <a:p>
            <a:pPr marL="76200" lvl="0" indent="0">
              <a:buNone/>
            </a:pPr>
            <a:r>
              <a:rPr lang="fr-FR" dirty="0">
                <a:solidFill>
                  <a:schemeClr val="bg2"/>
                </a:solidFill>
                <a:latin typeface="Open Sans"/>
                <a:ea typeface="Open Sans"/>
                <a:cs typeface="Open Sans"/>
                <a:sym typeface="Open Sans"/>
              </a:rPr>
              <a:t>Notez les options </a:t>
            </a:r>
            <a:r>
              <a:rPr lang="fr-FR" dirty="0" err="1">
                <a:solidFill>
                  <a:schemeClr val="bg2"/>
                </a:solidFill>
                <a:latin typeface="Open Sans"/>
                <a:ea typeface="Open Sans"/>
                <a:cs typeface="Open Sans"/>
                <a:sym typeface="Open Sans"/>
              </a:rPr>
              <a:t>Search</a:t>
            </a:r>
            <a:r>
              <a:rPr lang="fr-FR" dirty="0">
                <a:solidFill>
                  <a:schemeClr val="bg2"/>
                </a:solidFill>
                <a:latin typeface="Open Sans"/>
                <a:ea typeface="Open Sans"/>
                <a:cs typeface="Open Sans"/>
                <a:sym typeface="Open Sans"/>
              </a:rPr>
              <a:t> Information et « </a:t>
            </a:r>
            <a:r>
              <a:rPr lang="fr-FR" dirty="0" err="1">
                <a:solidFill>
                  <a:schemeClr val="bg2"/>
                </a:solidFill>
                <a:latin typeface="Open Sans"/>
                <a:ea typeface="Open Sans"/>
                <a:cs typeface="Open Sans"/>
                <a:sym typeface="Open Sans"/>
              </a:rPr>
              <a:t>Filter</a:t>
            </a:r>
            <a:r>
              <a:rPr lang="fr-FR" dirty="0">
                <a:solidFill>
                  <a:schemeClr val="bg2"/>
                </a:solidFill>
                <a:latin typeface="Open Sans"/>
                <a:ea typeface="Open Sans"/>
                <a:cs typeface="Open Sans"/>
                <a:sym typeface="Open Sans"/>
              </a:rPr>
              <a:t> by » - colonne de gauche - et </a:t>
            </a:r>
            <a:r>
              <a:rPr lang="fr-FR" b="1" dirty="0">
                <a:solidFill>
                  <a:schemeClr val="bg2"/>
                </a:solidFill>
                <a:latin typeface="Open Sans"/>
                <a:ea typeface="Open Sans"/>
                <a:cs typeface="Open Sans"/>
                <a:sym typeface="Open Sans"/>
              </a:rPr>
              <a:t>OPEN ACCESS RESULTS </a:t>
            </a:r>
            <a:r>
              <a:rPr lang="fr-FR" dirty="0">
                <a:solidFill>
                  <a:schemeClr val="bg2"/>
                </a:solidFill>
                <a:latin typeface="Open Sans"/>
                <a:ea typeface="Open Sans"/>
                <a:cs typeface="Open Sans"/>
                <a:sym typeface="Open Sans"/>
              </a:rPr>
              <a:t>- colonne de droite.</a:t>
            </a:r>
          </a:p>
        </p:txBody>
      </p:sp>
      <p:sp>
        <p:nvSpPr>
          <p:cNvPr id="485" name="Google Shape;485;p36"/>
          <p:cNvSpPr/>
          <p:nvPr/>
        </p:nvSpPr>
        <p:spPr>
          <a:xfrm>
            <a:off x="4243950" y="2267827"/>
            <a:ext cx="2430300" cy="45903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86" name="Google Shape;486;p36"/>
          <p:cNvSpPr/>
          <p:nvPr/>
        </p:nvSpPr>
        <p:spPr>
          <a:xfrm>
            <a:off x="9744925" y="2625175"/>
            <a:ext cx="1880700" cy="41484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9"/>
          <p:cNvSpPr txBox="1">
            <a:spLocks noGrp="1"/>
          </p:cNvSpPr>
          <p:nvPr>
            <p:ph type="title"/>
          </p:nvPr>
        </p:nvSpPr>
        <p:spPr>
          <a:xfrm>
            <a:off x="0" y="571500"/>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000" dirty="0" err="1">
                <a:solidFill>
                  <a:srgbClr val="586F7C"/>
                </a:solidFill>
                <a:latin typeface="Open Sans"/>
                <a:ea typeface="Open Sans"/>
                <a:cs typeface="Open Sans"/>
                <a:sym typeface="Open Sans"/>
              </a:rPr>
              <a:t>Clinical</a:t>
            </a:r>
            <a:r>
              <a:rPr lang="fr-FR" sz="3000" dirty="0">
                <a:solidFill>
                  <a:srgbClr val="586F7C"/>
                </a:solidFill>
                <a:latin typeface="Open Sans"/>
                <a:ea typeface="Open Sans"/>
                <a:cs typeface="Open Sans"/>
                <a:sym typeface="Open Sans"/>
              </a:rPr>
              <a:t> </a:t>
            </a:r>
            <a:r>
              <a:rPr lang="fr-FR" sz="3000" dirty="0" err="1">
                <a:solidFill>
                  <a:srgbClr val="586F7C"/>
                </a:solidFill>
                <a:latin typeface="Open Sans"/>
                <a:ea typeface="Open Sans"/>
                <a:cs typeface="Open Sans"/>
                <a:sym typeface="Open Sans"/>
              </a:rPr>
              <a:t>Queries</a:t>
            </a:r>
            <a:r>
              <a:rPr lang="fr-FR" sz="3000" dirty="0">
                <a:solidFill>
                  <a:srgbClr val="586F7C"/>
                </a:solidFill>
                <a:latin typeface="Open Sans"/>
                <a:ea typeface="Open Sans"/>
                <a:cs typeface="Open Sans"/>
                <a:sym typeface="Open Sans"/>
              </a:rPr>
              <a:t> (PubMed) - accès à la littérature de recherche filtrée et non filtrée</a:t>
            </a:r>
            <a:endParaRPr sz="3000" dirty="0">
              <a:solidFill>
                <a:srgbClr val="586F7C"/>
              </a:solidFill>
              <a:latin typeface="Open Sans"/>
              <a:ea typeface="Open Sans"/>
              <a:cs typeface="Open Sans"/>
              <a:sym typeface="Open Sans"/>
            </a:endParaRPr>
          </a:p>
        </p:txBody>
      </p:sp>
      <p:pic>
        <p:nvPicPr>
          <p:cNvPr id="482" name="Google Shape;482;p49"/>
          <p:cNvPicPr preferRelativeResize="0"/>
          <p:nvPr/>
        </p:nvPicPr>
        <p:blipFill rotWithShape="1">
          <a:blip r:embed="rId3">
            <a:alphaModFix/>
          </a:blip>
          <a:srcRect/>
          <a:stretch/>
        </p:blipFill>
        <p:spPr>
          <a:xfrm>
            <a:off x="4866288" y="2300140"/>
            <a:ext cx="7195152" cy="4180776"/>
          </a:xfrm>
          <a:prstGeom prst="rect">
            <a:avLst/>
          </a:prstGeom>
          <a:noFill/>
          <a:ln>
            <a:noFill/>
          </a:ln>
        </p:spPr>
      </p:pic>
      <p:sp>
        <p:nvSpPr>
          <p:cNvPr id="483" name="Google Shape;483;p49"/>
          <p:cNvSpPr/>
          <p:nvPr/>
        </p:nvSpPr>
        <p:spPr>
          <a:xfrm>
            <a:off x="7137716" y="5985838"/>
            <a:ext cx="886641" cy="21837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1" name="Google Shape;491;p49"/>
          <p:cNvPicPr preferRelativeResize="0"/>
          <p:nvPr/>
        </p:nvPicPr>
        <p:blipFill rotWithShape="1">
          <a:blip r:embed="rId4">
            <a:alphaModFix/>
          </a:blip>
          <a:srcRect/>
          <a:stretch/>
        </p:blipFill>
        <p:spPr>
          <a:xfrm>
            <a:off x="2460678" y="3241295"/>
            <a:ext cx="933450" cy="468692"/>
          </a:xfrm>
          <a:prstGeom prst="rect">
            <a:avLst/>
          </a:prstGeom>
          <a:noFill/>
          <a:ln>
            <a:noFill/>
          </a:ln>
        </p:spPr>
      </p:pic>
      <p:sp>
        <p:nvSpPr>
          <p:cNvPr id="492" name="Google Shape;492;p49"/>
          <p:cNvSpPr txBox="1"/>
          <p:nvPr/>
        </p:nvSpPr>
        <p:spPr>
          <a:xfrm>
            <a:off x="130560" y="1793537"/>
            <a:ext cx="11572314" cy="830997"/>
          </a:xfrm>
          <a:prstGeom prst="rect">
            <a:avLst/>
          </a:prstGeom>
          <a:noFill/>
          <a:ln>
            <a:noFill/>
          </a:ln>
        </p:spPr>
        <p:txBody>
          <a:bodyPr spcFirstLastPara="1" wrap="square" lIns="91425" tIns="45700" rIns="91425" bIns="45700" anchor="t" anchorCtr="0">
            <a:spAutoFit/>
          </a:bodyPr>
          <a:lstStyle/>
          <a:p>
            <a:pPr marL="76200" lvl="0">
              <a:buClr>
                <a:schemeClr val="dk1"/>
              </a:buClr>
              <a:buSzPts val="2400"/>
            </a:pPr>
            <a:r>
              <a:rPr lang="fr-FR" sz="2400"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Voir la liste des </a:t>
            </a:r>
            <a:r>
              <a:rPr lang="fr-FR" sz="2400" b="1"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Bases de données </a:t>
            </a:r>
            <a:r>
              <a:rPr lang="fr-FR" sz="2400"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du portail de contenu Research4Life/ PubMed/</a:t>
            </a:r>
            <a:r>
              <a:rPr lang="fr-FR" sz="2400" dirty="0" err="1">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Clinical</a:t>
            </a:r>
            <a:r>
              <a:rPr lang="fr-FR" sz="2400"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fr-FR" sz="2400" dirty="0" err="1">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Queries</a:t>
            </a:r>
            <a:r>
              <a:rPr lang="fr-FR" sz="2400"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en-US" sz="2400" b="0" i="0" u="none" strike="noStrike" cap="none" dirty="0">
                <a:solidFill>
                  <a:schemeClr val="bg2"/>
                </a:solidFill>
                <a:latin typeface="Open Sans"/>
                <a:ea typeface="Open Sans"/>
                <a:cs typeface="Open Sans"/>
                <a:sym typeface="Open Sans"/>
              </a:rPr>
              <a:t> </a:t>
            </a:r>
            <a:endParaRPr dirty="0">
              <a:solidFill>
                <a:schemeClr val="bg2"/>
              </a:solidFill>
            </a:endParaRPr>
          </a:p>
        </p:txBody>
      </p:sp>
      <p:pic>
        <p:nvPicPr>
          <p:cNvPr id="17" name="Google Shape;492;p49">
            <a:extLst>
              <a:ext uri="{FF2B5EF4-FFF2-40B4-BE49-F238E27FC236}">
                <a16:creationId xmlns:a16="http://schemas.microsoft.com/office/drawing/2014/main" id="{9720F8C8-E7C1-445B-ADA4-F3E508471EC1}"/>
              </a:ext>
            </a:extLst>
          </p:cNvPr>
          <p:cNvPicPr preferRelativeResize="0"/>
          <p:nvPr/>
        </p:nvPicPr>
        <p:blipFill>
          <a:blip r:embed="rId5">
            <a:alphaModFix/>
          </a:blip>
          <a:stretch>
            <a:fillRect/>
          </a:stretch>
        </p:blipFill>
        <p:spPr>
          <a:xfrm>
            <a:off x="108600" y="2839925"/>
            <a:ext cx="4676825" cy="2268301"/>
          </a:xfrm>
          <a:prstGeom prst="rect">
            <a:avLst/>
          </a:prstGeom>
          <a:noFill/>
          <a:ln>
            <a:noFill/>
          </a:ln>
        </p:spPr>
      </p:pic>
      <p:cxnSp>
        <p:nvCxnSpPr>
          <p:cNvPr id="18" name="Google Shape;496;p49">
            <a:extLst>
              <a:ext uri="{FF2B5EF4-FFF2-40B4-BE49-F238E27FC236}">
                <a16:creationId xmlns:a16="http://schemas.microsoft.com/office/drawing/2014/main" id="{B4845E35-15FE-4D78-8CE7-ECB1867BA625}"/>
              </a:ext>
            </a:extLst>
          </p:cNvPr>
          <p:cNvCxnSpPr/>
          <p:nvPr/>
        </p:nvCxnSpPr>
        <p:spPr>
          <a:xfrm>
            <a:off x="1617725" y="4296877"/>
            <a:ext cx="5520000" cy="1733400"/>
          </a:xfrm>
          <a:prstGeom prst="straightConnector1">
            <a:avLst/>
          </a:prstGeom>
          <a:noFill/>
          <a:ln w="19050" cap="flat" cmpd="sng">
            <a:solidFill>
              <a:srgbClr val="FF0000"/>
            </a:solidFill>
            <a:prstDash val="solid"/>
            <a:round/>
            <a:headEnd type="none" w="sm" len="sm"/>
            <a:tailEnd type="triangle" w="med" len="med"/>
          </a:ln>
        </p:spPr>
      </p:cxnSp>
      <p:cxnSp>
        <p:nvCxnSpPr>
          <p:cNvPr id="19" name="Google Shape;498;p49">
            <a:extLst>
              <a:ext uri="{FF2B5EF4-FFF2-40B4-BE49-F238E27FC236}">
                <a16:creationId xmlns:a16="http://schemas.microsoft.com/office/drawing/2014/main" id="{E94F0FB8-E456-4EB8-AFD3-E49D45ABAB9F}"/>
              </a:ext>
            </a:extLst>
          </p:cNvPr>
          <p:cNvCxnSpPr/>
          <p:nvPr/>
        </p:nvCxnSpPr>
        <p:spPr>
          <a:xfrm flipH="1">
            <a:off x="1668175" y="3454275"/>
            <a:ext cx="1920900" cy="674100"/>
          </a:xfrm>
          <a:prstGeom prst="straightConnector1">
            <a:avLst/>
          </a:prstGeom>
          <a:noFill/>
          <a:ln w="19050" cap="flat" cmpd="sng">
            <a:solidFill>
              <a:srgbClr val="FF0000"/>
            </a:solidFill>
            <a:prstDash val="solid"/>
            <a:round/>
            <a:headEnd type="none" w="sm" len="sm"/>
            <a:tailEnd type="triangle" w="med" len="med"/>
          </a:ln>
        </p:spPr>
      </p:cxnSp>
      <p:cxnSp>
        <p:nvCxnSpPr>
          <p:cNvPr id="20" name="Google Shape;499;p49">
            <a:extLst>
              <a:ext uri="{FF2B5EF4-FFF2-40B4-BE49-F238E27FC236}">
                <a16:creationId xmlns:a16="http://schemas.microsoft.com/office/drawing/2014/main" id="{93D4C795-7E38-4BEA-AEC9-6FCA88BA525E}"/>
              </a:ext>
            </a:extLst>
          </p:cNvPr>
          <p:cNvCxnSpPr/>
          <p:nvPr/>
        </p:nvCxnSpPr>
        <p:spPr>
          <a:xfrm>
            <a:off x="994150" y="2999325"/>
            <a:ext cx="2561100" cy="235800"/>
          </a:xfrm>
          <a:prstGeom prst="straightConnector1">
            <a:avLst/>
          </a:prstGeom>
          <a:noFill/>
          <a:ln w="19050" cap="flat" cmpd="sng">
            <a:solidFill>
              <a:srgbClr val="FF0000"/>
            </a:solidFill>
            <a:prstDash val="solid"/>
            <a:round/>
            <a:headEnd type="none" w="sm" len="sm"/>
            <a:tailEnd type="triangle" w="med" len="med"/>
          </a:ln>
        </p:spPr>
      </p:cxnSp>
      <p:sp>
        <p:nvSpPr>
          <p:cNvPr id="21" name="Google Shape;500;p49">
            <a:extLst>
              <a:ext uri="{FF2B5EF4-FFF2-40B4-BE49-F238E27FC236}">
                <a16:creationId xmlns:a16="http://schemas.microsoft.com/office/drawing/2014/main" id="{F7C622AC-2D29-4E65-9523-FADC82852088}"/>
              </a:ext>
            </a:extLst>
          </p:cNvPr>
          <p:cNvSpPr/>
          <p:nvPr/>
        </p:nvSpPr>
        <p:spPr>
          <a:xfrm>
            <a:off x="108600" y="2839925"/>
            <a:ext cx="885600" cy="3072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0"/>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Recherche de </a:t>
            </a:r>
            <a:r>
              <a:rPr lang="en-US" dirty="0" err="1">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requêtes</a:t>
            </a:r>
            <a:r>
              <a:rPr lang="en-US"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en-US" dirty="0" err="1">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cliniques</a:t>
            </a:r>
            <a:r>
              <a:rPr lang="en-US"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endParaRPr dirty="0">
              <a:solidFill>
                <a:srgbClr val="586F7C"/>
              </a:solidFill>
              <a:latin typeface="Open Sans"/>
              <a:ea typeface="Open Sans"/>
              <a:cs typeface="Open Sans"/>
              <a:sym typeface="Open Sans"/>
            </a:endParaRPr>
          </a:p>
        </p:txBody>
      </p:sp>
      <p:sp>
        <p:nvSpPr>
          <p:cNvPr id="499" name="Google Shape;499;p50"/>
          <p:cNvSpPr txBox="1">
            <a:spLocks noGrp="1"/>
          </p:cNvSpPr>
          <p:nvPr>
            <p:ph type="body" idx="1"/>
          </p:nvPr>
        </p:nvSpPr>
        <p:spPr>
          <a:xfrm>
            <a:off x="0" y="1565546"/>
            <a:ext cx="11177501" cy="816429"/>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Dans la boîte de </a:t>
            </a:r>
            <a:r>
              <a:rPr lang="fr-FR"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Recherche</a:t>
            </a: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PubMed </a:t>
            </a:r>
            <a:r>
              <a:rPr lang="fr-FR"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Clinical</a:t>
            </a: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fr-FR"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Queries</a:t>
            </a: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entrez </a:t>
            </a:r>
            <a:r>
              <a:rPr lang="fr-FR" i="1" dirty="0" err="1">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pregnancy</a:t>
            </a:r>
            <a:r>
              <a:rPr lang="fr-FR" i="1"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complications </a:t>
            </a:r>
            <a:r>
              <a:rPr lang="fr-FR" i="1" dirty="0" err="1">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developing</a:t>
            </a:r>
            <a:r>
              <a:rPr lang="fr-FR" i="1"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countries </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cliquez sur « </a:t>
            </a:r>
            <a:r>
              <a:rPr lang="fr-FR" b="1" dirty="0" err="1">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Search</a:t>
            </a:r>
            <a:r>
              <a:rPr lang="fr-FR" b="1"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Notez les options de </a:t>
            </a:r>
            <a:r>
              <a:rPr lang="fr-FR" b="1"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recherche</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fr-FR" b="1"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Catégories d'études cliniques </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Catégories et </a:t>
            </a:r>
            <a:r>
              <a:rPr lang="fr-FR" b="1"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champ (Scope)</a:t>
            </a:r>
            <a:r>
              <a:rPr lang="fr-FR"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d'application</a:t>
            </a:r>
            <a:r>
              <a:rPr lang="en-US"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t>
            </a:r>
            <a:endParaRPr dirty="0">
              <a:solidFill>
                <a:schemeClr val="tx1"/>
              </a:solidFill>
              <a:latin typeface="Open Sans"/>
              <a:ea typeface="Open Sans"/>
              <a:cs typeface="Open Sans"/>
              <a:sym typeface="Open Sans"/>
            </a:endParaRPr>
          </a:p>
        </p:txBody>
      </p:sp>
      <p:pic>
        <p:nvPicPr>
          <p:cNvPr id="500" name="Google Shape;500;p50"/>
          <p:cNvPicPr preferRelativeResize="0"/>
          <p:nvPr/>
        </p:nvPicPr>
        <p:blipFill rotWithShape="1">
          <a:blip r:embed="rId3">
            <a:alphaModFix/>
          </a:blip>
          <a:srcRect/>
          <a:stretch/>
        </p:blipFill>
        <p:spPr>
          <a:xfrm>
            <a:off x="2482392" y="2967809"/>
            <a:ext cx="8384697" cy="3766008"/>
          </a:xfrm>
          <a:prstGeom prst="rect">
            <a:avLst/>
          </a:prstGeom>
          <a:noFill/>
          <a:ln>
            <a:noFill/>
          </a:ln>
        </p:spPr>
      </p:pic>
      <p:sp>
        <p:nvSpPr>
          <p:cNvPr id="501" name="Google Shape;501;p50"/>
          <p:cNvSpPr txBox="1"/>
          <p:nvPr/>
        </p:nvSpPr>
        <p:spPr>
          <a:xfrm>
            <a:off x="2898742" y="3277468"/>
            <a:ext cx="61934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2" name="Google Shape;502;p50"/>
          <p:cNvSpPr/>
          <p:nvPr/>
        </p:nvSpPr>
        <p:spPr>
          <a:xfrm>
            <a:off x="4590854" y="5335571"/>
            <a:ext cx="5118754" cy="120663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7"/>
          <p:cNvSpPr txBox="1">
            <a:spLocks noGrp="1"/>
          </p:cNvSpPr>
          <p:nvPr>
            <p:ph type="title"/>
          </p:nvPr>
        </p:nvSpPr>
        <p:spPr>
          <a:xfrm>
            <a:off x="0" y="378812"/>
            <a:ext cx="8656320" cy="1080900"/>
          </a:xfrm>
          <a:prstGeom prst="rect">
            <a:avLst/>
          </a:prstGeom>
          <a:noFill/>
          <a:ln>
            <a:noFill/>
          </a:ln>
        </p:spPr>
        <p:txBody>
          <a:bodyPr spcFirstLastPara="1" wrap="square" lIns="91425" tIns="45700" rIns="91425" bIns="45700" anchor="ctr" anchorCtr="0">
            <a:noAutofit/>
          </a:bodyPr>
          <a:lstStyle/>
          <a:p>
            <a:pPr lvl="0"/>
            <a:r>
              <a:rPr lang="fr-FR" sz="33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Recherche de requêtes cliniques (suite)</a:t>
            </a:r>
            <a:endParaRPr sz="3300" dirty="0">
              <a:solidFill>
                <a:srgbClr val="586F7C"/>
              </a:solidFill>
              <a:latin typeface="Open Sans"/>
              <a:ea typeface="Open Sans"/>
              <a:cs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p:txBody>
      </p:sp>
      <p:sp>
        <p:nvSpPr>
          <p:cNvPr id="508" name="Google Shape;508;p37"/>
          <p:cNvSpPr txBox="1">
            <a:spLocks noGrp="1"/>
          </p:cNvSpPr>
          <p:nvPr>
            <p:ph type="body" idx="1"/>
          </p:nvPr>
        </p:nvSpPr>
        <p:spPr>
          <a:xfrm>
            <a:off x="176422" y="1797548"/>
            <a:ext cx="10541854" cy="4681640"/>
          </a:xfrm>
          <a:prstGeom prst="rect">
            <a:avLst/>
          </a:prstGeom>
          <a:noFill/>
          <a:ln>
            <a:noFill/>
          </a:ln>
        </p:spPr>
        <p:txBody>
          <a:bodyPr spcFirstLastPara="1" wrap="square" lIns="91425" tIns="45700" rIns="91425" bIns="45700" anchor="t" anchorCtr="0">
            <a:noAutofit/>
          </a:bodyPr>
          <a:lstStyle/>
          <a:p>
            <a:pPr lvl="0">
              <a:buClr>
                <a:srgbClr val="990000"/>
              </a:buClr>
            </a:pP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Dans les catégories d'études cliniques, choisissez la catégorie de </a:t>
            </a:r>
            <a:r>
              <a:rPr lang="fr-FR"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diagnostic</a:t>
            </a: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et la portée </a:t>
            </a:r>
            <a:r>
              <a:rPr lang="en-US" i="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b="1" i="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Broad</a:t>
            </a:r>
            <a:r>
              <a:rPr lang="en-US" i="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générale. </a:t>
            </a:r>
          </a:p>
          <a:p>
            <a:pPr lvl="0">
              <a:buClr>
                <a:srgbClr val="990000"/>
              </a:buClr>
            </a:pPr>
            <a:r>
              <a:rPr lang="fr-FR"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Notez les options de catégorie :  Thérapie, Guides de prédiction clinique, Diagnostic, Étiologie et Pronostic.  Les options de champ d'application sont large et étroit. </a:t>
            </a:r>
            <a:endParaRPr dirty="0">
              <a:solidFill>
                <a:srgbClr val="3F3F3F"/>
              </a:solidFill>
              <a:latin typeface="Open Sans"/>
              <a:ea typeface="Open Sans"/>
              <a:cs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p:txBody>
      </p:sp>
      <p:pic>
        <p:nvPicPr>
          <p:cNvPr id="509" name="Google Shape;509;p37"/>
          <p:cNvPicPr preferRelativeResize="0"/>
          <p:nvPr/>
        </p:nvPicPr>
        <p:blipFill rotWithShape="1">
          <a:blip r:embed="rId3">
            <a:alphaModFix/>
          </a:blip>
          <a:srcRect/>
          <a:stretch/>
        </p:blipFill>
        <p:spPr>
          <a:xfrm>
            <a:off x="894169" y="3914696"/>
            <a:ext cx="9824107" cy="22743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1"/>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dirty="0" err="1">
                <a:solidFill>
                  <a:srgbClr val="586F7C"/>
                </a:solidFill>
                <a:latin typeface="Open Sans"/>
                <a:ea typeface="Open Sans"/>
                <a:cs typeface="Open Sans"/>
                <a:sym typeface="Open Sans"/>
              </a:rPr>
              <a:t>Requêtes</a:t>
            </a:r>
            <a:r>
              <a:rPr lang="en-US" dirty="0">
                <a:solidFill>
                  <a:srgbClr val="586F7C"/>
                </a:solidFill>
                <a:latin typeface="Open Sans"/>
                <a:ea typeface="Open Sans"/>
                <a:cs typeface="Open Sans"/>
                <a:sym typeface="Open Sans"/>
              </a:rPr>
              <a:t> - Recherche de </a:t>
            </a:r>
            <a:r>
              <a:rPr lang="en-US" dirty="0" err="1">
                <a:solidFill>
                  <a:srgbClr val="586F7C"/>
                </a:solidFill>
                <a:latin typeface="Open Sans"/>
                <a:ea typeface="Open Sans"/>
                <a:cs typeface="Open Sans"/>
                <a:sym typeface="Open Sans"/>
              </a:rPr>
              <a:t>résultats</a:t>
            </a:r>
            <a:endParaRPr dirty="0">
              <a:solidFill>
                <a:srgbClr val="586F7C"/>
              </a:solidFill>
              <a:latin typeface="Open Sans"/>
              <a:ea typeface="Open Sans"/>
              <a:cs typeface="Open Sans"/>
              <a:sym typeface="Open Sans"/>
            </a:endParaRPr>
          </a:p>
        </p:txBody>
      </p:sp>
      <p:sp>
        <p:nvSpPr>
          <p:cNvPr id="516" name="Google Shape;516;p51"/>
          <p:cNvSpPr txBox="1">
            <a:spLocks noGrp="1"/>
          </p:cNvSpPr>
          <p:nvPr>
            <p:ph type="body" idx="1"/>
          </p:nvPr>
        </p:nvSpPr>
        <p:spPr>
          <a:xfrm>
            <a:off x="179614" y="1681842"/>
            <a:ext cx="3843746" cy="5176157"/>
          </a:xfrm>
          <a:prstGeom prst="rect">
            <a:avLst/>
          </a:prstGeom>
          <a:noFill/>
          <a:ln>
            <a:noFill/>
          </a:ln>
        </p:spPr>
        <p:txBody>
          <a:bodyPr spcFirstLastPara="1" wrap="square" lIns="91425" tIns="45700" rIns="91425" bIns="45700" anchor="t" anchorCtr="0">
            <a:noAutofit/>
          </a:bodyPr>
          <a:lstStyle/>
          <a:p>
            <a:pPr marL="0" lvl="0" indent="0" algn="just">
              <a:lnSpc>
                <a:spcPct val="107000"/>
              </a:lnSpc>
              <a:spcBef>
                <a:spcPts val="0"/>
              </a:spcBef>
              <a:buNone/>
            </a:pPr>
            <a:r>
              <a:rPr lang="fr-FR" dirty="0">
                <a:solidFill>
                  <a:schemeClr val="bg2"/>
                </a:solidFill>
                <a:latin typeface="Open Sans"/>
                <a:ea typeface="Open Sans"/>
                <a:cs typeface="Open Sans"/>
                <a:sym typeface="Open Sans"/>
              </a:rPr>
              <a:t>Les résultats des requêtes cliniques </a:t>
            </a:r>
            <a:r>
              <a:rPr lang="fr-FR" b="1" dirty="0">
                <a:solidFill>
                  <a:schemeClr val="bg2"/>
                </a:solidFill>
                <a:latin typeface="Open Sans"/>
                <a:ea typeface="Open Sans"/>
                <a:cs typeface="Open Sans"/>
                <a:sym typeface="Open Sans"/>
              </a:rPr>
              <a:t>(1827) </a:t>
            </a:r>
            <a:r>
              <a:rPr lang="fr-FR" dirty="0">
                <a:solidFill>
                  <a:schemeClr val="bg2"/>
                </a:solidFill>
                <a:latin typeface="Open Sans"/>
                <a:ea typeface="Open Sans"/>
                <a:cs typeface="Open Sans"/>
                <a:sym typeface="Open Sans"/>
              </a:rPr>
              <a:t>pour cette recherche sont maintenant affichés.    Remarque : si cette recherche avait utilisé le </a:t>
            </a:r>
            <a:r>
              <a:rPr lang="fr-FR" b="1" dirty="0">
                <a:solidFill>
                  <a:schemeClr val="bg2"/>
                </a:solidFill>
                <a:latin typeface="Open Sans"/>
                <a:ea typeface="Open Sans"/>
                <a:cs typeface="Open Sans"/>
                <a:sym typeface="Open Sans"/>
              </a:rPr>
              <a:t>champ d'application </a:t>
            </a:r>
            <a:r>
              <a:rPr lang="fr-FR" dirty="0">
                <a:solidFill>
                  <a:schemeClr val="bg2"/>
                </a:solidFill>
                <a:latin typeface="Open Sans"/>
                <a:ea typeface="Open Sans"/>
                <a:cs typeface="Open Sans"/>
                <a:sym typeface="Open Sans"/>
              </a:rPr>
              <a:t>étroit, le nombre de citations serait de </a:t>
            </a:r>
            <a:r>
              <a:rPr lang="fr-FR" b="1" dirty="0">
                <a:solidFill>
                  <a:schemeClr val="bg2"/>
                </a:solidFill>
                <a:latin typeface="Open Sans"/>
                <a:ea typeface="Open Sans"/>
                <a:cs typeface="Open Sans"/>
                <a:sym typeface="Open Sans"/>
              </a:rPr>
              <a:t>231</a:t>
            </a:r>
            <a:r>
              <a:rPr lang="fr-FR" dirty="0">
                <a:solidFill>
                  <a:schemeClr val="bg2"/>
                </a:solidFill>
                <a:latin typeface="Open Sans"/>
                <a:ea typeface="Open Sans"/>
                <a:cs typeface="Open Sans"/>
                <a:sym typeface="Open Sans"/>
              </a:rPr>
              <a:t>. Au bas de cette page de </a:t>
            </a:r>
            <a:r>
              <a:rPr lang="fr-FR" b="1" dirty="0">
                <a:solidFill>
                  <a:schemeClr val="bg2"/>
                </a:solidFill>
                <a:latin typeface="Open Sans"/>
                <a:ea typeface="Open Sans"/>
                <a:cs typeface="Open Sans"/>
                <a:sym typeface="Open Sans"/>
              </a:rPr>
              <a:t>Résultats,</a:t>
            </a:r>
            <a:r>
              <a:rPr lang="fr-FR" dirty="0">
                <a:solidFill>
                  <a:schemeClr val="bg2"/>
                </a:solidFill>
                <a:latin typeface="Open Sans"/>
                <a:ea typeface="Open Sans"/>
                <a:cs typeface="Open Sans"/>
                <a:sym typeface="Open Sans"/>
              </a:rPr>
              <a:t> cliquez sur </a:t>
            </a:r>
            <a:r>
              <a:rPr lang="fr-FR" b="1" dirty="0">
                <a:solidFill>
                  <a:schemeClr val="bg2"/>
                </a:solidFill>
                <a:latin typeface="Open Sans"/>
                <a:ea typeface="Open Sans"/>
                <a:cs typeface="Open Sans"/>
                <a:sym typeface="Open Sans"/>
              </a:rPr>
              <a:t>Voir tous les résultats dans PubMed. </a:t>
            </a:r>
            <a:endParaRPr b="1" dirty="0">
              <a:solidFill>
                <a:schemeClr val="bg2"/>
              </a:solidFill>
              <a:latin typeface="Open Sans"/>
              <a:ea typeface="Open Sans"/>
              <a:cs typeface="Open Sans"/>
              <a:sym typeface="Open Sans"/>
            </a:endParaRPr>
          </a:p>
          <a:p>
            <a:pPr marL="0" marR="0" lvl="0" indent="0" algn="just" rtl="0">
              <a:lnSpc>
                <a:spcPct val="107000"/>
              </a:lnSpc>
              <a:spcBef>
                <a:spcPts val="800"/>
              </a:spcBef>
              <a:spcAft>
                <a:spcPts val="800"/>
              </a:spcAft>
              <a:buSzPts val="2400"/>
              <a:buNone/>
            </a:pPr>
            <a:endParaRPr dirty="0">
              <a:latin typeface="Open Sans"/>
              <a:ea typeface="Open Sans"/>
              <a:cs typeface="Open Sans"/>
              <a:sym typeface="Open Sans"/>
            </a:endParaRPr>
          </a:p>
        </p:txBody>
      </p:sp>
      <p:pic>
        <p:nvPicPr>
          <p:cNvPr id="517" name="Google Shape;517;p51"/>
          <p:cNvPicPr preferRelativeResize="0"/>
          <p:nvPr/>
        </p:nvPicPr>
        <p:blipFill rotWithShape="1">
          <a:blip r:embed="rId3">
            <a:alphaModFix/>
          </a:blip>
          <a:srcRect/>
          <a:stretch/>
        </p:blipFill>
        <p:spPr>
          <a:xfrm>
            <a:off x="4198750" y="1796143"/>
            <a:ext cx="7993250" cy="4783561"/>
          </a:xfrm>
          <a:prstGeom prst="rect">
            <a:avLst/>
          </a:prstGeom>
          <a:noFill/>
          <a:ln>
            <a:noFill/>
          </a:ln>
        </p:spPr>
      </p:pic>
      <p:sp>
        <p:nvSpPr>
          <p:cNvPr id="518" name="Google Shape;518;p51"/>
          <p:cNvSpPr/>
          <p:nvPr/>
        </p:nvSpPr>
        <p:spPr>
          <a:xfrm>
            <a:off x="4118308" y="4601117"/>
            <a:ext cx="2179982" cy="57504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527;p51">
            <a:extLst>
              <a:ext uri="{FF2B5EF4-FFF2-40B4-BE49-F238E27FC236}">
                <a16:creationId xmlns:a16="http://schemas.microsoft.com/office/drawing/2014/main" id="{6FF24A1D-FA95-47AF-8AED-C7371868964C}"/>
              </a:ext>
            </a:extLst>
          </p:cNvPr>
          <p:cNvSpPr/>
          <p:nvPr/>
        </p:nvSpPr>
        <p:spPr>
          <a:xfrm>
            <a:off x="4485000" y="1951275"/>
            <a:ext cx="2866200" cy="3216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2"/>
          <p:cNvSpPr txBox="1">
            <a:spLocks noGrp="1"/>
          </p:cNvSpPr>
          <p:nvPr>
            <p:ph type="body" idx="1"/>
          </p:nvPr>
        </p:nvSpPr>
        <p:spPr>
          <a:xfrm>
            <a:off x="0" y="1530354"/>
            <a:ext cx="4641476" cy="5327645"/>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chemeClr val="bg2"/>
                </a:solidFill>
                <a:latin typeface="Open Sans"/>
                <a:ea typeface="Open Sans"/>
                <a:cs typeface="Open Sans"/>
                <a:sym typeface="Open Sans"/>
              </a:rPr>
              <a:t>La page de résultats de recherche traditionnelle de PubMed est affichée</a:t>
            </a:r>
            <a:r>
              <a:rPr lang="en-US" sz="2200" dirty="0">
                <a:solidFill>
                  <a:schemeClr val="bg2"/>
                </a:solidFill>
                <a:latin typeface="Open Sans"/>
                <a:ea typeface="Open Sans"/>
                <a:cs typeface="Open Sans"/>
                <a:sym typeface="Open Sans"/>
              </a:rPr>
              <a:t>.  </a:t>
            </a:r>
            <a:endParaRPr sz="2200" dirty="0">
              <a:solidFill>
                <a:schemeClr val="bg2"/>
              </a:solidFill>
              <a:latin typeface="Open Sans"/>
              <a:ea typeface="Open Sans"/>
              <a:cs typeface="Open Sans"/>
            </a:endParaRPr>
          </a:p>
          <a:p>
            <a:pPr marL="76200" lvl="0" indent="0">
              <a:lnSpc>
                <a:spcPct val="100000"/>
              </a:lnSpc>
              <a:buClr>
                <a:schemeClr val="dk1"/>
              </a:buClr>
              <a:buNone/>
            </a:pPr>
            <a:r>
              <a:rPr lang="fr-FR" sz="2200" dirty="0">
                <a:solidFill>
                  <a:schemeClr val="bg2"/>
                </a:solidFill>
                <a:latin typeface="Open Sans"/>
                <a:ea typeface="Open Sans"/>
                <a:cs typeface="Open Sans"/>
                <a:sym typeface="Open Sans"/>
              </a:rPr>
              <a:t>Dans la colonne de gauche, notez les liens vers les citations « Free Full </a:t>
            </a:r>
            <a:r>
              <a:rPr lang="fr-FR" sz="2200" dirty="0" err="1">
                <a:solidFill>
                  <a:schemeClr val="bg2"/>
                </a:solidFill>
                <a:latin typeface="Open Sans"/>
                <a:ea typeface="Open Sans"/>
                <a:cs typeface="Open Sans"/>
                <a:sym typeface="Open Sans"/>
              </a:rPr>
              <a:t>Text</a:t>
            </a:r>
            <a:r>
              <a:rPr lang="fr-FR" sz="2200" dirty="0">
                <a:solidFill>
                  <a:schemeClr val="bg2"/>
                </a:solidFill>
                <a:latin typeface="Open Sans"/>
                <a:ea typeface="Open Sans"/>
                <a:cs typeface="Open Sans"/>
                <a:sym typeface="Open Sans"/>
              </a:rPr>
              <a:t> » </a:t>
            </a:r>
            <a:r>
              <a:rPr lang="fr-FR" sz="2200" b="1" dirty="0">
                <a:solidFill>
                  <a:schemeClr val="bg2"/>
                </a:solidFill>
                <a:latin typeface="Open Sans"/>
                <a:ea typeface="Open Sans"/>
                <a:cs typeface="Open Sans"/>
                <a:sym typeface="Open Sans"/>
              </a:rPr>
              <a:t>(440) </a:t>
            </a:r>
            <a:r>
              <a:rPr lang="fr-FR" sz="2200" dirty="0">
                <a:solidFill>
                  <a:schemeClr val="bg2"/>
                </a:solidFill>
                <a:latin typeface="Open Sans"/>
                <a:ea typeface="Open Sans"/>
                <a:cs typeface="Open Sans"/>
                <a:sym typeface="Open Sans"/>
              </a:rPr>
              <a:t>et Hinari </a:t>
            </a:r>
            <a:r>
              <a:rPr lang="fr-FR" sz="2200" b="1" dirty="0">
                <a:solidFill>
                  <a:schemeClr val="bg2"/>
                </a:solidFill>
                <a:latin typeface="Open Sans"/>
                <a:ea typeface="Open Sans"/>
                <a:cs typeface="Open Sans"/>
                <a:sym typeface="Open Sans"/>
              </a:rPr>
              <a:t>(728).  </a:t>
            </a:r>
            <a:endParaRPr sz="2200" b="1" dirty="0">
              <a:solidFill>
                <a:schemeClr val="bg2"/>
              </a:solidFill>
              <a:latin typeface="Open Sans"/>
              <a:ea typeface="Open Sans"/>
              <a:cs typeface="Open Sans"/>
            </a:endParaRPr>
          </a:p>
          <a:p>
            <a:pPr marL="76200" lvl="0" indent="0">
              <a:lnSpc>
                <a:spcPct val="100000"/>
              </a:lnSpc>
              <a:buClr>
                <a:schemeClr val="dk1"/>
              </a:buClr>
              <a:buNone/>
            </a:pPr>
            <a:r>
              <a:rPr lang="fr-FR" sz="2200" dirty="0">
                <a:solidFill>
                  <a:schemeClr val="bg2"/>
                </a:solidFill>
                <a:latin typeface="Open Sans"/>
                <a:ea typeface="Open Sans"/>
                <a:cs typeface="Open Sans"/>
                <a:sym typeface="Open Sans"/>
              </a:rPr>
              <a:t>Allez à la version </a:t>
            </a:r>
            <a:r>
              <a:rPr lang="fr-FR" sz="2200" b="1" dirty="0">
                <a:solidFill>
                  <a:schemeClr val="bg2"/>
                </a:solidFill>
                <a:latin typeface="Open Sans"/>
                <a:ea typeface="Open Sans"/>
                <a:cs typeface="Open Sans"/>
                <a:sym typeface="Open Sans"/>
              </a:rPr>
              <a:t>Résumée </a:t>
            </a:r>
            <a:r>
              <a:rPr lang="fr-FR" sz="2200" dirty="0">
                <a:solidFill>
                  <a:schemeClr val="bg2"/>
                </a:solidFill>
                <a:latin typeface="Open Sans"/>
                <a:ea typeface="Open Sans"/>
                <a:cs typeface="Open Sans"/>
                <a:sym typeface="Open Sans"/>
              </a:rPr>
              <a:t>de la page de résultats de recherche pour les liens vers les articles en texte intégral disponibles sur le portail Research4Life</a:t>
            </a:r>
            <a:r>
              <a:rPr lang="en-US" sz="2200" dirty="0">
                <a:solidFill>
                  <a:schemeClr val="bg2"/>
                </a:solidFill>
                <a:latin typeface="Open Sans"/>
                <a:ea typeface="Open Sans"/>
                <a:cs typeface="Open Sans"/>
                <a:sym typeface="Open Sans"/>
              </a:rPr>
              <a:t>. </a:t>
            </a:r>
            <a:endParaRPr sz="2200" dirty="0">
              <a:solidFill>
                <a:schemeClr val="bg2"/>
              </a:solidFill>
              <a:latin typeface="Open Sans"/>
              <a:ea typeface="Open Sans"/>
              <a:cs typeface="Open Sans"/>
            </a:endParaRPr>
          </a:p>
          <a:p>
            <a:pPr marL="76200" lvl="0" indent="0">
              <a:lnSpc>
                <a:spcPct val="100000"/>
              </a:lnSpc>
              <a:buClr>
                <a:schemeClr val="dk1"/>
              </a:buClr>
              <a:buNone/>
            </a:pPr>
            <a:r>
              <a:rPr lang="fr-FR" sz="2200" dirty="0">
                <a:solidFill>
                  <a:schemeClr val="bg2"/>
                </a:solidFill>
                <a:latin typeface="Open Sans"/>
                <a:ea typeface="Open Sans"/>
                <a:cs typeface="Open Sans"/>
                <a:sym typeface="Open Sans"/>
              </a:rPr>
              <a:t>Voir la leçon 4.1.1 pour plus de détails sur l'utilisation de PubMed.</a:t>
            </a:r>
            <a:endParaRPr sz="2200" dirty="0">
              <a:solidFill>
                <a:schemeClr val="bg2"/>
              </a:solidFill>
              <a:latin typeface="Open Sans"/>
              <a:ea typeface="Open Sans"/>
              <a:cs typeface="Open Sans"/>
              <a:sym typeface="Open Sans"/>
            </a:endParaRPr>
          </a:p>
        </p:txBody>
      </p:sp>
      <p:sp>
        <p:nvSpPr>
          <p:cNvPr id="525" name="Google Shape;525;p52"/>
          <p:cNvSpPr txBox="1">
            <a:spLocks noGrp="1"/>
          </p:cNvSpPr>
          <p:nvPr>
            <p:ph type="title"/>
          </p:nvPr>
        </p:nvSpPr>
        <p:spPr>
          <a:xfrm>
            <a:off x="213360" y="268203"/>
            <a:ext cx="72172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00" dirty="0">
                <a:solidFill>
                  <a:srgbClr val="586F7C"/>
                </a:solidFill>
                <a:latin typeface="Open Sans"/>
                <a:ea typeface="Open Sans"/>
                <a:cs typeface="Open Sans"/>
                <a:sym typeface="Open Sans"/>
              </a:rPr>
              <a:t>Affichage des résultats de la recherche PubMed</a:t>
            </a:r>
            <a:endParaRPr sz="3300" dirty="0">
              <a:solidFill>
                <a:srgbClr val="586F7C"/>
              </a:solidFill>
              <a:latin typeface="Open Sans"/>
              <a:ea typeface="Open Sans"/>
              <a:cs typeface="Open Sans"/>
              <a:sym typeface="Open Sans"/>
            </a:endParaRPr>
          </a:p>
        </p:txBody>
      </p:sp>
      <p:pic>
        <p:nvPicPr>
          <p:cNvPr id="526" name="Google Shape;526;p52"/>
          <p:cNvPicPr preferRelativeResize="0"/>
          <p:nvPr/>
        </p:nvPicPr>
        <p:blipFill rotWithShape="1">
          <a:blip r:embed="rId3">
            <a:alphaModFix/>
          </a:blip>
          <a:srcRect/>
          <a:stretch/>
        </p:blipFill>
        <p:spPr>
          <a:xfrm>
            <a:off x="4611757" y="1774017"/>
            <a:ext cx="7490693" cy="450751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3"/>
          <p:cNvSpPr txBox="1">
            <a:spLocks noGrp="1"/>
          </p:cNvSpPr>
          <p:nvPr>
            <p:ph type="title"/>
          </p:nvPr>
        </p:nvSpPr>
        <p:spPr>
          <a:xfrm>
            <a:off x="111034" y="254680"/>
            <a:ext cx="72172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00" dirty="0">
                <a:solidFill>
                  <a:srgbClr val="586F7C"/>
                </a:solidFill>
                <a:latin typeface="Open Sans"/>
                <a:ea typeface="Open Sans"/>
                <a:cs typeface="Open Sans"/>
                <a:sym typeface="Open Sans"/>
              </a:rPr>
              <a:t>PubMed filtre les résultats de recherche</a:t>
            </a:r>
            <a:endParaRPr sz="3300" dirty="0">
              <a:solidFill>
                <a:srgbClr val="586F7C"/>
              </a:solidFill>
              <a:latin typeface="Open Sans"/>
              <a:ea typeface="Open Sans"/>
              <a:cs typeface="Open Sans"/>
              <a:sym typeface="Open Sans"/>
            </a:endParaRPr>
          </a:p>
        </p:txBody>
      </p:sp>
      <p:sp>
        <p:nvSpPr>
          <p:cNvPr id="533" name="Google Shape;533;p53"/>
          <p:cNvSpPr txBox="1">
            <a:spLocks noGrp="1"/>
          </p:cNvSpPr>
          <p:nvPr>
            <p:ph type="body" idx="1"/>
          </p:nvPr>
        </p:nvSpPr>
        <p:spPr>
          <a:xfrm>
            <a:off x="111034" y="1639895"/>
            <a:ext cx="4321818" cy="5218105"/>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chemeClr val="bg2"/>
                </a:solidFill>
                <a:latin typeface="Open Sans"/>
                <a:ea typeface="Open Sans"/>
                <a:cs typeface="Open Sans"/>
                <a:sym typeface="Open Sans"/>
              </a:rPr>
              <a:t>En utilisant la recherche sur les complications de la grossesse dans les pays en développement, ajoutez les filtres pour </a:t>
            </a:r>
            <a:r>
              <a:rPr lang="en-US" sz="2200" dirty="0">
                <a:solidFill>
                  <a:schemeClr val="bg2"/>
                </a:solidFill>
                <a:latin typeface="Open Sans"/>
                <a:ea typeface="Open Sans"/>
                <a:cs typeface="Open Sans"/>
                <a:sym typeface="Open Sans"/>
              </a:rPr>
              <a:t>:</a:t>
            </a:r>
            <a:endParaRPr sz="2200" dirty="0">
              <a:solidFill>
                <a:schemeClr val="bg2"/>
              </a:solidFill>
              <a:latin typeface="Open Sans"/>
              <a:ea typeface="Open Sans"/>
              <a:cs typeface="Open Sans"/>
            </a:endParaRPr>
          </a:p>
          <a:p>
            <a:pPr marL="76200" lvl="0" indent="0">
              <a:lnSpc>
                <a:spcPct val="100000"/>
              </a:lnSpc>
              <a:buClr>
                <a:schemeClr val="dk1"/>
              </a:buClr>
              <a:buNone/>
            </a:pPr>
            <a:r>
              <a:rPr lang="fr-FR" sz="2200" b="1" dirty="0">
                <a:solidFill>
                  <a:schemeClr val="bg2"/>
                </a:solidFill>
                <a:latin typeface="Open Sans"/>
                <a:ea typeface="Open Sans"/>
                <a:cs typeface="Open Sans"/>
                <a:sym typeface="Open Sans"/>
              </a:rPr>
              <a:t>TYPE D'ARTICLE/Essai clinique, Méta-Analyse, Essai contrôlé randomisé et Revue systématique.  </a:t>
            </a:r>
            <a:r>
              <a:rPr lang="fr-FR" sz="2200" dirty="0">
                <a:solidFill>
                  <a:schemeClr val="bg2"/>
                </a:solidFill>
                <a:latin typeface="Open Sans"/>
                <a:ea typeface="Open Sans"/>
                <a:cs typeface="Open Sans"/>
                <a:sym typeface="Open Sans"/>
              </a:rPr>
              <a:t>Les résultats de la recherche s'élèvent à </a:t>
            </a:r>
            <a:r>
              <a:rPr lang="fr-FR" sz="2200" b="1" dirty="0">
                <a:solidFill>
                  <a:schemeClr val="bg2"/>
                </a:solidFill>
                <a:latin typeface="Open Sans"/>
                <a:ea typeface="Open Sans"/>
                <a:cs typeface="Open Sans"/>
                <a:sym typeface="Open Sans"/>
              </a:rPr>
              <a:t>530</a:t>
            </a:r>
            <a:r>
              <a:rPr lang="en-US" sz="2200" b="1" dirty="0">
                <a:solidFill>
                  <a:schemeClr val="bg2"/>
                </a:solidFill>
                <a:latin typeface="Open Sans"/>
                <a:ea typeface="Open Sans"/>
                <a:cs typeface="Open Sans"/>
                <a:sym typeface="Open Sans"/>
              </a:rPr>
              <a:t>.</a:t>
            </a:r>
            <a:endParaRPr sz="2200" b="1" dirty="0">
              <a:solidFill>
                <a:schemeClr val="bg2"/>
              </a:solidFill>
              <a:latin typeface="Open Sans"/>
              <a:ea typeface="Open Sans"/>
              <a:cs typeface="Open Sans"/>
            </a:endParaRPr>
          </a:p>
          <a:p>
            <a:pPr marL="76200" lvl="0" indent="0">
              <a:lnSpc>
                <a:spcPct val="100000"/>
              </a:lnSpc>
              <a:buClr>
                <a:schemeClr val="dk1"/>
              </a:buClr>
              <a:buNone/>
            </a:pPr>
            <a:r>
              <a:rPr lang="fr-FR" sz="2200" dirty="0">
                <a:solidFill>
                  <a:schemeClr val="bg2"/>
                </a:solidFill>
                <a:latin typeface="Open Sans"/>
                <a:ea typeface="Open Sans"/>
                <a:cs typeface="Open Sans"/>
                <a:sym typeface="Open Sans"/>
              </a:rPr>
              <a:t>En se limitant à </a:t>
            </a:r>
            <a:r>
              <a:rPr lang="fr-FR" sz="2200" b="1" dirty="0">
                <a:solidFill>
                  <a:schemeClr val="bg2"/>
                </a:solidFill>
                <a:latin typeface="Open Sans"/>
                <a:ea typeface="Open Sans"/>
                <a:cs typeface="Open Sans"/>
                <a:sym typeface="Open Sans"/>
              </a:rPr>
              <a:t>ARTICLE/TYPE Revue systématique</a:t>
            </a:r>
            <a:r>
              <a:rPr lang="fr-FR" sz="2200" dirty="0">
                <a:solidFill>
                  <a:schemeClr val="bg2"/>
                </a:solidFill>
                <a:latin typeface="Open Sans"/>
                <a:ea typeface="Open Sans"/>
                <a:cs typeface="Open Sans"/>
                <a:sym typeface="Open Sans"/>
              </a:rPr>
              <a:t>, le total est de </a:t>
            </a:r>
            <a:r>
              <a:rPr lang="fr-FR" sz="2200" b="1" dirty="0">
                <a:solidFill>
                  <a:schemeClr val="bg2"/>
                </a:solidFill>
                <a:latin typeface="Open Sans"/>
                <a:ea typeface="Open Sans"/>
                <a:cs typeface="Open Sans"/>
                <a:sym typeface="Open Sans"/>
              </a:rPr>
              <a:t>224</a:t>
            </a:r>
            <a:r>
              <a:rPr lang="fr-FR" sz="2200" dirty="0">
                <a:solidFill>
                  <a:schemeClr val="bg2"/>
                </a:solidFill>
                <a:latin typeface="Open Sans"/>
                <a:ea typeface="Open Sans"/>
                <a:cs typeface="Open Sans"/>
                <a:sym typeface="Open Sans"/>
              </a:rPr>
              <a:t> citations. </a:t>
            </a:r>
            <a:endParaRPr sz="2200" dirty="0">
              <a:solidFill>
                <a:schemeClr val="bg2"/>
              </a:solidFill>
              <a:latin typeface="Open Sans"/>
              <a:ea typeface="Open Sans"/>
              <a:cs typeface="Open Sans"/>
              <a:sym typeface="Open Sans"/>
            </a:endParaRPr>
          </a:p>
        </p:txBody>
      </p:sp>
      <p:pic>
        <p:nvPicPr>
          <p:cNvPr id="534" name="Google Shape;534;p53"/>
          <p:cNvPicPr preferRelativeResize="0"/>
          <p:nvPr/>
        </p:nvPicPr>
        <p:blipFill rotWithShape="1">
          <a:blip r:embed="rId3">
            <a:alphaModFix/>
          </a:blip>
          <a:srcRect/>
          <a:stretch/>
        </p:blipFill>
        <p:spPr>
          <a:xfrm>
            <a:off x="4860234" y="1694224"/>
            <a:ext cx="6869874" cy="5061857"/>
          </a:xfrm>
          <a:prstGeom prst="rect">
            <a:avLst/>
          </a:prstGeom>
          <a:noFill/>
          <a:ln>
            <a:noFill/>
          </a:ln>
        </p:spPr>
      </p:pic>
      <p:sp>
        <p:nvSpPr>
          <p:cNvPr id="535" name="Google Shape;535;p53"/>
          <p:cNvSpPr/>
          <p:nvPr/>
        </p:nvSpPr>
        <p:spPr>
          <a:xfrm>
            <a:off x="6764998" y="1796143"/>
            <a:ext cx="4436402" cy="281135"/>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6" name="Google Shape;536;p53"/>
          <p:cNvSpPr/>
          <p:nvPr/>
        </p:nvSpPr>
        <p:spPr>
          <a:xfrm>
            <a:off x="4933832" y="5061859"/>
            <a:ext cx="1586238" cy="169422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7" name="Google Shape;537;p53"/>
          <p:cNvSpPr/>
          <p:nvPr/>
        </p:nvSpPr>
        <p:spPr>
          <a:xfrm>
            <a:off x="4933832" y="1718757"/>
            <a:ext cx="1069403" cy="57718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dirty="0">
                <a:solidFill>
                  <a:srgbClr val="586F7C"/>
                </a:solidFill>
                <a:latin typeface="Open Sans"/>
                <a:ea typeface="Open Sans"/>
                <a:cs typeface="Open Sans"/>
                <a:sym typeface="Open Sans"/>
              </a:rPr>
              <a:t>Qu'est-ce qu'une preuve ?</a:t>
            </a:r>
            <a:endParaRPr dirty="0">
              <a:solidFill>
                <a:srgbClr val="586F7C"/>
              </a:solidFill>
              <a:latin typeface="Open Sans"/>
              <a:ea typeface="Open Sans"/>
              <a:cs typeface="Open Sans"/>
              <a:sym typeface="Open Sans"/>
            </a:endParaRPr>
          </a:p>
        </p:txBody>
      </p:sp>
      <p:sp>
        <p:nvSpPr>
          <p:cNvPr id="111" name="Google Shape;111;p8"/>
          <p:cNvSpPr txBox="1">
            <a:spLocks noGrp="1"/>
          </p:cNvSpPr>
          <p:nvPr>
            <p:ph type="body" idx="1"/>
          </p:nvPr>
        </p:nvSpPr>
        <p:spPr>
          <a:xfrm>
            <a:off x="192560" y="1779109"/>
            <a:ext cx="5438806" cy="4522200"/>
          </a:xfrm>
          <a:prstGeom prst="rect">
            <a:avLst/>
          </a:prstGeom>
          <a:noFill/>
          <a:ln>
            <a:noFill/>
          </a:ln>
        </p:spPr>
        <p:txBody>
          <a:bodyPr spcFirstLastPara="1" wrap="square" lIns="91425" tIns="45700" rIns="91425" bIns="45700" anchor="t" anchorCtr="0">
            <a:noAutofit/>
          </a:bodyPr>
          <a:lstStyle/>
          <a:p>
            <a:pPr marL="400050" lvl="1" indent="0">
              <a:buNone/>
            </a:pPr>
            <a:r>
              <a:rPr lang="fr-FR" sz="2400" dirty="0">
                <a:solidFill>
                  <a:srgbClr val="3F3F3F"/>
                </a:solidFill>
                <a:latin typeface="Open Sans"/>
                <a:ea typeface="Open Sans"/>
                <a:cs typeface="Open Sans"/>
                <a:sym typeface="Open Sans"/>
              </a:rPr>
              <a:t>Les preuves concernent des faits destinés à être utilisés pour étayer une conclusion </a:t>
            </a:r>
            <a:r>
              <a:rPr lang="en-US" sz="2400" dirty="0">
                <a:solidFill>
                  <a:srgbClr val="3F3F3F"/>
                </a:solidFill>
                <a:latin typeface="Open Sans"/>
                <a:ea typeface="Open Sans"/>
                <a:cs typeface="Open Sans"/>
                <a:sym typeface="Open Sans"/>
              </a:rPr>
              <a:t>:</a:t>
            </a:r>
            <a:endParaRPr dirty="0">
              <a:solidFill>
                <a:srgbClr val="3F3F3F"/>
              </a:solidFill>
            </a:endParaRPr>
          </a:p>
          <a:p>
            <a:pPr marL="400050" lvl="1" indent="0" algn="l" rtl="0">
              <a:lnSpc>
                <a:spcPct val="90000"/>
              </a:lnSpc>
              <a:spcBef>
                <a:spcPts val="2100"/>
              </a:spcBef>
              <a:spcAft>
                <a:spcPts val="0"/>
              </a:spcAft>
              <a:buSzPts val="2000"/>
              <a:buNone/>
            </a:pPr>
            <a:endParaRPr sz="1200" dirty="0">
              <a:solidFill>
                <a:srgbClr val="3F3F3F"/>
              </a:solidFill>
              <a:latin typeface="Open Sans"/>
              <a:ea typeface="Open Sans"/>
              <a:cs typeface="Open Sans"/>
              <a:sym typeface="Open Sans"/>
            </a:endParaRPr>
          </a:p>
          <a:p>
            <a:pPr marL="355600" lvl="0" indent="-342900">
              <a:lnSpc>
                <a:spcPct val="100000"/>
              </a:lnSpc>
              <a:spcBef>
                <a:spcPts val="0"/>
              </a:spcBef>
              <a:buClr>
                <a:srgbClr val="000000"/>
              </a:buClr>
              <a:buSzPts val="2200"/>
            </a:pPr>
            <a:r>
              <a:rPr lang="fr-FR" dirty="0">
                <a:solidFill>
                  <a:srgbClr val="3F3F3F"/>
                </a:solidFill>
                <a:latin typeface="Open Sans"/>
                <a:ea typeface="Open Sans"/>
                <a:cs typeface="Open Sans"/>
                <a:sym typeface="Open Sans"/>
              </a:rPr>
              <a:t>Un fait est une chose connue par expérience ou observation ;</a:t>
            </a:r>
            <a:endParaRPr dirty="0">
              <a:solidFill>
                <a:srgbClr val="3F3F3F"/>
              </a:solidFill>
            </a:endParaRPr>
          </a:p>
          <a:p>
            <a:pPr marL="355600" lvl="0" indent="-342900">
              <a:lnSpc>
                <a:spcPct val="100000"/>
              </a:lnSpc>
              <a:spcBef>
                <a:spcPts val="0"/>
              </a:spcBef>
              <a:buClr>
                <a:srgbClr val="000000"/>
              </a:buClr>
              <a:buSzPts val="2200"/>
            </a:pPr>
            <a:r>
              <a:rPr lang="fr-FR" dirty="0">
                <a:solidFill>
                  <a:srgbClr val="3F3F3F"/>
                </a:solidFill>
                <a:latin typeface="Open Sans"/>
                <a:ea typeface="Open Sans"/>
                <a:cs typeface="Open Sans"/>
                <a:sym typeface="Open Sans"/>
              </a:rPr>
              <a:t>Les preuves sont utilisées pour soutenir une conclusion ; elles ne sont pas la conclusion elle-même.</a:t>
            </a:r>
            <a:endParaRPr dirty="0">
              <a:solidFill>
                <a:srgbClr val="3F3F3F"/>
              </a:solidFill>
            </a:endParaRPr>
          </a:p>
          <a:p>
            <a:pPr marL="12700" lvl="0" indent="0" algn="l" rtl="0">
              <a:lnSpc>
                <a:spcPct val="100000"/>
              </a:lnSpc>
              <a:spcBef>
                <a:spcPts val="0"/>
              </a:spcBef>
              <a:spcAft>
                <a:spcPts val="0"/>
              </a:spcAft>
              <a:buClr>
                <a:schemeClr val="dk2"/>
              </a:buClr>
              <a:buSzPts val="2200"/>
              <a:buNone/>
            </a:pPr>
            <a:endParaRPr dirty="0">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800" dirty="0">
                <a:solidFill>
                  <a:srgbClr val="3F3F3F"/>
                </a:solidFill>
                <a:latin typeface="Open Sans"/>
                <a:ea typeface="Open Sans"/>
                <a:cs typeface="Open Sans"/>
                <a:sym typeface="Open Sans"/>
              </a:rPr>
              <a:t>   </a:t>
            </a:r>
            <a:r>
              <a:rPr lang="en-US" sz="1600" dirty="0">
                <a:solidFill>
                  <a:srgbClr val="3F3F3F"/>
                </a:solidFill>
                <a:latin typeface="Open Sans"/>
                <a:ea typeface="Open Sans"/>
                <a:cs typeface="Open Sans"/>
                <a:sym typeface="Open Sans"/>
              </a:rPr>
              <a:t>Lomas J et al. Conceptualizing and combining evidence for health system guidance. Canadian Health Services Research Foundation, 2005</a:t>
            </a:r>
            <a:endParaRPr sz="1600" i="1" dirty="0">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67B445CC-9144-4BEF-9D42-58B9B87B3CA4}"/>
              </a:ext>
            </a:extLst>
          </p:cNvPr>
          <p:cNvPicPr>
            <a:picLocks noChangeAspect="1"/>
          </p:cNvPicPr>
          <p:nvPr/>
        </p:nvPicPr>
        <p:blipFill>
          <a:blip r:embed="rId3"/>
          <a:stretch>
            <a:fillRect/>
          </a:stretch>
        </p:blipFill>
        <p:spPr>
          <a:xfrm>
            <a:off x="6147448" y="1902490"/>
            <a:ext cx="5316173" cy="357256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4"/>
          <p:cNvSpPr txBox="1">
            <a:spLocks noGrp="1"/>
          </p:cNvSpPr>
          <p:nvPr>
            <p:ph type="title"/>
          </p:nvPr>
        </p:nvSpPr>
        <p:spPr>
          <a:xfrm>
            <a:off x="0" y="293311"/>
            <a:ext cx="8348353" cy="674974"/>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000" dirty="0">
                <a:solidFill>
                  <a:srgbClr val="586F7C"/>
                </a:solidFill>
                <a:latin typeface="Open Sans"/>
                <a:ea typeface="Open Sans"/>
                <a:cs typeface="Open Sans"/>
                <a:sym typeface="Open Sans"/>
              </a:rPr>
              <a:t>Ressources supplémentaires sur les pratiques fondées sur des preuves</a:t>
            </a:r>
            <a:endParaRPr sz="3000" dirty="0">
              <a:solidFill>
                <a:srgbClr val="586F7C"/>
              </a:solidFill>
              <a:latin typeface="Open Sans"/>
              <a:ea typeface="Open Sans"/>
              <a:cs typeface="Open Sans"/>
              <a:sym typeface="Open Sans"/>
            </a:endParaRPr>
          </a:p>
        </p:txBody>
      </p:sp>
      <p:sp>
        <p:nvSpPr>
          <p:cNvPr id="544" name="Google Shape;544;p54"/>
          <p:cNvSpPr txBox="1">
            <a:spLocks noGrp="1"/>
          </p:cNvSpPr>
          <p:nvPr>
            <p:ph type="body" idx="1"/>
          </p:nvPr>
        </p:nvSpPr>
        <p:spPr>
          <a:xfrm>
            <a:off x="0" y="1696243"/>
            <a:ext cx="12031980" cy="4131127"/>
          </a:xfrm>
          <a:prstGeom prst="rect">
            <a:avLst/>
          </a:prstGeom>
          <a:noFill/>
          <a:ln>
            <a:noFill/>
          </a:ln>
        </p:spPr>
        <p:txBody>
          <a:bodyPr spcFirstLastPara="1" wrap="square" lIns="91425" tIns="45700" rIns="91425" bIns="45700" anchor="t" anchorCtr="0">
            <a:noAutofit/>
          </a:bodyPr>
          <a:lstStyle/>
          <a:p>
            <a:pPr lvl="0"/>
            <a:r>
              <a:rPr lang="en-US" sz="2300" b="1" dirty="0">
                <a:solidFill>
                  <a:srgbClr val="3F3F3F"/>
                </a:solidFill>
                <a:latin typeface="Open Sans"/>
                <a:ea typeface="Open Sans"/>
                <a:cs typeface="Open Sans"/>
                <a:sym typeface="Open Sans"/>
              </a:rPr>
              <a:t>EBM Librarian</a:t>
            </a:r>
            <a:r>
              <a:rPr lang="en-US" sz="2300" dirty="0">
                <a:solidFill>
                  <a:srgbClr val="3F3F3F"/>
                </a:solidFill>
                <a:latin typeface="Open Sans"/>
                <a:ea typeface="Open Sans"/>
                <a:cs typeface="Open Sans"/>
                <a:sym typeface="Open Sans"/>
              </a:rPr>
              <a:t>: </a:t>
            </a:r>
            <a:r>
              <a:rPr lang="fr-FR" sz="2300" dirty="0">
                <a:solidFill>
                  <a:srgbClr val="3F3F3F"/>
                </a:solidFill>
                <a:latin typeface="Open Sans"/>
                <a:ea typeface="Open Sans"/>
                <a:cs typeface="Open Sans"/>
                <a:sym typeface="Open Sans"/>
              </a:rPr>
              <a:t>l'objectif de ce site est de développer une communauté de bibliothécaires impliqués dans l'enseignement et le soutien de la pratique de la médecine fondée sur les preuves (EBM), également appelée pratique fondée sur les preuves (EBP). Ce site offre un lieu où l'on peut partager du matériel d'enseignement et des documents de cours, discuter de questions et demander conseil à des collègues, partager des informations utiles sur l'enseignement de la médecine fondée sur les preuves.</a:t>
            </a:r>
            <a:r>
              <a:rPr lang="en-US" sz="2300" dirty="0">
                <a:solidFill>
                  <a:srgbClr val="3F3F3F"/>
                </a:solidFill>
                <a:latin typeface="Open Sans"/>
                <a:ea typeface="Open Sans"/>
                <a:cs typeface="Open Sans"/>
                <a:sym typeface="Open Sans"/>
              </a:rPr>
              <a:t> </a:t>
            </a:r>
            <a:r>
              <a:rPr lang="en-US" sz="23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https://sites.google.com/site/ebmlibrarian/</a:t>
            </a:r>
            <a:r>
              <a:rPr lang="en-US" sz="2300" dirty="0">
                <a:solidFill>
                  <a:schemeClr val="accent5"/>
                </a:solidFill>
                <a:latin typeface="Open Sans"/>
                <a:ea typeface="Open Sans"/>
                <a:cs typeface="Open Sans"/>
                <a:sym typeface="Open Sans"/>
              </a:rPr>
              <a:t> </a:t>
            </a:r>
            <a:endParaRPr dirty="0">
              <a:solidFill>
                <a:schemeClr val="accent5"/>
              </a:solidFill>
            </a:endParaRPr>
          </a:p>
          <a:p>
            <a:pPr marL="457200" lvl="0" indent="-381000" algn="l" rtl="0">
              <a:lnSpc>
                <a:spcPct val="90000"/>
              </a:lnSpc>
              <a:spcBef>
                <a:spcPts val="1000"/>
              </a:spcBef>
              <a:spcAft>
                <a:spcPts val="0"/>
              </a:spcAft>
              <a:buClr>
                <a:schemeClr val="lt1"/>
              </a:buClr>
              <a:buSzPts val="2400"/>
              <a:buChar char="●"/>
            </a:pPr>
            <a:r>
              <a:rPr lang="en-US" sz="2300" dirty="0">
                <a:solidFill>
                  <a:srgbClr val="3F3F3F"/>
                </a:solidFill>
                <a:latin typeface="Open Sans"/>
                <a:ea typeface="Open Sans"/>
                <a:cs typeface="Open Sans"/>
                <a:sym typeface="Open Sans"/>
              </a:rPr>
              <a:t> </a:t>
            </a:r>
            <a:r>
              <a:rPr lang="en-US" sz="2300" b="1" dirty="0" err="1">
                <a:solidFill>
                  <a:srgbClr val="3F3F3F"/>
                </a:solidFill>
                <a:latin typeface="Open Sans"/>
                <a:ea typeface="Open Sans"/>
                <a:cs typeface="Open Sans"/>
                <a:sym typeface="Open Sans"/>
              </a:rPr>
              <a:t>EvidenceAlerts</a:t>
            </a:r>
            <a:r>
              <a:rPr lang="en-US" sz="2300" dirty="0">
                <a:solidFill>
                  <a:srgbClr val="3F3F3F"/>
                </a:solidFill>
                <a:latin typeface="Open Sans"/>
                <a:ea typeface="Open Sans"/>
                <a:cs typeface="Open Sans"/>
                <a:sym typeface="Open Sans"/>
              </a:rPr>
              <a:t>: </a:t>
            </a:r>
            <a:r>
              <a:rPr lang="fr-FR" sz="2300" dirty="0">
                <a:solidFill>
                  <a:srgbClr val="3F3F3F"/>
                </a:solidFill>
                <a:latin typeface="Open Sans"/>
                <a:ea typeface="Open Sans"/>
                <a:cs typeface="Open Sans"/>
                <a:sym typeface="Open Sans"/>
              </a:rPr>
              <a:t>un service Internet qui informe les médecins et les chercheurs des études cliniques récemment publiées. Les chercheurs de l'unité d'information sur la santé de McMaster trouvent les études, les examens et les directives de pratique clinique fondées sur des données probantes de la plus haute qualité dans 121 revues cliniques de premier plan, et ces articles sont évalués par des médecins praticiens pour leur pertinence et leur intérêt cliniques. Les alertes sont organisées en fonction de vos propres intérêts cliniques</a:t>
            </a:r>
            <a:r>
              <a:rPr lang="en-US" sz="2300" dirty="0">
                <a:solidFill>
                  <a:srgbClr val="3F3F3F"/>
                </a:solidFill>
                <a:latin typeface="Open Sans"/>
                <a:ea typeface="Open Sans"/>
                <a:cs typeface="Open Sans"/>
                <a:sym typeface="Open Sans"/>
              </a:rPr>
              <a:t>. </a:t>
            </a:r>
            <a:r>
              <a:rPr lang="en-US" sz="23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https://www.evidencealerts.com/</a:t>
            </a:r>
            <a:endParaRPr sz="2300" dirty="0">
              <a:solidFill>
                <a:schemeClr val="accent5"/>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4"/>
          <p:cNvSpPr txBox="1">
            <a:spLocks noGrp="1"/>
          </p:cNvSpPr>
          <p:nvPr>
            <p:ph type="title"/>
          </p:nvPr>
        </p:nvSpPr>
        <p:spPr>
          <a:xfrm>
            <a:off x="0" y="731521"/>
            <a:ext cx="7217229" cy="831062"/>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dirty="0" err="1">
                <a:solidFill>
                  <a:srgbClr val="586F7C"/>
                </a:solidFill>
                <a:latin typeface="Open Sans"/>
                <a:ea typeface="Open Sans"/>
                <a:cs typeface="Open Sans"/>
                <a:sym typeface="Open Sans"/>
              </a:rPr>
              <a:t>Ressources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supplémentaires</a:t>
            </a:r>
            <a:r>
              <a:rPr lang="en-US" dirty="0">
                <a:solidFill>
                  <a:srgbClr val="586F7C"/>
                </a:solidFill>
                <a:latin typeface="Open Sans"/>
                <a:ea typeface="Open Sans"/>
                <a:cs typeface="Open Sans"/>
                <a:sym typeface="Open Sans"/>
              </a:rPr>
              <a:t> (suite)</a:t>
            </a:r>
            <a:endParaRPr dirty="0">
              <a:solidFill>
                <a:srgbClr val="586F7C"/>
              </a:solidFill>
              <a:latin typeface="Open Sans"/>
              <a:ea typeface="Open Sans"/>
              <a:cs typeface="Open Sans"/>
              <a:sym typeface="Open Sans"/>
            </a:endParaRPr>
          </a:p>
        </p:txBody>
      </p:sp>
      <p:sp>
        <p:nvSpPr>
          <p:cNvPr id="551" name="Google Shape;551;p34"/>
          <p:cNvSpPr txBox="1">
            <a:spLocks noGrp="1"/>
          </p:cNvSpPr>
          <p:nvPr>
            <p:ph type="body" idx="1"/>
          </p:nvPr>
        </p:nvSpPr>
        <p:spPr>
          <a:xfrm>
            <a:off x="-91440" y="2107096"/>
            <a:ext cx="12001501" cy="4019383"/>
          </a:xfrm>
          <a:prstGeom prst="rect">
            <a:avLst/>
          </a:prstGeom>
          <a:noFill/>
          <a:ln>
            <a:noFill/>
          </a:ln>
        </p:spPr>
        <p:txBody>
          <a:bodyPr spcFirstLastPara="1" wrap="square" lIns="91425" tIns="45700" rIns="91425" bIns="45700" anchor="t" anchorCtr="0">
            <a:noAutofit/>
          </a:bodyPr>
          <a:lstStyle/>
          <a:p>
            <a:pPr lvl="0">
              <a:buClr>
                <a:srgbClr val="3F3F3F"/>
              </a:buClr>
              <a:buSzPts val="2200"/>
              <a:buFont typeface="Arial"/>
              <a:buChar char="•"/>
            </a:pPr>
            <a:r>
              <a:rPr lang="en-US" sz="2200" b="1" dirty="0">
                <a:solidFill>
                  <a:srgbClr val="3F3F3F"/>
                </a:solidFill>
                <a:latin typeface="Open Sans"/>
                <a:ea typeface="Open Sans"/>
                <a:cs typeface="Open Sans"/>
                <a:sym typeface="Open Sans"/>
              </a:rPr>
              <a:t>McMaster PLUS </a:t>
            </a:r>
            <a:r>
              <a:rPr lang="en-US" sz="2200" dirty="0">
                <a:solidFill>
                  <a:srgbClr val="3F3F3F"/>
                </a:solidFill>
                <a:latin typeface="Open Sans"/>
                <a:ea typeface="Open Sans"/>
                <a:cs typeface="Open Sans"/>
                <a:sym typeface="Open Sans"/>
              </a:rPr>
              <a:t>(Premium Literature Service): “</a:t>
            </a:r>
            <a:r>
              <a:rPr lang="en-US" sz="2200" b="1" dirty="0">
                <a:solidFill>
                  <a:srgbClr val="3F3F3F"/>
                </a:solidFill>
                <a:latin typeface="Open Sans"/>
                <a:ea typeface="Open Sans"/>
                <a:cs typeface="Open Sans"/>
                <a:sym typeface="Open Sans"/>
              </a:rPr>
              <a:t>C</a:t>
            </a:r>
            <a:r>
              <a:rPr lang="en-US" sz="2200" dirty="0">
                <a:solidFill>
                  <a:srgbClr val="3F3F3F"/>
                </a:solidFill>
                <a:latin typeface="Open Sans"/>
                <a:ea typeface="Open Sans"/>
                <a:cs typeface="Open Sans"/>
                <a:sym typeface="Open Sans"/>
              </a:rPr>
              <a:t>ritical </a:t>
            </a:r>
            <a:r>
              <a:rPr lang="en-US" sz="2200" b="1" dirty="0">
                <a:solidFill>
                  <a:srgbClr val="3F3F3F"/>
                </a:solidFill>
                <a:latin typeface="Open Sans"/>
                <a:ea typeface="Open Sans"/>
                <a:cs typeface="Open Sans"/>
                <a:sym typeface="Open Sans"/>
              </a:rPr>
              <a:t>A</a:t>
            </a:r>
            <a:r>
              <a:rPr lang="en-US" sz="2200" dirty="0">
                <a:solidFill>
                  <a:srgbClr val="3F3F3F"/>
                </a:solidFill>
                <a:latin typeface="Open Sans"/>
                <a:ea typeface="Open Sans"/>
                <a:cs typeface="Open Sans"/>
                <a:sym typeface="Open Sans"/>
              </a:rPr>
              <a:t>ppraisal </a:t>
            </a:r>
            <a:r>
              <a:rPr lang="en-US" sz="2200" b="1" dirty="0">
                <a:solidFill>
                  <a:srgbClr val="3F3F3F"/>
                </a:solidFill>
                <a:latin typeface="Open Sans"/>
                <a:ea typeface="Open Sans"/>
                <a:cs typeface="Open Sans"/>
                <a:sym typeface="Open Sans"/>
              </a:rPr>
              <a:t>P</a:t>
            </a:r>
            <a:r>
              <a:rPr lang="en-US" sz="2200" dirty="0">
                <a:solidFill>
                  <a:srgbClr val="3F3F3F"/>
                </a:solidFill>
                <a:latin typeface="Open Sans"/>
                <a:ea typeface="Open Sans"/>
                <a:cs typeface="Open Sans"/>
                <a:sym typeface="Open Sans"/>
              </a:rPr>
              <a:t>rocess (CAP) “</a:t>
            </a:r>
            <a:r>
              <a:rPr lang="fr-FR" sz="2200" dirty="0">
                <a:solidFill>
                  <a:srgbClr val="3F3F3F"/>
                </a:solidFill>
                <a:latin typeface="Open Sans"/>
                <a:ea typeface="Open Sans"/>
                <a:cs typeface="Open Sans"/>
                <a:sym typeface="Open Sans"/>
              </a:rPr>
              <a:t>qui identifie les études et les examens systématiques scientifiquement solides ; les articles qui répondent à nos critères scientifiques sont ensuite évalués par des cliniciens de première ligne en fonction de leur pertinence et de leur actualité grâce au système </a:t>
            </a:r>
            <a:r>
              <a:rPr lang="en-US" sz="2200" b="1" dirty="0">
                <a:solidFill>
                  <a:srgbClr val="3F3F3F"/>
                </a:solidFill>
                <a:latin typeface="Open Sans"/>
                <a:ea typeface="Open Sans"/>
                <a:cs typeface="Open Sans"/>
                <a:sym typeface="Open Sans"/>
              </a:rPr>
              <a:t>M</a:t>
            </a:r>
            <a:r>
              <a:rPr lang="en-US" sz="2200" dirty="0">
                <a:solidFill>
                  <a:srgbClr val="3F3F3F"/>
                </a:solidFill>
                <a:latin typeface="Open Sans"/>
                <a:ea typeface="Open Sans"/>
                <a:cs typeface="Open Sans"/>
                <a:sym typeface="Open Sans"/>
              </a:rPr>
              <a:t>cMaster </a:t>
            </a:r>
            <a:r>
              <a:rPr lang="en-US" sz="2200" b="1" dirty="0">
                <a:solidFill>
                  <a:srgbClr val="3F3F3F"/>
                </a:solidFill>
                <a:latin typeface="Open Sans"/>
                <a:ea typeface="Open Sans"/>
                <a:cs typeface="Open Sans"/>
                <a:sym typeface="Open Sans"/>
              </a:rPr>
              <a:t>O</a:t>
            </a:r>
            <a:r>
              <a:rPr lang="en-US" sz="2200" dirty="0">
                <a:solidFill>
                  <a:srgbClr val="3F3F3F"/>
                </a:solidFill>
                <a:latin typeface="Open Sans"/>
                <a:ea typeface="Open Sans"/>
                <a:cs typeface="Open Sans"/>
                <a:sym typeface="Open Sans"/>
              </a:rPr>
              <a:t>nline</a:t>
            </a:r>
            <a:r>
              <a:rPr lang="en-US" sz="2200" b="1" dirty="0">
                <a:solidFill>
                  <a:srgbClr val="3F3F3F"/>
                </a:solidFill>
                <a:latin typeface="Open Sans"/>
                <a:ea typeface="Open Sans"/>
                <a:cs typeface="Open Sans"/>
                <a:sym typeface="Open Sans"/>
              </a:rPr>
              <a:t> R</a:t>
            </a:r>
            <a:r>
              <a:rPr lang="en-US" sz="2200" dirty="0">
                <a:solidFill>
                  <a:srgbClr val="3F3F3F"/>
                </a:solidFill>
                <a:latin typeface="Open Sans"/>
                <a:ea typeface="Open Sans"/>
                <a:cs typeface="Open Sans"/>
                <a:sym typeface="Open Sans"/>
              </a:rPr>
              <a:t>ating of </a:t>
            </a:r>
            <a:r>
              <a:rPr lang="en-US" sz="2200" b="1" dirty="0">
                <a:solidFill>
                  <a:srgbClr val="3F3F3F"/>
                </a:solidFill>
                <a:latin typeface="Open Sans"/>
                <a:ea typeface="Open Sans"/>
                <a:cs typeface="Open Sans"/>
                <a:sym typeface="Open Sans"/>
              </a:rPr>
              <a:t>E</a:t>
            </a:r>
            <a:r>
              <a:rPr lang="en-US" sz="2200" dirty="0">
                <a:solidFill>
                  <a:srgbClr val="3F3F3F"/>
                </a:solidFill>
                <a:latin typeface="Open Sans"/>
                <a:ea typeface="Open Sans"/>
                <a:cs typeface="Open Sans"/>
                <a:sym typeface="Open Sans"/>
              </a:rPr>
              <a:t>vidence (MORE). </a:t>
            </a:r>
            <a:r>
              <a:rPr lang="en-US"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hiru.mcmaster.ca/</a:t>
            </a:r>
            <a:r>
              <a:rPr lang="en-US" sz="2200" u="sng" dirty="0" err="1">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hiru</a:t>
            </a:r>
            <a:r>
              <a:rPr lang="en-US"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/HIRU_McMaster_PLUS_projects.aspx</a:t>
            </a:r>
            <a:endParaRPr sz="2200" u="sng" dirty="0">
              <a:solidFill>
                <a:schemeClr val="accent5"/>
              </a:solidFill>
              <a:latin typeface="Open Sans"/>
              <a:ea typeface="Open Sans"/>
              <a:cs typeface="Open Sans"/>
              <a:sym typeface="Open Sans"/>
            </a:endParaRPr>
          </a:p>
          <a:p>
            <a:pPr marL="76200" lvl="0" indent="0" algn="l" rtl="0">
              <a:lnSpc>
                <a:spcPct val="90000"/>
              </a:lnSpc>
              <a:spcBef>
                <a:spcPts val="1000"/>
              </a:spcBef>
              <a:spcAft>
                <a:spcPts val="0"/>
              </a:spcAft>
              <a:buClr>
                <a:srgbClr val="3F3F3F"/>
              </a:buClr>
              <a:buSzPts val="2200"/>
              <a:buNone/>
            </a:pPr>
            <a:endParaRPr sz="2200" u="sng" dirty="0">
              <a:solidFill>
                <a:schemeClr val="accent5"/>
              </a:solidFill>
              <a:latin typeface="Open Sans"/>
              <a:ea typeface="Open Sans"/>
              <a:cs typeface="Open Sans"/>
              <a:sym typeface="Open Sans"/>
            </a:endParaRPr>
          </a:p>
          <a:p>
            <a:pPr lvl="0">
              <a:buClr>
                <a:srgbClr val="3F3F3F"/>
              </a:buClr>
              <a:buSzPts val="2200"/>
              <a:buFont typeface="Arial"/>
              <a:buChar char="•"/>
            </a:pPr>
            <a:r>
              <a:rPr lang="fr-FR" sz="2200" b="1" dirty="0">
                <a:solidFill>
                  <a:srgbClr val="3F3F3F"/>
                </a:solidFill>
                <a:latin typeface="Open Sans"/>
                <a:ea typeface="Open Sans"/>
                <a:cs typeface="Open Sans"/>
                <a:sym typeface="Open Sans"/>
              </a:rPr>
              <a:t>Base de données des voyages (Trip </a:t>
            </a:r>
            <a:r>
              <a:rPr lang="fr-FR" sz="2200" b="1" dirty="0" err="1">
                <a:solidFill>
                  <a:srgbClr val="3F3F3F"/>
                </a:solidFill>
                <a:latin typeface="Open Sans"/>
                <a:ea typeface="Open Sans"/>
                <a:cs typeface="Open Sans"/>
                <a:sym typeface="Open Sans"/>
              </a:rPr>
              <a:t>Database</a:t>
            </a:r>
            <a:r>
              <a:rPr lang="fr-FR" sz="2200" b="1" dirty="0">
                <a:solidFill>
                  <a:srgbClr val="3F3F3F"/>
                </a:solidFill>
                <a:latin typeface="Open Sans"/>
                <a:ea typeface="Open Sans"/>
                <a:cs typeface="Open Sans"/>
                <a:sym typeface="Open Sans"/>
              </a:rPr>
              <a:t>)</a:t>
            </a:r>
            <a:r>
              <a:rPr lang="en-US" sz="2200" b="1"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"Un outil intelligent et rapide qui vous permet de trouver des données probantes de haute qualité issues de la recherche clinique ; donne accès à des données probantes issues de la recherche et à d'autres types de contenu, notamment des images, des vidéos, des brochures d'information destinées aux patients, des cours de formation et des nouvelles.</a:t>
            </a:r>
            <a:r>
              <a:rPr lang="en-US" sz="2200" dirty="0">
                <a:solidFill>
                  <a:srgbClr val="3F3F3F"/>
                </a:solidFill>
                <a:latin typeface="Open Sans"/>
                <a:ea typeface="Open Sans"/>
                <a:cs typeface="Open Sans"/>
                <a:sym typeface="Open Sans"/>
              </a:rPr>
              <a:t> </a:t>
            </a:r>
            <a:r>
              <a:rPr lang="en-US" sz="22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www.tripdatabase.com/</a:t>
            </a:r>
            <a:endParaRPr sz="2200" dirty="0">
              <a:solidFill>
                <a:schemeClr val="accent5"/>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5"/>
          <p:cNvSpPr txBox="1">
            <a:spLocks noGrp="1"/>
          </p:cNvSpPr>
          <p:nvPr>
            <p:ph type="title"/>
          </p:nvPr>
        </p:nvSpPr>
        <p:spPr>
          <a:xfrm>
            <a:off x="0" y="715244"/>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558" name="Google Shape;558;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lvl="0" indent="-387350">
              <a:spcBef>
                <a:spcPts val="0"/>
              </a:spcBef>
              <a:buClr>
                <a:srgbClr val="000000"/>
              </a:buClr>
              <a:buSzPts val="2500"/>
              <a:buFont typeface="Open Sans"/>
              <a:buChar char="●"/>
            </a:pP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Cette leçon se concentre sur les concepts de médecine/pratique fondée sur les preuves et sur les principales ressources EBP disponibles.</a:t>
            </a:r>
          </a:p>
          <a:p>
            <a:pPr lvl="0" indent="-387350">
              <a:spcBef>
                <a:spcPts val="0"/>
              </a:spcBef>
              <a:buClr>
                <a:srgbClr val="000000"/>
              </a:buClr>
              <a:buSzPts val="2500"/>
              <a:buFont typeface="Open Sans"/>
              <a:buChar char="●"/>
            </a:pPr>
            <a:endPar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lvl="0" indent="-387350">
              <a:spcBef>
                <a:spcPts val="0"/>
              </a:spcBef>
              <a:buClr>
                <a:srgbClr val="000000"/>
              </a:buClr>
              <a:buSzPts val="2500"/>
              <a:buFont typeface="Open Sans"/>
              <a:buChar char="●"/>
            </a:pP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La première partie de la leçon est une vue d'ensemble des composantes de la médecine factuelle (examens systématiques, méta-analyses, autres types d'études, hiérarchie des ressources - littérature filtrée/</a:t>
            </a:r>
            <a:r>
              <a:rPr lang="fr-FR" sz="2500" dirty="0" err="1">
                <a:solidFill>
                  <a:srgbClr val="3F3F3F"/>
                </a:solidFill>
                <a:latin typeface="Open Sans" panose="020B0606030504020204" pitchFamily="34" charset="0"/>
                <a:ea typeface="Open Sans" panose="020B0606030504020204" pitchFamily="34" charset="0"/>
                <a:cs typeface="Open Sans" panose="020B0606030504020204" pitchFamily="34" charset="0"/>
              </a:rPr>
              <a:t>pré-évaluée</a:t>
            </a: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 par rapport à la littérature non filtrée/évaluée) et du processus de médecine factuelle en 5 étapes (demander, évaluer, évaluer, appliquer, évaluer).</a:t>
            </a:r>
          </a:p>
          <a:p>
            <a:pPr lvl="0" indent="-387350">
              <a:spcBef>
                <a:spcPts val="0"/>
              </a:spcBef>
              <a:buClr>
                <a:srgbClr val="000000"/>
              </a:buClr>
              <a:buSzPts val="2500"/>
              <a:buFont typeface="Open Sans"/>
              <a:buChar char="●"/>
            </a:pPr>
            <a:endPar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a:p>
            <a:pPr lvl="0" indent="-387350">
              <a:spcBef>
                <a:spcPts val="0"/>
              </a:spcBef>
              <a:buClr>
                <a:srgbClr val="000000"/>
              </a:buClr>
              <a:buSzPts val="2500"/>
              <a:buFont typeface="Open Sans"/>
              <a:buChar char="●"/>
            </a:pP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La deuxième partie de la leçon est consacrée aux principales ressources d'information disponibles sur Research4Life (Cochrane Library, Joanna Briggs Institute EBP </a:t>
            </a:r>
            <a:r>
              <a:rPr lang="fr-FR" sz="2500" dirty="0" err="1">
                <a:solidFill>
                  <a:srgbClr val="3F3F3F"/>
                </a:solidFill>
                <a:latin typeface="Open Sans" panose="020B0606030504020204" pitchFamily="34" charset="0"/>
                <a:ea typeface="Open Sans" panose="020B0606030504020204" pitchFamily="34" charset="0"/>
                <a:cs typeface="Open Sans" panose="020B0606030504020204" pitchFamily="34" charset="0"/>
              </a:rPr>
              <a:t>Database</a:t>
            </a: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 </a:t>
            </a:r>
            <a:r>
              <a:rPr lang="fr-FR" sz="2500" dirty="0" err="1">
                <a:solidFill>
                  <a:srgbClr val="3F3F3F"/>
                </a:solidFill>
                <a:latin typeface="Open Sans" panose="020B0606030504020204" pitchFamily="34" charset="0"/>
                <a:ea typeface="Open Sans" panose="020B0606030504020204" pitchFamily="34" charset="0"/>
                <a:cs typeface="Open Sans" panose="020B0606030504020204" pitchFamily="34" charset="0"/>
              </a:rPr>
              <a:t>Clinical</a:t>
            </a: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 Key, Essential Evidence Plus), PubMed (filtres </a:t>
            </a:r>
            <a:r>
              <a:rPr lang="fr-FR" sz="2500" dirty="0" err="1">
                <a:solidFill>
                  <a:srgbClr val="3F3F3F"/>
                </a:solidFill>
                <a:latin typeface="Open Sans" panose="020B0606030504020204" pitchFamily="34" charset="0"/>
                <a:ea typeface="Open Sans" panose="020B0606030504020204" pitchFamily="34" charset="0"/>
                <a:cs typeface="Open Sans" panose="020B0606030504020204" pitchFamily="34" charset="0"/>
              </a:rPr>
              <a:t>Clinical</a:t>
            </a: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 </a:t>
            </a:r>
            <a:r>
              <a:rPr lang="fr-FR" sz="2500" dirty="0" err="1">
                <a:solidFill>
                  <a:srgbClr val="3F3F3F"/>
                </a:solidFill>
                <a:latin typeface="Open Sans" panose="020B0606030504020204" pitchFamily="34" charset="0"/>
                <a:ea typeface="Open Sans" panose="020B0606030504020204" pitchFamily="34" charset="0"/>
                <a:cs typeface="Open Sans" panose="020B0606030504020204" pitchFamily="34" charset="0"/>
              </a:rPr>
              <a:t>Queries</a:t>
            </a:r>
            <a:r>
              <a:rPr lang="fr-FR" sz="2500" dirty="0">
                <a:solidFill>
                  <a:srgbClr val="3F3F3F"/>
                </a:solidFill>
                <a:latin typeface="Open Sans" panose="020B0606030504020204" pitchFamily="34" charset="0"/>
                <a:ea typeface="Open Sans" panose="020B0606030504020204" pitchFamily="34" charset="0"/>
                <a:cs typeface="Open Sans" panose="020B0606030504020204" pitchFamily="34" charset="0"/>
              </a:rPr>
              <a:t> et Article Types) et Internet.</a:t>
            </a:r>
            <a:endParaRPr sz="2500"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4000" dirty="0" err="1">
                <a:solidFill>
                  <a:srgbClr val="586F7C"/>
                </a:solidFill>
                <a:latin typeface="Open Sans"/>
                <a:ea typeface="Open Sans"/>
                <a:cs typeface="Open Sans"/>
                <a:sym typeface="Open Sans"/>
              </a:rPr>
              <a:t>Vous</a:t>
            </a:r>
            <a:r>
              <a:rPr lang="en-US" sz="4000" dirty="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êtes</a:t>
            </a:r>
            <a:r>
              <a:rPr lang="en-US" sz="4000" dirty="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invités</a:t>
            </a:r>
            <a:r>
              <a:rPr lang="en-US" sz="4000" dirty="0">
                <a:solidFill>
                  <a:srgbClr val="586F7C"/>
                </a:solidFill>
                <a:latin typeface="Open Sans"/>
                <a:ea typeface="Open Sans"/>
                <a:cs typeface="Open Sans"/>
                <a:sym typeface="Open Sans"/>
              </a:rPr>
              <a:t> à :</a:t>
            </a:r>
            <a:endParaRPr sz="4000"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1231126" cy="4216334"/>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Visiter</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notre</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site web au lien </a:t>
            </a: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suivant</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www.research4life.org</a:t>
            </a:r>
            <a:endParaRP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indent="-317500">
              <a:lnSpc>
                <a:spcPct val="150000"/>
              </a:lnSpc>
              <a:spcBef>
                <a:spcPts val="0"/>
              </a:spcBef>
              <a:buClr>
                <a:srgbClr val="586F7C"/>
              </a:buClr>
              <a:buSzPts val="1400"/>
              <a:buFont typeface="Open Sans"/>
              <a:buChar char="●"/>
            </a:pP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Nous </a:t>
            </a: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contacter</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à </a:t>
            </a: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l’adresse</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mail </a:t>
            </a: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suivant</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 </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hlinkClick r:id="rId4">
                  <a:extLst>
                    <a:ext uri="{A12FA001-AC4F-418D-AE19-62706E023703}">
                      <ahyp:hlinkClr xmlns:ahyp="http://schemas.microsoft.com/office/drawing/2018/hyperlinkcolor" val="tx"/>
                    </a:ext>
                  </a:extLst>
                </a:hlinkClick>
              </a:rPr>
              <a:t>r4l@research4life.org</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indent="-317500">
              <a:lnSpc>
                <a:spcPct val="150000"/>
              </a:lnSpc>
              <a:spcBef>
                <a:spcPts val="0"/>
              </a:spcBef>
              <a:buClr>
                <a:srgbClr val="586F7C"/>
              </a:buClr>
              <a:buSzPts val="1400"/>
              <a:buFont typeface="Open Sans"/>
              <a:buChar char="●"/>
            </a:pPr>
            <a:r>
              <a:rPr lang="fr-F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Découvrir d'autres supports de formation </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hlinkClick r:id="rId5">
                  <a:extLst>
                    <a:ext uri="{A12FA001-AC4F-418D-AE19-62706E023703}">
                      <ahyp:hlinkClr xmlns:ahyp="http://schemas.microsoft.com/office/drawing/2018/hyperlinkcolor" val="tx"/>
                    </a:ext>
                  </a:extLst>
                </a:hlinkClick>
              </a:rPr>
              <a:t>www.research4life.org/training</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a:t>
            </a:r>
            <a:endParaRP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indent="-317500">
              <a:lnSpc>
                <a:spcPct val="150000"/>
              </a:lnSpc>
              <a:spcBef>
                <a:spcPts val="0"/>
              </a:spcBef>
              <a:buClr>
                <a:srgbClr val="586F7C"/>
              </a:buClr>
              <a:buSzPts val="1400"/>
              <a:buFont typeface="Open Sans"/>
              <a:buChar char="●"/>
            </a:pPr>
            <a:r>
              <a:rPr lang="fr-F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Vous abonner à la newsletter de Research4Life </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hlinkClick r:id="rId6">
                  <a:extLst>
                    <a:ext uri="{A12FA001-AC4F-418D-AE19-62706E023703}">
                      <ahyp:hlinkClr xmlns:ahyp="http://schemas.microsoft.com/office/drawing/2018/hyperlinkcolor" val="tx"/>
                    </a:ext>
                  </a:extLst>
                </a:hlinkClick>
              </a:rPr>
              <a:t>www.research4life.org/newsletter</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a:t>
            </a:r>
            <a:endParaRP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indent="-317500">
              <a:lnSpc>
                <a:spcPct val="150000"/>
              </a:lnSpc>
              <a:spcBef>
                <a:spcPts val="0"/>
              </a:spcBef>
              <a:buClr>
                <a:srgbClr val="586F7C"/>
              </a:buClr>
              <a:buSzPts val="1400"/>
              <a:buFont typeface="Open Sans"/>
              <a:buChar char="●"/>
            </a:pPr>
            <a:r>
              <a:rPr lang="fr-F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Consulter les vidéos de Research4Life </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hlinkClick r:id="rId7">
                  <a:extLst>
                    <a:ext uri="{A12FA001-AC4F-418D-AE19-62706E023703}">
                      <ahyp:hlinkClr xmlns:ahyp="http://schemas.microsoft.com/office/drawing/2018/hyperlinkcolor" val="tx"/>
                    </a:ext>
                  </a:extLst>
                </a:hlinkClick>
              </a:rPr>
              <a:t>https://bit.ly/2w3CU5C</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a:t>
            </a:r>
            <a:endParaRP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indent="-317500">
              <a:lnSpc>
                <a:spcPct val="150000"/>
              </a:lnSpc>
              <a:spcBef>
                <a:spcPts val="0"/>
              </a:spcBef>
              <a:buClr>
                <a:srgbClr val="586F7C"/>
              </a:buClr>
              <a:buSzPts val="1400"/>
              <a:buFont typeface="Open Sans"/>
              <a:buChar char="●"/>
            </a:pP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Nous </a:t>
            </a:r>
            <a:r>
              <a:rPr lang="en-US" sz="25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suivre</a:t>
            </a:r>
            <a:r>
              <a:rPr lang="en-US"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 sur Twitter @r4lpartnership et Facebook @R4Lpartnership</a:t>
            </a:r>
            <a:endParaRPr sz="2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500" dirty="0">
                <a:solidFill>
                  <a:srgbClr val="586F7C"/>
                </a:solidFill>
                <a:latin typeface="Open Sans"/>
                <a:ea typeface="Open Sans"/>
                <a:cs typeface="Open Sans"/>
                <a:sym typeface="Open Sans"/>
              </a:rPr>
              <a:t>Qu'est-ce que « EBM » et « EBP » ?</a:t>
            </a:r>
            <a:endParaRPr sz="3500" dirty="0">
              <a:solidFill>
                <a:srgbClr val="586F7C"/>
              </a:solidFill>
              <a:latin typeface="Open Sans"/>
              <a:ea typeface="Open Sans"/>
              <a:cs typeface="Open Sans"/>
              <a:sym typeface="Open Sans"/>
            </a:endParaRPr>
          </a:p>
        </p:txBody>
      </p:sp>
      <p:sp>
        <p:nvSpPr>
          <p:cNvPr id="125" name="Google Shape;125;p40"/>
          <p:cNvSpPr txBox="1">
            <a:spLocks noGrp="1"/>
          </p:cNvSpPr>
          <p:nvPr>
            <p:ph type="body" idx="1"/>
          </p:nvPr>
        </p:nvSpPr>
        <p:spPr>
          <a:xfrm>
            <a:off x="-180612" y="1709535"/>
            <a:ext cx="8216399" cy="4522200"/>
          </a:xfrm>
          <a:prstGeom prst="rect">
            <a:avLst/>
          </a:prstGeom>
          <a:noFill/>
          <a:ln>
            <a:noFill/>
          </a:ln>
        </p:spPr>
        <p:txBody>
          <a:bodyPr spcFirstLastPara="1" wrap="square" lIns="91425" tIns="45700" rIns="91425" bIns="45700" anchor="t" anchorCtr="0">
            <a:noAutofit/>
          </a:bodyPr>
          <a:lstStyle/>
          <a:p>
            <a:pPr marL="355600" lvl="0" indent="-203200">
              <a:lnSpc>
                <a:spcPct val="100000"/>
              </a:lnSpc>
              <a:spcBef>
                <a:spcPts val="0"/>
              </a:spcBef>
              <a:buClr>
                <a:schemeClr val="dk2"/>
              </a:buClr>
              <a:buSzPts val="2200"/>
              <a:buNone/>
            </a:pPr>
            <a:r>
              <a:rPr lang="fr-FR" sz="2200" b="1" dirty="0">
                <a:solidFill>
                  <a:srgbClr val="3F3F3F"/>
                </a:solidFill>
                <a:latin typeface="Open Sans"/>
                <a:ea typeface="Open Sans"/>
                <a:cs typeface="Open Sans"/>
                <a:sym typeface="Open Sans"/>
              </a:rPr>
              <a:t>  La médecine factuelle </a:t>
            </a:r>
            <a:r>
              <a:rPr lang="fr-FR" sz="2200" dirty="0">
                <a:solidFill>
                  <a:srgbClr val="3F3F3F"/>
                </a:solidFill>
                <a:latin typeface="Open Sans"/>
                <a:ea typeface="Open Sans"/>
                <a:cs typeface="Open Sans"/>
                <a:sym typeface="Open Sans"/>
              </a:rPr>
              <a:t>est "l'intégration des meilleures preuves issues de la recherche actuelle, des préférences et des valeurs des patients, et de l'expertise clinique aux questions cliniques en temps opportun"</a:t>
            </a:r>
            <a:r>
              <a:rPr lang="en-US" sz="2200" dirty="0">
                <a:solidFill>
                  <a:srgbClr val="3F3F3F"/>
                </a:solidFill>
                <a:latin typeface="Open Sans"/>
                <a:ea typeface="Open Sans"/>
                <a:cs typeface="Open Sans"/>
                <a:sym typeface="Open Sans"/>
              </a:rPr>
              <a:t>. </a:t>
            </a:r>
            <a:r>
              <a:rPr lang="en-US" sz="1800" dirty="0">
                <a:solidFill>
                  <a:srgbClr val="3F3F3F"/>
                </a:solidFill>
                <a:latin typeface="Open Sans"/>
                <a:ea typeface="Open Sans"/>
                <a:cs typeface="Open Sans"/>
                <a:sym typeface="Open Sans"/>
              </a:rPr>
              <a:t>Sackett  D et al. </a:t>
            </a:r>
            <a:r>
              <a:rPr lang="en-US" sz="1800" i="1" dirty="0">
                <a:solidFill>
                  <a:srgbClr val="3F3F3F"/>
                </a:solidFill>
                <a:latin typeface="Open Sans"/>
                <a:ea typeface="Open Sans"/>
                <a:cs typeface="Open Sans"/>
                <a:sym typeface="Open Sans"/>
              </a:rPr>
              <a:t>Evidence-based medicine: How to practice and teach EBM</a:t>
            </a:r>
            <a:r>
              <a:rPr lang="en-US" sz="1800" dirty="0">
                <a:solidFill>
                  <a:srgbClr val="3F3F3F"/>
                </a:solidFill>
                <a:latin typeface="Open Sans"/>
                <a:ea typeface="Open Sans"/>
                <a:cs typeface="Open Sans"/>
                <a:sym typeface="Open Sans"/>
              </a:rPr>
              <a:t>. London: Churchill Livingstone, 2000. </a:t>
            </a:r>
            <a:endParaRPr dirty="0">
              <a:solidFill>
                <a:srgbClr val="3F3F3F"/>
              </a:solidFill>
              <a:latin typeface="Open Sans"/>
              <a:ea typeface="Open Sans"/>
              <a:cs typeface="Open Sans"/>
              <a:sym typeface="Open Sans"/>
            </a:endParaRPr>
          </a:p>
          <a:p>
            <a:pPr marL="355600" lvl="0" indent="-203200">
              <a:lnSpc>
                <a:spcPct val="100000"/>
              </a:lnSpc>
              <a:spcBef>
                <a:spcPts val="0"/>
              </a:spcBef>
              <a:buClr>
                <a:schemeClr val="dk2"/>
              </a:buClr>
              <a:buSzPts val="2200"/>
              <a:buNone/>
            </a:pPr>
            <a:r>
              <a:rPr lang="en-US"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La pratique fondée sur des données probantes </a:t>
            </a:r>
            <a:r>
              <a:rPr lang="fr-FR" sz="2200" dirty="0">
                <a:solidFill>
                  <a:srgbClr val="3F3F3F"/>
                </a:solidFill>
                <a:latin typeface="Open Sans"/>
                <a:ea typeface="Open Sans"/>
                <a:cs typeface="Open Sans"/>
                <a:sym typeface="Open Sans"/>
              </a:rPr>
              <a:t>"exige que les décisions relatives aux soins de santé soient fondées sur les meilleures preuves disponibles, actuelles, valides et pertinentes. Ces décisions doivent être prises par ceux qui reçoivent les soins, informés par les connaissances tacites et explicites de ceux qui fournissent les soins, dans le contexte des ressources disponibles</a:t>
            </a:r>
            <a:r>
              <a:rPr lang="en-US" sz="2200"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2200" dirty="0">
                <a:solidFill>
                  <a:srgbClr val="3F3F3F"/>
                </a:solidFill>
                <a:latin typeface="Open Sans"/>
                <a:ea typeface="Open Sans"/>
                <a:cs typeface="Open Sans"/>
                <a:sym typeface="Open Sans"/>
              </a:rPr>
              <a:t>   </a:t>
            </a:r>
            <a:r>
              <a:rPr lang="en-US" sz="1800" i="1" dirty="0">
                <a:solidFill>
                  <a:srgbClr val="3F3F3F"/>
                </a:solidFill>
                <a:latin typeface="Open Sans"/>
                <a:ea typeface="Open Sans"/>
                <a:cs typeface="Open Sans"/>
                <a:sym typeface="Open Sans"/>
              </a:rPr>
              <a:t>Sicily statement on evidence-based practice</a:t>
            </a:r>
            <a:r>
              <a:rPr lang="en-US" sz="1800" dirty="0">
                <a:solidFill>
                  <a:srgbClr val="3F3F3F"/>
                </a:solidFill>
                <a:latin typeface="Open Sans"/>
                <a:ea typeface="Open Sans"/>
                <a:cs typeface="Open Sans"/>
                <a:sym typeface="Open Sans"/>
              </a:rPr>
              <a:t>. BMC Medical Education, 2005 Jan 5;5(1):1</a:t>
            </a:r>
            <a:endParaRPr dirty="0">
              <a:solidFill>
                <a:srgbClr val="3F3F3F"/>
              </a:solidFill>
              <a:latin typeface="Open Sans"/>
              <a:ea typeface="Open Sans"/>
              <a:cs typeface="Open Sans"/>
              <a:sym typeface="Open Sans"/>
            </a:endParaRPr>
          </a:p>
        </p:txBody>
      </p:sp>
      <p:grpSp>
        <p:nvGrpSpPr>
          <p:cNvPr id="126" name="Google Shape;126;p40"/>
          <p:cNvGrpSpPr/>
          <p:nvPr/>
        </p:nvGrpSpPr>
        <p:grpSpPr>
          <a:xfrm>
            <a:off x="7988072" y="2102342"/>
            <a:ext cx="4203928" cy="3967890"/>
            <a:chOff x="0" y="161501"/>
            <a:chExt cx="4203928" cy="3967890"/>
          </a:xfrm>
        </p:grpSpPr>
        <p:sp>
          <p:nvSpPr>
            <p:cNvPr id="127" name="Google Shape;127;p40"/>
            <p:cNvSpPr/>
            <p:nvPr/>
          </p:nvSpPr>
          <p:spPr>
            <a:xfrm>
              <a:off x="881075" y="161501"/>
              <a:ext cx="2441778" cy="2441778"/>
            </a:xfrm>
            <a:prstGeom prst="ellipse">
              <a:avLst/>
            </a:prstGeom>
            <a:gradFill>
              <a:gsLst>
                <a:gs pos="0">
                  <a:srgbClr val="FFAD22">
                    <a:alpha val="48627"/>
                  </a:srgbClr>
                </a:gs>
                <a:gs pos="100000">
                  <a:srgbClr val="FFCE6C">
                    <a:alpha val="48627"/>
                  </a:srgbClr>
                </a:gs>
              </a:gsLst>
              <a:lin ang="1620000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0"/>
            <p:cNvSpPr txBox="1"/>
            <p:nvPr/>
          </p:nvSpPr>
          <p:spPr>
            <a:xfrm>
              <a:off x="1206645" y="588813"/>
              <a:ext cx="1790637" cy="1098800"/>
            </a:xfrm>
            <a:prstGeom prst="rect">
              <a:avLst/>
            </a:prstGeom>
            <a:noFill/>
            <a:ln>
              <a:noFill/>
            </a:ln>
          </p:spPr>
          <p:txBody>
            <a:bodyPr spcFirstLastPara="1" wrap="square" lIns="0" tIns="0" rIns="0" bIns="0" anchor="ctr" anchorCtr="0">
              <a:noAutofit/>
            </a:bodyPr>
            <a:lstStyle/>
            <a:p>
              <a:pPr lvl="0" algn="ctr"/>
              <a:r>
                <a:rPr lang="fr-FR" sz="2000" dirty="0">
                  <a:latin typeface="Open Sans" panose="020B0606030504020204" pitchFamily="34" charset="0"/>
                  <a:ea typeface="Open Sans" panose="020B0606030504020204" pitchFamily="34" charset="0"/>
                  <a:cs typeface="Open Sans" panose="020B0606030504020204" pitchFamily="34" charset="0"/>
                </a:rPr>
                <a:t>Meilleure preuve</a:t>
              </a:r>
            </a:p>
          </p:txBody>
        </p:sp>
        <p:sp>
          <p:nvSpPr>
            <p:cNvPr id="129" name="Google Shape;129;p40"/>
            <p:cNvSpPr/>
            <p:nvPr/>
          </p:nvSpPr>
          <p:spPr>
            <a:xfrm>
              <a:off x="1762150" y="1687613"/>
              <a:ext cx="2441778" cy="2441778"/>
            </a:xfrm>
            <a:prstGeom prst="ellipse">
              <a:avLst/>
            </a:prstGeom>
            <a:gradFill>
              <a:gsLst>
                <a:gs pos="0">
                  <a:srgbClr val="FFAD22">
                    <a:alpha val="48627"/>
                  </a:srgbClr>
                </a:gs>
                <a:gs pos="100000">
                  <a:srgbClr val="FFCE6C">
                    <a:alpha val="48627"/>
                  </a:srgbClr>
                </a:gs>
              </a:gsLst>
              <a:lin ang="1620000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txBox="1"/>
            <p:nvPr/>
          </p:nvSpPr>
          <p:spPr>
            <a:xfrm>
              <a:off x="2508927" y="2318406"/>
              <a:ext cx="1465067" cy="1342978"/>
            </a:xfrm>
            <a:prstGeom prst="rect">
              <a:avLst/>
            </a:prstGeom>
            <a:noFill/>
            <a:ln>
              <a:noFill/>
            </a:ln>
          </p:spPr>
          <p:txBody>
            <a:bodyPr spcFirstLastPara="1" wrap="square" lIns="0" tIns="0" rIns="0" bIns="0" anchor="ctr" anchorCtr="0">
              <a:noAutofit/>
            </a:bodyPr>
            <a:lstStyle/>
            <a:p>
              <a:pPr lvl="0"/>
              <a:r>
                <a:rPr lang="fr-FR" sz="2000" dirty="0">
                  <a:latin typeface="Open Sans" panose="020B0606030504020204" pitchFamily="34" charset="0"/>
                  <a:ea typeface="Open Sans" panose="020B0606030504020204" pitchFamily="34" charset="0"/>
                  <a:cs typeface="Open Sans" panose="020B0606030504020204" pitchFamily="34" charset="0"/>
                </a:rPr>
                <a:t>Expertise clinique</a:t>
              </a:r>
            </a:p>
          </p:txBody>
        </p:sp>
        <p:sp>
          <p:nvSpPr>
            <p:cNvPr id="131" name="Google Shape;131;p40"/>
            <p:cNvSpPr/>
            <p:nvPr/>
          </p:nvSpPr>
          <p:spPr>
            <a:xfrm>
              <a:off x="0" y="1687613"/>
              <a:ext cx="2441778" cy="2441778"/>
            </a:xfrm>
            <a:prstGeom prst="ellipse">
              <a:avLst/>
            </a:prstGeom>
            <a:gradFill>
              <a:gsLst>
                <a:gs pos="0">
                  <a:srgbClr val="FFAD22">
                    <a:alpha val="48627"/>
                  </a:srgbClr>
                </a:gs>
                <a:gs pos="100000">
                  <a:srgbClr val="FFCE6C">
                    <a:alpha val="48627"/>
                  </a:srgbClr>
                </a:gs>
              </a:gsLst>
              <a:lin ang="1620000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txBox="1"/>
            <p:nvPr/>
          </p:nvSpPr>
          <p:spPr>
            <a:xfrm>
              <a:off x="229934" y="2318406"/>
              <a:ext cx="1465067" cy="1342978"/>
            </a:xfrm>
            <a:prstGeom prst="rect">
              <a:avLst/>
            </a:prstGeom>
            <a:noFill/>
            <a:ln>
              <a:noFill/>
            </a:ln>
          </p:spPr>
          <p:txBody>
            <a:bodyPr spcFirstLastPara="1" wrap="square" lIns="0" tIns="0" rIns="0" bIns="0" anchor="ctr" anchorCtr="0">
              <a:noAutofit/>
            </a:bodyPr>
            <a:lstStyle/>
            <a:p>
              <a:pPr lvl="0" algn="ctr"/>
              <a:r>
                <a:rPr lang="fr-FR" sz="2000" dirty="0">
                  <a:latin typeface="Open Sans" panose="020B0606030504020204" pitchFamily="34" charset="0"/>
                  <a:ea typeface="Open Sans" panose="020B0606030504020204" pitchFamily="34" charset="0"/>
                  <a:cs typeface="Open Sans" panose="020B0606030504020204" pitchFamily="34" charset="0"/>
                </a:rPr>
                <a:t>Valeurs des patients / Conditions locales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0" y="437222"/>
            <a:ext cx="7985760" cy="1080900"/>
          </a:xfrm>
          <a:prstGeom prst="rect">
            <a:avLst/>
          </a:prstGeom>
          <a:noFill/>
          <a:ln>
            <a:noFill/>
          </a:ln>
        </p:spPr>
        <p:txBody>
          <a:bodyPr spcFirstLastPara="1" wrap="square" lIns="91425" tIns="45700" rIns="91425" bIns="45700" anchor="ctr" anchorCtr="0">
            <a:normAutofit/>
          </a:bodyPr>
          <a:lstStyle/>
          <a:p>
            <a:pPr lvl="0"/>
            <a:r>
              <a:rPr lang="fr-FR" sz="3600" dirty="0">
                <a:solidFill>
                  <a:srgbClr val="586F7C"/>
                </a:solidFill>
                <a:latin typeface="Open Sans"/>
                <a:ea typeface="Open Sans"/>
                <a:cs typeface="Open Sans"/>
                <a:sym typeface="Open Sans"/>
              </a:rPr>
              <a:t>Pourquoi utiliser l'EBP ?  </a:t>
            </a:r>
            <a:br>
              <a:rPr lang="fr-FR" sz="3600" dirty="0">
                <a:solidFill>
                  <a:srgbClr val="586F7C"/>
                </a:solidFill>
                <a:latin typeface="Open Sans"/>
                <a:ea typeface="Open Sans"/>
                <a:cs typeface="Open Sans"/>
                <a:sym typeface="Open Sans"/>
              </a:rPr>
            </a:br>
            <a:r>
              <a:rPr lang="fr-FR" sz="3600" dirty="0">
                <a:solidFill>
                  <a:srgbClr val="586F7C"/>
                </a:solidFill>
                <a:latin typeface="Open Sans"/>
                <a:ea typeface="Open Sans"/>
                <a:cs typeface="Open Sans"/>
                <a:sym typeface="Open Sans"/>
              </a:rPr>
              <a:t>Quels sont les obstacles ?</a:t>
            </a:r>
            <a:endParaRPr sz="3600" dirty="0">
              <a:solidFill>
                <a:srgbClr val="586F7C"/>
              </a:solidFill>
              <a:latin typeface="Open Sans"/>
              <a:ea typeface="Open Sans"/>
              <a:cs typeface="Open Sans"/>
              <a:sym typeface="Open Sans"/>
            </a:endParaRPr>
          </a:p>
        </p:txBody>
      </p:sp>
      <p:sp>
        <p:nvSpPr>
          <p:cNvPr id="138" name="Google Shape;138;p4"/>
          <p:cNvSpPr/>
          <p:nvPr/>
        </p:nvSpPr>
        <p:spPr>
          <a:xfrm>
            <a:off x="0" y="1571256"/>
            <a:ext cx="6573520" cy="5147523"/>
          </a:xfrm>
          <a:prstGeom prst="rect">
            <a:avLst/>
          </a:prstGeom>
          <a:noFill/>
          <a:ln>
            <a:noFill/>
          </a:ln>
        </p:spPr>
        <p:txBody>
          <a:bodyPr spcFirstLastPara="1" wrap="square" lIns="91425" tIns="45700" rIns="91425" bIns="45700" anchor="t" anchorCtr="0">
            <a:spAutoFit/>
          </a:bodyPr>
          <a:lstStyle/>
          <a:p>
            <a:pPr lvl="0">
              <a:buSzPts val="2700"/>
            </a:pPr>
            <a:r>
              <a:rPr lang="en-US" sz="2400" b="0" i="0" u="none" strike="noStrike" cap="none" dirty="0">
                <a:solidFill>
                  <a:srgbClr val="3F3F3F"/>
                </a:solidFill>
                <a:latin typeface="Open Sans"/>
                <a:ea typeface="Open Sans"/>
                <a:cs typeface="Open Sans"/>
                <a:sym typeface="Open Sans"/>
              </a:rPr>
              <a:t>	</a:t>
            </a:r>
            <a:r>
              <a:rPr lang="fr-FR" sz="2400" dirty="0">
                <a:solidFill>
                  <a:srgbClr val="3F3F3F"/>
                </a:solidFill>
              </a:rPr>
              <a:t> </a:t>
            </a:r>
            <a:r>
              <a:rPr lang="fr-FR" sz="2800" b="1" dirty="0">
                <a:solidFill>
                  <a:srgbClr val="3F3F3F"/>
                </a:solidFill>
                <a:latin typeface="Open Sans"/>
                <a:ea typeface="Open Sans"/>
                <a:cs typeface="Open Sans"/>
              </a:rPr>
              <a:t>Pourquoi utiliser</a:t>
            </a:r>
            <a:r>
              <a:rPr lang="en-US" sz="2800" b="1" i="0" u="none" strike="noStrike" cap="none" dirty="0">
                <a:solidFill>
                  <a:srgbClr val="3F3F3F"/>
                </a:solidFill>
                <a:latin typeface="Open Sans"/>
                <a:ea typeface="Open Sans"/>
                <a:cs typeface="Open Sans"/>
                <a:sym typeface="Open Sans"/>
              </a:rPr>
              <a:t> EBP</a:t>
            </a:r>
          </a:p>
          <a:p>
            <a:pPr lvl="0">
              <a:lnSpc>
                <a:spcPct val="90000"/>
              </a:lnSpc>
              <a:buSzPts val="2700"/>
            </a:pPr>
            <a:endParaRPr sz="800" b="0" i="0" u="none" strike="noStrike" cap="none" dirty="0">
              <a:solidFill>
                <a:srgbClr val="3F3F3F"/>
              </a:solidFill>
              <a:latin typeface="Arial"/>
              <a:ea typeface="Arial"/>
              <a:cs typeface="Arial"/>
              <a:sym typeface="Arial"/>
            </a:endParaRPr>
          </a:p>
          <a:p>
            <a:pPr marL="457200" lvl="0" indent="-450850">
              <a:lnSpc>
                <a:spcPct val="90000"/>
              </a:lnSpc>
              <a:spcBef>
                <a:spcPts val="300"/>
              </a:spcBef>
              <a:buSzPts val="2700"/>
              <a:buFont typeface="Arial"/>
              <a:buChar char="•"/>
            </a:pPr>
            <a:r>
              <a:rPr lang="fr-FR" sz="2600" dirty="0">
                <a:solidFill>
                  <a:srgbClr val="3F3F3F"/>
                </a:solidFill>
              </a:rPr>
              <a:t>Améliorer les soins et prévenir les décès</a:t>
            </a:r>
            <a:endParaRPr sz="2600" b="0" i="0" u="none" strike="noStrike" cap="none" dirty="0">
              <a:solidFill>
                <a:srgbClr val="3F3F3F"/>
              </a:solidFill>
              <a:latin typeface="Arial"/>
              <a:ea typeface="Arial"/>
              <a:cs typeface="Arial"/>
              <a:sym typeface="Arial"/>
            </a:endParaRPr>
          </a:p>
          <a:p>
            <a:pPr marL="457200" lvl="0" indent="-450850">
              <a:lnSpc>
                <a:spcPct val="90000"/>
              </a:lnSpc>
              <a:spcBef>
                <a:spcPts val="300"/>
              </a:spcBef>
              <a:buSzPts val="2700"/>
              <a:buFont typeface="Arial"/>
              <a:buChar char="•"/>
            </a:pPr>
            <a:r>
              <a:rPr lang="fr-FR" sz="2600" dirty="0">
                <a:solidFill>
                  <a:srgbClr val="3F3F3F"/>
                </a:solidFill>
              </a:rPr>
              <a:t>Pour combler le fossé entre la recherche et la pratique</a:t>
            </a:r>
            <a:endParaRPr sz="2600" b="0" i="0" u="none" strike="noStrike" cap="none" dirty="0">
              <a:solidFill>
                <a:srgbClr val="3F3F3F"/>
              </a:solidFill>
              <a:latin typeface="Arial"/>
              <a:ea typeface="Arial"/>
              <a:cs typeface="Arial"/>
              <a:sym typeface="Arial"/>
            </a:endParaRPr>
          </a:p>
          <a:p>
            <a:pPr marL="457200" lvl="2" indent="-450850">
              <a:lnSpc>
                <a:spcPct val="90000"/>
              </a:lnSpc>
              <a:spcBef>
                <a:spcPts val="300"/>
              </a:spcBef>
              <a:buSzPts val="2700"/>
              <a:buFont typeface="Arial"/>
              <a:buChar char="•"/>
            </a:pPr>
            <a:r>
              <a:rPr lang="fr-FR" sz="2600" dirty="0">
                <a:solidFill>
                  <a:srgbClr val="3F3F3F"/>
                </a:solidFill>
              </a:rPr>
              <a:t>Nouveaux traitements, moins d'effets secondaires, options moins coûteuses ou moins invasives, résistance aux thérapies existantes;</a:t>
            </a:r>
            <a:r>
              <a:rPr lang="en-US" sz="2600" b="0" i="0" u="none" strike="noStrike" cap="none" dirty="0">
                <a:solidFill>
                  <a:srgbClr val="3F3F3F"/>
                </a:solidFill>
                <a:latin typeface="Open Sans"/>
                <a:ea typeface="Open Sans"/>
                <a:cs typeface="Open Sans"/>
                <a:sym typeface="Open Sans"/>
              </a:rPr>
              <a:t> </a:t>
            </a:r>
            <a:endParaRPr sz="2600" b="0" i="0" u="none" strike="noStrike" cap="none" dirty="0">
              <a:solidFill>
                <a:srgbClr val="3F3F3F"/>
              </a:solidFill>
              <a:latin typeface="Arial"/>
              <a:ea typeface="Arial"/>
              <a:cs typeface="Arial"/>
              <a:sym typeface="Arial"/>
            </a:endParaRPr>
          </a:p>
          <a:p>
            <a:pPr marL="457200" lvl="0" indent="-450850">
              <a:lnSpc>
                <a:spcPct val="90000"/>
              </a:lnSpc>
              <a:spcBef>
                <a:spcPts val="300"/>
              </a:spcBef>
              <a:buSzPts val="2700"/>
              <a:buFont typeface="Arial"/>
              <a:buChar char="•"/>
            </a:pPr>
            <a:r>
              <a:rPr lang="fr-FR" sz="2600" dirty="0">
                <a:solidFill>
                  <a:srgbClr val="3F3F3F"/>
                </a:solidFill>
              </a:rPr>
              <a:t>Maintenir les connaissances et les compétences à jour (formation continue</a:t>
            </a:r>
            <a:r>
              <a:rPr lang="en-US" sz="2600" dirty="0">
                <a:solidFill>
                  <a:srgbClr val="3F3F3F"/>
                </a:solidFill>
                <a:sym typeface="Open Sans"/>
              </a:rPr>
              <a:t>)</a:t>
            </a:r>
            <a:endParaRPr sz="2600" dirty="0">
              <a:solidFill>
                <a:srgbClr val="3F3F3F"/>
              </a:solidFill>
            </a:endParaRPr>
          </a:p>
          <a:p>
            <a:pPr marL="457200" lvl="0" indent="-450850">
              <a:lnSpc>
                <a:spcPct val="90000"/>
              </a:lnSpc>
              <a:spcBef>
                <a:spcPts val="300"/>
              </a:spcBef>
              <a:buSzPts val="2700"/>
              <a:buFont typeface="Arial"/>
              <a:buChar char="•"/>
            </a:pPr>
            <a:r>
              <a:rPr lang="fr-FR" sz="2600" dirty="0">
                <a:solidFill>
                  <a:srgbClr val="3F3F3F"/>
                </a:solidFill>
              </a:rPr>
              <a:t>Gagner du temps pour trouver les meilleures informations</a:t>
            </a:r>
            <a:endParaRPr sz="2600" dirty="0">
              <a:solidFill>
                <a:srgbClr val="3F3F3F"/>
              </a:solidFill>
            </a:endParaRPr>
          </a:p>
        </p:txBody>
      </p:sp>
      <p:sp>
        <p:nvSpPr>
          <p:cNvPr id="139" name="Google Shape;139;p4"/>
          <p:cNvSpPr txBox="1"/>
          <p:nvPr/>
        </p:nvSpPr>
        <p:spPr>
          <a:xfrm>
            <a:off x="6466471" y="1640506"/>
            <a:ext cx="5725529" cy="5078273"/>
          </a:xfrm>
          <a:prstGeom prst="rect">
            <a:avLst/>
          </a:prstGeom>
          <a:noFill/>
          <a:ln>
            <a:noFill/>
          </a:ln>
        </p:spPr>
        <p:txBody>
          <a:bodyPr spcFirstLastPara="1" wrap="square" lIns="91425" tIns="45700" rIns="91425" bIns="45700" anchor="t" anchorCtr="0">
            <a:spAutoFit/>
          </a:bodyPr>
          <a:lstStyle/>
          <a:p>
            <a:pPr lvl="0">
              <a:buSzPts val="2700"/>
            </a:pPr>
            <a:r>
              <a:rPr lang="en-US" sz="2700" b="0" i="0" u="none" strike="noStrike" cap="none" dirty="0">
                <a:solidFill>
                  <a:srgbClr val="3F3F3F"/>
                </a:solidFill>
                <a:latin typeface="Open Sans"/>
                <a:ea typeface="Open Sans"/>
                <a:cs typeface="Open Sans"/>
                <a:sym typeface="Open Sans"/>
              </a:rPr>
              <a:t>		</a:t>
            </a:r>
            <a:r>
              <a:rPr lang="en-US" sz="2700" b="1" dirty="0">
                <a:solidFill>
                  <a:srgbClr val="3F3F3F"/>
                </a:solidFill>
                <a:latin typeface="Open Sans"/>
                <a:ea typeface="Open Sans"/>
                <a:cs typeface="Open Sans"/>
                <a:sym typeface="Open Sans"/>
              </a:rPr>
              <a:t>Obstacles</a:t>
            </a:r>
            <a:endParaRPr sz="1300" b="0" i="0" u="none" strike="noStrike" cap="none" dirty="0">
              <a:solidFill>
                <a:srgbClr val="3F3F3F"/>
              </a:solidFill>
              <a:latin typeface="Arial"/>
              <a:ea typeface="Arial"/>
              <a:cs typeface="Arial"/>
              <a:sym typeface="Arial"/>
            </a:endParaRPr>
          </a:p>
          <a:p>
            <a:pPr marL="457200" lvl="0" indent="-450850">
              <a:buSzPts val="2700"/>
              <a:buFont typeface="Arial"/>
              <a:buChar char="•"/>
            </a:pPr>
            <a:r>
              <a:rPr lang="fr-FR" sz="2700" dirty="0">
                <a:solidFill>
                  <a:srgbClr val="3F3F3F"/>
                </a:solidFill>
                <a:latin typeface="Open Sans"/>
                <a:ea typeface="Open Sans"/>
                <a:cs typeface="Open Sans"/>
                <a:sym typeface="Open Sans"/>
              </a:rPr>
              <a:t>Temps, efforts et compétences nécessaires</a:t>
            </a:r>
            <a:endParaRPr sz="1300" b="0" i="0" u="none" strike="noStrike" cap="none" dirty="0">
              <a:solidFill>
                <a:srgbClr val="3F3F3F"/>
              </a:solidFill>
              <a:latin typeface="Arial"/>
              <a:ea typeface="Arial"/>
              <a:cs typeface="Arial"/>
              <a:sym typeface="Arial"/>
            </a:endParaRPr>
          </a:p>
          <a:p>
            <a:pPr marL="457200" lvl="0" indent="-450850">
              <a:buSzPts val="2700"/>
              <a:buFont typeface="Arial"/>
              <a:buChar char="•"/>
            </a:pPr>
            <a:r>
              <a:rPr lang="en-US" sz="2700" dirty="0" err="1">
                <a:solidFill>
                  <a:srgbClr val="3F3F3F"/>
                </a:solidFill>
                <a:latin typeface="Open Sans"/>
                <a:ea typeface="Open Sans"/>
                <a:cs typeface="Open Sans"/>
                <a:sym typeface="Open Sans"/>
              </a:rPr>
              <a:t>Manque</a:t>
            </a:r>
            <a:r>
              <a:rPr lang="en-US" sz="2700" dirty="0">
                <a:solidFill>
                  <a:srgbClr val="3F3F3F"/>
                </a:solidFill>
                <a:latin typeface="Open Sans"/>
                <a:ea typeface="Open Sans"/>
                <a:cs typeface="Open Sans"/>
                <a:sym typeface="Open Sans"/>
              </a:rPr>
              <a:t> </a:t>
            </a:r>
            <a:r>
              <a:rPr lang="en-US" sz="2700" dirty="0" err="1">
                <a:solidFill>
                  <a:srgbClr val="3F3F3F"/>
                </a:solidFill>
                <a:latin typeface="Open Sans"/>
                <a:ea typeface="Open Sans"/>
                <a:cs typeface="Open Sans"/>
                <a:sym typeface="Open Sans"/>
              </a:rPr>
              <a:t>d'accès</a:t>
            </a:r>
            <a:r>
              <a:rPr lang="en-US" sz="2700" dirty="0">
                <a:solidFill>
                  <a:srgbClr val="3F3F3F"/>
                </a:solidFill>
                <a:latin typeface="Open Sans"/>
                <a:ea typeface="Open Sans"/>
                <a:cs typeface="Open Sans"/>
                <a:sym typeface="Open Sans"/>
              </a:rPr>
              <a:t> aux  </a:t>
            </a:r>
            <a:r>
              <a:rPr lang="en-US" sz="2700" dirty="0" err="1">
                <a:solidFill>
                  <a:srgbClr val="3F3F3F"/>
                </a:solidFill>
                <a:latin typeface="Open Sans"/>
                <a:ea typeface="Open Sans"/>
                <a:cs typeface="Open Sans"/>
                <a:sym typeface="Open Sans"/>
              </a:rPr>
              <a:t>preuves</a:t>
            </a:r>
            <a:endParaRPr lang="en-US" sz="2700" dirty="0">
              <a:solidFill>
                <a:srgbClr val="3F3F3F"/>
              </a:solidFill>
              <a:latin typeface="Open Sans"/>
              <a:ea typeface="Open Sans"/>
              <a:cs typeface="Open Sans"/>
              <a:sym typeface="Open Sans"/>
            </a:endParaRPr>
          </a:p>
          <a:p>
            <a:pPr marL="457200" lvl="0" indent="-450850">
              <a:buSzPts val="2700"/>
              <a:buFont typeface="Arial"/>
              <a:buChar char="•"/>
            </a:pPr>
            <a:r>
              <a:rPr lang="fr-FR" sz="2700" dirty="0">
                <a:solidFill>
                  <a:srgbClr val="3F3F3F"/>
                </a:solidFill>
                <a:latin typeface="Open Sans"/>
                <a:ea typeface="Open Sans"/>
                <a:cs typeface="Open Sans"/>
                <a:sym typeface="Open Sans"/>
              </a:rPr>
              <a:t>Surutilisation, sous-utilisation, mauvaise utilisation des preuves</a:t>
            </a:r>
          </a:p>
          <a:p>
            <a:pPr marL="457200" lvl="0" indent="-450850">
              <a:buSzPts val="2700"/>
              <a:buFont typeface="Arial"/>
              <a:buChar char="•"/>
            </a:pPr>
            <a:r>
              <a:rPr lang="en-US" sz="2700" dirty="0" err="1">
                <a:solidFill>
                  <a:srgbClr val="3F3F3F"/>
                </a:solidFill>
                <a:latin typeface="Open Sans"/>
                <a:ea typeface="Open Sans"/>
                <a:cs typeface="Open Sans"/>
                <a:sym typeface="Open Sans"/>
              </a:rPr>
              <a:t>Mauvaise</a:t>
            </a:r>
            <a:r>
              <a:rPr lang="en-US" sz="2700" dirty="0">
                <a:solidFill>
                  <a:srgbClr val="3F3F3F"/>
                </a:solidFill>
                <a:latin typeface="Open Sans"/>
                <a:ea typeface="Open Sans"/>
                <a:cs typeface="Open Sans"/>
                <a:sym typeface="Open Sans"/>
              </a:rPr>
              <a:t> </a:t>
            </a:r>
            <a:r>
              <a:rPr lang="en-US" sz="2700" dirty="0" err="1">
                <a:solidFill>
                  <a:srgbClr val="3F3F3F"/>
                </a:solidFill>
                <a:latin typeface="Open Sans"/>
                <a:ea typeface="Open Sans"/>
                <a:cs typeface="Open Sans"/>
                <a:sym typeface="Open Sans"/>
              </a:rPr>
              <a:t>prise</a:t>
            </a:r>
            <a:r>
              <a:rPr lang="en-US" sz="2700" dirty="0">
                <a:solidFill>
                  <a:srgbClr val="3F3F3F"/>
                </a:solidFill>
                <a:latin typeface="Open Sans"/>
                <a:ea typeface="Open Sans"/>
                <a:cs typeface="Open Sans"/>
                <a:sym typeface="Open Sans"/>
              </a:rPr>
              <a:t> de </a:t>
            </a:r>
            <a:r>
              <a:rPr lang="en-US" sz="2700" dirty="0" err="1">
                <a:solidFill>
                  <a:srgbClr val="3F3F3F"/>
                </a:solidFill>
                <a:latin typeface="Open Sans"/>
                <a:ea typeface="Open Sans"/>
                <a:cs typeface="Open Sans"/>
                <a:sym typeface="Open Sans"/>
              </a:rPr>
              <a:t>décision</a:t>
            </a:r>
            <a:r>
              <a:rPr lang="en-US" sz="2700" dirty="0">
                <a:solidFill>
                  <a:srgbClr val="3F3F3F"/>
                </a:solidFill>
                <a:latin typeface="Open Sans"/>
                <a:ea typeface="Open Sans"/>
                <a:cs typeface="Open Sans"/>
                <a:sym typeface="Open Sans"/>
              </a:rPr>
              <a:t> </a:t>
            </a:r>
            <a:endParaRPr sz="1300" b="0" i="0" u="none" strike="noStrike" cap="none" dirty="0">
              <a:solidFill>
                <a:srgbClr val="3F3F3F"/>
              </a:solidFill>
              <a:latin typeface="Arial"/>
              <a:ea typeface="Arial"/>
              <a:cs typeface="Arial"/>
              <a:sym typeface="Arial"/>
            </a:endParaRPr>
          </a:p>
          <a:p>
            <a:pPr marL="457200" lvl="0" indent="-450850">
              <a:buSzPts val="2700"/>
              <a:buFont typeface="Arial"/>
              <a:buChar char="•"/>
            </a:pPr>
            <a:r>
              <a:rPr lang="fr-FR" sz="2700" dirty="0">
                <a:solidFill>
                  <a:srgbClr val="3F3F3F"/>
                </a:solidFill>
                <a:latin typeface="Open Sans"/>
                <a:ea typeface="Open Sans"/>
                <a:cs typeface="Open Sans"/>
                <a:sym typeface="Open Sans"/>
              </a:rPr>
              <a:t>Environnement non favorable à l’EBP</a:t>
            </a:r>
          </a:p>
          <a:p>
            <a:pPr marL="457200" lvl="0" indent="-450850">
              <a:buSzPts val="2700"/>
              <a:buFont typeface="Arial"/>
              <a:buChar char="•"/>
            </a:pPr>
            <a:r>
              <a:rPr lang="fr-FR" sz="2700" dirty="0">
                <a:solidFill>
                  <a:srgbClr val="3F3F3F"/>
                </a:solidFill>
                <a:latin typeface="Open Sans"/>
                <a:ea typeface="Open Sans"/>
                <a:cs typeface="Open Sans"/>
                <a:sym typeface="Open Sans"/>
              </a:rPr>
              <a:t>Intimidation par les cliniciens supérieurs</a:t>
            </a:r>
            <a:endParaRPr sz="1300" b="0" i="0" u="none" strike="noStrike" cap="none" dirty="0">
              <a:solidFill>
                <a:srgbClr val="3F3F3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765038b9c_0_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PuPuvbb</a:t>
            </a:r>
            <a:endParaRPr/>
          </a:p>
        </p:txBody>
      </p:sp>
      <p:sp>
        <p:nvSpPr>
          <p:cNvPr id="146" name="Google Shape;146;g8765038b9c_0_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lvl="0"/>
            <a:r>
              <a:rPr lang="en-US" dirty="0">
                <a:solidFill>
                  <a:srgbClr val="586F7C"/>
                </a:solidFill>
                <a:latin typeface="Open Sans"/>
                <a:ea typeface="Open Sans"/>
                <a:cs typeface="Open Sans"/>
                <a:sym typeface="Open Sans"/>
              </a:rPr>
              <a:t>Comment EBP </a:t>
            </a:r>
            <a:r>
              <a:rPr lang="en-US" dirty="0" err="1">
                <a:solidFill>
                  <a:srgbClr val="586F7C"/>
                </a:solidFill>
                <a:latin typeface="Open Sans"/>
                <a:ea typeface="Open Sans"/>
                <a:cs typeface="Open Sans"/>
                <a:sym typeface="Open Sans"/>
              </a:rPr>
              <a:t>peut-il</a:t>
            </a:r>
            <a:r>
              <a:rPr lang="en-US" dirty="0">
                <a:solidFill>
                  <a:srgbClr val="586F7C"/>
                </a:solidFill>
                <a:latin typeface="Open Sans"/>
                <a:ea typeface="Open Sans"/>
                <a:cs typeface="Open Sans"/>
                <a:sym typeface="Open Sans"/>
              </a:rPr>
              <a:t> aider ?</a:t>
            </a:r>
            <a:endParaRPr dirty="0">
              <a:solidFill>
                <a:srgbClr val="586F7C"/>
              </a:solidFill>
              <a:latin typeface="Open Sans"/>
              <a:ea typeface="Open Sans"/>
              <a:cs typeface="Open Sans"/>
              <a:sym typeface="Open Sans"/>
            </a:endParaRPr>
          </a:p>
        </p:txBody>
      </p:sp>
      <p:sp>
        <p:nvSpPr>
          <p:cNvPr id="147" name="Google Shape;147;g8765038b9c_0_8"/>
          <p:cNvSpPr txBox="1">
            <a:spLocks noGrp="1"/>
          </p:cNvSpPr>
          <p:nvPr>
            <p:ph type="body" idx="1"/>
          </p:nvPr>
        </p:nvSpPr>
        <p:spPr>
          <a:xfrm>
            <a:off x="-1" y="1518122"/>
            <a:ext cx="12011891" cy="4750800"/>
          </a:xfrm>
          <a:prstGeom prst="rect">
            <a:avLst/>
          </a:prstGeom>
          <a:noFill/>
          <a:ln>
            <a:noFill/>
          </a:ln>
        </p:spPr>
        <p:txBody>
          <a:bodyPr spcFirstLastPara="1" wrap="square" lIns="91425" tIns="45700" rIns="91425" bIns="45700" anchor="t" anchorCtr="0">
            <a:noAutofit/>
          </a:bodyPr>
          <a:lstStyle/>
          <a:p>
            <a:pPr marL="88900" lvl="0" indent="-88900">
              <a:buNone/>
            </a:pPr>
            <a:r>
              <a:rPr lang="fr-FR" dirty="0">
                <a:solidFill>
                  <a:srgbClr val="3F3F3F"/>
                </a:solidFill>
                <a:latin typeface="Open Sans"/>
                <a:ea typeface="Open Sans"/>
                <a:cs typeface="Open Sans"/>
                <a:sym typeface="Open Sans"/>
              </a:rPr>
              <a:t>Un patient se présente dans une clinique avec une morsure de chien récente. Elle semble propre et l'infirmière et le patient se demandent si des antibiotiques prophylactiques sont nécessaires. L'infirmière fait une recherche dans PubMed et trouve une étude de méta-analyse indiquant que le taux d'infection moyen pour les morsures de chien était de 14 % et que les antibiotiques réduisaient ce risque de moitié, à 7 %. </a:t>
            </a:r>
            <a:endParaRPr dirty="0">
              <a:solidFill>
                <a:srgbClr val="3F3F3F"/>
              </a:solidFill>
            </a:endParaRPr>
          </a:p>
          <a:p>
            <a:pPr lvl="0">
              <a:buClr>
                <a:srgbClr val="000000"/>
              </a:buClr>
              <a:buFont typeface="Arial"/>
              <a:buChar char="•"/>
            </a:pPr>
            <a:r>
              <a:rPr lang="fr-FR" dirty="0">
                <a:solidFill>
                  <a:srgbClr val="3F3F3F"/>
                </a:solidFill>
                <a:latin typeface="Open Sans"/>
                <a:ea typeface="Open Sans"/>
                <a:cs typeface="Open Sans"/>
                <a:sym typeface="Open Sans"/>
              </a:rPr>
              <a:t>Pour 100 personnes victimes de morsures de chien, le traitement par antibiotiques permettra de sauver 7 personnes de l'infection</a:t>
            </a:r>
            <a:r>
              <a:rPr lang="en-US" dirty="0">
                <a:solidFill>
                  <a:srgbClr val="3F3F3F"/>
                </a:solidFill>
                <a:latin typeface="Open Sans"/>
                <a:ea typeface="Open Sans"/>
                <a:cs typeface="Open Sans"/>
                <a:sym typeface="Open Sans"/>
              </a:rPr>
              <a:t>.</a:t>
            </a:r>
            <a:endParaRPr dirty="0">
              <a:solidFill>
                <a:srgbClr val="3F3F3F"/>
              </a:solidFill>
            </a:endParaRPr>
          </a:p>
          <a:p>
            <a:pPr lvl="0">
              <a:buClr>
                <a:srgbClr val="000000"/>
              </a:buClr>
              <a:buFont typeface="Arial"/>
              <a:buChar char="•"/>
            </a:pPr>
            <a:r>
              <a:rPr lang="fr-FR" dirty="0">
                <a:solidFill>
                  <a:srgbClr val="3F3F3F"/>
                </a:solidFill>
                <a:latin typeface="Open Sans"/>
                <a:ea typeface="Open Sans"/>
                <a:cs typeface="Open Sans"/>
                <a:sym typeface="Open Sans"/>
              </a:rPr>
              <a:t>Le traitement de 14 (NNT) personnes ayant subi des morsures de chien permettra d'éviter 1 infection</a:t>
            </a:r>
            <a:r>
              <a:rPr lang="en-US" dirty="0">
                <a:solidFill>
                  <a:srgbClr val="3F3F3F"/>
                </a:solidFill>
                <a:latin typeface="Open Sans"/>
                <a:ea typeface="Open Sans"/>
                <a:cs typeface="Open Sans"/>
                <a:sym typeface="Open Sans"/>
              </a:rPr>
              <a:t>.</a:t>
            </a:r>
            <a:endParaRPr dirty="0">
              <a:solidFill>
                <a:srgbClr val="3F3F3F"/>
              </a:solidFill>
            </a:endParaRPr>
          </a:p>
          <a:p>
            <a:pPr lvl="0">
              <a:buClr>
                <a:srgbClr val="000000"/>
              </a:buClr>
              <a:buFont typeface="Arial"/>
              <a:buChar char="•"/>
            </a:pPr>
            <a:r>
              <a:rPr lang="fr-FR" dirty="0">
                <a:solidFill>
                  <a:srgbClr val="3F3F3F"/>
                </a:solidFill>
                <a:latin typeface="Open Sans"/>
                <a:ea typeface="Open Sans"/>
                <a:cs typeface="Open Sans"/>
                <a:sym typeface="Open Sans"/>
              </a:rPr>
              <a:t>Vous expliquez ces chiffres au patient ainsi que les conséquences possibles et le patient décide de ne pas prendre d'antibiotiques</a:t>
            </a:r>
            <a:r>
              <a:rPr lang="en-US" dirty="0">
                <a:solidFill>
                  <a:srgbClr val="3F3F3F"/>
                </a:solidFill>
                <a:latin typeface="Open Sans"/>
                <a:ea typeface="Open Sans"/>
                <a:cs typeface="Open Sans"/>
                <a:sym typeface="Open Sans"/>
              </a:rPr>
              <a:t>. </a:t>
            </a:r>
            <a:endParaRPr dirty="0">
              <a:solidFill>
                <a:srgbClr val="3F3F3F"/>
              </a:solidFill>
            </a:endParaRPr>
          </a:p>
          <a:p>
            <a:pPr lvl="0">
              <a:buClr>
                <a:srgbClr val="000000"/>
              </a:buClr>
              <a:buFont typeface="Arial"/>
              <a:buChar char="•"/>
            </a:pPr>
            <a:r>
              <a:rPr lang="fr-FR" dirty="0">
                <a:solidFill>
                  <a:srgbClr val="3F3F3F"/>
                </a:solidFill>
                <a:latin typeface="Open Sans"/>
                <a:ea typeface="Open Sans"/>
                <a:cs typeface="Open Sans"/>
                <a:sym typeface="Open Sans"/>
              </a:rPr>
              <a:t>Lors d'une visite de suivi, vous découvrez qu'il n'a pas été infecté</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90000"/>
              </a:lnSpc>
              <a:spcBef>
                <a:spcPts val="1000"/>
              </a:spcBef>
              <a:spcAft>
                <a:spcPts val="0"/>
              </a:spcAft>
              <a:buSzPts val="2400"/>
              <a:buFont typeface="Arial"/>
              <a:buNone/>
            </a:pPr>
            <a:r>
              <a:rPr lang="en-US" sz="1800" dirty="0" err="1">
                <a:solidFill>
                  <a:srgbClr val="3F3F3F"/>
                </a:solidFill>
                <a:latin typeface="Open Sans"/>
                <a:ea typeface="Open Sans"/>
                <a:cs typeface="Open Sans"/>
                <a:sym typeface="Open Sans"/>
              </a:rPr>
              <a:t>Glasziou</a:t>
            </a:r>
            <a:r>
              <a:rPr lang="en-US" sz="1800" dirty="0">
                <a:solidFill>
                  <a:srgbClr val="3F3F3F"/>
                </a:solidFill>
                <a:latin typeface="Open Sans"/>
                <a:ea typeface="Open Sans"/>
                <a:cs typeface="Open Sans"/>
                <a:sym typeface="Open Sans"/>
              </a:rPr>
              <a:t> P, Del Mar C, Salisbury J. </a:t>
            </a:r>
            <a:r>
              <a:rPr lang="en-US" sz="1800" i="1" dirty="0">
                <a:solidFill>
                  <a:srgbClr val="3F3F3F"/>
                </a:solidFill>
                <a:latin typeface="Open Sans"/>
                <a:ea typeface="Open Sans"/>
                <a:cs typeface="Open Sans"/>
                <a:sym typeface="Open Sans"/>
              </a:rPr>
              <a:t>EBP Workbook</a:t>
            </a:r>
            <a:r>
              <a:rPr lang="en-US" sz="1800" dirty="0">
                <a:solidFill>
                  <a:srgbClr val="3F3F3F"/>
                </a:solidFill>
                <a:latin typeface="Open Sans"/>
                <a:ea typeface="Open Sans"/>
                <a:cs typeface="Open Sans"/>
                <a:sym typeface="Open Sans"/>
              </a:rPr>
              <a:t>, 2</a:t>
            </a:r>
            <a:r>
              <a:rPr lang="en-US" sz="1800" baseline="30000" dirty="0">
                <a:solidFill>
                  <a:srgbClr val="3F3F3F"/>
                </a:solidFill>
                <a:latin typeface="Open Sans"/>
                <a:ea typeface="Open Sans"/>
                <a:cs typeface="Open Sans"/>
                <a:sym typeface="Open Sans"/>
              </a:rPr>
              <a:t>nd</a:t>
            </a:r>
            <a:r>
              <a:rPr lang="en-US" sz="1800" dirty="0">
                <a:solidFill>
                  <a:srgbClr val="3F3F3F"/>
                </a:solidFill>
                <a:latin typeface="Open Sans"/>
                <a:ea typeface="Open Sans"/>
                <a:cs typeface="Open Sans"/>
                <a:sym typeface="Open Sans"/>
              </a:rPr>
              <a:t>. ed. BMJ Books, 2007.</a:t>
            </a:r>
            <a:endParaRPr dirty="0">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g727b3dbef2_0_52"/>
          <p:cNvSpPr txBox="1">
            <a:spLocks noGrp="1"/>
          </p:cNvSpPr>
          <p:nvPr>
            <p:ph type="title"/>
          </p:nvPr>
        </p:nvSpPr>
        <p:spPr>
          <a:xfrm>
            <a:off x="0" y="251487"/>
            <a:ext cx="8351520"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Définitions de l'examen systématique et de la méta-analyse</a:t>
            </a:r>
            <a:endParaRPr dirty="0">
              <a:solidFill>
                <a:srgbClr val="586F7C"/>
              </a:solidFill>
              <a:latin typeface="Open Sans"/>
              <a:ea typeface="Open Sans"/>
              <a:cs typeface="Open Sans"/>
              <a:sym typeface="Open Sans"/>
            </a:endParaRPr>
          </a:p>
        </p:txBody>
      </p:sp>
      <p:sp>
        <p:nvSpPr>
          <p:cNvPr id="153" name="Google Shape;153;g727b3dbef2_0_52"/>
          <p:cNvSpPr txBox="1">
            <a:spLocks noGrp="1"/>
          </p:cNvSpPr>
          <p:nvPr>
            <p:ph type="body" idx="1"/>
          </p:nvPr>
        </p:nvSpPr>
        <p:spPr>
          <a:xfrm>
            <a:off x="111500" y="1724750"/>
            <a:ext cx="6952200" cy="4745400"/>
          </a:xfrm>
          <a:prstGeom prst="rect">
            <a:avLst/>
          </a:prstGeom>
          <a:noFill/>
          <a:ln>
            <a:noFill/>
          </a:ln>
        </p:spPr>
        <p:txBody>
          <a:bodyPr spcFirstLastPara="1" wrap="square" lIns="91425" tIns="45700" rIns="91425" bIns="45700" anchor="t" anchorCtr="0">
            <a:noAutofit/>
          </a:bodyPr>
          <a:lstStyle/>
          <a:p>
            <a:pPr lvl="0">
              <a:spcBef>
                <a:spcPts val="0"/>
              </a:spcBef>
              <a:buNone/>
            </a:pPr>
            <a:r>
              <a:rPr lang="en-US" sz="2200" b="1" dirty="0">
                <a:solidFill>
                  <a:srgbClr val="3F3F3F"/>
                </a:solidFill>
                <a:latin typeface="Open Sans"/>
                <a:ea typeface="Open Sans"/>
                <a:cs typeface="Open Sans"/>
                <a:sym typeface="Open Sans"/>
              </a:rPr>
              <a:t> Revue </a:t>
            </a:r>
            <a:r>
              <a:rPr lang="en-US" sz="2200" b="1" dirty="0" err="1">
                <a:solidFill>
                  <a:srgbClr val="3F3F3F"/>
                </a:solidFill>
                <a:latin typeface="Open Sans"/>
                <a:ea typeface="Open Sans"/>
                <a:cs typeface="Open Sans"/>
                <a:sym typeface="Open Sans"/>
              </a:rPr>
              <a:t>Systématique</a:t>
            </a:r>
            <a:r>
              <a:rPr lang="en-US" sz="2200" b="1" dirty="0">
                <a:solidFill>
                  <a:srgbClr val="3F3F3F"/>
                </a:solidFill>
                <a:latin typeface="Open Sans"/>
                <a:ea typeface="Open Sans"/>
                <a:cs typeface="Open Sans"/>
                <a:sym typeface="Open Sans"/>
              </a:rPr>
              <a:t>:</a:t>
            </a:r>
            <a:r>
              <a:rPr lang="en-US" sz="2200" dirty="0">
                <a:solidFill>
                  <a:srgbClr val="3F3F3F"/>
                </a:solidFill>
                <a:latin typeface="Open Sans"/>
                <a:ea typeface="Open Sans"/>
                <a:cs typeface="Open Sans"/>
                <a:sym typeface="Open Sans"/>
              </a:rPr>
              <a:t> </a:t>
            </a:r>
            <a:endParaRPr sz="2300" dirty="0">
              <a:solidFill>
                <a:srgbClr val="3F3F3F"/>
              </a:solidFill>
            </a:endParaRPr>
          </a:p>
          <a:p>
            <a:pPr marL="269875" lvl="0" indent="-204788">
              <a:spcBef>
                <a:spcPts val="0"/>
              </a:spcBef>
              <a:buNone/>
              <a:tabLst>
                <a:tab pos="269875" algn="l"/>
              </a:tabLst>
            </a:pPr>
            <a:r>
              <a:rPr lang="fr-FR" sz="1900" dirty="0">
                <a:solidFill>
                  <a:srgbClr val="3F3F3F"/>
                </a:solidFill>
                <a:latin typeface="Open Sans"/>
                <a:ea typeface="Open Sans"/>
                <a:cs typeface="Open Sans"/>
                <a:sym typeface="Open Sans"/>
              </a:rPr>
              <a:t>Une analyse dans laquelle des méthodes spécifiques et appropriées ont été utilisées pour identifier, évaluer et résumer les études portant sur une question définie. (Elle peut, mais ne doit pas nécessairement, comporter une méta-analyse).  Elle vise à réduire les biais et à accroître la reproductibilité et la transparence.   Elles fournissent des orientations pour la pratique et l'élaboration des politiques, identifient les lacunes dans les connaissances et la nécessité de poursuivre les recherches.</a:t>
            </a:r>
          </a:p>
          <a:p>
            <a:pPr marL="269875" lvl="0" indent="-204788">
              <a:spcBef>
                <a:spcPts val="0"/>
              </a:spcBef>
              <a:buNone/>
              <a:tabLst>
                <a:tab pos="269875" algn="l"/>
              </a:tabLst>
            </a:pPr>
            <a:endParaRPr lang="fr-FR" sz="1050" dirty="0">
              <a:solidFill>
                <a:srgbClr val="3F3F3F"/>
              </a:solidFill>
              <a:latin typeface="Open Sans"/>
              <a:ea typeface="Open Sans"/>
              <a:cs typeface="Open Sans"/>
              <a:sym typeface="Open Sans"/>
            </a:endParaRPr>
          </a:p>
          <a:p>
            <a:pPr lvl="0">
              <a:spcBef>
                <a:spcPts val="0"/>
              </a:spcBef>
              <a:buNone/>
            </a:pPr>
            <a:r>
              <a:rPr lang="en-US" sz="2200" b="1" dirty="0" err="1">
                <a:solidFill>
                  <a:srgbClr val="3F3F3F"/>
                </a:solidFill>
                <a:latin typeface="Open Sans"/>
                <a:ea typeface="Open Sans"/>
                <a:cs typeface="Open Sans"/>
                <a:sym typeface="Open Sans"/>
              </a:rPr>
              <a:t>Méta-analyse</a:t>
            </a:r>
            <a:r>
              <a:rPr lang="en-US" sz="2200" b="1" dirty="0">
                <a:solidFill>
                  <a:srgbClr val="3F3F3F"/>
                </a:solidFill>
                <a:latin typeface="Open Sans"/>
                <a:ea typeface="Open Sans"/>
                <a:cs typeface="Open Sans"/>
                <a:sym typeface="Open Sans"/>
              </a:rPr>
              <a:t> :</a:t>
            </a:r>
            <a:endParaRPr sz="2300" dirty="0">
              <a:solidFill>
                <a:srgbClr val="3F3F3F"/>
              </a:solidFill>
            </a:endParaRPr>
          </a:p>
          <a:p>
            <a:pPr marL="176213" lvl="0" indent="-176213">
              <a:spcBef>
                <a:spcPts val="0"/>
              </a:spcBef>
              <a:buNone/>
            </a:pPr>
            <a:r>
              <a:rPr lang="fr-FR" sz="2100" dirty="0">
                <a:solidFill>
                  <a:srgbClr val="3F3F3F"/>
                </a:solidFill>
                <a:latin typeface="Open Sans"/>
                <a:ea typeface="Open Sans"/>
                <a:cs typeface="Open Sans"/>
                <a:sym typeface="Open Sans"/>
              </a:rPr>
              <a:t>Technique statistique qui résume les résultats de plusieurs études en une seule estimation pondérée dans laquelle on accorde plus de poids aux résultats des études avec événements et parfois aux études de meilleure qualité.</a:t>
            </a:r>
            <a:endParaRPr lang="en-US" sz="900" dirty="0">
              <a:solidFill>
                <a:srgbClr val="3F3F3F"/>
              </a:solidFill>
              <a:latin typeface="Open Sans"/>
              <a:ea typeface="Open Sans"/>
              <a:cs typeface="Open Sans"/>
              <a:sym typeface="Open Sans"/>
            </a:endParaRPr>
          </a:p>
          <a:p>
            <a:pPr marL="176213" lvl="0" indent="-176213">
              <a:spcBef>
                <a:spcPts val="0"/>
              </a:spcBef>
              <a:buNone/>
            </a:pPr>
            <a:r>
              <a:rPr lang="en-US" sz="1500" dirty="0">
                <a:solidFill>
                  <a:srgbClr val="3F3F3F"/>
                </a:solidFill>
                <a:latin typeface="Open Sans"/>
                <a:ea typeface="Open Sans"/>
                <a:cs typeface="Open Sans"/>
                <a:sym typeface="Open Sans"/>
              </a:rPr>
              <a:t>“Guides: Evidence-Based Medicine Resource Guide: Defining EBM.” Accessed June 25, 2020. </a:t>
            </a:r>
            <a:r>
              <a:rPr lang="en-US" sz="15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https://guides.dml.georgetown.edu/ebm/definingebm</a:t>
            </a:r>
            <a:r>
              <a:rPr lang="en-US" sz="1500" u="sng" dirty="0">
                <a:solidFill>
                  <a:schemeClr val="accent5"/>
                </a:solidFill>
                <a:latin typeface="Open Sans"/>
                <a:ea typeface="Open Sans"/>
                <a:cs typeface="Open Sans"/>
                <a:sym typeface="Open Sans"/>
              </a:rPr>
              <a:t> </a:t>
            </a:r>
            <a:endParaRPr sz="2100" b="1" dirty="0">
              <a:solidFill>
                <a:schemeClr val="accent5"/>
              </a:solidFill>
              <a:latin typeface="Open Sans"/>
              <a:ea typeface="Open Sans"/>
              <a:cs typeface="Open Sans"/>
              <a:sym typeface="Open Sans"/>
            </a:endParaRPr>
          </a:p>
        </p:txBody>
      </p:sp>
      <p:grpSp>
        <p:nvGrpSpPr>
          <p:cNvPr id="19" name="Groupe 18">
            <a:extLst>
              <a:ext uri="{FF2B5EF4-FFF2-40B4-BE49-F238E27FC236}">
                <a16:creationId xmlns:a16="http://schemas.microsoft.com/office/drawing/2014/main" id="{6AA7E301-50C0-4CAF-B9CD-559D8A30EA36}"/>
              </a:ext>
            </a:extLst>
          </p:cNvPr>
          <p:cNvGrpSpPr/>
          <p:nvPr/>
        </p:nvGrpSpPr>
        <p:grpSpPr>
          <a:xfrm>
            <a:off x="6585728" y="1624288"/>
            <a:ext cx="5606272" cy="5170297"/>
            <a:chOff x="6119433" y="250597"/>
            <a:chExt cx="5606272" cy="5170297"/>
          </a:xfrm>
        </p:grpSpPr>
        <p:grpSp>
          <p:nvGrpSpPr>
            <p:cNvPr id="20" name="Groupe 19">
              <a:extLst>
                <a:ext uri="{FF2B5EF4-FFF2-40B4-BE49-F238E27FC236}">
                  <a16:creationId xmlns:a16="http://schemas.microsoft.com/office/drawing/2014/main" id="{153D52BF-9DAE-4DEB-9AF7-5EF4EC16AD53}"/>
                </a:ext>
              </a:extLst>
            </p:cNvPr>
            <p:cNvGrpSpPr/>
            <p:nvPr/>
          </p:nvGrpSpPr>
          <p:grpSpPr>
            <a:xfrm>
              <a:off x="6119433" y="250597"/>
              <a:ext cx="5606272" cy="5170297"/>
              <a:chOff x="6119433" y="250597"/>
              <a:chExt cx="5606272" cy="5170297"/>
            </a:xfrm>
          </p:grpSpPr>
          <p:sp>
            <p:nvSpPr>
              <p:cNvPr id="22" name="ZoneTexte 21">
                <a:extLst>
                  <a:ext uri="{FF2B5EF4-FFF2-40B4-BE49-F238E27FC236}">
                    <a16:creationId xmlns:a16="http://schemas.microsoft.com/office/drawing/2014/main" id="{49DE0381-4787-4876-941D-273F9E8CBF94}"/>
                  </a:ext>
                </a:extLst>
              </p:cNvPr>
              <p:cNvSpPr txBox="1"/>
              <p:nvPr/>
            </p:nvSpPr>
            <p:spPr>
              <a:xfrm>
                <a:off x="6119433" y="250597"/>
                <a:ext cx="5443630" cy="707886"/>
              </a:xfrm>
              <a:prstGeom prst="rect">
                <a:avLst/>
              </a:prstGeom>
              <a:noFill/>
            </p:spPr>
            <p:txBody>
              <a:bodyPr wrap="square" rtlCol="0">
                <a:spAutoFit/>
              </a:bodyPr>
              <a:lstStyle/>
              <a:p>
                <a:pPr algn="ctr">
                  <a:buClrTx/>
                  <a:buFontTx/>
                  <a:buNone/>
                </a:pPr>
                <a:r>
                  <a:rPr lang="fr-FR" sz="2000" b="1" kern="1200" dirty="0">
                    <a:solidFill>
                      <a:prstClr val="black"/>
                    </a:solidFill>
                    <a:latin typeface="Arial" panose="020B0604020202020204" pitchFamily="34" charset="0"/>
                    <a:ea typeface="+mn-ea"/>
                    <a:cs typeface="Arial" panose="020B0604020202020204" pitchFamily="34" charset="0"/>
                  </a:rPr>
                  <a:t>Examens systématiques et méta-analyses : mettre les résultats en perspective</a:t>
                </a:r>
              </a:p>
            </p:txBody>
          </p:sp>
          <p:pic>
            <p:nvPicPr>
              <p:cNvPr id="23" name="Image 22">
                <a:extLst>
                  <a:ext uri="{FF2B5EF4-FFF2-40B4-BE49-F238E27FC236}">
                    <a16:creationId xmlns:a16="http://schemas.microsoft.com/office/drawing/2014/main" id="{E27E3EEB-69B1-4F30-A0FB-329196E0DFCD}"/>
                  </a:ext>
                </a:extLst>
              </p:cNvPr>
              <p:cNvPicPr>
                <a:picLocks noChangeAspect="1"/>
              </p:cNvPicPr>
              <p:nvPr/>
            </p:nvPicPr>
            <p:blipFill>
              <a:blip r:embed="rId4"/>
              <a:stretch>
                <a:fillRect/>
              </a:stretch>
            </p:blipFill>
            <p:spPr>
              <a:xfrm>
                <a:off x="7255233" y="2425785"/>
                <a:ext cx="3467584" cy="628738"/>
              </a:xfrm>
              <a:prstGeom prst="rect">
                <a:avLst/>
              </a:prstGeom>
            </p:spPr>
          </p:pic>
          <p:pic>
            <p:nvPicPr>
              <p:cNvPr id="24" name="Image 23">
                <a:extLst>
                  <a:ext uri="{FF2B5EF4-FFF2-40B4-BE49-F238E27FC236}">
                    <a16:creationId xmlns:a16="http://schemas.microsoft.com/office/drawing/2014/main" id="{B261A618-89F6-4063-8E45-8997149F9072}"/>
                  </a:ext>
                </a:extLst>
              </p:cNvPr>
              <p:cNvPicPr>
                <a:picLocks noChangeAspect="1"/>
              </p:cNvPicPr>
              <p:nvPr/>
            </p:nvPicPr>
            <p:blipFill>
              <a:blip r:embed="rId5"/>
              <a:stretch>
                <a:fillRect/>
              </a:stretch>
            </p:blipFill>
            <p:spPr>
              <a:xfrm>
                <a:off x="8570044" y="3487974"/>
                <a:ext cx="1257300" cy="1409700"/>
              </a:xfrm>
              <a:prstGeom prst="rect">
                <a:avLst/>
              </a:prstGeom>
            </p:spPr>
          </p:pic>
          <p:sp>
            <p:nvSpPr>
              <p:cNvPr id="25" name="ZoneTexte 24">
                <a:extLst>
                  <a:ext uri="{FF2B5EF4-FFF2-40B4-BE49-F238E27FC236}">
                    <a16:creationId xmlns:a16="http://schemas.microsoft.com/office/drawing/2014/main" id="{76E50368-1006-4AC0-BBEE-21B38BBCA51F}"/>
                  </a:ext>
                </a:extLst>
              </p:cNvPr>
              <p:cNvSpPr txBox="1"/>
              <p:nvPr/>
            </p:nvSpPr>
            <p:spPr>
              <a:xfrm>
                <a:off x="6764594" y="4897674"/>
                <a:ext cx="4961111" cy="523220"/>
              </a:xfrm>
              <a:prstGeom prst="rect">
                <a:avLst/>
              </a:prstGeom>
              <a:noFill/>
            </p:spPr>
            <p:txBody>
              <a:bodyPr wrap="square" rtlCol="0">
                <a:spAutoFit/>
              </a:bodyPr>
              <a:lstStyle/>
              <a:p>
                <a:pPr algn="ctr">
                  <a:buClrTx/>
                  <a:buFontTx/>
                  <a:buNone/>
                </a:pPr>
                <a:r>
                  <a:rPr lang="fr-FR" sz="1800" b="1" kern="1200" dirty="0">
                    <a:solidFill>
                      <a:prstClr val="black"/>
                    </a:solidFill>
                    <a:latin typeface="Calibri" panose="020F0502020204030204"/>
                    <a:ea typeface="+mn-ea"/>
                    <a:cs typeface="+mn-cs"/>
                  </a:rPr>
                  <a:t>Méta-analyse</a:t>
                </a:r>
              </a:p>
              <a:p>
                <a:pPr algn="ctr">
                  <a:buClrTx/>
                  <a:buFontTx/>
                  <a:buNone/>
                </a:pPr>
                <a:r>
                  <a:rPr lang="fr-FR" sz="1000" kern="1200" dirty="0">
                    <a:solidFill>
                      <a:prstClr val="black"/>
                    </a:solidFill>
                    <a:latin typeface="Calibri" panose="020F0502020204030204"/>
                    <a:ea typeface="+mn-ea"/>
                    <a:cs typeface="+mn-cs"/>
                  </a:rPr>
                  <a:t>Approche statistique permettant de combiner les données issues d'une revue systématique.</a:t>
                </a:r>
              </a:p>
            </p:txBody>
          </p:sp>
        </p:grpSp>
        <p:pic>
          <p:nvPicPr>
            <p:cNvPr id="21" name="Image 20">
              <a:extLst>
                <a:ext uri="{FF2B5EF4-FFF2-40B4-BE49-F238E27FC236}">
                  <a16:creationId xmlns:a16="http://schemas.microsoft.com/office/drawing/2014/main" id="{61F01BA6-8F48-4252-94E1-3257AE53C36F}"/>
                </a:ext>
              </a:extLst>
            </p:cNvPr>
            <p:cNvPicPr>
              <a:picLocks noChangeAspect="1"/>
            </p:cNvPicPr>
            <p:nvPr/>
          </p:nvPicPr>
          <p:blipFill>
            <a:blip r:embed="rId6"/>
            <a:stretch>
              <a:fillRect/>
            </a:stretch>
          </p:blipFill>
          <p:spPr>
            <a:xfrm>
              <a:off x="6431562" y="958483"/>
              <a:ext cx="5114925" cy="1666875"/>
            </a:xfrm>
            <a:prstGeom prst="rect">
              <a:avLst/>
            </a:prstGeom>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3884</TotalTime>
  <Words>5176</Words>
  <Application>Microsoft Office PowerPoint</Application>
  <PresentationFormat>Widescreen</PresentationFormat>
  <Paragraphs>409</Paragraphs>
  <Slides>54</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Open Sans</vt:lpstr>
      <vt:lpstr>Arial</vt:lpstr>
      <vt:lpstr>Calibri</vt:lpstr>
      <vt:lpstr>Trebuchet MS</vt:lpstr>
      <vt:lpstr>Gill Sans</vt:lpstr>
      <vt:lpstr>Century Gothic</vt:lpstr>
      <vt:lpstr>Courier New</vt:lpstr>
      <vt:lpstr>Times New Roman</vt:lpstr>
      <vt:lpstr>Simple Light</vt:lpstr>
      <vt:lpstr>Ressources supplémentaires spécifiques à une discipline</vt:lpstr>
      <vt:lpstr>Contenu</vt:lpstr>
      <vt:lpstr>Objectifs d’apprentissage</vt:lpstr>
      <vt:lpstr>Introduction </vt:lpstr>
      <vt:lpstr>Qu'est-ce qu'une preuve ?</vt:lpstr>
      <vt:lpstr>Qu'est-ce que « EBM » et « EBP » ?</vt:lpstr>
      <vt:lpstr>Pourquoi utiliser l'EBP ?   Quels sont les obstacles ?</vt:lpstr>
      <vt:lpstr>PuPuvbb</vt:lpstr>
      <vt:lpstr>Définitions de l'examen systématique et de la méta-analyse</vt:lpstr>
      <vt:lpstr>Analyse documentaire traditionnelle (narrative) vs. analyse systématique</vt:lpstr>
      <vt:lpstr>Définitions d'autres types d'études</vt:lpstr>
      <vt:lpstr>Definitions (suite)</vt:lpstr>
      <vt:lpstr>Types de ressources EBP</vt:lpstr>
      <vt:lpstr>Sources pour trouver des études primaires</vt:lpstr>
      <vt:lpstr>Hiérarchie des preuves et approches de recherche</vt:lpstr>
      <vt:lpstr>Les 5 étapes du processus EBP</vt:lpstr>
      <vt:lpstr>Pratique fondée sur des preuves Étape 1 : Demander</vt:lpstr>
      <vt:lpstr>Ensuite - Classifier le type de question</vt:lpstr>
      <vt:lpstr>Modèles de questions sur EBP</vt:lpstr>
      <vt:lpstr>Formuler des questions d'intervention </vt:lpstr>
      <vt:lpstr>Formuler une question sur l'étiologie ou le risque - Quelle est la cause d'une maladie ou d'un problème de santé ? </vt:lpstr>
      <vt:lpstr>EBP Étape 2 : Accéder aux preuves</vt:lpstr>
      <vt:lpstr>EBP Step 3 : Appréciation (validité, impact, etc.) </vt:lpstr>
      <vt:lpstr>EBP étape 4 : appliquer (patient, cadre)</vt:lpstr>
      <vt:lpstr>EBP Étape 5 : Appréciation (patient, vous-même)</vt:lpstr>
      <vt:lpstr>Accès au portail de contenu - Sources de référence</vt:lpstr>
      <vt:lpstr>Ressources R4L :  Bibliothèque Cochrane (ressources EBP disponibles via Hinari)</vt:lpstr>
      <vt:lpstr>Contenu : Bibliothèque Cochrane</vt:lpstr>
      <vt:lpstr>Options de la bibliothèque Cochrane</vt:lpstr>
      <vt:lpstr>Résultats de la recherche "hypertension prévention" / Base de données Cochrane des revues systématiques</vt:lpstr>
      <vt:lpstr>Exemple de résumé d'une revue systématique Cochrane, y compris le résumé en langage clair (Plain Language Summary)</vt:lpstr>
      <vt:lpstr>Apprentissage interactif Cochrane :  Réaliser une étude d'intervention</vt:lpstr>
      <vt:lpstr>Clinical Key</vt:lpstr>
      <vt:lpstr>Recherche dans Clinical key</vt:lpstr>
      <vt:lpstr>Résultats de recherche dans Clinical key</vt:lpstr>
      <vt:lpstr>Essential Evidence Plus</vt:lpstr>
      <vt:lpstr>Options Essential Evidence Plus</vt:lpstr>
      <vt:lpstr>Accès au portail de contenu - Bases de données</vt:lpstr>
      <vt:lpstr>Base de données EBP du Joanna Briggs Institute</vt:lpstr>
      <vt:lpstr>Base de données EBP du Joanna Briggs Institute</vt:lpstr>
      <vt:lpstr>Recherche dans la base de données de Joanna Briggs</vt:lpstr>
      <vt:lpstr>Affichage des résultats de la recherche</vt:lpstr>
      <vt:lpstr>Affichage des résultats de la recherche (suite)</vt:lpstr>
      <vt:lpstr>Clinical Queries (PubMed) - accès à la littérature de recherche filtrée et non filtrée</vt:lpstr>
      <vt:lpstr>Recherche de requêtes cliniques </vt:lpstr>
      <vt:lpstr>Recherche de requêtes cliniques (suite)</vt:lpstr>
      <vt:lpstr>Requêtes - Recherche de résultats</vt:lpstr>
      <vt:lpstr>Affichage des résultats de la recherche PubMed</vt:lpstr>
      <vt:lpstr>PubMed filtre les résultats de recherche</vt:lpstr>
      <vt:lpstr>Ressources supplémentaires sur les pratiques fondées sur des preuves</vt:lpstr>
      <vt:lpstr>Ressources supplémentaires (suite)</vt:lpstr>
      <vt:lpstr>Résumé</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COLLECTION- SPECIFIC RESOURCES</dc:title>
  <dc:creator>Marcia Mabhula</dc:creator>
  <cp:lastModifiedBy>Marcia Mabhula</cp:lastModifiedBy>
  <cp:revision>72</cp:revision>
  <dcterms:created xsi:type="dcterms:W3CDTF">2020-02-14T15:04:15Z</dcterms:created>
  <dcterms:modified xsi:type="dcterms:W3CDTF">2023-05-29T08:12:37Z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