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8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145705565" r:id="rId21"/>
    <p:sldId id="2145705566" r:id="rId22"/>
    <p:sldId id="2145705571" r:id="rId23"/>
    <p:sldId id="2145705572" r:id="rId24"/>
    <p:sldId id="2145705586" r:id="rId25"/>
    <p:sldId id="2145705573" r:id="rId26"/>
    <p:sldId id="2145705544" r:id="rId27"/>
    <p:sldId id="2145705545" r:id="rId28"/>
    <p:sldId id="2145705574" r:id="rId29"/>
    <p:sldId id="2145705575" r:id="rId30"/>
    <p:sldId id="2145705556" r:id="rId31"/>
    <p:sldId id="2145705549" r:id="rId32"/>
    <p:sldId id="2145705576" r:id="rId33"/>
    <p:sldId id="2145705553" r:id="rId34"/>
    <p:sldId id="2145705554" r:id="rId35"/>
    <p:sldId id="2145705577" r:id="rId36"/>
    <p:sldId id="2145705578" r:id="rId37"/>
    <p:sldId id="2145705537" r:id="rId38"/>
    <p:sldId id="2145705541" r:id="rId39"/>
    <p:sldId id="2145705579" r:id="rId40"/>
    <p:sldId id="2145705540" r:id="rId41"/>
    <p:sldId id="2145705580" r:id="rId42"/>
    <p:sldId id="2145705581" r:id="rId43"/>
    <p:sldId id="2145705582" r:id="rId44"/>
    <p:sldId id="2145705583" r:id="rId45"/>
    <p:sldId id="2145705584" r:id="rId46"/>
    <p:sldId id="2145705585" r:id="rId47"/>
    <p:sldId id="281" r:id="rId48"/>
    <p:sldId id="2145705538" r:id="rId49"/>
    <p:sldId id="2145705539" r:id="rId50"/>
    <p:sldId id="305" r:id="rId51"/>
    <p:sldId id="306" r:id="rId52"/>
    <p:sldId id="2145705587" r:id="rId53"/>
    <p:sldId id="277" r:id="rId54"/>
    <p:sldId id="278" r:id="rId55"/>
    <p:sldId id="279" r:id="rId56"/>
    <p:sldId id="280" r:id="rId57"/>
    <p:sldId id="282" r:id="rId58"/>
    <p:sldId id="283" r:id="rId59"/>
    <p:sldId id="284" r:id="rId60"/>
    <p:sldId id="285" r:id="rId61"/>
    <p:sldId id="286" r:id="rId62"/>
    <p:sldId id="287" r:id="rId63"/>
    <p:sldId id="288" r:id="rId64"/>
    <p:sldId id="289" r:id="rId65"/>
    <p:sldId id="290" r:id="rId66"/>
    <p:sldId id="291" r:id="rId67"/>
    <p:sldId id="292" r:id="rId68"/>
    <p:sldId id="307" r:id="rId69"/>
    <p:sldId id="308" r:id="rId70"/>
    <p:sldId id="309" r:id="rId71"/>
    <p:sldId id="293" r:id="rId72"/>
    <p:sldId id="294" r:id="rId73"/>
    <p:sldId id="295" r:id="rId74"/>
    <p:sldId id="296" r:id="rId75"/>
    <p:sldId id="297" r:id="rId76"/>
    <p:sldId id="298" r:id="rId77"/>
    <p:sldId id="299" r:id="rId78"/>
    <p:sldId id="300" r:id="rId79"/>
    <p:sldId id="301" r:id="rId80"/>
    <p:sldId id="312" r:id="rId81"/>
    <p:sldId id="313" r:id="rId82"/>
  </p:sldIdLst>
  <p:sldSz cx="12192000" cy="6858000"/>
  <p:notesSz cx="6858000" cy="9144000"/>
  <p:embeddedFontLst>
    <p:embeddedFont>
      <p:font typeface="Calibri" panose="020F0502020204030204" pitchFamily="34" charset="0"/>
      <p:regular r:id="rId84"/>
      <p:bold r:id="rId85"/>
      <p:italic r:id="rId86"/>
      <p:boldItalic r:id="rId87"/>
    </p:embeddedFont>
    <p:embeddedFont>
      <p:font typeface="Century Gothic" panose="020B0502020202020204" pitchFamily="34" charset="0"/>
      <p:regular r:id="rId88"/>
      <p:bold r:id="rId89"/>
      <p:italic r:id="rId90"/>
      <p:boldItalic r:id="rId91"/>
    </p:embeddedFont>
    <p:embeddedFont>
      <p:font typeface="Open Sans" panose="020B0606030504020204" pitchFamily="34" charset="0"/>
      <p:regular r:id="rId92"/>
      <p:bold r:id="rId93"/>
      <p:italic r:id="rId94"/>
      <p:boldItalic r:id="rId95"/>
    </p:embeddedFont>
    <p:embeddedFont>
      <p:font typeface="Trebuchet MS" panose="020B0603020202020204" pitchFamily="34" charset="0"/>
      <p:regular r:id="rId96"/>
      <p:bold r:id="rId97"/>
      <p:italic r:id="rId98"/>
      <p:boldItalic r:id="rId9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0" roundtripDataSignature="AMtx7mh2gm+V4yetA+0LiLTDCLRG8vmNK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nny Rhine" initials="" lastIdx="3" clrIdx="0"/>
  <p:cmAuthor id="1" name="Rhine,Leonard A" initials="RA" lastIdx="3" clrIdx="1">
    <p:extLst>
      <p:ext uri="{19B8F6BF-5375-455C-9EA6-DF929625EA0E}">
        <p15:presenceInfo xmlns:p15="http://schemas.microsoft.com/office/powerpoint/2012/main" userId="S::rhinel@ufl.edu::b090e5dd-6a91-4281-ae0d-47e5c36c1cd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6F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ED37BA-770D-4291-AF14-230CE8AFB6C0}" v="1" dt="2023-05-06T07:31:48.94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059" autoAdjust="0"/>
  </p:normalViewPr>
  <p:slideViewPr>
    <p:cSldViewPr snapToGrid="0">
      <p:cViewPr varScale="1">
        <p:scale>
          <a:sx n="72" d="100"/>
          <a:sy n="72" d="100"/>
        </p:scale>
        <p:origin x="1075"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fntdata"/><Relationship Id="rId89" Type="http://schemas.openxmlformats.org/officeDocument/2006/relationships/font" Target="fonts/font6.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font" Target="fonts/font7.fntdata"/><Relationship Id="rId95" Type="http://schemas.openxmlformats.org/officeDocument/2006/relationships/font" Target="fonts/font12.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2.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font" Target="fonts/font5.fntdata"/><Relationship Id="rId91" Type="http://schemas.openxmlformats.org/officeDocument/2006/relationships/font" Target="fonts/font8.fntdata"/><Relationship Id="rId96"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3.fntdata"/><Relationship Id="rId94" Type="http://schemas.openxmlformats.org/officeDocument/2006/relationships/font" Target="fonts/font11.fntdata"/><Relationship Id="rId99" Type="http://schemas.openxmlformats.org/officeDocument/2006/relationships/font" Target="fonts/font16.fntdata"/><Relationship Id="rId10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4.fntdata"/><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4.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customschemas.google.com/relationships/presentationmetadata" Target="metadata"/><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0.fntdata"/><Relationship Id="rId98" Type="http://schemas.openxmlformats.org/officeDocument/2006/relationships/font" Target="fonts/font15.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5D9FDF-58F1-42EB-B8C2-7CA8D34CA5A1}"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en-US"/>
        </a:p>
      </dgm:t>
    </dgm:pt>
    <dgm:pt modelId="{A8B5BC1A-CE00-436B-AFCC-628244688053}">
      <dgm:prSet/>
      <dgm:spPr>
        <a:solidFill>
          <a:srgbClr val="0070C0"/>
        </a:solidFill>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Pays de la Recherche</a:t>
          </a:r>
        </a:p>
      </dgm:t>
    </dgm:pt>
    <dgm:pt modelId="{630B8782-F366-4EB3-9383-B7B0679A33D7}" type="parTrans" cxnId="{204CA690-9474-458F-B7CE-64C08C549C3D}">
      <dgm:prSet/>
      <dgm:spPr/>
      <dgm:t>
        <a:bodyPr/>
        <a:lstStyle/>
        <a:p>
          <a:endParaRPr lang="en-US"/>
        </a:p>
      </dgm:t>
    </dgm:pt>
    <dgm:pt modelId="{EDD5A94F-25DE-4A7B-A88D-3CA7CC3E350B}" type="sibTrans" cxnId="{204CA690-9474-458F-B7CE-64C08C549C3D}">
      <dgm:prSet/>
      <dgm:spPr/>
      <dgm:t>
        <a:bodyPr/>
        <a:lstStyle/>
        <a:p>
          <a:endParaRPr lang="en-US"/>
        </a:p>
      </dgm:t>
    </dgm:pt>
    <dgm:pt modelId="{3249A0F7-E806-4945-B853-5D1A07486666}">
      <dgm:prSet/>
      <dgm:spPr>
        <a:solidFill>
          <a:srgbClr val="0070C0"/>
        </a:solidFill>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Pays de Publication</a:t>
          </a:r>
        </a:p>
      </dgm:t>
    </dgm:pt>
    <dgm:pt modelId="{62F880A9-1EA8-4CDD-B7E3-F53045853A37}" type="parTrans" cxnId="{68DA409B-1C34-46B4-91A4-CB7ACA8EA3F6}">
      <dgm:prSet/>
      <dgm:spPr/>
      <dgm:t>
        <a:bodyPr/>
        <a:lstStyle/>
        <a:p>
          <a:endParaRPr lang="en-US"/>
        </a:p>
      </dgm:t>
    </dgm:pt>
    <dgm:pt modelId="{C8349425-07F1-4A4F-9203-8D98D1C8D855}" type="sibTrans" cxnId="{68DA409B-1C34-46B4-91A4-CB7ACA8EA3F6}">
      <dgm:prSet/>
      <dgm:spPr/>
      <dgm:t>
        <a:bodyPr/>
        <a:lstStyle/>
        <a:p>
          <a:endParaRPr lang="en-US"/>
        </a:p>
      </dgm:t>
    </dgm:pt>
    <dgm:pt modelId="{B7FEFB32-06EC-46C5-BC29-2E528ED928B4}">
      <dgm:prSet/>
      <dgm:spPr>
        <a:solidFill>
          <a:srgbClr val="0070C0"/>
        </a:solidFill>
      </dgm:spPr>
      <dgm:t>
        <a:bodyPr/>
        <a:lstStyle/>
        <a:p>
          <a:r>
            <a:rPr lang="en-US" dirty="0" err="1">
              <a:latin typeface="Open Sans" panose="020B0606030504020204" pitchFamily="34" charset="0"/>
              <a:ea typeface="Open Sans" panose="020B0606030504020204" pitchFamily="34" charset="0"/>
              <a:cs typeface="Open Sans" panose="020B0606030504020204" pitchFamily="34" charset="0"/>
            </a:rPr>
            <a:t>Catégories</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9BAE2104-E3FD-4A22-87C8-D70C38C80B3A}" type="parTrans" cxnId="{C4DBCFDD-82F0-444F-A122-836F423B0D6B}">
      <dgm:prSet/>
      <dgm:spPr/>
      <dgm:t>
        <a:bodyPr/>
        <a:lstStyle/>
        <a:p>
          <a:endParaRPr lang="en-US"/>
        </a:p>
      </dgm:t>
    </dgm:pt>
    <dgm:pt modelId="{8F88EF70-2609-4AF7-AF51-74D606811C48}" type="sibTrans" cxnId="{C4DBCFDD-82F0-444F-A122-836F423B0D6B}">
      <dgm:prSet/>
      <dgm:spPr/>
      <dgm:t>
        <a:bodyPr/>
        <a:lstStyle/>
        <a:p>
          <a:endParaRPr lang="en-US"/>
        </a:p>
      </dgm:t>
    </dgm:pt>
    <dgm:pt modelId="{E18948D8-CC04-4119-9FED-2E20FEB4A2DC}">
      <dgm:prSet/>
      <dgm:spPr>
        <a:solidFill>
          <a:srgbClr val="0070C0"/>
        </a:solidFill>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Type de Publication</a:t>
          </a:r>
        </a:p>
      </dgm:t>
    </dgm:pt>
    <dgm:pt modelId="{8CFF7464-1569-4185-AEA4-C2EBDAA8F950}" type="parTrans" cxnId="{13C0D0A4-F5F0-4026-82CB-2913458FFE33}">
      <dgm:prSet/>
      <dgm:spPr/>
      <dgm:t>
        <a:bodyPr/>
        <a:lstStyle/>
        <a:p>
          <a:endParaRPr lang="en-US"/>
        </a:p>
      </dgm:t>
    </dgm:pt>
    <dgm:pt modelId="{1D4C212A-A264-4E2C-9136-B376282A2B8E}" type="sibTrans" cxnId="{13C0D0A4-F5F0-4026-82CB-2913458FFE33}">
      <dgm:prSet/>
      <dgm:spPr/>
      <dgm:t>
        <a:bodyPr/>
        <a:lstStyle/>
        <a:p>
          <a:endParaRPr lang="en-US"/>
        </a:p>
      </dgm:t>
    </dgm:pt>
    <dgm:pt modelId="{4BDB9BF3-F569-472D-96FB-22AAA7DF7C3B}">
      <dgm:prSet/>
      <dgm:spPr>
        <a:solidFill>
          <a:srgbClr val="0070C0"/>
        </a:solidFill>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Langue du </a:t>
          </a:r>
          <a:r>
            <a:rPr lang="en-US" dirty="0" err="1">
              <a:latin typeface="Open Sans" panose="020B0606030504020204" pitchFamily="34" charset="0"/>
              <a:ea typeface="Open Sans" panose="020B0606030504020204" pitchFamily="34" charset="0"/>
              <a:cs typeface="Open Sans" panose="020B0606030504020204" pitchFamily="34" charset="0"/>
            </a:rPr>
            <a:t>Texte</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intégral</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10F1C1E3-373D-4F81-9A7C-8361EB93D9C5}" type="parTrans" cxnId="{645F7571-E15B-4B57-89AB-72D46C16CFF7}">
      <dgm:prSet/>
      <dgm:spPr/>
      <dgm:t>
        <a:bodyPr/>
        <a:lstStyle/>
        <a:p>
          <a:endParaRPr lang="en-US"/>
        </a:p>
      </dgm:t>
    </dgm:pt>
    <dgm:pt modelId="{61112B71-62D2-48E8-A784-710569506D02}" type="sibTrans" cxnId="{645F7571-E15B-4B57-89AB-72D46C16CFF7}">
      <dgm:prSet/>
      <dgm:spPr/>
      <dgm:t>
        <a:bodyPr/>
        <a:lstStyle/>
        <a:p>
          <a:endParaRPr lang="en-US"/>
        </a:p>
      </dgm:t>
    </dgm:pt>
    <dgm:pt modelId="{FD31FFC9-0522-41BB-97E1-726D292A2EB8}">
      <dgm:prSet/>
      <dgm:spPr>
        <a:solidFill>
          <a:srgbClr val="0070C0"/>
        </a:solidFill>
      </dgm:spPr>
      <dgm:t>
        <a:bodyPr/>
        <a:lstStyle/>
        <a:p>
          <a:r>
            <a:rPr lang="en-US" dirty="0" err="1">
              <a:latin typeface="Open Sans" panose="020B0606030504020204" pitchFamily="34" charset="0"/>
              <a:ea typeface="Open Sans" panose="020B0606030504020204" pitchFamily="34" charset="0"/>
              <a:cs typeface="Open Sans" panose="020B0606030504020204" pitchFamily="34" charset="0"/>
            </a:rPr>
            <a:t>Année</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EC25A7C8-BB0B-4453-B708-7AFB38B8C7D7}" type="parTrans" cxnId="{915785D3-47AF-4CD5-BC63-51910C015D93}">
      <dgm:prSet/>
      <dgm:spPr/>
      <dgm:t>
        <a:bodyPr/>
        <a:lstStyle/>
        <a:p>
          <a:endParaRPr lang="fr-FR"/>
        </a:p>
      </dgm:t>
    </dgm:pt>
    <dgm:pt modelId="{8EAC8B4C-3FE4-4A23-80C1-BB9AC9FE8102}" type="sibTrans" cxnId="{915785D3-47AF-4CD5-BC63-51910C015D93}">
      <dgm:prSet/>
      <dgm:spPr/>
      <dgm:t>
        <a:bodyPr/>
        <a:lstStyle/>
        <a:p>
          <a:endParaRPr lang="fr-FR"/>
        </a:p>
      </dgm:t>
    </dgm:pt>
    <dgm:pt modelId="{0C62E120-98AB-4A37-ACE0-D59DF7921CDB}" type="pres">
      <dgm:prSet presAssocID="{7B5D9FDF-58F1-42EB-B8C2-7CA8D34CA5A1}" presName="linear" presStyleCnt="0">
        <dgm:presLayoutVars>
          <dgm:animLvl val="lvl"/>
          <dgm:resizeHandles val="exact"/>
        </dgm:presLayoutVars>
      </dgm:prSet>
      <dgm:spPr/>
    </dgm:pt>
    <dgm:pt modelId="{2B1620AB-82B8-4109-9956-C935C91C41E1}" type="pres">
      <dgm:prSet presAssocID="{A8B5BC1A-CE00-436B-AFCC-628244688053}" presName="parentText" presStyleLbl="node1" presStyleIdx="0" presStyleCnt="6" custLinFactNeighborX="-207" custLinFactNeighborY="63166">
        <dgm:presLayoutVars>
          <dgm:chMax val="0"/>
          <dgm:bulletEnabled val="1"/>
        </dgm:presLayoutVars>
      </dgm:prSet>
      <dgm:spPr/>
    </dgm:pt>
    <dgm:pt modelId="{F5AE6F2D-8405-4849-B221-E4EEEFB9D046}" type="pres">
      <dgm:prSet presAssocID="{EDD5A94F-25DE-4A7B-A88D-3CA7CC3E350B}" presName="spacer" presStyleCnt="0"/>
      <dgm:spPr/>
    </dgm:pt>
    <dgm:pt modelId="{5A9A5E80-81EC-457C-8E92-91C9FD67575E}" type="pres">
      <dgm:prSet presAssocID="{3249A0F7-E806-4945-B853-5D1A07486666}" presName="parentText" presStyleLbl="node1" presStyleIdx="1" presStyleCnt="6" custLinFactNeighborX="-18283" custLinFactNeighborY="48884">
        <dgm:presLayoutVars>
          <dgm:chMax val="0"/>
          <dgm:bulletEnabled val="1"/>
        </dgm:presLayoutVars>
      </dgm:prSet>
      <dgm:spPr/>
    </dgm:pt>
    <dgm:pt modelId="{2F22A541-3686-4569-BD11-D57CF540B7ED}" type="pres">
      <dgm:prSet presAssocID="{C8349425-07F1-4A4F-9203-8D98D1C8D855}" presName="spacer" presStyleCnt="0"/>
      <dgm:spPr/>
    </dgm:pt>
    <dgm:pt modelId="{E3A8EADA-8248-4672-99CC-465641F4AB65}" type="pres">
      <dgm:prSet presAssocID="{B7FEFB32-06EC-46C5-BC29-2E528ED928B4}" presName="parentText" presStyleLbl="node1" presStyleIdx="2" presStyleCnt="6" custLinFactNeighborX="-18283" custLinFactNeighborY="48884">
        <dgm:presLayoutVars>
          <dgm:chMax val="0"/>
          <dgm:bulletEnabled val="1"/>
        </dgm:presLayoutVars>
      </dgm:prSet>
      <dgm:spPr/>
    </dgm:pt>
    <dgm:pt modelId="{71C85203-84F2-4409-9C80-BC3F4C0AE081}" type="pres">
      <dgm:prSet presAssocID="{8F88EF70-2609-4AF7-AF51-74D606811C48}" presName="spacer" presStyleCnt="0"/>
      <dgm:spPr/>
    </dgm:pt>
    <dgm:pt modelId="{B2AC6F8B-06A5-4CEF-BDC1-868A46797EC7}" type="pres">
      <dgm:prSet presAssocID="{E18948D8-CC04-4119-9FED-2E20FEB4A2DC}" presName="parentText" presStyleLbl="node1" presStyleIdx="3" presStyleCnt="6" custLinFactNeighborX="-18283" custLinFactNeighborY="48884">
        <dgm:presLayoutVars>
          <dgm:chMax val="0"/>
          <dgm:bulletEnabled val="1"/>
        </dgm:presLayoutVars>
      </dgm:prSet>
      <dgm:spPr/>
    </dgm:pt>
    <dgm:pt modelId="{CEE2F158-6407-466D-890C-5832F6C9A039}" type="pres">
      <dgm:prSet presAssocID="{1D4C212A-A264-4E2C-9136-B376282A2B8E}" presName="spacer" presStyleCnt="0"/>
      <dgm:spPr/>
    </dgm:pt>
    <dgm:pt modelId="{462DFD51-61FC-4629-A1AC-F70EC63A1DCF}" type="pres">
      <dgm:prSet presAssocID="{4BDB9BF3-F569-472D-96FB-22AAA7DF7C3B}" presName="parentText" presStyleLbl="node1" presStyleIdx="4" presStyleCnt="6" custLinFactNeighborX="713" custLinFactNeighborY="3203">
        <dgm:presLayoutVars>
          <dgm:chMax val="0"/>
          <dgm:bulletEnabled val="1"/>
        </dgm:presLayoutVars>
      </dgm:prSet>
      <dgm:spPr/>
    </dgm:pt>
    <dgm:pt modelId="{DF9F5DEA-FA7A-4C67-8E09-A6D9A53003C8}" type="pres">
      <dgm:prSet presAssocID="{61112B71-62D2-48E8-A784-710569506D02}" presName="spacer" presStyleCnt="0"/>
      <dgm:spPr/>
    </dgm:pt>
    <dgm:pt modelId="{FEF3DF03-838A-4A3A-ABE8-1E2E7E69A826}" type="pres">
      <dgm:prSet presAssocID="{FD31FFC9-0522-41BB-97E1-726D292A2EB8}" presName="parentText" presStyleLbl="node1" presStyleIdx="5" presStyleCnt="6">
        <dgm:presLayoutVars>
          <dgm:chMax val="0"/>
          <dgm:bulletEnabled val="1"/>
        </dgm:presLayoutVars>
      </dgm:prSet>
      <dgm:spPr/>
    </dgm:pt>
  </dgm:ptLst>
  <dgm:cxnLst>
    <dgm:cxn modelId="{C5F1C722-5D77-48F5-A89D-B61A49821B50}" type="presOf" srcId="{3249A0F7-E806-4945-B853-5D1A07486666}" destId="{5A9A5E80-81EC-457C-8E92-91C9FD67575E}" srcOrd="0" destOrd="0" presId="urn:microsoft.com/office/officeart/2005/8/layout/vList2"/>
    <dgm:cxn modelId="{36DED135-055F-4756-AFC9-80B191AE90C4}" type="presOf" srcId="{E18948D8-CC04-4119-9FED-2E20FEB4A2DC}" destId="{B2AC6F8B-06A5-4CEF-BDC1-868A46797EC7}" srcOrd="0" destOrd="0" presId="urn:microsoft.com/office/officeart/2005/8/layout/vList2"/>
    <dgm:cxn modelId="{645F7571-E15B-4B57-89AB-72D46C16CFF7}" srcId="{7B5D9FDF-58F1-42EB-B8C2-7CA8D34CA5A1}" destId="{4BDB9BF3-F569-472D-96FB-22AAA7DF7C3B}" srcOrd="4" destOrd="0" parTransId="{10F1C1E3-373D-4F81-9A7C-8361EB93D9C5}" sibTransId="{61112B71-62D2-48E8-A784-710569506D02}"/>
    <dgm:cxn modelId="{A1E00D82-C7EB-46DE-8E16-7179A6A7FD12}" type="presOf" srcId="{FD31FFC9-0522-41BB-97E1-726D292A2EB8}" destId="{FEF3DF03-838A-4A3A-ABE8-1E2E7E69A826}" srcOrd="0" destOrd="0" presId="urn:microsoft.com/office/officeart/2005/8/layout/vList2"/>
    <dgm:cxn modelId="{204CA690-9474-458F-B7CE-64C08C549C3D}" srcId="{7B5D9FDF-58F1-42EB-B8C2-7CA8D34CA5A1}" destId="{A8B5BC1A-CE00-436B-AFCC-628244688053}" srcOrd="0" destOrd="0" parTransId="{630B8782-F366-4EB3-9383-B7B0679A33D7}" sibTransId="{EDD5A94F-25DE-4A7B-A88D-3CA7CC3E350B}"/>
    <dgm:cxn modelId="{68DA409B-1C34-46B4-91A4-CB7ACA8EA3F6}" srcId="{7B5D9FDF-58F1-42EB-B8C2-7CA8D34CA5A1}" destId="{3249A0F7-E806-4945-B853-5D1A07486666}" srcOrd="1" destOrd="0" parTransId="{62F880A9-1EA8-4CDD-B7E3-F53045853A37}" sibTransId="{C8349425-07F1-4A4F-9203-8D98D1C8D855}"/>
    <dgm:cxn modelId="{13C0D0A4-F5F0-4026-82CB-2913458FFE33}" srcId="{7B5D9FDF-58F1-42EB-B8C2-7CA8D34CA5A1}" destId="{E18948D8-CC04-4119-9FED-2E20FEB4A2DC}" srcOrd="3" destOrd="0" parTransId="{8CFF7464-1569-4185-AEA4-C2EBDAA8F950}" sibTransId="{1D4C212A-A264-4E2C-9136-B376282A2B8E}"/>
    <dgm:cxn modelId="{F21D79B7-E1F6-46A1-8164-F5FA75896223}" type="presOf" srcId="{A8B5BC1A-CE00-436B-AFCC-628244688053}" destId="{2B1620AB-82B8-4109-9956-C935C91C41E1}" srcOrd="0" destOrd="0" presId="urn:microsoft.com/office/officeart/2005/8/layout/vList2"/>
    <dgm:cxn modelId="{DDAD65C1-5160-44E0-87F3-FE241386417B}" type="presOf" srcId="{7B5D9FDF-58F1-42EB-B8C2-7CA8D34CA5A1}" destId="{0C62E120-98AB-4A37-ACE0-D59DF7921CDB}" srcOrd="0" destOrd="0" presId="urn:microsoft.com/office/officeart/2005/8/layout/vList2"/>
    <dgm:cxn modelId="{915785D3-47AF-4CD5-BC63-51910C015D93}" srcId="{7B5D9FDF-58F1-42EB-B8C2-7CA8D34CA5A1}" destId="{FD31FFC9-0522-41BB-97E1-726D292A2EB8}" srcOrd="5" destOrd="0" parTransId="{EC25A7C8-BB0B-4453-B708-7AFB38B8C7D7}" sibTransId="{8EAC8B4C-3FE4-4A23-80C1-BB9AC9FE8102}"/>
    <dgm:cxn modelId="{1889A8D9-BCEA-4EBA-9FD8-364328F91825}" type="presOf" srcId="{4BDB9BF3-F569-472D-96FB-22AAA7DF7C3B}" destId="{462DFD51-61FC-4629-A1AC-F70EC63A1DCF}" srcOrd="0" destOrd="0" presId="urn:microsoft.com/office/officeart/2005/8/layout/vList2"/>
    <dgm:cxn modelId="{C4DBCFDD-82F0-444F-A122-836F423B0D6B}" srcId="{7B5D9FDF-58F1-42EB-B8C2-7CA8D34CA5A1}" destId="{B7FEFB32-06EC-46C5-BC29-2E528ED928B4}" srcOrd="2" destOrd="0" parTransId="{9BAE2104-E3FD-4A22-87C8-D70C38C80B3A}" sibTransId="{8F88EF70-2609-4AF7-AF51-74D606811C48}"/>
    <dgm:cxn modelId="{CE1B9CF4-842D-400F-815B-A3F46D72F030}" type="presOf" srcId="{B7FEFB32-06EC-46C5-BC29-2E528ED928B4}" destId="{E3A8EADA-8248-4672-99CC-465641F4AB65}" srcOrd="0" destOrd="0" presId="urn:microsoft.com/office/officeart/2005/8/layout/vList2"/>
    <dgm:cxn modelId="{BF10DCB4-947A-4176-8644-D9894ED4674F}" type="presParOf" srcId="{0C62E120-98AB-4A37-ACE0-D59DF7921CDB}" destId="{2B1620AB-82B8-4109-9956-C935C91C41E1}" srcOrd="0" destOrd="0" presId="urn:microsoft.com/office/officeart/2005/8/layout/vList2"/>
    <dgm:cxn modelId="{97FEC86D-D840-40B7-8D66-AD46AD402006}" type="presParOf" srcId="{0C62E120-98AB-4A37-ACE0-D59DF7921CDB}" destId="{F5AE6F2D-8405-4849-B221-E4EEEFB9D046}" srcOrd="1" destOrd="0" presId="urn:microsoft.com/office/officeart/2005/8/layout/vList2"/>
    <dgm:cxn modelId="{8E955D01-0E99-4022-ADD0-0030C8D66321}" type="presParOf" srcId="{0C62E120-98AB-4A37-ACE0-D59DF7921CDB}" destId="{5A9A5E80-81EC-457C-8E92-91C9FD67575E}" srcOrd="2" destOrd="0" presId="urn:microsoft.com/office/officeart/2005/8/layout/vList2"/>
    <dgm:cxn modelId="{DB4DEF0A-B621-443B-839E-4AFEA8482665}" type="presParOf" srcId="{0C62E120-98AB-4A37-ACE0-D59DF7921CDB}" destId="{2F22A541-3686-4569-BD11-D57CF540B7ED}" srcOrd="3" destOrd="0" presId="urn:microsoft.com/office/officeart/2005/8/layout/vList2"/>
    <dgm:cxn modelId="{D861A315-E642-4C88-BA20-8C691D3F6AA5}" type="presParOf" srcId="{0C62E120-98AB-4A37-ACE0-D59DF7921CDB}" destId="{E3A8EADA-8248-4672-99CC-465641F4AB65}" srcOrd="4" destOrd="0" presId="urn:microsoft.com/office/officeart/2005/8/layout/vList2"/>
    <dgm:cxn modelId="{04E86A91-6402-4DC8-AA8E-84D5CE1521FB}" type="presParOf" srcId="{0C62E120-98AB-4A37-ACE0-D59DF7921CDB}" destId="{71C85203-84F2-4409-9C80-BC3F4C0AE081}" srcOrd="5" destOrd="0" presId="urn:microsoft.com/office/officeart/2005/8/layout/vList2"/>
    <dgm:cxn modelId="{061D4AEB-B410-461A-8214-58D29C48406D}" type="presParOf" srcId="{0C62E120-98AB-4A37-ACE0-D59DF7921CDB}" destId="{B2AC6F8B-06A5-4CEF-BDC1-868A46797EC7}" srcOrd="6" destOrd="0" presId="urn:microsoft.com/office/officeart/2005/8/layout/vList2"/>
    <dgm:cxn modelId="{A35BE7FB-41B0-4FAA-B483-8A8B159EF42C}" type="presParOf" srcId="{0C62E120-98AB-4A37-ACE0-D59DF7921CDB}" destId="{CEE2F158-6407-466D-890C-5832F6C9A039}" srcOrd="7" destOrd="0" presId="urn:microsoft.com/office/officeart/2005/8/layout/vList2"/>
    <dgm:cxn modelId="{2F61DEEB-A7C5-4A26-92C5-792652163EA4}" type="presParOf" srcId="{0C62E120-98AB-4A37-ACE0-D59DF7921CDB}" destId="{462DFD51-61FC-4629-A1AC-F70EC63A1DCF}" srcOrd="8" destOrd="0" presId="urn:microsoft.com/office/officeart/2005/8/layout/vList2"/>
    <dgm:cxn modelId="{DCFBAAF7-1D1F-4E94-B664-18D8633ECD9E}" type="presParOf" srcId="{0C62E120-98AB-4A37-ACE0-D59DF7921CDB}" destId="{DF9F5DEA-FA7A-4C67-8E09-A6D9A53003C8}" srcOrd="9" destOrd="0" presId="urn:microsoft.com/office/officeart/2005/8/layout/vList2"/>
    <dgm:cxn modelId="{E10B5F51-C58A-4CFB-AB70-B5BC142CB54B}" type="presParOf" srcId="{0C62E120-98AB-4A37-ACE0-D59DF7921CDB}" destId="{FEF3DF03-838A-4A3A-ABE8-1E2E7E69A826}"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1620AB-82B8-4109-9956-C935C91C41E1}">
      <dsp:nvSpPr>
        <dsp:cNvPr id="0" name=""/>
        <dsp:cNvSpPr/>
      </dsp:nvSpPr>
      <dsp:spPr>
        <a:xfrm>
          <a:off x="0" y="63738"/>
          <a:ext cx="7731332" cy="77220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Open Sans" panose="020B0606030504020204" pitchFamily="34" charset="0"/>
              <a:ea typeface="Open Sans" panose="020B0606030504020204" pitchFamily="34" charset="0"/>
              <a:cs typeface="Open Sans" panose="020B0606030504020204" pitchFamily="34" charset="0"/>
            </a:rPr>
            <a:t>Pays de la Recherche</a:t>
          </a:r>
        </a:p>
      </dsp:txBody>
      <dsp:txXfrm>
        <a:off x="37696" y="101434"/>
        <a:ext cx="7655940" cy="696808"/>
      </dsp:txXfrm>
    </dsp:sp>
    <dsp:sp modelId="{5A9A5E80-81EC-457C-8E92-91C9FD67575E}">
      <dsp:nvSpPr>
        <dsp:cNvPr id="0" name=""/>
        <dsp:cNvSpPr/>
      </dsp:nvSpPr>
      <dsp:spPr>
        <a:xfrm>
          <a:off x="0" y="909998"/>
          <a:ext cx="7731332" cy="77220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Open Sans" panose="020B0606030504020204" pitchFamily="34" charset="0"/>
              <a:ea typeface="Open Sans" panose="020B0606030504020204" pitchFamily="34" charset="0"/>
              <a:cs typeface="Open Sans" panose="020B0606030504020204" pitchFamily="34" charset="0"/>
            </a:rPr>
            <a:t>Pays de Publication</a:t>
          </a:r>
        </a:p>
      </dsp:txBody>
      <dsp:txXfrm>
        <a:off x="37696" y="947694"/>
        <a:ext cx="7655940" cy="696808"/>
      </dsp:txXfrm>
    </dsp:sp>
    <dsp:sp modelId="{E3A8EADA-8248-4672-99CC-465641F4AB65}">
      <dsp:nvSpPr>
        <dsp:cNvPr id="0" name=""/>
        <dsp:cNvSpPr/>
      </dsp:nvSpPr>
      <dsp:spPr>
        <a:xfrm>
          <a:off x="0" y="1768598"/>
          <a:ext cx="7731332" cy="77220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err="1">
              <a:latin typeface="Open Sans" panose="020B0606030504020204" pitchFamily="34" charset="0"/>
              <a:ea typeface="Open Sans" panose="020B0606030504020204" pitchFamily="34" charset="0"/>
              <a:cs typeface="Open Sans" panose="020B0606030504020204" pitchFamily="34" charset="0"/>
            </a:rPr>
            <a:t>Catégories</a:t>
          </a:r>
          <a:endParaRPr lang="en-US" sz="3000" kern="1200" dirty="0">
            <a:latin typeface="Open Sans" panose="020B0606030504020204" pitchFamily="34" charset="0"/>
            <a:ea typeface="Open Sans" panose="020B0606030504020204" pitchFamily="34" charset="0"/>
            <a:cs typeface="Open Sans" panose="020B0606030504020204" pitchFamily="34" charset="0"/>
          </a:endParaRPr>
        </a:p>
      </dsp:txBody>
      <dsp:txXfrm>
        <a:off x="37696" y="1806294"/>
        <a:ext cx="7655940" cy="696808"/>
      </dsp:txXfrm>
    </dsp:sp>
    <dsp:sp modelId="{B2AC6F8B-06A5-4CEF-BDC1-868A46797EC7}">
      <dsp:nvSpPr>
        <dsp:cNvPr id="0" name=""/>
        <dsp:cNvSpPr/>
      </dsp:nvSpPr>
      <dsp:spPr>
        <a:xfrm>
          <a:off x="0" y="2627198"/>
          <a:ext cx="7731332" cy="77220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Open Sans" panose="020B0606030504020204" pitchFamily="34" charset="0"/>
              <a:ea typeface="Open Sans" panose="020B0606030504020204" pitchFamily="34" charset="0"/>
              <a:cs typeface="Open Sans" panose="020B0606030504020204" pitchFamily="34" charset="0"/>
            </a:rPr>
            <a:t>Type de Publication</a:t>
          </a:r>
        </a:p>
      </dsp:txBody>
      <dsp:txXfrm>
        <a:off x="37696" y="2664894"/>
        <a:ext cx="7655940" cy="696808"/>
      </dsp:txXfrm>
    </dsp:sp>
    <dsp:sp modelId="{462DFD51-61FC-4629-A1AC-F70EC63A1DCF}">
      <dsp:nvSpPr>
        <dsp:cNvPr id="0" name=""/>
        <dsp:cNvSpPr/>
      </dsp:nvSpPr>
      <dsp:spPr>
        <a:xfrm>
          <a:off x="0" y="3446330"/>
          <a:ext cx="7731332" cy="77220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Open Sans" panose="020B0606030504020204" pitchFamily="34" charset="0"/>
              <a:ea typeface="Open Sans" panose="020B0606030504020204" pitchFamily="34" charset="0"/>
              <a:cs typeface="Open Sans" panose="020B0606030504020204" pitchFamily="34" charset="0"/>
            </a:rPr>
            <a:t>Langue du </a:t>
          </a:r>
          <a:r>
            <a:rPr lang="en-US" sz="3000" kern="1200" dirty="0" err="1">
              <a:latin typeface="Open Sans" panose="020B0606030504020204" pitchFamily="34" charset="0"/>
              <a:ea typeface="Open Sans" panose="020B0606030504020204" pitchFamily="34" charset="0"/>
              <a:cs typeface="Open Sans" panose="020B0606030504020204" pitchFamily="34" charset="0"/>
            </a:rPr>
            <a:t>Texte</a:t>
          </a:r>
          <a:r>
            <a:rPr lang="en-US" sz="3000" kern="1200" dirty="0">
              <a:latin typeface="Open Sans" panose="020B0606030504020204" pitchFamily="34" charset="0"/>
              <a:ea typeface="Open Sans" panose="020B0606030504020204" pitchFamily="34" charset="0"/>
              <a:cs typeface="Open Sans" panose="020B0606030504020204" pitchFamily="34" charset="0"/>
            </a:rPr>
            <a:t> </a:t>
          </a:r>
          <a:r>
            <a:rPr lang="en-US" sz="3000" kern="1200" dirty="0" err="1">
              <a:latin typeface="Open Sans" panose="020B0606030504020204" pitchFamily="34" charset="0"/>
              <a:ea typeface="Open Sans" panose="020B0606030504020204" pitchFamily="34" charset="0"/>
              <a:cs typeface="Open Sans" panose="020B0606030504020204" pitchFamily="34" charset="0"/>
            </a:rPr>
            <a:t>intégral</a:t>
          </a:r>
          <a:endParaRPr lang="en-US" sz="3000" kern="1200" dirty="0">
            <a:latin typeface="Open Sans" panose="020B0606030504020204" pitchFamily="34" charset="0"/>
            <a:ea typeface="Open Sans" panose="020B0606030504020204" pitchFamily="34" charset="0"/>
            <a:cs typeface="Open Sans" panose="020B0606030504020204" pitchFamily="34" charset="0"/>
          </a:endParaRPr>
        </a:p>
      </dsp:txBody>
      <dsp:txXfrm>
        <a:off x="37696" y="3484026"/>
        <a:ext cx="7655940" cy="696808"/>
      </dsp:txXfrm>
    </dsp:sp>
    <dsp:sp modelId="{FEF3DF03-838A-4A3A-ABE8-1E2E7E69A826}">
      <dsp:nvSpPr>
        <dsp:cNvPr id="0" name=""/>
        <dsp:cNvSpPr/>
      </dsp:nvSpPr>
      <dsp:spPr>
        <a:xfrm>
          <a:off x="0" y="4302163"/>
          <a:ext cx="7731332" cy="77220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err="1">
              <a:latin typeface="Open Sans" panose="020B0606030504020204" pitchFamily="34" charset="0"/>
              <a:ea typeface="Open Sans" panose="020B0606030504020204" pitchFamily="34" charset="0"/>
              <a:cs typeface="Open Sans" panose="020B0606030504020204" pitchFamily="34" charset="0"/>
            </a:rPr>
            <a:t>Année</a:t>
          </a:r>
          <a:endParaRPr lang="en-US" sz="3000" kern="1200" dirty="0">
            <a:latin typeface="Open Sans" panose="020B0606030504020204" pitchFamily="34" charset="0"/>
            <a:ea typeface="Open Sans" panose="020B0606030504020204" pitchFamily="34" charset="0"/>
            <a:cs typeface="Open Sans" panose="020B0606030504020204" pitchFamily="34" charset="0"/>
          </a:endParaRPr>
        </a:p>
      </dsp:txBody>
      <dsp:txXfrm>
        <a:off x="37696" y="4339859"/>
        <a:ext cx="7655940" cy="69680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 name="Google Shape;6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dirty="0"/>
          </a:p>
        </p:txBody>
      </p:sp>
      <p:sp>
        <p:nvSpPr>
          <p:cNvPr id="156" name="Google Shape;15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4" name="Google Shape;164;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endParaRPr/>
          </a:p>
        </p:txBody>
      </p:sp>
      <p:sp>
        <p:nvSpPr>
          <p:cNvPr id="180" name="Google Shape;18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endParaRPr/>
          </a:p>
        </p:txBody>
      </p:sp>
      <p:sp>
        <p:nvSpPr>
          <p:cNvPr id="187" name="Google Shape;18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endParaRPr dirty="0"/>
          </a:p>
        </p:txBody>
      </p:sp>
      <p:sp>
        <p:nvSpPr>
          <p:cNvPr id="201" name="Google Shape;201;p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209" name="Google Shape;209;p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 name="Google Shape;218;p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p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 name="Google Shape;235;p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 name="Google Shape;7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 name="Google Shape;246;p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20</a:t>
            </a:fld>
            <a:endParaRPr/>
          </a:p>
        </p:txBody>
      </p:sp>
    </p:spTree>
    <p:extLst>
      <p:ext uri="{BB962C8B-B14F-4D97-AF65-F5344CB8AC3E}">
        <p14:creationId xmlns:p14="http://schemas.microsoft.com/office/powerpoint/2010/main" val="3719440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 name="Google Shape;255;p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21</a:t>
            </a:fld>
            <a:endParaRPr/>
          </a:p>
        </p:txBody>
      </p:sp>
    </p:spTree>
    <p:extLst>
      <p:ext uri="{BB962C8B-B14F-4D97-AF65-F5344CB8AC3E}">
        <p14:creationId xmlns:p14="http://schemas.microsoft.com/office/powerpoint/2010/main" val="280916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24</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91623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2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00"/>
              <a:buFont typeface="Arial"/>
              <a:buNone/>
            </a:pPr>
            <a:endParaRPr/>
          </a:p>
        </p:txBody>
      </p:sp>
      <p:sp>
        <p:nvSpPr>
          <p:cNvPr id="299" name="Google Shape;299;p26: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47</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7" name="Google Shape;537;p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50</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5" name="Google Shape;545;p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p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2" name="Google Shape;552;p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endParaRPr/>
          </a:p>
        </p:txBody>
      </p:sp>
      <p:sp>
        <p:nvSpPr>
          <p:cNvPr id="262" name="Google Shape;26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53</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269" name="Google Shape;269;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endParaRPr/>
          </a:p>
        </p:txBody>
      </p:sp>
      <p:sp>
        <p:nvSpPr>
          <p:cNvPr id="89" name="Google Shape;8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281" name="Google Shape;28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55</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00"/>
              <a:buFont typeface="Arial"/>
              <a:buNone/>
            </a:pPr>
            <a:endParaRPr/>
          </a:p>
        </p:txBody>
      </p:sp>
      <p:sp>
        <p:nvSpPr>
          <p:cNvPr id="290" name="Google Shape;29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56</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00"/>
              <a:buFont typeface="Arial"/>
              <a:buNone/>
            </a:pPr>
            <a:endParaRPr/>
          </a:p>
        </p:txBody>
      </p:sp>
      <p:sp>
        <p:nvSpPr>
          <p:cNvPr id="308" name="Google Shape;30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57</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7" name="Google Shape;31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58</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7" name="Google Shape;32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59</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6" name="Google Shape;336;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60</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5" name="Google Shape;345;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61</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62</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2" name="Google Shape;362;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63</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1" name="Google Shape;37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64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01600" algn="l" rtl="0">
              <a:lnSpc>
                <a:spcPct val="100000"/>
              </a:lnSpc>
              <a:spcBef>
                <a:spcPts val="0"/>
              </a:spcBef>
              <a:spcAft>
                <a:spcPts val="0"/>
              </a:spcAft>
              <a:buSzPts val="1100"/>
              <a:buFont typeface="Arial"/>
              <a:buNone/>
            </a:pPr>
            <a:endParaRPr/>
          </a:p>
        </p:txBody>
      </p:sp>
      <p:sp>
        <p:nvSpPr>
          <p:cNvPr id="96" name="Google Shape;9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3" name="Google Shape;38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65</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96" name="Google Shape;396;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66</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3" name="Google Shape;403;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67</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 name="Google Shape;7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16003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9" name="Google Shape;8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70</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2" name="Google Shape;412;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71</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1" name="Google Shape;421;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72</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5" name="Google Shape;435;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73</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 name="Google Shape;10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1" name="Google Shape;451;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75</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0" name="Google Shape;460;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76</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9" name="Google Shape;469;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77</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478" name="Google Shape;478;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78</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a117d51baf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ga117d51baf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485" name="Google Shape;485;ga117d51baf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79</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8" name="Google Shape;40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4" name="Google Shape;41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24" name="Google Shape;12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dirty="0"/>
          </a:p>
        </p:txBody>
      </p:sp>
      <p:sp>
        <p:nvSpPr>
          <p:cNvPr id="130" name="Google Shape;13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137" name="Google Shape;13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149" name="Google Shape;14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g7119cced83_0_58"/>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5" name="Google Shape;15;g7119cced83_0_58"/>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 name="Google Shape;16;g7119cced83_0_5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7" name="Google Shape;17;g7119cced83_0_58"/>
          <p:cNvPicPr preferRelativeResize="0"/>
          <p:nvPr/>
        </p:nvPicPr>
        <p:blipFill rotWithShape="1">
          <a:blip r:embed="rId2">
            <a:alphaModFix/>
          </a:blip>
          <a:srcRect/>
          <a:stretch/>
        </p:blipFill>
        <p:spPr>
          <a:xfrm>
            <a:off x="4647435" y="0"/>
            <a:ext cx="7544565" cy="244043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
        <p:cNvGrpSpPr/>
        <p:nvPr/>
      </p:nvGrpSpPr>
      <p:grpSpPr>
        <a:xfrm>
          <a:off x="0" y="0"/>
          <a:ext cx="0" cy="0"/>
          <a:chOff x="0" y="0"/>
          <a:chExt cx="0" cy="0"/>
        </a:xfrm>
      </p:grpSpPr>
      <p:sp>
        <p:nvSpPr>
          <p:cNvPr id="57" name="Google Shape;57;g7119cced83_0_90"/>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Autofit/>
          </a:bodyPr>
          <a:lstStyle>
            <a:lvl1pPr marL="457200" lvl="0" indent="-228600" algn="l">
              <a:lnSpc>
                <a:spcPct val="100000"/>
              </a:lnSpc>
              <a:spcBef>
                <a:spcPts val="0"/>
              </a:spcBef>
              <a:spcAft>
                <a:spcPts val="0"/>
              </a:spcAft>
              <a:buSzPts val="2400"/>
              <a:buNone/>
              <a:defRPr/>
            </a:lvl1pPr>
          </a:lstStyle>
          <a:p>
            <a:endParaRPr/>
          </a:p>
        </p:txBody>
      </p:sp>
      <p:sp>
        <p:nvSpPr>
          <p:cNvPr id="58" name="Google Shape;58;g7119cced83_0_9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
        <p:cNvGrpSpPr/>
        <p:nvPr/>
      </p:nvGrpSpPr>
      <p:grpSpPr>
        <a:xfrm>
          <a:off x="0" y="0"/>
          <a:ext cx="0" cy="0"/>
          <a:chOff x="0" y="0"/>
          <a:chExt cx="0" cy="0"/>
        </a:xfrm>
      </p:grpSpPr>
      <p:sp>
        <p:nvSpPr>
          <p:cNvPr id="60" name="Google Shape;60;g7119cced83_0_93"/>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61" name="Google Shape;61;g7119cced83_0_93"/>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62" name="Google Shape;62;g7119cced83_0_9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g7119cced83_0_9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g7119cced83_0_99"/>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3600"/>
              <a:buFont typeface="Trebuchet MS"/>
              <a:buNone/>
              <a:defRPr>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0" name="Google Shape;20;g7119cced83_0_99"/>
          <p:cNvSpPr txBox="1">
            <a:spLocks noGrp="1"/>
          </p:cNvSpPr>
          <p:nvPr>
            <p:ph type="body" idx="1"/>
          </p:nvPr>
        </p:nvSpPr>
        <p:spPr>
          <a:xfrm>
            <a:off x="680321" y="2336873"/>
            <a:ext cx="9613800" cy="35994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lt1"/>
              </a:buClr>
              <a:buSzPts val="2400"/>
              <a:buChar char="●"/>
              <a:defRPr sz="2400"/>
            </a:lvl1pPr>
            <a:lvl2pPr marL="914400" lvl="1" indent="-355600" algn="l">
              <a:lnSpc>
                <a:spcPct val="90000"/>
              </a:lnSpc>
              <a:spcBef>
                <a:spcPts val="2100"/>
              </a:spcBef>
              <a:spcAft>
                <a:spcPts val="0"/>
              </a:spcAft>
              <a:buClr>
                <a:schemeClr val="lt1"/>
              </a:buClr>
              <a:buSzPts val="2000"/>
              <a:buChar char="○"/>
              <a:defRPr sz="2000"/>
            </a:lvl2pPr>
            <a:lvl3pPr marL="1371600" lvl="2" indent="-342900" algn="l">
              <a:lnSpc>
                <a:spcPct val="90000"/>
              </a:lnSpc>
              <a:spcBef>
                <a:spcPts val="2100"/>
              </a:spcBef>
              <a:spcAft>
                <a:spcPts val="0"/>
              </a:spcAft>
              <a:buClr>
                <a:schemeClr val="lt1"/>
              </a:buClr>
              <a:buSzPts val="1800"/>
              <a:buChar char="■"/>
              <a:defRPr sz="1800"/>
            </a:lvl3pPr>
            <a:lvl4pPr marL="1828800" lvl="3" indent="-330200" algn="l">
              <a:lnSpc>
                <a:spcPct val="90000"/>
              </a:lnSpc>
              <a:spcBef>
                <a:spcPts val="2100"/>
              </a:spcBef>
              <a:spcAft>
                <a:spcPts val="0"/>
              </a:spcAft>
              <a:buClr>
                <a:schemeClr val="lt1"/>
              </a:buClr>
              <a:buSzPts val="1600"/>
              <a:buChar char="●"/>
              <a:defRPr sz="1600"/>
            </a:lvl4pPr>
            <a:lvl5pPr marL="2286000" lvl="4" indent="-330200" algn="l">
              <a:lnSpc>
                <a:spcPct val="90000"/>
              </a:lnSpc>
              <a:spcBef>
                <a:spcPts val="2100"/>
              </a:spcBef>
              <a:spcAft>
                <a:spcPts val="0"/>
              </a:spcAft>
              <a:buClr>
                <a:schemeClr val="lt1"/>
              </a:buClr>
              <a:buSzPts val="1600"/>
              <a:buChar char="○"/>
              <a:defRPr sz="1600"/>
            </a:lvl5pPr>
            <a:lvl6pPr marL="2743200" lvl="5" indent="-342900" algn="l">
              <a:lnSpc>
                <a:spcPct val="90000"/>
              </a:lnSpc>
              <a:spcBef>
                <a:spcPts val="2100"/>
              </a:spcBef>
              <a:spcAft>
                <a:spcPts val="0"/>
              </a:spcAft>
              <a:buClr>
                <a:schemeClr val="lt1"/>
              </a:buClr>
              <a:buSzPts val="1800"/>
              <a:buChar char="■"/>
              <a:defRPr/>
            </a:lvl6pPr>
            <a:lvl7pPr marL="3200400" lvl="6" indent="-342900" algn="l">
              <a:lnSpc>
                <a:spcPct val="90000"/>
              </a:lnSpc>
              <a:spcBef>
                <a:spcPts val="2100"/>
              </a:spcBef>
              <a:spcAft>
                <a:spcPts val="0"/>
              </a:spcAft>
              <a:buClr>
                <a:schemeClr val="lt1"/>
              </a:buClr>
              <a:buSzPts val="1800"/>
              <a:buChar char="●"/>
              <a:defRPr/>
            </a:lvl7pPr>
            <a:lvl8pPr marL="3657600" lvl="7" indent="-342900" algn="l">
              <a:lnSpc>
                <a:spcPct val="90000"/>
              </a:lnSpc>
              <a:spcBef>
                <a:spcPts val="2100"/>
              </a:spcBef>
              <a:spcAft>
                <a:spcPts val="0"/>
              </a:spcAft>
              <a:buClr>
                <a:schemeClr val="lt1"/>
              </a:buClr>
              <a:buSzPts val="1800"/>
              <a:buChar char="○"/>
              <a:defRPr/>
            </a:lvl8pPr>
            <a:lvl9pPr marL="4114800" lvl="8" indent="-342900" algn="l">
              <a:lnSpc>
                <a:spcPct val="90000"/>
              </a:lnSpc>
              <a:spcBef>
                <a:spcPts val="2100"/>
              </a:spcBef>
              <a:spcAft>
                <a:spcPts val="2100"/>
              </a:spcAft>
              <a:buClr>
                <a:schemeClr val="lt1"/>
              </a:buClr>
              <a:buSzPts val="1800"/>
              <a:buChar char="■"/>
              <a:defRPr/>
            </a:lvl9pPr>
          </a:lstStyle>
          <a:p>
            <a:endParaRPr/>
          </a:p>
        </p:txBody>
      </p:sp>
      <p:sp>
        <p:nvSpPr>
          <p:cNvPr id="21" name="Google Shape;21;g7119cced83_0_99"/>
          <p:cNvSpPr txBox="1">
            <a:spLocks noGrp="1"/>
          </p:cNvSpPr>
          <p:nvPr>
            <p:ph type="dt" idx="10"/>
          </p:nvPr>
        </p:nvSpPr>
        <p:spPr>
          <a:xfrm>
            <a:off x="9357855" y="6492875"/>
            <a:ext cx="27432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 name="Google Shape;22;g7119cced83_0_99"/>
          <p:cNvSpPr txBox="1">
            <a:spLocks noGrp="1"/>
          </p:cNvSpPr>
          <p:nvPr>
            <p:ph type="ftr" idx="11"/>
          </p:nvPr>
        </p:nvSpPr>
        <p:spPr>
          <a:xfrm>
            <a:off x="680321" y="5936188"/>
            <a:ext cx="6870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 name="Google Shape;23;g7119cced83_0_99"/>
          <p:cNvSpPr txBox="1">
            <a:spLocks noGrp="1"/>
          </p:cNvSpPr>
          <p:nvPr>
            <p:ph type="sldNum" idx="12"/>
          </p:nvPr>
        </p:nvSpPr>
        <p:spPr>
          <a:xfrm>
            <a:off x="10729455" y="753227"/>
            <a:ext cx="1154100" cy="1090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g7119cced83_0_99"/>
          <p:cNvSpPr/>
          <p:nvPr/>
        </p:nvSpPr>
        <p:spPr>
          <a:xfrm>
            <a:off x="5732813" y="1604188"/>
            <a:ext cx="2900100" cy="69600"/>
          </a:xfrm>
          <a:prstGeom prst="rect">
            <a:avLst/>
          </a:prstGeom>
          <a:solidFill>
            <a:srgbClr val="4EB74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 name="Google Shape;25;g7119cced83_0_99"/>
          <p:cNvSpPr/>
          <p:nvPr/>
        </p:nvSpPr>
        <p:spPr>
          <a:xfrm>
            <a:off x="0" y="1604187"/>
            <a:ext cx="2704011" cy="69509"/>
          </a:xfrm>
          <a:prstGeom prst="rect">
            <a:avLst/>
          </a:prstGeom>
          <a:solidFill>
            <a:srgbClr val="F4992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 name="Google Shape;26;g7119cced83_0_99"/>
          <p:cNvSpPr/>
          <p:nvPr/>
        </p:nvSpPr>
        <p:spPr>
          <a:xfrm rot="10800000" flipH="1">
            <a:off x="2704011" y="1604187"/>
            <a:ext cx="3028802" cy="69509"/>
          </a:xfrm>
          <a:prstGeom prst="rect">
            <a:avLst/>
          </a:prstGeom>
          <a:solidFill>
            <a:srgbClr val="154A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27" name="Google Shape;27;g7119cced83_0_99"/>
          <p:cNvPicPr preferRelativeResize="0"/>
          <p:nvPr/>
        </p:nvPicPr>
        <p:blipFill rotWithShape="1">
          <a:blip r:embed="rId2">
            <a:alphaModFix/>
          </a:blip>
          <a:srcRect/>
          <a:stretch/>
        </p:blipFill>
        <p:spPr>
          <a:xfrm>
            <a:off x="7800126" y="134938"/>
            <a:ext cx="4391874" cy="160181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g7119cced83_0_62"/>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30" name="Google Shape;30;g7119cced83_0_6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g7119cced83_0_6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3" name="Google Shape;33;g7119cced83_0_6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34" name="Google Shape;34;g7119cced83_0_6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
        <p:cNvGrpSpPr/>
        <p:nvPr/>
      </p:nvGrpSpPr>
      <p:grpSpPr>
        <a:xfrm>
          <a:off x="0" y="0"/>
          <a:ext cx="0" cy="0"/>
          <a:chOff x="0" y="0"/>
          <a:chExt cx="0" cy="0"/>
        </a:xfrm>
      </p:grpSpPr>
      <p:sp>
        <p:nvSpPr>
          <p:cNvPr id="36" name="Google Shape;36;g7119cced83_0_6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7" name="Google Shape;37;g7119cced83_0_69"/>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38" name="Google Shape;38;g7119cced83_0_69"/>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39" name="Google Shape;39;g7119cced83_0_6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g7119cced83_0_7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42" name="Google Shape;42;g7119cced83_0_7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
        <p:cNvGrpSpPr/>
        <p:nvPr/>
      </p:nvGrpSpPr>
      <p:grpSpPr>
        <a:xfrm>
          <a:off x="0" y="0"/>
          <a:ext cx="0" cy="0"/>
          <a:chOff x="0" y="0"/>
          <a:chExt cx="0" cy="0"/>
        </a:xfrm>
      </p:grpSpPr>
      <p:sp>
        <p:nvSpPr>
          <p:cNvPr id="44" name="Google Shape;44;g7119cced83_0_77"/>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45" name="Google Shape;45;g7119cced83_0_77"/>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46" name="Google Shape;46;g7119cced83_0_7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7"/>
        <p:cNvGrpSpPr/>
        <p:nvPr/>
      </p:nvGrpSpPr>
      <p:grpSpPr>
        <a:xfrm>
          <a:off x="0" y="0"/>
          <a:ext cx="0" cy="0"/>
          <a:chOff x="0" y="0"/>
          <a:chExt cx="0" cy="0"/>
        </a:xfrm>
      </p:grpSpPr>
      <p:sp>
        <p:nvSpPr>
          <p:cNvPr id="48" name="Google Shape;48;g7119cced83_0_81"/>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49" name="Google Shape;49;g7119cced83_0_8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0"/>
        <p:cNvGrpSpPr/>
        <p:nvPr/>
      </p:nvGrpSpPr>
      <p:grpSpPr>
        <a:xfrm>
          <a:off x="0" y="0"/>
          <a:ext cx="0" cy="0"/>
          <a:chOff x="0" y="0"/>
          <a:chExt cx="0" cy="0"/>
        </a:xfrm>
      </p:grpSpPr>
      <p:sp>
        <p:nvSpPr>
          <p:cNvPr id="51" name="Google Shape;51;g7119cced83_0_84"/>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g7119cced83_0_84"/>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53" name="Google Shape;53;g7119cced83_0_84"/>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4" name="Google Shape;54;g7119cced83_0_84"/>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55" name="Google Shape;55;g7119cced83_0_8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9"/>
        <p:cNvGrpSpPr/>
        <p:nvPr/>
      </p:nvGrpSpPr>
      <p:grpSpPr>
        <a:xfrm>
          <a:off x="0" y="0"/>
          <a:ext cx="0" cy="0"/>
          <a:chOff x="0" y="0"/>
          <a:chExt cx="0" cy="0"/>
        </a:xfrm>
      </p:grpSpPr>
      <p:sp>
        <p:nvSpPr>
          <p:cNvPr id="10" name="Google Shape;10;g7119cced83_0_5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 name="Google Shape;11;g7119cced83_0_5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2" name="Google Shape;12;g7119cced83_0_5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creativecommons.org/licenses/by-sa/4.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learn.nlm.nih.gov/documentation/training-packets/T0042010P/"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learn.nlm.nih.gov/documentation/training-packets/T0022014P/"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hyperlink" Target="https://vlibrary.emro.who.int/"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hyperlink" Target="https://vlibrary.emro.who.int/imemr/" TargetMode="External"/><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hyperlink" Target="https://vlibrary.emro.who.int/imemr-journals-directory-imjd/" TargetMode="External"/><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globalindexmedicus.net/biblioteca/lilacs/" TargetMode="Externa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hyperlink" Target="https://www.globalindexmedicus.net/biblioteca/wprim/" TargetMode="Externa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hyperlink" Target="https://apps.who.int/iri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search.bvsalud.org/global-literature-on-novel-coronavirus-2019-ncov/"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training.cochrane.org/interactivelearning"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openi.nlm.nih.gov/"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8.xml.rels><?xml version="1.0" encoding="UTF-8" standalone="yes"?>
<Relationships xmlns="http://schemas.openxmlformats.org/package/2006/relationships"><Relationship Id="rId3" Type="http://schemas.openxmlformats.org/officeDocument/2006/relationships/hyperlink" Target="https://openi.nlm.nih.gov/faq"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71.xml.rels><?xml version="1.0" encoding="UTF-8" standalone="yes"?>
<Relationships xmlns="http://schemas.openxmlformats.org/package/2006/relationships"><Relationship Id="rId3" Type="http://schemas.openxmlformats.org/officeDocument/2006/relationships/hyperlink" Target="https://medlineplus.gov/"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highwire.stanford.edu/lists/devecon.dtl"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75.xml.rels><?xml version="1.0" encoding="UTF-8" standalone="yes"?>
<Relationships xmlns="http://schemas.openxmlformats.org/package/2006/relationships"><Relationship Id="rId3" Type="http://schemas.openxmlformats.org/officeDocument/2006/relationships/hyperlink" Target="https://guides.lib.umich.edu/ghana-health"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76.xml.rels><?xml version="1.0" encoding="UTF-8" standalone="yes"?>
<Relationships xmlns="http://schemas.openxmlformats.org/package/2006/relationships"><Relationship Id="rId3" Type="http://schemas.openxmlformats.org/officeDocument/2006/relationships/hyperlink" Target="https://libguides.usc.edu/healthsciences/grey_literature"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77.xml.rels><?xml version="1.0" encoding="UTF-8" standalone="yes"?>
<Relationships xmlns="http://schemas.openxmlformats.org/package/2006/relationships"><Relationship Id="rId3" Type="http://schemas.openxmlformats.org/officeDocument/2006/relationships/hyperlink" Target="https://libguides.tcu.edu/GreyLiterature"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www.research4life.org/training/librarians-hub/"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s://www.research4life.org/fr/formation/librarians-hub/"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www.research4life.org/" TargetMode="External"/><Relationship Id="rId7" Type="http://schemas.openxmlformats.org/officeDocument/2006/relationships/hyperlink" Target="https://bit.ly/2w3CU5C"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www.research4life.org/newsletter" TargetMode="External"/><Relationship Id="rId5" Type="http://schemas.openxmlformats.org/officeDocument/2006/relationships/hyperlink" Target="http://www.research4life.org/training" TargetMode="External"/><Relationship Id="rId4" Type="http://schemas.openxmlformats.org/officeDocument/2006/relationships/hyperlink" Target="mailto:r4l@research4life.org" TargetMode="External"/></Relationships>
</file>

<file path=ppt/slides/_rels/slide81.xml.rels><?xml version="1.0" encoding="UTF-8" standalone="yes"?>
<Relationships xmlns="http://schemas.openxmlformats.org/package/2006/relationships"><Relationship Id="rId8" Type="http://schemas.openxmlformats.org/officeDocument/2006/relationships/hyperlink" Target="http://www.research4life.org/" TargetMode="External"/><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hyperlink" Target="mailto:r4l@research4life.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38"/>
          <p:cNvSpPr txBox="1">
            <a:spLocks noGrp="1"/>
          </p:cNvSpPr>
          <p:nvPr>
            <p:ph type="subTitle" idx="1"/>
          </p:nvPr>
        </p:nvSpPr>
        <p:spPr>
          <a:xfrm>
            <a:off x="0" y="4029770"/>
            <a:ext cx="12192000" cy="72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buClr>
                <a:srgbClr val="FFFFFF"/>
              </a:buClr>
              <a:buSzPts val="3600"/>
            </a:pPr>
            <a:r>
              <a:rPr lang="en-US" sz="3400" dirty="0">
                <a:solidFill>
                  <a:srgbClr val="004890"/>
                </a:solidFill>
                <a:latin typeface="Open Sans"/>
                <a:ea typeface="Open Sans"/>
                <a:cs typeface="Open Sans"/>
                <a:sym typeface="Open Sans"/>
              </a:rPr>
              <a:t>Sciences de la santé</a:t>
            </a:r>
            <a:endParaRPr sz="3400" dirty="0">
              <a:solidFill>
                <a:srgbClr val="004890"/>
              </a:solidFill>
              <a:latin typeface="Open Sans"/>
              <a:ea typeface="Open Sans"/>
              <a:cs typeface="Open Sans"/>
              <a:sym typeface="Open Sans"/>
            </a:endParaRPr>
          </a:p>
        </p:txBody>
      </p:sp>
      <p:sp>
        <p:nvSpPr>
          <p:cNvPr id="70" name="Google Shape;70;p38"/>
          <p:cNvSpPr txBox="1">
            <a:spLocks noGrp="1"/>
          </p:cNvSpPr>
          <p:nvPr>
            <p:ph type="ctrTitle"/>
          </p:nvPr>
        </p:nvSpPr>
        <p:spPr>
          <a:xfrm>
            <a:off x="-2" y="2036456"/>
            <a:ext cx="12192000" cy="1596900"/>
          </a:xfrm>
          <a:prstGeom prst="rect">
            <a:avLst/>
          </a:prstGeom>
          <a:noFill/>
          <a:ln>
            <a:noFill/>
          </a:ln>
        </p:spPr>
        <p:txBody>
          <a:bodyPr spcFirstLastPara="1" wrap="square" lIns="91425" tIns="45700" rIns="91425" bIns="0" anchor="b" anchorCtr="0">
            <a:noAutofit/>
          </a:bodyPr>
          <a:lstStyle/>
          <a:p>
            <a:pPr lvl="0">
              <a:lnSpc>
                <a:spcPct val="90000"/>
              </a:lnSpc>
              <a:buSzPts val="4400"/>
            </a:pPr>
            <a:r>
              <a:rPr lang="fr-FR" sz="3600" b="1" dirty="0">
                <a:solidFill>
                  <a:srgbClr val="004890"/>
                </a:solidFill>
                <a:latin typeface="Open Sans"/>
                <a:ea typeface="Open Sans"/>
                <a:cs typeface="Open Sans"/>
                <a:sym typeface="Open Sans"/>
              </a:rPr>
              <a:t>Ressources supplémentaires spécifiques à une discipline</a:t>
            </a:r>
            <a:endParaRPr sz="3600" b="1" dirty="0">
              <a:solidFill>
                <a:srgbClr val="004890"/>
              </a:solidFill>
              <a:latin typeface="Open Sans"/>
              <a:ea typeface="Open Sans"/>
              <a:cs typeface="Open Sans"/>
              <a:sym typeface="Open Sans"/>
            </a:endParaRPr>
          </a:p>
        </p:txBody>
      </p:sp>
      <p:sp>
        <p:nvSpPr>
          <p:cNvPr id="71" name="Google Shape;71;p38"/>
          <p:cNvSpPr txBox="1"/>
          <p:nvPr/>
        </p:nvSpPr>
        <p:spPr>
          <a:xfrm>
            <a:off x="-2" y="5606084"/>
            <a:ext cx="12192000" cy="369300"/>
          </a:xfrm>
          <a:prstGeom prst="rect">
            <a:avLst/>
          </a:prstGeom>
          <a:solidFill>
            <a:srgbClr val="586F7C"/>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dirty="0">
                <a:solidFill>
                  <a:schemeClr val="lt1"/>
                </a:solidFill>
                <a:latin typeface="Open Sans"/>
                <a:ea typeface="Open Sans"/>
                <a:cs typeface="Open Sans"/>
                <a:sym typeface="Open Sans"/>
              </a:rPr>
              <a:t>Research4Life est un partenariat public privé des cinq collections :</a:t>
            </a:r>
          </a:p>
        </p:txBody>
      </p:sp>
      <p:pic>
        <p:nvPicPr>
          <p:cNvPr id="72" name="Google Shape;72;p38"/>
          <p:cNvPicPr preferRelativeResize="0"/>
          <p:nvPr/>
        </p:nvPicPr>
        <p:blipFill rotWithShape="1">
          <a:blip r:embed="rId3">
            <a:alphaModFix/>
          </a:blip>
          <a:srcRect/>
          <a:stretch/>
        </p:blipFill>
        <p:spPr>
          <a:xfrm>
            <a:off x="841600" y="6148180"/>
            <a:ext cx="1523874" cy="633932"/>
          </a:xfrm>
          <a:prstGeom prst="rect">
            <a:avLst/>
          </a:prstGeom>
          <a:noFill/>
          <a:ln>
            <a:noFill/>
          </a:ln>
        </p:spPr>
      </p:pic>
      <p:pic>
        <p:nvPicPr>
          <p:cNvPr id="73" name="Google Shape;73;p38"/>
          <p:cNvPicPr preferRelativeResize="0"/>
          <p:nvPr/>
        </p:nvPicPr>
        <p:blipFill rotWithShape="1">
          <a:blip r:embed="rId4">
            <a:alphaModFix/>
          </a:blip>
          <a:srcRect/>
          <a:stretch/>
        </p:blipFill>
        <p:spPr>
          <a:xfrm>
            <a:off x="3026669" y="6207625"/>
            <a:ext cx="1962613" cy="515078"/>
          </a:xfrm>
          <a:prstGeom prst="rect">
            <a:avLst/>
          </a:prstGeom>
          <a:noFill/>
          <a:ln>
            <a:noFill/>
          </a:ln>
        </p:spPr>
      </p:pic>
      <p:pic>
        <p:nvPicPr>
          <p:cNvPr id="74" name="Google Shape;74;p38"/>
          <p:cNvPicPr preferRelativeResize="0"/>
          <p:nvPr/>
        </p:nvPicPr>
        <p:blipFill rotWithShape="1">
          <a:blip r:embed="rId5">
            <a:alphaModFix/>
          </a:blip>
          <a:srcRect/>
          <a:stretch/>
        </p:blipFill>
        <p:spPr>
          <a:xfrm>
            <a:off x="5650478" y="6118184"/>
            <a:ext cx="1612438" cy="693960"/>
          </a:xfrm>
          <a:prstGeom prst="rect">
            <a:avLst/>
          </a:prstGeom>
          <a:noFill/>
          <a:ln>
            <a:noFill/>
          </a:ln>
        </p:spPr>
      </p:pic>
      <p:pic>
        <p:nvPicPr>
          <p:cNvPr id="75" name="Google Shape;75;p38"/>
          <p:cNvPicPr preferRelativeResize="0"/>
          <p:nvPr/>
        </p:nvPicPr>
        <p:blipFill rotWithShape="1">
          <a:blip r:embed="rId6">
            <a:alphaModFix/>
          </a:blip>
          <a:srcRect/>
          <a:stretch/>
        </p:blipFill>
        <p:spPr>
          <a:xfrm>
            <a:off x="7920080" y="6181191"/>
            <a:ext cx="1468376" cy="567894"/>
          </a:xfrm>
          <a:prstGeom prst="rect">
            <a:avLst/>
          </a:prstGeom>
          <a:noFill/>
          <a:ln>
            <a:noFill/>
          </a:ln>
        </p:spPr>
      </p:pic>
      <p:pic>
        <p:nvPicPr>
          <p:cNvPr id="76" name="Google Shape;76;p38"/>
          <p:cNvPicPr preferRelativeResize="0"/>
          <p:nvPr/>
        </p:nvPicPr>
        <p:blipFill rotWithShape="1">
          <a:blip r:embed="rId7">
            <a:alphaModFix/>
          </a:blip>
          <a:srcRect/>
          <a:stretch/>
        </p:blipFill>
        <p:spPr>
          <a:xfrm>
            <a:off x="9938199" y="6141339"/>
            <a:ext cx="1523874" cy="6476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9"/>
          <p:cNvSpPr txBox="1">
            <a:spLocks noGrp="1"/>
          </p:cNvSpPr>
          <p:nvPr>
            <p:ph type="title"/>
          </p:nvPr>
        </p:nvSpPr>
        <p:spPr>
          <a:xfrm>
            <a:off x="0" y="378812"/>
            <a:ext cx="7837714" cy="1080900"/>
          </a:xfrm>
          <a:prstGeom prst="rect">
            <a:avLst/>
          </a:prstGeom>
          <a:noFill/>
          <a:ln>
            <a:noFill/>
          </a:ln>
        </p:spPr>
        <p:txBody>
          <a:bodyPr spcFirstLastPara="1" wrap="square" lIns="91425" tIns="45700" rIns="91425" bIns="45700" anchor="ctr" anchorCtr="0">
            <a:noAutofit/>
          </a:bodyPr>
          <a:lstStyle/>
          <a:p>
            <a:pPr lvl="0">
              <a:buClr>
                <a:srgbClr val="586F7C"/>
              </a:buClr>
              <a:buSzPts val="3700"/>
            </a:pPr>
            <a:r>
              <a:rPr lang="fr-FR" sz="3200" dirty="0">
                <a:solidFill>
                  <a:srgbClr val="586F7C"/>
                </a:solidFill>
                <a:latin typeface="Open Sans"/>
                <a:ea typeface="Open Sans"/>
                <a:cs typeface="Open Sans"/>
                <a:sym typeface="Open Sans"/>
              </a:rPr>
              <a:t>Filtres d'âges supplémentaires et résultats de recherche révisés</a:t>
            </a:r>
            <a:endParaRPr sz="3200" dirty="0">
              <a:solidFill>
                <a:srgbClr val="586F7C"/>
              </a:solidFill>
              <a:latin typeface="Open Sans"/>
              <a:ea typeface="Open Sans"/>
              <a:cs typeface="Open Sans"/>
              <a:sym typeface="Open Sans"/>
            </a:endParaRPr>
          </a:p>
        </p:txBody>
      </p:sp>
      <p:sp>
        <p:nvSpPr>
          <p:cNvPr id="159" name="Google Shape;159;p19"/>
          <p:cNvSpPr txBox="1">
            <a:spLocks noGrp="1"/>
          </p:cNvSpPr>
          <p:nvPr>
            <p:ph type="body" idx="1"/>
          </p:nvPr>
        </p:nvSpPr>
        <p:spPr>
          <a:xfrm>
            <a:off x="0" y="1757225"/>
            <a:ext cx="11054400" cy="4970100"/>
          </a:xfrm>
          <a:prstGeom prst="rect">
            <a:avLst/>
          </a:prstGeom>
          <a:noFill/>
          <a:ln>
            <a:noFill/>
          </a:ln>
        </p:spPr>
        <p:txBody>
          <a:bodyPr spcFirstLastPara="1" wrap="square" lIns="91425" tIns="45700" rIns="91425" bIns="45700" anchor="t" anchorCtr="0">
            <a:noAutofit/>
          </a:bodyPr>
          <a:lstStyle/>
          <a:p>
            <a:pPr marL="361950" lvl="0" indent="-285750" algn="just">
              <a:lnSpc>
                <a:spcPct val="100000"/>
              </a:lnSpc>
              <a:buClr>
                <a:schemeClr val="dk1"/>
              </a:buClr>
            </a:pPr>
            <a:r>
              <a:rPr lang="fr-FR" sz="2000" dirty="0">
                <a:solidFill>
                  <a:srgbClr val="3F3F3F"/>
                </a:solidFill>
                <a:latin typeface="Open Sans"/>
                <a:ea typeface="Open Sans"/>
                <a:cs typeface="Open Sans"/>
                <a:sym typeface="Open Sans"/>
              </a:rPr>
              <a:t>Les deux </a:t>
            </a:r>
            <a:r>
              <a:rPr lang="fr-FR" sz="2000" b="1" dirty="0">
                <a:solidFill>
                  <a:srgbClr val="3F3F3F"/>
                </a:solidFill>
                <a:latin typeface="Open Sans"/>
                <a:ea typeface="Open Sans"/>
                <a:cs typeface="Open Sans"/>
                <a:sym typeface="Open Sans"/>
              </a:rPr>
              <a:t>filtres AGE</a:t>
            </a:r>
            <a:r>
              <a:rPr lang="fr-FR" sz="2000" dirty="0">
                <a:solidFill>
                  <a:srgbClr val="3F3F3F"/>
                </a:solidFill>
                <a:latin typeface="Open Sans"/>
                <a:ea typeface="Open Sans"/>
                <a:cs typeface="Open Sans"/>
                <a:sym typeface="Open Sans"/>
              </a:rPr>
              <a:t> ont été ajoutés à la liste des filtres dans la colonne de </a:t>
            </a:r>
            <a:r>
              <a:rPr lang="fr-FR" sz="2000" dirty="0" err="1">
                <a:solidFill>
                  <a:srgbClr val="3F3F3F"/>
                </a:solidFill>
                <a:latin typeface="Open Sans"/>
                <a:ea typeface="Open Sans"/>
                <a:cs typeface="Open Sans"/>
                <a:sym typeface="Open Sans"/>
              </a:rPr>
              <a:t>gauch</a:t>
            </a:r>
            <a:r>
              <a:rPr lang="en-US" sz="2000" dirty="0">
                <a:solidFill>
                  <a:srgbClr val="3F3F3F"/>
                </a:solidFill>
                <a:latin typeface="Open Sans"/>
                <a:ea typeface="Open Sans"/>
                <a:cs typeface="Open Sans"/>
                <a:sym typeface="Open Sans"/>
              </a:rPr>
              <a:t>.  </a:t>
            </a:r>
          </a:p>
          <a:p>
            <a:pPr marL="361950" lvl="0" indent="-285750" algn="just">
              <a:lnSpc>
                <a:spcPct val="100000"/>
              </a:lnSpc>
              <a:buClr>
                <a:schemeClr val="dk1"/>
              </a:buClr>
            </a:pPr>
            <a:r>
              <a:rPr lang="fr-FR" sz="2000" dirty="0">
                <a:solidFill>
                  <a:srgbClr val="3F3F3F"/>
                </a:solidFill>
                <a:latin typeface="Open Sans"/>
                <a:ea typeface="Open Sans"/>
                <a:cs typeface="Open Sans"/>
                <a:sym typeface="Open Sans"/>
              </a:rPr>
              <a:t>Cliquez sur les cases pour les activer. La nouvelle recherche donne 214 résultats et non 1300.</a:t>
            </a:r>
          </a:p>
          <a:p>
            <a:pPr marL="361950" lvl="0" indent="-285750" algn="just">
              <a:lnSpc>
                <a:spcPct val="100000"/>
              </a:lnSpc>
              <a:buClr>
                <a:schemeClr val="dk1"/>
              </a:buClr>
            </a:pPr>
            <a:r>
              <a:rPr lang="fr-FR" sz="2000" dirty="0">
                <a:solidFill>
                  <a:srgbClr val="3F3F3F"/>
                </a:solidFill>
                <a:latin typeface="Open Sans"/>
                <a:ea typeface="Open Sans"/>
                <a:cs typeface="Open Sans"/>
                <a:sym typeface="Open Sans"/>
              </a:rPr>
              <a:t>Notez l'option </a:t>
            </a:r>
            <a:r>
              <a:rPr lang="fr-FR" sz="2000" b="1" dirty="0">
                <a:solidFill>
                  <a:srgbClr val="3F3F3F"/>
                </a:solidFill>
                <a:latin typeface="Open Sans"/>
                <a:ea typeface="Open Sans"/>
                <a:cs typeface="Open Sans"/>
                <a:sym typeface="Open Sans"/>
              </a:rPr>
              <a:t>Réinitialiser tous les filtres</a:t>
            </a:r>
            <a:r>
              <a:rPr lang="fr-FR" sz="2000" dirty="0">
                <a:solidFill>
                  <a:srgbClr val="3F3F3F"/>
                </a:solidFill>
                <a:latin typeface="Open Sans"/>
                <a:ea typeface="Open Sans"/>
                <a:cs typeface="Open Sans"/>
                <a:sym typeface="Open Sans"/>
              </a:rPr>
              <a:t> - pour supprimer tous les filtres.</a:t>
            </a:r>
            <a:endParaRPr sz="2000" dirty="0">
              <a:solidFill>
                <a:srgbClr val="3F3F3F"/>
              </a:solidFill>
              <a:latin typeface="Open Sans"/>
              <a:ea typeface="Open Sans"/>
              <a:cs typeface="Open Sans"/>
              <a:sym typeface="Open Sans"/>
            </a:endParaRPr>
          </a:p>
        </p:txBody>
      </p:sp>
      <p:pic>
        <p:nvPicPr>
          <p:cNvPr id="160" name="Google Shape;160;p19"/>
          <p:cNvPicPr preferRelativeResize="0"/>
          <p:nvPr/>
        </p:nvPicPr>
        <p:blipFill rotWithShape="1">
          <a:blip r:embed="rId3">
            <a:alphaModFix/>
          </a:blip>
          <a:srcRect/>
          <a:stretch/>
        </p:blipFill>
        <p:spPr>
          <a:xfrm>
            <a:off x="1776845" y="3429000"/>
            <a:ext cx="8194794" cy="319108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0"/>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US"/>
              <a:t>PuPuvbb</a:t>
            </a:r>
            <a:endParaRPr/>
          </a:p>
        </p:txBody>
      </p:sp>
      <p:sp>
        <p:nvSpPr>
          <p:cNvPr id="167" name="Google Shape;167;p20"/>
          <p:cNvSpPr txBox="1">
            <a:spLocks noGrp="1"/>
          </p:cNvSpPr>
          <p:nvPr>
            <p:ph type="title"/>
          </p:nvPr>
        </p:nvSpPr>
        <p:spPr>
          <a:xfrm>
            <a:off x="135082" y="352379"/>
            <a:ext cx="8216400" cy="1080900"/>
          </a:xfrm>
          <a:prstGeom prst="rect">
            <a:avLst/>
          </a:prstGeom>
          <a:noFill/>
          <a:ln>
            <a:noFill/>
          </a:ln>
        </p:spPr>
        <p:txBody>
          <a:bodyPr spcFirstLastPara="1" wrap="square" lIns="91425" tIns="45700" rIns="91425" bIns="45700" anchor="ctr" anchorCtr="0">
            <a:noAutofit/>
          </a:bodyPr>
          <a:lstStyle/>
          <a:p>
            <a:pPr lvl="0"/>
            <a:r>
              <a:rPr lang="fr-FR" sz="3600" dirty="0">
                <a:solidFill>
                  <a:srgbClr val="586F7C"/>
                </a:solidFill>
                <a:latin typeface="Open Sans"/>
                <a:ea typeface="Open Sans"/>
                <a:cs typeface="Open Sans"/>
                <a:sym typeface="Open Sans"/>
              </a:rPr>
              <a:t>Affichage des résumés et accès au texte intégral</a:t>
            </a:r>
            <a:endParaRPr sz="3600" dirty="0">
              <a:solidFill>
                <a:srgbClr val="586F7C"/>
              </a:solidFill>
              <a:latin typeface="Open Sans"/>
              <a:ea typeface="Open Sans"/>
              <a:cs typeface="Open Sans"/>
              <a:sym typeface="Open Sans"/>
            </a:endParaRPr>
          </a:p>
        </p:txBody>
      </p:sp>
      <p:sp>
        <p:nvSpPr>
          <p:cNvPr id="168" name="Google Shape;168;p20"/>
          <p:cNvSpPr txBox="1">
            <a:spLocks noGrp="1"/>
          </p:cNvSpPr>
          <p:nvPr>
            <p:ph type="body" idx="1"/>
          </p:nvPr>
        </p:nvSpPr>
        <p:spPr>
          <a:xfrm>
            <a:off x="-72813" y="1648497"/>
            <a:ext cx="6188775" cy="4964597"/>
          </a:xfrm>
          <a:prstGeom prst="rect">
            <a:avLst/>
          </a:prstGeom>
          <a:noFill/>
          <a:ln>
            <a:noFill/>
          </a:ln>
        </p:spPr>
        <p:txBody>
          <a:bodyPr spcFirstLastPara="1" wrap="square" lIns="91425" tIns="45700" rIns="91425" bIns="45700" anchor="t" anchorCtr="0">
            <a:noAutofit/>
          </a:bodyPr>
          <a:lstStyle/>
          <a:p>
            <a:pPr marL="355600" lvl="0" indent="-336550">
              <a:lnSpc>
                <a:spcPct val="100000"/>
              </a:lnSpc>
              <a:spcBef>
                <a:spcPts val="0"/>
              </a:spcBef>
              <a:buClr>
                <a:schemeClr val="dk2"/>
              </a:buClr>
              <a:buSzPts val="2100"/>
              <a:buFont typeface="Open Sans"/>
              <a:buChar char="●"/>
            </a:pPr>
            <a:r>
              <a:rPr lang="fr-FR" sz="1900" dirty="0">
                <a:solidFill>
                  <a:srgbClr val="3F3F3F"/>
                </a:solidFill>
                <a:latin typeface="Open Sans"/>
                <a:ea typeface="Open Sans"/>
                <a:cs typeface="Open Sans"/>
                <a:sym typeface="Open Sans"/>
              </a:rPr>
              <a:t>Dans l'affichage du </a:t>
            </a:r>
            <a:r>
              <a:rPr lang="fr-FR" sz="1900" b="1" dirty="0">
                <a:solidFill>
                  <a:srgbClr val="3F3F3F"/>
                </a:solidFill>
                <a:latin typeface="Open Sans"/>
                <a:ea typeface="Open Sans"/>
                <a:cs typeface="Open Sans"/>
                <a:sym typeface="Open Sans"/>
              </a:rPr>
              <a:t>Résumé</a:t>
            </a:r>
            <a:r>
              <a:rPr lang="fr-FR" sz="1900" dirty="0">
                <a:solidFill>
                  <a:srgbClr val="3F3F3F"/>
                </a:solidFill>
                <a:latin typeface="Open Sans"/>
                <a:ea typeface="Open Sans"/>
                <a:cs typeface="Open Sans"/>
                <a:sym typeface="Open Sans"/>
              </a:rPr>
              <a:t>, cliquez sur le titre d'un article pour afficher la version </a:t>
            </a:r>
            <a:r>
              <a:rPr lang="fr-FR" sz="1900" b="1" dirty="0">
                <a:solidFill>
                  <a:srgbClr val="3F3F3F"/>
                </a:solidFill>
                <a:latin typeface="Open Sans"/>
                <a:ea typeface="Open Sans"/>
                <a:cs typeface="Open Sans"/>
                <a:sym typeface="Open Sans"/>
              </a:rPr>
              <a:t>Résumée</a:t>
            </a:r>
            <a:r>
              <a:rPr lang="en-US" sz="1900" dirty="0">
                <a:solidFill>
                  <a:srgbClr val="3F3F3F"/>
                </a:solidFill>
                <a:latin typeface="Open Sans"/>
                <a:ea typeface="Open Sans"/>
                <a:cs typeface="Open Sans"/>
                <a:sym typeface="Open Sans"/>
              </a:rPr>
              <a:t>.</a:t>
            </a:r>
            <a:endParaRPr sz="1900" dirty="0">
              <a:solidFill>
                <a:srgbClr val="3F3F3F"/>
              </a:solidFill>
              <a:latin typeface="Open Sans"/>
              <a:ea typeface="Open Sans"/>
              <a:cs typeface="Open Sans"/>
              <a:sym typeface="Open Sans"/>
            </a:endParaRPr>
          </a:p>
          <a:p>
            <a:pPr marL="355600" lvl="0" indent="-336550">
              <a:lnSpc>
                <a:spcPct val="100000"/>
              </a:lnSpc>
              <a:spcBef>
                <a:spcPts val="0"/>
              </a:spcBef>
              <a:buClr>
                <a:schemeClr val="dk2"/>
              </a:buClr>
              <a:buSzPts val="2100"/>
              <a:buFont typeface="Open Sans"/>
              <a:buChar char="●"/>
            </a:pPr>
            <a:r>
              <a:rPr lang="fr-FR" sz="1900" dirty="0">
                <a:solidFill>
                  <a:srgbClr val="3F3F3F"/>
                </a:solidFill>
                <a:latin typeface="Open Sans"/>
                <a:ea typeface="Open Sans"/>
                <a:cs typeface="Open Sans"/>
                <a:sym typeface="Open Sans"/>
              </a:rPr>
              <a:t>La version </a:t>
            </a:r>
            <a:r>
              <a:rPr lang="fr-FR" sz="1900" b="1" dirty="0">
                <a:solidFill>
                  <a:srgbClr val="3F3F3F"/>
                </a:solidFill>
                <a:latin typeface="Open Sans"/>
                <a:ea typeface="Open Sans"/>
                <a:cs typeface="Open Sans"/>
                <a:sym typeface="Open Sans"/>
              </a:rPr>
              <a:t>Résumée</a:t>
            </a:r>
            <a:r>
              <a:rPr lang="fr-FR" sz="1900" dirty="0">
                <a:solidFill>
                  <a:srgbClr val="3F3F3F"/>
                </a:solidFill>
                <a:latin typeface="Open Sans"/>
                <a:ea typeface="Open Sans"/>
                <a:cs typeface="Open Sans"/>
                <a:sym typeface="Open Sans"/>
              </a:rPr>
              <a:t> comporte des fonctionnalités supplémentaires, notamment, dans la colonne de droite, les fonctions </a:t>
            </a:r>
            <a:r>
              <a:rPr lang="fr-FR" sz="1900" b="1" dirty="0">
                <a:solidFill>
                  <a:srgbClr val="3F3F3F"/>
                </a:solidFill>
                <a:latin typeface="Open Sans"/>
                <a:ea typeface="Open Sans"/>
                <a:cs typeface="Open Sans"/>
                <a:sym typeface="Open Sans"/>
              </a:rPr>
              <a:t>Citer</a:t>
            </a:r>
            <a:r>
              <a:rPr lang="fr-FR" sz="1900" dirty="0">
                <a:solidFill>
                  <a:srgbClr val="3F3F3F"/>
                </a:solidFill>
                <a:latin typeface="Open Sans"/>
                <a:ea typeface="Open Sans"/>
                <a:cs typeface="Open Sans"/>
                <a:sym typeface="Open Sans"/>
              </a:rPr>
              <a:t>, </a:t>
            </a:r>
            <a:r>
              <a:rPr lang="fr-FR" sz="1900" b="1" dirty="0">
                <a:solidFill>
                  <a:srgbClr val="3F3F3F"/>
                </a:solidFill>
                <a:latin typeface="Open Sans"/>
                <a:ea typeface="Open Sans"/>
                <a:cs typeface="Open Sans"/>
                <a:sym typeface="Open Sans"/>
              </a:rPr>
              <a:t>Favoris</a:t>
            </a:r>
            <a:r>
              <a:rPr lang="fr-FR" sz="1900" dirty="0">
                <a:solidFill>
                  <a:srgbClr val="3F3F3F"/>
                </a:solidFill>
                <a:latin typeface="Open Sans"/>
                <a:ea typeface="Open Sans"/>
                <a:cs typeface="Open Sans"/>
                <a:sym typeface="Open Sans"/>
              </a:rPr>
              <a:t>, </a:t>
            </a:r>
            <a:r>
              <a:rPr lang="fr-FR" sz="1900" b="1" dirty="0">
                <a:solidFill>
                  <a:srgbClr val="3F3F3F"/>
                </a:solidFill>
                <a:latin typeface="Open Sans"/>
                <a:ea typeface="Open Sans"/>
                <a:cs typeface="Open Sans"/>
                <a:sym typeface="Open Sans"/>
              </a:rPr>
              <a:t>Partager</a:t>
            </a:r>
            <a:r>
              <a:rPr lang="fr-FR" sz="1900" dirty="0">
                <a:solidFill>
                  <a:srgbClr val="3F3F3F"/>
                </a:solidFill>
                <a:latin typeface="Open Sans"/>
                <a:ea typeface="Open Sans"/>
                <a:cs typeface="Open Sans"/>
                <a:sym typeface="Open Sans"/>
              </a:rPr>
              <a:t> et </a:t>
            </a:r>
            <a:r>
              <a:rPr lang="fr-FR" sz="1900" b="1" dirty="0">
                <a:solidFill>
                  <a:srgbClr val="3F3F3F"/>
                </a:solidFill>
                <a:latin typeface="Open Sans"/>
                <a:ea typeface="Open Sans"/>
                <a:cs typeface="Open Sans"/>
                <a:sym typeface="Open Sans"/>
              </a:rPr>
              <a:t>Navigation dans la page</a:t>
            </a:r>
            <a:r>
              <a:rPr lang="fr-FR" sz="1900" dirty="0">
                <a:solidFill>
                  <a:srgbClr val="3F3F3F"/>
                </a:solidFill>
                <a:latin typeface="Open Sans"/>
                <a:ea typeface="Open Sans"/>
                <a:cs typeface="Open Sans"/>
                <a:sym typeface="Open Sans"/>
              </a:rPr>
              <a:t>, ainsi que, sous l'abrégé, des liens vers des </a:t>
            </a:r>
            <a:r>
              <a:rPr lang="fr-FR" sz="1900" b="1" dirty="0">
                <a:solidFill>
                  <a:srgbClr val="3F3F3F"/>
                </a:solidFill>
                <a:latin typeface="Open Sans"/>
                <a:ea typeface="Open Sans"/>
                <a:cs typeface="Open Sans"/>
                <a:sym typeface="Open Sans"/>
              </a:rPr>
              <a:t>articles similaires</a:t>
            </a:r>
            <a:r>
              <a:rPr lang="fr-FR" sz="1900" dirty="0">
                <a:solidFill>
                  <a:srgbClr val="3F3F3F"/>
                </a:solidFill>
                <a:latin typeface="Open Sans"/>
                <a:ea typeface="Open Sans"/>
                <a:cs typeface="Open Sans"/>
                <a:sym typeface="Open Sans"/>
              </a:rPr>
              <a:t>, </a:t>
            </a:r>
            <a:r>
              <a:rPr lang="fr-FR" sz="1900" b="1" dirty="0">
                <a:solidFill>
                  <a:srgbClr val="3F3F3F"/>
                </a:solidFill>
                <a:latin typeface="Open Sans"/>
                <a:ea typeface="Open Sans"/>
                <a:cs typeface="Open Sans"/>
                <a:sym typeface="Open Sans"/>
              </a:rPr>
              <a:t>Cités par </a:t>
            </a:r>
            <a:r>
              <a:rPr lang="fr-FR" sz="1900" dirty="0">
                <a:solidFill>
                  <a:srgbClr val="3F3F3F"/>
                </a:solidFill>
                <a:latin typeface="Open Sans"/>
                <a:ea typeface="Open Sans"/>
                <a:cs typeface="Open Sans"/>
                <a:sym typeface="Open Sans"/>
              </a:rPr>
              <a:t>et les Termes </a:t>
            </a:r>
            <a:r>
              <a:rPr lang="en-US" sz="1900" b="1" dirty="0">
                <a:solidFill>
                  <a:srgbClr val="3F3F3F"/>
                </a:solidFill>
                <a:latin typeface="Open Sans"/>
                <a:ea typeface="Open Sans"/>
                <a:cs typeface="Open Sans"/>
                <a:sym typeface="Open Sans"/>
              </a:rPr>
              <a:t>Mesh</a:t>
            </a:r>
            <a:r>
              <a:rPr lang="en-US" sz="1900" dirty="0">
                <a:solidFill>
                  <a:srgbClr val="3F3F3F"/>
                </a:solidFill>
                <a:latin typeface="Open Sans"/>
                <a:ea typeface="Open Sans"/>
                <a:cs typeface="Open Sans"/>
                <a:sym typeface="Open Sans"/>
              </a:rPr>
              <a:t>.</a:t>
            </a:r>
            <a:endParaRPr sz="1900" dirty="0">
              <a:solidFill>
                <a:srgbClr val="3F3F3F"/>
              </a:solidFill>
              <a:latin typeface="Open Sans"/>
              <a:ea typeface="Open Sans"/>
              <a:cs typeface="Open Sans"/>
              <a:sym typeface="Open Sans"/>
            </a:endParaRPr>
          </a:p>
          <a:p>
            <a:pPr marL="355600" lvl="0" indent="-336550">
              <a:lnSpc>
                <a:spcPct val="100000"/>
              </a:lnSpc>
              <a:spcBef>
                <a:spcPts val="0"/>
              </a:spcBef>
              <a:buClr>
                <a:schemeClr val="dk2"/>
              </a:buClr>
              <a:buSzPts val="2100"/>
              <a:buFont typeface="Open Sans"/>
              <a:buChar char="●"/>
            </a:pPr>
            <a:r>
              <a:rPr lang="fr-FR" sz="1900" dirty="0">
                <a:solidFill>
                  <a:srgbClr val="3F3F3F"/>
                </a:solidFill>
                <a:latin typeface="Open Sans"/>
                <a:ea typeface="Open Sans"/>
                <a:cs typeface="Open Sans"/>
                <a:sym typeface="Open Sans"/>
              </a:rPr>
              <a:t>Les </a:t>
            </a:r>
            <a:r>
              <a:rPr lang="fr-FR" sz="1900" b="1" dirty="0">
                <a:solidFill>
                  <a:srgbClr val="3F3F3F"/>
                </a:solidFill>
                <a:latin typeface="Open Sans"/>
                <a:ea typeface="Open Sans"/>
                <a:cs typeface="Open Sans"/>
                <a:sym typeface="Open Sans"/>
              </a:rPr>
              <a:t>Liens vers le texte intégral </a:t>
            </a:r>
            <a:r>
              <a:rPr lang="fr-FR" sz="1900" dirty="0">
                <a:solidFill>
                  <a:srgbClr val="3F3F3F"/>
                </a:solidFill>
                <a:latin typeface="Open Sans"/>
                <a:ea typeface="Open Sans"/>
                <a:cs typeface="Open Sans"/>
                <a:sym typeface="Open Sans"/>
              </a:rPr>
              <a:t>dans la colonne de droite comportent l'icône Research4Life pour les documents accessibles aux utilisateurs d'</a:t>
            </a:r>
            <a:r>
              <a:rPr lang="fr-FR" sz="1900" dirty="0" err="1">
                <a:solidFill>
                  <a:srgbClr val="3F3F3F"/>
                </a:solidFill>
                <a:latin typeface="Open Sans"/>
                <a:ea typeface="Open Sans"/>
                <a:cs typeface="Open Sans"/>
                <a:sym typeface="Open Sans"/>
              </a:rPr>
              <a:t>Hinari</a:t>
            </a:r>
            <a:r>
              <a:rPr lang="fr-FR" sz="1900" dirty="0">
                <a:solidFill>
                  <a:srgbClr val="3F3F3F"/>
                </a:solidFill>
                <a:latin typeface="Open Sans"/>
                <a:ea typeface="Open Sans"/>
                <a:cs typeface="Open Sans"/>
                <a:sym typeface="Open Sans"/>
              </a:rPr>
              <a:t>. En outre, d'autres options de texte intégral pour l'article sont disponibles</a:t>
            </a:r>
            <a:r>
              <a:rPr lang="en-US" sz="1900" dirty="0">
                <a:solidFill>
                  <a:srgbClr val="3F3F3F"/>
                </a:solidFill>
                <a:latin typeface="Open Sans"/>
                <a:ea typeface="Open Sans"/>
                <a:cs typeface="Open Sans"/>
                <a:sym typeface="Open Sans"/>
              </a:rPr>
              <a:t>.</a:t>
            </a:r>
            <a:endParaRPr sz="1900" dirty="0">
              <a:solidFill>
                <a:srgbClr val="3F3F3F"/>
              </a:solidFill>
              <a:latin typeface="Open Sans"/>
              <a:ea typeface="Open Sans"/>
              <a:cs typeface="Open Sans"/>
              <a:sym typeface="Open Sans"/>
            </a:endParaRPr>
          </a:p>
          <a:p>
            <a:pPr marL="355600" lvl="0" indent="-336550">
              <a:lnSpc>
                <a:spcPct val="100000"/>
              </a:lnSpc>
              <a:spcBef>
                <a:spcPts val="0"/>
              </a:spcBef>
              <a:buClr>
                <a:schemeClr val="dk2"/>
              </a:buClr>
              <a:buSzPts val="2100"/>
              <a:buFont typeface="Open Sans"/>
              <a:buChar char="●"/>
            </a:pPr>
            <a:r>
              <a:rPr lang="fr-FR" sz="1900" dirty="0">
                <a:solidFill>
                  <a:srgbClr val="3F3F3F"/>
                </a:solidFill>
                <a:latin typeface="Open Sans"/>
                <a:ea typeface="Open Sans"/>
                <a:cs typeface="Open Sans"/>
                <a:sym typeface="Open Sans"/>
              </a:rPr>
              <a:t>Sélectionnez l'icône de </a:t>
            </a:r>
            <a:r>
              <a:rPr lang="fr-FR" sz="1900" b="1" dirty="0">
                <a:solidFill>
                  <a:srgbClr val="3F3F3F"/>
                </a:solidFill>
                <a:latin typeface="Open Sans"/>
                <a:ea typeface="Open Sans"/>
                <a:cs typeface="Open Sans"/>
                <a:sym typeface="Open Sans"/>
              </a:rPr>
              <a:t>texte intégral Research4Life</a:t>
            </a:r>
            <a:r>
              <a:rPr lang="fr-FR" sz="1900" dirty="0">
                <a:solidFill>
                  <a:srgbClr val="3F3F3F"/>
                </a:solidFill>
                <a:latin typeface="Open Sans"/>
                <a:ea typeface="Open Sans"/>
                <a:cs typeface="Open Sans"/>
                <a:sym typeface="Open Sans"/>
              </a:rPr>
              <a:t> sous la section </a:t>
            </a:r>
            <a:r>
              <a:rPr lang="fr-FR" sz="1900" b="1" dirty="0">
                <a:solidFill>
                  <a:srgbClr val="3F3F3F"/>
                </a:solidFill>
                <a:latin typeface="Open Sans"/>
                <a:ea typeface="Open Sans"/>
                <a:cs typeface="Open Sans"/>
                <a:sym typeface="Open Sans"/>
              </a:rPr>
              <a:t>Liens de texte intégral</a:t>
            </a:r>
            <a:r>
              <a:rPr lang="fr-FR" sz="1900" dirty="0">
                <a:solidFill>
                  <a:srgbClr val="3F3F3F"/>
                </a:solidFill>
                <a:latin typeface="Open Sans"/>
                <a:ea typeface="Open Sans"/>
                <a:cs typeface="Open Sans"/>
                <a:sym typeface="Open Sans"/>
              </a:rPr>
              <a:t>.  La page des liens Research4Life 360 apparaîtra</a:t>
            </a:r>
            <a:r>
              <a:rPr lang="en-US" sz="1900" dirty="0">
                <a:solidFill>
                  <a:srgbClr val="3F3F3F"/>
                </a:solidFill>
                <a:latin typeface="Open Sans"/>
                <a:ea typeface="Open Sans"/>
                <a:cs typeface="Open Sans"/>
                <a:sym typeface="Open Sans"/>
              </a:rPr>
              <a:t>.</a:t>
            </a:r>
            <a:endParaRPr sz="1900" dirty="0">
              <a:solidFill>
                <a:srgbClr val="3F3F3F"/>
              </a:solidFill>
              <a:latin typeface="Open Sans"/>
              <a:ea typeface="Open Sans"/>
              <a:cs typeface="Open Sans"/>
              <a:sym typeface="Open Sans"/>
            </a:endParaRPr>
          </a:p>
        </p:txBody>
      </p:sp>
      <p:pic>
        <p:nvPicPr>
          <p:cNvPr id="169" name="Google Shape;169;p20"/>
          <p:cNvPicPr preferRelativeResize="0"/>
          <p:nvPr/>
        </p:nvPicPr>
        <p:blipFill rotWithShape="1">
          <a:blip r:embed="rId3">
            <a:alphaModFix/>
          </a:blip>
          <a:srcRect/>
          <a:stretch/>
        </p:blipFill>
        <p:spPr>
          <a:xfrm>
            <a:off x="6003225" y="2068425"/>
            <a:ext cx="6188776" cy="3901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1"/>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3600"/>
              <a:buNone/>
            </a:pPr>
            <a:r>
              <a:rPr lang="en-US" sz="3600" dirty="0">
                <a:solidFill>
                  <a:srgbClr val="586F7C"/>
                </a:solidFill>
                <a:latin typeface="Open Sans"/>
                <a:ea typeface="Open Sans"/>
                <a:cs typeface="Open Sans"/>
                <a:sym typeface="Open Sans"/>
              </a:rPr>
              <a:t>Research4Life “360 Link”</a:t>
            </a:r>
            <a:r>
              <a:rPr lang="en-US" sz="3600" dirty="0">
                <a:solidFill>
                  <a:schemeClr val="dk1"/>
                </a:solidFill>
                <a:latin typeface="Open Sans"/>
                <a:ea typeface="Open Sans"/>
                <a:cs typeface="Open Sans"/>
                <a:sym typeface="Open Sans"/>
              </a:rPr>
              <a:t> </a:t>
            </a:r>
            <a:endParaRPr sz="3600" dirty="0"/>
          </a:p>
        </p:txBody>
      </p:sp>
      <p:pic>
        <p:nvPicPr>
          <p:cNvPr id="176" name="Google Shape;176;p21"/>
          <p:cNvPicPr preferRelativeResize="0"/>
          <p:nvPr/>
        </p:nvPicPr>
        <p:blipFill rotWithShape="1">
          <a:blip r:embed="rId3">
            <a:alphaModFix/>
          </a:blip>
          <a:srcRect/>
          <a:stretch/>
        </p:blipFill>
        <p:spPr>
          <a:xfrm>
            <a:off x="6280450" y="1850850"/>
            <a:ext cx="5084275" cy="4851000"/>
          </a:xfrm>
          <a:prstGeom prst="rect">
            <a:avLst/>
          </a:prstGeom>
          <a:noFill/>
          <a:ln>
            <a:noFill/>
          </a:ln>
        </p:spPr>
      </p:pic>
      <p:sp>
        <p:nvSpPr>
          <p:cNvPr id="177" name="Google Shape;177;p21"/>
          <p:cNvSpPr txBox="1">
            <a:spLocks noGrp="1"/>
          </p:cNvSpPr>
          <p:nvPr>
            <p:ph type="body" idx="1"/>
          </p:nvPr>
        </p:nvSpPr>
        <p:spPr>
          <a:xfrm>
            <a:off x="0" y="1731625"/>
            <a:ext cx="5730300" cy="4750800"/>
          </a:xfrm>
          <a:prstGeom prst="rect">
            <a:avLst/>
          </a:prstGeom>
          <a:noFill/>
          <a:ln>
            <a:noFill/>
          </a:ln>
        </p:spPr>
        <p:txBody>
          <a:bodyPr spcFirstLastPara="1" wrap="square" lIns="91425" tIns="45700" rIns="91425" bIns="45700" anchor="t" anchorCtr="0">
            <a:noAutofit/>
          </a:bodyPr>
          <a:lstStyle/>
          <a:p>
            <a:pPr marL="355600" lvl="0" indent="-342900">
              <a:lnSpc>
                <a:spcPct val="100000"/>
              </a:lnSpc>
              <a:spcBef>
                <a:spcPts val="0"/>
              </a:spcBef>
              <a:buClr>
                <a:schemeClr val="dk2"/>
              </a:buClr>
              <a:buSzPts val="2200"/>
              <a:buFont typeface="Open Sans"/>
              <a:buChar char="●"/>
            </a:pPr>
            <a:r>
              <a:rPr lang="fr-FR" sz="2200" dirty="0">
                <a:solidFill>
                  <a:srgbClr val="3F3F3F"/>
                </a:solidFill>
                <a:latin typeface="Open Sans"/>
                <a:ea typeface="Open Sans"/>
                <a:cs typeface="Open Sans"/>
                <a:sym typeface="Open Sans"/>
              </a:rPr>
              <a:t>La page </a:t>
            </a:r>
            <a:r>
              <a:rPr lang="fr-FR" sz="2200" b="1" dirty="0">
                <a:solidFill>
                  <a:srgbClr val="3F3F3F"/>
                </a:solidFill>
                <a:latin typeface="Open Sans"/>
                <a:ea typeface="Open Sans"/>
                <a:cs typeface="Open Sans"/>
                <a:sym typeface="Open Sans"/>
              </a:rPr>
              <a:t>Research4Life </a:t>
            </a:r>
            <a:r>
              <a:rPr lang="en-US" sz="2200" b="1" dirty="0">
                <a:solidFill>
                  <a:srgbClr val="3F3F3F"/>
                </a:solidFill>
                <a:latin typeface="Open Sans"/>
                <a:ea typeface="Open Sans"/>
                <a:cs typeface="Open Sans"/>
                <a:sym typeface="Open Sans"/>
              </a:rPr>
              <a:t>360 Link</a:t>
            </a:r>
            <a:r>
              <a:rPr lang="en-US" sz="2200" dirty="0">
                <a:solidFill>
                  <a:srgbClr val="3F3F3F"/>
                </a:solidFill>
                <a:latin typeface="Open Sans"/>
                <a:ea typeface="Open Sans"/>
                <a:cs typeface="Open Sans"/>
                <a:sym typeface="Open Sans"/>
              </a:rPr>
              <a:t> </a:t>
            </a:r>
            <a:r>
              <a:rPr lang="fr-FR" sz="2200" dirty="0">
                <a:solidFill>
                  <a:srgbClr val="3F3F3F"/>
                </a:solidFill>
                <a:latin typeface="Open Sans"/>
                <a:ea typeface="Open Sans"/>
                <a:cs typeface="Open Sans"/>
                <a:sym typeface="Open Sans"/>
              </a:rPr>
              <a:t> est maintenant affichée</a:t>
            </a:r>
            <a:r>
              <a:rPr lang="en-US" sz="2200" dirty="0">
                <a:solidFill>
                  <a:srgbClr val="3F3F3F"/>
                </a:solidFill>
                <a:latin typeface="Open Sans"/>
                <a:ea typeface="Open Sans"/>
                <a:cs typeface="Open Sans"/>
                <a:sym typeface="Open Sans"/>
              </a:rPr>
              <a:t>.</a:t>
            </a:r>
            <a:endParaRPr sz="2200" dirty="0">
              <a:solidFill>
                <a:srgbClr val="3F3F3F"/>
              </a:solidFill>
              <a:latin typeface="Open Sans"/>
              <a:ea typeface="Open Sans"/>
              <a:cs typeface="Open Sans"/>
              <a:sym typeface="Open Sans"/>
            </a:endParaRPr>
          </a:p>
          <a:p>
            <a:pPr marL="457200" lvl="0" indent="0" algn="l" rtl="0">
              <a:lnSpc>
                <a:spcPct val="100000"/>
              </a:lnSpc>
              <a:spcBef>
                <a:spcPts val="0"/>
              </a:spcBef>
              <a:spcAft>
                <a:spcPts val="0"/>
              </a:spcAft>
              <a:buSzPts val="2400"/>
              <a:buNone/>
            </a:pPr>
            <a:endParaRPr sz="2200" dirty="0">
              <a:solidFill>
                <a:srgbClr val="3F3F3F"/>
              </a:solidFill>
              <a:latin typeface="Open Sans"/>
              <a:ea typeface="Open Sans"/>
              <a:cs typeface="Open Sans"/>
              <a:sym typeface="Open Sans"/>
            </a:endParaRPr>
          </a:p>
          <a:p>
            <a:pPr marL="355600" lvl="0" indent="-342900">
              <a:lnSpc>
                <a:spcPct val="100000"/>
              </a:lnSpc>
              <a:spcBef>
                <a:spcPts val="0"/>
              </a:spcBef>
              <a:buClr>
                <a:schemeClr val="dk1"/>
              </a:buClr>
              <a:buSzPts val="2200"/>
              <a:buFont typeface="Open Sans"/>
              <a:buChar char="●"/>
            </a:pPr>
            <a:r>
              <a:rPr lang="fr-FR" sz="2200" dirty="0">
                <a:solidFill>
                  <a:srgbClr val="3F3F3F"/>
                </a:solidFill>
                <a:latin typeface="Open Sans"/>
                <a:ea typeface="Open Sans"/>
                <a:cs typeface="Open Sans"/>
                <a:sym typeface="Open Sans"/>
              </a:rPr>
              <a:t>Cliquez sur le lien vers le </a:t>
            </a:r>
            <a:r>
              <a:rPr lang="fr-FR" sz="2200" b="1" dirty="0">
                <a:solidFill>
                  <a:srgbClr val="3F3F3F"/>
                </a:solidFill>
                <a:latin typeface="Open Sans"/>
                <a:ea typeface="Open Sans"/>
                <a:cs typeface="Open Sans"/>
                <a:sym typeface="Open Sans"/>
              </a:rPr>
              <a:t>texte intégral de l'article</a:t>
            </a:r>
            <a:r>
              <a:rPr lang="fr-FR" sz="2200" dirty="0">
                <a:solidFill>
                  <a:srgbClr val="3F3F3F"/>
                </a:solidFill>
                <a:latin typeface="Open Sans"/>
                <a:ea typeface="Open Sans"/>
                <a:cs typeface="Open Sans"/>
                <a:sym typeface="Open Sans"/>
              </a:rPr>
              <a:t>.</a:t>
            </a:r>
          </a:p>
          <a:p>
            <a:pPr marL="355600" lvl="0" indent="-342900">
              <a:lnSpc>
                <a:spcPct val="100000"/>
              </a:lnSpc>
              <a:spcBef>
                <a:spcPts val="0"/>
              </a:spcBef>
              <a:buClr>
                <a:schemeClr val="dk1"/>
              </a:buClr>
              <a:buSzPts val="2200"/>
              <a:buFont typeface="Open Sans"/>
              <a:buChar char="●"/>
            </a:pPr>
            <a:endParaRPr lang="fr-FR" sz="2200" dirty="0">
              <a:solidFill>
                <a:srgbClr val="3F3F3F"/>
              </a:solidFill>
              <a:latin typeface="Open Sans"/>
              <a:ea typeface="Open Sans"/>
              <a:cs typeface="Open Sans"/>
              <a:sym typeface="Open Sans"/>
            </a:endParaRPr>
          </a:p>
          <a:p>
            <a:pPr marL="355600" lvl="0" indent="-330200">
              <a:lnSpc>
                <a:spcPct val="100000"/>
              </a:lnSpc>
              <a:spcBef>
                <a:spcPts val="0"/>
              </a:spcBef>
              <a:buClr>
                <a:schemeClr val="dk2"/>
              </a:buClr>
              <a:buSzPts val="2000"/>
              <a:buFont typeface="Open Sans"/>
              <a:buChar char="●"/>
            </a:pPr>
            <a:r>
              <a:rPr lang="fr-FR" sz="2200" dirty="0">
                <a:solidFill>
                  <a:srgbClr val="3F3F3F"/>
                </a:solidFill>
                <a:latin typeface="Open Sans"/>
                <a:ea typeface="Open Sans"/>
                <a:cs typeface="Open Sans"/>
                <a:sym typeface="Open Sans"/>
              </a:rPr>
              <a:t>Notez que l'icône du </a:t>
            </a:r>
            <a:r>
              <a:rPr lang="fr-FR" sz="2200" b="1" dirty="0">
                <a:solidFill>
                  <a:srgbClr val="3F3F3F"/>
                </a:solidFill>
                <a:latin typeface="Open Sans"/>
                <a:ea typeface="Open Sans"/>
                <a:cs typeface="Open Sans"/>
                <a:sym typeface="Open Sans"/>
              </a:rPr>
              <a:t>texte intégral de Research4Life</a:t>
            </a:r>
            <a:r>
              <a:rPr lang="fr-FR" sz="2200" dirty="0">
                <a:solidFill>
                  <a:srgbClr val="3F3F3F"/>
                </a:solidFill>
                <a:latin typeface="Open Sans"/>
                <a:ea typeface="Open Sans"/>
                <a:cs typeface="Open Sans"/>
                <a:sym typeface="Open Sans"/>
              </a:rPr>
              <a:t> s'affichera dans toutes les citations des résultats de recherche</a:t>
            </a:r>
            <a:r>
              <a:rPr lang="en-US" sz="2200" dirty="0">
                <a:solidFill>
                  <a:srgbClr val="3F3F3F"/>
                </a:solidFill>
                <a:latin typeface="Open Sans"/>
                <a:ea typeface="Open Sans"/>
                <a:cs typeface="Open Sans"/>
                <a:sym typeface="Open Sans"/>
              </a:rPr>
              <a:t>.</a:t>
            </a:r>
            <a:endParaRPr sz="2200" dirty="0">
              <a:solidFill>
                <a:srgbClr val="3F3F3F"/>
              </a:solidFill>
              <a:latin typeface="Open Sans"/>
              <a:ea typeface="Open Sans"/>
              <a:cs typeface="Open Sans"/>
              <a:sym typeface="Open Sans"/>
            </a:endParaRPr>
          </a:p>
          <a:p>
            <a:pPr marL="457200" lvl="0" indent="0" algn="l" rtl="0">
              <a:lnSpc>
                <a:spcPct val="100000"/>
              </a:lnSpc>
              <a:spcBef>
                <a:spcPts val="0"/>
              </a:spcBef>
              <a:spcAft>
                <a:spcPts val="0"/>
              </a:spcAft>
              <a:buSzPts val="2400"/>
              <a:buNone/>
            </a:pPr>
            <a:endParaRPr sz="2200" dirty="0">
              <a:solidFill>
                <a:srgbClr val="3F3F3F"/>
              </a:solidFill>
              <a:latin typeface="Open Sans"/>
              <a:ea typeface="Open Sans"/>
              <a:cs typeface="Open Sans"/>
              <a:sym typeface="Open Sans"/>
            </a:endParaRPr>
          </a:p>
          <a:p>
            <a:pPr marL="355600" lvl="0" indent="-330200">
              <a:lnSpc>
                <a:spcPct val="100000"/>
              </a:lnSpc>
              <a:spcBef>
                <a:spcPts val="0"/>
              </a:spcBef>
              <a:buClr>
                <a:schemeClr val="dk2"/>
              </a:buClr>
              <a:buSzPts val="2000"/>
              <a:buFont typeface="Open Sans"/>
              <a:buChar char="●"/>
            </a:pPr>
            <a:r>
              <a:rPr lang="fr-FR" sz="2200" dirty="0">
                <a:solidFill>
                  <a:srgbClr val="3F3F3F"/>
                </a:solidFill>
                <a:latin typeface="Open Sans"/>
                <a:ea typeface="Open Sans"/>
                <a:cs typeface="Open Sans"/>
                <a:sym typeface="Open Sans"/>
              </a:rPr>
              <a:t>Parfois, Research4Life n'aura pas le texte intégral d'une citation et le message « </a:t>
            </a:r>
            <a:r>
              <a:rPr lang="fr-FR" sz="2200" b="1" dirty="0">
                <a:solidFill>
                  <a:srgbClr val="3F3F3F"/>
                </a:solidFill>
                <a:latin typeface="Open Sans"/>
                <a:ea typeface="Open Sans"/>
                <a:cs typeface="Open Sans"/>
                <a:sym typeface="Open Sans"/>
              </a:rPr>
              <a:t>no holdings </a:t>
            </a:r>
            <a:r>
              <a:rPr lang="fr-FR" sz="2200" b="1" dirty="0" err="1">
                <a:solidFill>
                  <a:srgbClr val="3F3F3F"/>
                </a:solidFill>
                <a:latin typeface="Open Sans"/>
                <a:ea typeface="Open Sans"/>
                <a:cs typeface="Open Sans"/>
                <a:sym typeface="Open Sans"/>
              </a:rPr>
              <a:t>were</a:t>
            </a:r>
            <a:r>
              <a:rPr lang="fr-FR" sz="2200" b="1" dirty="0">
                <a:solidFill>
                  <a:srgbClr val="3F3F3F"/>
                </a:solidFill>
                <a:latin typeface="Open Sans"/>
                <a:ea typeface="Open Sans"/>
                <a:cs typeface="Open Sans"/>
                <a:sym typeface="Open Sans"/>
              </a:rPr>
              <a:t> </a:t>
            </a:r>
            <a:r>
              <a:rPr lang="fr-FR" sz="2200" b="1" dirty="0" err="1">
                <a:solidFill>
                  <a:srgbClr val="3F3F3F"/>
                </a:solidFill>
                <a:latin typeface="Open Sans"/>
                <a:ea typeface="Open Sans"/>
                <a:cs typeface="Open Sans"/>
                <a:sym typeface="Open Sans"/>
              </a:rPr>
              <a:t>found</a:t>
            </a:r>
            <a:r>
              <a:rPr lang="fr-FR" sz="2200" b="1" dirty="0">
                <a:solidFill>
                  <a:srgbClr val="3F3F3F"/>
                </a:solidFill>
                <a:latin typeface="Open Sans"/>
                <a:ea typeface="Open Sans"/>
                <a:cs typeface="Open Sans"/>
                <a:sym typeface="Open Sans"/>
              </a:rPr>
              <a:t> for </a:t>
            </a:r>
            <a:r>
              <a:rPr lang="fr-FR" sz="2200" b="1" dirty="0" err="1">
                <a:solidFill>
                  <a:srgbClr val="3F3F3F"/>
                </a:solidFill>
                <a:latin typeface="Open Sans"/>
                <a:ea typeface="Open Sans"/>
                <a:cs typeface="Open Sans"/>
                <a:sym typeface="Open Sans"/>
              </a:rPr>
              <a:t>this</a:t>
            </a:r>
            <a:r>
              <a:rPr lang="fr-FR" sz="2200" b="1" dirty="0">
                <a:solidFill>
                  <a:srgbClr val="3F3F3F"/>
                </a:solidFill>
                <a:latin typeface="Open Sans"/>
                <a:ea typeface="Open Sans"/>
                <a:cs typeface="Open Sans"/>
                <a:sym typeface="Open Sans"/>
              </a:rPr>
              <a:t> journal »</a:t>
            </a:r>
            <a:r>
              <a:rPr lang="fr-FR" sz="2200" dirty="0">
                <a:solidFill>
                  <a:srgbClr val="3F3F3F"/>
                </a:solidFill>
                <a:latin typeface="Open Sans"/>
                <a:ea typeface="Open Sans"/>
                <a:cs typeface="Open Sans"/>
                <a:sym typeface="Open Sans"/>
              </a:rPr>
              <a:t> sera affiché sur la page « 360 Link »</a:t>
            </a:r>
            <a:r>
              <a:rPr lang="en-US" sz="2200" dirty="0">
                <a:solidFill>
                  <a:srgbClr val="3F3F3F"/>
                </a:solidFill>
                <a:latin typeface="Open Sans"/>
                <a:ea typeface="Open Sans"/>
                <a:cs typeface="Open Sans"/>
                <a:sym typeface="Open Sans"/>
              </a:rPr>
              <a:t>. </a:t>
            </a:r>
            <a:endParaRPr sz="2000" dirty="0">
              <a:solidFill>
                <a:srgbClr val="3F3F3F"/>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2"/>
          <p:cNvSpPr txBox="1">
            <a:spLocks noGrp="1"/>
          </p:cNvSpPr>
          <p:nvPr>
            <p:ph type="title"/>
          </p:nvPr>
        </p:nvSpPr>
        <p:spPr>
          <a:xfrm>
            <a:off x="0" y="378812"/>
            <a:ext cx="7968343"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6F7C"/>
              </a:buClr>
              <a:buSzPts val="3700"/>
              <a:buNone/>
            </a:pPr>
            <a:r>
              <a:rPr lang="en-US" sz="3600" dirty="0">
                <a:solidFill>
                  <a:srgbClr val="586F7C"/>
                </a:solidFill>
                <a:latin typeface="Open Sans"/>
                <a:ea typeface="Open Sans"/>
                <a:cs typeface="Open Sans"/>
                <a:sym typeface="Open Sans"/>
              </a:rPr>
              <a:t>Options </a:t>
            </a:r>
            <a:r>
              <a:rPr lang="en-US" sz="3600" dirty="0" err="1">
                <a:solidFill>
                  <a:srgbClr val="586F7C"/>
                </a:solidFill>
                <a:latin typeface="Open Sans"/>
                <a:ea typeface="Open Sans"/>
                <a:cs typeface="Open Sans"/>
                <a:sym typeface="Open Sans"/>
              </a:rPr>
              <a:t>supplémentaires</a:t>
            </a:r>
            <a:endParaRPr sz="3600" dirty="0">
              <a:solidFill>
                <a:srgbClr val="586F7C"/>
              </a:solidFill>
              <a:latin typeface="Open Sans"/>
              <a:ea typeface="Open Sans"/>
              <a:cs typeface="Open Sans"/>
              <a:sym typeface="Open Sans"/>
            </a:endParaRPr>
          </a:p>
        </p:txBody>
      </p:sp>
      <p:sp>
        <p:nvSpPr>
          <p:cNvPr id="183" name="Google Shape;183;p22"/>
          <p:cNvSpPr txBox="1">
            <a:spLocks noGrp="1"/>
          </p:cNvSpPr>
          <p:nvPr>
            <p:ph type="body" idx="1"/>
          </p:nvPr>
        </p:nvSpPr>
        <p:spPr>
          <a:xfrm>
            <a:off x="-124690" y="1459712"/>
            <a:ext cx="6619008" cy="2053500"/>
          </a:xfrm>
          <a:prstGeom prst="rect">
            <a:avLst/>
          </a:prstGeom>
          <a:noFill/>
          <a:ln>
            <a:noFill/>
          </a:ln>
        </p:spPr>
        <p:txBody>
          <a:bodyPr spcFirstLastPara="1" wrap="square" lIns="91425" tIns="45700" rIns="91425" bIns="45700" anchor="t" anchorCtr="0">
            <a:noAutofit/>
          </a:bodyPr>
          <a:lstStyle/>
          <a:p>
            <a:pPr lvl="0" indent="-374650">
              <a:lnSpc>
                <a:spcPct val="100000"/>
              </a:lnSpc>
              <a:buClr>
                <a:schemeClr val="dk1"/>
              </a:buClr>
              <a:buSzPts val="2300"/>
            </a:pPr>
            <a:r>
              <a:rPr lang="fr-FR" sz="2200" dirty="0">
                <a:solidFill>
                  <a:srgbClr val="3F3F3F"/>
                </a:solidFill>
                <a:latin typeface="Open Sans"/>
                <a:ea typeface="Open Sans"/>
                <a:cs typeface="Open Sans"/>
                <a:sym typeface="Open Sans"/>
              </a:rPr>
              <a:t>Dans le format </a:t>
            </a:r>
            <a:r>
              <a:rPr lang="fr-FR" sz="2200" b="1" dirty="0">
                <a:solidFill>
                  <a:srgbClr val="3F3F3F"/>
                </a:solidFill>
                <a:latin typeface="Open Sans"/>
                <a:ea typeface="Open Sans"/>
                <a:cs typeface="Open Sans"/>
                <a:sym typeface="Open Sans"/>
              </a:rPr>
              <a:t>Résumé</a:t>
            </a:r>
            <a:r>
              <a:rPr lang="fr-FR" sz="2200" dirty="0">
                <a:solidFill>
                  <a:srgbClr val="3F3F3F"/>
                </a:solidFill>
                <a:latin typeface="Open Sans"/>
                <a:ea typeface="Open Sans"/>
                <a:cs typeface="Open Sans"/>
                <a:sym typeface="Open Sans"/>
              </a:rPr>
              <a:t>, d'autres fonctionnalités sont affichées dans la colonne de droite et une option </a:t>
            </a:r>
            <a:r>
              <a:rPr lang="fr-FR" sz="2200" b="1" dirty="0">
                <a:solidFill>
                  <a:srgbClr val="3F3F3F"/>
                </a:solidFill>
                <a:latin typeface="Open Sans"/>
                <a:ea typeface="Open Sans"/>
                <a:cs typeface="Open Sans"/>
                <a:sym typeface="Open Sans"/>
              </a:rPr>
              <a:t>Articles similaires </a:t>
            </a:r>
            <a:r>
              <a:rPr lang="fr-FR" sz="2200" dirty="0">
                <a:solidFill>
                  <a:srgbClr val="3F3F3F"/>
                </a:solidFill>
                <a:latin typeface="Open Sans"/>
                <a:ea typeface="Open Sans"/>
                <a:cs typeface="Open Sans"/>
                <a:sym typeface="Open Sans"/>
              </a:rPr>
              <a:t>a également été ajoutée sous le Résumé</a:t>
            </a:r>
            <a:r>
              <a:rPr lang="en-US" sz="2200" dirty="0">
                <a:solidFill>
                  <a:srgbClr val="3F3F3F"/>
                </a:solidFill>
                <a:latin typeface="Open Sans"/>
                <a:ea typeface="Open Sans"/>
                <a:cs typeface="Open Sans"/>
                <a:sym typeface="Open Sans"/>
              </a:rPr>
              <a:t>. </a:t>
            </a:r>
            <a:endParaRPr sz="2200" dirty="0">
              <a:solidFill>
                <a:srgbClr val="3F3F3F"/>
              </a:solidFill>
              <a:latin typeface="Open Sans"/>
              <a:ea typeface="Open Sans"/>
              <a:cs typeface="Open Sans"/>
              <a:sym typeface="Open Sans"/>
            </a:endParaRPr>
          </a:p>
          <a:p>
            <a:pPr lvl="0" indent="-374650">
              <a:lnSpc>
                <a:spcPct val="100000"/>
              </a:lnSpc>
              <a:buClr>
                <a:schemeClr val="dk1"/>
              </a:buClr>
              <a:buSzPts val="2300"/>
            </a:pPr>
            <a:r>
              <a:rPr lang="fr-FR" sz="2200" dirty="0">
                <a:solidFill>
                  <a:srgbClr val="3F3F3F"/>
                </a:solidFill>
                <a:latin typeface="Open Sans"/>
                <a:ea typeface="Open Sans"/>
                <a:cs typeface="Open Sans"/>
                <a:sym typeface="Open Sans"/>
              </a:rPr>
              <a:t>Faites défiler </a:t>
            </a:r>
            <a:r>
              <a:rPr lang="fr-FR" sz="2200" b="1" dirty="0">
                <a:solidFill>
                  <a:srgbClr val="3F3F3F"/>
                </a:solidFill>
                <a:latin typeface="Open Sans"/>
                <a:ea typeface="Open Sans"/>
                <a:cs typeface="Open Sans"/>
                <a:sym typeface="Open Sans"/>
              </a:rPr>
              <a:t>le Résumé </a:t>
            </a:r>
            <a:r>
              <a:rPr lang="fr-FR" sz="2200" dirty="0">
                <a:solidFill>
                  <a:srgbClr val="3F3F3F"/>
                </a:solidFill>
                <a:latin typeface="Open Sans"/>
                <a:ea typeface="Open Sans"/>
                <a:cs typeface="Open Sans"/>
                <a:sym typeface="Open Sans"/>
              </a:rPr>
              <a:t>vers le bas pour trouver des outils supplémentaires – « </a:t>
            </a:r>
            <a:r>
              <a:rPr lang="fr-FR" sz="2200" b="1" dirty="0" err="1">
                <a:solidFill>
                  <a:srgbClr val="3F3F3F"/>
                </a:solidFill>
                <a:latin typeface="Open Sans"/>
                <a:ea typeface="Open Sans"/>
                <a:cs typeface="Open Sans"/>
                <a:sym typeface="Open Sans"/>
              </a:rPr>
              <a:t>Cited</a:t>
            </a:r>
            <a:r>
              <a:rPr lang="fr-FR" sz="2200" b="1" dirty="0">
                <a:solidFill>
                  <a:srgbClr val="3F3F3F"/>
                </a:solidFill>
                <a:latin typeface="Open Sans"/>
                <a:ea typeface="Open Sans"/>
                <a:cs typeface="Open Sans"/>
                <a:sym typeface="Open Sans"/>
              </a:rPr>
              <a:t> by » </a:t>
            </a:r>
            <a:r>
              <a:rPr lang="fr-FR" sz="2200" dirty="0">
                <a:solidFill>
                  <a:srgbClr val="3F3F3F"/>
                </a:solidFill>
                <a:latin typeface="Open Sans"/>
                <a:ea typeface="Open Sans"/>
                <a:cs typeface="Open Sans"/>
                <a:sym typeface="Open Sans"/>
              </a:rPr>
              <a:t>et « </a:t>
            </a:r>
            <a:r>
              <a:rPr lang="fr-FR" sz="2200" b="1" dirty="0" err="1">
                <a:solidFill>
                  <a:srgbClr val="3F3F3F"/>
                </a:solidFill>
                <a:latin typeface="Open Sans"/>
                <a:ea typeface="Open Sans"/>
                <a:cs typeface="Open Sans"/>
                <a:sym typeface="Open Sans"/>
              </a:rPr>
              <a:t>Mesh</a:t>
            </a:r>
            <a:r>
              <a:rPr lang="fr-FR" sz="2200" b="1" dirty="0">
                <a:solidFill>
                  <a:srgbClr val="3F3F3F"/>
                </a:solidFill>
                <a:latin typeface="Open Sans"/>
                <a:ea typeface="Open Sans"/>
                <a:cs typeface="Open Sans"/>
                <a:sym typeface="Open Sans"/>
              </a:rPr>
              <a:t> </a:t>
            </a:r>
            <a:r>
              <a:rPr lang="fr-FR" sz="2200" b="1" dirty="0" err="1">
                <a:solidFill>
                  <a:srgbClr val="3F3F3F"/>
                </a:solidFill>
                <a:latin typeface="Open Sans"/>
                <a:ea typeface="Open Sans"/>
                <a:cs typeface="Open Sans"/>
                <a:sym typeface="Open Sans"/>
              </a:rPr>
              <a:t>Terms</a:t>
            </a:r>
            <a:r>
              <a:rPr lang="fr-FR" sz="2200" b="1" dirty="0">
                <a:solidFill>
                  <a:srgbClr val="3F3F3F"/>
                </a:solidFill>
                <a:latin typeface="Open Sans"/>
                <a:ea typeface="Open Sans"/>
                <a:cs typeface="Open Sans"/>
                <a:sym typeface="Open Sans"/>
              </a:rPr>
              <a:t> »</a:t>
            </a:r>
            <a:r>
              <a:rPr lang="en-US" sz="2200" b="1" dirty="0">
                <a:solidFill>
                  <a:srgbClr val="3F3F3F"/>
                </a:solidFill>
                <a:latin typeface="Open Sans"/>
                <a:ea typeface="Open Sans"/>
                <a:cs typeface="Open Sans"/>
                <a:sym typeface="Open Sans"/>
              </a:rPr>
              <a:t>.</a:t>
            </a:r>
            <a:endParaRPr sz="2200" b="1" dirty="0">
              <a:solidFill>
                <a:srgbClr val="3F3F3F"/>
              </a:solidFill>
              <a:latin typeface="Open Sans"/>
              <a:ea typeface="Open Sans"/>
              <a:cs typeface="Open Sans"/>
              <a:sym typeface="Open Sans"/>
            </a:endParaRPr>
          </a:p>
          <a:p>
            <a:pPr lvl="0" indent="-374650">
              <a:lnSpc>
                <a:spcPct val="100000"/>
              </a:lnSpc>
              <a:buClr>
                <a:schemeClr val="dk1"/>
              </a:buClr>
              <a:buSzPts val="2300"/>
              <a:buFont typeface="Open Sans"/>
              <a:buChar char="●"/>
            </a:pPr>
            <a:r>
              <a:rPr lang="fr-FR" sz="2200" dirty="0">
                <a:solidFill>
                  <a:srgbClr val="3F3F3F"/>
                </a:solidFill>
                <a:latin typeface="Open Sans"/>
                <a:ea typeface="Open Sans"/>
                <a:cs typeface="Open Sans"/>
                <a:sym typeface="Open Sans"/>
              </a:rPr>
              <a:t>Voir la diapositive suivante pour les options </a:t>
            </a:r>
            <a:r>
              <a:rPr lang="fr-FR" sz="2200" b="1" dirty="0">
                <a:solidFill>
                  <a:srgbClr val="3F3F3F"/>
                </a:solidFill>
                <a:latin typeface="Open Sans"/>
                <a:ea typeface="Open Sans"/>
                <a:cs typeface="Open Sans"/>
                <a:sym typeface="Open Sans"/>
              </a:rPr>
              <a:t>Citer</a:t>
            </a:r>
            <a:r>
              <a:rPr lang="fr-FR" sz="2200" dirty="0">
                <a:solidFill>
                  <a:srgbClr val="3F3F3F"/>
                </a:solidFill>
                <a:latin typeface="Open Sans"/>
                <a:ea typeface="Open Sans"/>
                <a:cs typeface="Open Sans"/>
                <a:sym typeface="Open Sans"/>
              </a:rPr>
              <a:t> et </a:t>
            </a:r>
            <a:r>
              <a:rPr lang="fr-FR" sz="2200" b="1" dirty="0">
                <a:solidFill>
                  <a:srgbClr val="3F3F3F"/>
                </a:solidFill>
                <a:latin typeface="Open Sans"/>
                <a:ea typeface="Open Sans"/>
                <a:cs typeface="Open Sans"/>
                <a:sym typeface="Open Sans"/>
              </a:rPr>
              <a:t>Partager</a:t>
            </a:r>
            <a:r>
              <a:rPr lang="fr-FR" sz="2200" dirty="0">
                <a:solidFill>
                  <a:srgbClr val="3F3F3F"/>
                </a:solidFill>
                <a:latin typeface="Open Sans"/>
                <a:ea typeface="Open Sans"/>
                <a:cs typeface="Open Sans"/>
                <a:sym typeface="Open Sans"/>
              </a:rPr>
              <a:t> (colonne de droite). </a:t>
            </a:r>
            <a:endParaRPr sz="2200" dirty="0">
              <a:solidFill>
                <a:srgbClr val="3F3F3F"/>
              </a:solidFill>
              <a:latin typeface="Open Sans"/>
              <a:ea typeface="Open Sans"/>
              <a:cs typeface="Open Sans"/>
              <a:sym typeface="Open Sans"/>
            </a:endParaRPr>
          </a:p>
          <a:p>
            <a:pPr lvl="0" indent="-374650">
              <a:lnSpc>
                <a:spcPct val="100000"/>
              </a:lnSpc>
              <a:buClr>
                <a:schemeClr val="dk1"/>
              </a:buClr>
              <a:buSzPts val="2300"/>
              <a:buFont typeface="Open Sans"/>
              <a:buChar char="●"/>
            </a:pPr>
            <a:r>
              <a:rPr lang="fr-FR" sz="2200" dirty="0">
                <a:solidFill>
                  <a:srgbClr val="3F3F3F"/>
                </a:solidFill>
                <a:latin typeface="Open Sans"/>
                <a:ea typeface="Open Sans"/>
                <a:cs typeface="Open Sans"/>
                <a:sym typeface="Open Sans"/>
              </a:rPr>
              <a:t>Notez que ces options sont également disponibles dans l'affichage du </a:t>
            </a:r>
            <a:r>
              <a:rPr lang="fr-FR" sz="2200" b="1" dirty="0">
                <a:solidFill>
                  <a:srgbClr val="3F3F3F"/>
                </a:solidFill>
                <a:latin typeface="Open Sans"/>
                <a:ea typeface="Open Sans"/>
                <a:cs typeface="Open Sans"/>
                <a:sym typeface="Open Sans"/>
              </a:rPr>
              <a:t>Résumé</a:t>
            </a:r>
            <a:r>
              <a:rPr lang="fr-FR" sz="2200" dirty="0">
                <a:solidFill>
                  <a:srgbClr val="3F3F3F"/>
                </a:solidFill>
                <a:latin typeface="Open Sans"/>
                <a:ea typeface="Open Sans"/>
                <a:cs typeface="Open Sans"/>
                <a:sym typeface="Open Sans"/>
              </a:rPr>
              <a:t> - dans une boîte horizontale sous la boîte de recherche</a:t>
            </a:r>
            <a:r>
              <a:rPr lang="en-US" sz="2200" dirty="0">
                <a:solidFill>
                  <a:srgbClr val="3F3F3F"/>
                </a:solidFill>
                <a:latin typeface="Open Sans"/>
                <a:ea typeface="Open Sans"/>
                <a:cs typeface="Open Sans"/>
                <a:sym typeface="Open Sans"/>
              </a:rPr>
              <a:t>.</a:t>
            </a:r>
            <a:endParaRPr sz="2200" dirty="0">
              <a:solidFill>
                <a:srgbClr val="3F3F3F"/>
              </a:solidFill>
              <a:latin typeface="Open Sans"/>
              <a:ea typeface="Open Sans"/>
              <a:cs typeface="Open Sans"/>
              <a:sym typeface="Open Sans"/>
            </a:endParaRPr>
          </a:p>
        </p:txBody>
      </p:sp>
      <p:pic>
        <p:nvPicPr>
          <p:cNvPr id="184" name="Google Shape;184;p22" descr="https://lh6.googleusercontent.com/zskBG7kLvs5_5JSCU89bjDohCvmgZclKElX8v32QmqzUAbe_aLl7lpDb4vOQcA5ieqEukRlmY867-K3L5Vqv1_ja2cXzNoVNsdH3ck3iG5WvW6WJ1MTdquF_2QgiWGRJZs8-X6w"/>
          <p:cNvPicPr preferRelativeResize="0"/>
          <p:nvPr/>
        </p:nvPicPr>
        <p:blipFill rotWithShape="1">
          <a:blip r:embed="rId3">
            <a:alphaModFix/>
          </a:blip>
          <a:srcRect/>
          <a:stretch/>
        </p:blipFill>
        <p:spPr>
          <a:xfrm>
            <a:off x="6328063" y="1819821"/>
            <a:ext cx="5701446" cy="490273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41"/>
          <p:cNvSpPr txBox="1">
            <a:spLocks noGrp="1"/>
          </p:cNvSpPr>
          <p:nvPr>
            <p:ph type="title"/>
          </p:nvPr>
        </p:nvSpPr>
        <p:spPr>
          <a:xfrm>
            <a:off x="0" y="378812"/>
            <a:ext cx="7968343" cy="1080900"/>
          </a:xfrm>
          <a:prstGeom prst="rect">
            <a:avLst/>
          </a:prstGeom>
          <a:noFill/>
          <a:ln>
            <a:noFill/>
          </a:ln>
        </p:spPr>
        <p:txBody>
          <a:bodyPr spcFirstLastPara="1" wrap="square" lIns="91425" tIns="45700" rIns="91425" bIns="45700" anchor="ctr" anchorCtr="0">
            <a:noAutofit/>
          </a:bodyPr>
          <a:lstStyle/>
          <a:p>
            <a:pPr lvl="0">
              <a:buClr>
                <a:srgbClr val="586F7C"/>
              </a:buClr>
              <a:buSzPts val="3700"/>
            </a:pPr>
            <a:r>
              <a:rPr lang="fr-FR" sz="3600" dirty="0">
                <a:solidFill>
                  <a:srgbClr val="586F7C"/>
                </a:solidFill>
                <a:latin typeface="Open Sans"/>
                <a:ea typeface="Open Sans"/>
                <a:cs typeface="Open Sans"/>
                <a:sym typeface="Open Sans"/>
              </a:rPr>
              <a:t>Citer et partager (colonne de droite)</a:t>
            </a:r>
            <a:endParaRPr sz="3600" dirty="0">
              <a:solidFill>
                <a:srgbClr val="586F7C"/>
              </a:solidFill>
              <a:latin typeface="Open Sans"/>
              <a:ea typeface="Open Sans"/>
              <a:cs typeface="Open Sans"/>
              <a:sym typeface="Open Sans"/>
            </a:endParaRPr>
          </a:p>
        </p:txBody>
      </p:sp>
      <p:sp>
        <p:nvSpPr>
          <p:cNvPr id="190" name="Google Shape;190;p41"/>
          <p:cNvSpPr txBox="1">
            <a:spLocks noGrp="1"/>
          </p:cNvSpPr>
          <p:nvPr>
            <p:ph type="body" idx="1"/>
          </p:nvPr>
        </p:nvSpPr>
        <p:spPr>
          <a:xfrm>
            <a:off x="-1" y="1701975"/>
            <a:ext cx="4909625" cy="4377272"/>
          </a:xfrm>
          <a:prstGeom prst="rect">
            <a:avLst/>
          </a:prstGeom>
          <a:noFill/>
          <a:ln>
            <a:noFill/>
          </a:ln>
        </p:spPr>
        <p:txBody>
          <a:bodyPr spcFirstLastPara="1" wrap="square" lIns="91425" tIns="45700" rIns="91425" bIns="45700" anchor="t" anchorCtr="0">
            <a:noAutofit/>
          </a:bodyPr>
          <a:lstStyle/>
          <a:p>
            <a:pPr lvl="0" indent="-361950">
              <a:lnSpc>
                <a:spcPct val="100000"/>
              </a:lnSpc>
              <a:buClr>
                <a:schemeClr val="dk1"/>
              </a:buClr>
              <a:buSzPts val="2100"/>
            </a:pPr>
            <a:r>
              <a:rPr lang="fr-FR" sz="2100" dirty="0">
                <a:solidFill>
                  <a:srgbClr val="3F3F3F"/>
                </a:solidFill>
                <a:latin typeface="Open Sans"/>
                <a:ea typeface="Open Sans"/>
                <a:cs typeface="Open Sans"/>
                <a:sym typeface="Open Sans"/>
              </a:rPr>
              <a:t>Disponible dans quatre formats de citation - AMA, MLA, APA et NLM, le format </a:t>
            </a:r>
            <a:r>
              <a:rPr lang="fr-FR" sz="2100" b="1" dirty="0">
                <a:solidFill>
                  <a:srgbClr val="3F3F3F"/>
                </a:solidFill>
                <a:latin typeface="Open Sans"/>
                <a:ea typeface="Open Sans"/>
                <a:cs typeface="Open Sans"/>
                <a:sym typeface="Open Sans"/>
              </a:rPr>
              <a:t>Cite</a:t>
            </a:r>
            <a:r>
              <a:rPr lang="fr-FR" sz="2100" dirty="0">
                <a:solidFill>
                  <a:srgbClr val="3F3F3F"/>
                </a:solidFill>
                <a:latin typeface="Open Sans"/>
                <a:ea typeface="Open Sans"/>
                <a:cs typeface="Open Sans"/>
                <a:sym typeface="Open Sans"/>
              </a:rPr>
              <a:t> crée des fichiers .txt à </a:t>
            </a:r>
            <a:r>
              <a:rPr lang="fr-FR" sz="2100" b="1" dirty="0">
                <a:solidFill>
                  <a:srgbClr val="3F3F3F"/>
                </a:solidFill>
                <a:latin typeface="Open Sans"/>
                <a:ea typeface="Open Sans"/>
                <a:cs typeface="Open Sans"/>
                <a:sym typeface="Open Sans"/>
              </a:rPr>
              <a:t>Copier</a:t>
            </a:r>
            <a:r>
              <a:rPr lang="fr-FR" sz="2100" dirty="0">
                <a:solidFill>
                  <a:srgbClr val="3F3F3F"/>
                </a:solidFill>
                <a:latin typeface="Open Sans"/>
                <a:ea typeface="Open Sans"/>
                <a:cs typeface="Open Sans"/>
                <a:sym typeface="Open Sans"/>
              </a:rPr>
              <a:t> ou des fichiers .</a:t>
            </a:r>
            <a:r>
              <a:rPr lang="fr-FR" sz="2100" dirty="0" err="1">
                <a:solidFill>
                  <a:srgbClr val="3F3F3F"/>
                </a:solidFill>
                <a:latin typeface="Open Sans"/>
                <a:ea typeface="Open Sans"/>
                <a:cs typeface="Open Sans"/>
                <a:sym typeface="Open Sans"/>
              </a:rPr>
              <a:t>nbib</a:t>
            </a:r>
            <a:r>
              <a:rPr lang="fr-FR" sz="2100" dirty="0">
                <a:solidFill>
                  <a:srgbClr val="3F3F3F"/>
                </a:solidFill>
                <a:latin typeface="Open Sans"/>
                <a:ea typeface="Open Sans"/>
                <a:cs typeface="Open Sans"/>
                <a:sym typeface="Open Sans"/>
              </a:rPr>
              <a:t> à </a:t>
            </a:r>
            <a:r>
              <a:rPr lang="fr-FR" sz="2100" b="1" dirty="0">
                <a:solidFill>
                  <a:srgbClr val="3F3F3F"/>
                </a:solidFill>
                <a:latin typeface="Open Sans"/>
                <a:ea typeface="Open Sans"/>
                <a:cs typeface="Open Sans"/>
                <a:sym typeface="Open Sans"/>
              </a:rPr>
              <a:t>Télécharger</a:t>
            </a:r>
            <a:r>
              <a:rPr lang="fr-FR" sz="2100" dirty="0">
                <a:solidFill>
                  <a:srgbClr val="3F3F3F"/>
                </a:solidFill>
                <a:latin typeface="Open Sans"/>
                <a:ea typeface="Open Sans"/>
                <a:cs typeface="Open Sans"/>
                <a:sym typeface="Open Sans"/>
              </a:rPr>
              <a:t>.</a:t>
            </a:r>
            <a:endParaRPr sz="2100" dirty="0">
              <a:solidFill>
                <a:srgbClr val="3F3F3F"/>
              </a:solidFill>
            </a:endParaRPr>
          </a:p>
          <a:p>
            <a:pPr lvl="0" indent="-361950">
              <a:lnSpc>
                <a:spcPct val="100000"/>
              </a:lnSpc>
              <a:spcBef>
                <a:spcPts val="2100"/>
              </a:spcBef>
              <a:buClr>
                <a:schemeClr val="dk1"/>
              </a:buClr>
              <a:buSzPts val="2100"/>
            </a:pPr>
            <a:r>
              <a:rPr lang="fr-FR" sz="2100" dirty="0">
                <a:solidFill>
                  <a:srgbClr val="3F3F3F"/>
                </a:solidFill>
                <a:latin typeface="Open Sans"/>
                <a:ea typeface="Open Sans"/>
                <a:cs typeface="Open Sans"/>
                <a:sym typeface="Open Sans"/>
              </a:rPr>
              <a:t> Ce format de fichier peut être utilisé par de nombreux logiciels de gestion des citations</a:t>
            </a:r>
            <a:r>
              <a:rPr lang="en-US" sz="2100" dirty="0">
                <a:solidFill>
                  <a:srgbClr val="3F3F3F"/>
                </a:solidFill>
                <a:latin typeface="Open Sans"/>
                <a:ea typeface="Open Sans"/>
                <a:cs typeface="Open Sans"/>
                <a:sym typeface="Open Sans"/>
              </a:rPr>
              <a:t>.</a:t>
            </a:r>
            <a:endParaRPr sz="2100" dirty="0">
              <a:solidFill>
                <a:srgbClr val="3F3F3F"/>
              </a:solidFill>
            </a:endParaRPr>
          </a:p>
          <a:p>
            <a:pPr lvl="0" indent="-361950">
              <a:lnSpc>
                <a:spcPct val="100000"/>
              </a:lnSpc>
              <a:buClr>
                <a:schemeClr val="dk1"/>
              </a:buClr>
              <a:buSzPts val="2100"/>
            </a:pPr>
            <a:r>
              <a:rPr lang="fr-FR" sz="2100" dirty="0">
                <a:solidFill>
                  <a:srgbClr val="3F3F3F"/>
                </a:solidFill>
                <a:latin typeface="Open Sans"/>
                <a:ea typeface="Open Sans"/>
                <a:cs typeface="Open Sans"/>
                <a:sym typeface="Open Sans"/>
              </a:rPr>
              <a:t>L'option </a:t>
            </a:r>
            <a:r>
              <a:rPr lang="fr-FR" sz="2100" b="1" dirty="0">
                <a:solidFill>
                  <a:srgbClr val="3F3F3F"/>
                </a:solidFill>
                <a:latin typeface="Open Sans"/>
                <a:ea typeface="Open Sans"/>
                <a:cs typeface="Open Sans"/>
                <a:sym typeface="Open Sans"/>
              </a:rPr>
              <a:t>Partager (Share)</a:t>
            </a:r>
            <a:r>
              <a:rPr lang="fr-FR" sz="2100" dirty="0">
                <a:solidFill>
                  <a:srgbClr val="3F3F3F"/>
                </a:solidFill>
                <a:latin typeface="Open Sans"/>
                <a:ea typeface="Open Sans"/>
                <a:cs typeface="Open Sans"/>
                <a:sym typeface="Open Sans"/>
              </a:rPr>
              <a:t>, permet aux utilisateurs de partager les citations sur Twitter, Facebook ou via </a:t>
            </a:r>
            <a:r>
              <a:rPr lang="en-US" sz="2100" b="1" dirty="0">
                <a:solidFill>
                  <a:srgbClr val="3F3F3F"/>
                </a:solidFill>
                <a:latin typeface="Open Sans"/>
                <a:ea typeface="Open Sans"/>
                <a:cs typeface="Open Sans"/>
                <a:sym typeface="Open Sans"/>
              </a:rPr>
              <a:t>”PERMALINK”</a:t>
            </a:r>
            <a:r>
              <a:rPr lang="en-US" sz="2100" dirty="0">
                <a:solidFill>
                  <a:srgbClr val="3F3F3F"/>
                </a:solidFill>
                <a:latin typeface="Open Sans"/>
                <a:ea typeface="Open Sans"/>
                <a:cs typeface="Open Sans"/>
                <a:sym typeface="Open Sans"/>
              </a:rPr>
              <a:t>.</a:t>
            </a:r>
            <a:endParaRPr sz="2100" dirty="0">
              <a:solidFill>
                <a:srgbClr val="3F3F3F"/>
              </a:solidFill>
              <a:latin typeface="Open Sans"/>
              <a:ea typeface="Open Sans"/>
              <a:cs typeface="Open Sans"/>
              <a:sym typeface="Open Sans"/>
            </a:endParaRPr>
          </a:p>
        </p:txBody>
      </p:sp>
      <p:pic>
        <p:nvPicPr>
          <p:cNvPr id="191" name="Google Shape;191;p41"/>
          <p:cNvPicPr preferRelativeResize="0"/>
          <p:nvPr/>
        </p:nvPicPr>
        <p:blipFill rotWithShape="1">
          <a:blip r:embed="rId3">
            <a:alphaModFix/>
          </a:blip>
          <a:srcRect/>
          <a:stretch/>
        </p:blipFill>
        <p:spPr>
          <a:xfrm>
            <a:off x="5343420" y="1707311"/>
            <a:ext cx="2239066" cy="2593348"/>
          </a:xfrm>
          <a:prstGeom prst="rect">
            <a:avLst/>
          </a:prstGeom>
          <a:noFill/>
          <a:ln w="9525" cap="flat" cmpd="sng">
            <a:solidFill>
              <a:srgbClr val="C7C7C7"/>
            </a:solidFill>
            <a:prstDash val="solid"/>
            <a:round/>
            <a:headEnd type="none" w="sm" len="sm"/>
            <a:tailEnd type="none" w="sm" len="sm"/>
          </a:ln>
        </p:spPr>
      </p:pic>
      <p:pic>
        <p:nvPicPr>
          <p:cNvPr id="192" name="Google Shape;192;p41"/>
          <p:cNvPicPr preferRelativeResize="0"/>
          <p:nvPr/>
        </p:nvPicPr>
        <p:blipFill rotWithShape="1">
          <a:blip r:embed="rId4">
            <a:alphaModFix/>
          </a:blip>
          <a:srcRect/>
          <a:stretch/>
        </p:blipFill>
        <p:spPr>
          <a:xfrm>
            <a:off x="8540429" y="1825366"/>
            <a:ext cx="2848373" cy="3010320"/>
          </a:xfrm>
          <a:prstGeom prst="rect">
            <a:avLst/>
          </a:prstGeom>
          <a:noFill/>
          <a:ln w="9525" cap="flat" cmpd="sng">
            <a:solidFill>
              <a:srgbClr val="C7C7C7"/>
            </a:solidFill>
            <a:prstDash val="solid"/>
            <a:round/>
            <a:headEnd type="none" w="sm" len="sm"/>
            <a:tailEnd type="none" w="sm" len="sm"/>
          </a:ln>
        </p:spPr>
      </p:pic>
      <p:pic>
        <p:nvPicPr>
          <p:cNvPr id="193" name="Google Shape;193;p41"/>
          <p:cNvPicPr preferRelativeResize="0"/>
          <p:nvPr/>
        </p:nvPicPr>
        <p:blipFill rotWithShape="1">
          <a:blip r:embed="rId5">
            <a:alphaModFix/>
          </a:blip>
          <a:srcRect/>
          <a:stretch/>
        </p:blipFill>
        <p:spPr>
          <a:xfrm>
            <a:off x="5246815" y="4361227"/>
            <a:ext cx="3077004" cy="724001"/>
          </a:xfrm>
          <a:prstGeom prst="rect">
            <a:avLst/>
          </a:prstGeom>
          <a:noFill/>
          <a:ln w="9525" cap="flat" cmpd="sng">
            <a:solidFill>
              <a:srgbClr val="C7C7C7"/>
            </a:solidFill>
            <a:prstDash val="solid"/>
            <a:round/>
            <a:headEnd type="none" w="sm" len="sm"/>
            <a:tailEnd type="none" w="sm" len="sm"/>
          </a:ln>
        </p:spPr>
      </p:pic>
      <p:sp>
        <p:nvSpPr>
          <p:cNvPr id="194" name="Google Shape;194;p41"/>
          <p:cNvSpPr/>
          <p:nvPr/>
        </p:nvSpPr>
        <p:spPr>
          <a:xfrm>
            <a:off x="7399606" y="2433711"/>
            <a:ext cx="1111348" cy="84406"/>
          </a:xfrm>
          <a:prstGeom prst="right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5" name="Google Shape;195;p41"/>
          <p:cNvSpPr/>
          <p:nvPr/>
        </p:nvSpPr>
        <p:spPr>
          <a:xfrm>
            <a:off x="6766560" y="4107766"/>
            <a:ext cx="84406" cy="520505"/>
          </a:xfrm>
          <a:prstGeom prst="down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6" name="Google Shape;196;p41"/>
          <p:cNvSpPr/>
          <p:nvPr/>
        </p:nvSpPr>
        <p:spPr>
          <a:xfrm>
            <a:off x="5570806" y="3334043"/>
            <a:ext cx="984739" cy="337625"/>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7" name="Google Shape;197;p41"/>
          <p:cNvSpPr/>
          <p:nvPr/>
        </p:nvSpPr>
        <p:spPr>
          <a:xfrm>
            <a:off x="6217920" y="2293034"/>
            <a:ext cx="703385" cy="281354"/>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46"/>
          <p:cNvSpPr txBox="1">
            <a:spLocks noGrp="1"/>
          </p:cNvSpPr>
          <p:nvPr>
            <p:ph type="title"/>
          </p:nvPr>
        </p:nvSpPr>
        <p:spPr>
          <a:xfrm>
            <a:off x="0" y="378812"/>
            <a:ext cx="7707086" cy="1080900"/>
          </a:xfrm>
          <a:prstGeom prst="rect">
            <a:avLst/>
          </a:prstGeom>
          <a:noFill/>
          <a:ln>
            <a:noFill/>
          </a:ln>
        </p:spPr>
        <p:txBody>
          <a:bodyPr spcFirstLastPara="1" wrap="square" lIns="91425" tIns="45700" rIns="91425" bIns="45700" anchor="ctr" anchorCtr="0">
            <a:noAutofit/>
          </a:bodyPr>
          <a:lstStyle/>
          <a:p>
            <a:pPr lvl="0"/>
            <a:r>
              <a:rPr lang="fr-FR" sz="3200" dirty="0">
                <a:solidFill>
                  <a:srgbClr val="586F7C"/>
                </a:solidFill>
                <a:latin typeface="Open Sans"/>
                <a:ea typeface="Open Sans"/>
                <a:cs typeface="Open Sans"/>
                <a:sym typeface="Open Sans"/>
              </a:rPr>
              <a:t>Options Enregistrer, Email, Envoyer à(sous la boîte de recherche)</a:t>
            </a:r>
            <a:endParaRPr sz="3200" dirty="0">
              <a:solidFill>
                <a:srgbClr val="586F7C"/>
              </a:solidFill>
              <a:latin typeface="Open Sans"/>
              <a:ea typeface="Open Sans"/>
              <a:cs typeface="Open Sans"/>
              <a:sym typeface="Open Sans"/>
            </a:endParaRPr>
          </a:p>
        </p:txBody>
      </p:sp>
      <p:sp>
        <p:nvSpPr>
          <p:cNvPr id="204" name="Google Shape;204;p46"/>
          <p:cNvSpPr txBox="1">
            <a:spLocks noGrp="1"/>
          </p:cNvSpPr>
          <p:nvPr>
            <p:ph type="body" idx="1"/>
          </p:nvPr>
        </p:nvSpPr>
        <p:spPr>
          <a:xfrm>
            <a:off x="0" y="1587005"/>
            <a:ext cx="5375843" cy="4863900"/>
          </a:xfrm>
          <a:prstGeom prst="rect">
            <a:avLst/>
          </a:prstGeom>
          <a:noFill/>
          <a:ln>
            <a:noFill/>
          </a:ln>
        </p:spPr>
        <p:txBody>
          <a:bodyPr spcFirstLastPara="1" wrap="square" lIns="91425" tIns="45700" rIns="91425" bIns="45700" anchor="t" anchorCtr="0">
            <a:noAutofit/>
          </a:bodyPr>
          <a:lstStyle/>
          <a:p>
            <a:pPr lvl="0">
              <a:lnSpc>
                <a:spcPct val="100000"/>
              </a:lnSpc>
              <a:buClr>
                <a:schemeClr val="dk1"/>
              </a:buClr>
            </a:pPr>
            <a:r>
              <a:rPr lang="fr-FR" sz="2200" dirty="0">
                <a:solidFill>
                  <a:srgbClr val="3F3F3F"/>
                </a:solidFill>
                <a:latin typeface="Open Sans"/>
                <a:ea typeface="Open Sans"/>
                <a:cs typeface="Open Sans"/>
                <a:sym typeface="Open Sans"/>
              </a:rPr>
              <a:t>L'option </a:t>
            </a:r>
            <a:r>
              <a:rPr lang="fr-FR" sz="2200" b="1" dirty="0">
                <a:solidFill>
                  <a:srgbClr val="3F3F3F"/>
                </a:solidFill>
                <a:latin typeface="Open Sans"/>
                <a:ea typeface="Open Sans"/>
                <a:cs typeface="Open Sans"/>
                <a:sym typeface="Open Sans"/>
              </a:rPr>
              <a:t>Enregistrer</a:t>
            </a:r>
            <a:r>
              <a:rPr lang="fr-FR" sz="2200" dirty="0">
                <a:solidFill>
                  <a:srgbClr val="3F3F3F"/>
                </a:solidFill>
                <a:latin typeface="Open Sans"/>
                <a:ea typeface="Open Sans"/>
                <a:cs typeface="Open Sans"/>
                <a:sym typeface="Open Sans"/>
              </a:rPr>
              <a:t> enregistre les citations vérifiées dans un fichier .txt </a:t>
            </a:r>
          </a:p>
          <a:p>
            <a:pPr lvl="0">
              <a:lnSpc>
                <a:spcPct val="100000"/>
              </a:lnSpc>
              <a:buClr>
                <a:schemeClr val="dk1"/>
              </a:buClr>
            </a:pPr>
            <a:r>
              <a:rPr lang="fr-FR" sz="2200" dirty="0">
                <a:solidFill>
                  <a:srgbClr val="3F3F3F"/>
                </a:solidFill>
                <a:latin typeface="Open Sans"/>
                <a:ea typeface="Open Sans"/>
                <a:cs typeface="Open Sans"/>
                <a:sym typeface="Open Sans"/>
              </a:rPr>
              <a:t>L'option </a:t>
            </a:r>
            <a:r>
              <a:rPr lang="fr-FR" sz="2200" b="1" dirty="0">
                <a:solidFill>
                  <a:srgbClr val="3F3F3F"/>
                </a:solidFill>
                <a:latin typeface="Open Sans"/>
                <a:ea typeface="Open Sans"/>
                <a:cs typeface="Open Sans"/>
                <a:sym typeface="Open Sans"/>
              </a:rPr>
              <a:t>Send to Clipboard </a:t>
            </a:r>
            <a:r>
              <a:rPr lang="fr-FR" sz="2200" dirty="0">
                <a:solidFill>
                  <a:srgbClr val="3F3F3F"/>
                </a:solidFill>
                <a:latin typeface="Open Sans"/>
                <a:ea typeface="Open Sans"/>
                <a:cs typeface="Open Sans"/>
                <a:sym typeface="Open Sans"/>
              </a:rPr>
              <a:t>(Envoyer au presse-papiers) enregistre la ou les citations dans une fonction PubMed.  Le lien vers le presse-papiers se trouve sous la boîte de recherche PubMed.</a:t>
            </a:r>
            <a:endParaRPr lang="fr-FR" sz="2200" dirty="0">
              <a:solidFill>
                <a:srgbClr val="3F3F3F"/>
              </a:solidFill>
            </a:endParaRPr>
          </a:p>
          <a:p>
            <a:pPr lvl="0">
              <a:lnSpc>
                <a:spcPct val="100000"/>
              </a:lnSpc>
              <a:buClr>
                <a:schemeClr val="dk1"/>
              </a:buClr>
            </a:pPr>
            <a:r>
              <a:rPr lang="fr-FR" sz="2200" dirty="0">
                <a:solidFill>
                  <a:srgbClr val="3F3F3F"/>
                </a:solidFill>
                <a:latin typeface="Open Sans"/>
                <a:ea typeface="Open Sans"/>
                <a:cs typeface="Open Sans"/>
                <a:sym typeface="Open Sans"/>
              </a:rPr>
              <a:t>L'option </a:t>
            </a:r>
            <a:r>
              <a:rPr lang="fr-FR" sz="2200" b="1" dirty="0">
                <a:solidFill>
                  <a:srgbClr val="3F3F3F"/>
                </a:solidFill>
                <a:latin typeface="Open Sans"/>
                <a:ea typeface="Open Sans"/>
                <a:cs typeface="Open Sans"/>
                <a:sym typeface="Open Sans"/>
              </a:rPr>
              <a:t>Send to Citation manager </a:t>
            </a:r>
            <a:r>
              <a:rPr lang="fr-FR" sz="2200" dirty="0">
                <a:solidFill>
                  <a:srgbClr val="3F3F3F"/>
                </a:solidFill>
                <a:latin typeface="Open Sans"/>
                <a:ea typeface="Open Sans"/>
                <a:cs typeface="Open Sans"/>
                <a:sym typeface="Open Sans"/>
              </a:rPr>
              <a:t>crée un fichier .nbib pour diverses options logicielles. </a:t>
            </a:r>
          </a:p>
          <a:p>
            <a:pPr lvl="0">
              <a:lnSpc>
                <a:spcPct val="100000"/>
              </a:lnSpc>
              <a:buClr>
                <a:schemeClr val="dk1"/>
              </a:buClr>
            </a:pPr>
            <a:r>
              <a:rPr lang="fr-FR" sz="2200" dirty="0">
                <a:solidFill>
                  <a:srgbClr val="3F3F3F"/>
                </a:solidFill>
                <a:latin typeface="Open Sans"/>
                <a:ea typeface="Open Sans"/>
                <a:cs typeface="Open Sans"/>
                <a:sym typeface="Open Sans"/>
              </a:rPr>
              <a:t>La fonction </a:t>
            </a:r>
            <a:r>
              <a:rPr lang="fr-FR" sz="2200" b="1" dirty="0">
                <a:solidFill>
                  <a:srgbClr val="3F3F3F"/>
                </a:solidFill>
                <a:latin typeface="Open Sans"/>
                <a:ea typeface="Open Sans"/>
                <a:cs typeface="Open Sans"/>
                <a:sym typeface="Open Sans"/>
              </a:rPr>
              <a:t>Email</a:t>
            </a:r>
            <a:r>
              <a:rPr lang="fr-FR" sz="2200" dirty="0">
                <a:solidFill>
                  <a:srgbClr val="3F3F3F"/>
                </a:solidFill>
                <a:latin typeface="Open Sans"/>
                <a:ea typeface="Open Sans"/>
                <a:cs typeface="Open Sans"/>
                <a:sym typeface="Open Sans"/>
              </a:rPr>
              <a:t> ne fonctionne pas via Hinari/PubMed.</a:t>
            </a:r>
            <a:endParaRPr lang="fr-FR" sz="2200" b="1" dirty="0">
              <a:solidFill>
                <a:srgbClr val="3F3F3F"/>
              </a:solidFill>
              <a:latin typeface="Open Sans"/>
              <a:ea typeface="Open Sans"/>
              <a:cs typeface="Open Sans"/>
              <a:sym typeface="Open Sans"/>
            </a:endParaRPr>
          </a:p>
        </p:txBody>
      </p:sp>
      <p:pic>
        <p:nvPicPr>
          <p:cNvPr id="205" name="Google Shape;205;p46"/>
          <p:cNvPicPr preferRelativeResize="0"/>
          <p:nvPr/>
        </p:nvPicPr>
        <p:blipFill rotWithShape="1">
          <a:blip r:embed="rId3">
            <a:alphaModFix/>
          </a:blip>
          <a:srcRect/>
          <a:stretch/>
        </p:blipFill>
        <p:spPr>
          <a:xfrm>
            <a:off x="5282325" y="1748562"/>
            <a:ext cx="6731450" cy="509348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47"/>
          <p:cNvSpPr txBox="1">
            <a:spLocks noGrp="1"/>
          </p:cNvSpPr>
          <p:nvPr>
            <p:ph type="title"/>
          </p:nvPr>
        </p:nvSpPr>
        <p:spPr>
          <a:xfrm>
            <a:off x="0" y="378812"/>
            <a:ext cx="7707086"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US" sz="3600" dirty="0">
                <a:solidFill>
                  <a:srgbClr val="586F7C"/>
                </a:solidFill>
                <a:latin typeface="Open Sans"/>
                <a:ea typeface="Open Sans"/>
                <a:cs typeface="Open Sans"/>
                <a:sym typeface="Open Sans"/>
              </a:rPr>
              <a:t>Options Recherche </a:t>
            </a:r>
            <a:r>
              <a:rPr lang="en-US" sz="3600" dirty="0" err="1">
                <a:solidFill>
                  <a:srgbClr val="586F7C"/>
                </a:solidFill>
                <a:latin typeface="Open Sans"/>
                <a:ea typeface="Open Sans"/>
                <a:cs typeface="Open Sans"/>
                <a:sym typeface="Open Sans"/>
              </a:rPr>
              <a:t>avancée</a:t>
            </a:r>
            <a:endParaRPr sz="3600" dirty="0">
              <a:latin typeface="Open Sans"/>
              <a:ea typeface="Open Sans"/>
              <a:cs typeface="Open Sans"/>
              <a:sym typeface="Open Sans"/>
            </a:endParaRPr>
          </a:p>
        </p:txBody>
      </p:sp>
      <p:sp>
        <p:nvSpPr>
          <p:cNvPr id="212" name="Google Shape;212;p47"/>
          <p:cNvSpPr txBox="1">
            <a:spLocks noGrp="1"/>
          </p:cNvSpPr>
          <p:nvPr>
            <p:ph type="body" idx="1"/>
          </p:nvPr>
        </p:nvSpPr>
        <p:spPr>
          <a:xfrm>
            <a:off x="1997374" y="2138401"/>
            <a:ext cx="8388900" cy="1834273"/>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1000"/>
              </a:spcBef>
              <a:spcAft>
                <a:spcPts val="0"/>
              </a:spcAft>
              <a:buSzPts val="2400"/>
              <a:buNone/>
            </a:pPr>
            <a:r>
              <a:rPr lang="en-US" dirty="0" err="1">
                <a:solidFill>
                  <a:schemeClr val="tx1">
                    <a:lumMod val="75000"/>
                    <a:lumOff val="25000"/>
                  </a:schemeClr>
                </a:solidFill>
                <a:latin typeface="Open Sans"/>
                <a:ea typeface="Open Sans"/>
                <a:cs typeface="Open Sans"/>
                <a:sym typeface="Open Sans"/>
              </a:rPr>
              <a:t>Cliquez</a:t>
            </a:r>
            <a:r>
              <a:rPr lang="en-US" dirty="0">
                <a:solidFill>
                  <a:schemeClr val="tx1">
                    <a:lumMod val="75000"/>
                    <a:lumOff val="25000"/>
                  </a:schemeClr>
                </a:solidFill>
                <a:latin typeface="Open Sans"/>
                <a:ea typeface="Open Sans"/>
                <a:cs typeface="Open Sans"/>
                <a:sym typeface="Open Sans"/>
              </a:rPr>
              <a:t> sur recherche </a:t>
            </a:r>
            <a:r>
              <a:rPr lang="en-US" dirty="0" err="1">
                <a:solidFill>
                  <a:schemeClr val="tx1">
                    <a:lumMod val="75000"/>
                    <a:lumOff val="25000"/>
                  </a:schemeClr>
                </a:solidFill>
                <a:latin typeface="Open Sans"/>
                <a:ea typeface="Open Sans"/>
                <a:cs typeface="Open Sans"/>
                <a:sym typeface="Open Sans"/>
              </a:rPr>
              <a:t>Avancée</a:t>
            </a:r>
            <a:r>
              <a:rPr lang="en-US" dirty="0">
                <a:solidFill>
                  <a:schemeClr val="tx1">
                    <a:lumMod val="75000"/>
                    <a:lumOff val="25000"/>
                  </a:schemeClr>
                </a:solidFill>
                <a:latin typeface="Open Sans"/>
                <a:ea typeface="Open Sans"/>
                <a:cs typeface="Open Sans"/>
                <a:sym typeface="Open Sans"/>
              </a:rPr>
              <a:t> “</a:t>
            </a:r>
            <a:r>
              <a:rPr lang="en-US" b="1" dirty="0">
                <a:solidFill>
                  <a:schemeClr val="tx1">
                    <a:lumMod val="75000"/>
                    <a:lumOff val="25000"/>
                  </a:schemeClr>
                </a:solidFill>
                <a:latin typeface="Open Sans"/>
                <a:ea typeface="Open Sans"/>
                <a:cs typeface="Open Sans"/>
                <a:sym typeface="Open Sans"/>
              </a:rPr>
              <a:t>Advanced”</a:t>
            </a:r>
            <a:r>
              <a:rPr lang="en-US" dirty="0">
                <a:solidFill>
                  <a:schemeClr val="tx1">
                    <a:lumMod val="75000"/>
                    <a:lumOff val="25000"/>
                  </a:schemeClr>
                </a:solidFill>
                <a:latin typeface="Open Sans"/>
                <a:ea typeface="Open Sans"/>
                <a:cs typeface="Open Sans"/>
                <a:sym typeface="Open Sans"/>
              </a:rPr>
              <a:t>.  </a:t>
            </a:r>
            <a:endParaRPr sz="2000" dirty="0">
              <a:solidFill>
                <a:schemeClr val="tx1">
                  <a:lumMod val="75000"/>
                  <a:lumOff val="25000"/>
                </a:schemeClr>
              </a:solidFill>
              <a:latin typeface="Open Sans"/>
              <a:ea typeface="Open Sans"/>
              <a:cs typeface="Open Sans"/>
              <a:sym typeface="Open Sans"/>
            </a:endParaRPr>
          </a:p>
        </p:txBody>
      </p:sp>
      <p:pic>
        <p:nvPicPr>
          <p:cNvPr id="213" name="Google Shape;213;p47"/>
          <p:cNvPicPr preferRelativeResize="0"/>
          <p:nvPr/>
        </p:nvPicPr>
        <p:blipFill rotWithShape="1">
          <a:blip r:embed="rId3">
            <a:alphaModFix/>
          </a:blip>
          <a:srcRect/>
          <a:stretch/>
        </p:blipFill>
        <p:spPr>
          <a:xfrm>
            <a:off x="331304" y="3391092"/>
            <a:ext cx="11529392" cy="1096012"/>
          </a:xfrm>
          <a:prstGeom prst="rect">
            <a:avLst/>
          </a:prstGeom>
          <a:noFill/>
          <a:ln>
            <a:noFill/>
          </a:ln>
        </p:spPr>
      </p:pic>
      <p:sp>
        <p:nvSpPr>
          <p:cNvPr id="214" name="Google Shape;214;p47"/>
          <p:cNvSpPr/>
          <p:nvPr/>
        </p:nvSpPr>
        <p:spPr>
          <a:xfrm>
            <a:off x="3320379" y="4069782"/>
            <a:ext cx="1066327" cy="399849"/>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8"/>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p>
            <a:pPr lvl="0"/>
            <a:r>
              <a:rPr lang="en-US" sz="3600" dirty="0">
                <a:solidFill>
                  <a:srgbClr val="586F7C"/>
                </a:solidFill>
                <a:latin typeface="Open Sans"/>
                <a:ea typeface="Open Sans"/>
                <a:cs typeface="Open Sans"/>
                <a:sym typeface="Open Sans"/>
              </a:rPr>
              <a:t>Options Recherche </a:t>
            </a:r>
            <a:r>
              <a:rPr lang="en-US" sz="3600" dirty="0" err="1">
                <a:solidFill>
                  <a:srgbClr val="586F7C"/>
                </a:solidFill>
                <a:latin typeface="Open Sans"/>
                <a:ea typeface="Open Sans"/>
                <a:cs typeface="Open Sans"/>
                <a:sym typeface="Open Sans"/>
              </a:rPr>
              <a:t>avancée</a:t>
            </a:r>
            <a:endParaRPr sz="3600" dirty="0"/>
          </a:p>
        </p:txBody>
      </p:sp>
      <p:sp>
        <p:nvSpPr>
          <p:cNvPr id="221" name="Google Shape;221;p48"/>
          <p:cNvSpPr txBox="1">
            <a:spLocks noGrp="1"/>
          </p:cNvSpPr>
          <p:nvPr>
            <p:ph type="body" idx="1"/>
          </p:nvPr>
        </p:nvSpPr>
        <p:spPr>
          <a:xfrm>
            <a:off x="-114301" y="1515044"/>
            <a:ext cx="5694219" cy="4553700"/>
          </a:xfrm>
          <a:prstGeom prst="rect">
            <a:avLst/>
          </a:prstGeom>
          <a:noFill/>
          <a:ln>
            <a:noFill/>
          </a:ln>
        </p:spPr>
        <p:txBody>
          <a:bodyPr spcFirstLastPara="1" wrap="square" lIns="91425" tIns="45700" rIns="91425" bIns="45700" anchor="t" anchorCtr="0">
            <a:noAutofit/>
          </a:bodyPr>
          <a:lstStyle/>
          <a:p>
            <a:pPr lvl="0" indent="-374650">
              <a:lnSpc>
                <a:spcPct val="100000"/>
              </a:lnSpc>
              <a:buClr>
                <a:schemeClr val="dk1"/>
              </a:buClr>
              <a:buSzPts val="2300"/>
              <a:buChar char="•"/>
            </a:pPr>
            <a:r>
              <a:rPr lang="fr-FR" sz="2200" dirty="0">
                <a:solidFill>
                  <a:srgbClr val="3F3F3F"/>
                </a:solidFill>
                <a:latin typeface="Open Sans"/>
                <a:ea typeface="Open Sans"/>
                <a:cs typeface="Open Sans"/>
                <a:sym typeface="Open Sans"/>
              </a:rPr>
              <a:t>La </a:t>
            </a:r>
            <a:r>
              <a:rPr lang="fr-FR" sz="2200" b="1" dirty="0">
                <a:solidFill>
                  <a:srgbClr val="3F3F3F"/>
                </a:solidFill>
                <a:latin typeface="Open Sans"/>
                <a:ea typeface="Open Sans"/>
                <a:cs typeface="Open Sans"/>
                <a:sym typeface="Open Sans"/>
              </a:rPr>
              <a:t>liste Historique et détails de la recherche</a:t>
            </a:r>
            <a:r>
              <a:rPr lang="fr-FR" sz="2200" dirty="0">
                <a:solidFill>
                  <a:srgbClr val="3F3F3F"/>
                </a:solidFill>
                <a:latin typeface="Open Sans"/>
                <a:ea typeface="Open Sans"/>
                <a:cs typeface="Open Sans"/>
                <a:sym typeface="Open Sans"/>
              </a:rPr>
              <a:t> (ci-dessous) montre toutes les recherches qui ont été effectuées.</a:t>
            </a:r>
            <a:endParaRPr sz="2200" b="1" dirty="0">
              <a:solidFill>
                <a:srgbClr val="3F3F3F"/>
              </a:solidFill>
              <a:latin typeface="Open Sans"/>
              <a:ea typeface="Open Sans"/>
              <a:cs typeface="Open Sans"/>
              <a:sym typeface="Open Sans"/>
            </a:endParaRPr>
          </a:p>
          <a:p>
            <a:pPr lvl="0" indent="-374650">
              <a:lnSpc>
                <a:spcPct val="100000"/>
              </a:lnSpc>
              <a:buClr>
                <a:schemeClr val="dk1"/>
              </a:buClr>
              <a:buSzPts val="2300"/>
              <a:buFont typeface="Arial"/>
              <a:buChar char="•"/>
            </a:pPr>
            <a:r>
              <a:rPr lang="fr-FR" sz="2200" b="1" dirty="0">
                <a:solidFill>
                  <a:srgbClr val="3F3F3F"/>
                </a:solidFill>
                <a:latin typeface="Open Sans"/>
                <a:ea typeface="Open Sans"/>
                <a:cs typeface="Open Sans"/>
                <a:sym typeface="Open Sans"/>
              </a:rPr>
              <a:t>Actions/Ajout de requête </a:t>
            </a:r>
            <a:r>
              <a:rPr lang="fr-FR" sz="2200" dirty="0">
                <a:solidFill>
                  <a:srgbClr val="3F3F3F"/>
                </a:solidFill>
                <a:latin typeface="Open Sans"/>
                <a:ea typeface="Open Sans"/>
                <a:cs typeface="Open Sans"/>
                <a:sym typeface="Open Sans"/>
              </a:rPr>
              <a:t>permet aux utilisateurs d'identifier et d'ajouter des recherches précédentes à la </a:t>
            </a:r>
            <a:r>
              <a:rPr lang="fr-FR" sz="2200" b="1" dirty="0">
                <a:solidFill>
                  <a:srgbClr val="3F3F3F"/>
                </a:solidFill>
                <a:latin typeface="Open Sans"/>
                <a:ea typeface="Open Sans"/>
                <a:cs typeface="Open Sans"/>
                <a:sym typeface="Open Sans"/>
              </a:rPr>
              <a:t>boîte de requête </a:t>
            </a:r>
            <a:r>
              <a:rPr lang="fr-FR" sz="2200" dirty="0">
                <a:solidFill>
                  <a:srgbClr val="3F3F3F"/>
                </a:solidFill>
                <a:latin typeface="Open Sans"/>
                <a:ea typeface="Open Sans"/>
                <a:cs typeface="Open Sans"/>
                <a:sym typeface="Open Sans"/>
              </a:rPr>
              <a:t>(ci-dessus) et de créer une nouvelle recherche.</a:t>
            </a:r>
            <a:endParaRPr sz="2200" dirty="0">
              <a:solidFill>
                <a:srgbClr val="3F3F3F"/>
              </a:solidFill>
              <a:latin typeface="Open Sans"/>
              <a:ea typeface="Open Sans"/>
              <a:cs typeface="Open Sans"/>
              <a:sym typeface="Open Sans"/>
            </a:endParaRPr>
          </a:p>
          <a:p>
            <a:pPr lvl="0" indent="-374650">
              <a:lnSpc>
                <a:spcPct val="100000"/>
              </a:lnSpc>
              <a:buClr>
                <a:schemeClr val="dk1"/>
              </a:buClr>
              <a:buSzPts val="2300"/>
              <a:buFont typeface="Open Sans"/>
              <a:buChar char="•"/>
            </a:pPr>
            <a:r>
              <a:rPr lang="fr-FR" sz="2200" dirty="0">
                <a:solidFill>
                  <a:srgbClr val="3F3F3F"/>
                </a:solidFill>
                <a:latin typeface="Open Sans"/>
                <a:ea typeface="Open Sans"/>
                <a:cs typeface="Open Sans"/>
                <a:sym typeface="Open Sans"/>
              </a:rPr>
              <a:t>Exemple - L'historique #1 </a:t>
            </a:r>
            <a:r>
              <a:rPr lang="fr-FR" sz="2200" b="1" dirty="0">
                <a:solidFill>
                  <a:srgbClr val="3F3F3F"/>
                </a:solidFill>
                <a:latin typeface="Open Sans"/>
                <a:ea typeface="Open Sans"/>
                <a:cs typeface="Open Sans"/>
                <a:sym typeface="Open Sans"/>
              </a:rPr>
              <a:t>rougeole pays en développement </a:t>
            </a:r>
            <a:r>
              <a:rPr lang="fr-FR" sz="2200" dirty="0">
                <a:solidFill>
                  <a:srgbClr val="3F3F3F"/>
                </a:solidFill>
                <a:latin typeface="Open Sans"/>
                <a:ea typeface="Open Sans"/>
                <a:cs typeface="Open Sans"/>
                <a:sym typeface="Open Sans"/>
              </a:rPr>
              <a:t>et </a:t>
            </a:r>
            <a:r>
              <a:rPr lang="fr-FR" sz="2200" b="1" dirty="0">
                <a:solidFill>
                  <a:srgbClr val="3F3F3F"/>
                </a:solidFill>
                <a:latin typeface="Open Sans"/>
                <a:ea typeface="Open Sans"/>
                <a:cs typeface="Open Sans"/>
                <a:sym typeface="Open Sans"/>
              </a:rPr>
              <a:t>vaccins</a:t>
            </a:r>
            <a:r>
              <a:rPr lang="fr-FR" sz="2200" dirty="0">
                <a:solidFill>
                  <a:srgbClr val="3F3F3F"/>
                </a:solidFill>
                <a:latin typeface="Open Sans"/>
                <a:ea typeface="Open Sans"/>
                <a:cs typeface="Open Sans"/>
                <a:sym typeface="Open Sans"/>
              </a:rPr>
              <a:t> sont combinés dans une nouvelle </a:t>
            </a:r>
            <a:r>
              <a:rPr lang="fr-FR" sz="2200" b="1" dirty="0">
                <a:solidFill>
                  <a:srgbClr val="3F3F3F"/>
                </a:solidFill>
                <a:latin typeface="Open Sans"/>
                <a:ea typeface="Open Sans"/>
                <a:cs typeface="Open Sans"/>
                <a:sym typeface="Open Sans"/>
              </a:rPr>
              <a:t>Recherche</a:t>
            </a:r>
            <a:r>
              <a:rPr lang="fr-FR" sz="2200" dirty="0">
                <a:solidFill>
                  <a:srgbClr val="3F3F3F"/>
                </a:solidFill>
                <a:latin typeface="Open Sans"/>
                <a:ea typeface="Open Sans"/>
                <a:cs typeface="Open Sans"/>
                <a:sym typeface="Open Sans"/>
              </a:rPr>
              <a:t>.</a:t>
            </a:r>
            <a:endParaRPr sz="2200" dirty="0">
              <a:solidFill>
                <a:srgbClr val="3F3F3F"/>
              </a:solidFill>
              <a:latin typeface="Open Sans"/>
              <a:ea typeface="Open Sans"/>
              <a:cs typeface="Open Sans"/>
              <a:sym typeface="Open Sans"/>
            </a:endParaRPr>
          </a:p>
        </p:txBody>
      </p:sp>
      <p:pic>
        <p:nvPicPr>
          <p:cNvPr id="222" name="Google Shape;222;p48"/>
          <p:cNvPicPr preferRelativeResize="0"/>
          <p:nvPr/>
        </p:nvPicPr>
        <p:blipFill rotWithShape="1">
          <a:blip r:embed="rId3">
            <a:alphaModFix/>
          </a:blip>
          <a:srcRect/>
          <a:stretch/>
        </p:blipFill>
        <p:spPr>
          <a:xfrm>
            <a:off x="5465618" y="1863350"/>
            <a:ext cx="6602292" cy="48821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49"/>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p>
            <a:pPr lvl="0">
              <a:buClr>
                <a:schemeClr val="dk1"/>
              </a:buClr>
            </a:pPr>
            <a:r>
              <a:rPr lang="en-US" sz="3600" dirty="0">
                <a:solidFill>
                  <a:srgbClr val="586F7C"/>
                </a:solidFill>
                <a:latin typeface="Open Sans"/>
                <a:ea typeface="Open Sans"/>
                <a:cs typeface="Open Sans"/>
                <a:sym typeface="Open Sans"/>
              </a:rPr>
              <a:t>Options Recherche </a:t>
            </a:r>
            <a:r>
              <a:rPr lang="en-US" sz="3600" dirty="0" err="1">
                <a:solidFill>
                  <a:srgbClr val="586F7C"/>
                </a:solidFill>
                <a:latin typeface="Open Sans"/>
                <a:ea typeface="Open Sans"/>
                <a:cs typeface="Open Sans"/>
                <a:sym typeface="Open Sans"/>
              </a:rPr>
              <a:t>avancée</a:t>
            </a:r>
            <a:endParaRPr sz="3600" dirty="0"/>
          </a:p>
        </p:txBody>
      </p:sp>
      <p:sp>
        <p:nvSpPr>
          <p:cNvPr id="229" name="Google Shape;229;p49"/>
          <p:cNvSpPr txBox="1">
            <a:spLocks noGrp="1"/>
          </p:cNvSpPr>
          <p:nvPr>
            <p:ph type="body" idx="1"/>
          </p:nvPr>
        </p:nvSpPr>
        <p:spPr>
          <a:xfrm>
            <a:off x="-88616" y="1489463"/>
            <a:ext cx="4837261" cy="4553700"/>
          </a:xfrm>
          <a:prstGeom prst="rect">
            <a:avLst/>
          </a:prstGeom>
          <a:noFill/>
          <a:ln>
            <a:noFill/>
          </a:ln>
        </p:spPr>
        <p:txBody>
          <a:bodyPr spcFirstLastPara="1" wrap="square" lIns="91425" tIns="45700" rIns="91425" bIns="45700" anchor="t" anchorCtr="0">
            <a:noAutofit/>
          </a:bodyPr>
          <a:lstStyle/>
          <a:p>
            <a:pPr lvl="0" indent="0">
              <a:lnSpc>
                <a:spcPct val="100000"/>
              </a:lnSpc>
              <a:buNone/>
            </a:pPr>
            <a:r>
              <a:rPr lang="en-US" sz="2300" dirty="0" err="1">
                <a:solidFill>
                  <a:srgbClr val="3F3F3F"/>
                </a:solidFill>
                <a:latin typeface="Open Sans"/>
                <a:ea typeface="Open Sans"/>
                <a:cs typeface="Open Sans"/>
                <a:sym typeface="Open Sans"/>
              </a:rPr>
              <a:t>Autres</a:t>
            </a:r>
            <a:r>
              <a:rPr lang="en-US" sz="2300" dirty="0">
                <a:solidFill>
                  <a:srgbClr val="3F3F3F"/>
                </a:solidFill>
                <a:latin typeface="Open Sans"/>
                <a:ea typeface="Open Sans"/>
                <a:cs typeface="Open Sans"/>
                <a:sym typeface="Open Sans"/>
              </a:rPr>
              <a:t> </a:t>
            </a:r>
            <a:r>
              <a:rPr lang="en-US" sz="2300" dirty="0" err="1">
                <a:solidFill>
                  <a:srgbClr val="3F3F3F"/>
                </a:solidFill>
                <a:latin typeface="Open Sans"/>
                <a:ea typeface="Open Sans"/>
                <a:cs typeface="Open Sans"/>
                <a:sym typeface="Open Sans"/>
              </a:rPr>
              <a:t>caractéristiques</a:t>
            </a:r>
            <a:r>
              <a:rPr lang="en-US" sz="2300" dirty="0">
                <a:solidFill>
                  <a:srgbClr val="3F3F3F"/>
                </a:solidFill>
                <a:latin typeface="Open Sans"/>
                <a:ea typeface="Open Sans"/>
                <a:cs typeface="Open Sans"/>
                <a:sym typeface="Open Sans"/>
              </a:rPr>
              <a:t>:</a:t>
            </a:r>
            <a:endParaRPr sz="2300" dirty="0">
              <a:solidFill>
                <a:srgbClr val="3F3F3F"/>
              </a:solidFill>
              <a:latin typeface="Open Sans"/>
              <a:ea typeface="Open Sans"/>
              <a:cs typeface="Open Sans"/>
              <a:sym typeface="Open Sans"/>
            </a:endParaRPr>
          </a:p>
          <a:p>
            <a:pPr lvl="0" indent="-374650">
              <a:lnSpc>
                <a:spcPct val="100000"/>
              </a:lnSpc>
              <a:buClr>
                <a:schemeClr val="dk1"/>
              </a:buClr>
              <a:buSzPts val="2300"/>
              <a:buChar char="•"/>
            </a:pPr>
            <a:r>
              <a:rPr lang="fr-FR" sz="2300" dirty="0">
                <a:solidFill>
                  <a:srgbClr val="3F3F3F"/>
                </a:solidFill>
                <a:latin typeface="Open Sans"/>
                <a:ea typeface="Open Sans"/>
                <a:cs typeface="Open Sans"/>
                <a:sym typeface="Open Sans"/>
              </a:rPr>
              <a:t>Le menu déroulant « </a:t>
            </a:r>
            <a:r>
              <a:rPr lang="fr-FR" sz="2300" b="1" dirty="0">
                <a:solidFill>
                  <a:srgbClr val="3F3F3F"/>
                </a:solidFill>
                <a:latin typeface="Open Sans"/>
                <a:ea typeface="Open Sans"/>
                <a:cs typeface="Open Sans"/>
                <a:sym typeface="Open Sans"/>
              </a:rPr>
              <a:t>All Fields » </a:t>
            </a:r>
            <a:r>
              <a:rPr lang="fr-FR" sz="2300" dirty="0">
                <a:solidFill>
                  <a:srgbClr val="3F3F3F"/>
                </a:solidFill>
                <a:latin typeface="Open Sans"/>
                <a:ea typeface="Open Sans"/>
                <a:cs typeface="Open Sans"/>
                <a:sym typeface="Open Sans"/>
              </a:rPr>
              <a:t>permet d'effectuer une recherche dans un champ spécifique tel que </a:t>
            </a:r>
            <a:r>
              <a:rPr lang="en-US" sz="2300" b="1" dirty="0" err="1">
                <a:solidFill>
                  <a:srgbClr val="3F3F3F"/>
                </a:solidFill>
                <a:latin typeface="Open Sans"/>
                <a:ea typeface="Open Sans"/>
                <a:cs typeface="Open Sans"/>
                <a:sym typeface="Open Sans"/>
              </a:rPr>
              <a:t>MeSH</a:t>
            </a:r>
            <a:r>
              <a:rPr lang="en-US" sz="2300" dirty="0">
                <a:solidFill>
                  <a:srgbClr val="3F3F3F"/>
                </a:solidFill>
                <a:latin typeface="Open Sans"/>
                <a:ea typeface="Open Sans"/>
                <a:cs typeface="Open Sans"/>
                <a:sym typeface="Open Sans"/>
              </a:rPr>
              <a:t>.</a:t>
            </a:r>
            <a:r>
              <a:rPr lang="en-US" sz="2300" b="1" dirty="0">
                <a:solidFill>
                  <a:srgbClr val="3F3F3F"/>
                </a:solidFill>
                <a:latin typeface="Open Sans"/>
                <a:ea typeface="Open Sans"/>
                <a:cs typeface="Open Sans"/>
                <a:sym typeface="Open Sans"/>
              </a:rPr>
              <a:t> </a:t>
            </a:r>
            <a:endParaRPr sz="2300" b="1" dirty="0">
              <a:solidFill>
                <a:srgbClr val="3F3F3F"/>
              </a:solidFill>
              <a:latin typeface="Open Sans"/>
              <a:ea typeface="Open Sans"/>
              <a:cs typeface="Open Sans"/>
              <a:sym typeface="Open Sans"/>
            </a:endParaRPr>
          </a:p>
          <a:p>
            <a:pPr lvl="0" indent="-374650">
              <a:lnSpc>
                <a:spcPct val="100000"/>
              </a:lnSpc>
              <a:buClr>
                <a:schemeClr val="dk1"/>
              </a:buClr>
              <a:buSzPts val="2300"/>
              <a:buChar char="•"/>
            </a:pPr>
            <a:r>
              <a:rPr lang="fr-FR" sz="2300" dirty="0">
                <a:solidFill>
                  <a:srgbClr val="3F3F3F"/>
                </a:solidFill>
                <a:latin typeface="Open Sans"/>
                <a:ea typeface="Open Sans"/>
                <a:cs typeface="Open Sans"/>
                <a:sym typeface="Open Sans"/>
              </a:rPr>
              <a:t>La logique booléenne peut être appliquée dans le champ </a:t>
            </a:r>
            <a:r>
              <a:rPr lang="fr-FR" sz="2300" b="1" dirty="0">
                <a:solidFill>
                  <a:srgbClr val="3F3F3F"/>
                </a:solidFill>
                <a:latin typeface="Open Sans"/>
                <a:ea typeface="Open Sans"/>
                <a:cs typeface="Open Sans"/>
                <a:sym typeface="Open Sans"/>
              </a:rPr>
              <a:t>Ajouter des termes à la requête</a:t>
            </a:r>
            <a:r>
              <a:rPr lang="en-US" sz="2300" dirty="0">
                <a:solidFill>
                  <a:srgbClr val="3F3F3F"/>
                </a:solidFill>
                <a:latin typeface="Open Sans"/>
                <a:ea typeface="Open Sans"/>
                <a:cs typeface="Open Sans"/>
                <a:sym typeface="Open Sans"/>
              </a:rPr>
              <a:t>.</a:t>
            </a:r>
            <a:endParaRPr sz="2300" dirty="0">
              <a:solidFill>
                <a:srgbClr val="3F3F3F"/>
              </a:solidFill>
              <a:latin typeface="Open Sans"/>
              <a:ea typeface="Open Sans"/>
              <a:cs typeface="Open Sans"/>
              <a:sym typeface="Open Sans"/>
            </a:endParaRPr>
          </a:p>
          <a:p>
            <a:pPr lvl="0" indent="-374650">
              <a:lnSpc>
                <a:spcPct val="100000"/>
              </a:lnSpc>
              <a:buClr>
                <a:schemeClr val="dk1"/>
              </a:buClr>
              <a:buSzPts val="2300"/>
              <a:buChar char="•"/>
            </a:pPr>
            <a:r>
              <a:rPr lang="fr-FR" sz="2300" dirty="0">
                <a:solidFill>
                  <a:srgbClr val="3F3F3F"/>
                </a:solidFill>
                <a:latin typeface="Open Sans"/>
                <a:ea typeface="Open Sans"/>
                <a:cs typeface="Open Sans"/>
                <a:sym typeface="Open Sans"/>
              </a:rPr>
              <a:t>Cliquez sur </a:t>
            </a:r>
            <a:r>
              <a:rPr lang="fr-FR" sz="2300" b="1" dirty="0">
                <a:solidFill>
                  <a:srgbClr val="3F3F3F"/>
                </a:solidFill>
                <a:latin typeface="Open Sans"/>
                <a:ea typeface="Open Sans"/>
                <a:cs typeface="Open Sans"/>
                <a:sym typeface="Open Sans"/>
              </a:rPr>
              <a:t>Résultats</a:t>
            </a:r>
            <a:r>
              <a:rPr lang="fr-FR" sz="2300" dirty="0">
                <a:solidFill>
                  <a:srgbClr val="3F3F3F"/>
                </a:solidFill>
                <a:latin typeface="Open Sans"/>
                <a:ea typeface="Open Sans"/>
                <a:cs typeface="Open Sans"/>
                <a:sym typeface="Open Sans"/>
              </a:rPr>
              <a:t> # pour ouvrir l'une des recherches PubMed précédentes</a:t>
            </a:r>
            <a:r>
              <a:rPr lang="en-US" sz="2300" dirty="0">
                <a:solidFill>
                  <a:srgbClr val="3F3F3F"/>
                </a:solidFill>
                <a:latin typeface="Open Sans"/>
                <a:ea typeface="Open Sans"/>
                <a:cs typeface="Open Sans"/>
                <a:sym typeface="Open Sans"/>
              </a:rPr>
              <a:t>.</a:t>
            </a:r>
            <a:endParaRPr sz="1800" dirty="0">
              <a:solidFill>
                <a:srgbClr val="3F3F3F"/>
              </a:solidFill>
              <a:latin typeface="Open Sans"/>
              <a:ea typeface="Open Sans"/>
              <a:cs typeface="Open Sans"/>
              <a:sym typeface="Open Sans"/>
            </a:endParaRPr>
          </a:p>
          <a:p>
            <a:pPr marL="457200" lvl="0" indent="-228600" algn="l" rtl="0">
              <a:lnSpc>
                <a:spcPct val="100000"/>
              </a:lnSpc>
              <a:spcBef>
                <a:spcPts val="1000"/>
              </a:spcBef>
              <a:spcAft>
                <a:spcPts val="0"/>
              </a:spcAft>
              <a:buClr>
                <a:schemeClr val="dk2"/>
              </a:buClr>
              <a:buSzPts val="2400"/>
              <a:buFont typeface="Arial"/>
              <a:buNone/>
            </a:pPr>
            <a:endParaRPr sz="1800" dirty="0">
              <a:solidFill>
                <a:srgbClr val="3F3F3F"/>
              </a:solidFill>
              <a:latin typeface="Open Sans"/>
              <a:ea typeface="Open Sans"/>
              <a:cs typeface="Open Sans"/>
              <a:sym typeface="Open Sans"/>
            </a:endParaRPr>
          </a:p>
        </p:txBody>
      </p:sp>
      <p:pic>
        <p:nvPicPr>
          <p:cNvPr id="230" name="Google Shape;230;p49"/>
          <p:cNvPicPr preferRelativeResize="0"/>
          <p:nvPr/>
        </p:nvPicPr>
        <p:blipFill rotWithShape="1">
          <a:blip r:embed="rId3">
            <a:alphaModFix/>
          </a:blip>
          <a:srcRect/>
          <a:stretch/>
        </p:blipFill>
        <p:spPr>
          <a:xfrm>
            <a:off x="4551218" y="1649895"/>
            <a:ext cx="7127260" cy="5124481"/>
          </a:xfrm>
          <a:prstGeom prst="rect">
            <a:avLst/>
          </a:prstGeom>
          <a:noFill/>
          <a:ln>
            <a:noFill/>
          </a:ln>
        </p:spPr>
      </p:pic>
      <p:sp>
        <p:nvSpPr>
          <p:cNvPr id="231" name="Google Shape;231;p49"/>
          <p:cNvSpPr/>
          <p:nvPr/>
        </p:nvSpPr>
        <p:spPr>
          <a:xfrm>
            <a:off x="10376453" y="5446989"/>
            <a:ext cx="546652" cy="1192349"/>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50"/>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p>
            <a:pPr lvl="0">
              <a:buClr>
                <a:schemeClr val="dk1"/>
              </a:buClr>
            </a:pPr>
            <a:r>
              <a:rPr lang="en-US" sz="3600" dirty="0">
                <a:solidFill>
                  <a:srgbClr val="586F7C"/>
                </a:solidFill>
                <a:latin typeface="Open Sans"/>
                <a:ea typeface="Open Sans"/>
                <a:cs typeface="Open Sans"/>
                <a:sym typeface="Open Sans"/>
              </a:rPr>
              <a:t>Options Recherche </a:t>
            </a:r>
            <a:r>
              <a:rPr lang="en-US" sz="3600" dirty="0" err="1">
                <a:solidFill>
                  <a:srgbClr val="586F7C"/>
                </a:solidFill>
                <a:latin typeface="Open Sans"/>
                <a:ea typeface="Open Sans"/>
                <a:cs typeface="Open Sans"/>
                <a:sym typeface="Open Sans"/>
              </a:rPr>
              <a:t>avancée</a:t>
            </a:r>
            <a:endParaRPr sz="3600" dirty="0"/>
          </a:p>
        </p:txBody>
      </p:sp>
      <p:sp>
        <p:nvSpPr>
          <p:cNvPr id="238" name="Google Shape;238;p50"/>
          <p:cNvSpPr txBox="1">
            <a:spLocks noGrp="1"/>
          </p:cNvSpPr>
          <p:nvPr>
            <p:ph type="body" idx="1"/>
          </p:nvPr>
        </p:nvSpPr>
        <p:spPr>
          <a:xfrm>
            <a:off x="0" y="2007625"/>
            <a:ext cx="3235569" cy="4553700"/>
          </a:xfrm>
          <a:prstGeom prst="rect">
            <a:avLst/>
          </a:prstGeom>
          <a:noFill/>
          <a:ln>
            <a:noFill/>
          </a:ln>
        </p:spPr>
        <p:txBody>
          <a:bodyPr spcFirstLastPara="1" wrap="square" lIns="91425" tIns="45700" rIns="91425" bIns="45700" anchor="t" anchorCtr="0">
            <a:noAutofit/>
          </a:bodyPr>
          <a:lstStyle/>
          <a:p>
            <a:pPr lvl="0" indent="-374650">
              <a:lnSpc>
                <a:spcPct val="100000"/>
              </a:lnSpc>
              <a:buClr>
                <a:schemeClr val="dk1"/>
              </a:buClr>
              <a:buSzPts val="2300"/>
              <a:buChar char="•"/>
            </a:pPr>
            <a:r>
              <a:rPr lang="fr-FR" sz="2300" dirty="0">
                <a:solidFill>
                  <a:srgbClr val="3F3F3F"/>
                </a:solidFill>
                <a:latin typeface="Open Sans"/>
                <a:ea typeface="Open Sans"/>
                <a:cs typeface="Open Sans"/>
                <a:sym typeface="Open Sans"/>
              </a:rPr>
              <a:t>Recherche complète pour </a:t>
            </a:r>
            <a:r>
              <a:rPr lang="fr-FR" sz="2300" b="1" dirty="0">
                <a:solidFill>
                  <a:srgbClr val="3F3F3F"/>
                </a:solidFill>
                <a:latin typeface="Open Sans"/>
                <a:ea typeface="Open Sans"/>
                <a:cs typeface="Open Sans"/>
                <a:sym typeface="Open Sans"/>
              </a:rPr>
              <a:t>vaccins rougeole </a:t>
            </a:r>
            <a:r>
              <a:rPr lang="fr-FR" sz="2300" dirty="0">
                <a:solidFill>
                  <a:srgbClr val="3F3F3F"/>
                </a:solidFill>
                <a:latin typeface="Open Sans"/>
                <a:ea typeface="Open Sans"/>
                <a:cs typeface="Open Sans"/>
                <a:sym typeface="Open Sans"/>
              </a:rPr>
              <a:t>et </a:t>
            </a:r>
            <a:r>
              <a:rPr lang="fr-FR" sz="2300" b="1" dirty="0">
                <a:solidFill>
                  <a:srgbClr val="3F3F3F"/>
                </a:solidFill>
                <a:latin typeface="Open Sans"/>
                <a:ea typeface="Open Sans"/>
                <a:cs typeface="Open Sans"/>
                <a:sym typeface="Open Sans"/>
              </a:rPr>
              <a:t>pays en développement.</a:t>
            </a:r>
          </a:p>
          <a:p>
            <a:pPr lvl="0" indent="-374650">
              <a:lnSpc>
                <a:spcPct val="100000"/>
              </a:lnSpc>
              <a:buClr>
                <a:schemeClr val="dk1"/>
              </a:buClr>
              <a:buSzPts val="2300"/>
              <a:buChar char="•"/>
            </a:pPr>
            <a:r>
              <a:rPr lang="en-US" sz="2300" b="1" dirty="0">
                <a:solidFill>
                  <a:srgbClr val="3F3F3F"/>
                </a:solidFill>
                <a:latin typeface="Open Sans"/>
                <a:ea typeface="Open Sans"/>
                <a:cs typeface="Open Sans"/>
                <a:sym typeface="Open Sans"/>
              </a:rPr>
              <a:t> </a:t>
            </a:r>
            <a:r>
              <a:rPr lang="en-US" sz="2300" dirty="0" err="1">
                <a:solidFill>
                  <a:srgbClr val="3F3F3F"/>
                </a:solidFill>
                <a:latin typeface="Open Sans"/>
                <a:ea typeface="Open Sans"/>
                <a:cs typeface="Open Sans"/>
                <a:sym typeface="Open Sans"/>
              </a:rPr>
              <a:t>Notez</a:t>
            </a:r>
            <a:r>
              <a:rPr lang="en-US" sz="2300" dirty="0">
                <a:solidFill>
                  <a:srgbClr val="3F3F3F"/>
                </a:solidFill>
                <a:latin typeface="Open Sans"/>
                <a:ea typeface="Open Sans"/>
                <a:cs typeface="Open Sans"/>
                <a:sym typeface="Open Sans"/>
              </a:rPr>
              <a:t> </a:t>
            </a:r>
            <a:r>
              <a:rPr lang="en-US" sz="2300" b="1" dirty="0">
                <a:solidFill>
                  <a:srgbClr val="3F3F3F"/>
                </a:solidFill>
                <a:latin typeface="Open Sans"/>
                <a:ea typeface="Open Sans"/>
                <a:cs typeface="Open Sans"/>
                <a:sym typeface="Open Sans"/>
              </a:rPr>
              <a:t>866 </a:t>
            </a:r>
            <a:r>
              <a:rPr lang="en-US" sz="2300" b="1" dirty="0" err="1">
                <a:solidFill>
                  <a:srgbClr val="3F3F3F"/>
                </a:solidFill>
                <a:latin typeface="Open Sans"/>
                <a:ea typeface="Open Sans"/>
                <a:cs typeface="Open Sans"/>
                <a:sym typeface="Open Sans"/>
              </a:rPr>
              <a:t>resultats</a:t>
            </a:r>
            <a:r>
              <a:rPr lang="en-US" sz="2300" dirty="0">
                <a:solidFill>
                  <a:srgbClr val="3F3F3F"/>
                </a:solidFill>
                <a:latin typeface="Open Sans"/>
                <a:ea typeface="Open Sans"/>
                <a:cs typeface="Open Sans"/>
                <a:sym typeface="Open Sans"/>
              </a:rPr>
              <a:t>.</a:t>
            </a:r>
            <a:r>
              <a:rPr lang="en-US" sz="2300" b="1" dirty="0">
                <a:solidFill>
                  <a:srgbClr val="3F3F3F"/>
                </a:solidFill>
                <a:latin typeface="Open Sans"/>
                <a:ea typeface="Open Sans"/>
                <a:cs typeface="Open Sans"/>
                <a:sym typeface="Open Sans"/>
              </a:rPr>
              <a:t> </a:t>
            </a:r>
            <a:endParaRPr sz="2300" b="1" dirty="0">
              <a:solidFill>
                <a:srgbClr val="3F3F3F"/>
              </a:solidFill>
              <a:latin typeface="Open Sans"/>
              <a:ea typeface="Open Sans"/>
              <a:cs typeface="Open Sans"/>
              <a:sym typeface="Open Sans"/>
            </a:endParaRPr>
          </a:p>
          <a:p>
            <a:pPr lvl="0" indent="-374650">
              <a:lnSpc>
                <a:spcPct val="100000"/>
              </a:lnSpc>
              <a:buClr>
                <a:schemeClr val="dk1"/>
              </a:buClr>
              <a:buSzPts val="2300"/>
              <a:buChar char="•"/>
            </a:pPr>
            <a:r>
              <a:rPr lang="en-US" sz="2300" b="1" dirty="0" err="1">
                <a:solidFill>
                  <a:srgbClr val="3F3F3F"/>
                </a:solidFill>
                <a:latin typeface="Open Sans"/>
                <a:ea typeface="Open Sans"/>
                <a:cs typeface="Open Sans"/>
                <a:sym typeface="Open Sans"/>
              </a:rPr>
              <a:t>Ouvrez</a:t>
            </a:r>
            <a:r>
              <a:rPr lang="en-US" sz="2300" b="1" dirty="0">
                <a:solidFill>
                  <a:srgbClr val="3F3F3F"/>
                </a:solidFill>
                <a:latin typeface="Open Sans"/>
                <a:ea typeface="Open Sans"/>
                <a:cs typeface="Open Sans"/>
                <a:sym typeface="Open Sans"/>
              </a:rPr>
              <a:t> “Advanced” </a:t>
            </a:r>
            <a:r>
              <a:rPr lang="en-US" sz="2300" dirty="0">
                <a:solidFill>
                  <a:srgbClr val="3F3F3F"/>
                </a:solidFill>
                <a:latin typeface="Open Sans"/>
                <a:ea typeface="Open Sans"/>
                <a:cs typeface="Open Sans"/>
                <a:sym typeface="Open Sans"/>
              </a:rPr>
              <a:t>et “</a:t>
            </a:r>
            <a:r>
              <a:rPr lang="en-US" sz="2300" b="1" dirty="0">
                <a:solidFill>
                  <a:srgbClr val="3F3F3F"/>
                </a:solidFill>
                <a:latin typeface="Open Sans"/>
                <a:ea typeface="Open Sans"/>
                <a:cs typeface="Open Sans"/>
                <a:sym typeface="Open Sans"/>
              </a:rPr>
              <a:t>History/Search Details”</a:t>
            </a:r>
            <a:r>
              <a:rPr lang="en-US" sz="2300" dirty="0">
                <a:solidFill>
                  <a:srgbClr val="3F3F3F"/>
                </a:solidFill>
                <a:latin typeface="Open Sans"/>
                <a:ea typeface="Open Sans"/>
                <a:cs typeface="Open Sans"/>
                <a:sym typeface="Open Sans"/>
              </a:rPr>
              <a:t>.</a:t>
            </a:r>
            <a:endParaRPr sz="2300" b="1" dirty="0">
              <a:solidFill>
                <a:srgbClr val="3F3F3F"/>
              </a:solidFill>
              <a:latin typeface="Open Sans"/>
              <a:ea typeface="Open Sans"/>
              <a:cs typeface="Open Sans"/>
              <a:sym typeface="Open Sans"/>
            </a:endParaRPr>
          </a:p>
        </p:txBody>
      </p:sp>
      <p:pic>
        <p:nvPicPr>
          <p:cNvPr id="239" name="Google Shape;239;p50"/>
          <p:cNvPicPr preferRelativeResize="0"/>
          <p:nvPr/>
        </p:nvPicPr>
        <p:blipFill rotWithShape="1">
          <a:blip r:embed="rId3">
            <a:alphaModFix/>
          </a:blip>
          <a:srcRect/>
          <a:stretch/>
        </p:blipFill>
        <p:spPr>
          <a:xfrm>
            <a:off x="3381038" y="2102738"/>
            <a:ext cx="8262019" cy="2652141"/>
          </a:xfrm>
          <a:prstGeom prst="rect">
            <a:avLst/>
          </a:prstGeom>
          <a:noFill/>
          <a:ln>
            <a:noFill/>
          </a:ln>
        </p:spPr>
      </p:pic>
      <p:sp>
        <p:nvSpPr>
          <p:cNvPr id="240" name="Google Shape;240;p50"/>
          <p:cNvSpPr/>
          <p:nvPr/>
        </p:nvSpPr>
        <p:spPr>
          <a:xfrm>
            <a:off x="5498309" y="2377440"/>
            <a:ext cx="2981401" cy="29542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1" name="Google Shape;241;p50"/>
          <p:cNvSpPr/>
          <p:nvPr/>
        </p:nvSpPr>
        <p:spPr>
          <a:xfrm>
            <a:off x="5106572" y="2743200"/>
            <a:ext cx="1068381" cy="292358"/>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2" name="Google Shape;242;p50"/>
          <p:cNvSpPr/>
          <p:nvPr/>
        </p:nvSpPr>
        <p:spPr>
          <a:xfrm>
            <a:off x="5470175" y="3711468"/>
            <a:ext cx="1029099" cy="311892"/>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39"/>
          <p:cNvSpPr txBox="1">
            <a:spLocks noGrp="1"/>
          </p:cNvSpPr>
          <p:nvPr>
            <p:ph type="title"/>
          </p:nvPr>
        </p:nvSpPr>
        <p:spPr>
          <a:xfrm>
            <a:off x="0" y="45989"/>
            <a:ext cx="9613800" cy="1080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Trebuchet MS"/>
              <a:buNone/>
            </a:pPr>
            <a:r>
              <a:rPr lang="en-US">
                <a:solidFill>
                  <a:srgbClr val="586F7C"/>
                </a:solidFill>
                <a:latin typeface="Open Sans"/>
                <a:ea typeface="Open Sans"/>
                <a:cs typeface="Open Sans"/>
                <a:sym typeface="Open Sans"/>
              </a:rPr>
              <a:t>Outline</a:t>
            </a:r>
            <a:endParaRPr>
              <a:solidFill>
                <a:srgbClr val="586F7C"/>
              </a:solidFill>
              <a:latin typeface="Open Sans"/>
              <a:ea typeface="Open Sans"/>
              <a:cs typeface="Open Sans"/>
              <a:sym typeface="Open Sans"/>
            </a:endParaRPr>
          </a:p>
        </p:txBody>
      </p:sp>
      <p:sp>
        <p:nvSpPr>
          <p:cNvPr id="82" name="Google Shape;82;p39"/>
          <p:cNvSpPr txBox="1">
            <a:spLocks noGrp="1"/>
          </p:cNvSpPr>
          <p:nvPr>
            <p:ph type="body" idx="1"/>
          </p:nvPr>
        </p:nvSpPr>
        <p:spPr>
          <a:xfrm>
            <a:off x="473530" y="1740212"/>
            <a:ext cx="11382497" cy="4513631"/>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2"/>
              </a:buClr>
              <a:buSzPts val="1680"/>
              <a:buChar char="●"/>
            </a:pPr>
            <a:r>
              <a:rPr lang="en-US" dirty="0">
                <a:solidFill>
                  <a:srgbClr val="3F3F3F"/>
                </a:solidFill>
                <a:latin typeface="Open Sans"/>
                <a:ea typeface="Open Sans"/>
                <a:cs typeface="Open Sans"/>
                <a:sym typeface="Open Sans"/>
              </a:rPr>
              <a:t>Introduction</a:t>
            </a:r>
            <a:endParaRPr dirty="0">
              <a:solidFill>
                <a:srgbClr val="3F3F3F"/>
              </a:solidFill>
            </a:endParaRPr>
          </a:p>
          <a:p>
            <a:pPr marL="342900" lvl="0" indent="-342900" algn="l" rtl="0">
              <a:lnSpc>
                <a:spcPct val="100000"/>
              </a:lnSpc>
              <a:spcBef>
                <a:spcPts val="0"/>
              </a:spcBef>
              <a:spcAft>
                <a:spcPts val="0"/>
              </a:spcAft>
              <a:buClr>
                <a:schemeClr val="dk2"/>
              </a:buClr>
              <a:buSzPts val="1680"/>
              <a:buChar char="●"/>
            </a:pPr>
            <a:r>
              <a:rPr lang="en-US" dirty="0">
                <a:solidFill>
                  <a:srgbClr val="3F3F3F"/>
                </a:solidFill>
                <a:latin typeface="Open Sans"/>
                <a:ea typeface="Open Sans"/>
                <a:cs typeface="Open Sans"/>
                <a:sym typeface="Open Sans"/>
              </a:rPr>
              <a:t>PubMed</a:t>
            </a:r>
            <a:endParaRPr dirty="0">
              <a:solidFill>
                <a:srgbClr val="3F3F3F"/>
              </a:solidFill>
            </a:endParaRPr>
          </a:p>
          <a:p>
            <a:pPr marL="800100" lvl="1" indent="-342900">
              <a:lnSpc>
                <a:spcPct val="100000"/>
              </a:lnSpc>
              <a:spcBef>
                <a:spcPts val="0"/>
              </a:spcBef>
              <a:buClr>
                <a:schemeClr val="dk2"/>
              </a:buClr>
              <a:buSzPts val="1400"/>
            </a:pPr>
            <a:r>
              <a:rPr lang="fr-FR" sz="2400" dirty="0">
                <a:solidFill>
                  <a:srgbClr val="3F3F3F"/>
                </a:solidFill>
                <a:latin typeface="Open Sans"/>
                <a:ea typeface="Open Sans"/>
                <a:cs typeface="Open Sans"/>
                <a:sym typeface="Open Sans"/>
              </a:rPr>
              <a:t>Recherche de base, Exporter, Enregistrer, Envoyer les citations par courriel, Recherche avancée</a:t>
            </a:r>
            <a:endParaRPr lang="en-US" sz="2400" dirty="0">
              <a:solidFill>
                <a:srgbClr val="3F3F3F"/>
              </a:solidFill>
              <a:latin typeface="Open Sans"/>
              <a:ea typeface="Open Sans"/>
              <a:cs typeface="Open Sans"/>
              <a:sym typeface="Open Sans"/>
            </a:endParaRPr>
          </a:p>
          <a:p>
            <a:pPr marL="342900" indent="-342900">
              <a:lnSpc>
                <a:spcPct val="100000"/>
              </a:lnSpc>
              <a:spcBef>
                <a:spcPts val="0"/>
              </a:spcBef>
              <a:buClr>
                <a:schemeClr val="dk2"/>
              </a:buClr>
              <a:buSzPct val="110000"/>
              <a:buFont typeface="Arial" panose="020B0604020202020204" pitchFamily="34" charset="0"/>
              <a:buChar char="•"/>
            </a:pPr>
            <a:r>
              <a:rPr lang="fr-FR" dirty="0">
                <a:solidFill>
                  <a:srgbClr val="3F3F3F"/>
                </a:solidFill>
                <a:latin typeface="Open Sans"/>
                <a:ea typeface="Open Sans"/>
                <a:cs typeface="Open Sans"/>
                <a:sym typeface="Open Sans"/>
              </a:rPr>
              <a:t>Ressources d'information électroniques de l’OMS</a:t>
            </a:r>
            <a:endParaRPr lang="en-US" dirty="0">
              <a:solidFill>
                <a:srgbClr val="3F3F3F"/>
              </a:solidFill>
              <a:latin typeface="Open Sans"/>
              <a:ea typeface="Open Sans"/>
              <a:cs typeface="Open Sans"/>
              <a:sym typeface="Open Sans"/>
            </a:endParaRPr>
          </a:p>
          <a:p>
            <a:pPr marL="800100" lvl="1" indent="-342900">
              <a:lnSpc>
                <a:spcPct val="100000"/>
              </a:lnSpc>
              <a:spcBef>
                <a:spcPts val="0"/>
              </a:spcBef>
              <a:buClr>
                <a:schemeClr val="dk2"/>
              </a:buClr>
              <a:buSzPts val="1400"/>
            </a:pPr>
            <a:r>
              <a:rPr lang="fr-FR" sz="2400" dirty="0">
                <a:solidFill>
                  <a:srgbClr val="3F3F3F"/>
                </a:solidFill>
                <a:latin typeface="Open Sans"/>
                <a:ea typeface="Open Sans"/>
                <a:cs typeface="Open Sans"/>
                <a:sym typeface="Open Sans"/>
              </a:rPr>
              <a:t>Cinq bases de données des bureaux régionaux de l'OMS, Global Index Medicus et le dépôt institutionnel pour le partage de l'information (IRIS).</a:t>
            </a:r>
            <a:endParaRPr lang="en-US" sz="2400" dirty="0">
              <a:solidFill>
                <a:srgbClr val="3F3F3F"/>
              </a:solidFill>
              <a:latin typeface="Open Sans"/>
              <a:ea typeface="Open Sans"/>
              <a:cs typeface="Open Sans"/>
            </a:endParaRPr>
          </a:p>
          <a:p>
            <a:pPr marL="342900" lvl="0" indent="-342900">
              <a:lnSpc>
                <a:spcPct val="100000"/>
              </a:lnSpc>
              <a:spcBef>
                <a:spcPts val="0"/>
              </a:spcBef>
              <a:buClr>
                <a:schemeClr val="dk2"/>
              </a:buClr>
              <a:buSzPts val="1680"/>
            </a:pPr>
            <a:r>
              <a:rPr lang="en-US" dirty="0" err="1">
                <a:solidFill>
                  <a:srgbClr val="3F3F3F"/>
                </a:solidFill>
                <a:latin typeface="Open Sans"/>
                <a:ea typeface="Open Sans"/>
                <a:cs typeface="Open Sans"/>
                <a:sym typeface="Open Sans"/>
              </a:rPr>
              <a:t>Autres</a:t>
            </a:r>
            <a:r>
              <a:rPr lang="en-US" dirty="0">
                <a:solidFill>
                  <a:srgbClr val="3F3F3F"/>
                </a:solidFill>
                <a:latin typeface="Open Sans"/>
                <a:ea typeface="Open Sans"/>
                <a:cs typeface="Open Sans"/>
                <a:sym typeface="Open Sans"/>
              </a:rPr>
              <a:t> </a:t>
            </a:r>
            <a:r>
              <a:rPr lang="en-US" dirty="0" err="1">
                <a:solidFill>
                  <a:srgbClr val="3F3F3F"/>
                </a:solidFill>
                <a:latin typeface="Open Sans"/>
                <a:ea typeface="Open Sans"/>
                <a:cs typeface="Open Sans"/>
                <a:sym typeface="Open Sans"/>
              </a:rPr>
              <a:t>ressources</a:t>
            </a:r>
            <a:r>
              <a:rPr lang="en-US" dirty="0">
                <a:solidFill>
                  <a:srgbClr val="3F3F3F"/>
                </a:solidFill>
                <a:latin typeface="Open Sans"/>
                <a:ea typeface="Open Sans"/>
                <a:cs typeface="Open Sans"/>
                <a:sym typeface="Open Sans"/>
              </a:rPr>
              <a:t> de Research4Life</a:t>
            </a:r>
            <a:endParaRPr lang="en-US" dirty="0">
              <a:solidFill>
                <a:srgbClr val="3F3F3F"/>
              </a:solidFill>
            </a:endParaRPr>
          </a:p>
          <a:p>
            <a:pPr marL="800100" lvl="1" indent="-342900">
              <a:lnSpc>
                <a:spcPct val="100000"/>
              </a:lnSpc>
              <a:spcBef>
                <a:spcPts val="0"/>
              </a:spcBef>
              <a:buClr>
                <a:schemeClr val="dk2"/>
              </a:buClr>
              <a:buSzPts val="1400"/>
            </a:pPr>
            <a:r>
              <a:rPr lang="fr-FR" sz="2400" dirty="0">
                <a:solidFill>
                  <a:srgbClr val="3F3F3F"/>
                </a:solidFill>
                <a:latin typeface="Open Sans"/>
                <a:ea typeface="Open Sans"/>
                <a:cs typeface="Open Sans"/>
                <a:sym typeface="Open Sans"/>
              </a:rPr>
              <a:t>Bases de données, sources de référence, ressources gratuites</a:t>
            </a:r>
            <a:endParaRPr sz="2400" dirty="0"/>
          </a:p>
          <a:p>
            <a:pPr marL="342900" lvl="0" indent="-342900">
              <a:lnSpc>
                <a:spcPct val="100000"/>
              </a:lnSpc>
              <a:spcBef>
                <a:spcPts val="0"/>
              </a:spcBef>
              <a:buClr>
                <a:schemeClr val="dk2"/>
              </a:buClr>
              <a:buSzPts val="1680"/>
            </a:pPr>
            <a:r>
              <a:rPr lang="en-US" dirty="0" err="1">
                <a:solidFill>
                  <a:srgbClr val="3F3F3F"/>
                </a:solidFill>
                <a:latin typeface="Open Sans"/>
                <a:ea typeface="Open Sans"/>
                <a:cs typeface="Open Sans"/>
                <a:sym typeface="Open Sans"/>
              </a:rPr>
              <a:t>Ressources</a:t>
            </a:r>
            <a:r>
              <a:rPr lang="en-US" dirty="0">
                <a:solidFill>
                  <a:srgbClr val="3F3F3F"/>
                </a:solidFill>
                <a:latin typeface="Open Sans"/>
                <a:ea typeface="Open Sans"/>
                <a:cs typeface="Open Sans"/>
                <a:sym typeface="Open Sans"/>
              </a:rPr>
              <a:t> Internet</a:t>
            </a:r>
          </a:p>
          <a:p>
            <a:pPr marL="800100" lvl="1" indent="-342900">
              <a:lnSpc>
                <a:spcPct val="100000"/>
              </a:lnSpc>
              <a:spcBef>
                <a:spcPts val="0"/>
              </a:spcBef>
              <a:buClr>
                <a:schemeClr val="dk2"/>
              </a:buClr>
              <a:buSzPts val="1680"/>
            </a:pPr>
            <a:r>
              <a:rPr lang="fr-FR" dirty="0">
                <a:solidFill>
                  <a:srgbClr val="3F3F3F"/>
                </a:solidFill>
                <a:latin typeface="Open Sans"/>
                <a:ea typeface="Open Sans"/>
                <a:cs typeface="Open Sans"/>
                <a:sym typeface="Open Sans"/>
              </a:rPr>
              <a:t>Moteurs de recherche, Journaux « </a:t>
            </a:r>
            <a:r>
              <a:rPr lang="fr-FR" dirty="0" err="1">
                <a:solidFill>
                  <a:srgbClr val="3F3F3F"/>
                </a:solidFill>
                <a:latin typeface="Open Sans"/>
                <a:ea typeface="Open Sans"/>
                <a:cs typeface="Open Sans"/>
                <a:sym typeface="Open Sans"/>
              </a:rPr>
              <a:t>Highwire</a:t>
            </a:r>
            <a:r>
              <a:rPr lang="fr-FR" dirty="0">
                <a:solidFill>
                  <a:srgbClr val="3F3F3F"/>
                </a:solidFill>
                <a:latin typeface="Open Sans"/>
                <a:ea typeface="Open Sans"/>
                <a:cs typeface="Open Sans"/>
                <a:sym typeface="Open Sans"/>
              </a:rPr>
              <a:t> » - Accès gratuit, Guides de littérature grise </a:t>
            </a:r>
            <a:r>
              <a:rPr lang="en-US" dirty="0">
                <a:solidFill>
                  <a:srgbClr val="3F3F3F"/>
                </a:solidFill>
                <a:latin typeface="Open Sans"/>
                <a:ea typeface="Open Sans"/>
                <a:cs typeface="Open Sans"/>
                <a:sym typeface="Open Sans"/>
              </a:rPr>
              <a:t>Résumé</a:t>
            </a:r>
            <a:endParaRPr dirty="0">
              <a:solidFill>
                <a:srgbClr val="3F3F3F"/>
              </a:solidFill>
              <a:latin typeface="Open Sans"/>
              <a:ea typeface="Open Sans"/>
              <a:cs typeface="Open Sans"/>
              <a:sym typeface="Open Sans"/>
            </a:endParaRPr>
          </a:p>
        </p:txBody>
      </p:sp>
      <p:sp>
        <p:nvSpPr>
          <p:cNvPr id="83" name="Google Shape;83;p39"/>
          <p:cNvSpPr txBox="1">
            <a:spLocks noGrp="1"/>
          </p:cNvSpPr>
          <p:nvPr>
            <p:ph type="dt" idx="10"/>
          </p:nvPr>
        </p:nvSpPr>
        <p:spPr>
          <a:xfrm>
            <a:off x="9434050" y="6455525"/>
            <a:ext cx="2743200" cy="326100"/>
          </a:xfrm>
          <a:prstGeom prst="rect">
            <a:avLst/>
          </a:prstGeom>
          <a:noFill/>
          <a:ln>
            <a:noFill/>
          </a:ln>
        </p:spPr>
        <p:txBody>
          <a:bodyPr spcFirstLastPara="1" wrap="square" lIns="91425" tIns="45700" rIns="91425" bIns="45700" anchor="ctr" anchorCtr="0">
            <a:noAutofit/>
          </a:bodyPr>
          <a:lstStyle/>
          <a:p>
            <a:endParaRPr lang="en-US" sz="1200" dirty="0"/>
          </a:p>
          <a:p>
            <a:pPr marL="0" lvl="0" indent="0" algn="r" rtl="0">
              <a:lnSpc>
                <a:spcPct val="100000"/>
              </a:lnSpc>
              <a:spcBef>
                <a:spcPts val="0"/>
              </a:spcBef>
              <a:spcAft>
                <a:spcPts val="0"/>
              </a:spcAft>
              <a:buSzPts val="1400"/>
              <a:buNone/>
            </a:pPr>
            <a:r>
              <a:rPr lang="en-US" sz="1200" dirty="0"/>
              <a:t>v1.5 </a:t>
            </a:r>
            <a:r>
              <a:rPr lang="en-US" sz="1200" dirty="0" err="1"/>
              <a:t>avril</a:t>
            </a:r>
            <a:r>
              <a:rPr lang="en-US" sz="1200" dirty="0"/>
              <a:t> 2023</a:t>
            </a:r>
          </a:p>
          <a:p>
            <a:pPr marL="0" lvl="0" indent="0" algn="r" rtl="0">
              <a:lnSpc>
                <a:spcPct val="100000"/>
              </a:lnSpc>
              <a:spcBef>
                <a:spcPts val="0"/>
              </a:spcBef>
              <a:spcAft>
                <a:spcPts val="0"/>
              </a:spcAft>
              <a:buSzPts val="1400"/>
              <a:buNone/>
            </a:pPr>
            <a:endParaRPr lang="en-US" sz="1200" dirty="0"/>
          </a:p>
        </p:txBody>
      </p:sp>
      <p:pic>
        <p:nvPicPr>
          <p:cNvPr id="84" name="Google Shape;84;p39"/>
          <p:cNvPicPr preferRelativeResize="0"/>
          <p:nvPr/>
        </p:nvPicPr>
        <p:blipFill rotWithShape="1">
          <a:blip r:embed="rId3">
            <a:alphaModFix/>
          </a:blip>
          <a:srcRect/>
          <a:stretch/>
        </p:blipFill>
        <p:spPr>
          <a:xfrm>
            <a:off x="81466" y="6515076"/>
            <a:ext cx="699175" cy="233648"/>
          </a:xfrm>
          <a:prstGeom prst="rect">
            <a:avLst/>
          </a:prstGeom>
          <a:noFill/>
          <a:ln>
            <a:noFill/>
          </a:ln>
        </p:spPr>
      </p:pic>
      <p:sp>
        <p:nvSpPr>
          <p:cNvPr id="85" name="Google Shape;85;p39"/>
          <p:cNvSpPr txBox="1"/>
          <p:nvPr/>
        </p:nvSpPr>
        <p:spPr>
          <a:xfrm>
            <a:off x="770025" y="6455513"/>
            <a:ext cx="9783900" cy="287400"/>
          </a:xfrm>
          <a:prstGeom prst="rect">
            <a:avLst/>
          </a:prstGeom>
          <a:noFill/>
          <a:ln>
            <a:noFill/>
          </a:ln>
        </p:spPr>
        <p:txBody>
          <a:bodyPr spcFirstLastPara="1" wrap="square" lIns="91425" tIns="91425" rIns="91425" bIns="91425" anchor="t" anchorCtr="0">
            <a:noAutofit/>
          </a:bodyPr>
          <a:lstStyle/>
          <a:p>
            <a:pPr lvl="0">
              <a:buSzPts val="1200"/>
            </a:pPr>
            <a:r>
              <a:rPr lang="fr-FR" sz="1200" dirty="0"/>
              <a:t>Ce travail est sous licence Creative Commons </a:t>
            </a:r>
            <a:r>
              <a:rPr lang="en-US" sz="1200" b="0" i="0" u="sng" strike="noStrike" cap="none" dirty="0">
                <a:solidFill>
                  <a:schemeClr val="hlink"/>
                </a:solidFill>
                <a:latin typeface="Arial"/>
                <a:ea typeface="Arial"/>
                <a:cs typeface="Arial"/>
                <a:sym typeface="Arial"/>
                <a:hlinkClick r:id="rId4"/>
              </a:rPr>
              <a:t>Attribution-</a:t>
            </a:r>
            <a:r>
              <a:rPr lang="en-US" sz="1200" b="0" i="0" u="sng" strike="noStrike" cap="none" dirty="0" err="1">
                <a:solidFill>
                  <a:schemeClr val="hlink"/>
                </a:solidFill>
                <a:latin typeface="Arial"/>
                <a:ea typeface="Arial"/>
                <a:cs typeface="Arial"/>
                <a:sym typeface="Arial"/>
                <a:hlinkClick r:id="rId4"/>
              </a:rPr>
              <a:t>ShareAlike</a:t>
            </a:r>
            <a:r>
              <a:rPr lang="en-US" sz="1200" b="0" i="0" u="sng" strike="noStrike" cap="none" dirty="0">
                <a:solidFill>
                  <a:schemeClr val="hlink"/>
                </a:solidFill>
                <a:latin typeface="Arial"/>
                <a:ea typeface="Arial"/>
                <a:cs typeface="Arial"/>
                <a:sym typeface="Arial"/>
                <a:hlinkClick r:id="rId4"/>
              </a:rPr>
              <a:t> 4.0 International</a:t>
            </a:r>
            <a:r>
              <a:rPr lang="en-US" sz="1200" b="0" i="0" u="none" strike="noStrike" cap="none" dirty="0">
                <a:solidFill>
                  <a:srgbClr val="000000"/>
                </a:solidFill>
                <a:latin typeface="Arial"/>
                <a:ea typeface="Arial"/>
                <a:cs typeface="Arial"/>
                <a:sym typeface="Arial"/>
              </a:rPr>
              <a:t> (CC BY-SA 4.0)</a:t>
            </a:r>
            <a:endParaRPr sz="1200" b="0" i="0" u="none" strike="noStrike" cap="none" dirty="0">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51"/>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p>
            <a:pPr lvl="0">
              <a:buClr>
                <a:schemeClr val="dk1"/>
              </a:buClr>
            </a:pPr>
            <a:r>
              <a:rPr lang="en-US" sz="3600" dirty="0">
                <a:solidFill>
                  <a:srgbClr val="586F7C"/>
                </a:solidFill>
                <a:latin typeface="Open Sans"/>
                <a:ea typeface="Open Sans"/>
                <a:cs typeface="Open Sans"/>
                <a:sym typeface="Open Sans"/>
              </a:rPr>
              <a:t>Options Recherche </a:t>
            </a:r>
            <a:r>
              <a:rPr lang="en-US" sz="3600" dirty="0" err="1">
                <a:solidFill>
                  <a:srgbClr val="586F7C"/>
                </a:solidFill>
                <a:latin typeface="Open Sans"/>
                <a:ea typeface="Open Sans"/>
                <a:cs typeface="Open Sans"/>
                <a:sym typeface="Open Sans"/>
              </a:rPr>
              <a:t>avancée</a:t>
            </a:r>
            <a:endParaRPr sz="3600" dirty="0"/>
          </a:p>
        </p:txBody>
      </p:sp>
      <p:sp>
        <p:nvSpPr>
          <p:cNvPr id="249" name="Google Shape;249;p51"/>
          <p:cNvSpPr txBox="1">
            <a:spLocks noGrp="1"/>
          </p:cNvSpPr>
          <p:nvPr>
            <p:ph type="body" idx="1"/>
          </p:nvPr>
        </p:nvSpPr>
        <p:spPr>
          <a:xfrm>
            <a:off x="-1" y="2007625"/>
            <a:ext cx="4999383" cy="4553700"/>
          </a:xfrm>
          <a:prstGeom prst="rect">
            <a:avLst/>
          </a:prstGeom>
          <a:noFill/>
          <a:ln>
            <a:noFill/>
          </a:ln>
        </p:spPr>
        <p:txBody>
          <a:bodyPr spcFirstLastPara="1" wrap="square" lIns="91425" tIns="45700" rIns="91425" bIns="45700" anchor="t" anchorCtr="0">
            <a:noAutofit/>
          </a:bodyPr>
          <a:lstStyle/>
          <a:p>
            <a:pPr lvl="0" indent="-374650">
              <a:lnSpc>
                <a:spcPct val="100000"/>
              </a:lnSpc>
              <a:buClr>
                <a:schemeClr val="dk1"/>
              </a:buClr>
              <a:buSzPts val="2300"/>
              <a:buChar char="•"/>
            </a:pPr>
            <a:r>
              <a:rPr lang="fr-FR" sz="2300" dirty="0">
                <a:solidFill>
                  <a:srgbClr val="3F3F3F"/>
                </a:solidFill>
                <a:latin typeface="Open Sans"/>
                <a:ea typeface="Open Sans"/>
                <a:cs typeface="Open Sans"/>
                <a:sym typeface="Open Sans"/>
              </a:rPr>
              <a:t>Dans la section </a:t>
            </a:r>
            <a:r>
              <a:rPr lang="fr-FR" sz="2300" b="1" dirty="0">
                <a:solidFill>
                  <a:srgbClr val="3F3F3F"/>
                </a:solidFill>
                <a:latin typeface="Open Sans"/>
                <a:ea typeface="Open Sans"/>
                <a:cs typeface="Open Sans"/>
                <a:sym typeface="Open Sans"/>
              </a:rPr>
              <a:t>Historique</a:t>
            </a:r>
            <a:r>
              <a:rPr lang="fr-FR" sz="2300" dirty="0">
                <a:solidFill>
                  <a:srgbClr val="3F3F3F"/>
                </a:solidFill>
                <a:latin typeface="Open Sans"/>
                <a:ea typeface="Open Sans"/>
                <a:cs typeface="Open Sans"/>
                <a:sym typeface="Open Sans"/>
              </a:rPr>
              <a:t> et </a:t>
            </a:r>
            <a:r>
              <a:rPr lang="fr-FR" sz="2300" b="1" dirty="0">
                <a:solidFill>
                  <a:srgbClr val="3F3F3F"/>
                </a:solidFill>
                <a:latin typeface="Open Sans"/>
                <a:ea typeface="Open Sans"/>
                <a:cs typeface="Open Sans"/>
                <a:sym typeface="Open Sans"/>
              </a:rPr>
              <a:t>détails de la recherche</a:t>
            </a:r>
            <a:r>
              <a:rPr lang="fr-FR" sz="2300" dirty="0">
                <a:solidFill>
                  <a:srgbClr val="3F3F3F"/>
                </a:solidFill>
                <a:latin typeface="Open Sans"/>
                <a:ea typeface="Open Sans"/>
                <a:cs typeface="Open Sans"/>
                <a:sym typeface="Open Sans"/>
              </a:rPr>
              <a:t>, cliquez sur </a:t>
            </a:r>
            <a:r>
              <a:rPr lang="fr-FR" sz="2300" b="1" dirty="0">
                <a:solidFill>
                  <a:srgbClr val="3F3F3F"/>
                </a:solidFill>
                <a:latin typeface="Open Sans"/>
                <a:ea typeface="Open Sans"/>
                <a:cs typeface="Open Sans"/>
                <a:sym typeface="Open Sans"/>
              </a:rPr>
              <a:t>Détails</a:t>
            </a:r>
            <a:r>
              <a:rPr lang="fr-FR" sz="2300" dirty="0">
                <a:solidFill>
                  <a:srgbClr val="3F3F3F"/>
                </a:solidFill>
                <a:latin typeface="Open Sans"/>
                <a:ea typeface="Open Sans"/>
                <a:cs typeface="Open Sans"/>
                <a:sym typeface="Open Sans"/>
              </a:rPr>
              <a:t>.</a:t>
            </a:r>
            <a:endParaRPr sz="2300" b="1" dirty="0">
              <a:solidFill>
                <a:srgbClr val="3F3F3F"/>
              </a:solidFill>
              <a:latin typeface="Open Sans"/>
              <a:ea typeface="Open Sans"/>
              <a:cs typeface="Open Sans"/>
              <a:sym typeface="Open Sans"/>
            </a:endParaRPr>
          </a:p>
          <a:p>
            <a:pPr lvl="0" indent="-374650">
              <a:lnSpc>
                <a:spcPct val="100000"/>
              </a:lnSpc>
              <a:buClr>
                <a:schemeClr val="dk1"/>
              </a:buClr>
              <a:buSzPts val="2300"/>
              <a:buChar char="•"/>
            </a:pPr>
            <a:r>
              <a:rPr lang="fr-FR" sz="2300" dirty="0">
                <a:solidFill>
                  <a:srgbClr val="3F3F3F"/>
                </a:solidFill>
                <a:latin typeface="Open Sans"/>
                <a:ea typeface="Open Sans"/>
                <a:cs typeface="Open Sans"/>
                <a:sym typeface="Open Sans"/>
              </a:rPr>
              <a:t>Notez la </a:t>
            </a:r>
            <a:r>
              <a:rPr lang="fr-FR" sz="2300" b="1" dirty="0">
                <a:solidFill>
                  <a:srgbClr val="3F3F3F"/>
                </a:solidFill>
                <a:latin typeface="Open Sans"/>
                <a:ea typeface="Open Sans"/>
                <a:cs typeface="Open Sans"/>
                <a:sym typeface="Open Sans"/>
              </a:rPr>
              <a:t>Requête</a:t>
            </a:r>
            <a:r>
              <a:rPr lang="fr-FR" sz="2300" dirty="0">
                <a:solidFill>
                  <a:srgbClr val="3F3F3F"/>
                </a:solidFill>
                <a:latin typeface="Open Sans"/>
                <a:ea typeface="Open Sans"/>
                <a:cs typeface="Open Sans"/>
                <a:sym typeface="Open Sans"/>
              </a:rPr>
              <a:t> et les </a:t>
            </a:r>
            <a:r>
              <a:rPr lang="fr-FR" sz="2300" b="1" dirty="0">
                <a:solidFill>
                  <a:srgbClr val="3F3F3F"/>
                </a:solidFill>
                <a:latin typeface="Open Sans"/>
                <a:ea typeface="Open Sans"/>
                <a:cs typeface="Open Sans"/>
                <a:sym typeface="Open Sans"/>
              </a:rPr>
              <a:t>Traductions</a:t>
            </a:r>
            <a:r>
              <a:rPr lang="fr-FR" sz="2300" dirty="0">
                <a:solidFill>
                  <a:srgbClr val="3F3F3F"/>
                </a:solidFill>
                <a:latin typeface="Open Sans"/>
                <a:ea typeface="Open Sans"/>
                <a:cs typeface="Open Sans"/>
                <a:sym typeface="Open Sans"/>
              </a:rPr>
              <a:t> qui illustrent le fonctionnement des options de recherche intelligente de PubMed. </a:t>
            </a:r>
            <a:endParaRPr sz="2300" b="1" dirty="0">
              <a:solidFill>
                <a:srgbClr val="3F3F3F"/>
              </a:solidFill>
              <a:latin typeface="Open Sans"/>
              <a:ea typeface="Open Sans"/>
              <a:cs typeface="Open Sans"/>
              <a:sym typeface="Open Sans"/>
            </a:endParaRPr>
          </a:p>
          <a:p>
            <a:pPr marL="457200" lvl="0" indent="0" algn="l" rtl="0">
              <a:lnSpc>
                <a:spcPct val="100000"/>
              </a:lnSpc>
              <a:spcBef>
                <a:spcPts val="1000"/>
              </a:spcBef>
              <a:spcAft>
                <a:spcPts val="0"/>
              </a:spcAft>
              <a:buSzPts val="2400"/>
              <a:buNone/>
            </a:pPr>
            <a:endParaRPr sz="1800" dirty="0">
              <a:solidFill>
                <a:srgbClr val="3F3F3F"/>
              </a:solidFill>
              <a:latin typeface="Open Sans"/>
              <a:ea typeface="Open Sans"/>
              <a:cs typeface="Open Sans"/>
              <a:sym typeface="Open Sans"/>
            </a:endParaRPr>
          </a:p>
          <a:p>
            <a:pPr marL="457200" lvl="0" indent="-228600" algn="l" rtl="0">
              <a:lnSpc>
                <a:spcPct val="100000"/>
              </a:lnSpc>
              <a:spcBef>
                <a:spcPts val="1000"/>
              </a:spcBef>
              <a:spcAft>
                <a:spcPts val="0"/>
              </a:spcAft>
              <a:buClr>
                <a:schemeClr val="dk2"/>
              </a:buClr>
              <a:buSzPts val="2400"/>
              <a:buFont typeface="Arial"/>
              <a:buNone/>
            </a:pPr>
            <a:endParaRPr sz="1800" dirty="0">
              <a:solidFill>
                <a:srgbClr val="3F3F3F"/>
              </a:solidFill>
              <a:latin typeface="Open Sans"/>
              <a:ea typeface="Open Sans"/>
              <a:cs typeface="Open Sans"/>
              <a:sym typeface="Open Sans"/>
            </a:endParaRPr>
          </a:p>
        </p:txBody>
      </p:sp>
      <p:pic>
        <p:nvPicPr>
          <p:cNvPr id="250" name="Google Shape;250;p51"/>
          <p:cNvPicPr preferRelativeResize="0"/>
          <p:nvPr/>
        </p:nvPicPr>
        <p:blipFill rotWithShape="1">
          <a:blip r:embed="rId3">
            <a:alphaModFix/>
          </a:blip>
          <a:srcRect/>
          <a:stretch/>
        </p:blipFill>
        <p:spPr>
          <a:xfrm>
            <a:off x="5148470" y="1660181"/>
            <a:ext cx="6493675" cy="5197819"/>
          </a:xfrm>
          <a:prstGeom prst="rect">
            <a:avLst/>
          </a:prstGeom>
          <a:noFill/>
          <a:ln>
            <a:noFill/>
          </a:ln>
        </p:spPr>
      </p:pic>
      <p:sp>
        <p:nvSpPr>
          <p:cNvPr id="251" name="Google Shape;251;p51"/>
          <p:cNvSpPr/>
          <p:nvPr/>
        </p:nvSpPr>
        <p:spPr>
          <a:xfrm>
            <a:off x="5148470" y="1660181"/>
            <a:ext cx="1630017" cy="26801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00812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52"/>
          <p:cNvSpPr txBox="1">
            <a:spLocks noGrp="1"/>
          </p:cNvSpPr>
          <p:nvPr>
            <p:ph type="title"/>
          </p:nvPr>
        </p:nvSpPr>
        <p:spPr>
          <a:xfrm>
            <a:off x="0" y="170993"/>
            <a:ext cx="8614064" cy="1080900"/>
          </a:xfrm>
          <a:prstGeom prst="rect">
            <a:avLst/>
          </a:prstGeom>
          <a:noFill/>
          <a:ln>
            <a:noFill/>
          </a:ln>
        </p:spPr>
        <p:txBody>
          <a:bodyPr spcFirstLastPara="1" wrap="square" lIns="91425" tIns="45700" rIns="91425" bIns="45700" anchor="ctr" anchorCtr="0">
            <a:noAutofit/>
          </a:bodyPr>
          <a:lstStyle/>
          <a:p>
            <a:pPr lvl="0" algn="just"/>
            <a:r>
              <a:rPr lang="fr-FR" sz="3200" dirty="0">
                <a:solidFill>
                  <a:srgbClr val="586F7C"/>
                </a:solidFill>
                <a:latin typeface="Open Sans"/>
                <a:ea typeface="Open Sans"/>
                <a:cs typeface="Open Sans"/>
                <a:sym typeface="Open Sans"/>
              </a:rPr>
              <a:t>Ressources en matière de formation - Bibliothèque nationale de médecine</a:t>
            </a:r>
            <a:endParaRPr sz="3200" dirty="0">
              <a:solidFill>
                <a:srgbClr val="586F7C"/>
              </a:solidFill>
              <a:latin typeface="Open Sans"/>
              <a:ea typeface="Open Sans"/>
              <a:cs typeface="Open Sans"/>
              <a:sym typeface="Open Sans"/>
            </a:endParaRPr>
          </a:p>
        </p:txBody>
      </p:sp>
      <p:sp>
        <p:nvSpPr>
          <p:cNvPr id="258" name="Google Shape;258;p52"/>
          <p:cNvSpPr txBox="1">
            <a:spLocks noGrp="1"/>
          </p:cNvSpPr>
          <p:nvPr>
            <p:ph type="body" idx="1"/>
          </p:nvPr>
        </p:nvSpPr>
        <p:spPr>
          <a:xfrm>
            <a:off x="609450" y="2089740"/>
            <a:ext cx="10973100" cy="3599400"/>
          </a:xfrm>
          <a:prstGeom prst="rect">
            <a:avLst/>
          </a:prstGeom>
          <a:noFill/>
          <a:ln>
            <a:noFill/>
          </a:ln>
        </p:spPr>
        <p:txBody>
          <a:bodyPr spcFirstLastPara="1" wrap="square" lIns="91425" tIns="45700" rIns="91425" bIns="45700" anchor="t" anchorCtr="0">
            <a:noAutofit/>
          </a:bodyPr>
          <a:lstStyle/>
          <a:p>
            <a:pPr marL="800100" lvl="0" indent="-342900">
              <a:lnSpc>
                <a:spcPct val="115000"/>
              </a:lnSpc>
              <a:spcBef>
                <a:spcPts val="0"/>
              </a:spcBef>
              <a:buClr>
                <a:srgbClr val="3F3F3F"/>
              </a:buClr>
              <a:buFont typeface="Arial"/>
              <a:buChar char="•"/>
            </a:pPr>
            <a:r>
              <a:rPr lang="en-US" dirty="0">
                <a:solidFill>
                  <a:srgbClr val="3F3F3F"/>
                </a:solidFill>
                <a:latin typeface="Open Sans"/>
                <a:ea typeface="Open Sans"/>
                <a:cs typeface="Open Sans"/>
                <a:sym typeface="Open Sans"/>
              </a:rPr>
              <a:t>“PubMed® Formation </a:t>
            </a:r>
            <a:r>
              <a:rPr lang="en-US" dirty="0" err="1">
                <a:solidFill>
                  <a:srgbClr val="3F3F3F"/>
                </a:solidFill>
                <a:latin typeface="Open Sans"/>
                <a:ea typeface="Open Sans"/>
                <a:cs typeface="Open Sans"/>
                <a:sym typeface="Open Sans"/>
              </a:rPr>
              <a:t>en</a:t>
            </a:r>
            <a:r>
              <a:rPr lang="en-US" dirty="0">
                <a:solidFill>
                  <a:srgbClr val="3F3F3F"/>
                </a:solidFill>
                <a:latin typeface="Open Sans"/>
                <a:ea typeface="Open Sans"/>
                <a:cs typeface="Open Sans"/>
                <a:sym typeface="Open Sans"/>
              </a:rPr>
              <a:t> </a:t>
            </a:r>
            <a:r>
              <a:rPr lang="en-US" dirty="0" err="1">
                <a:solidFill>
                  <a:srgbClr val="3F3F3F"/>
                </a:solidFill>
                <a:latin typeface="Open Sans"/>
                <a:ea typeface="Open Sans"/>
                <a:cs typeface="Open Sans"/>
                <a:sym typeface="Open Sans"/>
              </a:rPr>
              <a:t>ligne</a:t>
            </a:r>
            <a:r>
              <a:rPr lang="en-US" dirty="0">
                <a:solidFill>
                  <a:srgbClr val="3F3F3F"/>
                </a:solidFill>
                <a:latin typeface="Open Sans"/>
                <a:ea typeface="Open Sans"/>
                <a:cs typeface="Open Sans"/>
                <a:sym typeface="Open Sans"/>
              </a:rPr>
              <a:t>.” </a:t>
            </a:r>
            <a:r>
              <a:rPr lang="fr-FR" dirty="0">
                <a:solidFill>
                  <a:srgbClr val="3F3F3F"/>
                </a:solidFill>
                <a:latin typeface="Open Sans"/>
                <a:ea typeface="Open Sans"/>
                <a:cs typeface="Open Sans"/>
                <a:sym typeface="Open Sans"/>
              </a:rPr>
              <a:t>Consulté le 23 juin 2020</a:t>
            </a:r>
            <a:r>
              <a:rPr lang="en-US" dirty="0">
                <a:solidFill>
                  <a:srgbClr val="3F3F3F"/>
                </a:solidFill>
                <a:latin typeface="Open Sans"/>
                <a:ea typeface="Open Sans"/>
                <a:cs typeface="Open Sans"/>
                <a:sym typeface="Open Sans"/>
              </a:rPr>
              <a:t>. </a:t>
            </a:r>
            <a:r>
              <a:rPr lang="en-US" u="sng" dirty="0">
                <a:solidFill>
                  <a:schemeClr val="accent5"/>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https://learn.nlm.nih.gov/documentation/training-packets/T0042010P/</a:t>
            </a:r>
            <a:endParaRPr dirty="0">
              <a:solidFill>
                <a:schemeClr val="accent5"/>
              </a:solidFill>
              <a:latin typeface="Open Sans"/>
              <a:ea typeface="Open Sans"/>
              <a:cs typeface="Open Sans"/>
              <a:sym typeface="Open Sans"/>
            </a:endParaRPr>
          </a:p>
          <a:p>
            <a:pPr marL="1257300" lvl="1" indent="-342900">
              <a:lnSpc>
                <a:spcPct val="115000"/>
              </a:lnSpc>
              <a:spcBef>
                <a:spcPts val="0"/>
              </a:spcBef>
              <a:buClr>
                <a:srgbClr val="3F3F3F"/>
              </a:buClr>
              <a:buFont typeface="Arial"/>
              <a:buChar char="•"/>
            </a:pPr>
            <a:r>
              <a:rPr lang="fr-FR" dirty="0">
                <a:solidFill>
                  <a:srgbClr val="3F3F3F"/>
                </a:solidFill>
                <a:latin typeface="Open Sans"/>
                <a:ea typeface="Open Sans"/>
                <a:cs typeface="Open Sans"/>
                <a:sym typeface="Open Sans"/>
              </a:rPr>
              <a:t>Comprend des visites rapides, des didacticiels, des </a:t>
            </a:r>
            <a:r>
              <a:rPr lang="fr-FR" dirty="0" err="1">
                <a:solidFill>
                  <a:srgbClr val="3F3F3F"/>
                </a:solidFill>
                <a:latin typeface="Open Sans"/>
                <a:ea typeface="Open Sans"/>
                <a:cs typeface="Open Sans"/>
                <a:sym typeface="Open Sans"/>
              </a:rPr>
              <a:t>webcasts</a:t>
            </a:r>
            <a:r>
              <a:rPr lang="fr-FR" dirty="0">
                <a:solidFill>
                  <a:srgbClr val="3F3F3F"/>
                </a:solidFill>
                <a:latin typeface="Open Sans"/>
                <a:ea typeface="Open Sans"/>
                <a:cs typeface="Open Sans"/>
                <a:sym typeface="Open Sans"/>
              </a:rPr>
              <a:t> et des vidéos, des cours et des documents à distribuer.</a:t>
            </a:r>
            <a:endParaRPr dirty="0">
              <a:solidFill>
                <a:srgbClr val="3F3F3F"/>
              </a:solidFill>
              <a:latin typeface="Open Sans"/>
              <a:ea typeface="Open Sans"/>
              <a:cs typeface="Open Sans"/>
              <a:sym typeface="Open Sans"/>
            </a:endParaRPr>
          </a:p>
          <a:p>
            <a:pPr marL="800100" lvl="0" indent="-342900">
              <a:lnSpc>
                <a:spcPct val="115000"/>
              </a:lnSpc>
              <a:spcBef>
                <a:spcPts val="0"/>
              </a:spcBef>
              <a:buClr>
                <a:srgbClr val="3F3F3F"/>
              </a:buClr>
              <a:buFont typeface="Arial"/>
              <a:buChar char="•"/>
            </a:pPr>
            <a:r>
              <a:rPr lang="en-US" dirty="0">
                <a:solidFill>
                  <a:srgbClr val="3F3F3F"/>
                </a:solidFill>
                <a:latin typeface="Open Sans"/>
                <a:ea typeface="Open Sans"/>
                <a:cs typeface="Open Sans"/>
                <a:sym typeface="Open Sans"/>
              </a:rPr>
              <a:t>“</a:t>
            </a:r>
            <a:r>
              <a:rPr lang="fr-FR" dirty="0">
                <a:solidFill>
                  <a:srgbClr val="3F3F3F"/>
                </a:solidFill>
                <a:latin typeface="Open Sans"/>
                <a:ea typeface="Open Sans"/>
                <a:cs typeface="Open Sans"/>
                <a:sym typeface="Open Sans"/>
              </a:rPr>
              <a:t>La boîte à outils du formateur </a:t>
            </a:r>
            <a:r>
              <a:rPr lang="fr-FR" dirty="0" err="1">
                <a:solidFill>
                  <a:srgbClr val="3F3F3F"/>
                </a:solidFill>
                <a:latin typeface="Open Sans"/>
                <a:ea typeface="Open Sans"/>
                <a:cs typeface="Open Sans"/>
                <a:sym typeface="Open Sans"/>
              </a:rPr>
              <a:t>PubMedv</a:t>
            </a:r>
            <a:r>
              <a:rPr lang="en-US" dirty="0">
                <a:solidFill>
                  <a:srgbClr val="3F3F3F"/>
                </a:solidFill>
                <a:latin typeface="Open Sans"/>
                <a:ea typeface="Open Sans"/>
                <a:cs typeface="Open Sans"/>
                <a:sym typeface="Open Sans"/>
              </a:rPr>
              <a:t> “</a:t>
            </a:r>
            <a:r>
              <a:rPr lang="fr-FR" dirty="0">
                <a:solidFill>
                  <a:srgbClr val="3F3F3F"/>
                </a:solidFill>
                <a:latin typeface="Open Sans"/>
                <a:ea typeface="Open Sans"/>
                <a:cs typeface="Open Sans"/>
                <a:sym typeface="Open Sans"/>
              </a:rPr>
              <a:t>. Consulté le 23 juin 2020</a:t>
            </a:r>
            <a:r>
              <a:rPr lang="en-US" dirty="0">
                <a:solidFill>
                  <a:srgbClr val="3F3F3F"/>
                </a:solidFill>
                <a:latin typeface="Open Sans"/>
                <a:ea typeface="Open Sans"/>
                <a:cs typeface="Open Sans"/>
                <a:sym typeface="Open Sans"/>
              </a:rPr>
              <a:t>. </a:t>
            </a:r>
            <a:r>
              <a:rPr lang="en-US" u="sng" dirty="0">
                <a:solidFill>
                  <a:schemeClr val="accent5"/>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https://learn.nlm.nih.gov/documentation/training-packets/T0022014P/</a:t>
            </a:r>
            <a:endParaRPr dirty="0">
              <a:solidFill>
                <a:schemeClr val="accent5"/>
              </a:solidFill>
              <a:latin typeface="Open Sans"/>
              <a:ea typeface="Open Sans"/>
              <a:cs typeface="Open Sans"/>
              <a:sym typeface="Open Sans"/>
            </a:endParaRPr>
          </a:p>
          <a:p>
            <a:pPr marL="800100" lvl="0" indent="-342900">
              <a:lnSpc>
                <a:spcPct val="115000"/>
              </a:lnSpc>
              <a:spcBef>
                <a:spcPts val="0"/>
              </a:spcBef>
              <a:buClr>
                <a:srgbClr val="3F3F3F"/>
              </a:buClr>
              <a:buFont typeface="Arial"/>
              <a:buChar char="•"/>
            </a:pPr>
            <a:r>
              <a:rPr lang="fr-FR" dirty="0">
                <a:solidFill>
                  <a:srgbClr val="3F3F3F"/>
                </a:solidFill>
                <a:latin typeface="Open Sans"/>
                <a:ea typeface="Open Sans"/>
                <a:cs typeface="Open Sans"/>
                <a:sym typeface="Open Sans"/>
              </a:rPr>
              <a:t>Comprend des jeux de diapositives, des documents à distribuer, des visites rapides, des formations pour les formateurs.</a:t>
            </a:r>
            <a:endParaRPr dirty="0">
              <a:solidFill>
                <a:srgbClr val="3F3F3F"/>
              </a:solidFill>
              <a:latin typeface="Open Sans"/>
              <a:ea typeface="Open Sans"/>
              <a:cs typeface="Open Sans"/>
              <a:sym typeface="Open Sans"/>
            </a:endParaRPr>
          </a:p>
        </p:txBody>
      </p:sp>
    </p:spTree>
    <p:extLst>
      <p:ext uri="{BB962C8B-B14F-4D97-AF65-F5344CB8AC3E}">
        <p14:creationId xmlns:p14="http://schemas.microsoft.com/office/powerpoint/2010/main" val="4083431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909FE-9665-5839-C9DF-5F6D1AD1E94B}"/>
              </a:ext>
            </a:extLst>
          </p:cNvPr>
          <p:cNvSpPr>
            <a:spLocks noGrp="1"/>
          </p:cNvSpPr>
          <p:nvPr>
            <p:ph type="title"/>
          </p:nvPr>
        </p:nvSpPr>
        <p:spPr>
          <a:xfrm>
            <a:off x="114300" y="274903"/>
            <a:ext cx="8302336" cy="1080900"/>
          </a:xfrm>
        </p:spPr>
        <p:txBody>
          <a:bodyPr/>
          <a:lstStyle/>
          <a:p>
            <a:r>
              <a:rPr lang="fr-FR" sz="3200" dirty="0">
                <a:solidFill>
                  <a:srgbClr val="586F7C"/>
                </a:solidFill>
                <a:latin typeface="Open Sans"/>
                <a:ea typeface="Open Sans"/>
                <a:cs typeface="Open Sans"/>
                <a:sym typeface="Open Sans"/>
              </a:rPr>
              <a:t>Organisation mondiale de la santé (OMS) - Ressources d'information électroniques (élargi en </a:t>
            </a:r>
            <a:r>
              <a:rPr lang="fr-FR" sz="3200" dirty="0">
                <a:solidFill>
                  <a:schemeClr val="bg2"/>
                </a:solidFill>
                <a:latin typeface="Open Sans"/>
                <a:ea typeface="Open Sans"/>
                <a:cs typeface="Open Sans"/>
                <a:sym typeface="Open Sans"/>
              </a:rPr>
              <a:t>novembre</a:t>
            </a:r>
            <a:r>
              <a:rPr lang="fr-FR" sz="3200" dirty="0">
                <a:solidFill>
                  <a:srgbClr val="586F7C"/>
                </a:solidFill>
                <a:latin typeface="Open Sans"/>
                <a:ea typeface="Open Sans"/>
                <a:cs typeface="Open Sans"/>
                <a:sym typeface="Open Sans"/>
              </a:rPr>
              <a:t> 2022)</a:t>
            </a:r>
            <a:endParaRPr lang="en-US" sz="3200" dirty="0">
              <a:solidFill>
                <a:srgbClr val="586F7C"/>
              </a:solidFill>
              <a:latin typeface="Open Sans"/>
              <a:ea typeface="Open Sans"/>
              <a:cs typeface="Open Sans"/>
            </a:endParaRPr>
          </a:p>
        </p:txBody>
      </p:sp>
      <p:sp>
        <p:nvSpPr>
          <p:cNvPr id="3" name="Text Placeholder 2">
            <a:extLst>
              <a:ext uri="{FF2B5EF4-FFF2-40B4-BE49-F238E27FC236}">
                <a16:creationId xmlns:a16="http://schemas.microsoft.com/office/drawing/2014/main" id="{87B2B06E-99DC-FFB9-1046-75FD496D92ED}"/>
              </a:ext>
            </a:extLst>
          </p:cNvPr>
          <p:cNvSpPr>
            <a:spLocks noGrp="1"/>
          </p:cNvSpPr>
          <p:nvPr>
            <p:ph type="body" idx="1"/>
          </p:nvPr>
        </p:nvSpPr>
        <p:spPr>
          <a:xfrm>
            <a:off x="0" y="1627451"/>
            <a:ext cx="11556930" cy="5032404"/>
          </a:xfrm>
        </p:spPr>
        <p:txBody>
          <a:bodyPr/>
          <a:lstStyle/>
          <a:p>
            <a:pPr algn="just">
              <a:buFont typeface="Wingdings" panose="05000000000000000000" pitchFamily="2" charset="2"/>
              <a:buChar char="§"/>
            </a:pPr>
            <a:r>
              <a:rPr lang="fr-FR" sz="2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Les diapositives suivantes donnent un aperçu de </a:t>
            </a:r>
            <a:r>
              <a:rPr lang="en-US" sz="2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WHO</a:t>
            </a:r>
            <a:r>
              <a:rPr lang="en-US" sz="2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Electronic Information Resources </a:t>
            </a:r>
            <a:r>
              <a:rPr lang="en-US" sz="2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(EIR)</a:t>
            </a:r>
            <a:r>
              <a:rPr lang="fr-FR" sz="2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Dans la plupart des cas, ces ressources ne sont pas indexées dans PubMed ou d'autres grandes bases de données</a:t>
            </a:r>
            <a:r>
              <a:rPr lang="en-US" sz="2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p>
          <a:p>
            <a:pPr algn="just">
              <a:buFont typeface="Arial" panose="020B0604020202020204" pitchFamily="34" charset="0"/>
              <a:buChar char="•"/>
            </a:pPr>
            <a:r>
              <a:rPr lang="fr-FR" sz="2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L'OMS a développé les </a:t>
            </a:r>
            <a:r>
              <a:rPr lang="fr-FR" sz="2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EIR régionales </a:t>
            </a:r>
            <a:r>
              <a:rPr lang="fr-FR" sz="2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depuis de nombreuses années afin de réduire l'écart de connaissances entre les pays à revenu élevé et les pays à faible revenu. Les cinq EIR régionaux offrent aux utilisateurs un accès en ligne gratuit aux publications sur la santé et les sciences biomédicales évaluées par des pairs et provenant de leurs pays membres.  </a:t>
            </a:r>
            <a:r>
              <a:rPr lang="fr-FR" sz="2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L'EIR EMRO </a:t>
            </a:r>
            <a:r>
              <a:rPr lang="fr-FR" sz="2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est présenté plus en détail - pour montrer les outils d'accès à ces </a:t>
            </a:r>
            <a:r>
              <a:rPr lang="fr-FR" sz="2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rssources</a:t>
            </a:r>
            <a:r>
              <a:rPr lang="en-US" sz="2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p>
          <a:p>
            <a:pPr algn="just">
              <a:buFont typeface="Arial" panose="020B0604020202020204" pitchFamily="34" charset="0"/>
              <a:buChar char="•"/>
            </a:pPr>
            <a:r>
              <a:rPr lang="en-US" sz="2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Global Index Medical </a:t>
            </a:r>
            <a:r>
              <a:rPr lang="en-US" sz="2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(GIM) </a:t>
            </a:r>
            <a:r>
              <a:rPr lang="fr-FR" sz="2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est la base de données de l'OMS qui a compilé la littérature biomédicale et de santé publique à partir des cinq indices régionaux, y compris ceux produits par les pays à revenu faible et moyen</a:t>
            </a:r>
            <a:r>
              <a:rPr lang="en-US" sz="2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pPr algn="just">
              <a:buFont typeface="Arial" panose="020B0604020202020204" pitchFamily="34" charset="0"/>
              <a:buChar char="•"/>
            </a:pPr>
            <a:r>
              <a:rPr lang="fr-FR" sz="2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Il est également question de </a:t>
            </a:r>
            <a:r>
              <a:rPr lang="fr-FR" sz="2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a:t>
            </a:r>
            <a:r>
              <a:rPr lang="fr-FR" sz="20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Institutional</a:t>
            </a:r>
            <a:r>
              <a:rPr lang="fr-FR" sz="2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Repository for Information Sharing </a:t>
            </a:r>
            <a:r>
              <a:rPr lang="fr-FR" sz="2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(IRIS).  Il s'agit de la ressource numérique de l'OMS pour les articles, rapports, statistiques, livres et autres publications du Siège de l'OMS, des bureaux régionaux et des bureaux de pays</a:t>
            </a:r>
            <a:r>
              <a:rPr lang="en-US" sz="2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065042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F65F31-6EB2-43E7-92D5-4915530FF711}"/>
              </a:ext>
            </a:extLst>
          </p:cNvPr>
          <p:cNvPicPr>
            <a:picLocks noChangeAspect="1"/>
          </p:cNvPicPr>
          <p:nvPr/>
        </p:nvPicPr>
        <p:blipFill>
          <a:blip r:embed="rId2"/>
          <a:stretch>
            <a:fillRect/>
          </a:stretch>
        </p:blipFill>
        <p:spPr>
          <a:xfrm>
            <a:off x="2731948" y="1689241"/>
            <a:ext cx="6278851" cy="1224798"/>
          </a:xfrm>
          <a:prstGeom prst="rect">
            <a:avLst/>
          </a:prstGeom>
        </p:spPr>
      </p:pic>
      <p:pic>
        <p:nvPicPr>
          <p:cNvPr id="6" name="Picture 5">
            <a:extLst>
              <a:ext uri="{FF2B5EF4-FFF2-40B4-BE49-F238E27FC236}">
                <a16:creationId xmlns:a16="http://schemas.microsoft.com/office/drawing/2014/main" id="{FF9DC412-04DC-477F-8C20-9AE8026312C2}"/>
              </a:ext>
            </a:extLst>
          </p:cNvPr>
          <p:cNvPicPr>
            <a:picLocks noChangeAspect="1"/>
          </p:cNvPicPr>
          <p:nvPr/>
        </p:nvPicPr>
        <p:blipFill>
          <a:blip r:embed="rId3"/>
          <a:stretch>
            <a:fillRect/>
          </a:stretch>
        </p:blipFill>
        <p:spPr>
          <a:xfrm>
            <a:off x="348512" y="3197638"/>
            <a:ext cx="3631164" cy="1836821"/>
          </a:xfrm>
          <a:prstGeom prst="rect">
            <a:avLst/>
          </a:prstGeom>
        </p:spPr>
      </p:pic>
      <p:pic>
        <p:nvPicPr>
          <p:cNvPr id="7" name="Picture 6">
            <a:extLst>
              <a:ext uri="{FF2B5EF4-FFF2-40B4-BE49-F238E27FC236}">
                <a16:creationId xmlns:a16="http://schemas.microsoft.com/office/drawing/2014/main" id="{BB751265-A3DE-46E8-AA0F-3759D922BF48}"/>
              </a:ext>
            </a:extLst>
          </p:cNvPr>
          <p:cNvPicPr>
            <a:picLocks noChangeAspect="1"/>
          </p:cNvPicPr>
          <p:nvPr/>
        </p:nvPicPr>
        <p:blipFill>
          <a:blip r:embed="rId4"/>
          <a:stretch>
            <a:fillRect/>
          </a:stretch>
        </p:blipFill>
        <p:spPr>
          <a:xfrm>
            <a:off x="3979676" y="4629725"/>
            <a:ext cx="3440644" cy="1823541"/>
          </a:xfrm>
          <a:prstGeom prst="rect">
            <a:avLst/>
          </a:prstGeom>
        </p:spPr>
      </p:pic>
      <p:pic>
        <p:nvPicPr>
          <p:cNvPr id="5" name="Picture 4">
            <a:extLst>
              <a:ext uri="{FF2B5EF4-FFF2-40B4-BE49-F238E27FC236}">
                <a16:creationId xmlns:a16="http://schemas.microsoft.com/office/drawing/2014/main" id="{A172A45B-9FCC-43DC-A082-68977901739F}"/>
              </a:ext>
            </a:extLst>
          </p:cNvPr>
          <p:cNvPicPr>
            <a:picLocks noChangeAspect="1"/>
          </p:cNvPicPr>
          <p:nvPr/>
        </p:nvPicPr>
        <p:blipFill>
          <a:blip r:embed="rId5"/>
          <a:stretch>
            <a:fillRect/>
          </a:stretch>
        </p:blipFill>
        <p:spPr>
          <a:xfrm>
            <a:off x="7440267" y="3197638"/>
            <a:ext cx="3440383" cy="1823402"/>
          </a:xfrm>
          <a:prstGeom prst="rect">
            <a:avLst/>
          </a:prstGeom>
        </p:spPr>
      </p:pic>
      <p:sp>
        <p:nvSpPr>
          <p:cNvPr id="2" name="TextBox 1">
            <a:extLst>
              <a:ext uri="{FF2B5EF4-FFF2-40B4-BE49-F238E27FC236}">
                <a16:creationId xmlns:a16="http://schemas.microsoft.com/office/drawing/2014/main" id="{FEF9C61C-F136-490C-80C9-0883DC29162E}"/>
              </a:ext>
            </a:extLst>
          </p:cNvPr>
          <p:cNvSpPr txBox="1"/>
          <p:nvPr/>
        </p:nvSpPr>
        <p:spPr>
          <a:xfrm>
            <a:off x="58538" y="434589"/>
            <a:ext cx="7466320" cy="1077218"/>
          </a:xfrm>
          <a:prstGeom prst="rect">
            <a:avLst/>
          </a:prstGeom>
          <a:noFill/>
        </p:spPr>
        <p:txBody>
          <a:bodyPr wrap="square" rtlCol="0">
            <a:spAutoFit/>
          </a:bodyPr>
          <a:lstStyle/>
          <a:p>
            <a:r>
              <a:rPr lang="en-US" sz="3200" dirty="0">
                <a:solidFill>
                  <a:srgbClr val="586F7C"/>
                </a:solidFill>
                <a:latin typeface="Open Sans"/>
                <a:ea typeface="Open Sans"/>
                <a:cs typeface="Open Sans"/>
              </a:rPr>
              <a:t>WHO-EMRO</a:t>
            </a:r>
          </a:p>
          <a:p>
            <a:r>
              <a:rPr lang="en-US" sz="3200" dirty="0">
                <a:solidFill>
                  <a:srgbClr val="586F7C"/>
                </a:solidFill>
                <a:latin typeface="Open Sans"/>
                <a:ea typeface="Open Sans"/>
                <a:cs typeface="Open Sans"/>
              </a:rPr>
              <a:t>Virtual Health Sciences Library (VHSL)</a:t>
            </a:r>
          </a:p>
        </p:txBody>
      </p:sp>
      <p:sp>
        <p:nvSpPr>
          <p:cNvPr id="8" name="Title 1">
            <a:extLst>
              <a:ext uri="{FF2B5EF4-FFF2-40B4-BE49-F238E27FC236}">
                <a16:creationId xmlns:a16="http://schemas.microsoft.com/office/drawing/2014/main" id="{F1BB3910-95FC-4892-8833-DBAD564B0FAE}"/>
              </a:ext>
            </a:extLst>
          </p:cNvPr>
          <p:cNvSpPr txBox="1">
            <a:spLocks/>
          </p:cNvSpPr>
          <p:nvPr/>
        </p:nvSpPr>
        <p:spPr>
          <a:xfrm>
            <a:off x="58538" y="6164926"/>
            <a:ext cx="4119568" cy="5766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a:lstStyle>
          <a:p>
            <a:r>
              <a:rPr lang="en-US" sz="2000" b="1" u="sng" dirty="0">
                <a:solidFill>
                  <a:srgbClr val="0000FF"/>
                </a:solidFill>
                <a:latin typeface="Open Sans"/>
                <a:ea typeface="Open Sans"/>
                <a:cs typeface="Open Sans"/>
                <a:hlinkClick r:id="rId6">
                  <a:extLst>
                    <a:ext uri="{A12FA001-AC4F-418D-AE19-62706E023703}">
                      <ahyp:hlinkClr xmlns:ahyp="http://schemas.microsoft.com/office/drawing/2018/hyperlinkcolor" val="tx"/>
                    </a:ext>
                  </a:extLst>
                </a:hlinkClick>
              </a:rPr>
              <a:t>https://vlibrary.emro.who.int</a:t>
            </a:r>
            <a:r>
              <a:rPr lang="en-US" sz="2000" b="1" u="sng" dirty="0">
                <a:solidFill>
                  <a:srgbClr val="0000FF"/>
                </a:solidFill>
                <a:latin typeface="Open Sans"/>
                <a:ea typeface="Open Sans"/>
                <a:cs typeface="Open Sans"/>
              </a:rPr>
              <a:t>  </a:t>
            </a:r>
          </a:p>
        </p:txBody>
      </p:sp>
    </p:spTree>
    <p:extLst>
      <p:ext uri="{BB962C8B-B14F-4D97-AF65-F5344CB8AC3E}">
        <p14:creationId xmlns:p14="http://schemas.microsoft.com/office/powerpoint/2010/main" val="3261283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8"/>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Font typeface="Arial"/>
              <a:buNone/>
            </a:pPr>
            <a:r>
              <a:rPr lang="en-US" sz="3200" dirty="0">
                <a:solidFill>
                  <a:schemeClr val="bg2"/>
                </a:solidFill>
                <a:latin typeface="Open Sans"/>
                <a:ea typeface="Open Sans"/>
                <a:cs typeface="Open Sans"/>
                <a:sym typeface="Open Sans"/>
              </a:rPr>
              <a:t>WHO-EMRO</a:t>
            </a:r>
            <a:endParaRPr sz="3200" dirty="0">
              <a:solidFill>
                <a:schemeClr val="bg2"/>
              </a:solidFill>
              <a:latin typeface="Open Sans"/>
              <a:ea typeface="Open Sans"/>
              <a:cs typeface="Open Sans"/>
              <a:sym typeface="Open Sans"/>
            </a:endParaRPr>
          </a:p>
          <a:p>
            <a:pPr marL="0" lvl="0" indent="0" algn="l" rtl="0">
              <a:lnSpc>
                <a:spcPct val="90000"/>
              </a:lnSpc>
              <a:spcBef>
                <a:spcPts val="0"/>
              </a:spcBef>
              <a:spcAft>
                <a:spcPts val="0"/>
              </a:spcAft>
              <a:buClr>
                <a:schemeClr val="dk1"/>
              </a:buClr>
              <a:buSzPts val="1100"/>
              <a:buFont typeface="Arial"/>
              <a:buNone/>
            </a:pPr>
            <a:r>
              <a:rPr lang="en-US" sz="3200" dirty="0">
                <a:solidFill>
                  <a:schemeClr val="bg2"/>
                </a:solidFill>
                <a:latin typeface="Open Sans"/>
                <a:ea typeface="Open Sans"/>
                <a:cs typeface="Open Sans"/>
                <a:sym typeface="Open Sans"/>
              </a:rPr>
              <a:t>Virtual Health Sciences Library (VHSL)</a:t>
            </a:r>
            <a:endParaRPr dirty="0">
              <a:solidFill>
                <a:schemeClr val="bg2"/>
              </a:solidFill>
            </a:endParaRPr>
          </a:p>
        </p:txBody>
      </p:sp>
      <p:sp>
        <p:nvSpPr>
          <p:cNvPr id="276" name="Google Shape;276;p18"/>
          <p:cNvSpPr txBox="1">
            <a:spLocks noGrp="1"/>
          </p:cNvSpPr>
          <p:nvPr>
            <p:ph type="body" idx="1"/>
          </p:nvPr>
        </p:nvSpPr>
        <p:spPr>
          <a:xfrm>
            <a:off x="185350" y="2022025"/>
            <a:ext cx="4145100" cy="4515900"/>
          </a:xfrm>
          <a:prstGeom prst="rect">
            <a:avLst/>
          </a:prstGeom>
          <a:noFill/>
          <a:ln>
            <a:noFill/>
          </a:ln>
        </p:spPr>
        <p:txBody>
          <a:bodyPr spcFirstLastPara="1" wrap="square" lIns="91425" tIns="45700" rIns="91425" bIns="45700" anchor="t" anchorCtr="0">
            <a:noAutofit/>
          </a:bodyPr>
          <a:lstStyle/>
          <a:p>
            <a:pPr marL="0" lvl="0" indent="0">
              <a:buNone/>
            </a:pPr>
            <a:r>
              <a:rPr lang="fr-FR" sz="2000" dirty="0">
                <a:solidFill>
                  <a:schemeClr val="bg2"/>
                </a:solidFill>
                <a:latin typeface="Open Sans"/>
                <a:ea typeface="Open Sans"/>
                <a:cs typeface="Open Sans"/>
                <a:sym typeface="Open Sans"/>
              </a:rPr>
              <a:t>Plus de </a:t>
            </a:r>
            <a:r>
              <a:rPr lang="fr-FR" sz="2000" b="1" dirty="0">
                <a:solidFill>
                  <a:schemeClr val="bg2"/>
                </a:solidFill>
                <a:latin typeface="Open Sans"/>
                <a:ea typeface="Open Sans"/>
                <a:cs typeface="Open Sans"/>
                <a:sym typeface="Open Sans"/>
              </a:rPr>
              <a:t>306 199 </a:t>
            </a:r>
            <a:r>
              <a:rPr lang="fr-FR" sz="2000" dirty="0">
                <a:solidFill>
                  <a:schemeClr val="bg2"/>
                </a:solidFill>
                <a:latin typeface="Open Sans"/>
                <a:ea typeface="Open Sans"/>
                <a:cs typeface="Open Sans"/>
                <a:sym typeface="Open Sans"/>
              </a:rPr>
              <a:t>notices provenant de trois grandes bases de données de bibliothèques "</a:t>
            </a:r>
            <a:r>
              <a:rPr lang="fr-FR" sz="2000" dirty="0" err="1">
                <a:solidFill>
                  <a:schemeClr val="bg2"/>
                </a:solidFill>
                <a:latin typeface="Open Sans"/>
                <a:ea typeface="Open Sans"/>
                <a:cs typeface="Open Sans"/>
                <a:sym typeface="Open Sans"/>
              </a:rPr>
              <a:t>Institutional</a:t>
            </a:r>
            <a:r>
              <a:rPr lang="fr-FR" sz="2000" dirty="0">
                <a:solidFill>
                  <a:schemeClr val="bg2"/>
                </a:solidFill>
                <a:latin typeface="Open Sans"/>
                <a:ea typeface="Open Sans"/>
                <a:cs typeface="Open Sans"/>
                <a:sym typeface="Open Sans"/>
              </a:rPr>
              <a:t> Digital Repository" (IDR) </a:t>
            </a:r>
            <a:r>
              <a:rPr lang="fr-FR" sz="2000" b="1" dirty="0">
                <a:solidFill>
                  <a:schemeClr val="bg2"/>
                </a:solidFill>
                <a:latin typeface="Open Sans"/>
                <a:ea typeface="Open Sans"/>
                <a:cs typeface="Open Sans"/>
                <a:sym typeface="Open Sans"/>
              </a:rPr>
              <a:t>29 185</a:t>
            </a:r>
          </a:p>
          <a:p>
            <a:pPr marL="0" lvl="0" indent="0">
              <a:buNone/>
            </a:pPr>
            <a:r>
              <a:rPr lang="fr-FR" sz="2000" dirty="0">
                <a:solidFill>
                  <a:schemeClr val="bg2"/>
                </a:solidFill>
                <a:latin typeface="Open Sans"/>
                <a:ea typeface="Open Sans"/>
                <a:cs typeface="Open Sans"/>
                <a:sym typeface="Open Sans"/>
              </a:rPr>
              <a:t>Index </a:t>
            </a:r>
            <a:r>
              <a:rPr lang="fr-FR" sz="2000" dirty="0" err="1">
                <a:solidFill>
                  <a:schemeClr val="bg2"/>
                </a:solidFill>
                <a:latin typeface="Open Sans"/>
                <a:ea typeface="Open Sans"/>
                <a:cs typeface="Open Sans"/>
                <a:sym typeface="Open Sans"/>
              </a:rPr>
              <a:t>Medicus</a:t>
            </a:r>
            <a:r>
              <a:rPr lang="fr-FR" sz="2000" dirty="0">
                <a:solidFill>
                  <a:schemeClr val="bg2"/>
                </a:solidFill>
                <a:latin typeface="Open Sans"/>
                <a:ea typeface="Open Sans"/>
                <a:cs typeface="Open Sans"/>
                <a:sym typeface="Open Sans"/>
              </a:rPr>
              <a:t> pour la région de la Méditerranée orientale </a:t>
            </a:r>
            <a:r>
              <a:rPr lang="fr-FR" sz="2000" b="1" dirty="0">
                <a:solidFill>
                  <a:schemeClr val="bg2"/>
                </a:solidFill>
                <a:latin typeface="Open Sans"/>
                <a:ea typeface="Open Sans"/>
                <a:cs typeface="Open Sans"/>
                <a:sym typeface="Open Sans"/>
              </a:rPr>
              <a:t>(IMEMR) 276 082 </a:t>
            </a:r>
            <a:r>
              <a:rPr lang="fr-FR" sz="2000" dirty="0">
                <a:solidFill>
                  <a:schemeClr val="bg2"/>
                </a:solidFill>
                <a:latin typeface="Open Sans"/>
                <a:ea typeface="Open Sans"/>
                <a:cs typeface="Open Sans"/>
                <a:sym typeface="Open Sans"/>
              </a:rPr>
              <a:t>enregistrements </a:t>
            </a:r>
          </a:p>
          <a:p>
            <a:pPr marL="0" lvl="0" indent="0">
              <a:buNone/>
            </a:pPr>
            <a:r>
              <a:rPr lang="fr-FR" sz="2000" dirty="0">
                <a:solidFill>
                  <a:schemeClr val="bg2"/>
                </a:solidFill>
                <a:latin typeface="Open Sans"/>
                <a:ea typeface="Open Sans"/>
                <a:cs typeface="Open Sans"/>
                <a:sym typeface="Open Sans"/>
              </a:rPr>
              <a:t>EMR </a:t>
            </a:r>
            <a:r>
              <a:rPr lang="fr-FR" sz="2000" dirty="0" err="1">
                <a:solidFill>
                  <a:schemeClr val="bg2"/>
                </a:solidFill>
                <a:latin typeface="Open Sans"/>
                <a:ea typeface="Open Sans"/>
                <a:cs typeface="Open Sans"/>
                <a:sym typeface="Open Sans"/>
              </a:rPr>
              <a:t>Journals</a:t>
            </a:r>
            <a:r>
              <a:rPr lang="fr-FR" sz="2000" dirty="0">
                <a:solidFill>
                  <a:schemeClr val="bg2"/>
                </a:solidFill>
                <a:latin typeface="Open Sans"/>
                <a:ea typeface="Open Sans"/>
                <a:cs typeface="Open Sans"/>
                <a:sym typeface="Open Sans"/>
              </a:rPr>
              <a:t> Directory </a:t>
            </a:r>
            <a:r>
              <a:rPr lang="fr-FR" sz="2000" b="1" dirty="0">
                <a:solidFill>
                  <a:schemeClr val="bg2"/>
                </a:solidFill>
                <a:latin typeface="Open Sans"/>
                <a:ea typeface="Open Sans"/>
                <a:cs typeface="Open Sans"/>
                <a:sym typeface="Open Sans"/>
              </a:rPr>
              <a:t>(IMJD) 932</a:t>
            </a:r>
            <a:r>
              <a:rPr lang="fr-FR" sz="2000" dirty="0">
                <a:solidFill>
                  <a:schemeClr val="bg2"/>
                </a:solidFill>
                <a:latin typeface="Open Sans"/>
                <a:ea typeface="Open Sans"/>
                <a:cs typeface="Open Sans"/>
                <a:sym typeface="Open Sans"/>
              </a:rPr>
              <a:t> ont été téléchargés, fusionnés et mis à jour avec succès sur le nouveau portail de la VHSL.</a:t>
            </a:r>
          </a:p>
          <a:p>
            <a:pPr marL="0" lvl="0" indent="0">
              <a:buNone/>
            </a:pPr>
            <a:r>
              <a:rPr lang="fr-FR" sz="2000" dirty="0">
                <a:solidFill>
                  <a:schemeClr val="bg2"/>
                </a:solidFill>
                <a:latin typeface="Open Sans"/>
                <a:ea typeface="Open Sans"/>
                <a:cs typeface="Open Sans"/>
                <a:sym typeface="Open Sans"/>
              </a:rPr>
              <a:t>Mise à jour le 1er décembre 2022</a:t>
            </a:r>
            <a:endParaRPr dirty="0">
              <a:solidFill>
                <a:schemeClr val="bg2"/>
              </a:solidFill>
            </a:endParaRPr>
          </a:p>
          <a:p>
            <a:pPr marL="0" lvl="0" indent="0" algn="l" rtl="0">
              <a:lnSpc>
                <a:spcPct val="90000"/>
              </a:lnSpc>
              <a:spcBef>
                <a:spcPts val="1000"/>
              </a:spcBef>
              <a:spcAft>
                <a:spcPts val="0"/>
              </a:spcAft>
              <a:buSzPts val="2400"/>
              <a:buNone/>
            </a:pPr>
            <a:endParaRPr dirty="0">
              <a:solidFill>
                <a:srgbClr val="FF0000"/>
              </a:solidFill>
            </a:endParaRPr>
          </a:p>
        </p:txBody>
      </p:sp>
      <p:pic>
        <p:nvPicPr>
          <p:cNvPr id="277" name="Google Shape;277;p18"/>
          <p:cNvPicPr preferRelativeResize="0"/>
          <p:nvPr/>
        </p:nvPicPr>
        <p:blipFill rotWithShape="1">
          <a:blip r:embed="rId3">
            <a:alphaModFix/>
          </a:blip>
          <a:srcRect/>
          <a:stretch/>
        </p:blipFill>
        <p:spPr>
          <a:xfrm>
            <a:off x="4431550" y="2618762"/>
            <a:ext cx="7556749" cy="3691892"/>
          </a:xfrm>
          <a:prstGeom prst="rect">
            <a:avLst/>
          </a:prstGeom>
          <a:noFill/>
          <a:ln>
            <a:noFill/>
          </a:ln>
        </p:spPr>
      </p:pic>
      <p:pic>
        <p:nvPicPr>
          <p:cNvPr id="278" name="Google Shape;278;p18"/>
          <p:cNvPicPr preferRelativeResize="0"/>
          <p:nvPr/>
        </p:nvPicPr>
        <p:blipFill rotWithShape="1">
          <a:blip r:embed="rId4">
            <a:alphaModFix/>
          </a:blip>
          <a:srcRect l="-2510" r="2507"/>
          <a:stretch/>
        </p:blipFill>
        <p:spPr>
          <a:xfrm>
            <a:off x="5695327" y="1902152"/>
            <a:ext cx="4212550" cy="716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FB749B99-8935-4FF3-A488-20F5E4547F80}"/>
              </a:ext>
            </a:extLst>
          </p:cNvPr>
          <p:cNvGraphicFramePr>
            <a:graphicFrameLocks noGrp="1"/>
          </p:cNvGraphicFramePr>
          <p:nvPr>
            <p:extLst>
              <p:ext uri="{D42A27DB-BD31-4B8C-83A1-F6EECF244321}">
                <p14:modId xmlns:p14="http://schemas.microsoft.com/office/powerpoint/2010/main" val="1793793862"/>
              </p:ext>
            </p:extLst>
          </p:nvPr>
        </p:nvGraphicFramePr>
        <p:xfrm>
          <a:off x="3190010" y="2633362"/>
          <a:ext cx="8820098" cy="4034180"/>
        </p:xfrm>
        <a:graphic>
          <a:graphicData uri="http://schemas.openxmlformats.org/drawingml/2006/table">
            <a:tbl>
              <a:tblPr firstRow="1" bandRow="1">
                <a:tableStyleId>{5C22544A-7EE6-4342-B048-85BDC9FD1C3A}</a:tableStyleId>
              </a:tblPr>
              <a:tblGrid>
                <a:gridCol w="2179462">
                  <a:extLst>
                    <a:ext uri="{9D8B030D-6E8A-4147-A177-3AD203B41FA5}">
                      <a16:colId xmlns:a16="http://schemas.microsoft.com/office/drawing/2014/main" val="1435481188"/>
                    </a:ext>
                  </a:extLst>
                </a:gridCol>
                <a:gridCol w="6640636">
                  <a:extLst>
                    <a:ext uri="{9D8B030D-6E8A-4147-A177-3AD203B41FA5}">
                      <a16:colId xmlns:a16="http://schemas.microsoft.com/office/drawing/2014/main" val="1134608952"/>
                    </a:ext>
                  </a:extLst>
                </a:gridCol>
              </a:tblGrid>
              <a:tr h="524179">
                <a:tc>
                  <a:txBody>
                    <a:bodyPr/>
                    <a:lstStyle/>
                    <a:p>
                      <a:r>
                        <a:rPr lang="fr-FR" sz="1600" b="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Fournisseur de services</a:t>
                      </a:r>
                      <a:endParaRPr lang="en-US" sz="1600" b="0" i="0" u="none" strike="noStrike" cap="none"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solidFill>
                      <a:schemeClr val="accent1">
                        <a:lumMod val="20000"/>
                        <a:lumOff val="80000"/>
                      </a:schemeClr>
                    </a:solidFill>
                  </a:tcPr>
                </a:tc>
                <a:tc>
                  <a:txBody>
                    <a:bodyPr/>
                    <a:lstStyle/>
                    <a:p>
                      <a:r>
                        <a:rPr lang="fr-FR" sz="1400" b="0" i="0" u="none" strike="noStrike" cap="none"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Arial"/>
                        </a:rPr>
                        <a:t>Organisation mondiale de la santé - Bureau régional de la Méditerranée orientale (EMRO)</a:t>
                      </a:r>
                      <a:endParaRPr lang="en-US" sz="1400" b="0" i="0" u="none" strike="noStrike" cap="none"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solidFill>
                      <a:schemeClr val="bg1"/>
                    </a:solidFill>
                  </a:tcPr>
                </a:tc>
                <a:extLst>
                  <a:ext uri="{0D108BD9-81ED-4DB2-BD59-A6C34878D82A}">
                    <a16:rowId xmlns:a16="http://schemas.microsoft.com/office/drawing/2014/main" val="3160228324"/>
                  </a:ext>
                </a:extLst>
              </a:tr>
              <a:tr h="469249">
                <a:tc>
                  <a:txBody>
                    <a:bodyPr/>
                    <a:lstStyle/>
                    <a:p>
                      <a:r>
                        <a:rPr lang="fr-FR" sz="1600" b="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Type de service</a:t>
                      </a:r>
                      <a:endPar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fr-FR"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Base de données virtuelle EMRO qui fournit des services d'indexation et de résumé pour l'archivage, l'enregistrement et le partage de la littérature nationale et régionale en matière de santé et de sciences biomédicales.</a:t>
                      </a:r>
                      <a:endPar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a:solidFill>
                      <a:schemeClr val="bg1"/>
                    </a:solidFill>
                  </a:tcPr>
                </a:tc>
                <a:extLst>
                  <a:ext uri="{0D108BD9-81ED-4DB2-BD59-A6C34878D82A}">
                    <a16:rowId xmlns:a16="http://schemas.microsoft.com/office/drawing/2014/main" val="1787141223"/>
                  </a:ext>
                </a:extLst>
              </a:tr>
              <a:tr h="565832">
                <a:tc>
                  <a:txBody>
                    <a:bodyPr/>
                    <a:lstStyle/>
                    <a:p>
                      <a:r>
                        <a:rPr lang="fr-FR" sz="1600" b="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Source d'information </a:t>
                      </a:r>
                      <a:endPar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region. </a:t>
                      </a:r>
                      <a:r>
                        <a:rPr lang="fr-FR"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Littérature sur la santé et les sciences biomédicales publiée dans 814 revues à comité de lecture de 20 pays de la région EMR.</a:t>
                      </a:r>
                      <a:endParaRPr lang="en-US" dirty="0">
                        <a:solidFill>
                          <a:schemeClr val="tx1">
                            <a:lumMod val="75000"/>
                            <a:lumOff val="25000"/>
                          </a:schemeClr>
                        </a:solidFill>
                      </a:endParaRPr>
                    </a:p>
                  </a:txBody>
                  <a:tcPr>
                    <a:solidFill>
                      <a:schemeClr val="bg1"/>
                    </a:solidFill>
                  </a:tcPr>
                </a:tc>
                <a:extLst>
                  <a:ext uri="{0D108BD9-81ED-4DB2-BD59-A6C34878D82A}">
                    <a16:rowId xmlns:a16="http://schemas.microsoft.com/office/drawing/2014/main" val="1615332189"/>
                  </a:ext>
                </a:extLst>
              </a:tr>
              <a:tr h="528069">
                <a:tc>
                  <a:txBody>
                    <a:bodyPr/>
                    <a:lstStyle/>
                    <a:p>
                      <a:r>
                        <a:rPr lang="fr-FR" sz="1600" b="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Type de documents </a:t>
                      </a:r>
                      <a:endPar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fr-FR"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Citations de littérature sur la santé et les sciences biomédicales avec résumés</a:t>
                      </a:r>
                      <a:endPar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a:solidFill>
                      <a:schemeClr val="bg1"/>
                    </a:solidFill>
                  </a:tcPr>
                </a:tc>
                <a:extLst>
                  <a:ext uri="{0D108BD9-81ED-4DB2-BD59-A6C34878D82A}">
                    <a16:rowId xmlns:a16="http://schemas.microsoft.com/office/drawing/2014/main" val="3459376941"/>
                  </a:ext>
                </a:extLst>
              </a:tr>
              <a:tr h="667034">
                <a:tc>
                  <a:txBody>
                    <a:bodyPr/>
                    <a:lstStyle/>
                    <a:p>
                      <a:r>
                        <a:rPr lang="fr-FR" sz="1600" b="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Texte intégral </a:t>
                      </a:r>
                      <a:endPar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en-US"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Oui</a:t>
                      </a:r>
                      <a:endPar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fr-FR"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Pour tout article trouvé dans IMEMR sans texte intégral, vous pouvez demander le texte intégral en cliquant sur </a:t>
                      </a:r>
                      <a:r>
                        <a:rPr lang="fr-FR"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l'onglet "Demande de texte intégral</a:t>
                      </a:r>
                      <a:r>
                        <a:rPr lang="fr-FR"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i="1"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solidFill>
                      <a:schemeClr val="bg1"/>
                    </a:solidFill>
                  </a:tcPr>
                </a:tc>
                <a:extLst>
                  <a:ext uri="{0D108BD9-81ED-4DB2-BD59-A6C34878D82A}">
                    <a16:rowId xmlns:a16="http://schemas.microsoft.com/office/drawing/2014/main" val="3425962767"/>
                  </a:ext>
                </a:extLst>
              </a:tr>
              <a:tr h="379959">
                <a:tc>
                  <a:txBody>
                    <a:bodyPr/>
                    <a:lstStyle/>
                    <a:p>
                      <a:r>
                        <a:rPr lang="fr-FR" sz="1600" b="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Couverture du sujet </a:t>
                      </a:r>
                      <a:endPar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Littérature scientifique nationale et régionale sur la santé et les sciences biomédicales publiée dans les pays de l'EMR. </a:t>
                      </a:r>
                      <a:endParaRPr lang="en-US" dirty="0">
                        <a:solidFill>
                          <a:schemeClr val="tx1">
                            <a:lumMod val="75000"/>
                            <a:lumOff val="25000"/>
                          </a:schemeClr>
                        </a:solidFill>
                      </a:endParaRPr>
                    </a:p>
                  </a:txBody>
                  <a:tcPr>
                    <a:solidFill>
                      <a:schemeClr val="bg1"/>
                    </a:solidFill>
                  </a:tcPr>
                </a:tc>
                <a:extLst>
                  <a:ext uri="{0D108BD9-81ED-4DB2-BD59-A6C34878D82A}">
                    <a16:rowId xmlns:a16="http://schemas.microsoft.com/office/drawing/2014/main" val="2674926186"/>
                  </a:ext>
                </a:extLst>
              </a:tr>
              <a:tr h="379959">
                <a:tc>
                  <a:txBody>
                    <a:bodyPr/>
                    <a:lstStyle/>
                    <a:p>
                      <a:r>
                        <a:rPr lang="fr-FR" sz="1600" b="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Données qualitatives</a:t>
                      </a:r>
                      <a:endPar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fr-FR"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Plus de 269 946 citations.</a:t>
                      </a:r>
                      <a:endPar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a:solidFill>
                      <a:schemeClr val="bg1"/>
                    </a:solidFill>
                  </a:tcPr>
                </a:tc>
                <a:extLst>
                  <a:ext uri="{0D108BD9-81ED-4DB2-BD59-A6C34878D82A}">
                    <a16:rowId xmlns:a16="http://schemas.microsoft.com/office/drawing/2014/main" val="2148264610"/>
                  </a:ext>
                </a:extLst>
              </a:tr>
            </a:tbl>
          </a:graphicData>
        </a:graphic>
      </p:graphicFrame>
      <p:pic>
        <p:nvPicPr>
          <p:cNvPr id="9" name="Picture 8">
            <a:extLst>
              <a:ext uri="{FF2B5EF4-FFF2-40B4-BE49-F238E27FC236}">
                <a16:creationId xmlns:a16="http://schemas.microsoft.com/office/drawing/2014/main" id="{F73930CB-AD20-4959-879A-23697611E359}"/>
              </a:ext>
            </a:extLst>
          </p:cNvPr>
          <p:cNvPicPr>
            <a:picLocks noChangeAspect="1"/>
          </p:cNvPicPr>
          <p:nvPr/>
        </p:nvPicPr>
        <p:blipFill>
          <a:blip r:embed="rId2"/>
          <a:stretch>
            <a:fillRect/>
          </a:stretch>
        </p:blipFill>
        <p:spPr>
          <a:xfrm>
            <a:off x="575035" y="1819139"/>
            <a:ext cx="7309125" cy="820365"/>
          </a:xfrm>
          <a:prstGeom prst="rect">
            <a:avLst/>
          </a:prstGeom>
        </p:spPr>
      </p:pic>
      <p:sp>
        <p:nvSpPr>
          <p:cNvPr id="11" name="TextBox 10">
            <a:extLst>
              <a:ext uri="{FF2B5EF4-FFF2-40B4-BE49-F238E27FC236}">
                <a16:creationId xmlns:a16="http://schemas.microsoft.com/office/drawing/2014/main" id="{96AFA9FD-4920-4851-B436-2C4A6EA71FF2}"/>
              </a:ext>
            </a:extLst>
          </p:cNvPr>
          <p:cNvSpPr txBox="1"/>
          <p:nvPr/>
        </p:nvSpPr>
        <p:spPr>
          <a:xfrm>
            <a:off x="745107" y="1609095"/>
            <a:ext cx="10362603" cy="791692"/>
          </a:xfrm>
          <a:prstGeom prst="rect">
            <a:avLst/>
          </a:prstGeom>
          <a:noFill/>
        </p:spPr>
        <p:txBody>
          <a:bodyPr wrap="square">
            <a:spAutoFit/>
          </a:bodyPr>
          <a:lstStyle/>
          <a:p>
            <a:pPr lvl="0">
              <a:lnSpc>
                <a:spcPct val="150000"/>
              </a:lnSpc>
              <a:buSzPts val="2000"/>
              <a:defRPr/>
            </a:pPr>
            <a:r>
              <a:rPr lang="fr-FR" sz="1600" dirty="0">
                <a:solidFill>
                  <a:schemeClr val="tx1">
                    <a:lumMod val="75000"/>
                    <a:lumOff val="25000"/>
                  </a:schemeClr>
                </a:solidFill>
                <a:latin typeface="Open Sans"/>
                <a:ea typeface="Open Sans"/>
                <a:cs typeface="Open Sans"/>
                <a:sym typeface="Open Sans"/>
              </a:rPr>
              <a:t>Voir la liste des </a:t>
            </a:r>
            <a:r>
              <a:rPr lang="fr-FR" sz="1600" b="1" dirty="0">
                <a:solidFill>
                  <a:schemeClr val="tx1">
                    <a:lumMod val="75000"/>
                    <a:lumOff val="25000"/>
                  </a:schemeClr>
                </a:solidFill>
                <a:latin typeface="Open Sans"/>
                <a:ea typeface="Open Sans"/>
                <a:cs typeface="Open Sans"/>
                <a:sym typeface="Open Sans"/>
              </a:rPr>
              <a:t>bases de données </a:t>
            </a:r>
            <a:r>
              <a:rPr lang="fr-FR" sz="1600" dirty="0">
                <a:solidFill>
                  <a:schemeClr val="tx1">
                    <a:lumMod val="75000"/>
                    <a:lumOff val="25000"/>
                  </a:schemeClr>
                </a:solidFill>
                <a:latin typeface="Open Sans"/>
                <a:ea typeface="Open Sans"/>
                <a:cs typeface="Open Sans"/>
                <a:sym typeface="Open Sans"/>
              </a:rPr>
              <a:t>du portail Research4Life / Index </a:t>
            </a:r>
            <a:r>
              <a:rPr lang="fr-FR" sz="1600" dirty="0" err="1">
                <a:solidFill>
                  <a:schemeClr val="tx1">
                    <a:lumMod val="75000"/>
                    <a:lumOff val="25000"/>
                  </a:schemeClr>
                </a:solidFill>
                <a:latin typeface="Open Sans"/>
                <a:ea typeface="Open Sans"/>
                <a:cs typeface="Open Sans"/>
                <a:sym typeface="Open Sans"/>
              </a:rPr>
              <a:t>Medicus</a:t>
            </a:r>
            <a:r>
              <a:rPr lang="fr-FR" sz="1600" dirty="0">
                <a:solidFill>
                  <a:schemeClr val="tx1">
                    <a:lumMod val="75000"/>
                    <a:lumOff val="25000"/>
                  </a:schemeClr>
                </a:solidFill>
                <a:latin typeface="Open Sans"/>
                <a:ea typeface="Open Sans"/>
                <a:cs typeface="Open Sans"/>
                <a:sym typeface="Open Sans"/>
              </a:rPr>
              <a:t> for the </a:t>
            </a:r>
            <a:r>
              <a:rPr lang="fr-FR" sz="1600" dirty="0" err="1">
                <a:solidFill>
                  <a:schemeClr val="tx1">
                    <a:lumMod val="75000"/>
                    <a:lumOff val="25000"/>
                  </a:schemeClr>
                </a:solidFill>
                <a:latin typeface="Open Sans"/>
                <a:ea typeface="Open Sans"/>
                <a:cs typeface="Open Sans"/>
                <a:sym typeface="Open Sans"/>
              </a:rPr>
              <a:t>Eastern</a:t>
            </a:r>
            <a:r>
              <a:rPr lang="fr-FR" sz="1600" dirty="0">
                <a:solidFill>
                  <a:schemeClr val="tx1">
                    <a:lumMod val="75000"/>
                    <a:lumOff val="25000"/>
                  </a:schemeClr>
                </a:solidFill>
                <a:latin typeface="Open Sans"/>
                <a:ea typeface="Open Sans"/>
                <a:cs typeface="Open Sans"/>
                <a:sym typeface="Open Sans"/>
              </a:rPr>
              <a:t> </a:t>
            </a:r>
            <a:r>
              <a:rPr lang="fr-FR" sz="1600" dirty="0" err="1">
                <a:solidFill>
                  <a:schemeClr val="tx1">
                    <a:lumMod val="75000"/>
                    <a:lumOff val="25000"/>
                  </a:schemeClr>
                </a:solidFill>
                <a:latin typeface="Open Sans"/>
                <a:ea typeface="Open Sans"/>
                <a:cs typeface="Open Sans"/>
                <a:sym typeface="Open Sans"/>
              </a:rPr>
              <a:t>Mediterranean</a:t>
            </a:r>
            <a:r>
              <a:rPr lang="fr-FR" sz="1600" dirty="0">
                <a:solidFill>
                  <a:schemeClr val="tx1">
                    <a:lumMod val="75000"/>
                    <a:lumOff val="25000"/>
                  </a:schemeClr>
                </a:solidFill>
                <a:latin typeface="Open Sans"/>
                <a:ea typeface="Open Sans"/>
                <a:cs typeface="Open Sans"/>
                <a:sym typeface="Open Sans"/>
              </a:rPr>
              <a:t> </a:t>
            </a:r>
            <a:r>
              <a:rPr lang="fr-FR" sz="1600" dirty="0" err="1">
                <a:solidFill>
                  <a:schemeClr val="tx1">
                    <a:lumMod val="75000"/>
                    <a:lumOff val="25000"/>
                  </a:schemeClr>
                </a:solidFill>
                <a:latin typeface="Open Sans"/>
                <a:ea typeface="Open Sans"/>
                <a:cs typeface="Open Sans"/>
                <a:sym typeface="Open Sans"/>
              </a:rPr>
              <a:t>Region</a:t>
            </a:r>
            <a:r>
              <a:rPr lang="fr-FR" sz="1600" dirty="0">
                <a:solidFill>
                  <a:schemeClr val="tx1">
                    <a:lumMod val="75000"/>
                    <a:lumOff val="25000"/>
                  </a:schemeClr>
                </a:solidFill>
                <a:latin typeface="Open Sans"/>
                <a:ea typeface="Open Sans"/>
                <a:cs typeface="Open Sans"/>
                <a:sym typeface="Open Sans"/>
              </a:rPr>
              <a:t> (IMEMR). Peut également être consulté directement </a:t>
            </a:r>
            <a:r>
              <a:rPr kumimoji="0" lang="en-US" sz="1600" b="1" i="0" u="sng" strike="noStrike" kern="1200" cap="none" spc="0" normalizeH="0" baseline="0" noProof="0" dirty="0">
                <a:ln>
                  <a:noFill/>
                </a:ln>
                <a:solidFill>
                  <a:srgbClr val="0000FF"/>
                </a:solidFill>
                <a:effectLst/>
                <a:uLnTx/>
                <a:uFillTx/>
                <a:latin typeface="Open Sans"/>
                <a:ea typeface="Open Sans"/>
                <a:cs typeface="Open Sans"/>
                <a:sym typeface="Arial"/>
                <a:hlinkClick r:id="rId3">
                  <a:extLst>
                    <a:ext uri="{A12FA001-AC4F-418D-AE19-62706E023703}">
                      <ahyp:hlinkClr xmlns:ahyp="http://schemas.microsoft.com/office/drawing/2018/hyperlinkcolor" val="tx"/>
                    </a:ext>
                  </a:extLst>
                </a:hlinkClick>
              </a:rPr>
              <a:t>https://vlibrary.emro.who.int/imemr/</a:t>
            </a:r>
            <a:r>
              <a:rPr kumimoji="0" lang="en-US" sz="1600" b="1" i="0" u="sng" strike="noStrike" kern="1200" cap="none" spc="0" normalizeH="0" baseline="0" noProof="0" dirty="0">
                <a:ln>
                  <a:noFill/>
                </a:ln>
                <a:solidFill>
                  <a:srgbClr val="0000FF"/>
                </a:solidFill>
                <a:effectLst/>
                <a:uLnTx/>
                <a:uFillTx/>
                <a:latin typeface="Open Sans"/>
                <a:ea typeface="Open Sans"/>
                <a:cs typeface="Open Sans"/>
                <a:sym typeface="Arial"/>
              </a:rPr>
              <a:t> </a:t>
            </a:r>
            <a:endParaRPr kumimoji="0" lang="en-US" sz="14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pic>
        <p:nvPicPr>
          <p:cNvPr id="12" name="Picture 11">
            <a:extLst>
              <a:ext uri="{FF2B5EF4-FFF2-40B4-BE49-F238E27FC236}">
                <a16:creationId xmlns:a16="http://schemas.microsoft.com/office/drawing/2014/main" id="{FCDAA1B1-0C09-444B-96DB-72913701AFC4}"/>
              </a:ext>
            </a:extLst>
          </p:cNvPr>
          <p:cNvPicPr>
            <a:picLocks noChangeAspect="1"/>
          </p:cNvPicPr>
          <p:nvPr/>
        </p:nvPicPr>
        <p:blipFill>
          <a:blip r:embed="rId4"/>
          <a:stretch>
            <a:fillRect/>
          </a:stretch>
        </p:blipFill>
        <p:spPr>
          <a:xfrm>
            <a:off x="586325" y="3603869"/>
            <a:ext cx="2096186" cy="2014941"/>
          </a:xfrm>
          <a:prstGeom prst="rect">
            <a:avLst/>
          </a:prstGeom>
        </p:spPr>
      </p:pic>
      <p:sp>
        <p:nvSpPr>
          <p:cNvPr id="13" name="TextBox 12">
            <a:extLst>
              <a:ext uri="{FF2B5EF4-FFF2-40B4-BE49-F238E27FC236}">
                <a16:creationId xmlns:a16="http://schemas.microsoft.com/office/drawing/2014/main" id="{CADD0DF9-E861-41BF-B222-BD18C34C1AD7}"/>
              </a:ext>
            </a:extLst>
          </p:cNvPr>
          <p:cNvSpPr txBox="1"/>
          <p:nvPr/>
        </p:nvSpPr>
        <p:spPr>
          <a:xfrm>
            <a:off x="424981" y="5772266"/>
            <a:ext cx="24188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FF"/>
                </a:solidFill>
                <a:effectLst/>
                <a:highlight>
                  <a:srgbClr val="000080"/>
                </a:highlight>
                <a:uLnTx/>
                <a:uFillTx/>
                <a:latin typeface="Arial"/>
                <a:cs typeface="Arial"/>
                <a:sym typeface="Arial"/>
              </a:rPr>
              <a:t>SCAN ME</a:t>
            </a:r>
          </a:p>
        </p:txBody>
      </p:sp>
      <p:pic>
        <p:nvPicPr>
          <p:cNvPr id="4" name="Picture 3">
            <a:extLst>
              <a:ext uri="{FF2B5EF4-FFF2-40B4-BE49-F238E27FC236}">
                <a16:creationId xmlns:a16="http://schemas.microsoft.com/office/drawing/2014/main" id="{EFA1E7C9-3552-44B9-B214-18483784F330}"/>
              </a:ext>
            </a:extLst>
          </p:cNvPr>
          <p:cNvPicPr>
            <a:picLocks noChangeAspect="1"/>
          </p:cNvPicPr>
          <p:nvPr/>
        </p:nvPicPr>
        <p:blipFill>
          <a:blip r:embed="rId5"/>
          <a:stretch>
            <a:fillRect/>
          </a:stretch>
        </p:blipFill>
        <p:spPr>
          <a:xfrm>
            <a:off x="205844" y="2660474"/>
            <a:ext cx="2857143" cy="866667"/>
          </a:xfrm>
          <a:prstGeom prst="rect">
            <a:avLst/>
          </a:prstGeom>
        </p:spPr>
      </p:pic>
      <p:sp>
        <p:nvSpPr>
          <p:cNvPr id="14" name="Title 1">
            <a:extLst>
              <a:ext uri="{FF2B5EF4-FFF2-40B4-BE49-F238E27FC236}">
                <a16:creationId xmlns:a16="http://schemas.microsoft.com/office/drawing/2014/main" id="{8C6752FE-13C2-4695-B496-BDFBFFD0D939}"/>
              </a:ext>
            </a:extLst>
          </p:cNvPr>
          <p:cNvSpPr txBox="1">
            <a:spLocks/>
          </p:cNvSpPr>
          <p:nvPr/>
        </p:nvSpPr>
        <p:spPr>
          <a:xfrm>
            <a:off x="-38927" y="253394"/>
            <a:ext cx="8094689" cy="156574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600"/>
              <a:buFont typeface="Trebuchet MS"/>
              <a:buNone/>
              <a:defRPr sz="37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r>
              <a:rPr lang="en-US" sz="3200" dirty="0">
                <a:solidFill>
                  <a:srgbClr val="586F7C"/>
                </a:solidFill>
                <a:latin typeface="Open Sans"/>
                <a:ea typeface="Open Sans"/>
                <a:cs typeface="Open Sans"/>
              </a:rPr>
              <a:t>WHO-EMRO Index Medicus for the Eastern Mediterranean Region (IMEMR)</a:t>
            </a:r>
            <a:br>
              <a:rPr lang="en-US" sz="3200" dirty="0">
                <a:solidFill>
                  <a:srgbClr val="586F7C"/>
                </a:solidFill>
                <a:latin typeface="Open Sans"/>
                <a:ea typeface="Open Sans"/>
                <a:cs typeface="Open Sans"/>
              </a:rPr>
            </a:br>
            <a:r>
              <a:rPr lang="en-US" sz="2800" dirty="0">
                <a:solidFill>
                  <a:srgbClr val="586F7C"/>
                </a:solidFill>
                <a:latin typeface="Open Sans"/>
                <a:ea typeface="Open Sans"/>
                <a:cs typeface="Open Sans"/>
              </a:rPr>
              <a:t> </a:t>
            </a:r>
            <a:endParaRPr lang="en-US" sz="2800" dirty="0"/>
          </a:p>
        </p:txBody>
      </p:sp>
    </p:spTree>
    <p:extLst>
      <p:ext uri="{BB962C8B-B14F-4D97-AF65-F5344CB8AC3E}">
        <p14:creationId xmlns:p14="http://schemas.microsoft.com/office/powerpoint/2010/main" val="1090644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11C94A6-1154-4120-B6FE-17C99CFC0F0E}"/>
              </a:ext>
            </a:extLst>
          </p:cNvPr>
          <p:cNvSpPr txBox="1">
            <a:spLocks/>
          </p:cNvSpPr>
          <p:nvPr/>
        </p:nvSpPr>
        <p:spPr>
          <a:xfrm>
            <a:off x="0" y="480081"/>
            <a:ext cx="8094689" cy="124342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600"/>
              <a:buFont typeface="Trebuchet MS"/>
              <a:buNone/>
              <a:defRPr sz="37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lang="en-US" sz="2800" dirty="0">
              <a:solidFill>
                <a:srgbClr val="586F7C"/>
              </a:solidFill>
              <a:latin typeface="Open Sans"/>
              <a:ea typeface="Open Sans"/>
              <a:cs typeface="Open Sans"/>
            </a:endParaRPr>
          </a:p>
          <a:p>
            <a:r>
              <a:rPr lang="en-US" sz="3200" dirty="0">
                <a:solidFill>
                  <a:srgbClr val="586F7C"/>
                </a:solidFill>
                <a:latin typeface="Open Sans"/>
                <a:ea typeface="Open Sans"/>
                <a:cs typeface="Open Sans"/>
              </a:rPr>
              <a:t>WHO Index Medicus for the Eastern Mediterranean Region (IMEMR)</a:t>
            </a:r>
          </a:p>
          <a:p>
            <a:br>
              <a:rPr lang="en-US" sz="3200" dirty="0">
                <a:solidFill>
                  <a:srgbClr val="586F7C"/>
                </a:solidFill>
                <a:latin typeface="Open Sans"/>
                <a:ea typeface="Open Sans"/>
                <a:cs typeface="Open Sans"/>
              </a:rPr>
            </a:br>
            <a:endParaRPr lang="en-US" sz="3200" dirty="0"/>
          </a:p>
        </p:txBody>
      </p:sp>
      <p:pic>
        <p:nvPicPr>
          <p:cNvPr id="5" name="Picture 4">
            <a:extLst>
              <a:ext uri="{FF2B5EF4-FFF2-40B4-BE49-F238E27FC236}">
                <a16:creationId xmlns:a16="http://schemas.microsoft.com/office/drawing/2014/main" id="{5D5D2CCF-713F-4FF1-9B38-CA6DFF48267F}"/>
              </a:ext>
            </a:extLst>
          </p:cNvPr>
          <p:cNvPicPr>
            <a:picLocks noChangeAspect="1"/>
          </p:cNvPicPr>
          <p:nvPr/>
        </p:nvPicPr>
        <p:blipFill>
          <a:blip r:embed="rId2"/>
          <a:stretch>
            <a:fillRect/>
          </a:stretch>
        </p:blipFill>
        <p:spPr>
          <a:xfrm>
            <a:off x="1" y="1718008"/>
            <a:ext cx="12027876" cy="5150502"/>
          </a:xfrm>
          <a:prstGeom prst="rect">
            <a:avLst/>
          </a:prstGeom>
        </p:spPr>
      </p:pic>
      <p:sp>
        <p:nvSpPr>
          <p:cNvPr id="9" name="Rectangle 8">
            <a:extLst>
              <a:ext uri="{FF2B5EF4-FFF2-40B4-BE49-F238E27FC236}">
                <a16:creationId xmlns:a16="http://schemas.microsoft.com/office/drawing/2014/main" id="{399F8910-D7A7-423B-ABBA-9B6056568730}"/>
              </a:ext>
            </a:extLst>
          </p:cNvPr>
          <p:cNvSpPr/>
          <p:nvPr/>
        </p:nvSpPr>
        <p:spPr>
          <a:xfrm>
            <a:off x="6569611" y="2405574"/>
            <a:ext cx="1406771" cy="43609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7085D2-5458-42CC-AD08-B3AA67417EAD}"/>
              </a:ext>
            </a:extLst>
          </p:cNvPr>
          <p:cNvSpPr/>
          <p:nvPr/>
        </p:nvSpPr>
        <p:spPr>
          <a:xfrm>
            <a:off x="5311640" y="4754662"/>
            <a:ext cx="1862883" cy="162325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A4205CC-FD26-4E24-A91F-A3DB3D377BDE}"/>
              </a:ext>
            </a:extLst>
          </p:cNvPr>
          <p:cNvSpPr/>
          <p:nvPr/>
        </p:nvSpPr>
        <p:spPr>
          <a:xfrm>
            <a:off x="6428935" y="3080825"/>
            <a:ext cx="2757268" cy="136809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787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DB134A1-9C2E-4F3A-A5C8-F219541E7B2B}"/>
              </a:ext>
            </a:extLst>
          </p:cNvPr>
          <p:cNvSpPr txBox="1">
            <a:spLocks/>
          </p:cNvSpPr>
          <p:nvPr/>
        </p:nvSpPr>
        <p:spPr>
          <a:xfrm>
            <a:off x="0" y="100255"/>
            <a:ext cx="8094689" cy="10809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600"/>
              <a:buFont typeface="Trebuchet MS"/>
              <a:buNone/>
              <a:defRPr sz="37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lang="en-US" sz="3200" dirty="0">
              <a:solidFill>
                <a:srgbClr val="586F7C"/>
              </a:solidFill>
              <a:latin typeface="Open Sans"/>
              <a:ea typeface="Open Sans"/>
              <a:cs typeface="Open Sans"/>
            </a:endParaRPr>
          </a:p>
          <a:p>
            <a:r>
              <a:rPr lang="en-US" sz="3200" dirty="0">
                <a:solidFill>
                  <a:srgbClr val="586F7C"/>
                </a:solidFill>
                <a:latin typeface="Open Sans"/>
                <a:ea typeface="Open Sans"/>
                <a:cs typeface="Open Sans"/>
              </a:rPr>
              <a:t>WHO Index Medicus for the Eastern Mediterranean Region (IMEMR)</a:t>
            </a:r>
            <a:br>
              <a:rPr lang="en-US" sz="3200" dirty="0">
                <a:solidFill>
                  <a:srgbClr val="586F7C"/>
                </a:solidFill>
                <a:latin typeface="Open Sans"/>
                <a:ea typeface="Open Sans"/>
                <a:cs typeface="Open Sans"/>
              </a:rPr>
            </a:br>
            <a:endParaRPr lang="en-US" sz="3200" dirty="0">
              <a:solidFill>
                <a:srgbClr val="586F7C"/>
              </a:solidFill>
              <a:latin typeface="Open Sans"/>
              <a:ea typeface="Open Sans"/>
              <a:cs typeface="Open Sans"/>
            </a:endParaRPr>
          </a:p>
        </p:txBody>
      </p:sp>
      <p:sp>
        <p:nvSpPr>
          <p:cNvPr id="9" name="TextBox 8">
            <a:extLst>
              <a:ext uri="{FF2B5EF4-FFF2-40B4-BE49-F238E27FC236}">
                <a16:creationId xmlns:a16="http://schemas.microsoft.com/office/drawing/2014/main" id="{CBD2B7BB-2A03-46F7-8BD9-049E34B43C75}"/>
              </a:ext>
            </a:extLst>
          </p:cNvPr>
          <p:cNvSpPr txBox="1"/>
          <p:nvPr/>
        </p:nvSpPr>
        <p:spPr>
          <a:xfrm>
            <a:off x="3122480" y="1181156"/>
            <a:ext cx="3862732" cy="461665"/>
          </a:xfrm>
          <a:prstGeom prst="rect">
            <a:avLst/>
          </a:prstGeom>
          <a:noFill/>
        </p:spPr>
        <p:txBody>
          <a:bodyPr wrap="square">
            <a:spAutoFit/>
          </a:bodyPr>
          <a:lstStyle/>
          <a:p>
            <a:pPr algn="ctr"/>
            <a:r>
              <a:rPr lang="en-US" sz="2400" dirty="0">
                <a:solidFill>
                  <a:srgbClr val="586F7C"/>
                </a:solidFill>
                <a:latin typeface="Open Sans"/>
                <a:ea typeface="Open Sans"/>
                <a:cs typeface="Open Sans"/>
              </a:rPr>
              <a:t>Recherche simple</a:t>
            </a:r>
          </a:p>
        </p:txBody>
      </p:sp>
      <p:pic>
        <p:nvPicPr>
          <p:cNvPr id="4" name="Picture 3">
            <a:extLst>
              <a:ext uri="{FF2B5EF4-FFF2-40B4-BE49-F238E27FC236}">
                <a16:creationId xmlns:a16="http://schemas.microsoft.com/office/drawing/2014/main" id="{374D9C57-8D12-4CA3-9C37-1374DA99046F}"/>
              </a:ext>
            </a:extLst>
          </p:cNvPr>
          <p:cNvPicPr>
            <a:picLocks noChangeAspect="1"/>
          </p:cNvPicPr>
          <p:nvPr/>
        </p:nvPicPr>
        <p:blipFill>
          <a:blip r:embed="rId2"/>
          <a:stretch>
            <a:fillRect/>
          </a:stretch>
        </p:blipFill>
        <p:spPr>
          <a:xfrm>
            <a:off x="2249990" y="1794288"/>
            <a:ext cx="9963335" cy="5063712"/>
          </a:xfrm>
          <a:prstGeom prst="rect">
            <a:avLst/>
          </a:prstGeom>
        </p:spPr>
      </p:pic>
      <p:sp>
        <p:nvSpPr>
          <p:cNvPr id="10" name="Rectangle 9">
            <a:extLst>
              <a:ext uri="{FF2B5EF4-FFF2-40B4-BE49-F238E27FC236}">
                <a16:creationId xmlns:a16="http://schemas.microsoft.com/office/drawing/2014/main" id="{574EACDA-E36C-47AC-BAB1-E90D6B722E26}"/>
              </a:ext>
            </a:extLst>
          </p:cNvPr>
          <p:cNvSpPr/>
          <p:nvPr/>
        </p:nvSpPr>
        <p:spPr>
          <a:xfrm>
            <a:off x="5328566" y="3193576"/>
            <a:ext cx="3924615" cy="35484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3A10D6B-09B3-4854-8AEF-299607295021}"/>
              </a:ext>
            </a:extLst>
          </p:cNvPr>
          <p:cNvSpPr/>
          <p:nvPr/>
        </p:nvSpPr>
        <p:spPr>
          <a:xfrm>
            <a:off x="5328566" y="4130754"/>
            <a:ext cx="2387985" cy="34119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CBEF90D-59F9-47A9-98E4-FE3E37A80CB3}"/>
              </a:ext>
            </a:extLst>
          </p:cNvPr>
          <p:cNvSpPr txBox="1"/>
          <p:nvPr/>
        </p:nvSpPr>
        <p:spPr>
          <a:xfrm>
            <a:off x="0" y="3548418"/>
            <a:ext cx="3070745" cy="2554545"/>
          </a:xfrm>
          <a:prstGeom prst="rect">
            <a:avLst/>
          </a:prstGeom>
          <a:noFill/>
        </p:spPr>
        <p:txBody>
          <a:bodyPr wrap="square" rtlCol="0">
            <a:spAutoFit/>
          </a:bodyPr>
          <a:lstStyle/>
          <a:p>
            <a:pPr marL="285750" indent="-285750">
              <a:buFont typeface="Arial" panose="020B0604020202020204" pitchFamily="34" charset="0"/>
              <a:buChar char="•"/>
            </a:pPr>
            <a:r>
              <a:rPr lang="fr-FR" sz="3200" kern="1200" dirty="0">
                <a:solidFill>
                  <a:schemeClr val="bg2"/>
                </a:solidFill>
                <a:latin typeface="Open Sans"/>
                <a:ea typeface="Open Sans"/>
                <a:cs typeface="Open Sans"/>
              </a:rPr>
              <a:t>Recherche simple avec "</a:t>
            </a:r>
            <a:r>
              <a:rPr lang="fr-FR" sz="3200" b="1" kern="1200" dirty="0">
                <a:solidFill>
                  <a:schemeClr val="bg2"/>
                </a:solidFill>
                <a:latin typeface="Open Sans"/>
                <a:ea typeface="Open Sans"/>
                <a:cs typeface="Open Sans"/>
              </a:rPr>
              <a:t>Tumeurs</a:t>
            </a:r>
            <a:r>
              <a:rPr lang="fr-FR" sz="3200" kern="1200" dirty="0">
                <a:solidFill>
                  <a:schemeClr val="bg2"/>
                </a:solidFill>
                <a:latin typeface="Open Sans"/>
                <a:ea typeface="Open Sans"/>
                <a:cs typeface="Open Sans"/>
              </a:rPr>
              <a:t>".</a:t>
            </a:r>
          </a:p>
          <a:p>
            <a:pPr marL="285750" indent="-285750">
              <a:buFont typeface="Arial" panose="020B0604020202020204" pitchFamily="34" charset="0"/>
              <a:buChar char="•"/>
            </a:pPr>
            <a:r>
              <a:rPr lang="fr-FR" sz="3200" kern="1200" dirty="0">
                <a:solidFill>
                  <a:schemeClr val="bg2"/>
                </a:solidFill>
                <a:latin typeface="Open Sans"/>
                <a:ea typeface="Open Sans"/>
                <a:cs typeface="Open Sans"/>
              </a:rPr>
              <a:t>Résultats 713 citations.</a:t>
            </a:r>
            <a:endParaRPr lang="en-US" sz="3200" kern="1200" dirty="0">
              <a:solidFill>
                <a:schemeClr val="bg2"/>
              </a:solidFill>
              <a:latin typeface="Open Sans"/>
              <a:ea typeface="Open Sans"/>
              <a:cs typeface="Open Sans"/>
            </a:endParaRPr>
          </a:p>
        </p:txBody>
      </p:sp>
    </p:spTree>
    <p:extLst>
      <p:ext uri="{BB962C8B-B14F-4D97-AF65-F5344CB8AC3E}">
        <p14:creationId xmlns:p14="http://schemas.microsoft.com/office/powerpoint/2010/main" val="3213446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F65052-9931-403A-8757-60F81B965799}"/>
              </a:ext>
            </a:extLst>
          </p:cNvPr>
          <p:cNvPicPr>
            <a:picLocks noChangeAspect="1"/>
          </p:cNvPicPr>
          <p:nvPr/>
        </p:nvPicPr>
        <p:blipFill>
          <a:blip r:embed="rId2"/>
          <a:stretch>
            <a:fillRect/>
          </a:stretch>
        </p:blipFill>
        <p:spPr>
          <a:xfrm>
            <a:off x="2570910" y="1809433"/>
            <a:ext cx="9621090" cy="4411182"/>
          </a:xfrm>
          <a:prstGeom prst="rect">
            <a:avLst/>
          </a:prstGeom>
        </p:spPr>
      </p:pic>
      <p:sp>
        <p:nvSpPr>
          <p:cNvPr id="4" name="Title 1">
            <a:extLst>
              <a:ext uri="{FF2B5EF4-FFF2-40B4-BE49-F238E27FC236}">
                <a16:creationId xmlns:a16="http://schemas.microsoft.com/office/drawing/2014/main" id="{828A2BAD-644C-45BB-9038-FC45E590175B}"/>
              </a:ext>
            </a:extLst>
          </p:cNvPr>
          <p:cNvSpPr txBox="1">
            <a:spLocks/>
          </p:cNvSpPr>
          <p:nvPr/>
        </p:nvSpPr>
        <p:spPr>
          <a:xfrm>
            <a:off x="-75063" y="240905"/>
            <a:ext cx="8094689" cy="75955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600"/>
              <a:buFont typeface="Trebuchet MS"/>
              <a:buNone/>
              <a:defRPr sz="37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lang="en-US" sz="3200" dirty="0">
              <a:solidFill>
                <a:srgbClr val="586F7C"/>
              </a:solidFill>
              <a:latin typeface="Open Sans"/>
              <a:ea typeface="Open Sans"/>
              <a:cs typeface="Open Sans"/>
            </a:endParaRPr>
          </a:p>
          <a:p>
            <a:endParaRPr lang="en-US" sz="3200" dirty="0">
              <a:solidFill>
                <a:srgbClr val="586F7C"/>
              </a:solidFill>
              <a:latin typeface="Open Sans"/>
              <a:ea typeface="Open Sans"/>
              <a:cs typeface="Open Sans"/>
            </a:endParaRPr>
          </a:p>
          <a:p>
            <a:r>
              <a:rPr lang="en-US" sz="3200" dirty="0">
                <a:solidFill>
                  <a:srgbClr val="586F7C"/>
                </a:solidFill>
                <a:latin typeface="Open Sans"/>
                <a:ea typeface="Open Sans"/>
                <a:cs typeface="Open Sans"/>
              </a:rPr>
              <a:t>WHO Index Medicus for the Eastern Mediterranean Region (IMEMR)</a:t>
            </a:r>
          </a:p>
          <a:p>
            <a:br>
              <a:rPr lang="en-US" sz="3200" dirty="0">
                <a:solidFill>
                  <a:srgbClr val="586F7C"/>
                </a:solidFill>
                <a:latin typeface="Open Sans"/>
                <a:ea typeface="Open Sans"/>
                <a:cs typeface="Open Sans"/>
              </a:rPr>
            </a:br>
            <a:endParaRPr lang="en-US" sz="3200" dirty="0">
              <a:solidFill>
                <a:srgbClr val="586F7C"/>
              </a:solidFill>
              <a:latin typeface="Open Sans"/>
              <a:ea typeface="Open Sans"/>
              <a:cs typeface="Open Sans"/>
            </a:endParaRPr>
          </a:p>
        </p:txBody>
      </p:sp>
      <p:sp>
        <p:nvSpPr>
          <p:cNvPr id="6" name="Title 1">
            <a:extLst>
              <a:ext uri="{FF2B5EF4-FFF2-40B4-BE49-F238E27FC236}">
                <a16:creationId xmlns:a16="http://schemas.microsoft.com/office/drawing/2014/main" id="{5A74F3CB-3887-4494-A00C-44200A9CF7B1}"/>
              </a:ext>
            </a:extLst>
          </p:cNvPr>
          <p:cNvSpPr txBox="1">
            <a:spLocks/>
          </p:cNvSpPr>
          <p:nvPr/>
        </p:nvSpPr>
        <p:spPr>
          <a:xfrm>
            <a:off x="-75064" y="917844"/>
            <a:ext cx="9071281" cy="75955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600"/>
              <a:buFont typeface="Trebuchet MS"/>
              <a:buNone/>
              <a:defRPr sz="37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lang="en-US" sz="3200" dirty="0">
              <a:solidFill>
                <a:srgbClr val="586F7C"/>
              </a:solidFill>
              <a:latin typeface="Open Sans"/>
              <a:ea typeface="Open Sans"/>
              <a:cs typeface="Open Sans"/>
            </a:endParaRPr>
          </a:p>
          <a:p>
            <a:endParaRPr lang="en-US" sz="3200" dirty="0">
              <a:solidFill>
                <a:srgbClr val="586F7C"/>
              </a:solidFill>
              <a:latin typeface="Open Sans"/>
              <a:ea typeface="Open Sans"/>
              <a:cs typeface="Open Sans"/>
            </a:endParaRPr>
          </a:p>
          <a:p>
            <a:r>
              <a:rPr lang="en-US" sz="2800" dirty="0">
                <a:solidFill>
                  <a:srgbClr val="586F7C"/>
                </a:solidFill>
                <a:latin typeface="Open Sans"/>
                <a:ea typeface="Open Sans"/>
                <a:cs typeface="Open Sans"/>
              </a:rPr>
              <a:t>COVID-19 </a:t>
            </a:r>
            <a:r>
              <a:rPr lang="fr-FR" sz="2800" dirty="0">
                <a:solidFill>
                  <a:srgbClr val="586F7C"/>
                </a:solidFill>
                <a:latin typeface="Open Sans"/>
                <a:ea typeface="Open Sans"/>
                <a:cs typeface="Open Sans"/>
              </a:rPr>
              <a:t>article de recherche révisé par des pairs</a:t>
            </a:r>
            <a:endParaRPr lang="en-US" sz="2800" dirty="0">
              <a:solidFill>
                <a:srgbClr val="586F7C"/>
              </a:solidFill>
              <a:latin typeface="Open Sans"/>
              <a:ea typeface="Open Sans"/>
              <a:cs typeface="Open Sans"/>
            </a:endParaRPr>
          </a:p>
          <a:p>
            <a:br>
              <a:rPr lang="en-US" sz="2800" dirty="0">
                <a:solidFill>
                  <a:srgbClr val="586F7C"/>
                </a:solidFill>
                <a:latin typeface="Open Sans"/>
                <a:ea typeface="Open Sans"/>
                <a:cs typeface="Open Sans"/>
              </a:rPr>
            </a:br>
            <a:endParaRPr lang="en-US" sz="2800" dirty="0">
              <a:solidFill>
                <a:srgbClr val="586F7C"/>
              </a:solidFill>
              <a:latin typeface="Open Sans"/>
              <a:ea typeface="Open Sans"/>
              <a:cs typeface="Open Sans"/>
            </a:endParaRPr>
          </a:p>
        </p:txBody>
      </p:sp>
      <p:sp>
        <p:nvSpPr>
          <p:cNvPr id="7" name="Rectangle 6">
            <a:extLst>
              <a:ext uri="{FF2B5EF4-FFF2-40B4-BE49-F238E27FC236}">
                <a16:creationId xmlns:a16="http://schemas.microsoft.com/office/drawing/2014/main" id="{FF21456F-1B5C-4E08-ACE1-B3B761FB68CD}"/>
              </a:ext>
            </a:extLst>
          </p:cNvPr>
          <p:cNvSpPr/>
          <p:nvPr/>
        </p:nvSpPr>
        <p:spPr>
          <a:xfrm>
            <a:off x="4615137" y="1871140"/>
            <a:ext cx="5969505" cy="35484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2E8B57FC-D38B-4EFB-B776-C79A05BB1DB9}"/>
              </a:ext>
            </a:extLst>
          </p:cNvPr>
          <p:cNvCxnSpPr/>
          <p:nvPr/>
        </p:nvCxnSpPr>
        <p:spPr>
          <a:xfrm>
            <a:off x="3033793" y="2048561"/>
            <a:ext cx="139207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3977F2F-FCD8-42C2-B530-93F8449EAF9F}"/>
              </a:ext>
            </a:extLst>
          </p:cNvPr>
          <p:cNvSpPr/>
          <p:nvPr/>
        </p:nvSpPr>
        <p:spPr>
          <a:xfrm>
            <a:off x="5373654" y="3690748"/>
            <a:ext cx="4015601" cy="50142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12BF7DD-5845-4DDF-A631-21460C5DC2B9}"/>
              </a:ext>
            </a:extLst>
          </p:cNvPr>
          <p:cNvSpPr txBox="1"/>
          <p:nvPr/>
        </p:nvSpPr>
        <p:spPr>
          <a:xfrm>
            <a:off x="171211" y="3318570"/>
            <a:ext cx="3282108" cy="2554545"/>
          </a:xfrm>
          <a:prstGeom prst="rect">
            <a:avLst/>
          </a:prstGeom>
          <a:noFill/>
        </p:spPr>
        <p:txBody>
          <a:bodyPr wrap="square" rtlCol="0">
            <a:spAutoFit/>
          </a:bodyPr>
          <a:lstStyle/>
          <a:p>
            <a:pPr marL="285750" indent="-285750">
              <a:buFont typeface="Arial" panose="020B0604020202020204" pitchFamily="34" charset="0"/>
              <a:buChar char="•"/>
            </a:pPr>
            <a:r>
              <a:rPr lang="en-US" sz="3200" kern="1200" dirty="0">
                <a:solidFill>
                  <a:schemeClr val="bg2"/>
                </a:solidFill>
                <a:latin typeface="Open Sans"/>
                <a:ea typeface="Open Sans"/>
                <a:cs typeface="Open Sans"/>
              </a:rPr>
              <a:t>Une recherche avec </a:t>
            </a:r>
            <a:r>
              <a:rPr lang="en-US" sz="3200" b="1" i="1" kern="1200" dirty="0">
                <a:solidFill>
                  <a:schemeClr val="bg2"/>
                </a:solidFill>
                <a:latin typeface="Open Sans"/>
                <a:ea typeface="Open Sans"/>
                <a:cs typeface="Open Sans"/>
              </a:rPr>
              <a:t>“COVID-19”</a:t>
            </a:r>
          </a:p>
          <a:p>
            <a:pPr marL="285750" indent="-285750">
              <a:buFont typeface="Arial" panose="020B0604020202020204" pitchFamily="34" charset="0"/>
              <a:buChar char="•"/>
            </a:pPr>
            <a:r>
              <a:rPr lang="en-US" sz="3200" kern="1200" dirty="0" err="1">
                <a:solidFill>
                  <a:schemeClr val="bg2"/>
                </a:solidFill>
                <a:latin typeface="Open Sans"/>
                <a:ea typeface="Open Sans"/>
                <a:cs typeface="Open Sans"/>
              </a:rPr>
              <a:t>Résultats</a:t>
            </a:r>
            <a:r>
              <a:rPr lang="en-US" sz="3200" kern="1200" dirty="0">
                <a:solidFill>
                  <a:schemeClr val="bg2"/>
                </a:solidFill>
                <a:latin typeface="Open Sans"/>
                <a:ea typeface="Open Sans"/>
                <a:cs typeface="Open Sans"/>
              </a:rPr>
              <a:t> 3,598 citations</a:t>
            </a:r>
          </a:p>
        </p:txBody>
      </p:sp>
      <p:cxnSp>
        <p:nvCxnSpPr>
          <p:cNvPr id="11" name="Straight Arrow Connector 10">
            <a:extLst>
              <a:ext uri="{FF2B5EF4-FFF2-40B4-BE49-F238E27FC236}">
                <a16:creationId xmlns:a16="http://schemas.microsoft.com/office/drawing/2014/main" id="{0B72C51B-F94F-4930-BEA0-EE2D0017CA46}"/>
              </a:ext>
            </a:extLst>
          </p:cNvPr>
          <p:cNvCxnSpPr>
            <a:cxnSpLocks/>
          </p:cNvCxnSpPr>
          <p:nvPr/>
        </p:nvCxnSpPr>
        <p:spPr>
          <a:xfrm flipV="1">
            <a:off x="2718699" y="3880815"/>
            <a:ext cx="2507167" cy="9859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473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email, website&#10;&#10;Description automatically generated">
            <a:extLst>
              <a:ext uri="{FF2B5EF4-FFF2-40B4-BE49-F238E27FC236}">
                <a16:creationId xmlns:a16="http://schemas.microsoft.com/office/drawing/2014/main" id="{7B41758A-2286-4C88-8A65-BEC79194FD51}"/>
              </a:ext>
            </a:extLst>
          </p:cNvPr>
          <p:cNvPicPr>
            <a:picLocks noChangeAspect="1"/>
          </p:cNvPicPr>
          <p:nvPr/>
        </p:nvPicPr>
        <p:blipFill>
          <a:blip r:embed="rId2"/>
          <a:stretch>
            <a:fillRect/>
          </a:stretch>
        </p:blipFill>
        <p:spPr>
          <a:xfrm>
            <a:off x="655135" y="1690540"/>
            <a:ext cx="11190736" cy="5167460"/>
          </a:xfrm>
          <a:prstGeom prst="rect">
            <a:avLst/>
          </a:prstGeom>
        </p:spPr>
      </p:pic>
      <p:sp>
        <p:nvSpPr>
          <p:cNvPr id="5" name="Title 1">
            <a:extLst>
              <a:ext uri="{FF2B5EF4-FFF2-40B4-BE49-F238E27FC236}">
                <a16:creationId xmlns:a16="http://schemas.microsoft.com/office/drawing/2014/main" id="{6E2CA89D-61D5-465C-8712-5CE70FBF5E02}"/>
              </a:ext>
            </a:extLst>
          </p:cNvPr>
          <p:cNvSpPr txBox="1">
            <a:spLocks/>
          </p:cNvSpPr>
          <p:nvPr/>
        </p:nvSpPr>
        <p:spPr>
          <a:xfrm>
            <a:off x="0" y="231228"/>
            <a:ext cx="8094689" cy="122848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600"/>
              <a:buFont typeface="Trebuchet MS"/>
              <a:buNone/>
              <a:defRPr sz="37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r>
              <a:rPr lang="en-US" sz="3200" dirty="0">
                <a:solidFill>
                  <a:srgbClr val="586F7C"/>
                </a:solidFill>
                <a:latin typeface="Open Sans"/>
                <a:ea typeface="Open Sans"/>
                <a:cs typeface="Open Sans"/>
              </a:rPr>
              <a:t>WHO Index Medicus for the Eastern Mediterranean Region (IMEMR)</a:t>
            </a:r>
            <a:br>
              <a:rPr lang="en-US" sz="3200" dirty="0">
                <a:solidFill>
                  <a:srgbClr val="586F7C"/>
                </a:solidFill>
                <a:latin typeface="Open Sans"/>
                <a:ea typeface="Open Sans"/>
                <a:cs typeface="Open Sans"/>
              </a:rPr>
            </a:br>
            <a:r>
              <a:rPr lang="en-US" sz="3200" dirty="0">
                <a:solidFill>
                  <a:srgbClr val="586F7C"/>
                </a:solidFill>
                <a:latin typeface="Open Sans"/>
                <a:ea typeface="Open Sans"/>
                <a:cs typeface="Open Sans"/>
              </a:rPr>
              <a:t> </a:t>
            </a:r>
            <a:endParaRPr lang="en-US" sz="3200" dirty="0"/>
          </a:p>
        </p:txBody>
      </p:sp>
      <p:sp>
        <p:nvSpPr>
          <p:cNvPr id="6" name="TextBox 5">
            <a:extLst>
              <a:ext uri="{FF2B5EF4-FFF2-40B4-BE49-F238E27FC236}">
                <a16:creationId xmlns:a16="http://schemas.microsoft.com/office/drawing/2014/main" id="{0D0F3A5A-BF3B-4BB1-9F9B-F8FD7C10446F}"/>
              </a:ext>
            </a:extLst>
          </p:cNvPr>
          <p:cNvSpPr txBox="1"/>
          <p:nvPr/>
        </p:nvSpPr>
        <p:spPr>
          <a:xfrm>
            <a:off x="778768" y="1167320"/>
            <a:ext cx="6175946" cy="523220"/>
          </a:xfrm>
          <a:prstGeom prst="rect">
            <a:avLst/>
          </a:prstGeom>
          <a:noFill/>
        </p:spPr>
        <p:txBody>
          <a:bodyPr wrap="square">
            <a:spAutoFit/>
          </a:bodyPr>
          <a:lstStyle/>
          <a:p>
            <a:r>
              <a:rPr lang="en-US" sz="2800" dirty="0">
                <a:solidFill>
                  <a:srgbClr val="586F7C"/>
                </a:solidFill>
                <a:latin typeface="Open Sans"/>
                <a:ea typeface="Open Sans"/>
                <a:cs typeface="Open Sans"/>
              </a:rPr>
              <a:t>Recherche </a:t>
            </a:r>
            <a:r>
              <a:rPr lang="en-US" sz="2800" dirty="0" err="1">
                <a:solidFill>
                  <a:srgbClr val="586F7C"/>
                </a:solidFill>
                <a:latin typeface="Open Sans"/>
                <a:ea typeface="Open Sans"/>
                <a:cs typeface="Open Sans"/>
              </a:rPr>
              <a:t>Avancée</a:t>
            </a:r>
            <a:endParaRPr lang="en-US" sz="2800" dirty="0">
              <a:solidFill>
                <a:srgbClr val="586F7C"/>
              </a:solidFill>
              <a:latin typeface="Open Sans"/>
              <a:ea typeface="Open Sans"/>
              <a:cs typeface="Open Sans"/>
            </a:endParaRPr>
          </a:p>
        </p:txBody>
      </p:sp>
      <p:sp>
        <p:nvSpPr>
          <p:cNvPr id="2" name="Rectangle 1">
            <a:extLst>
              <a:ext uri="{FF2B5EF4-FFF2-40B4-BE49-F238E27FC236}">
                <a16:creationId xmlns:a16="http://schemas.microsoft.com/office/drawing/2014/main" id="{E142A8A4-E4C1-4F5B-9AB4-817E208A5E16}"/>
              </a:ext>
            </a:extLst>
          </p:cNvPr>
          <p:cNvSpPr/>
          <p:nvPr/>
        </p:nvSpPr>
        <p:spPr>
          <a:xfrm>
            <a:off x="778768" y="3365766"/>
            <a:ext cx="9047620" cy="6474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95A6460-A2D8-4B04-B487-0551F8570B17}"/>
              </a:ext>
            </a:extLst>
          </p:cNvPr>
          <p:cNvSpPr/>
          <p:nvPr/>
        </p:nvSpPr>
        <p:spPr>
          <a:xfrm>
            <a:off x="778768" y="4244018"/>
            <a:ext cx="9047620" cy="12833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E1031CC-7F19-4D57-B4E4-7EEDE04C1EB5}"/>
              </a:ext>
            </a:extLst>
          </p:cNvPr>
          <p:cNvSpPr/>
          <p:nvPr/>
        </p:nvSpPr>
        <p:spPr>
          <a:xfrm>
            <a:off x="10021452" y="3712191"/>
            <a:ext cx="855813" cy="2320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9CF56CD-3017-4C88-B10C-A9422F23F12A}"/>
              </a:ext>
            </a:extLst>
          </p:cNvPr>
          <p:cNvSpPr/>
          <p:nvPr/>
        </p:nvSpPr>
        <p:spPr>
          <a:xfrm>
            <a:off x="10140287" y="5411337"/>
            <a:ext cx="1396578" cy="3564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0533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
          <p:cNvSpPr txBox="1">
            <a:spLocks noGrp="1"/>
          </p:cNvSpPr>
          <p:nvPr>
            <p:ph type="title"/>
          </p:nvPr>
        </p:nvSpPr>
        <p:spPr>
          <a:xfrm>
            <a:off x="0" y="420834"/>
            <a:ext cx="7707086"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Font typeface="Gill Sans"/>
              <a:buNone/>
            </a:pPr>
            <a:r>
              <a:rPr lang="en-US" dirty="0" err="1">
                <a:solidFill>
                  <a:srgbClr val="586F7C"/>
                </a:solidFill>
                <a:latin typeface="Open Sans"/>
                <a:ea typeface="Open Sans"/>
                <a:cs typeface="Open Sans"/>
                <a:sym typeface="Open Sans"/>
              </a:rPr>
              <a:t>Objectifs</a:t>
            </a:r>
            <a:r>
              <a:rPr lang="en-US" dirty="0">
                <a:solidFill>
                  <a:srgbClr val="586F7C"/>
                </a:solidFill>
                <a:latin typeface="Open Sans"/>
                <a:ea typeface="Open Sans"/>
                <a:cs typeface="Open Sans"/>
                <a:sym typeface="Open Sans"/>
              </a:rPr>
              <a:t> </a:t>
            </a:r>
            <a:r>
              <a:rPr lang="en-US" dirty="0" err="1">
                <a:solidFill>
                  <a:srgbClr val="586F7C"/>
                </a:solidFill>
                <a:latin typeface="Open Sans"/>
                <a:ea typeface="Open Sans"/>
                <a:cs typeface="Open Sans"/>
                <a:sym typeface="Open Sans"/>
              </a:rPr>
              <a:t>d’apprentissage</a:t>
            </a:r>
            <a:endParaRPr dirty="0">
              <a:solidFill>
                <a:srgbClr val="586F7C"/>
              </a:solidFill>
              <a:latin typeface="Open Sans"/>
              <a:ea typeface="Open Sans"/>
              <a:cs typeface="Open Sans"/>
              <a:sym typeface="Open Sans"/>
            </a:endParaRPr>
          </a:p>
        </p:txBody>
      </p:sp>
      <p:sp>
        <p:nvSpPr>
          <p:cNvPr id="92" name="Google Shape;92;p2"/>
          <p:cNvSpPr txBox="1">
            <a:spLocks noGrp="1"/>
          </p:cNvSpPr>
          <p:nvPr>
            <p:ph type="body" idx="1"/>
          </p:nvPr>
        </p:nvSpPr>
        <p:spPr>
          <a:xfrm>
            <a:off x="554815" y="2014144"/>
            <a:ext cx="10060176" cy="3599400"/>
          </a:xfrm>
          <a:prstGeom prst="rect">
            <a:avLst/>
          </a:prstGeom>
          <a:noFill/>
          <a:ln>
            <a:noFill/>
          </a:ln>
        </p:spPr>
        <p:txBody>
          <a:bodyPr spcFirstLastPara="1" wrap="square" lIns="91425" tIns="45700" rIns="91425" bIns="45700" anchor="t" anchorCtr="0">
            <a:normAutofit/>
          </a:bodyPr>
          <a:lstStyle/>
          <a:p>
            <a:pPr marL="355600" lvl="0" indent="-342900">
              <a:lnSpc>
                <a:spcPct val="150000"/>
              </a:lnSpc>
              <a:spcBef>
                <a:spcPts val="0"/>
              </a:spcBef>
              <a:buClr>
                <a:schemeClr val="dk2"/>
              </a:buClr>
              <a:buSzPts val="2200"/>
            </a:pPr>
            <a:r>
              <a:rPr lang="fr-FR" dirty="0">
                <a:solidFill>
                  <a:srgbClr val="3F3F3F"/>
                </a:solidFill>
                <a:latin typeface="Open Sans"/>
                <a:ea typeface="Open Sans"/>
                <a:cs typeface="Open Sans"/>
                <a:sym typeface="Open Sans"/>
              </a:rPr>
              <a:t>Prendre connaissance des ressources supplémentaires existantes en matière de santé</a:t>
            </a:r>
            <a:r>
              <a:rPr lang="en-US" dirty="0">
                <a:solidFill>
                  <a:srgbClr val="3F3F3F"/>
                </a:solidFill>
                <a:latin typeface="Open Sans"/>
                <a:ea typeface="Open Sans"/>
                <a:cs typeface="Open Sans"/>
                <a:sym typeface="Open Sans"/>
              </a:rPr>
              <a:t>.</a:t>
            </a:r>
            <a:endParaRPr dirty="0">
              <a:solidFill>
                <a:srgbClr val="3F3F3F"/>
              </a:solidFill>
              <a:latin typeface="Open Sans"/>
              <a:ea typeface="Open Sans"/>
              <a:cs typeface="Open Sans"/>
              <a:sym typeface="Open Sans"/>
            </a:endParaRPr>
          </a:p>
          <a:p>
            <a:pPr marL="355600" lvl="0" indent="-342900">
              <a:lnSpc>
                <a:spcPct val="150000"/>
              </a:lnSpc>
              <a:spcBef>
                <a:spcPts val="0"/>
              </a:spcBef>
              <a:buClr>
                <a:schemeClr val="dk2"/>
              </a:buClr>
              <a:buSzPts val="2200"/>
            </a:pPr>
            <a:r>
              <a:rPr lang="fr-FR" dirty="0">
                <a:solidFill>
                  <a:srgbClr val="3F3F3F"/>
                </a:solidFill>
                <a:latin typeface="Open Sans"/>
                <a:ea typeface="Open Sans"/>
                <a:cs typeface="Open Sans"/>
                <a:sym typeface="Open Sans"/>
              </a:rPr>
              <a:t>Comprendre les collections supplémentaires et savoir comment les utiliser</a:t>
            </a:r>
            <a:r>
              <a:rPr lang="en-US" dirty="0">
                <a:solidFill>
                  <a:srgbClr val="3F3F3F"/>
                </a:solidFill>
                <a:latin typeface="Open Sans"/>
                <a:ea typeface="Open Sans"/>
                <a:cs typeface="Open Sans"/>
                <a:sym typeface="Open Sans"/>
              </a:rPr>
              <a:t>.</a:t>
            </a:r>
            <a:endParaRPr dirty="0">
              <a:solidFill>
                <a:srgbClr val="3F3F3F"/>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CA0F27-DC85-444A-AC34-959ACEAB55C5}"/>
              </a:ext>
            </a:extLst>
          </p:cNvPr>
          <p:cNvSpPr txBox="1">
            <a:spLocks/>
          </p:cNvSpPr>
          <p:nvPr/>
        </p:nvSpPr>
        <p:spPr>
          <a:xfrm>
            <a:off x="0" y="0"/>
            <a:ext cx="8094689" cy="145971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600"/>
              <a:buFont typeface="Trebuchet MS"/>
              <a:buNone/>
              <a:defRPr sz="37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r>
              <a:rPr lang="en-US" sz="3200" dirty="0">
                <a:solidFill>
                  <a:srgbClr val="586F7C"/>
                </a:solidFill>
                <a:latin typeface="Open Sans"/>
                <a:ea typeface="Open Sans"/>
                <a:cs typeface="Open Sans"/>
              </a:rPr>
              <a:t>WHO Index Medicus for the Eastern Mediterranean Region (IMEMR)</a:t>
            </a:r>
            <a:br>
              <a:rPr lang="en-US" sz="3200" dirty="0">
                <a:solidFill>
                  <a:srgbClr val="586F7C"/>
                </a:solidFill>
                <a:latin typeface="Open Sans"/>
                <a:ea typeface="Open Sans"/>
                <a:cs typeface="Open Sans"/>
              </a:rPr>
            </a:br>
            <a:endParaRPr lang="en-US" sz="3200" dirty="0"/>
          </a:p>
        </p:txBody>
      </p:sp>
      <p:sp>
        <p:nvSpPr>
          <p:cNvPr id="7" name="TextBox 6">
            <a:extLst>
              <a:ext uri="{FF2B5EF4-FFF2-40B4-BE49-F238E27FC236}">
                <a16:creationId xmlns:a16="http://schemas.microsoft.com/office/drawing/2014/main" id="{8799F04B-6A1A-4598-AD56-0E76D26B9E20}"/>
              </a:ext>
            </a:extLst>
          </p:cNvPr>
          <p:cNvSpPr txBox="1"/>
          <p:nvPr/>
        </p:nvSpPr>
        <p:spPr>
          <a:xfrm>
            <a:off x="0" y="1118294"/>
            <a:ext cx="6175946" cy="461665"/>
          </a:xfrm>
          <a:prstGeom prst="rect">
            <a:avLst/>
          </a:prstGeom>
          <a:noFill/>
        </p:spPr>
        <p:txBody>
          <a:bodyPr wrap="square">
            <a:spAutoFit/>
          </a:bodyPr>
          <a:lstStyle/>
          <a:p>
            <a:r>
              <a:rPr lang="en-US" sz="2400" dirty="0">
                <a:solidFill>
                  <a:srgbClr val="586F7C"/>
                </a:solidFill>
                <a:latin typeface="Open Sans"/>
                <a:ea typeface="Open Sans"/>
                <a:cs typeface="Open Sans"/>
              </a:rPr>
              <a:t>Recherche </a:t>
            </a:r>
            <a:r>
              <a:rPr lang="en-US" sz="2400" dirty="0" err="1">
                <a:solidFill>
                  <a:srgbClr val="586F7C"/>
                </a:solidFill>
                <a:latin typeface="Open Sans"/>
                <a:ea typeface="Open Sans"/>
                <a:cs typeface="Open Sans"/>
              </a:rPr>
              <a:t>avancée</a:t>
            </a:r>
            <a:endParaRPr lang="en-US" sz="2400" dirty="0">
              <a:solidFill>
                <a:srgbClr val="586F7C"/>
              </a:solidFill>
              <a:latin typeface="Open Sans"/>
              <a:ea typeface="Open Sans"/>
              <a:cs typeface="Open Sans"/>
            </a:endParaRPr>
          </a:p>
        </p:txBody>
      </p:sp>
      <p:pic>
        <p:nvPicPr>
          <p:cNvPr id="9" name="Picture 8">
            <a:extLst>
              <a:ext uri="{FF2B5EF4-FFF2-40B4-BE49-F238E27FC236}">
                <a16:creationId xmlns:a16="http://schemas.microsoft.com/office/drawing/2014/main" id="{9869A2E4-721C-40B8-B3ED-5CE3AD4F84F4}"/>
              </a:ext>
            </a:extLst>
          </p:cNvPr>
          <p:cNvPicPr>
            <a:picLocks noChangeAspect="1"/>
          </p:cNvPicPr>
          <p:nvPr/>
        </p:nvPicPr>
        <p:blipFill>
          <a:blip r:embed="rId2"/>
          <a:stretch>
            <a:fillRect/>
          </a:stretch>
        </p:blipFill>
        <p:spPr>
          <a:xfrm>
            <a:off x="1490926" y="1664187"/>
            <a:ext cx="10701074" cy="4993287"/>
          </a:xfrm>
          <a:prstGeom prst="rect">
            <a:avLst/>
          </a:prstGeom>
        </p:spPr>
      </p:pic>
      <p:sp>
        <p:nvSpPr>
          <p:cNvPr id="10" name="TextBox 9">
            <a:extLst>
              <a:ext uri="{FF2B5EF4-FFF2-40B4-BE49-F238E27FC236}">
                <a16:creationId xmlns:a16="http://schemas.microsoft.com/office/drawing/2014/main" id="{3415B9BE-1C19-4F1C-B04D-2998208B102A}"/>
              </a:ext>
            </a:extLst>
          </p:cNvPr>
          <p:cNvSpPr txBox="1"/>
          <p:nvPr/>
        </p:nvSpPr>
        <p:spPr>
          <a:xfrm>
            <a:off x="161606" y="2934167"/>
            <a:ext cx="3070745" cy="3785652"/>
          </a:xfrm>
          <a:prstGeom prst="rect">
            <a:avLst/>
          </a:prstGeom>
          <a:noFill/>
        </p:spPr>
        <p:txBody>
          <a:bodyPr wrap="square" rtlCol="0">
            <a:spAutoFit/>
          </a:bodyPr>
          <a:lstStyle/>
          <a:p>
            <a:pPr marL="285750" indent="-285750">
              <a:buFont typeface="Arial" panose="020B0604020202020204" pitchFamily="34" charset="0"/>
              <a:buChar char="•"/>
            </a:pPr>
            <a:r>
              <a:rPr lang="fr-FR" sz="2400" kern="1200" dirty="0">
                <a:solidFill>
                  <a:schemeClr val="bg2"/>
                </a:solidFill>
                <a:latin typeface="Open Sans"/>
                <a:ea typeface="Open Sans"/>
                <a:cs typeface="Open Sans"/>
              </a:rPr>
              <a:t>Une recherche avancée avec </a:t>
            </a:r>
            <a:r>
              <a:rPr lang="fr-FR" sz="2400" i="1" kern="1200" dirty="0">
                <a:solidFill>
                  <a:schemeClr val="bg2"/>
                </a:solidFill>
                <a:latin typeface="Open Sans"/>
                <a:ea typeface="Open Sans"/>
                <a:cs typeface="Open Sans"/>
              </a:rPr>
              <a:t>Fièvre de la Vallée du Rift </a:t>
            </a:r>
            <a:r>
              <a:rPr lang="fr-FR" sz="2400" kern="1200" dirty="0">
                <a:solidFill>
                  <a:schemeClr val="bg2"/>
                </a:solidFill>
                <a:latin typeface="Open Sans"/>
                <a:ea typeface="Open Sans"/>
                <a:cs typeface="Open Sans"/>
              </a:rPr>
              <a:t>(Titre &amp; Résumé, MeSH)</a:t>
            </a:r>
          </a:p>
          <a:p>
            <a:pPr marL="285750" indent="-285750">
              <a:buFont typeface="Arial" panose="020B0604020202020204" pitchFamily="34" charset="0"/>
              <a:buChar char="•"/>
            </a:pPr>
            <a:r>
              <a:rPr lang="fr-FR" sz="2400" kern="1200" dirty="0">
                <a:solidFill>
                  <a:schemeClr val="bg2"/>
                </a:solidFill>
                <a:latin typeface="Open Sans"/>
                <a:ea typeface="Open Sans"/>
                <a:cs typeface="Open Sans"/>
              </a:rPr>
              <a:t> et </a:t>
            </a:r>
            <a:r>
              <a:rPr lang="fr-FR" sz="2400" i="1" kern="1200" dirty="0">
                <a:solidFill>
                  <a:schemeClr val="bg2"/>
                </a:solidFill>
                <a:latin typeface="Open Sans"/>
                <a:ea typeface="Open Sans"/>
                <a:cs typeface="Open Sans"/>
              </a:rPr>
              <a:t>Virus de la fièvre de la vallée du Rift </a:t>
            </a:r>
            <a:r>
              <a:rPr lang="fr-FR" sz="2400" kern="1200" dirty="0">
                <a:solidFill>
                  <a:schemeClr val="bg2"/>
                </a:solidFill>
                <a:latin typeface="Open Sans"/>
                <a:ea typeface="Open Sans"/>
                <a:cs typeface="Open Sans"/>
              </a:rPr>
              <a:t>(MeSH</a:t>
            </a:r>
            <a:r>
              <a:rPr lang="en-US" sz="2400" kern="1200" dirty="0">
                <a:solidFill>
                  <a:schemeClr val="bg2"/>
                </a:solidFill>
                <a:latin typeface="Open Sans"/>
                <a:ea typeface="Open Sans"/>
                <a:cs typeface="Open Sans"/>
              </a:rPr>
              <a:t>)</a:t>
            </a:r>
            <a:endParaRPr lang="en-US" sz="2400" b="1" i="1" kern="1200" dirty="0">
              <a:solidFill>
                <a:schemeClr val="bg2"/>
              </a:solidFill>
              <a:latin typeface="Open Sans"/>
              <a:ea typeface="Open Sans"/>
              <a:cs typeface="Open Sans"/>
            </a:endParaRPr>
          </a:p>
          <a:p>
            <a:pPr marL="285750" indent="-285750">
              <a:buFont typeface="Arial" panose="020B0604020202020204" pitchFamily="34" charset="0"/>
              <a:buChar char="•"/>
            </a:pPr>
            <a:r>
              <a:rPr lang="en-US" sz="2400" kern="1200" dirty="0" err="1">
                <a:solidFill>
                  <a:schemeClr val="bg2"/>
                </a:solidFill>
                <a:latin typeface="Open Sans"/>
                <a:ea typeface="Open Sans"/>
                <a:cs typeface="Open Sans"/>
              </a:rPr>
              <a:t>Résultats</a:t>
            </a:r>
            <a:r>
              <a:rPr lang="en-US" sz="2400" kern="1200" dirty="0">
                <a:solidFill>
                  <a:schemeClr val="bg2"/>
                </a:solidFill>
                <a:latin typeface="Open Sans"/>
                <a:ea typeface="Open Sans"/>
                <a:cs typeface="Open Sans"/>
              </a:rPr>
              <a:t> 68 citations</a:t>
            </a:r>
          </a:p>
        </p:txBody>
      </p:sp>
      <p:sp>
        <p:nvSpPr>
          <p:cNvPr id="11" name="Rectangle 10">
            <a:extLst>
              <a:ext uri="{FF2B5EF4-FFF2-40B4-BE49-F238E27FC236}">
                <a16:creationId xmlns:a16="http://schemas.microsoft.com/office/drawing/2014/main" id="{D20F9D45-90F5-4CAA-8C61-8B128C9FA755}"/>
              </a:ext>
            </a:extLst>
          </p:cNvPr>
          <p:cNvSpPr/>
          <p:nvPr/>
        </p:nvSpPr>
        <p:spPr>
          <a:xfrm>
            <a:off x="4973778" y="3577388"/>
            <a:ext cx="4394811" cy="5834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3148C76-1562-4F23-BA8D-090D65F557D5}"/>
              </a:ext>
            </a:extLst>
          </p:cNvPr>
          <p:cNvSpPr/>
          <p:nvPr/>
        </p:nvSpPr>
        <p:spPr>
          <a:xfrm>
            <a:off x="4973779" y="2689148"/>
            <a:ext cx="3897506" cy="5834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8CA80D1C-0423-42A6-85D0-34CDB6FA1531}"/>
              </a:ext>
            </a:extLst>
          </p:cNvPr>
          <p:cNvCxnSpPr>
            <a:cxnSpLocks/>
          </p:cNvCxnSpPr>
          <p:nvPr/>
        </p:nvCxnSpPr>
        <p:spPr>
          <a:xfrm flipV="1">
            <a:off x="2321507" y="3822443"/>
            <a:ext cx="2714739" cy="22810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6A3FF78-29EF-4EC6-9DE8-2DD0DF8ABED2}"/>
              </a:ext>
            </a:extLst>
          </p:cNvPr>
          <p:cNvCxnSpPr>
            <a:cxnSpLocks/>
          </p:cNvCxnSpPr>
          <p:nvPr/>
        </p:nvCxnSpPr>
        <p:spPr>
          <a:xfrm flipV="1">
            <a:off x="2385541" y="3227245"/>
            <a:ext cx="2507167" cy="9859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1002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0594EA3-C7F7-4DD9-AD0C-0F4A824DBB69}"/>
              </a:ext>
            </a:extLst>
          </p:cNvPr>
          <p:cNvSpPr txBox="1">
            <a:spLocks/>
          </p:cNvSpPr>
          <p:nvPr/>
        </p:nvSpPr>
        <p:spPr>
          <a:xfrm>
            <a:off x="-172275" y="1049349"/>
            <a:ext cx="6574001" cy="63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buClrTx/>
              <a:defRPr/>
            </a:pPr>
            <a:r>
              <a:rPr lang="en-US" sz="2800" dirty="0">
                <a:solidFill>
                  <a:srgbClr val="586F7C"/>
                </a:solidFill>
                <a:latin typeface="Open Sans"/>
                <a:ea typeface="Open Sans"/>
                <a:cs typeface="Open Sans"/>
              </a:rPr>
              <a:t>  IMEMR Notice </a:t>
            </a:r>
            <a:r>
              <a:rPr lang="en-US" sz="2800" dirty="0" err="1">
                <a:solidFill>
                  <a:srgbClr val="586F7C"/>
                </a:solidFill>
                <a:latin typeface="Open Sans"/>
                <a:ea typeface="Open Sans"/>
                <a:cs typeface="Open Sans"/>
              </a:rPr>
              <a:t>bibliographique</a:t>
            </a:r>
            <a:endParaRPr lang="en-US" sz="2800" dirty="0">
              <a:solidFill>
                <a:srgbClr val="586F7C"/>
              </a:solidFill>
              <a:latin typeface="Open Sans"/>
              <a:ea typeface="Open Sans"/>
              <a:cs typeface="Open Sans"/>
            </a:endParaRPr>
          </a:p>
        </p:txBody>
      </p:sp>
      <p:pic>
        <p:nvPicPr>
          <p:cNvPr id="14" name="Picture 13">
            <a:extLst>
              <a:ext uri="{FF2B5EF4-FFF2-40B4-BE49-F238E27FC236}">
                <a16:creationId xmlns:a16="http://schemas.microsoft.com/office/drawing/2014/main" id="{5CC30A7C-9081-4E4F-B1D1-3D1E38C0E888}"/>
              </a:ext>
            </a:extLst>
          </p:cNvPr>
          <p:cNvPicPr>
            <a:picLocks noChangeAspect="1"/>
          </p:cNvPicPr>
          <p:nvPr/>
        </p:nvPicPr>
        <p:blipFill>
          <a:blip r:embed="rId2"/>
          <a:stretch>
            <a:fillRect/>
          </a:stretch>
        </p:blipFill>
        <p:spPr>
          <a:xfrm>
            <a:off x="3452488" y="1730277"/>
            <a:ext cx="8739512" cy="5146701"/>
          </a:xfrm>
          <a:prstGeom prst="rect">
            <a:avLst/>
          </a:prstGeom>
        </p:spPr>
      </p:pic>
      <p:sp>
        <p:nvSpPr>
          <p:cNvPr id="15" name="TextBox 14">
            <a:extLst>
              <a:ext uri="{FF2B5EF4-FFF2-40B4-BE49-F238E27FC236}">
                <a16:creationId xmlns:a16="http://schemas.microsoft.com/office/drawing/2014/main" id="{4B80C853-9FBD-489A-A643-6DFC78E68EFB}"/>
              </a:ext>
            </a:extLst>
          </p:cNvPr>
          <p:cNvSpPr txBox="1"/>
          <p:nvPr/>
        </p:nvSpPr>
        <p:spPr>
          <a:xfrm>
            <a:off x="152620" y="1932390"/>
            <a:ext cx="2962106" cy="4925610"/>
          </a:xfrm>
        </p:spPr>
        <p:txBody>
          <a:bodyPr vert="horz" lIns="91440" tIns="45720" rIns="91440" bIns="45720" rtlCol="0" anchor="ctr">
            <a:noAutofit/>
          </a:bodyPr>
          <a:lstStyle/>
          <a:p>
            <a:pPr marL="285750" indent="-228600">
              <a:lnSpc>
                <a:spcPct val="90000"/>
              </a:lnSpc>
              <a:spcAft>
                <a:spcPts val="600"/>
              </a:spcAft>
              <a:buFont typeface="Arial" panose="020B0604020202020204" pitchFamily="34" charset="0"/>
              <a:buChar char="•"/>
            </a:pPr>
            <a:r>
              <a:rPr lang="en-US" b="1" kern="1200" dirty="0">
                <a:solidFill>
                  <a:schemeClr val="bg2"/>
                </a:solidFill>
                <a:latin typeface="Open Sans"/>
                <a:ea typeface="Open Sans"/>
                <a:cs typeface="Open Sans"/>
              </a:rPr>
              <a:t>Journal Bio Information</a:t>
            </a:r>
          </a:p>
          <a:p>
            <a:pPr marL="742950" lvl="1" indent="-228600">
              <a:lnSpc>
                <a:spcPct val="90000"/>
              </a:lnSpc>
              <a:spcAft>
                <a:spcPts val="600"/>
              </a:spcAft>
              <a:buFont typeface="Arial" panose="020B0604020202020204" pitchFamily="34" charset="0"/>
              <a:buChar char="•"/>
            </a:pPr>
            <a:r>
              <a:rPr lang="en-US" kern="1200" dirty="0" err="1">
                <a:solidFill>
                  <a:schemeClr val="bg2"/>
                </a:solidFill>
                <a:latin typeface="Open Sans"/>
                <a:ea typeface="Open Sans"/>
                <a:cs typeface="Open Sans"/>
              </a:rPr>
              <a:t>Titre</a:t>
            </a:r>
            <a:r>
              <a:rPr lang="en-US" kern="1200" dirty="0">
                <a:solidFill>
                  <a:schemeClr val="bg2"/>
                </a:solidFill>
                <a:latin typeface="Open Sans"/>
                <a:ea typeface="Open Sans"/>
                <a:cs typeface="Open Sans"/>
              </a:rPr>
              <a:t> du Journal </a:t>
            </a:r>
          </a:p>
          <a:p>
            <a:pPr marL="742950" lvl="1" indent="-228600">
              <a:lnSpc>
                <a:spcPct val="90000"/>
              </a:lnSpc>
              <a:spcAft>
                <a:spcPts val="600"/>
              </a:spcAft>
              <a:buFont typeface="Arial" panose="020B0604020202020204" pitchFamily="34" charset="0"/>
              <a:buChar char="•"/>
            </a:pPr>
            <a:r>
              <a:rPr lang="en-US" kern="1200" dirty="0">
                <a:solidFill>
                  <a:schemeClr val="bg2"/>
                </a:solidFill>
                <a:latin typeface="Open Sans"/>
                <a:ea typeface="Open Sans"/>
                <a:cs typeface="Open Sans"/>
              </a:rPr>
              <a:t>ISSN</a:t>
            </a:r>
          </a:p>
          <a:p>
            <a:pPr marL="742950" lvl="1" indent="-228600">
              <a:lnSpc>
                <a:spcPct val="90000"/>
              </a:lnSpc>
              <a:spcAft>
                <a:spcPts val="600"/>
              </a:spcAft>
              <a:buFont typeface="Arial" panose="020B0604020202020204" pitchFamily="34" charset="0"/>
              <a:buChar char="•"/>
            </a:pPr>
            <a:r>
              <a:rPr lang="fr-FR" kern="1200" dirty="0">
                <a:solidFill>
                  <a:schemeClr val="bg2"/>
                </a:solidFill>
                <a:latin typeface="Open Sans"/>
                <a:ea typeface="Open Sans"/>
                <a:cs typeface="Open Sans"/>
              </a:rPr>
              <a:t>Pays de publication</a:t>
            </a:r>
          </a:p>
          <a:p>
            <a:pPr marL="742950" lvl="1" indent="-228600">
              <a:lnSpc>
                <a:spcPct val="90000"/>
              </a:lnSpc>
              <a:spcAft>
                <a:spcPts val="600"/>
              </a:spcAft>
              <a:buFont typeface="Arial" panose="020B0604020202020204" pitchFamily="34" charset="0"/>
              <a:buChar char="•"/>
            </a:pPr>
            <a:r>
              <a:rPr lang="fr-FR" kern="1200" dirty="0">
                <a:solidFill>
                  <a:schemeClr val="bg2"/>
                </a:solidFill>
                <a:latin typeface="Open Sans"/>
                <a:ea typeface="Open Sans"/>
                <a:cs typeface="Open Sans"/>
              </a:rPr>
              <a:t>Groupe de pays</a:t>
            </a:r>
          </a:p>
          <a:p>
            <a:pPr marL="269875" indent="-176213">
              <a:lnSpc>
                <a:spcPct val="90000"/>
              </a:lnSpc>
              <a:spcAft>
                <a:spcPts val="600"/>
              </a:spcAft>
              <a:buFont typeface="Arial" panose="020B0604020202020204" pitchFamily="34" charset="0"/>
              <a:buChar char="•"/>
            </a:pPr>
            <a:r>
              <a:rPr lang="en-US" b="1" kern="1200" dirty="0" err="1">
                <a:solidFill>
                  <a:schemeClr val="bg2"/>
                </a:solidFill>
                <a:latin typeface="Open Sans"/>
                <a:ea typeface="Open Sans"/>
                <a:cs typeface="Open Sans"/>
              </a:rPr>
              <a:t>Metadonnées</a:t>
            </a:r>
            <a:r>
              <a:rPr lang="en-US" b="1" kern="1200" dirty="0">
                <a:solidFill>
                  <a:schemeClr val="bg2"/>
                </a:solidFill>
                <a:latin typeface="Open Sans"/>
                <a:ea typeface="Open Sans"/>
                <a:cs typeface="Open Sans"/>
              </a:rPr>
              <a:t> de </a:t>
            </a:r>
            <a:r>
              <a:rPr lang="en-US" b="1" kern="1200" dirty="0" err="1">
                <a:solidFill>
                  <a:schemeClr val="bg2"/>
                </a:solidFill>
                <a:latin typeface="Open Sans"/>
                <a:ea typeface="Open Sans"/>
                <a:cs typeface="Open Sans"/>
              </a:rPr>
              <a:t>l’Article</a:t>
            </a:r>
            <a:endParaRPr lang="en-US" b="1" kern="1200" dirty="0">
              <a:solidFill>
                <a:schemeClr val="bg2"/>
              </a:solidFill>
              <a:latin typeface="Open Sans"/>
              <a:ea typeface="Open Sans"/>
              <a:cs typeface="Open Sans"/>
            </a:endParaRPr>
          </a:p>
          <a:p>
            <a:pPr marL="742950" lvl="1" indent="-228600">
              <a:lnSpc>
                <a:spcPct val="90000"/>
              </a:lnSpc>
              <a:spcAft>
                <a:spcPts val="600"/>
              </a:spcAft>
              <a:buFont typeface="Arial" panose="020B0604020202020204" pitchFamily="34" charset="0"/>
              <a:buChar char="•"/>
            </a:pPr>
            <a:r>
              <a:rPr lang="en-US" kern="1200" dirty="0" err="1">
                <a:solidFill>
                  <a:schemeClr val="bg2"/>
                </a:solidFill>
                <a:latin typeface="Open Sans"/>
                <a:ea typeface="Open Sans"/>
                <a:cs typeface="Open Sans"/>
              </a:rPr>
              <a:t>Titre</a:t>
            </a:r>
            <a:endParaRPr lang="en-US" kern="1200" dirty="0">
              <a:solidFill>
                <a:schemeClr val="bg2"/>
              </a:solidFill>
              <a:latin typeface="Open Sans"/>
              <a:ea typeface="Open Sans"/>
              <a:cs typeface="Open Sans"/>
            </a:endParaRPr>
          </a:p>
          <a:p>
            <a:pPr marL="742950" lvl="1" indent="-228600">
              <a:lnSpc>
                <a:spcPct val="90000"/>
              </a:lnSpc>
              <a:spcAft>
                <a:spcPts val="600"/>
              </a:spcAft>
              <a:buFont typeface="Arial" panose="020B0604020202020204" pitchFamily="34" charset="0"/>
              <a:buChar char="•"/>
            </a:pPr>
            <a:r>
              <a:rPr lang="en-US" kern="1200" dirty="0">
                <a:solidFill>
                  <a:schemeClr val="bg2"/>
                </a:solidFill>
                <a:latin typeface="Open Sans"/>
                <a:ea typeface="Open Sans"/>
                <a:cs typeface="Open Sans"/>
              </a:rPr>
              <a:t>Auteur(s)</a:t>
            </a:r>
          </a:p>
          <a:p>
            <a:pPr marL="742950" lvl="1" indent="-228600">
              <a:lnSpc>
                <a:spcPct val="90000"/>
              </a:lnSpc>
              <a:spcAft>
                <a:spcPts val="600"/>
              </a:spcAft>
              <a:buFont typeface="Arial" panose="020B0604020202020204" pitchFamily="34" charset="0"/>
              <a:buChar char="•"/>
            </a:pPr>
            <a:r>
              <a:rPr lang="en-US" kern="1200" dirty="0">
                <a:solidFill>
                  <a:schemeClr val="bg2"/>
                </a:solidFill>
                <a:latin typeface="Open Sans"/>
                <a:ea typeface="Open Sans"/>
                <a:cs typeface="Open Sans"/>
              </a:rPr>
              <a:t>Affiliation de </a:t>
            </a:r>
            <a:r>
              <a:rPr lang="en-US" kern="1200" dirty="0" err="1">
                <a:solidFill>
                  <a:schemeClr val="bg2"/>
                </a:solidFill>
                <a:latin typeface="Open Sans"/>
                <a:ea typeface="Open Sans"/>
                <a:cs typeface="Open Sans"/>
              </a:rPr>
              <a:t>l’Auteurs</a:t>
            </a:r>
            <a:endParaRPr lang="en-US" kern="1200" dirty="0">
              <a:solidFill>
                <a:schemeClr val="bg2"/>
              </a:solidFill>
              <a:latin typeface="Open Sans"/>
              <a:ea typeface="Open Sans"/>
              <a:cs typeface="Open Sans"/>
            </a:endParaRPr>
          </a:p>
          <a:p>
            <a:pPr marL="742950" lvl="1" indent="-228600">
              <a:lnSpc>
                <a:spcPct val="90000"/>
              </a:lnSpc>
              <a:spcAft>
                <a:spcPts val="600"/>
              </a:spcAft>
              <a:buFont typeface="Arial" panose="020B0604020202020204" pitchFamily="34" charset="0"/>
              <a:buChar char="•"/>
            </a:pPr>
            <a:r>
              <a:rPr lang="en-US" kern="1200" dirty="0" err="1">
                <a:solidFill>
                  <a:schemeClr val="bg2"/>
                </a:solidFill>
                <a:latin typeface="Open Sans"/>
                <a:ea typeface="Open Sans"/>
                <a:cs typeface="Open Sans"/>
              </a:rPr>
              <a:t>Année</a:t>
            </a:r>
            <a:endParaRPr lang="en-US" kern="1200" dirty="0">
              <a:solidFill>
                <a:schemeClr val="bg2"/>
              </a:solidFill>
              <a:latin typeface="Open Sans"/>
              <a:ea typeface="Open Sans"/>
              <a:cs typeface="Open Sans"/>
            </a:endParaRPr>
          </a:p>
          <a:p>
            <a:pPr marL="742950" lvl="1" indent="-228600">
              <a:lnSpc>
                <a:spcPct val="90000"/>
              </a:lnSpc>
              <a:spcAft>
                <a:spcPts val="600"/>
              </a:spcAft>
              <a:buFont typeface="Arial" panose="020B0604020202020204" pitchFamily="34" charset="0"/>
              <a:buChar char="•"/>
            </a:pPr>
            <a:r>
              <a:rPr lang="en-US" kern="1200" dirty="0">
                <a:solidFill>
                  <a:schemeClr val="bg2"/>
                </a:solidFill>
                <a:latin typeface="Open Sans"/>
                <a:ea typeface="Open Sans"/>
                <a:cs typeface="Open Sans"/>
              </a:rPr>
              <a:t>Volume</a:t>
            </a:r>
          </a:p>
          <a:p>
            <a:pPr marL="742950" lvl="1" indent="-228600">
              <a:lnSpc>
                <a:spcPct val="90000"/>
              </a:lnSpc>
              <a:spcAft>
                <a:spcPts val="600"/>
              </a:spcAft>
              <a:buFont typeface="Arial" panose="020B0604020202020204" pitchFamily="34" charset="0"/>
              <a:buChar char="•"/>
            </a:pPr>
            <a:r>
              <a:rPr lang="en-US" kern="1200" dirty="0" err="1">
                <a:solidFill>
                  <a:schemeClr val="bg2"/>
                </a:solidFill>
                <a:latin typeface="Open Sans"/>
                <a:ea typeface="Open Sans"/>
                <a:cs typeface="Open Sans"/>
              </a:rPr>
              <a:t>Nuéro</a:t>
            </a:r>
            <a:endParaRPr lang="en-US" kern="1200" dirty="0">
              <a:solidFill>
                <a:schemeClr val="bg2"/>
              </a:solidFill>
              <a:latin typeface="Open Sans"/>
              <a:ea typeface="Open Sans"/>
              <a:cs typeface="Open Sans"/>
            </a:endParaRPr>
          </a:p>
          <a:p>
            <a:pPr marL="742950" lvl="1" indent="-228600">
              <a:lnSpc>
                <a:spcPct val="90000"/>
              </a:lnSpc>
              <a:spcAft>
                <a:spcPts val="600"/>
              </a:spcAft>
              <a:buFont typeface="Arial" panose="020B0604020202020204" pitchFamily="34" charset="0"/>
              <a:buChar char="•"/>
            </a:pPr>
            <a:r>
              <a:rPr lang="en-US" kern="1200" dirty="0" err="1">
                <a:solidFill>
                  <a:schemeClr val="bg2"/>
                </a:solidFill>
                <a:latin typeface="Open Sans"/>
                <a:ea typeface="Open Sans"/>
                <a:cs typeface="Open Sans"/>
              </a:rPr>
              <a:t>Numéro</a:t>
            </a:r>
            <a:r>
              <a:rPr lang="en-US" kern="1200" dirty="0">
                <a:solidFill>
                  <a:schemeClr val="bg2"/>
                </a:solidFill>
                <a:latin typeface="Open Sans"/>
                <a:ea typeface="Open Sans"/>
                <a:cs typeface="Open Sans"/>
              </a:rPr>
              <a:t> de Page</a:t>
            </a:r>
          </a:p>
          <a:p>
            <a:pPr marL="742950" lvl="1" indent="-228600">
              <a:lnSpc>
                <a:spcPct val="90000"/>
              </a:lnSpc>
              <a:spcAft>
                <a:spcPts val="600"/>
              </a:spcAft>
              <a:buFont typeface="Arial" panose="020B0604020202020204" pitchFamily="34" charset="0"/>
              <a:buChar char="•"/>
            </a:pPr>
            <a:r>
              <a:rPr lang="en-US" kern="1200" dirty="0">
                <a:solidFill>
                  <a:schemeClr val="bg2"/>
                </a:solidFill>
                <a:latin typeface="Open Sans"/>
                <a:ea typeface="Open Sans"/>
                <a:cs typeface="Open Sans"/>
              </a:rPr>
              <a:t>Résumé</a:t>
            </a:r>
          </a:p>
          <a:p>
            <a:pPr marL="742950" lvl="1" indent="-228600">
              <a:lnSpc>
                <a:spcPct val="90000"/>
              </a:lnSpc>
              <a:spcAft>
                <a:spcPts val="600"/>
              </a:spcAft>
              <a:buFont typeface="Arial" panose="020B0604020202020204" pitchFamily="34" charset="0"/>
              <a:buChar char="•"/>
            </a:pPr>
            <a:r>
              <a:rPr lang="en-US" kern="1200" dirty="0" err="1">
                <a:solidFill>
                  <a:schemeClr val="bg2"/>
                </a:solidFill>
                <a:latin typeface="Open Sans"/>
                <a:ea typeface="Open Sans"/>
                <a:cs typeface="Open Sans"/>
              </a:rPr>
              <a:t>Références</a:t>
            </a:r>
            <a:endParaRPr lang="en-US" b="1" kern="1200" dirty="0">
              <a:solidFill>
                <a:schemeClr val="bg2"/>
              </a:solidFill>
              <a:latin typeface="Open Sans"/>
              <a:ea typeface="Open Sans"/>
              <a:cs typeface="Open Sans"/>
            </a:endParaRPr>
          </a:p>
          <a:p>
            <a:pPr marL="285750" indent="-228600">
              <a:lnSpc>
                <a:spcPct val="90000"/>
              </a:lnSpc>
              <a:spcAft>
                <a:spcPts val="600"/>
              </a:spcAft>
              <a:buFont typeface="Arial" panose="020B0604020202020204" pitchFamily="34" charset="0"/>
              <a:buChar char="•"/>
            </a:pPr>
            <a:r>
              <a:rPr lang="en-US" b="1" kern="1200" dirty="0">
                <a:solidFill>
                  <a:schemeClr val="bg2"/>
                </a:solidFill>
                <a:latin typeface="Open Sans"/>
                <a:ea typeface="Open Sans"/>
                <a:cs typeface="Open Sans"/>
              </a:rPr>
              <a:t>Pays de la recherche</a:t>
            </a:r>
          </a:p>
          <a:p>
            <a:pPr marL="285750" indent="-228600">
              <a:lnSpc>
                <a:spcPct val="90000"/>
              </a:lnSpc>
              <a:spcAft>
                <a:spcPts val="600"/>
              </a:spcAft>
              <a:buFont typeface="Arial" panose="020B0604020202020204" pitchFamily="34" charset="0"/>
              <a:buChar char="•"/>
            </a:pPr>
            <a:r>
              <a:rPr lang="en-US" b="1" kern="1200" dirty="0" err="1">
                <a:solidFill>
                  <a:schemeClr val="bg2"/>
                </a:solidFill>
                <a:latin typeface="Open Sans"/>
                <a:ea typeface="Open Sans"/>
                <a:cs typeface="Open Sans"/>
              </a:rPr>
              <a:t>Catégories</a:t>
            </a:r>
            <a:endParaRPr lang="en-US" b="1" kern="1200" dirty="0">
              <a:solidFill>
                <a:schemeClr val="bg2"/>
              </a:solidFill>
              <a:latin typeface="Open Sans"/>
              <a:ea typeface="Open Sans"/>
              <a:cs typeface="Open Sans"/>
            </a:endParaRPr>
          </a:p>
          <a:p>
            <a:pPr marL="285750" indent="-228600">
              <a:lnSpc>
                <a:spcPct val="90000"/>
              </a:lnSpc>
              <a:spcAft>
                <a:spcPts val="600"/>
              </a:spcAft>
              <a:buFont typeface="Arial" panose="020B0604020202020204" pitchFamily="34" charset="0"/>
              <a:buChar char="•"/>
            </a:pPr>
            <a:r>
              <a:rPr lang="en-US" b="1" kern="1200" dirty="0">
                <a:solidFill>
                  <a:schemeClr val="bg2"/>
                </a:solidFill>
                <a:latin typeface="Open Sans"/>
                <a:ea typeface="Open Sans"/>
                <a:cs typeface="Open Sans"/>
              </a:rPr>
              <a:t>Termes </a:t>
            </a:r>
            <a:r>
              <a:rPr lang="en-US" b="1" kern="1200" dirty="0" err="1">
                <a:solidFill>
                  <a:schemeClr val="bg2"/>
                </a:solidFill>
                <a:latin typeface="Open Sans"/>
                <a:ea typeface="Open Sans"/>
                <a:cs typeface="Open Sans"/>
              </a:rPr>
              <a:t>MeSH</a:t>
            </a:r>
            <a:endParaRPr lang="en-US" b="1" kern="1200" dirty="0">
              <a:solidFill>
                <a:schemeClr val="bg2"/>
              </a:solidFill>
              <a:latin typeface="Open Sans"/>
              <a:ea typeface="Open Sans"/>
              <a:cs typeface="Open Sans"/>
            </a:endParaRPr>
          </a:p>
        </p:txBody>
      </p:sp>
      <p:sp>
        <p:nvSpPr>
          <p:cNvPr id="16" name="Title 1">
            <a:extLst>
              <a:ext uri="{FF2B5EF4-FFF2-40B4-BE49-F238E27FC236}">
                <a16:creationId xmlns:a16="http://schemas.microsoft.com/office/drawing/2014/main" id="{BECECD63-AAB2-4EB5-A1F3-FF6EE4E43451}"/>
              </a:ext>
            </a:extLst>
          </p:cNvPr>
          <p:cNvSpPr txBox="1">
            <a:spLocks/>
          </p:cNvSpPr>
          <p:nvPr/>
        </p:nvSpPr>
        <p:spPr>
          <a:xfrm>
            <a:off x="0" y="239267"/>
            <a:ext cx="8094689" cy="75955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600"/>
              <a:buFont typeface="Trebuchet MS"/>
              <a:buNone/>
              <a:defRPr sz="37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r>
              <a:rPr lang="en-US" sz="3200" dirty="0">
                <a:solidFill>
                  <a:srgbClr val="586F7C"/>
                </a:solidFill>
                <a:latin typeface="Open Sans"/>
                <a:ea typeface="Open Sans"/>
                <a:cs typeface="Open Sans"/>
              </a:rPr>
              <a:t>WHO Index Medicus for the Eastern Mediterranean Region (IMEMR)</a:t>
            </a:r>
          </a:p>
        </p:txBody>
      </p:sp>
    </p:spTree>
    <p:extLst>
      <p:ext uri="{BB962C8B-B14F-4D97-AF65-F5344CB8AC3E}">
        <p14:creationId xmlns:p14="http://schemas.microsoft.com/office/powerpoint/2010/main" val="398400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935C4-7A4E-4A39-95B5-8B38DC2F54D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5142EC9D-6117-47CD-9422-7C2027384DB7}"/>
              </a:ext>
            </a:extLst>
          </p:cNvPr>
          <p:cNvPicPr>
            <a:picLocks noChangeAspect="1"/>
          </p:cNvPicPr>
          <p:nvPr/>
        </p:nvPicPr>
        <p:blipFill rotWithShape="1">
          <a:blip r:embed="rId2"/>
          <a:srcRect t="16412" r="-1" b="11356"/>
          <a:stretch/>
        </p:blipFill>
        <p:spPr>
          <a:xfrm>
            <a:off x="0" y="0"/>
            <a:ext cx="12192000" cy="6857999"/>
          </a:xfrm>
          <a:prstGeom prst="rect">
            <a:avLst/>
          </a:prstGeom>
        </p:spPr>
      </p:pic>
      <p:cxnSp>
        <p:nvCxnSpPr>
          <p:cNvPr id="6" name="Straight Arrow Connector 5">
            <a:extLst>
              <a:ext uri="{FF2B5EF4-FFF2-40B4-BE49-F238E27FC236}">
                <a16:creationId xmlns:a16="http://schemas.microsoft.com/office/drawing/2014/main" id="{ECAA9B7E-76CB-4DCB-AEE0-92DFE6AD3A61}"/>
              </a:ext>
            </a:extLst>
          </p:cNvPr>
          <p:cNvCxnSpPr/>
          <p:nvPr/>
        </p:nvCxnSpPr>
        <p:spPr>
          <a:xfrm>
            <a:off x="8065737" y="2835381"/>
            <a:ext cx="2037347" cy="8823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04532E7-C762-4F0E-A40C-B4FE61859675}"/>
              </a:ext>
            </a:extLst>
          </p:cNvPr>
          <p:cNvCxnSpPr>
            <a:cxnSpLocks/>
          </p:cNvCxnSpPr>
          <p:nvPr/>
        </p:nvCxnSpPr>
        <p:spPr>
          <a:xfrm flipV="1">
            <a:off x="8807116" y="4158855"/>
            <a:ext cx="1275347" cy="9906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FE53798-3593-49BF-83AA-1FB1330FC6E5}"/>
              </a:ext>
            </a:extLst>
          </p:cNvPr>
          <p:cNvCxnSpPr>
            <a:cxnSpLocks/>
          </p:cNvCxnSpPr>
          <p:nvPr/>
        </p:nvCxnSpPr>
        <p:spPr>
          <a:xfrm flipH="1" flipV="1">
            <a:off x="6416842" y="3717697"/>
            <a:ext cx="1363580" cy="61367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07862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C55168-0015-4CD1-8A2E-C77E8D10855A}"/>
              </a:ext>
            </a:extLst>
          </p:cNvPr>
          <p:cNvPicPr>
            <a:picLocks noChangeAspect="1"/>
          </p:cNvPicPr>
          <p:nvPr/>
        </p:nvPicPr>
        <p:blipFill>
          <a:blip r:embed="rId2"/>
          <a:stretch>
            <a:fillRect/>
          </a:stretch>
        </p:blipFill>
        <p:spPr>
          <a:xfrm>
            <a:off x="0" y="1565110"/>
            <a:ext cx="10619874" cy="5292890"/>
          </a:xfrm>
          <a:prstGeom prst="rect">
            <a:avLst/>
          </a:prstGeom>
        </p:spPr>
      </p:pic>
      <p:sp>
        <p:nvSpPr>
          <p:cNvPr id="6" name="Rectangle 5">
            <a:extLst>
              <a:ext uri="{FF2B5EF4-FFF2-40B4-BE49-F238E27FC236}">
                <a16:creationId xmlns:a16="http://schemas.microsoft.com/office/drawing/2014/main" id="{7CC3A96A-BE1E-4B4C-A53C-A4EC76FADD30}"/>
              </a:ext>
            </a:extLst>
          </p:cNvPr>
          <p:cNvSpPr/>
          <p:nvPr/>
        </p:nvSpPr>
        <p:spPr>
          <a:xfrm>
            <a:off x="1684421" y="3192378"/>
            <a:ext cx="1138990" cy="129941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BF32005-164B-49C3-8C72-7453B5E4F39D}"/>
              </a:ext>
            </a:extLst>
          </p:cNvPr>
          <p:cNvSpPr/>
          <p:nvPr/>
        </p:nvSpPr>
        <p:spPr>
          <a:xfrm>
            <a:off x="8141369" y="3561347"/>
            <a:ext cx="1724526" cy="36897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1709FE5-AFFB-45B9-ABB5-BE3BBC548E00}"/>
              </a:ext>
            </a:extLst>
          </p:cNvPr>
          <p:cNvSpPr/>
          <p:nvPr/>
        </p:nvSpPr>
        <p:spPr>
          <a:xfrm>
            <a:off x="3663900" y="3585409"/>
            <a:ext cx="2286000" cy="25667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E69BDDA8-0B39-4BE0-84C7-DE43F281F732}"/>
              </a:ext>
            </a:extLst>
          </p:cNvPr>
          <p:cNvSpPr txBox="1">
            <a:spLocks/>
          </p:cNvSpPr>
          <p:nvPr/>
        </p:nvSpPr>
        <p:spPr>
          <a:xfrm>
            <a:off x="-270164" y="1073004"/>
            <a:ext cx="9466118" cy="492106"/>
          </a:xfrm>
          <a:prstGeom prst="rect">
            <a:avLst/>
          </a:prstGeom>
          <a:noFill/>
          <a:ln>
            <a:noFill/>
          </a:ln>
        </p:spPr>
        <p:txBody>
          <a:bodyPr spcFirstLastPara="1" vert="horz" wrap="square" lIns="91440" tIns="45720" rIns="91440" bIns="45720" rtlCol="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600"/>
              <a:buFont typeface="Trebuchet MS"/>
              <a:buNone/>
              <a:defRPr sz="37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lgn="ctr"/>
            <a:r>
              <a:rPr lang="fr-FR" sz="2800" dirty="0">
                <a:solidFill>
                  <a:srgbClr val="586F7C"/>
                </a:solidFill>
                <a:latin typeface="Open Sans"/>
                <a:ea typeface="Open Sans"/>
                <a:cs typeface="Open Sans"/>
              </a:rPr>
              <a:t>Imprimer, envoyer, partager et exporter des citations</a:t>
            </a:r>
            <a:endParaRPr lang="en-US" sz="2800" dirty="0">
              <a:solidFill>
                <a:srgbClr val="586F7C"/>
              </a:solidFill>
              <a:latin typeface="Open Sans"/>
              <a:ea typeface="Open Sans"/>
              <a:cs typeface="Open Sans"/>
            </a:endParaRPr>
          </a:p>
        </p:txBody>
      </p:sp>
      <p:sp>
        <p:nvSpPr>
          <p:cNvPr id="12" name="Title 1">
            <a:extLst>
              <a:ext uri="{FF2B5EF4-FFF2-40B4-BE49-F238E27FC236}">
                <a16:creationId xmlns:a16="http://schemas.microsoft.com/office/drawing/2014/main" id="{FCE067AE-A568-4A13-B4F8-76DAD78E1172}"/>
              </a:ext>
            </a:extLst>
          </p:cNvPr>
          <p:cNvSpPr txBox="1">
            <a:spLocks/>
          </p:cNvSpPr>
          <p:nvPr/>
        </p:nvSpPr>
        <p:spPr>
          <a:xfrm>
            <a:off x="0" y="29041"/>
            <a:ext cx="8094689" cy="10809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600"/>
              <a:buFont typeface="Trebuchet MS"/>
              <a:buNone/>
              <a:defRPr sz="37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r>
              <a:rPr lang="en-US" sz="3200" dirty="0">
                <a:solidFill>
                  <a:srgbClr val="586F7C"/>
                </a:solidFill>
                <a:latin typeface="Open Sans"/>
                <a:ea typeface="Open Sans"/>
                <a:cs typeface="Open Sans"/>
              </a:rPr>
              <a:t>WHO Index Medicus for the Eastern Mediterranean Region (IMEMR)</a:t>
            </a:r>
          </a:p>
        </p:txBody>
      </p:sp>
    </p:spTree>
    <p:extLst>
      <p:ext uri="{BB962C8B-B14F-4D97-AF65-F5344CB8AC3E}">
        <p14:creationId xmlns:p14="http://schemas.microsoft.com/office/powerpoint/2010/main" val="25367235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70E7A24B-6464-42A7-98C4-FFDF2686E31B}"/>
              </a:ext>
            </a:extLst>
          </p:cNvPr>
          <p:cNvGraphicFramePr>
            <a:graphicFrameLocks/>
          </p:cNvGraphicFramePr>
          <p:nvPr>
            <p:extLst>
              <p:ext uri="{D42A27DB-BD31-4B8C-83A1-F6EECF244321}">
                <p14:modId xmlns:p14="http://schemas.microsoft.com/office/powerpoint/2010/main" val="328194595"/>
              </p:ext>
            </p:extLst>
          </p:nvPr>
        </p:nvGraphicFramePr>
        <p:xfrm>
          <a:off x="3673643" y="1726228"/>
          <a:ext cx="7731332" cy="50835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1">
            <a:extLst>
              <a:ext uri="{FF2B5EF4-FFF2-40B4-BE49-F238E27FC236}">
                <a16:creationId xmlns:a16="http://schemas.microsoft.com/office/drawing/2014/main" id="{1064E607-2278-45D1-A498-38AA8ABE1E36}"/>
              </a:ext>
            </a:extLst>
          </p:cNvPr>
          <p:cNvSpPr txBox="1">
            <a:spLocks/>
          </p:cNvSpPr>
          <p:nvPr/>
        </p:nvSpPr>
        <p:spPr>
          <a:xfrm>
            <a:off x="340896" y="1933864"/>
            <a:ext cx="2931694" cy="33848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b="1" dirty="0" err="1">
                <a:solidFill>
                  <a:srgbClr val="586F7C"/>
                </a:solidFill>
                <a:latin typeface="Open Sans"/>
                <a:ea typeface="Open Sans"/>
                <a:cs typeface="Open Sans"/>
              </a:rPr>
              <a:t>Filtres</a:t>
            </a:r>
            <a:endParaRPr lang="en-US" b="1" dirty="0">
              <a:solidFill>
                <a:srgbClr val="586F7C"/>
              </a:solidFill>
              <a:latin typeface="Open Sans"/>
              <a:ea typeface="Open Sans"/>
              <a:cs typeface="Open Sans"/>
            </a:endParaRPr>
          </a:p>
        </p:txBody>
      </p:sp>
      <p:sp>
        <p:nvSpPr>
          <p:cNvPr id="10" name="Title 1">
            <a:extLst>
              <a:ext uri="{FF2B5EF4-FFF2-40B4-BE49-F238E27FC236}">
                <a16:creationId xmlns:a16="http://schemas.microsoft.com/office/drawing/2014/main" id="{69ABE4F8-ABF1-4E9A-93FC-6716840BB93E}"/>
              </a:ext>
            </a:extLst>
          </p:cNvPr>
          <p:cNvSpPr txBox="1">
            <a:spLocks/>
          </p:cNvSpPr>
          <p:nvPr/>
        </p:nvSpPr>
        <p:spPr>
          <a:xfrm>
            <a:off x="0" y="100256"/>
            <a:ext cx="8094689" cy="143899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600"/>
              <a:buFont typeface="Trebuchet MS"/>
              <a:buNone/>
              <a:defRPr sz="37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lang="en-US" sz="3200" dirty="0">
              <a:solidFill>
                <a:srgbClr val="586F7C"/>
              </a:solidFill>
              <a:latin typeface="Open Sans"/>
              <a:ea typeface="Open Sans"/>
              <a:cs typeface="Open Sans"/>
            </a:endParaRPr>
          </a:p>
          <a:p>
            <a:r>
              <a:rPr lang="en-US" sz="3200" dirty="0">
                <a:solidFill>
                  <a:srgbClr val="586F7C"/>
                </a:solidFill>
                <a:latin typeface="Open Sans"/>
                <a:ea typeface="Open Sans"/>
                <a:cs typeface="Open Sans"/>
              </a:rPr>
              <a:t>WHO Index Medicus for the Eastern Mediterranean Region (IMEMR)</a:t>
            </a:r>
            <a:br>
              <a:rPr lang="en-US" sz="3200" dirty="0">
                <a:solidFill>
                  <a:srgbClr val="586F7C"/>
                </a:solidFill>
                <a:latin typeface="Open Sans"/>
                <a:ea typeface="Open Sans"/>
                <a:cs typeface="Open Sans"/>
              </a:rPr>
            </a:br>
            <a:endParaRPr lang="en-US" sz="3200" dirty="0">
              <a:solidFill>
                <a:srgbClr val="586F7C"/>
              </a:solidFill>
              <a:latin typeface="Open Sans"/>
              <a:ea typeface="Open Sans"/>
              <a:cs typeface="Open Sans"/>
            </a:endParaRPr>
          </a:p>
        </p:txBody>
      </p:sp>
    </p:spTree>
    <p:extLst>
      <p:ext uri="{BB962C8B-B14F-4D97-AF65-F5344CB8AC3E}">
        <p14:creationId xmlns:p14="http://schemas.microsoft.com/office/powerpoint/2010/main" val="4208098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8ABF1-CE86-4AEB-8B27-01CB2EF0BB61}"/>
              </a:ext>
            </a:extLst>
          </p:cNvPr>
          <p:cNvSpPr>
            <a:spLocks noGrp="1"/>
          </p:cNvSpPr>
          <p:nvPr>
            <p:ph type="title"/>
          </p:nvPr>
        </p:nvSpPr>
        <p:spPr>
          <a:xfrm>
            <a:off x="0" y="216816"/>
            <a:ext cx="9613800" cy="1242896"/>
          </a:xfrm>
        </p:spPr>
        <p:txBody>
          <a:bodyPr/>
          <a:lstStyle/>
          <a:p>
            <a:br>
              <a:rPr lang="en-US" sz="3200" dirty="0">
                <a:solidFill>
                  <a:srgbClr val="586F7C"/>
                </a:solidFill>
                <a:latin typeface="Open Sans"/>
                <a:ea typeface="Open Sans"/>
                <a:cs typeface="Open Sans"/>
              </a:rPr>
            </a:br>
            <a:r>
              <a:rPr lang="en-US" sz="3600" dirty="0">
                <a:solidFill>
                  <a:srgbClr val="586F7C"/>
                </a:solidFill>
                <a:latin typeface="Open Sans"/>
                <a:ea typeface="Open Sans"/>
                <a:cs typeface="Open Sans"/>
              </a:rPr>
              <a:t>Institutional Digital Repository (IDR)</a:t>
            </a:r>
            <a:br>
              <a:rPr lang="en-US" sz="3600" dirty="0">
                <a:solidFill>
                  <a:srgbClr val="586F7C"/>
                </a:solidFill>
                <a:latin typeface="Open Sans"/>
                <a:ea typeface="Open Sans"/>
                <a:cs typeface="Open Sans"/>
              </a:rPr>
            </a:br>
            <a:endParaRPr lang="en-US" sz="3600" dirty="0"/>
          </a:p>
        </p:txBody>
      </p:sp>
      <p:graphicFrame>
        <p:nvGraphicFramePr>
          <p:cNvPr id="8" name="Table 8">
            <a:extLst>
              <a:ext uri="{FF2B5EF4-FFF2-40B4-BE49-F238E27FC236}">
                <a16:creationId xmlns:a16="http://schemas.microsoft.com/office/drawing/2014/main" id="{FB749B99-8935-4FF3-A488-20F5E4547F80}"/>
              </a:ext>
            </a:extLst>
          </p:cNvPr>
          <p:cNvGraphicFramePr>
            <a:graphicFrameLocks noGrp="1"/>
          </p:cNvGraphicFramePr>
          <p:nvPr>
            <p:extLst>
              <p:ext uri="{D42A27DB-BD31-4B8C-83A1-F6EECF244321}">
                <p14:modId xmlns:p14="http://schemas.microsoft.com/office/powerpoint/2010/main" val="3011996552"/>
              </p:ext>
            </p:extLst>
          </p:nvPr>
        </p:nvGraphicFramePr>
        <p:xfrm>
          <a:off x="3337300" y="2374012"/>
          <a:ext cx="8778500" cy="4283367"/>
        </p:xfrm>
        <a:graphic>
          <a:graphicData uri="http://schemas.openxmlformats.org/drawingml/2006/table">
            <a:tbl>
              <a:tblPr firstRow="1" bandRow="1">
                <a:tableStyleId>{5C22544A-7EE6-4342-B048-85BDC9FD1C3A}</a:tableStyleId>
              </a:tblPr>
              <a:tblGrid>
                <a:gridCol w="2169183">
                  <a:extLst>
                    <a:ext uri="{9D8B030D-6E8A-4147-A177-3AD203B41FA5}">
                      <a16:colId xmlns:a16="http://schemas.microsoft.com/office/drawing/2014/main" val="1435481188"/>
                    </a:ext>
                  </a:extLst>
                </a:gridCol>
                <a:gridCol w="6609317">
                  <a:extLst>
                    <a:ext uri="{9D8B030D-6E8A-4147-A177-3AD203B41FA5}">
                      <a16:colId xmlns:a16="http://schemas.microsoft.com/office/drawing/2014/main" val="1134608952"/>
                    </a:ext>
                  </a:extLst>
                </a:gridCol>
              </a:tblGrid>
              <a:tr h="524179">
                <a:tc>
                  <a:txBody>
                    <a:bodyPr/>
                    <a:lstStyle/>
                    <a:p>
                      <a:r>
                        <a:rPr lang="fr-FR" sz="1600" b="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Fournisseur de services</a:t>
                      </a:r>
                      <a:endParaRPr lang="en-US" sz="1600" b="0" i="0" u="none" strike="noStrike" cap="none"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solidFill>
                      <a:schemeClr val="accent1">
                        <a:lumMod val="20000"/>
                        <a:lumOff val="80000"/>
                      </a:schemeClr>
                    </a:solidFill>
                  </a:tcPr>
                </a:tc>
                <a:tc>
                  <a:txBody>
                    <a:bodyPr/>
                    <a:lstStyle/>
                    <a:p>
                      <a:r>
                        <a:rPr lang="fr-FR" sz="1400" b="0" i="0" u="none" strike="noStrike" cap="none"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Arial"/>
                        </a:rPr>
                        <a:t>Organisation mondiale de la santé - Bureau régional de la Méditerranée orientale (EMRO)</a:t>
                      </a:r>
                      <a:endParaRPr lang="en-US" sz="1400" b="0" i="0" u="none" strike="noStrike" cap="none"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solidFill>
                      <a:schemeClr val="bg1"/>
                    </a:solidFill>
                  </a:tcPr>
                </a:tc>
                <a:extLst>
                  <a:ext uri="{0D108BD9-81ED-4DB2-BD59-A6C34878D82A}">
                    <a16:rowId xmlns:a16="http://schemas.microsoft.com/office/drawing/2014/main" val="3160228324"/>
                  </a:ext>
                </a:extLst>
              </a:tr>
              <a:tr h="469249">
                <a:tc>
                  <a:txBody>
                    <a:bodyPr/>
                    <a:lstStyle/>
                    <a:p>
                      <a:r>
                        <a:rPr lang="fr-FR" sz="1600" b="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Type de service</a:t>
                      </a:r>
                      <a:endPar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fr-FR"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L'IDR offre un accès gratuit en ligne au texte intégral de toutes les publications de l'OMS/EMRO. </a:t>
                      </a:r>
                    </a:p>
                    <a:p>
                      <a:r>
                        <a:rPr lang="fr-FR"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Seul le personnel de l'OMS peut accéder aux documents classifiés. </a:t>
                      </a:r>
                      <a:endPar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a:solidFill>
                      <a:schemeClr val="bg1"/>
                    </a:solidFill>
                  </a:tcPr>
                </a:tc>
                <a:extLst>
                  <a:ext uri="{0D108BD9-81ED-4DB2-BD59-A6C34878D82A}">
                    <a16:rowId xmlns:a16="http://schemas.microsoft.com/office/drawing/2014/main" val="1787141223"/>
                  </a:ext>
                </a:extLst>
              </a:tr>
              <a:tr h="565832">
                <a:tc>
                  <a:txBody>
                    <a:bodyPr/>
                    <a:lstStyle/>
                    <a:p>
                      <a:r>
                        <a:rPr lang="fr-FR" sz="1600" b="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Source d'information </a:t>
                      </a:r>
                      <a:endPar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fr-FR"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Documentation des organes directeurs de l'OMS, rapports annuels du directeur régional, messages et discours, rapports des réunions techniques et interpays, vidéos et matériel de campagne de l'OMS, depuis 1948 jusqu'à aujourd'hui.</a:t>
                      </a:r>
                      <a:endPar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a:solidFill>
                      <a:schemeClr val="bg1"/>
                    </a:solidFill>
                  </a:tcPr>
                </a:tc>
                <a:extLst>
                  <a:ext uri="{0D108BD9-81ED-4DB2-BD59-A6C34878D82A}">
                    <a16:rowId xmlns:a16="http://schemas.microsoft.com/office/drawing/2014/main" val="1615332189"/>
                  </a:ext>
                </a:extLst>
              </a:tr>
              <a:tr h="528069">
                <a:tc>
                  <a:txBody>
                    <a:bodyPr/>
                    <a:lstStyle/>
                    <a:p>
                      <a:r>
                        <a:rPr lang="fr-FR" sz="1600" b="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Type de documents </a:t>
                      </a:r>
                      <a:endPar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pPr algn="l"/>
                      <a:endPar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algn="l"/>
                      <a:r>
                        <a:rPr lang="fr-FR"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Produits d'information de l'OMS/EMRO</a:t>
                      </a:r>
                      <a:endPar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a:solidFill>
                      <a:schemeClr val="bg1"/>
                    </a:solidFill>
                  </a:tcPr>
                </a:tc>
                <a:extLst>
                  <a:ext uri="{0D108BD9-81ED-4DB2-BD59-A6C34878D82A}">
                    <a16:rowId xmlns:a16="http://schemas.microsoft.com/office/drawing/2014/main" val="3459376941"/>
                  </a:ext>
                </a:extLst>
              </a:tr>
              <a:tr h="388299">
                <a:tc>
                  <a:txBody>
                    <a:bodyPr/>
                    <a:lstStyle/>
                    <a:p>
                      <a:r>
                        <a:rPr lang="fr-FR" sz="1600" b="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Texte intégral </a:t>
                      </a:r>
                      <a:endPar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en-US"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Oui</a:t>
                      </a:r>
                      <a:endPar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a:solidFill>
                      <a:schemeClr val="bg1"/>
                    </a:solidFill>
                  </a:tcPr>
                </a:tc>
                <a:extLst>
                  <a:ext uri="{0D108BD9-81ED-4DB2-BD59-A6C34878D82A}">
                    <a16:rowId xmlns:a16="http://schemas.microsoft.com/office/drawing/2014/main" val="3425962767"/>
                  </a:ext>
                </a:extLst>
              </a:tr>
              <a:tr h="477782">
                <a:tc>
                  <a:txBody>
                    <a:bodyPr/>
                    <a:lstStyle/>
                    <a:p>
                      <a:r>
                        <a:rPr lang="fr-FR" sz="1600" b="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Couverture du sujet </a:t>
                      </a:r>
                      <a:endPar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fr-FR"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IDR fournit un accès libre en ligne au texte intégral des documents officiels de l'OMS-EMRO en 3 langues, arabe, anglais et français, y compris plus de 200 publications COVID-19.</a:t>
                      </a:r>
                      <a:endParaRPr lang="en-US" i="1"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solidFill>
                      <a:schemeClr val="bg1"/>
                    </a:solidFill>
                  </a:tcPr>
                </a:tc>
                <a:extLst>
                  <a:ext uri="{0D108BD9-81ED-4DB2-BD59-A6C34878D82A}">
                    <a16:rowId xmlns:a16="http://schemas.microsoft.com/office/drawing/2014/main" val="2674926186"/>
                  </a:ext>
                </a:extLst>
              </a:tr>
              <a:tr h="379959">
                <a:tc>
                  <a:txBody>
                    <a:bodyPr/>
                    <a:lstStyle/>
                    <a:p>
                      <a:r>
                        <a:rPr lang="fr-FR" sz="1600" b="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Données qualitatives</a:t>
                      </a:r>
                      <a:endPar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fr-FR"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Plus de 28 789 documents officiels de l'EMRO.</a:t>
                      </a:r>
                      <a:endPar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a:solidFill>
                      <a:schemeClr val="bg1"/>
                    </a:solidFill>
                  </a:tcPr>
                </a:tc>
                <a:extLst>
                  <a:ext uri="{0D108BD9-81ED-4DB2-BD59-A6C34878D82A}">
                    <a16:rowId xmlns:a16="http://schemas.microsoft.com/office/drawing/2014/main" val="2148264610"/>
                  </a:ext>
                </a:extLst>
              </a:tr>
            </a:tbl>
          </a:graphicData>
        </a:graphic>
      </p:graphicFrame>
      <p:pic>
        <p:nvPicPr>
          <p:cNvPr id="9" name="Picture 8">
            <a:extLst>
              <a:ext uri="{FF2B5EF4-FFF2-40B4-BE49-F238E27FC236}">
                <a16:creationId xmlns:a16="http://schemas.microsoft.com/office/drawing/2014/main" id="{F73930CB-AD20-4959-879A-23697611E359}"/>
              </a:ext>
            </a:extLst>
          </p:cNvPr>
          <p:cNvPicPr>
            <a:picLocks noChangeAspect="1"/>
          </p:cNvPicPr>
          <p:nvPr/>
        </p:nvPicPr>
        <p:blipFill>
          <a:blip r:embed="rId2"/>
          <a:stretch>
            <a:fillRect/>
          </a:stretch>
        </p:blipFill>
        <p:spPr>
          <a:xfrm>
            <a:off x="874061" y="1717531"/>
            <a:ext cx="7309125" cy="820365"/>
          </a:xfrm>
          <a:prstGeom prst="rect">
            <a:avLst/>
          </a:prstGeom>
        </p:spPr>
      </p:pic>
      <p:sp>
        <p:nvSpPr>
          <p:cNvPr id="11" name="TextBox 10">
            <a:extLst>
              <a:ext uri="{FF2B5EF4-FFF2-40B4-BE49-F238E27FC236}">
                <a16:creationId xmlns:a16="http://schemas.microsoft.com/office/drawing/2014/main" id="{96AFA9FD-4920-4851-B436-2C4A6EA71FF2}"/>
              </a:ext>
            </a:extLst>
          </p:cNvPr>
          <p:cNvSpPr txBox="1"/>
          <p:nvPr/>
        </p:nvSpPr>
        <p:spPr>
          <a:xfrm>
            <a:off x="700137" y="1609095"/>
            <a:ext cx="10362603" cy="791692"/>
          </a:xfrm>
          <a:prstGeom prst="rect">
            <a:avLst/>
          </a:prstGeom>
          <a:noFill/>
        </p:spPr>
        <p:txBody>
          <a:bodyPr wrap="square">
            <a:spAutoFit/>
          </a:bodyPr>
          <a:lstStyle/>
          <a:p>
            <a:pPr lvl="0">
              <a:lnSpc>
                <a:spcPct val="150000"/>
              </a:lnSpc>
              <a:buSzPts val="2000"/>
              <a:defRPr/>
            </a:pPr>
            <a:r>
              <a:rPr lang="fr-FR" sz="1600" dirty="0">
                <a:solidFill>
                  <a:schemeClr val="tx1">
                    <a:lumMod val="75000"/>
                    <a:lumOff val="25000"/>
                  </a:schemeClr>
                </a:solidFill>
                <a:latin typeface="Open Sans"/>
                <a:ea typeface="Open Sans"/>
                <a:cs typeface="Open Sans"/>
                <a:sym typeface="Open Sans"/>
              </a:rPr>
              <a:t>Voir la liste des </a:t>
            </a:r>
            <a:r>
              <a:rPr lang="fr-FR" sz="1600" b="1" dirty="0">
                <a:solidFill>
                  <a:schemeClr val="tx1">
                    <a:lumMod val="75000"/>
                    <a:lumOff val="25000"/>
                  </a:schemeClr>
                </a:solidFill>
                <a:latin typeface="Open Sans"/>
                <a:ea typeface="Open Sans"/>
                <a:cs typeface="Open Sans"/>
                <a:sym typeface="Open Sans"/>
              </a:rPr>
              <a:t>bases de données </a:t>
            </a:r>
            <a:r>
              <a:rPr lang="fr-FR" sz="1600" dirty="0">
                <a:solidFill>
                  <a:schemeClr val="tx1">
                    <a:lumMod val="75000"/>
                    <a:lumOff val="25000"/>
                  </a:schemeClr>
                </a:solidFill>
                <a:latin typeface="Open Sans"/>
                <a:ea typeface="Open Sans"/>
                <a:cs typeface="Open Sans"/>
                <a:sym typeface="Open Sans"/>
              </a:rPr>
              <a:t>du portail Research4Life. Peuvent également être consultées directement </a:t>
            </a:r>
            <a:r>
              <a:rPr kumimoji="0" lang="en-US" sz="1600" i="0" u="sng" strike="noStrike" kern="1200" cap="none" spc="0" normalizeH="0" baseline="0" noProof="0" dirty="0">
                <a:ln>
                  <a:noFill/>
                </a:ln>
                <a:solidFill>
                  <a:srgbClr val="0000FF"/>
                </a:solidFill>
                <a:effectLst/>
                <a:uLnTx/>
                <a:uFillTx/>
                <a:latin typeface="Open Sans"/>
                <a:ea typeface="Open Sans"/>
                <a:cs typeface="Open Sans"/>
                <a:sym typeface="Arial"/>
              </a:rPr>
              <a:t>https://vlibrary.emro.who.int/idr/</a:t>
            </a:r>
            <a:endParaRPr kumimoji="0" lang="en-US" sz="140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13" name="TextBox 12">
            <a:extLst>
              <a:ext uri="{FF2B5EF4-FFF2-40B4-BE49-F238E27FC236}">
                <a16:creationId xmlns:a16="http://schemas.microsoft.com/office/drawing/2014/main" id="{CADD0DF9-E861-41BF-B222-BD18C34C1AD7}"/>
              </a:ext>
            </a:extLst>
          </p:cNvPr>
          <p:cNvSpPr txBox="1"/>
          <p:nvPr/>
        </p:nvSpPr>
        <p:spPr>
          <a:xfrm>
            <a:off x="424981" y="5772266"/>
            <a:ext cx="24188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FF"/>
                </a:solidFill>
                <a:effectLst/>
                <a:highlight>
                  <a:srgbClr val="000080"/>
                </a:highlight>
                <a:uLnTx/>
                <a:uFillTx/>
                <a:latin typeface="Arial"/>
                <a:cs typeface="Arial"/>
                <a:sym typeface="Arial"/>
              </a:rPr>
              <a:t>SCAN ME</a:t>
            </a:r>
          </a:p>
        </p:txBody>
      </p:sp>
      <p:sp>
        <p:nvSpPr>
          <p:cNvPr id="5" name="AutoShape 2">
            <a:extLst>
              <a:ext uri="{FF2B5EF4-FFF2-40B4-BE49-F238E27FC236}">
                <a16:creationId xmlns:a16="http://schemas.microsoft.com/office/drawing/2014/main" id="{BD8B60F7-CD35-4920-83BD-D54BEA28211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F9C56307-D18B-4C53-ABF2-906C9D9A4C60}"/>
              </a:ext>
            </a:extLst>
          </p:cNvPr>
          <p:cNvPicPr>
            <a:picLocks noChangeAspect="1"/>
          </p:cNvPicPr>
          <p:nvPr/>
        </p:nvPicPr>
        <p:blipFill>
          <a:blip r:embed="rId3"/>
          <a:stretch>
            <a:fillRect/>
          </a:stretch>
        </p:blipFill>
        <p:spPr>
          <a:xfrm>
            <a:off x="762787" y="3596174"/>
            <a:ext cx="2113579" cy="2113579"/>
          </a:xfrm>
          <a:prstGeom prst="rect">
            <a:avLst/>
          </a:prstGeom>
        </p:spPr>
      </p:pic>
      <p:pic>
        <p:nvPicPr>
          <p:cNvPr id="6" name="Picture 5">
            <a:extLst>
              <a:ext uri="{FF2B5EF4-FFF2-40B4-BE49-F238E27FC236}">
                <a16:creationId xmlns:a16="http://schemas.microsoft.com/office/drawing/2014/main" id="{554497EA-7BB4-45BA-B367-682662F34603}"/>
              </a:ext>
            </a:extLst>
          </p:cNvPr>
          <p:cNvPicPr>
            <a:picLocks noChangeAspect="1"/>
          </p:cNvPicPr>
          <p:nvPr/>
        </p:nvPicPr>
        <p:blipFill>
          <a:blip r:embed="rId4"/>
          <a:stretch>
            <a:fillRect/>
          </a:stretch>
        </p:blipFill>
        <p:spPr>
          <a:xfrm>
            <a:off x="391004" y="2633362"/>
            <a:ext cx="2857143" cy="828571"/>
          </a:xfrm>
          <a:prstGeom prst="rect">
            <a:avLst/>
          </a:prstGeom>
        </p:spPr>
      </p:pic>
    </p:spTree>
    <p:extLst>
      <p:ext uri="{BB962C8B-B14F-4D97-AF65-F5344CB8AC3E}">
        <p14:creationId xmlns:p14="http://schemas.microsoft.com/office/powerpoint/2010/main" val="16556319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FB749B99-8935-4FF3-A488-20F5E4547F80}"/>
              </a:ext>
            </a:extLst>
          </p:cNvPr>
          <p:cNvGraphicFramePr>
            <a:graphicFrameLocks noGrp="1"/>
          </p:cNvGraphicFramePr>
          <p:nvPr>
            <p:extLst>
              <p:ext uri="{D42A27DB-BD31-4B8C-83A1-F6EECF244321}">
                <p14:modId xmlns:p14="http://schemas.microsoft.com/office/powerpoint/2010/main" val="3235303095"/>
              </p:ext>
            </p:extLst>
          </p:nvPr>
        </p:nvGraphicFramePr>
        <p:xfrm>
          <a:off x="3394083" y="2430577"/>
          <a:ext cx="8573026" cy="4141765"/>
        </p:xfrm>
        <a:graphic>
          <a:graphicData uri="http://schemas.openxmlformats.org/drawingml/2006/table">
            <a:tbl>
              <a:tblPr firstRow="1" bandRow="1">
                <a:tableStyleId>{5C22544A-7EE6-4342-B048-85BDC9FD1C3A}</a:tableStyleId>
              </a:tblPr>
              <a:tblGrid>
                <a:gridCol w="2118410">
                  <a:extLst>
                    <a:ext uri="{9D8B030D-6E8A-4147-A177-3AD203B41FA5}">
                      <a16:colId xmlns:a16="http://schemas.microsoft.com/office/drawing/2014/main" val="1435481188"/>
                    </a:ext>
                  </a:extLst>
                </a:gridCol>
                <a:gridCol w="6454616">
                  <a:extLst>
                    <a:ext uri="{9D8B030D-6E8A-4147-A177-3AD203B41FA5}">
                      <a16:colId xmlns:a16="http://schemas.microsoft.com/office/drawing/2014/main" val="1134608952"/>
                    </a:ext>
                  </a:extLst>
                </a:gridCol>
              </a:tblGrid>
              <a:tr h="524179">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Fournisseur de services</a:t>
                      </a:r>
                      <a:endParaRPr lang="en-US" sz="16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solidFill>
                      <a:schemeClr val="accent1">
                        <a:lumMod val="20000"/>
                        <a:lumOff val="80000"/>
                      </a:schemeClr>
                    </a:solidFill>
                  </a:tcPr>
                </a:tc>
                <a:tc>
                  <a:txBody>
                    <a:bodyPr/>
                    <a:lstStyle/>
                    <a:p>
                      <a:r>
                        <a:rPr lang="fr-FR" sz="14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Organisation mondiale de la santé - Bureau régional pour la région de la Méditerranée orientale (EMRO)</a:t>
                      </a:r>
                      <a:endParaRPr lang="en-US" sz="14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solidFill>
                      <a:schemeClr val="bg1"/>
                    </a:solidFill>
                  </a:tcPr>
                </a:tc>
                <a:extLst>
                  <a:ext uri="{0D108BD9-81ED-4DB2-BD59-A6C34878D82A}">
                    <a16:rowId xmlns:a16="http://schemas.microsoft.com/office/drawing/2014/main" val="3160228324"/>
                  </a:ext>
                </a:extLst>
              </a:tr>
              <a:tr h="469249">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Type de service</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fr-FR" dirty="0">
                          <a:latin typeface="Open Sans" panose="020B0606030504020204" pitchFamily="34" charset="0"/>
                          <a:ea typeface="Open Sans" panose="020B0606030504020204" pitchFamily="34" charset="0"/>
                          <a:cs typeface="Open Sans" panose="020B0606030504020204" pitchFamily="34" charset="0"/>
                        </a:rPr>
                        <a:t>Informations bibliographiques complètes sur les revues de santé et de sciences biomédicales à comité de lecture publiées dans 20 pays de la Région de la Méditerranée orientale.</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bg1"/>
                    </a:solidFill>
                  </a:tcPr>
                </a:tc>
                <a:extLst>
                  <a:ext uri="{0D108BD9-81ED-4DB2-BD59-A6C34878D82A}">
                    <a16:rowId xmlns:a16="http://schemas.microsoft.com/office/drawing/2014/main" val="1787141223"/>
                  </a:ext>
                </a:extLst>
              </a:tr>
              <a:tr h="565832">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Source d'information </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fr-FR" dirty="0">
                          <a:latin typeface="Open Sans" panose="020B0606030504020204" pitchFamily="34" charset="0"/>
                          <a:ea typeface="Open Sans" panose="020B0606030504020204" pitchFamily="34" charset="0"/>
                          <a:cs typeface="Open Sans" panose="020B0606030504020204" pitchFamily="34" charset="0"/>
                        </a:rPr>
                        <a:t>Revues de santé et de sciences biomédicales à comité de lecture publiées dans la Région de la Méditerranée orientale.</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bg1"/>
                    </a:solidFill>
                  </a:tcPr>
                </a:tc>
                <a:extLst>
                  <a:ext uri="{0D108BD9-81ED-4DB2-BD59-A6C34878D82A}">
                    <a16:rowId xmlns:a16="http://schemas.microsoft.com/office/drawing/2014/main" val="1615332189"/>
                  </a:ext>
                </a:extLst>
              </a:tr>
              <a:tr h="528069">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Type de documents </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pPr algn="l"/>
                      <a:r>
                        <a:rPr lang="fr-FR" dirty="0">
                          <a:latin typeface="Open Sans" panose="020B0606030504020204" pitchFamily="34" charset="0"/>
                          <a:ea typeface="Open Sans" panose="020B0606030504020204" pitchFamily="34" charset="0"/>
                          <a:cs typeface="Open Sans" panose="020B0606030504020204" pitchFamily="34" charset="0"/>
                        </a:rPr>
                        <a:t>Revues de santé et de sciences biomédicales avec comité de lecture.</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bg1"/>
                    </a:solidFill>
                  </a:tcPr>
                </a:tc>
                <a:extLst>
                  <a:ext uri="{0D108BD9-81ED-4DB2-BD59-A6C34878D82A}">
                    <a16:rowId xmlns:a16="http://schemas.microsoft.com/office/drawing/2014/main" val="3459376941"/>
                  </a:ext>
                </a:extLst>
              </a:tr>
              <a:tr h="667034">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Texte intégral </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en-US" dirty="0" err="1">
                          <a:latin typeface="Open Sans" panose="020B0606030504020204" pitchFamily="34" charset="0"/>
                          <a:ea typeface="Open Sans" panose="020B0606030504020204" pitchFamily="34" charset="0"/>
                          <a:cs typeface="Open Sans" panose="020B0606030504020204" pitchFamily="34" charset="0"/>
                        </a:rPr>
                        <a:t>Oui</a:t>
                      </a:r>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 </a:t>
                      </a:r>
                      <a:endParaRPr lang="en-US" i="1" dirty="0">
                        <a:effectLst/>
                        <a:latin typeface="Open Sans" panose="020B0606030504020204" pitchFamily="34" charset="0"/>
                        <a:ea typeface="Open Sans" panose="020B0606030504020204" pitchFamily="34" charset="0"/>
                        <a:cs typeface="Open Sans" panose="020B0606030504020204" pitchFamily="34" charset="0"/>
                      </a:endParaRPr>
                    </a:p>
                  </a:txBody>
                  <a:tcPr>
                    <a:solidFill>
                      <a:schemeClr val="bg1"/>
                    </a:solidFill>
                  </a:tcPr>
                </a:tc>
                <a:extLst>
                  <a:ext uri="{0D108BD9-81ED-4DB2-BD59-A6C34878D82A}">
                    <a16:rowId xmlns:a16="http://schemas.microsoft.com/office/drawing/2014/main" val="3425962767"/>
                  </a:ext>
                </a:extLst>
              </a:tr>
              <a:tr h="477782">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Couverture du sujet </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Open Sans" panose="020B0606030504020204" pitchFamily="34" charset="0"/>
                          <a:ea typeface="Open Sans" panose="020B0606030504020204" pitchFamily="34" charset="0"/>
                          <a:cs typeface="Open Sans" panose="020B0606030504020204" pitchFamily="34" charset="0"/>
                        </a:rPr>
                        <a:t>Santé et sciences </a:t>
                      </a:r>
                      <a:r>
                        <a:rPr lang="en-US" dirty="0" err="1">
                          <a:latin typeface="Open Sans" panose="020B0606030504020204" pitchFamily="34" charset="0"/>
                          <a:ea typeface="Open Sans" panose="020B0606030504020204" pitchFamily="34" charset="0"/>
                          <a:cs typeface="Open Sans" panose="020B0606030504020204" pitchFamily="34" charset="0"/>
                        </a:rPr>
                        <a:t>biomédicales</a:t>
                      </a:r>
                      <a:r>
                        <a:rPr lang="en-US" dirty="0">
                          <a:latin typeface="Open Sans" panose="020B0606030504020204" pitchFamily="34" charset="0"/>
                          <a:ea typeface="Open Sans" panose="020B0606030504020204" pitchFamily="34" charset="0"/>
                          <a:cs typeface="Open Sans" panose="020B0606030504020204" pitchFamily="34" charset="0"/>
                        </a:rPr>
                        <a:t>.</a:t>
                      </a:r>
                    </a:p>
                  </a:txBody>
                  <a:tcPr>
                    <a:solidFill>
                      <a:schemeClr val="bg1"/>
                    </a:solidFill>
                  </a:tcPr>
                </a:tc>
                <a:extLst>
                  <a:ext uri="{0D108BD9-81ED-4DB2-BD59-A6C34878D82A}">
                    <a16:rowId xmlns:a16="http://schemas.microsoft.com/office/drawing/2014/main" val="2674926186"/>
                  </a:ext>
                </a:extLst>
              </a:tr>
              <a:tr h="379959">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Données qualitatives</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fr-FR" dirty="0">
                          <a:latin typeface="Open Sans" panose="020B0606030504020204" pitchFamily="34" charset="0"/>
                          <a:ea typeface="Open Sans" panose="020B0606030504020204" pitchFamily="34" charset="0"/>
                          <a:cs typeface="Open Sans" panose="020B0606030504020204" pitchFamily="34" charset="0"/>
                        </a:rPr>
                        <a:t>Plus de 814 revues EMRO de santé et de sciences biomédicales évaluées par les pairs.</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bg1"/>
                    </a:solidFill>
                  </a:tcPr>
                </a:tc>
                <a:extLst>
                  <a:ext uri="{0D108BD9-81ED-4DB2-BD59-A6C34878D82A}">
                    <a16:rowId xmlns:a16="http://schemas.microsoft.com/office/drawing/2014/main" val="2148264610"/>
                  </a:ext>
                </a:extLst>
              </a:tr>
            </a:tbl>
          </a:graphicData>
        </a:graphic>
      </p:graphicFrame>
      <p:pic>
        <p:nvPicPr>
          <p:cNvPr id="9" name="Picture 8">
            <a:extLst>
              <a:ext uri="{FF2B5EF4-FFF2-40B4-BE49-F238E27FC236}">
                <a16:creationId xmlns:a16="http://schemas.microsoft.com/office/drawing/2014/main" id="{F73930CB-AD20-4959-879A-23697611E359}"/>
              </a:ext>
            </a:extLst>
          </p:cNvPr>
          <p:cNvPicPr>
            <a:picLocks noChangeAspect="1"/>
          </p:cNvPicPr>
          <p:nvPr/>
        </p:nvPicPr>
        <p:blipFill>
          <a:blip r:embed="rId2"/>
          <a:stretch>
            <a:fillRect/>
          </a:stretch>
        </p:blipFill>
        <p:spPr>
          <a:xfrm>
            <a:off x="575035" y="1819139"/>
            <a:ext cx="7309125" cy="820365"/>
          </a:xfrm>
          <a:prstGeom prst="rect">
            <a:avLst/>
          </a:prstGeom>
        </p:spPr>
      </p:pic>
      <p:sp>
        <p:nvSpPr>
          <p:cNvPr id="11" name="TextBox 10">
            <a:extLst>
              <a:ext uri="{FF2B5EF4-FFF2-40B4-BE49-F238E27FC236}">
                <a16:creationId xmlns:a16="http://schemas.microsoft.com/office/drawing/2014/main" id="{96AFA9FD-4920-4851-B436-2C4A6EA71FF2}"/>
              </a:ext>
            </a:extLst>
          </p:cNvPr>
          <p:cNvSpPr txBox="1"/>
          <p:nvPr/>
        </p:nvSpPr>
        <p:spPr>
          <a:xfrm>
            <a:off x="700138" y="1609095"/>
            <a:ext cx="10437554" cy="791692"/>
          </a:xfrm>
          <a:prstGeom prst="rect">
            <a:avLst/>
          </a:prstGeom>
          <a:noFill/>
        </p:spPr>
        <p:txBody>
          <a:bodyPr wrap="square">
            <a:spAutoFit/>
          </a:bodyPr>
          <a:lstStyle/>
          <a:p>
            <a:pPr lvl="0">
              <a:lnSpc>
                <a:spcPct val="150000"/>
              </a:lnSpc>
              <a:buSzPts val="2000"/>
              <a:defRPr/>
            </a:pPr>
            <a:r>
              <a:rPr lang="fr-FR" sz="1600" dirty="0">
                <a:latin typeface="Open Sans"/>
                <a:ea typeface="Open Sans"/>
                <a:cs typeface="Open Sans"/>
                <a:sym typeface="Open Sans"/>
              </a:rPr>
              <a:t>Voir la liste des </a:t>
            </a:r>
            <a:r>
              <a:rPr lang="fr-FR" sz="1600" b="1" dirty="0">
                <a:latin typeface="Open Sans"/>
                <a:ea typeface="Open Sans"/>
                <a:cs typeface="Open Sans"/>
                <a:sym typeface="Open Sans"/>
              </a:rPr>
              <a:t>bases de données </a:t>
            </a:r>
            <a:r>
              <a:rPr lang="fr-FR" sz="1600" dirty="0">
                <a:latin typeface="Open Sans"/>
                <a:ea typeface="Open Sans"/>
                <a:cs typeface="Open Sans"/>
                <a:sym typeface="Open Sans"/>
              </a:rPr>
              <a:t>du portail Research4Life. Peuvent également être consultées directement </a:t>
            </a:r>
            <a:r>
              <a:rPr lang="en-US" sz="1600" u="sng" kern="1200" dirty="0">
                <a:solidFill>
                  <a:srgbClr val="0000FF"/>
                </a:solidFill>
                <a:latin typeface="Open Sans"/>
                <a:ea typeface="Open Sans"/>
                <a:cs typeface="Open Sans"/>
                <a:hlinkClick r:id="rId3">
                  <a:extLst>
                    <a:ext uri="{A12FA001-AC4F-418D-AE19-62706E023703}">
                      <ahyp:hlinkClr xmlns:ahyp="http://schemas.microsoft.com/office/drawing/2018/hyperlinkcolor" val="tx"/>
                    </a:ext>
                  </a:extLst>
                </a:hlinkClick>
              </a:rPr>
              <a:t>https://vlibrary.emro.who.int/imemr-journals-directory-imjd//</a:t>
            </a:r>
            <a:r>
              <a:rPr lang="en-US" sz="1600" u="sng" kern="1200" dirty="0">
                <a:solidFill>
                  <a:srgbClr val="0000FF"/>
                </a:solidFill>
                <a:latin typeface="Open Sans"/>
                <a:ea typeface="Open Sans"/>
                <a:cs typeface="Open Sans"/>
              </a:rPr>
              <a:t> </a:t>
            </a:r>
            <a:endParaRPr kumimoji="0" lang="en-US" sz="140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13" name="TextBox 12">
            <a:extLst>
              <a:ext uri="{FF2B5EF4-FFF2-40B4-BE49-F238E27FC236}">
                <a16:creationId xmlns:a16="http://schemas.microsoft.com/office/drawing/2014/main" id="{CADD0DF9-E861-41BF-B222-BD18C34C1AD7}"/>
              </a:ext>
            </a:extLst>
          </p:cNvPr>
          <p:cNvSpPr txBox="1"/>
          <p:nvPr/>
        </p:nvSpPr>
        <p:spPr>
          <a:xfrm>
            <a:off x="424980" y="5782840"/>
            <a:ext cx="24188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FF"/>
                </a:solidFill>
                <a:effectLst/>
                <a:highlight>
                  <a:srgbClr val="000080"/>
                </a:highlight>
                <a:uLnTx/>
                <a:uFillTx/>
                <a:latin typeface="Arial"/>
                <a:cs typeface="Arial"/>
                <a:sym typeface="Arial"/>
              </a:rPr>
              <a:t>SCAN ME</a:t>
            </a:r>
          </a:p>
        </p:txBody>
      </p:sp>
      <p:pic>
        <p:nvPicPr>
          <p:cNvPr id="14" name="Picture 13">
            <a:extLst>
              <a:ext uri="{FF2B5EF4-FFF2-40B4-BE49-F238E27FC236}">
                <a16:creationId xmlns:a16="http://schemas.microsoft.com/office/drawing/2014/main" id="{8A796A7F-7A04-4A99-BC23-5D08CEF2FBFC}"/>
              </a:ext>
            </a:extLst>
          </p:cNvPr>
          <p:cNvPicPr>
            <a:picLocks noChangeAspect="1"/>
          </p:cNvPicPr>
          <p:nvPr/>
        </p:nvPicPr>
        <p:blipFill>
          <a:blip r:embed="rId4"/>
          <a:stretch>
            <a:fillRect/>
          </a:stretch>
        </p:blipFill>
        <p:spPr>
          <a:xfrm>
            <a:off x="517316" y="3548640"/>
            <a:ext cx="2234200" cy="2234200"/>
          </a:xfrm>
          <a:prstGeom prst="rect">
            <a:avLst/>
          </a:prstGeom>
        </p:spPr>
      </p:pic>
      <p:pic>
        <p:nvPicPr>
          <p:cNvPr id="4" name="Picture 3">
            <a:extLst>
              <a:ext uri="{FF2B5EF4-FFF2-40B4-BE49-F238E27FC236}">
                <a16:creationId xmlns:a16="http://schemas.microsoft.com/office/drawing/2014/main" id="{CBC1E440-F7BB-4891-826D-FF86320FB383}"/>
              </a:ext>
            </a:extLst>
          </p:cNvPr>
          <p:cNvPicPr>
            <a:picLocks noChangeAspect="1"/>
          </p:cNvPicPr>
          <p:nvPr/>
        </p:nvPicPr>
        <p:blipFill>
          <a:blip r:embed="rId5"/>
          <a:stretch>
            <a:fillRect/>
          </a:stretch>
        </p:blipFill>
        <p:spPr>
          <a:xfrm>
            <a:off x="224891" y="2562333"/>
            <a:ext cx="2819048" cy="866667"/>
          </a:xfrm>
          <a:prstGeom prst="rect">
            <a:avLst/>
          </a:prstGeom>
        </p:spPr>
      </p:pic>
      <p:sp>
        <p:nvSpPr>
          <p:cNvPr id="5" name="Title 4">
            <a:extLst>
              <a:ext uri="{FF2B5EF4-FFF2-40B4-BE49-F238E27FC236}">
                <a16:creationId xmlns:a16="http://schemas.microsoft.com/office/drawing/2014/main" id="{0749A14C-072F-42DA-B00A-4A44FD7C7FCA}"/>
              </a:ext>
            </a:extLst>
          </p:cNvPr>
          <p:cNvSpPr>
            <a:spLocks noGrp="1"/>
          </p:cNvSpPr>
          <p:nvPr>
            <p:ph type="title"/>
          </p:nvPr>
        </p:nvSpPr>
        <p:spPr/>
        <p:txBody>
          <a:bodyPr/>
          <a:lstStyle/>
          <a:p>
            <a:endParaRPr lang="en-US"/>
          </a:p>
        </p:txBody>
      </p:sp>
      <p:sp>
        <p:nvSpPr>
          <p:cNvPr id="12" name="Title 1">
            <a:extLst>
              <a:ext uri="{FF2B5EF4-FFF2-40B4-BE49-F238E27FC236}">
                <a16:creationId xmlns:a16="http://schemas.microsoft.com/office/drawing/2014/main" id="{A7B07DF6-DDA4-4090-AB1D-C7D5E950E9F1}"/>
              </a:ext>
            </a:extLst>
          </p:cNvPr>
          <p:cNvSpPr txBox="1">
            <a:spLocks/>
          </p:cNvSpPr>
          <p:nvPr/>
        </p:nvSpPr>
        <p:spPr>
          <a:xfrm>
            <a:off x="0" y="112700"/>
            <a:ext cx="9613800" cy="10809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600"/>
              <a:buFont typeface="Trebuchet MS"/>
              <a:buNone/>
              <a:defRPr sz="37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br>
              <a:rPr lang="en-US" sz="3200" dirty="0">
                <a:solidFill>
                  <a:srgbClr val="586F7C"/>
                </a:solidFill>
                <a:latin typeface="Open Sans"/>
                <a:ea typeface="Open Sans"/>
                <a:cs typeface="Open Sans"/>
              </a:rPr>
            </a:br>
            <a:r>
              <a:rPr lang="en-US" sz="3600" dirty="0">
                <a:solidFill>
                  <a:srgbClr val="586F7C"/>
                </a:solidFill>
                <a:latin typeface="Open Sans"/>
                <a:ea typeface="Open Sans"/>
                <a:cs typeface="Open Sans"/>
              </a:rPr>
              <a:t>IMEMR Journals Director (IMJD)</a:t>
            </a:r>
            <a:endParaRPr lang="en-US" sz="3600" dirty="0"/>
          </a:p>
        </p:txBody>
      </p:sp>
    </p:spTree>
    <p:extLst>
      <p:ext uri="{BB962C8B-B14F-4D97-AF65-F5344CB8AC3E}">
        <p14:creationId xmlns:p14="http://schemas.microsoft.com/office/powerpoint/2010/main" val="11946455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8ABF1-CE86-4AEB-8B27-01CB2EF0BB61}"/>
              </a:ext>
            </a:extLst>
          </p:cNvPr>
          <p:cNvSpPr>
            <a:spLocks noGrp="1"/>
          </p:cNvSpPr>
          <p:nvPr>
            <p:ph type="title"/>
          </p:nvPr>
        </p:nvSpPr>
        <p:spPr>
          <a:xfrm>
            <a:off x="0" y="216816"/>
            <a:ext cx="9613800" cy="1242896"/>
          </a:xfrm>
        </p:spPr>
        <p:txBody>
          <a:bodyPr/>
          <a:lstStyle/>
          <a:p>
            <a:r>
              <a:rPr lang="en-US" sz="3600" dirty="0">
                <a:solidFill>
                  <a:srgbClr val="586F7C"/>
                </a:solidFill>
                <a:latin typeface="Open Sans"/>
                <a:ea typeface="Open Sans"/>
                <a:cs typeface="Open Sans"/>
              </a:rPr>
              <a:t>Global Index Medicus (GIM)</a:t>
            </a:r>
            <a:endParaRPr lang="en-US" sz="3600" dirty="0"/>
          </a:p>
        </p:txBody>
      </p:sp>
      <p:graphicFrame>
        <p:nvGraphicFramePr>
          <p:cNvPr id="8" name="Table 8">
            <a:extLst>
              <a:ext uri="{FF2B5EF4-FFF2-40B4-BE49-F238E27FC236}">
                <a16:creationId xmlns:a16="http://schemas.microsoft.com/office/drawing/2014/main" id="{FB749B99-8935-4FF3-A488-20F5E4547F80}"/>
              </a:ext>
            </a:extLst>
          </p:cNvPr>
          <p:cNvGraphicFramePr>
            <a:graphicFrameLocks noGrp="1"/>
          </p:cNvGraphicFramePr>
          <p:nvPr>
            <p:extLst>
              <p:ext uri="{D42A27DB-BD31-4B8C-83A1-F6EECF244321}">
                <p14:modId xmlns:p14="http://schemas.microsoft.com/office/powerpoint/2010/main" val="1506833942"/>
              </p:ext>
            </p:extLst>
          </p:nvPr>
        </p:nvGraphicFramePr>
        <p:xfrm>
          <a:off x="3709555" y="2415325"/>
          <a:ext cx="8482445" cy="4156033"/>
        </p:xfrm>
        <a:graphic>
          <a:graphicData uri="http://schemas.openxmlformats.org/drawingml/2006/table">
            <a:tbl>
              <a:tblPr firstRow="1" bandRow="1">
                <a:tableStyleId>{5C22544A-7EE6-4342-B048-85BDC9FD1C3A}</a:tableStyleId>
              </a:tblPr>
              <a:tblGrid>
                <a:gridCol w="2096028">
                  <a:extLst>
                    <a:ext uri="{9D8B030D-6E8A-4147-A177-3AD203B41FA5}">
                      <a16:colId xmlns:a16="http://schemas.microsoft.com/office/drawing/2014/main" val="1435481188"/>
                    </a:ext>
                  </a:extLst>
                </a:gridCol>
                <a:gridCol w="6386417">
                  <a:extLst>
                    <a:ext uri="{9D8B030D-6E8A-4147-A177-3AD203B41FA5}">
                      <a16:colId xmlns:a16="http://schemas.microsoft.com/office/drawing/2014/main" val="1134608952"/>
                    </a:ext>
                  </a:extLst>
                </a:gridCol>
              </a:tblGrid>
              <a:tr h="524179">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Fournisseur de services</a:t>
                      </a:r>
                      <a:endParaRPr lang="en-US" sz="16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solidFill>
                      <a:schemeClr val="accent1">
                        <a:lumMod val="20000"/>
                        <a:lumOff val="80000"/>
                      </a:schemeClr>
                    </a:solidFill>
                  </a:tcPr>
                </a:tc>
                <a:tc>
                  <a:txBody>
                    <a:bodyPr/>
                    <a:lstStyle/>
                    <a:p>
                      <a:r>
                        <a:rPr lang="fr-FR" sz="14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Organisation mondiale de la santé </a:t>
                      </a:r>
                      <a:endParaRPr lang="en-US" sz="14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solidFill>
                      <a:schemeClr val="bg1"/>
                    </a:solidFill>
                  </a:tcPr>
                </a:tc>
                <a:extLst>
                  <a:ext uri="{0D108BD9-81ED-4DB2-BD59-A6C34878D82A}">
                    <a16:rowId xmlns:a16="http://schemas.microsoft.com/office/drawing/2014/main" val="3160228324"/>
                  </a:ext>
                </a:extLst>
              </a:tr>
              <a:tr h="469249">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Type de service</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fr-FR" dirty="0">
                          <a:latin typeface="Open Sans" panose="020B0606030504020204" pitchFamily="34" charset="0"/>
                          <a:ea typeface="Open Sans" panose="020B0606030504020204" pitchFamily="34" charset="0"/>
                          <a:cs typeface="Open Sans" panose="020B0606030504020204" pitchFamily="34" charset="0"/>
                        </a:rPr>
                        <a:t>Fournir aux utilisateurs du monde entier un accès en ligne aux publications sur la santé et les sciences biomédicales, sous la forme d'un recueil des six index régionaux, AIM (AFRO), LILACS (AMRO/PAHO), IMEMR (EMRO), IMSEAR (SEARO), WPRIM (WPRO), via une plateforme unique.</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bg1"/>
                    </a:solidFill>
                  </a:tcPr>
                </a:tc>
                <a:extLst>
                  <a:ext uri="{0D108BD9-81ED-4DB2-BD59-A6C34878D82A}">
                    <a16:rowId xmlns:a16="http://schemas.microsoft.com/office/drawing/2014/main" val="1787141223"/>
                  </a:ext>
                </a:extLst>
              </a:tr>
              <a:tr h="565832">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Source d'information </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fr-FR" dirty="0">
                          <a:latin typeface="Open Sans" panose="020B0606030504020204" pitchFamily="34" charset="0"/>
                          <a:ea typeface="Open Sans" panose="020B0606030504020204" pitchFamily="34" charset="0"/>
                          <a:cs typeface="Open Sans" panose="020B0606030504020204" pitchFamily="34" charset="0"/>
                        </a:rPr>
                        <a:t>Revues scientifiques à comité de lecture des pays à revenu faible ou intermédiaire.</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bg1"/>
                    </a:solidFill>
                  </a:tcPr>
                </a:tc>
                <a:extLst>
                  <a:ext uri="{0D108BD9-81ED-4DB2-BD59-A6C34878D82A}">
                    <a16:rowId xmlns:a16="http://schemas.microsoft.com/office/drawing/2014/main" val="1615332189"/>
                  </a:ext>
                </a:extLst>
              </a:tr>
              <a:tr h="528069">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Type de documents </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pPr algn="l"/>
                      <a:r>
                        <a:rPr lang="fr-FR" dirty="0">
                          <a:latin typeface="Open Sans" panose="020B0606030504020204" pitchFamily="34" charset="0"/>
                          <a:ea typeface="Open Sans" panose="020B0606030504020204" pitchFamily="34" charset="0"/>
                          <a:cs typeface="Open Sans" panose="020B0606030504020204" pitchFamily="34" charset="0"/>
                        </a:rPr>
                        <a:t>La GIM donne accès à un contenu qui alimente les examens systématiques et la création d'orientations fondées sur des données probantes pour les États membres.</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bg1"/>
                    </a:solidFill>
                  </a:tcPr>
                </a:tc>
                <a:extLst>
                  <a:ext uri="{0D108BD9-81ED-4DB2-BD59-A6C34878D82A}">
                    <a16:rowId xmlns:a16="http://schemas.microsoft.com/office/drawing/2014/main" val="3459376941"/>
                  </a:ext>
                </a:extLst>
              </a:tr>
              <a:tr h="365975">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Texte intégral </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en-US" dirty="0" err="1">
                          <a:latin typeface="Open Sans" panose="020B0606030504020204" pitchFamily="34" charset="0"/>
                          <a:ea typeface="Open Sans" panose="020B0606030504020204" pitchFamily="34" charset="0"/>
                          <a:cs typeface="Open Sans" panose="020B0606030504020204" pitchFamily="34" charset="0"/>
                        </a:rPr>
                        <a:t>Oui</a:t>
                      </a:r>
                      <a:endParaRPr lang="en-US" i="1" dirty="0">
                        <a:effectLst/>
                        <a:latin typeface="Open Sans" panose="020B0606030504020204" pitchFamily="34" charset="0"/>
                        <a:ea typeface="Open Sans" panose="020B0606030504020204" pitchFamily="34" charset="0"/>
                        <a:cs typeface="Open Sans" panose="020B0606030504020204" pitchFamily="34" charset="0"/>
                      </a:endParaRPr>
                    </a:p>
                  </a:txBody>
                  <a:tcPr>
                    <a:solidFill>
                      <a:schemeClr val="bg1"/>
                    </a:solidFill>
                  </a:tcPr>
                </a:tc>
                <a:extLst>
                  <a:ext uri="{0D108BD9-81ED-4DB2-BD59-A6C34878D82A}">
                    <a16:rowId xmlns:a16="http://schemas.microsoft.com/office/drawing/2014/main" val="3425962767"/>
                  </a:ext>
                </a:extLst>
              </a:tr>
              <a:tr h="376298">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Couverture du sujet </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Open Sans" panose="020B0606030504020204" pitchFamily="34" charset="0"/>
                          <a:ea typeface="Open Sans" panose="020B0606030504020204" pitchFamily="34" charset="0"/>
                          <a:cs typeface="Open Sans" panose="020B0606030504020204" pitchFamily="34" charset="0"/>
                        </a:rPr>
                        <a:t>Santé et sciences </a:t>
                      </a:r>
                      <a:r>
                        <a:rPr lang="en-US" dirty="0" err="1">
                          <a:latin typeface="Open Sans" panose="020B0606030504020204" pitchFamily="34" charset="0"/>
                          <a:ea typeface="Open Sans" panose="020B0606030504020204" pitchFamily="34" charset="0"/>
                          <a:cs typeface="Open Sans" panose="020B0606030504020204" pitchFamily="34" charset="0"/>
                        </a:rPr>
                        <a:t>biomédicales</a:t>
                      </a:r>
                      <a:r>
                        <a:rPr lang="en-US" dirty="0">
                          <a:latin typeface="Open Sans" panose="020B0606030504020204" pitchFamily="34" charset="0"/>
                          <a:ea typeface="Open Sans" panose="020B0606030504020204" pitchFamily="34" charset="0"/>
                          <a:cs typeface="Open Sans" panose="020B0606030504020204" pitchFamily="34" charset="0"/>
                        </a:rPr>
                        <a:t>.</a:t>
                      </a:r>
                      <a:endParaRPr lang="en-US" dirty="0"/>
                    </a:p>
                  </a:txBody>
                  <a:tcPr>
                    <a:solidFill>
                      <a:schemeClr val="bg1"/>
                    </a:solidFill>
                  </a:tcPr>
                </a:tc>
                <a:extLst>
                  <a:ext uri="{0D108BD9-81ED-4DB2-BD59-A6C34878D82A}">
                    <a16:rowId xmlns:a16="http://schemas.microsoft.com/office/drawing/2014/main" val="2674926186"/>
                  </a:ext>
                </a:extLst>
              </a:tr>
              <a:tr h="250696">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Données qualitatives</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fr-FR" dirty="0">
                          <a:latin typeface="Open Sans" panose="020B0606030504020204" pitchFamily="34" charset="0"/>
                          <a:ea typeface="Open Sans" panose="020B0606030504020204" pitchFamily="34" charset="0"/>
                          <a:cs typeface="Open Sans" panose="020B0606030504020204" pitchFamily="34" charset="0"/>
                        </a:rPr>
                        <a:t>Plus de 1,7 million de notices bibliographiques et de textes intégraux provenant de pays à faibles et moyens revenus.</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bg1"/>
                    </a:solidFill>
                  </a:tcPr>
                </a:tc>
                <a:extLst>
                  <a:ext uri="{0D108BD9-81ED-4DB2-BD59-A6C34878D82A}">
                    <a16:rowId xmlns:a16="http://schemas.microsoft.com/office/drawing/2014/main" val="2148264610"/>
                  </a:ext>
                </a:extLst>
              </a:tr>
            </a:tbl>
          </a:graphicData>
        </a:graphic>
      </p:graphicFrame>
      <p:pic>
        <p:nvPicPr>
          <p:cNvPr id="9" name="Picture 8">
            <a:extLst>
              <a:ext uri="{FF2B5EF4-FFF2-40B4-BE49-F238E27FC236}">
                <a16:creationId xmlns:a16="http://schemas.microsoft.com/office/drawing/2014/main" id="{F73930CB-AD20-4959-879A-23697611E359}"/>
              </a:ext>
            </a:extLst>
          </p:cNvPr>
          <p:cNvPicPr>
            <a:picLocks noChangeAspect="1"/>
          </p:cNvPicPr>
          <p:nvPr/>
        </p:nvPicPr>
        <p:blipFill>
          <a:blip r:embed="rId2"/>
          <a:stretch>
            <a:fillRect/>
          </a:stretch>
        </p:blipFill>
        <p:spPr>
          <a:xfrm>
            <a:off x="584462" y="1646000"/>
            <a:ext cx="7309125" cy="670982"/>
          </a:xfrm>
          <a:prstGeom prst="rect">
            <a:avLst/>
          </a:prstGeom>
        </p:spPr>
      </p:pic>
      <p:sp>
        <p:nvSpPr>
          <p:cNvPr id="11" name="TextBox 10">
            <a:extLst>
              <a:ext uri="{FF2B5EF4-FFF2-40B4-BE49-F238E27FC236}">
                <a16:creationId xmlns:a16="http://schemas.microsoft.com/office/drawing/2014/main" id="{96AFA9FD-4920-4851-B436-2C4A6EA71FF2}"/>
              </a:ext>
            </a:extLst>
          </p:cNvPr>
          <p:cNvSpPr txBox="1"/>
          <p:nvPr/>
        </p:nvSpPr>
        <p:spPr>
          <a:xfrm>
            <a:off x="700138" y="1609095"/>
            <a:ext cx="10047810" cy="791692"/>
          </a:xfrm>
          <a:prstGeom prst="rect">
            <a:avLst/>
          </a:prstGeom>
          <a:noFill/>
        </p:spPr>
        <p:txBody>
          <a:bodyPr wrap="square">
            <a:spAutoFit/>
          </a:bodyPr>
          <a:lstStyle/>
          <a:p>
            <a:pPr lvl="0">
              <a:lnSpc>
                <a:spcPct val="150000"/>
              </a:lnSpc>
              <a:buSzPts val="2000"/>
              <a:defRPr/>
            </a:pPr>
            <a:r>
              <a:rPr lang="fr-FR" sz="1600" dirty="0">
                <a:solidFill>
                  <a:schemeClr val="dk1"/>
                </a:solidFill>
                <a:latin typeface="Open Sans"/>
                <a:ea typeface="Open Sans"/>
                <a:cs typeface="Open Sans"/>
                <a:sym typeface="Open Sans"/>
              </a:rPr>
              <a:t>Voir la liste des bases de données du portail Research4Life/Global Index </a:t>
            </a:r>
            <a:r>
              <a:rPr lang="fr-FR" sz="1600" dirty="0" err="1">
                <a:solidFill>
                  <a:schemeClr val="dk1"/>
                </a:solidFill>
                <a:latin typeface="Open Sans"/>
                <a:ea typeface="Open Sans"/>
                <a:cs typeface="Open Sans"/>
                <a:sym typeface="Open Sans"/>
              </a:rPr>
              <a:t>Medicus</a:t>
            </a:r>
            <a:r>
              <a:rPr lang="fr-FR" sz="1600" dirty="0">
                <a:solidFill>
                  <a:schemeClr val="dk1"/>
                </a:solidFill>
                <a:latin typeface="Open Sans"/>
                <a:ea typeface="Open Sans"/>
                <a:cs typeface="Open Sans"/>
                <a:sym typeface="Open Sans"/>
              </a:rPr>
              <a:t> (GIM). Peut également être consulté directement</a:t>
            </a:r>
            <a:r>
              <a:rPr lang="en-US" sz="1600" dirty="0">
                <a:solidFill>
                  <a:schemeClr val="dk1"/>
                </a:solidFill>
                <a:latin typeface="Open Sans"/>
                <a:ea typeface="Open Sans"/>
                <a:cs typeface="Open Sans"/>
                <a:sym typeface="Open Sans"/>
              </a:rPr>
              <a:t> </a:t>
            </a:r>
            <a:r>
              <a:rPr lang="en-US" sz="1600" u="sng" kern="1200" dirty="0">
                <a:solidFill>
                  <a:srgbClr val="0000FF"/>
                </a:solidFill>
                <a:latin typeface="Open Sans"/>
                <a:ea typeface="Open Sans"/>
                <a:cs typeface="Open Sans"/>
              </a:rPr>
              <a:t>https://www.globalindexmedicus.net/</a:t>
            </a:r>
            <a:endParaRPr kumimoji="0" lang="en-US" sz="140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pic>
        <p:nvPicPr>
          <p:cNvPr id="10" name="Picture 9">
            <a:extLst>
              <a:ext uri="{FF2B5EF4-FFF2-40B4-BE49-F238E27FC236}">
                <a16:creationId xmlns:a16="http://schemas.microsoft.com/office/drawing/2014/main" id="{3934BE73-E580-4728-94C7-CE354236B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03641"/>
            <a:ext cx="3817376" cy="2462823"/>
          </a:xfrm>
          <a:prstGeom prst="rect">
            <a:avLst/>
          </a:prstGeom>
        </p:spPr>
      </p:pic>
    </p:spTree>
    <p:extLst>
      <p:ext uri="{BB962C8B-B14F-4D97-AF65-F5344CB8AC3E}">
        <p14:creationId xmlns:p14="http://schemas.microsoft.com/office/powerpoint/2010/main" val="41274545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840671-D5D4-41FA-91F5-7E1F125BDBBD}"/>
              </a:ext>
            </a:extLst>
          </p:cNvPr>
          <p:cNvSpPr>
            <a:spLocks noGrp="1"/>
          </p:cNvSpPr>
          <p:nvPr>
            <p:ph type="title"/>
          </p:nvPr>
        </p:nvSpPr>
        <p:spPr>
          <a:xfrm>
            <a:off x="0" y="319804"/>
            <a:ext cx="9778692" cy="1080900"/>
          </a:xfrm>
        </p:spPr>
        <p:txBody>
          <a:bodyPr/>
          <a:lstStyle/>
          <a:p>
            <a:r>
              <a:rPr lang="en-US" sz="3600" dirty="0">
                <a:solidFill>
                  <a:srgbClr val="586F7C"/>
                </a:solidFill>
                <a:latin typeface="Open Sans"/>
                <a:ea typeface="Open Sans"/>
                <a:cs typeface="Open Sans"/>
              </a:rPr>
              <a:t>Global Index Medicus (GIM)</a:t>
            </a:r>
            <a:br>
              <a:rPr lang="en-US" sz="3200" dirty="0">
                <a:solidFill>
                  <a:srgbClr val="586F7C"/>
                </a:solidFill>
                <a:latin typeface="Open Sans"/>
                <a:ea typeface="Open Sans"/>
                <a:cs typeface="Open Sans"/>
              </a:rPr>
            </a:br>
            <a:endParaRPr lang="en-US" sz="3200" dirty="0"/>
          </a:p>
        </p:txBody>
      </p:sp>
      <p:pic>
        <p:nvPicPr>
          <p:cNvPr id="6" name="Picture 5">
            <a:extLst>
              <a:ext uri="{FF2B5EF4-FFF2-40B4-BE49-F238E27FC236}">
                <a16:creationId xmlns:a16="http://schemas.microsoft.com/office/drawing/2014/main" id="{05B15649-3268-4A6E-9796-5B1F3879A22A}"/>
              </a:ext>
            </a:extLst>
          </p:cNvPr>
          <p:cNvPicPr>
            <a:picLocks noChangeAspect="1"/>
          </p:cNvPicPr>
          <p:nvPr/>
        </p:nvPicPr>
        <p:blipFill>
          <a:blip r:embed="rId2"/>
          <a:stretch>
            <a:fillRect/>
          </a:stretch>
        </p:blipFill>
        <p:spPr>
          <a:xfrm>
            <a:off x="548847" y="1779447"/>
            <a:ext cx="10866405" cy="4987501"/>
          </a:xfrm>
          <a:prstGeom prst="rect">
            <a:avLst/>
          </a:prstGeom>
        </p:spPr>
      </p:pic>
      <p:sp>
        <p:nvSpPr>
          <p:cNvPr id="7" name="Rectangle 6">
            <a:extLst>
              <a:ext uri="{FF2B5EF4-FFF2-40B4-BE49-F238E27FC236}">
                <a16:creationId xmlns:a16="http://schemas.microsoft.com/office/drawing/2014/main" id="{A74DA12B-C10E-4535-AAF7-ACF25EE3CC4E}"/>
              </a:ext>
            </a:extLst>
          </p:cNvPr>
          <p:cNvSpPr/>
          <p:nvPr/>
        </p:nvSpPr>
        <p:spPr>
          <a:xfrm>
            <a:off x="1510540" y="5968412"/>
            <a:ext cx="9593705" cy="7985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BB78EFB-352B-435B-BD66-FF019C1C230B}"/>
              </a:ext>
            </a:extLst>
          </p:cNvPr>
          <p:cNvSpPr txBox="1"/>
          <p:nvPr/>
        </p:nvSpPr>
        <p:spPr>
          <a:xfrm>
            <a:off x="3744783" y="1139094"/>
            <a:ext cx="3192905" cy="523220"/>
          </a:xfrm>
          <a:prstGeom prst="rect">
            <a:avLst/>
          </a:prstGeom>
          <a:noFill/>
        </p:spPr>
        <p:txBody>
          <a:bodyPr wrap="square" rtlCol="0">
            <a:spAutoFit/>
          </a:bodyPr>
          <a:lstStyle/>
          <a:p>
            <a:r>
              <a:rPr lang="en-US" sz="2800" dirty="0">
                <a:solidFill>
                  <a:srgbClr val="586F7C"/>
                </a:solidFill>
                <a:latin typeface="Open Sans"/>
                <a:ea typeface="Open Sans"/>
                <a:cs typeface="Open Sans"/>
              </a:rPr>
              <a:t>Recherche simple</a:t>
            </a:r>
          </a:p>
        </p:txBody>
      </p:sp>
    </p:spTree>
    <p:extLst>
      <p:ext uri="{BB962C8B-B14F-4D97-AF65-F5344CB8AC3E}">
        <p14:creationId xmlns:p14="http://schemas.microsoft.com/office/powerpoint/2010/main" val="1400237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9AC229-C9E4-4FF8-9441-E8D8E990B8CF}"/>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730878D2-3752-4F39-B69C-620A10310A30}"/>
              </a:ext>
            </a:extLst>
          </p:cNvPr>
          <p:cNvSpPr/>
          <p:nvPr/>
        </p:nvSpPr>
        <p:spPr>
          <a:xfrm>
            <a:off x="3910818" y="1364566"/>
            <a:ext cx="8088923" cy="6189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90476B0-25EF-4313-B48A-56C04BE830A1}"/>
              </a:ext>
            </a:extLst>
          </p:cNvPr>
          <p:cNvSpPr/>
          <p:nvPr/>
        </p:nvSpPr>
        <p:spPr>
          <a:xfrm>
            <a:off x="8764172" y="759655"/>
            <a:ext cx="3235569" cy="4220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8CC675E-487E-4A91-9E21-C8769BFDBCF2}"/>
              </a:ext>
            </a:extLst>
          </p:cNvPr>
          <p:cNvSpPr/>
          <p:nvPr/>
        </p:nvSpPr>
        <p:spPr>
          <a:xfrm>
            <a:off x="1251355" y="3685735"/>
            <a:ext cx="2490652" cy="23774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EF05492-8CB9-4459-AAF8-C4A8453CC7B6}"/>
              </a:ext>
            </a:extLst>
          </p:cNvPr>
          <p:cNvSpPr/>
          <p:nvPr/>
        </p:nvSpPr>
        <p:spPr>
          <a:xfrm>
            <a:off x="10255347" y="4107766"/>
            <a:ext cx="1601373" cy="26447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9E44B43-384D-4E4C-8392-950940C38E58}"/>
              </a:ext>
            </a:extLst>
          </p:cNvPr>
          <p:cNvSpPr/>
          <p:nvPr/>
        </p:nvSpPr>
        <p:spPr>
          <a:xfrm>
            <a:off x="8255392" y="0"/>
            <a:ext cx="3744350" cy="3376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261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600" dirty="0">
                <a:solidFill>
                  <a:srgbClr val="586F7C"/>
                </a:solidFill>
                <a:latin typeface="Open Sans"/>
                <a:ea typeface="Open Sans"/>
                <a:cs typeface="Open Sans"/>
                <a:sym typeface="Open Sans"/>
              </a:rPr>
              <a:t>Introduction </a:t>
            </a:r>
            <a:endParaRPr sz="3600" dirty="0">
              <a:solidFill>
                <a:srgbClr val="586F7C"/>
              </a:solidFill>
              <a:latin typeface="Open Sans"/>
              <a:ea typeface="Open Sans"/>
              <a:cs typeface="Open Sans"/>
              <a:sym typeface="Open Sans"/>
            </a:endParaRPr>
          </a:p>
        </p:txBody>
      </p:sp>
      <p:grpSp>
        <p:nvGrpSpPr>
          <p:cNvPr id="99" name="Google Shape;99;p3"/>
          <p:cNvGrpSpPr/>
          <p:nvPr/>
        </p:nvGrpSpPr>
        <p:grpSpPr>
          <a:xfrm>
            <a:off x="363683" y="1728099"/>
            <a:ext cx="11513126" cy="4963645"/>
            <a:chOff x="-69973" y="41817"/>
            <a:chExt cx="10144701" cy="4455708"/>
          </a:xfrm>
        </p:grpSpPr>
        <p:sp>
          <p:nvSpPr>
            <p:cNvPr id="100" name="Google Shape;100;p3"/>
            <p:cNvSpPr/>
            <p:nvPr/>
          </p:nvSpPr>
          <p:spPr>
            <a:xfrm>
              <a:off x="0" y="41817"/>
              <a:ext cx="10074728" cy="1433396"/>
            </a:xfrm>
            <a:prstGeom prst="roundRect">
              <a:avLst>
                <a:gd name="adj" fmla="val 16667"/>
              </a:avLst>
            </a:prstGeom>
            <a:solidFill>
              <a:srgbClr val="00489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3"/>
            <p:cNvSpPr txBox="1"/>
            <p:nvPr/>
          </p:nvSpPr>
          <p:spPr>
            <a:xfrm>
              <a:off x="69973" y="354022"/>
              <a:ext cx="9934782" cy="659499"/>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Clr>
                  <a:srgbClr val="000000"/>
                </a:buClr>
                <a:buSzPts val="2700"/>
                <a:buFont typeface="Arial"/>
                <a:buNone/>
              </a:pPr>
              <a:endParaRPr sz="2700" b="0" i="0" u="none" strike="noStrike" cap="none" dirty="0">
                <a:solidFill>
                  <a:schemeClr val="lt1"/>
                </a:solidFill>
                <a:latin typeface="Arial"/>
                <a:ea typeface="Arial"/>
                <a:cs typeface="Arial"/>
                <a:sym typeface="Arial"/>
              </a:endParaRPr>
            </a:p>
          </p:txBody>
        </p:sp>
        <p:sp>
          <p:nvSpPr>
            <p:cNvPr id="102" name="Google Shape;102;p3"/>
            <p:cNvSpPr/>
            <p:nvPr/>
          </p:nvSpPr>
          <p:spPr>
            <a:xfrm>
              <a:off x="-69973" y="1602288"/>
              <a:ext cx="10074728" cy="1433396"/>
            </a:xfrm>
            <a:prstGeom prst="roundRect">
              <a:avLst>
                <a:gd name="adj" fmla="val 16667"/>
              </a:avLst>
            </a:prstGeom>
            <a:solidFill>
              <a:srgbClr val="51B94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3"/>
            <p:cNvSpPr txBox="1"/>
            <p:nvPr/>
          </p:nvSpPr>
          <p:spPr>
            <a:xfrm>
              <a:off x="154146" y="2000270"/>
              <a:ext cx="9850609" cy="932975"/>
            </a:xfrm>
            <a:prstGeom prst="rect">
              <a:avLst/>
            </a:prstGeom>
            <a:noFill/>
            <a:ln>
              <a:noFill/>
            </a:ln>
          </p:spPr>
          <p:txBody>
            <a:bodyPr spcFirstLastPara="1" wrap="square" lIns="102850" tIns="102850" rIns="102850" bIns="102850" anchor="ctr" anchorCtr="0">
              <a:noAutofit/>
            </a:bodyPr>
            <a:lstStyle/>
            <a:p>
              <a:pPr>
                <a:lnSpc>
                  <a:spcPct val="90000"/>
                </a:lnSpc>
                <a:buSzPts val="2700"/>
              </a:pPr>
              <a:r>
                <a:rPr lang="fr-FR"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 première partie de la leçon passe en revue les différents outils disponibles via le portail de contenu unifié - </a:t>
              </a:r>
              <a:r>
                <a:rPr lang="fr-FR"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Bases de données, sources de référence</a:t>
              </a:r>
              <a:r>
                <a:rPr lang="fr-FR"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(par exemple, PubMed), </a:t>
              </a:r>
              <a:r>
                <a:rPr lang="fr-FR"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Ressources gratuites et Ressources récentes</a:t>
              </a:r>
              <a:r>
                <a:rPr lang="fr-FR"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400" b="1"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90000"/>
                </a:lnSpc>
                <a:spcBef>
                  <a:spcPts val="0"/>
                </a:spcBef>
                <a:spcAft>
                  <a:spcPts val="0"/>
                </a:spcAft>
                <a:buClr>
                  <a:srgbClr val="000000"/>
                </a:buClr>
                <a:buSzPts val="2700"/>
                <a:buFont typeface="Arial"/>
                <a:buNone/>
              </a:pPr>
              <a:endParaRPr sz="2400" b="1"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04" name="Google Shape;104;p3"/>
            <p:cNvSpPr/>
            <p:nvPr/>
          </p:nvSpPr>
          <p:spPr>
            <a:xfrm>
              <a:off x="0" y="3064129"/>
              <a:ext cx="10074728" cy="1433396"/>
            </a:xfrm>
            <a:prstGeom prst="roundRect">
              <a:avLst>
                <a:gd name="adj" fmla="val 16667"/>
              </a:avLst>
            </a:prstGeom>
            <a:solidFill>
              <a:srgbClr val="F8981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3"/>
            <p:cNvSpPr txBox="1"/>
            <p:nvPr/>
          </p:nvSpPr>
          <p:spPr>
            <a:xfrm>
              <a:off x="69973" y="3134102"/>
              <a:ext cx="9934782" cy="1363423"/>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Clr>
                  <a:srgbClr val="000000"/>
                </a:buClr>
                <a:buSzPts val="2700"/>
                <a:buFont typeface="Arial"/>
                <a:buNone/>
              </a:pPr>
              <a:endParaRPr lang="en-US" sz="2700" b="0" i="0" u="none" strike="noStrike" cap="none" dirty="0">
                <a:solidFill>
                  <a:schemeClr val="lt1"/>
                </a:solidFill>
                <a:latin typeface="Arial"/>
                <a:ea typeface="Arial"/>
                <a:cs typeface="Arial"/>
                <a:sym typeface="Arial"/>
              </a:endParaRPr>
            </a:p>
          </p:txBody>
        </p:sp>
      </p:grpSp>
      <p:sp>
        <p:nvSpPr>
          <p:cNvPr id="11" name="TextBox 10">
            <a:extLst>
              <a:ext uri="{FF2B5EF4-FFF2-40B4-BE49-F238E27FC236}">
                <a16:creationId xmlns:a16="http://schemas.microsoft.com/office/drawing/2014/main" id="{28F4FD7A-9AE7-4063-ADFC-8F3E34CBE949}"/>
              </a:ext>
            </a:extLst>
          </p:cNvPr>
          <p:cNvSpPr txBox="1"/>
          <p:nvPr/>
        </p:nvSpPr>
        <p:spPr>
          <a:xfrm>
            <a:off x="706583" y="5082224"/>
            <a:ext cx="11403832" cy="1569660"/>
          </a:xfrm>
          <a:prstGeom prst="rect">
            <a:avLst/>
          </a:prstGeom>
          <a:noFill/>
        </p:spPr>
        <p:txBody>
          <a:bodyPr wrap="square">
            <a:spAutoFit/>
          </a:bodyPr>
          <a:lstStyle/>
          <a:p>
            <a:r>
              <a:rPr lang="fr-FR" sz="2400" dirty="0">
                <a:solidFill>
                  <a:schemeClr val="tx2"/>
                </a:solidFill>
                <a:latin typeface="Open Sans" panose="020B0606030504020204" pitchFamily="34" charset="0"/>
                <a:ea typeface="Open Sans" panose="020B0606030504020204" pitchFamily="34" charset="0"/>
                <a:cs typeface="Open Sans" panose="020B0606030504020204" pitchFamily="34" charset="0"/>
              </a:rPr>
              <a:t>La deuxième partie de la leçon est un échantillon d'outils Internet utiles dans le domaine de la santé pour accéder à des ressources gratuites, y compris la littérature grise.  À partir de juillet 2022, une section supplémentaire sur les </a:t>
            </a:r>
            <a:r>
              <a:rPr lang="fr-FR" sz="2400" b="1" dirty="0">
                <a:solidFill>
                  <a:schemeClr val="tx2"/>
                </a:solidFill>
                <a:latin typeface="Open Sans" panose="020B0606030504020204" pitchFamily="34" charset="0"/>
                <a:ea typeface="Open Sans" panose="020B0606030504020204" pitchFamily="34" charset="0"/>
                <a:cs typeface="Open Sans" panose="020B0606030504020204" pitchFamily="34" charset="0"/>
              </a:rPr>
              <a:t>Bases de données de l'OMS </a:t>
            </a:r>
            <a:r>
              <a:rPr lang="fr-FR" sz="2400" dirty="0">
                <a:solidFill>
                  <a:schemeClr val="tx2"/>
                </a:solidFill>
                <a:latin typeface="Open Sans" panose="020B0606030504020204" pitchFamily="34" charset="0"/>
                <a:ea typeface="Open Sans" panose="020B0606030504020204" pitchFamily="34" charset="0"/>
                <a:cs typeface="Open Sans" panose="020B0606030504020204" pitchFamily="34" charset="0"/>
              </a:rPr>
              <a:t>a été ajoutée.</a:t>
            </a:r>
            <a:endParaRPr lang="en-US"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5" name="TextBox 14">
            <a:extLst>
              <a:ext uri="{FF2B5EF4-FFF2-40B4-BE49-F238E27FC236}">
                <a16:creationId xmlns:a16="http://schemas.microsoft.com/office/drawing/2014/main" id="{1C997476-D2A1-1E14-B4DA-19E7DB19C015}"/>
              </a:ext>
            </a:extLst>
          </p:cNvPr>
          <p:cNvSpPr txBox="1"/>
          <p:nvPr/>
        </p:nvSpPr>
        <p:spPr>
          <a:xfrm>
            <a:off x="706583" y="1892144"/>
            <a:ext cx="10557162" cy="1200329"/>
          </a:xfrm>
          <a:prstGeom prst="rect">
            <a:avLst/>
          </a:prstGeom>
          <a:noFill/>
        </p:spPr>
        <p:txBody>
          <a:bodyPr wrap="square">
            <a:spAutoFit/>
          </a:bodyPr>
          <a:lstStyle/>
          <a:p>
            <a:r>
              <a:rPr lang="fr-FR"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Cette leçon se concentrera sur les principales ressources spécifiques aux collections dans le domaine de la santé, accessibles à partir de Research4Life et également via Internet.</a:t>
            </a:r>
            <a:endParaRPr lang="en-US" sz="2400" b="0"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1D4B4-2C85-4ADA-BBA2-656EF837CF91}"/>
              </a:ext>
            </a:extLst>
          </p:cNvPr>
          <p:cNvSpPr>
            <a:spLocks noGrp="1"/>
          </p:cNvSpPr>
          <p:nvPr>
            <p:ph type="title"/>
          </p:nvPr>
        </p:nvSpPr>
        <p:spPr>
          <a:xfrm>
            <a:off x="0" y="319804"/>
            <a:ext cx="9613800" cy="1080900"/>
          </a:xfrm>
        </p:spPr>
        <p:txBody>
          <a:bodyPr/>
          <a:lstStyle/>
          <a:p>
            <a:r>
              <a:rPr lang="en-US" sz="3200" dirty="0">
                <a:solidFill>
                  <a:srgbClr val="586F7C"/>
                </a:solidFill>
                <a:latin typeface="Open Sans"/>
                <a:ea typeface="Open Sans"/>
                <a:cs typeface="Open Sans"/>
              </a:rPr>
              <a:t>Global Index Medicus (GIM)</a:t>
            </a:r>
            <a:br>
              <a:rPr lang="en-US" sz="3200" dirty="0">
                <a:solidFill>
                  <a:srgbClr val="586F7C"/>
                </a:solidFill>
                <a:latin typeface="Open Sans"/>
                <a:ea typeface="Open Sans"/>
                <a:cs typeface="Open Sans"/>
              </a:rPr>
            </a:br>
            <a:endParaRPr lang="en-US" sz="3200" dirty="0"/>
          </a:p>
        </p:txBody>
      </p:sp>
      <p:pic>
        <p:nvPicPr>
          <p:cNvPr id="7" name="Picture 6">
            <a:extLst>
              <a:ext uri="{FF2B5EF4-FFF2-40B4-BE49-F238E27FC236}">
                <a16:creationId xmlns:a16="http://schemas.microsoft.com/office/drawing/2014/main" id="{D59A3817-D819-43B7-99C5-4ACFAE6FDEA1}"/>
              </a:ext>
            </a:extLst>
          </p:cNvPr>
          <p:cNvPicPr>
            <a:picLocks noChangeAspect="1"/>
          </p:cNvPicPr>
          <p:nvPr/>
        </p:nvPicPr>
        <p:blipFill>
          <a:blip r:embed="rId3"/>
          <a:stretch>
            <a:fillRect/>
          </a:stretch>
        </p:blipFill>
        <p:spPr>
          <a:xfrm>
            <a:off x="609600" y="1672480"/>
            <a:ext cx="10972800" cy="5185520"/>
          </a:xfrm>
          <a:prstGeom prst="rect">
            <a:avLst/>
          </a:prstGeom>
        </p:spPr>
      </p:pic>
      <p:sp>
        <p:nvSpPr>
          <p:cNvPr id="9" name="Rectangle 8">
            <a:extLst>
              <a:ext uri="{FF2B5EF4-FFF2-40B4-BE49-F238E27FC236}">
                <a16:creationId xmlns:a16="http://schemas.microsoft.com/office/drawing/2014/main" id="{55163A0F-2C47-4FCE-9DEF-FE441334E3A1}"/>
              </a:ext>
            </a:extLst>
          </p:cNvPr>
          <p:cNvSpPr/>
          <p:nvPr/>
        </p:nvSpPr>
        <p:spPr>
          <a:xfrm>
            <a:off x="2745699" y="4032354"/>
            <a:ext cx="2395927" cy="4427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B08CAD2-E50F-4C85-80CF-50305EB6DB64}"/>
              </a:ext>
            </a:extLst>
          </p:cNvPr>
          <p:cNvSpPr txBox="1"/>
          <p:nvPr/>
        </p:nvSpPr>
        <p:spPr>
          <a:xfrm>
            <a:off x="-58994" y="1149260"/>
            <a:ext cx="4357255" cy="523220"/>
          </a:xfrm>
          <a:prstGeom prst="rect">
            <a:avLst/>
          </a:prstGeom>
          <a:noFill/>
        </p:spPr>
        <p:txBody>
          <a:bodyPr wrap="square" rtlCol="0">
            <a:spAutoFit/>
          </a:bodyPr>
          <a:lstStyle/>
          <a:p>
            <a:r>
              <a:rPr lang="en-US" sz="2800" dirty="0">
                <a:solidFill>
                  <a:srgbClr val="586F7C"/>
                </a:solidFill>
                <a:latin typeface="Open Sans"/>
                <a:ea typeface="Open Sans"/>
                <a:cs typeface="Open Sans"/>
              </a:rPr>
              <a:t>Recherche </a:t>
            </a:r>
            <a:r>
              <a:rPr lang="en-US" sz="2800" dirty="0" err="1">
                <a:solidFill>
                  <a:srgbClr val="586F7C"/>
                </a:solidFill>
                <a:latin typeface="Open Sans"/>
                <a:ea typeface="Open Sans"/>
                <a:cs typeface="Open Sans"/>
              </a:rPr>
              <a:t>avancée</a:t>
            </a:r>
            <a:endParaRPr lang="en-US" sz="2800" dirty="0">
              <a:solidFill>
                <a:srgbClr val="586F7C"/>
              </a:solidFill>
              <a:latin typeface="Open Sans"/>
              <a:ea typeface="Open Sans"/>
              <a:cs typeface="Open Sans"/>
            </a:endParaRPr>
          </a:p>
        </p:txBody>
      </p:sp>
    </p:spTree>
    <p:extLst>
      <p:ext uri="{BB962C8B-B14F-4D97-AF65-F5344CB8AC3E}">
        <p14:creationId xmlns:p14="http://schemas.microsoft.com/office/powerpoint/2010/main" val="4133480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8ABF1-CE86-4AEB-8B27-01CB2EF0BB61}"/>
              </a:ext>
            </a:extLst>
          </p:cNvPr>
          <p:cNvSpPr>
            <a:spLocks noGrp="1"/>
          </p:cNvSpPr>
          <p:nvPr>
            <p:ph type="title"/>
          </p:nvPr>
        </p:nvSpPr>
        <p:spPr>
          <a:xfrm>
            <a:off x="0" y="216816"/>
            <a:ext cx="9613800" cy="1242896"/>
          </a:xfrm>
        </p:spPr>
        <p:txBody>
          <a:bodyPr/>
          <a:lstStyle/>
          <a:p>
            <a:r>
              <a:rPr lang="en-US" sz="3200" dirty="0">
                <a:solidFill>
                  <a:srgbClr val="586F7C"/>
                </a:solidFill>
                <a:latin typeface="Open Sans"/>
                <a:ea typeface="Open Sans"/>
                <a:cs typeface="Open Sans"/>
              </a:rPr>
              <a:t>African Index Medicus (AIM)</a:t>
            </a:r>
            <a:endParaRPr lang="en-US" sz="3200" dirty="0"/>
          </a:p>
        </p:txBody>
      </p:sp>
      <p:graphicFrame>
        <p:nvGraphicFramePr>
          <p:cNvPr id="8" name="Table 8">
            <a:extLst>
              <a:ext uri="{FF2B5EF4-FFF2-40B4-BE49-F238E27FC236}">
                <a16:creationId xmlns:a16="http://schemas.microsoft.com/office/drawing/2014/main" id="{FB749B99-8935-4FF3-A488-20F5E4547F80}"/>
              </a:ext>
            </a:extLst>
          </p:cNvPr>
          <p:cNvGraphicFramePr>
            <a:graphicFrameLocks noGrp="1"/>
          </p:cNvGraphicFramePr>
          <p:nvPr>
            <p:extLst>
              <p:ext uri="{D42A27DB-BD31-4B8C-83A1-F6EECF244321}">
                <p14:modId xmlns:p14="http://schemas.microsoft.com/office/powerpoint/2010/main" val="3710648844"/>
              </p:ext>
            </p:extLst>
          </p:nvPr>
        </p:nvGraphicFramePr>
        <p:xfrm>
          <a:off x="4018735" y="2415325"/>
          <a:ext cx="8001689" cy="4080794"/>
        </p:xfrm>
        <a:graphic>
          <a:graphicData uri="http://schemas.openxmlformats.org/drawingml/2006/table">
            <a:tbl>
              <a:tblPr firstRow="1" bandRow="1">
                <a:tableStyleId>{5C22544A-7EE6-4342-B048-85BDC9FD1C3A}</a:tableStyleId>
              </a:tblPr>
              <a:tblGrid>
                <a:gridCol w="1977232">
                  <a:extLst>
                    <a:ext uri="{9D8B030D-6E8A-4147-A177-3AD203B41FA5}">
                      <a16:colId xmlns:a16="http://schemas.microsoft.com/office/drawing/2014/main" val="1435481188"/>
                    </a:ext>
                  </a:extLst>
                </a:gridCol>
                <a:gridCol w="6024457">
                  <a:extLst>
                    <a:ext uri="{9D8B030D-6E8A-4147-A177-3AD203B41FA5}">
                      <a16:colId xmlns:a16="http://schemas.microsoft.com/office/drawing/2014/main" val="1134608952"/>
                    </a:ext>
                  </a:extLst>
                </a:gridCol>
              </a:tblGrid>
              <a:tr h="524179">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Fournisseur de services</a:t>
                      </a:r>
                      <a:endParaRPr lang="en-US" sz="16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solidFill>
                      <a:schemeClr val="accent1">
                        <a:lumMod val="20000"/>
                        <a:lumOff val="80000"/>
                      </a:schemeClr>
                    </a:solidFill>
                  </a:tcPr>
                </a:tc>
                <a:tc>
                  <a:txBody>
                    <a:bodyPr/>
                    <a:lstStyle/>
                    <a:p>
                      <a:r>
                        <a:rPr lang="fr-FR" sz="14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Organisation mondiale de la santé, en collaboration avec l'Association pour l'information et les bibliothèques de santé en Afrique</a:t>
                      </a:r>
                      <a:endParaRPr lang="en-US" sz="14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solidFill>
                      <a:schemeClr val="bg1"/>
                    </a:solidFill>
                  </a:tcPr>
                </a:tc>
                <a:extLst>
                  <a:ext uri="{0D108BD9-81ED-4DB2-BD59-A6C34878D82A}">
                    <a16:rowId xmlns:a16="http://schemas.microsoft.com/office/drawing/2014/main" val="3160228324"/>
                  </a:ext>
                </a:extLst>
              </a:tr>
              <a:tr h="469249">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Type de service</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fr-FR" sz="14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Fournir aux utilisateurs du monde entier un accès en ligne aux publications africaines sur la santé et les sciences biomédicales.  </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bg1"/>
                    </a:solidFill>
                  </a:tcPr>
                </a:tc>
                <a:extLst>
                  <a:ext uri="{0D108BD9-81ED-4DB2-BD59-A6C34878D82A}">
                    <a16:rowId xmlns:a16="http://schemas.microsoft.com/office/drawing/2014/main" val="1787141223"/>
                  </a:ext>
                </a:extLst>
              </a:tr>
              <a:tr h="565832">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Source d'information </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fr-FR" sz="14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Sources d'information sur la santé et les sciences biomédicales en Afrique</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bg1"/>
                    </a:solidFill>
                  </a:tcPr>
                </a:tc>
                <a:extLst>
                  <a:ext uri="{0D108BD9-81ED-4DB2-BD59-A6C34878D82A}">
                    <a16:rowId xmlns:a16="http://schemas.microsoft.com/office/drawing/2014/main" val="1615332189"/>
                  </a:ext>
                </a:extLst>
              </a:tr>
              <a:tr h="528069">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Type de documents </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pPr algn="l"/>
                      <a:r>
                        <a:rPr lang="fr-FR" sz="14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Références bibliographiques et revues scientifiques. </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bg1"/>
                    </a:solidFill>
                  </a:tcPr>
                </a:tc>
                <a:extLst>
                  <a:ext uri="{0D108BD9-81ED-4DB2-BD59-A6C34878D82A}">
                    <a16:rowId xmlns:a16="http://schemas.microsoft.com/office/drawing/2014/main" val="3459376941"/>
                  </a:ext>
                </a:extLst>
              </a:tr>
              <a:tr h="667034">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Texte intégral </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en-US" dirty="0" err="1">
                          <a:latin typeface="Open Sans" panose="020B0606030504020204" pitchFamily="34" charset="0"/>
                          <a:ea typeface="Open Sans" panose="020B0606030504020204" pitchFamily="34" charset="0"/>
                          <a:cs typeface="Open Sans" panose="020B0606030504020204" pitchFamily="34" charset="0"/>
                        </a:rPr>
                        <a:t>Oui</a:t>
                      </a:r>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 </a:t>
                      </a:r>
                      <a:endParaRPr lang="en-US" i="1" dirty="0">
                        <a:effectLst/>
                        <a:latin typeface="Open Sans" panose="020B0606030504020204" pitchFamily="34" charset="0"/>
                        <a:ea typeface="Open Sans" panose="020B0606030504020204" pitchFamily="34" charset="0"/>
                        <a:cs typeface="Open Sans" panose="020B0606030504020204" pitchFamily="34" charset="0"/>
                      </a:endParaRPr>
                    </a:p>
                  </a:txBody>
                  <a:tcPr>
                    <a:solidFill>
                      <a:schemeClr val="bg1"/>
                    </a:solidFill>
                  </a:tcPr>
                </a:tc>
                <a:extLst>
                  <a:ext uri="{0D108BD9-81ED-4DB2-BD59-A6C34878D82A}">
                    <a16:rowId xmlns:a16="http://schemas.microsoft.com/office/drawing/2014/main" val="3425962767"/>
                  </a:ext>
                </a:extLst>
              </a:tr>
              <a:tr h="477782">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Couverture du sujet </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4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Santé et sciences biomédicales.</a:t>
                      </a:r>
                      <a:endParaRPr lang="en-US" dirty="0"/>
                    </a:p>
                  </a:txBody>
                  <a:tcPr>
                    <a:solidFill>
                      <a:schemeClr val="bg1"/>
                    </a:solidFill>
                  </a:tcPr>
                </a:tc>
                <a:extLst>
                  <a:ext uri="{0D108BD9-81ED-4DB2-BD59-A6C34878D82A}">
                    <a16:rowId xmlns:a16="http://schemas.microsoft.com/office/drawing/2014/main" val="2674926186"/>
                  </a:ext>
                </a:extLst>
              </a:tr>
              <a:tr h="379959">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Données qualitatives</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fr-FR" sz="14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Plus de 18.000 références bibliographiques provenant de 258 revues scientifiques.</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bg1"/>
                    </a:solidFill>
                  </a:tcPr>
                </a:tc>
                <a:extLst>
                  <a:ext uri="{0D108BD9-81ED-4DB2-BD59-A6C34878D82A}">
                    <a16:rowId xmlns:a16="http://schemas.microsoft.com/office/drawing/2014/main" val="2148264610"/>
                  </a:ext>
                </a:extLst>
              </a:tr>
            </a:tbl>
          </a:graphicData>
        </a:graphic>
      </p:graphicFrame>
      <p:pic>
        <p:nvPicPr>
          <p:cNvPr id="9" name="Picture 8">
            <a:extLst>
              <a:ext uri="{FF2B5EF4-FFF2-40B4-BE49-F238E27FC236}">
                <a16:creationId xmlns:a16="http://schemas.microsoft.com/office/drawing/2014/main" id="{F73930CB-AD20-4959-879A-23697611E359}"/>
              </a:ext>
            </a:extLst>
          </p:cNvPr>
          <p:cNvPicPr>
            <a:picLocks noChangeAspect="1"/>
          </p:cNvPicPr>
          <p:nvPr/>
        </p:nvPicPr>
        <p:blipFill>
          <a:blip r:embed="rId2"/>
          <a:stretch>
            <a:fillRect/>
          </a:stretch>
        </p:blipFill>
        <p:spPr>
          <a:xfrm>
            <a:off x="584462" y="1646000"/>
            <a:ext cx="7309125" cy="670982"/>
          </a:xfrm>
          <a:prstGeom prst="rect">
            <a:avLst/>
          </a:prstGeom>
        </p:spPr>
      </p:pic>
      <p:sp>
        <p:nvSpPr>
          <p:cNvPr id="11" name="TextBox 10">
            <a:extLst>
              <a:ext uri="{FF2B5EF4-FFF2-40B4-BE49-F238E27FC236}">
                <a16:creationId xmlns:a16="http://schemas.microsoft.com/office/drawing/2014/main" id="{96AFA9FD-4920-4851-B436-2C4A6EA71FF2}"/>
              </a:ext>
            </a:extLst>
          </p:cNvPr>
          <p:cNvSpPr txBox="1"/>
          <p:nvPr/>
        </p:nvSpPr>
        <p:spPr>
          <a:xfrm>
            <a:off x="700138" y="1609095"/>
            <a:ext cx="10047810" cy="791692"/>
          </a:xfrm>
          <a:prstGeom prst="rect">
            <a:avLst/>
          </a:prstGeom>
          <a:noFill/>
        </p:spPr>
        <p:txBody>
          <a:bodyPr wrap="square">
            <a:spAutoFit/>
          </a:bodyPr>
          <a:lstStyle/>
          <a:p>
            <a:pPr lvl="0">
              <a:lnSpc>
                <a:spcPct val="150000"/>
              </a:lnSpc>
              <a:buSzPts val="2000"/>
              <a:defRPr/>
            </a:pPr>
            <a:r>
              <a:rPr lang="fr-FR" sz="1600" dirty="0">
                <a:solidFill>
                  <a:schemeClr val="dk1"/>
                </a:solidFill>
                <a:latin typeface="Open Sans"/>
                <a:ea typeface="Open Sans"/>
                <a:cs typeface="Open Sans"/>
                <a:sym typeface="Open Sans"/>
              </a:rPr>
              <a:t>Voir la liste des bases de données du portail Research4Life/Global Index </a:t>
            </a:r>
            <a:r>
              <a:rPr lang="fr-FR" sz="1600" dirty="0" err="1">
                <a:solidFill>
                  <a:schemeClr val="dk1"/>
                </a:solidFill>
                <a:latin typeface="Open Sans"/>
                <a:ea typeface="Open Sans"/>
                <a:cs typeface="Open Sans"/>
                <a:sym typeface="Open Sans"/>
              </a:rPr>
              <a:t>Medicus</a:t>
            </a:r>
            <a:r>
              <a:rPr lang="fr-FR" sz="1600" dirty="0">
                <a:solidFill>
                  <a:schemeClr val="dk1"/>
                </a:solidFill>
                <a:latin typeface="Open Sans"/>
                <a:ea typeface="Open Sans"/>
                <a:cs typeface="Open Sans"/>
                <a:sym typeface="Open Sans"/>
              </a:rPr>
              <a:t> (GIM). </a:t>
            </a:r>
          </a:p>
          <a:p>
            <a:pPr lvl="0">
              <a:lnSpc>
                <a:spcPct val="150000"/>
              </a:lnSpc>
              <a:buSzPts val="2000"/>
              <a:defRPr/>
            </a:pPr>
            <a:r>
              <a:rPr lang="fr-FR" sz="1600" dirty="0">
                <a:solidFill>
                  <a:schemeClr val="dk1"/>
                </a:solidFill>
                <a:latin typeface="Open Sans"/>
                <a:ea typeface="Open Sans"/>
                <a:cs typeface="Open Sans"/>
                <a:sym typeface="Open Sans"/>
              </a:rPr>
              <a:t>Peut également être consulté directement</a:t>
            </a:r>
            <a:r>
              <a:rPr lang="en-US" sz="1600" dirty="0">
                <a:solidFill>
                  <a:schemeClr val="dk1"/>
                </a:solidFill>
                <a:latin typeface="Open Sans"/>
                <a:ea typeface="Open Sans"/>
                <a:cs typeface="Open Sans"/>
                <a:sym typeface="Open Sans"/>
              </a:rPr>
              <a:t> </a:t>
            </a:r>
            <a:r>
              <a:rPr lang="en-US" sz="1600" u="sng" kern="1200" dirty="0">
                <a:solidFill>
                  <a:srgbClr val="0000FF"/>
                </a:solidFill>
                <a:latin typeface="Open Sans"/>
                <a:ea typeface="Open Sans"/>
                <a:cs typeface="Open Sans"/>
              </a:rPr>
              <a:t>https://www.globalindexmedicus.net/biblioteca/aim/</a:t>
            </a:r>
            <a:endParaRPr kumimoji="0" lang="en-US" sz="140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pic>
        <p:nvPicPr>
          <p:cNvPr id="4" name="Picture 3">
            <a:extLst>
              <a:ext uri="{FF2B5EF4-FFF2-40B4-BE49-F238E27FC236}">
                <a16:creationId xmlns:a16="http://schemas.microsoft.com/office/drawing/2014/main" id="{011F0639-2CB5-4D42-8B4A-FEBA31378886}"/>
              </a:ext>
            </a:extLst>
          </p:cNvPr>
          <p:cNvPicPr>
            <a:picLocks noChangeAspect="1"/>
          </p:cNvPicPr>
          <p:nvPr/>
        </p:nvPicPr>
        <p:blipFill>
          <a:blip r:embed="rId3"/>
          <a:stretch>
            <a:fillRect/>
          </a:stretch>
        </p:blipFill>
        <p:spPr>
          <a:xfrm>
            <a:off x="375203" y="2749430"/>
            <a:ext cx="3285714" cy="3057143"/>
          </a:xfrm>
          <a:prstGeom prst="rect">
            <a:avLst/>
          </a:prstGeom>
        </p:spPr>
      </p:pic>
    </p:spTree>
    <p:extLst>
      <p:ext uri="{BB962C8B-B14F-4D97-AF65-F5344CB8AC3E}">
        <p14:creationId xmlns:p14="http://schemas.microsoft.com/office/powerpoint/2010/main" val="1831275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41059E-6095-4CD4-96FD-70A0F97407B2}"/>
              </a:ext>
            </a:extLst>
          </p:cNvPr>
          <p:cNvPicPr>
            <a:picLocks noChangeAspect="1"/>
          </p:cNvPicPr>
          <p:nvPr/>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D1E24C0B-10D2-49F2-85EC-90D26BB46C42}"/>
              </a:ext>
            </a:extLst>
          </p:cNvPr>
          <p:cNvSpPr/>
          <p:nvPr/>
        </p:nvSpPr>
        <p:spPr>
          <a:xfrm>
            <a:off x="3671669" y="3094892"/>
            <a:ext cx="3108960" cy="29964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6613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F14F48B-1F5D-410B-BDCB-1DC0AF00300C}"/>
              </a:ext>
            </a:extLst>
          </p:cNvPr>
          <p:cNvSpPr>
            <a:spLocks noGrp="1"/>
          </p:cNvSpPr>
          <p:nvPr>
            <p:ph type="title"/>
          </p:nvPr>
        </p:nvSpPr>
        <p:spPr>
          <a:xfrm>
            <a:off x="0" y="284756"/>
            <a:ext cx="9613800" cy="689316"/>
          </a:xfrm>
        </p:spPr>
        <p:txBody>
          <a:bodyPr/>
          <a:lstStyle/>
          <a:p>
            <a:br>
              <a:rPr lang="en-US" sz="3600" dirty="0">
                <a:solidFill>
                  <a:srgbClr val="586F7C"/>
                </a:solidFill>
                <a:latin typeface="Open Sans"/>
                <a:ea typeface="Open Sans"/>
                <a:cs typeface="Open Sans"/>
              </a:rPr>
            </a:br>
            <a:br>
              <a:rPr lang="en-US" sz="3600" dirty="0">
                <a:solidFill>
                  <a:srgbClr val="586F7C"/>
                </a:solidFill>
                <a:latin typeface="Open Sans"/>
                <a:ea typeface="Open Sans"/>
                <a:cs typeface="Open Sans"/>
              </a:rPr>
            </a:br>
            <a:r>
              <a:rPr lang="en-US" sz="3600" dirty="0">
                <a:solidFill>
                  <a:srgbClr val="586F7C"/>
                </a:solidFill>
                <a:latin typeface="Open Sans"/>
                <a:ea typeface="Open Sans"/>
                <a:cs typeface="Open Sans"/>
              </a:rPr>
              <a:t>African Index Medicus (AIM)</a:t>
            </a:r>
            <a:br>
              <a:rPr lang="en-US" sz="3600" dirty="0">
                <a:solidFill>
                  <a:srgbClr val="586F7C"/>
                </a:solidFill>
                <a:latin typeface="Open Sans"/>
                <a:ea typeface="Open Sans"/>
                <a:cs typeface="Open Sans"/>
              </a:rPr>
            </a:br>
            <a:br>
              <a:rPr lang="en-US" sz="3600" dirty="0">
                <a:solidFill>
                  <a:srgbClr val="586F7C"/>
                </a:solidFill>
                <a:latin typeface="Open Sans"/>
                <a:ea typeface="Open Sans"/>
                <a:cs typeface="Open Sans"/>
              </a:rPr>
            </a:br>
            <a:r>
              <a:rPr lang="en-US" sz="3600" dirty="0">
                <a:solidFill>
                  <a:srgbClr val="586F7C"/>
                </a:solidFill>
                <a:latin typeface="Open Sans"/>
                <a:ea typeface="Open Sans"/>
                <a:cs typeface="Open Sans"/>
              </a:rPr>
              <a:t> </a:t>
            </a:r>
            <a:endParaRPr lang="en-US" sz="3600" dirty="0"/>
          </a:p>
        </p:txBody>
      </p:sp>
      <p:pic>
        <p:nvPicPr>
          <p:cNvPr id="13" name="Picture 12">
            <a:extLst>
              <a:ext uri="{FF2B5EF4-FFF2-40B4-BE49-F238E27FC236}">
                <a16:creationId xmlns:a16="http://schemas.microsoft.com/office/drawing/2014/main" id="{CC719C10-5441-4321-B079-B547E39B24B4}"/>
              </a:ext>
            </a:extLst>
          </p:cNvPr>
          <p:cNvPicPr>
            <a:picLocks noChangeAspect="1"/>
          </p:cNvPicPr>
          <p:nvPr/>
        </p:nvPicPr>
        <p:blipFill>
          <a:blip r:embed="rId2"/>
          <a:stretch>
            <a:fillRect/>
          </a:stretch>
        </p:blipFill>
        <p:spPr>
          <a:xfrm>
            <a:off x="278240" y="1902976"/>
            <a:ext cx="2409524" cy="3980952"/>
          </a:xfrm>
          <a:prstGeom prst="rect">
            <a:avLst/>
          </a:prstGeom>
        </p:spPr>
      </p:pic>
      <p:pic>
        <p:nvPicPr>
          <p:cNvPr id="15" name="Picture 14">
            <a:extLst>
              <a:ext uri="{FF2B5EF4-FFF2-40B4-BE49-F238E27FC236}">
                <a16:creationId xmlns:a16="http://schemas.microsoft.com/office/drawing/2014/main" id="{E1B4A876-B8E1-4D26-9176-1EFCF67424D4}"/>
              </a:ext>
            </a:extLst>
          </p:cNvPr>
          <p:cNvPicPr>
            <a:picLocks noChangeAspect="1"/>
          </p:cNvPicPr>
          <p:nvPr/>
        </p:nvPicPr>
        <p:blipFill>
          <a:blip r:embed="rId3"/>
          <a:stretch>
            <a:fillRect/>
          </a:stretch>
        </p:blipFill>
        <p:spPr>
          <a:xfrm>
            <a:off x="3209368" y="1902976"/>
            <a:ext cx="2428571" cy="3980952"/>
          </a:xfrm>
          <a:prstGeom prst="rect">
            <a:avLst/>
          </a:prstGeom>
        </p:spPr>
      </p:pic>
      <p:pic>
        <p:nvPicPr>
          <p:cNvPr id="17" name="Picture 16">
            <a:extLst>
              <a:ext uri="{FF2B5EF4-FFF2-40B4-BE49-F238E27FC236}">
                <a16:creationId xmlns:a16="http://schemas.microsoft.com/office/drawing/2014/main" id="{B82657E0-915D-4146-BFCE-50BBD36C13F7}"/>
              </a:ext>
            </a:extLst>
          </p:cNvPr>
          <p:cNvPicPr>
            <a:picLocks noChangeAspect="1"/>
          </p:cNvPicPr>
          <p:nvPr/>
        </p:nvPicPr>
        <p:blipFill>
          <a:blip r:embed="rId4"/>
          <a:stretch>
            <a:fillRect/>
          </a:stretch>
        </p:blipFill>
        <p:spPr>
          <a:xfrm>
            <a:off x="6096000" y="1902976"/>
            <a:ext cx="2438095" cy="3923809"/>
          </a:xfrm>
          <a:prstGeom prst="rect">
            <a:avLst/>
          </a:prstGeom>
        </p:spPr>
      </p:pic>
      <p:pic>
        <p:nvPicPr>
          <p:cNvPr id="21" name="Picture 20">
            <a:extLst>
              <a:ext uri="{FF2B5EF4-FFF2-40B4-BE49-F238E27FC236}">
                <a16:creationId xmlns:a16="http://schemas.microsoft.com/office/drawing/2014/main" id="{4620E2B1-352F-4245-B282-E61BB83C68BF}"/>
              </a:ext>
            </a:extLst>
          </p:cNvPr>
          <p:cNvPicPr>
            <a:picLocks noChangeAspect="1"/>
          </p:cNvPicPr>
          <p:nvPr/>
        </p:nvPicPr>
        <p:blipFill>
          <a:blip r:embed="rId5"/>
          <a:stretch>
            <a:fillRect/>
          </a:stretch>
        </p:blipFill>
        <p:spPr>
          <a:xfrm>
            <a:off x="8875630" y="2945833"/>
            <a:ext cx="2600000" cy="1895238"/>
          </a:xfrm>
          <a:prstGeom prst="rect">
            <a:avLst/>
          </a:prstGeom>
        </p:spPr>
      </p:pic>
      <p:sp>
        <p:nvSpPr>
          <p:cNvPr id="22" name="Rectangle 21">
            <a:extLst>
              <a:ext uri="{FF2B5EF4-FFF2-40B4-BE49-F238E27FC236}">
                <a16:creationId xmlns:a16="http://schemas.microsoft.com/office/drawing/2014/main" id="{50C78330-B641-48B4-B2C6-DB856B3F39A3}"/>
              </a:ext>
            </a:extLst>
          </p:cNvPr>
          <p:cNvSpPr/>
          <p:nvPr/>
        </p:nvSpPr>
        <p:spPr>
          <a:xfrm>
            <a:off x="278240" y="1934945"/>
            <a:ext cx="2490652" cy="4463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63754E8-FFC4-4F1B-BFB1-19AD6CE1B035}"/>
              </a:ext>
            </a:extLst>
          </p:cNvPr>
          <p:cNvSpPr/>
          <p:nvPr/>
        </p:nvSpPr>
        <p:spPr>
          <a:xfrm>
            <a:off x="3209368" y="1902975"/>
            <a:ext cx="2490652" cy="4463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66FDA90-9508-4692-9F8C-29D3B3BC02D6}"/>
              </a:ext>
            </a:extLst>
          </p:cNvPr>
          <p:cNvSpPr/>
          <p:nvPr/>
        </p:nvSpPr>
        <p:spPr>
          <a:xfrm>
            <a:off x="6043443" y="1902974"/>
            <a:ext cx="2490652" cy="4463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82F22A4-D325-49C6-BBDF-E5E0BBF262FD}"/>
              </a:ext>
            </a:extLst>
          </p:cNvPr>
          <p:cNvSpPr/>
          <p:nvPr/>
        </p:nvSpPr>
        <p:spPr>
          <a:xfrm>
            <a:off x="8875630" y="2982671"/>
            <a:ext cx="2600000" cy="4463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81FD05FA-1D46-4AB9-BD0E-C223AB291EF8}"/>
              </a:ext>
            </a:extLst>
          </p:cNvPr>
          <p:cNvSpPr txBox="1">
            <a:spLocks/>
          </p:cNvSpPr>
          <p:nvPr/>
        </p:nvSpPr>
        <p:spPr>
          <a:xfrm>
            <a:off x="278240" y="1153025"/>
            <a:ext cx="1593642" cy="41668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600"/>
              <a:buFont typeface="Trebuchet MS"/>
              <a:buNone/>
              <a:defRPr sz="37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lgn="ctr"/>
            <a:r>
              <a:rPr lang="en-US" sz="2800" dirty="0" err="1">
                <a:solidFill>
                  <a:srgbClr val="586F7C"/>
                </a:solidFill>
                <a:latin typeface="Open Sans"/>
                <a:ea typeface="Open Sans"/>
                <a:cs typeface="Open Sans"/>
              </a:rPr>
              <a:t>Filtres</a:t>
            </a:r>
            <a:endParaRPr lang="en-US" sz="2800" dirty="0"/>
          </a:p>
        </p:txBody>
      </p:sp>
    </p:spTree>
    <p:extLst>
      <p:ext uri="{BB962C8B-B14F-4D97-AF65-F5344CB8AC3E}">
        <p14:creationId xmlns:p14="http://schemas.microsoft.com/office/powerpoint/2010/main" val="42628130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8ABF1-CE86-4AEB-8B27-01CB2EF0BB61}"/>
              </a:ext>
            </a:extLst>
          </p:cNvPr>
          <p:cNvSpPr>
            <a:spLocks noGrp="1"/>
          </p:cNvSpPr>
          <p:nvPr>
            <p:ph type="title"/>
          </p:nvPr>
        </p:nvSpPr>
        <p:spPr>
          <a:xfrm>
            <a:off x="0" y="216816"/>
            <a:ext cx="9613800" cy="1242896"/>
          </a:xfrm>
        </p:spPr>
        <p:txBody>
          <a:bodyPr/>
          <a:lstStyle/>
          <a:p>
            <a:r>
              <a:rPr lang="en-US" sz="3000" dirty="0">
                <a:solidFill>
                  <a:srgbClr val="586F7C"/>
                </a:solidFill>
                <a:latin typeface="Open Sans"/>
                <a:ea typeface="Open Sans"/>
                <a:cs typeface="Open Sans"/>
              </a:rPr>
              <a:t>Index Medicus for the South-East Asia Region </a:t>
            </a:r>
            <a:r>
              <a:rPr lang="en-US" sz="3200" dirty="0">
                <a:solidFill>
                  <a:srgbClr val="586F7C"/>
                </a:solidFill>
                <a:latin typeface="Open Sans"/>
                <a:ea typeface="Open Sans"/>
                <a:cs typeface="Open Sans"/>
              </a:rPr>
              <a:t>(IMSEAR)</a:t>
            </a:r>
            <a:endParaRPr lang="en-US" sz="3200" dirty="0"/>
          </a:p>
        </p:txBody>
      </p:sp>
      <p:graphicFrame>
        <p:nvGraphicFramePr>
          <p:cNvPr id="8" name="Table 8">
            <a:extLst>
              <a:ext uri="{FF2B5EF4-FFF2-40B4-BE49-F238E27FC236}">
                <a16:creationId xmlns:a16="http://schemas.microsoft.com/office/drawing/2014/main" id="{FB749B99-8935-4FF3-A488-20F5E4547F80}"/>
              </a:ext>
            </a:extLst>
          </p:cNvPr>
          <p:cNvGraphicFramePr>
            <a:graphicFrameLocks noGrp="1"/>
          </p:cNvGraphicFramePr>
          <p:nvPr>
            <p:extLst>
              <p:ext uri="{D42A27DB-BD31-4B8C-83A1-F6EECF244321}">
                <p14:modId xmlns:p14="http://schemas.microsoft.com/office/powerpoint/2010/main" val="3034650275"/>
              </p:ext>
            </p:extLst>
          </p:nvPr>
        </p:nvGraphicFramePr>
        <p:xfrm>
          <a:off x="4018735" y="2415325"/>
          <a:ext cx="8001689" cy="4297680"/>
        </p:xfrm>
        <a:graphic>
          <a:graphicData uri="http://schemas.openxmlformats.org/drawingml/2006/table">
            <a:tbl>
              <a:tblPr firstRow="1" bandRow="1">
                <a:tableStyleId>{5C22544A-7EE6-4342-B048-85BDC9FD1C3A}</a:tableStyleId>
              </a:tblPr>
              <a:tblGrid>
                <a:gridCol w="1977232">
                  <a:extLst>
                    <a:ext uri="{9D8B030D-6E8A-4147-A177-3AD203B41FA5}">
                      <a16:colId xmlns:a16="http://schemas.microsoft.com/office/drawing/2014/main" val="1435481188"/>
                    </a:ext>
                  </a:extLst>
                </a:gridCol>
                <a:gridCol w="6024457">
                  <a:extLst>
                    <a:ext uri="{9D8B030D-6E8A-4147-A177-3AD203B41FA5}">
                      <a16:colId xmlns:a16="http://schemas.microsoft.com/office/drawing/2014/main" val="1134608952"/>
                    </a:ext>
                  </a:extLst>
                </a:gridCol>
              </a:tblGrid>
              <a:tr h="524179">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Fournisseur de services</a:t>
                      </a:r>
                      <a:endParaRPr lang="en-US" sz="16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solidFill>
                      <a:schemeClr val="accent1">
                        <a:lumMod val="20000"/>
                        <a:lumOff val="80000"/>
                      </a:schemeClr>
                    </a:solidFill>
                  </a:tcPr>
                </a:tc>
                <a:tc>
                  <a:txBody>
                    <a:bodyPr/>
                    <a:lstStyle/>
                    <a:p>
                      <a:r>
                        <a:rPr lang="fr-FR" sz="14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IMSEAR est une archive d'une sélection de publications en sciences de la santé dans la Région OMS de l'Asie du Sud-Est.</a:t>
                      </a:r>
                      <a:endParaRPr lang="en-US" sz="14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solidFill>
                      <a:schemeClr val="bg1"/>
                    </a:solidFill>
                  </a:tcPr>
                </a:tc>
                <a:extLst>
                  <a:ext uri="{0D108BD9-81ED-4DB2-BD59-A6C34878D82A}">
                    <a16:rowId xmlns:a16="http://schemas.microsoft.com/office/drawing/2014/main" val="3160228324"/>
                  </a:ext>
                </a:extLst>
              </a:tr>
              <a:tr h="469249">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Type de service</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fr-FR" sz="14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Fournir aux utilisateurs du monde entier un accès en ligne aux publications des sciences sanitaires et biomédicales.</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bg1"/>
                    </a:solidFill>
                  </a:tcPr>
                </a:tc>
                <a:extLst>
                  <a:ext uri="{0D108BD9-81ED-4DB2-BD59-A6C34878D82A}">
                    <a16:rowId xmlns:a16="http://schemas.microsoft.com/office/drawing/2014/main" val="1787141223"/>
                  </a:ext>
                </a:extLst>
              </a:tr>
              <a:tr h="475735">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Source d'information </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fr-FR" sz="14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Les documents comprennent des revues scientifiques officielles sur la santé, des rapports et des documents sur la santé.</a:t>
                      </a:r>
                      <a:endParaRPr lang="en-US" sz="14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solidFill>
                      <a:schemeClr val="bg1"/>
                    </a:solidFill>
                  </a:tcPr>
                </a:tc>
                <a:extLst>
                  <a:ext uri="{0D108BD9-81ED-4DB2-BD59-A6C34878D82A}">
                    <a16:rowId xmlns:a16="http://schemas.microsoft.com/office/drawing/2014/main" val="1615332189"/>
                  </a:ext>
                </a:extLst>
              </a:tr>
              <a:tr h="690664">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Type de documents </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pPr algn="l"/>
                      <a:r>
                        <a:rPr lang="fr-FR" sz="14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Les métadonnées de chaque article, les documents originaux en texte intégral ou les liens vers les documents originaux sont fournis lorsqu'ils sont disponibles, dans le cadre de l'Initiative pour des archives ouvertes (OAI).</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bg1"/>
                    </a:solidFill>
                  </a:tcPr>
                </a:tc>
                <a:extLst>
                  <a:ext uri="{0D108BD9-81ED-4DB2-BD59-A6C34878D82A}">
                    <a16:rowId xmlns:a16="http://schemas.microsoft.com/office/drawing/2014/main" val="3459376941"/>
                  </a:ext>
                </a:extLst>
              </a:tr>
              <a:tr h="0">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Texte intégral </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en-US" dirty="0" err="1">
                          <a:latin typeface="Open Sans" panose="020B0606030504020204" pitchFamily="34" charset="0"/>
                          <a:ea typeface="Open Sans" panose="020B0606030504020204" pitchFamily="34" charset="0"/>
                          <a:cs typeface="Open Sans" panose="020B0606030504020204" pitchFamily="34" charset="0"/>
                        </a:rPr>
                        <a:t>Oui</a:t>
                      </a:r>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 </a:t>
                      </a:r>
                      <a:endParaRPr lang="en-US" i="1" dirty="0">
                        <a:effectLst/>
                        <a:latin typeface="Open Sans" panose="020B0606030504020204" pitchFamily="34" charset="0"/>
                        <a:ea typeface="Open Sans" panose="020B0606030504020204" pitchFamily="34" charset="0"/>
                        <a:cs typeface="Open Sans" panose="020B0606030504020204" pitchFamily="34" charset="0"/>
                      </a:endParaRPr>
                    </a:p>
                  </a:txBody>
                  <a:tcPr>
                    <a:solidFill>
                      <a:schemeClr val="bg1"/>
                    </a:solidFill>
                  </a:tcPr>
                </a:tc>
                <a:extLst>
                  <a:ext uri="{0D108BD9-81ED-4DB2-BD59-A6C34878D82A}">
                    <a16:rowId xmlns:a16="http://schemas.microsoft.com/office/drawing/2014/main" val="3425962767"/>
                  </a:ext>
                </a:extLst>
              </a:tr>
              <a:tr h="477782">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Couverture du sujet </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4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Revues de sciences de la santé, rapports et documents sur la santé</a:t>
                      </a:r>
                      <a:r>
                        <a:rPr lang="en-US" dirty="0">
                          <a:latin typeface="Open Sans" panose="020B0606030504020204" pitchFamily="34" charset="0"/>
                          <a:ea typeface="Open Sans" panose="020B0606030504020204" pitchFamily="34" charset="0"/>
                          <a:cs typeface="Open Sans" panose="020B0606030504020204" pitchFamily="34" charset="0"/>
                        </a:rPr>
                        <a:t>.</a:t>
                      </a:r>
                      <a:endParaRPr lang="en-US" dirty="0"/>
                    </a:p>
                  </a:txBody>
                  <a:tcPr>
                    <a:solidFill>
                      <a:schemeClr val="bg1"/>
                    </a:solidFill>
                  </a:tcPr>
                </a:tc>
                <a:extLst>
                  <a:ext uri="{0D108BD9-81ED-4DB2-BD59-A6C34878D82A}">
                    <a16:rowId xmlns:a16="http://schemas.microsoft.com/office/drawing/2014/main" val="2674926186"/>
                  </a:ext>
                </a:extLst>
              </a:tr>
              <a:tr h="379959">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Données qualitatives</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fr-FR" sz="14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Plus de 208 000 références bibliographiques provenant de plus de 49 revues scientifiques.</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bg1"/>
                    </a:solidFill>
                  </a:tcPr>
                </a:tc>
                <a:extLst>
                  <a:ext uri="{0D108BD9-81ED-4DB2-BD59-A6C34878D82A}">
                    <a16:rowId xmlns:a16="http://schemas.microsoft.com/office/drawing/2014/main" val="2148264610"/>
                  </a:ext>
                </a:extLst>
              </a:tr>
            </a:tbl>
          </a:graphicData>
        </a:graphic>
      </p:graphicFrame>
      <p:pic>
        <p:nvPicPr>
          <p:cNvPr id="9" name="Picture 8">
            <a:extLst>
              <a:ext uri="{FF2B5EF4-FFF2-40B4-BE49-F238E27FC236}">
                <a16:creationId xmlns:a16="http://schemas.microsoft.com/office/drawing/2014/main" id="{F73930CB-AD20-4959-879A-23697611E359}"/>
              </a:ext>
            </a:extLst>
          </p:cNvPr>
          <p:cNvPicPr>
            <a:picLocks noChangeAspect="1"/>
          </p:cNvPicPr>
          <p:nvPr/>
        </p:nvPicPr>
        <p:blipFill>
          <a:blip r:embed="rId2"/>
          <a:stretch>
            <a:fillRect/>
          </a:stretch>
        </p:blipFill>
        <p:spPr>
          <a:xfrm>
            <a:off x="584462" y="1646000"/>
            <a:ext cx="7309125" cy="670982"/>
          </a:xfrm>
          <a:prstGeom prst="rect">
            <a:avLst/>
          </a:prstGeom>
        </p:spPr>
      </p:pic>
      <p:sp>
        <p:nvSpPr>
          <p:cNvPr id="11" name="TextBox 10">
            <a:extLst>
              <a:ext uri="{FF2B5EF4-FFF2-40B4-BE49-F238E27FC236}">
                <a16:creationId xmlns:a16="http://schemas.microsoft.com/office/drawing/2014/main" id="{96AFA9FD-4920-4851-B436-2C4A6EA71FF2}"/>
              </a:ext>
            </a:extLst>
          </p:cNvPr>
          <p:cNvSpPr txBox="1"/>
          <p:nvPr/>
        </p:nvSpPr>
        <p:spPr>
          <a:xfrm>
            <a:off x="0" y="1609095"/>
            <a:ext cx="12020424" cy="791692"/>
          </a:xfrm>
          <a:prstGeom prst="rect">
            <a:avLst/>
          </a:prstGeom>
          <a:noFill/>
        </p:spPr>
        <p:txBody>
          <a:bodyPr wrap="square">
            <a:spAutoFit/>
          </a:bodyPr>
          <a:lstStyle/>
          <a:p>
            <a:pPr lvl="0">
              <a:lnSpc>
                <a:spcPct val="150000"/>
              </a:lnSpc>
              <a:buSzPts val="2000"/>
              <a:defRPr/>
            </a:pPr>
            <a:r>
              <a:rPr lang="fr-FR" sz="1600" dirty="0">
                <a:latin typeface="Open Sans"/>
                <a:ea typeface="Open Sans"/>
                <a:cs typeface="Open Sans"/>
                <a:sym typeface="Open Sans"/>
              </a:rPr>
              <a:t>Voir la liste des bases de données du portail Research4Life/Global Index </a:t>
            </a:r>
            <a:r>
              <a:rPr lang="fr-FR" sz="1600" dirty="0" err="1">
                <a:latin typeface="Open Sans"/>
                <a:ea typeface="Open Sans"/>
                <a:cs typeface="Open Sans"/>
                <a:sym typeface="Open Sans"/>
              </a:rPr>
              <a:t>Medicus</a:t>
            </a:r>
            <a:r>
              <a:rPr lang="fr-FR" sz="1600" dirty="0">
                <a:latin typeface="Open Sans"/>
                <a:ea typeface="Open Sans"/>
                <a:cs typeface="Open Sans"/>
                <a:sym typeface="Open Sans"/>
              </a:rPr>
              <a:t> (GIM).peut également être consulté directement. Peut également être consulté directement  </a:t>
            </a:r>
            <a:r>
              <a:rPr kumimoji="0" lang="en-US" sz="1600" b="0" i="0" u="sng" strike="noStrike" kern="1200" cap="none" spc="0" normalizeH="0" baseline="0" noProof="0" dirty="0">
                <a:ln>
                  <a:noFill/>
                </a:ln>
                <a:solidFill>
                  <a:srgbClr val="0000FF"/>
                </a:solidFill>
                <a:effectLst/>
                <a:uLnTx/>
                <a:uFillTx/>
                <a:latin typeface="Open Sans"/>
                <a:ea typeface="Open Sans"/>
                <a:cs typeface="Open Sans"/>
                <a:sym typeface="Arial"/>
              </a:rPr>
              <a:t>https://www.globalindexmedicus.net/biblioteca/imsear/</a:t>
            </a:r>
            <a:endParaRPr kumimoji="0" lang="en-US" sz="14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pic>
        <p:nvPicPr>
          <p:cNvPr id="5" name="Picture 4">
            <a:extLst>
              <a:ext uri="{FF2B5EF4-FFF2-40B4-BE49-F238E27FC236}">
                <a16:creationId xmlns:a16="http://schemas.microsoft.com/office/drawing/2014/main" id="{F0F74F76-6713-4ABB-8DA2-5DBF0B7DEF8D}"/>
              </a:ext>
            </a:extLst>
          </p:cNvPr>
          <p:cNvPicPr>
            <a:picLocks noChangeAspect="1"/>
          </p:cNvPicPr>
          <p:nvPr/>
        </p:nvPicPr>
        <p:blipFill>
          <a:blip r:embed="rId3"/>
          <a:stretch>
            <a:fillRect/>
          </a:stretch>
        </p:blipFill>
        <p:spPr>
          <a:xfrm>
            <a:off x="171576" y="2595901"/>
            <a:ext cx="3586628" cy="3364202"/>
          </a:xfrm>
          <a:prstGeom prst="rect">
            <a:avLst/>
          </a:prstGeom>
        </p:spPr>
      </p:pic>
    </p:spTree>
    <p:extLst>
      <p:ext uri="{BB962C8B-B14F-4D97-AF65-F5344CB8AC3E}">
        <p14:creationId xmlns:p14="http://schemas.microsoft.com/office/powerpoint/2010/main" val="1850059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8ABF1-CE86-4AEB-8B27-01CB2EF0BB61}"/>
              </a:ext>
            </a:extLst>
          </p:cNvPr>
          <p:cNvSpPr>
            <a:spLocks noGrp="1"/>
          </p:cNvSpPr>
          <p:nvPr>
            <p:ph type="title"/>
          </p:nvPr>
        </p:nvSpPr>
        <p:spPr>
          <a:xfrm>
            <a:off x="0" y="216816"/>
            <a:ext cx="9613800" cy="1242896"/>
          </a:xfrm>
        </p:spPr>
        <p:txBody>
          <a:bodyPr/>
          <a:lstStyle/>
          <a:p>
            <a:r>
              <a:rPr lang="en-US" sz="3200" dirty="0">
                <a:solidFill>
                  <a:srgbClr val="586F7C"/>
                </a:solidFill>
                <a:latin typeface="Open Sans"/>
                <a:ea typeface="Open Sans"/>
                <a:cs typeface="Open Sans"/>
              </a:rPr>
              <a:t>Latin America and the Caribbean </a:t>
            </a:r>
            <a:br>
              <a:rPr lang="en-US" sz="3200" dirty="0">
                <a:solidFill>
                  <a:srgbClr val="586F7C"/>
                </a:solidFill>
                <a:latin typeface="Open Sans"/>
                <a:ea typeface="Open Sans"/>
                <a:cs typeface="Open Sans"/>
              </a:rPr>
            </a:br>
            <a:r>
              <a:rPr lang="en-US" sz="3200" dirty="0">
                <a:solidFill>
                  <a:srgbClr val="586F7C"/>
                </a:solidFill>
                <a:latin typeface="Open Sans"/>
                <a:ea typeface="Open Sans"/>
                <a:cs typeface="Open Sans"/>
              </a:rPr>
              <a:t>Literature on Health Sciences (LILACS)</a:t>
            </a:r>
            <a:endParaRPr lang="en-US" sz="3200" dirty="0"/>
          </a:p>
        </p:txBody>
      </p:sp>
      <p:graphicFrame>
        <p:nvGraphicFramePr>
          <p:cNvPr id="8" name="Table 8">
            <a:extLst>
              <a:ext uri="{FF2B5EF4-FFF2-40B4-BE49-F238E27FC236}">
                <a16:creationId xmlns:a16="http://schemas.microsoft.com/office/drawing/2014/main" id="{FB749B99-8935-4FF3-A488-20F5E4547F80}"/>
              </a:ext>
            </a:extLst>
          </p:cNvPr>
          <p:cNvGraphicFramePr>
            <a:graphicFrameLocks noGrp="1"/>
          </p:cNvGraphicFramePr>
          <p:nvPr>
            <p:extLst>
              <p:ext uri="{D42A27DB-BD31-4B8C-83A1-F6EECF244321}">
                <p14:modId xmlns:p14="http://schemas.microsoft.com/office/powerpoint/2010/main" val="1791637116"/>
              </p:ext>
            </p:extLst>
          </p:nvPr>
        </p:nvGraphicFramePr>
        <p:xfrm>
          <a:off x="4018735" y="2415325"/>
          <a:ext cx="8001689" cy="4365916"/>
        </p:xfrm>
        <a:graphic>
          <a:graphicData uri="http://schemas.openxmlformats.org/drawingml/2006/table">
            <a:tbl>
              <a:tblPr firstRow="1" bandRow="1">
                <a:tableStyleId>{5C22544A-7EE6-4342-B048-85BDC9FD1C3A}</a:tableStyleId>
              </a:tblPr>
              <a:tblGrid>
                <a:gridCol w="1977232">
                  <a:extLst>
                    <a:ext uri="{9D8B030D-6E8A-4147-A177-3AD203B41FA5}">
                      <a16:colId xmlns:a16="http://schemas.microsoft.com/office/drawing/2014/main" val="1435481188"/>
                    </a:ext>
                  </a:extLst>
                </a:gridCol>
                <a:gridCol w="6024457">
                  <a:extLst>
                    <a:ext uri="{9D8B030D-6E8A-4147-A177-3AD203B41FA5}">
                      <a16:colId xmlns:a16="http://schemas.microsoft.com/office/drawing/2014/main" val="1134608952"/>
                    </a:ext>
                  </a:extLst>
                </a:gridCol>
              </a:tblGrid>
              <a:tr h="524179">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Fournisseur de services</a:t>
                      </a:r>
                      <a:endParaRPr lang="en-US" sz="16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solidFill>
                      <a:schemeClr val="accent1">
                        <a:lumMod val="20000"/>
                        <a:lumOff val="80000"/>
                      </a:schemeClr>
                    </a:solidFill>
                  </a:tcPr>
                </a:tc>
                <a:tc>
                  <a:txBody>
                    <a:bodyPr/>
                    <a:lstStyle/>
                    <a:p>
                      <a:r>
                        <a:rPr lang="en-US" sz="14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LILACS is coordinated by the Pan-American Health Organization through BIREME.</a:t>
                      </a:r>
                    </a:p>
                  </a:txBody>
                  <a:tcPr>
                    <a:solidFill>
                      <a:schemeClr val="bg1"/>
                    </a:solidFill>
                  </a:tcPr>
                </a:tc>
                <a:extLst>
                  <a:ext uri="{0D108BD9-81ED-4DB2-BD59-A6C34878D82A}">
                    <a16:rowId xmlns:a16="http://schemas.microsoft.com/office/drawing/2014/main" val="3160228324"/>
                  </a:ext>
                </a:extLst>
              </a:tr>
              <a:tr h="469249">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Type de service</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en-US" dirty="0">
                          <a:latin typeface="Open Sans" panose="020B0606030504020204" pitchFamily="34" charset="0"/>
                          <a:ea typeface="Open Sans" panose="020B0606030504020204" pitchFamily="34" charset="0"/>
                          <a:cs typeface="Open Sans" panose="020B0606030504020204" pitchFamily="34" charset="0"/>
                        </a:rPr>
                        <a:t>Scientific and technical literature of Latin America and the Caribbean, contributing to increase visibility, access and quality of health information in the Region.</a:t>
                      </a:r>
                    </a:p>
                  </a:txBody>
                  <a:tcPr>
                    <a:solidFill>
                      <a:schemeClr val="bg1"/>
                    </a:solidFill>
                  </a:tcPr>
                </a:tc>
                <a:extLst>
                  <a:ext uri="{0D108BD9-81ED-4DB2-BD59-A6C34878D82A}">
                    <a16:rowId xmlns:a16="http://schemas.microsoft.com/office/drawing/2014/main" val="1787141223"/>
                  </a:ext>
                </a:extLst>
              </a:tr>
              <a:tr h="650882">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Source d'information </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en-US" sz="14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Materials include formally published health science journals, health reports and documents.</a:t>
                      </a:r>
                    </a:p>
                  </a:txBody>
                  <a:tcPr>
                    <a:solidFill>
                      <a:schemeClr val="bg1"/>
                    </a:solidFill>
                  </a:tcPr>
                </a:tc>
                <a:extLst>
                  <a:ext uri="{0D108BD9-81ED-4DB2-BD59-A6C34878D82A}">
                    <a16:rowId xmlns:a16="http://schemas.microsoft.com/office/drawing/2014/main" val="1615332189"/>
                  </a:ext>
                </a:extLst>
              </a:tr>
              <a:tr h="528069">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Type de documents </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pPr algn="l"/>
                      <a:r>
                        <a:rPr lang="en-US" dirty="0">
                          <a:latin typeface="Open Sans" panose="020B0606030504020204" pitchFamily="34" charset="0"/>
                          <a:ea typeface="Open Sans" panose="020B0606030504020204" pitchFamily="34" charset="0"/>
                          <a:cs typeface="Open Sans" panose="020B0606030504020204" pitchFamily="34" charset="0"/>
                        </a:rPr>
                        <a:t>Scientific and technical literature of Latin America and the Caribbean.</a:t>
                      </a:r>
                    </a:p>
                  </a:txBody>
                  <a:tcPr>
                    <a:solidFill>
                      <a:schemeClr val="bg1"/>
                    </a:solidFill>
                  </a:tcPr>
                </a:tc>
                <a:extLst>
                  <a:ext uri="{0D108BD9-81ED-4DB2-BD59-A6C34878D82A}">
                    <a16:rowId xmlns:a16="http://schemas.microsoft.com/office/drawing/2014/main" val="3459376941"/>
                  </a:ext>
                </a:extLst>
              </a:tr>
              <a:tr h="667034">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Texte intégral </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en-US" dirty="0">
                          <a:latin typeface="Open Sans" panose="020B0606030504020204" pitchFamily="34" charset="0"/>
                          <a:ea typeface="Open Sans" panose="020B0606030504020204" pitchFamily="34" charset="0"/>
                          <a:cs typeface="Open Sans" panose="020B0606030504020204" pitchFamily="34" charset="0"/>
                        </a:rPr>
                        <a:t>More than 50% have access to the full text. </a:t>
                      </a:r>
                      <a:endParaRPr lang="en-US" i="1" dirty="0">
                        <a:effectLst/>
                        <a:latin typeface="Open Sans" panose="020B0606030504020204" pitchFamily="34" charset="0"/>
                        <a:ea typeface="Open Sans" panose="020B0606030504020204" pitchFamily="34" charset="0"/>
                        <a:cs typeface="Open Sans" panose="020B0606030504020204" pitchFamily="34" charset="0"/>
                      </a:endParaRPr>
                    </a:p>
                  </a:txBody>
                  <a:tcPr>
                    <a:solidFill>
                      <a:schemeClr val="bg1"/>
                    </a:solidFill>
                  </a:tcPr>
                </a:tc>
                <a:extLst>
                  <a:ext uri="{0D108BD9-81ED-4DB2-BD59-A6C34878D82A}">
                    <a16:rowId xmlns:a16="http://schemas.microsoft.com/office/drawing/2014/main" val="3425962767"/>
                  </a:ext>
                </a:extLst>
              </a:tr>
              <a:tr h="477782">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Couverture du sujet </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Open Sans" panose="020B0606030504020204" pitchFamily="34" charset="0"/>
                          <a:ea typeface="Open Sans" panose="020B0606030504020204" pitchFamily="34" charset="0"/>
                          <a:cs typeface="Open Sans" panose="020B0606030504020204" pitchFamily="34" charset="0"/>
                        </a:rPr>
                        <a:t> Health Sciences Information.</a:t>
                      </a:r>
                      <a:endParaRPr lang="en-US" dirty="0"/>
                    </a:p>
                  </a:txBody>
                  <a:tcPr>
                    <a:solidFill>
                      <a:schemeClr val="bg1"/>
                    </a:solidFill>
                  </a:tcPr>
                </a:tc>
                <a:extLst>
                  <a:ext uri="{0D108BD9-81ED-4DB2-BD59-A6C34878D82A}">
                    <a16:rowId xmlns:a16="http://schemas.microsoft.com/office/drawing/2014/main" val="2674926186"/>
                  </a:ext>
                </a:extLst>
              </a:tr>
              <a:tr h="379959">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Données qualitatives</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en-US" dirty="0">
                          <a:latin typeface="Open Sans" panose="020B0606030504020204" pitchFamily="34" charset="0"/>
                          <a:ea typeface="Open Sans" panose="020B0606030504020204" pitchFamily="34" charset="0"/>
                          <a:cs typeface="Open Sans" panose="020B0606030504020204" pitchFamily="34" charset="0"/>
                        </a:rPr>
                        <a:t>More than 998.000 bibliographic reference from more than 800 Scientific Journals</a:t>
                      </a:r>
                    </a:p>
                  </a:txBody>
                  <a:tcPr>
                    <a:solidFill>
                      <a:schemeClr val="bg1"/>
                    </a:solidFill>
                  </a:tcPr>
                </a:tc>
                <a:extLst>
                  <a:ext uri="{0D108BD9-81ED-4DB2-BD59-A6C34878D82A}">
                    <a16:rowId xmlns:a16="http://schemas.microsoft.com/office/drawing/2014/main" val="2148264610"/>
                  </a:ext>
                </a:extLst>
              </a:tr>
            </a:tbl>
          </a:graphicData>
        </a:graphic>
      </p:graphicFrame>
      <p:pic>
        <p:nvPicPr>
          <p:cNvPr id="9" name="Picture 8">
            <a:extLst>
              <a:ext uri="{FF2B5EF4-FFF2-40B4-BE49-F238E27FC236}">
                <a16:creationId xmlns:a16="http://schemas.microsoft.com/office/drawing/2014/main" id="{F73930CB-AD20-4959-879A-23697611E359}"/>
              </a:ext>
            </a:extLst>
          </p:cNvPr>
          <p:cNvPicPr>
            <a:picLocks noChangeAspect="1"/>
          </p:cNvPicPr>
          <p:nvPr/>
        </p:nvPicPr>
        <p:blipFill>
          <a:blip r:embed="rId2"/>
          <a:stretch>
            <a:fillRect/>
          </a:stretch>
        </p:blipFill>
        <p:spPr>
          <a:xfrm>
            <a:off x="584462" y="1646000"/>
            <a:ext cx="7309125" cy="670982"/>
          </a:xfrm>
          <a:prstGeom prst="rect">
            <a:avLst/>
          </a:prstGeom>
        </p:spPr>
      </p:pic>
      <p:sp>
        <p:nvSpPr>
          <p:cNvPr id="11" name="TextBox 10">
            <a:extLst>
              <a:ext uri="{FF2B5EF4-FFF2-40B4-BE49-F238E27FC236}">
                <a16:creationId xmlns:a16="http://schemas.microsoft.com/office/drawing/2014/main" id="{96AFA9FD-4920-4851-B436-2C4A6EA71FF2}"/>
              </a:ext>
            </a:extLst>
          </p:cNvPr>
          <p:cNvSpPr txBox="1"/>
          <p:nvPr/>
        </p:nvSpPr>
        <p:spPr>
          <a:xfrm>
            <a:off x="700138" y="1609095"/>
            <a:ext cx="10047810" cy="70788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Pts val="2000"/>
              <a:buFont typeface="Arial"/>
              <a:buNone/>
              <a:tabLst/>
              <a:defRPr/>
            </a:pPr>
            <a:r>
              <a:rPr kumimoji="0" lang="en-US" sz="1600" b="0" i="0" u="none" strike="noStrike" kern="0" cap="none" spc="0" normalizeH="0" baseline="0" noProof="0" dirty="0">
                <a:ln>
                  <a:noFill/>
                </a:ln>
                <a:solidFill>
                  <a:srgbClr val="000000"/>
                </a:solidFill>
                <a:effectLst/>
                <a:uLnTx/>
                <a:uFillTx/>
                <a:latin typeface="Open Sans"/>
                <a:ea typeface="Open Sans"/>
                <a:cs typeface="Open Sans"/>
                <a:sym typeface="Open Sans"/>
              </a:rPr>
              <a:t>See Research4Life Portal Databases list/Global Index Medicus (GIM)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Open Sans"/>
                <a:ea typeface="Open Sans"/>
                <a:cs typeface="Open Sans"/>
                <a:sym typeface="Open Sans"/>
              </a:rPr>
              <a:t>can also be accessed </a:t>
            </a:r>
            <a:r>
              <a:rPr kumimoji="0" lang="en-US" sz="1600" b="0" i="0" u="none" strike="noStrike" kern="0" cap="none" spc="0" normalizeH="0" baseline="0" noProof="0" dirty="0">
                <a:ln>
                  <a:noFill/>
                </a:ln>
                <a:solidFill>
                  <a:srgbClr val="000000"/>
                </a:solidFill>
                <a:effectLst/>
                <a:uLnTx/>
                <a:uFillTx/>
                <a:latin typeface="Open Sans"/>
                <a:ea typeface="Open Sans"/>
                <a:cs typeface="Open Sans"/>
                <a:sym typeface="Open Sans"/>
                <a:hlinkClick r:id="rId3"/>
              </a:rPr>
              <a:t>https://www.globalindexmedicus.net/biblioteca/lilacs/</a:t>
            </a:r>
            <a:r>
              <a:rPr kumimoji="0" lang="en-US" sz="1600" b="0" i="0" u="none" strike="noStrike" kern="0" cap="none" spc="0" normalizeH="0" baseline="0" noProof="0" dirty="0">
                <a:ln>
                  <a:noFill/>
                </a:ln>
                <a:solidFill>
                  <a:srgbClr val="000000"/>
                </a:solidFill>
                <a:effectLst/>
                <a:uLnTx/>
                <a:uFillTx/>
                <a:latin typeface="Open Sans"/>
                <a:ea typeface="Open Sans"/>
                <a:cs typeface="Open Sans"/>
                <a:sym typeface="Open Sans"/>
              </a:rPr>
              <a:t> </a:t>
            </a:r>
            <a:endParaRPr kumimoji="0" lang="en-US" sz="14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pic>
        <p:nvPicPr>
          <p:cNvPr id="4" name="Picture 3">
            <a:extLst>
              <a:ext uri="{FF2B5EF4-FFF2-40B4-BE49-F238E27FC236}">
                <a16:creationId xmlns:a16="http://schemas.microsoft.com/office/drawing/2014/main" id="{6E1997AB-0F3D-41B8-B161-D2C8C25C4F7D}"/>
              </a:ext>
            </a:extLst>
          </p:cNvPr>
          <p:cNvPicPr>
            <a:picLocks noChangeAspect="1"/>
          </p:cNvPicPr>
          <p:nvPr/>
        </p:nvPicPr>
        <p:blipFill>
          <a:blip r:embed="rId4"/>
          <a:stretch>
            <a:fillRect/>
          </a:stretch>
        </p:blipFill>
        <p:spPr>
          <a:xfrm>
            <a:off x="171576" y="2744897"/>
            <a:ext cx="3657143" cy="3428571"/>
          </a:xfrm>
          <a:prstGeom prst="rect">
            <a:avLst/>
          </a:prstGeom>
        </p:spPr>
      </p:pic>
    </p:spTree>
    <p:extLst>
      <p:ext uri="{BB962C8B-B14F-4D97-AF65-F5344CB8AC3E}">
        <p14:creationId xmlns:p14="http://schemas.microsoft.com/office/powerpoint/2010/main" val="28638091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8ABF1-CE86-4AEB-8B27-01CB2EF0BB61}"/>
              </a:ext>
            </a:extLst>
          </p:cNvPr>
          <p:cNvSpPr>
            <a:spLocks noGrp="1"/>
          </p:cNvSpPr>
          <p:nvPr>
            <p:ph type="title"/>
          </p:nvPr>
        </p:nvSpPr>
        <p:spPr>
          <a:xfrm>
            <a:off x="0" y="216816"/>
            <a:ext cx="9613800" cy="1242896"/>
          </a:xfrm>
        </p:spPr>
        <p:txBody>
          <a:bodyPr/>
          <a:lstStyle/>
          <a:p>
            <a:r>
              <a:rPr lang="en-US" sz="3200" dirty="0">
                <a:solidFill>
                  <a:srgbClr val="586F7C"/>
                </a:solidFill>
                <a:latin typeface="Open Sans"/>
                <a:ea typeface="Open Sans"/>
                <a:cs typeface="Open Sans"/>
              </a:rPr>
              <a:t>Western Pacific Region Index Medicus </a:t>
            </a:r>
            <a:br>
              <a:rPr lang="en-US" sz="3200" dirty="0">
                <a:solidFill>
                  <a:srgbClr val="586F7C"/>
                </a:solidFill>
                <a:latin typeface="Open Sans"/>
                <a:ea typeface="Open Sans"/>
                <a:cs typeface="Open Sans"/>
              </a:rPr>
            </a:br>
            <a:r>
              <a:rPr lang="en-US" sz="3200" dirty="0">
                <a:solidFill>
                  <a:srgbClr val="586F7C"/>
                </a:solidFill>
                <a:latin typeface="Open Sans"/>
                <a:ea typeface="Open Sans"/>
                <a:cs typeface="Open Sans"/>
              </a:rPr>
              <a:t>(WPRO)</a:t>
            </a:r>
            <a:endParaRPr lang="en-US" sz="3200" dirty="0"/>
          </a:p>
        </p:txBody>
      </p:sp>
      <p:graphicFrame>
        <p:nvGraphicFramePr>
          <p:cNvPr id="8" name="Table 8">
            <a:extLst>
              <a:ext uri="{FF2B5EF4-FFF2-40B4-BE49-F238E27FC236}">
                <a16:creationId xmlns:a16="http://schemas.microsoft.com/office/drawing/2014/main" id="{FB749B99-8935-4FF3-A488-20F5E4547F80}"/>
              </a:ext>
            </a:extLst>
          </p:cNvPr>
          <p:cNvGraphicFramePr>
            <a:graphicFrameLocks noGrp="1"/>
          </p:cNvGraphicFramePr>
          <p:nvPr>
            <p:extLst>
              <p:ext uri="{D42A27DB-BD31-4B8C-83A1-F6EECF244321}">
                <p14:modId xmlns:p14="http://schemas.microsoft.com/office/powerpoint/2010/main" val="3459985063"/>
              </p:ext>
            </p:extLst>
          </p:nvPr>
        </p:nvGraphicFramePr>
        <p:xfrm>
          <a:off x="4083627" y="2415325"/>
          <a:ext cx="8007854" cy="4346630"/>
        </p:xfrm>
        <a:graphic>
          <a:graphicData uri="http://schemas.openxmlformats.org/drawingml/2006/table">
            <a:tbl>
              <a:tblPr firstRow="1" bandRow="1">
                <a:tableStyleId>{5C22544A-7EE6-4342-B048-85BDC9FD1C3A}</a:tableStyleId>
              </a:tblPr>
              <a:tblGrid>
                <a:gridCol w="2445880">
                  <a:extLst>
                    <a:ext uri="{9D8B030D-6E8A-4147-A177-3AD203B41FA5}">
                      <a16:colId xmlns:a16="http://schemas.microsoft.com/office/drawing/2014/main" val="1435481188"/>
                    </a:ext>
                  </a:extLst>
                </a:gridCol>
                <a:gridCol w="5561974">
                  <a:extLst>
                    <a:ext uri="{9D8B030D-6E8A-4147-A177-3AD203B41FA5}">
                      <a16:colId xmlns:a16="http://schemas.microsoft.com/office/drawing/2014/main" val="1134608952"/>
                    </a:ext>
                  </a:extLst>
                </a:gridCol>
              </a:tblGrid>
              <a:tr h="730704">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Fournisseur de services</a:t>
                      </a:r>
                      <a:endParaRPr lang="en-US" sz="16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solidFill>
                      <a:schemeClr val="accent1">
                        <a:lumMod val="20000"/>
                        <a:lumOff val="80000"/>
                      </a:schemeClr>
                    </a:solidFill>
                  </a:tcPr>
                </a:tc>
                <a:tc>
                  <a:txBody>
                    <a:bodyPr/>
                    <a:lstStyle/>
                    <a:p>
                      <a:r>
                        <a:rPr lang="fr-FR" sz="16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(WPRIM) est l'index bibliographique régional des revues médicales et sanitaires publiées par les États membres de la Région du Pacifique occidental.</a:t>
                      </a:r>
                    </a:p>
                  </a:txBody>
                  <a:tcPr>
                    <a:solidFill>
                      <a:schemeClr val="bg1"/>
                    </a:solidFill>
                  </a:tcPr>
                </a:tc>
                <a:extLst>
                  <a:ext uri="{0D108BD9-81ED-4DB2-BD59-A6C34878D82A}">
                    <a16:rowId xmlns:a16="http://schemas.microsoft.com/office/drawing/2014/main" val="3160228324"/>
                  </a:ext>
                </a:extLst>
              </a:tr>
              <a:tr h="730704">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Type de service</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fr-FR" sz="16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Littérature scientifique et technique d'Amérique latine et des Caraïbes, contribuant à accroître la visibilité, l'accès et la qualité de l'information sanitaire dans la Région.</a:t>
                      </a:r>
                    </a:p>
                  </a:txBody>
                  <a:tcPr>
                    <a:solidFill>
                      <a:schemeClr val="bg1"/>
                    </a:solidFill>
                  </a:tcPr>
                </a:tc>
                <a:extLst>
                  <a:ext uri="{0D108BD9-81ED-4DB2-BD59-A6C34878D82A}">
                    <a16:rowId xmlns:a16="http://schemas.microsoft.com/office/drawing/2014/main" val="1787141223"/>
                  </a:ext>
                </a:extLst>
              </a:tr>
              <a:tr h="650156">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Source d'information </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endParaRPr lang="en-US" sz="16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solidFill>
                      <a:schemeClr val="bg1"/>
                    </a:solidFill>
                  </a:tcPr>
                </a:tc>
                <a:extLst>
                  <a:ext uri="{0D108BD9-81ED-4DB2-BD59-A6C34878D82A}">
                    <a16:rowId xmlns:a16="http://schemas.microsoft.com/office/drawing/2014/main" val="1615332189"/>
                  </a:ext>
                </a:extLst>
              </a:tr>
              <a:tr h="527480">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Type de documents </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fr-FR" sz="16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Recherche, publications et revues médicales et de santé </a:t>
                      </a:r>
                    </a:p>
                  </a:txBody>
                  <a:tcPr>
                    <a:solidFill>
                      <a:schemeClr val="bg1"/>
                    </a:solidFill>
                  </a:tcPr>
                </a:tc>
                <a:extLst>
                  <a:ext uri="{0D108BD9-81ED-4DB2-BD59-A6C34878D82A}">
                    <a16:rowId xmlns:a16="http://schemas.microsoft.com/office/drawing/2014/main" val="3459376941"/>
                  </a:ext>
                </a:extLst>
              </a:tr>
              <a:tr h="666290">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Texte intégral </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fr-FR" sz="16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Plus de 60% ont accès au texte intégral.  </a:t>
                      </a:r>
                    </a:p>
                  </a:txBody>
                  <a:tcPr>
                    <a:solidFill>
                      <a:schemeClr val="bg1"/>
                    </a:solidFill>
                  </a:tcPr>
                </a:tc>
                <a:extLst>
                  <a:ext uri="{0D108BD9-81ED-4DB2-BD59-A6C34878D82A}">
                    <a16:rowId xmlns:a16="http://schemas.microsoft.com/office/drawing/2014/main" val="3425962767"/>
                  </a:ext>
                </a:extLst>
              </a:tr>
              <a:tr h="477249">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Couverture du sujet </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latin typeface="Open Sans" panose="020B0606030504020204" pitchFamily="34" charset="0"/>
                          <a:ea typeface="Open Sans" panose="020B0606030504020204" pitchFamily="34" charset="0"/>
                          <a:cs typeface="Open Sans" panose="020B0606030504020204" pitchFamily="34" charset="0"/>
                        </a:rPr>
                        <a:t> </a:t>
                      </a:r>
                      <a:r>
                        <a:rPr lang="fr-FR" sz="16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Information sur les sciences de la santé.</a:t>
                      </a:r>
                      <a:endParaRPr lang="en-US" sz="1600" dirty="0"/>
                    </a:p>
                  </a:txBody>
                  <a:tcPr>
                    <a:solidFill>
                      <a:schemeClr val="bg1"/>
                    </a:solidFill>
                  </a:tcPr>
                </a:tc>
                <a:extLst>
                  <a:ext uri="{0D108BD9-81ED-4DB2-BD59-A6C34878D82A}">
                    <a16:rowId xmlns:a16="http://schemas.microsoft.com/office/drawing/2014/main" val="2674926186"/>
                  </a:ext>
                </a:extLst>
              </a:tr>
              <a:tr h="379535">
                <a:tc>
                  <a:txBody>
                    <a:bodyPr/>
                    <a:lstStyle/>
                    <a:p>
                      <a:r>
                        <a:rPr lang="fr-F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Données qualitatives</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1">
                        <a:lumMod val="20000"/>
                        <a:lumOff val="80000"/>
                      </a:schemeClr>
                    </a:solidFill>
                  </a:tcPr>
                </a:tc>
                <a:tc>
                  <a:txBody>
                    <a:bodyPr/>
                    <a:lstStyle/>
                    <a:p>
                      <a:r>
                        <a:rPr lang="fr-FR" sz="16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Plus de 874.000 références bibliographiques.</a:t>
                      </a:r>
                    </a:p>
                  </a:txBody>
                  <a:tcPr>
                    <a:solidFill>
                      <a:schemeClr val="bg1"/>
                    </a:solidFill>
                  </a:tcPr>
                </a:tc>
                <a:extLst>
                  <a:ext uri="{0D108BD9-81ED-4DB2-BD59-A6C34878D82A}">
                    <a16:rowId xmlns:a16="http://schemas.microsoft.com/office/drawing/2014/main" val="2148264610"/>
                  </a:ext>
                </a:extLst>
              </a:tr>
            </a:tbl>
          </a:graphicData>
        </a:graphic>
      </p:graphicFrame>
      <p:pic>
        <p:nvPicPr>
          <p:cNvPr id="9" name="Picture 8">
            <a:extLst>
              <a:ext uri="{FF2B5EF4-FFF2-40B4-BE49-F238E27FC236}">
                <a16:creationId xmlns:a16="http://schemas.microsoft.com/office/drawing/2014/main" id="{F73930CB-AD20-4959-879A-23697611E359}"/>
              </a:ext>
            </a:extLst>
          </p:cNvPr>
          <p:cNvPicPr>
            <a:picLocks noChangeAspect="1"/>
          </p:cNvPicPr>
          <p:nvPr/>
        </p:nvPicPr>
        <p:blipFill>
          <a:blip r:embed="rId2"/>
          <a:stretch>
            <a:fillRect/>
          </a:stretch>
        </p:blipFill>
        <p:spPr>
          <a:xfrm>
            <a:off x="584462" y="1646000"/>
            <a:ext cx="7309125" cy="670982"/>
          </a:xfrm>
          <a:prstGeom prst="rect">
            <a:avLst/>
          </a:prstGeom>
        </p:spPr>
      </p:pic>
      <p:sp>
        <p:nvSpPr>
          <p:cNvPr id="11" name="TextBox 10">
            <a:extLst>
              <a:ext uri="{FF2B5EF4-FFF2-40B4-BE49-F238E27FC236}">
                <a16:creationId xmlns:a16="http://schemas.microsoft.com/office/drawing/2014/main" id="{96AFA9FD-4920-4851-B436-2C4A6EA71FF2}"/>
              </a:ext>
            </a:extLst>
          </p:cNvPr>
          <p:cNvSpPr txBox="1"/>
          <p:nvPr/>
        </p:nvSpPr>
        <p:spPr>
          <a:xfrm>
            <a:off x="700138" y="1609095"/>
            <a:ext cx="10047810" cy="792525"/>
          </a:xfrm>
          <a:prstGeom prst="rect">
            <a:avLst/>
          </a:prstGeom>
          <a:noFill/>
        </p:spPr>
        <p:txBody>
          <a:bodyPr wrap="square">
            <a:spAutoFit/>
          </a:bodyPr>
          <a:lstStyle/>
          <a:p>
            <a:pPr lvl="0">
              <a:lnSpc>
                <a:spcPct val="150000"/>
              </a:lnSpc>
              <a:buSzPts val="2000"/>
              <a:defRPr/>
            </a:pPr>
            <a:r>
              <a:rPr lang="fr-FR" sz="1600" dirty="0">
                <a:latin typeface="Open Sans"/>
                <a:ea typeface="Open Sans"/>
                <a:cs typeface="Open Sans"/>
                <a:sym typeface="Open Sans"/>
              </a:rPr>
              <a:t>Voir la liste des bases de données du portail Research4Life/Global Index </a:t>
            </a:r>
            <a:r>
              <a:rPr lang="fr-FR" sz="1600" dirty="0" err="1">
                <a:latin typeface="Open Sans"/>
                <a:ea typeface="Open Sans"/>
                <a:cs typeface="Open Sans"/>
                <a:sym typeface="Open Sans"/>
              </a:rPr>
              <a:t>Medicus</a:t>
            </a:r>
            <a:r>
              <a:rPr lang="fr-FR" sz="1600" dirty="0">
                <a:latin typeface="Open Sans"/>
                <a:ea typeface="Open Sans"/>
                <a:cs typeface="Open Sans"/>
                <a:sym typeface="Open Sans"/>
              </a:rPr>
              <a:t> (GIM). </a:t>
            </a:r>
          </a:p>
          <a:p>
            <a:pPr lvl="0">
              <a:lnSpc>
                <a:spcPct val="150000"/>
              </a:lnSpc>
              <a:buSzPts val="2000"/>
              <a:defRPr/>
            </a:pPr>
            <a:r>
              <a:rPr lang="fr-FR" sz="1600" dirty="0">
                <a:latin typeface="Open Sans"/>
                <a:ea typeface="Open Sans"/>
                <a:cs typeface="Open Sans"/>
                <a:sym typeface="Open Sans"/>
              </a:rPr>
              <a:t>Peut également être consulté </a:t>
            </a:r>
            <a:r>
              <a:rPr kumimoji="0" lang="en-US" sz="1600" b="0" i="0" u="none" strike="noStrike" kern="0" cap="none" spc="0" normalizeH="0" baseline="0" noProof="0" dirty="0">
                <a:ln>
                  <a:noFill/>
                </a:ln>
                <a:solidFill>
                  <a:srgbClr val="000000"/>
                </a:solidFill>
                <a:effectLst/>
                <a:uLnTx/>
                <a:uFillTx/>
                <a:latin typeface="Open Sans"/>
                <a:ea typeface="Open Sans"/>
                <a:cs typeface="Open Sans"/>
                <a:sym typeface="Open Sans"/>
                <a:hlinkClick r:id="rId3"/>
              </a:rPr>
              <a:t>https://www.globalindexmedicus.net/biblioteca/wprim/</a:t>
            </a:r>
            <a:r>
              <a:rPr kumimoji="0" lang="en-US" sz="1600" b="0" i="0" u="none" strike="noStrike" kern="0" cap="none" spc="0" normalizeH="0" baseline="0" noProof="0" dirty="0">
                <a:ln>
                  <a:noFill/>
                </a:ln>
                <a:solidFill>
                  <a:srgbClr val="000000"/>
                </a:solidFill>
                <a:effectLst/>
                <a:uLnTx/>
                <a:uFillTx/>
                <a:latin typeface="Open Sans"/>
                <a:ea typeface="Open Sans"/>
                <a:cs typeface="Open Sans"/>
                <a:sym typeface="Open Sans"/>
              </a:rPr>
              <a:t> </a:t>
            </a:r>
            <a:endParaRPr kumimoji="0" lang="en-US" sz="14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pic>
        <p:nvPicPr>
          <p:cNvPr id="5" name="Picture 4">
            <a:extLst>
              <a:ext uri="{FF2B5EF4-FFF2-40B4-BE49-F238E27FC236}">
                <a16:creationId xmlns:a16="http://schemas.microsoft.com/office/drawing/2014/main" id="{5D4DA4DA-A6B5-465F-BF5A-4A9C1BC7DAB9}"/>
              </a:ext>
            </a:extLst>
          </p:cNvPr>
          <p:cNvPicPr>
            <a:picLocks noChangeAspect="1"/>
          </p:cNvPicPr>
          <p:nvPr/>
        </p:nvPicPr>
        <p:blipFill>
          <a:blip r:embed="rId4"/>
          <a:stretch>
            <a:fillRect/>
          </a:stretch>
        </p:blipFill>
        <p:spPr>
          <a:xfrm>
            <a:off x="171576" y="2775377"/>
            <a:ext cx="3647619" cy="3428571"/>
          </a:xfrm>
          <a:prstGeom prst="rect">
            <a:avLst/>
          </a:prstGeom>
        </p:spPr>
      </p:pic>
    </p:spTree>
    <p:extLst>
      <p:ext uri="{BB962C8B-B14F-4D97-AF65-F5344CB8AC3E}">
        <p14:creationId xmlns:p14="http://schemas.microsoft.com/office/powerpoint/2010/main" val="15672117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6"/>
          <p:cNvSpPr txBox="1">
            <a:spLocks noGrp="1"/>
          </p:cNvSpPr>
          <p:nvPr>
            <p:ph type="title"/>
          </p:nvPr>
        </p:nvSpPr>
        <p:spPr>
          <a:xfrm>
            <a:off x="86640" y="441434"/>
            <a:ext cx="7347857" cy="1102552"/>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ts val="2880"/>
              <a:buNone/>
            </a:pPr>
            <a:r>
              <a:rPr lang="en-US" sz="3600" dirty="0">
                <a:solidFill>
                  <a:srgbClr val="586F7C"/>
                </a:solidFill>
                <a:latin typeface="Open Sans"/>
                <a:ea typeface="Open Sans"/>
                <a:cs typeface="Open Sans"/>
              </a:rPr>
              <a:t>Institutional Digital Repository for Information Sharing (IRIS)</a:t>
            </a:r>
            <a:br>
              <a:rPr lang="en-US" sz="3600" dirty="0">
                <a:solidFill>
                  <a:srgbClr val="586F7C"/>
                </a:solidFill>
                <a:latin typeface="Open Sans"/>
                <a:ea typeface="Open Sans"/>
                <a:cs typeface="Open Sans"/>
              </a:rPr>
            </a:br>
            <a:br>
              <a:rPr lang="en-US" sz="3600" dirty="0">
                <a:solidFill>
                  <a:srgbClr val="586F7C"/>
                </a:solidFill>
                <a:latin typeface="Open Sans"/>
                <a:ea typeface="Open Sans"/>
                <a:cs typeface="Open Sans"/>
              </a:rPr>
            </a:br>
            <a:endParaRPr sz="3600" dirty="0">
              <a:solidFill>
                <a:srgbClr val="586F7C"/>
              </a:solidFill>
              <a:latin typeface="Open Sans"/>
              <a:ea typeface="Open Sans"/>
              <a:cs typeface="Open Sans"/>
              <a:sym typeface="Open Sans"/>
            </a:endParaRPr>
          </a:p>
        </p:txBody>
      </p:sp>
      <p:sp>
        <p:nvSpPr>
          <p:cNvPr id="302" name="Google Shape;302;p26"/>
          <p:cNvSpPr txBox="1"/>
          <p:nvPr/>
        </p:nvSpPr>
        <p:spPr>
          <a:xfrm>
            <a:off x="86639" y="1873608"/>
            <a:ext cx="11810951" cy="1015622"/>
          </a:xfrm>
          <a:prstGeom prst="rect">
            <a:avLst/>
          </a:prstGeom>
          <a:noFill/>
          <a:ln>
            <a:noFill/>
          </a:ln>
        </p:spPr>
        <p:txBody>
          <a:bodyPr spcFirstLastPara="1" wrap="square" lIns="91425" tIns="45700" rIns="91425" bIns="45700" anchor="t" anchorCtr="0">
            <a:spAutoFit/>
          </a:bodyPr>
          <a:lstStyle/>
          <a:p>
            <a:pPr lvl="0">
              <a:lnSpc>
                <a:spcPct val="150000"/>
              </a:lnSpc>
              <a:buSzPts val="2000"/>
            </a:pPr>
            <a:r>
              <a:rPr lang="fr-FR" sz="2000" dirty="0">
                <a:latin typeface="Open Sans"/>
                <a:ea typeface="Open Sans"/>
                <a:cs typeface="Open Sans"/>
                <a:sym typeface="Open Sans"/>
              </a:rPr>
              <a:t>Voir la liste des bases de données du portail Research4Life/IRIS (publications numériques de l'OMS). Peut également être consulté directement. </a:t>
            </a:r>
            <a:r>
              <a:rPr lang="en-US" sz="2000" b="0" i="0" u="sng" strike="noStrike" cap="none" dirty="0">
                <a:solidFill>
                  <a:srgbClr val="0000FF"/>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https://apps.who.int/iris/</a:t>
            </a:r>
            <a:endParaRPr sz="2000" b="0" i="0" u="none" strike="noStrike" cap="none" dirty="0">
              <a:solidFill>
                <a:schemeClr val="dk1"/>
              </a:solidFill>
              <a:latin typeface="Open Sans"/>
              <a:ea typeface="Open Sans"/>
              <a:cs typeface="Open Sans"/>
              <a:sym typeface="Open Sans"/>
            </a:endParaRPr>
          </a:p>
        </p:txBody>
      </p:sp>
      <p:pic>
        <p:nvPicPr>
          <p:cNvPr id="6" name="Picture 5" descr="A picture containing plate&#10;&#10;Description automatically generated">
            <a:extLst>
              <a:ext uri="{FF2B5EF4-FFF2-40B4-BE49-F238E27FC236}">
                <a16:creationId xmlns:a16="http://schemas.microsoft.com/office/drawing/2014/main" id="{1C49B47A-CCEF-406E-9C63-8147672B8761}"/>
              </a:ext>
            </a:extLst>
          </p:cNvPr>
          <p:cNvPicPr>
            <a:picLocks noChangeAspect="1"/>
          </p:cNvPicPr>
          <p:nvPr/>
        </p:nvPicPr>
        <p:blipFill>
          <a:blip r:embed="rId4"/>
          <a:stretch>
            <a:fillRect/>
          </a:stretch>
        </p:blipFill>
        <p:spPr>
          <a:xfrm>
            <a:off x="665001" y="3968730"/>
            <a:ext cx="3754376" cy="1534940"/>
          </a:xfrm>
          <a:prstGeom prst="rect">
            <a:avLst/>
          </a:prstGeom>
        </p:spPr>
      </p:pic>
      <p:graphicFrame>
        <p:nvGraphicFramePr>
          <p:cNvPr id="3" name="Tableau 2">
            <a:extLst>
              <a:ext uri="{FF2B5EF4-FFF2-40B4-BE49-F238E27FC236}">
                <a16:creationId xmlns:a16="http://schemas.microsoft.com/office/drawing/2014/main" id="{7D853B00-9847-40E7-93A9-F2356004C360}"/>
              </a:ext>
            </a:extLst>
          </p:cNvPr>
          <p:cNvGraphicFramePr>
            <a:graphicFrameLocks noGrp="1"/>
          </p:cNvGraphicFramePr>
          <p:nvPr>
            <p:extLst>
              <p:ext uri="{D42A27DB-BD31-4B8C-83A1-F6EECF244321}">
                <p14:modId xmlns:p14="http://schemas.microsoft.com/office/powerpoint/2010/main" val="2680076992"/>
              </p:ext>
            </p:extLst>
          </p:nvPr>
        </p:nvGraphicFramePr>
        <p:xfrm>
          <a:off x="4509655" y="2889230"/>
          <a:ext cx="7595706" cy="3999218"/>
        </p:xfrm>
        <a:graphic>
          <a:graphicData uri="http://schemas.openxmlformats.org/drawingml/2006/table">
            <a:tbl>
              <a:tblPr firstRow="1" bandRow="1">
                <a:tableStyleId>{5C22544A-7EE6-4342-B048-85BDC9FD1C3A}</a:tableStyleId>
              </a:tblPr>
              <a:tblGrid>
                <a:gridCol w="2503988">
                  <a:extLst>
                    <a:ext uri="{9D8B030D-6E8A-4147-A177-3AD203B41FA5}">
                      <a16:colId xmlns:a16="http://schemas.microsoft.com/office/drawing/2014/main" val="2814895251"/>
                    </a:ext>
                  </a:extLst>
                </a:gridCol>
                <a:gridCol w="5091718">
                  <a:extLst>
                    <a:ext uri="{9D8B030D-6E8A-4147-A177-3AD203B41FA5}">
                      <a16:colId xmlns:a16="http://schemas.microsoft.com/office/drawing/2014/main" val="414426712"/>
                    </a:ext>
                  </a:extLst>
                </a:gridCol>
              </a:tblGrid>
              <a:tr h="290177">
                <a:tc>
                  <a:txBody>
                    <a:bodyPr/>
                    <a:lstStyle/>
                    <a:p>
                      <a:pPr>
                        <a:lnSpc>
                          <a:spcPct val="107000"/>
                        </a:lnSpc>
                        <a:spcAft>
                          <a:spcPts val="800"/>
                        </a:spcAft>
                      </a:pPr>
                      <a:r>
                        <a:rPr lang="fr-FR" sz="16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Fournisseur de services</a:t>
                      </a:r>
                    </a:p>
                  </a:txBody>
                  <a:tcPr>
                    <a:solidFill>
                      <a:schemeClr val="accent4">
                        <a:lumMod val="20000"/>
                        <a:lumOff val="80000"/>
                      </a:schemeClr>
                    </a:solidFill>
                  </a:tcPr>
                </a:tc>
                <a:tc>
                  <a:txBody>
                    <a:bodyPr/>
                    <a:lstStyle/>
                    <a:p>
                      <a:pPr>
                        <a:lnSpc>
                          <a:spcPct val="107000"/>
                        </a:lnSpc>
                        <a:spcAft>
                          <a:spcPts val="800"/>
                        </a:spcAft>
                      </a:pPr>
                      <a:r>
                        <a:rPr lang="fr-FR" sz="1400" b="0" i="0" u="none" strike="noStrike" cap="none" dirty="0">
                          <a:solidFill>
                            <a:schemeClr val="dk1"/>
                          </a:solidFill>
                          <a:effectLst/>
                          <a:latin typeface="+mn-lt"/>
                          <a:ea typeface="+mn-ea"/>
                          <a:cs typeface="+mn-cs"/>
                          <a:sym typeface="Arial"/>
                        </a:rPr>
                        <a:t>Organisation Mondiale de la Santé</a:t>
                      </a:r>
                    </a:p>
                  </a:txBody>
                  <a:tcPr>
                    <a:noFill/>
                  </a:tcPr>
                </a:tc>
                <a:extLst>
                  <a:ext uri="{0D108BD9-81ED-4DB2-BD59-A6C34878D82A}">
                    <a16:rowId xmlns:a16="http://schemas.microsoft.com/office/drawing/2014/main" val="214991589"/>
                  </a:ext>
                </a:extLst>
              </a:tr>
              <a:tr h="489000">
                <a:tc>
                  <a:txBody>
                    <a:bodyPr/>
                    <a:lstStyle/>
                    <a:p>
                      <a:pPr>
                        <a:lnSpc>
                          <a:spcPct val="107000"/>
                        </a:lnSpc>
                        <a:spcAft>
                          <a:spcPts val="800"/>
                        </a:spcAft>
                      </a:pPr>
                      <a:r>
                        <a:rPr lang="fr-FR" sz="16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Type de service</a:t>
                      </a:r>
                    </a:p>
                  </a:txBody>
                  <a:tcPr>
                    <a:solidFill>
                      <a:schemeClr val="accent4">
                        <a:lumMod val="20000"/>
                        <a:lumOff val="80000"/>
                      </a:schemeClr>
                    </a:solidFill>
                  </a:tcPr>
                </a:tc>
                <a:tc>
                  <a:txBody>
                    <a:bodyPr/>
                    <a:lstStyle/>
                    <a:p>
                      <a:pPr>
                        <a:lnSpc>
                          <a:spcPct val="107000"/>
                        </a:lnSpc>
                        <a:spcAft>
                          <a:spcPts val="800"/>
                        </a:spcAft>
                      </a:pPr>
                      <a:r>
                        <a:rPr lang="fr-FR" sz="1400" dirty="0">
                          <a:effectLst/>
                        </a:rPr>
                        <a:t>(OMS) Dépôt numérique/institutionnel - citations des contenus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a:noFill/>
                  </a:tcPr>
                </a:tc>
                <a:extLst>
                  <a:ext uri="{0D108BD9-81ED-4DB2-BD59-A6C34878D82A}">
                    <a16:rowId xmlns:a16="http://schemas.microsoft.com/office/drawing/2014/main" val="1070759285"/>
                  </a:ext>
                </a:extLst>
              </a:tr>
              <a:tr h="687824">
                <a:tc>
                  <a:txBody>
                    <a:bodyPr/>
                    <a:lstStyle/>
                    <a:p>
                      <a:pPr>
                        <a:lnSpc>
                          <a:spcPct val="107000"/>
                        </a:lnSpc>
                        <a:spcAft>
                          <a:spcPts val="800"/>
                        </a:spcAft>
                      </a:pPr>
                      <a:r>
                        <a:rPr lang="fr-FR" sz="16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Source d'information </a:t>
                      </a:r>
                    </a:p>
                  </a:txBody>
                  <a:tcPr>
                    <a:solidFill>
                      <a:schemeClr val="accent4">
                        <a:lumMod val="20000"/>
                        <a:lumOff val="80000"/>
                      </a:schemeClr>
                    </a:solidFill>
                  </a:tcPr>
                </a:tc>
                <a:tc>
                  <a:txBody>
                    <a:bodyPr/>
                    <a:lstStyle/>
                    <a:p>
                      <a:pPr>
                        <a:lnSpc>
                          <a:spcPct val="107000"/>
                        </a:lnSpc>
                        <a:spcAft>
                          <a:spcPts val="800"/>
                        </a:spcAft>
                      </a:pPr>
                      <a:r>
                        <a:rPr lang="fr-FR" sz="1400" dirty="0">
                          <a:effectLst/>
                        </a:rPr>
                        <a:t>OMS (Siège, bureaux régionaux et bureaux de pays), ressources publiées par l'OMS dans PubMed Central Europe, recherche possible dans 'tout' ou par région(s).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a:noFill/>
                  </a:tcPr>
                </a:tc>
                <a:extLst>
                  <a:ext uri="{0D108BD9-81ED-4DB2-BD59-A6C34878D82A}">
                    <a16:rowId xmlns:a16="http://schemas.microsoft.com/office/drawing/2014/main" val="2349315049"/>
                  </a:ext>
                </a:extLst>
              </a:tr>
              <a:tr h="687824">
                <a:tc>
                  <a:txBody>
                    <a:bodyPr/>
                    <a:lstStyle/>
                    <a:p>
                      <a:pPr>
                        <a:lnSpc>
                          <a:spcPct val="107000"/>
                        </a:lnSpc>
                        <a:spcAft>
                          <a:spcPts val="800"/>
                        </a:spcAft>
                      </a:pPr>
                      <a:r>
                        <a:rPr lang="fr-FR" sz="16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Type de documents </a:t>
                      </a:r>
                    </a:p>
                  </a:txBody>
                  <a:tcPr>
                    <a:solidFill>
                      <a:schemeClr val="accent4">
                        <a:lumMod val="20000"/>
                        <a:lumOff val="80000"/>
                      </a:schemeClr>
                    </a:solidFill>
                  </a:tcPr>
                </a:tc>
                <a:tc>
                  <a:txBody>
                    <a:bodyPr/>
                    <a:lstStyle/>
                    <a:p>
                      <a:pPr>
                        <a:lnSpc>
                          <a:spcPct val="107000"/>
                        </a:lnSpc>
                        <a:spcAft>
                          <a:spcPts val="800"/>
                        </a:spcAft>
                      </a:pPr>
                      <a:r>
                        <a:rPr lang="fr-FR" sz="1400" dirty="0">
                          <a:effectLst/>
                        </a:rPr>
                        <a:t>Articles, rapports, statistiques, livres et autres publications, contient des index (citation, type de publication, langue et collection).</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a:noFill/>
                  </a:tcPr>
                </a:tc>
                <a:extLst>
                  <a:ext uri="{0D108BD9-81ED-4DB2-BD59-A6C34878D82A}">
                    <a16:rowId xmlns:a16="http://schemas.microsoft.com/office/drawing/2014/main" val="2932997674"/>
                  </a:ext>
                </a:extLst>
              </a:tr>
              <a:tr h="687824">
                <a:tc>
                  <a:txBody>
                    <a:bodyPr/>
                    <a:lstStyle/>
                    <a:p>
                      <a:pPr>
                        <a:lnSpc>
                          <a:spcPct val="107000"/>
                        </a:lnSpc>
                        <a:spcAft>
                          <a:spcPts val="800"/>
                        </a:spcAft>
                      </a:pPr>
                      <a:r>
                        <a:rPr lang="fr-FR" sz="16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Texte intégral </a:t>
                      </a:r>
                    </a:p>
                  </a:txBody>
                  <a:tcPr>
                    <a:solidFill>
                      <a:schemeClr val="accent4">
                        <a:lumMod val="20000"/>
                        <a:lumOff val="80000"/>
                      </a:schemeClr>
                    </a:solidFill>
                  </a:tcPr>
                </a:tc>
                <a:tc>
                  <a:txBody>
                    <a:bodyPr/>
                    <a:lstStyle/>
                    <a:p>
                      <a:pPr>
                        <a:lnSpc>
                          <a:spcPct val="107000"/>
                        </a:lnSpc>
                        <a:spcAft>
                          <a:spcPts val="800"/>
                        </a:spcAft>
                      </a:pPr>
                      <a:r>
                        <a:rPr lang="fr-FR" sz="1400" dirty="0">
                          <a:effectLst/>
                        </a:rPr>
                        <a:t>Oui, pour tous les enregistrements trouvés dans IRIS sans lien vers le texte intégral, vous pouvez demander le matériel à repository@who.int</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a:noFill/>
                  </a:tcPr>
                </a:tc>
                <a:extLst>
                  <a:ext uri="{0D108BD9-81ED-4DB2-BD59-A6C34878D82A}">
                    <a16:rowId xmlns:a16="http://schemas.microsoft.com/office/drawing/2014/main" val="3006076148"/>
                  </a:ext>
                </a:extLst>
              </a:tr>
              <a:tr h="489000">
                <a:tc>
                  <a:txBody>
                    <a:bodyPr/>
                    <a:lstStyle/>
                    <a:p>
                      <a:pPr>
                        <a:lnSpc>
                          <a:spcPct val="107000"/>
                        </a:lnSpc>
                        <a:spcAft>
                          <a:spcPts val="800"/>
                        </a:spcAft>
                      </a:pPr>
                      <a:r>
                        <a:rPr lang="fr-FR" sz="16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Couverture du sujet </a:t>
                      </a:r>
                    </a:p>
                  </a:txBody>
                  <a:tcPr>
                    <a:solidFill>
                      <a:schemeClr val="accent4">
                        <a:lumMod val="20000"/>
                        <a:lumOff val="80000"/>
                      </a:schemeClr>
                    </a:solidFill>
                  </a:tcPr>
                </a:tc>
                <a:tc>
                  <a:txBody>
                    <a:bodyPr/>
                    <a:lstStyle/>
                    <a:p>
                      <a:pPr>
                        <a:lnSpc>
                          <a:spcPct val="107000"/>
                        </a:lnSpc>
                        <a:spcAft>
                          <a:spcPts val="800"/>
                        </a:spcAft>
                      </a:pPr>
                      <a:r>
                        <a:rPr lang="fr-FR" sz="1400" dirty="0">
                          <a:effectLst/>
                        </a:rPr>
                        <a:t>Tous les aspects de la santé qui se rapportent aux activités de l'OMS ; le premier document date de 1866.</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a:noFill/>
                  </a:tcPr>
                </a:tc>
                <a:extLst>
                  <a:ext uri="{0D108BD9-81ED-4DB2-BD59-A6C34878D82A}">
                    <a16:rowId xmlns:a16="http://schemas.microsoft.com/office/drawing/2014/main" val="704164308"/>
                  </a:ext>
                </a:extLst>
              </a:tr>
              <a:tr h="290177">
                <a:tc>
                  <a:txBody>
                    <a:bodyPr/>
                    <a:lstStyle/>
                    <a:p>
                      <a:pPr>
                        <a:lnSpc>
                          <a:spcPct val="107000"/>
                        </a:lnSpc>
                        <a:spcAft>
                          <a:spcPts val="800"/>
                        </a:spcAft>
                      </a:pPr>
                      <a:r>
                        <a:rPr lang="fr-FR" sz="16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Données qualitatives</a:t>
                      </a:r>
                    </a:p>
                  </a:txBody>
                  <a:tcPr>
                    <a:solidFill>
                      <a:schemeClr val="accent4">
                        <a:lumMod val="20000"/>
                        <a:lumOff val="80000"/>
                      </a:schemeClr>
                    </a:solidFill>
                  </a:tcPr>
                </a:tc>
                <a:tc>
                  <a:txBody>
                    <a:bodyPr/>
                    <a:lstStyle/>
                    <a:p>
                      <a:pPr>
                        <a:lnSpc>
                          <a:spcPct val="107000"/>
                        </a:lnSpc>
                        <a:spcAft>
                          <a:spcPts val="800"/>
                        </a:spcAft>
                      </a:pPr>
                      <a:r>
                        <a:rPr lang="fr-FR" sz="1400" dirty="0">
                          <a:effectLst/>
                        </a:rPr>
                        <a:t>N/A</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a:noFill/>
                  </a:tcPr>
                </a:tc>
                <a:extLst>
                  <a:ext uri="{0D108BD9-81ED-4DB2-BD59-A6C34878D82A}">
                    <a16:rowId xmlns:a16="http://schemas.microsoft.com/office/drawing/2014/main" val="122446349"/>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01;p26">
            <a:extLst>
              <a:ext uri="{FF2B5EF4-FFF2-40B4-BE49-F238E27FC236}">
                <a16:creationId xmlns:a16="http://schemas.microsoft.com/office/drawing/2014/main" id="{3278F8DA-D46B-4BCF-A027-6FB49839A68D}"/>
              </a:ext>
            </a:extLst>
          </p:cNvPr>
          <p:cNvSpPr txBox="1">
            <a:spLocks noGrp="1"/>
          </p:cNvSpPr>
          <p:nvPr>
            <p:ph type="title"/>
          </p:nvPr>
        </p:nvSpPr>
        <p:spPr>
          <a:xfrm>
            <a:off x="86640" y="129621"/>
            <a:ext cx="7347857" cy="141436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ts val="2880"/>
              <a:buNone/>
            </a:pPr>
            <a:r>
              <a:rPr lang="en-US" sz="3600" dirty="0">
                <a:solidFill>
                  <a:srgbClr val="586F7C"/>
                </a:solidFill>
                <a:latin typeface="Open Sans"/>
                <a:ea typeface="Open Sans"/>
                <a:cs typeface="Open Sans"/>
              </a:rPr>
              <a:t>Institutional Digital Repository for Information Sharing (suite)</a:t>
            </a:r>
            <a:br>
              <a:rPr lang="en-US" sz="3600" dirty="0">
                <a:solidFill>
                  <a:srgbClr val="586F7C"/>
                </a:solidFill>
                <a:latin typeface="Open Sans"/>
                <a:ea typeface="Open Sans"/>
                <a:cs typeface="Open Sans"/>
              </a:rPr>
            </a:br>
            <a:r>
              <a:rPr lang="en-US" sz="3600" dirty="0">
                <a:solidFill>
                  <a:srgbClr val="586F7C"/>
                </a:solidFill>
                <a:latin typeface="Open Sans"/>
                <a:ea typeface="Open Sans"/>
                <a:cs typeface="Open Sans"/>
              </a:rPr>
              <a:t> </a:t>
            </a:r>
            <a:br>
              <a:rPr lang="en-US" sz="3600" dirty="0">
                <a:solidFill>
                  <a:srgbClr val="586F7C"/>
                </a:solidFill>
                <a:latin typeface="Open Sans"/>
                <a:ea typeface="Open Sans"/>
                <a:cs typeface="Open Sans"/>
              </a:rPr>
            </a:br>
            <a:endParaRPr sz="3600" dirty="0">
              <a:solidFill>
                <a:srgbClr val="586F7C"/>
              </a:solidFill>
              <a:latin typeface="Open Sans"/>
              <a:ea typeface="Open Sans"/>
              <a:cs typeface="Open Sans"/>
              <a:sym typeface="Open Sans"/>
            </a:endParaRPr>
          </a:p>
        </p:txBody>
      </p:sp>
      <p:pic>
        <p:nvPicPr>
          <p:cNvPr id="9" name="Picture 8">
            <a:extLst>
              <a:ext uri="{FF2B5EF4-FFF2-40B4-BE49-F238E27FC236}">
                <a16:creationId xmlns:a16="http://schemas.microsoft.com/office/drawing/2014/main" id="{6F21772C-D46F-4BA5-9F28-D7004E2AB580}"/>
              </a:ext>
            </a:extLst>
          </p:cNvPr>
          <p:cNvPicPr>
            <a:picLocks noChangeAspect="1"/>
          </p:cNvPicPr>
          <p:nvPr/>
        </p:nvPicPr>
        <p:blipFill>
          <a:blip r:embed="rId2"/>
          <a:stretch>
            <a:fillRect/>
          </a:stretch>
        </p:blipFill>
        <p:spPr>
          <a:xfrm>
            <a:off x="1750142" y="1740261"/>
            <a:ext cx="9142710" cy="4877157"/>
          </a:xfrm>
          <a:prstGeom prst="rect">
            <a:avLst/>
          </a:prstGeom>
        </p:spPr>
      </p:pic>
      <p:sp>
        <p:nvSpPr>
          <p:cNvPr id="10" name="Rectangle 9">
            <a:extLst>
              <a:ext uri="{FF2B5EF4-FFF2-40B4-BE49-F238E27FC236}">
                <a16:creationId xmlns:a16="http://schemas.microsoft.com/office/drawing/2014/main" id="{DC133687-B56B-4AF3-ABEC-BE56D9E03DC0}"/>
              </a:ext>
            </a:extLst>
          </p:cNvPr>
          <p:cNvSpPr/>
          <p:nvPr/>
        </p:nvSpPr>
        <p:spPr>
          <a:xfrm>
            <a:off x="1554786" y="2698714"/>
            <a:ext cx="9593705" cy="4197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248A0D4-5B2E-4A43-9697-A3A5CED72FF5}"/>
              </a:ext>
            </a:extLst>
          </p:cNvPr>
          <p:cNvSpPr txBox="1"/>
          <p:nvPr/>
        </p:nvSpPr>
        <p:spPr>
          <a:xfrm>
            <a:off x="567663" y="1057348"/>
            <a:ext cx="3879646" cy="584775"/>
          </a:xfrm>
          <a:prstGeom prst="rect">
            <a:avLst/>
          </a:prstGeom>
          <a:noFill/>
        </p:spPr>
        <p:txBody>
          <a:bodyPr wrap="square" rtlCol="0">
            <a:spAutoFit/>
          </a:bodyPr>
          <a:lstStyle/>
          <a:p>
            <a:r>
              <a:rPr lang="en-US" sz="3200" dirty="0">
                <a:solidFill>
                  <a:srgbClr val="586F7C"/>
                </a:solidFill>
                <a:latin typeface="Open Sans"/>
                <a:ea typeface="Open Sans"/>
                <a:cs typeface="Open Sans"/>
              </a:rPr>
              <a:t> Recherche simple</a:t>
            </a:r>
          </a:p>
        </p:txBody>
      </p:sp>
    </p:spTree>
    <p:extLst>
      <p:ext uri="{BB962C8B-B14F-4D97-AF65-F5344CB8AC3E}">
        <p14:creationId xmlns:p14="http://schemas.microsoft.com/office/powerpoint/2010/main" val="25114330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01;p26">
            <a:extLst>
              <a:ext uri="{FF2B5EF4-FFF2-40B4-BE49-F238E27FC236}">
                <a16:creationId xmlns:a16="http://schemas.microsoft.com/office/drawing/2014/main" id="{022612EB-446E-4A16-9AC4-983EE34BB0F7}"/>
              </a:ext>
            </a:extLst>
          </p:cNvPr>
          <p:cNvSpPr txBox="1">
            <a:spLocks noGrp="1"/>
          </p:cNvSpPr>
          <p:nvPr>
            <p:ph type="title"/>
          </p:nvPr>
        </p:nvSpPr>
        <p:spPr>
          <a:xfrm>
            <a:off x="86640" y="129621"/>
            <a:ext cx="8127970" cy="141436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ts val="2880"/>
              <a:buNone/>
            </a:pPr>
            <a:r>
              <a:rPr lang="en-US" sz="3600" dirty="0">
                <a:solidFill>
                  <a:srgbClr val="586F7C"/>
                </a:solidFill>
                <a:latin typeface="Open Sans"/>
                <a:ea typeface="Open Sans"/>
                <a:cs typeface="Open Sans"/>
              </a:rPr>
              <a:t>Institutional Digital Repository for Information Sharing (IRIS)</a:t>
            </a:r>
            <a:br>
              <a:rPr lang="en-US" sz="3600" dirty="0">
                <a:solidFill>
                  <a:srgbClr val="586F7C"/>
                </a:solidFill>
                <a:latin typeface="Open Sans"/>
                <a:ea typeface="Open Sans"/>
                <a:cs typeface="Open Sans"/>
              </a:rPr>
            </a:br>
            <a:r>
              <a:rPr lang="en-US" sz="3600" dirty="0">
                <a:solidFill>
                  <a:srgbClr val="586F7C"/>
                </a:solidFill>
                <a:latin typeface="Open Sans"/>
                <a:ea typeface="Open Sans"/>
                <a:cs typeface="Open Sans"/>
              </a:rPr>
              <a:t> </a:t>
            </a:r>
            <a:br>
              <a:rPr lang="en-US" sz="3600" dirty="0">
                <a:solidFill>
                  <a:srgbClr val="586F7C"/>
                </a:solidFill>
                <a:latin typeface="Open Sans"/>
                <a:ea typeface="Open Sans"/>
                <a:cs typeface="Open Sans"/>
              </a:rPr>
            </a:br>
            <a:endParaRPr sz="3600" dirty="0">
              <a:solidFill>
                <a:srgbClr val="586F7C"/>
              </a:solidFill>
              <a:latin typeface="Open Sans"/>
              <a:ea typeface="Open Sans"/>
              <a:cs typeface="Open Sans"/>
              <a:sym typeface="Open Sans"/>
            </a:endParaRPr>
          </a:p>
        </p:txBody>
      </p:sp>
      <p:pic>
        <p:nvPicPr>
          <p:cNvPr id="6" name="Picture 5">
            <a:extLst>
              <a:ext uri="{FF2B5EF4-FFF2-40B4-BE49-F238E27FC236}">
                <a16:creationId xmlns:a16="http://schemas.microsoft.com/office/drawing/2014/main" id="{4251436C-A7A8-4DF1-9385-3BF96A89C3C4}"/>
              </a:ext>
            </a:extLst>
          </p:cNvPr>
          <p:cNvPicPr>
            <a:picLocks noChangeAspect="1"/>
          </p:cNvPicPr>
          <p:nvPr/>
        </p:nvPicPr>
        <p:blipFill>
          <a:blip r:embed="rId2"/>
          <a:stretch>
            <a:fillRect/>
          </a:stretch>
        </p:blipFill>
        <p:spPr>
          <a:xfrm>
            <a:off x="501661" y="2002444"/>
            <a:ext cx="11188678" cy="4383608"/>
          </a:xfrm>
          <a:prstGeom prst="rect">
            <a:avLst/>
          </a:prstGeom>
        </p:spPr>
      </p:pic>
      <p:pic>
        <p:nvPicPr>
          <p:cNvPr id="8" name="Picture 7">
            <a:extLst>
              <a:ext uri="{FF2B5EF4-FFF2-40B4-BE49-F238E27FC236}">
                <a16:creationId xmlns:a16="http://schemas.microsoft.com/office/drawing/2014/main" id="{418CB68F-489D-434F-BE14-7F7D206B5FD3}"/>
              </a:ext>
            </a:extLst>
          </p:cNvPr>
          <p:cNvPicPr>
            <a:picLocks noChangeAspect="1"/>
          </p:cNvPicPr>
          <p:nvPr/>
        </p:nvPicPr>
        <p:blipFill>
          <a:blip r:embed="rId3"/>
          <a:stretch>
            <a:fillRect/>
          </a:stretch>
        </p:blipFill>
        <p:spPr>
          <a:xfrm>
            <a:off x="2345952" y="3428999"/>
            <a:ext cx="1641432" cy="1738291"/>
          </a:xfrm>
          <a:prstGeom prst="rect">
            <a:avLst/>
          </a:prstGeom>
        </p:spPr>
      </p:pic>
      <p:sp>
        <p:nvSpPr>
          <p:cNvPr id="9" name="TextBox 8">
            <a:extLst>
              <a:ext uri="{FF2B5EF4-FFF2-40B4-BE49-F238E27FC236}">
                <a16:creationId xmlns:a16="http://schemas.microsoft.com/office/drawing/2014/main" id="{F27A760D-EB37-44F5-BC91-6E12CC9ADE62}"/>
              </a:ext>
            </a:extLst>
          </p:cNvPr>
          <p:cNvSpPr txBox="1"/>
          <p:nvPr/>
        </p:nvSpPr>
        <p:spPr>
          <a:xfrm>
            <a:off x="9985" y="1105935"/>
            <a:ext cx="4671934" cy="584775"/>
          </a:xfrm>
          <a:prstGeom prst="rect">
            <a:avLst/>
          </a:prstGeom>
          <a:noFill/>
        </p:spPr>
        <p:txBody>
          <a:bodyPr wrap="square" rtlCol="0">
            <a:spAutoFit/>
          </a:bodyPr>
          <a:lstStyle/>
          <a:p>
            <a:r>
              <a:rPr lang="en-US" sz="3200" dirty="0">
                <a:solidFill>
                  <a:srgbClr val="586F7C"/>
                </a:solidFill>
                <a:latin typeface="Open Sans"/>
                <a:ea typeface="Open Sans"/>
                <a:cs typeface="Open Sans"/>
              </a:rPr>
              <a:t>Recherche </a:t>
            </a:r>
            <a:r>
              <a:rPr lang="en-US" sz="3200" dirty="0" err="1">
                <a:solidFill>
                  <a:srgbClr val="586F7C"/>
                </a:solidFill>
                <a:latin typeface="Open Sans"/>
                <a:ea typeface="Open Sans"/>
                <a:cs typeface="Open Sans"/>
              </a:rPr>
              <a:t>avancée</a:t>
            </a:r>
            <a:endParaRPr lang="en-US" sz="3200" dirty="0">
              <a:solidFill>
                <a:srgbClr val="586F7C"/>
              </a:solidFill>
              <a:latin typeface="Open Sans"/>
              <a:ea typeface="Open Sans"/>
              <a:cs typeface="Open Sans"/>
            </a:endParaRPr>
          </a:p>
        </p:txBody>
      </p:sp>
      <p:sp>
        <p:nvSpPr>
          <p:cNvPr id="10" name="Rectangle 9">
            <a:extLst>
              <a:ext uri="{FF2B5EF4-FFF2-40B4-BE49-F238E27FC236}">
                <a16:creationId xmlns:a16="http://schemas.microsoft.com/office/drawing/2014/main" id="{2B910700-1BA8-4CD2-A676-AC80288A9ABF}"/>
              </a:ext>
            </a:extLst>
          </p:cNvPr>
          <p:cNvSpPr/>
          <p:nvPr/>
        </p:nvSpPr>
        <p:spPr>
          <a:xfrm>
            <a:off x="629587" y="3552669"/>
            <a:ext cx="1448595" cy="23270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5E25240-8E2F-481E-BF2F-ACB0B350CC17}"/>
              </a:ext>
            </a:extLst>
          </p:cNvPr>
          <p:cNvSpPr/>
          <p:nvPr/>
        </p:nvSpPr>
        <p:spPr>
          <a:xfrm>
            <a:off x="2345952" y="3428999"/>
            <a:ext cx="1641432" cy="17382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D91C8A-5439-4D05-9CEB-609D49333BFB}"/>
              </a:ext>
            </a:extLst>
          </p:cNvPr>
          <p:cNvSpPr/>
          <p:nvPr/>
        </p:nvSpPr>
        <p:spPr>
          <a:xfrm>
            <a:off x="4350328" y="3552669"/>
            <a:ext cx="5255490" cy="4197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C984C11-1AD8-4E76-9B8D-1A7457519FCE}"/>
              </a:ext>
            </a:extLst>
          </p:cNvPr>
          <p:cNvSpPr/>
          <p:nvPr/>
        </p:nvSpPr>
        <p:spPr>
          <a:xfrm>
            <a:off x="9998441" y="3552669"/>
            <a:ext cx="1514006" cy="4197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366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4"/>
          <p:cNvSpPr txBox="1">
            <a:spLocks noGrp="1"/>
          </p:cNvSpPr>
          <p:nvPr>
            <p:ph type="title"/>
          </p:nvPr>
        </p:nvSpPr>
        <p:spPr>
          <a:xfrm>
            <a:off x="0" y="571500"/>
            <a:ext cx="8286750" cy="108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en-US" sz="3600" dirty="0">
                <a:solidFill>
                  <a:srgbClr val="586F7C"/>
                </a:solidFill>
                <a:latin typeface="Open Sans"/>
                <a:ea typeface="Open Sans"/>
                <a:cs typeface="Open Sans"/>
                <a:sym typeface="Open Sans"/>
              </a:rPr>
              <a:t>Research4Life/PubMed</a:t>
            </a:r>
            <a:endParaRPr sz="3600" dirty="0">
              <a:solidFill>
                <a:srgbClr val="586F7C"/>
              </a:solidFill>
              <a:latin typeface="Open Sans"/>
              <a:ea typeface="Open Sans"/>
              <a:cs typeface="Open Sans"/>
              <a:sym typeface="Open Sans"/>
            </a:endParaRPr>
          </a:p>
        </p:txBody>
      </p:sp>
      <p:sp>
        <p:nvSpPr>
          <p:cNvPr id="119" name="Google Shape;119;p4"/>
          <p:cNvSpPr txBox="1"/>
          <p:nvPr/>
        </p:nvSpPr>
        <p:spPr>
          <a:xfrm>
            <a:off x="117053" y="1652400"/>
            <a:ext cx="11985300" cy="1973669"/>
          </a:xfrm>
          <a:prstGeom prst="rect">
            <a:avLst/>
          </a:prstGeom>
          <a:noFill/>
          <a:ln>
            <a:noFill/>
          </a:ln>
        </p:spPr>
        <p:txBody>
          <a:bodyPr spcFirstLastPara="1" wrap="square" lIns="91425" tIns="45700" rIns="91425" bIns="45700" anchor="t" anchorCtr="0">
            <a:noAutofit/>
          </a:bodyPr>
          <a:lstStyle/>
          <a:p>
            <a:pPr marL="355600" lvl="0" indent="-342900">
              <a:buClr>
                <a:schemeClr val="dk2"/>
              </a:buClr>
              <a:buSzPts val="2200"/>
              <a:buFont typeface="Arial"/>
              <a:buChar char="●"/>
            </a:pPr>
            <a:r>
              <a:rPr lang="fr-FR" sz="1800" dirty="0">
                <a:solidFill>
                  <a:schemeClr val="dk1"/>
                </a:solidFill>
                <a:latin typeface="Open Sans"/>
                <a:ea typeface="Open Sans"/>
                <a:cs typeface="Open Sans"/>
                <a:sym typeface="Open Sans"/>
              </a:rPr>
              <a:t>La base de données PubMed comprend plus </a:t>
            </a:r>
            <a:r>
              <a:rPr lang="fr-FR" sz="1800" dirty="0">
                <a:solidFill>
                  <a:schemeClr val="bg2"/>
                </a:solidFill>
                <a:latin typeface="Open Sans"/>
                <a:ea typeface="Open Sans"/>
                <a:cs typeface="Open Sans"/>
                <a:sym typeface="Open Sans"/>
              </a:rPr>
              <a:t>de 34 millions de citations provenant de MEDLINE, de revues de sciences de la vie et de livres en ligne</a:t>
            </a:r>
            <a:r>
              <a:rPr lang="en-US" sz="1800" b="0" i="0" u="none" strike="noStrike" cap="none" dirty="0">
                <a:solidFill>
                  <a:schemeClr val="bg2"/>
                </a:solidFill>
                <a:latin typeface="Open Sans"/>
                <a:ea typeface="Open Sans"/>
                <a:cs typeface="Open Sans"/>
                <a:sym typeface="Open Sans"/>
              </a:rPr>
              <a:t>. </a:t>
            </a:r>
            <a:r>
              <a:rPr lang="fr-FR" sz="1800" dirty="0">
                <a:solidFill>
                  <a:schemeClr val="bg2"/>
                </a:solidFill>
                <a:latin typeface="Open Sans"/>
                <a:ea typeface="Open Sans"/>
                <a:cs typeface="Open Sans"/>
                <a:sym typeface="Open Sans"/>
              </a:rPr>
              <a:t>Il utilise les </a:t>
            </a:r>
            <a:r>
              <a:rPr lang="fr-FR" sz="1800" b="1" dirty="0" err="1">
                <a:solidFill>
                  <a:schemeClr val="bg2"/>
                </a:solidFill>
                <a:latin typeface="Open Sans"/>
                <a:ea typeface="Open Sans"/>
                <a:cs typeface="Open Sans"/>
                <a:sym typeface="Open Sans"/>
              </a:rPr>
              <a:t>Medical</a:t>
            </a:r>
            <a:r>
              <a:rPr lang="fr-FR" sz="1800" b="1" dirty="0">
                <a:solidFill>
                  <a:schemeClr val="bg2"/>
                </a:solidFill>
                <a:latin typeface="Open Sans"/>
                <a:ea typeface="Open Sans"/>
                <a:cs typeface="Open Sans"/>
                <a:sym typeface="Open Sans"/>
              </a:rPr>
              <a:t> </a:t>
            </a:r>
            <a:r>
              <a:rPr lang="fr-FR" sz="1800" b="1" dirty="0" err="1">
                <a:solidFill>
                  <a:schemeClr val="bg2"/>
                </a:solidFill>
                <a:latin typeface="Open Sans"/>
                <a:ea typeface="Open Sans"/>
                <a:cs typeface="Open Sans"/>
                <a:sym typeface="Open Sans"/>
              </a:rPr>
              <a:t>Subject</a:t>
            </a:r>
            <a:r>
              <a:rPr lang="fr-FR" sz="1800" b="1" dirty="0">
                <a:solidFill>
                  <a:schemeClr val="bg2"/>
                </a:solidFill>
                <a:latin typeface="Open Sans"/>
                <a:ea typeface="Open Sans"/>
                <a:cs typeface="Open Sans"/>
                <a:sym typeface="Open Sans"/>
              </a:rPr>
              <a:t> </a:t>
            </a:r>
            <a:r>
              <a:rPr lang="fr-FR" sz="1800" b="1" dirty="0" err="1">
                <a:solidFill>
                  <a:schemeClr val="bg2"/>
                </a:solidFill>
                <a:latin typeface="Open Sans"/>
                <a:ea typeface="Open Sans"/>
                <a:cs typeface="Open Sans"/>
                <a:sym typeface="Open Sans"/>
              </a:rPr>
              <a:t>Headings</a:t>
            </a:r>
            <a:r>
              <a:rPr lang="fr-FR" sz="1800" b="1" dirty="0">
                <a:solidFill>
                  <a:schemeClr val="bg2"/>
                </a:solidFill>
                <a:latin typeface="Open Sans"/>
                <a:ea typeface="Open Sans"/>
                <a:cs typeface="Open Sans"/>
                <a:sym typeface="Open Sans"/>
              </a:rPr>
              <a:t> (MeSH), </a:t>
            </a:r>
            <a:r>
              <a:rPr lang="fr-FR" sz="1800" dirty="0">
                <a:solidFill>
                  <a:schemeClr val="bg2"/>
                </a:solidFill>
                <a:latin typeface="Open Sans"/>
                <a:ea typeface="Open Sans"/>
                <a:cs typeface="Open Sans"/>
                <a:sym typeface="Open Sans"/>
              </a:rPr>
              <a:t>un vocabulaire contrôlé et organisé de manière hiérarchique.</a:t>
            </a:r>
          </a:p>
          <a:p>
            <a:pPr marL="355600" lvl="0" indent="-342900">
              <a:buClr>
                <a:schemeClr val="dk2"/>
              </a:buClr>
              <a:buSzPts val="2200"/>
              <a:buFont typeface="Arial"/>
              <a:buChar char="●"/>
            </a:pPr>
            <a:r>
              <a:rPr lang="fr-FR" sz="1800" dirty="0">
                <a:solidFill>
                  <a:schemeClr val="bg2"/>
                </a:solidFill>
                <a:latin typeface="Open Sans"/>
                <a:ea typeface="Open Sans"/>
                <a:cs typeface="Open Sans"/>
                <a:sym typeface="Open Sans"/>
              </a:rPr>
              <a:t>Une fois connecté au portail de contenu Research4Life, ouvrez le menu déroulant </a:t>
            </a:r>
            <a:r>
              <a:rPr lang="fr-FR" sz="1800" b="1" dirty="0">
                <a:solidFill>
                  <a:schemeClr val="bg2"/>
                </a:solidFill>
                <a:latin typeface="Open Sans"/>
                <a:ea typeface="Open Sans"/>
                <a:cs typeface="Open Sans"/>
                <a:sym typeface="Open Sans"/>
              </a:rPr>
              <a:t>Contenu</a:t>
            </a:r>
            <a:r>
              <a:rPr lang="fr-FR" sz="1800" dirty="0">
                <a:solidFill>
                  <a:schemeClr val="bg2"/>
                </a:solidFill>
                <a:latin typeface="Open Sans"/>
                <a:ea typeface="Open Sans"/>
                <a:cs typeface="Open Sans"/>
                <a:sym typeface="Open Sans"/>
              </a:rPr>
              <a:t> en haut de la page et sélectionnez </a:t>
            </a:r>
            <a:r>
              <a:rPr lang="fr-FR" sz="1800" b="1" dirty="0">
                <a:solidFill>
                  <a:schemeClr val="bg2"/>
                </a:solidFill>
                <a:latin typeface="Open Sans"/>
                <a:ea typeface="Open Sans"/>
                <a:cs typeface="Open Sans"/>
                <a:sym typeface="Open Sans"/>
              </a:rPr>
              <a:t>Bases de données</a:t>
            </a:r>
            <a:r>
              <a:rPr lang="fr-FR" sz="1800" dirty="0">
                <a:solidFill>
                  <a:schemeClr val="bg2"/>
                </a:solidFill>
                <a:latin typeface="Open Sans"/>
                <a:ea typeface="Open Sans"/>
                <a:cs typeface="Open Sans"/>
                <a:sym typeface="Open Sans"/>
              </a:rPr>
              <a:t>.  Cliquez sur </a:t>
            </a:r>
            <a:r>
              <a:rPr lang="fr-FR" sz="1800" b="1" dirty="0">
                <a:solidFill>
                  <a:schemeClr val="bg2"/>
                </a:solidFill>
                <a:latin typeface="Open Sans"/>
                <a:ea typeface="Open Sans"/>
                <a:cs typeface="Open Sans"/>
                <a:sym typeface="Open Sans"/>
              </a:rPr>
              <a:t>P</a:t>
            </a:r>
            <a:r>
              <a:rPr lang="fr-FR" sz="1800" dirty="0">
                <a:solidFill>
                  <a:schemeClr val="bg2"/>
                </a:solidFill>
                <a:latin typeface="Open Sans"/>
                <a:ea typeface="Open Sans"/>
                <a:cs typeface="Open Sans"/>
                <a:sym typeface="Open Sans"/>
              </a:rPr>
              <a:t> dans la liste alphabétique des résultats, puis sur </a:t>
            </a:r>
            <a:r>
              <a:rPr lang="fr-FR" sz="1800" b="1" dirty="0">
                <a:solidFill>
                  <a:schemeClr val="bg2"/>
                </a:solidFill>
                <a:latin typeface="Open Sans"/>
                <a:ea typeface="Open Sans"/>
                <a:cs typeface="Open Sans"/>
                <a:sym typeface="Open Sans"/>
              </a:rPr>
              <a:t>PubMed</a:t>
            </a:r>
            <a:r>
              <a:rPr lang="fr-FR" sz="1800" dirty="0">
                <a:solidFill>
                  <a:schemeClr val="bg2"/>
                </a:solidFill>
                <a:latin typeface="Open Sans"/>
                <a:ea typeface="Open Sans"/>
                <a:cs typeface="Open Sans"/>
                <a:sym typeface="Open Sans"/>
              </a:rPr>
              <a:t>.  L'accès à PubMed de cette manière activera les liens vers les articles en texte intégral de R4L dans les résultats de PubMed.</a:t>
            </a:r>
            <a:endParaRPr sz="1800" b="0" i="0" u="none" strike="noStrike" cap="none" dirty="0">
              <a:solidFill>
                <a:schemeClr val="bg2"/>
              </a:solidFill>
              <a:sym typeface="Arial"/>
            </a:endParaRPr>
          </a:p>
        </p:txBody>
      </p:sp>
      <p:pic>
        <p:nvPicPr>
          <p:cNvPr id="13" name="Google Shape;115;p4">
            <a:extLst>
              <a:ext uri="{FF2B5EF4-FFF2-40B4-BE49-F238E27FC236}">
                <a16:creationId xmlns:a16="http://schemas.microsoft.com/office/drawing/2014/main" id="{BD365C61-6933-445D-BD3B-CA679C11FB2C}"/>
              </a:ext>
            </a:extLst>
          </p:cNvPr>
          <p:cNvPicPr preferRelativeResize="0"/>
          <p:nvPr/>
        </p:nvPicPr>
        <p:blipFill rotWithShape="1">
          <a:blip r:embed="rId3">
            <a:alphaModFix/>
          </a:blip>
          <a:srcRect/>
          <a:stretch/>
        </p:blipFill>
        <p:spPr>
          <a:xfrm>
            <a:off x="1524000" y="3712687"/>
            <a:ext cx="9002485" cy="314531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76"/>
          <p:cNvSpPr txBox="1">
            <a:spLocks noGrp="1"/>
          </p:cNvSpPr>
          <p:nvPr>
            <p:ph type="title"/>
          </p:nvPr>
        </p:nvSpPr>
        <p:spPr>
          <a:xfrm>
            <a:off x="90300" y="182881"/>
            <a:ext cx="12011400" cy="1271525"/>
          </a:xfrm>
          <a:prstGeom prst="rect">
            <a:avLst/>
          </a:prstGeom>
          <a:noFill/>
          <a:ln>
            <a:noFill/>
          </a:ln>
        </p:spPr>
        <p:txBody>
          <a:bodyPr spcFirstLastPara="1" wrap="square" lIns="91425" tIns="45700" rIns="91425" bIns="45700" anchor="ctr" anchorCtr="0">
            <a:noAutofit/>
          </a:bodyPr>
          <a:lstStyle/>
          <a:p>
            <a:pPr lvl="0"/>
            <a:br>
              <a:rPr lang="fr-FR" sz="3200" dirty="0">
                <a:solidFill>
                  <a:schemeClr val="bg2"/>
                </a:solidFill>
              </a:rPr>
            </a:br>
            <a:br>
              <a:rPr lang="fr-FR" sz="3200" dirty="0">
                <a:solidFill>
                  <a:schemeClr val="bg2"/>
                </a:solidFill>
              </a:rPr>
            </a:br>
            <a:r>
              <a:rPr lang="fr-FR" sz="3200" dirty="0">
                <a:solidFill>
                  <a:srgbClr val="586F7C"/>
                </a:solidFill>
                <a:latin typeface="Open Sans" panose="020B0606030504020204" pitchFamily="34" charset="0"/>
                <a:ea typeface="Open Sans" panose="020B0606030504020204" pitchFamily="34" charset="0"/>
                <a:cs typeface="Open Sans" panose="020B0606030504020204" pitchFamily="34" charset="0"/>
              </a:rPr>
              <a:t>Base de données de recherche COVID-19</a:t>
            </a:r>
            <a:br>
              <a:rPr lang="fr-FR" sz="3200" dirty="0">
                <a:solidFill>
                  <a:srgbClr val="586F7C"/>
                </a:solidFill>
                <a:latin typeface="Open Sans" panose="020B0606030504020204" pitchFamily="34" charset="0"/>
                <a:ea typeface="Open Sans" panose="020B0606030504020204" pitchFamily="34" charset="0"/>
                <a:cs typeface="Open Sans" panose="020B0606030504020204" pitchFamily="34" charset="0"/>
              </a:rPr>
            </a:br>
            <a:r>
              <a:rPr lang="fr-FR" sz="3200" dirty="0">
                <a:solidFill>
                  <a:srgbClr val="586F7C"/>
                </a:solidFill>
                <a:latin typeface="Open Sans" panose="020B0606030504020204" pitchFamily="34" charset="0"/>
                <a:ea typeface="Open Sans" panose="020B0606030504020204" pitchFamily="34" charset="0"/>
                <a:cs typeface="Open Sans" panose="020B0606030504020204" pitchFamily="34" charset="0"/>
              </a:rPr>
              <a:t>de l'OMS</a:t>
            </a:r>
            <a:br>
              <a:rPr lang="en-US" sz="2100" dirty="0">
                <a:solidFill>
                  <a:schemeClr val="dk2"/>
                </a:solidFill>
              </a:rPr>
            </a:br>
            <a:endParaRPr sz="2100" dirty="0">
              <a:solidFill>
                <a:schemeClr val="dk2"/>
              </a:solidFill>
            </a:endParaRPr>
          </a:p>
          <a:p>
            <a:pPr marL="0" lvl="0" indent="0" algn="l" rtl="0">
              <a:lnSpc>
                <a:spcPct val="90000"/>
              </a:lnSpc>
              <a:spcBef>
                <a:spcPts val="0"/>
              </a:spcBef>
              <a:spcAft>
                <a:spcPts val="0"/>
              </a:spcAft>
              <a:buSzPts val="3600"/>
              <a:buNone/>
            </a:pPr>
            <a:endParaRPr sz="2100" dirty="0">
              <a:solidFill>
                <a:schemeClr val="dk2"/>
              </a:solidFill>
            </a:endParaRPr>
          </a:p>
          <a:p>
            <a:pPr lvl="0" algn="ctr"/>
            <a:r>
              <a:rPr lang="en-US" sz="1800" dirty="0" err="1">
                <a:solidFill>
                  <a:schemeClr val="dk2"/>
                </a:solidFill>
                <a:latin typeface="Open Sans"/>
                <a:ea typeface="Open Sans"/>
                <a:cs typeface="Open Sans"/>
                <a:sym typeface="Open Sans"/>
              </a:rPr>
              <a:t>Accès</a:t>
            </a:r>
            <a:r>
              <a:rPr lang="en-US" sz="1800" dirty="0">
                <a:solidFill>
                  <a:schemeClr val="dk2"/>
                </a:solidFill>
                <a:latin typeface="Open Sans"/>
                <a:ea typeface="Open Sans"/>
                <a:cs typeface="Open Sans"/>
                <a:sym typeface="Open Sans"/>
              </a:rPr>
              <a:t> direct </a:t>
            </a:r>
            <a:r>
              <a:rPr lang="en-US" sz="1800" u="sng" dirty="0">
                <a:solidFill>
                  <a:srgbClr val="0000FF"/>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https://search.bvsalud.org/global-literature-on-novel-coronavirus-2019-ncov/</a:t>
            </a:r>
            <a:r>
              <a:rPr lang="en-US" sz="1800" dirty="0">
                <a:solidFill>
                  <a:schemeClr val="dk2"/>
                </a:solidFill>
                <a:latin typeface="Open Sans"/>
                <a:ea typeface="Open Sans"/>
                <a:cs typeface="Open Sans"/>
                <a:sym typeface="Open Sans"/>
              </a:rPr>
              <a:t> </a:t>
            </a:r>
            <a:endParaRPr sz="1800" dirty="0">
              <a:solidFill>
                <a:schemeClr val="dk2"/>
              </a:solidFill>
              <a:latin typeface="Open Sans"/>
              <a:ea typeface="Open Sans"/>
              <a:cs typeface="Open Sans"/>
              <a:sym typeface="Open Sans"/>
            </a:endParaRPr>
          </a:p>
        </p:txBody>
      </p:sp>
      <p:pic>
        <p:nvPicPr>
          <p:cNvPr id="540" name="Google Shape;540;p76"/>
          <p:cNvPicPr preferRelativeResize="0"/>
          <p:nvPr/>
        </p:nvPicPr>
        <p:blipFill rotWithShape="1">
          <a:blip r:embed="rId4">
            <a:alphaModFix/>
          </a:blip>
          <a:srcRect/>
          <a:stretch/>
        </p:blipFill>
        <p:spPr>
          <a:xfrm>
            <a:off x="1240225" y="2255449"/>
            <a:ext cx="9342599" cy="1271525"/>
          </a:xfrm>
          <a:prstGeom prst="rect">
            <a:avLst/>
          </a:prstGeom>
          <a:noFill/>
          <a:ln>
            <a:noFill/>
          </a:ln>
        </p:spPr>
      </p:pic>
      <p:pic>
        <p:nvPicPr>
          <p:cNvPr id="541" name="Google Shape;541;p76"/>
          <p:cNvPicPr preferRelativeResize="0"/>
          <p:nvPr/>
        </p:nvPicPr>
        <p:blipFill rotWithShape="1">
          <a:blip r:embed="rId5">
            <a:alphaModFix/>
          </a:blip>
          <a:srcRect/>
          <a:stretch/>
        </p:blipFill>
        <p:spPr>
          <a:xfrm>
            <a:off x="1240225" y="3526963"/>
            <a:ext cx="9914551" cy="327486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77"/>
          <p:cNvSpPr txBox="1">
            <a:spLocks noGrp="1"/>
          </p:cNvSpPr>
          <p:nvPr>
            <p:ph type="title"/>
          </p:nvPr>
        </p:nvSpPr>
        <p:spPr>
          <a:xfrm>
            <a:off x="0" y="378812"/>
            <a:ext cx="7677807" cy="1080900"/>
          </a:xfrm>
          <a:prstGeom prst="rect">
            <a:avLst/>
          </a:prstGeom>
          <a:noFill/>
          <a:ln>
            <a:noFill/>
          </a:ln>
        </p:spPr>
        <p:txBody>
          <a:bodyPr spcFirstLastPara="1" wrap="square" lIns="91425" tIns="45700" rIns="91425" bIns="45700" anchor="ctr" anchorCtr="0">
            <a:noAutofit/>
          </a:bodyPr>
          <a:lstStyle/>
          <a:p>
            <a:pPr lvl="0"/>
            <a:r>
              <a:rPr lang="fr-FR" sz="3200" dirty="0">
                <a:solidFill>
                  <a:srgbClr val="586F7C"/>
                </a:solidFill>
                <a:latin typeface="Open Sans" panose="020B0606030504020204" pitchFamily="34" charset="0"/>
                <a:ea typeface="Open Sans" panose="020B0606030504020204" pitchFamily="34" charset="0"/>
                <a:cs typeface="Open Sans" panose="020B0606030504020204" pitchFamily="34" charset="0"/>
              </a:rPr>
              <a:t>Base de données de recherche COVID-19 de l’OMS (suite)</a:t>
            </a:r>
            <a:endParaRPr sz="3200" dirty="0">
              <a:solidFill>
                <a:srgbClr val="586F7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8" name="Google Shape;548;p77"/>
          <p:cNvPicPr preferRelativeResize="0"/>
          <p:nvPr/>
        </p:nvPicPr>
        <p:blipFill rotWithShape="1">
          <a:blip r:embed="rId3">
            <a:alphaModFix/>
          </a:blip>
          <a:srcRect/>
          <a:stretch/>
        </p:blipFill>
        <p:spPr>
          <a:xfrm>
            <a:off x="657900" y="1696387"/>
            <a:ext cx="10739827" cy="509348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78"/>
          <p:cNvSpPr txBox="1">
            <a:spLocks noGrp="1"/>
          </p:cNvSpPr>
          <p:nvPr>
            <p:ph type="title"/>
          </p:nvPr>
        </p:nvSpPr>
        <p:spPr>
          <a:xfrm>
            <a:off x="157655" y="84253"/>
            <a:ext cx="8261131" cy="1435058"/>
          </a:xfrm>
          <a:prstGeom prst="rect">
            <a:avLst/>
          </a:prstGeom>
          <a:noFill/>
          <a:ln>
            <a:noFill/>
          </a:ln>
        </p:spPr>
        <p:txBody>
          <a:bodyPr spcFirstLastPara="1" wrap="square" lIns="91425" tIns="45700" rIns="91425" bIns="45700" anchor="ctr" anchorCtr="0">
            <a:noAutofit/>
          </a:bodyPr>
          <a:lstStyle/>
          <a:p>
            <a:pPr lvl="0">
              <a:lnSpc>
                <a:spcPct val="100000"/>
              </a:lnSpc>
            </a:pPr>
            <a:r>
              <a:rPr lang="fr-FR" sz="3200" dirty="0">
                <a:solidFill>
                  <a:srgbClr val="586F7C"/>
                </a:solidFill>
                <a:latin typeface="Open Sans" panose="020B0606030504020204" pitchFamily="34" charset="0"/>
                <a:ea typeface="Open Sans" panose="020B0606030504020204" pitchFamily="34" charset="0"/>
                <a:cs typeface="Open Sans" panose="020B0606030504020204" pitchFamily="34" charset="0"/>
              </a:rPr>
              <a:t>Base de données de recherche COVID-19 de l'OMS</a:t>
            </a:r>
            <a:br>
              <a:rPr lang="fr-FR" sz="3200" dirty="0">
                <a:solidFill>
                  <a:srgbClr val="586F7C"/>
                </a:solidFill>
                <a:latin typeface="Open Sans" panose="020B0606030504020204" pitchFamily="34" charset="0"/>
                <a:ea typeface="Open Sans" panose="020B0606030504020204" pitchFamily="34" charset="0"/>
                <a:cs typeface="Open Sans" panose="020B0606030504020204" pitchFamily="34" charset="0"/>
              </a:rPr>
            </a:br>
            <a:r>
              <a:rPr lang="fr-FR" sz="3200" dirty="0">
                <a:solidFill>
                  <a:srgbClr val="586F7C"/>
                </a:solidFill>
                <a:latin typeface="Open Sans" panose="020B0606030504020204" pitchFamily="34" charset="0"/>
                <a:ea typeface="Open Sans" panose="020B0606030504020204" pitchFamily="34" charset="0"/>
                <a:cs typeface="Open Sans" panose="020B0606030504020204" pitchFamily="34" charset="0"/>
              </a:rPr>
              <a:t>Affinez votre recherche</a:t>
            </a:r>
            <a:endParaRPr sz="3200" dirty="0">
              <a:solidFill>
                <a:srgbClr val="586F7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55" name="Google Shape;555;p78"/>
          <p:cNvPicPr preferRelativeResize="0"/>
          <p:nvPr/>
        </p:nvPicPr>
        <p:blipFill rotWithShape="1">
          <a:blip r:embed="rId3">
            <a:alphaModFix/>
          </a:blip>
          <a:srcRect/>
          <a:stretch/>
        </p:blipFill>
        <p:spPr>
          <a:xfrm>
            <a:off x="556825" y="1679499"/>
            <a:ext cx="10810224" cy="509424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3"/>
          <p:cNvSpPr txBox="1">
            <a:spLocks noGrp="1"/>
          </p:cNvSpPr>
          <p:nvPr>
            <p:ph type="title"/>
          </p:nvPr>
        </p:nvSpPr>
        <p:spPr>
          <a:xfrm>
            <a:off x="145472" y="257725"/>
            <a:ext cx="7315200" cy="971470"/>
          </a:xfrm>
          <a:prstGeom prst="rect">
            <a:avLst/>
          </a:prstGeom>
          <a:noFill/>
          <a:ln>
            <a:noFill/>
          </a:ln>
        </p:spPr>
        <p:txBody>
          <a:bodyPr spcFirstLastPara="1" wrap="square" lIns="91425" tIns="45700" rIns="91425" bIns="45700" anchor="t" anchorCtr="0">
            <a:normAutofit fontScale="90000"/>
          </a:bodyPr>
          <a:lstStyle/>
          <a:p>
            <a:pPr lvl="0">
              <a:buClr>
                <a:schemeClr val="dk1"/>
              </a:buClr>
              <a:buSzPts val="3200"/>
            </a:pPr>
            <a:r>
              <a:rPr lang="en-US" sz="3600" dirty="0" err="1">
                <a:solidFill>
                  <a:srgbClr val="586F7C"/>
                </a:solidFill>
                <a:latin typeface="Open Sans"/>
                <a:ea typeface="Open Sans"/>
                <a:cs typeface="Open Sans"/>
                <a:sym typeface="Open Sans"/>
              </a:rPr>
              <a:t>Autres</a:t>
            </a:r>
            <a:r>
              <a:rPr lang="en-US" sz="3600" dirty="0">
                <a:solidFill>
                  <a:srgbClr val="586F7C"/>
                </a:solidFill>
                <a:latin typeface="Open Sans"/>
                <a:ea typeface="Open Sans"/>
                <a:cs typeface="Open Sans"/>
                <a:sym typeface="Open Sans"/>
              </a:rPr>
              <a:t> </a:t>
            </a:r>
            <a:r>
              <a:rPr lang="en-US" sz="3600" dirty="0" err="1">
                <a:solidFill>
                  <a:srgbClr val="586F7C"/>
                </a:solidFill>
                <a:latin typeface="Open Sans"/>
                <a:ea typeface="Open Sans"/>
                <a:cs typeface="Open Sans"/>
                <a:sym typeface="Open Sans"/>
              </a:rPr>
              <a:t>ressources</a:t>
            </a:r>
            <a:r>
              <a:rPr lang="en-US" sz="3600" dirty="0">
                <a:solidFill>
                  <a:srgbClr val="586F7C"/>
                </a:solidFill>
                <a:latin typeface="Open Sans"/>
                <a:ea typeface="Open Sans"/>
                <a:cs typeface="Open Sans"/>
                <a:sym typeface="Open Sans"/>
              </a:rPr>
              <a:t> de Research4Life</a:t>
            </a:r>
            <a:endParaRPr sz="3600" dirty="0">
              <a:solidFill>
                <a:srgbClr val="586F7C"/>
              </a:solidFill>
              <a:latin typeface="Open Sans"/>
              <a:ea typeface="Open Sans"/>
              <a:cs typeface="Open Sans"/>
              <a:sym typeface="Open Sans"/>
            </a:endParaRPr>
          </a:p>
        </p:txBody>
      </p:sp>
      <p:sp>
        <p:nvSpPr>
          <p:cNvPr id="265" name="Google Shape;265;p13"/>
          <p:cNvSpPr txBox="1">
            <a:spLocks noGrp="1"/>
          </p:cNvSpPr>
          <p:nvPr>
            <p:ph type="body" idx="1"/>
          </p:nvPr>
        </p:nvSpPr>
        <p:spPr>
          <a:xfrm>
            <a:off x="359228" y="1863805"/>
            <a:ext cx="11725399" cy="4736470"/>
          </a:xfrm>
          <a:prstGeom prst="rect">
            <a:avLst/>
          </a:prstGeom>
          <a:noFill/>
          <a:ln>
            <a:noFill/>
          </a:ln>
        </p:spPr>
        <p:txBody>
          <a:bodyPr spcFirstLastPara="1" wrap="square" lIns="91425" tIns="45700" rIns="91425" bIns="45700" anchor="t" anchorCtr="0">
            <a:noAutofit/>
          </a:bodyPr>
          <a:lstStyle/>
          <a:p>
            <a:pPr marL="412750" lvl="0" indent="-285750" algn="just">
              <a:lnSpc>
                <a:spcPct val="150000"/>
              </a:lnSpc>
              <a:buClr>
                <a:schemeClr val="dk1"/>
              </a:buClr>
            </a:pPr>
            <a:r>
              <a:rPr lang="fr-FR" dirty="0">
                <a:solidFill>
                  <a:srgbClr val="3F3F3F"/>
                </a:solidFill>
                <a:latin typeface="Open Sans"/>
                <a:ea typeface="Open Sans"/>
                <a:cs typeface="Open Sans"/>
                <a:sym typeface="Open Sans"/>
              </a:rPr>
              <a:t>Il s'agit notamment des principales </a:t>
            </a:r>
            <a:r>
              <a:rPr lang="fr-FR" b="1" dirty="0">
                <a:solidFill>
                  <a:srgbClr val="3F3F3F"/>
                </a:solidFill>
                <a:latin typeface="Open Sans"/>
                <a:ea typeface="Open Sans"/>
                <a:cs typeface="Open Sans"/>
                <a:sym typeface="Open Sans"/>
              </a:rPr>
              <a:t>bases de données</a:t>
            </a:r>
            <a:r>
              <a:rPr lang="fr-FR" dirty="0">
                <a:solidFill>
                  <a:srgbClr val="3F3F3F"/>
                </a:solidFill>
                <a:latin typeface="Open Sans"/>
                <a:ea typeface="Open Sans"/>
                <a:cs typeface="Open Sans"/>
                <a:sym typeface="Open Sans"/>
              </a:rPr>
              <a:t>, des </a:t>
            </a:r>
            <a:r>
              <a:rPr lang="fr-FR" b="1" dirty="0">
                <a:solidFill>
                  <a:srgbClr val="3F3F3F"/>
                </a:solidFill>
                <a:latin typeface="Open Sans"/>
                <a:ea typeface="Open Sans"/>
                <a:cs typeface="Open Sans"/>
                <a:sym typeface="Open Sans"/>
              </a:rPr>
              <a:t>ressources de référence</a:t>
            </a:r>
            <a:r>
              <a:rPr lang="fr-FR" dirty="0">
                <a:solidFill>
                  <a:srgbClr val="3F3F3F"/>
                </a:solidFill>
                <a:latin typeface="Open Sans"/>
                <a:ea typeface="Open Sans"/>
                <a:cs typeface="Open Sans"/>
                <a:sym typeface="Open Sans"/>
              </a:rPr>
              <a:t>, des </a:t>
            </a:r>
            <a:r>
              <a:rPr lang="fr-FR" b="1" dirty="0">
                <a:solidFill>
                  <a:srgbClr val="3F3F3F"/>
                </a:solidFill>
                <a:latin typeface="Open Sans"/>
                <a:ea typeface="Open Sans"/>
                <a:cs typeface="Open Sans"/>
                <a:sym typeface="Open Sans"/>
              </a:rPr>
              <a:t>collections gratuites </a:t>
            </a:r>
            <a:r>
              <a:rPr lang="fr-FR" dirty="0">
                <a:solidFill>
                  <a:srgbClr val="3F3F3F"/>
                </a:solidFill>
                <a:latin typeface="Open Sans"/>
                <a:ea typeface="Open Sans"/>
                <a:cs typeface="Open Sans"/>
                <a:sym typeface="Open Sans"/>
              </a:rPr>
              <a:t>et des </a:t>
            </a:r>
            <a:r>
              <a:rPr lang="fr-FR" b="1" dirty="0">
                <a:solidFill>
                  <a:srgbClr val="3F3F3F"/>
                </a:solidFill>
                <a:latin typeface="Open Sans"/>
                <a:ea typeface="Open Sans"/>
                <a:cs typeface="Open Sans"/>
                <a:sym typeface="Open Sans"/>
              </a:rPr>
              <a:t>ressources récentes</a:t>
            </a:r>
            <a:r>
              <a:rPr lang="fr-FR" dirty="0">
                <a:solidFill>
                  <a:srgbClr val="3F3F3F"/>
                </a:solidFill>
                <a:latin typeface="Open Sans"/>
                <a:ea typeface="Open Sans"/>
                <a:cs typeface="Open Sans"/>
                <a:sym typeface="Open Sans"/>
              </a:rPr>
              <a:t>.  Notez également la liste des </a:t>
            </a:r>
            <a:r>
              <a:rPr lang="fr-FR" b="1" dirty="0">
                <a:solidFill>
                  <a:srgbClr val="3F3F3F"/>
                </a:solidFill>
                <a:latin typeface="Open Sans"/>
                <a:ea typeface="Open Sans"/>
                <a:cs typeface="Open Sans"/>
                <a:sym typeface="Open Sans"/>
              </a:rPr>
              <a:t>ressources récentes </a:t>
            </a:r>
            <a:r>
              <a:rPr lang="fr-FR" dirty="0">
                <a:solidFill>
                  <a:srgbClr val="3F3F3F"/>
                </a:solidFill>
                <a:latin typeface="Open Sans"/>
                <a:ea typeface="Open Sans"/>
                <a:cs typeface="Open Sans"/>
                <a:sym typeface="Open Sans"/>
              </a:rPr>
              <a:t>ajoutées au portail</a:t>
            </a:r>
            <a:r>
              <a:rPr lang="en-US" dirty="0">
                <a:solidFill>
                  <a:srgbClr val="3F3F3F"/>
                </a:solidFill>
                <a:latin typeface="Open Sans"/>
                <a:ea typeface="Open Sans"/>
                <a:cs typeface="Open Sans"/>
                <a:sym typeface="Open Sans"/>
              </a:rPr>
              <a:t>.</a:t>
            </a:r>
            <a:endParaRPr dirty="0">
              <a:solidFill>
                <a:srgbClr val="3F3F3F"/>
              </a:solidFill>
            </a:endParaRPr>
          </a:p>
          <a:p>
            <a:pPr marL="412750" lvl="0" indent="-285750" algn="just">
              <a:lnSpc>
                <a:spcPct val="150000"/>
              </a:lnSpc>
              <a:buClr>
                <a:schemeClr val="dk1"/>
              </a:buClr>
            </a:pPr>
            <a:r>
              <a:rPr lang="fr-FR" dirty="0">
                <a:solidFill>
                  <a:srgbClr val="3F3F3F"/>
                </a:solidFill>
                <a:latin typeface="Open Sans"/>
                <a:ea typeface="Open Sans"/>
                <a:cs typeface="Open Sans"/>
                <a:sym typeface="Open Sans"/>
              </a:rPr>
              <a:t>Chaque liste contient plusieurs outils utiles</a:t>
            </a:r>
            <a:r>
              <a:rPr lang="en-US" dirty="0">
                <a:solidFill>
                  <a:srgbClr val="3F3F3F"/>
                </a:solidFill>
                <a:latin typeface="Open Sans"/>
                <a:ea typeface="Open Sans"/>
                <a:cs typeface="Open Sans"/>
                <a:sym typeface="Open Sans"/>
              </a:rPr>
              <a:t>.  </a:t>
            </a:r>
            <a:endParaRPr dirty="0">
              <a:solidFill>
                <a:srgbClr val="3F3F3F"/>
              </a:solidFill>
            </a:endParaRPr>
          </a:p>
          <a:p>
            <a:pPr marL="412750" lvl="0" indent="-285750" algn="just">
              <a:lnSpc>
                <a:spcPct val="150000"/>
              </a:lnSpc>
              <a:buClr>
                <a:schemeClr val="dk1"/>
              </a:buClr>
            </a:pPr>
            <a:r>
              <a:rPr lang="fr-FR" dirty="0">
                <a:solidFill>
                  <a:srgbClr val="3F3F3F"/>
                </a:solidFill>
                <a:latin typeface="Open Sans"/>
                <a:ea typeface="Open Sans"/>
                <a:cs typeface="Open Sans"/>
                <a:sym typeface="Open Sans"/>
              </a:rPr>
              <a:t>Les quatre listes sont accessibles à partir de la page du portail de contenu unifié</a:t>
            </a:r>
            <a:r>
              <a:rPr lang="en-US" dirty="0">
                <a:solidFill>
                  <a:srgbClr val="3F3F3F"/>
                </a:solidFill>
                <a:latin typeface="Open Sans"/>
                <a:ea typeface="Open Sans"/>
                <a:cs typeface="Open Sans"/>
                <a:sym typeface="Open Sans"/>
              </a:rPr>
              <a:t>.</a:t>
            </a:r>
            <a:endParaRPr dirty="0">
              <a:solidFill>
                <a:srgbClr val="3F3F3F"/>
              </a:solidFill>
            </a:endParaRPr>
          </a:p>
          <a:p>
            <a:pPr marL="469900" lvl="0" indent="-342900" algn="just">
              <a:lnSpc>
                <a:spcPct val="150000"/>
              </a:lnSpc>
              <a:buClr>
                <a:schemeClr val="dk1"/>
              </a:buClr>
              <a:buFont typeface="Noto Sans Symbols"/>
              <a:buChar char="❖"/>
            </a:pPr>
            <a:r>
              <a:rPr lang="fr-FR" dirty="0">
                <a:solidFill>
                  <a:srgbClr val="3F3F3F"/>
                </a:solidFill>
                <a:latin typeface="Open Sans"/>
                <a:ea typeface="Open Sans"/>
                <a:cs typeface="Open Sans"/>
                <a:sym typeface="Open Sans"/>
              </a:rPr>
              <a:t>Remarque : certaines de ces ressources peuvent ne pas être disponibles car les éditeurs peuvent ne pas en autoriser l'accès dans un pays spécifique</a:t>
            </a:r>
            <a:r>
              <a:rPr lang="en-US" dirty="0">
                <a:solidFill>
                  <a:srgbClr val="3F3F3F"/>
                </a:solidFill>
                <a:latin typeface="Open Sans"/>
                <a:ea typeface="Open Sans"/>
                <a:cs typeface="Open Sans"/>
                <a:sym typeface="Open Sans"/>
              </a:rPr>
              <a:t>.</a:t>
            </a:r>
            <a:endParaRPr dirty="0">
              <a:solidFill>
                <a:srgbClr val="3F3F3F"/>
              </a:solidFill>
              <a:latin typeface="Open Sans"/>
              <a:ea typeface="Open Sans"/>
              <a:cs typeface="Open Sans"/>
              <a:sym typeface="Open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9" name="Image 8">
            <a:extLst>
              <a:ext uri="{FF2B5EF4-FFF2-40B4-BE49-F238E27FC236}">
                <a16:creationId xmlns:a16="http://schemas.microsoft.com/office/drawing/2014/main" id="{EFBA7894-8A04-4EEE-B12E-2D15086EE406}"/>
              </a:ext>
            </a:extLst>
          </p:cNvPr>
          <p:cNvPicPr>
            <a:picLocks noChangeAspect="1"/>
          </p:cNvPicPr>
          <p:nvPr/>
        </p:nvPicPr>
        <p:blipFill>
          <a:blip r:embed="rId3"/>
          <a:stretch>
            <a:fillRect/>
          </a:stretch>
        </p:blipFill>
        <p:spPr>
          <a:xfrm>
            <a:off x="4152443" y="1878909"/>
            <a:ext cx="1501270" cy="2179509"/>
          </a:xfrm>
          <a:prstGeom prst="rect">
            <a:avLst/>
          </a:prstGeom>
        </p:spPr>
      </p:pic>
      <p:sp>
        <p:nvSpPr>
          <p:cNvPr id="272" name="Google Shape;272;p24"/>
          <p:cNvSpPr txBox="1">
            <a:spLocks noGrp="1"/>
          </p:cNvSpPr>
          <p:nvPr>
            <p:ph type="title"/>
          </p:nvPr>
        </p:nvSpPr>
        <p:spPr>
          <a:xfrm>
            <a:off x="0" y="437222"/>
            <a:ext cx="7315200"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600" dirty="0">
                <a:solidFill>
                  <a:srgbClr val="586F7C"/>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Bases de </a:t>
            </a:r>
            <a:r>
              <a:rPr lang="en-US" sz="3600" dirty="0" err="1">
                <a:solidFill>
                  <a:srgbClr val="586F7C"/>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données</a:t>
            </a:r>
            <a:endParaRPr sz="3600" dirty="0">
              <a:solidFill>
                <a:srgbClr val="586F7C"/>
              </a:solidFill>
              <a:latin typeface="Open Sans"/>
              <a:ea typeface="Open Sans"/>
              <a:cs typeface="Open Sans"/>
              <a:sym typeface="Open Sans"/>
            </a:endParaRPr>
          </a:p>
        </p:txBody>
      </p:sp>
      <p:sp>
        <p:nvSpPr>
          <p:cNvPr id="273" name="Google Shape;273;p24"/>
          <p:cNvSpPr txBox="1">
            <a:spLocks noGrp="1"/>
          </p:cNvSpPr>
          <p:nvPr>
            <p:ph type="body" idx="1"/>
          </p:nvPr>
        </p:nvSpPr>
        <p:spPr>
          <a:xfrm>
            <a:off x="-159708" y="1654398"/>
            <a:ext cx="4331267" cy="5588069"/>
          </a:xfrm>
          <a:prstGeom prst="rect">
            <a:avLst/>
          </a:prstGeom>
          <a:noFill/>
          <a:ln>
            <a:noFill/>
          </a:ln>
        </p:spPr>
        <p:txBody>
          <a:bodyPr spcFirstLastPara="1" wrap="square" lIns="91425" tIns="45700" rIns="91425" bIns="45700" anchor="t" anchorCtr="0">
            <a:noAutofit/>
          </a:bodyPr>
          <a:lstStyle/>
          <a:p>
            <a:pPr marL="412750" lvl="0" indent="-285750" algn="just">
              <a:lnSpc>
                <a:spcPct val="100000"/>
              </a:lnSpc>
              <a:buClr>
                <a:schemeClr val="dk1"/>
              </a:buClr>
              <a:buSzPts val="2000"/>
            </a:pPr>
            <a:r>
              <a:rPr lang="fr-FR" sz="2000" dirty="0">
                <a:solidFill>
                  <a:schemeClr val="dk1"/>
                </a:solidFill>
                <a:latin typeface="Open Sans"/>
                <a:ea typeface="Open Sans"/>
                <a:cs typeface="Open Sans"/>
                <a:sym typeface="Open Sans"/>
              </a:rPr>
              <a:t>La liste des </a:t>
            </a:r>
            <a:r>
              <a:rPr lang="fr-FR" sz="2000" b="1" dirty="0">
                <a:solidFill>
                  <a:schemeClr val="dk1"/>
                </a:solidFill>
                <a:latin typeface="Open Sans"/>
                <a:ea typeface="Open Sans"/>
                <a:cs typeface="Open Sans"/>
                <a:sym typeface="Open Sans"/>
              </a:rPr>
              <a:t>bases de données</a:t>
            </a:r>
            <a:r>
              <a:rPr lang="fr-FR" sz="2000" dirty="0">
                <a:solidFill>
                  <a:schemeClr val="dk1"/>
                </a:solidFill>
                <a:latin typeface="Open Sans"/>
                <a:ea typeface="Open Sans"/>
                <a:cs typeface="Open Sans"/>
                <a:sym typeface="Open Sans"/>
              </a:rPr>
              <a:t> est disponible sur le portail de contenu unifié</a:t>
            </a:r>
            <a:r>
              <a:rPr lang="fr-FR" sz="2000" dirty="0">
                <a:solidFill>
                  <a:schemeClr val="bg2"/>
                </a:solidFill>
                <a:latin typeface="Open Sans"/>
                <a:ea typeface="Open Sans"/>
                <a:cs typeface="Open Sans"/>
                <a:sym typeface="Open Sans"/>
              </a:rPr>
              <a:t>/Liste de contenu.  </a:t>
            </a:r>
            <a:endParaRPr dirty="0">
              <a:solidFill>
                <a:schemeClr val="bg2"/>
              </a:solidFill>
            </a:endParaRPr>
          </a:p>
          <a:p>
            <a:pPr marL="412750" lvl="0" indent="-285750" algn="just">
              <a:lnSpc>
                <a:spcPct val="100000"/>
              </a:lnSpc>
              <a:buClr>
                <a:schemeClr val="dk1"/>
              </a:buClr>
              <a:buSzPts val="2000"/>
            </a:pPr>
            <a:r>
              <a:rPr lang="fr-FR" sz="2000" dirty="0">
                <a:solidFill>
                  <a:schemeClr val="bg2"/>
                </a:solidFill>
                <a:latin typeface="Open Sans"/>
                <a:ea typeface="Open Sans"/>
                <a:cs typeface="Open Sans"/>
                <a:sym typeface="Open Sans"/>
              </a:rPr>
              <a:t>Faites défiler la liste jusqu'à ce que le titre de la base de données apparaisse ou cliquez sur une lettre de la liste A - Z. </a:t>
            </a:r>
          </a:p>
          <a:p>
            <a:pPr marL="412750" lvl="0" indent="-285750" algn="just">
              <a:lnSpc>
                <a:spcPct val="100000"/>
              </a:lnSpc>
              <a:buClr>
                <a:schemeClr val="dk1"/>
              </a:buClr>
              <a:buSzPts val="2000"/>
            </a:pPr>
            <a:r>
              <a:rPr lang="fr-FR" sz="2000" dirty="0">
                <a:solidFill>
                  <a:schemeClr val="bg2"/>
                </a:solidFill>
                <a:latin typeface="Open Sans"/>
                <a:ea typeface="Open Sans"/>
                <a:cs typeface="Open Sans"/>
                <a:sym typeface="Open Sans"/>
              </a:rPr>
              <a:t>Une recherche peut être limitée aux 30 ressources </a:t>
            </a:r>
            <a:r>
              <a:rPr lang="en-US" sz="2000" b="1" dirty="0" err="1">
                <a:solidFill>
                  <a:schemeClr val="dk1"/>
                </a:solidFill>
                <a:latin typeface="Open Sans"/>
                <a:ea typeface="Open Sans"/>
                <a:cs typeface="Open Sans"/>
                <a:sym typeface="Open Sans"/>
              </a:rPr>
              <a:t>Hinari</a:t>
            </a:r>
            <a:r>
              <a:rPr lang="en-US" sz="2000" dirty="0">
                <a:solidFill>
                  <a:schemeClr val="dk1"/>
                </a:solidFill>
                <a:latin typeface="Open Sans"/>
                <a:ea typeface="Open Sans"/>
                <a:cs typeface="Open Sans"/>
                <a:sym typeface="Open Sans"/>
              </a:rPr>
              <a:t>.</a:t>
            </a:r>
            <a:endParaRPr dirty="0"/>
          </a:p>
          <a:p>
            <a:pPr marL="412750" lvl="0" indent="-285750" algn="just">
              <a:lnSpc>
                <a:spcPct val="100000"/>
              </a:lnSpc>
              <a:buClr>
                <a:schemeClr val="dk1"/>
              </a:buClr>
              <a:buSzPts val="2000"/>
            </a:pPr>
            <a:r>
              <a:rPr lang="fr-FR" sz="2000" dirty="0">
                <a:solidFill>
                  <a:schemeClr val="dk1"/>
                </a:solidFill>
                <a:latin typeface="Open Sans"/>
                <a:ea typeface="Open Sans"/>
                <a:cs typeface="Open Sans"/>
                <a:sym typeface="Open Sans"/>
              </a:rPr>
              <a:t>Plusieurs bases de données utiles sont résumées dans les diapositives suivantes.</a:t>
            </a:r>
            <a:endParaRPr sz="2000" dirty="0">
              <a:solidFill>
                <a:schemeClr val="dk1"/>
              </a:solidFill>
              <a:latin typeface="Open Sans"/>
              <a:ea typeface="Open Sans"/>
              <a:cs typeface="Open Sans"/>
              <a:sym typeface="Open Sans"/>
            </a:endParaRPr>
          </a:p>
        </p:txBody>
      </p:sp>
      <p:pic>
        <p:nvPicPr>
          <p:cNvPr id="274" name="Google Shape;274;p24"/>
          <p:cNvPicPr preferRelativeResize="0"/>
          <p:nvPr/>
        </p:nvPicPr>
        <p:blipFill rotWithShape="1">
          <a:blip r:embed="rId4">
            <a:alphaModFix/>
          </a:blip>
          <a:srcRect/>
          <a:stretch/>
        </p:blipFill>
        <p:spPr>
          <a:xfrm>
            <a:off x="5750911" y="1878909"/>
            <a:ext cx="6258443" cy="4561509"/>
          </a:xfrm>
          <a:prstGeom prst="rect">
            <a:avLst/>
          </a:prstGeom>
          <a:noFill/>
          <a:ln>
            <a:noFill/>
          </a:ln>
        </p:spPr>
      </p:pic>
      <p:sp>
        <p:nvSpPr>
          <p:cNvPr id="275" name="Google Shape;275;p24"/>
          <p:cNvSpPr/>
          <p:nvPr/>
        </p:nvSpPr>
        <p:spPr>
          <a:xfrm>
            <a:off x="5729291" y="3384411"/>
            <a:ext cx="1405400" cy="131680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276" name="Google Shape;276;p24"/>
          <p:cNvCxnSpPr/>
          <p:nvPr/>
        </p:nvCxnSpPr>
        <p:spPr>
          <a:xfrm rot="10800000" flipH="1">
            <a:off x="2669059" y="3793524"/>
            <a:ext cx="3249827" cy="1309818"/>
          </a:xfrm>
          <a:prstGeom prst="straightConnector1">
            <a:avLst/>
          </a:prstGeom>
          <a:noFill/>
          <a:ln w="19050" cap="flat" cmpd="sng">
            <a:solidFill>
              <a:srgbClr val="FF0000"/>
            </a:solidFill>
            <a:prstDash val="solid"/>
            <a:round/>
            <a:headEnd type="none" w="sm" len="sm"/>
            <a:tailEnd type="triangle" w="med" len="med"/>
          </a:ln>
        </p:spPr>
      </p:cxnSp>
      <p:sp>
        <p:nvSpPr>
          <p:cNvPr id="277" name="Google Shape;277;p24"/>
          <p:cNvSpPr/>
          <p:nvPr/>
        </p:nvSpPr>
        <p:spPr>
          <a:xfrm>
            <a:off x="4175489" y="1878909"/>
            <a:ext cx="1553801" cy="232410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 name="Rectangle 1">
            <a:extLst>
              <a:ext uri="{FF2B5EF4-FFF2-40B4-BE49-F238E27FC236}">
                <a16:creationId xmlns:a16="http://schemas.microsoft.com/office/drawing/2014/main" id="{6132F8B7-1C34-428A-9127-4E1B03C8C4D9}"/>
              </a:ext>
            </a:extLst>
          </p:cNvPr>
          <p:cNvSpPr/>
          <p:nvPr/>
        </p:nvSpPr>
        <p:spPr>
          <a:xfrm>
            <a:off x="4291445" y="2899064"/>
            <a:ext cx="1194955" cy="2493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DAB10751-C930-4206-A65E-59B23AC37A64}"/>
              </a:ext>
            </a:extLst>
          </p:cNvPr>
          <p:cNvPicPr>
            <a:picLocks noChangeAspect="1"/>
          </p:cNvPicPr>
          <p:nvPr/>
        </p:nvPicPr>
        <p:blipFill>
          <a:blip r:embed="rId5"/>
          <a:stretch>
            <a:fillRect/>
          </a:stretch>
        </p:blipFill>
        <p:spPr>
          <a:xfrm>
            <a:off x="5729290" y="3023624"/>
            <a:ext cx="4196195" cy="312822"/>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5"/>
          <p:cNvSpPr txBox="1">
            <a:spLocks noGrp="1"/>
          </p:cNvSpPr>
          <p:nvPr>
            <p:ph type="title"/>
          </p:nvPr>
        </p:nvSpPr>
        <p:spPr>
          <a:xfrm>
            <a:off x="0" y="188743"/>
            <a:ext cx="8131629"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br>
              <a:rPr lang="en-US" sz="3200">
                <a:solidFill>
                  <a:srgbClr val="586F7C"/>
                </a:solidFill>
                <a:latin typeface="Open Sans"/>
                <a:ea typeface="Open Sans"/>
                <a:cs typeface="Open Sans"/>
                <a:sym typeface="Open Sans"/>
              </a:rPr>
            </a:br>
            <a:r>
              <a:rPr lang="en-US" sz="3600">
                <a:solidFill>
                  <a:srgbClr val="586F7C"/>
                </a:solidFill>
                <a:latin typeface="Open Sans"/>
                <a:ea typeface="Open Sans"/>
                <a:cs typeface="Open Sans"/>
                <a:sym typeface="Open Sans"/>
              </a:rPr>
              <a:t>CABI</a:t>
            </a:r>
            <a:endParaRPr sz="3600">
              <a:solidFill>
                <a:srgbClr val="586F7C"/>
              </a:solidFill>
              <a:latin typeface="Open Sans"/>
              <a:ea typeface="Open Sans"/>
              <a:cs typeface="Open Sans"/>
              <a:sym typeface="Open Sans"/>
            </a:endParaRPr>
          </a:p>
        </p:txBody>
      </p:sp>
      <p:pic>
        <p:nvPicPr>
          <p:cNvPr id="285" name="Google Shape;285;p25" descr="https://lh5.googleusercontent.com/vF4a1bcq6t-3i8h4ZC-u3EIx14QKBAleG4ntlMm2TNskzs9GzdK55Y-YgTW-RKWUV4jjnqQOZq1z18G-soERxmsINbaBBiz0H_4gP4LDHKr5Sh_8DyKNv7oEbXAMmh1XUDJodyE"/>
          <p:cNvPicPr preferRelativeResize="0"/>
          <p:nvPr/>
        </p:nvPicPr>
        <p:blipFill rotWithShape="1">
          <a:blip r:embed="rId3">
            <a:alphaModFix/>
          </a:blip>
          <a:srcRect/>
          <a:stretch/>
        </p:blipFill>
        <p:spPr>
          <a:xfrm>
            <a:off x="-1" y="2553015"/>
            <a:ext cx="3879670" cy="1901765"/>
          </a:xfrm>
          <a:prstGeom prst="rect">
            <a:avLst/>
          </a:prstGeom>
          <a:noFill/>
          <a:ln>
            <a:noFill/>
          </a:ln>
        </p:spPr>
      </p:pic>
      <p:sp>
        <p:nvSpPr>
          <p:cNvPr id="286" name="Google Shape;286;p25"/>
          <p:cNvSpPr txBox="1"/>
          <p:nvPr/>
        </p:nvSpPr>
        <p:spPr>
          <a:xfrm>
            <a:off x="0" y="1711294"/>
            <a:ext cx="9565574" cy="400069"/>
          </a:xfrm>
          <a:prstGeom prst="rect">
            <a:avLst/>
          </a:prstGeom>
          <a:noFill/>
          <a:ln>
            <a:noFill/>
          </a:ln>
        </p:spPr>
        <p:txBody>
          <a:bodyPr spcFirstLastPara="1" wrap="square" lIns="91425" tIns="45700" rIns="91425" bIns="45700" anchor="t" anchorCtr="0">
            <a:spAutoFit/>
          </a:bodyPr>
          <a:lstStyle/>
          <a:p>
            <a:pPr lvl="0">
              <a:buSzPts val="2000"/>
            </a:pPr>
            <a:r>
              <a:rPr lang="fr-FR" sz="2000" dirty="0">
                <a:solidFill>
                  <a:schemeClr val="dk1"/>
                </a:solidFill>
                <a:latin typeface="Open Sans"/>
                <a:ea typeface="Open Sans"/>
                <a:cs typeface="Open Sans"/>
                <a:sym typeface="Open Sans"/>
              </a:rPr>
              <a:t>Voir la liste des bases de données du portail Research4Life </a:t>
            </a:r>
            <a:r>
              <a:rPr lang="en-US" sz="2000" b="0" i="0" u="none" strike="noStrike" cap="none" dirty="0">
                <a:solidFill>
                  <a:schemeClr val="dk1"/>
                </a:solidFill>
                <a:latin typeface="Open Sans"/>
                <a:ea typeface="Open Sans"/>
                <a:cs typeface="Open Sans"/>
                <a:sym typeface="Open Sans"/>
              </a:rPr>
              <a:t>/CABI/CAB DIRECT</a:t>
            </a:r>
            <a:endParaRPr sz="1400" b="0" i="0" u="none" strike="noStrike" cap="none" dirty="0">
              <a:solidFill>
                <a:srgbClr val="000000"/>
              </a:solidFill>
              <a:latin typeface="Arial"/>
              <a:ea typeface="Arial"/>
              <a:cs typeface="Arial"/>
              <a:sym typeface="Arial"/>
            </a:endParaRPr>
          </a:p>
        </p:txBody>
      </p:sp>
      <p:graphicFrame>
        <p:nvGraphicFramePr>
          <p:cNvPr id="5" name="Tableau 4">
            <a:extLst>
              <a:ext uri="{FF2B5EF4-FFF2-40B4-BE49-F238E27FC236}">
                <a16:creationId xmlns:a16="http://schemas.microsoft.com/office/drawing/2014/main" id="{DFEDDD34-39C7-49E9-8ACF-971F8B422AF4}"/>
              </a:ext>
            </a:extLst>
          </p:cNvPr>
          <p:cNvGraphicFramePr>
            <a:graphicFrameLocks noGrp="1"/>
          </p:cNvGraphicFramePr>
          <p:nvPr>
            <p:extLst>
              <p:ext uri="{D42A27DB-BD31-4B8C-83A1-F6EECF244321}">
                <p14:modId xmlns:p14="http://schemas.microsoft.com/office/powerpoint/2010/main" val="3523465141"/>
              </p:ext>
            </p:extLst>
          </p:nvPr>
        </p:nvGraphicFramePr>
        <p:xfrm>
          <a:off x="3879669" y="2117430"/>
          <a:ext cx="8312331" cy="4692211"/>
        </p:xfrm>
        <a:graphic>
          <a:graphicData uri="http://schemas.openxmlformats.org/drawingml/2006/table">
            <a:tbl>
              <a:tblPr bandRow="1"/>
              <a:tblGrid>
                <a:gridCol w="1821269">
                  <a:extLst>
                    <a:ext uri="{9D8B030D-6E8A-4147-A177-3AD203B41FA5}">
                      <a16:colId xmlns:a16="http://schemas.microsoft.com/office/drawing/2014/main" val="4090031920"/>
                    </a:ext>
                  </a:extLst>
                </a:gridCol>
                <a:gridCol w="6491062">
                  <a:extLst>
                    <a:ext uri="{9D8B030D-6E8A-4147-A177-3AD203B41FA5}">
                      <a16:colId xmlns:a16="http://schemas.microsoft.com/office/drawing/2014/main" val="3405262460"/>
                    </a:ext>
                  </a:extLst>
                </a:gridCol>
              </a:tblGrid>
              <a:tr h="397310">
                <a:tc>
                  <a:txBody>
                    <a:bodyPr/>
                    <a:lstStyle/>
                    <a:p>
                      <a:pPr algn="just">
                        <a:lnSpc>
                          <a:spcPct val="107000"/>
                        </a:lnSpc>
                        <a:spcAft>
                          <a:spcPts val="800"/>
                        </a:spcAft>
                      </a:pPr>
                      <a:r>
                        <a:rPr lang="fr-FR" sz="1300" b="0" dirty="0">
                          <a:effectLst/>
                          <a:latin typeface="Open Sans" panose="020B0604020202020204" charset="0"/>
                          <a:ea typeface="Open Sans" panose="020B0604020202020204" charset="0"/>
                          <a:cs typeface="Open Sans" panose="020B0604020202020204" charset="0"/>
                        </a:rPr>
                        <a:t>Service Fournisseur</a:t>
                      </a:r>
                    </a:p>
                  </a:txBody>
                  <a:tcPr marL="65477" marR="65477"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300" b="0" dirty="0">
                          <a:effectLst/>
                          <a:latin typeface="Open Sans" panose="020B0604020202020204" charset="0"/>
                          <a:ea typeface="Open Sans" panose="020B0604020202020204" charset="0"/>
                          <a:cs typeface="Open Sans" panose="020B0604020202020204" charset="0"/>
                        </a:rPr>
                        <a:t>CABI</a:t>
                      </a:r>
                    </a:p>
                  </a:txBody>
                  <a:tcPr marL="65477" marR="65477"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24166623"/>
                  </a:ext>
                </a:extLst>
              </a:tr>
              <a:tr h="601600">
                <a:tc>
                  <a:txBody>
                    <a:bodyPr/>
                    <a:lstStyle/>
                    <a:p>
                      <a:pPr algn="just">
                        <a:lnSpc>
                          <a:spcPct val="107000"/>
                        </a:lnSpc>
                        <a:spcAft>
                          <a:spcPts val="800"/>
                        </a:spcAft>
                      </a:pPr>
                      <a:r>
                        <a:rPr lang="fr-FR" sz="1300" dirty="0">
                          <a:effectLst/>
                          <a:latin typeface="Open Sans" panose="020B0604020202020204" charset="0"/>
                          <a:ea typeface="Open Sans" panose="020B0604020202020204" charset="0"/>
                          <a:cs typeface="Open Sans" panose="020B0604020202020204" charset="0"/>
                        </a:rPr>
                        <a:t>Type de </a:t>
                      </a:r>
                    </a:p>
                    <a:p>
                      <a:pPr algn="just">
                        <a:lnSpc>
                          <a:spcPct val="107000"/>
                        </a:lnSpc>
                        <a:spcAft>
                          <a:spcPts val="800"/>
                        </a:spcAft>
                      </a:pPr>
                      <a:r>
                        <a:rPr lang="fr-FR" sz="1300" dirty="0">
                          <a:effectLst/>
                          <a:latin typeface="Open Sans" panose="020B0604020202020204" charset="0"/>
                          <a:ea typeface="Open Sans" panose="020B0604020202020204" charset="0"/>
                          <a:cs typeface="Open Sans" panose="020B0604020202020204" charset="0"/>
                        </a:rPr>
                        <a:t>Service</a:t>
                      </a:r>
                    </a:p>
                  </a:txBody>
                  <a:tcPr marL="65477" marR="65477"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300" dirty="0">
                          <a:effectLst/>
                          <a:latin typeface="Open Sans" panose="020B0604020202020204" charset="0"/>
                          <a:ea typeface="Open Sans" panose="020B0604020202020204" charset="0"/>
                          <a:cs typeface="Open Sans" panose="020B0604020202020204" charset="0"/>
                        </a:rPr>
                        <a:t>Bases de données bibliographiques / indexation et résumé ; citations de ressources, y compris la couverture en texte intégral par CABI full </a:t>
                      </a:r>
                      <a:r>
                        <a:rPr lang="fr-FR" sz="1300" dirty="0" err="1">
                          <a:effectLst/>
                          <a:latin typeface="Open Sans" panose="020B0604020202020204" charset="0"/>
                          <a:ea typeface="Open Sans" panose="020B0604020202020204" charset="0"/>
                          <a:cs typeface="Open Sans" panose="020B0604020202020204" charset="0"/>
                        </a:rPr>
                        <a:t>text</a:t>
                      </a:r>
                      <a:r>
                        <a:rPr lang="fr-FR" sz="1300" dirty="0">
                          <a:effectLst/>
                          <a:latin typeface="Open Sans" panose="020B0604020202020204" charset="0"/>
                          <a:ea typeface="Open Sans" panose="020B0604020202020204" charset="0"/>
                          <a:cs typeface="Open Sans" panose="020B0604020202020204" charset="0"/>
                        </a:rPr>
                        <a:t> (texte intégral).</a:t>
                      </a:r>
                    </a:p>
                  </a:txBody>
                  <a:tcPr marL="65477" marR="65477"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692730072"/>
                  </a:ext>
                </a:extLst>
              </a:tr>
              <a:tr h="1212433">
                <a:tc>
                  <a:txBody>
                    <a:bodyPr/>
                    <a:lstStyle/>
                    <a:p>
                      <a:pPr>
                        <a:lnSpc>
                          <a:spcPct val="107000"/>
                        </a:lnSpc>
                        <a:spcAft>
                          <a:spcPts val="800"/>
                        </a:spcAft>
                      </a:pPr>
                      <a:r>
                        <a:rPr lang="fr-FR" sz="1300" dirty="0">
                          <a:effectLst/>
                          <a:latin typeface="Open Sans" panose="020B0604020202020204" charset="0"/>
                          <a:ea typeface="Open Sans" panose="020B0604020202020204" charset="0"/>
                          <a:cs typeface="Open Sans" panose="020B0604020202020204" charset="0"/>
                        </a:rPr>
                        <a:t>Sources d’information</a:t>
                      </a:r>
                    </a:p>
                  </a:txBody>
                  <a:tcPr marL="65477" marR="65477"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300" dirty="0">
                          <a:effectLst/>
                          <a:latin typeface="Open Sans" panose="020B0604020202020204" charset="0"/>
                          <a:ea typeface="Open Sans" panose="020B0604020202020204" charset="0"/>
                          <a:cs typeface="Open Sans" panose="020B0604020202020204" charset="0"/>
                        </a:rPr>
                        <a:t>Les bases de données CAB Abstracts et Global </a:t>
                      </a:r>
                      <a:r>
                        <a:rPr lang="fr-FR" sz="1300" dirty="0" err="1">
                          <a:effectLst/>
                          <a:latin typeface="Open Sans" panose="020B0604020202020204" charset="0"/>
                          <a:ea typeface="Open Sans" panose="020B0604020202020204" charset="0"/>
                          <a:cs typeface="Open Sans" panose="020B0604020202020204" charset="0"/>
                        </a:rPr>
                        <a:t>Health</a:t>
                      </a:r>
                      <a:r>
                        <a:rPr lang="fr-FR" sz="1300" dirty="0">
                          <a:effectLst/>
                          <a:latin typeface="Open Sans" panose="020B0604020202020204" charset="0"/>
                          <a:ea typeface="Open Sans" panose="020B0604020202020204" charset="0"/>
                          <a:cs typeface="Open Sans" panose="020B0604020202020204" charset="0"/>
                        </a:rPr>
                        <a:t>. Le contenu indexé provient de plus de 150 pays dans 50 langues. En plus d'indexer des milliers de revues scientifiques, CAB Abstracts offre une couverture étendue de la littérature non publiée du monde entier qui comprend des rapports, des rapports annuels, des livres, des actes de conférence, des notes de terrain et d'autres types de littérature grise.</a:t>
                      </a:r>
                    </a:p>
                  </a:txBody>
                  <a:tcPr marL="65477" marR="65477"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875207103"/>
                  </a:ext>
                </a:extLst>
              </a:tr>
              <a:tr h="397310">
                <a:tc>
                  <a:txBody>
                    <a:bodyPr/>
                    <a:lstStyle/>
                    <a:p>
                      <a:pPr>
                        <a:lnSpc>
                          <a:spcPct val="107000"/>
                        </a:lnSpc>
                        <a:spcAft>
                          <a:spcPts val="800"/>
                        </a:spcAft>
                      </a:pPr>
                      <a:r>
                        <a:rPr lang="fr-FR" sz="1300">
                          <a:effectLst/>
                          <a:latin typeface="Open Sans" panose="020B0604020202020204" charset="0"/>
                          <a:ea typeface="Open Sans" panose="020B0604020202020204" charset="0"/>
                          <a:cs typeface="Open Sans" panose="020B0604020202020204" charset="0"/>
                        </a:rPr>
                        <a:t>Types de documents</a:t>
                      </a:r>
                    </a:p>
                  </a:txBody>
                  <a:tcPr marL="65477" marR="65477"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300" dirty="0">
                          <a:effectLst/>
                          <a:latin typeface="Open Sans" panose="020B0604020202020204" charset="0"/>
                          <a:ea typeface="Open Sans" panose="020B0604020202020204" charset="0"/>
                          <a:cs typeface="Open Sans" panose="020B0604020202020204" charset="0"/>
                        </a:rPr>
                        <a:t>Articles, résumés, actes, livres, nouvelles information et rapports </a:t>
                      </a:r>
                    </a:p>
                  </a:txBody>
                  <a:tcPr marL="65477" marR="65477"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696183260"/>
                  </a:ext>
                </a:extLst>
              </a:tr>
              <a:tr h="487930">
                <a:tc>
                  <a:txBody>
                    <a:bodyPr/>
                    <a:lstStyle/>
                    <a:p>
                      <a:pPr algn="just">
                        <a:lnSpc>
                          <a:spcPct val="107000"/>
                        </a:lnSpc>
                        <a:spcAft>
                          <a:spcPts val="800"/>
                        </a:spcAft>
                      </a:pPr>
                      <a:r>
                        <a:rPr lang="fr-FR" sz="1300">
                          <a:effectLst/>
                          <a:latin typeface="Open Sans" panose="020B0604020202020204" charset="0"/>
                          <a:ea typeface="Open Sans" panose="020B0604020202020204" charset="0"/>
                          <a:cs typeface="Open Sans" panose="020B0604020202020204" charset="0"/>
                        </a:rPr>
                        <a:t>Texte intégral</a:t>
                      </a:r>
                    </a:p>
                    <a:p>
                      <a:pPr algn="just">
                        <a:lnSpc>
                          <a:spcPct val="107000"/>
                        </a:lnSpc>
                        <a:spcAft>
                          <a:spcPts val="800"/>
                        </a:spcAft>
                      </a:pPr>
                      <a:r>
                        <a:rPr lang="fr-FR" sz="1300">
                          <a:effectLst/>
                          <a:latin typeface="Open Sans" panose="020B0604020202020204" charset="0"/>
                          <a:ea typeface="Open Sans" panose="020B0604020202020204" charset="0"/>
                          <a:cs typeface="Open Sans" panose="020B0604020202020204" charset="0"/>
                        </a:rPr>
                        <a:t> </a:t>
                      </a:r>
                    </a:p>
                  </a:txBody>
                  <a:tcPr marL="65477" marR="65477"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300">
                          <a:effectLst/>
                          <a:latin typeface="Open Sans" panose="020B0604020202020204" charset="0"/>
                          <a:ea typeface="Open Sans" panose="020B0604020202020204" charset="0"/>
                          <a:cs typeface="Open Sans" panose="020B0604020202020204" charset="0"/>
                        </a:rPr>
                        <a:t>Veuillez visiter la plateforme AGORA, naviguer par éditeur ou consulter les revues de la liste A-Z.</a:t>
                      </a:r>
                    </a:p>
                  </a:txBody>
                  <a:tcPr marL="65477" marR="65477"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248264536"/>
                  </a:ext>
                </a:extLst>
              </a:tr>
              <a:tr h="601600">
                <a:tc>
                  <a:txBody>
                    <a:bodyPr/>
                    <a:lstStyle/>
                    <a:p>
                      <a:pPr algn="just">
                        <a:lnSpc>
                          <a:spcPct val="107000"/>
                        </a:lnSpc>
                        <a:spcAft>
                          <a:spcPts val="800"/>
                        </a:spcAft>
                      </a:pPr>
                      <a:r>
                        <a:rPr lang="fr-FR" sz="1300">
                          <a:effectLst/>
                          <a:latin typeface="Open Sans" panose="020B0604020202020204" charset="0"/>
                          <a:ea typeface="Open Sans" panose="020B0604020202020204" charset="0"/>
                          <a:cs typeface="Open Sans" panose="020B0604020202020204" charset="0"/>
                        </a:rPr>
                        <a:t>Couverture du sujet</a:t>
                      </a:r>
                    </a:p>
                    <a:p>
                      <a:pPr algn="just">
                        <a:lnSpc>
                          <a:spcPct val="107000"/>
                        </a:lnSpc>
                        <a:spcAft>
                          <a:spcPts val="800"/>
                        </a:spcAft>
                      </a:pPr>
                      <a:r>
                        <a:rPr lang="fr-FR" sz="1300">
                          <a:effectLst/>
                          <a:latin typeface="Open Sans" panose="020B0604020202020204" charset="0"/>
                          <a:ea typeface="Open Sans" panose="020B0604020202020204" charset="0"/>
                          <a:cs typeface="Open Sans" panose="020B0604020202020204" charset="0"/>
                        </a:rPr>
                        <a:t> </a:t>
                      </a:r>
                    </a:p>
                  </a:txBody>
                  <a:tcPr marL="65477" marR="65477"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300">
                          <a:effectLst/>
                          <a:latin typeface="Open Sans" panose="020B0604020202020204" charset="0"/>
                          <a:ea typeface="Open Sans" panose="020B0604020202020204" charset="0"/>
                          <a:cs typeface="Open Sans" panose="020B0604020202020204" charset="0"/>
                        </a:rPr>
                        <a:t>Sciences appliquées - agriculture, environnement, sciences vétérinaires, économie appliquée, sciences de l'alimentation et nutrition (CAB Abstracts) et sciences de la santé publique et médicale (Global Health)</a:t>
                      </a:r>
                    </a:p>
                  </a:txBody>
                  <a:tcPr marL="65477" marR="65477"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725468819"/>
                  </a:ext>
                </a:extLst>
              </a:tr>
              <a:tr h="397310">
                <a:tc>
                  <a:txBody>
                    <a:bodyPr/>
                    <a:lstStyle/>
                    <a:p>
                      <a:pPr algn="just">
                        <a:lnSpc>
                          <a:spcPct val="107000"/>
                        </a:lnSpc>
                        <a:spcAft>
                          <a:spcPts val="800"/>
                        </a:spcAft>
                      </a:pPr>
                      <a:r>
                        <a:rPr lang="fr-FR" sz="1300" dirty="0">
                          <a:effectLst/>
                          <a:latin typeface="Open Sans" panose="020B0604020202020204" charset="0"/>
                          <a:ea typeface="Open Sans" panose="020B0604020202020204" charset="0"/>
                          <a:cs typeface="Open Sans" panose="020B0604020202020204" charset="0"/>
                        </a:rPr>
                        <a:t>Données quantitatives</a:t>
                      </a:r>
                    </a:p>
                  </a:txBody>
                  <a:tcPr marL="65477" marR="65477"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300" dirty="0">
                          <a:effectLst/>
                          <a:latin typeface="Open Sans" panose="020B0604020202020204" charset="0"/>
                          <a:ea typeface="Open Sans" panose="020B0604020202020204" charset="0"/>
                          <a:cs typeface="Open Sans" panose="020B0604020202020204" charset="0"/>
                        </a:rPr>
                        <a:t>Plus de 11,5 millions de notices bibliographiques ; lancé en 1973</a:t>
                      </a:r>
                    </a:p>
                  </a:txBody>
                  <a:tcPr marL="65477" marR="65477"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898908635"/>
                  </a:ext>
                </a:extLst>
              </a:tr>
              <a:tr h="456333">
                <a:tc>
                  <a:txBody>
                    <a:bodyPr/>
                    <a:lstStyle/>
                    <a:p>
                      <a:pPr algn="just">
                        <a:lnSpc>
                          <a:spcPct val="107000"/>
                        </a:lnSpc>
                        <a:spcAft>
                          <a:spcPts val="800"/>
                        </a:spcAft>
                      </a:pPr>
                      <a:r>
                        <a:rPr lang="fr-FR" sz="1300" b="0" i="0" u="none" strike="noStrike" cap="none" dirty="0">
                          <a:solidFill>
                            <a:schemeClr val="tx1"/>
                          </a:solidFill>
                          <a:effectLst/>
                          <a:latin typeface="Open Sans" panose="020B0604020202020204" charset="0"/>
                          <a:ea typeface="Open Sans" panose="020B0604020202020204" charset="0"/>
                          <a:cs typeface="Open Sans" panose="020B0604020202020204" charset="0"/>
                          <a:sym typeface="Arial"/>
                        </a:rPr>
                        <a:t>Site web </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300" b="0" i="0" u="none" strike="noStrike" cap="none" dirty="0">
                          <a:solidFill>
                            <a:schemeClr val="tx1"/>
                          </a:solidFill>
                          <a:effectLst/>
                          <a:latin typeface="Open Sans" panose="020B0604020202020204" charset="0"/>
                          <a:ea typeface="Open Sans" panose="020B0604020202020204" charset="0"/>
                          <a:cs typeface="Open Sans" panose="020B0604020202020204" charset="0"/>
                          <a:sym typeface="Arial"/>
                        </a:rPr>
                        <a:t>Voir </a:t>
                      </a:r>
                      <a:r>
                        <a:rPr lang="fr-FR" sz="1300" b="1" i="0" u="none" strike="noStrike" cap="none" dirty="0" err="1">
                          <a:solidFill>
                            <a:schemeClr val="tx1"/>
                          </a:solidFill>
                          <a:effectLst/>
                          <a:latin typeface="Open Sans" panose="020B0604020202020204" charset="0"/>
                          <a:ea typeface="Open Sans" panose="020B0604020202020204" charset="0"/>
                          <a:cs typeface="Open Sans" panose="020B0604020202020204" charset="0"/>
                          <a:sym typeface="Arial"/>
                        </a:rPr>
                        <a:t>Hinari</a:t>
                      </a:r>
                      <a:r>
                        <a:rPr lang="fr-FR" sz="1300" b="0" i="0" u="none" strike="noStrike" cap="none" dirty="0">
                          <a:solidFill>
                            <a:schemeClr val="tx1"/>
                          </a:solidFill>
                          <a:effectLst/>
                          <a:latin typeface="Open Sans" panose="020B0604020202020204" charset="0"/>
                          <a:ea typeface="Open Sans" panose="020B0604020202020204" charset="0"/>
                          <a:cs typeface="Open Sans" panose="020B0604020202020204" charset="0"/>
                          <a:sym typeface="Arial"/>
                        </a:rPr>
                        <a:t> liste des Bases de données pour la Découverte /CINAHL (Index cumulatif pour les soins infirmiers et paramédicaux)</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260920"/>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5"/>
          <p:cNvSpPr txBox="1">
            <a:spLocks noGrp="1"/>
          </p:cNvSpPr>
          <p:nvPr>
            <p:ph type="title"/>
          </p:nvPr>
        </p:nvSpPr>
        <p:spPr>
          <a:xfrm>
            <a:off x="0" y="378812"/>
            <a:ext cx="7347857"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80"/>
              <a:buNone/>
            </a:pPr>
            <a:r>
              <a:rPr lang="en-US" sz="3200" dirty="0">
                <a:solidFill>
                  <a:srgbClr val="586F7C"/>
                </a:solidFill>
                <a:latin typeface="Open Sans"/>
                <a:ea typeface="Open Sans"/>
                <a:cs typeface="Open Sans"/>
                <a:sym typeface="Open Sans"/>
              </a:rPr>
              <a:t>Cumulative Index for Nursing and Allied Health - CINAHL</a:t>
            </a:r>
            <a:endParaRPr sz="3200" dirty="0">
              <a:solidFill>
                <a:srgbClr val="586F7C"/>
              </a:solidFill>
              <a:latin typeface="Open Sans"/>
              <a:ea typeface="Open Sans"/>
              <a:cs typeface="Open Sans"/>
              <a:sym typeface="Open Sans"/>
            </a:endParaRPr>
          </a:p>
        </p:txBody>
      </p:sp>
      <p:pic>
        <p:nvPicPr>
          <p:cNvPr id="293" name="Google Shape;293;p15" descr="https://lh3.googleusercontent.com/KfjgIpfAE5nR5WicU-WHdyG7SBnXazWi55c3_kqCCf1suZpOLEmWSSOYIQs0b_FKuTCpG5X7-lmFr01QKblA8vNJlLDX49o1JE7BcjxJ7ifR1U5-FL7_jmT7bx7fFpM5NiSzSIM"/>
          <p:cNvPicPr preferRelativeResize="0"/>
          <p:nvPr/>
        </p:nvPicPr>
        <p:blipFill rotWithShape="1">
          <a:blip r:embed="rId3">
            <a:alphaModFix/>
          </a:blip>
          <a:srcRect/>
          <a:stretch/>
        </p:blipFill>
        <p:spPr>
          <a:xfrm>
            <a:off x="0" y="3167463"/>
            <a:ext cx="4425043" cy="1224710"/>
          </a:xfrm>
          <a:prstGeom prst="rect">
            <a:avLst/>
          </a:prstGeom>
          <a:noFill/>
          <a:ln>
            <a:noFill/>
          </a:ln>
        </p:spPr>
      </p:pic>
      <p:sp>
        <p:nvSpPr>
          <p:cNvPr id="295" name="Google Shape;295;p15"/>
          <p:cNvSpPr txBox="1"/>
          <p:nvPr/>
        </p:nvSpPr>
        <p:spPr>
          <a:xfrm>
            <a:off x="86640" y="1873608"/>
            <a:ext cx="10075669" cy="1015622"/>
          </a:xfrm>
          <a:prstGeom prst="rect">
            <a:avLst/>
          </a:prstGeom>
          <a:noFill/>
          <a:ln>
            <a:noFill/>
          </a:ln>
        </p:spPr>
        <p:txBody>
          <a:bodyPr spcFirstLastPara="1" wrap="square" lIns="91425" tIns="45700" rIns="91425" bIns="45700" anchor="t" anchorCtr="0">
            <a:spAutoFit/>
          </a:bodyPr>
          <a:lstStyle/>
          <a:p>
            <a:pPr lvl="0">
              <a:lnSpc>
                <a:spcPct val="150000"/>
              </a:lnSpc>
              <a:buSzPts val="2000"/>
            </a:pPr>
            <a:r>
              <a:rPr lang="fr-FR" sz="2000" dirty="0">
                <a:solidFill>
                  <a:schemeClr val="dk1"/>
                </a:solidFill>
                <a:latin typeface="Open Sans"/>
                <a:ea typeface="Open Sans"/>
                <a:cs typeface="Open Sans"/>
                <a:sym typeface="Open Sans"/>
              </a:rPr>
              <a:t>Voir la liste des bases de données du portail Research4Life/CINAHL (Cumulative Index for Nursing and </a:t>
            </a:r>
            <a:r>
              <a:rPr lang="fr-FR" sz="2000" dirty="0" err="1">
                <a:solidFill>
                  <a:schemeClr val="dk1"/>
                </a:solidFill>
                <a:latin typeface="Open Sans"/>
                <a:ea typeface="Open Sans"/>
                <a:cs typeface="Open Sans"/>
                <a:sym typeface="Open Sans"/>
              </a:rPr>
              <a:t>Allied</a:t>
            </a:r>
            <a:r>
              <a:rPr lang="fr-FR" sz="2000" dirty="0">
                <a:solidFill>
                  <a:schemeClr val="dk1"/>
                </a:solidFill>
                <a:latin typeface="Open Sans"/>
                <a:ea typeface="Open Sans"/>
                <a:cs typeface="Open Sans"/>
                <a:sym typeface="Open Sans"/>
              </a:rPr>
              <a:t> </a:t>
            </a:r>
            <a:r>
              <a:rPr lang="fr-FR" sz="2000" dirty="0" err="1">
                <a:solidFill>
                  <a:schemeClr val="dk1"/>
                </a:solidFill>
                <a:latin typeface="Open Sans"/>
                <a:ea typeface="Open Sans"/>
                <a:cs typeface="Open Sans"/>
                <a:sym typeface="Open Sans"/>
              </a:rPr>
              <a:t>Health</a:t>
            </a:r>
            <a:r>
              <a:rPr lang="fr-FR" sz="2000" dirty="0">
                <a:solidFill>
                  <a:schemeClr val="dk1"/>
                </a:solidFill>
                <a:latin typeface="Open Sans"/>
                <a:ea typeface="Open Sans"/>
                <a:cs typeface="Open Sans"/>
                <a:sym typeface="Open Sans"/>
              </a:rPr>
              <a:t>)</a:t>
            </a:r>
            <a:endParaRPr sz="2000" b="0" i="0" u="none" strike="noStrike" cap="none" dirty="0">
              <a:solidFill>
                <a:schemeClr val="dk1"/>
              </a:solidFill>
              <a:latin typeface="Open Sans"/>
              <a:ea typeface="Open Sans"/>
              <a:cs typeface="Open Sans"/>
              <a:sym typeface="Open Sans"/>
            </a:endParaRPr>
          </a:p>
        </p:txBody>
      </p:sp>
      <p:graphicFrame>
        <p:nvGraphicFramePr>
          <p:cNvPr id="3" name="Tableau 2">
            <a:extLst>
              <a:ext uri="{FF2B5EF4-FFF2-40B4-BE49-F238E27FC236}">
                <a16:creationId xmlns:a16="http://schemas.microsoft.com/office/drawing/2014/main" id="{38A347D1-8C33-4C37-8944-A0E517E2A568}"/>
              </a:ext>
            </a:extLst>
          </p:cNvPr>
          <p:cNvGraphicFramePr>
            <a:graphicFrameLocks noGrp="1"/>
          </p:cNvGraphicFramePr>
          <p:nvPr>
            <p:extLst>
              <p:ext uri="{D42A27DB-BD31-4B8C-83A1-F6EECF244321}">
                <p14:modId xmlns:p14="http://schemas.microsoft.com/office/powerpoint/2010/main" val="2906476951"/>
              </p:ext>
            </p:extLst>
          </p:nvPr>
        </p:nvGraphicFramePr>
        <p:xfrm>
          <a:off x="4532812" y="2416629"/>
          <a:ext cx="7572548" cy="4178585"/>
        </p:xfrm>
        <a:graphic>
          <a:graphicData uri="http://schemas.openxmlformats.org/drawingml/2006/table">
            <a:tbl>
              <a:tblPr bandRow="1"/>
              <a:tblGrid>
                <a:gridCol w="1809622">
                  <a:extLst>
                    <a:ext uri="{9D8B030D-6E8A-4147-A177-3AD203B41FA5}">
                      <a16:colId xmlns:a16="http://schemas.microsoft.com/office/drawing/2014/main" val="3632671827"/>
                    </a:ext>
                  </a:extLst>
                </a:gridCol>
                <a:gridCol w="5762926">
                  <a:extLst>
                    <a:ext uri="{9D8B030D-6E8A-4147-A177-3AD203B41FA5}">
                      <a16:colId xmlns:a16="http://schemas.microsoft.com/office/drawing/2014/main" val="668603956"/>
                    </a:ext>
                  </a:extLst>
                </a:gridCol>
              </a:tblGrid>
              <a:tr h="532736">
                <a:tc>
                  <a:txBody>
                    <a:bodyPr/>
                    <a:lstStyle/>
                    <a:p>
                      <a:pPr algn="just">
                        <a:lnSpc>
                          <a:spcPct val="107000"/>
                        </a:lnSpc>
                        <a:spcAft>
                          <a:spcPts val="800"/>
                        </a:spcAft>
                      </a:pPr>
                      <a:r>
                        <a:rPr lang="fr-FR" sz="1400" b="0" dirty="0">
                          <a:effectLst/>
                          <a:latin typeface="Open Sans" panose="020B0604020202020204" charset="0"/>
                          <a:ea typeface="Open Sans" panose="020B0604020202020204" charset="0"/>
                          <a:cs typeface="Open Sans" panose="020B0604020202020204" charset="0"/>
                        </a:rPr>
                        <a:t>Service Fournisseur</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400" b="0" dirty="0">
                          <a:effectLst/>
                          <a:latin typeface="Open Sans" panose="020B0604020202020204" charset="0"/>
                          <a:ea typeface="Open Sans" panose="020B0604020202020204" charset="0"/>
                          <a:cs typeface="Open Sans" panose="020B0604020202020204" charset="0"/>
                        </a:rPr>
                        <a:t>EBSCO</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72742224"/>
                  </a:ext>
                </a:extLst>
              </a:tr>
              <a:tr h="625541">
                <a:tc>
                  <a:txBody>
                    <a:bodyPr/>
                    <a:lstStyle/>
                    <a:p>
                      <a:pPr algn="just">
                        <a:lnSpc>
                          <a:spcPct val="107000"/>
                        </a:lnSpc>
                        <a:spcAft>
                          <a:spcPts val="800"/>
                        </a:spcAft>
                      </a:pPr>
                      <a:r>
                        <a:rPr lang="fr-FR" sz="1400">
                          <a:effectLst/>
                          <a:latin typeface="Open Sans" panose="020B0604020202020204" charset="0"/>
                          <a:ea typeface="Open Sans" panose="020B0604020202020204" charset="0"/>
                          <a:cs typeface="Open Sans" panose="020B0604020202020204" charset="0"/>
                        </a:rPr>
                        <a:t>Type de </a:t>
                      </a:r>
                    </a:p>
                    <a:p>
                      <a:pPr algn="just">
                        <a:lnSpc>
                          <a:spcPct val="107000"/>
                        </a:lnSpc>
                        <a:spcAft>
                          <a:spcPts val="800"/>
                        </a:spcAft>
                      </a:pPr>
                      <a:r>
                        <a:rPr lang="fr-FR" sz="1400">
                          <a:effectLst/>
                          <a:latin typeface="Open Sans" panose="020B0604020202020204" charset="0"/>
                          <a:ea typeface="Open Sans" panose="020B0604020202020204" charset="0"/>
                          <a:cs typeface="Open Sans" panose="020B0604020202020204" charset="0"/>
                        </a:rPr>
                        <a:t>Service</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400">
                          <a:effectLst/>
                          <a:latin typeface="Open Sans" panose="020B0604020202020204" charset="0"/>
                          <a:ea typeface="Open Sans" panose="020B0604020202020204" charset="0"/>
                          <a:cs typeface="Open Sans" panose="020B0604020202020204" charset="0"/>
                        </a:rPr>
                        <a:t>Base de données bibliographiques/indexation et résumé - citations (titre, auteur(s), titre, date/volume/numéro, pages, ISSN# et résumé)</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642128298"/>
                  </a:ext>
                </a:extLst>
              </a:tr>
              <a:tr h="625541">
                <a:tc>
                  <a:txBody>
                    <a:bodyPr/>
                    <a:lstStyle/>
                    <a:p>
                      <a:pPr>
                        <a:lnSpc>
                          <a:spcPct val="107000"/>
                        </a:lnSpc>
                        <a:spcAft>
                          <a:spcPts val="800"/>
                        </a:spcAft>
                      </a:pPr>
                      <a:r>
                        <a:rPr lang="fr-FR" sz="1400">
                          <a:effectLst/>
                          <a:latin typeface="Open Sans" panose="020B0604020202020204" charset="0"/>
                          <a:ea typeface="Open Sans" panose="020B0604020202020204" charset="0"/>
                          <a:cs typeface="Open Sans" panose="020B0604020202020204" charset="0"/>
                        </a:rPr>
                        <a:t>Sources d’information</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400">
                          <a:effectLst/>
                          <a:latin typeface="Open Sans" panose="020B0604020202020204" charset="0"/>
                          <a:ea typeface="Open Sans" panose="020B0604020202020204" charset="0"/>
                          <a:cs typeface="Open Sans" panose="020B0604020202020204" charset="0"/>
                        </a:rPr>
                        <a:t>Revues académiques à comité de lecture pour les sujets énumérés ci-dessous</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748018171"/>
                  </a:ext>
                </a:extLst>
              </a:tr>
              <a:tr h="483536">
                <a:tc>
                  <a:txBody>
                    <a:bodyPr/>
                    <a:lstStyle/>
                    <a:p>
                      <a:pPr>
                        <a:lnSpc>
                          <a:spcPct val="107000"/>
                        </a:lnSpc>
                        <a:spcAft>
                          <a:spcPts val="800"/>
                        </a:spcAft>
                      </a:pPr>
                      <a:r>
                        <a:rPr lang="fr-FR" sz="1400">
                          <a:effectLst/>
                          <a:latin typeface="Open Sans" panose="020B0604020202020204" charset="0"/>
                          <a:ea typeface="Open Sans" panose="020B0604020202020204" charset="0"/>
                          <a:cs typeface="Open Sans" panose="020B0604020202020204" charset="0"/>
                        </a:rPr>
                        <a:t>Types de documents</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400" dirty="0">
                          <a:effectLst/>
                          <a:latin typeface="Open Sans" panose="020B0604020202020204" charset="0"/>
                          <a:ea typeface="Open Sans" panose="020B0604020202020204" charset="0"/>
                          <a:cs typeface="Open Sans" panose="020B0604020202020204" charset="0"/>
                        </a:rPr>
                        <a:t>Articles de revues</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385892932"/>
                  </a:ext>
                </a:extLst>
              </a:tr>
              <a:tr h="549498">
                <a:tc>
                  <a:txBody>
                    <a:bodyPr/>
                    <a:lstStyle/>
                    <a:p>
                      <a:pPr algn="just">
                        <a:lnSpc>
                          <a:spcPct val="107000"/>
                        </a:lnSpc>
                        <a:spcAft>
                          <a:spcPts val="800"/>
                        </a:spcAft>
                      </a:pPr>
                      <a:r>
                        <a:rPr lang="fr-FR" sz="1400" dirty="0">
                          <a:effectLst/>
                          <a:latin typeface="Open Sans" panose="020B0604020202020204" charset="0"/>
                          <a:ea typeface="Open Sans" panose="020B0604020202020204" charset="0"/>
                          <a:cs typeface="Open Sans" panose="020B0604020202020204" charset="0"/>
                        </a:rPr>
                        <a:t>Texte intégral</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400" dirty="0">
                          <a:effectLst/>
                          <a:latin typeface="Open Sans" panose="020B0604020202020204" charset="0"/>
                          <a:ea typeface="Open Sans" panose="020B0604020202020204" charset="0"/>
                          <a:cs typeface="Open Sans" panose="020B0604020202020204" charset="0"/>
                        </a:rPr>
                        <a:t>Certains via </a:t>
                      </a:r>
                      <a:r>
                        <a:rPr lang="fr-FR" sz="1400" dirty="0" err="1">
                          <a:effectLst/>
                          <a:latin typeface="Open Sans" panose="020B0604020202020204" charset="0"/>
                          <a:ea typeface="Open Sans" panose="020B0604020202020204" charset="0"/>
                          <a:cs typeface="Open Sans" panose="020B0604020202020204" charset="0"/>
                        </a:rPr>
                        <a:t>ProQuest</a:t>
                      </a:r>
                      <a:r>
                        <a:rPr lang="fr-FR" sz="1400" dirty="0">
                          <a:effectLst/>
                          <a:latin typeface="Open Sans" panose="020B0604020202020204" charset="0"/>
                          <a:ea typeface="Open Sans" panose="020B0604020202020204" charset="0"/>
                          <a:cs typeface="Open Sans" panose="020B0604020202020204" charset="0"/>
                        </a:rPr>
                        <a:t> (R4L) - consultez également la page Contenu </a:t>
                      </a:r>
                      <a:r>
                        <a:rPr lang="fr-FR" sz="1400" dirty="0" err="1">
                          <a:effectLst/>
                          <a:latin typeface="Open Sans" panose="020B0604020202020204" charset="0"/>
                          <a:ea typeface="Open Sans" panose="020B0604020202020204" charset="0"/>
                          <a:cs typeface="Open Sans" panose="020B0604020202020204" charset="0"/>
                        </a:rPr>
                        <a:t>Hinari</a:t>
                      </a:r>
                      <a:r>
                        <a:rPr lang="fr-FR" sz="1400" dirty="0">
                          <a:effectLst/>
                          <a:latin typeface="Open Sans" panose="020B0604020202020204" charset="0"/>
                          <a:ea typeface="Open Sans" panose="020B0604020202020204" charset="0"/>
                          <a:cs typeface="Open Sans" panose="020B0604020202020204" charset="0"/>
                        </a:rPr>
                        <a:t>/Liste A-Z de la collection des revues.</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509605067"/>
                  </a:ext>
                </a:extLst>
              </a:tr>
              <a:tr h="839560">
                <a:tc>
                  <a:txBody>
                    <a:bodyPr/>
                    <a:lstStyle/>
                    <a:p>
                      <a:pPr>
                        <a:lnSpc>
                          <a:spcPct val="107000"/>
                        </a:lnSpc>
                        <a:spcAft>
                          <a:spcPts val="800"/>
                        </a:spcAft>
                      </a:pPr>
                      <a:r>
                        <a:rPr lang="fr-FR" sz="1400">
                          <a:effectLst/>
                          <a:latin typeface="Open Sans" panose="020B0604020202020204" charset="0"/>
                          <a:ea typeface="Open Sans" panose="020B0604020202020204" charset="0"/>
                          <a:cs typeface="Open Sans" panose="020B0604020202020204" charset="0"/>
                        </a:rPr>
                        <a:t>Couverture du sujet</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400">
                          <a:effectLst/>
                          <a:latin typeface="Open Sans" panose="020B0604020202020204" charset="0"/>
                          <a:ea typeface="Open Sans" panose="020B0604020202020204" charset="0"/>
                          <a:cs typeface="Open Sans" panose="020B0604020202020204" charset="0"/>
                        </a:rPr>
                        <a:t>Disciplines des soins infirmiers, de la biomédecine, de la bibliothéconomie des sciences de la santé, de la médecine alternative/complémentaire, de la santé des consommateurs et 17 disciplines paramédicales.</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878364118"/>
                  </a:ext>
                </a:extLst>
              </a:tr>
              <a:tr h="411521">
                <a:tc>
                  <a:txBody>
                    <a:bodyPr/>
                    <a:lstStyle/>
                    <a:p>
                      <a:pPr algn="just">
                        <a:lnSpc>
                          <a:spcPct val="107000"/>
                        </a:lnSpc>
                        <a:spcAft>
                          <a:spcPts val="800"/>
                        </a:spcAft>
                      </a:pPr>
                      <a:r>
                        <a:rPr lang="fr-FR" sz="1400" dirty="0">
                          <a:effectLst/>
                          <a:latin typeface="Open Sans" panose="020B0604020202020204" charset="0"/>
                          <a:ea typeface="Open Sans" panose="020B0604020202020204" charset="0"/>
                          <a:cs typeface="Open Sans" panose="020B0604020202020204" charset="0"/>
                        </a:rPr>
                        <a:t>Quantitative data</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400" dirty="0">
                          <a:effectLst/>
                          <a:latin typeface="Open Sans" panose="020B0604020202020204" charset="0"/>
                          <a:ea typeface="Open Sans" panose="020B0604020202020204" charset="0"/>
                          <a:cs typeface="Open Sans" panose="020B0604020202020204" charset="0"/>
                        </a:rPr>
                        <a:t>2960 revues indexées</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7416838"/>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7"/>
          <p:cNvSpPr txBox="1">
            <a:spLocks noGrp="1"/>
          </p:cNvSpPr>
          <p:nvPr>
            <p:ph type="title"/>
          </p:nvPr>
        </p:nvSpPr>
        <p:spPr>
          <a:xfrm>
            <a:off x="0" y="378812"/>
            <a:ext cx="7347857" cy="1080900"/>
          </a:xfrm>
          <a:prstGeom prst="rect">
            <a:avLst/>
          </a:prstGeom>
          <a:noFill/>
          <a:ln>
            <a:noFill/>
          </a:ln>
        </p:spPr>
        <p:txBody>
          <a:bodyPr spcFirstLastPara="1" wrap="square" lIns="91425" tIns="45700" rIns="91425" bIns="45700" anchor="t" anchorCtr="0">
            <a:normAutofit/>
          </a:bodyPr>
          <a:lstStyle/>
          <a:p>
            <a:pPr lvl="0">
              <a:buClr>
                <a:schemeClr val="dk1"/>
              </a:buClr>
              <a:buSzPts val="2880"/>
            </a:pPr>
            <a:r>
              <a:rPr lang="fr-FR" sz="3200" dirty="0">
                <a:solidFill>
                  <a:srgbClr val="586F7C"/>
                </a:solidFill>
                <a:latin typeface="Open Sans"/>
                <a:ea typeface="Open Sans"/>
                <a:cs typeface="Open Sans"/>
                <a:sym typeface="Open Sans"/>
              </a:rPr>
              <a:t>Base de données EBP du Joanna Briggs Institute</a:t>
            </a:r>
            <a:endParaRPr sz="3200" dirty="0"/>
          </a:p>
        </p:txBody>
      </p:sp>
      <p:sp>
        <p:nvSpPr>
          <p:cNvPr id="311" name="Google Shape;311;p27"/>
          <p:cNvSpPr txBox="1"/>
          <p:nvPr/>
        </p:nvSpPr>
        <p:spPr>
          <a:xfrm>
            <a:off x="86639" y="1873608"/>
            <a:ext cx="9554317" cy="1015622"/>
          </a:xfrm>
          <a:prstGeom prst="rect">
            <a:avLst/>
          </a:prstGeom>
          <a:noFill/>
          <a:ln>
            <a:noFill/>
          </a:ln>
        </p:spPr>
        <p:txBody>
          <a:bodyPr spcFirstLastPara="1" wrap="square" lIns="91425" tIns="45700" rIns="91425" bIns="45700" anchor="t" anchorCtr="0">
            <a:spAutoFit/>
          </a:bodyPr>
          <a:lstStyle/>
          <a:p>
            <a:pPr lvl="0">
              <a:lnSpc>
                <a:spcPct val="150000"/>
              </a:lnSpc>
              <a:buSzPts val="2000"/>
            </a:pPr>
            <a:r>
              <a:rPr lang="fr-FR" sz="2000" dirty="0">
                <a:solidFill>
                  <a:schemeClr val="dk1"/>
                </a:solidFill>
                <a:latin typeface="Open Sans"/>
                <a:ea typeface="Open Sans"/>
                <a:cs typeface="Open Sans"/>
                <a:sym typeface="Open Sans"/>
              </a:rPr>
              <a:t>Voir la liste des </a:t>
            </a:r>
            <a:r>
              <a:rPr lang="fr-FR" sz="2000" b="1" dirty="0">
                <a:solidFill>
                  <a:schemeClr val="dk1"/>
                </a:solidFill>
                <a:latin typeface="Open Sans"/>
                <a:ea typeface="Open Sans"/>
                <a:cs typeface="Open Sans"/>
                <a:sym typeface="Open Sans"/>
              </a:rPr>
              <a:t>bases de données </a:t>
            </a:r>
            <a:r>
              <a:rPr lang="fr-FR" sz="2000" dirty="0">
                <a:solidFill>
                  <a:schemeClr val="dk1"/>
                </a:solidFill>
                <a:latin typeface="Open Sans"/>
                <a:ea typeface="Open Sans"/>
                <a:cs typeface="Open Sans"/>
                <a:sym typeface="Open Sans"/>
              </a:rPr>
              <a:t>du portail Research4Life/ la base de données EBP du Joanna Briggs Institute.</a:t>
            </a:r>
            <a:endParaRPr sz="1400" b="0" i="0" u="none" strike="noStrike" cap="none" dirty="0">
              <a:solidFill>
                <a:srgbClr val="000000"/>
              </a:solidFill>
              <a:latin typeface="Arial"/>
              <a:ea typeface="Arial"/>
              <a:cs typeface="Arial"/>
              <a:sym typeface="Arial"/>
            </a:endParaRPr>
          </a:p>
        </p:txBody>
      </p:sp>
      <p:pic>
        <p:nvPicPr>
          <p:cNvPr id="313" name="Google Shape;313;p27" descr="https://lh4.googleusercontent.com/iNCXE0LI2pQ0sDTxJ6GM1qOphqVpfanRBm2O9qqRNTdVLGC02ajsk5wYyU-ic0hT7Vxe4NFpO--mcu5bGtfA6Ev-ZTwcLWcmF3dg9dBeCC6o8qEiNVGkFgq2yh8xSSJKmCWErys"/>
          <p:cNvPicPr preferRelativeResize="0"/>
          <p:nvPr/>
        </p:nvPicPr>
        <p:blipFill rotWithShape="1">
          <a:blip r:embed="rId3">
            <a:alphaModFix/>
          </a:blip>
          <a:srcRect/>
          <a:stretch/>
        </p:blipFill>
        <p:spPr>
          <a:xfrm>
            <a:off x="241936" y="3057639"/>
            <a:ext cx="4610100" cy="1628776"/>
          </a:xfrm>
          <a:prstGeom prst="rect">
            <a:avLst/>
          </a:prstGeom>
          <a:noFill/>
          <a:ln>
            <a:noFill/>
          </a:ln>
        </p:spPr>
      </p:pic>
      <p:graphicFrame>
        <p:nvGraphicFramePr>
          <p:cNvPr id="3" name="Tableau 2">
            <a:extLst>
              <a:ext uri="{FF2B5EF4-FFF2-40B4-BE49-F238E27FC236}">
                <a16:creationId xmlns:a16="http://schemas.microsoft.com/office/drawing/2014/main" id="{1C25B695-CDD0-4950-8FC2-F859709FF0FB}"/>
              </a:ext>
            </a:extLst>
          </p:cNvPr>
          <p:cNvGraphicFramePr>
            <a:graphicFrameLocks noGrp="1"/>
          </p:cNvGraphicFramePr>
          <p:nvPr>
            <p:extLst>
              <p:ext uri="{D42A27DB-BD31-4B8C-83A1-F6EECF244321}">
                <p14:modId xmlns:p14="http://schemas.microsoft.com/office/powerpoint/2010/main" val="1912327452"/>
              </p:ext>
            </p:extLst>
          </p:nvPr>
        </p:nvGraphicFramePr>
        <p:xfrm>
          <a:off x="5007331" y="2564635"/>
          <a:ext cx="7098029" cy="4195996"/>
        </p:xfrm>
        <a:graphic>
          <a:graphicData uri="http://schemas.openxmlformats.org/drawingml/2006/table">
            <a:tbl>
              <a:tblPr bandRow="1"/>
              <a:tblGrid>
                <a:gridCol w="1571543">
                  <a:extLst>
                    <a:ext uri="{9D8B030D-6E8A-4147-A177-3AD203B41FA5}">
                      <a16:colId xmlns:a16="http://schemas.microsoft.com/office/drawing/2014/main" val="84965550"/>
                    </a:ext>
                  </a:extLst>
                </a:gridCol>
                <a:gridCol w="5526486">
                  <a:extLst>
                    <a:ext uri="{9D8B030D-6E8A-4147-A177-3AD203B41FA5}">
                      <a16:colId xmlns:a16="http://schemas.microsoft.com/office/drawing/2014/main" val="4045174085"/>
                    </a:ext>
                  </a:extLst>
                </a:gridCol>
              </a:tblGrid>
              <a:tr h="506704">
                <a:tc>
                  <a:txBody>
                    <a:bodyPr/>
                    <a:lstStyle/>
                    <a:p>
                      <a:pPr algn="just">
                        <a:lnSpc>
                          <a:spcPct val="107000"/>
                        </a:lnSpc>
                        <a:spcAft>
                          <a:spcPts val="800"/>
                        </a:spcAft>
                      </a:pPr>
                      <a:r>
                        <a:rPr lang="fr-FR" sz="1400" dirty="0">
                          <a:effectLst/>
                          <a:latin typeface="Century Gothic" panose="020B0502020202020204" pitchFamily="34" charset="0"/>
                          <a:ea typeface="Century Gothic" panose="020B0502020202020204" pitchFamily="34" charset="0"/>
                          <a:cs typeface="Century Gothic" panose="020B0502020202020204" pitchFamily="34" charset="0"/>
                        </a:rPr>
                        <a:t>Service</a:t>
                      </a:r>
                    </a:p>
                    <a:p>
                      <a:pPr algn="just">
                        <a:lnSpc>
                          <a:spcPct val="107000"/>
                        </a:lnSpc>
                        <a:spcAft>
                          <a:spcPts val="800"/>
                        </a:spcAft>
                      </a:pPr>
                      <a:r>
                        <a:rPr lang="fr-FR" sz="1400" dirty="0">
                          <a:effectLst/>
                          <a:latin typeface="Century Gothic" panose="020B0502020202020204" pitchFamily="34" charset="0"/>
                          <a:ea typeface="Century Gothic" panose="020B0502020202020204" pitchFamily="34" charset="0"/>
                          <a:cs typeface="Century Gothic" panose="020B0502020202020204" pitchFamily="34" charset="0"/>
                        </a:rPr>
                        <a:t>Fournisseur</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Joanna Briggs Institute via Wolters Kluwer/Ovid</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41707774"/>
                  </a:ext>
                </a:extLst>
              </a:tr>
              <a:tr h="594974">
                <a:tc>
                  <a:txBody>
                    <a:bodyPr/>
                    <a:lstStyle/>
                    <a:p>
                      <a:pPr algn="just">
                        <a:lnSpc>
                          <a:spcPct val="107000"/>
                        </a:lnSpc>
                        <a:spcAft>
                          <a:spcPts val="800"/>
                        </a:spcAft>
                      </a:pPr>
                      <a:r>
                        <a:rPr lang="fr-FR" sz="1400" dirty="0">
                          <a:effectLst/>
                          <a:latin typeface="Century Gothic" panose="020B0502020202020204" pitchFamily="34" charset="0"/>
                          <a:ea typeface="Century Gothic" panose="020B0502020202020204" pitchFamily="34" charset="0"/>
                          <a:cs typeface="Century Gothic" panose="020B0502020202020204" pitchFamily="34" charset="0"/>
                        </a:rPr>
                        <a:t>Type de</a:t>
                      </a:r>
                    </a:p>
                    <a:p>
                      <a:pPr algn="just">
                        <a:lnSpc>
                          <a:spcPct val="107000"/>
                        </a:lnSpc>
                        <a:spcAft>
                          <a:spcPts val="800"/>
                        </a:spcAft>
                      </a:pPr>
                      <a:r>
                        <a:rPr lang="fr-FR" sz="1400" dirty="0">
                          <a:effectLst/>
                          <a:latin typeface="Century Gothic" panose="020B0502020202020204" pitchFamily="34" charset="0"/>
                          <a:ea typeface="Century Gothic" panose="020B0502020202020204" pitchFamily="34" charset="0"/>
                          <a:cs typeface="Century Gothic" panose="020B0502020202020204" pitchFamily="34" charset="0"/>
                        </a:rPr>
                        <a:t>service</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400" dirty="0">
                          <a:effectLst/>
                          <a:latin typeface="Century Gothic" panose="020B0502020202020204" pitchFamily="34" charset="0"/>
                          <a:ea typeface="Century Gothic" panose="020B0502020202020204" pitchFamily="34" charset="0"/>
                          <a:cs typeface="Century Gothic" panose="020B0502020202020204" pitchFamily="34" charset="0"/>
                        </a:rPr>
                        <a:t>Base de données ; comprend les citations (auteur, titre, type de publication, mots-clés, nœuds de domaine, références)</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353872913"/>
                  </a:ext>
                </a:extLst>
              </a:tr>
              <a:tr h="594974">
                <a:tc>
                  <a:txBody>
                    <a:bodyPr/>
                    <a:lstStyle/>
                    <a:p>
                      <a:pPr>
                        <a:lnSpc>
                          <a:spcPct val="107000"/>
                        </a:lnSpc>
                        <a:spcAft>
                          <a:spcPts val="8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Sources d’information</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400" dirty="0">
                          <a:effectLst/>
                          <a:latin typeface="Century Gothic" panose="020B0502020202020204" pitchFamily="34" charset="0"/>
                          <a:ea typeface="Century Gothic" panose="020B0502020202020204" pitchFamily="34" charset="0"/>
                          <a:cs typeface="Century Gothic" panose="020B0502020202020204" pitchFamily="34" charset="0"/>
                        </a:rPr>
                        <a:t>Synthèse des données de recherche relatives à la médecine fondée sur les preuves ; voir ci-dessous les sources d'information</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800103255"/>
                  </a:ext>
                </a:extLst>
              </a:tr>
              <a:tr h="798535">
                <a:tc>
                  <a:txBody>
                    <a:bodyPr/>
                    <a:lstStyle/>
                    <a:p>
                      <a:pPr>
                        <a:lnSpc>
                          <a:spcPct val="107000"/>
                        </a:lnSpc>
                        <a:spcAft>
                          <a:spcPts val="8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Types de documents</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400" dirty="0">
                          <a:effectLst/>
                          <a:latin typeface="Century Gothic" panose="020B0502020202020204" pitchFamily="34" charset="0"/>
                          <a:ea typeface="Century Gothic" panose="020B0502020202020204" pitchFamily="34" charset="0"/>
                          <a:cs typeface="Century Gothic" panose="020B0502020202020204" pitchFamily="34" charset="0"/>
                        </a:rPr>
                        <a:t>Revues de littérature, pratiques et procédures recommandées, fiches d'information, examens systématiques complets et protocoles, fiches d'information pour les consommateurs et rapports techniques.</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192614441"/>
                  </a:ext>
                </a:extLst>
              </a:tr>
              <a:tr h="391413">
                <a:tc>
                  <a:txBody>
                    <a:bodyPr/>
                    <a:lstStyle/>
                    <a:p>
                      <a:pPr algn="just">
                        <a:lnSpc>
                          <a:spcPct val="107000"/>
                        </a:lnSpc>
                        <a:spcAft>
                          <a:spcPts val="8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Texte intégral</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Oui</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80801550"/>
                  </a:ext>
                </a:extLst>
              </a:tr>
              <a:tr h="594974">
                <a:tc>
                  <a:txBody>
                    <a:bodyPr/>
                    <a:lstStyle/>
                    <a:p>
                      <a:pPr algn="just">
                        <a:lnSpc>
                          <a:spcPct val="107000"/>
                        </a:lnSpc>
                        <a:spcAft>
                          <a:spcPts val="8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Couverture du sujet</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400" dirty="0">
                          <a:effectLst/>
                          <a:latin typeface="Century Gothic" panose="020B0502020202020204" pitchFamily="34" charset="0"/>
                          <a:ea typeface="Century Gothic" panose="020B0502020202020204" pitchFamily="34" charset="0"/>
                          <a:cs typeface="Century Gothic" panose="020B0502020202020204" pitchFamily="34" charset="0"/>
                        </a:rPr>
                        <a:t>Médecine fondée sur des données probantes, axée sur les informations relatives aux soins infirmiers ; de 1998 (avec mises à jour) à aujourd'hui ; mises à jour hebdomadaires</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732952420"/>
                  </a:ext>
                </a:extLst>
              </a:tr>
              <a:tr h="391413">
                <a:tc>
                  <a:txBody>
                    <a:bodyPr/>
                    <a:lstStyle/>
                    <a:p>
                      <a:pPr algn="just">
                        <a:lnSpc>
                          <a:spcPct val="107000"/>
                        </a:lnSpc>
                        <a:spcAft>
                          <a:spcPts val="8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Quantitative data</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400" dirty="0">
                          <a:effectLst/>
                          <a:latin typeface="Century Gothic" panose="020B0502020202020204" pitchFamily="34" charset="0"/>
                          <a:ea typeface="Century Gothic" panose="020B0502020202020204" pitchFamily="34" charset="0"/>
                          <a:cs typeface="Century Gothic" panose="020B0502020202020204" pitchFamily="34" charset="0"/>
                        </a:rPr>
                        <a:t>Plus de 3,000 notices </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4625355"/>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4"/>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t" anchorCtr="0">
            <a:normAutofit/>
          </a:bodyPr>
          <a:lstStyle/>
          <a:p>
            <a:pPr lvl="0">
              <a:buClr>
                <a:schemeClr val="dk1"/>
              </a:buClr>
              <a:buSzPts val="3200"/>
            </a:pPr>
            <a:r>
              <a:rPr lang="en-US" sz="3600" dirty="0">
                <a:solidFill>
                  <a:srgbClr val="586F7C"/>
                </a:solidFill>
                <a:latin typeface="Open Sans"/>
                <a:ea typeface="Open Sans"/>
                <a:cs typeface="Open Sans"/>
                <a:sym typeface="Open Sans"/>
              </a:rPr>
              <a:t>Sources de </a:t>
            </a:r>
            <a:r>
              <a:rPr lang="en-US" sz="3600" dirty="0" err="1">
                <a:solidFill>
                  <a:srgbClr val="586F7C"/>
                </a:solidFill>
                <a:latin typeface="Open Sans"/>
                <a:ea typeface="Open Sans"/>
                <a:cs typeface="Open Sans"/>
                <a:sym typeface="Open Sans"/>
              </a:rPr>
              <a:t>Référence</a:t>
            </a:r>
            <a:endParaRPr sz="3600" dirty="0">
              <a:solidFill>
                <a:srgbClr val="586F7C"/>
              </a:solidFill>
              <a:latin typeface="Open Sans"/>
              <a:ea typeface="Open Sans"/>
              <a:cs typeface="Open Sans"/>
              <a:sym typeface="Open Sans"/>
            </a:endParaRPr>
          </a:p>
        </p:txBody>
      </p:sp>
      <p:sp>
        <p:nvSpPr>
          <p:cNvPr id="320" name="Google Shape;320;p14"/>
          <p:cNvSpPr txBox="1">
            <a:spLocks noGrp="1"/>
          </p:cNvSpPr>
          <p:nvPr>
            <p:ph type="body" idx="1"/>
          </p:nvPr>
        </p:nvSpPr>
        <p:spPr>
          <a:xfrm>
            <a:off x="130629" y="1828799"/>
            <a:ext cx="4157165" cy="3820886"/>
          </a:xfrm>
          <a:prstGeom prst="rect">
            <a:avLst/>
          </a:prstGeom>
          <a:noFill/>
          <a:ln>
            <a:noFill/>
          </a:ln>
        </p:spPr>
        <p:txBody>
          <a:bodyPr spcFirstLastPara="1" wrap="square" lIns="91425" tIns="45700" rIns="91425" bIns="45700" anchor="t" anchorCtr="0">
            <a:noAutofit/>
          </a:bodyPr>
          <a:lstStyle/>
          <a:p>
            <a:pPr marL="412750" lvl="0" indent="-285750" algn="just" rtl="0">
              <a:lnSpc>
                <a:spcPct val="150000"/>
              </a:lnSpc>
              <a:spcBef>
                <a:spcPts val="1000"/>
              </a:spcBef>
              <a:spcAft>
                <a:spcPts val="0"/>
              </a:spcAft>
              <a:buClr>
                <a:schemeClr val="dk1"/>
              </a:buClr>
              <a:buSzPts val="2000"/>
              <a:buChar char="●"/>
            </a:pPr>
            <a:r>
              <a:rPr lang="en-US" sz="2000" b="1">
                <a:solidFill>
                  <a:srgbClr val="3F3F3F"/>
                </a:solidFill>
                <a:latin typeface="Open Sans"/>
                <a:ea typeface="Open Sans"/>
                <a:cs typeface="Open Sans"/>
                <a:sym typeface="Open Sans"/>
              </a:rPr>
              <a:t>Reference sources</a:t>
            </a:r>
            <a:r>
              <a:rPr lang="en-US" sz="2000">
                <a:solidFill>
                  <a:srgbClr val="3F3F3F"/>
                </a:solidFill>
                <a:latin typeface="Open Sans"/>
                <a:ea typeface="Open Sans"/>
                <a:cs typeface="Open Sans"/>
                <a:sym typeface="Open Sans"/>
              </a:rPr>
              <a:t> list is available from the Unified Content Portal.  </a:t>
            </a:r>
            <a:endParaRPr/>
          </a:p>
          <a:p>
            <a:pPr marL="412750" lvl="0" indent="-285750" algn="just" rtl="0">
              <a:lnSpc>
                <a:spcPct val="150000"/>
              </a:lnSpc>
              <a:spcBef>
                <a:spcPts val="1000"/>
              </a:spcBef>
              <a:spcAft>
                <a:spcPts val="0"/>
              </a:spcAft>
              <a:buClr>
                <a:schemeClr val="dk1"/>
              </a:buClr>
              <a:buSzPts val="2000"/>
              <a:buChar char="●"/>
            </a:pPr>
            <a:r>
              <a:rPr lang="en-US" sz="2000">
                <a:solidFill>
                  <a:srgbClr val="3F3F3F"/>
                </a:solidFill>
                <a:latin typeface="Open Sans"/>
                <a:ea typeface="Open Sans"/>
                <a:cs typeface="Open Sans"/>
                <a:sym typeface="Open Sans"/>
              </a:rPr>
              <a:t>Scroll down till the title of the database appears.</a:t>
            </a:r>
            <a:endParaRPr/>
          </a:p>
          <a:p>
            <a:pPr marL="412750" lvl="0" indent="-285750" algn="just" rtl="0">
              <a:lnSpc>
                <a:spcPct val="150000"/>
              </a:lnSpc>
              <a:spcBef>
                <a:spcPts val="1000"/>
              </a:spcBef>
              <a:spcAft>
                <a:spcPts val="0"/>
              </a:spcAft>
              <a:buClr>
                <a:schemeClr val="dk1"/>
              </a:buClr>
              <a:buSzPts val="2000"/>
              <a:buChar char="●"/>
            </a:pPr>
            <a:r>
              <a:rPr lang="en-US" sz="2000">
                <a:solidFill>
                  <a:srgbClr val="3F3F3F"/>
                </a:solidFill>
                <a:latin typeface="Open Sans"/>
                <a:ea typeface="Open Sans"/>
                <a:cs typeface="Open Sans"/>
                <a:sym typeface="Open Sans"/>
              </a:rPr>
              <a:t>A search can be limited to 85 </a:t>
            </a:r>
            <a:r>
              <a:rPr lang="en-US" sz="2000" b="1">
                <a:solidFill>
                  <a:srgbClr val="3F3F3F"/>
                </a:solidFill>
                <a:latin typeface="Open Sans"/>
                <a:ea typeface="Open Sans"/>
                <a:cs typeface="Open Sans"/>
                <a:sym typeface="Open Sans"/>
              </a:rPr>
              <a:t>Hinari</a:t>
            </a:r>
            <a:r>
              <a:rPr lang="en-US" sz="2000">
                <a:solidFill>
                  <a:srgbClr val="3F3F3F"/>
                </a:solidFill>
                <a:latin typeface="Open Sans"/>
                <a:ea typeface="Open Sans"/>
                <a:cs typeface="Open Sans"/>
                <a:sym typeface="Open Sans"/>
              </a:rPr>
              <a:t> resources .</a:t>
            </a:r>
            <a:endParaRPr/>
          </a:p>
          <a:p>
            <a:pPr marL="412750" lvl="0" indent="-285750" algn="just" rtl="0">
              <a:lnSpc>
                <a:spcPct val="150000"/>
              </a:lnSpc>
              <a:spcBef>
                <a:spcPts val="1000"/>
              </a:spcBef>
              <a:spcAft>
                <a:spcPts val="0"/>
              </a:spcAft>
              <a:buClr>
                <a:schemeClr val="dk1"/>
              </a:buClr>
              <a:buSzPts val="2000"/>
              <a:buChar char="●"/>
            </a:pPr>
            <a:r>
              <a:rPr lang="en-US" sz="2000">
                <a:solidFill>
                  <a:srgbClr val="3F3F3F"/>
                </a:solidFill>
                <a:latin typeface="Open Sans"/>
                <a:ea typeface="Open Sans"/>
                <a:cs typeface="Open Sans"/>
                <a:sym typeface="Open Sans"/>
              </a:rPr>
              <a:t>See the subsequent slides for useful Reference Sources.</a:t>
            </a:r>
            <a:endParaRPr/>
          </a:p>
        </p:txBody>
      </p:sp>
      <p:pic>
        <p:nvPicPr>
          <p:cNvPr id="321" name="Google Shape;321;p14"/>
          <p:cNvPicPr preferRelativeResize="0"/>
          <p:nvPr/>
        </p:nvPicPr>
        <p:blipFill rotWithShape="1">
          <a:blip r:embed="rId3">
            <a:alphaModFix/>
          </a:blip>
          <a:srcRect/>
          <a:stretch/>
        </p:blipFill>
        <p:spPr>
          <a:xfrm>
            <a:off x="4605922" y="2040315"/>
            <a:ext cx="6969195" cy="4399683"/>
          </a:xfrm>
          <a:prstGeom prst="rect">
            <a:avLst/>
          </a:prstGeom>
          <a:noFill/>
          <a:ln>
            <a:noFill/>
          </a:ln>
        </p:spPr>
      </p:pic>
      <p:sp>
        <p:nvSpPr>
          <p:cNvPr id="322" name="Google Shape;322;p14"/>
          <p:cNvSpPr/>
          <p:nvPr/>
        </p:nvSpPr>
        <p:spPr>
          <a:xfrm>
            <a:off x="7245763" y="3552934"/>
            <a:ext cx="1689515" cy="1553141"/>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 name="Image 6">
            <a:extLst>
              <a:ext uri="{FF2B5EF4-FFF2-40B4-BE49-F238E27FC236}">
                <a16:creationId xmlns:a16="http://schemas.microsoft.com/office/drawing/2014/main" id="{8A35271D-F330-4B2F-84A9-74EDA51CD721}"/>
              </a:ext>
            </a:extLst>
          </p:cNvPr>
          <p:cNvPicPr>
            <a:picLocks noChangeAspect="1"/>
          </p:cNvPicPr>
          <p:nvPr/>
        </p:nvPicPr>
        <p:blipFill>
          <a:blip r:embed="rId4"/>
          <a:stretch>
            <a:fillRect/>
          </a:stretch>
        </p:blipFill>
        <p:spPr>
          <a:xfrm>
            <a:off x="4780027" y="2455817"/>
            <a:ext cx="1908156" cy="2770216"/>
          </a:xfrm>
          <a:prstGeom prst="rect">
            <a:avLst/>
          </a:prstGeom>
        </p:spPr>
      </p:pic>
      <p:sp>
        <p:nvSpPr>
          <p:cNvPr id="2" name="Rectangle 1">
            <a:extLst>
              <a:ext uri="{FF2B5EF4-FFF2-40B4-BE49-F238E27FC236}">
                <a16:creationId xmlns:a16="http://schemas.microsoft.com/office/drawing/2014/main" id="{0066A76C-D5E6-4774-B998-EBEAB9702F81}"/>
              </a:ext>
            </a:extLst>
          </p:cNvPr>
          <p:cNvSpPr/>
          <p:nvPr/>
        </p:nvSpPr>
        <p:spPr>
          <a:xfrm>
            <a:off x="4946238" y="3429000"/>
            <a:ext cx="1689515" cy="3290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23" name="Google Shape;323;p14"/>
          <p:cNvCxnSpPr>
            <a:cxnSpLocks/>
          </p:cNvCxnSpPr>
          <p:nvPr/>
        </p:nvCxnSpPr>
        <p:spPr>
          <a:xfrm flipV="1">
            <a:off x="1436914" y="4290809"/>
            <a:ext cx="5862561" cy="815266"/>
          </a:xfrm>
          <a:prstGeom prst="straightConnector1">
            <a:avLst/>
          </a:prstGeom>
          <a:noFill/>
          <a:ln w="19050" cap="flat" cmpd="sng">
            <a:solidFill>
              <a:srgbClr val="FF0000"/>
            </a:solidFill>
            <a:prstDash val="solid"/>
            <a:round/>
            <a:headEnd type="none" w="sm" len="sm"/>
            <a:tailEnd type="triangle" w="med" len="med"/>
          </a:ln>
        </p:spPr>
      </p:cxnSp>
      <p:pic>
        <p:nvPicPr>
          <p:cNvPr id="3" name="Image 2">
            <a:extLst>
              <a:ext uri="{FF2B5EF4-FFF2-40B4-BE49-F238E27FC236}">
                <a16:creationId xmlns:a16="http://schemas.microsoft.com/office/drawing/2014/main" id="{24CD94B1-0274-4770-BB97-7C30146EB807}"/>
              </a:ext>
            </a:extLst>
          </p:cNvPr>
          <p:cNvPicPr>
            <a:picLocks noChangeAspect="1"/>
          </p:cNvPicPr>
          <p:nvPr/>
        </p:nvPicPr>
        <p:blipFill>
          <a:blip r:embed="rId5"/>
          <a:stretch>
            <a:fillRect/>
          </a:stretch>
        </p:blipFill>
        <p:spPr>
          <a:xfrm>
            <a:off x="7299475" y="1816111"/>
            <a:ext cx="2616060" cy="1379530"/>
          </a:xfrm>
          <a:prstGeom prst="rect">
            <a:avLst/>
          </a:prstGeom>
        </p:spPr>
      </p:pic>
      <p:cxnSp>
        <p:nvCxnSpPr>
          <p:cNvPr id="5" name="Connecteur droit avec flèche 4">
            <a:extLst>
              <a:ext uri="{FF2B5EF4-FFF2-40B4-BE49-F238E27FC236}">
                <a16:creationId xmlns:a16="http://schemas.microsoft.com/office/drawing/2014/main" id="{67BEFF8D-F98F-453E-9586-F7D577E8CDC5}"/>
              </a:ext>
            </a:extLst>
          </p:cNvPr>
          <p:cNvCxnSpPr>
            <a:cxnSpLocks/>
          </p:cNvCxnSpPr>
          <p:nvPr/>
        </p:nvCxnSpPr>
        <p:spPr>
          <a:xfrm flipV="1">
            <a:off x="6688183" y="3005276"/>
            <a:ext cx="876147" cy="6570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28"/>
          <p:cNvSpPr txBox="1">
            <a:spLocks noGrp="1"/>
          </p:cNvSpPr>
          <p:nvPr>
            <p:ph type="title"/>
          </p:nvPr>
        </p:nvSpPr>
        <p:spPr>
          <a:xfrm>
            <a:off x="0" y="378812"/>
            <a:ext cx="7217229"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a:solidFill>
                  <a:srgbClr val="586F7C"/>
                </a:solidFill>
                <a:latin typeface="Open Sans"/>
                <a:ea typeface="Open Sans"/>
                <a:cs typeface="Open Sans"/>
                <a:sym typeface="Open Sans"/>
              </a:rPr>
              <a:t>Clinical key</a:t>
            </a:r>
            <a:endParaRPr>
              <a:solidFill>
                <a:srgbClr val="586F7C"/>
              </a:solidFill>
              <a:latin typeface="Open Sans"/>
              <a:ea typeface="Open Sans"/>
              <a:cs typeface="Open Sans"/>
              <a:sym typeface="Open Sans"/>
            </a:endParaRPr>
          </a:p>
        </p:txBody>
      </p:sp>
      <p:sp>
        <p:nvSpPr>
          <p:cNvPr id="330" name="Google Shape;330;p28"/>
          <p:cNvSpPr txBox="1">
            <a:spLocks noGrp="1"/>
          </p:cNvSpPr>
          <p:nvPr>
            <p:ph type="body" idx="1"/>
          </p:nvPr>
        </p:nvSpPr>
        <p:spPr>
          <a:xfrm>
            <a:off x="179613" y="1796143"/>
            <a:ext cx="10780123" cy="816429"/>
          </a:xfrm>
          <a:prstGeom prst="rect">
            <a:avLst/>
          </a:prstGeom>
          <a:noFill/>
          <a:ln>
            <a:noFill/>
          </a:ln>
        </p:spPr>
        <p:txBody>
          <a:bodyPr spcFirstLastPara="1" wrap="square" lIns="91425" tIns="45700" rIns="91425" bIns="45700" anchor="t" anchorCtr="0">
            <a:noAutofit/>
          </a:bodyPr>
          <a:lstStyle/>
          <a:p>
            <a:pPr marL="76200" lvl="0" indent="0">
              <a:lnSpc>
                <a:spcPct val="100000"/>
              </a:lnSpc>
              <a:buClr>
                <a:schemeClr val="dk1"/>
              </a:buClr>
              <a:buNone/>
            </a:pPr>
            <a:r>
              <a:rPr lang="fr-FR" sz="2200" dirty="0">
                <a:solidFill>
                  <a:srgbClr val="3F3F3F"/>
                </a:solidFill>
                <a:latin typeface="Open Sans"/>
                <a:ea typeface="Open Sans"/>
                <a:cs typeface="Open Sans"/>
                <a:sym typeface="Open Sans"/>
              </a:rPr>
              <a:t>Voir la liste des </a:t>
            </a:r>
            <a:r>
              <a:rPr lang="fr-FR" sz="2200" b="1" dirty="0">
                <a:solidFill>
                  <a:srgbClr val="3F3F3F"/>
                </a:solidFill>
                <a:latin typeface="Open Sans"/>
                <a:ea typeface="Open Sans"/>
                <a:cs typeface="Open Sans"/>
                <a:sym typeface="Open Sans"/>
              </a:rPr>
              <a:t>sources de référence </a:t>
            </a:r>
            <a:r>
              <a:rPr lang="fr-FR" sz="2200" dirty="0">
                <a:solidFill>
                  <a:srgbClr val="3F3F3F"/>
                </a:solidFill>
                <a:latin typeface="Open Sans"/>
                <a:ea typeface="Open Sans"/>
                <a:cs typeface="Open Sans"/>
                <a:sym typeface="Open Sans"/>
              </a:rPr>
              <a:t>du portail Research4Life </a:t>
            </a:r>
            <a:r>
              <a:rPr lang="en-US" sz="2200" dirty="0">
                <a:solidFill>
                  <a:srgbClr val="3F3F3F"/>
                </a:solidFill>
                <a:latin typeface="Open Sans"/>
                <a:ea typeface="Open Sans"/>
                <a:cs typeface="Open Sans"/>
                <a:sym typeface="Open Sans"/>
              </a:rPr>
              <a:t>/Clinical Key</a:t>
            </a:r>
            <a:endParaRPr sz="2200" dirty="0">
              <a:solidFill>
                <a:srgbClr val="3F3F3F"/>
              </a:solidFill>
              <a:latin typeface="Open Sans"/>
              <a:ea typeface="Open Sans"/>
              <a:cs typeface="Open Sans"/>
              <a:sym typeface="Open Sans"/>
            </a:endParaRPr>
          </a:p>
        </p:txBody>
      </p:sp>
      <p:pic>
        <p:nvPicPr>
          <p:cNvPr id="331" name="Google Shape;331;p28" descr="https://lh4.googleusercontent.com/Wmj2UWGXHHK6CL72DwlqIcYeVOCP1F1jwcmQaXxRgnFRFKHZoJtdYIR-IV94aRw0Amz2OZa2sp_br5gyGr4rYLpVrdfpX2_oyplkxCSWg20LvyLqsiKV_LxI4sT7qBfl7Kz6Wys"/>
          <p:cNvPicPr preferRelativeResize="0"/>
          <p:nvPr/>
        </p:nvPicPr>
        <p:blipFill rotWithShape="1">
          <a:blip r:embed="rId3">
            <a:alphaModFix/>
          </a:blip>
          <a:srcRect/>
          <a:stretch/>
        </p:blipFill>
        <p:spPr>
          <a:xfrm>
            <a:off x="-1" y="2921208"/>
            <a:ext cx="4456847" cy="1748763"/>
          </a:xfrm>
          <a:prstGeom prst="rect">
            <a:avLst/>
          </a:prstGeom>
          <a:noFill/>
          <a:ln>
            <a:noFill/>
          </a:ln>
        </p:spPr>
      </p:pic>
      <p:graphicFrame>
        <p:nvGraphicFramePr>
          <p:cNvPr id="2" name="Tableau 1">
            <a:extLst>
              <a:ext uri="{FF2B5EF4-FFF2-40B4-BE49-F238E27FC236}">
                <a16:creationId xmlns:a16="http://schemas.microsoft.com/office/drawing/2014/main" id="{2710E28B-FDB1-4303-B615-4EF2AB5374FC}"/>
              </a:ext>
            </a:extLst>
          </p:cNvPr>
          <p:cNvGraphicFramePr>
            <a:graphicFrameLocks noGrp="1"/>
          </p:cNvGraphicFramePr>
          <p:nvPr>
            <p:extLst>
              <p:ext uri="{D42A27DB-BD31-4B8C-83A1-F6EECF244321}">
                <p14:modId xmlns:p14="http://schemas.microsoft.com/office/powerpoint/2010/main" val="2568085826"/>
              </p:ext>
            </p:extLst>
          </p:nvPr>
        </p:nvGraphicFramePr>
        <p:xfrm>
          <a:off x="4456846" y="2435195"/>
          <a:ext cx="7735154" cy="4475590"/>
        </p:xfrm>
        <a:graphic>
          <a:graphicData uri="http://schemas.openxmlformats.org/drawingml/2006/table">
            <a:tbl>
              <a:tblPr bandRow="1"/>
              <a:tblGrid>
                <a:gridCol w="1966396">
                  <a:extLst>
                    <a:ext uri="{9D8B030D-6E8A-4147-A177-3AD203B41FA5}">
                      <a16:colId xmlns:a16="http://schemas.microsoft.com/office/drawing/2014/main" val="2764120605"/>
                    </a:ext>
                  </a:extLst>
                </a:gridCol>
                <a:gridCol w="5768758">
                  <a:extLst>
                    <a:ext uri="{9D8B030D-6E8A-4147-A177-3AD203B41FA5}">
                      <a16:colId xmlns:a16="http://schemas.microsoft.com/office/drawing/2014/main" val="3595253232"/>
                    </a:ext>
                  </a:extLst>
                </a:gridCol>
              </a:tblGrid>
              <a:tr h="697129">
                <a:tc>
                  <a:txBody>
                    <a:bodyPr/>
                    <a:lstStyle/>
                    <a:p>
                      <a:pPr algn="just">
                        <a:lnSpc>
                          <a:spcPct val="107000"/>
                        </a:lnSpc>
                        <a:spcAft>
                          <a:spcPts val="800"/>
                        </a:spcAft>
                      </a:pPr>
                      <a:r>
                        <a:rPr lang="fr-FR" sz="1600" dirty="0">
                          <a:effectLst/>
                          <a:latin typeface="Century Gothic" panose="020B0502020202020204" pitchFamily="34" charset="0"/>
                          <a:ea typeface="Century Gothic" panose="020B0502020202020204" pitchFamily="34" charset="0"/>
                          <a:cs typeface="Century Gothic" panose="020B0502020202020204" pitchFamily="34" charset="0"/>
                        </a:rPr>
                        <a:t>Service Fournisseur</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600" dirty="0">
                          <a:effectLst/>
                          <a:latin typeface="Century Gothic" panose="020B0502020202020204" pitchFamily="34" charset="0"/>
                          <a:ea typeface="Century Gothic" panose="020B0502020202020204" pitchFamily="34" charset="0"/>
                          <a:cs typeface="Century Gothic" panose="020B0502020202020204" pitchFamily="34" charset="0"/>
                        </a:rPr>
                        <a:t>Elsevier</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825053237"/>
                  </a:ext>
                </a:extLst>
              </a:tr>
              <a:tr h="697129">
                <a:tc>
                  <a:txBody>
                    <a:bodyPr/>
                    <a:lstStyle/>
                    <a:p>
                      <a:pPr algn="just">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Type de </a:t>
                      </a:r>
                    </a:p>
                    <a:p>
                      <a:pPr algn="just">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Service</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Moteur de recherche qui soutient la prise de décision clinique en trouvant et en appliquant des connaissances pertinentes.</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592353858"/>
                  </a:ext>
                </a:extLst>
              </a:tr>
              <a:tr h="703167">
                <a:tc>
                  <a:txBody>
                    <a:bodyPr/>
                    <a:lstStyle/>
                    <a:p>
                      <a:pPr>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Sources d’information</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Livres, revues, monographies de médicaments, directives, documents d'éducation des patients</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588546795"/>
                  </a:ext>
                </a:extLst>
              </a:tr>
              <a:tr h="538510">
                <a:tc>
                  <a:txBody>
                    <a:bodyPr/>
                    <a:lstStyle/>
                    <a:p>
                      <a:pPr>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Types de documents</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Plus de 600 revues, 1 000 livres et 9 000 vidéos médicales et procédurales.</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02048066"/>
                  </a:ext>
                </a:extLst>
              </a:tr>
              <a:tr h="697129">
                <a:tc>
                  <a:txBody>
                    <a:bodyPr/>
                    <a:lstStyle/>
                    <a:p>
                      <a:pPr algn="just">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Texte intégral</a:t>
                      </a:r>
                    </a:p>
                    <a:p>
                      <a:pPr algn="just">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Oui</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061001119"/>
                  </a:ext>
                </a:extLst>
              </a:tr>
              <a:tr h="538510">
                <a:tc>
                  <a:txBody>
                    <a:bodyPr/>
                    <a:lstStyle/>
                    <a:p>
                      <a:pPr algn="just">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Couverture du sujet</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Conditions, actes, médicaments et plus encore</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682935545"/>
                  </a:ext>
                </a:extLst>
              </a:tr>
              <a:tr h="538510">
                <a:tc>
                  <a:txBody>
                    <a:bodyPr/>
                    <a:lstStyle/>
                    <a:p>
                      <a:pPr algn="just">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Données quantitatives</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600" dirty="0">
                          <a:effectLst/>
                          <a:latin typeface="Century Gothic" panose="020B0502020202020204" pitchFamily="34" charset="0"/>
                          <a:ea typeface="Century Gothic" panose="020B0502020202020204" pitchFamily="34" charset="0"/>
                          <a:cs typeface="Century Gothic" panose="020B0502020202020204" pitchFamily="34" charset="0"/>
                        </a:rPr>
                        <a:t>Voir Types de Documents</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3732102"/>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9"/>
          <p:cNvSpPr txBox="1">
            <a:spLocks noGrp="1"/>
          </p:cNvSpPr>
          <p:nvPr>
            <p:ph type="title"/>
          </p:nvPr>
        </p:nvSpPr>
        <p:spPr>
          <a:xfrm>
            <a:off x="-1" y="378812"/>
            <a:ext cx="8375073" cy="1080900"/>
          </a:xfrm>
          <a:prstGeom prst="rect">
            <a:avLst/>
          </a:prstGeom>
          <a:noFill/>
          <a:ln>
            <a:noFill/>
          </a:ln>
        </p:spPr>
        <p:txBody>
          <a:bodyPr spcFirstLastPara="1" wrap="square" lIns="91425" tIns="45700" rIns="91425" bIns="45700" anchor="ctr" anchorCtr="0">
            <a:noAutofit/>
          </a:bodyPr>
          <a:lstStyle/>
          <a:p>
            <a:pPr lvl="0"/>
            <a:r>
              <a:rPr lang="fr-FR" sz="3600" dirty="0">
                <a:solidFill>
                  <a:srgbClr val="586F7C"/>
                </a:solidFill>
                <a:latin typeface="Open Sans"/>
                <a:ea typeface="Open Sans"/>
                <a:cs typeface="Open Sans"/>
                <a:sym typeface="Open Sans"/>
              </a:rPr>
              <a:t>Meilleures pratiques pour la recherche dans PubMed</a:t>
            </a:r>
            <a:endParaRPr sz="3600" dirty="0"/>
          </a:p>
        </p:txBody>
      </p:sp>
      <p:sp>
        <p:nvSpPr>
          <p:cNvPr id="127" name="Google Shape;127;p9"/>
          <p:cNvSpPr txBox="1">
            <a:spLocks noGrp="1"/>
          </p:cNvSpPr>
          <p:nvPr>
            <p:ph type="body" idx="1"/>
          </p:nvPr>
        </p:nvSpPr>
        <p:spPr>
          <a:xfrm>
            <a:off x="387625" y="1898374"/>
            <a:ext cx="11804375" cy="4167108"/>
          </a:xfrm>
          <a:prstGeom prst="rect">
            <a:avLst/>
          </a:prstGeom>
          <a:noFill/>
          <a:ln>
            <a:noFill/>
          </a:ln>
        </p:spPr>
        <p:txBody>
          <a:bodyPr spcFirstLastPara="1" wrap="square" lIns="91425" tIns="45700" rIns="91425" bIns="45700" anchor="t" anchorCtr="0">
            <a:noAutofit/>
          </a:bodyPr>
          <a:lstStyle/>
          <a:p>
            <a:pPr marL="76200" lvl="0" indent="0">
              <a:buNone/>
            </a:pPr>
            <a:r>
              <a:rPr lang="fr-FR" sz="2100" dirty="0">
                <a:solidFill>
                  <a:srgbClr val="3F3F3F"/>
                </a:solidFill>
                <a:latin typeface="Open Sans"/>
                <a:ea typeface="Open Sans"/>
                <a:cs typeface="Open Sans"/>
                <a:sym typeface="Open Sans"/>
              </a:rPr>
              <a:t>PubMed est un moteur de recherche intelligent qui intègre de nombreux algorithmes de calcul pour aider les utilisateurs dans leurs recherches.  Dans la mesure du possible, laissez PubMed faire le travail pour vous.  La NLM recommande les meilleures pratiques suivantes pour la recherche dans PubMed </a:t>
            </a:r>
            <a:r>
              <a:rPr lang="en-US" sz="2100" dirty="0">
                <a:solidFill>
                  <a:srgbClr val="3F3F3F"/>
                </a:solidFill>
                <a:latin typeface="Open Sans"/>
                <a:ea typeface="Open Sans"/>
                <a:cs typeface="Open Sans"/>
                <a:sym typeface="Open Sans"/>
              </a:rPr>
              <a:t>:</a:t>
            </a:r>
            <a:endParaRPr sz="2100" dirty="0">
              <a:solidFill>
                <a:srgbClr val="3F3F3F"/>
              </a:solidFill>
              <a:latin typeface="Open Sans"/>
              <a:ea typeface="Open Sans"/>
              <a:cs typeface="Open Sans"/>
              <a:sym typeface="Open Sans"/>
            </a:endParaRPr>
          </a:p>
          <a:p>
            <a:pPr lvl="0">
              <a:buFont typeface="Arial"/>
              <a:buChar char="•"/>
            </a:pPr>
            <a:r>
              <a:rPr lang="en-US" sz="2100" dirty="0">
                <a:solidFill>
                  <a:srgbClr val="3F3F3F"/>
                </a:solidFill>
                <a:latin typeface="Open Sans"/>
                <a:ea typeface="Open Sans"/>
                <a:cs typeface="Open Sans"/>
                <a:sym typeface="Open Sans"/>
              </a:rPr>
              <a:t>- </a:t>
            </a:r>
            <a:r>
              <a:rPr lang="fr-FR" sz="2100" dirty="0">
                <a:solidFill>
                  <a:srgbClr val="3F3F3F"/>
                </a:solidFill>
                <a:latin typeface="Open Sans"/>
                <a:ea typeface="Open Sans"/>
                <a:cs typeface="Open Sans"/>
                <a:sym typeface="Open Sans"/>
              </a:rPr>
              <a:t>soyez précis dans les termes de recherche</a:t>
            </a:r>
          </a:p>
          <a:p>
            <a:pPr lvl="0">
              <a:buFont typeface="Arial"/>
              <a:buChar char="•"/>
            </a:pPr>
            <a:r>
              <a:rPr lang="fr-FR" sz="2100" dirty="0">
                <a:solidFill>
                  <a:srgbClr val="3F3F3F"/>
                </a:solidFill>
                <a:latin typeface="Open Sans"/>
                <a:ea typeface="Open Sans"/>
                <a:cs typeface="Open Sans"/>
                <a:sym typeface="Open Sans"/>
              </a:rPr>
              <a:t>- pas de ponctuation ni de majuscules</a:t>
            </a:r>
          </a:p>
          <a:p>
            <a:pPr lvl="0">
              <a:buFont typeface="Arial"/>
              <a:buChar char="•"/>
            </a:pPr>
            <a:r>
              <a:rPr lang="fr-FR" sz="2100" dirty="0">
                <a:solidFill>
                  <a:srgbClr val="3F3F3F"/>
                </a:solidFill>
                <a:latin typeface="Open Sans"/>
                <a:ea typeface="Open Sans"/>
                <a:cs typeface="Open Sans"/>
                <a:sym typeface="Open Sans"/>
              </a:rPr>
              <a:t>- il n'est pas nécessaire d'entrer des opérateurs booléens, notamment "AND".</a:t>
            </a:r>
          </a:p>
          <a:p>
            <a:pPr lvl="0">
              <a:buFont typeface="Arial"/>
              <a:buChar char="•"/>
            </a:pPr>
            <a:r>
              <a:rPr lang="fr-FR" sz="2100" dirty="0">
                <a:solidFill>
                  <a:srgbClr val="3F3F3F"/>
                </a:solidFill>
                <a:latin typeface="Open Sans"/>
                <a:ea typeface="Open Sans"/>
                <a:cs typeface="Open Sans"/>
                <a:sym typeface="Open Sans"/>
              </a:rPr>
              <a:t>- il n'est pas nécessaire d'entrer des balises de recherche comme [</a:t>
            </a:r>
            <a:r>
              <a:rPr lang="fr-FR" sz="2100" dirty="0" err="1">
                <a:solidFill>
                  <a:srgbClr val="3F3F3F"/>
                </a:solidFill>
                <a:latin typeface="Open Sans"/>
                <a:ea typeface="Open Sans"/>
                <a:cs typeface="Open Sans"/>
                <a:sym typeface="Open Sans"/>
              </a:rPr>
              <a:t>tiab</a:t>
            </a:r>
            <a:r>
              <a:rPr lang="fr-FR" sz="2100" dirty="0">
                <a:solidFill>
                  <a:srgbClr val="3F3F3F"/>
                </a:solidFill>
                <a:latin typeface="Open Sans"/>
                <a:ea typeface="Open Sans"/>
                <a:cs typeface="Open Sans"/>
                <a:sym typeface="Open Sans"/>
              </a:rPr>
              <a:t>].</a:t>
            </a:r>
          </a:p>
          <a:p>
            <a:pPr lvl="0">
              <a:buFont typeface="Arial"/>
              <a:buChar char="•"/>
            </a:pPr>
            <a:r>
              <a:rPr lang="fr-FR" sz="2100" dirty="0">
                <a:solidFill>
                  <a:srgbClr val="3F3F3F"/>
                </a:solidFill>
                <a:latin typeface="Open Sans"/>
                <a:ea typeface="Open Sans"/>
                <a:cs typeface="Open Sans"/>
                <a:sym typeface="Open Sans"/>
              </a:rPr>
              <a:t>- éviter les guillemets</a:t>
            </a:r>
          </a:p>
          <a:p>
            <a:pPr lvl="0">
              <a:buFont typeface="Arial"/>
              <a:buChar char="•"/>
            </a:pPr>
            <a:r>
              <a:rPr lang="fr-FR" sz="2100" dirty="0">
                <a:solidFill>
                  <a:srgbClr val="3F3F3F"/>
                </a:solidFill>
                <a:latin typeface="Open Sans"/>
                <a:ea typeface="Open Sans"/>
                <a:cs typeface="Open Sans"/>
                <a:sym typeface="Open Sans"/>
              </a:rPr>
              <a:t>- évitez la troncature (*)</a:t>
            </a:r>
          </a:p>
          <a:p>
            <a:pPr lvl="0">
              <a:buFont typeface="Arial"/>
              <a:buChar char="•"/>
            </a:pPr>
            <a:r>
              <a:rPr lang="fr-FR" sz="2100" dirty="0">
                <a:solidFill>
                  <a:srgbClr val="3F3F3F"/>
                </a:solidFill>
                <a:latin typeface="Open Sans"/>
                <a:ea typeface="Open Sans"/>
                <a:cs typeface="Open Sans"/>
                <a:sym typeface="Open Sans"/>
              </a:rPr>
              <a:t>- lorsque vous recherchez un article spécifique, tapez simplement les éléments de base - comme le nom de la revue, l'auteur et l'année. Nom, auteur et année. Le capteur de citations de PubMed trouvera l'article pour vous.</a:t>
            </a:r>
            <a:endParaRPr sz="2100" dirty="0">
              <a:solidFill>
                <a:srgbClr val="3F3F3F"/>
              </a:solidFill>
              <a:latin typeface="Open Sans"/>
              <a:ea typeface="Open Sans"/>
              <a:cs typeface="Open Sans"/>
              <a:sym typeface="Open San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9"/>
          <p:cNvSpPr txBox="1">
            <a:spLocks noGrp="1"/>
          </p:cNvSpPr>
          <p:nvPr>
            <p:ph type="title"/>
          </p:nvPr>
        </p:nvSpPr>
        <p:spPr>
          <a:xfrm>
            <a:off x="0" y="378812"/>
            <a:ext cx="7217229"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600">
                <a:solidFill>
                  <a:srgbClr val="586F7C"/>
                </a:solidFill>
                <a:latin typeface="Open Sans"/>
                <a:ea typeface="Open Sans"/>
                <a:cs typeface="Open Sans"/>
                <a:sym typeface="Open Sans"/>
              </a:rPr>
              <a:t>Cochrane Library</a:t>
            </a:r>
            <a:endParaRPr sz="3600">
              <a:solidFill>
                <a:srgbClr val="586F7C"/>
              </a:solidFill>
              <a:latin typeface="Open Sans"/>
              <a:ea typeface="Open Sans"/>
              <a:cs typeface="Open Sans"/>
              <a:sym typeface="Open Sans"/>
            </a:endParaRPr>
          </a:p>
        </p:txBody>
      </p:sp>
      <p:sp>
        <p:nvSpPr>
          <p:cNvPr id="339" name="Google Shape;339;p29"/>
          <p:cNvSpPr txBox="1">
            <a:spLocks noGrp="1"/>
          </p:cNvSpPr>
          <p:nvPr>
            <p:ph type="body" idx="1"/>
          </p:nvPr>
        </p:nvSpPr>
        <p:spPr>
          <a:xfrm>
            <a:off x="179613" y="1796143"/>
            <a:ext cx="11485517" cy="816429"/>
          </a:xfrm>
          <a:prstGeom prst="rect">
            <a:avLst/>
          </a:prstGeom>
          <a:noFill/>
          <a:ln>
            <a:noFill/>
          </a:ln>
        </p:spPr>
        <p:txBody>
          <a:bodyPr spcFirstLastPara="1" wrap="square" lIns="91425" tIns="45700" rIns="91425" bIns="45700" anchor="t" anchorCtr="0">
            <a:noAutofit/>
          </a:bodyPr>
          <a:lstStyle/>
          <a:p>
            <a:pPr marL="76200" lvl="0" indent="0">
              <a:lnSpc>
                <a:spcPct val="100000"/>
              </a:lnSpc>
              <a:buClr>
                <a:schemeClr val="dk1"/>
              </a:buClr>
              <a:buNone/>
            </a:pPr>
            <a:r>
              <a:rPr lang="fr-FR" sz="2200" dirty="0">
                <a:solidFill>
                  <a:srgbClr val="3F3F3F"/>
                </a:solidFill>
                <a:latin typeface="Open Sans"/>
                <a:ea typeface="Open Sans"/>
                <a:cs typeface="Open Sans"/>
                <a:sym typeface="Open Sans"/>
              </a:rPr>
              <a:t>Voir la liste des </a:t>
            </a:r>
            <a:r>
              <a:rPr lang="fr-FR" sz="2200" b="1" dirty="0">
                <a:solidFill>
                  <a:srgbClr val="3F3F3F"/>
                </a:solidFill>
                <a:latin typeface="Open Sans"/>
                <a:ea typeface="Open Sans"/>
                <a:cs typeface="Open Sans"/>
                <a:sym typeface="Open Sans"/>
              </a:rPr>
              <a:t>sources de référence </a:t>
            </a:r>
            <a:r>
              <a:rPr lang="fr-FR" sz="2200" dirty="0">
                <a:solidFill>
                  <a:srgbClr val="3F3F3F"/>
                </a:solidFill>
                <a:latin typeface="Open Sans"/>
                <a:ea typeface="Open Sans"/>
                <a:cs typeface="Open Sans"/>
                <a:sym typeface="Open Sans"/>
              </a:rPr>
              <a:t>du portail Research4Life/Cochrane Library</a:t>
            </a:r>
            <a:endParaRPr sz="2200" dirty="0">
              <a:solidFill>
                <a:srgbClr val="3F3F3F"/>
              </a:solidFill>
              <a:latin typeface="Open Sans"/>
              <a:ea typeface="Open Sans"/>
              <a:cs typeface="Open Sans"/>
              <a:sym typeface="Open Sans"/>
            </a:endParaRPr>
          </a:p>
        </p:txBody>
      </p:sp>
      <p:pic>
        <p:nvPicPr>
          <p:cNvPr id="340" name="Google Shape;340;p29" descr="https://lh3.googleusercontent.com/LNdysRIXVIsDtCVHUJbvDTZxqalvtptlKgb3ttfuK-TLbpekkEpE_v15yLp5PW3fLGGqOZEDBe91HWl54dFgiF_Ih39WzYm7xWFQ6NmbYfvN3FM0lFMrS-iAnqlvafV6Ba_yPO8"/>
          <p:cNvPicPr preferRelativeResize="0"/>
          <p:nvPr/>
        </p:nvPicPr>
        <p:blipFill rotWithShape="1">
          <a:blip r:embed="rId3">
            <a:alphaModFix/>
          </a:blip>
          <a:srcRect/>
          <a:stretch/>
        </p:blipFill>
        <p:spPr>
          <a:xfrm>
            <a:off x="0" y="2902403"/>
            <a:ext cx="4735286" cy="1887716"/>
          </a:xfrm>
          <a:prstGeom prst="rect">
            <a:avLst/>
          </a:prstGeom>
          <a:noFill/>
          <a:ln>
            <a:noFill/>
          </a:ln>
        </p:spPr>
      </p:pic>
      <p:graphicFrame>
        <p:nvGraphicFramePr>
          <p:cNvPr id="3" name="Tableau 2">
            <a:extLst>
              <a:ext uri="{FF2B5EF4-FFF2-40B4-BE49-F238E27FC236}">
                <a16:creationId xmlns:a16="http://schemas.microsoft.com/office/drawing/2014/main" id="{75E18DB2-74E5-43A7-804A-0DC639FB69CA}"/>
              </a:ext>
            </a:extLst>
          </p:cNvPr>
          <p:cNvGraphicFramePr>
            <a:graphicFrameLocks noGrp="1"/>
          </p:cNvGraphicFramePr>
          <p:nvPr>
            <p:extLst>
              <p:ext uri="{D42A27DB-BD31-4B8C-83A1-F6EECF244321}">
                <p14:modId xmlns:p14="http://schemas.microsoft.com/office/powerpoint/2010/main" val="834914086"/>
              </p:ext>
            </p:extLst>
          </p:nvPr>
        </p:nvGraphicFramePr>
        <p:xfrm>
          <a:off x="4833257" y="2455817"/>
          <a:ext cx="7249886" cy="4568981"/>
        </p:xfrm>
        <a:graphic>
          <a:graphicData uri="http://schemas.openxmlformats.org/drawingml/2006/table">
            <a:tbl>
              <a:tblPr bandRow="1"/>
              <a:tblGrid>
                <a:gridCol w="1365548">
                  <a:extLst>
                    <a:ext uri="{9D8B030D-6E8A-4147-A177-3AD203B41FA5}">
                      <a16:colId xmlns:a16="http://schemas.microsoft.com/office/drawing/2014/main" val="4263665349"/>
                    </a:ext>
                  </a:extLst>
                </a:gridCol>
                <a:gridCol w="5884338">
                  <a:extLst>
                    <a:ext uri="{9D8B030D-6E8A-4147-A177-3AD203B41FA5}">
                      <a16:colId xmlns:a16="http://schemas.microsoft.com/office/drawing/2014/main" val="1685421815"/>
                    </a:ext>
                  </a:extLst>
                </a:gridCol>
              </a:tblGrid>
              <a:tr h="687476">
                <a:tc>
                  <a:txBody>
                    <a:bodyPr/>
                    <a:lstStyle/>
                    <a:p>
                      <a:pPr algn="just">
                        <a:lnSpc>
                          <a:spcPct val="107000"/>
                        </a:lnSpc>
                        <a:spcAft>
                          <a:spcPts val="8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Service</a:t>
                      </a:r>
                    </a:p>
                    <a:p>
                      <a:pPr algn="just">
                        <a:lnSpc>
                          <a:spcPct val="107000"/>
                        </a:lnSpc>
                        <a:spcAft>
                          <a:spcPts val="8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Fournisseur</a:t>
                      </a:r>
                    </a:p>
                  </a:txBody>
                  <a:tcPr marL="61062" marR="61062"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Bef>
                          <a:spcPts val="600"/>
                        </a:spcBef>
                        <a:spcAft>
                          <a:spcPts val="6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John Wiley &amp; Sons</a:t>
                      </a:r>
                    </a:p>
                  </a:txBody>
                  <a:tcPr marL="61062" marR="61062"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479149651"/>
                  </a:ext>
                </a:extLst>
              </a:tr>
              <a:tr h="954461">
                <a:tc>
                  <a:txBody>
                    <a:bodyPr/>
                    <a:lstStyle/>
                    <a:p>
                      <a:pPr algn="just">
                        <a:lnSpc>
                          <a:spcPct val="107000"/>
                        </a:lnSpc>
                        <a:spcAft>
                          <a:spcPts val="8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Type de </a:t>
                      </a:r>
                    </a:p>
                    <a:p>
                      <a:pPr algn="just">
                        <a:lnSpc>
                          <a:spcPct val="107000"/>
                        </a:lnSpc>
                        <a:spcAft>
                          <a:spcPts val="8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Service</a:t>
                      </a:r>
                    </a:p>
                  </a:txBody>
                  <a:tcPr marL="61062" marR="61062"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Bef>
                          <a:spcPts val="600"/>
                        </a:spcBef>
                        <a:spcAft>
                          <a:spcPts val="6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Collection de bases de données qui contiennent différents types de preuves indépendantes de haute qualité pour éclairer la prise de décision en matière de soins de santé ; comprend des citations, des résumés et des liens vers l'essai complet</a:t>
                      </a:r>
                    </a:p>
                  </a:txBody>
                  <a:tcPr marL="61062" marR="61062"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901395536"/>
                  </a:ext>
                </a:extLst>
              </a:tr>
              <a:tr h="566667">
                <a:tc>
                  <a:txBody>
                    <a:bodyPr/>
                    <a:lstStyle/>
                    <a:p>
                      <a:pPr>
                        <a:lnSpc>
                          <a:spcPct val="107000"/>
                        </a:lnSpc>
                        <a:spcAft>
                          <a:spcPts val="8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Sources d’information</a:t>
                      </a:r>
                    </a:p>
                  </a:txBody>
                  <a:tcPr marL="61062" marR="61062"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Bef>
                          <a:spcPts val="600"/>
                        </a:spcBef>
                        <a:spcAft>
                          <a:spcPts val="600"/>
                        </a:spcAft>
                      </a:pPr>
                      <a:r>
                        <a:rPr lang="fr-FR" sz="1400" dirty="0">
                          <a:effectLst/>
                          <a:latin typeface="Century Gothic" panose="020B0502020202020204" pitchFamily="34" charset="0"/>
                          <a:ea typeface="Century Gothic" panose="020B0502020202020204" pitchFamily="34" charset="0"/>
                          <a:cs typeface="Century Gothic" panose="020B0502020202020204" pitchFamily="34" charset="0"/>
                        </a:rPr>
                        <a:t>Base de données Cochrane des revues systématiques, Registre central Cochrane des essais contrôlés, Réponses cliniques Cochrane</a:t>
                      </a:r>
                    </a:p>
                  </a:txBody>
                  <a:tcPr marL="61062" marR="61062"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431952848"/>
                  </a:ext>
                </a:extLst>
              </a:tr>
              <a:tr h="566667">
                <a:tc>
                  <a:txBody>
                    <a:bodyPr/>
                    <a:lstStyle/>
                    <a:p>
                      <a:pPr>
                        <a:lnSpc>
                          <a:spcPct val="107000"/>
                        </a:lnSpc>
                        <a:spcAft>
                          <a:spcPts val="800"/>
                        </a:spcAft>
                      </a:pPr>
                      <a:r>
                        <a:rPr lang="fr-FR" sz="1400" dirty="0">
                          <a:effectLst/>
                          <a:latin typeface="Century Gothic" panose="020B0502020202020204" pitchFamily="34" charset="0"/>
                          <a:ea typeface="Century Gothic" panose="020B0502020202020204" pitchFamily="34" charset="0"/>
                          <a:cs typeface="Century Gothic" panose="020B0502020202020204" pitchFamily="34" charset="0"/>
                        </a:rPr>
                        <a:t>Types de  documents</a:t>
                      </a:r>
                    </a:p>
                  </a:txBody>
                  <a:tcPr marL="61062" marR="61062"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Bef>
                          <a:spcPts val="600"/>
                        </a:spcBef>
                        <a:spcAft>
                          <a:spcPts val="6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Voir ci-dessus</a:t>
                      </a:r>
                    </a:p>
                  </a:txBody>
                  <a:tcPr marL="61062" marR="61062"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80043733"/>
                  </a:ext>
                </a:extLst>
              </a:tr>
              <a:tr h="687476">
                <a:tc>
                  <a:txBody>
                    <a:bodyPr/>
                    <a:lstStyle/>
                    <a:p>
                      <a:pPr algn="just">
                        <a:lnSpc>
                          <a:spcPct val="107000"/>
                        </a:lnSpc>
                        <a:spcAft>
                          <a:spcPts val="8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Texte intégral</a:t>
                      </a:r>
                    </a:p>
                    <a:p>
                      <a:pPr algn="just">
                        <a:lnSpc>
                          <a:spcPct val="107000"/>
                        </a:lnSpc>
                        <a:spcAft>
                          <a:spcPts val="8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 </a:t>
                      </a:r>
                    </a:p>
                  </a:txBody>
                  <a:tcPr marL="61062" marR="61062"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Bef>
                          <a:spcPts val="600"/>
                        </a:spcBef>
                        <a:spcAft>
                          <a:spcPts val="6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Oui</a:t>
                      </a:r>
                    </a:p>
                  </a:txBody>
                  <a:tcPr marL="61062" marR="61062"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77628629"/>
                  </a:ext>
                </a:extLst>
              </a:tr>
              <a:tr h="372770">
                <a:tc>
                  <a:txBody>
                    <a:bodyPr/>
                    <a:lstStyle/>
                    <a:p>
                      <a:pPr algn="just">
                        <a:lnSpc>
                          <a:spcPct val="107000"/>
                        </a:lnSpc>
                        <a:spcAft>
                          <a:spcPts val="8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Couverture du sujet</a:t>
                      </a:r>
                    </a:p>
                  </a:txBody>
                  <a:tcPr marL="61062" marR="61062"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Bef>
                          <a:spcPts val="600"/>
                        </a:spcBef>
                        <a:spcAft>
                          <a:spcPts val="6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Revues systématiques et méta-analyses</a:t>
                      </a:r>
                    </a:p>
                  </a:txBody>
                  <a:tcPr marL="61062" marR="61062"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648744465"/>
                  </a:ext>
                </a:extLst>
              </a:tr>
              <a:tr h="566667">
                <a:tc>
                  <a:txBody>
                    <a:bodyPr/>
                    <a:lstStyle/>
                    <a:p>
                      <a:pPr algn="just">
                        <a:lnSpc>
                          <a:spcPct val="107000"/>
                        </a:lnSpc>
                        <a:spcAft>
                          <a:spcPts val="8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Données quantitatives</a:t>
                      </a:r>
                    </a:p>
                  </a:txBody>
                  <a:tcPr marL="61062" marR="61062"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Bef>
                          <a:spcPts val="600"/>
                        </a:spcBef>
                        <a:spcAft>
                          <a:spcPts val="600"/>
                        </a:spcAft>
                      </a:pPr>
                      <a:r>
                        <a:rPr lang="fr-FR" sz="1400" dirty="0">
                          <a:effectLst/>
                          <a:latin typeface="Century Gothic" panose="020B0502020202020204" pitchFamily="34" charset="0"/>
                          <a:ea typeface="Century Gothic" panose="020B0502020202020204" pitchFamily="34" charset="0"/>
                          <a:cs typeface="Century Gothic" panose="020B0502020202020204" pitchFamily="34" charset="0"/>
                        </a:rPr>
                        <a:t>La base de données Cochrane de revues systématiques contient plus de 7600 revues et 2400 protocoles.</a:t>
                      </a:r>
                    </a:p>
                  </a:txBody>
                  <a:tcPr marL="61062" marR="61062"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80056380"/>
                  </a:ext>
                </a:extLst>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3"/>
          <p:cNvSpPr txBox="1">
            <a:spLocks noGrp="1"/>
          </p:cNvSpPr>
          <p:nvPr>
            <p:ph type="title"/>
          </p:nvPr>
        </p:nvSpPr>
        <p:spPr>
          <a:xfrm>
            <a:off x="-4025" y="200675"/>
            <a:ext cx="7933822" cy="1080900"/>
          </a:xfrm>
          <a:prstGeom prst="rect">
            <a:avLst/>
          </a:prstGeom>
          <a:noFill/>
          <a:ln>
            <a:noFill/>
          </a:ln>
        </p:spPr>
        <p:txBody>
          <a:bodyPr spcFirstLastPara="1" wrap="square" lIns="91425" tIns="45700" rIns="91425" bIns="45700" anchor="t" anchorCtr="0">
            <a:normAutofit fontScale="90000"/>
          </a:bodyPr>
          <a:lstStyle/>
          <a:p>
            <a:pPr lvl="0">
              <a:buClr>
                <a:schemeClr val="dk1"/>
              </a:buClr>
              <a:buSzPct val="106772"/>
            </a:pPr>
            <a:r>
              <a:rPr lang="en-US" sz="3330" dirty="0">
                <a:solidFill>
                  <a:srgbClr val="586F7C"/>
                </a:solidFill>
                <a:latin typeface="Open Sans"/>
                <a:ea typeface="Open Sans"/>
                <a:cs typeface="Open Sans"/>
                <a:sym typeface="Open Sans"/>
              </a:rPr>
              <a:t>Cochrane Interactive Learning: </a:t>
            </a:r>
            <a:r>
              <a:rPr lang="fr-FR" sz="3330" dirty="0">
                <a:solidFill>
                  <a:srgbClr val="586F7C"/>
                </a:solidFill>
                <a:latin typeface="Open Sans"/>
                <a:ea typeface="Open Sans"/>
                <a:cs typeface="Open Sans"/>
                <a:sym typeface="Open Sans"/>
              </a:rPr>
              <a:t>Réaliser un examen de l'intervention</a:t>
            </a:r>
            <a:br>
              <a:rPr lang="en-US" sz="3330" dirty="0">
                <a:solidFill>
                  <a:srgbClr val="586F7C"/>
                </a:solidFill>
                <a:latin typeface="Open Sans"/>
                <a:ea typeface="Open Sans"/>
                <a:cs typeface="Open Sans"/>
                <a:sym typeface="Open Sans"/>
              </a:rPr>
            </a:br>
            <a:endParaRPr sz="2430" dirty="0">
              <a:solidFill>
                <a:srgbClr val="586F7C"/>
              </a:solidFill>
              <a:latin typeface="Open Sans"/>
              <a:ea typeface="Open Sans"/>
              <a:cs typeface="Open Sans"/>
              <a:sym typeface="Open Sans"/>
            </a:endParaRPr>
          </a:p>
        </p:txBody>
      </p:sp>
      <p:sp>
        <p:nvSpPr>
          <p:cNvPr id="348" name="Google Shape;348;p53"/>
          <p:cNvSpPr txBox="1">
            <a:spLocks noGrp="1"/>
          </p:cNvSpPr>
          <p:nvPr>
            <p:ph type="body" idx="1"/>
          </p:nvPr>
        </p:nvSpPr>
        <p:spPr>
          <a:xfrm>
            <a:off x="179613" y="1647056"/>
            <a:ext cx="3869873" cy="4948616"/>
          </a:xfrm>
          <a:prstGeom prst="rect">
            <a:avLst/>
          </a:prstGeom>
          <a:noFill/>
          <a:ln>
            <a:noFill/>
          </a:ln>
        </p:spPr>
        <p:txBody>
          <a:bodyPr spcFirstLastPara="1" wrap="square" lIns="91425" tIns="45700" rIns="91425" bIns="45700" anchor="t" anchorCtr="0">
            <a:noAutofit/>
          </a:bodyPr>
          <a:lstStyle/>
          <a:p>
            <a:pPr lvl="0">
              <a:lnSpc>
                <a:spcPct val="100000"/>
              </a:lnSpc>
              <a:buClr>
                <a:schemeClr val="dk1"/>
              </a:buClr>
            </a:pPr>
            <a:r>
              <a:rPr lang="fr-FR" sz="2000" dirty="0">
                <a:solidFill>
                  <a:srgbClr val="3F3F3F"/>
                </a:solidFill>
                <a:latin typeface="Open Sans"/>
                <a:ea typeface="Open Sans"/>
                <a:cs typeface="Open Sans"/>
                <a:sym typeface="Open Sans"/>
              </a:rPr>
              <a:t>Visitez le </a:t>
            </a:r>
            <a:r>
              <a:rPr lang="fr-FR" sz="2000" dirty="0">
                <a:solidFill>
                  <a:srgbClr val="3F3F3F"/>
                </a:solidFill>
                <a:latin typeface="Open Sans"/>
                <a:ea typeface="Open Sans"/>
                <a:cs typeface="Open Sans"/>
                <a:sym typeface="Open Sans"/>
                <a:hlinkClick r:id="rId3"/>
              </a:rPr>
              <a:t>site Web de Cochrane </a:t>
            </a:r>
            <a:r>
              <a:rPr lang="fr-FR" sz="2000" dirty="0">
                <a:solidFill>
                  <a:srgbClr val="3F3F3F"/>
                </a:solidFill>
                <a:latin typeface="Open Sans"/>
                <a:ea typeface="Open Sans"/>
                <a:cs typeface="Open Sans"/>
                <a:sym typeface="Open Sans"/>
              </a:rPr>
              <a:t>pour apprendre comment mener une "revue d'intervention", </a:t>
            </a:r>
            <a:endParaRPr dirty="0"/>
          </a:p>
          <a:p>
            <a:pPr lvl="0">
              <a:lnSpc>
                <a:spcPct val="100000"/>
              </a:lnSpc>
              <a:buClr>
                <a:schemeClr val="dk1"/>
              </a:buClr>
            </a:pPr>
            <a:r>
              <a:rPr lang="fr-FR" sz="2000" dirty="0">
                <a:solidFill>
                  <a:srgbClr val="3F3F3F"/>
                </a:solidFill>
                <a:latin typeface="Open Sans"/>
                <a:ea typeface="Open Sans"/>
                <a:cs typeface="Open Sans"/>
                <a:sym typeface="Open Sans"/>
              </a:rPr>
              <a:t>L'inscription est obligatoire mais gratuite. </a:t>
            </a:r>
          </a:p>
          <a:p>
            <a:pPr lvl="0">
              <a:lnSpc>
                <a:spcPct val="100000"/>
              </a:lnSpc>
              <a:buClr>
                <a:schemeClr val="dk1"/>
              </a:buClr>
            </a:pPr>
            <a:r>
              <a:rPr lang="fr-FR" sz="2000" dirty="0">
                <a:solidFill>
                  <a:srgbClr val="3F3F3F"/>
                </a:solidFill>
                <a:latin typeface="Open Sans"/>
                <a:ea typeface="Open Sans"/>
                <a:cs typeface="Open Sans"/>
                <a:sym typeface="Open Sans"/>
              </a:rPr>
              <a:t>Le cours offre 10 heures d'apprentissage autodirigé sur la conduite d'un processus complet d'examen systématique pour les auteurs d'examens nouveaux et expérimentés.</a:t>
            </a:r>
            <a:endParaRPr sz="2000" dirty="0">
              <a:solidFill>
                <a:srgbClr val="3F3F3F"/>
              </a:solidFill>
              <a:latin typeface="Open Sans"/>
              <a:ea typeface="Open Sans"/>
              <a:cs typeface="Open Sans"/>
              <a:sym typeface="Open Sans"/>
            </a:endParaRPr>
          </a:p>
        </p:txBody>
      </p:sp>
      <p:pic>
        <p:nvPicPr>
          <p:cNvPr id="349" name="Google Shape;349;p53"/>
          <p:cNvPicPr preferRelativeResize="0"/>
          <p:nvPr/>
        </p:nvPicPr>
        <p:blipFill rotWithShape="1">
          <a:blip r:embed="rId4">
            <a:alphaModFix/>
          </a:blip>
          <a:srcRect/>
          <a:stretch/>
        </p:blipFill>
        <p:spPr>
          <a:xfrm>
            <a:off x="4276971" y="2229360"/>
            <a:ext cx="7528281" cy="386587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0"/>
          <p:cNvSpPr txBox="1">
            <a:spLocks noGrp="1"/>
          </p:cNvSpPr>
          <p:nvPr>
            <p:ph type="title"/>
          </p:nvPr>
        </p:nvSpPr>
        <p:spPr>
          <a:xfrm>
            <a:off x="0" y="378812"/>
            <a:ext cx="7217229"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600">
                <a:solidFill>
                  <a:srgbClr val="586F7C"/>
                </a:solidFill>
                <a:latin typeface="Open Sans"/>
                <a:ea typeface="Open Sans"/>
                <a:cs typeface="Open Sans"/>
                <a:sym typeface="Open Sans"/>
              </a:rPr>
              <a:t>Essential Evidence Plus</a:t>
            </a:r>
            <a:endParaRPr sz="3600">
              <a:solidFill>
                <a:srgbClr val="586F7C"/>
              </a:solidFill>
              <a:latin typeface="Open Sans"/>
              <a:ea typeface="Open Sans"/>
              <a:cs typeface="Open Sans"/>
              <a:sym typeface="Open Sans"/>
            </a:endParaRPr>
          </a:p>
        </p:txBody>
      </p:sp>
      <p:sp>
        <p:nvSpPr>
          <p:cNvPr id="356" name="Google Shape;356;p30"/>
          <p:cNvSpPr txBox="1">
            <a:spLocks noGrp="1"/>
          </p:cNvSpPr>
          <p:nvPr>
            <p:ph type="body" idx="1"/>
          </p:nvPr>
        </p:nvSpPr>
        <p:spPr>
          <a:xfrm>
            <a:off x="31854" y="1504958"/>
            <a:ext cx="9898664" cy="816429"/>
          </a:xfrm>
          <a:prstGeom prst="rect">
            <a:avLst/>
          </a:prstGeom>
          <a:noFill/>
          <a:ln>
            <a:noFill/>
          </a:ln>
        </p:spPr>
        <p:txBody>
          <a:bodyPr spcFirstLastPara="1" wrap="square" lIns="91425" tIns="45700" rIns="91425" bIns="45700" anchor="t" anchorCtr="0">
            <a:noAutofit/>
          </a:bodyPr>
          <a:lstStyle/>
          <a:p>
            <a:pPr marL="76200" lvl="0" indent="0">
              <a:lnSpc>
                <a:spcPct val="100000"/>
              </a:lnSpc>
              <a:buClr>
                <a:schemeClr val="dk1"/>
              </a:buClr>
              <a:buNone/>
            </a:pPr>
            <a:r>
              <a:rPr lang="fr-FR" sz="2200" dirty="0">
                <a:solidFill>
                  <a:srgbClr val="3F3F3F"/>
                </a:solidFill>
                <a:latin typeface="Open Sans"/>
                <a:ea typeface="Open Sans"/>
                <a:cs typeface="Open Sans"/>
                <a:sym typeface="Open Sans"/>
              </a:rPr>
              <a:t>Voir la liste des </a:t>
            </a:r>
            <a:r>
              <a:rPr lang="fr-FR" sz="2200" b="1" dirty="0">
                <a:solidFill>
                  <a:srgbClr val="3F3F3F"/>
                </a:solidFill>
                <a:latin typeface="Open Sans"/>
                <a:ea typeface="Open Sans"/>
                <a:cs typeface="Open Sans"/>
                <a:sym typeface="Open Sans"/>
              </a:rPr>
              <a:t>sources de référence </a:t>
            </a:r>
            <a:r>
              <a:rPr lang="fr-FR" sz="2200" dirty="0">
                <a:solidFill>
                  <a:srgbClr val="3F3F3F"/>
                </a:solidFill>
                <a:latin typeface="Open Sans"/>
                <a:ea typeface="Open Sans"/>
                <a:cs typeface="Open Sans"/>
                <a:sym typeface="Open Sans"/>
              </a:rPr>
              <a:t>du portail Research4Life/Essential Evidence Plus.</a:t>
            </a:r>
            <a:endParaRPr sz="2200" dirty="0">
              <a:solidFill>
                <a:srgbClr val="3F3F3F"/>
              </a:solidFill>
              <a:latin typeface="Open Sans"/>
              <a:ea typeface="Open Sans"/>
              <a:cs typeface="Open Sans"/>
              <a:sym typeface="Open Sans"/>
            </a:endParaRPr>
          </a:p>
        </p:txBody>
      </p:sp>
      <p:pic>
        <p:nvPicPr>
          <p:cNvPr id="357" name="Google Shape;357;p30" descr="https://lh4.googleusercontent.com/WuRweouqK2ne1G5Mew4tweIzRzEo0XBqnwdF2hcPtc3AosxessW_ajOGR2OJfnHhz5_8rGs0y9tH_tP4dp9venUL0d__zgN4tH9a1uKZRaDVQZ7Yb_iTax2hKIPL68XCEjF7qhI"/>
          <p:cNvPicPr preferRelativeResize="0"/>
          <p:nvPr/>
        </p:nvPicPr>
        <p:blipFill rotWithShape="1">
          <a:blip r:embed="rId3">
            <a:alphaModFix/>
          </a:blip>
          <a:srcRect/>
          <a:stretch/>
        </p:blipFill>
        <p:spPr>
          <a:xfrm>
            <a:off x="0" y="2902402"/>
            <a:ext cx="4849586" cy="1804497"/>
          </a:xfrm>
          <a:prstGeom prst="rect">
            <a:avLst/>
          </a:prstGeom>
          <a:noFill/>
          <a:ln>
            <a:noFill/>
          </a:ln>
        </p:spPr>
      </p:pic>
      <p:graphicFrame>
        <p:nvGraphicFramePr>
          <p:cNvPr id="2" name="Tableau 1">
            <a:extLst>
              <a:ext uri="{FF2B5EF4-FFF2-40B4-BE49-F238E27FC236}">
                <a16:creationId xmlns:a16="http://schemas.microsoft.com/office/drawing/2014/main" id="{3A574BC7-22DF-48E5-8929-7686866925ED}"/>
              </a:ext>
            </a:extLst>
          </p:cNvPr>
          <p:cNvGraphicFramePr>
            <a:graphicFrameLocks noGrp="1"/>
          </p:cNvGraphicFramePr>
          <p:nvPr>
            <p:extLst>
              <p:ext uri="{D42A27DB-BD31-4B8C-83A1-F6EECF244321}">
                <p14:modId xmlns:p14="http://schemas.microsoft.com/office/powerpoint/2010/main" val="1662935878"/>
              </p:ext>
            </p:extLst>
          </p:nvPr>
        </p:nvGraphicFramePr>
        <p:xfrm>
          <a:off x="4849586" y="2142309"/>
          <a:ext cx="7342413" cy="4822771"/>
        </p:xfrm>
        <a:graphic>
          <a:graphicData uri="http://schemas.openxmlformats.org/drawingml/2006/table">
            <a:tbl>
              <a:tblPr bandRow="1"/>
              <a:tblGrid>
                <a:gridCol w="1673621">
                  <a:extLst>
                    <a:ext uri="{9D8B030D-6E8A-4147-A177-3AD203B41FA5}">
                      <a16:colId xmlns:a16="http://schemas.microsoft.com/office/drawing/2014/main" val="3480092403"/>
                    </a:ext>
                  </a:extLst>
                </a:gridCol>
                <a:gridCol w="5668792">
                  <a:extLst>
                    <a:ext uri="{9D8B030D-6E8A-4147-A177-3AD203B41FA5}">
                      <a16:colId xmlns:a16="http://schemas.microsoft.com/office/drawing/2014/main" val="3176412630"/>
                    </a:ext>
                  </a:extLst>
                </a:gridCol>
              </a:tblGrid>
              <a:tr h="582250">
                <a:tc>
                  <a:txBody>
                    <a:bodyPr/>
                    <a:lstStyle/>
                    <a:p>
                      <a:pPr algn="just">
                        <a:lnSpc>
                          <a:spcPct val="107000"/>
                        </a:lnSpc>
                        <a:spcAft>
                          <a:spcPts val="800"/>
                        </a:spcAft>
                      </a:pPr>
                      <a:r>
                        <a:rPr lang="fr-FR" sz="1600" dirty="0">
                          <a:effectLst/>
                          <a:latin typeface="Century Gothic" panose="020B0502020202020204" pitchFamily="34" charset="0"/>
                          <a:ea typeface="Century Gothic" panose="020B0502020202020204" pitchFamily="34" charset="0"/>
                          <a:cs typeface="Century Gothic" panose="020B0502020202020204" pitchFamily="34" charset="0"/>
                        </a:rPr>
                        <a:t>Service Fournisseur</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John Wiley and Sons</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320332333"/>
                  </a:ext>
                </a:extLst>
              </a:tr>
              <a:tr h="1063029">
                <a:tc>
                  <a:txBody>
                    <a:bodyPr/>
                    <a:lstStyle/>
                    <a:p>
                      <a:pPr algn="just">
                        <a:lnSpc>
                          <a:spcPct val="107000"/>
                        </a:lnSpc>
                        <a:spcAft>
                          <a:spcPts val="800"/>
                        </a:spcAft>
                      </a:pPr>
                      <a:r>
                        <a:rPr lang="fr-FR" sz="1600" dirty="0">
                          <a:effectLst/>
                          <a:latin typeface="Century Gothic" panose="020B0502020202020204" pitchFamily="34" charset="0"/>
                          <a:ea typeface="Century Gothic" panose="020B0502020202020204" pitchFamily="34" charset="0"/>
                          <a:cs typeface="Century Gothic" panose="020B0502020202020204" pitchFamily="34" charset="0"/>
                        </a:rPr>
                        <a:t>Type de</a:t>
                      </a:r>
                    </a:p>
                    <a:p>
                      <a:pPr algn="just">
                        <a:lnSpc>
                          <a:spcPct val="107000"/>
                        </a:lnSpc>
                        <a:spcAft>
                          <a:spcPts val="800"/>
                        </a:spcAft>
                      </a:pPr>
                      <a:r>
                        <a:rPr lang="fr-FR" sz="1600" dirty="0">
                          <a:effectLst/>
                          <a:latin typeface="Century Gothic" panose="020B0502020202020204" pitchFamily="34" charset="0"/>
                          <a:ea typeface="Century Gothic" panose="020B0502020202020204" pitchFamily="34" charset="0"/>
                          <a:cs typeface="Century Gothic" panose="020B0502020202020204" pitchFamily="34" charset="0"/>
                        </a:rPr>
                        <a:t>Service</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600" dirty="0">
                          <a:effectLst/>
                          <a:latin typeface="Century Gothic" panose="020B0502020202020204" pitchFamily="34" charset="0"/>
                          <a:ea typeface="Century Gothic" panose="020B0502020202020204" pitchFamily="34" charset="0"/>
                          <a:cs typeface="Century Gothic" panose="020B0502020202020204" pitchFamily="34" charset="0"/>
                        </a:rPr>
                        <a:t>Fournir des réponses fondées sur les meilleures preuves aux questions cliniques concernant les symptômes, les maladies, les médicaments et autres régimes de traitement.</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555939682"/>
                  </a:ext>
                </a:extLst>
              </a:tr>
              <a:tr h="792045">
                <a:tc>
                  <a:txBody>
                    <a:bodyPr/>
                    <a:lstStyle/>
                    <a:p>
                      <a:pPr>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Sources d’information</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600" dirty="0">
                          <a:effectLst/>
                          <a:latin typeface="Century Gothic" panose="020B0502020202020204" pitchFamily="34" charset="0"/>
                          <a:ea typeface="Century Gothic" panose="020B0502020202020204" pitchFamily="34" charset="0"/>
                          <a:cs typeface="Century Gothic" panose="020B0502020202020204" pitchFamily="34" charset="0"/>
                        </a:rPr>
                        <a:t>Revues systématiques de Cochrane, résumés de preuves orientés vers le patient, outils d'aide à la décision, calculateurs de tests diagnostiques.</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768550850"/>
                  </a:ext>
                </a:extLst>
              </a:tr>
              <a:tr h="551278">
                <a:tc>
                  <a:txBody>
                    <a:bodyPr/>
                    <a:lstStyle/>
                    <a:p>
                      <a:pPr>
                        <a:lnSpc>
                          <a:spcPct val="107000"/>
                        </a:lnSpc>
                        <a:spcAft>
                          <a:spcPts val="800"/>
                        </a:spcAft>
                      </a:pPr>
                      <a:r>
                        <a:rPr lang="fr-FR" sz="1600" dirty="0">
                          <a:effectLst/>
                          <a:latin typeface="Century Gothic" panose="020B0502020202020204" pitchFamily="34" charset="0"/>
                          <a:ea typeface="Century Gothic" panose="020B0502020202020204" pitchFamily="34" charset="0"/>
                          <a:cs typeface="Century Gothic" panose="020B0502020202020204" pitchFamily="34" charset="0"/>
                        </a:rPr>
                        <a:t>Types de documents</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600" dirty="0">
                          <a:effectLst/>
                          <a:latin typeface="Century Gothic" panose="020B0502020202020204" pitchFamily="34" charset="0"/>
                          <a:ea typeface="Century Gothic" panose="020B0502020202020204" pitchFamily="34" charset="0"/>
                          <a:cs typeface="Century Gothic" panose="020B0502020202020204" pitchFamily="34" charset="0"/>
                        </a:rPr>
                        <a:t>Voir ci-dessus</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1919919"/>
                  </a:ext>
                </a:extLst>
              </a:tr>
              <a:tr h="250078">
                <a:tc>
                  <a:txBody>
                    <a:bodyPr/>
                    <a:lstStyle/>
                    <a:p>
                      <a:pPr algn="just">
                        <a:lnSpc>
                          <a:spcPct val="107000"/>
                        </a:lnSpc>
                        <a:spcAft>
                          <a:spcPts val="800"/>
                        </a:spcAft>
                      </a:pPr>
                      <a:r>
                        <a:rPr lang="fr-FR" sz="1600" dirty="0">
                          <a:effectLst/>
                          <a:latin typeface="Century Gothic" panose="020B0502020202020204" pitchFamily="34" charset="0"/>
                          <a:ea typeface="Century Gothic" panose="020B0502020202020204" pitchFamily="34" charset="0"/>
                          <a:cs typeface="Century Gothic" panose="020B0502020202020204" pitchFamily="34" charset="0"/>
                        </a:rPr>
                        <a:t>Texte intégral</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600" dirty="0">
                          <a:effectLst/>
                          <a:latin typeface="Century Gothic" panose="020B0502020202020204" pitchFamily="34" charset="0"/>
                          <a:ea typeface="Century Gothic" panose="020B0502020202020204" pitchFamily="34" charset="0"/>
                          <a:cs typeface="Century Gothic" panose="020B0502020202020204" pitchFamily="34" charset="0"/>
                        </a:rPr>
                        <a:t>Oui</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864140295"/>
                  </a:ext>
                </a:extLst>
              </a:tr>
              <a:tr h="521062">
                <a:tc>
                  <a:txBody>
                    <a:bodyPr/>
                    <a:lstStyle/>
                    <a:p>
                      <a:pPr algn="just">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Couverture du sujet</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Résumés et outils de diagnostic fondés sur des données probantes</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977014830"/>
                  </a:ext>
                </a:extLst>
              </a:tr>
              <a:tr h="1063029">
                <a:tc>
                  <a:txBody>
                    <a:bodyPr/>
                    <a:lstStyle/>
                    <a:p>
                      <a:pPr algn="just">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Données quantitatives</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600" dirty="0">
                          <a:effectLst/>
                          <a:latin typeface="Century Gothic" panose="020B0502020202020204" pitchFamily="34" charset="0"/>
                          <a:ea typeface="Century Gothic" panose="020B0502020202020204" pitchFamily="34" charset="0"/>
                          <a:cs typeface="Century Gothic" panose="020B0502020202020204" pitchFamily="34" charset="0"/>
                        </a:rPr>
                        <a:t>Plus de 1 000 directives de pratique, 3 000 résumés classés par données probantes, plus de 300 outils d'aide au diagnostic, 1 900 calculateurs de tests, 1 700 calculateurs d'examens</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9052312"/>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1"/>
          <p:cNvSpPr txBox="1">
            <a:spLocks noGrp="1"/>
          </p:cNvSpPr>
          <p:nvPr>
            <p:ph type="title"/>
          </p:nvPr>
        </p:nvSpPr>
        <p:spPr>
          <a:xfrm>
            <a:off x="0" y="378812"/>
            <a:ext cx="7217229"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600">
                <a:solidFill>
                  <a:srgbClr val="586F7C"/>
                </a:solidFill>
                <a:latin typeface="Open Sans"/>
                <a:ea typeface="Open Sans"/>
                <a:cs typeface="Open Sans"/>
                <a:sym typeface="Open Sans"/>
              </a:rPr>
              <a:t>Oxford Medicine Online</a:t>
            </a:r>
            <a:endParaRPr sz="3600">
              <a:solidFill>
                <a:srgbClr val="586F7C"/>
              </a:solidFill>
              <a:latin typeface="Open Sans"/>
              <a:ea typeface="Open Sans"/>
              <a:cs typeface="Open Sans"/>
              <a:sym typeface="Open Sans"/>
            </a:endParaRPr>
          </a:p>
        </p:txBody>
      </p:sp>
      <p:sp>
        <p:nvSpPr>
          <p:cNvPr id="365" name="Google Shape;365;p31"/>
          <p:cNvSpPr txBox="1">
            <a:spLocks noGrp="1"/>
          </p:cNvSpPr>
          <p:nvPr>
            <p:ph type="body" idx="1"/>
          </p:nvPr>
        </p:nvSpPr>
        <p:spPr>
          <a:xfrm>
            <a:off x="179614" y="1796143"/>
            <a:ext cx="9948360" cy="816429"/>
          </a:xfrm>
          <a:prstGeom prst="rect">
            <a:avLst/>
          </a:prstGeom>
          <a:noFill/>
          <a:ln>
            <a:noFill/>
          </a:ln>
        </p:spPr>
        <p:txBody>
          <a:bodyPr spcFirstLastPara="1" wrap="square" lIns="91425" tIns="45700" rIns="91425" bIns="45700" anchor="t" anchorCtr="0">
            <a:noAutofit/>
          </a:bodyPr>
          <a:lstStyle/>
          <a:p>
            <a:pPr marL="76200" lvl="0" indent="0">
              <a:lnSpc>
                <a:spcPct val="100000"/>
              </a:lnSpc>
              <a:buClr>
                <a:schemeClr val="dk1"/>
              </a:buClr>
              <a:buNone/>
            </a:pPr>
            <a:r>
              <a:rPr lang="fr-FR" sz="2200" dirty="0">
                <a:solidFill>
                  <a:srgbClr val="3F3F3F"/>
                </a:solidFill>
                <a:latin typeface="Open Sans"/>
                <a:ea typeface="Open Sans"/>
                <a:cs typeface="Open Sans"/>
                <a:sym typeface="Open Sans"/>
              </a:rPr>
              <a:t>Voir la liste des </a:t>
            </a:r>
            <a:r>
              <a:rPr lang="fr-FR" sz="2200" b="1" dirty="0">
                <a:solidFill>
                  <a:srgbClr val="3F3F3F"/>
                </a:solidFill>
                <a:latin typeface="Open Sans"/>
                <a:ea typeface="Open Sans"/>
                <a:cs typeface="Open Sans"/>
                <a:sym typeface="Open Sans"/>
              </a:rPr>
              <a:t>sources de référence </a:t>
            </a:r>
            <a:r>
              <a:rPr lang="fr-FR" sz="2200" dirty="0">
                <a:solidFill>
                  <a:srgbClr val="3F3F3F"/>
                </a:solidFill>
                <a:latin typeface="Open Sans"/>
                <a:ea typeface="Open Sans"/>
                <a:cs typeface="Open Sans"/>
                <a:sym typeface="Open Sans"/>
              </a:rPr>
              <a:t>du portail Research4Life/Oxford </a:t>
            </a:r>
            <a:r>
              <a:rPr lang="fr-FR" sz="2200" dirty="0" err="1">
                <a:solidFill>
                  <a:srgbClr val="3F3F3F"/>
                </a:solidFill>
                <a:latin typeface="Open Sans"/>
                <a:ea typeface="Open Sans"/>
                <a:cs typeface="Open Sans"/>
                <a:sym typeface="Open Sans"/>
              </a:rPr>
              <a:t>Medicine</a:t>
            </a:r>
            <a:r>
              <a:rPr lang="fr-FR" sz="2200" dirty="0">
                <a:solidFill>
                  <a:srgbClr val="3F3F3F"/>
                </a:solidFill>
                <a:latin typeface="Open Sans"/>
                <a:ea typeface="Open Sans"/>
                <a:cs typeface="Open Sans"/>
                <a:sym typeface="Open Sans"/>
              </a:rPr>
              <a:t> Online.</a:t>
            </a:r>
            <a:endParaRPr sz="2200" dirty="0">
              <a:solidFill>
                <a:srgbClr val="3F3F3F"/>
              </a:solidFill>
              <a:latin typeface="Open Sans"/>
              <a:ea typeface="Open Sans"/>
              <a:cs typeface="Open Sans"/>
              <a:sym typeface="Open Sans"/>
            </a:endParaRPr>
          </a:p>
        </p:txBody>
      </p:sp>
      <p:pic>
        <p:nvPicPr>
          <p:cNvPr id="366" name="Google Shape;366;p31" descr="https://lh5.googleusercontent.com/JFXEA9riSSPYdnBq2XkmzGpz8jm4d6GWPqtPD_GRJTo1MaMRE52cm6vSRxEMVi9aHncE3nozhf6MsPgs0uN3IerGfAEJRDSzQZvkIM9Zd5lN04ONPSBp2VUMcyvzXO0EDD-nPEU"/>
          <p:cNvPicPr preferRelativeResize="0"/>
          <p:nvPr/>
        </p:nvPicPr>
        <p:blipFill rotWithShape="1">
          <a:blip r:embed="rId3">
            <a:alphaModFix/>
          </a:blip>
          <a:srcRect/>
          <a:stretch/>
        </p:blipFill>
        <p:spPr>
          <a:xfrm>
            <a:off x="0" y="2949003"/>
            <a:ext cx="4954935" cy="2357783"/>
          </a:xfrm>
          <a:prstGeom prst="rect">
            <a:avLst/>
          </a:prstGeom>
          <a:noFill/>
          <a:ln>
            <a:noFill/>
          </a:ln>
        </p:spPr>
      </p:pic>
      <p:graphicFrame>
        <p:nvGraphicFramePr>
          <p:cNvPr id="3" name="Tableau 2">
            <a:extLst>
              <a:ext uri="{FF2B5EF4-FFF2-40B4-BE49-F238E27FC236}">
                <a16:creationId xmlns:a16="http://schemas.microsoft.com/office/drawing/2014/main" id="{166FB488-4460-4780-BD56-7BE74AF896FC}"/>
              </a:ext>
            </a:extLst>
          </p:cNvPr>
          <p:cNvGraphicFramePr>
            <a:graphicFrameLocks noGrp="1"/>
          </p:cNvGraphicFramePr>
          <p:nvPr>
            <p:extLst>
              <p:ext uri="{D42A27DB-BD31-4B8C-83A1-F6EECF244321}">
                <p14:modId xmlns:p14="http://schemas.microsoft.com/office/powerpoint/2010/main" val="483507101"/>
              </p:ext>
            </p:extLst>
          </p:nvPr>
        </p:nvGraphicFramePr>
        <p:xfrm>
          <a:off x="4954935" y="2612572"/>
          <a:ext cx="7237065" cy="4011470"/>
        </p:xfrm>
        <a:graphic>
          <a:graphicData uri="http://schemas.openxmlformats.org/drawingml/2006/table">
            <a:tbl>
              <a:tblPr bandRow="1"/>
              <a:tblGrid>
                <a:gridCol w="1798562">
                  <a:extLst>
                    <a:ext uri="{9D8B030D-6E8A-4147-A177-3AD203B41FA5}">
                      <a16:colId xmlns:a16="http://schemas.microsoft.com/office/drawing/2014/main" val="754739517"/>
                    </a:ext>
                  </a:extLst>
                </a:gridCol>
                <a:gridCol w="5438503">
                  <a:extLst>
                    <a:ext uri="{9D8B030D-6E8A-4147-A177-3AD203B41FA5}">
                      <a16:colId xmlns:a16="http://schemas.microsoft.com/office/drawing/2014/main" val="3648684461"/>
                    </a:ext>
                  </a:extLst>
                </a:gridCol>
              </a:tblGrid>
              <a:tr h="596695">
                <a:tc>
                  <a:txBody>
                    <a:bodyPr/>
                    <a:lstStyle/>
                    <a:p>
                      <a:pPr algn="just">
                        <a:lnSpc>
                          <a:spcPct val="107000"/>
                        </a:lnSpc>
                        <a:spcAft>
                          <a:spcPts val="800"/>
                        </a:spcAft>
                      </a:pPr>
                      <a:r>
                        <a:rPr lang="fr-FR" sz="1400" b="1" dirty="0">
                          <a:effectLst/>
                          <a:latin typeface="Century Gothic" panose="020B0502020202020204" pitchFamily="34" charset="0"/>
                          <a:ea typeface="Century Gothic" panose="020B0502020202020204" pitchFamily="34" charset="0"/>
                          <a:cs typeface="Century Gothic" panose="020B0502020202020204" pitchFamily="34" charset="0"/>
                        </a:rPr>
                        <a:t>Service Fournisseur</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400" b="1" dirty="0">
                          <a:effectLst/>
                          <a:latin typeface="Century Gothic" panose="020B0502020202020204" pitchFamily="34" charset="0"/>
                          <a:ea typeface="Century Gothic" panose="020B0502020202020204" pitchFamily="34" charset="0"/>
                          <a:cs typeface="Century Gothic" panose="020B0502020202020204" pitchFamily="34" charset="0"/>
                        </a:rPr>
                        <a:t>Oxford </a:t>
                      </a:r>
                      <a:r>
                        <a:rPr lang="fr-FR" sz="1400" b="1" dirty="0" err="1">
                          <a:effectLst/>
                          <a:latin typeface="Century Gothic" panose="020B0502020202020204" pitchFamily="34" charset="0"/>
                          <a:ea typeface="Century Gothic" panose="020B0502020202020204" pitchFamily="34" charset="0"/>
                          <a:cs typeface="Century Gothic" panose="020B0502020202020204" pitchFamily="34" charset="0"/>
                        </a:rPr>
                        <a:t>University</a:t>
                      </a:r>
                      <a:r>
                        <a:rPr lang="fr-FR" sz="1400" b="1" dirty="0">
                          <a:effectLst/>
                          <a:latin typeface="Century Gothic" panose="020B0502020202020204" pitchFamily="34" charset="0"/>
                          <a:ea typeface="Century Gothic" panose="020B0502020202020204" pitchFamily="34" charset="0"/>
                          <a:cs typeface="Century Gothic" panose="020B0502020202020204" pitchFamily="34" charset="0"/>
                        </a:rPr>
                        <a:t> </a:t>
                      </a:r>
                      <a:r>
                        <a:rPr lang="fr-FR" sz="1400" b="1" dirty="0" err="1">
                          <a:effectLst/>
                          <a:latin typeface="Century Gothic" panose="020B0502020202020204" pitchFamily="34" charset="0"/>
                          <a:ea typeface="Century Gothic" panose="020B0502020202020204" pitchFamily="34" charset="0"/>
                          <a:cs typeface="Century Gothic" panose="020B0502020202020204" pitchFamily="34" charset="0"/>
                        </a:rPr>
                        <a:t>Press</a:t>
                      </a:r>
                      <a:endParaRPr lang="fr-FR" sz="1400" b="1"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196120857"/>
                  </a:ext>
                </a:extLst>
              </a:tr>
              <a:tr h="596695">
                <a:tc>
                  <a:txBody>
                    <a:bodyPr/>
                    <a:lstStyle/>
                    <a:p>
                      <a:pPr algn="just">
                        <a:lnSpc>
                          <a:spcPct val="107000"/>
                        </a:lnSpc>
                        <a:spcAft>
                          <a:spcPts val="800"/>
                        </a:spcAft>
                      </a:pPr>
                      <a:r>
                        <a:rPr lang="fr-FR" sz="1400" dirty="0">
                          <a:effectLst/>
                          <a:latin typeface="Century Gothic" panose="020B0502020202020204" pitchFamily="34" charset="0"/>
                          <a:ea typeface="Century Gothic" panose="020B0502020202020204" pitchFamily="34" charset="0"/>
                          <a:cs typeface="Century Gothic" panose="020B0502020202020204" pitchFamily="34" charset="0"/>
                        </a:rPr>
                        <a:t>Type de service</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Accès aux manuels scolaires</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530638314"/>
                  </a:ext>
                </a:extLst>
              </a:tr>
              <a:tr h="512370">
                <a:tc>
                  <a:txBody>
                    <a:bodyPr/>
                    <a:lstStyle/>
                    <a:p>
                      <a:pPr>
                        <a:lnSpc>
                          <a:spcPct val="107000"/>
                        </a:lnSpc>
                        <a:spcAft>
                          <a:spcPts val="8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Sources d’information</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OUP</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899432360"/>
                  </a:ext>
                </a:extLst>
              </a:tr>
              <a:tr h="700642">
                <a:tc>
                  <a:txBody>
                    <a:bodyPr/>
                    <a:lstStyle/>
                    <a:p>
                      <a:pPr>
                        <a:lnSpc>
                          <a:spcPct val="107000"/>
                        </a:lnSpc>
                        <a:spcAft>
                          <a:spcPts val="8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Types de documents</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400" dirty="0">
                          <a:effectLst/>
                          <a:latin typeface="Century Gothic" panose="020B0502020202020204" pitchFamily="34" charset="0"/>
                          <a:ea typeface="Century Gothic" panose="020B0502020202020204" pitchFamily="34" charset="0"/>
                          <a:cs typeface="Century Gothic" panose="020B0502020202020204" pitchFamily="34" charset="0"/>
                        </a:rPr>
                        <a:t>Livres électroniques</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252360071"/>
                  </a:ext>
                </a:extLst>
              </a:tr>
              <a:tr h="443498">
                <a:tc>
                  <a:txBody>
                    <a:bodyPr/>
                    <a:lstStyle/>
                    <a:p>
                      <a:pPr algn="just">
                        <a:lnSpc>
                          <a:spcPct val="107000"/>
                        </a:lnSpc>
                        <a:spcAft>
                          <a:spcPts val="800"/>
                        </a:spcAft>
                      </a:pPr>
                      <a:r>
                        <a:rPr lang="fr-FR" sz="1400" dirty="0">
                          <a:effectLst/>
                          <a:latin typeface="Century Gothic" panose="020B0502020202020204" pitchFamily="34" charset="0"/>
                          <a:ea typeface="Century Gothic" panose="020B0502020202020204" pitchFamily="34" charset="0"/>
                          <a:cs typeface="Century Gothic" panose="020B0502020202020204" pitchFamily="34" charset="0"/>
                        </a:rPr>
                        <a:t>Texte intégral</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400" dirty="0">
                          <a:effectLst/>
                          <a:latin typeface="Century Gothic" panose="020B0502020202020204" pitchFamily="34" charset="0"/>
                          <a:ea typeface="Century Gothic" panose="020B0502020202020204" pitchFamily="34" charset="0"/>
                          <a:cs typeface="Century Gothic" panose="020B0502020202020204" pitchFamily="34" charset="0"/>
                        </a:rPr>
                        <a:t>Oui</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58987662"/>
                  </a:ext>
                </a:extLst>
              </a:tr>
              <a:tr h="460928">
                <a:tc>
                  <a:txBody>
                    <a:bodyPr/>
                    <a:lstStyle/>
                    <a:p>
                      <a:pPr algn="just">
                        <a:lnSpc>
                          <a:spcPct val="107000"/>
                        </a:lnSpc>
                        <a:spcAft>
                          <a:spcPts val="8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Couverture du sujet</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Contenu Médical de l’éditeur</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487780563"/>
                  </a:ext>
                </a:extLst>
              </a:tr>
              <a:tr h="700642">
                <a:tc>
                  <a:txBody>
                    <a:bodyPr/>
                    <a:lstStyle/>
                    <a:p>
                      <a:pPr algn="just">
                        <a:lnSpc>
                          <a:spcPct val="107000"/>
                        </a:lnSpc>
                        <a:spcAft>
                          <a:spcPts val="8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Données quantitatives</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just">
                        <a:lnSpc>
                          <a:spcPct val="107000"/>
                        </a:lnSpc>
                        <a:spcAft>
                          <a:spcPts val="800"/>
                        </a:spcAft>
                      </a:pPr>
                      <a:r>
                        <a:rPr lang="fr-FR" sz="1400" dirty="0">
                          <a:effectLst/>
                          <a:latin typeface="Century Gothic" panose="020B0502020202020204" pitchFamily="34" charset="0"/>
                          <a:ea typeface="Century Gothic" panose="020B0502020202020204" pitchFamily="34" charset="0"/>
                          <a:cs typeface="Century Gothic" panose="020B0502020202020204" pitchFamily="34" charset="0"/>
                        </a:rPr>
                        <a:t>Plus de 1000 livres, y compris des vidéos et des outils numériques, 8600 images, diagrammes et tableaux, plus 2000 vidéos.</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173786"/>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9" name="Image 8">
            <a:extLst>
              <a:ext uri="{FF2B5EF4-FFF2-40B4-BE49-F238E27FC236}">
                <a16:creationId xmlns:a16="http://schemas.microsoft.com/office/drawing/2014/main" id="{F7F37BE1-0993-4538-A3E7-D1A4DDCC8CAC}"/>
              </a:ext>
            </a:extLst>
          </p:cNvPr>
          <p:cNvPicPr>
            <a:picLocks noChangeAspect="1"/>
          </p:cNvPicPr>
          <p:nvPr/>
        </p:nvPicPr>
        <p:blipFill>
          <a:blip r:embed="rId3"/>
          <a:stretch>
            <a:fillRect/>
          </a:stretch>
        </p:blipFill>
        <p:spPr>
          <a:xfrm>
            <a:off x="4241838" y="2111357"/>
            <a:ext cx="1908156" cy="2770216"/>
          </a:xfrm>
          <a:prstGeom prst="rect">
            <a:avLst/>
          </a:prstGeom>
        </p:spPr>
      </p:pic>
      <p:pic>
        <p:nvPicPr>
          <p:cNvPr id="373" name="Google Shape;373;p6"/>
          <p:cNvPicPr preferRelativeResize="0"/>
          <p:nvPr/>
        </p:nvPicPr>
        <p:blipFill rotWithShape="1">
          <a:blip r:embed="rId4">
            <a:alphaModFix/>
          </a:blip>
          <a:srcRect/>
          <a:stretch/>
        </p:blipFill>
        <p:spPr>
          <a:xfrm>
            <a:off x="6574831" y="1898374"/>
            <a:ext cx="5486539" cy="4840356"/>
          </a:xfrm>
          <a:prstGeom prst="rect">
            <a:avLst/>
          </a:prstGeom>
          <a:noFill/>
          <a:ln>
            <a:noFill/>
          </a:ln>
        </p:spPr>
      </p:pic>
      <p:sp>
        <p:nvSpPr>
          <p:cNvPr id="374" name="Google Shape;374;p6"/>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600" dirty="0">
                <a:solidFill>
                  <a:srgbClr val="586F7C"/>
                </a:solidFill>
                <a:latin typeface="Open Sans"/>
                <a:ea typeface="Open Sans"/>
                <a:cs typeface="Open Sans"/>
                <a:sym typeface="Open Sans"/>
              </a:rPr>
              <a:t>Collections </a:t>
            </a:r>
            <a:r>
              <a:rPr lang="en-US" sz="3600" dirty="0" err="1">
                <a:solidFill>
                  <a:srgbClr val="586F7C"/>
                </a:solidFill>
                <a:latin typeface="Open Sans"/>
                <a:ea typeface="Open Sans"/>
                <a:cs typeface="Open Sans"/>
                <a:sym typeface="Open Sans"/>
              </a:rPr>
              <a:t>Gratuite</a:t>
            </a:r>
            <a:endParaRPr sz="3600" dirty="0">
              <a:solidFill>
                <a:srgbClr val="586F7C"/>
              </a:solidFill>
              <a:latin typeface="Open Sans"/>
              <a:ea typeface="Open Sans"/>
              <a:cs typeface="Open Sans"/>
              <a:sym typeface="Open Sans"/>
            </a:endParaRPr>
          </a:p>
        </p:txBody>
      </p:sp>
      <p:sp>
        <p:nvSpPr>
          <p:cNvPr id="375" name="Google Shape;375;p6"/>
          <p:cNvSpPr txBox="1">
            <a:spLocks noGrp="1"/>
          </p:cNvSpPr>
          <p:nvPr>
            <p:ph type="body" idx="1"/>
          </p:nvPr>
        </p:nvSpPr>
        <p:spPr>
          <a:xfrm>
            <a:off x="130630" y="1828799"/>
            <a:ext cx="3695936" cy="3820886"/>
          </a:xfrm>
          <a:prstGeom prst="rect">
            <a:avLst/>
          </a:prstGeom>
          <a:noFill/>
          <a:ln>
            <a:noFill/>
          </a:ln>
        </p:spPr>
        <p:txBody>
          <a:bodyPr spcFirstLastPara="1" wrap="square" lIns="91425" tIns="45700" rIns="91425" bIns="45700" anchor="t" anchorCtr="0">
            <a:noAutofit/>
          </a:bodyPr>
          <a:lstStyle/>
          <a:p>
            <a:pPr marL="412750" lvl="0" indent="-285750" algn="just">
              <a:lnSpc>
                <a:spcPct val="150000"/>
              </a:lnSpc>
              <a:buClr>
                <a:schemeClr val="dk1"/>
              </a:buClr>
              <a:buSzPts val="2000"/>
            </a:pPr>
            <a:r>
              <a:rPr lang="fr-FR" sz="2000" dirty="0">
                <a:solidFill>
                  <a:srgbClr val="3F3F3F"/>
                </a:solidFill>
                <a:latin typeface="Open Sans"/>
                <a:ea typeface="Open Sans"/>
                <a:cs typeface="Open Sans"/>
                <a:sym typeface="Open Sans"/>
              </a:rPr>
              <a:t>La liste des </a:t>
            </a:r>
            <a:r>
              <a:rPr lang="fr-FR" sz="2000" b="1" dirty="0">
                <a:solidFill>
                  <a:srgbClr val="3F3F3F"/>
                </a:solidFill>
                <a:latin typeface="Open Sans"/>
                <a:ea typeface="Open Sans"/>
                <a:cs typeface="Open Sans"/>
                <a:sym typeface="Open Sans"/>
              </a:rPr>
              <a:t>collections gratuites</a:t>
            </a:r>
            <a:r>
              <a:rPr lang="fr-FR" sz="2000" dirty="0">
                <a:solidFill>
                  <a:srgbClr val="3F3F3F"/>
                </a:solidFill>
                <a:latin typeface="Open Sans"/>
                <a:ea typeface="Open Sans"/>
                <a:cs typeface="Open Sans"/>
                <a:sym typeface="Open Sans"/>
              </a:rPr>
              <a:t> est disponible sur le portail de contenu unifié/Liste de contenu. </a:t>
            </a:r>
          </a:p>
          <a:p>
            <a:pPr marL="412750" lvl="0" indent="-285750" algn="just">
              <a:lnSpc>
                <a:spcPct val="150000"/>
              </a:lnSpc>
              <a:buClr>
                <a:schemeClr val="dk1"/>
              </a:buClr>
              <a:buSzPts val="2000"/>
            </a:pPr>
            <a:r>
              <a:rPr lang="fr-FR" sz="2000" dirty="0">
                <a:solidFill>
                  <a:srgbClr val="3F3F3F"/>
                </a:solidFill>
                <a:latin typeface="Open Sans"/>
                <a:ea typeface="Open Sans"/>
                <a:cs typeface="Open Sans"/>
                <a:sym typeface="Open Sans"/>
              </a:rPr>
              <a:t>Faites défiler la liste pour trouver les titres qui vous intéressent</a:t>
            </a:r>
          </a:p>
          <a:p>
            <a:pPr marL="412750" lvl="0" indent="-285750" algn="just">
              <a:lnSpc>
                <a:spcPct val="150000"/>
              </a:lnSpc>
              <a:buClr>
                <a:schemeClr val="dk1"/>
              </a:buClr>
              <a:buSzPts val="2000"/>
            </a:pPr>
            <a:r>
              <a:rPr lang="fr-FR" sz="2000" dirty="0">
                <a:solidFill>
                  <a:srgbClr val="3F3F3F"/>
                </a:solidFill>
                <a:latin typeface="Open Sans"/>
                <a:ea typeface="Open Sans"/>
                <a:cs typeface="Open Sans"/>
                <a:sym typeface="Open Sans"/>
              </a:rPr>
              <a:t>Une recherche peut être limitée à 17 ressources </a:t>
            </a:r>
            <a:r>
              <a:rPr lang="fr-FR" sz="2000" b="1" dirty="0" err="1">
                <a:solidFill>
                  <a:srgbClr val="3F3F3F"/>
                </a:solidFill>
                <a:latin typeface="Open Sans"/>
                <a:ea typeface="Open Sans"/>
                <a:cs typeface="Open Sans"/>
                <a:sym typeface="Open Sans"/>
              </a:rPr>
              <a:t>Hinari</a:t>
            </a:r>
            <a:r>
              <a:rPr lang="en-US" sz="2000" dirty="0">
                <a:solidFill>
                  <a:srgbClr val="3F3F3F"/>
                </a:solidFill>
                <a:latin typeface="Open Sans"/>
                <a:ea typeface="Open Sans"/>
                <a:cs typeface="Open Sans"/>
                <a:sym typeface="Open Sans"/>
              </a:rPr>
              <a:t>.</a:t>
            </a:r>
            <a:endParaRPr dirty="0"/>
          </a:p>
          <a:p>
            <a:pPr marL="412750" lvl="0" indent="-158750" algn="just" rtl="0">
              <a:lnSpc>
                <a:spcPct val="150000"/>
              </a:lnSpc>
              <a:spcBef>
                <a:spcPts val="1000"/>
              </a:spcBef>
              <a:spcAft>
                <a:spcPts val="0"/>
              </a:spcAft>
              <a:buClr>
                <a:schemeClr val="dk1"/>
              </a:buClr>
              <a:buSzPts val="2000"/>
              <a:buNone/>
            </a:pPr>
            <a:endParaRPr dirty="0"/>
          </a:p>
        </p:txBody>
      </p:sp>
      <p:sp>
        <p:nvSpPr>
          <p:cNvPr id="376" name="Google Shape;376;p6"/>
          <p:cNvSpPr/>
          <p:nvPr/>
        </p:nvSpPr>
        <p:spPr>
          <a:xfrm>
            <a:off x="6291606" y="3739242"/>
            <a:ext cx="1689515" cy="1553141"/>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378" name="Google Shape;378;p6"/>
          <p:cNvCxnSpPr/>
          <p:nvPr/>
        </p:nvCxnSpPr>
        <p:spPr>
          <a:xfrm rot="10800000" flipH="1">
            <a:off x="5860525" y="3132826"/>
            <a:ext cx="989983" cy="727278"/>
          </a:xfrm>
          <a:prstGeom prst="straightConnector1">
            <a:avLst/>
          </a:prstGeom>
          <a:noFill/>
          <a:ln w="19050" cap="flat" cmpd="sng">
            <a:solidFill>
              <a:srgbClr val="FF0000"/>
            </a:solidFill>
            <a:prstDash val="solid"/>
            <a:round/>
            <a:headEnd type="none" w="sm" len="sm"/>
            <a:tailEnd type="triangle" w="med" len="med"/>
          </a:ln>
        </p:spPr>
      </p:cxnSp>
      <p:cxnSp>
        <p:nvCxnSpPr>
          <p:cNvPr id="379" name="Google Shape;379;p6"/>
          <p:cNvCxnSpPr/>
          <p:nvPr/>
        </p:nvCxnSpPr>
        <p:spPr>
          <a:xfrm rot="10800000" flipH="1">
            <a:off x="3091730" y="4466520"/>
            <a:ext cx="3483101" cy="825863"/>
          </a:xfrm>
          <a:prstGeom prst="straightConnector1">
            <a:avLst/>
          </a:prstGeom>
          <a:noFill/>
          <a:ln w="19050" cap="flat" cmpd="sng">
            <a:solidFill>
              <a:srgbClr val="FF0000"/>
            </a:solidFill>
            <a:prstDash val="solid"/>
            <a:round/>
            <a:headEnd type="none" w="sm" len="sm"/>
            <a:tailEnd type="triangle" w="med" len="med"/>
          </a:ln>
        </p:spPr>
      </p:cxnSp>
      <p:pic>
        <p:nvPicPr>
          <p:cNvPr id="2" name="Image 1">
            <a:extLst>
              <a:ext uri="{FF2B5EF4-FFF2-40B4-BE49-F238E27FC236}">
                <a16:creationId xmlns:a16="http://schemas.microsoft.com/office/drawing/2014/main" id="{E6DE79E4-9293-48A8-9F16-B23A83161E62}"/>
              </a:ext>
            </a:extLst>
          </p:cNvPr>
          <p:cNvPicPr>
            <a:picLocks noChangeAspect="1"/>
          </p:cNvPicPr>
          <p:nvPr/>
        </p:nvPicPr>
        <p:blipFill>
          <a:blip r:embed="rId5"/>
          <a:stretch>
            <a:fillRect/>
          </a:stretch>
        </p:blipFill>
        <p:spPr>
          <a:xfrm>
            <a:off x="6565266" y="1871898"/>
            <a:ext cx="1727495" cy="1218565"/>
          </a:xfrm>
          <a:prstGeom prst="rect">
            <a:avLst/>
          </a:prstGeom>
        </p:spPr>
      </p:pic>
      <p:sp>
        <p:nvSpPr>
          <p:cNvPr id="11" name="Rectangle 10">
            <a:extLst>
              <a:ext uri="{FF2B5EF4-FFF2-40B4-BE49-F238E27FC236}">
                <a16:creationId xmlns:a16="http://schemas.microsoft.com/office/drawing/2014/main" id="{E2556AE1-2575-4635-8D3A-668804387C68}"/>
              </a:ext>
            </a:extLst>
          </p:cNvPr>
          <p:cNvSpPr/>
          <p:nvPr/>
        </p:nvSpPr>
        <p:spPr>
          <a:xfrm>
            <a:off x="4386380" y="3726639"/>
            <a:ext cx="1689515" cy="3290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6" name="Google Shape;386;p7"/>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t" anchorCtr="0">
            <a:normAutofit/>
          </a:bodyPr>
          <a:lstStyle/>
          <a:p>
            <a:pPr lvl="0">
              <a:buClr>
                <a:schemeClr val="dk1"/>
              </a:buClr>
              <a:buSzPts val="3200"/>
            </a:pPr>
            <a:r>
              <a:rPr lang="en-US" sz="3600" dirty="0">
                <a:solidFill>
                  <a:srgbClr val="586F7C"/>
                </a:solidFill>
                <a:latin typeface="Open Sans"/>
                <a:ea typeface="Open Sans"/>
                <a:cs typeface="Open Sans"/>
                <a:sym typeface="Open Sans"/>
              </a:rPr>
              <a:t>Resources </a:t>
            </a:r>
            <a:r>
              <a:rPr lang="en-US" sz="3600" dirty="0" err="1">
                <a:solidFill>
                  <a:srgbClr val="586F7C"/>
                </a:solidFill>
                <a:latin typeface="Open Sans"/>
                <a:ea typeface="Open Sans"/>
                <a:cs typeface="Open Sans"/>
                <a:sym typeface="Open Sans"/>
              </a:rPr>
              <a:t>Récentes</a:t>
            </a:r>
            <a:r>
              <a:rPr lang="en-US" sz="3600" dirty="0">
                <a:solidFill>
                  <a:srgbClr val="586F7C"/>
                </a:solidFill>
                <a:latin typeface="Open Sans"/>
                <a:ea typeface="Open Sans"/>
                <a:cs typeface="Open Sans"/>
                <a:sym typeface="Open Sans"/>
              </a:rPr>
              <a:t> </a:t>
            </a:r>
            <a:endParaRPr sz="3600" dirty="0">
              <a:solidFill>
                <a:srgbClr val="586F7C"/>
              </a:solidFill>
              <a:latin typeface="Open Sans"/>
              <a:ea typeface="Open Sans"/>
              <a:cs typeface="Open Sans"/>
              <a:sym typeface="Open Sans"/>
            </a:endParaRPr>
          </a:p>
        </p:txBody>
      </p:sp>
      <p:sp>
        <p:nvSpPr>
          <p:cNvPr id="387" name="Google Shape;387;p7"/>
          <p:cNvSpPr txBox="1">
            <a:spLocks noGrp="1"/>
          </p:cNvSpPr>
          <p:nvPr>
            <p:ph type="body" idx="1"/>
          </p:nvPr>
        </p:nvSpPr>
        <p:spPr>
          <a:xfrm>
            <a:off x="130630" y="1828799"/>
            <a:ext cx="3988435" cy="3820886"/>
          </a:xfrm>
          <a:prstGeom prst="rect">
            <a:avLst/>
          </a:prstGeom>
          <a:noFill/>
          <a:ln>
            <a:noFill/>
          </a:ln>
        </p:spPr>
        <p:txBody>
          <a:bodyPr spcFirstLastPara="1" wrap="square" lIns="91425" tIns="45700" rIns="91425" bIns="45700" anchor="t" anchorCtr="0">
            <a:noAutofit/>
          </a:bodyPr>
          <a:lstStyle/>
          <a:p>
            <a:pPr marL="412750" lvl="0" indent="-285750" algn="just">
              <a:lnSpc>
                <a:spcPct val="150000"/>
              </a:lnSpc>
              <a:buClr>
                <a:schemeClr val="dk1"/>
              </a:buClr>
              <a:buSzPts val="2000"/>
            </a:pPr>
            <a:r>
              <a:rPr lang="fr-FR" sz="2000" dirty="0">
                <a:solidFill>
                  <a:schemeClr val="dk1"/>
                </a:solidFill>
                <a:latin typeface="Open Sans"/>
                <a:ea typeface="Open Sans"/>
                <a:cs typeface="Open Sans"/>
                <a:sym typeface="Open Sans"/>
              </a:rPr>
              <a:t>La liste des </a:t>
            </a:r>
            <a:r>
              <a:rPr lang="fr-FR" sz="2000" b="1" dirty="0">
                <a:solidFill>
                  <a:schemeClr val="dk1"/>
                </a:solidFill>
                <a:latin typeface="Open Sans"/>
                <a:ea typeface="Open Sans"/>
                <a:cs typeface="Open Sans"/>
                <a:sym typeface="Open Sans"/>
              </a:rPr>
              <a:t>sources de référence </a:t>
            </a:r>
            <a:r>
              <a:rPr lang="fr-FR" sz="2000" dirty="0">
                <a:solidFill>
                  <a:schemeClr val="dk1"/>
                </a:solidFill>
                <a:latin typeface="Open Sans"/>
                <a:ea typeface="Open Sans"/>
                <a:cs typeface="Open Sans"/>
                <a:sym typeface="Open Sans"/>
              </a:rPr>
              <a:t>est disponible sur le portail de contenu unifié.</a:t>
            </a:r>
            <a:r>
              <a:rPr lang="en-US" sz="2000" dirty="0">
                <a:solidFill>
                  <a:schemeClr val="dk1"/>
                </a:solidFill>
                <a:latin typeface="Open Sans"/>
                <a:ea typeface="Open Sans"/>
                <a:cs typeface="Open Sans"/>
                <a:sym typeface="Open Sans"/>
              </a:rPr>
              <a:t> </a:t>
            </a:r>
            <a:endParaRPr dirty="0"/>
          </a:p>
          <a:p>
            <a:pPr marL="412750" lvl="0" indent="-285750" algn="just">
              <a:lnSpc>
                <a:spcPct val="150000"/>
              </a:lnSpc>
              <a:buClr>
                <a:schemeClr val="dk1"/>
              </a:buClr>
              <a:buSzPts val="2000"/>
            </a:pPr>
            <a:r>
              <a:rPr lang="fr-FR" sz="2000" dirty="0">
                <a:solidFill>
                  <a:schemeClr val="dk1"/>
                </a:solidFill>
                <a:latin typeface="Open Sans"/>
                <a:ea typeface="Open Sans"/>
                <a:cs typeface="Open Sans"/>
                <a:sym typeface="Open Sans"/>
              </a:rPr>
              <a:t>Faites défiler la liste jusqu'à ce que le titre de la base de données apparaisse.</a:t>
            </a:r>
          </a:p>
          <a:p>
            <a:pPr marL="412750" lvl="0" indent="-285750" algn="just">
              <a:lnSpc>
                <a:spcPct val="150000"/>
              </a:lnSpc>
              <a:buClr>
                <a:schemeClr val="dk1"/>
              </a:buClr>
              <a:buSzPts val="2000"/>
            </a:pPr>
            <a:r>
              <a:rPr lang="fr-FR" sz="2000" dirty="0">
                <a:solidFill>
                  <a:schemeClr val="dk1"/>
                </a:solidFill>
                <a:latin typeface="Open Sans"/>
                <a:ea typeface="Open Sans"/>
                <a:cs typeface="Open Sans"/>
                <a:sym typeface="Open Sans"/>
              </a:rPr>
              <a:t>Une recherche peut être limitée à la </a:t>
            </a:r>
            <a:r>
              <a:rPr lang="fr-FR" sz="2000" b="1" dirty="0">
                <a:solidFill>
                  <a:schemeClr val="dk1"/>
                </a:solidFill>
                <a:latin typeface="Open Sans"/>
                <a:ea typeface="Open Sans"/>
                <a:cs typeface="Open Sans"/>
                <a:sym typeface="Open Sans"/>
              </a:rPr>
              <a:t>collection</a:t>
            </a:r>
            <a:r>
              <a:rPr lang="fr-FR" sz="2000" dirty="0">
                <a:solidFill>
                  <a:schemeClr val="dk1"/>
                </a:solidFill>
                <a:latin typeface="Open Sans"/>
                <a:ea typeface="Open Sans"/>
                <a:cs typeface="Open Sans"/>
                <a:sym typeface="Open Sans"/>
              </a:rPr>
              <a:t> et au </a:t>
            </a:r>
            <a:r>
              <a:rPr lang="fr-FR" sz="2000" b="1" dirty="0">
                <a:solidFill>
                  <a:schemeClr val="dk1"/>
                </a:solidFill>
                <a:latin typeface="Open Sans"/>
                <a:ea typeface="Open Sans"/>
                <a:cs typeface="Open Sans"/>
                <a:sym typeface="Open Sans"/>
              </a:rPr>
              <a:t>type de contenu</a:t>
            </a:r>
            <a:r>
              <a:rPr lang="fr-FR" sz="2000" dirty="0">
                <a:solidFill>
                  <a:schemeClr val="dk1"/>
                </a:solidFill>
                <a:latin typeface="Open Sans"/>
                <a:ea typeface="Open Sans"/>
                <a:cs typeface="Open Sans"/>
                <a:sym typeface="Open Sans"/>
              </a:rPr>
              <a:t>. </a:t>
            </a:r>
            <a:endParaRPr dirty="0"/>
          </a:p>
        </p:txBody>
      </p:sp>
      <p:sp>
        <p:nvSpPr>
          <p:cNvPr id="388" name="Google Shape;388;p7"/>
          <p:cNvSpPr/>
          <p:nvPr/>
        </p:nvSpPr>
        <p:spPr>
          <a:xfrm>
            <a:off x="7245763" y="3545632"/>
            <a:ext cx="1689515" cy="1553141"/>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89" name="Google Shape;389;p7"/>
          <p:cNvPicPr preferRelativeResize="0"/>
          <p:nvPr/>
        </p:nvPicPr>
        <p:blipFill rotWithShape="1">
          <a:blip r:embed="rId3">
            <a:alphaModFix/>
          </a:blip>
          <a:srcRect/>
          <a:stretch/>
        </p:blipFill>
        <p:spPr>
          <a:xfrm>
            <a:off x="6416535" y="1708161"/>
            <a:ext cx="4816213" cy="5228082"/>
          </a:xfrm>
          <a:prstGeom prst="rect">
            <a:avLst/>
          </a:prstGeom>
          <a:noFill/>
          <a:ln>
            <a:noFill/>
          </a:ln>
        </p:spPr>
      </p:pic>
      <p:sp>
        <p:nvSpPr>
          <p:cNvPr id="391" name="Google Shape;391;p7"/>
          <p:cNvSpPr/>
          <p:nvPr/>
        </p:nvSpPr>
        <p:spPr>
          <a:xfrm>
            <a:off x="6416535" y="3617844"/>
            <a:ext cx="1415500" cy="1480929"/>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2" name="Google Shape;392;p7"/>
          <p:cNvSpPr/>
          <p:nvPr/>
        </p:nvSpPr>
        <p:spPr>
          <a:xfrm>
            <a:off x="6416535" y="5255431"/>
            <a:ext cx="1415500" cy="1075796"/>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0" name="Image 9">
            <a:extLst>
              <a:ext uri="{FF2B5EF4-FFF2-40B4-BE49-F238E27FC236}">
                <a16:creationId xmlns:a16="http://schemas.microsoft.com/office/drawing/2014/main" id="{E60859CE-2ED7-4252-ABCF-7194CE4E212A}"/>
              </a:ext>
            </a:extLst>
          </p:cNvPr>
          <p:cNvPicPr>
            <a:picLocks noChangeAspect="1"/>
          </p:cNvPicPr>
          <p:nvPr/>
        </p:nvPicPr>
        <p:blipFill>
          <a:blip r:embed="rId4"/>
          <a:stretch>
            <a:fillRect/>
          </a:stretch>
        </p:blipFill>
        <p:spPr>
          <a:xfrm>
            <a:off x="4241838" y="2111357"/>
            <a:ext cx="1908156" cy="2770216"/>
          </a:xfrm>
          <a:prstGeom prst="rect">
            <a:avLst/>
          </a:prstGeom>
        </p:spPr>
      </p:pic>
      <p:sp>
        <p:nvSpPr>
          <p:cNvPr id="11" name="Rectangle 10">
            <a:extLst>
              <a:ext uri="{FF2B5EF4-FFF2-40B4-BE49-F238E27FC236}">
                <a16:creationId xmlns:a16="http://schemas.microsoft.com/office/drawing/2014/main" id="{0F108CE5-ACB1-42D7-BEE9-F4179108CEC1}"/>
              </a:ext>
            </a:extLst>
          </p:cNvPr>
          <p:cNvSpPr/>
          <p:nvPr/>
        </p:nvSpPr>
        <p:spPr>
          <a:xfrm>
            <a:off x="4351158" y="4252320"/>
            <a:ext cx="1689515" cy="3290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90" name="Google Shape;390;p7"/>
          <p:cNvCxnSpPr>
            <a:cxnSpLocks/>
          </p:cNvCxnSpPr>
          <p:nvPr/>
        </p:nvCxnSpPr>
        <p:spPr>
          <a:xfrm flipV="1">
            <a:off x="5577840" y="2909880"/>
            <a:ext cx="1123775" cy="1302147"/>
          </a:xfrm>
          <a:prstGeom prst="straightConnector1">
            <a:avLst/>
          </a:prstGeom>
          <a:noFill/>
          <a:ln w="19050" cap="flat" cmpd="sng">
            <a:solidFill>
              <a:srgbClr val="FF0000"/>
            </a:solidFill>
            <a:prstDash val="solid"/>
            <a:round/>
            <a:headEnd type="none" w="sm" len="sm"/>
            <a:tailEnd type="triangle" w="med" len="med"/>
          </a:ln>
        </p:spPr>
      </p:cxn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32"/>
          <p:cNvSpPr txBox="1">
            <a:spLocks noGrp="1"/>
          </p:cNvSpPr>
          <p:nvPr>
            <p:ph type="title"/>
          </p:nvPr>
        </p:nvSpPr>
        <p:spPr>
          <a:xfrm>
            <a:off x="0" y="437222"/>
            <a:ext cx="7935686" cy="1080900"/>
          </a:xfrm>
          <a:prstGeom prst="rect">
            <a:avLst/>
          </a:prstGeom>
          <a:noFill/>
          <a:ln>
            <a:noFill/>
          </a:ln>
        </p:spPr>
        <p:txBody>
          <a:bodyPr spcFirstLastPara="1" wrap="square" lIns="91425" tIns="45700" rIns="91425" bIns="45700" anchor="t" anchorCtr="0">
            <a:normAutofit/>
          </a:bodyPr>
          <a:lstStyle/>
          <a:p>
            <a:pPr lvl="0">
              <a:buClr>
                <a:schemeClr val="dk1"/>
              </a:buClr>
              <a:buSzPts val="3200"/>
            </a:pPr>
            <a:r>
              <a:rPr lang="en-US" sz="3600" dirty="0" err="1">
                <a:solidFill>
                  <a:srgbClr val="586F7C"/>
                </a:solidFill>
                <a:latin typeface="Open Sans"/>
                <a:ea typeface="Open Sans"/>
                <a:cs typeface="Open Sans"/>
                <a:sym typeface="Open Sans"/>
              </a:rPr>
              <a:t>Ressources</a:t>
            </a:r>
            <a:r>
              <a:rPr lang="en-US" sz="3600" dirty="0">
                <a:solidFill>
                  <a:srgbClr val="586F7C"/>
                </a:solidFill>
                <a:latin typeface="Open Sans"/>
                <a:ea typeface="Open Sans"/>
                <a:cs typeface="Open Sans"/>
                <a:sym typeface="Open Sans"/>
              </a:rPr>
              <a:t> Internet</a:t>
            </a:r>
            <a:endParaRPr sz="3600" dirty="0">
              <a:solidFill>
                <a:srgbClr val="586F7C"/>
              </a:solidFill>
              <a:latin typeface="Open Sans"/>
              <a:ea typeface="Open Sans"/>
              <a:cs typeface="Open Sans"/>
              <a:sym typeface="Open Sans"/>
            </a:endParaRPr>
          </a:p>
        </p:txBody>
      </p:sp>
      <p:sp>
        <p:nvSpPr>
          <p:cNvPr id="399" name="Google Shape;399;p32"/>
          <p:cNvSpPr txBox="1">
            <a:spLocks noGrp="1"/>
          </p:cNvSpPr>
          <p:nvPr>
            <p:ph type="body" idx="1"/>
          </p:nvPr>
        </p:nvSpPr>
        <p:spPr>
          <a:xfrm>
            <a:off x="375557" y="1975758"/>
            <a:ext cx="10128704" cy="4664193"/>
          </a:xfrm>
          <a:prstGeom prst="rect">
            <a:avLst/>
          </a:prstGeom>
          <a:noFill/>
          <a:ln>
            <a:noFill/>
          </a:ln>
        </p:spPr>
        <p:txBody>
          <a:bodyPr spcFirstLastPara="1" wrap="square" lIns="91425" tIns="45700" rIns="91425" bIns="45700" anchor="t" anchorCtr="0">
            <a:noAutofit/>
          </a:bodyPr>
          <a:lstStyle/>
          <a:p>
            <a:pPr marL="117475" lvl="0" indent="0" algn="just">
              <a:lnSpc>
                <a:spcPct val="150000"/>
              </a:lnSpc>
              <a:buClr>
                <a:schemeClr val="dk1"/>
              </a:buClr>
              <a:buNone/>
            </a:pPr>
            <a:r>
              <a:rPr lang="fr-FR" dirty="0">
                <a:solidFill>
                  <a:srgbClr val="3F3F3F"/>
                </a:solidFill>
                <a:latin typeface="Open Sans"/>
                <a:ea typeface="Open Sans"/>
                <a:cs typeface="Open Sans"/>
                <a:sym typeface="Open Sans"/>
              </a:rPr>
              <a:t>Cette section met en évidence les meilleurs exemples de ressources internet telles que:</a:t>
            </a:r>
            <a:endParaRPr dirty="0">
              <a:solidFill>
                <a:srgbClr val="3F3F3F"/>
              </a:solidFill>
            </a:endParaRPr>
          </a:p>
          <a:p>
            <a:pPr marL="460375" lvl="0" indent="-342900" algn="just">
              <a:lnSpc>
                <a:spcPct val="150000"/>
              </a:lnSpc>
              <a:buClr>
                <a:schemeClr val="dk1"/>
              </a:buClr>
            </a:pPr>
            <a:r>
              <a:rPr lang="fr-FR" dirty="0">
                <a:solidFill>
                  <a:srgbClr val="3F3F3F"/>
                </a:solidFill>
                <a:latin typeface="Open Sans"/>
                <a:ea typeface="Open Sans"/>
                <a:cs typeface="Open Sans"/>
                <a:sym typeface="Open Sans"/>
              </a:rPr>
              <a:t>Moteurs de recherche</a:t>
            </a:r>
          </a:p>
          <a:p>
            <a:pPr marL="460375" lvl="0" indent="-342900" algn="just">
              <a:lnSpc>
                <a:spcPct val="150000"/>
              </a:lnSpc>
              <a:buClr>
                <a:schemeClr val="dk1"/>
              </a:buClr>
            </a:pPr>
            <a:r>
              <a:rPr lang="fr-FR" dirty="0">
                <a:solidFill>
                  <a:srgbClr val="3F3F3F"/>
                </a:solidFill>
                <a:latin typeface="Open Sans"/>
                <a:ea typeface="Open Sans"/>
                <a:cs typeface="Open Sans"/>
                <a:sym typeface="Open Sans"/>
              </a:rPr>
              <a:t>Journaux </a:t>
            </a:r>
            <a:r>
              <a:rPr lang="fr-FR" dirty="0" err="1">
                <a:solidFill>
                  <a:srgbClr val="3F3F3F"/>
                </a:solidFill>
                <a:latin typeface="Open Sans"/>
                <a:ea typeface="Open Sans"/>
                <a:cs typeface="Open Sans"/>
                <a:sym typeface="Open Sans"/>
              </a:rPr>
              <a:t>Highwire</a:t>
            </a:r>
            <a:r>
              <a:rPr lang="fr-FR" dirty="0">
                <a:solidFill>
                  <a:srgbClr val="3F3F3F"/>
                </a:solidFill>
                <a:latin typeface="Open Sans"/>
                <a:ea typeface="Open Sans"/>
                <a:cs typeface="Open Sans"/>
                <a:sym typeface="Open Sans"/>
              </a:rPr>
              <a:t> - Accès gratuit</a:t>
            </a:r>
          </a:p>
          <a:p>
            <a:pPr marL="460375" lvl="0" indent="-342900" algn="just">
              <a:lnSpc>
                <a:spcPct val="150000"/>
              </a:lnSpc>
              <a:buClr>
                <a:schemeClr val="dk1"/>
              </a:buClr>
            </a:pPr>
            <a:r>
              <a:rPr lang="fr-FR" dirty="0">
                <a:solidFill>
                  <a:srgbClr val="3F3F3F"/>
                </a:solidFill>
                <a:latin typeface="Open Sans"/>
                <a:ea typeface="Open Sans"/>
                <a:cs typeface="Open Sans"/>
                <a:sym typeface="Open Sans"/>
              </a:rPr>
              <a:t>Guides de littérature grise</a:t>
            </a:r>
          </a:p>
          <a:p>
            <a:pPr marL="460375" indent="-342900" algn="just">
              <a:lnSpc>
                <a:spcPct val="150000"/>
              </a:lnSpc>
              <a:buClr>
                <a:schemeClr val="dk1"/>
              </a:buClr>
            </a:pPr>
            <a:r>
              <a:rPr lang="fr-FR" dirty="0">
                <a:solidFill>
                  <a:schemeClr val="bg2"/>
                </a:solidFill>
                <a:latin typeface="Open Sans"/>
                <a:ea typeface="Open Sans"/>
                <a:cs typeface="Open Sans"/>
                <a:sym typeface="Open Sans"/>
              </a:rPr>
              <a:t>Voir la leçon 4.6 pour les ressources Internet interdisciplinaires, y compris les bases de données de thèses et de mémoires.</a:t>
            </a:r>
            <a:endParaRPr dirty="0">
              <a:solidFill>
                <a:schemeClr val="bg2"/>
              </a:solidFill>
              <a:latin typeface="Open Sans"/>
              <a:ea typeface="Open Sans"/>
              <a:cs typeface="Open Sans"/>
              <a:sym typeface="Open San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3"/>
          <p:cNvSpPr txBox="1">
            <a:spLocks noGrp="1"/>
          </p:cNvSpPr>
          <p:nvPr>
            <p:ph type="title"/>
          </p:nvPr>
        </p:nvSpPr>
        <p:spPr>
          <a:xfrm>
            <a:off x="0" y="378812"/>
            <a:ext cx="7217229" cy="1080900"/>
          </a:xfrm>
          <a:prstGeom prst="rect">
            <a:avLst/>
          </a:prstGeom>
          <a:noFill/>
          <a:ln>
            <a:noFill/>
          </a:ln>
        </p:spPr>
        <p:txBody>
          <a:bodyPr spcFirstLastPara="1" wrap="square" lIns="91425" tIns="45700" rIns="91425" bIns="45700" anchor="t" anchorCtr="0">
            <a:normAutofit/>
          </a:bodyPr>
          <a:lstStyle/>
          <a:p>
            <a:pPr lvl="0">
              <a:buClr>
                <a:schemeClr val="dk1"/>
              </a:buClr>
              <a:buSzPts val="3200"/>
            </a:pPr>
            <a:r>
              <a:rPr lang="en-US" sz="3200" dirty="0" err="1">
                <a:solidFill>
                  <a:srgbClr val="586F7C"/>
                </a:solidFill>
                <a:latin typeface="Open Sans"/>
                <a:ea typeface="Open Sans"/>
                <a:cs typeface="Open Sans"/>
                <a:sym typeface="Open Sans"/>
              </a:rPr>
              <a:t>Moteur</a:t>
            </a:r>
            <a:r>
              <a:rPr lang="en-US" sz="3200" dirty="0">
                <a:solidFill>
                  <a:srgbClr val="586F7C"/>
                </a:solidFill>
                <a:latin typeface="Open Sans"/>
                <a:ea typeface="Open Sans"/>
                <a:cs typeface="Open Sans"/>
                <a:sym typeface="Open Sans"/>
              </a:rPr>
              <a:t> de recherche  : Open Access Biomedical Image</a:t>
            </a:r>
            <a:endParaRPr sz="3200" dirty="0">
              <a:solidFill>
                <a:srgbClr val="586F7C"/>
              </a:solidFill>
              <a:latin typeface="Open Sans"/>
              <a:ea typeface="Open Sans"/>
              <a:cs typeface="Open Sans"/>
              <a:sym typeface="Open Sans"/>
            </a:endParaRPr>
          </a:p>
        </p:txBody>
      </p:sp>
      <p:sp>
        <p:nvSpPr>
          <p:cNvPr id="406" name="Google Shape;406;p33"/>
          <p:cNvSpPr txBox="1">
            <a:spLocks noGrp="1"/>
          </p:cNvSpPr>
          <p:nvPr>
            <p:ph type="body" idx="1"/>
          </p:nvPr>
        </p:nvSpPr>
        <p:spPr>
          <a:xfrm>
            <a:off x="179614" y="1624190"/>
            <a:ext cx="7037615" cy="816429"/>
          </a:xfrm>
          <a:prstGeom prst="rect">
            <a:avLst/>
          </a:prstGeom>
          <a:noFill/>
          <a:ln>
            <a:noFill/>
          </a:ln>
        </p:spPr>
        <p:txBody>
          <a:bodyPr spcFirstLastPara="1" wrap="square" lIns="91425" tIns="45700" rIns="91425" bIns="45700" anchor="t" anchorCtr="0">
            <a:noAutofit/>
          </a:bodyPr>
          <a:lstStyle/>
          <a:p>
            <a:pPr marL="76200" lvl="0" indent="0">
              <a:lnSpc>
                <a:spcPct val="100000"/>
              </a:lnSpc>
              <a:buClr>
                <a:schemeClr val="dk1"/>
              </a:buClr>
              <a:buNone/>
            </a:pPr>
            <a:r>
              <a:rPr lang="en-US" sz="2200" dirty="0">
                <a:solidFill>
                  <a:schemeClr val="tx1">
                    <a:lumMod val="75000"/>
                    <a:lumOff val="25000"/>
                  </a:schemeClr>
                </a:solidFill>
                <a:latin typeface="Open Sans"/>
                <a:ea typeface="Open Sans"/>
                <a:cs typeface="Open Sans"/>
                <a:sym typeface="Open Sans"/>
              </a:rPr>
              <a:t>Disponible à </a:t>
            </a:r>
            <a:r>
              <a:rPr lang="en-US" sz="2200" dirty="0" err="1">
                <a:solidFill>
                  <a:schemeClr val="tx1">
                    <a:lumMod val="75000"/>
                    <a:lumOff val="25000"/>
                  </a:schemeClr>
                </a:solidFill>
                <a:latin typeface="Open Sans"/>
                <a:ea typeface="Open Sans"/>
                <a:cs typeface="Open Sans"/>
                <a:sym typeface="Open Sans"/>
              </a:rPr>
              <a:t>l'adresse</a:t>
            </a:r>
            <a:r>
              <a:rPr lang="en-US" sz="2200" dirty="0">
                <a:solidFill>
                  <a:schemeClr val="dk1"/>
                </a:solidFill>
                <a:latin typeface="Open Sans"/>
                <a:ea typeface="Open Sans"/>
                <a:cs typeface="Open Sans"/>
                <a:sym typeface="Open Sans"/>
              </a:rPr>
              <a:t>: </a:t>
            </a:r>
            <a:r>
              <a:rPr lang="en-US" u="sng" dirty="0">
                <a:solidFill>
                  <a:schemeClr val="hlink"/>
                </a:solidFill>
                <a:hlinkClick r:id="rId3"/>
              </a:rPr>
              <a:t>https://openi.nlm.nih.gov/</a:t>
            </a:r>
            <a:endParaRPr dirty="0"/>
          </a:p>
          <a:p>
            <a:pPr marL="76200" lvl="0" indent="0" algn="l" rtl="0">
              <a:lnSpc>
                <a:spcPct val="100000"/>
              </a:lnSpc>
              <a:spcBef>
                <a:spcPts val="1000"/>
              </a:spcBef>
              <a:spcAft>
                <a:spcPts val="0"/>
              </a:spcAft>
              <a:buClr>
                <a:schemeClr val="dk1"/>
              </a:buClr>
              <a:buSzPts val="2400"/>
              <a:buNone/>
            </a:pPr>
            <a:endParaRPr sz="2200" dirty="0">
              <a:solidFill>
                <a:schemeClr val="dk1"/>
              </a:solidFill>
              <a:latin typeface="Open Sans"/>
              <a:ea typeface="Open Sans"/>
              <a:cs typeface="Open Sans"/>
              <a:sym typeface="Open Sans"/>
            </a:endParaRPr>
          </a:p>
        </p:txBody>
      </p:sp>
      <p:pic>
        <p:nvPicPr>
          <p:cNvPr id="407" name="Google Shape;407;p33" descr="https://lh3.googleusercontent.com/9-2ZLAHNplVJ2_9AJm2iouyj9Gx9qp97LI1FzgVv9sou-aJ2ap7x7uMJCpZhUDeURQNMZ3qiGJV-OsEj9BLivARNCv2ADBYfly7YsLI7diiAR-KPgqMYZ6BBh8PwbrM1Rv18ygI"/>
          <p:cNvPicPr preferRelativeResize="0"/>
          <p:nvPr/>
        </p:nvPicPr>
        <p:blipFill rotWithShape="1">
          <a:blip r:embed="rId4">
            <a:alphaModFix/>
          </a:blip>
          <a:srcRect/>
          <a:stretch/>
        </p:blipFill>
        <p:spPr>
          <a:xfrm>
            <a:off x="179614" y="3079631"/>
            <a:ext cx="3673929" cy="1000125"/>
          </a:xfrm>
          <a:prstGeom prst="rect">
            <a:avLst/>
          </a:prstGeom>
          <a:noFill/>
          <a:ln>
            <a:noFill/>
          </a:ln>
        </p:spPr>
      </p:pic>
      <p:graphicFrame>
        <p:nvGraphicFramePr>
          <p:cNvPr id="3" name="Tableau 2">
            <a:extLst>
              <a:ext uri="{FF2B5EF4-FFF2-40B4-BE49-F238E27FC236}">
                <a16:creationId xmlns:a16="http://schemas.microsoft.com/office/drawing/2014/main" id="{3E293079-326D-4759-994C-196793EBF448}"/>
              </a:ext>
            </a:extLst>
          </p:cNvPr>
          <p:cNvGraphicFramePr>
            <a:graphicFrameLocks noGrp="1"/>
          </p:cNvGraphicFramePr>
          <p:nvPr>
            <p:extLst>
              <p:ext uri="{D42A27DB-BD31-4B8C-83A1-F6EECF244321}">
                <p14:modId xmlns:p14="http://schemas.microsoft.com/office/powerpoint/2010/main" val="1012088705"/>
              </p:ext>
            </p:extLst>
          </p:nvPr>
        </p:nvGraphicFramePr>
        <p:xfrm>
          <a:off x="3833949" y="2390463"/>
          <a:ext cx="8158843" cy="4467537"/>
        </p:xfrm>
        <a:graphic>
          <a:graphicData uri="http://schemas.openxmlformats.org/drawingml/2006/table">
            <a:tbl>
              <a:tblPr bandRow="1"/>
              <a:tblGrid>
                <a:gridCol w="1514022">
                  <a:extLst>
                    <a:ext uri="{9D8B030D-6E8A-4147-A177-3AD203B41FA5}">
                      <a16:colId xmlns:a16="http://schemas.microsoft.com/office/drawing/2014/main" val="1220020269"/>
                    </a:ext>
                  </a:extLst>
                </a:gridCol>
                <a:gridCol w="6644821">
                  <a:extLst>
                    <a:ext uri="{9D8B030D-6E8A-4147-A177-3AD203B41FA5}">
                      <a16:colId xmlns:a16="http://schemas.microsoft.com/office/drawing/2014/main" val="1106061380"/>
                    </a:ext>
                  </a:extLst>
                </a:gridCol>
              </a:tblGrid>
              <a:tr h="423772">
                <a:tc>
                  <a:txBody>
                    <a:bodyPr/>
                    <a:lstStyle/>
                    <a:p>
                      <a:pPr algn="just">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Service Fournisseur</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US National Library of Medicine</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565685485"/>
                  </a:ext>
                </a:extLst>
              </a:tr>
              <a:tr h="644163">
                <a:tc>
                  <a:txBody>
                    <a:bodyPr/>
                    <a:lstStyle/>
                    <a:p>
                      <a:pPr algn="just">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Type de </a:t>
                      </a:r>
                    </a:p>
                    <a:p>
                      <a:pPr algn="just">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service</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Aft>
                          <a:spcPts val="800"/>
                        </a:spcAft>
                      </a:pPr>
                      <a:r>
                        <a:rPr lang="fr-FR" sz="1600" dirty="0">
                          <a:effectLst/>
                          <a:latin typeface="Century Gothic" panose="020B0502020202020204" pitchFamily="34" charset="0"/>
                          <a:ea typeface="Century Gothic" panose="020B0502020202020204" pitchFamily="34" charset="0"/>
                          <a:cs typeface="Century Gothic" panose="020B0502020202020204" pitchFamily="34" charset="0"/>
                        </a:rPr>
                        <a:t>Recherche et récupération de résumés et d'images (y compris des tableaux, des graphiques, des images cliniques, etc.) à partir de la littérature en libre accès.</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917232702"/>
                  </a:ext>
                </a:extLst>
              </a:tr>
              <a:tr h="644163">
                <a:tc>
                  <a:txBody>
                    <a:bodyPr/>
                    <a:lstStyle/>
                    <a:p>
                      <a:pPr>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Sources d’information</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PubMed Central - nombreux articles, livres, rapports et critiques</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774889989"/>
                  </a:ext>
                </a:extLst>
              </a:tr>
              <a:tr h="644163">
                <a:tc>
                  <a:txBody>
                    <a:bodyPr/>
                    <a:lstStyle/>
                    <a:p>
                      <a:pPr>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Types de documents</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Images téléchargeables avec description à partir de l'article cité ou d'autres ressources</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734160365"/>
                  </a:ext>
                </a:extLst>
              </a:tr>
              <a:tr h="768985">
                <a:tc>
                  <a:txBody>
                    <a:bodyPr/>
                    <a:lstStyle/>
                    <a:p>
                      <a:pPr algn="just">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Texte intégral</a:t>
                      </a:r>
                    </a:p>
                    <a:p>
                      <a:pPr algn="just">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Oui</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174117769"/>
                  </a:ext>
                </a:extLst>
              </a:tr>
              <a:tr h="423772">
                <a:tc>
                  <a:txBody>
                    <a:bodyPr/>
                    <a:lstStyle/>
                    <a:p>
                      <a:pPr algn="just">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Couverture du sujet</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Domaine Biomédical  </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445977128"/>
                  </a:ext>
                </a:extLst>
              </a:tr>
              <a:tr h="644163">
                <a:tc>
                  <a:txBody>
                    <a:bodyPr/>
                    <a:lstStyle/>
                    <a:p>
                      <a:pPr algn="just">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Données quantitatives</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just">
                        <a:lnSpc>
                          <a:spcPct val="107000"/>
                        </a:lnSpc>
                        <a:spcAft>
                          <a:spcPts val="800"/>
                        </a:spcAft>
                      </a:pPr>
                      <a:r>
                        <a:rPr lang="fr-FR" sz="1600" dirty="0">
                          <a:effectLst/>
                          <a:latin typeface="Century Gothic" panose="020B0502020202020204" pitchFamily="34" charset="0"/>
                          <a:ea typeface="Century Gothic" panose="020B0502020202020204" pitchFamily="34" charset="0"/>
                          <a:cs typeface="Century Gothic" panose="020B0502020202020204" pitchFamily="34" charset="0"/>
                        </a:rPr>
                        <a:t>Plus de 3,7 millions d'images provenant de ~ 1,2 million de ressources  PubMed Central</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0728880"/>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39"/>
          <p:cNvSpPr txBox="1">
            <a:spLocks noGrp="1"/>
          </p:cNvSpPr>
          <p:nvPr>
            <p:ph type="title"/>
          </p:nvPr>
        </p:nvSpPr>
        <p:spPr>
          <a:xfrm>
            <a:off x="0" y="111303"/>
            <a:ext cx="8360229" cy="1080900"/>
          </a:xfrm>
          <a:prstGeom prst="rect">
            <a:avLst/>
          </a:prstGeom>
          <a:noFill/>
          <a:ln>
            <a:noFill/>
          </a:ln>
        </p:spPr>
        <p:txBody>
          <a:bodyPr spcFirstLastPara="1" wrap="square" lIns="91425" tIns="45700" rIns="91425" bIns="45700" anchor="ctr" anchorCtr="0">
            <a:normAutofit/>
          </a:bodyPr>
          <a:lstStyle/>
          <a:p>
            <a:pPr lvl="0"/>
            <a:r>
              <a:rPr lang="fr-FR" sz="3400" dirty="0">
                <a:solidFill>
                  <a:srgbClr val="3F3F3F"/>
                </a:solidFill>
                <a:latin typeface="Open Sans"/>
                <a:ea typeface="Open Sans"/>
                <a:cs typeface="Open Sans"/>
                <a:sym typeface="Open Sans"/>
              </a:rPr>
              <a:t>Options d'arrière-plan/réutilisation de Open-i</a:t>
            </a:r>
            <a:endParaRPr sz="3400" dirty="0">
              <a:solidFill>
                <a:srgbClr val="3F3F3F"/>
              </a:solidFill>
              <a:latin typeface="Open Sans"/>
              <a:ea typeface="Open Sans"/>
              <a:cs typeface="Open Sans"/>
              <a:sym typeface="Open Sans"/>
            </a:endParaRPr>
          </a:p>
        </p:txBody>
      </p:sp>
      <p:sp>
        <p:nvSpPr>
          <p:cNvPr id="82" name="Google Shape;82;p39"/>
          <p:cNvSpPr txBox="1">
            <a:spLocks noGrp="1"/>
          </p:cNvSpPr>
          <p:nvPr>
            <p:ph type="body" idx="1"/>
          </p:nvPr>
        </p:nvSpPr>
        <p:spPr>
          <a:xfrm>
            <a:off x="304800" y="1693797"/>
            <a:ext cx="11151475" cy="5052900"/>
          </a:xfrm>
          <a:prstGeom prst="rect">
            <a:avLst/>
          </a:prstGeom>
          <a:noFill/>
          <a:ln>
            <a:noFill/>
          </a:ln>
        </p:spPr>
        <p:txBody>
          <a:bodyPr spcFirstLastPara="1" wrap="square" lIns="91425" tIns="45700" rIns="91425" bIns="45700" anchor="t" anchorCtr="0">
            <a:normAutofit fontScale="25000" lnSpcReduction="20000"/>
          </a:bodyPr>
          <a:lstStyle/>
          <a:p>
            <a:pPr marL="76200" indent="0">
              <a:buNone/>
            </a:pPr>
            <a:r>
              <a:rPr lang="en-US" sz="8800" b="1" dirty="0" err="1">
                <a:solidFill>
                  <a:srgbClr val="3F3F3F"/>
                </a:solidFill>
                <a:latin typeface="Open Sans"/>
                <a:ea typeface="Open Sans"/>
                <a:cs typeface="Open Sans"/>
              </a:rPr>
              <a:t>Qu'est-ce</a:t>
            </a:r>
            <a:r>
              <a:rPr lang="en-US" sz="8800" b="1" dirty="0">
                <a:solidFill>
                  <a:srgbClr val="3F3F3F"/>
                </a:solidFill>
                <a:latin typeface="Open Sans"/>
                <a:ea typeface="Open Sans"/>
                <a:cs typeface="Open Sans"/>
              </a:rPr>
              <a:t> que </a:t>
            </a:r>
            <a:r>
              <a:rPr lang="en-US" sz="8800" b="1" dirty="0" err="1">
                <a:solidFill>
                  <a:srgbClr val="3F3F3F"/>
                </a:solidFill>
                <a:latin typeface="Open Sans"/>
                <a:ea typeface="Open Sans"/>
                <a:cs typeface="Open Sans"/>
              </a:rPr>
              <a:t>l'Open-i</a:t>
            </a:r>
            <a:r>
              <a:rPr lang="en-US" sz="8800" b="1" dirty="0">
                <a:solidFill>
                  <a:srgbClr val="3F3F3F"/>
                </a:solidFill>
                <a:latin typeface="Open Sans"/>
                <a:ea typeface="Open Sans"/>
                <a:cs typeface="Open Sans"/>
              </a:rPr>
              <a:t> ?</a:t>
            </a:r>
          </a:p>
          <a:p>
            <a:pPr marL="76200" indent="0">
              <a:buNone/>
            </a:pPr>
            <a:r>
              <a:rPr lang="fr-FR" sz="8800" dirty="0">
                <a:solidFill>
                  <a:srgbClr val="3F3F3F"/>
                </a:solidFill>
                <a:latin typeface="Open Sans"/>
                <a:ea typeface="Open Sans"/>
                <a:cs typeface="Open Sans"/>
              </a:rPr>
              <a:t>Le service Open-i de la National Library of </a:t>
            </a:r>
            <a:r>
              <a:rPr lang="fr-FR" sz="8800" dirty="0" err="1">
                <a:solidFill>
                  <a:srgbClr val="3F3F3F"/>
                </a:solidFill>
                <a:latin typeface="Open Sans"/>
                <a:ea typeface="Open Sans"/>
                <a:cs typeface="Open Sans"/>
              </a:rPr>
              <a:t>Medicine</a:t>
            </a:r>
            <a:r>
              <a:rPr lang="fr-FR" sz="8800" dirty="0">
                <a:solidFill>
                  <a:srgbClr val="3F3F3F"/>
                </a:solidFill>
                <a:latin typeface="Open Sans"/>
                <a:ea typeface="Open Sans"/>
                <a:cs typeface="Open Sans"/>
              </a:rPr>
              <a:t> permet de rechercher et d'extraire des résumés et des images (y compris des tableaux, des graphiques, des images cliniques, etc.) provenant de la littérature de source libre et de collections d'images biomédicales. La recherche peut être effectuée à l'aide de requêtes textuelles et d'images. Open-i donne accès à plus de 3,7 millions d'images provenant d'environ 1,2 million d'articles PubMed Central® ; 7 470 radiographies pulmonaires avec 3 955 rapports de radiologie ; 67 517 images de la collection </a:t>
            </a:r>
            <a:r>
              <a:rPr lang="fr-FR" sz="8800" dirty="0" err="1">
                <a:solidFill>
                  <a:srgbClr val="3F3F3F"/>
                </a:solidFill>
                <a:latin typeface="Open Sans"/>
                <a:ea typeface="Open Sans"/>
                <a:cs typeface="Open Sans"/>
              </a:rPr>
              <a:t>History</a:t>
            </a:r>
            <a:r>
              <a:rPr lang="fr-FR" sz="8800" dirty="0">
                <a:solidFill>
                  <a:srgbClr val="3F3F3F"/>
                </a:solidFill>
                <a:latin typeface="Open Sans"/>
                <a:ea typeface="Open Sans"/>
                <a:cs typeface="Open Sans"/>
              </a:rPr>
              <a:t> of </a:t>
            </a:r>
            <a:r>
              <a:rPr lang="fr-FR" sz="8800" dirty="0" err="1">
                <a:solidFill>
                  <a:srgbClr val="3F3F3F"/>
                </a:solidFill>
                <a:latin typeface="Open Sans"/>
                <a:ea typeface="Open Sans"/>
                <a:cs typeface="Open Sans"/>
              </a:rPr>
              <a:t>Medicine</a:t>
            </a:r>
            <a:r>
              <a:rPr lang="fr-FR" sz="8800" dirty="0">
                <a:solidFill>
                  <a:srgbClr val="3F3F3F"/>
                </a:solidFill>
                <a:latin typeface="Open Sans"/>
                <a:ea typeface="Open Sans"/>
                <a:cs typeface="Open Sans"/>
              </a:rPr>
              <a:t> de la NLM ; et 2 064 illustrations orthopédiques. </a:t>
            </a:r>
          </a:p>
          <a:p>
            <a:pPr marL="76200" indent="0">
              <a:buNone/>
            </a:pPr>
            <a:r>
              <a:rPr lang="fr-FR" sz="8800" b="1" dirty="0">
                <a:solidFill>
                  <a:srgbClr val="3F3F3F"/>
                </a:solidFill>
                <a:latin typeface="Open Sans"/>
                <a:ea typeface="Open Sans"/>
                <a:cs typeface="Open Sans"/>
              </a:rPr>
              <a:t>Puis-je réutiliser une image que j'ai trouvée dans Open-i ?</a:t>
            </a:r>
          </a:p>
          <a:p>
            <a:pPr marL="76200" indent="0">
              <a:buNone/>
            </a:pPr>
            <a:r>
              <a:rPr lang="fr-FR" sz="8800" dirty="0">
                <a:solidFill>
                  <a:srgbClr val="3F3F3F"/>
                </a:solidFill>
                <a:latin typeface="Open Sans"/>
                <a:ea typeface="Open Sans"/>
                <a:cs typeface="Open Sans"/>
              </a:rPr>
              <a:t>Nous ne pouvons pas accorder d'autorisation d'utilisation des images. Le droit d'auteur appartient aux auteurs ou à la revue. Un lien vers le type de licence de droit d'auteur peut être trouvé sous l'image Open-i individuelle sur la page de visualisation détaillée. Si les restrictions de droits d'auteur pour une image ne sont pas spécifiées ou ne sont pas claires, veuillez contacter la revue qui a publié l'image. </a:t>
            </a:r>
            <a:endParaRPr lang="en-US" sz="8800" dirty="0">
              <a:solidFill>
                <a:srgbClr val="3F3F3F"/>
              </a:solidFill>
              <a:latin typeface="Open Sans"/>
              <a:ea typeface="Open Sans"/>
              <a:cs typeface="Open Sans"/>
            </a:endParaRPr>
          </a:p>
          <a:p>
            <a:pPr marL="76200" indent="0" algn="l">
              <a:buNone/>
            </a:pPr>
            <a:r>
              <a:rPr lang="en-US" sz="8800" dirty="0">
                <a:solidFill>
                  <a:srgbClr val="3F3F3F"/>
                </a:solidFill>
                <a:latin typeface="Open Sans"/>
                <a:ea typeface="Open Sans"/>
                <a:cs typeface="Open Sans"/>
              </a:rPr>
              <a:t>     </a:t>
            </a:r>
            <a:r>
              <a:rPr lang="en-US" sz="8800" dirty="0">
                <a:solidFill>
                  <a:srgbClr val="3F3F3F"/>
                </a:solidFill>
                <a:latin typeface="Open Sans"/>
                <a:ea typeface="Open Sans"/>
                <a:cs typeface="Open Sans"/>
                <a:hlinkClick r:id="rId3"/>
              </a:rPr>
              <a:t>https://openi.nlm.nih.gov/faq</a:t>
            </a:r>
            <a:r>
              <a:rPr lang="en-US" sz="8800" dirty="0">
                <a:solidFill>
                  <a:srgbClr val="3F3F3F"/>
                </a:solidFill>
                <a:latin typeface="Open Sans"/>
                <a:ea typeface="Open Sans"/>
                <a:cs typeface="Open Sans"/>
              </a:rPr>
              <a:t> </a:t>
            </a:r>
          </a:p>
          <a:p>
            <a:pPr algn="l"/>
            <a:endParaRPr lang="en-US" sz="9600" b="0" i="0"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endParaRPr>
          </a:p>
          <a:p>
            <a:pPr marL="0" lvl="0" indent="0" algn="l" rtl="0">
              <a:lnSpc>
                <a:spcPct val="90000"/>
              </a:lnSpc>
              <a:spcBef>
                <a:spcPts val="0"/>
              </a:spcBef>
              <a:spcAft>
                <a:spcPts val="0"/>
              </a:spcAft>
              <a:buClr>
                <a:srgbClr val="3F3F3F"/>
              </a:buClr>
              <a:buSzPts val="2400"/>
              <a:buNone/>
            </a:pPr>
            <a:endParaRPr dirty="0">
              <a:solidFill>
                <a:srgbClr val="3F3F3F"/>
              </a:solidFill>
              <a:latin typeface="Open Sans"/>
              <a:ea typeface="Open Sans"/>
              <a:cs typeface="Open Sans"/>
              <a:sym typeface="Open San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B323F-B45E-41BC-B01E-F39C3BAFF0CB}"/>
              </a:ext>
            </a:extLst>
          </p:cNvPr>
          <p:cNvSpPr>
            <a:spLocks noGrp="1"/>
          </p:cNvSpPr>
          <p:nvPr>
            <p:ph type="title"/>
          </p:nvPr>
        </p:nvSpPr>
        <p:spPr>
          <a:xfrm>
            <a:off x="1" y="378812"/>
            <a:ext cx="8397766" cy="1080900"/>
          </a:xfrm>
          <a:ln>
            <a:solidFill>
              <a:srgbClr val="FF0000"/>
            </a:solidFill>
          </a:ln>
        </p:spPr>
        <p:txBody>
          <a:bodyPr/>
          <a:lstStyle/>
          <a:p>
            <a:r>
              <a:rPr lang="en-US" sz="3400" dirty="0">
                <a:solidFill>
                  <a:srgbClr val="3F3F3F"/>
                </a:solidFill>
                <a:latin typeface="Open Sans"/>
                <a:ea typeface="Open Sans"/>
                <a:cs typeface="Open Sans"/>
                <a:sym typeface="Open Sans"/>
              </a:rPr>
              <a:t>Open-i: </a:t>
            </a:r>
            <a:r>
              <a:rPr lang="fr-FR" sz="3400" dirty="0">
                <a:solidFill>
                  <a:srgbClr val="3F3F3F"/>
                </a:solidFill>
                <a:latin typeface="Open Sans"/>
                <a:ea typeface="Open Sans"/>
                <a:cs typeface="Open Sans"/>
                <a:sym typeface="Open Sans"/>
              </a:rPr>
              <a:t>recherche de paludisme (total 9665 images)</a:t>
            </a:r>
            <a:endParaRPr lang="en-US" sz="3400" dirty="0">
              <a:solidFill>
                <a:srgbClr val="3F3F3F"/>
              </a:solidFill>
              <a:latin typeface="Open Sans"/>
              <a:ea typeface="Open Sans"/>
              <a:cs typeface="Open Sans"/>
            </a:endParaRPr>
          </a:p>
        </p:txBody>
      </p:sp>
      <p:pic>
        <p:nvPicPr>
          <p:cNvPr id="7" name="Picture 6">
            <a:extLst>
              <a:ext uri="{FF2B5EF4-FFF2-40B4-BE49-F238E27FC236}">
                <a16:creationId xmlns:a16="http://schemas.microsoft.com/office/drawing/2014/main" id="{FE7D7015-8C38-453F-BEE1-A9631DD2DD60}"/>
              </a:ext>
            </a:extLst>
          </p:cNvPr>
          <p:cNvPicPr>
            <a:picLocks noChangeAspect="1"/>
          </p:cNvPicPr>
          <p:nvPr/>
        </p:nvPicPr>
        <p:blipFill>
          <a:blip r:embed="rId3"/>
          <a:stretch>
            <a:fillRect/>
          </a:stretch>
        </p:blipFill>
        <p:spPr>
          <a:xfrm>
            <a:off x="651642" y="1722434"/>
            <a:ext cx="10018821" cy="4376685"/>
          </a:xfrm>
          <a:prstGeom prst="rect">
            <a:avLst/>
          </a:prstGeom>
        </p:spPr>
      </p:pic>
      <p:sp>
        <p:nvSpPr>
          <p:cNvPr id="8" name="Google Shape;92;p2">
            <a:extLst>
              <a:ext uri="{FF2B5EF4-FFF2-40B4-BE49-F238E27FC236}">
                <a16:creationId xmlns:a16="http://schemas.microsoft.com/office/drawing/2014/main" id="{0BEAB266-3EAC-49E3-930B-D0C81DDFD67B}"/>
              </a:ext>
            </a:extLst>
          </p:cNvPr>
          <p:cNvSpPr txBox="1">
            <a:spLocks noGrp="1"/>
          </p:cNvSpPr>
          <p:nvPr>
            <p:ph type="body" idx="1"/>
          </p:nvPr>
        </p:nvSpPr>
        <p:spPr>
          <a:xfrm>
            <a:off x="892730" y="6274676"/>
            <a:ext cx="10846676" cy="511112"/>
          </a:xfrm>
          <a:prstGeom prst="rect">
            <a:avLst/>
          </a:prstGeom>
          <a:noFill/>
          <a:ln>
            <a:noFill/>
          </a:ln>
        </p:spPr>
        <p:txBody>
          <a:bodyPr spcFirstLastPara="1" wrap="square" lIns="91425" tIns="45700" rIns="91425" bIns="45700" anchor="t" anchorCtr="0">
            <a:normAutofit fontScale="92500"/>
          </a:bodyPr>
          <a:lstStyle/>
          <a:p>
            <a:pPr marL="12700" lvl="0" indent="0">
              <a:lnSpc>
                <a:spcPct val="120000"/>
              </a:lnSpc>
              <a:spcBef>
                <a:spcPts val="0"/>
              </a:spcBef>
              <a:buClr>
                <a:srgbClr val="3F3F3F"/>
              </a:buClr>
              <a:buSzPts val="2200"/>
              <a:buNone/>
            </a:pPr>
            <a:r>
              <a:rPr lang="fr-FR" dirty="0">
                <a:solidFill>
                  <a:schemeClr val="tx1">
                    <a:lumMod val="75000"/>
                    <a:lumOff val="25000"/>
                  </a:schemeClr>
                </a:solidFill>
              </a:rPr>
              <a:t>Cliquez sur le lien "Vue détaillée" pour connaître le type de licence de droit d'auteur. </a:t>
            </a:r>
            <a:endParaRPr dirty="0">
              <a:solidFill>
                <a:schemeClr val="tx1">
                  <a:lumMod val="75000"/>
                  <a:lumOff val="25000"/>
                </a:schemeClr>
              </a:solidFill>
            </a:endParaRPr>
          </a:p>
        </p:txBody>
      </p:sp>
      <p:sp>
        <p:nvSpPr>
          <p:cNvPr id="3" name="Rectangle 2">
            <a:extLst>
              <a:ext uri="{FF2B5EF4-FFF2-40B4-BE49-F238E27FC236}">
                <a16:creationId xmlns:a16="http://schemas.microsoft.com/office/drawing/2014/main" id="{A01A9175-8AC5-40D9-9B5C-D329B218B0FA}"/>
              </a:ext>
            </a:extLst>
          </p:cNvPr>
          <p:cNvSpPr/>
          <p:nvPr/>
        </p:nvSpPr>
        <p:spPr>
          <a:xfrm>
            <a:off x="651642" y="5759669"/>
            <a:ext cx="7746124" cy="41291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652EA017-96A4-4E87-BDFF-930524DA12D6}"/>
              </a:ext>
            </a:extLst>
          </p:cNvPr>
          <p:cNvCxnSpPr>
            <a:cxnSpLocks/>
          </p:cNvCxnSpPr>
          <p:nvPr/>
        </p:nvCxnSpPr>
        <p:spPr>
          <a:xfrm flipH="1" flipV="1">
            <a:off x="3909848" y="6064435"/>
            <a:ext cx="231228" cy="3394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051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a:spLocks noGrp="1"/>
          </p:cNvSpPr>
          <p:nvPr>
            <p:ph type="title"/>
          </p:nvPr>
        </p:nvSpPr>
        <p:spPr>
          <a:xfrm>
            <a:off x="0" y="437222"/>
            <a:ext cx="8216400" cy="1080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600"/>
              <a:buNone/>
            </a:pPr>
            <a:r>
              <a:rPr lang="en-US" sz="3600" dirty="0">
                <a:solidFill>
                  <a:srgbClr val="586F7C"/>
                </a:solidFill>
                <a:latin typeface="Open Sans"/>
                <a:ea typeface="Open Sans"/>
                <a:cs typeface="Open Sans"/>
                <a:sym typeface="Open Sans"/>
              </a:rPr>
              <a:t>PubMed recherche simple</a:t>
            </a:r>
            <a:endParaRPr sz="3600" dirty="0">
              <a:solidFill>
                <a:srgbClr val="586F7C"/>
              </a:solidFill>
              <a:latin typeface="Open Sans"/>
              <a:ea typeface="Open Sans"/>
              <a:cs typeface="Open Sans"/>
              <a:sym typeface="Open Sans"/>
            </a:endParaRPr>
          </a:p>
        </p:txBody>
      </p:sp>
      <p:sp>
        <p:nvSpPr>
          <p:cNvPr id="133" name="Google Shape;133;p5"/>
          <p:cNvSpPr txBox="1">
            <a:spLocks noGrp="1"/>
          </p:cNvSpPr>
          <p:nvPr>
            <p:ph type="body" idx="1"/>
          </p:nvPr>
        </p:nvSpPr>
        <p:spPr>
          <a:xfrm>
            <a:off x="-69445" y="1670578"/>
            <a:ext cx="5138400" cy="4750200"/>
          </a:xfrm>
          <a:prstGeom prst="rect">
            <a:avLst/>
          </a:prstGeom>
          <a:noFill/>
          <a:ln>
            <a:noFill/>
          </a:ln>
        </p:spPr>
        <p:txBody>
          <a:bodyPr spcFirstLastPara="1" wrap="square" lIns="91425" tIns="45700" rIns="91425" bIns="45700" anchor="t" anchorCtr="0">
            <a:noAutofit/>
          </a:bodyPr>
          <a:lstStyle/>
          <a:p>
            <a:pPr marL="355600" lvl="0" indent="-317500">
              <a:lnSpc>
                <a:spcPct val="100000"/>
              </a:lnSpc>
              <a:spcBef>
                <a:spcPts val="0"/>
              </a:spcBef>
              <a:buClr>
                <a:schemeClr val="dk2"/>
              </a:buClr>
              <a:buSzPts val="1800"/>
            </a:pPr>
            <a:r>
              <a:rPr lang="fr-FR" sz="1800" dirty="0">
                <a:solidFill>
                  <a:srgbClr val="3F3F3F"/>
                </a:solidFill>
                <a:latin typeface="Open Sans"/>
                <a:ea typeface="Open Sans"/>
                <a:cs typeface="Open Sans"/>
                <a:sym typeface="Open Sans"/>
              </a:rPr>
              <a:t>Voici les résultats de la recherche pour </a:t>
            </a:r>
            <a:r>
              <a:rPr lang="fr-FR" sz="1800" b="1" dirty="0" err="1">
                <a:solidFill>
                  <a:srgbClr val="3F3F3F"/>
                </a:solidFill>
                <a:latin typeface="Open Sans"/>
                <a:ea typeface="Open Sans"/>
                <a:cs typeface="Open Sans"/>
                <a:sym typeface="Open Sans"/>
              </a:rPr>
              <a:t>measles</a:t>
            </a:r>
            <a:r>
              <a:rPr lang="fr-FR" sz="1800" b="1" dirty="0">
                <a:solidFill>
                  <a:srgbClr val="3F3F3F"/>
                </a:solidFill>
                <a:latin typeface="Open Sans"/>
                <a:ea typeface="Open Sans"/>
                <a:cs typeface="Open Sans"/>
                <a:sym typeface="Open Sans"/>
              </a:rPr>
              <a:t> </a:t>
            </a:r>
            <a:r>
              <a:rPr lang="fr-FR" sz="1800" b="1" i="1" dirty="0" err="1">
                <a:solidFill>
                  <a:srgbClr val="3F3F3F"/>
                </a:solidFill>
                <a:latin typeface="Open Sans"/>
                <a:ea typeface="Open Sans"/>
                <a:cs typeface="Open Sans"/>
                <a:sym typeface="Open Sans"/>
              </a:rPr>
              <a:t>developing</a:t>
            </a:r>
            <a:r>
              <a:rPr lang="fr-FR" sz="1800" b="1" i="1" dirty="0">
                <a:solidFill>
                  <a:srgbClr val="3F3F3F"/>
                </a:solidFill>
                <a:latin typeface="Open Sans"/>
                <a:ea typeface="Open Sans"/>
                <a:cs typeface="Open Sans"/>
                <a:sym typeface="Open Sans"/>
              </a:rPr>
              <a:t> countries </a:t>
            </a:r>
            <a:r>
              <a:rPr lang="fr-FR" sz="1800" dirty="0">
                <a:solidFill>
                  <a:srgbClr val="3F3F3F"/>
                </a:solidFill>
                <a:latin typeface="Open Sans"/>
                <a:ea typeface="Open Sans"/>
                <a:cs typeface="Open Sans"/>
                <a:sym typeface="Open Sans"/>
              </a:rPr>
              <a:t>- 1300 résultats.</a:t>
            </a:r>
            <a:r>
              <a:rPr lang="en-US" sz="1800" dirty="0">
                <a:solidFill>
                  <a:srgbClr val="3F3F3F"/>
                </a:solidFill>
                <a:latin typeface="Open Sans"/>
                <a:ea typeface="Open Sans"/>
                <a:cs typeface="Open Sans"/>
                <a:sym typeface="Open Sans"/>
              </a:rPr>
              <a:t>.</a:t>
            </a:r>
            <a:endParaRPr sz="1800" dirty="0">
              <a:solidFill>
                <a:srgbClr val="3F3F3F"/>
              </a:solidFill>
              <a:latin typeface="Open Sans"/>
              <a:ea typeface="Open Sans"/>
              <a:cs typeface="Open Sans"/>
              <a:sym typeface="Open Sans"/>
            </a:endParaRPr>
          </a:p>
          <a:p>
            <a:pPr marL="457200" lvl="0" indent="0" algn="l" rtl="0">
              <a:lnSpc>
                <a:spcPct val="100000"/>
              </a:lnSpc>
              <a:spcBef>
                <a:spcPts val="0"/>
              </a:spcBef>
              <a:spcAft>
                <a:spcPts val="0"/>
              </a:spcAft>
              <a:buSzPts val="2400"/>
              <a:buNone/>
            </a:pPr>
            <a:endParaRPr sz="900" dirty="0">
              <a:solidFill>
                <a:srgbClr val="3F3F3F"/>
              </a:solidFill>
              <a:latin typeface="Open Sans"/>
              <a:ea typeface="Open Sans"/>
              <a:cs typeface="Open Sans"/>
              <a:sym typeface="Open Sans"/>
            </a:endParaRPr>
          </a:p>
          <a:p>
            <a:pPr lvl="0" indent="-342900">
              <a:lnSpc>
                <a:spcPct val="100000"/>
              </a:lnSpc>
              <a:spcBef>
                <a:spcPts val="0"/>
              </a:spcBef>
              <a:buClr>
                <a:schemeClr val="dk1"/>
              </a:buClr>
              <a:buSzPts val="1800"/>
              <a:buFont typeface="Open Sans"/>
              <a:buChar char="●"/>
            </a:pPr>
            <a:r>
              <a:rPr lang="fr-FR" sz="1800" dirty="0">
                <a:solidFill>
                  <a:srgbClr val="3F3F3F"/>
                </a:solidFill>
                <a:latin typeface="Open Sans"/>
                <a:ea typeface="Open Sans"/>
                <a:cs typeface="Open Sans"/>
                <a:sym typeface="Open Sans"/>
              </a:rPr>
              <a:t>Les liens vers le </a:t>
            </a:r>
            <a:r>
              <a:rPr lang="fr-FR" sz="1800" b="1" dirty="0">
                <a:solidFill>
                  <a:srgbClr val="3F3F3F"/>
                </a:solidFill>
                <a:latin typeface="Open Sans"/>
                <a:ea typeface="Open Sans"/>
                <a:cs typeface="Open Sans"/>
                <a:sym typeface="Open Sans"/>
              </a:rPr>
              <a:t>texte intégral gratuit </a:t>
            </a:r>
            <a:r>
              <a:rPr lang="fr-FR" sz="1800" dirty="0">
                <a:solidFill>
                  <a:srgbClr val="3F3F3F"/>
                </a:solidFill>
                <a:latin typeface="Open Sans"/>
                <a:ea typeface="Open Sans"/>
                <a:cs typeface="Open Sans"/>
                <a:sym typeface="Open Sans"/>
              </a:rPr>
              <a:t>et le texte intégral </a:t>
            </a:r>
            <a:r>
              <a:rPr lang="fr-FR" sz="1800" b="1" dirty="0">
                <a:solidFill>
                  <a:srgbClr val="3F3F3F"/>
                </a:solidFill>
                <a:latin typeface="Open Sans"/>
                <a:ea typeface="Open Sans"/>
                <a:cs typeface="Open Sans"/>
                <a:sym typeface="Open Sans"/>
              </a:rPr>
              <a:t>HINARI</a:t>
            </a:r>
            <a:r>
              <a:rPr lang="fr-FR" sz="1800" dirty="0">
                <a:solidFill>
                  <a:srgbClr val="3F3F3F"/>
                </a:solidFill>
                <a:latin typeface="Open Sans"/>
                <a:ea typeface="Open Sans"/>
                <a:cs typeface="Open Sans"/>
                <a:sym typeface="Open Sans"/>
              </a:rPr>
              <a:t> se trouvent dans la colonne de gauche.  Pour accéder au texte intégral d'un article individuel article, cliquez sur le titre</a:t>
            </a:r>
            <a:r>
              <a:rPr lang="en-US" sz="1800" dirty="0">
                <a:solidFill>
                  <a:srgbClr val="3F3F3F"/>
                </a:solidFill>
                <a:latin typeface="Open Sans"/>
                <a:ea typeface="Open Sans"/>
                <a:cs typeface="Open Sans"/>
                <a:sym typeface="Open Sans"/>
              </a:rPr>
              <a:t>.</a:t>
            </a:r>
            <a:endParaRPr sz="1800" dirty="0">
              <a:solidFill>
                <a:srgbClr val="3F3F3F"/>
              </a:solidFill>
              <a:latin typeface="Open Sans"/>
              <a:ea typeface="Open Sans"/>
              <a:cs typeface="Open Sans"/>
              <a:sym typeface="Open Sans"/>
            </a:endParaRPr>
          </a:p>
          <a:p>
            <a:pPr marL="355600" lvl="0" indent="-203200" algn="l" rtl="0">
              <a:lnSpc>
                <a:spcPct val="100000"/>
              </a:lnSpc>
              <a:spcBef>
                <a:spcPts val="0"/>
              </a:spcBef>
              <a:spcAft>
                <a:spcPts val="0"/>
              </a:spcAft>
              <a:buClr>
                <a:schemeClr val="dk2"/>
              </a:buClr>
              <a:buSzPts val="2200"/>
              <a:buNone/>
            </a:pPr>
            <a:endParaRPr sz="900" dirty="0">
              <a:solidFill>
                <a:srgbClr val="3F3F3F"/>
              </a:solidFill>
              <a:latin typeface="Open Sans"/>
              <a:ea typeface="Open Sans"/>
              <a:cs typeface="Open Sans"/>
              <a:sym typeface="Open Sans"/>
            </a:endParaRPr>
          </a:p>
          <a:p>
            <a:pPr marL="355600" lvl="0" indent="-317500">
              <a:lnSpc>
                <a:spcPct val="100000"/>
              </a:lnSpc>
              <a:spcBef>
                <a:spcPts val="0"/>
              </a:spcBef>
              <a:buClr>
                <a:schemeClr val="dk2"/>
              </a:buClr>
              <a:buSzPts val="1800"/>
            </a:pPr>
            <a:r>
              <a:rPr lang="fr-FR" sz="1800" dirty="0">
                <a:solidFill>
                  <a:srgbClr val="3F3F3F"/>
                </a:solidFill>
                <a:latin typeface="Open Sans"/>
                <a:ea typeface="Open Sans"/>
                <a:cs typeface="Open Sans"/>
                <a:sym typeface="Open Sans"/>
              </a:rPr>
              <a:t>Les premiers résultats de la recherche sont affichés dans le format </a:t>
            </a:r>
            <a:r>
              <a:rPr lang="fr-FR" sz="1800" b="1" dirty="0">
                <a:solidFill>
                  <a:srgbClr val="3F3F3F"/>
                </a:solidFill>
                <a:latin typeface="Open Sans"/>
                <a:ea typeface="Open Sans"/>
                <a:cs typeface="Open Sans"/>
                <a:sym typeface="Open Sans"/>
              </a:rPr>
              <a:t>Résumé</a:t>
            </a:r>
            <a:r>
              <a:rPr lang="fr-FR" sz="1800" dirty="0">
                <a:solidFill>
                  <a:srgbClr val="3F3F3F"/>
                </a:solidFill>
                <a:latin typeface="Open Sans"/>
                <a:ea typeface="Open Sans"/>
                <a:cs typeface="Open Sans"/>
                <a:sym typeface="Open Sans"/>
              </a:rPr>
              <a:t>, avec les options de tri </a:t>
            </a:r>
            <a:r>
              <a:rPr lang="fr-FR" sz="1800" b="1" dirty="0">
                <a:solidFill>
                  <a:srgbClr val="3F3F3F"/>
                </a:solidFill>
                <a:latin typeface="Open Sans"/>
                <a:ea typeface="Open Sans"/>
                <a:cs typeface="Open Sans"/>
                <a:sym typeface="Open Sans"/>
              </a:rPr>
              <a:t>Best Match </a:t>
            </a:r>
            <a:r>
              <a:rPr lang="fr-FR" sz="1800" dirty="0">
                <a:solidFill>
                  <a:srgbClr val="3F3F3F"/>
                </a:solidFill>
                <a:latin typeface="Open Sans"/>
                <a:ea typeface="Open Sans"/>
                <a:cs typeface="Open Sans"/>
                <a:sym typeface="Open Sans"/>
              </a:rPr>
              <a:t>(par défaut) ou </a:t>
            </a:r>
            <a:r>
              <a:rPr lang="fr-FR" sz="1800" b="1" dirty="0">
                <a:solidFill>
                  <a:srgbClr val="3F3F3F"/>
                </a:solidFill>
                <a:latin typeface="Open Sans"/>
                <a:ea typeface="Open Sans"/>
                <a:cs typeface="Open Sans"/>
                <a:sym typeface="Open Sans"/>
              </a:rPr>
              <a:t>Most </a:t>
            </a:r>
            <a:r>
              <a:rPr lang="fr-FR" sz="1800" b="1" dirty="0" err="1">
                <a:solidFill>
                  <a:srgbClr val="3F3F3F"/>
                </a:solidFill>
                <a:latin typeface="Open Sans"/>
                <a:ea typeface="Open Sans"/>
                <a:cs typeface="Open Sans"/>
                <a:sym typeface="Open Sans"/>
              </a:rPr>
              <a:t>recent</a:t>
            </a:r>
            <a:r>
              <a:rPr lang="fr-FR" sz="1800" dirty="0">
                <a:solidFill>
                  <a:srgbClr val="3F3F3F"/>
                </a:solidFill>
                <a:latin typeface="Open Sans"/>
                <a:ea typeface="Open Sans"/>
                <a:cs typeface="Open Sans"/>
                <a:sym typeface="Open Sans"/>
              </a:rPr>
              <a:t>, </a:t>
            </a:r>
            <a:r>
              <a:rPr lang="fr-FR" sz="1800" b="1" dirty="0">
                <a:solidFill>
                  <a:srgbClr val="3F3F3F"/>
                </a:solidFill>
                <a:latin typeface="Open Sans"/>
                <a:ea typeface="Open Sans"/>
                <a:cs typeface="Open Sans"/>
                <a:sym typeface="Open Sans"/>
              </a:rPr>
              <a:t>Publication Date, First </a:t>
            </a:r>
            <a:r>
              <a:rPr lang="fr-FR" sz="1800" b="1" dirty="0" err="1">
                <a:solidFill>
                  <a:srgbClr val="3F3F3F"/>
                </a:solidFill>
                <a:latin typeface="Open Sans"/>
                <a:ea typeface="Open Sans"/>
                <a:cs typeface="Open Sans"/>
                <a:sym typeface="Open Sans"/>
              </a:rPr>
              <a:t>author</a:t>
            </a:r>
            <a:r>
              <a:rPr lang="fr-FR" sz="1800" b="1" dirty="0">
                <a:solidFill>
                  <a:srgbClr val="3F3F3F"/>
                </a:solidFill>
                <a:latin typeface="Open Sans"/>
                <a:ea typeface="Open Sans"/>
                <a:cs typeface="Open Sans"/>
                <a:sym typeface="Open Sans"/>
              </a:rPr>
              <a:t> </a:t>
            </a:r>
            <a:r>
              <a:rPr lang="fr-FR" sz="1800" dirty="0">
                <a:solidFill>
                  <a:srgbClr val="3F3F3F"/>
                </a:solidFill>
                <a:latin typeface="Open Sans"/>
                <a:ea typeface="Open Sans"/>
                <a:cs typeface="Open Sans"/>
                <a:sym typeface="Open Sans"/>
              </a:rPr>
              <a:t>ou</a:t>
            </a:r>
            <a:r>
              <a:rPr lang="fr-FR" sz="1800" b="1" dirty="0">
                <a:solidFill>
                  <a:srgbClr val="3F3F3F"/>
                </a:solidFill>
                <a:latin typeface="Open Sans"/>
                <a:ea typeface="Open Sans"/>
                <a:cs typeface="Open Sans"/>
                <a:sym typeface="Open Sans"/>
              </a:rPr>
              <a:t> Journal</a:t>
            </a:r>
            <a:r>
              <a:rPr lang="en-US" sz="1800" dirty="0">
                <a:solidFill>
                  <a:srgbClr val="3F3F3F"/>
                </a:solidFill>
                <a:latin typeface="Open Sans"/>
                <a:ea typeface="Open Sans"/>
                <a:cs typeface="Open Sans"/>
                <a:sym typeface="Open Sans"/>
              </a:rPr>
              <a:t>.</a:t>
            </a:r>
            <a:endParaRPr sz="1800" dirty="0">
              <a:solidFill>
                <a:srgbClr val="3F3F3F"/>
              </a:solidFill>
            </a:endParaRPr>
          </a:p>
          <a:p>
            <a:pPr marL="355600" lvl="0" indent="-203200" algn="l" rtl="0">
              <a:lnSpc>
                <a:spcPct val="100000"/>
              </a:lnSpc>
              <a:spcBef>
                <a:spcPts val="0"/>
              </a:spcBef>
              <a:spcAft>
                <a:spcPts val="0"/>
              </a:spcAft>
              <a:buClr>
                <a:schemeClr val="dk2"/>
              </a:buClr>
              <a:buSzPts val="2200"/>
              <a:buNone/>
            </a:pPr>
            <a:endParaRPr sz="900" dirty="0">
              <a:solidFill>
                <a:srgbClr val="3F3F3F"/>
              </a:solidFill>
              <a:latin typeface="Open Sans"/>
              <a:ea typeface="Open Sans"/>
              <a:cs typeface="Open Sans"/>
              <a:sym typeface="Open Sans"/>
            </a:endParaRPr>
          </a:p>
          <a:p>
            <a:pPr marL="355600" lvl="0" indent="-317500">
              <a:lnSpc>
                <a:spcPct val="100000"/>
              </a:lnSpc>
              <a:spcBef>
                <a:spcPts val="0"/>
              </a:spcBef>
              <a:buClr>
                <a:schemeClr val="dk2"/>
              </a:buClr>
              <a:buSzPts val="1800"/>
            </a:pPr>
            <a:r>
              <a:rPr lang="fr-FR" sz="1800" dirty="0">
                <a:solidFill>
                  <a:srgbClr val="3F3F3F"/>
                </a:solidFill>
                <a:latin typeface="Open Sans"/>
                <a:ea typeface="Open Sans"/>
                <a:cs typeface="Open Sans"/>
                <a:sym typeface="Open Sans"/>
              </a:rPr>
              <a:t>Le format </a:t>
            </a:r>
            <a:r>
              <a:rPr lang="fr-FR" sz="1800" b="1" dirty="0">
                <a:solidFill>
                  <a:srgbClr val="3F3F3F"/>
                </a:solidFill>
                <a:latin typeface="Open Sans"/>
                <a:ea typeface="Open Sans"/>
                <a:cs typeface="Open Sans"/>
                <a:sym typeface="Open Sans"/>
              </a:rPr>
              <a:t>Résumé</a:t>
            </a:r>
            <a:r>
              <a:rPr lang="fr-FR" sz="1800" dirty="0">
                <a:solidFill>
                  <a:srgbClr val="3F3F3F"/>
                </a:solidFill>
                <a:latin typeface="Open Sans"/>
                <a:ea typeface="Open Sans"/>
                <a:cs typeface="Open Sans"/>
                <a:sym typeface="Open Sans"/>
              </a:rPr>
              <a:t> contient les informations de base de la citation (titre, auteur, journal, </a:t>
            </a:r>
            <a:r>
              <a:rPr lang="fr-FR" sz="1800" dirty="0" err="1">
                <a:solidFill>
                  <a:srgbClr val="3F3F3F"/>
                </a:solidFill>
                <a:latin typeface="Open Sans"/>
                <a:ea typeface="Open Sans"/>
                <a:cs typeface="Open Sans"/>
                <a:sym typeface="Open Sans"/>
              </a:rPr>
              <a:t>pmid</a:t>
            </a:r>
            <a:r>
              <a:rPr lang="fr-FR" sz="1800" dirty="0">
                <a:solidFill>
                  <a:srgbClr val="3F3F3F"/>
                </a:solidFill>
                <a:latin typeface="Open Sans"/>
                <a:ea typeface="Open Sans"/>
                <a:cs typeface="Open Sans"/>
                <a:sym typeface="Open Sans"/>
              </a:rPr>
              <a:t> #) et une partie du résumé</a:t>
            </a:r>
            <a:r>
              <a:rPr lang="en-US" sz="1800" dirty="0">
                <a:solidFill>
                  <a:srgbClr val="3F3F3F"/>
                </a:solidFill>
                <a:latin typeface="Open Sans"/>
                <a:ea typeface="Open Sans"/>
                <a:cs typeface="Open Sans"/>
                <a:sym typeface="Open Sans"/>
              </a:rPr>
              <a:t>.</a:t>
            </a:r>
            <a:endParaRPr sz="1800" dirty="0">
              <a:solidFill>
                <a:srgbClr val="3F3F3F"/>
              </a:solidFill>
              <a:latin typeface="Open Sans"/>
              <a:ea typeface="Open Sans"/>
              <a:cs typeface="Open Sans"/>
              <a:sym typeface="Open Sans"/>
            </a:endParaRPr>
          </a:p>
        </p:txBody>
      </p:sp>
      <p:pic>
        <p:nvPicPr>
          <p:cNvPr id="134" name="Google Shape;134;p5"/>
          <p:cNvPicPr preferRelativeResize="0"/>
          <p:nvPr/>
        </p:nvPicPr>
        <p:blipFill rotWithShape="1">
          <a:blip r:embed="rId3">
            <a:alphaModFix/>
          </a:blip>
          <a:srcRect/>
          <a:stretch/>
        </p:blipFill>
        <p:spPr>
          <a:xfrm>
            <a:off x="5257800" y="1731625"/>
            <a:ext cx="6934200" cy="4959868"/>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
          <p:cNvSpPr txBox="1">
            <a:spLocks noGrp="1"/>
          </p:cNvSpPr>
          <p:nvPr>
            <p:ph type="title"/>
          </p:nvPr>
        </p:nvSpPr>
        <p:spPr>
          <a:xfrm>
            <a:off x="0" y="420834"/>
            <a:ext cx="7707086" cy="1080900"/>
          </a:xfrm>
          <a:prstGeom prst="rect">
            <a:avLst/>
          </a:prstGeom>
          <a:noFill/>
          <a:ln>
            <a:noFill/>
          </a:ln>
        </p:spPr>
        <p:txBody>
          <a:bodyPr spcFirstLastPara="1" wrap="square" lIns="91425" tIns="45700" rIns="91425" bIns="45700" anchor="t" anchorCtr="0">
            <a:normAutofit/>
          </a:bodyPr>
          <a:lstStyle/>
          <a:p>
            <a:pPr lvl="0">
              <a:buClr>
                <a:schemeClr val="dk1"/>
              </a:buClr>
              <a:buSzPts val="3200"/>
            </a:pPr>
            <a:r>
              <a:rPr lang="fr-FR" dirty="0">
                <a:solidFill>
                  <a:srgbClr val="586F7C"/>
                </a:solidFill>
                <a:latin typeface="Open Sans"/>
                <a:ea typeface="Open Sans"/>
                <a:cs typeface="Open Sans"/>
                <a:sym typeface="Open Sans"/>
              </a:rPr>
              <a:t>Contrat de licence PLOS ONE</a:t>
            </a:r>
            <a:endParaRPr dirty="0">
              <a:solidFill>
                <a:srgbClr val="586F7C"/>
              </a:solidFill>
              <a:latin typeface="Open Sans"/>
              <a:ea typeface="Open Sans"/>
              <a:cs typeface="Open Sans"/>
              <a:sym typeface="Open Sans"/>
            </a:endParaRPr>
          </a:p>
        </p:txBody>
      </p:sp>
      <p:sp>
        <p:nvSpPr>
          <p:cNvPr id="92" name="Google Shape;92;p2"/>
          <p:cNvSpPr txBox="1">
            <a:spLocks noGrp="1"/>
          </p:cNvSpPr>
          <p:nvPr>
            <p:ph type="body" idx="1"/>
          </p:nvPr>
        </p:nvSpPr>
        <p:spPr>
          <a:xfrm>
            <a:off x="420414" y="5482609"/>
            <a:ext cx="11519338" cy="1229711"/>
          </a:xfrm>
          <a:prstGeom prst="rect">
            <a:avLst/>
          </a:prstGeom>
          <a:noFill/>
          <a:ln>
            <a:noFill/>
          </a:ln>
        </p:spPr>
        <p:txBody>
          <a:bodyPr spcFirstLastPara="1" wrap="square" lIns="91425" tIns="45700" rIns="91425" bIns="45700" anchor="t" anchorCtr="0">
            <a:noAutofit/>
          </a:bodyPr>
          <a:lstStyle/>
          <a:p>
            <a:pPr marL="12700" lvl="0" indent="0">
              <a:lnSpc>
                <a:spcPct val="120000"/>
              </a:lnSpc>
              <a:spcBef>
                <a:spcPts val="0"/>
              </a:spcBef>
              <a:buClr>
                <a:srgbClr val="3F3F3F"/>
              </a:buClr>
              <a:buSzPts val="2200"/>
              <a:buNone/>
            </a:pPr>
            <a:r>
              <a:rPr lang="fr-FR" sz="1700" dirty="0">
                <a:solidFill>
                  <a:srgbClr val="3F3F3F"/>
                </a:solidFill>
                <a:latin typeface="Open Sans"/>
                <a:ea typeface="Open Sans"/>
                <a:cs typeface="Open Sans"/>
              </a:rPr>
              <a:t>L'image provient de PLOS ONE, un éditeur de journaux à accès libre. PLOS applique la licence Creative Commons Attribution (CC BY) aux articles.  Cette licence permet aux ré-utilisateurs de distribuer, de reprendre, d'adapter et d'exploiter le matériel sur n'importe quel support ou dans n'importe quel format, pour autant que le créateur soit mentionné. </a:t>
            </a:r>
          </a:p>
        </p:txBody>
      </p:sp>
      <p:pic>
        <p:nvPicPr>
          <p:cNvPr id="3" name="Picture 2">
            <a:extLst>
              <a:ext uri="{FF2B5EF4-FFF2-40B4-BE49-F238E27FC236}">
                <a16:creationId xmlns:a16="http://schemas.microsoft.com/office/drawing/2014/main" id="{7BB015C7-B6A1-4AE4-82D7-F1B38B08EFA7}"/>
              </a:ext>
            </a:extLst>
          </p:cNvPr>
          <p:cNvPicPr>
            <a:picLocks noChangeAspect="1"/>
          </p:cNvPicPr>
          <p:nvPr/>
        </p:nvPicPr>
        <p:blipFill>
          <a:blip r:embed="rId3"/>
          <a:stretch>
            <a:fillRect/>
          </a:stretch>
        </p:blipFill>
        <p:spPr>
          <a:xfrm>
            <a:off x="252248" y="1829189"/>
            <a:ext cx="4987132" cy="2721790"/>
          </a:xfrm>
          <a:prstGeom prst="rect">
            <a:avLst/>
          </a:prstGeom>
        </p:spPr>
      </p:pic>
      <p:pic>
        <p:nvPicPr>
          <p:cNvPr id="5" name="Picture 4">
            <a:extLst>
              <a:ext uri="{FF2B5EF4-FFF2-40B4-BE49-F238E27FC236}">
                <a16:creationId xmlns:a16="http://schemas.microsoft.com/office/drawing/2014/main" id="{9532E26D-9B47-421C-9BBF-42D4E4AB9E00}"/>
              </a:ext>
            </a:extLst>
          </p:cNvPr>
          <p:cNvPicPr>
            <a:picLocks noChangeAspect="1"/>
          </p:cNvPicPr>
          <p:nvPr/>
        </p:nvPicPr>
        <p:blipFill>
          <a:blip r:embed="rId4"/>
          <a:stretch>
            <a:fillRect/>
          </a:stretch>
        </p:blipFill>
        <p:spPr>
          <a:xfrm>
            <a:off x="6391037" y="1829189"/>
            <a:ext cx="5548715" cy="3480000"/>
          </a:xfrm>
          <a:prstGeom prst="rect">
            <a:avLst/>
          </a:prstGeom>
        </p:spPr>
      </p:pic>
      <p:cxnSp>
        <p:nvCxnSpPr>
          <p:cNvPr id="7" name="Straight Arrow Connector 6">
            <a:extLst>
              <a:ext uri="{FF2B5EF4-FFF2-40B4-BE49-F238E27FC236}">
                <a16:creationId xmlns:a16="http://schemas.microsoft.com/office/drawing/2014/main" id="{FA626C88-527F-42DC-AEE2-916C1EC7C7EE}"/>
              </a:ext>
            </a:extLst>
          </p:cNvPr>
          <p:cNvCxnSpPr>
            <a:cxnSpLocks/>
          </p:cNvCxnSpPr>
          <p:nvPr/>
        </p:nvCxnSpPr>
        <p:spPr>
          <a:xfrm flipV="1">
            <a:off x="5239380" y="2532993"/>
            <a:ext cx="1087199" cy="44143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4"/>
          <p:cNvSpPr txBox="1">
            <a:spLocks noGrp="1"/>
          </p:cNvSpPr>
          <p:nvPr>
            <p:ph type="title"/>
          </p:nvPr>
        </p:nvSpPr>
        <p:spPr>
          <a:xfrm>
            <a:off x="0" y="378812"/>
            <a:ext cx="7217229"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600">
                <a:solidFill>
                  <a:srgbClr val="586F7C"/>
                </a:solidFill>
                <a:latin typeface="Open Sans"/>
                <a:ea typeface="Open Sans"/>
                <a:cs typeface="Open Sans"/>
                <a:sym typeface="Open Sans"/>
              </a:rPr>
              <a:t>MedlinePlus</a:t>
            </a:r>
            <a:endParaRPr sz="3600">
              <a:solidFill>
                <a:srgbClr val="586F7C"/>
              </a:solidFill>
              <a:latin typeface="Open Sans"/>
              <a:ea typeface="Open Sans"/>
              <a:cs typeface="Open Sans"/>
              <a:sym typeface="Open Sans"/>
            </a:endParaRPr>
          </a:p>
        </p:txBody>
      </p:sp>
      <p:sp>
        <p:nvSpPr>
          <p:cNvPr id="415" name="Google Shape;415;p34"/>
          <p:cNvSpPr txBox="1">
            <a:spLocks noGrp="1"/>
          </p:cNvSpPr>
          <p:nvPr>
            <p:ph type="body" idx="1"/>
          </p:nvPr>
        </p:nvSpPr>
        <p:spPr>
          <a:xfrm>
            <a:off x="179614" y="1796143"/>
            <a:ext cx="7037615" cy="816429"/>
          </a:xfrm>
          <a:prstGeom prst="rect">
            <a:avLst/>
          </a:prstGeom>
          <a:noFill/>
          <a:ln>
            <a:noFill/>
          </a:ln>
        </p:spPr>
        <p:txBody>
          <a:bodyPr spcFirstLastPara="1" wrap="square" lIns="91425" tIns="45700" rIns="91425" bIns="45700" anchor="t" anchorCtr="0">
            <a:noAutofit/>
          </a:bodyPr>
          <a:lstStyle/>
          <a:p>
            <a:pPr marL="76200" lvl="0" indent="0">
              <a:lnSpc>
                <a:spcPct val="100000"/>
              </a:lnSpc>
              <a:buClr>
                <a:schemeClr val="dk1"/>
              </a:buClr>
              <a:buNone/>
            </a:pPr>
            <a:r>
              <a:rPr lang="en-US" sz="2200" dirty="0">
                <a:solidFill>
                  <a:schemeClr val="dk1"/>
                </a:solidFill>
                <a:latin typeface="Open Sans"/>
                <a:ea typeface="Open Sans"/>
                <a:cs typeface="Open Sans"/>
                <a:sym typeface="Open Sans"/>
              </a:rPr>
              <a:t>Disponible à </a:t>
            </a:r>
            <a:r>
              <a:rPr lang="en-US" sz="2200" dirty="0" err="1">
                <a:solidFill>
                  <a:schemeClr val="dk1"/>
                </a:solidFill>
                <a:latin typeface="Open Sans"/>
                <a:ea typeface="Open Sans"/>
                <a:cs typeface="Open Sans"/>
                <a:sym typeface="Open Sans"/>
              </a:rPr>
              <a:t>l'adresse</a:t>
            </a:r>
            <a:r>
              <a:rPr lang="en-US" sz="2200" dirty="0">
                <a:solidFill>
                  <a:schemeClr val="dk1"/>
                </a:solidFill>
                <a:latin typeface="Open Sans"/>
                <a:ea typeface="Open Sans"/>
                <a:cs typeface="Open Sans"/>
                <a:sym typeface="Open Sans"/>
              </a:rPr>
              <a:t>: </a:t>
            </a:r>
            <a:r>
              <a:rPr lang="en-US" u="sng" dirty="0">
                <a:solidFill>
                  <a:schemeClr val="hlink"/>
                </a:solidFill>
                <a:hlinkClick r:id="rId3"/>
              </a:rPr>
              <a:t>https://medlineplus.gov/</a:t>
            </a:r>
            <a:endParaRPr dirty="0"/>
          </a:p>
          <a:p>
            <a:pPr marL="76200" lvl="0" indent="0" algn="l" rtl="0">
              <a:lnSpc>
                <a:spcPct val="100000"/>
              </a:lnSpc>
              <a:spcBef>
                <a:spcPts val="1000"/>
              </a:spcBef>
              <a:spcAft>
                <a:spcPts val="0"/>
              </a:spcAft>
              <a:buClr>
                <a:schemeClr val="dk1"/>
              </a:buClr>
              <a:buSzPts val="2400"/>
              <a:buNone/>
            </a:pPr>
            <a:endParaRPr sz="2200" dirty="0">
              <a:solidFill>
                <a:schemeClr val="dk1"/>
              </a:solidFill>
              <a:latin typeface="Open Sans"/>
              <a:ea typeface="Open Sans"/>
              <a:cs typeface="Open Sans"/>
              <a:sym typeface="Open Sans"/>
            </a:endParaRPr>
          </a:p>
        </p:txBody>
      </p:sp>
      <p:pic>
        <p:nvPicPr>
          <p:cNvPr id="416" name="Google Shape;416;p34" descr="https://lh4.googleusercontent.com/F6pRciINKxDcbWDuCYDr4v3IIe-uZsuCOokhoq-AWVnnXliqPPa85D5G9HoZeK9C9J5t7PipqtR1-jR7inVkJheiwj0lVqPN3aKECh5qerRZhIGTi26BDGFlfxqdpSrtg9_81EQ"/>
          <p:cNvPicPr preferRelativeResize="0"/>
          <p:nvPr/>
        </p:nvPicPr>
        <p:blipFill rotWithShape="1">
          <a:blip r:embed="rId4">
            <a:alphaModFix/>
          </a:blip>
          <a:srcRect/>
          <a:stretch/>
        </p:blipFill>
        <p:spPr>
          <a:xfrm>
            <a:off x="107005" y="2748760"/>
            <a:ext cx="4066162" cy="950270"/>
          </a:xfrm>
          <a:prstGeom prst="rect">
            <a:avLst/>
          </a:prstGeom>
          <a:noFill/>
          <a:ln>
            <a:noFill/>
          </a:ln>
        </p:spPr>
      </p:pic>
      <p:graphicFrame>
        <p:nvGraphicFramePr>
          <p:cNvPr id="3" name="Tableau 2">
            <a:extLst>
              <a:ext uri="{FF2B5EF4-FFF2-40B4-BE49-F238E27FC236}">
                <a16:creationId xmlns:a16="http://schemas.microsoft.com/office/drawing/2014/main" id="{3F082959-3B86-4CA9-A75A-1C445EA081CF}"/>
              </a:ext>
            </a:extLst>
          </p:cNvPr>
          <p:cNvGraphicFramePr>
            <a:graphicFrameLocks noGrp="1"/>
          </p:cNvGraphicFramePr>
          <p:nvPr>
            <p:extLst>
              <p:ext uri="{D42A27DB-BD31-4B8C-83A1-F6EECF244321}">
                <p14:modId xmlns:p14="http://schemas.microsoft.com/office/powerpoint/2010/main" val="2696637598"/>
              </p:ext>
            </p:extLst>
          </p:nvPr>
        </p:nvGraphicFramePr>
        <p:xfrm>
          <a:off x="4245777" y="2363821"/>
          <a:ext cx="7766610" cy="4426489"/>
        </p:xfrm>
        <a:graphic>
          <a:graphicData uri="http://schemas.openxmlformats.org/drawingml/2006/table">
            <a:tbl>
              <a:tblPr bandRow="1"/>
              <a:tblGrid>
                <a:gridCol w="1999380">
                  <a:extLst>
                    <a:ext uri="{9D8B030D-6E8A-4147-A177-3AD203B41FA5}">
                      <a16:colId xmlns:a16="http://schemas.microsoft.com/office/drawing/2014/main" val="2566907372"/>
                    </a:ext>
                  </a:extLst>
                </a:gridCol>
                <a:gridCol w="5767230">
                  <a:extLst>
                    <a:ext uri="{9D8B030D-6E8A-4147-A177-3AD203B41FA5}">
                      <a16:colId xmlns:a16="http://schemas.microsoft.com/office/drawing/2014/main" val="2352401717"/>
                    </a:ext>
                  </a:extLst>
                </a:gridCol>
              </a:tblGrid>
              <a:tr h="437745">
                <a:tc>
                  <a:txBody>
                    <a:bodyPr/>
                    <a:lstStyle/>
                    <a:p>
                      <a:pPr algn="just">
                        <a:lnSpc>
                          <a:spcPct val="107000"/>
                        </a:lnSpc>
                        <a:spcBef>
                          <a:spcPts val="600"/>
                        </a:spcBef>
                        <a:spcAft>
                          <a:spcPts val="600"/>
                        </a:spcAft>
                      </a:pPr>
                      <a:r>
                        <a:rPr lang="fr-FR" sz="1600" dirty="0">
                          <a:effectLst/>
                          <a:latin typeface="Century Gothic" panose="020B0502020202020204" pitchFamily="34" charset="0"/>
                          <a:ea typeface="Century Gothic" panose="020B0502020202020204" pitchFamily="34" charset="0"/>
                          <a:cs typeface="Century Gothic" panose="020B0502020202020204" pitchFamily="34" charset="0"/>
                        </a:rPr>
                        <a:t>Service Fournisseur</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600" dirty="0">
                          <a:effectLst/>
                          <a:latin typeface="Century Gothic" panose="020B0502020202020204" pitchFamily="34" charset="0"/>
                          <a:ea typeface="Century Gothic" panose="020B0502020202020204" pitchFamily="34" charset="0"/>
                          <a:cs typeface="Century Gothic" panose="020B0502020202020204" pitchFamily="34" charset="0"/>
                        </a:rPr>
                        <a:t>USA National Library of </a:t>
                      </a:r>
                      <a:r>
                        <a:rPr lang="fr-FR" sz="1600" dirty="0" err="1">
                          <a:effectLst/>
                          <a:latin typeface="Century Gothic" panose="020B0502020202020204" pitchFamily="34" charset="0"/>
                          <a:ea typeface="Century Gothic" panose="020B0502020202020204" pitchFamily="34" charset="0"/>
                          <a:cs typeface="Century Gothic" panose="020B0502020202020204" pitchFamily="34" charset="0"/>
                        </a:rPr>
                        <a:t>Medicine</a:t>
                      </a:r>
                      <a:endParaRPr lang="fr-FR" sz="16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996656237"/>
                  </a:ext>
                </a:extLst>
              </a:tr>
              <a:tr h="1402786">
                <a:tc>
                  <a:txBody>
                    <a:bodyPr/>
                    <a:lstStyle/>
                    <a:p>
                      <a:pPr>
                        <a:lnSpc>
                          <a:spcPct val="107000"/>
                        </a:lnSpc>
                        <a:spcBef>
                          <a:spcPts val="600"/>
                        </a:spcBef>
                        <a:spcAft>
                          <a:spcPts val="600"/>
                        </a:spcAft>
                      </a:pPr>
                      <a:r>
                        <a:rPr lang="fr-FR" sz="1600" dirty="0">
                          <a:effectLst/>
                          <a:latin typeface="Century Gothic" panose="020B0502020202020204" pitchFamily="34" charset="0"/>
                          <a:ea typeface="Century Gothic" panose="020B0502020202020204" pitchFamily="34" charset="0"/>
                          <a:cs typeface="Century Gothic" panose="020B0502020202020204" pitchFamily="34" charset="0"/>
                        </a:rPr>
                        <a:t>Type de Service</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Base de données consultable contenant des informations sur les maladies, les conditions et les questions de bien-être dans plusieurs langues ; l'accent est mis sur l'éducation des patients et la santé des consommateurs ; contient une encyclopédie médicale.</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43788958"/>
                  </a:ext>
                </a:extLst>
              </a:tr>
              <a:tr h="569798">
                <a:tc>
                  <a:txBody>
                    <a:bodyPr/>
                    <a:lstStyle/>
                    <a:p>
                      <a:pPr>
                        <a:lnSpc>
                          <a:spcPct val="107000"/>
                        </a:lnSpc>
                        <a:spcBef>
                          <a:spcPts val="600"/>
                        </a:spcBef>
                        <a:spcAft>
                          <a:spcPts val="6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Sources d’information</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600" dirty="0">
                          <a:effectLst/>
                          <a:latin typeface="Century Gothic" panose="020B0502020202020204" pitchFamily="34" charset="0"/>
                          <a:ea typeface="Century Gothic" panose="020B0502020202020204" pitchFamily="34" charset="0"/>
                          <a:cs typeface="Century Gothic" panose="020B0502020202020204" pitchFamily="34" charset="0"/>
                        </a:rPr>
                        <a:t>USA National Institutes of </a:t>
                      </a:r>
                      <a:r>
                        <a:rPr lang="fr-FR" sz="1600" dirty="0" err="1">
                          <a:effectLst/>
                          <a:latin typeface="Century Gothic" panose="020B0502020202020204" pitchFamily="34" charset="0"/>
                          <a:ea typeface="Century Gothic" panose="020B0502020202020204" pitchFamily="34" charset="0"/>
                          <a:cs typeface="Century Gothic" panose="020B0502020202020204" pitchFamily="34" charset="0"/>
                        </a:rPr>
                        <a:t>Health</a:t>
                      </a:r>
                      <a:r>
                        <a:rPr lang="fr-FR" sz="1600" dirty="0">
                          <a:effectLst/>
                          <a:latin typeface="Century Gothic" panose="020B0502020202020204" pitchFamily="34" charset="0"/>
                          <a:ea typeface="Century Gothic" panose="020B0502020202020204" pitchFamily="34" charset="0"/>
                          <a:cs typeface="Century Gothic" panose="020B0502020202020204" pitchFamily="34" charset="0"/>
                        </a:rPr>
                        <a:t> et autres sources fiables - toutes sont révisées par le personnel</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033346469"/>
                  </a:ext>
                </a:extLst>
              </a:tr>
              <a:tr h="569798">
                <a:tc>
                  <a:txBody>
                    <a:bodyPr/>
                    <a:lstStyle/>
                    <a:p>
                      <a:pPr>
                        <a:lnSpc>
                          <a:spcPct val="107000"/>
                        </a:lnSpc>
                        <a:spcBef>
                          <a:spcPts val="600"/>
                        </a:spcBef>
                        <a:spcAft>
                          <a:spcPts val="6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Types de documents</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Articles, chapitres de livres, documents, rapports</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238849606"/>
                  </a:ext>
                </a:extLst>
              </a:tr>
              <a:tr h="374850">
                <a:tc>
                  <a:txBody>
                    <a:bodyPr/>
                    <a:lstStyle/>
                    <a:p>
                      <a:pPr algn="just">
                        <a:lnSpc>
                          <a:spcPct val="107000"/>
                        </a:lnSpc>
                        <a:spcBef>
                          <a:spcPts val="600"/>
                        </a:spcBef>
                        <a:spcAft>
                          <a:spcPts val="6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Texte intégral</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Oui</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584924474"/>
                  </a:ext>
                </a:extLst>
              </a:tr>
              <a:tr h="455414">
                <a:tc>
                  <a:txBody>
                    <a:bodyPr/>
                    <a:lstStyle/>
                    <a:p>
                      <a:pPr algn="just">
                        <a:lnSpc>
                          <a:spcPct val="107000"/>
                        </a:lnSpc>
                        <a:spcBef>
                          <a:spcPts val="600"/>
                        </a:spcBef>
                        <a:spcAft>
                          <a:spcPts val="6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Couverture du sujet</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Plus de 1000 maladies et conditions</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140888841"/>
                  </a:ext>
                </a:extLst>
              </a:tr>
              <a:tr h="569798">
                <a:tc>
                  <a:txBody>
                    <a:bodyPr/>
                    <a:lstStyle/>
                    <a:p>
                      <a:pPr algn="just">
                        <a:lnSpc>
                          <a:spcPct val="107000"/>
                        </a:lnSpc>
                        <a:spcBef>
                          <a:spcPts val="600"/>
                        </a:spcBef>
                        <a:spcAft>
                          <a:spcPts val="6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Données quantitatives</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600" dirty="0">
                          <a:effectLst/>
                          <a:latin typeface="Century Gothic" panose="020B0502020202020204" pitchFamily="34" charset="0"/>
                          <a:ea typeface="Century Gothic" panose="020B0502020202020204" pitchFamily="34" charset="0"/>
                          <a:cs typeface="Century Gothic" panose="020B0502020202020204" pitchFamily="34" charset="0"/>
                        </a:rPr>
                        <a:t>n/a</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1758308"/>
                  </a:ext>
                </a:extLst>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35"/>
          <p:cNvSpPr txBox="1">
            <a:spLocks noGrp="1"/>
          </p:cNvSpPr>
          <p:nvPr>
            <p:ph type="title"/>
          </p:nvPr>
        </p:nvSpPr>
        <p:spPr>
          <a:xfrm>
            <a:off x="0" y="378812"/>
            <a:ext cx="7217229" cy="1080900"/>
          </a:xfrm>
          <a:prstGeom prst="rect">
            <a:avLst/>
          </a:prstGeom>
          <a:noFill/>
          <a:ln>
            <a:noFill/>
          </a:ln>
        </p:spPr>
        <p:txBody>
          <a:bodyPr spcFirstLastPara="1" wrap="square" lIns="91425" tIns="45700" rIns="91425" bIns="45700" anchor="t" anchorCtr="0">
            <a:normAutofit fontScale="90000"/>
          </a:bodyPr>
          <a:lstStyle/>
          <a:p>
            <a:pPr lvl="0">
              <a:buClr>
                <a:schemeClr val="dk1"/>
              </a:buClr>
              <a:buSzPts val="3200"/>
            </a:pPr>
            <a:r>
              <a:rPr lang="fr-FR" sz="3200" dirty="0">
                <a:solidFill>
                  <a:srgbClr val="586F7C"/>
                </a:solidFill>
                <a:latin typeface="Open Sans"/>
                <a:ea typeface="Open Sans"/>
                <a:cs typeface="Open Sans"/>
                <a:sym typeface="Open Sans"/>
              </a:rPr>
              <a:t>Moteur de recherche IGO et moteur de recherche NGO - fournis par Google </a:t>
            </a:r>
            <a:endParaRPr sz="3200" dirty="0">
              <a:solidFill>
                <a:srgbClr val="586F7C"/>
              </a:solidFill>
              <a:latin typeface="Open Sans"/>
              <a:ea typeface="Open Sans"/>
              <a:cs typeface="Open Sans"/>
              <a:sym typeface="Open Sans"/>
            </a:endParaRPr>
          </a:p>
        </p:txBody>
      </p:sp>
      <p:sp>
        <p:nvSpPr>
          <p:cNvPr id="424" name="Google Shape;424;p35"/>
          <p:cNvSpPr txBox="1">
            <a:spLocks noGrp="1"/>
          </p:cNvSpPr>
          <p:nvPr>
            <p:ph type="body" idx="1"/>
          </p:nvPr>
        </p:nvSpPr>
        <p:spPr>
          <a:xfrm>
            <a:off x="1" y="1598442"/>
            <a:ext cx="11988238" cy="816300"/>
          </a:xfrm>
          <a:prstGeom prst="rect">
            <a:avLst/>
          </a:prstGeom>
          <a:noFill/>
          <a:ln>
            <a:noFill/>
          </a:ln>
        </p:spPr>
        <p:txBody>
          <a:bodyPr spcFirstLastPara="1" wrap="square" lIns="91425" tIns="45700" rIns="91425" bIns="45700" anchor="t" anchorCtr="0">
            <a:noAutofit/>
          </a:bodyPr>
          <a:lstStyle/>
          <a:p>
            <a:pPr marL="76200" lvl="0" indent="0">
              <a:lnSpc>
                <a:spcPct val="100000"/>
              </a:lnSpc>
              <a:buClr>
                <a:schemeClr val="dk1"/>
              </a:buClr>
              <a:buNone/>
            </a:pPr>
            <a:r>
              <a:rPr lang="en-US" sz="2200" dirty="0">
                <a:solidFill>
                  <a:schemeClr val="dk1"/>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Dans Google, recherche 	</a:t>
            </a:r>
            <a:r>
              <a:rPr lang="fr-FR" sz="2200" b="1" dirty="0">
                <a:solidFill>
                  <a:srgbClr val="CC0000"/>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Moteur de recherche des organisations intergouvernementales - Google ou Moteur de recherche des organisations non gouvernementales - Google</a:t>
            </a:r>
            <a:endParaRPr dirty="0">
              <a:solidFill>
                <a:srgbClr val="CC0000"/>
              </a:solidFill>
            </a:endParaRPr>
          </a:p>
        </p:txBody>
      </p:sp>
      <p:pic>
        <p:nvPicPr>
          <p:cNvPr id="425" name="Google Shape;425;p35"/>
          <p:cNvPicPr preferRelativeResize="0"/>
          <p:nvPr/>
        </p:nvPicPr>
        <p:blipFill rotWithShape="1">
          <a:blip r:embed="rId3">
            <a:alphaModFix/>
          </a:blip>
          <a:srcRect/>
          <a:stretch/>
        </p:blipFill>
        <p:spPr>
          <a:xfrm>
            <a:off x="85725" y="2553472"/>
            <a:ext cx="5894945" cy="4067175"/>
          </a:xfrm>
          <a:prstGeom prst="rect">
            <a:avLst/>
          </a:prstGeom>
          <a:noFill/>
          <a:ln>
            <a:noFill/>
          </a:ln>
        </p:spPr>
      </p:pic>
      <p:pic>
        <p:nvPicPr>
          <p:cNvPr id="426" name="Google Shape;426;p35"/>
          <p:cNvPicPr preferRelativeResize="0"/>
          <p:nvPr/>
        </p:nvPicPr>
        <p:blipFill rotWithShape="1">
          <a:blip r:embed="rId4">
            <a:alphaModFix/>
          </a:blip>
          <a:srcRect/>
          <a:stretch/>
        </p:blipFill>
        <p:spPr>
          <a:xfrm>
            <a:off x="5881816" y="2559414"/>
            <a:ext cx="6310184" cy="4236717"/>
          </a:xfrm>
          <a:prstGeom prst="rect">
            <a:avLst/>
          </a:prstGeom>
          <a:noFill/>
          <a:ln>
            <a:noFill/>
          </a:ln>
        </p:spPr>
      </p:pic>
      <p:cxnSp>
        <p:nvCxnSpPr>
          <p:cNvPr id="427" name="Google Shape;427;p35"/>
          <p:cNvCxnSpPr/>
          <p:nvPr/>
        </p:nvCxnSpPr>
        <p:spPr>
          <a:xfrm flipH="1">
            <a:off x="1445741" y="2075935"/>
            <a:ext cx="1556951" cy="617838"/>
          </a:xfrm>
          <a:prstGeom prst="straightConnector1">
            <a:avLst/>
          </a:prstGeom>
          <a:noFill/>
          <a:ln w="19050" cap="flat" cmpd="sng">
            <a:solidFill>
              <a:srgbClr val="FF0000"/>
            </a:solidFill>
            <a:prstDash val="solid"/>
            <a:round/>
            <a:headEnd type="none" w="sm" len="sm"/>
            <a:tailEnd type="triangle" w="med" len="med"/>
          </a:ln>
        </p:spPr>
      </p:cxnSp>
      <p:cxnSp>
        <p:nvCxnSpPr>
          <p:cNvPr id="428" name="Google Shape;428;p35"/>
          <p:cNvCxnSpPr/>
          <p:nvPr/>
        </p:nvCxnSpPr>
        <p:spPr>
          <a:xfrm>
            <a:off x="7722973" y="2409567"/>
            <a:ext cx="1161535" cy="926757"/>
          </a:xfrm>
          <a:prstGeom prst="straightConnector1">
            <a:avLst/>
          </a:prstGeom>
          <a:noFill/>
          <a:ln w="19050" cap="flat" cmpd="sng">
            <a:solidFill>
              <a:srgbClr val="FF0000"/>
            </a:solidFill>
            <a:prstDash val="solid"/>
            <a:round/>
            <a:headEnd type="none" w="sm" len="sm"/>
            <a:tailEnd type="triangle" w="med" len="med"/>
          </a:ln>
        </p:spPr>
      </p:cxnSp>
      <p:cxnSp>
        <p:nvCxnSpPr>
          <p:cNvPr id="429" name="Google Shape;429;p35"/>
          <p:cNvCxnSpPr/>
          <p:nvPr/>
        </p:nvCxnSpPr>
        <p:spPr>
          <a:xfrm>
            <a:off x="7698259" y="2414742"/>
            <a:ext cx="1161535" cy="926757"/>
          </a:xfrm>
          <a:prstGeom prst="straightConnector1">
            <a:avLst/>
          </a:prstGeom>
          <a:noFill/>
          <a:ln w="19050" cap="flat" cmpd="sng">
            <a:solidFill>
              <a:srgbClr val="FF0000"/>
            </a:solidFill>
            <a:prstDash val="solid"/>
            <a:round/>
            <a:headEnd type="none" w="sm" len="sm"/>
            <a:tailEnd type="triangle" w="med" len="med"/>
          </a:ln>
        </p:spPr>
      </p:cxnSp>
      <p:cxnSp>
        <p:nvCxnSpPr>
          <p:cNvPr id="430" name="Google Shape;430;p35"/>
          <p:cNvCxnSpPr/>
          <p:nvPr/>
        </p:nvCxnSpPr>
        <p:spPr>
          <a:xfrm>
            <a:off x="1050324" y="2832503"/>
            <a:ext cx="1013254" cy="923951"/>
          </a:xfrm>
          <a:prstGeom prst="straightConnector1">
            <a:avLst/>
          </a:prstGeom>
          <a:noFill/>
          <a:ln w="19050" cap="flat" cmpd="sng">
            <a:solidFill>
              <a:srgbClr val="FF0000"/>
            </a:solidFill>
            <a:prstDash val="solid"/>
            <a:round/>
            <a:headEnd type="none" w="sm" len="sm"/>
            <a:tailEnd type="triangle" w="med" len="med"/>
          </a:ln>
        </p:spPr>
      </p:cxnSp>
      <p:cxnSp>
        <p:nvCxnSpPr>
          <p:cNvPr id="431" name="Google Shape;431;p35"/>
          <p:cNvCxnSpPr/>
          <p:nvPr/>
        </p:nvCxnSpPr>
        <p:spPr>
          <a:xfrm flipH="1">
            <a:off x="8303740" y="3498502"/>
            <a:ext cx="906161" cy="838720"/>
          </a:xfrm>
          <a:prstGeom prst="straightConnector1">
            <a:avLst/>
          </a:prstGeom>
          <a:noFill/>
          <a:ln w="19050" cap="flat" cmpd="sng">
            <a:solidFill>
              <a:srgbClr val="FF0000"/>
            </a:solidFill>
            <a:prstDash val="solid"/>
            <a:round/>
            <a:headEnd type="none" w="sm" len="sm"/>
            <a:tailEnd type="triangle" w="med" len="med"/>
          </a:ln>
        </p:spPr>
      </p:cxn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36"/>
          <p:cNvSpPr txBox="1">
            <a:spLocks noGrp="1"/>
          </p:cNvSpPr>
          <p:nvPr>
            <p:ph type="title"/>
          </p:nvPr>
        </p:nvSpPr>
        <p:spPr>
          <a:xfrm>
            <a:off x="0" y="378812"/>
            <a:ext cx="7217229" cy="1080900"/>
          </a:xfrm>
          <a:prstGeom prst="rect">
            <a:avLst/>
          </a:prstGeom>
          <a:noFill/>
          <a:ln>
            <a:noFill/>
          </a:ln>
        </p:spPr>
        <p:txBody>
          <a:bodyPr spcFirstLastPara="1" wrap="square" lIns="91425" tIns="45700" rIns="91425" bIns="45700" anchor="t" anchorCtr="0">
            <a:normAutofit/>
          </a:bodyPr>
          <a:lstStyle/>
          <a:p>
            <a:pPr lvl="0">
              <a:buClr>
                <a:schemeClr val="dk1"/>
              </a:buClr>
              <a:buSzPts val="3200"/>
            </a:pPr>
            <a:r>
              <a:rPr lang="fr-FR" sz="3200" dirty="0">
                <a:solidFill>
                  <a:srgbClr val="586F7C"/>
                </a:solidFill>
                <a:latin typeface="Open Sans"/>
                <a:ea typeface="Open Sans"/>
                <a:cs typeface="Open Sans"/>
                <a:sym typeface="Open Sans"/>
              </a:rPr>
              <a:t>Moteur de recherche IGO et moteur de recherche d'ONG  </a:t>
            </a:r>
            <a:r>
              <a:rPr lang="en-US" sz="3200" dirty="0">
                <a:solidFill>
                  <a:srgbClr val="586F7C"/>
                </a:solidFill>
                <a:latin typeface="Open Sans"/>
                <a:ea typeface="Open Sans"/>
                <a:cs typeface="Open Sans"/>
                <a:sym typeface="Open Sans"/>
              </a:rPr>
              <a:t>IGO (suite)</a:t>
            </a:r>
            <a:endParaRPr sz="3200" dirty="0">
              <a:solidFill>
                <a:srgbClr val="586F7C"/>
              </a:solidFill>
              <a:latin typeface="Open Sans"/>
              <a:ea typeface="Open Sans"/>
              <a:cs typeface="Open Sans"/>
              <a:sym typeface="Open Sans"/>
            </a:endParaRPr>
          </a:p>
        </p:txBody>
      </p:sp>
      <p:graphicFrame>
        <p:nvGraphicFramePr>
          <p:cNvPr id="2" name="Tableau 1">
            <a:extLst>
              <a:ext uri="{FF2B5EF4-FFF2-40B4-BE49-F238E27FC236}">
                <a16:creationId xmlns:a16="http://schemas.microsoft.com/office/drawing/2014/main" id="{592E908D-6965-4C88-96BE-BB98A1818805}"/>
              </a:ext>
            </a:extLst>
          </p:cNvPr>
          <p:cNvGraphicFramePr>
            <a:graphicFrameLocks noGrp="1"/>
          </p:cNvGraphicFramePr>
          <p:nvPr>
            <p:extLst>
              <p:ext uri="{D42A27DB-BD31-4B8C-83A1-F6EECF244321}">
                <p14:modId xmlns:p14="http://schemas.microsoft.com/office/powerpoint/2010/main" val="3728709339"/>
              </p:ext>
            </p:extLst>
          </p:nvPr>
        </p:nvGraphicFramePr>
        <p:xfrm>
          <a:off x="633919" y="1896688"/>
          <a:ext cx="10924162" cy="4264025"/>
        </p:xfrm>
        <a:graphic>
          <a:graphicData uri="http://schemas.openxmlformats.org/drawingml/2006/table">
            <a:tbl>
              <a:tblPr bandRow="1"/>
              <a:tblGrid>
                <a:gridCol w="2294107">
                  <a:extLst>
                    <a:ext uri="{9D8B030D-6E8A-4147-A177-3AD203B41FA5}">
                      <a16:colId xmlns:a16="http://schemas.microsoft.com/office/drawing/2014/main" val="2364243919"/>
                    </a:ext>
                  </a:extLst>
                </a:gridCol>
                <a:gridCol w="8630055">
                  <a:extLst>
                    <a:ext uri="{9D8B030D-6E8A-4147-A177-3AD203B41FA5}">
                      <a16:colId xmlns:a16="http://schemas.microsoft.com/office/drawing/2014/main" val="1218653340"/>
                    </a:ext>
                  </a:extLst>
                </a:gridCol>
              </a:tblGrid>
              <a:tr h="279400">
                <a:tc>
                  <a:txBody>
                    <a:bodyPr/>
                    <a:lstStyle/>
                    <a:p>
                      <a:pPr algn="just">
                        <a:lnSpc>
                          <a:spcPct val="107000"/>
                        </a:lnSpc>
                        <a:spcBef>
                          <a:spcPts val="600"/>
                        </a:spcBef>
                        <a:spcAft>
                          <a:spcPts val="600"/>
                        </a:spcAft>
                      </a:pPr>
                      <a:r>
                        <a:rPr lang="fr-FR" sz="1800" dirty="0">
                          <a:effectLst/>
                          <a:latin typeface="Century Gothic" panose="020B0502020202020204" pitchFamily="34" charset="0"/>
                          <a:ea typeface="Century Gothic" panose="020B0502020202020204" pitchFamily="34" charset="0"/>
                          <a:cs typeface="Century Gothic" panose="020B0502020202020204" pitchFamily="34" charset="0"/>
                        </a:rPr>
                        <a:t>Service Fournisseur</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800">
                          <a:effectLst/>
                          <a:latin typeface="Century Gothic" panose="020B0502020202020204" pitchFamily="34" charset="0"/>
                          <a:ea typeface="Century Gothic" panose="020B0502020202020204" pitchFamily="34" charset="0"/>
                          <a:cs typeface="Century Gothic" panose="020B0502020202020204" pitchFamily="34" charset="0"/>
                        </a:rPr>
                        <a:t>Google</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041937544"/>
                  </a:ext>
                </a:extLst>
              </a:tr>
              <a:tr h="279400">
                <a:tc>
                  <a:txBody>
                    <a:bodyPr/>
                    <a:lstStyle/>
                    <a:p>
                      <a:pPr algn="just">
                        <a:lnSpc>
                          <a:spcPct val="107000"/>
                        </a:lnSpc>
                        <a:spcBef>
                          <a:spcPts val="600"/>
                        </a:spcBef>
                        <a:spcAft>
                          <a:spcPts val="600"/>
                        </a:spcAft>
                      </a:pPr>
                      <a:r>
                        <a:rPr lang="fr-FR" sz="1800">
                          <a:effectLst/>
                          <a:latin typeface="Century Gothic" panose="020B0502020202020204" pitchFamily="34" charset="0"/>
                          <a:ea typeface="Century Gothic" panose="020B0502020202020204" pitchFamily="34" charset="0"/>
                          <a:cs typeface="Century Gothic" panose="020B0502020202020204" pitchFamily="34" charset="0"/>
                        </a:rPr>
                        <a:t>Type de</a:t>
                      </a:r>
                    </a:p>
                    <a:p>
                      <a:pPr algn="just">
                        <a:lnSpc>
                          <a:spcPct val="107000"/>
                        </a:lnSpc>
                        <a:spcBef>
                          <a:spcPts val="600"/>
                        </a:spcBef>
                        <a:spcAft>
                          <a:spcPts val="600"/>
                        </a:spcAft>
                      </a:pPr>
                      <a:r>
                        <a:rPr lang="fr-FR" sz="1800">
                          <a:effectLst/>
                          <a:latin typeface="Century Gothic" panose="020B0502020202020204" pitchFamily="34" charset="0"/>
                          <a:ea typeface="Century Gothic" panose="020B0502020202020204" pitchFamily="34" charset="0"/>
                          <a:cs typeface="Century Gothic" panose="020B0502020202020204" pitchFamily="34" charset="0"/>
                        </a:rPr>
                        <a:t>Service</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800">
                          <a:effectLst/>
                          <a:latin typeface="Century Gothic" panose="020B0502020202020204" pitchFamily="34" charset="0"/>
                          <a:ea typeface="Century Gothic" panose="020B0502020202020204" pitchFamily="34" charset="0"/>
                          <a:cs typeface="Century Gothic" panose="020B0502020202020204" pitchFamily="34" charset="0"/>
                        </a:rPr>
                        <a:t>Recherches personnalisées de Google ; les résultats peuvent être volumineux mais sont triés par pertinence</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674907130"/>
                  </a:ext>
                </a:extLst>
              </a:tr>
              <a:tr h="279400">
                <a:tc>
                  <a:txBody>
                    <a:bodyPr/>
                    <a:lstStyle/>
                    <a:p>
                      <a:pPr>
                        <a:lnSpc>
                          <a:spcPct val="107000"/>
                        </a:lnSpc>
                        <a:spcBef>
                          <a:spcPts val="600"/>
                        </a:spcBef>
                        <a:spcAft>
                          <a:spcPts val="600"/>
                        </a:spcAft>
                      </a:pPr>
                      <a:r>
                        <a:rPr lang="fr-FR" sz="1800">
                          <a:effectLst/>
                          <a:latin typeface="Century Gothic" panose="020B0502020202020204" pitchFamily="34" charset="0"/>
                          <a:ea typeface="Century Gothic" panose="020B0502020202020204" pitchFamily="34" charset="0"/>
                          <a:cs typeface="Century Gothic" panose="020B0502020202020204" pitchFamily="34" charset="0"/>
                        </a:rPr>
                        <a:t>Sources d’information</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800">
                          <a:effectLst/>
                          <a:latin typeface="Century Gothic" panose="020B0502020202020204" pitchFamily="34" charset="0"/>
                          <a:ea typeface="Century Gothic" panose="020B0502020202020204" pitchFamily="34" charset="0"/>
                          <a:cs typeface="Century Gothic" panose="020B0502020202020204" pitchFamily="34" charset="0"/>
                        </a:rPr>
                        <a:t>Ressources trouvées dans Google en utilisant les algorithmes de recherche personnalisés - pour les organisations non gouvernementales et intergouvernementales</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863571454"/>
                  </a:ext>
                </a:extLst>
              </a:tr>
              <a:tr h="279400">
                <a:tc>
                  <a:txBody>
                    <a:bodyPr/>
                    <a:lstStyle/>
                    <a:p>
                      <a:pPr>
                        <a:lnSpc>
                          <a:spcPct val="107000"/>
                        </a:lnSpc>
                        <a:spcBef>
                          <a:spcPts val="600"/>
                        </a:spcBef>
                        <a:spcAft>
                          <a:spcPts val="600"/>
                        </a:spcAft>
                      </a:pPr>
                      <a:r>
                        <a:rPr lang="fr-FR" sz="1800">
                          <a:effectLst/>
                          <a:latin typeface="Century Gothic" panose="020B0502020202020204" pitchFamily="34" charset="0"/>
                          <a:ea typeface="Century Gothic" panose="020B0502020202020204" pitchFamily="34" charset="0"/>
                          <a:cs typeface="Century Gothic" panose="020B0502020202020204" pitchFamily="34" charset="0"/>
                        </a:rPr>
                        <a:t>Types de documents</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800">
                          <a:effectLst/>
                          <a:latin typeface="Century Gothic" panose="020B0502020202020204" pitchFamily="34" charset="0"/>
                          <a:ea typeface="Century Gothic" panose="020B0502020202020204" pitchFamily="34" charset="0"/>
                          <a:cs typeface="Century Gothic" panose="020B0502020202020204" pitchFamily="34" charset="0"/>
                        </a:rPr>
                        <a:t>Multiples - peuvent varier de rapports et documents à des revues (accès libre, éditeurs commerciaux et éditeurs participants à R4L)</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885598030"/>
                  </a:ext>
                </a:extLst>
              </a:tr>
              <a:tr h="266700">
                <a:tc>
                  <a:txBody>
                    <a:bodyPr/>
                    <a:lstStyle/>
                    <a:p>
                      <a:pPr algn="just">
                        <a:lnSpc>
                          <a:spcPct val="107000"/>
                        </a:lnSpc>
                        <a:spcBef>
                          <a:spcPts val="600"/>
                        </a:spcBef>
                        <a:spcAft>
                          <a:spcPts val="600"/>
                        </a:spcAft>
                      </a:pPr>
                      <a:r>
                        <a:rPr lang="fr-FR" sz="1800">
                          <a:effectLst/>
                          <a:latin typeface="Century Gothic" panose="020B0502020202020204" pitchFamily="34" charset="0"/>
                          <a:ea typeface="Century Gothic" panose="020B0502020202020204" pitchFamily="34" charset="0"/>
                          <a:cs typeface="Century Gothic" panose="020B0502020202020204" pitchFamily="34" charset="0"/>
                        </a:rPr>
                        <a:t>Texte intégral</a:t>
                      </a:r>
                    </a:p>
                    <a:p>
                      <a:pPr algn="just">
                        <a:lnSpc>
                          <a:spcPct val="107000"/>
                        </a:lnSpc>
                        <a:spcBef>
                          <a:spcPts val="600"/>
                        </a:spcBef>
                        <a:spcAft>
                          <a:spcPts val="600"/>
                        </a:spcAft>
                      </a:pPr>
                      <a:r>
                        <a:rPr lang="fr-FR" sz="1800">
                          <a:effectLst/>
                          <a:latin typeface="Century Gothic" panose="020B0502020202020204" pitchFamily="34" charset="0"/>
                          <a:ea typeface="Century Gothic" panose="020B0502020202020204" pitchFamily="34" charset="0"/>
                          <a:cs typeface="Century Gothic" panose="020B0502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800">
                          <a:effectLst/>
                          <a:latin typeface="Century Gothic" panose="020B0502020202020204" pitchFamily="34" charset="0"/>
                          <a:ea typeface="Century Gothic" panose="020B0502020202020204" pitchFamily="34" charset="0"/>
                          <a:cs typeface="Century Gothic" panose="020B0502020202020204" pitchFamily="34" charset="0"/>
                        </a:rPr>
                        <a:t>Partielle - dépend des types de ressources listées dans la recherche</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278454364"/>
                  </a:ext>
                </a:extLst>
              </a:tr>
              <a:tr h="304800">
                <a:tc>
                  <a:txBody>
                    <a:bodyPr/>
                    <a:lstStyle/>
                    <a:p>
                      <a:pPr algn="just">
                        <a:lnSpc>
                          <a:spcPct val="107000"/>
                        </a:lnSpc>
                        <a:spcBef>
                          <a:spcPts val="600"/>
                        </a:spcBef>
                        <a:spcAft>
                          <a:spcPts val="600"/>
                        </a:spcAft>
                      </a:pPr>
                      <a:r>
                        <a:rPr lang="fr-FR" sz="1800">
                          <a:effectLst/>
                          <a:latin typeface="Century Gothic" panose="020B0502020202020204" pitchFamily="34" charset="0"/>
                          <a:ea typeface="Century Gothic" panose="020B0502020202020204" pitchFamily="34" charset="0"/>
                          <a:cs typeface="Century Gothic" panose="020B0502020202020204" pitchFamily="34" charset="0"/>
                        </a:rPr>
                        <a:t>Couverture du sujet</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800">
                          <a:effectLst/>
                          <a:latin typeface="Century Gothic" panose="020B0502020202020204" pitchFamily="34" charset="0"/>
                          <a:ea typeface="Century Gothic" panose="020B0502020202020204" pitchFamily="34" charset="0"/>
                          <a:cs typeface="Century Gothic" panose="020B0502020202020204" pitchFamily="34" charset="0"/>
                        </a:rPr>
                        <a:t>Dépend des termes de recherche saisis par l'utilisateur - non limité à la santé</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04310051"/>
                  </a:ext>
                </a:extLst>
              </a:tr>
              <a:tr h="266700">
                <a:tc>
                  <a:txBody>
                    <a:bodyPr/>
                    <a:lstStyle/>
                    <a:p>
                      <a:pPr algn="just">
                        <a:lnSpc>
                          <a:spcPct val="107000"/>
                        </a:lnSpc>
                        <a:spcBef>
                          <a:spcPts val="600"/>
                        </a:spcBef>
                        <a:spcAft>
                          <a:spcPts val="600"/>
                        </a:spcAft>
                      </a:pPr>
                      <a:r>
                        <a:rPr lang="fr-FR" sz="1800">
                          <a:effectLst/>
                          <a:latin typeface="Century Gothic" panose="020B0502020202020204" pitchFamily="34" charset="0"/>
                          <a:ea typeface="Century Gothic" panose="020B0502020202020204" pitchFamily="34" charset="0"/>
                          <a:cs typeface="Century Gothic" panose="020B0502020202020204" pitchFamily="34" charset="0"/>
                        </a:rPr>
                        <a:t>Données Quantitatives</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800" dirty="0">
                          <a:effectLst/>
                          <a:latin typeface="Century Gothic" panose="020B0502020202020204" pitchFamily="34" charset="0"/>
                          <a:ea typeface="Century Gothic" panose="020B0502020202020204" pitchFamily="34" charset="0"/>
                          <a:cs typeface="Century Gothic" panose="020B0502020202020204" pitchFamily="34" charset="0"/>
                        </a:rPr>
                        <a:t>n/a</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2429249"/>
                  </a:ext>
                </a:extLst>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37"/>
          <p:cNvSpPr txBox="1">
            <a:spLocks noGrp="1"/>
          </p:cNvSpPr>
          <p:nvPr>
            <p:ph type="title"/>
          </p:nvPr>
        </p:nvSpPr>
        <p:spPr>
          <a:xfrm>
            <a:off x="0" y="378812"/>
            <a:ext cx="7217229" cy="1080900"/>
          </a:xfrm>
          <a:prstGeom prst="rect">
            <a:avLst/>
          </a:prstGeom>
          <a:noFill/>
          <a:ln>
            <a:noFill/>
          </a:ln>
        </p:spPr>
        <p:txBody>
          <a:bodyPr spcFirstLastPara="1" wrap="square" lIns="91425" tIns="45700" rIns="91425" bIns="45700" anchor="t" anchorCtr="0">
            <a:normAutofit fontScale="90000"/>
          </a:bodyPr>
          <a:lstStyle/>
          <a:p>
            <a:pPr lvl="0">
              <a:buClr>
                <a:schemeClr val="dk1"/>
              </a:buClr>
              <a:buSzPts val="3200"/>
            </a:pPr>
            <a:r>
              <a:rPr lang="en-US" dirty="0" err="1">
                <a:solidFill>
                  <a:srgbClr val="586F7C"/>
                </a:solidFill>
                <a:latin typeface="Open Sans"/>
                <a:ea typeface="Open Sans"/>
                <a:cs typeface="Open Sans"/>
                <a:sym typeface="Open Sans"/>
              </a:rPr>
              <a:t>Highwire</a:t>
            </a:r>
            <a:r>
              <a:rPr lang="en-US" dirty="0">
                <a:solidFill>
                  <a:srgbClr val="586F7C"/>
                </a:solidFill>
                <a:latin typeface="Open Sans"/>
                <a:ea typeface="Open Sans"/>
                <a:cs typeface="Open Sans"/>
                <a:sym typeface="Open Sans"/>
              </a:rPr>
              <a:t> Journals - </a:t>
            </a:r>
            <a:r>
              <a:rPr lang="en-US" dirty="0" err="1">
                <a:solidFill>
                  <a:srgbClr val="586F7C"/>
                </a:solidFill>
                <a:latin typeface="Open Sans"/>
                <a:ea typeface="Open Sans"/>
                <a:cs typeface="Open Sans"/>
                <a:sym typeface="Open Sans"/>
              </a:rPr>
              <a:t>Accès</a:t>
            </a:r>
            <a:r>
              <a:rPr lang="en-US" dirty="0">
                <a:solidFill>
                  <a:srgbClr val="586F7C"/>
                </a:solidFill>
                <a:latin typeface="Open Sans"/>
                <a:ea typeface="Open Sans"/>
                <a:cs typeface="Open Sans"/>
                <a:sym typeface="Open Sans"/>
              </a:rPr>
              <a:t> </a:t>
            </a:r>
            <a:r>
              <a:rPr lang="en-US" dirty="0" err="1">
                <a:solidFill>
                  <a:srgbClr val="586F7C"/>
                </a:solidFill>
                <a:latin typeface="Open Sans"/>
                <a:ea typeface="Open Sans"/>
                <a:cs typeface="Open Sans"/>
                <a:sym typeface="Open Sans"/>
              </a:rPr>
              <a:t>gratuit</a:t>
            </a:r>
            <a:endParaRPr dirty="0">
              <a:solidFill>
                <a:srgbClr val="586F7C"/>
              </a:solidFill>
              <a:latin typeface="Open Sans"/>
              <a:ea typeface="Open Sans"/>
              <a:cs typeface="Open Sans"/>
              <a:sym typeface="Open Sans"/>
            </a:endParaRPr>
          </a:p>
        </p:txBody>
      </p:sp>
      <p:sp>
        <p:nvSpPr>
          <p:cNvPr id="445" name="Google Shape;445;p37"/>
          <p:cNvSpPr txBox="1">
            <a:spLocks noGrp="1"/>
          </p:cNvSpPr>
          <p:nvPr>
            <p:ph type="body" idx="1"/>
          </p:nvPr>
        </p:nvSpPr>
        <p:spPr>
          <a:xfrm>
            <a:off x="315221" y="1656181"/>
            <a:ext cx="9956607" cy="816429"/>
          </a:xfrm>
          <a:prstGeom prst="rect">
            <a:avLst/>
          </a:prstGeom>
          <a:noFill/>
          <a:ln>
            <a:noFill/>
          </a:ln>
        </p:spPr>
        <p:txBody>
          <a:bodyPr spcFirstLastPara="1" wrap="square" lIns="91425" tIns="45700" rIns="91425" bIns="45700" anchor="t" anchorCtr="0">
            <a:noAutofit/>
          </a:bodyPr>
          <a:lstStyle/>
          <a:p>
            <a:pPr marL="76200" lvl="0" indent="0">
              <a:lnSpc>
                <a:spcPct val="100000"/>
              </a:lnSpc>
              <a:buClr>
                <a:schemeClr val="dk1"/>
              </a:buClr>
              <a:buNone/>
            </a:pPr>
            <a:r>
              <a:rPr lang="en-US" sz="2200" dirty="0">
                <a:solidFill>
                  <a:schemeClr val="dk1"/>
                </a:solidFill>
                <a:latin typeface="Open Sans"/>
                <a:ea typeface="Open Sans"/>
                <a:cs typeface="Open Sans"/>
                <a:sym typeface="Open Sans"/>
              </a:rPr>
              <a:t>Disponible à </a:t>
            </a:r>
            <a:r>
              <a:rPr lang="en-US" sz="2200" dirty="0" err="1">
                <a:solidFill>
                  <a:schemeClr val="dk1"/>
                </a:solidFill>
                <a:latin typeface="Open Sans"/>
                <a:ea typeface="Open Sans"/>
                <a:cs typeface="Open Sans"/>
                <a:sym typeface="Open Sans"/>
              </a:rPr>
              <a:t>l'adresse</a:t>
            </a:r>
            <a:r>
              <a:rPr lang="en-US" sz="2200" dirty="0">
                <a:solidFill>
                  <a:schemeClr val="dk1"/>
                </a:solidFill>
                <a:latin typeface="Open Sans"/>
                <a:ea typeface="Open Sans"/>
                <a:cs typeface="Open Sans"/>
                <a:sym typeface="Open Sans"/>
              </a:rPr>
              <a:t>: </a:t>
            </a:r>
            <a:r>
              <a:rPr lang="en-US" sz="2200" u="sng" dirty="0">
                <a:solidFill>
                  <a:schemeClr val="hlink"/>
                </a:solidFill>
                <a:hlinkClick r:id="rId3"/>
              </a:rPr>
              <a:t>http://highwire.stanford.edu/lists/devecon.dtl</a:t>
            </a:r>
            <a:endParaRPr sz="2200" dirty="0"/>
          </a:p>
          <a:p>
            <a:pPr marL="76200" lvl="0" indent="0" algn="l" rtl="0">
              <a:lnSpc>
                <a:spcPct val="100000"/>
              </a:lnSpc>
              <a:spcBef>
                <a:spcPts val="1000"/>
              </a:spcBef>
              <a:spcAft>
                <a:spcPts val="0"/>
              </a:spcAft>
              <a:buClr>
                <a:schemeClr val="dk1"/>
              </a:buClr>
              <a:buSzPts val="2400"/>
              <a:buNone/>
            </a:pPr>
            <a:endParaRPr sz="2200" dirty="0">
              <a:solidFill>
                <a:schemeClr val="dk1"/>
              </a:solidFill>
              <a:latin typeface="Open Sans"/>
              <a:ea typeface="Open Sans"/>
              <a:cs typeface="Open Sans"/>
              <a:sym typeface="Open Sans"/>
            </a:endParaRPr>
          </a:p>
        </p:txBody>
      </p:sp>
      <p:pic>
        <p:nvPicPr>
          <p:cNvPr id="446" name="Google Shape;446;p37" descr="https://lh3.googleusercontent.com/4NXnqtnM54gih2jyCKpUKRvR2xoxvpO98v0KTGldJ3I9OBolt1BsAWBtIbEUihNsya6AGhgM2Gbov4yRRE31Izytn0PYfdAVnnoaXOkksIN07vpGM6xqqM4PbCJy9cHSJD0B3to"/>
          <p:cNvPicPr preferRelativeResize="0"/>
          <p:nvPr/>
        </p:nvPicPr>
        <p:blipFill rotWithShape="1">
          <a:blip r:embed="rId4">
            <a:alphaModFix/>
          </a:blip>
          <a:srcRect/>
          <a:stretch/>
        </p:blipFill>
        <p:spPr>
          <a:xfrm>
            <a:off x="179614" y="3177061"/>
            <a:ext cx="4825648" cy="2074182"/>
          </a:xfrm>
          <a:prstGeom prst="rect">
            <a:avLst/>
          </a:prstGeom>
          <a:noFill/>
          <a:ln>
            <a:noFill/>
          </a:ln>
        </p:spPr>
      </p:pic>
      <p:graphicFrame>
        <p:nvGraphicFramePr>
          <p:cNvPr id="3" name="Tableau 2">
            <a:extLst>
              <a:ext uri="{FF2B5EF4-FFF2-40B4-BE49-F238E27FC236}">
                <a16:creationId xmlns:a16="http://schemas.microsoft.com/office/drawing/2014/main" id="{45AD198C-BAFD-4DEB-A024-C21DD4D347B4}"/>
              </a:ext>
            </a:extLst>
          </p:cNvPr>
          <p:cNvGraphicFramePr>
            <a:graphicFrameLocks noGrp="1"/>
          </p:cNvGraphicFramePr>
          <p:nvPr>
            <p:extLst>
              <p:ext uri="{D42A27DB-BD31-4B8C-83A1-F6EECF244321}">
                <p14:modId xmlns:p14="http://schemas.microsoft.com/office/powerpoint/2010/main" val="1464014381"/>
              </p:ext>
            </p:extLst>
          </p:nvPr>
        </p:nvGraphicFramePr>
        <p:xfrm>
          <a:off x="5005262" y="2383277"/>
          <a:ext cx="6823572" cy="4321992"/>
        </p:xfrm>
        <a:graphic>
          <a:graphicData uri="http://schemas.openxmlformats.org/drawingml/2006/table">
            <a:tbl>
              <a:tblPr bandRow="1"/>
              <a:tblGrid>
                <a:gridCol w="1615963">
                  <a:extLst>
                    <a:ext uri="{9D8B030D-6E8A-4147-A177-3AD203B41FA5}">
                      <a16:colId xmlns:a16="http://schemas.microsoft.com/office/drawing/2014/main" val="2054379706"/>
                    </a:ext>
                  </a:extLst>
                </a:gridCol>
                <a:gridCol w="5207609">
                  <a:extLst>
                    <a:ext uri="{9D8B030D-6E8A-4147-A177-3AD203B41FA5}">
                      <a16:colId xmlns:a16="http://schemas.microsoft.com/office/drawing/2014/main" val="1163347904"/>
                    </a:ext>
                  </a:extLst>
                </a:gridCol>
              </a:tblGrid>
              <a:tr h="496110">
                <a:tc>
                  <a:txBody>
                    <a:bodyPr/>
                    <a:lstStyle/>
                    <a:p>
                      <a:pPr algn="just">
                        <a:lnSpc>
                          <a:spcPct val="107000"/>
                        </a:lnSpc>
                        <a:spcBef>
                          <a:spcPts val="600"/>
                        </a:spcBef>
                        <a:spcAft>
                          <a:spcPts val="600"/>
                        </a:spcAft>
                      </a:pPr>
                      <a:r>
                        <a:rPr lang="fr-FR" sz="1600" dirty="0">
                          <a:effectLst/>
                          <a:latin typeface="Century Gothic" panose="020B0502020202020204" pitchFamily="34" charset="0"/>
                          <a:ea typeface="Century Gothic" panose="020B0502020202020204" pitchFamily="34" charset="0"/>
                          <a:cs typeface="Century Gothic" panose="020B0502020202020204" pitchFamily="34" charset="0"/>
                        </a:rPr>
                        <a:t>Service Fournisseur </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Highwire Press</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242766575"/>
                  </a:ext>
                </a:extLst>
              </a:tr>
              <a:tr h="732266">
                <a:tc>
                  <a:txBody>
                    <a:bodyPr/>
                    <a:lstStyle/>
                    <a:p>
                      <a:pPr algn="just">
                        <a:lnSpc>
                          <a:spcPct val="107000"/>
                        </a:lnSpc>
                        <a:spcBef>
                          <a:spcPts val="600"/>
                        </a:spcBef>
                        <a:spcAft>
                          <a:spcPts val="6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Type de </a:t>
                      </a:r>
                    </a:p>
                    <a:p>
                      <a:pPr algn="just">
                        <a:lnSpc>
                          <a:spcPct val="107000"/>
                        </a:lnSpc>
                        <a:spcBef>
                          <a:spcPts val="600"/>
                        </a:spcBef>
                        <a:spcAft>
                          <a:spcPts val="6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Service</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Éditeur numérique de ~ 140 revues de société et de presse universitaire</a:t>
                      </a:r>
                    </a:p>
                  </a:txBody>
                  <a:tcPr marL="68580" marR="68580" marT="0" marB="0">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879560340"/>
                  </a:ext>
                </a:extLst>
              </a:tr>
              <a:tr h="1036131">
                <a:tc>
                  <a:txBody>
                    <a:bodyPr/>
                    <a:lstStyle/>
                    <a:p>
                      <a:pPr>
                        <a:lnSpc>
                          <a:spcPct val="107000"/>
                        </a:lnSpc>
                        <a:spcBef>
                          <a:spcPts val="600"/>
                        </a:spcBef>
                        <a:spcAft>
                          <a:spcPts val="6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Sources d’information</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Revues disponibles pour de nombreuses institutions Research4Life dans le cadre du programme "Free Access to Developing Economies" ; accès via l'adresse IP du pays.</a:t>
                      </a:r>
                    </a:p>
                  </a:txBody>
                  <a:tcPr marL="68580" marR="68580" marT="0" marB="0">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536429166"/>
                  </a:ext>
                </a:extLst>
              </a:tr>
              <a:tr h="772003">
                <a:tc>
                  <a:txBody>
                    <a:bodyPr/>
                    <a:lstStyle/>
                    <a:p>
                      <a:pPr>
                        <a:lnSpc>
                          <a:spcPct val="107000"/>
                        </a:lnSpc>
                        <a:spcBef>
                          <a:spcPts val="600"/>
                        </a:spcBef>
                        <a:spcAft>
                          <a:spcPts val="6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Types de Documents</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Articles de revues</a:t>
                      </a:r>
                    </a:p>
                  </a:txBody>
                  <a:tcPr marL="68580" marR="68580" marT="0" marB="0">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529848408"/>
                  </a:ext>
                </a:extLst>
              </a:tr>
              <a:tr h="507875">
                <a:tc>
                  <a:txBody>
                    <a:bodyPr/>
                    <a:lstStyle/>
                    <a:p>
                      <a:pPr algn="just">
                        <a:lnSpc>
                          <a:spcPct val="107000"/>
                        </a:lnSpc>
                        <a:spcBef>
                          <a:spcPts val="600"/>
                        </a:spcBef>
                        <a:spcAft>
                          <a:spcPts val="6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Couverture du sujet</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nSpc>
                          <a:spcPct val="107000"/>
                        </a:lnSpc>
                        <a:spcAft>
                          <a:spcPts val="8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La plupart des titres sont liés à la santé</a:t>
                      </a:r>
                    </a:p>
                  </a:txBody>
                  <a:tcPr marL="68580" marR="68580" marT="0" marB="0">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492349008"/>
                  </a:ext>
                </a:extLst>
              </a:tr>
              <a:tr h="772003">
                <a:tc>
                  <a:txBody>
                    <a:bodyPr/>
                    <a:lstStyle/>
                    <a:p>
                      <a:pPr algn="just">
                        <a:lnSpc>
                          <a:spcPct val="107000"/>
                        </a:lnSpc>
                        <a:spcBef>
                          <a:spcPts val="600"/>
                        </a:spcBef>
                        <a:spcAft>
                          <a:spcPts val="6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Données Quantitatives</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600" dirty="0">
                          <a:effectLst/>
                          <a:latin typeface="Century Gothic" panose="020B0502020202020204" pitchFamily="34" charset="0"/>
                          <a:ea typeface="Century Gothic" panose="020B0502020202020204" pitchFamily="34" charset="0"/>
                          <a:cs typeface="Century Gothic" panose="020B0502020202020204" pitchFamily="34" charset="0"/>
                        </a:rPr>
                        <a:t>~140 titres</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5051772"/>
                  </a:ext>
                </a:extLst>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42"/>
          <p:cNvSpPr txBox="1">
            <a:spLocks noGrp="1"/>
          </p:cNvSpPr>
          <p:nvPr>
            <p:ph type="title"/>
          </p:nvPr>
        </p:nvSpPr>
        <p:spPr>
          <a:xfrm>
            <a:off x="0" y="378812"/>
            <a:ext cx="7217229" cy="1080900"/>
          </a:xfrm>
          <a:prstGeom prst="rect">
            <a:avLst/>
          </a:prstGeom>
          <a:noFill/>
          <a:ln>
            <a:noFill/>
          </a:ln>
        </p:spPr>
        <p:txBody>
          <a:bodyPr spcFirstLastPara="1" wrap="square" lIns="91425" tIns="45700" rIns="91425" bIns="45700" anchor="t" anchorCtr="0">
            <a:normAutofit fontScale="90000"/>
          </a:bodyPr>
          <a:lstStyle/>
          <a:p>
            <a:pPr lvl="0">
              <a:buClr>
                <a:schemeClr val="dk1"/>
              </a:buClr>
              <a:buSzPts val="3200"/>
            </a:pPr>
            <a:r>
              <a:rPr lang="fr-FR" sz="3200" dirty="0">
                <a:solidFill>
                  <a:srgbClr val="586F7C"/>
                </a:solidFill>
                <a:latin typeface="Open Sans"/>
                <a:ea typeface="Open Sans"/>
                <a:cs typeface="Open Sans"/>
                <a:sym typeface="Open Sans"/>
              </a:rPr>
              <a:t>Ghana - Guides de recherche de UM Collaboration : Ressources d'information</a:t>
            </a:r>
            <a:endParaRPr sz="3200" dirty="0">
              <a:solidFill>
                <a:srgbClr val="586F7C"/>
              </a:solidFill>
              <a:latin typeface="Open Sans"/>
              <a:ea typeface="Open Sans"/>
              <a:cs typeface="Open Sans"/>
              <a:sym typeface="Open Sans"/>
            </a:endParaRPr>
          </a:p>
        </p:txBody>
      </p:sp>
      <p:sp>
        <p:nvSpPr>
          <p:cNvPr id="454" name="Google Shape;454;p42"/>
          <p:cNvSpPr txBox="1">
            <a:spLocks noGrp="1"/>
          </p:cNvSpPr>
          <p:nvPr>
            <p:ph type="body" idx="1"/>
          </p:nvPr>
        </p:nvSpPr>
        <p:spPr>
          <a:xfrm>
            <a:off x="179614" y="1553157"/>
            <a:ext cx="7886700" cy="816429"/>
          </a:xfrm>
          <a:prstGeom prst="rect">
            <a:avLst/>
          </a:prstGeom>
          <a:noFill/>
          <a:ln>
            <a:noFill/>
          </a:ln>
        </p:spPr>
        <p:txBody>
          <a:bodyPr spcFirstLastPara="1" wrap="square" lIns="91425" tIns="45700" rIns="91425" bIns="45700" anchor="t" anchorCtr="0">
            <a:noAutofit/>
          </a:bodyPr>
          <a:lstStyle/>
          <a:p>
            <a:pPr marL="76200" lvl="0" indent="0">
              <a:lnSpc>
                <a:spcPct val="100000"/>
              </a:lnSpc>
              <a:buClr>
                <a:schemeClr val="dk1"/>
              </a:buClr>
              <a:buNone/>
            </a:pPr>
            <a:r>
              <a:rPr lang="en-US" sz="2000" dirty="0">
                <a:solidFill>
                  <a:schemeClr val="dk1"/>
                </a:solidFill>
                <a:latin typeface="Open Sans"/>
                <a:ea typeface="Open Sans"/>
                <a:cs typeface="Open Sans"/>
                <a:sym typeface="Open Sans"/>
              </a:rPr>
              <a:t>Disponible à </a:t>
            </a:r>
            <a:r>
              <a:rPr lang="en-US" sz="2000" dirty="0" err="1">
                <a:solidFill>
                  <a:schemeClr val="dk1"/>
                </a:solidFill>
                <a:latin typeface="Open Sans"/>
                <a:ea typeface="Open Sans"/>
                <a:cs typeface="Open Sans"/>
                <a:sym typeface="Open Sans"/>
              </a:rPr>
              <a:t>l'adresse</a:t>
            </a:r>
            <a:r>
              <a:rPr lang="en-US" sz="2000" dirty="0">
                <a:solidFill>
                  <a:schemeClr val="dk1"/>
                </a:solidFill>
                <a:latin typeface="Open Sans"/>
                <a:ea typeface="Open Sans"/>
                <a:cs typeface="Open Sans"/>
                <a:sym typeface="Open Sans"/>
              </a:rPr>
              <a:t>: </a:t>
            </a:r>
            <a:r>
              <a:rPr lang="en-US" sz="2000" u="sng" dirty="0">
                <a:solidFill>
                  <a:schemeClr val="hlink"/>
                </a:solidFill>
                <a:hlinkClick r:id="rId3"/>
              </a:rPr>
              <a:t>https://guides.lib.umich.edu/ghana-health</a:t>
            </a:r>
            <a:endParaRPr sz="2000" dirty="0"/>
          </a:p>
          <a:p>
            <a:pPr marL="76200" lvl="0" indent="0" algn="l" rtl="0">
              <a:lnSpc>
                <a:spcPct val="100000"/>
              </a:lnSpc>
              <a:spcBef>
                <a:spcPts val="1000"/>
              </a:spcBef>
              <a:spcAft>
                <a:spcPts val="0"/>
              </a:spcAft>
              <a:buClr>
                <a:schemeClr val="dk1"/>
              </a:buClr>
              <a:buSzPts val="2400"/>
              <a:buNone/>
            </a:pPr>
            <a:endParaRPr sz="2200" dirty="0">
              <a:solidFill>
                <a:schemeClr val="dk1"/>
              </a:solidFill>
              <a:latin typeface="Open Sans"/>
              <a:ea typeface="Open Sans"/>
              <a:cs typeface="Open Sans"/>
              <a:sym typeface="Open Sans"/>
            </a:endParaRPr>
          </a:p>
        </p:txBody>
      </p:sp>
      <p:pic>
        <p:nvPicPr>
          <p:cNvPr id="455" name="Google Shape;455;p42" descr="https://lh3.googleusercontent.com/W1DjrEuQGWf6v6ONVVszJZihC_-b1gY6C6WmSRBbpzFPTEl2OAol59YDe57gCYxjG2TD_oNY6lZ9yP4SkTIIPTwNzoY6bcFNpuTx2biJtOB7rZya0Z2UCBPxAe6sTmCFYjVmkP0"/>
          <p:cNvPicPr preferRelativeResize="0"/>
          <p:nvPr/>
        </p:nvPicPr>
        <p:blipFill rotWithShape="1">
          <a:blip r:embed="rId4">
            <a:alphaModFix/>
          </a:blip>
          <a:srcRect/>
          <a:stretch/>
        </p:blipFill>
        <p:spPr>
          <a:xfrm>
            <a:off x="179614" y="2752928"/>
            <a:ext cx="4781492" cy="1639458"/>
          </a:xfrm>
          <a:prstGeom prst="rect">
            <a:avLst/>
          </a:prstGeom>
          <a:noFill/>
          <a:ln>
            <a:noFill/>
          </a:ln>
        </p:spPr>
      </p:pic>
      <p:graphicFrame>
        <p:nvGraphicFramePr>
          <p:cNvPr id="2" name="Tableau 1">
            <a:extLst>
              <a:ext uri="{FF2B5EF4-FFF2-40B4-BE49-F238E27FC236}">
                <a16:creationId xmlns:a16="http://schemas.microsoft.com/office/drawing/2014/main" id="{0BDC21CC-EB51-4403-8F1D-453A95499FF0}"/>
              </a:ext>
            </a:extLst>
          </p:cNvPr>
          <p:cNvGraphicFramePr>
            <a:graphicFrameLocks noGrp="1"/>
          </p:cNvGraphicFramePr>
          <p:nvPr>
            <p:extLst>
              <p:ext uri="{D42A27DB-BD31-4B8C-83A1-F6EECF244321}">
                <p14:modId xmlns:p14="http://schemas.microsoft.com/office/powerpoint/2010/main" val="4084822255"/>
              </p:ext>
            </p:extLst>
          </p:nvPr>
        </p:nvGraphicFramePr>
        <p:xfrm>
          <a:off x="5077838" y="2110902"/>
          <a:ext cx="6934548" cy="4747098"/>
        </p:xfrm>
        <a:graphic>
          <a:graphicData uri="http://schemas.openxmlformats.org/drawingml/2006/table">
            <a:tbl>
              <a:tblPr bandRow="1"/>
              <a:tblGrid>
                <a:gridCol w="1693755">
                  <a:extLst>
                    <a:ext uri="{9D8B030D-6E8A-4147-A177-3AD203B41FA5}">
                      <a16:colId xmlns:a16="http://schemas.microsoft.com/office/drawing/2014/main" val="1907465078"/>
                    </a:ext>
                  </a:extLst>
                </a:gridCol>
                <a:gridCol w="5240793">
                  <a:extLst>
                    <a:ext uri="{9D8B030D-6E8A-4147-A177-3AD203B41FA5}">
                      <a16:colId xmlns:a16="http://schemas.microsoft.com/office/drawing/2014/main" val="808333409"/>
                    </a:ext>
                  </a:extLst>
                </a:gridCol>
              </a:tblGrid>
              <a:tr h="514010">
                <a:tc>
                  <a:txBody>
                    <a:bodyPr/>
                    <a:lstStyle/>
                    <a:p>
                      <a:pPr algn="just">
                        <a:lnSpc>
                          <a:spcPct val="107000"/>
                        </a:lnSpc>
                        <a:spcBef>
                          <a:spcPts val="600"/>
                        </a:spcBef>
                        <a:spcAft>
                          <a:spcPts val="600"/>
                        </a:spcAft>
                      </a:pPr>
                      <a:r>
                        <a:rPr lang="fr-FR" sz="1400" dirty="0">
                          <a:effectLst/>
                          <a:latin typeface="Century Gothic" panose="020B0502020202020204" pitchFamily="34" charset="0"/>
                          <a:ea typeface="Century Gothic" panose="020B0502020202020204" pitchFamily="34" charset="0"/>
                          <a:cs typeface="Century Gothic" panose="020B0502020202020204" pitchFamily="34" charset="0"/>
                        </a:rPr>
                        <a:t>Service Fournisseur</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University of Michigan Library</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659117280"/>
                  </a:ext>
                </a:extLst>
              </a:tr>
              <a:tr h="625459">
                <a:tc>
                  <a:txBody>
                    <a:bodyPr/>
                    <a:lstStyle/>
                    <a:p>
                      <a:pPr algn="just">
                        <a:lnSpc>
                          <a:spcPct val="107000"/>
                        </a:lnSpc>
                        <a:spcBef>
                          <a:spcPts val="600"/>
                        </a:spcBef>
                        <a:spcAft>
                          <a:spcPts val="600"/>
                        </a:spcAft>
                      </a:pPr>
                      <a:r>
                        <a:rPr lang="fr-FR" sz="1400" dirty="0">
                          <a:effectLst/>
                          <a:latin typeface="Century Gothic" panose="020B0502020202020204" pitchFamily="34" charset="0"/>
                          <a:ea typeface="Century Gothic" panose="020B0502020202020204" pitchFamily="34" charset="0"/>
                          <a:cs typeface="Century Gothic" panose="020B0502020202020204" pitchFamily="34" charset="0"/>
                        </a:rPr>
                        <a:t>Type de </a:t>
                      </a:r>
                    </a:p>
                    <a:p>
                      <a:pPr algn="just">
                        <a:lnSpc>
                          <a:spcPct val="107000"/>
                        </a:lnSpc>
                        <a:spcBef>
                          <a:spcPts val="600"/>
                        </a:spcBef>
                        <a:spcAft>
                          <a:spcPts val="600"/>
                        </a:spcAft>
                      </a:pPr>
                      <a:r>
                        <a:rPr lang="fr-FR" sz="1400" dirty="0">
                          <a:effectLst/>
                          <a:latin typeface="Century Gothic" panose="020B0502020202020204" pitchFamily="34" charset="0"/>
                          <a:ea typeface="Century Gothic" panose="020B0502020202020204" pitchFamily="34" charset="0"/>
                          <a:cs typeface="Century Gothic" panose="020B0502020202020204" pitchFamily="34" charset="0"/>
                        </a:rPr>
                        <a:t>service</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Guide de Recherche (Portail); description des ressources et des liens </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944287040"/>
                  </a:ext>
                </a:extLst>
              </a:tr>
              <a:tr h="514010">
                <a:tc>
                  <a:txBody>
                    <a:bodyPr/>
                    <a:lstStyle/>
                    <a:p>
                      <a:pPr>
                        <a:lnSpc>
                          <a:spcPct val="107000"/>
                        </a:lnSpc>
                        <a:spcBef>
                          <a:spcPts val="600"/>
                        </a:spcBef>
                        <a:spcAft>
                          <a:spcPts val="600"/>
                        </a:spcAft>
                      </a:pPr>
                      <a:r>
                        <a:rPr lang="fr-FR" sz="1400" dirty="0">
                          <a:effectLst/>
                          <a:latin typeface="Century Gothic" panose="020B0502020202020204" pitchFamily="34" charset="0"/>
                          <a:ea typeface="Century Gothic" panose="020B0502020202020204" pitchFamily="34" charset="0"/>
                          <a:cs typeface="Century Gothic" panose="020B0502020202020204" pitchFamily="34" charset="0"/>
                        </a:rPr>
                        <a:t>Sources d’information</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Littérature grise et gratuite</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229027501"/>
                  </a:ext>
                </a:extLst>
              </a:tr>
              <a:tr h="1842763">
                <a:tc>
                  <a:txBody>
                    <a:bodyPr/>
                    <a:lstStyle/>
                    <a:p>
                      <a:pPr>
                        <a:lnSpc>
                          <a:spcPct val="107000"/>
                        </a:lnSpc>
                        <a:spcBef>
                          <a:spcPts val="600"/>
                        </a:spcBef>
                        <a:spcAft>
                          <a:spcPts val="6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Types de documents</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Littérature biomédicale/sciences sur la santé, bases de données de recherche et bases de données cliniques, sélection de revues en libre accès, livres gratuits en ligne sur les sciences de la santé, sources de données sur la santé/épidémiologie, guides et ressources sur la médecine fondée sur les preuves (EBM) et sélection de ressources mobiles gratuites liées à la santé</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072800754"/>
                  </a:ext>
                </a:extLst>
              </a:tr>
              <a:tr h="222836">
                <a:tc>
                  <a:txBody>
                    <a:bodyPr/>
                    <a:lstStyle/>
                    <a:p>
                      <a:pPr algn="just">
                        <a:lnSpc>
                          <a:spcPct val="107000"/>
                        </a:lnSpc>
                        <a:spcBef>
                          <a:spcPts val="600"/>
                        </a:spcBef>
                        <a:spcAft>
                          <a:spcPts val="600"/>
                        </a:spcAft>
                      </a:pPr>
                      <a:r>
                        <a:rPr lang="fr-FR" sz="1400" dirty="0">
                          <a:effectLst/>
                          <a:latin typeface="Century Gothic" panose="020B0502020202020204" pitchFamily="34" charset="0"/>
                          <a:ea typeface="Century Gothic" panose="020B0502020202020204" pitchFamily="34" charset="0"/>
                          <a:cs typeface="Century Gothic" panose="020B0502020202020204" pitchFamily="34" charset="0"/>
                        </a:rPr>
                        <a:t>Texte intégral</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400" dirty="0">
                          <a:effectLst/>
                          <a:latin typeface="Century Gothic" panose="020B0502020202020204" pitchFamily="34" charset="0"/>
                          <a:ea typeface="Century Gothic" panose="020B0502020202020204" pitchFamily="34" charset="0"/>
                          <a:cs typeface="Century Gothic" panose="020B0502020202020204" pitchFamily="34" charset="0"/>
                        </a:rPr>
                        <a:t>Oui</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60311921"/>
                  </a:ext>
                </a:extLst>
              </a:tr>
              <a:tr h="514010">
                <a:tc>
                  <a:txBody>
                    <a:bodyPr/>
                    <a:lstStyle/>
                    <a:p>
                      <a:pPr algn="just">
                        <a:lnSpc>
                          <a:spcPct val="107000"/>
                        </a:lnSpc>
                        <a:spcBef>
                          <a:spcPts val="600"/>
                        </a:spcBef>
                        <a:spcAft>
                          <a:spcPts val="6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Couverture du sujet</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Ressources biomédicales / sciences de la santé - voir ci-dessus</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146671807"/>
                  </a:ext>
                </a:extLst>
              </a:tr>
              <a:tr h="514010">
                <a:tc>
                  <a:txBody>
                    <a:bodyPr/>
                    <a:lstStyle/>
                    <a:p>
                      <a:pPr algn="just">
                        <a:lnSpc>
                          <a:spcPct val="107000"/>
                        </a:lnSpc>
                        <a:spcBef>
                          <a:spcPts val="600"/>
                        </a:spcBef>
                        <a:spcAft>
                          <a:spcPts val="600"/>
                        </a:spcAft>
                      </a:pPr>
                      <a:r>
                        <a:rPr lang="fr-FR" sz="1400">
                          <a:effectLst/>
                          <a:latin typeface="Century Gothic" panose="020B0502020202020204" pitchFamily="34" charset="0"/>
                          <a:ea typeface="Century Gothic" panose="020B0502020202020204" pitchFamily="34" charset="0"/>
                          <a:cs typeface="Century Gothic" panose="020B0502020202020204" pitchFamily="34" charset="0"/>
                        </a:rPr>
                        <a:t>Données Quantitatives </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400" dirty="0">
                          <a:effectLst/>
                          <a:latin typeface="Century Gothic" panose="020B0502020202020204" pitchFamily="34" charset="0"/>
                          <a:ea typeface="Century Gothic" panose="020B0502020202020204" pitchFamily="34" charset="0"/>
                          <a:cs typeface="Century Gothic" panose="020B0502020202020204" pitchFamily="34" charset="0"/>
                        </a:rPr>
                        <a:t>n/a</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7083745"/>
                  </a:ext>
                </a:extLst>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43"/>
          <p:cNvSpPr txBox="1">
            <a:spLocks noGrp="1"/>
          </p:cNvSpPr>
          <p:nvPr>
            <p:ph type="title"/>
          </p:nvPr>
        </p:nvSpPr>
        <p:spPr>
          <a:xfrm>
            <a:off x="0" y="378812"/>
            <a:ext cx="8073957" cy="1080900"/>
          </a:xfrm>
          <a:prstGeom prst="rect">
            <a:avLst/>
          </a:prstGeom>
          <a:noFill/>
          <a:ln>
            <a:noFill/>
          </a:ln>
        </p:spPr>
        <p:txBody>
          <a:bodyPr spcFirstLastPara="1" wrap="square" lIns="91425" tIns="45700" rIns="91425" bIns="45700" anchor="t" anchorCtr="0">
            <a:normAutofit/>
          </a:bodyPr>
          <a:lstStyle/>
          <a:p>
            <a:pPr lvl="0">
              <a:buClr>
                <a:schemeClr val="dk1"/>
              </a:buClr>
              <a:buSzPts val="3200"/>
            </a:pPr>
            <a:r>
              <a:rPr lang="fr-FR" sz="3200" dirty="0">
                <a:solidFill>
                  <a:srgbClr val="586F7C"/>
                </a:solidFill>
                <a:latin typeface="Open Sans"/>
                <a:ea typeface="Open Sans"/>
                <a:cs typeface="Open Sans"/>
                <a:sym typeface="Open Sans"/>
              </a:rPr>
              <a:t>Guides de recherche des bibliothèques de l'USC</a:t>
            </a:r>
            <a:endParaRPr sz="3200" dirty="0">
              <a:solidFill>
                <a:srgbClr val="586F7C"/>
              </a:solidFill>
              <a:latin typeface="Open Sans"/>
              <a:ea typeface="Open Sans"/>
              <a:cs typeface="Open Sans"/>
              <a:sym typeface="Open Sans"/>
            </a:endParaRPr>
          </a:p>
        </p:txBody>
      </p:sp>
      <p:sp>
        <p:nvSpPr>
          <p:cNvPr id="463" name="Google Shape;463;p43"/>
          <p:cNvSpPr txBox="1">
            <a:spLocks noGrp="1"/>
          </p:cNvSpPr>
          <p:nvPr>
            <p:ph type="body" idx="1"/>
          </p:nvPr>
        </p:nvSpPr>
        <p:spPr>
          <a:xfrm>
            <a:off x="179613" y="1796143"/>
            <a:ext cx="11143383" cy="816429"/>
          </a:xfrm>
          <a:prstGeom prst="rect">
            <a:avLst/>
          </a:prstGeom>
          <a:noFill/>
          <a:ln>
            <a:noFill/>
          </a:ln>
        </p:spPr>
        <p:txBody>
          <a:bodyPr spcFirstLastPara="1" wrap="square" lIns="91425" tIns="45700" rIns="91425" bIns="45700" anchor="t" anchorCtr="0">
            <a:noAutofit/>
          </a:bodyPr>
          <a:lstStyle/>
          <a:p>
            <a:pPr marL="76200" lvl="0" indent="0">
              <a:lnSpc>
                <a:spcPct val="100000"/>
              </a:lnSpc>
              <a:buClr>
                <a:schemeClr val="dk1"/>
              </a:buClr>
              <a:buNone/>
            </a:pPr>
            <a:r>
              <a:rPr lang="en-US" dirty="0">
                <a:solidFill>
                  <a:schemeClr val="dk1"/>
                </a:solidFill>
                <a:latin typeface="Open Sans"/>
                <a:ea typeface="Open Sans"/>
                <a:cs typeface="Open Sans"/>
                <a:sym typeface="Open Sans"/>
              </a:rPr>
              <a:t>Disponible à </a:t>
            </a:r>
            <a:r>
              <a:rPr lang="en-US" dirty="0" err="1">
                <a:solidFill>
                  <a:schemeClr val="dk1"/>
                </a:solidFill>
                <a:latin typeface="Open Sans"/>
                <a:ea typeface="Open Sans"/>
                <a:cs typeface="Open Sans"/>
                <a:sym typeface="Open Sans"/>
              </a:rPr>
              <a:t>l'adresse</a:t>
            </a:r>
            <a:r>
              <a:rPr lang="en-US" dirty="0">
                <a:solidFill>
                  <a:schemeClr val="dk1"/>
                </a:solidFill>
                <a:latin typeface="Open Sans"/>
                <a:ea typeface="Open Sans"/>
                <a:cs typeface="Open Sans"/>
                <a:sym typeface="Open Sans"/>
              </a:rPr>
              <a:t> : </a:t>
            </a:r>
            <a:r>
              <a:rPr lang="en-US" sz="2200" u="sng" dirty="0">
                <a:solidFill>
                  <a:schemeClr val="accent5"/>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https://libguides.usc.edu/healthsciences/grey_literature</a:t>
            </a:r>
            <a:endParaRPr sz="2200" dirty="0">
              <a:solidFill>
                <a:schemeClr val="accent5"/>
              </a:solidFill>
              <a:latin typeface="Open Sans"/>
              <a:ea typeface="Open Sans"/>
              <a:cs typeface="Open Sans"/>
              <a:sym typeface="Open Sans"/>
            </a:endParaRPr>
          </a:p>
          <a:p>
            <a:pPr marL="76200" lvl="0" indent="0" algn="l" rtl="0">
              <a:lnSpc>
                <a:spcPct val="100000"/>
              </a:lnSpc>
              <a:spcBef>
                <a:spcPts val="1000"/>
              </a:spcBef>
              <a:spcAft>
                <a:spcPts val="0"/>
              </a:spcAft>
              <a:buClr>
                <a:schemeClr val="dk1"/>
              </a:buClr>
              <a:buSzPts val="2400"/>
              <a:buNone/>
            </a:pPr>
            <a:endParaRPr sz="2200" dirty="0">
              <a:solidFill>
                <a:schemeClr val="dk1"/>
              </a:solidFill>
              <a:latin typeface="Open Sans"/>
              <a:ea typeface="Open Sans"/>
              <a:cs typeface="Open Sans"/>
              <a:sym typeface="Open Sans"/>
            </a:endParaRPr>
          </a:p>
        </p:txBody>
      </p:sp>
      <p:pic>
        <p:nvPicPr>
          <p:cNvPr id="464" name="Google Shape;464;p43" descr="https://lh6.googleusercontent.com/DYcD7jL-OKFmnwBNUy1LgBWA63aQyax8FTnwjVfjli-9xKBF80YVvwhwMwtNbeJGuzfkkaLVgk0jDxPTHE4adOyKiWfz1nZ3o1cdlpNeHGmTT_BxpTd3jAD40Qy5iWyQXcJ-U9g"/>
          <p:cNvPicPr preferRelativeResize="0"/>
          <p:nvPr/>
        </p:nvPicPr>
        <p:blipFill rotWithShape="1">
          <a:blip r:embed="rId4">
            <a:alphaModFix/>
          </a:blip>
          <a:srcRect/>
          <a:stretch/>
        </p:blipFill>
        <p:spPr>
          <a:xfrm>
            <a:off x="1" y="2481944"/>
            <a:ext cx="4572000" cy="1632857"/>
          </a:xfrm>
          <a:prstGeom prst="rect">
            <a:avLst/>
          </a:prstGeom>
          <a:noFill/>
          <a:ln>
            <a:noFill/>
          </a:ln>
        </p:spPr>
      </p:pic>
      <p:graphicFrame>
        <p:nvGraphicFramePr>
          <p:cNvPr id="2" name="Tableau 1">
            <a:extLst>
              <a:ext uri="{FF2B5EF4-FFF2-40B4-BE49-F238E27FC236}">
                <a16:creationId xmlns:a16="http://schemas.microsoft.com/office/drawing/2014/main" id="{D515C0C3-7A1A-4845-8903-6BA27B8BA7A1}"/>
              </a:ext>
            </a:extLst>
          </p:cNvPr>
          <p:cNvGraphicFramePr>
            <a:graphicFrameLocks noGrp="1"/>
          </p:cNvGraphicFramePr>
          <p:nvPr>
            <p:extLst>
              <p:ext uri="{D42A27DB-BD31-4B8C-83A1-F6EECF244321}">
                <p14:modId xmlns:p14="http://schemas.microsoft.com/office/powerpoint/2010/main" val="492160257"/>
              </p:ext>
            </p:extLst>
          </p:nvPr>
        </p:nvGraphicFramePr>
        <p:xfrm>
          <a:off x="4751613" y="2713703"/>
          <a:ext cx="7214245" cy="4161021"/>
        </p:xfrm>
        <a:graphic>
          <a:graphicData uri="http://schemas.openxmlformats.org/drawingml/2006/table">
            <a:tbl>
              <a:tblPr bandRow="1"/>
              <a:tblGrid>
                <a:gridCol w="1744183">
                  <a:extLst>
                    <a:ext uri="{9D8B030D-6E8A-4147-A177-3AD203B41FA5}">
                      <a16:colId xmlns:a16="http://schemas.microsoft.com/office/drawing/2014/main" val="2637603301"/>
                    </a:ext>
                  </a:extLst>
                </a:gridCol>
                <a:gridCol w="5470062">
                  <a:extLst>
                    <a:ext uri="{9D8B030D-6E8A-4147-A177-3AD203B41FA5}">
                      <a16:colId xmlns:a16="http://schemas.microsoft.com/office/drawing/2014/main" val="2990953919"/>
                    </a:ext>
                  </a:extLst>
                </a:gridCol>
              </a:tblGrid>
              <a:tr h="385753">
                <a:tc>
                  <a:txBody>
                    <a:bodyPr/>
                    <a:lstStyle/>
                    <a:p>
                      <a:pPr algn="just">
                        <a:lnSpc>
                          <a:spcPct val="107000"/>
                        </a:lnSpc>
                        <a:spcBef>
                          <a:spcPts val="600"/>
                        </a:spcBef>
                        <a:spcAft>
                          <a:spcPts val="600"/>
                        </a:spcAft>
                      </a:pPr>
                      <a:r>
                        <a:rPr lang="fr-FR" sz="1400" i="0" dirty="0">
                          <a:effectLst/>
                          <a:latin typeface="Century Gothic" panose="020B0502020202020204" pitchFamily="34" charset="0"/>
                          <a:ea typeface="Open Sans" panose="020B0606030504020204" pitchFamily="34" charset="0"/>
                          <a:cs typeface="Open Sans" panose="020B0606030504020204" pitchFamily="34" charset="0"/>
                        </a:rPr>
                        <a:t>Service Fournisseur</a:t>
                      </a:r>
                    </a:p>
                  </a:txBody>
                  <a:tcPr marL="66947" marR="66947"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400" i="1">
                          <a:effectLst/>
                          <a:latin typeface="Century Gothic" panose="020B0502020202020204" pitchFamily="34" charset="0"/>
                          <a:ea typeface="Open Sans" panose="020B0606030504020204" pitchFamily="34" charset="0"/>
                          <a:cs typeface="Open Sans" panose="020B0606030504020204" pitchFamily="34" charset="0"/>
                        </a:rPr>
                        <a:t>University of Southern California, Norris Medical Library</a:t>
                      </a:r>
                      <a:endParaRPr lang="fr-FR" sz="1400">
                        <a:effectLst/>
                        <a:latin typeface="Century Gothic" panose="020B0502020202020204" pitchFamily="34" charset="0"/>
                        <a:ea typeface="Open Sans" panose="020B0606030504020204" pitchFamily="34" charset="0"/>
                        <a:cs typeface="Open Sans" panose="020B0606030504020204" pitchFamily="34" charset="0"/>
                      </a:endParaRPr>
                    </a:p>
                  </a:txBody>
                  <a:tcPr marL="66947" marR="66947"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079225801"/>
                  </a:ext>
                </a:extLst>
              </a:tr>
              <a:tr h="390933">
                <a:tc>
                  <a:txBody>
                    <a:bodyPr/>
                    <a:lstStyle/>
                    <a:p>
                      <a:pPr algn="just">
                        <a:lnSpc>
                          <a:spcPct val="107000"/>
                        </a:lnSpc>
                        <a:spcBef>
                          <a:spcPts val="600"/>
                        </a:spcBef>
                        <a:spcAft>
                          <a:spcPts val="600"/>
                        </a:spcAft>
                      </a:pPr>
                      <a:r>
                        <a:rPr lang="fr-FR" sz="1400" i="0" dirty="0">
                          <a:effectLst/>
                          <a:latin typeface="Century Gothic" panose="020B0502020202020204" pitchFamily="34" charset="0"/>
                          <a:ea typeface="Open Sans" panose="020B0606030504020204" pitchFamily="34" charset="0"/>
                          <a:cs typeface="Open Sans" panose="020B0606030504020204" pitchFamily="34" charset="0"/>
                        </a:rPr>
                        <a:t>Type de Service</a:t>
                      </a:r>
                    </a:p>
                  </a:txBody>
                  <a:tcPr marL="66947" marR="66947"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400" i="1">
                          <a:effectLst/>
                          <a:latin typeface="Century Gothic" panose="020B0502020202020204" pitchFamily="34" charset="0"/>
                          <a:ea typeface="Open Sans" panose="020B0606030504020204" pitchFamily="34" charset="0"/>
                          <a:cs typeface="Open Sans" panose="020B0606030504020204" pitchFamily="34" charset="0"/>
                        </a:rPr>
                        <a:t>Guide de Ressources (portail); description des ressources et des liens</a:t>
                      </a:r>
                      <a:endParaRPr lang="fr-FR" sz="1400">
                        <a:effectLst/>
                        <a:latin typeface="Century Gothic" panose="020B0502020202020204" pitchFamily="34" charset="0"/>
                        <a:ea typeface="Open Sans" panose="020B0606030504020204" pitchFamily="34" charset="0"/>
                        <a:cs typeface="Open Sans" panose="020B0606030504020204" pitchFamily="34" charset="0"/>
                      </a:endParaRPr>
                    </a:p>
                  </a:txBody>
                  <a:tcPr marL="66947" marR="66947"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082042128"/>
                  </a:ext>
                </a:extLst>
              </a:tr>
              <a:tr h="390933">
                <a:tc>
                  <a:txBody>
                    <a:bodyPr/>
                    <a:lstStyle/>
                    <a:p>
                      <a:pPr>
                        <a:lnSpc>
                          <a:spcPct val="107000"/>
                        </a:lnSpc>
                        <a:spcBef>
                          <a:spcPts val="600"/>
                        </a:spcBef>
                        <a:spcAft>
                          <a:spcPts val="600"/>
                        </a:spcAft>
                      </a:pPr>
                      <a:r>
                        <a:rPr lang="fr-FR" sz="1400" i="0">
                          <a:effectLst/>
                          <a:latin typeface="Century Gothic" panose="020B0502020202020204" pitchFamily="34" charset="0"/>
                          <a:ea typeface="Open Sans" panose="020B0606030504020204" pitchFamily="34" charset="0"/>
                          <a:cs typeface="Open Sans" panose="020B0606030504020204" pitchFamily="34" charset="0"/>
                        </a:rPr>
                        <a:t>Sources d’information</a:t>
                      </a:r>
                    </a:p>
                  </a:txBody>
                  <a:tcPr marL="66947" marR="66947"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400" i="1">
                          <a:effectLst/>
                          <a:latin typeface="Century Gothic" panose="020B0502020202020204" pitchFamily="34" charset="0"/>
                          <a:ea typeface="Open Sans" panose="020B0606030504020204" pitchFamily="34" charset="0"/>
                          <a:cs typeface="Open Sans" panose="020B0606030504020204" pitchFamily="34" charset="0"/>
                        </a:rPr>
                        <a:t>Littérature grise </a:t>
                      </a:r>
                      <a:endParaRPr lang="fr-FR" sz="1400">
                        <a:effectLst/>
                        <a:latin typeface="Century Gothic" panose="020B0502020202020204" pitchFamily="34" charset="0"/>
                        <a:ea typeface="Open Sans" panose="020B0606030504020204" pitchFamily="34" charset="0"/>
                        <a:cs typeface="Open Sans" panose="020B0606030504020204" pitchFamily="34" charset="0"/>
                      </a:endParaRPr>
                    </a:p>
                  </a:txBody>
                  <a:tcPr marL="66947" marR="66947"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770825952"/>
                  </a:ext>
                </a:extLst>
              </a:tr>
              <a:tr h="1790056">
                <a:tc>
                  <a:txBody>
                    <a:bodyPr/>
                    <a:lstStyle/>
                    <a:p>
                      <a:pPr>
                        <a:lnSpc>
                          <a:spcPct val="107000"/>
                        </a:lnSpc>
                        <a:spcBef>
                          <a:spcPts val="600"/>
                        </a:spcBef>
                        <a:spcAft>
                          <a:spcPts val="600"/>
                        </a:spcAft>
                      </a:pPr>
                      <a:r>
                        <a:rPr lang="fr-FR" sz="1400" i="0" dirty="0">
                          <a:effectLst/>
                          <a:latin typeface="Century Gothic" panose="020B0502020202020204" pitchFamily="34" charset="0"/>
                          <a:ea typeface="Open Sans" panose="020B0606030504020204" pitchFamily="34" charset="0"/>
                          <a:cs typeface="Open Sans" panose="020B0606030504020204" pitchFamily="34" charset="0"/>
                        </a:rPr>
                        <a:t>Types de documents</a:t>
                      </a:r>
                    </a:p>
                  </a:txBody>
                  <a:tcPr marL="66947" marR="66947"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400" dirty="0">
                          <a:effectLst/>
                          <a:latin typeface="Century Gothic" panose="020B0502020202020204" pitchFamily="34" charset="0"/>
                          <a:ea typeface="Open Sans" panose="020B0606030504020204" pitchFamily="34" charset="0"/>
                          <a:cs typeface="Open Sans" panose="020B0606030504020204" pitchFamily="34" charset="0"/>
                        </a:rPr>
                        <a:t>Bases de données, moteurs de recherche, sites web pour les types de littérature grise les plus couramment recherchés dans le domaine des sciences de la santé, rapports, notes d'information, évaluations de programmes, livres blancs, essais cliniques, informations réglementaires sur les médicaments et les dispositifs médicaux, thèses et mémoires, ainsi que documents de conférences, de subventions et de statistiques</a:t>
                      </a:r>
                      <a:r>
                        <a:rPr lang="fr-FR" sz="1400" i="1" dirty="0">
                          <a:effectLst/>
                          <a:latin typeface="Century Gothic" panose="020B0502020202020204" pitchFamily="34" charset="0"/>
                          <a:ea typeface="Open Sans" panose="020B0606030504020204" pitchFamily="34" charset="0"/>
                          <a:cs typeface="Open Sans" panose="020B0606030504020204" pitchFamily="34" charset="0"/>
                        </a:rPr>
                        <a:t>.</a:t>
                      </a:r>
                      <a:endParaRPr lang="fr-FR" sz="1400" dirty="0">
                        <a:effectLst/>
                        <a:latin typeface="Century Gothic" panose="020B0502020202020204" pitchFamily="34" charset="0"/>
                        <a:ea typeface="Open Sans" panose="020B0606030504020204" pitchFamily="34" charset="0"/>
                        <a:cs typeface="Open Sans" panose="020B0606030504020204" pitchFamily="34" charset="0"/>
                      </a:endParaRPr>
                    </a:p>
                  </a:txBody>
                  <a:tcPr marL="66947" marR="66947"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25350326"/>
                  </a:ext>
                </a:extLst>
              </a:tr>
              <a:tr h="187634">
                <a:tc>
                  <a:txBody>
                    <a:bodyPr/>
                    <a:lstStyle/>
                    <a:p>
                      <a:pPr algn="just">
                        <a:lnSpc>
                          <a:spcPct val="107000"/>
                        </a:lnSpc>
                        <a:spcBef>
                          <a:spcPts val="600"/>
                        </a:spcBef>
                        <a:spcAft>
                          <a:spcPts val="600"/>
                        </a:spcAft>
                      </a:pPr>
                      <a:r>
                        <a:rPr lang="fr-FR" sz="1400" i="0" dirty="0">
                          <a:effectLst/>
                          <a:latin typeface="Century Gothic" panose="020B0502020202020204" pitchFamily="34" charset="0"/>
                          <a:ea typeface="Open Sans" panose="020B0606030504020204" pitchFamily="34" charset="0"/>
                          <a:cs typeface="Open Sans" panose="020B0606030504020204" pitchFamily="34" charset="0"/>
                        </a:rPr>
                        <a:t>Texte Intégral</a:t>
                      </a:r>
                    </a:p>
                  </a:txBody>
                  <a:tcPr marL="66947" marR="66947"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400" i="1">
                          <a:effectLst/>
                          <a:latin typeface="Century Gothic" panose="020B0502020202020204" pitchFamily="34" charset="0"/>
                          <a:ea typeface="Open Sans" panose="020B0606030504020204" pitchFamily="34" charset="0"/>
                          <a:cs typeface="Open Sans" panose="020B0606030504020204" pitchFamily="34" charset="0"/>
                        </a:rPr>
                        <a:t>Oui</a:t>
                      </a:r>
                      <a:endParaRPr lang="fr-FR" sz="1400">
                        <a:effectLst/>
                        <a:latin typeface="Century Gothic" panose="020B0502020202020204" pitchFamily="34" charset="0"/>
                        <a:ea typeface="Open Sans" panose="020B0606030504020204" pitchFamily="34" charset="0"/>
                        <a:cs typeface="Open Sans" panose="020B0606030504020204" pitchFamily="34" charset="0"/>
                      </a:endParaRPr>
                    </a:p>
                  </a:txBody>
                  <a:tcPr marL="66947" marR="66947"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609411779"/>
                  </a:ext>
                </a:extLst>
              </a:tr>
              <a:tr h="390933">
                <a:tc>
                  <a:txBody>
                    <a:bodyPr/>
                    <a:lstStyle/>
                    <a:p>
                      <a:pPr algn="just">
                        <a:lnSpc>
                          <a:spcPct val="107000"/>
                        </a:lnSpc>
                        <a:spcBef>
                          <a:spcPts val="600"/>
                        </a:spcBef>
                        <a:spcAft>
                          <a:spcPts val="600"/>
                        </a:spcAft>
                      </a:pPr>
                      <a:r>
                        <a:rPr lang="fr-FR" sz="1400" i="0">
                          <a:effectLst/>
                          <a:latin typeface="Century Gothic" panose="020B0502020202020204" pitchFamily="34" charset="0"/>
                          <a:ea typeface="Open Sans" panose="020B0606030504020204" pitchFamily="34" charset="0"/>
                          <a:cs typeface="Open Sans" panose="020B0606030504020204" pitchFamily="34" charset="0"/>
                        </a:rPr>
                        <a:t>Couverture du sujet</a:t>
                      </a:r>
                    </a:p>
                  </a:txBody>
                  <a:tcPr marL="66947" marR="66947"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400" i="1">
                          <a:effectLst/>
                          <a:latin typeface="Century Gothic" panose="020B0502020202020204" pitchFamily="34" charset="0"/>
                          <a:ea typeface="Open Sans" panose="020B0606030504020204" pitchFamily="34" charset="0"/>
                          <a:cs typeface="Open Sans" panose="020B0606030504020204" pitchFamily="34" charset="0"/>
                        </a:rPr>
                        <a:t>Ressources en sciences de la santé - voir ci-dessus</a:t>
                      </a:r>
                      <a:endParaRPr lang="fr-FR" sz="1400">
                        <a:effectLst/>
                        <a:latin typeface="Century Gothic" panose="020B0502020202020204" pitchFamily="34" charset="0"/>
                        <a:ea typeface="Open Sans" panose="020B0606030504020204" pitchFamily="34" charset="0"/>
                        <a:cs typeface="Open Sans" panose="020B0606030504020204" pitchFamily="34" charset="0"/>
                      </a:endParaRPr>
                    </a:p>
                  </a:txBody>
                  <a:tcPr marL="66947" marR="66947"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694817558"/>
                  </a:ext>
                </a:extLst>
              </a:tr>
              <a:tr h="390933">
                <a:tc>
                  <a:txBody>
                    <a:bodyPr/>
                    <a:lstStyle/>
                    <a:p>
                      <a:pPr algn="just">
                        <a:lnSpc>
                          <a:spcPct val="107000"/>
                        </a:lnSpc>
                        <a:spcBef>
                          <a:spcPts val="600"/>
                        </a:spcBef>
                        <a:spcAft>
                          <a:spcPts val="600"/>
                        </a:spcAft>
                      </a:pPr>
                      <a:r>
                        <a:rPr lang="fr-FR" sz="1400" i="0" dirty="0">
                          <a:effectLst/>
                          <a:latin typeface="Century Gothic" panose="020B0502020202020204" pitchFamily="34" charset="0"/>
                          <a:ea typeface="Open Sans" panose="020B0606030504020204" pitchFamily="34" charset="0"/>
                          <a:cs typeface="Open Sans" panose="020B0606030504020204" pitchFamily="34" charset="0"/>
                        </a:rPr>
                        <a:t>Donnés quantitatives</a:t>
                      </a:r>
                    </a:p>
                  </a:txBody>
                  <a:tcPr marL="66947" marR="66947"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400" i="1" dirty="0">
                          <a:effectLst/>
                          <a:latin typeface="Century Gothic" panose="020B0502020202020204" pitchFamily="34" charset="0"/>
                          <a:ea typeface="Open Sans" panose="020B0606030504020204" pitchFamily="34" charset="0"/>
                          <a:cs typeface="Open Sans" panose="020B0606030504020204" pitchFamily="34" charset="0"/>
                        </a:rPr>
                        <a:t>n/a</a:t>
                      </a:r>
                      <a:endParaRPr lang="fr-FR" sz="1400" dirty="0">
                        <a:effectLst/>
                        <a:latin typeface="Century Gothic" panose="020B0502020202020204" pitchFamily="34" charset="0"/>
                        <a:ea typeface="Open Sans" panose="020B0606030504020204" pitchFamily="34" charset="0"/>
                        <a:cs typeface="Open Sans" panose="020B0606030504020204" pitchFamily="34" charset="0"/>
                      </a:endParaRPr>
                    </a:p>
                  </a:txBody>
                  <a:tcPr marL="66947" marR="66947"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1940989"/>
                  </a:ext>
                </a:extLst>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44"/>
          <p:cNvSpPr txBox="1">
            <a:spLocks noGrp="1"/>
          </p:cNvSpPr>
          <p:nvPr>
            <p:ph type="title"/>
          </p:nvPr>
        </p:nvSpPr>
        <p:spPr>
          <a:xfrm>
            <a:off x="0" y="378812"/>
            <a:ext cx="7217229" cy="1080900"/>
          </a:xfrm>
          <a:prstGeom prst="rect">
            <a:avLst/>
          </a:prstGeom>
          <a:noFill/>
          <a:ln>
            <a:noFill/>
          </a:ln>
        </p:spPr>
        <p:txBody>
          <a:bodyPr spcFirstLastPara="1" wrap="square" lIns="91425" tIns="45700" rIns="91425" bIns="45700" anchor="t" anchorCtr="0">
            <a:normAutofit/>
          </a:bodyPr>
          <a:lstStyle/>
          <a:p>
            <a:pPr lvl="0">
              <a:buClr>
                <a:schemeClr val="dk1"/>
              </a:buClr>
              <a:buSzPts val="3200"/>
            </a:pPr>
            <a:r>
              <a:rPr lang="fr-FR" sz="3200" dirty="0">
                <a:solidFill>
                  <a:srgbClr val="586F7C"/>
                </a:solidFill>
                <a:latin typeface="Open Sans"/>
                <a:ea typeface="Open Sans"/>
                <a:cs typeface="Open Sans"/>
                <a:sym typeface="Open Sans"/>
              </a:rPr>
              <a:t>Bibliothèque Mary Couts </a:t>
            </a:r>
            <a:r>
              <a:rPr lang="fr-FR" sz="3200" dirty="0" err="1">
                <a:solidFill>
                  <a:srgbClr val="586F7C"/>
                </a:solidFill>
                <a:latin typeface="Open Sans"/>
                <a:ea typeface="Open Sans"/>
                <a:cs typeface="Open Sans"/>
                <a:sym typeface="Open Sans"/>
              </a:rPr>
              <a:t>Bernett</a:t>
            </a:r>
            <a:r>
              <a:rPr lang="fr-FR" sz="3200" dirty="0">
                <a:solidFill>
                  <a:srgbClr val="586F7C"/>
                </a:solidFill>
                <a:latin typeface="Open Sans"/>
                <a:ea typeface="Open Sans"/>
                <a:cs typeface="Open Sans"/>
                <a:sym typeface="Open Sans"/>
              </a:rPr>
              <a:t> - Guides des bibliothèques</a:t>
            </a:r>
            <a:endParaRPr sz="3200" dirty="0">
              <a:solidFill>
                <a:srgbClr val="586F7C"/>
              </a:solidFill>
              <a:latin typeface="Open Sans"/>
              <a:ea typeface="Open Sans"/>
              <a:cs typeface="Open Sans"/>
              <a:sym typeface="Open Sans"/>
            </a:endParaRPr>
          </a:p>
        </p:txBody>
      </p:sp>
      <p:sp>
        <p:nvSpPr>
          <p:cNvPr id="472" name="Google Shape;472;p44"/>
          <p:cNvSpPr txBox="1">
            <a:spLocks noGrp="1"/>
          </p:cNvSpPr>
          <p:nvPr>
            <p:ph type="body" idx="1"/>
          </p:nvPr>
        </p:nvSpPr>
        <p:spPr>
          <a:xfrm>
            <a:off x="179613" y="1796143"/>
            <a:ext cx="9780815" cy="816429"/>
          </a:xfrm>
          <a:prstGeom prst="rect">
            <a:avLst/>
          </a:prstGeom>
          <a:noFill/>
          <a:ln>
            <a:noFill/>
          </a:ln>
        </p:spPr>
        <p:txBody>
          <a:bodyPr spcFirstLastPara="1" wrap="square" lIns="91425" tIns="45700" rIns="91425" bIns="45700" anchor="t" anchorCtr="0">
            <a:noAutofit/>
          </a:bodyPr>
          <a:lstStyle/>
          <a:p>
            <a:pPr marL="76200" lvl="0" indent="0">
              <a:lnSpc>
                <a:spcPct val="100000"/>
              </a:lnSpc>
              <a:buClr>
                <a:schemeClr val="dk1"/>
              </a:buClr>
              <a:buNone/>
            </a:pPr>
            <a:r>
              <a:rPr lang="en-US" sz="2000" dirty="0">
                <a:solidFill>
                  <a:schemeClr val="dk1"/>
                </a:solidFill>
                <a:latin typeface="Open Sans"/>
                <a:ea typeface="Open Sans"/>
                <a:cs typeface="Open Sans"/>
                <a:sym typeface="Open Sans"/>
              </a:rPr>
              <a:t>Disponible à </a:t>
            </a:r>
            <a:r>
              <a:rPr lang="en-US" sz="2000" dirty="0" err="1">
                <a:solidFill>
                  <a:schemeClr val="dk1"/>
                </a:solidFill>
                <a:latin typeface="Open Sans"/>
                <a:ea typeface="Open Sans"/>
                <a:cs typeface="Open Sans"/>
                <a:sym typeface="Open Sans"/>
              </a:rPr>
              <a:t>l'adresse</a:t>
            </a:r>
            <a:r>
              <a:rPr lang="en-US" sz="2000" dirty="0">
                <a:solidFill>
                  <a:schemeClr val="dk1"/>
                </a:solidFill>
                <a:latin typeface="Open Sans"/>
                <a:ea typeface="Open Sans"/>
                <a:cs typeface="Open Sans"/>
                <a:sym typeface="Open Sans"/>
              </a:rPr>
              <a:t> : </a:t>
            </a:r>
            <a:r>
              <a:rPr lang="en-US" sz="2000" u="sng" dirty="0">
                <a:solidFill>
                  <a:schemeClr val="hlink"/>
                </a:solidFill>
                <a:latin typeface="Open Sans"/>
                <a:ea typeface="Open Sans"/>
                <a:cs typeface="Open Sans"/>
                <a:sym typeface="Open Sans"/>
                <a:hlinkClick r:id="rId3"/>
              </a:rPr>
              <a:t>https://libguides.tcu.edu/GreyLiterature</a:t>
            </a:r>
            <a:endParaRPr sz="2000" dirty="0">
              <a:solidFill>
                <a:schemeClr val="dk1"/>
              </a:solidFill>
              <a:latin typeface="Open Sans"/>
              <a:ea typeface="Open Sans"/>
              <a:cs typeface="Open Sans"/>
              <a:sym typeface="Open Sans"/>
            </a:endParaRPr>
          </a:p>
        </p:txBody>
      </p:sp>
      <p:pic>
        <p:nvPicPr>
          <p:cNvPr id="473" name="Google Shape;473;p44" descr="https://lh4.googleusercontent.com/ZEMLuIh4tg37Gw1-huKTEdyb-2kGzZMkLa3ee8yLqlQ4_dOcLspicntMKD8G_Ymfik_a0gws6VKTjmun2l6oevLWZAde3rgg6fMeEhFEXvlkv9PwzEsXTV5B1dD3rDf4h8f0P4M"/>
          <p:cNvPicPr preferRelativeResize="0"/>
          <p:nvPr/>
        </p:nvPicPr>
        <p:blipFill rotWithShape="1">
          <a:blip r:embed="rId4">
            <a:alphaModFix/>
          </a:blip>
          <a:srcRect/>
          <a:stretch/>
        </p:blipFill>
        <p:spPr>
          <a:xfrm>
            <a:off x="171825" y="2949003"/>
            <a:ext cx="4273716" cy="1149467"/>
          </a:xfrm>
          <a:prstGeom prst="rect">
            <a:avLst/>
          </a:prstGeom>
          <a:noFill/>
          <a:ln>
            <a:noFill/>
          </a:ln>
        </p:spPr>
      </p:pic>
      <p:graphicFrame>
        <p:nvGraphicFramePr>
          <p:cNvPr id="2" name="Tableau 1">
            <a:extLst>
              <a:ext uri="{FF2B5EF4-FFF2-40B4-BE49-F238E27FC236}">
                <a16:creationId xmlns:a16="http://schemas.microsoft.com/office/drawing/2014/main" id="{6FE93A05-D991-4C11-B954-C6AB9203B408}"/>
              </a:ext>
            </a:extLst>
          </p:cNvPr>
          <p:cNvGraphicFramePr>
            <a:graphicFrameLocks noGrp="1"/>
          </p:cNvGraphicFramePr>
          <p:nvPr>
            <p:extLst>
              <p:ext uri="{D42A27DB-BD31-4B8C-83A1-F6EECF244321}">
                <p14:modId xmlns:p14="http://schemas.microsoft.com/office/powerpoint/2010/main" val="2225068934"/>
              </p:ext>
            </p:extLst>
          </p:nvPr>
        </p:nvGraphicFramePr>
        <p:xfrm>
          <a:off x="4445541" y="2521403"/>
          <a:ext cx="7652456" cy="4190680"/>
        </p:xfrm>
        <a:graphic>
          <a:graphicData uri="http://schemas.openxmlformats.org/drawingml/2006/table">
            <a:tbl>
              <a:tblPr bandRow="1"/>
              <a:tblGrid>
                <a:gridCol w="2033081">
                  <a:extLst>
                    <a:ext uri="{9D8B030D-6E8A-4147-A177-3AD203B41FA5}">
                      <a16:colId xmlns:a16="http://schemas.microsoft.com/office/drawing/2014/main" val="16709372"/>
                    </a:ext>
                  </a:extLst>
                </a:gridCol>
                <a:gridCol w="5619375">
                  <a:extLst>
                    <a:ext uri="{9D8B030D-6E8A-4147-A177-3AD203B41FA5}">
                      <a16:colId xmlns:a16="http://schemas.microsoft.com/office/drawing/2014/main" val="3490223338"/>
                    </a:ext>
                  </a:extLst>
                </a:gridCol>
              </a:tblGrid>
              <a:tr h="307194">
                <a:tc>
                  <a:txBody>
                    <a:bodyPr/>
                    <a:lstStyle/>
                    <a:p>
                      <a:pPr algn="just">
                        <a:lnSpc>
                          <a:spcPct val="107000"/>
                        </a:lnSpc>
                        <a:spcBef>
                          <a:spcPts val="600"/>
                        </a:spcBef>
                        <a:spcAft>
                          <a:spcPts val="600"/>
                        </a:spcAft>
                      </a:pPr>
                      <a:r>
                        <a:rPr lang="fr-FR" sz="1600" dirty="0">
                          <a:effectLst/>
                          <a:latin typeface="Century Gothic" panose="020B0502020202020204" pitchFamily="34" charset="0"/>
                          <a:ea typeface="Century Gothic" panose="020B0502020202020204" pitchFamily="34" charset="0"/>
                          <a:cs typeface="Century Gothic" panose="020B0502020202020204" pitchFamily="34" charset="0"/>
                        </a:rPr>
                        <a:t>Service Fournisseur</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TCU: Mary Couts Bernett Library</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582355144"/>
                  </a:ext>
                </a:extLst>
              </a:tr>
              <a:tr h="551622">
                <a:tc>
                  <a:txBody>
                    <a:bodyPr/>
                    <a:lstStyle/>
                    <a:p>
                      <a:pPr algn="just">
                        <a:lnSpc>
                          <a:spcPct val="107000"/>
                        </a:lnSpc>
                        <a:spcBef>
                          <a:spcPts val="600"/>
                        </a:spcBef>
                        <a:spcAft>
                          <a:spcPts val="600"/>
                        </a:spcAft>
                      </a:pPr>
                      <a:r>
                        <a:rPr lang="fr-FR" sz="1600" dirty="0">
                          <a:effectLst/>
                          <a:latin typeface="Century Gothic" panose="020B0502020202020204" pitchFamily="34" charset="0"/>
                          <a:ea typeface="Century Gothic" panose="020B0502020202020204" pitchFamily="34" charset="0"/>
                          <a:cs typeface="Century Gothic" panose="020B0502020202020204" pitchFamily="34" charset="0"/>
                        </a:rPr>
                        <a:t>Type de Service</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Lib Guide (portail) ; descriptions des ressources et des liens</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598144768"/>
                  </a:ext>
                </a:extLst>
              </a:tr>
              <a:tr h="551622">
                <a:tc>
                  <a:txBody>
                    <a:bodyPr/>
                    <a:lstStyle/>
                    <a:p>
                      <a:pPr>
                        <a:lnSpc>
                          <a:spcPct val="107000"/>
                        </a:lnSpc>
                        <a:spcBef>
                          <a:spcPts val="600"/>
                        </a:spcBef>
                        <a:spcAft>
                          <a:spcPts val="6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Sources d’information</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Litérature grise</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961837520"/>
                  </a:ext>
                </a:extLst>
              </a:tr>
              <a:tr h="1412253">
                <a:tc>
                  <a:txBody>
                    <a:bodyPr/>
                    <a:lstStyle/>
                    <a:p>
                      <a:pPr>
                        <a:lnSpc>
                          <a:spcPct val="107000"/>
                        </a:lnSpc>
                        <a:spcBef>
                          <a:spcPts val="600"/>
                        </a:spcBef>
                        <a:spcAft>
                          <a:spcPts val="6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Types de documents</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Essais cliniques, registres de recherche, informations sur la réglementation des médicaments et des dispositifs, littérature grise générale et rapports, comptes rendus de conférences, mémoires et thèses, ressources en libre accès, rapports et analyses.</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724584620"/>
                  </a:ext>
                </a:extLst>
              </a:tr>
              <a:tr h="264745">
                <a:tc>
                  <a:txBody>
                    <a:bodyPr/>
                    <a:lstStyle/>
                    <a:p>
                      <a:pPr algn="just">
                        <a:lnSpc>
                          <a:spcPct val="107000"/>
                        </a:lnSpc>
                        <a:spcBef>
                          <a:spcPts val="600"/>
                        </a:spcBef>
                        <a:spcAft>
                          <a:spcPts val="6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Texte Intégral</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Oui</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044173306"/>
                  </a:ext>
                </a:extLst>
              </a:tr>
              <a:tr h="551622">
                <a:tc>
                  <a:txBody>
                    <a:bodyPr/>
                    <a:lstStyle/>
                    <a:p>
                      <a:pPr>
                        <a:lnSpc>
                          <a:spcPct val="107000"/>
                        </a:lnSpc>
                        <a:spcBef>
                          <a:spcPts val="600"/>
                        </a:spcBef>
                        <a:spcAft>
                          <a:spcPts val="6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Couverture du sujet</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Ressources en Sciences de la santé – Voir ci-dessus</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412959115"/>
                  </a:ext>
                </a:extLst>
              </a:tr>
              <a:tr h="551622">
                <a:tc>
                  <a:txBody>
                    <a:bodyPr/>
                    <a:lstStyle/>
                    <a:p>
                      <a:pPr algn="just">
                        <a:lnSpc>
                          <a:spcPct val="107000"/>
                        </a:lnSpc>
                        <a:spcBef>
                          <a:spcPts val="600"/>
                        </a:spcBef>
                        <a:spcAft>
                          <a:spcPts val="600"/>
                        </a:spcAft>
                      </a:pPr>
                      <a:r>
                        <a:rPr lang="fr-FR" sz="1600">
                          <a:effectLst/>
                          <a:latin typeface="Century Gothic" panose="020B0502020202020204" pitchFamily="34" charset="0"/>
                          <a:ea typeface="Century Gothic" panose="020B0502020202020204" pitchFamily="34" charset="0"/>
                          <a:cs typeface="Century Gothic" panose="020B0502020202020204" pitchFamily="34" charset="0"/>
                        </a:rPr>
                        <a:t>Données quantitatives</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just">
                        <a:lnSpc>
                          <a:spcPct val="107000"/>
                        </a:lnSpc>
                        <a:spcBef>
                          <a:spcPts val="600"/>
                        </a:spcBef>
                        <a:spcAft>
                          <a:spcPts val="600"/>
                        </a:spcAft>
                      </a:pPr>
                      <a:r>
                        <a:rPr lang="fr-FR" sz="1600" dirty="0">
                          <a:effectLst/>
                          <a:latin typeface="Century Gothic" panose="020B0502020202020204" pitchFamily="34" charset="0"/>
                          <a:ea typeface="Century Gothic" panose="020B0502020202020204" pitchFamily="34" charset="0"/>
                          <a:cs typeface="Century Gothic" panose="020B0502020202020204" pitchFamily="34" charset="0"/>
                        </a:rPr>
                        <a:t>n/a</a:t>
                      </a:r>
                    </a:p>
                  </a:txBody>
                  <a:tcPr marL="68580" marR="68580" marT="0" marB="0" anchor="ctr">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9550841"/>
                  </a:ext>
                </a:extLst>
              </a:tr>
            </a:tbl>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45"/>
          <p:cNvSpPr txBox="1">
            <a:spLocks noGrp="1"/>
          </p:cNvSpPr>
          <p:nvPr>
            <p:ph type="title"/>
          </p:nvPr>
        </p:nvSpPr>
        <p:spPr>
          <a:xfrm>
            <a:off x="0" y="378812"/>
            <a:ext cx="8131629"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600" dirty="0">
                <a:solidFill>
                  <a:srgbClr val="586F7C"/>
                </a:solidFill>
                <a:latin typeface="Open Sans"/>
                <a:ea typeface="Open Sans"/>
                <a:cs typeface="Open Sans"/>
                <a:sym typeface="Open Sans"/>
              </a:rPr>
              <a:t>Résumé</a:t>
            </a:r>
            <a:endParaRPr sz="3600" dirty="0">
              <a:solidFill>
                <a:srgbClr val="586F7C"/>
              </a:solidFill>
              <a:latin typeface="Open Sans"/>
              <a:ea typeface="Open Sans"/>
              <a:cs typeface="Open Sans"/>
              <a:sym typeface="Open Sans"/>
            </a:endParaRPr>
          </a:p>
        </p:txBody>
      </p:sp>
      <p:sp>
        <p:nvSpPr>
          <p:cNvPr id="481" name="Google Shape;481;p45"/>
          <p:cNvSpPr txBox="1">
            <a:spLocks noGrp="1"/>
          </p:cNvSpPr>
          <p:nvPr>
            <p:ph type="body" idx="1"/>
          </p:nvPr>
        </p:nvSpPr>
        <p:spPr>
          <a:xfrm>
            <a:off x="212270" y="1796144"/>
            <a:ext cx="11462659" cy="4882242"/>
          </a:xfrm>
          <a:prstGeom prst="rect">
            <a:avLst/>
          </a:prstGeom>
          <a:noFill/>
          <a:ln>
            <a:noFill/>
          </a:ln>
        </p:spPr>
        <p:txBody>
          <a:bodyPr spcFirstLastPara="1" wrap="square" lIns="91425" tIns="45700" rIns="91425" bIns="45700" anchor="t" anchorCtr="0">
            <a:noAutofit/>
          </a:bodyPr>
          <a:lstStyle/>
          <a:p>
            <a:pPr lvl="0">
              <a:buClr>
                <a:schemeClr val="dk1"/>
              </a:buClr>
            </a:pPr>
            <a:r>
              <a:rPr lang="fr-FR" dirty="0">
                <a:solidFill>
                  <a:srgbClr val="3F3F3F"/>
                </a:solidFill>
                <a:latin typeface="Open Sans"/>
                <a:ea typeface="Open Sans"/>
                <a:cs typeface="Open Sans"/>
                <a:sym typeface="Open Sans"/>
              </a:rPr>
              <a:t>Cette leçon se concentre sur les ressources Internet liées à la santé qui vont des outils de recherche/bases de données aux revues en libre accès, en passant par les rapports, les politiques et les images. </a:t>
            </a:r>
          </a:p>
          <a:p>
            <a:pPr lvl="0">
              <a:buClr>
                <a:schemeClr val="dk1"/>
              </a:buClr>
            </a:pPr>
            <a:r>
              <a:rPr lang="fr-FR" dirty="0">
                <a:solidFill>
                  <a:srgbClr val="3F3F3F"/>
                </a:solidFill>
                <a:latin typeface="Open Sans"/>
                <a:ea typeface="Open Sans"/>
                <a:cs typeface="Open Sans"/>
                <a:sym typeface="Open Sans"/>
              </a:rPr>
              <a:t>De nombreuses ressources sont disponibles à partir des index des pages du portail de contenu unifié Research4Life - Bases de données, Sources de référence, Collections gratuites et Ressources récentes</a:t>
            </a:r>
            <a:r>
              <a:rPr lang="en-US" dirty="0">
                <a:solidFill>
                  <a:srgbClr val="3F3F3F"/>
                </a:solidFill>
                <a:latin typeface="Open Sans"/>
                <a:ea typeface="Open Sans"/>
                <a:cs typeface="Open Sans"/>
                <a:sym typeface="Open Sans"/>
              </a:rPr>
              <a:t>.</a:t>
            </a:r>
            <a:r>
              <a:rPr lang="fr-FR" dirty="0">
                <a:solidFill>
                  <a:srgbClr val="3F3F3F"/>
                </a:solidFill>
                <a:latin typeface="Open Sans"/>
                <a:ea typeface="Open Sans"/>
                <a:cs typeface="Open Sans"/>
                <a:sym typeface="Open Sans"/>
              </a:rPr>
              <a:t> </a:t>
            </a:r>
            <a:r>
              <a:rPr lang="fr-FR" dirty="0">
                <a:solidFill>
                  <a:schemeClr val="bg2"/>
                </a:solidFill>
                <a:latin typeface="Open Sans"/>
                <a:ea typeface="Open Sans"/>
                <a:cs typeface="Open Sans"/>
                <a:sym typeface="Open Sans"/>
              </a:rPr>
              <a:t>La base de données PubMed de la National Library of </a:t>
            </a:r>
            <a:r>
              <a:rPr lang="fr-FR" dirty="0" err="1">
                <a:solidFill>
                  <a:schemeClr val="bg2"/>
                </a:solidFill>
                <a:latin typeface="Open Sans"/>
                <a:ea typeface="Open Sans"/>
                <a:cs typeface="Open Sans"/>
                <a:sym typeface="Open Sans"/>
              </a:rPr>
              <a:t>Medicine’s</a:t>
            </a:r>
            <a:r>
              <a:rPr lang="fr-FR" dirty="0">
                <a:solidFill>
                  <a:schemeClr val="bg2"/>
                </a:solidFill>
                <a:latin typeface="Open Sans"/>
                <a:ea typeface="Open Sans"/>
                <a:cs typeface="Open Sans"/>
                <a:sym typeface="Open Sans"/>
              </a:rPr>
              <a:t> (États-Unis) est présentée. </a:t>
            </a:r>
            <a:endParaRPr dirty="0">
              <a:solidFill>
                <a:schemeClr val="bg2"/>
              </a:solidFill>
              <a:latin typeface="Open Sans"/>
              <a:ea typeface="Open Sans"/>
              <a:cs typeface="Open Sans"/>
              <a:sym typeface="Open Sans"/>
            </a:endParaRPr>
          </a:p>
          <a:p>
            <a:pPr lvl="0">
              <a:buClr>
                <a:schemeClr val="dk1"/>
              </a:buClr>
            </a:pPr>
            <a:r>
              <a:rPr lang="fr-FR" dirty="0">
                <a:solidFill>
                  <a:srgbClr val="3F3F3F"/>
                </a:solidFill>
                <a:latin typeface="Open Sans"/>
                <a:ea typeface="Open Sans"/>
                <a:cs typeface="Open Sans"/>
                <a:sym typeface="Open Sans"/>
              </a:rPr>
              <a:t>D'autres sont accessibles directement sur l'internet. </a:t>
            </a:r>
            <a:endParaRPr dirty="0">
              <a:solidFill>
                <a:srgbClr val="3F3F3F"/>
              </a:solidFill>
              <a:latin typeface="Open Sans"/>
              <a:ea typeface="Open Sans"/>
              <a:cs typeface="Open Sans"/>
              <a:sym typeface="Open San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a117d51baf_0_6"/>
          <p:cNvSpPr txBox="1">
            <a:spLocks noGrp="1"/>
          </p:cNvSpPr>
          <p:nvPr>
            <p:ph type="title"/>
          </p:nvPr>
        </p:nvSpPr>
        <p:spPr>
          <a:xfrm>
            <a:off x="0" y="378812"/>
            <a:ext cx="8131500" cy="1080900"/>
          </a:xfrm>
          <a:prstGeom prst="rect">
            <a:avLst/>
          </a:prstGeom>
          <a:noFill/>
          <a:ln>
            <a:noFill/>
          </a:ln>
        </p:spPr>
        <p:txBody>
          <a:bodyPr spcFirstLastPara="1" wrap="square" lIns="91425" tIns="45700" rIns="91425" bIns="45700" anchor="t" anchorCtr="0">
            <a:noAutofit/>
          </a:bodyPr>
          <a:lstStyle/>
          <a:p>
            <a:pPr lvl="0">
              <a:buClr>
                <a:schemeClr val="dk1"/>
              </a:buClr>
              <a:buSzPts val="3200"/>
            </a:pPr>
            <a:r>
              <a:rPr lang="en-US" sz="4000" dirty="0" err="1">
                <a:solidFill>
                  <a:srgbClr val="586F7C"/>
                </a:solidFill>
                <a:latin typeface="Open Sans"/>
                <a:ea typeface="Open Sans"/>
                <a:cs typeface="Open Sans"/>
                <a:sym typeface="Open Sans"/>
              </a:rPr>
              <a:t>Ressources</a:t>
            </a:r>
            <a:r>
              <a:rPr lang="en-US" sz="4000" dirty="0">
                <a:solidFill>
                  <a:srgbClr val="586F7C"/>
                </a:solidFill>
                <a:latin typeface="Open Sans"/>
                <a:ea typeface="Open Sans"/>
                <a:cs typeface="Open Sans"/>
                <a:sym typeface="Open Sans"/>
              </a:rPr>
              <a:t> </a:t>
            </a:r>
            <a:r>
              <a:rPr lang="en-US" sz="3600" dirty="0" err="1">
                <a:solidFill>
                  <a:srgbClr val="586F7C"/>
                </a:solidFill>
                <a:latin typeface="Open Sans"/>
                <a:ea typeface="Open Sans"/>
                <a:cs typeface="Open Sans"/>
                <a:sym typeface="Open Sans"/>
              </a:rPr>
              <a:t>Additionnelle</a:t>
            </a:r>
            <a:r>
              <a:rPr lang="en-US" sz="3600" dirty="0">
                <a:solidFill>
                  <a:srgbClr val="586F7C"/>
                </a:solidFill>
                <a:latin typeface="Open Sans"/>
                <a:ea typeface="Open Sans"/>
                <a:cs typeface="Open Sans"/>
                <a:sym typeface="Open Sans"/>
              </a:rPr>
              <a:t> </a:t>
            </a:r>
            <a:endParaRPr dirty="0">
              <a:solidFill>
                <a:srgbClr val="586F7C"/>
              </a:solidFill>
              <a:latin typeface="Open Sans"/>
              <a:ea typeface="Open Sans"/>
              <a:cs typeface="Open Sans"/>
              <a:sym typeface="Open Sans"/>
            </a:endParaRPr>
          </a:p>
        </p:txBody>
      </p:sp>
      <p:sp>
        <p:nvSpPr>
          <p:cNvPr id="488" name="Google Shape;488;ga117d51baf_0_6"/>
          <p:cNvSpPr txBox="1">
            <a:spLocks noGrp="1"/>
          </p:cNvSpPr>
          <p:nvPr>
            <p:ph type="body" idx="1"/>
          </p:nvPr>
        </p:nvSpPr>
        <p:spPr>
          <a:xfrm>
            <a:off x="655983" y="1796144"/>
            <a:ext cx="11019000" cy="4882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600"/>
              </a:spcBef>
              <a:spcAft>
                <a:spcPts val="0"/>
              </a:spcAft>
              <a:buSzPts val="1800"/>
              <a:buNone/>
            </a:pPr>
            <a:endParaRPr sz="1800" dirty="0">
              <a:solidFill>
                <a:srgbClr val="3F3F3F"/>
              </a:solidFill>
              <a:latin typeface="Open Sans"/>
              <a:ea typeface="Open Sans"/>
              <a:cs typeface="Open Sans"/>
              <a:sym typeface="Open Sans"/>
            </a:endParaRPr>
          </a:p>
          <a:p>
            <a:pPr marL="0" indent="0">
              <a:lnSpc>
                <a:spcPct val="115000"/>
              </a:lnSpc>
              <a:spcBef>
                <a:spcPts val="1200"/>
              </a:spcBef>
              <a:buNone/>
            </a:pPr>
            <a:r>
              <a:rPr lang="en-US" dirty="0">
                <a:solidFill>
                  <a:srgbClr val="3F3F3F"/>
                </a:solidFill>
                <a:latin typeface="Open Sans"/>
                <a:ea typeface="Open Sans"/>
                <a:cs typeface="Open Sans"/>
                <a:sym typeface="Open Sans"/>
              </a:rPr>
              <a:t>Research4Life. Librarians hub/</a:t>
            </a:r>
            <a:r>
              <a:rPr lang="fr-FR" dirty="0" err="1"/>
              <a:t>Resources</a:t>
            </a:r>
            <a:r>
              <a:rPr lang="fr-FR" dirty="0"/>
              <a:t> for information </a:t>
            </a:r>
            <a:r>
              <a:rPr lang="fr-FR" dirty="0" err="1"/>
              <a:t>specialists</a:t>
            </a:r>
            <a:r>
              <a:rPr lang="en-US" dirty="0">
                <a:solidFill>
                  <a:srgbClr val="3F3F3F"/>
                </a:solidFill>
                <a:latin typeface="Open Sans"/>
                <a:ea typeface="Open Sans"/>
                <a:cs typeface="Open Sans"/>
                <a:sym typeface="Open Sans"/>
              </a:rPr>
              <a:t>/presentations/</a:t>
            </a:r>
            <a:r>
              <a:rPr lang="fr-FR" dirty="0"/>
              <a:t>4:Ressources supplémentaires spécifiques aux collections -</a:t>
            </a:r>
            <a:r>
              <a:rPr lang="en-US" dirty="0">
                <a:solidFill>
                  <a:srgbClr val="3F3F3F"/>
                </a:solidFill>
                <a:latin typeface="Open Sans"/>
                <a:ea typeface="Open Sans"/>
                <a:cs typeface="Open Sans"/>
                <a:sym typeface="Open Sans"/>
              </a:rPr>
              <a:t> </a:t>
            </a:r>
            <a:r>
              <a:rPr lang="en-US" dirty="0" err="1">
                <a:solidFill>
                  <a:srgbClr val="3F3F3F"/>
                </a:solidFill>
                <a:latin typeface="Open Sans"/>
                <a:ea typeface="Open Sans"/>
                <a:cs typeface="Open Sans"/>
                <a:sym typeface="Open Sans"/>
              </a:rPr>
              <a:t>consulté</a:t>
            </a:r>
            <a:r>
              <a:rPr lang="en-US" dirty="0">
                <a:solidFill>
                  <a:srgbClr val="3F3F3F"/>
                </a:solidFill>
                <a:latin typeface="Open Sans"/>
                <a:ea typeface="Open Sans"/>
                <a:cs typeface="Open Sans"/>
                <a:sym typeface="Open Sans"/>
              </a:rPr>
              <a:t> le 05 </a:t>
            </a:r>
            <a:r>
              <a:rPr lang="en-US" dirty="0" err="1">
                <a:solidFill>
                  <a:srgbClr val="3F3F3F"/>
                </a:solidFill>
                <a:latin typeface="Open Sans"/>
                <a:ea typeface="Open Sans"/>
                <a:cs typeface="Open Sans"/>
                <a:sym typeface="Open Sans"/>
              </a:rPr>
              <a:t>juillet</a:t>
            </a:r>
            <a:r>
              <a:rPr lang="en-US" dirty="0">
                <a:solidFill>
                  <a:srgbClr val="3F3F3F"/>
                </a:solidFill>
                <a:latin typeface="Open Sans"/>
                <a:ea typeface="Open Sans"/>
                <a:cs typeface="Open Sans"/>
                <a:sym typeface="Open Sans"/>
              </a:rPr>
              <a:t> 2022.</a:t>
            </a:r>
          </a:p>
          <a:p>
            <a:pPr marL="0" lvl="0" indent="0">
              <a:lnSpc>
                <a:spcPct val="115000"/>
              </a:lnSpc>
              <a:spcBef>
                <a:spcPts val="1200"/>
              </a:spcBef>
              <a:buNone/>
            </a:pPr>
            <a:endParaRPr lang="en-US" u="sng" dirty="0">
              <a:solidFill>
                <a:srgbClr val="3F3F3F"/>
              </a:solidFill>
              <a:latin typeface="Open Sans"/>
              <a:ea typeface="Open Sans"/>
              <a:cs typeface="Open Sans"/>
              <a:sym typeface="Open Sans"/>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endParaRPr>
          </a:p>
          <a:p>
            <a:pPr marL="0" lvl="0" indent="0">
              <a:lnSpc>
                <a:spcPct val="115000"/>
              </a:lnSpc>
              <a:spcBef>
                <a:spcPts val="1200"/>
              </a:spcBef>
              <a:buNone/>
            </a:pPr>
            <a:r>
              <a:rPr lang="en-US" u="sng" dirty="0">
                <a:solidFill>
                  <a:schemeClr val="accent5"/>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 </a:t>
            </a:r>
            <a:r>
              <a:rPr lang="en-US" u="sng" dirty="0">
                <a:solidFill>
                  <a:schemeClr val="accent5"/>
                </a:solidFill>
                <a:latin typeface="Open Sans"/>
                <a:ea typeface="Open Sans"/>
                <a:cs typeface="Open Sans"/>
                <a:sym typeface="Open Sans"/>
                <a:hlinkClick r:id="rId4"/>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https://www.research4life.org/fr/formation/librarians-hub/</a:t>
            </a:r>
            <a:r>
              <a:rPr lang="en-US" u="sng" dirty="0">
                <a:solidFill>
                  <a:schemeClr val="accent5"/>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 </a:t>
            </a:r>
            <a:r>
              <a:rPr lang="en-US" dirty="0">
                <a:solidFill>
                  <a:schemeClr val="bg2"/>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(nouveau lien</a:t>
            </a:r>
            <a:r>
              <a:rPr lang="en-US" dirty="0">
                <a:solidFill>
                  <a:schemeClr val="bg2"/>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a:t>
            </a:r>
            <a:endParaRPr dirty="0">
              <a:solidFill>
                <a:schemeClr val="bg2"/>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6"/>
          <p:cNvSpPr txBox="1">
            <a:spLocks noGrp="1"/>
          </p:cNvSpPr>
          <p:nvPr>
            <p:ph type="title"/>
          </p:nvPr>
        </p:nvSpPr>
        <p:spPr>
          <a:xfrm>
            <a:off x="0" y="251487"/>
            <a:ext cx="8365787" cy="1080900"/>
          </a:xfrm>
          <a:prstGeom prst="rect">
            <a:avLst/>
          </a:prstGeom>
          <a:noFill/>
          <a:ln>
            <a:noFill/>
          </a:ln>
        </p:spPr>
        <p:txBody>
          <a:bodyPr spcFirstLastPara="1" wrap="square" lIns="91425" tIns="45700" rIns="91425" bIns="45700" anchor="ctr" anchorCtr="0">
            <a:noAutofit/>
          </a:bodyPr>
          <a:lstStyle/>
          <a:p>
            <a:pPr lvl="0">
              <a:buClr>
                <a:srgbClr val="586F7C"/>
              </a:buClr>
              <a:buSzPts val="3700"/>
            </a:pPr>
            <a:r>
              <a:rPr lang="fr-FR" sz="3200" dirty="0">
                <a:solidFill>
                  <a:srgbClr val="586F7C"/>
                </a:solidFill>
                <a:latin typeface="Open Sans"/>
                <a:ea typeface="Open Sans"/>
                <a:cs typeface="Open Sans"/>
                <a:sym typeface="Open Sans"/>
              </a:rPr>
              <a:t>Résultats de la recherche initiale (sommaire) - autres options</a:t>
            </a:r>
            <a:endParaRPr sz="3200" dirty="0">
              <a:solidFill>
                <a:srgbClr val="586F7C"/>
              </a:solidFill>
              <a:latin typeface="Open Sans"/>
              <a:ea typeface="Open Sans"/>
              <a:cs typeface="Open Sans"/>
              <a:sym typeface="Open Sans"/>
            </a:endParaRPr>
          </a:p>
        </p:txBody>
      </p:sp>
      <p:sp>
        <p:nvSpPr>
          <p:cNvPr id="140" name="Google Shape;140;p16"/>
          <p:cNvSpPr txBox="1">
            <a:spLocks noGrp="1"/>
          </p:cNvSpPr>
          <p:nvPr>
            <p:ph type="body" idx="1"/>
          </p:nvPr>
        </p:nvSpPr>
        <p:spPr>
          <a:xfrm>
            <a:off x="111500" y="1837200"/>
            <a:ext cx="5351100" cy="4745400"/>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None/>
            </a:pPr>
            <a:r>
              <a:rPr lang="fr-FR" sz="2000" dirty="0">
                <a:solidFill>
                  <a:srgbClr val="3F3F3F"/>
                </a:solidFill>
                <a:latin typeface="Open Sans"/>
                <a:ea typeface="Open Sans"/>
                <a:cs typeface="Open Sans"/>
                <a:sym typeface="Open Sans"/>
              </a:rPr>
              <a:t>Faites défiler la colonne de gauche de la page des résultats de la recherche </a:t>
            </a:r>
            <a:r>
              <a:rPr lang="fr-FR" sz="2000" b="1" dirty="0">
                <a:solidFill>
                  <a:srgbClr val="3F3F3F"/>
                </a:solidFill>
                <a:latin typeface="Open Sans"/>
                <a:ea typeface="Open Sans"/>
                <a:cs typeface="Open Sans"/>
                <a:sym typeface="Open Sans"/>
              </a:rPr>
              <a:t>sommaire</a:t>
            </a:r>
            <a:r>
              <a:rPr lang="fr-FR" sz="2000" dirty="0">
                <a:solidFill>
                  <a:srgbClr val="3F3F3F"/>
                </a:solidFill>
                <a:latin typeface="Open Sans"/>
                <a:ea typeface="Open Sans"/>
                <a:cs typeface="Open Sans"/>
                <a:sym typeface="Open Sans"/>
              </a:rPr>
              <a:t> pour afficher les filtres suivants: </a:t>
            </a:r>
            <a:endParaRPr sz="2000" dirty="0">
              <a:solidFill>
                <a:srgbClr val="3F3F3F"/>
              </a:solidFill>
              <a:latin typeface="Open Sans"/>
              <a:ea typeface="Open Sans"/>
              <a:cs typeface="Open Sans"/>
              <a:sym typeface="Open Sans"/>
            </a:endParaRPr>
          </a:p>
          <a:p>
            <a:pPr lvl="0" indent="-355600">
              <a:lnSpc>
                <a:spcPct val="100000"/>
              </a:lnSpc>
              <a:spcBef>
                <a:spcPts val="0"/>
              </a:spcBef>
              <a:buClr>
                <a:schemeClr val="dk1"/>
              </a:buClr>
              <a:buSzPts val="2000"/>
              <a:buFont typeface="Open Sans"/>
              <a:buChar char="●"/>
            </a:pPr>
            <a:r>
              <a:rPr lang="fr-FR" sz="2000" b="1" dirty="0">
                <a:solidFill>
                  <a:srgbClr val="3F3F3F"/>
                </a:solidFill>
                <a:latin typeface="Open Sans"/>
                <a:ea typeface="Open Sans"/>
                <a:cs typeface="Open Sans"/>
                <a:sym typeface="Open Sans"/>
              </a:rPr>
              <a:t>Disponibilité du texte </a:t>
            </a:r>
            <a:r>
              <a:rPr lang="fr-FR" sz="2000" dirty="0">
                <a:solidFill>
                  <a:srgbClr val="3F3F3F"/>
                </a:solidFill>
                <a:latin typeface="Open Sans"/>
                <a:ea typeface="Open Sans"/>
                <a:cs typeface="Open Sans"/>
                <a:sym typeface="Open Sans"/>
              </a:rPr>
              <a:t>: Résumé, Texte intégral gratuit et Texte intégral.</a:t>
            </a:r>
            <a:endParaRPr sz="2000" dirty="0">
              <a:solidFill>
                <a:srgbClr val="3F3F3F"/>
              </a:solidFill>
              <a:latin typeface="Open Sans"/>
              <a:ea typeface="Open Sans"/>
              <a:cs typeface="Open Sans"/>
              <a:sym typeface="Open Sans"/>
            </a:endParaRPr>
          </a:p>
          <a:p>
            <a:pPr lvl="0" indent="-355600">
              <a:lnSpc>
                <a:spcPct val="100000"/>
              </a:lnSpc>
              <a:spcBef>
                <a:spcPts val="0"/>
              </a:spcBef>
              <a:buClr>
                <a:schemeClr val="dk1"/>
              </a:buClr>
              <a:buSzPts val="2000"/>
              <a:buFont typeface="Open Sans"/>
              <a:buChar char="●"/>
            </a:pPr>
            <a:r>
              <a:rPr lang="fr-FR" sz="2000" b="1" dirty="0">
                <a:solidFill>
                  <a:srgbClr val="3F3F3F"/>
                </a:solidFill>
                <a:latin typeface="Open Sans"/>
                <a:ea typeface="Open Sans"/>
                <a:cs typeface="Open Sans"/>
                <a:sym typeface="Open Sans"/>
              </a:rPr>
              <a:t>Attribut de l'article </a:t>
            </a:r>
            <a:r>
              <a:rPr lang="fr-FR" sz="2000" dirty="0">
                <a:solidFill>
                  <a:srgbClr val="3F3F3F"/>
                </a:solidFill>
                <a:latin typeface="Open Sans"/>
                <a:ea typeface="Open Sans"/>
                <a:cs typeface="Open Sans"/>
                <a:sym typeface="Open Sans"/>
              </a:rPr>
              <a:t>: Données associées</a:t>
            </a:r>
            <a:r>
              <a:rPr lang="en-US" sz="2000" dirty="0">
                <a:solidFill>
                  <a:srgbClr val="3F3F3F"/>
                </a:solidFill>
                <a:latin typeface="Open Sans"/>
                <a:ea typeface="Open Sans"/>
                <a:cs typeface="Open Sans"/>
                <a:sym typeface="Open Sans"/>
              </a:rPr>
              <a:t> </a:t>
            </a:r>
          </a:p>
          <a:p>
            <a:pPr lvl="0" indent="-355600">
              <a:lnSpc>
                <a:spcPct val="100000"/>
              </a:lnSpc>
              <a:spcBef>
                <a:spcPts val="0"/>
              </a:spcBef>
              <a:buClr>
                <a:schemeClr val="dk1"/>
              </a:buClr>
              <a:buSzPts val="2000"/>
              <a:buFont typeface="Open Sans"/>
              <a:buChar char="●"/>
            </a:pPr>
            <a:r>
              <a:rPr lang="en-US" sz="2000" b="1" dirty="0">
                <a:solidFill>
                  <a:srgbClr val="3F3F3F"/>
                </a:solidFill>
                <a:latin typeface="Open Sans"/>
                <a:ea typeface="Open Sans"/>
                <a:cs typeface="Open Sans"/>
                <a:sym typeface="Open Sans"/>
              </a:rPr>
              <a:t>Type </a:t>
            </a:r>
            <a:r>
              <a:rPr lang="en-US" sz="2000" b="1" dirty="0" err="1">
                <a:solidFill>
                  <a:srgbClr val="3F3F3F"/>
                </a:solidFill>
                <a:latin typeface="Open Sans"/>
                <a:ea typeface="Open Sans"/>
                <a:cs typeface="Open Sans"/>
                <a:sym typeface="Open Sans"/>
              </a:rPr>
              <a:t>d’Article</a:t>
            </a:r>
            <a:r>
              <a:rPr lang="en-US" sz="2000" b="1" dirty="0">
                <a:solidFill>
                  <a:srgbClr val="3F3F3F"/>
                </a:solidFill>
                <a:latin typeface="Open Sans"/>
                <a:ea typeface="Open Sans"/>
                <a:cs typeface="Open Sans"/>
                <a:sym typeface="Open Sans"/>
              </a:rPr>
              <a:t> </a:t>
            </a:r>
            <a:r>
              <a:rPr lang="en-US" sz="2000" dirty="0">
                <a:solidFill>
                  <a:srgbClr val="3F3F3F"/>
                </a:solidFill>
                <a:latin typeface="Open Sans"/>
                <a:ea typeface="Open Sans"/>
                <a:cs typeface="Open Sans"/>
                <a:sym typeface="Open Sans"/>
              </a:rPr>
              <a:t>: </a:t>
            </a:r>
            <a:r>
              <a:rPr lang="fr-FR" sz="2000" dirty="0">
                <a:solidFill>
                  <a:srgbClr val="3F3F3F"/>
                </a:solidFill>
                <a:latin typeface="Open Sans"/>
                <a:ea typeface="Open Sans"/>
                <a:cs typeface="Open Sans"/>
                <a:sym typeface="Open Sans"/>
              </a:rPr>
              <a:t>Livres et documents, Essai clinique, Méta-Analyse, Essais contrôlés randomisés, Revue et Revues systématiques</a:t>
            </a:r>
            <a:r>
              <a:rPr lang="en-US" sz="2000" dirty="0">
                <a:solidFill>
                  <a:srgbClr val="3F3F3F"/>
                </a:solidFill>
                <a:latin typeface="Open Sans"/>
                <a:ea typeface="Open Sans"/>
                <a:cs typeface="Open Sans"/>
                <a:sym typeface="Open Sans"/>
              </a:rPr>
              <a:t>.</a:t>
            </a:r>
          </a:p>
          <a:p>
            <a:pPr lvl="0" indent="-355600">
              <a:lnSpc>
                <a:spcPct val="100000"/>
              </a:lnSpc>
              <a:spcBef>
                <a:spcPts val="0"/>
              </a:spcBef>
              <a:buClr>
                <a:schemeClr val="dk1"/>
              </a:buClr>
              <a:buSzPts val="2000"/>
              <a:buFont typeface="Open Sans"/>
              <a:buChar char="●"/>
            </a:pPr>
            <a:r>
              <a:rPr lang="en-US" sz="2000" b="1" dirty="0">
                <a:solidFill>
                  <a:srgbClr val="3F3F3F"/>
                </a:solidFill>
                <a:latin typeface="Open Sans"/>
                <a:ea typeface="Open Sans"/>
                <a:cs typeface="Open Sans"/>
                <a:sym typeface="Open Sans"/>
              </a:rPr>
              <a:t>Date de Publication </a:t>
            </a:r>
            <a:r>
              <a:rPr lang="fr-FR" sz="2000" dirty="0">
                <a:solidFill>
                  <a:srgbClr val="3F3F3F"/>
                </a:solidFill>
                <a:latin typeface="Open Sans"/>
                <a:ea typeface="Open Sans"/>
                <a:cs typeface="Open Sans"/>
                <a:sym typeface="Open Sans"/>
              </a:rPr>
              <a:t> avec options de 1, 5 et 10 an</a:t>
            </a:r>
            <a:r>
              <a:rPr lang="en-US" sz="2000" dirty="0">
                <a:solidFill>
                  <a:srgbClr val="3F3F3F"/>
                </a:solidFill>
                <a:latin typeface="Open Sans"/>
                <a:ea typeface="Open Sans"/>
                <a:cs typeface="Open Sans"/>
                <a:sym typeface="Open Sans"/>
              </a:rPr>
              <a:t>s. </a:t>
            </a:r>
          </a:p>
          <a:p>
            <a:pPr lvl="0" indent="-355600">
              <a:lnSpc>
                <a:spcPct val="100000"/>
              </a:lnSpc>
              <a:spcBef>
                <a:spcPts val="0"/>
              </a:spcBef>
              <a:buClr>
                <a:schemeClr val="dk1"/>
              </a:buClr>
              <a:buSzPts val="2000"/>
              <a:buFont typeface="Open Sans"/>
              <a:buChar char="●"/>
            </a:pPr>
            <a:r>
              <a:rPr lang="fr-FR" sz="2000" b="1" dirty="0">
                <a:solidFill>
                  <a:srgbClr val="3F3F3F"/>
                </a:solidFill>
                <a:latin typeface="Open Sans"/>
                <a:ea typeface="Open Sans"/>
                <a:cs typeface="Open Sans"/>
                <a:sym typeface="Open Sans"/>
              </a:rPr>
              <a:t>Filtres supplémentaires</a:t>
            </a:r>
            <a:r>
              <a:rPr lang="fr-FR" sz="2000" dirty="0">
                <a:solidFill>
                  <a:srgbClr val="3F3F3F"/>
                </a:solidFill>
                <a:latin typeface="Open Sans"/>
                <a:ea typeface="Open Sans"/>
                <a:cs typeface="Open Sans"/>
                <a:sym typeface="Open Sans"/>
              </a:rPr>
              <a:t> - voir diapositive suivante</a:t>
            </a:r>
            <a:endParaRPr sz="2000" dirty="0">
              <a:solidFill>
                <a:srgbClr val="3F3F3F"/>
              </a:solidFill>
              <a:latin typeface="Open Sans"/>
              <a:ea typeface="Open Sans"/>
              <a:cs typeface="Open Sans"/>
              <a:sym typeface="Open Sans"/>
            </a:endParaRPr>
          </a:p>
        </p:txBody>
      </p:sp>
      <p:pic>
        <p:nvPicPr>
          <p:cNvPr id="141" name="Google Shape;141;p16"/>
          <p:cNvPicPr preferRelativeResize="0"/>
          <p:nvPr/>
        </p:nvPicPr>
        <p:blipFill rotWithShape="1">
          <a:blip r:embed="rId3">
            <a:alphaModFix/>
          </a:blip>
          <a:srcRect/>
          <a:stretch/>
        </p:blipFill>
        <p:spPr>
          <a:xfrm>
            <a:off x="5580450" y="1742725"/>
            <a:ext cx="6519825" cy="4949700"/>
          </a:xfrm>
          <a:prstGeom prst="rect">
            <a:avLst/>
          </a:prstGeom>
          <a:noFill/>
          <a:ln>
            <a:noFill/>
          </a:ln>
        </p:spPr>
      </p:pic>
      <p:sp>
        <p:nvSpPr>
          <p:cNvPr id="142" name="Google Shape;142;p16"/>
          <p:cNvSpPr/>
          <p:nvPr/>
        </p:nvSpPr>
        <p:spPr>
          <a:xfrm>
            <a:off x="5580450" y="1742725"/>
            <a:ext cx="1031100" cy="9408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16"/>
          <p:cNvSpPr/>
          <p:nvPr/>
        </p:nvSpPr>
        <p:spPr>
          <a:xfrm>
            <a:off x="5580450" y="2747550"/>
            <a:ext cx="1263000" cy="4095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16"/>
          <p:cNvSpPr/>
          <p:nvPr/>
        </p:nvSpPr>
        <p:spPr>
          <a:xfrm>
            <a:off x="5580450" y="3241050"/>
            <a:ext cx="1718100" cy="1571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16"/>
          <p:cNvSpPr/>
          <p:nvPr/>
        </p:nvSpPr>
        <p:spPr>
          <a:xfrm>
            <a:off x="5580475" y="4886875"/>
            <a:ext cx="1263000" cy="864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16"/>
          <p:cNvSpPr/>
          <p:nvPr/>
        </p:nvSpPr>
        <p:spPr>
          <a:xfrm>
            <a:off x="5580450" y="5857925"/>
            <a:ext cx="1263000" cy="4095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8"/>
          <p:cNvSpPr txBox="1">
            <a:spLocks noGrp="1"/>
          </p:cNvSpPr>
          <p:nvPr>
            <p:ph type="title"/>
          </p:nvPr>
        </p:nvSpPr>
        <p:spPr>
          <a:xfrm>
            <a:off x="426720" y="254342"/>
            <a:ext cx="8203500" cy="1080900"/>
          </a:xfrm>
          <a:prstGeom prst="rect">
            <a:avLst/>
          </a:prstGeom>
          <a:noFill/>
          <a:ln>
            <a:noFill/>
          </a:ln>
        </p:spPr>
        <p:txBody>
          <a:bodyPr spcFirstLastPara="1" wrap="square" lIns="91425" tIns="45700" rIns="91425" bIns="45700" anchor="t" anchorCtr="0">
            <a:noAutofit/>
          </a:bodyPr>
          <a:lstStyle/>
          <a:p>
            <a:pPr lvl="0">
              <a:buClr>
                <a:schemeClr val="dk1"/>
              </a:buClr>
              <a:buSzPts val="3200"/>
            </a:pPr>
            <a:r>
              <a:rPr lang="en-US" dirty="0" err="1">
                <a:solidFill>
                  <a:srgbClr val="586F7C"/>
                </a:solidFill>
                <a:latin typeface="Open Sans"/>
                <a:ea typeface="Open Sans"/>
                <a:cs typeface="Open Sans"/>
                <a:sym typeface="Open Sans"/>
              </a:rPr>
              <a:t>Vous</a:t>
            </a:r>
            <a:r>
              <a:rPr lang="en-US" dirty="0">
                <a:solidFill>
                  <a:srgbClr val="586F7C"/>
                </a:solidFill>
                <a:latin typeface="Open Sans"/>
                <a:ea typeface="Open Sans"/>
                <a:cs typeface="Open Sans"/>
                <a:sym typeface="Open Sans"/>
              </a:rPr>
              <a:t> </a:t>
            </a:r>
            <a:r>
              <a:rPr lang="en-US" dirty="0" err="1">
                <a:solidFill>
                  <a:srgbClr val="586F7C"/>
                </a:solidFill>
                <a:latin typeface="Open Sans"/>
                <a:ea typeface="Open Sans"/>
                <a:cs typeface="Open Sans"/>
                <a:sym typeface="Open Sans"/>
              </a:rPr>
              <a:t>êtes</a:t>
            </a:r>
            <a:r>
              <a:rPr lang="en-US" dirty="0">
                <a:solidFill>
                  <a:srgbClr val="586F7C"/>
                </a:solidFill>
                <a:latin typeface="Open Sans"/>
                <a:ea typeface="Open Sans"/>
                <a:cs typeface="Open Sans"/>
                <a:sym typeface="Open Sans"/>
              </a:rPr>
              <a:t> </a:t>
            </a:r>
            <a:r>
              <a:rPr lang="en-US" dirty="0" err="1">
                <a:solidFill>
                  <a:srgbClr val="586F7C"/>
                </a:solidFill>
                <a:latin typeface="Open Sans"/>
                <a:ea typeface="Open Sans"/>
                <a:cs typeface="Open Sans"/>
                <a:sym typeface="Open Sans"/>
              </a:rPr>
              <a:t>invités</a:t>
            </a:r>
            <a:r>
              <a:rPr lang="en-US" dirty="0">
                <a:solidFill>
                  <a:srgbClr val="586F7C"/>
                </a:solidFill>
                <a:latin typeface="Open Sans"/>
                <a:ea typeface="Open Sans"/>
                <a:cs typeface="Open Sans"/>
                <a:sym typeface="Open Sans"/>
              </a:rPr>
              <a:t> à :</a:t>
            </a:r>
            <a:endParaRPr dirty="0">
              <a:solidFill>
                <a:srgbClr val="586F7C"/>
              </a:solidFill>
              <a:latin typeface="Open Sans"/>
              <a:ea typeface="Open Sans"/>
              <a:cs typeface="Open Sans"/>
              <a:sym typeface="Open Sans"/>
            </a:endParaRPr>
          </a:p>
        </p:txBody>
      </p:sp>
      <p:sp>
        <p:nvSpPr>
          <p:cNvPr id="411" name="Google Shape;411;p8"/>
          <p:cNvSpPr txBox="1">
            <a:spLocks noGrp="1"/>
          </p:cNvSpPr>
          <p:nvPr>
            <p:ph type="body" idx="1"/>
          </p:nvPr>
        </p:nvSpPr>
        <p:spPr>
          <a:xfrm>
            <a:off x="656074" y="2094525"/>
            <a:ext cx="11231126" cy="3599400"/>
          </a:xfrm>
          <a:prstGeom prst="rect">
            <a:avLst/>
          </a:prstGeom>
          <a:noFill/>
          <a:ln>
            <a:noFill/>
          </a:ln>
        </p:spPr>
        <p:txBody>
          <a:bodyPr spcFirstLastPara="1" wrap="square" lIns="91425" tIns="45700" rIns="91425" bIns="45700" anchor="t" anchorCtr="0">
            <a:noAutofit/>
          </a:bodyPr>
          <a:lstStyle/>
          <a:p>
            <a:pPr marL="457200" lvl="0" indent="-317500" algn="l" rtl="0">
              <a:lnSpc>
                <a:spcPct val="150000"/>
              </a:lnSpc>
              <a:spcBef>
                <a:spcPts val="0"/>
              </a:spcBef>
              <a:spcAft>
                <a:spcPts val="0"/>
              </a:spcAft>
              <a:buClr>
                <a:srgbClr val="586F7C"/>
              </a:buClr>
              <a:buSzPts val="1400"/>
              <a:buFont typeface="Open Sans"/>
              <a:buChar char="●"/>
            </a:pPr>
            <a:r>
              <a:rPr lang="en-US" sz="2200" dirty="0" err="1">
                <a:solidFill>
                  <a:srgbClr val="3F3F3F"/>
                </a:solidFill>
                <a:latin typeface="Open Sans"/>
                <a:ea typeface="Open Sans"/>
                <a:cs typeface="Open Sans"/>
                <a:sym typeface="Open Sans"/>
              </a:rPr>
              <a:t>Visiter</a:t>
            </a:r>
            <a:r>
              <a:rPr lang="en-US" sz="2200" dirty="0">
                <a:solidFill>
                  <a:srgbClr val="3F3F3F"/>
                </a:solidFill>
                <a:latin typeface="Open Sans"/>
                <a:ea typeface="Open Sans"/>
                <a:cs typeface="Open Sans"/>
                <a:sym typeface="Open Sans"/>
              </a:rPr>
              <a:t> </a:t>
            </a:r>
            <a:r>
              <a:rPr lang="en-US" sz="2200" dirty="0" err="1">
                <a:solidFill>
                  <a:srgbClr val="3F3F3F"/>
                </a:solidFill>
                <a:latin typeface="Open Sans"/>
                <a:ea typeface="Open Sans"/>
                <a:cs typeface="Open Sans"/>
                <a:sym typeface="Open Sans"/>
              </a:rPr>
              <a:t>notre</a:t>
            </a:r>
            <a:r>
              <a:rPr lang="en-US" sz="2200" dirty="0">
                <a:solidFill>
                  <a:srgbClr val="3F3F3F"/>
                </a:solidFill>
                <a:latin typeface="Open Sans"/>
                <a:ea typeface="Open Sans"/>
                <a:cs typeface="Open Sans"/>
                <a:sym typeface="Open Sans"/>
              </a:rPr>
              <a:t> site web au lien </a:t>
            </a:r>
            <a:r>
              <a:rPr lang="en-US" sz="2200" dirty="0" err="1">
                <a:solidFill>
                  <a:srgbClr val="3F3F3F"/>
                </a:solidFill>
                <a:latin typeface="Open Sans"/>
                <a:ea typeface="Open Sans"/>
                <a:cs typeface="Open Sans"/>
                <a:sym typeface="Open Sans"/>
              </a:rPr>
              <a:t>suivant</a:t>
            </a:r>
            <a:r>
              <a:rPr lang="en-US" sz="2200" dirty="0">
                <a:solidFill>
                  <a:srgbClr val="3F3F3F"/>
                </a:solidFill>
                <a:latin typeface="Open Sans"/>
                <a:ea typeface="Open Sans"/>
                <a:cs typeface="Open Sans"/>
                <a:sym typeface="Open Sans"/>
              </a:rPr>
              <a:t>: </a:t>
            </a:r>
            <a:r>
              <a:rPr lang="en-US" sz="2200" dirty="0">
                <a:solidFill>
                  <a:srgbClr val="3F3F3F"/>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www.research4life.org</a:t>
            </a:r>
            <a:r>
              <a:rPr lang="en-US" sz="2200" dirty="0">
                <a:solidFill>
                  <a:srgbClr val="3F3F3F"/>
                </a:solidFill>
                <a:latin typeface="Open Sans"/>
                <a:ea typeface="Open Sans"/>
                <a:cs typeface="Open Sans"/>
                <a:sym typeface="Open Sans"/>
              </a:rPr>
              <a:t> </a:t>
            </a:r>
            <a:endParaRPr sz="2200" dirty="0">
              <a:solidFill>
                <a:srgbClr val="3F3F3F"/>
              </a:solidFill>
              <a:latin typeface="Open Sans"/>
              <a:ea typeface="Open Sans"/>
              <a:cs typeface="Open Sans"/>
              <a:sym typeface="Open Sans"/>
            </a:endParaRPr>
          </a:p>
          <a:p>
            <a:pPr lvl="0" indent="-317500">
              <a:lnSpc>
                <a:spcPct val="150000"/>
              </a:lnSpc>
              <a:spcBef>
                <a:spcPts val="0"/>
              </a:spcBef>
              <a:buClr>
                <a:srgbClr val="586F7C"/>
              </a:buClr>
              <a:buSzPts val="1400"/>
              <a:buFont typeface="Open Sans"/>
              <a:buChar char="●"/>
            </a:pPr>
            <a:r>
              <a:rPr lang="en-US" sz="2200" dirty="0">
                <a:solidFill>
                  <a:srgbClr val="3F3F3F"/>
                </a:solidFill>
                <a:latin typeface="Open Sans"/>
                <a:ea typeface="Open Sans"/>
                <a:cs typeface="Open Sans"/>
                <a:sym typeface="Open Sans"/>
              </a:rPr>
              <a:t>Nous </a:t>
            </a:r>
            <a:r>
              <a:rPr lang="en-US" sz="2200" dirty="0" err="1">
                <a:solidFill>
                  <a:srgbClr val="3F3F3F"/>
                </a:solidFill>
                <a:latin typeface="Open Sans"/>
                <a:ea typeface="Open Sans"/>
                <a:cs typeface="Open Sans"/>
                <a:sym typeface="Open Sans"/>
              </a:rPr>
              <a:t>contacter</a:t>
            </a:r>
            <a:r>
              <a:rPr lang="en-US" sz="2200" dirty="0">
                <a:solidFill>
                  <a:srgbClr val="3F3F3F"/>
                </a:solidFill>
                <a:latin typeface="Open Sans"/>
                <a:ea typeface="Open Sans"/>
                <a:cs typeface="Open Sans"/>
                <a:sym typeface="Open Sans"/>
              </a:rPr>
              <a:t> à </a:t>
            </a:r>
            <a:r>
              <a:rPr lang="en-US" sz="2200" dirty="0" err="1">
                <a:solidFill>
                  <a:srgbClr val="3F3F3F"/>
                </a:solidFill>
                <a:latin typeface="Open Sans"/>
                <a:ea typeface="Open Sans"/>
                <a:cs typeface="Open Sans"/>
                <a:sym typeface="Open Sans"/>
              </a:rPr>
              <a:t>l’adresse</a:t>
            </a:r>
            <a:r>
              <a:rPr lang="en-US" sz="2200" dirty="0">
                <a:solidFill>
                  <a:srgbClr val="3F3F3F"/>
                </a:solidFill>
                <a:latin typeface="Open Sans"/>
                <a:ea typeface="Open Sans"/>
                <a:cs typeface="Open Sans"/>
                <a:sym typeface="Open Sans"/>
              </a:rPr>
              <a:t> mail </a:t>
            </a:r>
            <a:r>
              <a:rPr lang="en-US" sz="2200" dirty="0" err="1">
                <a:solidFill>
                  <a:srgbClr val="3F3F3F"/>
                </a:solidFill>
                <a:latin typeface="Open Sans"/>
                <a:ea typeface="Open Sans"/>
                <a:cs typeface="Open Sans"/>
                <a:sym typeface="Open Sans"/>
              </a:rPr>
              <a:t>suivant</a:t>
            </a:r>
            <a:r>
              <a:rPr lang="en-US" sz="2200" dirty="0">
                <a:solidFill>
                  <a:srgbClr val="3F3F3F"/>
                </a:solidFill>
                <a:latin typeface="Open Sans"/>
                <a:ea typeface="Open Sans"/>
                <a:cs typeface="Open Sans"/>
                <a:sym typeface="Open Sans"/>
              </a:rPr>
              <a:t> : </a:t>
            </a:r>
            <a:r>
              <a:rPr lang="en-US" sz="2200" dirty="0">
                <a:solidFill>
                  <a:srgbClr val="3F3F3F"/>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r4l@research4life.org</a:t>
            </a:r>
            <a:r>
              <a:rPr lang="en-US" sz="2200" dirty="0">
                <a:solidFill>
                  <a:srgbClr val="3F3F3F"/>
                </a:solidFill>
                <a:latin typeface="Open Sans"/>
                <a:ea typeface="Open Sans"/>
                <a:cs typeface="Open Sans"/>
                <a:sym typeface="Open Sans"/>
              </a:rPr>
              <a:t> </a:t>
            </a:r>
            <a:endParaRPr sz="2200" dirty="0">
              <a:solidFill>
                <a:srgbClr val="3F3F3F"/>
              </a:solidFill>
              <a:latin typeface="Open Sans"/>
              <a:ea typeface="Open Sans"/>
              <a:cs typeface="Open Sans"/>
              <a:sym typeface="Open Sans"/>
            </a:endParaRPr>
          </a:p>
          <a:p>
            <a:pPr lvl="0" indent="-317500">
              <a:lnSpc>
                <a:spcPct val="150000"/>
              </a:lnSpc>
              <a:spcBef>
                <a:spcPts val="0"/>
              </a:spcBef>
              <a:buClr>
                <a:srgbClr val="586F7C"/>
              </a:buClr>
              <a:buSzPts val="1400"/>
              <a:buFont typeface="Open Sans"/>
              <a:buChar char="●"/>
            </a:pPr>
            <a:r>
              <a:rPr lang="fr-FR" sz="2200" dirty="0">
                <a:solidFill>
                  <a:srgbClr val="3F3F3F"/>
                </a:solidFill>
                <a:latin typeface="Open Sans"/>
                <a:ea typeface="Open Sans"/>
                <a:cs typeface="Open Sans"/>
                <a:sym typeface="Open Sans"/>
              </a:rPr>
              <a:t>Découvrir d'autres supports de formation </a:t>
            </a:r>
            <a:r>
              <a:rPr lang="en-US" sz="2200" dirty="0">
                <a:solidFill>
                  <a:srgbClr val="3F3F3F"/>
                </a:solidFill>
                <a:latin typeface="Open Sans"/>
                <a:ea typeface="Open Sans"/>
                <a:cs typeface="Open Sans"/>
                <a:sym typeface="Open Sans"/>
              </a:rPr>
              <a:t>[</a:t>
            </a:r>
            <a:r>
              <a:rPr lang="en-US" sz="2200" dirty="0">
                <a:solidFill>
                  <a:srgbClr val="3F3F3F"/>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www.research4life.org/training</a:t>
            </a:r>
            <a:r>
              <a:rPr lang="en-US" sz="2200" dirty="0">
                <a:solidFill>
                  <a:srgbClr val="3F3F3F"/>
                </a:solidFill>
                <a:latin typeface="Open Sans"/>
                <a:ea typeface="Open Sans"/>
                <a:cs typeface="Open Sans"/>
                <a:sym typeface="Open Sans"/>
              </a:rPr>
              <a:t>]</a:t>
            </a:r>
            <a:endParaRPr sz="2200" dirty="0">
              <a:solidFill>
                <a:srgbClr val="3F3F3F"/>
              </a:solidFill>
              <a:latin typeface="Open Sans"/>
              <a:ea typeface="Open Sans"/>
              <a:cs typeface="Open Sans"/>
              <a:sym typeface="Open Sans"/>
            </a:endParaRPr>
          </a:p>
          <a:p>
            <a:pPr lvl="0" indent="-317500">
              <a:lnSpc>
                <a:spcPct val="150000"/>
              </a:lnSpc>
              <a:spcBef>
                <a:spcPts val="0"/>
              </a:spcBef>
              <a:buClr>
                <a:srgbClr val="586F7C"/>
              </a:buClr>
              <a:buSzPts val="1400"/>
              <a:buFont typeface="Open Sans"/>
              <a:buChar char="●"/>
            </a:pPr>
            <a:r>
              <a:rPr lang="fr-FR" sz="2200" dirty="0">
                <a:solidFill>
                  <a:srgbClr val="3F3F3F"/>
                </a:solidFill>
                <a:latin typeface="Open Sans"/>
                <a:ea typeface="Open Sans"/>
                <a:cs typeface="Open Sans"/>
                <a:sym typeface="Open Sans"/>
              </a:rPr>
              <a:t>Vous abonner à la newsletter de Research4Life </a:t>
            </a:r>
            <a:r>
              <a:rPr lang="en-US" sz="2200" dirty="0">
                <a:solidFill>
                  <a:srgbClr val="3F3F3F"/>
                </a:solidFill>
                <a:latin typeface="Open Sans"/>
                <a:ea typeface="Open Sans"/>
                <a:cs typeface="Open Sans"/>
                <a:sym typeface="Open Sans"/>
              </a:rPr>
              <a:t>[</a:t>
            </a:r>
            <a:r>
              <a:rPr lang="en-US" sz="2200" dirty="0">
                <a:solidFill>
                  <a:srgbClr val="3F3F3F"/>
                </a:solid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www.research4life.org/newsletter</a:t>
            </a:r>
            <a:r>
              <a:rPr lang="en-US" sz="2200" dirty="0">
                <a:solidFill>
                  <a:srgbClr val="3F3F3F"/>
                </a:solidFill>
                <a:latin typeface="Open Sans"/>
                <a:ea typeface="Open Sans"/>
                <a:cs typeface="Open Sans"/>
                <a:sym typeface="Open Sans"/>
              </a:rPr>
              <a:t>]</a:t>
            </a:r>
            <a:endParaRPr sz="2200" dirty="0">
              <a:solidFill>
                <a:srgbClr val="3F3F3F"/>
              </a:solidFill>
              <a:latin typeface="Open Sans"/>
              <a:ea typeface="Open Sans"/>
              <a:cs typeface="Open Sans"/>
              <a:sym typeface="Open Sans"/>
            </a:endParaRPr>
          </a:p>
          <a:p>
            <a:pPr lvl="0" indent="-317500">
              <a:lnSpc>
                <a:spcPct val="150000"/>
              </a:lnSpc>
              <a:spcBef>
                <a:spcPts val="0"/>
              </a:spcBef>
              <a:buClr>
                <a:srgbClr val="586F7C"/>
              </a:buClr>
              <a:buSzPts val="1400"/>
              <a:buFont typeface="Open Sans"/>
              <a:buChar char="●"/>
            </a:pPr>
            <a:r>
              <a:rPr lang="fr-FR" sz="2200" dirty="0">
                <a:solidFill>
                  <a:srgbClr val="3F3F3F"/>
                </a:solidFill>
                <a:latin typeface="Open Sans"/>
                <a:ea typeface="Open Sans"/>
                <a:cs typeface="Open Sans"/>
                <a:sym typeface="Open Sans"/>
              </a:rPr>
              <a:t>Consulter les vidéos de Research4Life </a:t>
            </a:r>
            <a:r>
              <a:rPr lang="en-US" sz="2200" dirty="0">
                <a:solidFill>
                  <a:srgbClr val="3F3F3F"/>
                </a:solidFill>
                <a:latin typeface="Open Sans"/>
                <a:ea typeface="Open Sans"/>
                <a:cs typeface="Open Sans"/>
                <a:sym typeface="Open Sans"/>
              </a:rPr>
              <a:t>[</a:t>
            </a:r>
            <a:r>
              <a:rPr lang="en-US" sz="2200" dirty="0">
                <a:solidFill>
                  <a:srgbClr val="3F3F3F"/>
                </a:solidFill>
                <a:latin typeface="Open Sans"/>
                <a:ea typeface="Open Sans"/>
                <a:cs typeface="Open Sans"/>
                <a:sym typeface="Open Sans"/>
                <a:hlinkClick r:id="rId7">
                  <a:extLst>
                    <a:ext uri="{A12FA001-AC4F-418D-AE19-62706E023703}">
                      <ahyp:hlinkClr xmlns:ahyp="http://schemas.microsoft.com/office/drawing/2018/hyperlinkcolor" val="tx"/>
                    </a:ext>
                  </a:extLst>
                </a:hlinkClick>
              </a:rPr>
              <a:t>https://bit.ly/2w3CU5C</a:t>
            </a:r>
            <a:r>
              <a:rPr lang="en-US" sz="2200" dirty="0">
                <a:solidFill>
                  <a:srgbClr val="3F3F3F"/>
                </a:solidFill>
                <a:latin typeface="Open Sans"/>
                <a:ea typeface="Open Sans"/>
                <a:cs typeface="Open Sans"/>
                <a:sym typeface="Open Sans"/>
              </a:rPr>
              <a:t>]</a:t>
            </a:r>
            <a:endParaRPr sz="2200" dirty="0">
              <a:solidFill>
                <a:srgbClr val="3F3F3F"/>
              </a:solidFill>
              <a:latin typeface="Open Sans"/>
              <a:ea typeface="Open Sans"/>
              <a:cs typeface="Open Sans"/>
              <a:sym typeface="Open Sans"/>
            </a:endParaRPr>
          </a:p>
          <a:p>
            <a:pPr lvl="0" indent="-317500">
              <a:lnSpc>
                <a:spcPct val="150000"/>
              </a:lnSpc>
              <a:spcBef>
                <a:spcPts val="0"/>
              </a:spcBef>
              <a:buClr>
                <a:srgbClr val="586F7C"/>
              </a:buClr>
              <a:buSzPts val="1400"/>
              <a:buFont typeface="Open Sans"/>
              <a:buChar char="●"/>
            </a:pPr>
            <a:r>
              <a:rPr lang="en-US" sz="2200" dirty="0">
                <a:solidFill>
                  <a:srgbClr val="3F3F3F"/>
                </a:solidFill>
                <a:latin typeface="Open Sans"/>
                <a:ea typeface="Open Sans"/>
                <a:cs typeface="Open Sans"/>
                <a:sym typeface="Open Sans"/>
              </a:rPr>
              <a:t>Nous </a:t>
            </a:r>
            <a:r>
              <a:rPr lang="en-US" sz="2200" dirty="0" err="1">
                <a:solidFill>
                  <a:srgbClr val="3F3F3F"/>
                </a:solidFill>
                <a:latin typeface="Open Sans"/>
                <a:ea typeface="Open Sans"/>
                <a:cs typeface="Open Sans"/>
                <a:sym typeface="Open Sans"/>
              </a:rPr>
              <a:t>suivre</a:t>
            </a:r>
            <a:r>
              <a:rPr lang="en-US" sz="2200" dirty="0">
                <a:solidFill>
                  <a:srgbClr val="3F3F3F"/>
                </a:solidFill>
                <a:latin typeface="Open Sans"/>
                <a:ea typeface="Open Sans"/>
                <a:cs typeface="Open Sans"/>
                <a:sym typeface="Open Sans"/>
              </a:rPr>
              <a:t> sur Twitter @r4lpartnership et Facebook @R4Lpartnership </a:t>
            </a:r>
            <a:endParaRPr sz="2200" dirty="0">
              <a:solidFill>
                <a:srgbClr val="3F3F3F"/>
              </a:solidFill>
              <a:latin typeface="Open Sans"/>
              <a:ea typeface="Open Sans"/>
              <a:cs typeface="Open Sans"/>
              <a:sym typeface="Open Sans"/>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1"/>
          <p:cNvPicPr preferRelativeResize="0"/>
          <p:nvPr/>
        </p:nvPicPr>
        <p:blipFill rotWithShape="1">
          <a:blip r:embed="rId3">
            <a:alphaModFix/>
          </a:blip>
          <a:srcRect/>
          <a:stretch/>
        </p:blipFill>
        <p:spPr>
          <a:xfrm>
            <a:off x="1325050" y="6158249"/>
            <a:ext cx="1523874" cy="633932"/>
          </a:xfrm>
          <a:prstGeom prst="rect">
            <a:avLst/>
          </a:prstGeom>
          <a:noFill/>
          <a:ln>
            <a:noFill/>
          </a:ln>
        </p:spPr>
      </p:pic>
      <p:pic>
        <p:nvPicPr>
          <p:cNvPr id="417" name="Google Shape;417;p1"/>
          <p:cNvPicPr preferRelativeResize="0"/>
          <p:nvPr/>
        </p:nvPicPr>
        <p:blipFill rotWithShape="1">
          <a:blip r:embed="rId4">
            <a:alphaModFix/>
          </a:blip>
          <a:srcRect/>
          <a:stretch/>
        </p:blipFill>
        <p:spPr>
          <a:xfrm>
            <a:off x="3280294" y="6217682"/>
            <a:ext cx="1962613" cy="515078"/>
          </a:xfrm>
          <a:prstGeom prst="rect">
            <a:avLst/>
          </a:prstGeom>
          <a:noFill/>
          <a:ln>
            <a:noFill/>
          </a:ln>
        </p:spPr>
      </p:pic>
      <p:pic>
        <p:nvPicPr>
          <p:cNvPr id="418" name="Google Shape;418;p1"/>
          <p:cNvPicPr preferRelativeResize="0"/>
          <p:nvPr/>
        </p:nvPicPr>
        <p:blipFill rotWithShape="1">
          <a:blip r:embed="rId5">
            <a:alphaModFix/>
          </a:blip>
          <a:srcRect/>
          <a:stretch/>
        </p:blipFill>
        <p:spPr>
          <a:xfrm>
            <a:off x="5987741" y="6128240"/>
            <a:ext cx="1612438" cy="693960"/>
          </a:xfrm>
          <a:prstGeom prst="rect">
            <a:avLst/>
          </a:prstGeom>
          <a:noFill/>
          <a:ln>
            <a:noFill/>
          </a:ln>
        </p:spPr>
      </p:pic>
      <p:pic>
        <p:nvPicPr>
          <p:cNvPr id="419" name="Google Shape;419;p1"/>
          <p:cNvPicPr preferRelativeResize="0"/>
          <p:nvPr/>
        </p:nvPicPr>
        <p:blipFill rotWithShape="1">
          <a:blip r:embed="rId6">
            <a:alphaModFix/>
          </a:blip>
          <a:srcRect/>
          <a:stretch/>
        </p:blipFill>
        <p:spPr>
          <a:xfrm>
            <a:off x="8080643" y="6191271"/>
            <a:ext cx="1468376" cy="567894"/>
          </a:xfrm>
          <a:prstGeom prst="rect">
            <a:avLst/>
          </a:prstGeom>
          <a:noFill/>
          <a:ln>
            <a:noFill/>
          </a:ln>
        </p:spPr>
      </p:pic>
      <p:pic>
        <p:nvPicPr>
          <p:cNvPr id="420" name="Google Shape;420;p1"/>
          <p:cNvPicPr preferRelativeResize="0"/>
          <p:nvPr/>
        </p:nvPicPr>
        <p:blipFill rotWithShape="1">
          <a:blip r:embed="rId7">
            <a:alphaModFix/>
          </a:blip>
          <a:srcRect/>
          <a:stretch/>
        </p:blipFill>
        <p:spPr>
          <a:xfrm>
            <a:off x="10029499" y="6163201"/>
            <a:ext cx="1468374" cy="624061"/>
          </a:xfrm>
          <a:prstGeom prst="rect">
            <a:avLst/>
          </a:prstGeom>
          <a:noFill/>
          <a:ln>
            <a:noFill/>
          </a:ln>
        </p:spPr>
      </p:pic>
      <p:sp>
        <p:nvSpPr>
          <p:cNvPr id="421" name="Google Shape;421;p1"/>
          <p:cNvSpPr/>
          <p:nvPr/>
        </p:nvSpPr>
        <p:spPr>
          <a:xfrm>
            <a:off x="1591800" y="2814175"/>
            <a:ext cx="9298800" cy="3447057"/>
          </a:xfrm>
          <a:prstGeom prst="rect">
            <a:avLst/>
          </a:prstGeom>
          <a:noFill/>
          <a:ln>
            <a:noFill/>
          </a:ln>
        </p:spPr>
        <p:txBody>
          <a:bodyPr spcFirstLastPara="1" wrap="square" lIns="91425" tIns="45700" rIns="91425" bIns="45700" anchor="t" anchorCtr="0">
            <a:spAutoFit/>
          </a:bodyPr>
          <a:lstStyle/>
          <a:p>
            <a:pPr lvl="0" algn="ctr">
              <a:buSzPts val="3000"/>
            </a:pPr>
            <a:r>
              <a:rPr lang="en-US" sz="3000" dirty="0">
                <a:solidFill>
                  <a:srgbClr val="F8981D"/>
                </a:solidFill>
                <a:latin typeface="Open Sans"/>
                <a:ea typeface="Open Sans"/>
                <a:cs typeface="Open Sans"/>
                <a:sym typeface="Open Sans"/>
              </a:rPr>
              <a:t>Pour plus </a:t>
            </a:r>
            <a:r>
              <a:rPr lang="en-US" sz="3000" dirty="0" err="1">
                <a:solidFill>
                  <a:srgbClr val="F8981D"/>
                </a:solidFill>
                <a:latin typeface="Open Sans"/>
                <a:ea typeface="Open Sans"/>
                <a:cs typeface="Open Sans"/>
                <a:sym typeface="Open Sans"/>
              </a:rPr>
              <a:t>d'informations</a:t>
            </a:r>
            <a:r>
              <a:rPr lang="en-US" sz="3000" dirty="0">
                <a:solidFill>
                  <a:srgbClr val="F8981D"/>
                </a:solidFill>
                <a:latin typeface="Open Sans"/>
                <a:ea typeface="Open Sans"/>
                <a:cs typeface="Open Sans"/>
                <a:sym typeface="Open Sans"/>
              </a:rPr>
              <a:t> sur </a:t>
            </a:r>
            <a:r>
              <a:rPr lang="en-US" sz="3000" b="0" i="0" u="none" strike="noStrike" cap="none" dirty="0">
                <a:solidFill>
                  <a:srgbClr val="F8981D"/>
                </a:solidFill>
                <a:latin typeface="Open Sans"/>
                <a:ea typeface="Open Sans"/>
                <a:cs typeface="Open Sans"/>
                <a:sym typeface="Open Sans"/>
              </a:rPr>
              <a:t>Research4Life</a:t>
            </a:r>
            <a:endParaRPr sz="3000" b="0" i="0" u="none" strike="noStrike" cap="none" dirty="0">
              <a:solidFill>
                <a:srgbClr val="F8981D"/>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3000"/>
              <a:buFont typeface="Arial"/>
              <a:buNone/>
            </a:pPr>
            <a:endParaRPr sz="3000" b="0" i="0" u="none" strike="noStrike" cap="none" dirty="0">
              <a:solidFill>
                <a:srgbClr val="F8981D"/>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3000"/>
              <a:buFont typeface="Arial"/>
              <a:buNone/>
            </a:pPr>
            <a:r>
              <a:rPr lang="en-US" sz="3000" b="0" i="0" u="sng" strike="noStrike" cap="none" dirty="0">
                <a:solidFill>
                  <a:schemeClr val="hlink"/>
                </a:solidFill>
                <a:latin typeface="Open Sans"/>
                <a:ea typeface="Open Sans"/>
                <a:cs typeface="Open Sans"/>
                <a:sym typeface="Open Sans"/>
                <a:hlinkClick r:id="rId8"/>
              </a:rPr>
              <a:t>www.research4life.org</a:t>
            </a:r>
            <a:endParaRPr sz="3000" b="0" i="0" u="none" strike="noStrike" cap="none" dirty="0">
              <a:solidFill>
                <a:srgbClr val="004890"/>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3000"/>
              <a:buFont typeface="Arial"/>
              <a:buNone/>
            </a:pPr>
            <a:br>
              <a:rPr lang="en-US" sz="3000" b="0" i="0" u="none" strike="noStrike" cap="none" dirty="0">
                <a:solidFill>
                  <a:srgbClr val="F8981D"/>
                </a:solidFill>
                <a:latin typeface="Open Sans"/>
                <a:ea typeface="Open Sans"/>
                <a:cs typeface="Open Sans"/>
                <a:sym typeface="Open Sans"/>
              </a:rPr>
            </a:br>
            <a:r>
              <a:rPr lang="en-US" sz="3000" b="0" i="0" u="sng" strike="noStrike" cap="none" dirty="0">
                <a:solidFill>
                  <a:schemeClr val="hlink"/>
                </a:solidFill>
                <a:latin typeface="Open Sans"/>
                <a:ea typeface="Open Sans"/>
                <a:cs typeface="Open Sans"/>
                <a:sym typeface="Open Sans"/>
                <a:hlinkClick r:id="rId9"/>
              </a:rPr>
              <a:t>r4l@research4life.org</a:t>
            </a:r>
            <a:r>
              <a:rPr lang="en-US" sz="3000" b="0" i="0" u="none" strike="noStrike" cap="none" dirty="0">
                <a:solidFill>
                  <a:srgbClr val="004890"/>
                </a:solidFill>
                <a:latin typeface="Open Sans"/>
                <a:ea typeface="Open Sans"/>
                <a:cs typeface="Open Sans"/>
                <a:sym typeface="Open Sans"/>
              </a:rPr>
              <a:t>  </a:t>
            </a:r>
            <a:endParaRPr sz="3000" b="0" i="0" u="none" strike="noStrike" cap="none" dirty="0">
              <a:solidFill>
                <a:srgbClr val="00489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br>
              <a:rPr lang="en-US" sz="2000" b="0" i="0" u="none" strike="noStrike" cap="none" dirty="0">
                <a:solidFill>
                  <a:srgbClr val="F8981D"/>
                </a:solidFill>
                <a:latin typeface="Open Sans"/>
                <a:ea typeface="Open Sans"/>
                <a:cs typeface="Open Sans"/>
                <a:sym typeface="Open Sans"/>
              </a:rPr>
            </a:br>
            <a:br>
              <a:rPr lang="en-US" sz="2000" b="0" i="0" u="none" strike="noStrike" cap="none" dirty="0">
                <a:solidFill>
                  <a:srgbClr val="586F7C"/>
                </a:solidFill>
                <a:latin typeface="Open Sans"/>
                <a:ea typeface="Open Sans"/>
                <a:cs typeface="Open Sans"/>
                <a:sym typeface="Open Sans"/>
              </a:rPr>
            </a:br>
            <a:br>
              <a:rPr lang="en-US" sz="1400" b="0" i="0" u="none" strike="noStrike" cap="none" dirty="0">
                <a:solidFill>
                  <a:srgbClr val="F8981D"/>
                </a:solidFill>
                <a:latin typeface="Open Sans"/>
                <a:ea typeface="Open Sans"/>
                <a:cs typeface="Open Sans"/>
                <a:sym typeface="Open Sans"/>
              </a:rPr>
            </a:br>
            <a:endParaRPr sz="1400" b="0" i="0" u="none" strike="noStrike" cap="none" dirty="0">
              <a:solidFill>
                <a:srgbClr val="F8981D"/>
              </a:solidFill>
              <a:latin typeface="Open Sans"/>
              <a:ea typeface="Open Sans"/>
              <a:cs typeface="Open Sans"/>
              <a:sym typeface="Open Sans"/>
            </a:endParaRPr>
          </a:p>
        </p:txBody>
      </p:sp>
      <p:sp>
        <p:nvSpPr>
          <p:cNvPr id="422" name="Google Shape;422;p1"/>
          <p:cNvSpPr txBox="1"/>
          <p:nvPr/>
        </p:nvSpPr>
        <p:spPr>
          <a:xfrm>
            <a:off x="-2" y="5674296"/>
            <a:ext cx="12192000" cy="369300"/>
          </a:xfrm>
          <a:prstGeom prst="rect">
            <a:avLst/>
          </a:prstGeom>
          <a:solidFill>
            <a:srgbClr val="586F7C"/>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Open Sans"/>
                <a:ea typeface="Open Sans"/>
                <a:cs typeface="Open Sans"/>
                <a:sym typeface="Open Sans"/>
              </a:rPr>
              <a:t>Research4Life </a:t>
            </a:r>
            <a:r>
              <a:rPr lang="en-US" sz="1800" b="0" i="0" u="none" strike="noStrike" cap="none" dirty="0" err="1">
                <a:solidFill>
                  <a:schemeClr val="lt1"/>
                </a:solidFill>
                <a:latin typeface="Open Sans"/>
                <a:ea typeface="Open Sans"/>
                <a:cs typeface="Open Sans"/>
                <a:sym typeface="Open Sans"/>
              </a:rPr>
              <a:t>est</a:t>
            </a:r>
            <a:r>
              <a:rPr lang="en-US" sz="1800" b="0" i="0" u="none" strike="noStrike" cap="none" dirty="0">
                <a:solidFill>
                  <a:schemeClr val="lt1"/>
                </a:solidFill>
                <a:latin typeface="Open Sans"/>
                <a:ea typeface="Open Sans"/>
                <a:cs typeface="Open Sans"/>
                <a:sym typeface="Open Sans"/>
              </a:rPr>
              <a:t> un </a:t>
            </a:r>
            <a:r>
              <a:rPr lang="en-US" sz="1800" b="0" i="0" u="none" strike="noStrike" cap="none" dirty="0" err="1">
                <a:solidFill>
                  <a:schemeClr val="lt1"/>
                </a:solidFill>
                <a:latin typeface="Open Sans"/>
                <a:ea typeface="Open Sans"/>
                <a:cs typeface="Open Sans"/>
                <a:sym typeface="Open Sans"/>
              </a:rPr>
              <a:t>partenariat</a:t>
            </a:r>
            <a:r>
              <a:rPr lang="en-US" sz="1800" b="0" i="0" u="none" strike="noStrike" cap="none" dirty="0">
                <a:solidFill>
                  <a:schemeClr val="lt1"/>
                </a:solidFill>
                <a:latin typeface="Open Sans"/>
                <a:ea typeface="Open Sans"/>
                <a:cs typeface="Open Sans"/>
                <a:sym typeface="Open Sans"/>
              </a:rPr>
              <a:t> public-</a:t>
            </a:r>
            <a:r>
              <a:rPr lang="en-US" sz="1800" b="0" i="0" u="none" strike="noStrike" cap="none" dirty="0" err="1">
                <a:solidFill>
                  <a:schemeClr val="lt1"/>
                </a:solidFill>
                <a:latin typeface="Open Sans"/>
                <a:ea typeface="Open Sans"/>
                <a:cs typeface="Open Sans"/>
                <a:sym typeface="Open Sans"/>
              </a:rPr>
              <a:t>privé</a:t>
            </a:r>
            <a:r>
              <a:rPr lang="en-US" sz="1800" b="0" i="0" u="none" strike="noStrike" cap="none" dirty="0">
                <a:solidFill>
                  <a:schemeClr val="lt1"/>
                </a:solidFill>
                <a:latin typeface="Open Sans"/>
                <a:ea typeface="Open Sans"/>
                <a:cs typeface="Open Sans"/>
                <a:sym typeface="Open Sans"/>
              </a:rPr>
              <a:t> des cinq collections:</a:t>
            </a:r>
            <a:endParaRPr sz="1800" b="0" i="0" u="none" strike="noStrike" cap="none" dirty="0">
              <a:solidFill>
                <a:schemeClr val="lt1"/>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7"/>
          <p:cNvSpPr txBox="1">
            <a:spLocks noGrp="1"/>
          </p:cNvSpPr>
          <p:nvPr>
            <p:ph type="title"/>
          </p:nvPr>
        </p:nvSpPr>
        <p:spPr>
          <a:xfrm>
            <a:off x="0" y="378812"/>
            <a:ext cx="7837714" cy="1080900"/>
          </a:xfrm>
          <a:prstGeom prst="rect">
            <a:avLst/>
          </a:prstGeom>
          <a:noFill/>
          <a:ln>
            <a:noFill/>
          </a:ln>
        </p:spPr>
        <p:txBody>
          <a:bodyPr spcFirstLastPara="1" wrap="square" lIns="91425" tIns="45700" rIns="91425" bIns="45700" anchor="ctr" anchorCtr="0">
            <a:noAutofit/>
          </a:bodyPr>
          <a:lstStyle/>
          <a:p>
            <a:pPr lvl="0">
              <a:buClr>
                <a:srgbClr val="586F7C"/>
              </a:buClr>
              <a:buSzPts val="3700"/>
            </a:pPr>
            <a:r>
              <a:rPr lang="fr-FR" sz="3200" dirty="0">
                <a:solidFill>
                  <a:srgbClr val="586F7C"/>
                </a:solidFill>
                <a:latin typeface="Open Sans"/>
                <a:ea typeface="Open Sans"/>
                <a:cs typeface="Open Sans"/>
                <a:sym typeface="Open Sans"/>
              </a:rPr>
              <a:t>Filtres par défaut et options de filtres supplémentaires</a:t>
            </a:r>
            <a:endParaRPr sz="3200" dirty="0">
              <a:solidFill>
                <a:srgbClr val="586F7C"/>
              </a:solidFill>
              <a:latin typeface="Open Sans"/>
              <a:ea typeface="Open Sans"/>
              <a:cs typeface="Open Sans"/>
              <a:sym typeface="Open Sans"/>
            </a:endParaRPr>
          </a:p>
        </p:txBody>
      </p:sp>
      <p:sp>
        <p:nvSpPr>
          <p:cNvPr id="152" name="Google Shape;152;p17"/>
          <p:cNvSpPr txBox="1">
            <a:spLocks noGrp="1"/>
          </p:cNvSpPr>
          <p:nvPr>
            <p:ph type="body" idx="1"/>
          </p:nvPr>
        </p:nvSpPr>
        <p:spPr>
          <a:xfrm>
            <a:off x="-187035" y="1472285"/>
            <a:ext cx="5933208" cy="4655918"/>
          </a:xfrm>
          <a:prstGeom prst="rect">
            <a:avLst/>
          </a:prstGeom>
          <a:noFill/>
          <a:ln>
            <a:noFill/>
          </a:ln>
        </p:spPr>
        <p:txBody>
          <a:bodyPr spcFirstLastPara="1" wrap="square" lIns="91425" tIns="45700" rIns="91425" bIns="45700" anchor="t" anchorCtr="0">
            <a:noAutofit/>
          </a:bodyPr>
          <a:lstStyle/>
          <a:p>
            <a:pPr lvl="0" indent="-374650">
              <a:lnSpc>
                <a:spcPct val="100000"/>
              </a:lnSpc>
              <a:buClr>
                <a:schemeClr val="dk1"/>
              </a:buClr>
              <a:buSzPts val="2300"/>
            </a:pPr>
            <a:r>
              <a:rPr lang="fr-FR" sz="2300" dirty="0">
                <a:solidFill>
                  <a:srgbClr val="3F3F3F"/>
                </a:solidFill>
                <a:latin typeface="Open Sans"/>
                <a:ea typeface="Open Sans"/>
                <a:cs typeface="Open Sans"/>
                <a:sym typeface="Open Sans"/>
              </a:rPr>
              <a:t>L'écran affiche maintenant les </a:t>
            </a:r>
            <a:r>
              <a:rPr lang="fr-FR" sz="2300" b="1" dirty="0">
                <a:solidFill>
                  <a:srgbClr val="3F3F3F"/>
                </a:solidFill>
                <a:latin typeface="Open Sans"/>
                <a:ea typeface="Open Sans"/>
                <a:cs typeface="Open Sans"/>
                <a:sym typeface="Open Sans"/>
              </a:rPr>
              <a:t>filtres supplémentaires </a:t>
            </a:r>
            <a:r>
              <a:rPr lang="fr-FR" sz="2300" dirty="0">
                <a:solidFill>
                  <a:srgbClr val="3F3F3F"/>
                </a:solidFill>
                <a:latin typeface="Open Sans"/>
                <a:ea typeface="Open Sans"/>
                <a:cs typeface="Open Sans"/>
                <a:sym typeface="Open Sans"/>
              </a:rPr>
              <a:t>qui, outre </a:t>
            </a:r>
            <a:r>
              <a:rPr lang="fr-FR" sz="2300" dirty="0">
                <a:solidFill>
                  <a:schemeClr val="bg2"/>
                </a:solidFill>
                <a:latin typeface="Open Sans"/>
                <a:ea typeface="Open Sans"/>
                <a:cs typeface="Open Sans"/>
                <a:sym typeface="Open Sans"/>
              </a:rPr>
              <a:t>le </a:t>
            </a:r>
            <a:r>
              <a:rPr lang="fr-FR" sz="2300" b="1" dirty="0">
                <a:solidFill>
                  <a:schemeClr val="bg2"/>
                </a:solidFill>
                <a:latin typeface="Open Sans"/>
                <a:ea typeface="Open Sans"/>
                <a:cs typeface="Open Sans"/>
                <a:sym typeface="Open Sans"/>
              </a:rPr>
              <a:t>TYPE D'ARTICLE</a:t>
            </a:r>
            <a:r>
              <a:rPr lang="fr-FR" sz="2300" dirty="0">
                <a:solidFill>
                  <a:schemeClr val="bg2"/>
                </a:solidFill>
                <a:latin typeface="Open Sans"/>
                <a:ea typeface="Open Sans"/>
                <a:cs typeface="Open Sans"/>
                <a:sym typeface="Open Sans"/>
              </a:rPr>
              <a:t>, comprennent les options </a:t>
            </a:r>
            <a:r>
              <a:rPr lang="fr-FR" sz="2300" b="1" dirty="0">
                <a:solidFill>
                  <a:schemeClr val="bg2"/>
                </a:solidFill>
                <a:latin typeface="Open Sans"/>
                <a:ea typeface="Open Sans"/>
                <a:cs typeface="Open Sans"/>
                <a:sym typeface="Open Sans"/>
              </a:rPr>
              <a:t>ESPECES</a:t>
            </a:r>
            <a:r>
              <a:rPr lang="fr-FR" sz="2300" dirty="0">
                <a:solidFill>
                  <a:schemeClr val="bg2"/>
                </a:solidFill>
                <a:latin typeface="Open Sans"/>
                <a:ea typeface="Open Sans"/>
                <a:cs typeface="Open Sans"/>
                <a:sym typeface="Open Sans"/>
              </a:rPr>
              <a:t>, </a:t>
            </a:r>
            <a:r>
              <a:rPr lang="fr-FR" sz="2300" b="1" dirty="0">
                <a:solidFill>
                  <a:schemeClr val="bg2"/>
                </a:solidFill>
                <a:latin typeface="Open Sans"/>
                <a:ea typeface="Open Sans"/>
                <a:cs typeface="Open Sans"/>
                <a:sym typeface="Open Sans"/>
              </a:rPr>
              <a:t>LANGUE, SEXE, SUJET, JOURNAL </a:t>
            </a:r>
            <a:r>
              <a:rPr lang="fr-FR" sz="2300" dirty="0">
                <a:solidFill>
                  <a:schemeClr val="bg2"/>
                </a:solidFill>
                <a:latin typeface="Open Sans"/>
                <a:ea typeface="Open Sans"/>
                <a:cs typeface="Open Sans"/>
                <a:sym typeface="Open Sans"/>
              </a:rPr>
              <a:t>et </a:t>
            </a:r>
            <a:r>
              <a:rPr lang="fr-FR" sz="2300" b="1" dirty="0">
                <a:solidFill>
                  <a:schemeClr val="bg2"/>
                </a:solidFill>
                <a:latin typeface="Open Sans"/>
                <a:ea typeface="Open Sans"/>
                <a:cs typeface="Open Sans"/>
                <a:sym typeface="Open Sans"/>
              </a:rPr>
              <a:t>AGE</a:t>
            </a:r>
            <a:r>
              <a:rPr lang="en-US" sz="2300" dirty="0">
                <a:solidFill>
                  <a:schemeClr val="bg2"/>
                </a:solidFill>
                <a:latin typeface="Open Sans"/>
                <a:ea typeface="Open Sans"/>
                <a:cs typeface="Open Sans"/>
                <a:sym typeface="Open Sans"/>
              </a:rPr>
              <a:t>.</a:t>
            </a:r>
            <a:endParaRPr sz="2300" dirty="0">
              <a:solidFill>
                <a:schemeClr val="bg2"/>
              </a:solidFill>
              <a:latin typeface="Open Sans"/>
              <a:ea typeface="Open Sans"/>
              <a:cs typeface="Open Sans"/>
              <a:sym typeface="Open Sans"/>
            </a:endParaRPr>
          </a:p>
          <a:p>
            <a:pPr lvl="0" indent="-374650">
              <a:lnSpc>
                <a:spcPct val="100000"/>
              </a:lnSpc>
              <a:buClr>
                <a:schemeClr val="dk1"/>
              </a:buClr>
              <a:buSzPts val="2300"/>
            </a:pPr>
            <a:r>
              <a:rPr lang="fr-FR" sz="2300" dirty="0">
                <a:solidFill>
                  <a:srgbClr val="3F3F3F"/>
                </a:solidFill>
                <a:latin typeface="Open Sans"/>
                <a:ea typeface="Open Sans"/>
                <a:cs typeface="Open Sans"/>
                <a:sym typeface="Open Sans"/>
              </a:rPr>
              <a:t>Ouvrez l'option </a:t>
            </a:r>
            <a:r>
              <a:rPr lang="fr-FR" sz="2300" b="1" dirty="0">
                <a:solidFill>
                  <a:srgbClr val="3F3F3F"/>
                </a:solidFill>
                <a:latin typeface="Open Sans"/>
                <a:ea typeface="Open Sans"/>
                <a:cs typeface="Open Sans"/>
                <a:sym typeface="Open Sans"/>
              </a:rPr>
              <a:t>AGE</a:t>
            </a:r>
            <a:r>
              <a:rPr lang="fr-FR" sz="2300" dirty="0">
                <a:solidFill>
                  <a:srgbClr val="3F3F3F"/>
                </a:solidFill>
                <a:latin typeface="Open Sans"/>
                <a:ea typeface="Open Sans"/>
                <a:cs typeface="Open Sans"/>
                <a:sym typeface="Open Sans"/>
              </a:rPr>
              <a:t> et cliquez sur les filtres </a:t>
            </a:r>
            <a:r>
              <a:rPr lang="fr-FR" sz="2300" b="1" dirty="0">
                <a:solidFill>
                  <a:srgbClr val="3F3F3F"/>
                </a:solidFill>
                <a:latin typeface="Open Sans"/>
                <a:ea typeface="Open Sans"/>
                <a:cs typeface="Open Sans"/>
                <a:sym typeface="Open Sans"/>
              </a:rPr>
              <a:t>Adolescents 13-18 ans </a:t>
            </a:r>
            <a:r>
              <a:rPr lang="fr-FR" sz="2300" dirty="0">
                <a:solidFill>
                  <a:srgbClr val="3F3F3F"/>
                </a:solidFill>
                <a:latin typeface="Open Sans"/>
                <a:ea typeface="Open Sans"/>
                <a:cs typeface="Open Sans"/>
                <a:sym typeface="Open Sans"/>
              </a:rPr>
              <a:t>et </a:t>
            </a:r>
            <a:r>
              <a:rPr lang="fr-FR" sz="2300" b="1" dirty="0">
                <a:solidFill>
                  <a:srgbClr val="3F3F3F"/>
                </a:solidFill>
                <a:latin typeface="Open Sans"/>
                <a:ea typeface="Open Sans"/>
                <a:cs typeface="Open Sans"/>
                <a:sym typeface="Open Sans"/>
              </a:rPr>
              <a:t>Jeunes adultes 19-24 ans</a:t>
            </a:r>
            <a:r>
              <a:rPr lang="en-US" sz="2300" dirty="0">
                <a:solidFill>
                  <a:srgbClr val="3F3F3F"/>
                </a:solidFill>
                <a:latin typeface="Open Sans"/>
                <a:ea typeface="Open Sans"/>
                <a:cs typeface="Open Sans"/>
                <a:sym typeface="Open Sans"/>
              </a:rPr>
              <a:t>.</a:t>
            </a:r>
            <a:endParaRPr sz="2300" dirty="0">
              <a:solidFill>
                <a:srgbClr val="3F3F3F"/>
              </a:solidFill>
              <a:latin typeface="Open Sans"/>
              <a:ea typeface="Open Sans"/>
              <a:cs typeface="Open Sans"/>
              <a:sym typeface="Open Sans"/>
            </a:endParaRPr>
          </a:p>
          <a:p>
            <a:pPr lvl="0" indent="-374650">
              <a:lnSpc>
                <a:spcPct val="100000"/>
              </a:lnSpc>
              <a:buClr>
                <a:schemeClr val="dk1"/>
              </a:buClr>
              <a:buSzPts val="2300"/>
            </a:pPr>
            <a:r>
              <a:rPr lang="fr-FR" sz="2300" dirty="0">
                <a:solidFill>
                  <a:srgbClr val="3F3F3F"/>
                </a:solidFill>
                <a:latin typeface="Open Sans"/>
                <a:ea typeface="Open Sans"/>
                <a:cs typeface="Open Sans"/>
                <a:sym typeface="Open Sans"/>
              </a:rPr>
              <a:t>Ajoutez ces filtres aux résultats de la recherche en cliquant sur </a:t>
            </a:r>
            <a:r>
              <a:rPr lang="fr-FR" sz="2300" b="1" dirty="0">
                <a:solidFill>
                  <a:srgbClr val="3F3F3F"/>
                </a:solidFill>
                <a:latin typeface="Open Sans"/>
                <a:ea typeface="Open Sans"/>
                <a:cs typeface="Open Sans"/>
                <a:sym typeface="Open Sans"/>
              </a:rPr>
              <a:t>Afficher</a:t>
            </a:r>
            <a:r>
              <a:rPr lang="en-US" sz="2300" dirty="0">
                <a:solidFill>
                  <a:srgbClr val="3F3F3F"/>
                </a:solidFill>
                <a:latin typeface="Open Sans"/>
                <a:ea typeface="Open Sans"/>
                <a:cs typeface="Open Sans"/>
                <a:sym typeface="Open Sans"/>
              </a:rPr>
              <a:t>.</a:t>
            </a:r>
            <a:endParaRPr sz="2300" dirty="0">
              <a:solidFill>
                <a:srgbClr val="3F3F3F"/>
              </a:solidFill>
              <a:latin typeface="Open Sans"/>
              <a:ea typeface="Open Sans"/>
              <a:cs typeface="Open Sans"/>
              <a:sym typeface="Open Sans"/>
            </a:endParaRPr>
          </a:p>
          <a:p>
            <a:pPr lvl="0" indent="-374650">
              <a:lnSpc>
                <a:spcPct val="100000"/>
              </a:lnSpc>
              <a:buClr>
                <a:schemeClr val="dk1"/>
              </a:buClr>
              <a:buSzPts val="2300"/>
              <a:buFont typeface="Open Sans"/>
              <a:buChar char="●"/>
            </a:pPr>
            <a:r>
              <a:rPr lang="fr-FR" sz="2300" dirty="0">
                <a:solidFill>
                  <a:srgbClr val="3F3F3F"/>
                </a:solidFill>
                <a:latin typeface="Open Sans"/>
                <a:ea typeface="Open Sans"/>
                <a:cs typeface="Open Sans"/>
                <a:sym typeface="Open Sans"/>
              </a:rPr>
              <a:t>Notez également l'option </a:t>
            </a:r>
            <a:r>
              <a:rPr lang="fr-FR" sz="2300" b="1" dirty="0">
                <a:solidFill>
                  <a:srgbClr val="3F3F3F"/>
                </a:solidFill>
                <a:latin typeface="Open Sans"/>
                <a:ea typeface="Open Sans"/>
                <a:cs typeface="Open Sans"/>
                <a:sym typeface="Open Sans"/>
              </a:rPr>
              <a:t>Réinitialiser tous les filtres </a:t>
            </a:r>
            <a:r>
              <a:rPr lang="fr-FR" sz="2300" dirty="0">
                <a:solidFill>
                  <a:srgbClr val="3F3F3F"/>
                </a:solidFill>
                <a:latin typeface="Open Sans"/>
                <a:ea typeface="Open Sans"/>
                <a:cs typeface="Open Sans"/>
                <a:sym typeface="Open Sans"/>
              </a:rPr>
              <a:t>qui supprime tous ceux qui ont été sélectionnés</a:t>
            </a:r>
            <a:r>
              <a:rPr lang="en-US" sz="2300" dirty="0">
                <a:solidFill>
                  <a:srgbClr val="3F3F3F"/>
                </a:solidFill>
                <a:latin typeface="Open Sans"/>
                <a:ea typeface="Open Sans"/>
                <a:cs typeface="Open Sans"/>
                <a:sym typeface="Open Sans"/>
              </a:rPr>
              <a:t>.</a:t>
            </a:r>
            <a:endParaRPr sz="2300" dirty="0">
              <a:solidFill>
                <a:srgbClr val="3F3F3F"/>
              </a:solidFill>
              <a:latin typeface="Open Sans"/>
              <a:ea typeface="Open Sans"/>
              <a:cs typeface="Open Sans"/>
              <a:sym typeface="Open Sans"/>
            </a:endParaRPr>
          </a:p>
        </p:txBody>
      </p:sp>
      <p:pic>
        <p:nvPicPr>
          <p:cNvPr id="153" name="Google Shape;153;p17"/>
          <p:cNvPicPr preferRelativeResize="0"/>
          <p:nvPr/>
        </p:nvPicPr>
        <p:blipFill rotWithShape="1">
          <a:blip r:embed="rId3">
            <a:alphaModFix/>
          </a:blip>
          <a:srcRect/>
          <a:stretch/>
        </p:blipFill>
        <p:spPr>
          <a:xfrm>
            <a:off x="5594375" y="1810200"/>
            <a:ext cx="6597624" cy="40590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6320</TotalTime>
  <Words>6693</Words>
  <Application>Microsoft Office PowerPoint</Application>
  <PresentationFormat>Widescreen</PresentationFormat>
  <Paragraphs>703</Paragraphs>
  <Slides>81</Slides>
  <Notes>56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81</vt:i4>
      </vt:variant>
    </vt:vector>
  </HeadingPairs>
  <TitlesOfParts>
    <vt:vector size="90" baseType="lpstr">
      <vt:lpstr>Noto Sans Symbols</vt:lpstr>
      <vt:lpstr>Arial</vt:lpstr>
      <vt:lpstr>Open Sans</vt:lpstr>
      <vt:lpstr>Calibri</vt:lpstr>
      <vt:lpstr>Trebuchet MS</vt:lpstr>
      <vt:lpstr>Wingdings</vt:lpstr>
      <vt:lpstr>Gill Sans</vt:lpstr>
      <vt:lpstr>Century Gothic</vt:lpstr>
      <vt:lpstr>Simple Light</vt:lpstr>
      <vt:lpstr>Ressources supplémentaires spécifiques à une discipline</vt:lpstr>
      <vt:lpstr>Outline</vt:lpstr>
      <vt:lpstr>Objectifs d’apprentissage</vt:lpstr>
      <vt:lpstr>Introduction </vt:lpstr>
      <vt:lpstr>Research4Life/PubMed</vt:lpstr>
      <vt:lpstr>Meilleures pratiques pour la recherche dans PubMed</vt:lpstr>
      <vt:lpstr>PubMed recherche simple</vt:lpstr>
      <vt:lpstr>Résultats de la recherche initiale (sommaire) - autres options</vt:lpstr>
      <vt:lpstr>Filtres par défaut et options de filtres supplémentaires</vt:lpstr>
      <vt:lpstr>Filtres d'âges supplémentaires et résultats de recherche révisés</vt:lpstr>
      <vt:lpstr>PuPuvbb</vt:lpstr>
      <vt:lpstr>Research4Life “360 Link” </vt:lpstr>
      <vt:lpstr>Options supplémentaires</vt:lpstr>
      <vt:lpstr>Citer et partager (colonne de droite)</vt:lpstr>
      <vt:lpstr>Options Enregistrer, Email, Envoyer à(sous la boîte de recherche)</vt:lpstr>
      <vt:lpstr>Options Recherche avancée</vt:lpstr>
      <vt:lpstr>Options Recherche avancée</vt:lpstr>
      <vt:lpstr>Options Recherche avancée</vt:lpstr>
      <vt:lpstr>Options Recherche avancée</vt:lpstr>
      <vt:lpstr>Options Recherche avancée</vt:lpstr>
      <vt:lpstr>Ressources en matière de formation - Bibliothèque nationale de médecine</vt:lpstr>
      <vt:lpstr>Organisation mondiale de la santé (OMS) - Ressources d'information électroniques (élargi en novembre 2022)</vt:lpstr>
      <vt:lpstr>PowerPoint Presentation</vt:lpstr>
      <vt:lpstr>WHO-EMRO Virtual Health Sciences Library (VHSL)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Institutional Digital Repository (IDR) </vt:lpstr>
      <vt:lpstr>PowerPoint Presentation</vt:lpstr>
      <vt:lpstr>Global Index Medicus (GIM)</vt:lpstr>
      <vt:lpstr>Global Index Medicus (GIM) </vt:lpstr>
      <vt:lpstr>PowerPoint Presentation</vt:lpstr>
      <vt:lpstr>Global Index Medicus (GIM) </vt:lpstr>
      <vt:lpstr>African Index Medicus (AIM)</vt:lpstr>
      <vt:lpstr>PowerPoint Presentation</vt:lpstr>
      <vt:lpstr>  African Index Medicus (AIM)   </vt:lpstr>
      <vt:lpstr>Index Medicus for the South-East Asia Region (IMSEAR)</vt:lpstr>
      <vt:lpstr>Latin America and the Caribbean  Literature on Health Sciences (LILACS)</vt:lpstr>
      <vt:lpstr>Western Pacific Region Index Medicus  (WPRO)</vt:lpstr>
      <vt:lpstr>Institutional Digital Repository for Information Sharing (IRIS)  </vt:lpstr>
      <vt:lpstr>Institutional Digital Repository for Information Sharing (suite)   </vt:lpstr>
      <vt:lpstr>Institutional Digital Repository for Information Sharing (IRIS)   </vt:lpstr>
      <vt:lpstr>  Base de données de recherche COVID-19 de l'OMS   Accès direct https://search.bvsalud.org/global-literature-on-novel-coronavirus-2019-ncov/ </vt:lpstr>
      <vt:lpstr>Base de données de recherche COVID-19 de l’OMS (suite)</vt:lpstr>
      <vt:lpstr>Base de données de recherche COVID-19 de l'OMS Affinez votre recherche</vt:lpstr>
      <vt:lpstr>Autres ressources de Research4Life</vt:lpstr>
      <vt:lpstr>Bases de données</vt:lpstr>
      <vt:lpstr> CABI</vt:lpstr>
      <vt:lpstr>Cumulative Index for Nursing and Allied Health - CINAHL</vt:lpstr>
      <vt:lpstr>Base de données EBP du Joanna Briggs Institute</vt:lpstr>
      <vt:lpstr>Sources de Référence</vt:lpstr>
      <vt:lpstr>Clinical key</vt:lpstr>
      <vt:lpstr>Cochrane Library</vt:lpstr>
      <vt:lpstr>Cochrane Interactive Learning: Réaliser un examen de l'intervention </vt:lpstr>
      <vt:lpstr>Essential Evidence Plus</vt:lpstr>
      <vt:lpstr>Oxford Medicine Online</vt:lpstr>
      <vt:lpstr>Collections Gratuite</vt:lpstr>
      <vt:lpstr>Resources Récentes </vt:lpstr>
      <vt:lpstr>Ressources Internet</vt:lpstr>
      <vt:lpstr>Moteur de recherche  : Open Access Biomedical Image</vt:lpstr>
      <vt:lpstr>Options d'arrière-plan/réutilisation de Open-i</vt:lpstr>
      <vt:lpstr>Open-i: recherche de paludisme (total 9665 images)</vt:lpstr>
      <vt:lpstr>Contrat de licence PLOS ONE</vt:lpstr>
      <vt:lpstr>MedlinePlus</vt:lpstr>
      <vt:lpstr>Moteur de recherche IGO et moteur de recherche NGO - fournis par Google </vt:lpstr>
      <vt:lpstr>Moteur de recherche IGO et moteur de recherche d'ONG  IGO (suite)</vt:lpstr>
      <vt:lpstr>Highwire Journals - Accès gratuit</vt:lpstr>
      <vt:lpstr>Ghana - Guides de recherche de UM Collaboration : Ressources d'information</vt:lpstr>
      <vt:lpstr>Guides de recherche des bibliothèques de l'USC</vt:lpstr>
      <vt:lpstr>Bibliothèque Mary Couts Bernett - Guides des bibliothèques</vt:lpstr>
      <vt:lpstr>Résumé</vt:lpstr>
      <vt:lpstr>Ressources Additionnelle </vt:lpstr>
      <vt:lpstr>Vous êtes invités à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Additional discipline-specific resources</dc:title>
  <dc:creator>Marcia Mabhula</dc:creator>
  <cp:lastModifiedBy>Marcia Mabhula</cp:lastModifiedBy>
  <cp:revision>78</cp:revision>
  <dcterms:created xsi:type="dcterms:W3CDTF">2020-02-14T15:04:15Z</dcterms:created>
  <dcterms:modified xsi:type="dcterms:W3CDTF">2023-05-29T08:10:44Z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Research4Life.M1.Lesson1.1_Scientific landscape</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F7099FAC-14E4-4012-8041-123499850912</vt:lpwstr>
  </property>
  <property fmtid="{D5CDD505-2E9C-101B-9397-08002B2CF9AE}" pid="6" name="ArticulateProjectFull">
    <vt:lpwstr>D:\R4Life\F2F Materials\20200422_M4_L4.1EN.Health Sciences.ppta</vt:lpwstr>
  </property>
</Properties>
</file>