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306" r:id="rId10"/>
    <p:sldId id="265" r:id="rId11"/>
    <p:sldId id="315" r:id="rId12"/>
    <p:sldId id="267" r:id="rId13"/>
    <p:sldId id="269" r:id="rId14"/>
    <p:sldId id="270" r:id="rId15"/>
    <p:sldId id="271" r:id="rId16"/>
    <p:sldId id="304" r:id="rId17"/>
    <p:sldId id="305" r:id="rId18"/>
    <p:sldId id="272" r:id="rId19"/>
    <p:sldId id="301" r:id="rId20"/>
    <p:sldId id="30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316" r:id="rId35"/>
    <p:sldId id="317" r:id="rId36"/>
    <p:sldId id="318"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Trebuchet MS" panose="020B0603020202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iXhLA48Ig6de5J+9SXIi7eSgdA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0" autoAdjust="0"/>
    <p:restoredTop sz="85529" autoAdjust="0"/>
  </p:normalViewPr>
  <p:slideViewPr>
    <p:cSldViewPr snapToGrid="0">
      <p:cViewPr varScale="1">
        <p:scale>
          <a:sx n="70" d="100"/>
          <a:sy n="70" d="100"/>
        </p:scale>
        <p:origin x="9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97311b21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897311b21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g897311b21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extLst>
      <p:ext uri="{BB962C8B-B14F-4D97-AF65-F5344CB8AC3E}">
        <p14:creationId xmlns:p14="http://schemas.microsoft.com/office/powerpoint/2010/main" val="332536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7" name="Google Shape;1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5" name="Google Shape;2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2" name="Google Shape;2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4" name="Google Shape;22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13" name="Google Shape;2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5" name="Google Shape;26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lang="en-GB" dirty="0"/>
          </a:p>
        </p:txBody>
      </p:sp>
      <p:sp>
        <p:nvSpPr>
          <p:cNvPr id="273" name="Google Shape;27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81" name="Google Shape;28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289" name="Google Shape;2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03" name="Google Shape;30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311" name="Google Shape;31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319" name="Google Shape;31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8" name="Google Shape;3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dirty="0"/>
          </a:p>
        </p:txBody>
      </p:sp>
      <p:sp>
        <p:nvSpPr>
          <p:cNvPr id="400" name="Google Shape;40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48" name="Google Shape;34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56" name="Google Shape;35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66" name="Google Shape;36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375" name="Google Shape;37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0a636fb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80a636fb4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80a636fb4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a8bb03a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8a8bb03a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8a8bb03a9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0" name="Google Shape;1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00" name="Google Shape;40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408" name="Google Shape;40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15" name="Google Shape;41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2" name="Google Shape;42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9" name="Google Shape;42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18" name="Google Shape;11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30" name="Google Shape;130;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395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2" name="Google Shape;62;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5" name="Google Shape;65;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6" name="Google Shape;66;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7119cced83_0_62"/>
          <p:cNvPicPr preferRelativeResize="0"/>
          <p:nvPr/>
        </p:nvPicPr>
        <p:blipFill rotWithShape="1">
          <a:blip r:embed="rId2">
            <a:alphaModFix/>
          </a:blip>
          <a:srcRect/>
          <a:stretch/>
        </p:blipFill>
        <p:spPr>
          <a:xfrm>
            <a:off x="7310656"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5" name="Google Shape;35;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g7119cced83_0_65"/>
          <p:cNvPicPr preferRelativeResize="0"/>
          <p:nvPr/>
        </p:nvPicPr>
        <p:blipFill rotWithShape="1">
          <a:blip r:embed="rId2">
            <a:alphaModFix/>
          </a:blip>
          <a:srcRect/>
          <a:stretch/>
        </p:blipFill>
        <p:spPr>
          <a:xfrm>
            <a:off x="7584976"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0" name="Google Shape;40;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1" name="Google Shape;41;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g7119cced83_0_69"/>
          <p:cNvPicPr preferRelativeResize="0"/>
          <p:nvPr/>
        </p:nvPicPr>
        <p:blipFill rotWithShape="1">
          <a:blip r:embed="rId2">
            <a:alphaModFix/>
          </a:blip>
          <a:srcRect/>
          <a:stretch/>
        </p:blipFill>
        <p:spPr>
          <a:xfrm>
            <a:off x="7676416"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a:stretch/>
        </p:blipFill>
        <p:spPr>
          <a:xfrm>
            <a:off x="7663353" y="132300"/>
            <a:ext cx="4389500" cy="1603387"/>
          </a:xfrm>
          <a:prstGeom prst="rect">
            <a:avLst/>
          </a:prstGeom>
          <a:noFill/>
          <a:ln>
            <a:noFill/>
          </a:ln>
        </p:spPr>
      </p:pic>
      <p:sp>
        <p:nvSpPr>
          <p:cNvPr id="45" name="Google Shape;45;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3" name="Google Shape;53;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7" name="Google Shape;57;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 name="Google Shape;58;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9" name="Google Shape;59;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ccounts.google.com/signu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scholar.google.com/intl/en/scholar/help.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proquest.libguides.com/summon/about" TargetMode="External"/><Relationship Id="rId4" Type="http://schemas.openxmlformats.org/officeDocument/2006/relationships/hyperlink" Target="https://www.youtube.com/watch?v=WsTPZItV3No"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8"/>
          <p:cNvSpPr txBox="1">
            <a:spLocks noGrp="1"/>
          </p:cNvSpPr>
          <p:nvPr>
            <p:ph type="subTitle" idx="1"/>
          </p:nvPr>
        </p:nvSpPr>
        <p:spPr>
          <a:xfrm>
            <a:off x="-2" y="3594341"/>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3400" dirty="0">
                <a:solidFill>
                  <a:srgbClr val="004890"/>
                </a:solidFill>
                <a:latin typeface="Open Sans"/>
                <a:ea typeface="Open Sans"/>
                <a:cs typeface="Open Sans"/>
                <a:sym typeface="Open Sans"/>
              </a:rPr>
              <a:t>Recherche dans l’ensemble des collections de Research4Life</a:t>
            </a:r>
            <a:endParaRPr sz="3400" dirty="0"/>
          </a:p>
        </p:txBody>
      </p:sp>
      <p:sp>
        <p:nvSpPr>
          <p:cNvPr id="74" name="Google Shape;74;p38"/>
          <p:cNvSpPr txBox="1">
            <a:spLocks noGrp="1"/>
          </p:cNvSpPr>
          <p:nvPr>
            <p:ph type="ctrTitle"/>
          </p:nvPr>
        </p:nvSpPr>
        <p:spPr>
          <a:xfrm>
            <a:off x="-124693" y="2210578"/>
            <a:ext cx="12192000" cy="81742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en-US" sz="3500" b="1" dirty="0">
                <a:solidFill>
                  <a:srgbClr val="FF0000"/>
                </a:solidFill>
                <a:latin typeface="Open Sans"/>
                <a:ea typeface="Open Sans"/>
                <a:cs typeface="Open Sans"/>
                <a:sym typeface="Open Sans"/>
              </a:rPr>
              <a:t> </a:t>
            </a:r>
            <a:r>
              <a:rPr lang="fr-FR" sz="3400" b="1" dirty="0">
                <a:solidFill>
                  <a:srgbClr val="004890"/>
                </a:solidFill>
                <a:latin typeface="Open Sans"/>
                <a:ea typeface="Open Sans"/>
                <a:cs typeface="Open Sans"/>
                <a:sym typeface="Open Sans"/>
              </a:rPr>
              <a:t>Navigation et recherche spécifiques à la collection</a:t>
            </a:r>
            <a:endParaRPr sz="3400" b="1" dirty="0">
              <a:solidFill>
                <a:srgbClr val="004890"/>
              </a:solidFill>
              <a:latin typeface="Open Sans"/>
              <a:ea typeface="Open Sans"/>
              <a:cs typeface="Open Sans"/>
              <a:sym typeface="Open Sans"/>
            </a:endParaRPr>
          </a:p>
        </p:txBody>
      </p:sp>
      <p:sp>
        <p:nvSpPr>
          <p:cNvPr id="75" name="Google Shape;75;p38"/>
          <p:cNvSpPr txBox="1"/>
          <p:nvPr/>
        </p:nvSpPr>
        <p:spPr>
          <a:xfrm>
            <a:off x="-2" y="5606084"/>
            <a:ext cx="12192000" cy="369291"/>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FR" sz="1800" b="1" i="0" u="none" strike="noStrike" cap="none" dirty="0">
                <a:solidFill>
                  <a:schemeClr val="lt1"/>
                </a:solidFill>
                <a:latin typeface="Open Sans"/>
                <a:ea typeface="Open Sans"/>
                <a:cs typeface="Open Sans"/>
                <a:sym typeface="Open Sans"/>
              </a:rPr>
              <a:t>Research4Life est un partenariat public-privé formé de 5 collections :</a:t>
            </a:r>
          </a:p>
        </p:txBody>
      </p:sp>
      <p:pic>
        <p:nvPicPr>
          <p:cNvPr id="76" name="Google Shape;76;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7" name="Google Shape;77;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8" name="Google Shape;78;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9" name="Google Shape;79;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0" name="Google Shape;80;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301336" y="278964"/>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sz="3200" dirty="0">
                <a:solidFill>
                  <a:srgbClr val="586F7C"/>
                </a:solidFill>
                <a:latin typeface="Open Sans"/>
                <a:ea typeface="Open Sans"/>
                <a:cs typeface="Open Sans"/>
                <a:sym typeface="Open Sans"/>
              </a:rPr>
              <a:t>Recherche simple sur le portail de contenu unifié </a:t>
            </a:r>
            <a:endParaRPr sz="3200" dirty="0">
              <a:solidFill>
                <a:srgbClr val="586F7C"/>
              </a:solidFill>
              <a:latin typeface="Open Sans"/>
              <a:ea typeface="Open Sans"/>
              <a:cs typeface="Open Sans"/>
              <a:sym typeface="Open Sans"/>
            </a:endParaRPr>
          </a:p>
        </p:txBody>
      </p:sp>
      <p:sp>
        <p:nvSpPr>
          <p:cNvPr id="155" name="Google Shape;155;p6"/>
          <p:cNvSpPr txBox="1">
            <a:spLocks noGrp="1"/>
          </p:cNvSpPr>
          <p:nvPr>
            <p:ph type="body" idx="1"/>
          </p:nvPr>
        </p:nvSpPr>
        <p:spPr>
          <a:xfrm>
            <a:off x="188169" y="1720421"/>
            <a:ext cx="11815800" cy="43773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chemeClr val="tx1">
                    <a:lumMod val="75000"/>
                    <a:lumOff val="25000"/>
                  </a:schemeClr>
                </a:solidFill>
                <a:latin typeface="Open Sans"/>
                <a:ea typeface="Open Sans"/>
                <a:cs typeface="Open Sans"/>
                <a:sym typeface="Open Sans"/>
              </a:rPr>
              <a:t>La boîte de recherche </a:t>
            </a:r>
            <a:r>
              <a:rPr lang="fr-FR" sz="2200" dirty="0" err="1">
                <a:solidFill>
                  <a:schemeClr val="tx1">
                    <a:lumMod val="75000"/>
                    <a:lumOff val="25000"/>
                  </a:schemeClr>
                </a:solidFill>
                <a:latin typeface="Open Sans"/>
                <a:ea typeface="Open Sans"/>
                <a:cs typeface="Open Sans"/>
                <a:sym typeface="Open Sans"/>
              </a:rPr>
              <a:t>Summon</a:t>
            </a:r>
            <a:r>
              <a:rPr lang="fr-FR" sz="2200" dirty="0">
                <a:solidFill>
                  <a:schemeClr val="tx1">
                    <a:lumMod val="75000"/>
                    <a:lumOff val="25000"/>
                  </a:schemeClr>
                </a:solidFill>
                <a:latin typeface="Open Sans"/>
                <a:ea typeface="Open Sans"/>
                <a:cs typeface="Open Sans"/>
                <a:sym typeface="Open Sans"/>
              </a:rPr>
              <a:t> est affichée ci-dessous.  Notez l'option </a:t>
            </a:r>
            <a:r>
              <a:rPr lang="fr-FR" sz="2200" b="1" dirty="0">
                <a:solidFill>
                  <a:schemeClr val="tx1">
                    <a:lumMod val="75000"/>
                    <a:lumOff val="25000"/>
                  </a:schemeClr>
                </a:solidFill>
                <a:latin typeface="Open Sans"/>
                <a:ea typeface="Open Sans"/>
                <a:cs typeface="Open Sans"/>
                <a:sym typeface="Open Sans"/>
              </a:rPr>
              <a:t>RECHERCHE AVANCÉE</a:t>
            </a:r>
            <a:r>
              <a:rPr lang="fr-FR" sz="2200" dirty="0">
                <a:solidFill>
                  <a:schemeClr val="tx1">
                    <a:lumMod val="75000"/>
                    <a:lumOff val="25000"/>
                  </a:schemeClr>
                </a:solidFill>
                <a:latin typeface="Open Sans"/>
                <a:ea typeface="Open Sans"/>
                <a:cs typeface="Open Sans"/>
                <a:sym typeface="Open Sans"/>
              </a:rPr>
              <a:t>.</a:t>
            </a:r>
          </a:p>
          <a:p>
            <a:pPr lvl="0">
              <a:lnSpc>
                <a:spcPct val="100000"/>
              </a:lnSpc>
              <a:buClr>
                <a:schemeClr val="dk1"/>
              </a:buClr>
            </a:pPr>
            <a:r>
              <a:rPr lang="fr-FR" sz="2200" dirty="0">
                <a:solidFill>
                  <a:schemeClr val="tx1">
                    <a:lumMod val="75000"/>
                    <a:lumOff val="25000"/>
                  </a:schemeClr>
                </a:solidFill>
                <a:latin typeface="Open Sans"/>
                <a:ea typeface="Open Sans"/>
                <a:cs typeface="Open Sans"/>
                <a:sym typeface="Open Sans"/>
              </a:rPr>
              <a:t>Entrez "infections hospitalières" et "pays en voie de développement" (en anglais </a:t>
            </a:r>
            <a:r>
              <a:rPr lang="en-US" sz="2200" b="1" dirty="0">
                <a:solidFill>
                  <a:schemeClr val="tx1">
                    <a:lumMod val="75000"/>
                    <a:lumOff val="25000"/>
                  </a:schemeClr>
                </a:solidFill>
                <a:latin typeface="Open Sans"/>
                <a:ea typeface="Open Sans"/>
                <a:cs typeface="Open Sans"/>
                <a:sym typeface="Open Sans"/>
              </a:rPr>
              <a:t>“hospital infections” and “developing countries”) </a:t>
            </a:r>
            <a:r>
              <a:rPr lang="fr-FR" sz="2200" dirty="0">
                <a:solidFill>
                  <a:schemeClr val="tx1">
                    <a:lumMod val="75000"/>
                    <a:lumOff val="25000"/>
                  </a:schemeClr>
                </a:solidFill>
                <a:latin typeface="Open Sans"/>
                <a:ea typeface="Open Sans"/>
                <a:cs typeface="Open Sans"/>
                <a:sym typeface="Open Sans"/>
              </a:rPr>
              <a:t>dans le champ de recherche.  Cliquez sur        l'icône.</a:t>
            </a:r>
          </a:p>
          <a:p>
            <a:pPr lvl="0">
              <a:lnSpc>
                <a:spcPct val="100000"/>
              </a:lnSpc>
              <a:buClr>
                <a:schemeClr val="dk1"/>
              </a:buClr>
            </a:pPr>
            <a:r>
              <a:rPr lang="fr-FR" sz="2200" dirty="0">
                <a:solidFill>
                  <a:schemeClr val="tx1">
                    <a:lumMod val="75000"/>
                    <a:lumOff val="25000"/>
                  </a:schemeClr>
                </a:solidFill>
                <a:latin typeface="Open Sans"/>
                <a:ea typeface="Open Sans"/>
                <a:cs typeface="Open Sans"/>
                <a:sym typeface="Open Sans"/>
              </a:rPr>
              <a:t>En utilisant les guillemets ("..."), les résultats seront limités aux citations où les deux ensembles de mots sont liés.</a:t>
            </a:r>
            <a:endParaRPr lang="en-US" sz="2200" dirty="0">
              <a:solidFill>
                <a:schemeClr val="tx1">
                  <a:lumMod val="75000"/>
                  <a:lumOff val="25000"/>
                </a:schemeClr>
              </a:solidFill>
              <a:latin typeface="Open Sans"/>
              <a:ea typeface="Open Sans"/>
              <a:cs typeface="Open Sans"/>
              <a:sym typeface="Open Sans"/>
            </a:endParaRPr>
          </a:p>
        </p:txBody>
      </p:sp>
      <p:pic>
        <p:nvPicPr>
          <p:cNvPr id="156" name="Google Shape;156;p6"/>
          <p:cNvPicPr preferRelativeResize="0"/>
          <p:nvPr/>
        </p:nvPicPr>
        <p:blipFill rotWithShape="1">
          <a:blip r:embed="rId3">
            <a:alphaModFix/>
          </a:blip>
          <a:srcRect/>
          <a:stretch/>
        </p:blipFill>
        <p:spPr>
          <a:xfrm>
            <a:off x="2226491" y="3373334"/>
            <a:ext cx="400050" cy="352425"/>
          </a:xfrm>
          <a:prstGeom prst="rect">
            <a:avLst/>
          </a:prstGeom>
          <a:noFill/>
          <a:ln>
            <a:noFill/>
          </a:ln>
        </p:spPr>
      </p:pic>
      <p:pic>
        <p:nvPicPr>
          <p:cNvPr id="3" name="Image 2">
            <a:extLst>
              <a:ext uri="{FF2B5EF4-FFF2-40B4-BE49-F238E27FC236}">
                <a16:creationId xmlns:a16="http://schemas.microsoft.com/office/drawing/2014/main" id="{E1176DA7-E308-4A08-8855-A2F637164853}"/>
              </a:ext>
            </a:extLst>
          </p:cNvPr>
          <p:cNvPicPr>
            <a:picLocks noChangeAspect="1"/>
          </p:cNvPicPr>
          <p:nvPr/>
        </p:nvPicPr>
        <p:blipFill>
          <a:blip r:embed="rId4"/>
          <a:stretch>
            <a:fillRect/>
          </a:stretch>
        </p:blipFill>
        <p:spPr>
          <a:xfrm>
            <a:off x="386492" y="4892664"/>
            <a:ext cx="11419015" cy="1594025"/>
          </a:xfrm>
          <a:prstGeom prst="rect">
            <a:avLst/>
          </a:prstGeom>
        </p:spPr>
      </p:pic>
      <p:sp>
        <p:nvSpPr>
          <p:cNvPr id="2" name="Rectangle 1">
            <a:extLst>
              <a:ext uri="{FF2B5EF4-FFF2-40B4-BE49-F238E27FC236}">
                <a16:creationId xmlns:a16="http://schemas.microsoft.com/office/drawing/2014/main" id="{38261BB5-797E-4B19-801C-2E78EEA57B43}"/>
              </a:ext>
            </a:extLst>
          </p:cNvPr>
          <p:cNvSpPr/>
          <p:nvPr/>
        </p:nvSpPr>
        <p:spPr>
          <a:xfrm>
            <a:off x="8556171" y="5780314"/>
            <a:ext cx="3102429" cy="677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F893-3B76-2F76-9351-27F8B4B0B607}"/>
              </a:ext>
            </a:extLst>
          </p:cNvPr>
          <p:cNvSpPr>
            <a:spLocks noGrp="1"/>
          </p:cNvSpPr>
          <p:nvPr>
            <p:ph type="title"/>
          </p:nvPr>
        </p:nvSpPr>
        <p:spPr>
          <a:xfrm>
            <a:off x="272143" y="262206"/>
            <a:ext cx="9613800" cy="1080900"/>
          </a:xfrm>
        </p:spPr>
        <p:txBody>
          <a:bodyPr/>
          <a:lstStyle/>
          <a:p>
            <a:r>
              <a:rPr lang="fr-FR" sz="3600" dirty="0">
                <a:solidFill>
                  <a:srgbClr val="586F7C"/>
                </a:solidFill>
                <a:latin typeface="Open Sans"/>
                <a:ea typeface="Open Sans"/>
                <a:cs typeface="Open Sans"/>
                <a:sym typeface="Open Sans"/>
              </a:rPr>
              <a:t>Recherche simple (suite)</a:t>
            </a:r>
            <a:endParaRPr lang="en-US" dirty="0"/>
          </a:p>
        </p:txBody>
      </p:sp>
      <p:sp>
        <p:nvSpPr>
          <p:cNvPr id="4" name="Google Shape;164;g829bd93e03_0_0">
            <a:extLst>
              <a:ext uri="{FF2B5EF4-FFF2-40B4-BE49-F238E27FC236}">
                <a16:creationId xmlns:a16="http://schemas.microsoft.com/office/drawing/2014/main" id="{0C280309-C2DF-474F-97B5-51D94D41BDA3}"/>
              </a:ext>
            </a:extLst>
          </p:cNvPr>
          <p:cNvSpPr txBox="1">
            <a:spLocks noGrp="1"/>
          </p:cNvSpPr>
          <p:nvPr>
            <p:ph type="body" idx="1"/>
          </p:nvPr>
        </p:nvSpPr>
        <p:spPr>
          <a:xfrm>
            <a:off x="-17942" y="1541250"/>
            <a:ext cx="3719085" cy="514478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600" dirty="0">
                <a:solidFill>
                  <a:srgbClr val="3F3F3F"/>
                </a:solidFill>
                <a:latin typeface="Open Sans"/>
                <a:ea typeface="Open Sans"/>
                <a:cs typeface="Open Sans"/>
                <a:sym typeface="Open Sans"/>
              </a:rPr>
              <a:t>« infections hospitalières » et « pays en voie de développement »  en français donne 2 résultats et "infections hospitalières"  </a:t>
            </a:r>
            <a:r>
              <a:rPr lang="fr-FR" sz="1600" b="1" dirty="0">
                <a:solidFill>
                  <a:srgbClr val="3F3F3F"/>
                </a:solidFill>
                <a:latin typeface="Open Sans"/>
                <a:ea typeface="Open Sans"/>
                <a:cs typeface="Open Sans"/>
                <a:sym typeface="Open Sans"/>
              </a:rPr>
              <a:t>72</a:t>
            </a:r>
            <a:r>
              <a:rPr lang="fr-FR" sz="1600" dirty="0">
                <a:solidFill>
                  <a:srgbClr val="3F3F3F"/>
                </a:solidFill>
                <a:latin typeface="Open Sans"/>
                <a:ea typeface="Open Sans"/>
                <a:cs typeface="Open Sans"/>
                <a:sym typeface="Open Sans"/>
              </a:rPr>
              <a:t>  par pertinence - par rapport à la date (la plus récente) ou à la date (la plus ancienne).</a:t>
            </a:r>
          </a:p>
          <a:p>
            <a:pPr lvl="0">
              <a:lnSpc>
                <a:spcPct val="100000"/>
              </a:lnSpc>
              <a:buClr>
                <a:schemeClr val="dk1"/>
              </a:buClr>
            </a:pPr>
            <a:r>
              <a:rPr lang="fr-FR" sz="1600" dirty="0">
                <a:solidFill>
                  <a:srgbClr val="3F3F3F"/>
                </a:solidFill>
                <a:latin typeface="Open Sans"/>
                <a:ea typeface="Open Sans"/>
                <a:cs typeface="Open Sans"/>
                <a:sym typeface="Open Sans"/>
              </a:rPr>
              <a:t>Pour la première citation, cliquez sur </a:t>
            </a:r>
            <a:r>
              <a:rPr lang="fr-FR" sz="1600" b="1" dirty="0">
                <a:solidFill>
                  <a:srgbClr val="3F3F3F"/>
                </a:solidFill>
                <a:latin typeface="Open Sans"/>
                <a:ea typeface="Open Sans"/>
                <a:cs typeface="Open Sans"/>
                <a:sym typeface="Open Sans"/>
              </a:rPr>
              <a:t>Article de périodique : Texte intégral en ligne</a:t>
            </a:r>
            <a:r>
              <a:rPr lang="fr-FR" sz="1600" dirty="0">
                <a:solidFill>
                  <a:srgbClr val="3F3F3F"/>
                </a:solidFill>
                <a:latin typeface="Open Sans"/>
                <a:ea typeface="Open Sans"/>
                <a:cs typeface="Open Sans"/>
                <a:sym typeface="Open Sans"/>
              </a:rPr>
              <a:t> pour ouvrir le document. </a:t>
            </a:r>
          </a:p>
          <a:p>
            <a:pPr lvl="0">
              <a:lnSpc>
                <a:spcPct val="100000"/>
              </a:lnSpc>
              <a:buClr>
                <a:schemeClr val="dk1"/>
              </a:buClr>
            </a:pPr>
            <a:r>
              <a:rPr lang="en-US" sz="1600" dirty="0" err="1">
                <a:solidFill>
                  <a:srgbClr val="3F3F3F"/>
                </a:solidFill>
                <a:latin typeface="Open Sans"/>
                <a:ea typeface="Open Sans"/>
                <a:cs typeface="Open Sans"/>
                <a:sym typeface="Open Sans"/>
              </a:rPr>
              <a:t>Notez</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également</a:t>
            </a:r>
            <a:r>
              <a:rPr lang="en-US" sz="1600" dirty="0">
                <a:solidFill>
                  <a:srgbClr val="3F3F3F"/>
                </a:solidFill>
                <a:latin typeface="Open Sans"/>
                <a:ea typeface="Open Sans"/>
                <a:cs typeface="Open Sans"/>
                <a:sym typeface="Open Sans"/>
              </a:rPr>
              <a:t> </a:t>
            </a:r>
            <a:r>
              <a:rPr lang="en-US" sz="1600" dirty="0" err="1">
                <a:solidFill>
                  <a:srgbClr val="3F3F3F"/>
                </a:solidFill>
                <a:latin typeface="Open Sans"/>
                <a:ea typeface="Open Sans"/>
                <a:cs typeface="Open Sans"/>
                <a:sym typeface="Open Sans"/>
              </a:rPr>
              <a:t>l'option</a:t>
            </a:r>
            <a:r>
              <a:rPr lang="en-US" sz="1600" dirty="0">
                <a:solidFill>
                  <a:srgbClr val="3F3F3F"/>
                </a:solidFill>
                <a:latin typeface="Open Sans"/>
                <a:ea typeface="Open Sans"/>
                <a:cs typeface="Open Sans"/>
                <a:sym typeface="Open Sans"/>
              </a:rPr>
              <a:t> </a:t>
            </a:r>
            <a:r>
              <a:rPr lang="en-US" sz="1600" b="1" dirty="0">
                <a:solidFill>
                  <a:srgbClr val="3F3F3F"/>
                </a:solidFill>
                <a:latin typeface="Open Sans"/>
                <a:ea typeface="Open Sans"/>
                <a:cs typeface="Open Sans"/>
                <a:sym typeface="Open Sans"/>
              </a:rPr>
              <a:t>Aperçu</a:t>
            </a:r>
            <a:r>
              <a:rPr lang="en-US" sz="1600" dirty="0">
                <a:solidFill>
                  <a:srgbClr val="3F3F3F"/>
                </a:solidFill>
                <a:latin typeface="Open Sans"/>
                <a:ea typeface="Open Sans"/>
                <a:cs typeface="Open Sans"/>
                <a:sym typeface="Open Sans"/>
              </a:rPr>
              <a:t>.</a:t>
            </a:r>
          </a:p>
          <a:p>
            <a:pPr lvl="0">
              <a:lnSpc>
                <a:spcPct val="100000"/>
              </a:lnSpc>
              <a:buClr>
                <a:schemeClr val="dk1"/>
              </a:buClr>
            </a:pPr>
            <a:r>
              <a:rPr lang="fr-FR" sz="1600" b="1" dirty="0">
                <a:solidFill>
                  <a:srgbClr val="3F3F3F"/>
                </a:solidFill>
                <a:latin typeface="Open Sans"/>
                <a:ea typeface="Open Sans"/>
                <a:cs typeface="Open Sans"/>
                <a:sym typeface="Open Sans"/>
              </a:rPr>
              <a:t>NB: en anglais vous aurez trouvé au moins 373 résultats. Veuillez traduire vos mots clés en anglais pour avoir plus de résultats. </a:t>
            </a:r>
          </a:p>
          <a:p>
            <a:pPr marL="457200" lvl="0" indent="-381000" algn="l" rtl="0">
              <a:lnSpc>
                <a:spcPct val="100000"/>
              </a:lnSpc>
              <a:spcBef>
                <a:spcPts val="1000"/>
              </a:spcBef>
              <a:spcAft>
                <a:spcPts val="0"/>
              </a:spcAft>
              <a:buClr>
                <a:schemeClr val="dk1"/>
              </a:buClr>
              <a:buSzPts val="2400"/>
              <a:buChar char="●"/>
            </a:pPr>
            <a:endParaRPr sz="1600" dirty="0">
              <a:solidFill>
                <a:srgbClr val="3F3F3F"/>
              </a:solidFill>
              <a:latin typeface="Open Sans"/>
              <a:ea typeface="Open Sans"/>
              <a:cs typeface="Open Sans"/>
              <a:sym typeface="Open Sans"/>
            </a:endParaRPr>
          </a:p>
        </p:txBody>
      </p:sp>
      <p:grpSp>
        <p:nvGrpSpPr>
          <p:cNvPr id="9" name="Groupe 8">
            <a:extLst>
              <a:ext uri="{FF2B5EF4-FFF2-40B4-BE49-F238E27FC236}">
                <a16:creationId xmlns:a16="http://schemas.microsoft.com/office/drawing/2014/main" id="{39C82272-0932-430C-9EEB-D7CEF611BD91}"/>
              </a:ext>
            </a:extLst>
          </p:cNvPr>
          <p:cNvGrpSpPr/>
          <p:nvPr/>
        </p:nvGrpSpPr>
        <p:grpSpPr>
          <a:xfrm>
            <a:off x="3559629" y="1713220"/>
            <a:ext cx="7670641" cy="5144780"/>
            <a:chOff x="3559629" y="1713220"/>
            <a:chExt cx="7670641" cy="5144780"/>
          </a:xfrm>
        </p:grpSpPr>
        <p:pic>
          <p:nvPicPr>
            <p:cNvPr id="5" name="Picture 4">
              <a:extLst>
                <a:ext uri="{FF2B5EF4-FFF2-40B4-BE49-F238E27FC236}">
                  <a16:creationId xmlns:a16="http://schemas.microsoft.com/office/drawing/2014/main" id="{8CB6AED0-3B2C-739F-4E98-12353FFDF224}"/>
                </a:ext>
              </a:extLst>
            </p:cNvPr>
            <p:cNvPicPr>
              <a:picLocks noChangeAspect="1"/>
            </p:cNvPicPr>
            <p:nvPr/>
          </p:nvPicPr>
          <p:blipFill>
            <a:blip r:embed="rId2"/>
            <a:stretch>
              <a:fillRect/>
            </a:stretch>
          </p:blipFill>
          <p:spPr>
            <a:xfrm>
              <a:off x="3624943" y="1713220"/>
              <a:ext cx="7605327" cy="5144780"/>
            </a:xfrm>
            <a:prstGeom prst="rect">
              <a:avLst/>
            </a:prstGeom>
          </p:spPr>
        </p:pic>
        <p:sp>
          <p:nvSpPr>
            <p:cNvPr id="3" name="Rectangle 2">
              <a:extLst>
                <a:ext uri="{FF2B5EF4-FFF2-40B4-BE49-F238E27FC236}">
                  <a16:creationId xmlns:a16="http://schemas.microsoft.com/office/drawing/2014/main" id="{B3F2D7BA-3DE1-40D8-B08B-C34590A86093}"/>
                </a:ext>
              </a:extLst>
            </p:cNvPr>
            <p:cNvSpPr/>
            <p:nvPr/>
          </p:nvSpPr>
          <p:spPr>
            <a:xfrm>
              <a:off x="6215743" y="2090057"/>
              <a:ext cx="1132114" cy="34834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AA2B1E57-6424-4B1B-962C-BAE96E4BFFDE}"/>
                </a:ext>
              </a:extLst>
            </p:cNvPr>
            <p:cNvSpPr/>
            <p:nvPr/>
          </p:nvSpPr>
          <p:spPr>
            <a:xfrm>
              <a:off x="3559629" y="3679371"/>
              <a:ext cx="2656114" cy="9361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BA6C4F30-B97E-4E8B-BDE4-1A3C2BCF14BC}"/>
                </a:ext>
              </a:extLst>
            </p:cNvPr>
            <p:cNvSpPr/>
            <p:nvPr/>
          </p:nvSpPr>
          <p:spPr>
            <a:xfrm>
              <a:off x="3701143" y="3102429"/>
              <a:ext cx="2394857" cy="57694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6D1DDC2-2B7F-4901-BF9F-61409B28E410}"/>
                </a:ext>
              </a:extLst>
            </p:cNvPr>
            <p:cNvSpPr/>
            <p:nvPr/>
          </p:nvSpPr>
          <p:spPr>
            <a:xfrm>
              <a:off x="7184571" y="3592286"/>
              <a:ext cx="3276600" cy="66402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6964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2" name="Image 11">
            <a:extLst>
              <a:ext uri="{FF2B5EF4-FFF2-40B4-BE49-F238E27FC236}">
                <a16:creationId xmlns:a16="http://schemas.microsoft.com/office/drawing/2014/main" id="{EF2BBC0B-4342-4959-9CFA-609795AE318E}"/>
              </a:ext>
            </a:extLst>
          </p:cNvPr>
          <p:cNvPicPr>
            <a:picLocks noChangeAspect="1"/>
          </p:cNvPicPr>
          <p:nvPr/>
        </p:nvPicPr>
        <p:blipFill>
          <a:blip r:embed="rId3"/>
          <a:stretch>
            <a:fillRect/>
          </a:stretch>
        </p:blipFill>
        <p:spPr>
          <a:xfrm>
            <a:off x="5962051" y="1539033"/>
            <a:ext cx="6096000" cy="5049079"/>
          </a:xfrm>
          <a:prstGeom prst="rect">
            <a:avLst/>
          </a:prstGeom>
        </p:spPr>
      </p:pic>
      <p:sp>
        <p:nvSpPr>
          <p:cNvPr id="172" name="Google Shape;172;g897311b213_0_14"/>
          <p:cNvSpPr txBox="1">
            <a:spLocks noGrp="1"/>
          </p:cNvSpPr>
          <p:nvPr>
            <p:ph type="title"/>
          </p:nvPr>
        </p:nvSpPr>
        <p:spPr>
          <a:xfrm>
            <a:off x="498764" y="202278"/>
            <a:ext cx="9613800" cy="1080900"/>
          </a:xfrm>
          <a:prstGeom prst="rect">
            <a:avLst/>
          </a:prstGeom>
          <a:noFill/>
          <a:ln>
            <a:noFill/>
          </a:ln>
        </p:spPr>
        <p:txBody>
          <a:bodyPr spcFirstLastPara="1" wrap="square" lIns="91425" tIns="45700" rIns="91425" bIns="45700" anchor="ctr" anchorCtr="0">
            <a:noAutofit/>
          </a:bodyPr>
          <a:lstStyle/>
          <a:p>
            <a:pPr lvl="0">
              <a:buClr>
                <a:schemeClr val="dk1"/>
              </a:buClr>
              <a:buSzPts val="3200"/>
            </a:pPr>
            <a:r>
              <a:rPr lang="en-US"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Accords des </a:t>
            </a:r>
            <a:r>
              <a:rPr lang="en-US" dirty="0" err="1">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éditeurs</a:t>
            </a:r>
            <a:endParaRPr dirty="0"/>
          </a:p>
        </p:txBody>
      </p:sp>
      <p:sp>
        <p:nvSpPr>
          <p:cNvPr id="176" name="Google Shape;176;g897311b213_0_14"/>
          <p:cNvSpPr txBox="1">
            <a:spLocks noGrp="1"/>
          </p:cNvSpPr>
          <p:nvPr>
            <p:ph type="body" idx="1"/>
          </p:nvPr>
        </p:nvSpPr>
        <p:spPr>
          <a:xfrm>
            <a:off x="47494" y="1680532"/>
            <a:ext cx="5842190" cy="5274745"/>
          </a:xfrm>
          <a:prstGeom prst="rect">
            <a:avLst/>
          </a:prstGeom>
          <a:noFill/>
          <a:ln>
            <a:noFill/>
          </a:ln>
        </p:spPr>
        <p:txBody>
          <a:bodyPr spcFirstLastPara="1" wrap="square" lIns="91425" tIns="45700" rIns="91425" bIns="45700" anchor="t" anchorCtr="0">
            <a:noAutofit/>
          </a:bodyPr>
          <a:lstStyle/>
          <a:p>
            <a:pPr marL="342900" lvl="0" indent="-342900">
              <a:lnSpc>
                <a:spcPct val="107000"/>
              </a:lnSpc>
              <a:spcBef>
                <a:spcPts val="0"/>
              </a:spcBef>
              <a:buClr>
                <a:srgbClr val="3F3F3F"/>
              </a:buClr>
            </a:pPr>
            <a:r>
              <a:rPr lang="fr-FR" sz="2000" dirty="0">
                <a:latin typeface="Open Sans"/>
                <a:ea typeface="Open Sans"/>
                <a:cs typeface="Open Sans"/>
                <a:sym typeface="Open Sans"/>
              </a:rPr>
              <a:t>Les éditeurs ont la possibilité d'accorder ou non l'accès à un pays spécifique. La recherche </a:t>
            </a:r>
            <a:r>
              <a:rPr lang="fr-FR" sz="2000" b="1" dirty="0">
                <a:latin typeface="Open Sans"/>
                <a:ea typeface="Open Sans"/>
                <a:cs typeface="Open Sans"/>
                <a:sym typeface="Open Sans"/>
              </a:rPr>
              <a:t>"infections hospitalières" et "pays en développement" (en anglais pour avoir plus de résultats) </a:t>
            </a:r>
            <a:r>
              <a:rPr lang="fr-FR" sz="2000" dirty="0">
                <a:latin typeface="Open Sans"/>
                <a:ea typeface="Open Sans"/>
                <a:cs typeface="Open Sans"/>
                <a:sym typeface="Open Sans"/>
              </a:rPr>
              <a:t>a été effectuée en utilisant les identifiants de connexion du Burkina Faso (Université / Faculté / Collège, complet).</a:t>
            </a:r>
          </a:p>
          <a:p>
            <a:pPr marL="342900" indent="-342900">
              <a:lnSpc>
                <a:spcPct val="107000"/>
              </a:lnSpc>
              <a:spcBef>
                <a:spcPts val="0"/>
              </a:spcBef>
              <a:buClr>
                <a:srgbClr val="3F3F3F"/>
              </a:buClr>
            </a:pPr>
            <a:r>
              <a:rPr lang="fr-FR" sz="2000" dirty="0">
                <a:latin typeface="Open Sans"/>
                <a:ea typeface="Open Sans"/>
                <a:cs typeface="Open Sans"/>
                <a:sym typeface="Open Sans"/>
              </a:rPr>
              <a:t>Si l'option </a:t>
            </a:r>
            <a:r>
              <a:rPr lang="fr-FR" sz="2000" b="1" dirty="0">
                <a:latin typeface="Open Sans"/>
                <a:ea typeface="Open Sans"/>
                <a:cs typeface="Open Sans"/>
                <a:sym typeface="Open Sans"/>
              </a:rPr>
              <a:t>Ajouter les résultats au-delà de la collection de votre bibliothèque </a:t>
            </a:r>
            <a:r>
              <a:rPr lang="fr-FR" sz="2000" dirty="0">
                <a:latin typeface="Open Sans"/>
                <a:ea typeface="Open Sans"/>
                <a:cs typeface="Open Sans"/>
                <a:sym typeface="Open Sans"/>
              </a:rPr>
              <a:t>est</a:t>
            </a:r>
            <a:r>
              <a:rPr lang="fr-FR" sz="2000" dirty="0">
                <a:solidFill>
                  <a:srgbClr val="FF0000"/>
                </a:solidFill>
                <a:latin typeface="Open Sans"/>
                <a:ea typeface="Open Sans"/>
                <a:cs typeface="Open Sans"/>
                <a:sym typeface="Open Sans"/>
              </a:rPr>
              <a:t> </a:t>
            </a:r>
            <a:r>
              <a:rPr lang="fr-FR" sz="2000" dirty="0">
                <a:latin typeface="Open Sans"/>
                <a:ea typeface="Open Sans"/>
                <a:cs typeface="Open Sans"/>
                <a:sym typeface="Open Sans"/>
              </a:rPr>
              <a:t>activée, le nombre de citations passe à </a:t>
            </a:r>
            <a:r>
              <a:rPr lang="fr-FR" sz="2000" b="1" dirty="0">
                <a:latin typeface="Open Sans"/>
                <a:ea typeface="Open Sans"/>
                <a:cs typeface="Open Sans"/>
                <a:sym typeface="Open Sans"/>
              </a:rPr>
              <a:t>374</a:t>
            </a:r>
            <a:r>
              <a:rPr lang="fr-FR" sz="2000" dirty="0">
                <a:latin typeface="Open Sans"/>
                <a:ea typeface="Open Sans"/>
                <a:cs typeface="Open Sans"/>
                <a:sym typeface="Open Sans"/>
              </a:rPr>
              <a:t>, bien que l'accès au texte intégral ne soit pas disponible.</a:t>
            </a:r>
          </a:p>
          <a:p>
            <a:pPr marL="342900" indent="-342900">
              <a:lnSpc>
                <a:spcPct val="107000"/>
              </a:lnSpc>
              <a:spcBef>
                <a:spcPts val="0"/>
              </a:spcBef>
              <a:buClr>
                <a:srgbClr val="3F3F3F"/>
              </a:buClr>
            </a:pPr>
            <a:r>
              <a:rPr lang="fr-FR" sz="2000" dirty="0">
                <a:latin typeface="Open Sans"/>
                <a:ea typeface="Open Sans"/>
                <a:cs typeface="Open Sans"/>
                <a:sym typeface="Open Sans"/>
              </a:rPr>
              <a:t>Les éditeurs ont la possibilité d'accorder ou non l'accès à un contexte spécifique</a:t>
            </a:r>
            <a:r>
              <a:rPr lang="fr-FR" sz="2100" dirty="0">
                <a:latin typeface="Open Sans"/>
                <a:ea typeface="Open Sans"/>
                <a:cs typeface="Open Sans"/>
                <a:sym typeface="Open Sans"/>
              </a:rPr>
              <a:t>.</a:t>
            </a:r>
            <a:endParaRPr lang="en-US" sz="2100" dirty="0">
              <a:latin typeface="Open Sans"/>
              <a:ea typeface="Open Sans"/>
              <a:cs typeface="Open Sans"/>
            </a:endParaRPr>
          </a:p>
        </p:txBody>
      </p:sp>
      <p:sp>
        <p:nvSpPr>
          <p:cNvPr id="10" name="Rectangle 9">
            <a:extLst>
              <a:ext uri="{FF2B5EF4-FFF2-40B4-BE49-F238E27FC236}">
                <a16:creationId xmlns:a16="http://schemas.microsoft.com/office/drawing/2014/main" id="{C74919C7-581A-465E-A65D-BAB5D75CB8F0}"/>
              </a:ext>
            </a:extLst>
          </p:cNvPr>
          <p:cNvSpPr/>
          <p:nvPr/>
        </p:nvSpPr>
        <p:spPr>
          <a:xfrm>
            <a:off x="6117350" y="5708091"/>
            <a:ext cx="2514106" cy="44133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776590D3-38D0-4197-9EE3-845DE6187841}"/>
              </a:ext>
            </a:extLst>
          </p:cNvPr>
          <p:cNvSpPr/>
          <p:nvPr/>
        </p:nvSpPr>
        <p:spPr>
          <a:xfrm>
            <a:off x="6326843" y="2319351"/>
            <a:ext cx="954157" cy="441339"/>
          </a:xfrm>
          <a:prstGeom prst="rect">
            <a:avLst/>
          </a:prstGeom>
          <a:noFill/>
          <a:ln w="44450">
            <a:solidFill>
              <a:srgbClr val="FF0000">
                <a:alpha val="96000"/>
              </a:srgb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8" name="Rectangle 17">
            <a:extLst>
              <a:ext uri="{FF2B5EF4-FFF2-40B4-BE49-F238E27FC236}">
                <a16:creationId xmlns:a16="http://schemas.microsoft.com/office/drawing/2014/main" id="{46B09092-94E5-48D6-BD3A-47BFCF8255BE}"/>
              </a:ext>
            </a:extLst>
          </p:cNvPr>
          <p:cNvSpPr/>
          <p:nvPr/>
        </p:nvSpPr>
        <p:spPr>
          <a:xfrm>
            <a:off x="8578448" y="3568481"/>
            <a:ext cx="790839" cy="44133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8655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0" y="496857"/>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Recherche simple(suite)</a:t>
            </a:r>
            <a:endParaRPr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p:txBody>
      </p:sp>
      <p:sp>
        <p:nvSpPr>
          <p:cNvPr id="193" name="Google Shape;193;p13"/>
          <p:cNvSpPr txBox="1">
            <a:spLocks noGrp="1"/>
          </p:cNvSpPr>
          <p:nvPr>
            <p:ph type="body" idx="1"/>
          </p:nvPr>
        </p:nvSpPr>
        <p:spPr>
          <a:xfrm>
            <a:off x="293914" y="1759861"/>
            <a:ext cx="11162362" cy="4736470"/>
          </a:xfrm>
          <a:prstGeom prst="rect">
            <a:avLst/>
          </a:prstGeom>
          <a:noFill/>
          <a:ln>
            <a:noFill/>
          </a:ln>
        </p:spPr>
        <p:txBody>
          <a:bodyPr spcFirstLastPara="1" wrap="square" lIns="91425" tIns="45700" rIns="91425" bIns="45700" anchor="t" anchorCtr="0">
            <a:noAutofit/>
          </a:bodyPr>
          <a:lstStyle/>
          <a:p>
            <a:pPr marL="412750" lvl="0" indent="-285750" algn="just">
              <a:lnSpc>
                <a:spcPct val="150000"/>
              </a:lnSpc>
              <a:buClr>
                <a:schemeClr val="dk1"/>
              </a:buClr>
              <a:buSzPts val="2200"/>
            </a:pPr>
            <a:r>
              <a:rPr lang="fr-FR" sz="2200" dirty="0">
                <a:solidFill>
                  <a:schemeClr val="tx1">
                    <a:lumMod val="75000"/>
                    <a:lumOff val="25000"/>
                  </a:schemeClr>
                </a:solidFill>
                <a:latin typeface="Open Sans"/>
                <a:ea typeface="Open Sans"/>
                <a:cs typeface="Open Sans"/>
                <a:sym typeface="Open Sans"/>
              </a:rPr>
              <a:t>Veuillez noter que l'utilisation des guillemets et des opérateurs booléens "AND" permet de restreindre la recherche et d'obtenir des résultats plus pertinents. </a:t>
            </a:r>
          </a:p>
          <a:p>
            <a:pPr marL="412750" lvl="0" indent="-285750" algn="just">
              <a:lnSpc>
                <a:spcPct val="150000"/>
              </a:lnSpc>
              <a:buClr>
                <a:schemeClr val="dk1"/>
              </a:buClr>
              <a:buSzPts val="2200"/>
            </a:pPr>
            <a:r>
              <a:rPr lang="fr-FR" sz="2200" dirty="0">
                <a:solidFill>
                  <a:schemeClr val="tx1">
                    <a:lumMod val="75000"/>
                    <a:lumOff val="25000"/>
                  </a:schemeClr>
                </a:solidFill>
                <a:latin typeface="Open Sans"/>
                <a:ea typeface="Open Sans"/>
                <a:cs typeface="Open Sans"/>
                <a:sym typeface="Open Sans"/>
              </a:rPr>
              <a:t>Les résultats peuvent également différer d'un pays à l'autre en fonction des offres des éditeurs dans ce pays. Dans certains cas, les éditeurs n'accordent l'accès à leurs ressources qu'à une seule catégorie d'institutions dans un pays (par exemple, les services de santé peuvent avoir accès au contenu d'un éditeur alors qu'aucune autre catégorie dans le pays n'y a pas accès). Pour les institutions de la catégorie ayant ces bonus, les résultats de la recherche </a:t>
            </a:r>
            <a:r>
              <a:rPr lang="fr-FR" sz="2200" dirty="0" err="1">
                <a:solidFill>
                  <a:schemeClr val="tx1">
                    <a:lumMod val="75000"/>
                    <a:lumOff val="25000"/>
                  </a:schemeClr>
                </a:solidFill>
                <a:latin typeface="Open Sans"/>
                <a:ea typeface="Open Sans"/>
                <a:cs typeface="Open Sans"/>
                <a:sym typeface="Open Sans"/>
              </a:rPr>
              <a:t>Summon</a:t>
            </a:r>
            <a:r>
              <a:rPr lang="fr-FR" sz="2200" dirty="0">
                <a:solidFill>
                  <a:schemeClr val="tx1">
                    <a:lumMod val="75000"/>
                    <a:lumOff val="25000"/>
                  </a:schemeClr>
                </a:solidFill>
                <a:latin typeface="Open Sans"/>
                <a:ea typeface="Open Sans"/>
                <a:cs typeface="Open Sans"/>
                <a:sym typeface="Open Sans"/>
              </a:rPr>
              <a:t> n'incluent pas ces ressources.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329610" y="222594"/>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err="1">
                <a:solidFill>
                  <a:srgbClr val="586F7C"/>
                </a:solidFill>
                <a:latin typeface="Open Sans"/>
                <a:ea typeface="Open Sans"/>
                <a:cs typeface="Open Sans"/>
                <a:sym typeface="Open Sans"/>
              </a:rPr>
              <a:t>Affiner</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votre</a:t>
            </a:r>
            <a:r>
              <a:rPr lang="en-US" sz="3600" dirty="0">
                <a:solidFill>
                  <a:srgbClr val="586F7C"/>
                </a:solidFill>
                <a:latin typeface="Open Sans"/>
                <a:ea typeface="Open Sans"/>
                <a:cs typeface="Open Sans"/>
                <a:sym typeface="Open Sans"/>
              </a:rPr>
              <a:t> recherche</a:t>
            </a:r>
            <a:endParaRPr sz="3600" dirty="0">
              <a:solidFill>
                <a:srgbClr val="586F7C"/>
              </a:solidFill>
              <a:latin typeface="Open Sans"/>
              <a:ea typeface="Open Sans"/>
              <a:cs typeface="Open Sans"/>
              <a:sym typeface="Open Sans"/>
            </a:endParaRPr>
          </a:p>
        </p:txBody>
      </p:sp>
      <p:sp>
        <p:nvSpPr>
          <p:cNvPr id="200" name="Google Shape;200;p11"/>
          <p:cNvSpPr txBox="1">
            <a:spLocks noGrp="1"/>
          </p:cNvSpPr>
          <p:nvPr>
            <p:ph type="body" idx="1"/>
          </p:nvPr>
        </p:nvSpPr>
        <p:spPr>
          <a:xfrm>
            <a:off x="0" y="1633122"/>
            <a:ext cx="5623034" cy="5224878"/>
          </a:xfrm>
          <a:prstGeom prst="rect">
            <a:avLst/>
          </a:prstGeom>
          <a:noFill/>
          <a:ln>
            <a:noFill/>
          </a:ln>
        </p:spPr>
        <p:txBody>
          <a:bodyPr spcFirstLastPara="1" wrap="square" lIns="91425" tIns="45700" rIns="91425" bIns="45700" anchor="t" anchorCtr="0">
            <a:noAutofit/>
          </a:bodyPr>
          <a:lstStyle/>
          <a:p>
            <a:pPr marL="412750" lvl="0" indent="-285750" algn="just">
              <a:lnSpc>
                <a:spcPct val="100000"/>
              </a:lnSpc>
              <a:buClr>
                <a:schemeClr val="dk1"/>
              </a:buClr>
              <a:buSzPts val="2000"/>
            </a:pPr>
            <a:r>
              <a:rPr lang="fr-FR" sz="2000" dirty="0">
                <a:solidFill>
                  <a:schemeClr val="tx1">
                    <a:lumMod val="75000"/>
                    <a:lumOff val="25000"/>
                  </a:schemeClr>
                </a:solidFill>
                <a:latin typeface="Open Sans"/>
                <a:ea typeface="Open Sans"/>
                <a:cs typeface="Open Sans"/>
                <a:sym typeface="Open Sans"/>
              </a:rPr>
              <a:t>Dans la colonne de gauche, </a:t>
            </a:r>
            <a:r>
              <a:rPr lang="fr-FR" sz="2000" dirty="0" err="1">
                <a:solidFill>
                  <a:schemeClr val="tx1">
                    <a:lumMod val="75000"/>
                    <a:lumOff val="25000"/>
                  </a:schemeClr>
                </a:solidFill>
                <a:latin typeface="Open Sans"/>
                <a:ea typeface="Open Sans"/>
                <a:cs typeface="Open Sans"/>
                <a:sym typeface="Open Sans"/>
              </a:rPr>
              <a:t>Summon</a:t>
            </a:r>
            <a:r>
              <a:rPr lang="fr-FR" sz="2000" dirty="0">
                <a:solidFill>
                  <a:schemeClr val="tx1">
                    <a:lumMod val="75000"/>
                    <a:lumOff val="25000"/>
                  </a:schemeClr>
                </a:solidFill>
                <a:latin typeface="Open Sans"/>
                <a:ea typeface="Open Sans"/>
                <a:cs typeface="Open Sans"/>
                <a:sym typeface="Open Sans"/>
              </a:rPr>
              <a:t> propose plusieurs options pour </a:t>
            </a:r>
            <a:r>
              <a:rPr lang="fr-FR" sz="2000" b="1" dirty="0">
                <a:solidFill>
                  <a:schemeClr val="tx1">
                    <a:lumMod val="75000"/>
                    <a:lumOff val="25000"/>
                  </a:schemeClr>
                </a:solidFill>
                <a:latin typeface="Open Sans"/>
                <a:ea typeface="Open Sans"/>
                <a:cs typeface="Open Sans"/>
                <a:sym typeface="Open Sans"/>
              </a:rPr>
              <a:t>AFFINER VOTRE RECHERCHE</a:t>
            </a:r>
            <a:r>
              <a:rPr lang="fr-FR" sz="2000" dirty="0">
                <a:solidFill>
                  <a:schemeClr val="tx1">
                    <a:lumMod val="75000"/>
                    <a:lumOff val="25000"/>
                  </a:schemeClr>
                </a:solidFill>
                <a:latin typeface="Open Sans"/>
                <a:ea typeface="Open Sans"/>
                <a:cs typeface="Open Sans"/>
                <a:sym typeface="Open Sans"/>
              </a:rPr>
              <a:t>. </a:t>
            </a:r>
          </a:p>
          <a:p>
            <a:pPr marL="412750" lvl="0" indent="-285750" algn="just">
              <a:lnSpc>
                <a:spcPct val="100000"/>
              </a:lnSpc>
              <a:buClr>
                <a:schemeClr val="dk1"/>
              </a:buClr>
              <a:buSzPts val="2000"/>
            </a:pPr>
            <a:r>
              <a:rPr lang="fr-FR" dirty="0">
                <a:solidFill>
                  <a:schemeClr val="tx1">
                    <a:lumMod val="75000"/>
                    <a:lumOff val="25000"/>
                  </a:schemeClr>
                </a:solidFill>
                <a:latin typeface="Open Sans"/>
                <a:ea typeface="Open Sans"/>
                <a:cs typeface="Open Sans"/>
                <a:sym typeface="Open Sans"/>
              </a:rPr>
              <a:t>Ces options comprennent </a:t>
            </a:r>
            <a:r>
              <a:rPr lang="fr-FR" sz="2000" dirty="0">
                <a:solidFill>
                  <a:schemeClr val="tx1">
                    <a:lumMod val="75000"/>
                    <a:lumOff val="25000"/>
                  </a:schemeClr>
                </a:solidFill>
                <a:latin typeface="Open Sans"/>
                <a:ea typeface="Open Sans"/>
                <a:cs typeface="Open Sans"/>
                <a:sym typeface="Open Sans"/>
              </a:rPr>
              <a:t>: </a:t>
            </a:r>
          </a:p>
          <a:p>
            <a:pPr marL="469900" lvl="0" indent="-342900" algn="just">
              <a:lnSpc>
                <a:spcPct val="100000"/>
              </a:lnSpc>
              <a:buClr>
                <a:schemeClr val="dk1"/>
              </a:buClr>
              <a:buSzPts val="2000"/>
              <a:buFont typeface="Courier New" panose="02070309020205020404" pitchFamily="49" charset="0"/>
              <a:buChar char="o"/>
            </a:pPr>
            <a:r>
              <a:rPr lang="en-US" sz="1600" b="1" dirty="0">
                <a:solidFill>
                  <a:schemeClr val="tx1">
                    <a:lumMod val="75000"/>
                    <a:lumOff val="25000"/>
                  </a:schemeClr>
                </a:solidFill>
                <a:latin typeface="Open Sans"/>
                <a:ea typeface="Open Sans"/>
                <a:cs typeface="Open Sans"/>
                <a:sym typeface="Open Sans"/>
              </a:rPr>
              <a:t>TYPE DE CONTENU </a:t>
            </a:r>
            <a:r>
              <a:rPr lang="en-US" sz="1600" dirty="0">
                <a:solidFill>
                  <a:schemeClr val="tx1">
                    <a:lumMod val="75000"/>
                    <a:lumOff val="25000"/>
                  </a:schemeClr>
                </a:solidFill>
                <a:latin typeface="Open Sans"/>
                <a:ea typeface="Open Sans"/>
                <a:cs typeface="Open Sans"/>
                <a:sym typeface="Open Sans"/>
              </a:rPr>
              <a:t>(</a:t>
            </a:r>
            <a:r>
              <a:rPr lang="fr-FR" sz="1600" dirty="0">
                <a:solidFill>
                  <a:schemeClr val="tx1">
                    <a:lumMod val="75000"/>
                    <a:lumOff val="25000"/>
                  </a:schemeClr>
                </a:solidFill>
                <a:latin typeface="Open Sans"/>
                <a:ea typeface="Open Sans"/>
                <a:cs typeface="Open Sans"/>
                <a:sym typeface="Open Sans"/>
              </a:rPr>
              <a:t>qui comprend des articles de journaux, des chapitres de livres, des livres électroniques et plus encore.</a:t>
            </a:r>
            <a:r>
              <a:rPr lang="en-US" sz="1600" dirty="0">
                <a:solidFill>
                  <a:schemeClr val="tx1">
                    <a:lumMod val="75000"/>
                    <a:lumOff val="25000"/>
                  </a:schemeClr>
                </a:solidFill>
                <a:latin typeface="Open Sans"/>
                <a:ea typeface="Open Sans"/>
                <a:cs typeface="Open Sans"/>
                <a:sym typeface="Open Sans"/>
              </a:rPr>
              <a:t>),</a:t>
            </a:r>
            <a:endParaRPr sz="1600" dirty="0">
              <a:solidFill>
                <a:schemeClr val="tx1">
                  <a:lumMod val="75000"/>
                  <a:lumOff val="25000"/>
                </a:schemeClr>
              </a:solidFill>
            </a:endParaRPr>
          </a:p>
          <a:p>
            <a:pPr marL="927100" lvl="1" indent="-342900" algn="just">
              <a:lnSpc>
                <a:spcPct val="100000"/>
              </a:lnSpc>
              <a:buClr>
                <a:schemeClr val="dk1"/>
              </a:buClr>
              <a:buFont typeface="Courier New" panose="02070309020205020404" pitchFamily="49" charset="0"/>
              <a:buChar char="o"/>
            </a:pPr>
            <a:r>
              <a:rPr lang="en-US" sz="1600" b="1" dirty="0">
                <a:solidFill>
                  <a:schemeClr val="tx1">
                    <a:lumMod val="75000"/>
                    <a:lumOff val="25000"/>
                  </a:schemeClr>
                </a:solidFill>
                <a:latin typeface="Open Sans"/>
                <a:ea typeface="Open Sans"/>
                <a:cs typeface="Open Sans"/>
                <a:sym typeface="Open Sans"/>
              </a:rPr>
              <a:t>DATE PUBLICATION</a:t>
            </a:r>
          </a:p>
          <a:p>
            <a:pPr marL="869950" lvl="1" indent="-285750" algn="just">
              <a:lnSpc>
                <a:spcPct val="100000"/>
              </a:lnSpc>
              <a:buClr>
                <a:schemeClr val="dk1"/>
              </a:buClr>
            </a:pPr>
            <a:r>
              <a:rPr lang="en-US" sz="1600" b="1" dirty="0">
                <a:solidFill>
                  <a:schemeClr val="tx1">
                    <a:lumMod val="75000"/>
                    <a:lumOff val="25000"/>
                  </a:schemeClr>
                </a:solidFill>
                <a:latin typeface="Open Sans"/>
                <a:ea typeface="Open Sans"/>
                <a:cs typeface="Open Sans"/>
                <a:sym typeface="Open Sans"/>
              </a:rPr>
              <a:t>DISCIPLINE</a:t>
            </a:r>
            <a:r>
              <a:rPr lang="en-US" sz="1600" dirty="0">
                <a:solidFill>
                  <a:schemeClr val="tx1">
                    <a:lumMod val="75000"/>
                    <a:lumOff val="25000"/>
                  </a:schemeClr>
                </a:solidFill>
                <a:latin typeface="Open Sans"/>
                <a:ea typeface="Open Sans"/>
                <a:cs typeface="Open Sans"/>
                <a:sym typeface="Open Sans"/>
              </a:rPr>
              <a:t>  </a:t>
            </a:r>
            <a:endParaRPr sz="1600" dirty="0">
              <a:solidFill>
                <a:schemeClr val="tx1">
                  <a:lumMod val="75000"/>
                  <a:lumOff val="25000"/>
                </a:schemeClr>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sz="1600" b="1" dirty="0">
                <a:solidFill>
                  <a:schemeClr val="tx1">
                    <a:lumMod val="75000"/>
                    <a:lumOff val="25000"/>
                  </a:schemeClr>
                </a:solidFill>
                <a:latin typeface="Open Sans"/>
                <a:ea typeface="Open Sans"/>
                <a:cs typeface="Open Sans"/>
                <a:sym typeface="Open Sans"/>
              </a:rPr>
              <a:t>MOTS DU SUBJET</a:t>
            </a:r>
            <a:endParaRPr lang="en-US" sz="1600" dirty="0">
              <a:solidFill>
                <a:schemeClr val="tx1">
                  <a:lumMod val="75000"/>
                  <a:lumOff val="25000"/>
                </a:schemeClr>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sz="1600" b="1" dirty="0">
                <a:solidFill>
                  <a:schemeClr val="tx1">
                    <a:lumMod val="75000"/>
                    <a:lumOff val="25000"/>
                  </a:schemeClr>
                </a:solidFill>
                <a:latin typeface="Open Sans"/>
                <a:ea typeface="Open Sans"/>
                <a:cs typeface="Open Sans"/>
                <a:sym typeface="Open Sans"/>
              </a:rPr>
              <a:t>LANGUE</a:t>
            </a:r>
            <a:endParaRPr sz="1600" b="1" dirty="0">
              <a:solidFill>
                <a:schemeClr val="tx1">
                  <a:lumMod val="75000"/>
                  <a:lumOff val="25000"/>
                </a:schemeClr>
              </a:solidFill>
              <a:latin typeface="Open Sans"/>
              <a:ea typeface="Open Sans"/>
              <a:cs typeface="Open Sans"/>
              <a:sym typeface="Open Sans"/>
            </a:endParaRPr>
          </a:p>
          <a:p>
            <a:pPr marL="469900" lvl="0" indent="-342900" algn="just">
              <a:lnSpc>
                <a:spcPct val="100000"/>
              </a:lnSpc>
              <a:buClr>
                <a:schemeClr val="dk1"/>
              </a:buClr>
              <a:buSzPts val="2000"/>
            </a:pPr>
            <a:r>
              <a:rPr lang="fr-FR" sz="2000" dirty="0">
                <a:solidFill>
                  <a:schemeClr val="tx1">
                    <a:lumMod val="75000"/>
                    <a:lumOff val="25000"/>
                  </a:schemeClr>
                </a:solidFill>
                <a:latin typeface="Open Sans"/>
                <a:ea typeface="Open Sans"/>
                <a:cs typeface="Open Sans"/>
                <a:sym typeface="Open Sans"/>
              </a:rPr>
              <a:t>Le cas échéant, utilisez ces options.</a:t>
            </a:r>
            <a:endParaRPr sz="2000" dirty="0">
              <a:solidFill>
                <a:schemeClr val="tx1">
                  <a:lumMod val="75000"/>
                  <a:lumOff val="25000"/>
                </a:schemeClr>
              </a:solidFill>
              <a:latin typeface="Open Sans"/>
              <a:ea typeface="Open Sans"/>
              <a:cs typeface="Open Sans"/>
              <a:sym typeface="Open Sans"/>
            </a:endParaRPr>
          </a:p>
        </p:txBody>
      </p:sp>
      <p:pic>
        <p:nvPicPr>
          <p:cNvPr id="8" name="Image 7">
            <a:extLst>
              <a:ext uri="{FF2B5EF4-FFF2-40B4-BE49-F238E27FC236}">
                <a16:creationId xmlns:a16="http://schemas.microsoft.com/office/drawing/2014/main" id="{EF607493-2F96-4757-8ECC-12BB0847545B}"/>
              </a:ext>
            </a:extLst>
          </p:cNvPr>
          <p:cNvPicPr>
            <a:picLocks noChangeAspect="1"/>
          </p:cNvPicPr>
          <p:nvPr/>
        </p:nvPicPr>
        <p:blipFill>
          <a:blip r:embed="rId3"/>
          <a:stretch>
            <a:fillRect/>
          </a:stretch>
        </p:blipFill>
        <p:spPr>
          <a:xfrm>
            <a:off x="5623034" y="1776553"/>
            <a:ext cx="6568966" cy="50814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8475" y="233391"/>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Fonctions de recherche par DISCIPLINE et par DATE DE PUBLICATION de </a:t>
            </a:r>
            <a:r>
              <a:rPr lang="fr-FR" sz="3200" dirty="0" err="1">
                <a:solidFill>
                  <a:srgbClr val="586F7C"/>
                </a:solidFill>
                <a:latin typeface="Open Sans"/>
                <a:ea typeface="Open Sans"/>
                <a:cs typeface="Open Sans"/>
                <a:sym typeface="Open Sans"/>
              </a:rPr>
              <a:t>Summon</a:t>
            </a:r>
            <a:endParaRPr dirty="0"/>
          </a:p>
        </p:txBody>
      </p:sp>
      <p:sp>
        <p:nvSpPr>
          <p:cNvPr id="208" name="Google Shape;208;p12"/>
          <p:cNvSpPr txBox="1">
            <a:spLocks noGrp="1"/>
          </p:cNvSpPr>
          <p:nvPr>
            <p:ph type="body" idx="1"/>
          </p:nvPr>
        </p:nvSpPr>
        <p:spPr>
          <a:xfrm>
            <a:off x="-74855" y="1469157"/>
            <a:ext cx="5593911" cy="5224878"/>
          </a:xfrm>
          <a:prstGeom prst="rect">
            <a:avLst/>
          </a:prstGeom>
          <a:noFill/>
          <a:ln>
            <a:noFill/>
          </a:ln>
        </p:spPr>
        <p:txBody>
          <a:bodyPr spcFirstLastPara="1" wrap="square" lIns="91425" tIns="45700" rIns="91425" bIns="45700" anchor="t" anchorCtr="0">
            <a:noAutofit/>
          </a:bodyPr>
          <a:lstStyle/>
          <a:p>
            <a:pPr marL="361950" lvl="0" indent="-285750" algn="just">
              <a:lnSpc>
                <a:spcPct val="100000"/>
              </a:lnSpc>
              <a:buClr>
                <a:schemeClr val="dk1"/>
              </a:buClr>
              <a:buSzPts val="2200"/>
            </a:pPr>
            <a:r>
              <a:rPr lang="fr-FR" sz="2200" dirty="0">
                <a:solidFill>
                  <a:srgbClr val="3F3F3F"/>
                </a:solidFill>
                <a:latin typeface="Open Sans"/>
                <a:ea typeface="Open Sans"/>
                <a:cs typeface="Open Sans"/>
                <a:sym typeface="Open Sans"/>
              </a:rPr>
              <a:t>Dans l'exemple suivant, le résultat de la recherche a été affinée pour contenir les références sur la </a:t>
            </a:r>
            <a:r>
              <a:rPr lang="fr-FR" sz="2200" i="1" dirty="0">
                <a:solidFill>
                  <a:srgbClr val="3F3F3F"/>
                </a:solidFill>
                <a:latin typeface="Open Sans"/>
                <a:ea typeface="Open Sans"/>
                <a:cs typeface="Open Sans"/>
                <a:sym typeface="Open Sans"/>
              </a:rPr>
              <a:t>Santé Publique </a:t>
            </a:r>
            <a:r>
              <a:rPr lang="fr-FR" sz="2200" dirty="0">
                <a:solidFill>
                  <a:srgbClr val="3F3F3F"/>
                </a:solidFill>
                <a:latin typeface="Open Sans"/>
                <a:ea typeface="Open Sans"/>
                <a:cs typeface="Open Sans"/>
                <a:sym typeface="Open Sans"/>
              </a:rPr>
              <a:t>(</a:t>
            </a:r>
            <a:r>
              <a:rPr lang="en-US" sz="2200" i="1" dirty="0">
                <a:solidFill>
                  <a:srgbClr val="3F3F3F"/>
                </a:solidFill>
                <a:latin typeface="Open Sans"/>
                <a:ea typeface="Open Sans"/>
                <a:cs typeface="Open Sans"/>
                <a:sym typeface="Open Sans"/>
              </a:rPr>
              <a:t>Public Health)) - </a:t>
            </a:r>
            <a:r>
              <a:rPr lang="fr-FR" sz="2200" dirty="0">
                <a:solidFill>
                  <a:srgbClr val="3F3F3F"/>
                </a:solidFill>
                <a:latin typeface="Open Sans"/>
                <a:ea typeface="Open Sans"/>
                <a:cs typeface="Open Sans"/>
                <a:sym typeface="Open Sans"/>
              </a:rPr>
              <a:t> (</a:t>
            </a:r>
            <a:r>
              <a:rPr lang="fr-FR" sz="2200" b="1" dirty="0">
                <a:solidFill>
                  <a:srgbClr val="3F3F3F"/>
                </a:solidFill>
                <a:latin typeface="Open Sans"/>
                <a:ea typeface="Open Sans"/>
                <a:cs typeface="Open Sans"/>
                <a:sym typeface="Open Sans"/>
              </a:rPr>
              <a:t>DISCIPLINE</a:t>
            </a:r>
            <a:r>
              <a:rPr lang="fr-FR" sz="2200" dirty="0">
                <a:solidFill>
                  <a:srgbClr val="3F3F3F"/>
                </a:solidFill>
                <a:latin typeface="Open Sans"/>
                <a:ea typeface="Open Sans"/>
                <a:cs typeface="Open Sans"/>
                <a:sym typeface="Open Sans"/>
              </a:rPr>
              <a:t>) pour les </a:t>
            </a:r>
            <a:r>
              <a:rPr lang="fr-FR" sz="2200" i="1" dirty="0">
                <a:solidFill>
                  <a:srgbClr val="3F3F3F"/>
                </a:solidFill>
                <a:latin typeface="Open Sans"/>
                <a:ea typeface="Open Sans"/>
                <a:cs typeface="Open Sans"/>
                <a:sym typeface="Open Sans"/>
              </a:rPr>
              <a:t>5 dernières années </a:t>
            </a:r>
            <a:r>
              <a:rPr lang="fr-FR" sz="2200" dirty="0">
                <a:solidFill>
                  <a:srgbClr val="3F3F3F"/>
                </a:solidFill>
                <a:latin typeface="Open Sans"/>
                <a:ea typeface="Open Sans"/>
                <a:cs typeface="Open Sans"/>
                <a:sym typeface="Open Sans"/>
              </a:rPr>
              <a:t>(</a:t>
            </a:r>
            <a:r>
              <a:rPr lang="fr-FR" sz="2200" b="1" dirty="0">
                <a:solidFill>
                  <a:srgbClr val="3F3F3F"/>
                </a:solidFill>
                <a:latin typeface="Open Sans"/>
                <a:ea typeface="Open Sans"/>
                <a:cs typeface="Open Sans"/>
                <a:sym typeface="Open Sans"/>
              </a:rPr>
              <a:t>date de publication</a:t>
            </a:r>
            <a:r>
              <a:rPr lang="fr-FR" sz="2200" dirty="0">
                <a:solidFill>
                  <a:srgbClr val="3F3F3F"/>
                </a:solidFill>
                <a:latin typeface="Open Sans"/>
                <a:ea typeface="Open Sans"/>
                <a:cs typeface="Open Sans"/>
                <a:sym typeface="Open Sans"/>
              </a:rPr>
              <a:t>) - soit un total de </a:t>
            </a:r>
            <a:r>
              <a:rPr lang="fr-FR" sz="2200" b="1" dirty="0">
                <a:solidFill>
                  <a:srgbClr val="3F3F3F"/>
                </a:solidFill>
                <a:latin typeface="Open Sans"/>
                <a:ea typeface="Open Sans"/>
                <a:cs typeface="Open Sans"/>
                <a:sym typeface="Open Sans"/>
              </a:rPr>
              <a:t>50. </a:t>
            </a:r>
          </a:p>
          <a:p>
            <a:pPr marL="361950" lvl="0" indent="-285750" algn="just">
              <a:lnSpc>
                <a:spcPct val="100000"/>
              </a:lnSpc>
              <a:buClr>
                <a:schemeClr val="dk1"/>
              </a:buClr>
              <a:buSzPts val="2200"/>
            </a:pPr>
            <a:r>
              <a:rPr lang="fr-FR" sz="2200" b="1" dirty="0">
                <a:solidFill>
                  <a:srgbClr val="3F3F3F"/>
                </a:solidFill>
                <a:latin typeface="Open Sans"/>
                <a:ea typeface="Open Sans"/>
                <a:cs typeface="Open Sans"/>
                <a:sym typeface="Open Sans"/>
              </a:rPr>
              <a:t>N'OUBLIEZ PAS </a:t>
            </a:r>
            <a:r>
              <a:rPr lang="fr-FR" sz="2200" dirty="0">
                <a:solidFill>
                  <a:srgbClr val="3F3F3F"/>
                </a:solidFill>
                <a:latin typeface="Open Sans"/>
                <a:ea typeface="Open Sans"/>
                <a:cs typeface="Open Sans"/>
                <a:sym typeface="Open Sans"/>
              </a:rPr>
              <a:t>que les options doivent être effacées - soit en cliquant sur la case à cocher en surbrillance pour Santé publique et la DATE DE PUBLICATION, soit en utilisant l'option </a:t>
            </a:r>
            <a:r>
              <a:rPr lang="fr-FR" sz="2200" b="1" dirty="0">
                <a:solidFill>
                  <a:srgbClr val="3F3F3F"/>
                </a:solidFill>
                <a:latin typeface="Open Sans"/>
                <a:ea typeface="Open Sans"/>
                <a:cs typeface="Open Sans"/>
                <a:sym typeface="Open Sans"/>
              </a:rPr>
              <a:t>Effacer Tout (Clear All en anglais) </a:t>
            </a:r>
            <a:r>
              <a:rPr lang="fr-FR" sz="2200" dirty="0">
                <a:solidFill>
                  <a:srgbClr val="3F3F3F"/>
                </a:solidFill>
                <a:latin typeface="Open Sans"/>
                <a:ea typeface="Open Sans"/>
                <a:cs typeface="Open Sans"/>
                <a:sym typeface="Open Sans"/>
              </a:rPr>
              <a:t>en haut de la colonne.</a:t>
            </a:r>
            <a:endParaRPr lang="en-US" sz="2200" dirty="0">
              <a:solidFill>
                <a:srgbClr val="3F3F3F"/>
              </a:solidFill>
              <a:latin typeface="Open Sans"/>
              <a:ea typeface="Open Sans"/>
              <a:cs typeface="Open Sans"/>
              <a:sym typeface="Open Sans"/>
            </a:endParaRPr>
          </a:p>
        </p:txBody>
      </p:sp>
      <p:sp>
        <p:nvSpPr>
          <p:cNvPr id="11" name="Rectangle 10">
            <a:extLst>
              <a:ext uri="{FF2B5EF4-FFF2-40B4-BE49-F238E27FC236}">
                <a16:creationId xmlns:a16="http://schemas.microsoft.com/office/drawing/2014/main" id="{20420385-D417-49E8-B4A6-D26DCE5E9D9B}"/>
              </a:ext>
            </a:extLst>
          </p:cNvPr>
          <p:cNvSpPr/>
          <p:nvPr/>
        </p:nvSpPr>
        <p:spPr>
          <a:xfrm>
            <a:off x="7751379" y="2522483"/>
            <a:ext cx="825061" cy="2732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 name="Image 1">
            <a:extLst>
              <a:ext uri="{FF2B5EF4-FFF2-40B4-BE49-F238E27FC236}">
                <a16:creationId xmlns:a16="http://schemas.microsoft.com/office/drawing/2014/main" id="{850C5510-F03D-40C3-B843-DE29E5E12DAE}"/>
              </a:ext>
            </a:extLst>
          </p:cNvPr>
          <p:cNvPicPr>
            <a:picLocks noChangeAspect="1"/>
          </p:cNvPicPr>
          <p:nvPr/>
        </p:nvPicPr>
        <p:blipFill>
          <a:blip r:embed="rId3"/>
          <a:stretch>
            <a:fillRect/>
          </a:stretch>
        </p:blipFill>
        <p:spPr>
          <a:xfrm>
            <a:off x="5601990" y="1765201"/>
            <a:ext cx="6672943" cy="4632790"/>
          </a:xfrm>
          <a:prstGeom prst="rect">
            <a:avLst/>
          </a:prstGeom>
        </p:spPr>
      </p:pic>
      <p:cxnSp>
        <p:nvCxnSpPr>
          <p:cNvPr id="9" name="Straight Arrow Connector 8">
            <a:extLst>
              <a:ext uri="{FF2B5EF4-FFF2-40B4-BE49-F238E27FC236}">
                <a16:creationId xmlns:a16="http://schemas.microsoft.com/office/drawing/2014/main" id="{32B2944B-F9D4-4BE1-996C-E9D2BA311AB0}"/>
              </a:ext>
            </a:extLst>
          </p:cNvPr>
          <p:cNvCxnSpPr>
            <a:cxnSpLocks/>
          </p:cNvCxnSpPr>
          <p:nvPr/>
        </p:nvCxnSpPr>
        <p:spPr>
          <a:xfrm flipV="1">
            <a:off x="3483429" y="2522482"/>
            <a:ext cx="3385457" cy="30789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50F3983-76D2-4E94-9BFD-CB36B6AA6EC8}"/>
              </a:ext>
            </a:extLst>
          </p:cNvPr>
          <p:cNvSpPr/>
          <p:nvPr/>
        </p:nvSpPr>
        <p:spPr>
          <a:xfrm flipV="1">
            <a:off x="7012571" y="2068285"/>
            <a:ext cx="467832" cy="4106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a:extLst>
              <a:ext uri="{FF2B5EF4-FFF2-40B4-BE49-F238E27FC236}">
                <a16:creationId xmlns:a16="http://schemas.microsoft.com/office/drawing/2014/main" id="{D620E481-45C5-4371-9D2F-3681D570BBE7}"/>
              </a:ext>
            </a:extLst>
          </p:cNvPr>
          <p:cNvSpPr/>
          <p:nvPr/>
        </p:nvSpPr>
        <p:spPr>
          <a:xfrm flipV="1">
            <a:off x="5628168" y="5190769"/>
            <a:ext cx="1240718" cy="4106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a:extLst>
              <a:ext uri="{FF2B5EF4-FFF2-40B4-BE49-F238E27FC236}">
                <a16:creationId xmlns:a16="http://schemas.microsoft.com/office/drawing/2014/main" id="{CEEE73FA-F7F4-4261-8384-BDF3F82B65A0}"/>
              </a:ext>
            </a:extLst>
          </p:cNvPr>
          <p:cNvSpPr/>
          <p:nvPr/>
        </p:nvSpPr>
        <p:spPr>
          <a:xfrm flipV="1">
            <a:off x="5711102" y="4416746"/>
            <a:ext cx="1240718" cy="4106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Options de l'interface langue de </a:t>
            </a:r>
            <a:r>
              <a:rPr lang="fr-FR" sz="3200" dirty="0" err="1">
                <a:solidFill>
                  <a:srgbClr val="586F7C"/>
                </a:solidFill>
                <a:latin typeface="Open Sans"/>
                <a:ea typeface="Open Sans"/>
                <a:cs typeface="Open Sans"/>
                <a:sym typeface="Open Sans"/>
              </a:rPr>
              <a:t>Summon</a:t>
            </a:r>
            <a:endParaRPr sz="3200" dirty="0">
              <a:solidFill>
                <a:srgbClr val="586F7C"/>
              </a:solidFill>
              <a:latin typeface="Open Sans"/>
              <a:ea typeface="Open Sans"/>
              <a:cs typeface="Open Sans"/>
            </a:endParaRPr>
          </a:p>
        </p:txBody>
      </p:sp>
      <p:sp>
        <p:nvSpPr>
          <p:cNvPr id="215" name="Google Shape;215;p5"/>
          <p:cNvSpPr txBox="1">
            <a:spLocks noGrp="1"/>
          </p:cNvSpPr>
          <p:nvPr>
            <p:ph type="body" idx="1"/>
          </p:nvPr>
        </p:nvSpPr>
        <p:spPr>
          <a:xfrm>
            <a:off x="0" y="1870840"/>
            <a:ext cx="6269422" cy="4987159"/>
          </a:xfrm>
          <a:prstGeom prst="rect">
            <a:avLst/>
          </a:prstGeom>
          <a:noFill/>
          <a:ln>
            <a:noFill/>
          </a:ln>
        </p:spPr>
        <p:txBody>
          <a:bodyPr spcFirstLastPara="1" wrap="square" lIns="91425" tIns="45700" rIns="91425" bIns="45700" anchor="t" anchorCtr="0">
            <a:noAutofit/>
          </a:bodyPr>
          <a:lstStyle/>
          <a:p>
            <a:pPr marL="412750" lvl="0" indent="-285750" algn="just">
              <a:lnSpc>
                <a:spcPct val="100000"/>
              </a:lnSpc>
              <a:buClr>
                <a:schemeClr val="dk1"/>
              </a:buClr>
              <a:buSzPts val="2200"/>
            </a:pPr>
            <a:r>
              <a:rPr lang="fr-FR" sz="2000" dirty="0">
                <a:solidFill>
                  <a:srgbClr val="3F3F3F"/>
                </a:solidFill>
                <a:latin typeface="Open Sans"/>
                <a:ea typeface="Open Sans"/>
                <a:cs typeface="Open Sans"/>
                <a:sym typeface="Open Sans"/>
              </a:rPr>
              <a:t>En cliquant sur l'interface anglaise par défaut, d'autres options linguistiques s'affichent. L'interface française sera affichée dans la prochaine diapositive. Dans une interface de langue différente, l'utilisation de termes de recherche en anglais donnera plus de citations. Par exemple, "</a:t>
            </a:r>
            <a:r>
              <a:rPr lang="fr-FR" sz="2000" dirty="0" err="1">
                <a:solidFill>
                  <a:srgbClr val="3F3F3F"/>
                </a:solidFill>
                <a:latin typeface="Open Sans"/>
                <a:ea typeface="Open Sans"/>
                <a:cs typeface="Open Sans"/>
                <a:sym typeface="Open Sans"/>
              </a:rPr>
              <a:t>hospital</a:t>
            </a:r>
            <a:r>
              <a:rPr lang="fr-FR" sz="2000" dirty="0">
                <a:solidFill>
                  <a:srgbClr val="3F3F3F"/>
                </a:solidFill>
                <a:latin typeface="Open Sans"/>
                <a:ea typeface="Open Sans"/>
                <a:cs typeface="Open Sans"/>
                <a:sym typeface="Open Sans"/>
              </a:rPr>
              <a:t> infections" and "</a:t>
            </a:r>
            <a:r>
              <a:rPr lang="fr-FR" sz="2000" dirty="0" err="1">
                <a:solidFill>
                  <a:srgbClr val="3F3F3F"/>
                </a:solidFill>
                <a:latin typeface="Open Sans"/>
                <a:ea typeface="Open Sans"/>
                <a:cs typeface="Open Sans"/>
                <a:sym typeface="Open Sans"/>
              </a:rPr>
              <a:t>developing</a:t>
            </a:r>
            <a:r>
              <a:rPr lang="fr-FR" sz="2000" dirty="0">
                <a:solidFill>
                  <a:srgbClr val="3F3F3F"/>
                </a:solidFill>
                <a:latin typeface="Open Sans"/>
                <a:ea typeface="Open Sans"/>
                <a:cs typeface="Open Sans"/>
                <a:sym typeface="Open Sans"/>
              </a:rPr>
              <a:t> countries" donne 374 résultats en anglais.</a:t>
            </a:r>
          </a:p>
          <a:p>
            <a:pPr marL="412750" lvl="0" indent="-285750" algn="just">
              <a:lnSpc>
                <a:spcPct val="100000"/>
              </a:lnSpc>
              <a:buClr>
                <a:schemeClr val="dk1"/>
              </a:buClr>
              <a:buSzPts val="2200"/>
            </a:pPr>
            <a:r>
              <a:rPr lang="fr-FR" sz="2000" dirty="0">
                <a:solidFill>
                  <a:srgbClr val="3F3F3F"/>
                </a:solidFill>
                <a:latin typeface="Open Sans"/>
                <a:ea typeface="Open Sans"/>
                <a:cs typeface="Open Sans"/>
                <a:sym typeface="Open Sans"/>
              </a:rPr>
              <a:t>Une recherche en français donnera moins de résultats mais affichera les résultats (articles, livres) dans cette langue. Par exemple, "infections hospitalières" donne 72 citations.</a:t>
            </a:r>
          </a:p>
          <a:p>
            <a:pPr marL="412750" lvl="0" indent="-146050" algn="just" rtl="0">
              <a:lnSpc>
                <a:spcPct val="100000"/>
              </a:lnSpc>
              <a:spcBef>
                <a:spcPts val="1000"/>
              </a:spcBef>
              <a:spcAft>
                <a:spcPts val="0"/>
              </a:spcAft>
              <a:buClr>
                <a:schemeClr val="dk1"/>
              </a:buClr>
              <a:buSzPts val="2200"/>
              <a:buNone/>
            </a:pPr>
            <a:endParaRPr sz="2200" dirty="0">
              <a:solidFill>
                <a:srgbClr val="FF0000"/>
              </a:solidFill>
              <a:latin typeface="Open Sans"/>
              <a:ea typeface="Open Sans"/>
              <a:cs typeface="Open Sans"/>
              <a:sym typeface="Open Sans"/>
            </a:endParaRPr>
          </a:p>
        </p:txBody>
      </p:sp>
      <p:sp>
        <p:nvSpPr>
          <p:cNvPr id="216" name="Google Shape;216;p5"/>
          <p:cNvSpPr/>
          <p:nvPr/>
        </p:nvSpPr>
        <p:spPr>
          <a:xfrm>
            <a:off x="7751379" y="2522483"/>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17" name="Google Shape;217;p5"/>
          <p:cNvSpPr/>
          <p:nvPr/>
        </p:nvSpPr>
        <p:spPr>
          <a:xfrm>
            <a:off x="7094483" y="2522483"/>
            <a:ext cx="656896"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pic>
        <p:nvPicPr>
          <p:cNvPr id="218" name="Google Shape;218;p5"/>
          <p:cNvPicPr preferRelativeResize="0"/>
          <p:nvPr/>
        </p:nvPicPr>
        <p:blipFill rotWithShape="1">
          <a:blip r:embed="rId3">
            <a:alphaModFix/>
          </a:blip>
          <a:srcRect/>
          <a:stretch/>
        </p:blipFill>
        <p:spPr>
          <a:xfrm>
            <a:off x="6421820" y="1723697"/>
            <a:ext cx="5213131" cy="5136931"/>
          </a:xfrm>
          <a:prstGeom prst="rect">
            <a:avLst/>
          </a:prstGeom>
          <a:noFill/>
          <a:ln>
            <a:noFill/>
          </a:ln>
        </p:spPr>
      </p:pic>
      <p:cxnSp>
        <p:nvCxnSpPr>
          <p:cNvPr id="219" name="Google Shape;219;p5"/>
          <p:cNvCxnSpPr/>
          <p:nvPr/>
        </p:nvCxnSpPr>
        <p:spPr>
          <a:xfrm>
            <a:off x="5896303" y="2133600"/>
            <a:ext cx="5213131" cy="0"/>
          </a:xfrm>
          <a:prstGeom prst="straightConnector1">
            <a:avLst/>
          </a:prstGeom>
          <a:noFill/>
          <a:ln w="19050" cap="flat" cmpd="sng">
            <a:solidFill>
              <a:srgbClr val="FF0000"/>
            </a:solidFill>
            <a:prstDash val="solid"/>
            <a:round/>
            <a:headEnd type="none" w="sm" len="sm"/>
            <a:tailEnd type="triangle" w="med" len="med"/>
          </a:ln>
        </p:spPr>
      </p:cxnSp>
      <p:sp>
        <p:nvSpPr>
          <p:cNvPr id="220" name="Google Shape;220;p5"/>
          <p:cNvSpPr/>
          <p:nvPr/>
        </p:nvSpPr>
        <p:spPr>
          <a:xfrm>
            <a:off x="6772968" y="3743686"/>
            <a:ext cx="825061"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9"/>
          <p:cNvPicPr preferRelativeResize="0"/>
          <p:nvPr/>
        </p:nvPicPr>
        <p:blipFill rotWithShape="1">
          <a:blip r:embed="rId3">
            <a:alphaModFix/>
          </a:blip>
          <a:srcRect/>
          <a:stretch/>
        </p:blipFill>
        <p:spPr>
          <a:xfrm>
            <a:off x="4293475" y="1806681"/>
            <a:ext cx="7591257" cy="5072340"/>
          </a:xfrm>
          <a:prstGeom prst="rect">
            <a:avLst/>
          </a:prstGeom>
          <a:noFill/>
          <a:ln>
            <a:noFill/>
          </a:ln>
        </p:spPr>
      </p:pic>
      <p:sp>
        <p:nvSpPr>
          <p:cNvPr id="227" name="Google Shape;227;p19"/>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err="1">
                <a:solidFill>
                  <a:srgbClr val="586F7C"/>
                </a:solidFill>
                <a:latin typeface="Open Sans"/>
                <a:ea typeface="Open Sans"/>
                <a:cs typeface="Open Sans"/>
                <a:sym typeface="Open Sans"/>
              </a:rPr>
              <a:t>Affichage</a:t>
            </a:r>
            <a:r>
              <a:rPr lang="en-US" sz="3200" dirty="0">
                <a:solidFill>
                  <a:srgbClr val="586F7C"/>
                </a:solidFill>
                <a:latin typeface="Open Sans"/>
                <a:ea typeface="Open Sans"/>
                <a:cs typeface="Open Sans"/>
                <a:sym typeface="Open Sans"/>
              </a:rPr>
              <a:t> de </a:t>
            </a:r>
            <a:r>
              <a:rPr lang="en-US" sz="3200" dirty="0" err="1">
                <a:solidFill>
                  <a:srgbClr val="586F7C"/>
                </a:solidFill>
                <a:latin typeface="Open Sans"/>
                <a:ea typeface="Open Sans"/>
                <a:cs typeface="Open Sans"/>
                <a:sym typeface="Open Sans"/>
              </a:rPr>
              <a:t>l’Interface</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en</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français</a:t>
            </a:r>
            <a:endParaRPr sz="3200" dirty="0">
              <a:solidFill>
                <a:srgbClr val="586F7C"/>
              </a:solidFill>
              <a:latin typeface="Open Sans"/>
              <a:ea typeface="Open Sans"/>
              <a:cs typeface="Open Sans"/>
            </a:endParaRPr>
          </a:p>
        </p:txBody>
      </p:sp>
      <p:sp>
        <p:nvSpPr>
          <p:cNvPr id="228" name="Google Shape;228;p19"/>
          <p:cNvSpPr txBox="1">
            <a:spLocks noGrp="1"/>
          </p:cNvSpPr>
          <p:nvPr>
            <p:ph type="body" idx="1"/>
          </p:nvPr>
        </p:nvSpPr>
        <p:spPr>
          <a:xfrm>
            <a:off x="-122830" y="1574978"/>
            <a:ext cx="4416305" cy="5283021"/>
          </a:xfrm>
          <a:prstGeom prst="rect">
            <a:avLst/>
          </a:prstGeom>
          <a:noFill/>
          <a:ln>
            <a:noFill/>
          </a:ln>
        </p:spPr>
        <p:txBody>
          <a:bodyPr spcFirstLastPara="1" wrap="square" lIns="91425" tIns="45700" rIns="91425" bIns="45700" anchor="t" anchorCtr="0">
            <a:noAutofit/>
          </a:bodyPr>
          <a:lstStyle/>
          <a:p>
            <a:pPr marL="469900" indent="-342900">
              <a:lnSpc>
                <a:spcPct val="100000"/>
              </a:lnSpc>
              <a:buClr>
                <a:schemeClr val="dk1"/>
              </a:buClr>
              <a:buSzPts val="2200"/>
            </a:pPr>
            <a:r>
              <a:rPr lang="fr-FR" sz="1800" dirty="0">
                <a:solidFill>
                  <a:schemeClr val="bg2"/>
                </a:solidFill>
                <a:latin typeface="Open Sans"/>
                <a:ea typeface="Open Sans"/>
                <a:cs typeface="Open Sans"/>
                <a:sym typeface="Open Sans"/>
              </a:rPr>
              <a:t>L'interface française est maintenant affichée.  Cliquez sur, pour afficher les choix de langue. </a:t>
            </a:r>
          </a:p>
          <a:p>
            <a:pPr marL="469900" indent="-342900" algn="just">
              <a:lnSpc>
                <a:spcPct val="100000"/>
              </a:lnSpc>
              <a:buClr>
                <a:schemeClr val="dk1"/>
              </a:buClr>
              <a:buSzPts val="2200"/>
            </a:pPr>
            <a:r>
              <a:rPr lang="fr-FR" sz="1800" dirty="0">
                <a:solidFill>
                  <a:srgbClr val="3F3F3F"/>
                </a:solidFill>
                <a:latin typeface="Open Sans"/>
                <a:ea typeface="Open Sans"/>
                <a:cs typeface="Open Sans"/>
                <a:sym typeface="Open Sans"/>
              </a:rPr>
              <a:t>Notez qu’il y a de nombreuses fonctionnalités, </a:t>
            </a:r>
            <a:r>
              <a:rPr lang="fr-FR" sz="1800" b="1" dirty="0">
                <a:solidFill>
                  <a:srgbClr val="3F3F3F"/>
                </a:solidFill>
                <a:latin typeface="Open Sans"/>
                <a:ea typeface="Open Sans"/>
                <a:cs typeface="Open Sans"/>
                <a:sym typeface="Open Sans"/>
              </a:rPr>
              <a:t>mais  toutes ne </a:t>
            </a:r>
            <a:r>
              <a:rPr lang="fr-FR" sz="1800" dirty="0">
                <a:solidFill>
                  <a:srgbClr val="3F3F3F"/>
                </a:solidFill>
                <a:latin typeface="Open Sans"/>
                <a:ea typeface="Open Sans"/>
                <a:cs typeface="Open Sans"/>
                <a:sym typeface="Open Sans"/>
              </a:rPr>
              <a:t>sont</a:t>
            </a:r>
            <a:r>
              <a:rPr lang="fr-FR" sz="1800" b="1" dirty="0">
                <a:solidFill>
                  <a:srgbClr val="3F3F3F"/>
                </a:solidFill>
                <a:latin typeface="Open Sans"/>
                <a:ea typeface="Open Sans"/>
                <a:cs typeface="Open Sans"/>
                <a:sym typeface="Open Sans"/>
              </a:rPr>
              <a:t> pas </a:t>
            </a:r>
            <a:r>
              <a:rPr lang="fr-FR" sz="1800" dirty="0">
                <a:solidFill>
                  <a:srgbClr val="3F3F3F"/>
                </a:solidFill>
                <a:latin typeface="Open Sans"/>
                <a:ea typeface="Open Sans"/>
                <a:cs typeface="Open Sans"/>
                <a:sym typeface="Open Sans"/>
              </a:rPr>
              <a:t>affichées en français, notamment dans la colonne Préciser (Affiner) la recherche.</a:t>
            </a:r>
          </a:p>
          <a:p>
            <a:pPr marL="469900" lvl="0" indent="-342900" algn="just">
              <a:lnSpc>
                <a:spcPct val="100000"/>
              </a:lnSpc>
              <a:buClr>
                <a:schemeClr val="dk1"/>
              </a:buClr>
              <a:buSzPts val="2200"/>
            </a:pPr>
            <a:r>
              <a:rPr lang="fr-FR" sz="1800" dirty="0">
                <a:solidFill>
                  <a:srgbClr val="3F3F3F"/>
                </a:solidFill>
                <a:latin typeface="Open Sans"/>
                <a:ea typeface="Open Sans"/>
                <a:cs typeface="Open Sans"/>
                <a:sym typeface="Open Sans"/>
              </a:rPr>
              <a:t>Cette option serait utile dans les pays où l'anglais n'est pas la langue principale.</a:t>
            </a:r>
          </a:p>
          <a:p>
            <a:pPr marL="469900" lvl="0" indent="-342900" algn="just">
              <a:lnSpc>
                <a:spcPct val="100000"/>
              </a:lnSpc>
              <a:buClr>
                <a:schemeClr val="dk1"/>
              </a:buClr>
              <a:buSzPts val="2200"/>
            </a:pPr>
            <a:r>
              <a:rPr lang="fr-FR" sz="1800" dirty="0">
                <a:solidFill>
                  <a:schemeClr val="bg2"/>
                </a:solidFill>
                <a:latin typeface="Open Sans"/>
                <a:ea typeface="Open Sans"/>
                <a:cs typeface="Open Sans"/>
                <a:sym typeface="Open Sans"/>
              </a:rPr>
              <a:t>Si vous utilisez des termes français ("pays en développement" et infections hospitalières,) dans la boîte de recherche, les résultats seront différents (24).</a:t>
            </a:r>
          </a:p>
        </p:txBody>
      </p:sp>
      <p:sp>
        <p:nvSpPr>
          <p:cNvPr id="229" name="Google Shape;229;p19"/>
          <p:cNvSpPr/>
          <p:nvPr/>
        </p:nvSpPr>
        <p:spPr>
          <a:xfrm>
            <a:off x="4367046" y="2388715"/>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0" name="Google Shape;230;p19"/>
          <p:cNvSpPr/>
          <p:nvPr/>
        </p:nvSpPr>
        <p:spPr>
          <a:xfrm>
            <a:off x="8003624" y="5368398"/>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1" name="Google Shape;231;p19"/>
          <p:cNvSpPr/>
          <p:nvPr/>
        </p:nvSpPr>
        <p:spPr>
          <a:xfrm>
            <a:off x="8003625" y="4654930"/>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2" name="Google Shape;232;p19"/>
          <p:cNvSpPr/>
          <p:nvPr/>
        </p:nvSpPr>
        <p:spPr>
          <a:xfrm>
            <a:off x="4367045" y="4003479"/>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233" name="Google Shape;233;p19"/>
          <p:cNvSpPr/>
          <p:nvPr/>
        </p:nvSpPr>
        <p:spPr>
          <a:xfrm>
            <a:off x="4293475" y="5037125"/>
            <a:ext cx="1434663" cy="217852"/>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234" name="Google Shape;234;p19"/>
          <p:cNvCxnSpPr/>
          <p:nvPr/>
        </p:nvCxnSpPr>
        <p:spPr>
          <a:xfrm rot="10800000" flipH="1">
            <a:off x="3983421" y="2606567"/>
            <a:ext cx="966951" cy="1124605"/>
          </a:xfrm>
          <a:prstGeom prst="straightConnector1">
            <a:avLst/>
          </a:prstGeom>
          <a:noFill/>
          <a:ln w="19050" cap="flat" cmpd="sng">
            <a:solidFill>
              <a:srgbClr val="FF0000"/>
            </a:solidFill>
            <a:prstDash val="solid"/>
            <a:round/>
            <a:headEnd type="none" w="sm" len="sm"/>
            <a:tailEnd type="triangle" w="med" len="med"/>
          </a:ln>
        </p:spPr>
      </p:cxnSp>
      <p:pic>
        <p:nvPicPr>
          <p:cNvPr id="2" name="Image 1">
            <a:extLst>
              <a:ext uri="{FF2B5EF4-FFF2-40B4-BE49-F238E27FC236}">
                <a16:creationId xmlns:a16="http://schemas.microsoft.com/office/drawing/2014/main" id="{6DBD7115-1D00-4BB5-BCE0-5D1A8310C76A}"/>
              </a:ext>
            </a:extLst>
          </p:cNvPr>
          <p:cNvPicPr>
            <a:picLocks noChangeAspect="1"/>
          </p:cNvPicPr>
          <p:nvPr/>
        </p:nvPicPr>
        <p:blipFill>
          <a:blip r:embed="rId4"/>
          <a:stretch>
            <a:fillRect/>
          </a:stretch>
        </p:blipFill>
        <p:spPr>
          <a:xfrm>
            <a:off x="3318684" y="1677765"/>
            <a:ext cx="819764" cy="337550"/>
          </a:xfrm>
          <a:prstGeom prst="rect">
            <a:avLst/>
          </a:prstGeom>
        </p:spPr>
      </p:pic>
      <p:cxnSp>
        <p:nvCxnSpPr>
          <p:cNvPr id="12" name="Google Shape;227;p19">
            <a:extLst>
              <a:ext uri="{FF2B5EF4-FFF2-40B4-BE49-F238E27FC236}">
                <a16:creationId xmlns:a16="http://schemas.microsoft.com/office/drawing/2014/main" id="{BEE540F3-FF01-405F-8B96-1901E8EDB87C}"/>
              </a:ext>
            </a:extLst>
          </p:cNvPr>
          <p:cNvCxnSpPr>
            <a:cxnSpLocks/>
          </p:cNvCxnSpPr>
          <p:nvPr/>
        </p:nvCxnSpPr>
        <p:spPr>
          <a:xfrm flipV="1">
            <a:off x="4062522" y="1410711"/>
            <a:ext cx="9257605" cy="539019"/>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11" name="Picture 10">
            <a:extLst>
              <a:ext uri="{FF2B5EF4-FFF2-40B4-BE49-F238E27FC236}">
                <a16:creationId xmlns:a16="http://schemas.microsoft.com/office/drawing/2014/main" id="{E318F842-86FC-062E-AC73-AB1985C41244}"/>
              </a:ext>
            </a:extLst>
          </p:cNvPr>
          <p:cNvPicPr>
            <a:picLocks noChangeAspect="1"/>
          </p:cNvPicPr>
          <p:nvPr/>
        </p:nvPicPr>
        <p:blipFill>
          <a:blip r:embed="rId3"/>
          <a:stretch>
            <a:fillRect/>
          </a:stretch>
        </p:blipFill>
        <p:spPr>
          <a:xfrm>
            <a:off x="5747468" y="1798054"/>
            <a:ext cx="5966643" cy="4896660"/>
          </a:xfrm>
          <a:prstGeom prst="rect">
            <a:avLst/>
          </a:prstGeom>
        </p:spPr>
      </p:pic>
      <p:sp>
        <p:nvSpPr>
          <p:cNvPr id="215" name="Google Shape;215;p15"/>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lvl="0">
              <a:buClr>
                <a:schemeClr val="dk1"/>
              </a:buClr>
              <a:buSzPts val="2880"/>
            </a:pPr>
            <a:r>
              <a:rPr lang="en-US" dirty="0" err="1">
                <a:solidFill>
                  <a:srgbClr val="586F7C"/>
                </a:solidFill>
                <a:latin typeface="Open Sans"/>
                <a:ea typeface="Open Sans"/>
                <a:cs typeface="Open Sans"/>
                <a:sym typeface="Open Sans"/>
              </a:rPr>
              <a:t>Fonction</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d’aperçu</a:t>
            </a:r>
            <a:endParaRPr dirty="0">
              <a:solidFill>
                <a:srgbClr val="586F7C"/>
              </a:solidFill>
              <a:latin typeface="Open Sans"/>
              <a:ea typeface="Open Sans"/>
              <a:cs typeface="Open Sans"/>
              <a:sym typeface="Open Sans"/>
            </a:endParaRPr>
          </a:p>
        </p:txBody>
      </p:sp>
      <p:sp>
        <p:nvSpPr>
          <p:cNvPr id="216" name="Google Shape;216;p15"/>
          <p:cNvSpPr txBox="1">
            <a:spLocks noGrp="1"/>
          </p:cNvSpPr>
          <p:nvPr>
            <p:ph type="body" idx="1"/>
          </p:nvPr>
        </p:nvSpPr>
        <p:spPr>
          <a:xfrm>
            <a:off x="-95536" y="1580141"/>
            <a:ext cx="5765721" cy="4588329"/>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sz="2200" dirty="0">
                <a:solidFill>
                  <a:srgbClr val="3F3F3F"/>
                </a:solidFill>
                <a:latin typeface="Open Sans"/>
                <a:ea typeface="Open Sans"/>
                <a:cs typeface="Open Sans"/>
                <a:sym typeface="Open Sans"/>
              </a:rPr>
              <a:t>Presque toutes les citations contiennent un </a:t>
            </a:r>
            <a:r>
              <a:rPr lang="en-US" sz="2200" b="1" dirty="0">
                <a:solidFill>
                  <a:schemeClr val="bg2"/>
                </a:solidFill>
                <a:latin typeface="Open Sans"/>
                <a:ea typeface="Open Sans"/>
                <a:cs typeface="Open Sans"/>
                <a:sym typeface="Open Sans"/>
              </a:rPr>
              <a:t>Quick Look</a:t>
            </a:r>
            <a:r>
              <a:rPr lang="en-US" sz="2200" b="1" i="1" dirty="0">
                <a:solidFill>
                  <a:schemeClr val="bg2"/>
                </a:solidFill>
                <a:latin typeface="Open Sans"/>
                <a:ea typeface="Open Sans"/>
                <a:cs typeface="Open Sans"/>
                <a:sym typeface="Open Sans"/>
              </a:rPr>
              <a:t>  </a:t>
            </a:r>
            <a:r>
              <a:rPr lang="en-US" sz="2200" b="1" i="1" dirty="0">
                <a:solidFill>
                  <a:srgbClr val="3F3F3F"/>
                </a:solidFill>
                <a:latin typeface="Open Sans"/>
                <a:ea typeface="Open Sans"/>
                <a:cs typeface="Open Sans"/>
                <a:sym typeface="Open Sans"/>
              </a:rPr>
              <a:t>(</a:t>
            </a:r>
            <a:r>
              <a:rPr lang="fr-FR" sz="2200" b="1" dirty="0">
                <a:solidFill>
                  <a:srgbClr val="3F3F3F"/>
                </a:solidFill>
                <a:latin typeface="Open Sans"/>
                <a:ea typeface="Open Sans"/>
                <a:cs typeface="Open Sans"/>
                <a:sym typeface="Open Sans"/>
              </a:rPr>
              <a:t>Aperçu)</a:t>
            </a:r>
            <a:r>
              <a:rPr lang="fr-FR" sz="2200" dirty="0">
                <a:solidFill>
                  <a:srgbClr val="3F3F3F"/>
                </a:solidFill>
                <a:latin typeface="Open Sans"/>
                <a:ea typeface="Open Sans"/>
                <a:cs typeface="Open Sans"/>
                <a:sym typeface="Open Sans"/>
              </a:rPr>
              <a:t> qui comprend un résumé de l'article et des informations bibliographiques détaillées provenant de la fiche MEDLINE - Publication, Volume, Numéro, Pages, Genre et Sujets.</a:t>
            </a:r>
          </a:p>
          <a:p>
            <a:pPr lvl="0" algn="just">
              <a:lnSpc>
                <a:spcPct val="100000"/>
              </a:lnSpc>
              <a:buClr>
                <a:schemeClr val="dk1"/>
              </a:buClr>
            </a:pPr>
            <a:r>
              <a:rPr lang="fr-FR" sz="2200" dirty="0">
                <a:solidFill>
                  <a:srgbClr val="3F3F3F"/>
                </a:solidFill>
                <a:latin typeface="Open Sans"/>
                <a:ea typeface="Open Sans"/>
                <a:cs typeface="Open Sans"/>
                <a:sym typeface="Open Sans"/>
              </a:rPr>
              <a:t>La fonction </a:t>
            </a:r>
            <a:r>
              <a:rPr lang="en-US" sz="2200" b="1" dirty="0">
                <a:solidFill>
                  <a:schemeClr val="bg2"/>
                </a:solidFill>
                <a:latin typeface="Open Sans"/>
                <a:ea typeface="Open Sans"/>
                <a:cs typeface="Open Sans"/>
                <a:sym typeface="Open Sans"/>
              </a:rPr>
              <a:t>Quick Look</a:t>
            </a:r>
            <a:r>
              <a:rPr lang="fr-FR" sz="2200" dirty="0">
                <a:solidFill>
                  <a:schemeClr val="bg2"/>
                </a:solidFill>
                <a:latin typeface="Open Sans"/>
                <a:ea typeface="Open Sans"/>
                <a:cs typeface="Open Sans"/>
                <a:sym typeface="Open Sans"/>
              </a:rPr>
              <a:t> </a:t>
            </a:r>
            <a:r>
              <a:rPr lang="fr-FR" sz="2200" dirty="0">
                <a:solidFill>
                  <a:srgbClr val="3F3F3F"/>
                </a:solidFill>
                <a:latin typeface="Open Sans"/>
                <a:ea typeface="Open Sans"/>
                <a:cs typeface="Open Sans"/>
                <a:sym typeface="Open Sans"/>
              </a:rPr>
              <a:t>(</a:t>
            </a:r>
            <a:r>
              <a:rPr lang="fr-FR" sz="2200" b="1" dirty="0">
                <a:solidFill>
                  <a:srgbClr val="3F3F3F"/>
                </a:solidFill>
                <a:latin typeface="Open Sans"/>
                <a:ea typeface="Open Sans"/>
                <a:cs typeface="Open Sans"/>
                <a:sym typeface="Open Sans"/>
              </a:rPr>
              <a:t>Aperçu)</a:t>
            </a:r>
            <a:r>
              <a:rPr lang="fr-FR" sz="2200" dirty="0">
                <a:solidFill>
                  <a:srgbClr val="3F3F3F"/>
                </a:solidFill>
                <a:latin typeface="Open Sans"/>
                <a:ea typeface="Open Sans"/>
                <a:cs typeface="Open Sans"/>
                <a:sym typeface="Open Sans"/>
              </a:rPr>
              <a:t> peut être utilisée pour évaluer le contenu de l'article ou du livre, puis pour décider de le télécharger ou non.</a:t>
            </a:r>
          </a:p>
          <a:p>
            <a:pPr lvl="0" algn="just">
              <a:lnSpc>
                <a:spcPct val="100000"/>
              </a:lnSpc>
              <a:buClr>
                <a:schemeClr val="dk1"/>
              </a:buClr>
            </a:pPr>
            <a:r>
              <a:rPr lang="fr-FR" sz="2200" dirty="0">
                <a:solidFill>
                  <a:srgbClr val="3F3F3F"/>
                </a:solidFill>
                <a:latin typeface="Open Sans"/>
                <a:ea typeface="Open Sans"/>
                <a:cs typeface="Open Sans"/>
                <a:sym typeface="Open Sans"/>
              </a:rPr>
              <a:t>Notez l'</a:t>
            </a:r>
            <a:r>
              <a:rPr lang="fr-FR" sz="2200" b="1" dirty="0">
                <a:solidFill>
                  <a:srgbClr val="3F3F3F"/>
                </a:solidFill>
                <a:latin typeface="Open Sans"/>
                <a:ea typeface="Open Sans"/>
                <a:cs typeface="Open Sans"/>
                <a:sym typeface="Open Sans"/>
              </a:rPr>
              <a:t>insigne</a:t>
            </a:r>
            <a:r>
              <a:rPr lang="fr-FR" sz="2200" dirty="0">
                <a:solidFill>
                  <a:srgbClr val="3F3F3F"/>
                </a:solidFill>
                <a:latin typeface="Open Sans"/>
                <a:ea typeface="Open Sans"/>
                <a:cs typeface="Open Sans"/>
                <a:sym typeface="Open Sans"/>
              </a:rPr>
              <a:t> </a:t>
            </a:r>
            <a:r>
              <a:rPr lang="fr-FR" sz="2200" b="1" dirty="0" err="1">
                <a:solidFill>
                  <a:srgbClr val="3F3F3F"/>
                </a:solidFill>
                <a:latin typeface="Open Sans"/>
                <a:ea typeface="Open Sans"/>
                <a:cs typeface="Open Sans"/>
                <a:sym typeface="Open Sans"/>
              </a:rPr>
              <a:t>Altmetric</a:t>
            </a:r>
            <a:r>
              <a:rPr lang="fr-FR" sz="2200" dirty="0">
                <a:solidFill>
                  <a:srgbClr val="3F3F3F"/>
                </a:solidFill>
                <a:latin typeface="Open Sans"/>
                <a:ea typeface="Open Sans"/>
                <a:cs typeface="Open Sans"/>
                <a:sym typeface="Open Sans"/>
              </a:rPr>
              <a:t> - qui sera présenté dans la prochaine diapositive.</a:t>
            </a:r>
            <a:endParaRPr sz="2200" dirty="0">
              <a:solidFill>
                <a:srgbClr val="FF0000"/>
              </a:solidFill>
              <a:latin typeface="Open Sans"/>
              <a:ea typeface="Open Sans"/>
              <a:cs typeface="Open Sans"/>
              <a:sym typeface="Open Sans"/>
            </a:endParaRPr>
          </a:p>
        </p:txBody>
      </p:sp>
      <p:sp>
        <p:nvSpPr>
          <p:cNvPr id="2" name="Rectangle 1">
            <a:extLst>
              <a:ext uri="{FF2B5EF4-FFF2-40B4-BE49-F238E27FC236}">
                <a16:creationId xmlns:a16="http://schemas.microsoft.com/office/drawing/2014/main" id="{3BA79288-13BB-4E5A-8DEB-DAA7450D1D6D}"/>
              </a:ext>
            </a:extLst>
          </p:cNvPr>
          <p:cNvSpPr/>
          <p:nvPr/>
        </p:nvSpPr>
        <p:spPr>
          <a:xfrm>
            <a:off x="11027439" y="2200284"/>
            <a:ext cx="609390" cy="4834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C0733D-0447-2D33-6253-E6BE15D085B2}"/>
              </a:ext>
            </a:extLst>
          </p:cNvPr>
          <p:cNvPicPr>
            <a:picLocks noChangeAspect="1"/>
          </p:cNvPicPr>
          <p:nvPr/>
        </p:nvPicPr>
        <p:blipFill>
          <a:blip r:embed="rId2"/>
          <a:stretch>
            <a:fillRect/>
          </a:stretch>
        </p:blipFill>
        <p:spPr>
          <a:xfrm>
            <a:off x="8346975" y="2608719"/>
            <a:ext cx="3751776" cy="1452755"/>
          </a:xfrm>
          <a:prstGeom prst="rect">
            <a:avLst/>
          </a:prstGeom>
        </p:spPr>
      </p:pic>
      <p:sp>
        <p:nvSpPr>
          <p:cNvPr id="2" name="Title 1">
            <a:extLst>
              <a:ext uri="{FF2B5EF4-FFF2-40B4-BE49-F238E27FC236}">
                <a16:creationId xmlns:a16="http://schemas.microsoft.com/office/drawing/2014/main" id="{587D339D-DE41-4BA1-AB43-C78EAF0D4726}"/>
              </a:ext>
            </a:extLst>
          </p:cNvPr>
          <p:cNvSpPr>
            <a:spLocks noGrp="1"/>
          </p:cNvSpPr>
          <p:nvPr>
            <p:ph type="title"/>
          </p:nvPr>
        </p:nvSpPr>
        <p:spPr>
          <a:noFill/>
          <a:ln>
            <a:noFill/>
          </a:ln>
        </p:spPr>
        <p:txBody>
          <a:bodyPr spcFirstLastPara="1" wrap="square" lIns="91425" tIns="45700" rIns="91425" bIns="45700" anchor="t" anchorCtr="0">
            <a:normAutofit/>
          </a:bodyPr>
          <a:lstStyle/>
          <a:p>
            <a:pPr>
              <a:buClr>
                <a:schemeClr val="dk1"/>
              </a:buClr>
              <a:buSzPts val="2880"/>
            </a:pPr>
            <a:r>
              <a:rPr lang="fr-FR" dirty="0">
                <a:solidFill>
                  <a:srgbClr val="586F7C"/>
                </a:solidFill>
                <a:latin typeface="Open Sans"/>
                <a:ea typeface="Open Sans"/>
                <a:cs typeface="Open Sans"/>
                <a:sym typeface="Open Sans"/>
              </a:rPr>
              <a:t>Insigne </a:t>
            </a:r>
            <a:r>
              <a:rPr lang="en-US" dirty="0" err="1">
                <a:solidFill>
                  <a:srgbClr val="586F7C"/>
                </a:solidFill>
                <a:latin typeface="Open Sans"/>
                <a:ea typeface="Open Sans"/>
                <a:cs typeface="Open Sans"/>
                <a:sym typeface="Open Sans"/>
              </a:rPr>
              <a:t>Altmetric</a:t>
            </a:r>
            <a:endParaRPr lang="en-US"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F65CF5B3-1FA7-45D7-AD92-049D027F0190}"/>
              </a:ext>
            </a:extLst>
          </p:cNvPr>
          <p:cNvSpPr>
            <a:spLocks noGrp="1"/>
          </p:cNvSpPr>
          <p:nvPr>
            <p:ph type="body" idx="1"/>
          </p:nvPr>
        </p:nvSpPr>
        <p:spPr>
          <a:xfrm>
            <a:off x="93249" y="1770553"/>
            <a:ext cx="7650289" cy="4708635"/>
          </a:xfrm>
        </p:spPr>
        <p:txBody>
          <a:bodyPr/>
          <a:lstStyle/>
          <a:p>
            <a:pPr lvl="0" algn="just">
              <a:lnSpc>
                <a:spcPct val="100000"/>
              </a:lnSpc>
              <a:buClr>
                <a:schemeClr val="dk1"/>
              </a:buClr>
            </a:pPr>
            <a:r>
              <a:rPr lang="fr-FR" sz="2200" dirty="0">
                <a:solidFill>
                  <a:srgbClr val="3F3F3F"/>
                </a:solidFill>
                <a:latin typeface="Open Sans"/>
                <a:ea typeface="Open Sans"/>
                <a:cs typeface="Open Sans"/>
              </a:rPr>
              <a:t>Fourni par altmetric.com, l'insigne </a:t>
            </a:r>
            <a:r>
              <a:rPr lang="fr-FR" sz="2200" dirty="0" err="1">
                <a:solidFill>
                  <a:srgbClr val="3F3F3F"/>
                </a:solidFill>
                <a:latin typeface="Open Sans"/>
                <a:ea typeface="Open Sans"/>
                <a:cs typeface="Open Sans"/>
              </a:rPr>
              <a:t>Altmetric</a:t>
            </a:r>
            <a:r>
              <a:rPr lang="fr-FR" sz="2200" dirty="0">
                <a:solidFill>
                  <a:srgbClr val="3F3F3F"/>
                </a:solidFill>
                <a:latin typeface="Open Sans"/>
                <a:ea typeface="Open Sans"/>
                <a:cs typeface="Open Sans"/>
              </a:rPr>
              <a:t> contient des mesures et des données qualitatives qui complètent les mesures traditionnelles basées sur les citations. Il fournit un résumé en un coup d'œil du volume et du type d'attention qu’une référence de recherche a reçu.</a:t>
            </a:r>
          </a:p>
          <a:p>
            <a:pPr lvl="0" algn="just">
              <a:lnSpc>
                <a:spcPct val="100000"/>
              </a:lnSpc>
              <a:buClr>
                <a:schemeClr val="dk1"/>
              </a:buClr>
            </a:pPr>
            <a:r>
              <a:rPr lang="fr-FR" sz="2200" dirty="0">
                <a:solidFill>
                  <a:srgbClr val="3F3F3F"/>
                </a:solidFill>
                <a:latin typeface="Open Sans"/>
                <a:ea typeface="Open Sans"/>
                <a:cs typeface="Open Sans"/>
              </a:rPr>
              <a:t>En plaçant le curseur sur le badge, les données récapitulatives d'altimetric.com sont mises en évidence. Pour l'exemple, les catégories d'information sont : Référencé dans des sources politiques (1), </a:t>
            </a:r>
            <a:r>
              <a:rPr lang="fr-FR" sz="2200" dirty="0" err="1">
                <a:solidFill>
                  <a:srgbClr val="3F3F3F"/>
                </a:solidFill>
                <a:latin typeface="Open Sans"/>
                <a:ea typeface="Open Sans"/>
                <a:cs typeface="Open Sans"/>
              </a:rPr>
              <a:t>Tweeté</a:t>
            </a:r>
            <a:r>
              <a:rPr lang="fr-FR" sz="2200" dirty="0">
                <a:solidFill>
                  <a:srgbClr val="3F3F3F"/>
                </a:solidFill>
                <a:latin typeface="Open Sans"/>
                <a:ea typeface="Open Sans"/>
                <a:cs typeface="Open Sans"/>
              </a:rPr>
              <a:t> par (2), et Lecteurs sur </a:t>
            </a:r>
            <a:r>
              <a:rPr lang="fr-FR" sz="2200" dirty="0" err="1">
                <a:solidFill>
                  <a:srgbClr val="3F3F3F"/>
                </a:solidFill>
                <a:latin typeface="Open Sans"/>
                <a:ea typeface="Open Sans"/>
                <a:cs typeface="Open Sans"/>
              </a:rPr>
              <a:t>Mendeley</a:t>
            </a:r>
            <a:r>
              <a:rPr lang="fr-FR" sz="2200" dirty="0">
                <a:solidFill>
                  <a:srgbClr val="3F3F3F"/>
                </a:solidFill>
                <a:latin typeface="Open Sans"/>
                <a:ea typeface="Open Sans"/>
                <a:cs typeface="Open Sans"/>
              </a:rPr>
              <a:t> (374). </a:t>
            </a:r>
            <a:endParaRPr lang="en-GB" sz="2200" dirty="0">
              <a:solidFill>
                <a:srgbClr val="3F3F3F"/>
              </a:solidFill>
              <a:latin typeface="Open Sans"/>
              <a:ea typeface="Open Sans"/>
              <a:cs typeface="Open Sans"/>
            </a:endParaRPr>
          </a:p>
          <a:p>
            <a:pPr marL="457200" lvl="0" indent="-381000" algn="just" rtl="0">
              <a:lnSpc>
                <a:spcPct val="100000"/>
              </a:lnSpc>
              <a:spcBef>
                <a:spcPts val="1000"/>
              </a:spcBef>
              <a:spcAft>
                <a:spcPts val="0"/>
              </a:spcAft>
              <a:buClr>
                <a:schemeClr val="dk1"/>
              </a:buClr>
              <a:buSzPts val="2400"/>
              <a:buChar char="●"/>
            </a:pPr>
            <a:endParaRPr lang="en-US" dirty="0">
              <a:solidFill>
                <a:srgbClr val="FF0000"/>
              </a:solidFill>
            </a:endParaRPr>
          </a:p>
        </p:txBody>
      </p:sp>
      <p:cxnSp>
        <p:nvCxnSpPr>
          <p:cNvPr id="7" name="Straight Arrow Connector 6">
            <a:extLst>
              <a:ext uri="{FF2B5EF4-FFF2-40B4-BE49-F238E27FC236}">
                <a16:creationId xmlns:a16="http://schemas.microsoft.com/office/drawing/2014/main" id="{32048B21-3293-420F-981A-95ACEBEFD7F6}"/>
              </a:ext>
            </a:extLst>
          </p:cNvPr>
          <p:cNvCxnSpPr>
            <a:cxnSpLocks/>
          </p:cNvCxnSpPr>
          <p:nvPr/>
        </p:nvCxnSpPr>
        <p:spPr>
          <a:xfrm flipV="1">
            <a:off x="5264950" y="3319121"/>
            <a:ext cx="6230364" cy="11735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78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0" y="310085"/>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6" name="Google Shape;86;p39"/>
          <p:cNvSpPr txBox="1">
            <a:spLocks noGrp="1"/>
          </p:cNvSpPr>
          <p:nvPr>
            <p:ph type="body" idx="1"/>
          </p:nvPr>
        </p:nvSpPr>
        <p:spPr>
          <a:xfrm>
            <a:off x="473530" y="1740212"/>
            <a:ext cx="10597241" cy="5117788"/>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Clr>
                <a:schemeClr val="dk2"/>
              </a:buClr>
              <a:buSzPts val="2300"/>
            </a:pPr>
            <a:r>
              <a:rPr lang="fr-FR" sz="2200" dirty="0">
                <a:solidFill>
                  <a:srgbClr val="3F3F3F"/>
                </a:solidFill>
                <a:latin typeface="Open Sans"/>
                <a:ea typeface="Open Sans"/>
                <a:cs typeface="Open Sans"/>
                <a:sym typeface="Open Sans"/>
              </a:rPr>
              <a:t>Introduction et accès à partir des portails de contenu</a:t>
            </a:r>
            <a:endParaRPr sz="2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2"/>
              </a:buClr>
              <a:buSzPts val="2300"/>
            </a:pPr>
            <a:r>
              <a:rPr lang="en-US" sz="2200" dirty="0">
                <a:solidFill>
                  <a:srgbClr val="3F3F3F"/>
                </a:solidFill>
                <a:latin typeface="Open Sans"/>
                <a:ea typeface="Open Sans"/>
                <a:cs typeface="Open Sans"/>
                <a:sym typeface="Open Sans"/>
              </a:rPr>
              <a:t>Recherche dans Summon	</a:t>
            </a:r>
          </a:p>
          <a:p>
            <a:pPr marL="800100" lvl="1" indent="-400050">
              <a:lnSpc>
                <a:spcPct val="100000"/>
              </a:lnSpc>
              <a:spcBef>
                <a:spcPts val="0"/>
              </a:spcBef>
              <a:buClr>
                <a:schemeClr val="dk2"/>
              </a:buClr>
              <a:buSzPts val="2300"/>
            </a:pPr>
            <a:r>
              <a:rPr lang="en-US" sz="2200" dirty="0">
                <a:solidFill>
                  <a:srgbClr val="3F3F3F"/>
                </a:solidFill>
                <a:latin typeface="Open Sans"/>
                <a:ea typeface="Open Sans"/>
                <a:cs typeface="Open Sans"/>
                <a:sym typeface="Open Sans"/>
              </a:rPr>
              <a:t>Recherche simple	</a:t>
            </a:r>
          </a:p>
          <a:p>
            <a:pPr marL="800100" lvl="1" indent="-400050">
              <a:lnSpc>
                <a:spcPct val="100000"/>
              </a:lnSpc>
              <a:spcBef>
                <a:spcPts val="0"/>
              </a:spcBef>
              <a:buClr>
                <a:schemeClr val="dk2"/>
              </a:buClr>
              <a:buSzPts val="2300"/>
            </a:pPr>
            <a:r>
              <a:rPr lang="fr-FR" sz="2200" dirty="0">
                <a:solidFill>
                  <a:srgbClr val="3F3F3F"/>
                </a:solidFill>
                <a:latin typeface="Open Sans"/>
                <a:ea typeface="Open Sans"/>
                <a:cs typeface="Open Sans"/>
                <a:sym typeface="Open Sans"/>
              </a:rPr>
              <a:t>Prévisualisation, Badge </a:t>
            </a:r>
            <a:r>
              <a:rPr lang="fr-FR" sz="2200" dirty="0" err="1">
                <a:solidFill>
                  <a:srgbClr val="3F3F3F"/>
                </a:solidFill>
                <a:latin typeface="Open Sans"/>
                <a:ea typeface="Open Sans"/>
                <a:cs typeface="Open Sans"/>
                <a:sym typeface="Open Sans"/>
              </a:rPr>
              <a:t>Altmetric</a:t>
            </a:r>
            <a:r>
              <a:rPr lang="fr-FR" sz="2200" dirty="0">
                <a:solidFill>
                  <a:srgbClr val="3F3F3F"/>
                </a:solidFill>
                <a:latin typeface="Open Sans"/>
                <a:ea typeface="Open Sans"/>
                <a:cs typeface="Open Sans"/>
                <a:sym typeface="Open Sans"/>
              </a:rPr>
              <a:t>, Sauvegarde/impression/email des citations</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Export de citations	</a:t>
            </a:r>
            <a:endParaRPr sz="2200" dirty="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Recherche </a:t>
            </a:r>
            <a:r>
              <a:rPr lang="en-US" sz="2200" dirty="0" err="1">
                <a:solidFill>
                  <a:srgbClr val="3F3F3F"/>
                </a:solidFill>
                <a:latin typeface="Open Sans"/>
                <a:ea typeface="Open Sans"/>
                <a:cs typeface="Open Sans"/>
                <a:sym typeface="Open Sans"/>
              </a:rPr>
              <a:t>avancée</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342900" lvl="0" indent="-342900">
              <a:lnSpc>
                <a:spcPct val="100000"/>
              </a:lnSpc>
              <a:spcBef>
                <a:spcPts val="0"/>
              </a:spcBef>
              <a:buClr>
                <a:schemeClr val="dk2"/>
              </a:buClr>
              <a:buSzPts val="2300"/>
            </a:pPr>
            <a:r>
              <a:rPr lang="en-US" sz="2200" dirty="0">
                <a:solidFill>
                  <a:srgbClr val="3F3F3F"/>
                </a:solidFill>
                <a:latin typeface="Open Sans"/>
                <a:ea typeface="Open Sans"/>
                <a:cs typeface="Open Sans"/>
                <a:sym typeface="Open Sans"/>
              </a:rPr>
              <a:t>Introduction à Google Scholar (pour Research4Life) 	</a:t>
            </a:r>
            <a:endParaRPr sz="2200" dirty="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Recherche dans Google Scholar</a:t>
            </a:r>
            <a:endParaRPr sz="2200" dirty="0">
              <a:solidFill>
                <a:srgbClr val="3F3F3F"/>
              </a:solidFill>
              <a:latin typeface="Open Sans"/>
              <a:ea typeface="Open Sans"/>
              <a:cs typeface="Open Sans"/>
              <a:sym typeface="Open Sans"/>
            </a:endParaRPr>
          </a:p>
          <a:p>
            <a:pPr marL="800100" lvl="1" indent="-400050">
              <a:lnSpc>
                <a:spcPct val="100000"/>
              </a:lnSpc>
              <a:spcBef>
                <a:spcPts val="0"/>
              </a:spcBef>
              <a:buClr>
                <a:schemeClr val="dk2"/>
              </a:buClr>
              <a:buSzPts val="2300"/>
            </a:pPr>
            <a:r>
              <a:rPr lang="fr-FR" sz="2200" dirty="0">
                <a:solidFill>
                  <a:srgbClr val="3F3F3F"/>
                </a:solidFill>
                <a:latin typeface="Open Sans"/>
                <a:ea typeface="Open Sans"/>
                <a:cs typeface="Open Sans"/>
                <a:sym typeface="Open Sans"/>
              </a:rPr>
              <a:t>Utilisation de "Ma bibliothèque" et création d'alertes</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Export de  citations</a:t>
            </a:r>
            <a:endParaRPr sz="2200" dirty="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Recherche </a:t>
            </a:r>
            <a:r>
              <a:rPr lang="en-US" sz="2200" dirty="0" err="1">
                <a:solidFill>
                  <a:srgbClr val="3F3F3F"/>
                </a:solidFill>
                <a:latin typeface="Open Sans"/>
                <a:ea typeface="Open Sans"/>
                <a:cs typeface="Open Sans"/>
                <a:sym typeface="Open Sans"/>
              </a:rPr>
              <a:t>avancée</a:t>
            </a:r>
            <a:r>
              <a:rPr lang="en-US" sz="2200" dirty="0">
                <a:solidFill>
                  <a:srgbClr val="3F3F3F"/>
                </a:solidFill>
                <a:latin typeface="Open Sans"/>
                <a:ea typeface="Open Sans"/>
                <a:cs typeface="Open Sans"/>
                <a:sym typeface="Open Sans"/>
              </a:rPr>
              <a:t>	</a:t>
            </a:r>
            <a:endParaRPr sz="2200" dirty="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Aide et assistance	</a:t>
            </a:r>
            <a:endParaRPr sz="2200" dirty="0">
              <a:solidFill>
                <a:srgbClr val="3F3F3F"/>
              </a:solidFill>
              <a:latin typeface="Open Sans"/>
              <a:ea typeface="Open Sans"/>
              <a:cs typeface="Open Sans"/>
              <a:sym typeface="Open Sans"/>
            </a:endParaRPr>
          </a:p>
          <a:p>
            <a:pPr marL="342900" lvl="0" indent="-342900" algn="l" rtl="0">
              <a:lnSpc>
                <a:spcPct val="100000"/>
              </a:lnSpc>
              <a:spcBef>
                <a:spcPts val="0"/>
              </a:spcBef>
              <a:spcAft>
                <a:spcPts val="0"/>
              </a:spcAft>
              <a:buClr>
                <a:schemeClr val="dk2"/>
              </a:buClr>
              <a:buSzPts val="2300"/>
              <a:buChar char="●"/>
            </a:pPr>
            <a:r>
              <a:rPr lang="en-US" sz="2200" dirty="0">
                <a:solidFill>
                  <a:srgbClr val="3F3F3F"/>
                </a:solidFill>
                <a:latin typeface="Open Sans"/>
                <a:ea typeface="Open Sans"/>
                <a:cs typeface="Open Sans"/>
                <a:sym typeface="Open Sans"/>
              </a:rPr>
              <a:t>Résumé	</a:t>
            </a:r>
            <a:endParaRPr sz="2200" dirty="0">
              <a:solidFill>
                <a:srgbClr val="3F3F3F"/>
              </a:solidFill>
              <a:latin typeface="Open Sans"/>
              <a:ea typeface="Open Sans"/>
              <a:cs typeface="Open Sans"/>
              <a:sym typeface="Open Sans"/>
            </a:endParaRPr>
          </a:p>
          <a:p>
            <a:pPr marL="0" lvl="0" indent="0" algn="l" rtl="0">
              <a:lnSpc>
                <a:spcPct val="100000"/>
              </a:lnSpc>
              <a:spcBef>
                <a:spcPts val="0"/>
              </a:spcBef>
              <a:spcAft>
                <a:spcPts val="0"/>
              </a:spcAft>
              <a:buClr>
                <a:schemeClr val="dk2"/>
              </a:buClr>
              <a:buSzPts val="1400"/>
              <a:buNone/>
            </a:pPr>
            <a:endParaRPr sz="2200" dirty="0">
              <a:solidFill>
                <a:srgbClr val="3F3F3F"/>
              </a:solidFill>
              <a:latin typeface="Open Sans"/>
              <a:ea typeface="Open Sans"/>
              <a:cs typeface="Open Sans"/>
              <a:sym typeface="Open Sans"/>
            </a:endParaRPr>
          </a:p>
        </p:txBody>
      </p:sp>
      <p:sp>
        <p:nvSpPr>
          <p:cNvPr id="87" name="Google Shape;87;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v1.5 </a:t>
            </a:r>
            <a:r>
              <a:rPr lang="en-US" sz="1200" dirty="0" err="1"/>
              <a:t>avril</a:t>
            </a:r>
            <a:r>
              <a:rPr lang="en-US" sz="1200" dirty="0"/>
              <a:t> 2023</a:t>
            </a:r>
          </a:p>
        </p:txBody>
      </p:sp>
      <p:pic>
        <p:nvPicPr>
          <p:cNvPr id="88" name="Google Shape;88;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9" name="Google Shape;89;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fr-FR" sz="1200" dirty="0"/>
              <a:t>Ce travail est sous licence Creative Commons </a:t>
            </a:r>
            <a:r>
              <a:rPr lang="en-US" sz="1200" b="0" i="0" u="sng" strike="noStrike" cap="none" dirty="0">
                <a:solidFill>
                  <a:schemeClr val="hlink"/>
                </a:solidFill>
                <a:latin typeface="Arial"/>
                <a:ea typeface="Arial"/>
                <a:cs typeface="Arial"/>
                <a:sym typeface="Arial"/>
                <a:hlinkClick r:id="rId4"/>
              </a:rPr>
              <a:t>Attribution-</a:t>
            </a:r>
            <a:r>
              <a:rPr lang="en-US" sz="1200" b="0" i="0" u="sng" strike="noStrike" cap="none" dirty="0" err="1">
                <a:solidFill>
                  <a:schemeClr val="hlink"/>
                </a:solidFill>
                <a:latin typeface="Arial"/>
                <a:ea typeface="Arial"/>
                <a:cs typeface="Arial"/>
                <a:sym typeface="Arial"/>
                <a:hlinkClick r:id="rId4"/>
              </a:rPr>
              <a:t>ShareAlike</a:t>
            </a:r>
            <a:r>
              <a:rPr lang="en-US" sz="1200" b="0" i="0" u="sng" strike="noStrike" cap="none" dirty="0">
                <a:solidFill>
                  <a:schemeClr val="hlink"/>
                </a:solidFill>
                <a:latin typeface="Arial"/>
                <a:ea typeface="Arial"/>
                <a:cs typeface="Arial"/>
                <a:sym typeface="Arial"/>
                <a:hlinkClick r:id="rId4"/>
              </a:rPr>
              <a:t> 4.0 International</a:t>
            </a:r>
            <a:r>
              <a:rPr lang="en-US" sz="1200" b="0" i="0" u="none" strike="noStrike" cap="none" dirty="0">
                <a:solidFill>
                  <a:srgbClr val="000000"/>
                </a:solidFill>
                <a:latin typeface="Arial"/>
                <a:ea typeface="Arial"/>
                <a:cs typeface="Arial"/>
                <a:sym typeface="Arial"/>
              </a:rPr>
              <a:t> (CC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339D-DE41-4BA1-AB43-C78EAF0D4726}"/>
              </a:ext>
            </a:extLst>
          </p:cNvPr>
          <p:cNvSpPr>
            <a:spLocks noGrp="1"/>
          </p:cNvSpPr>
          <p:nvPr>
            <p:ph type="title"/>
          </p:nvPr>
        </p:nvSpPr>
        <p:spPr>
          <a:xfrm>
            <a:off x="170121" y="256197"/>
            <a:ext cx="9613800" cy="1080900"/>
          </a:xfrm>
        </p:spPr>
        <p:txBody>
          <a:bodyPr/>
          <a:lstStyle/>
          <a:p>
            <a:r>
              <a:rPr lang="en-US" dirty="0">
                <a:solidFill>
                  <a:srgbClr val="586F7C"/>
                </a:solidFill>
                <a:latin typeface="Open Sans"/>
                <a:ea typeface="Open Sans"/>
                <a:cs typeface="Open Sans"/>
                <a:sym typeface="Open Sans"/>
              </a:rPr>
              <a:t>Page de </a:t>
            </a:r>
            <a:r>
              <a:rPr lang="en-US" dirty="0" err="1">
                <a:solidFill>
                  <a:srgbClr val="586F7C"/>
                </a:solidFill>
                <a:latin typeface="Open Sans"/>
                <a:ea typeface="Open Sans"/>
                <a:cs typeface="Open Sans"/>
                <a:sym typeface="Open Sans"/>
              </a:rPr>
              <a:t>détails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Altmetric</a:t>
            </a:r>
            <a:endParaRPr lang="en-US" dirty="0">
              <a:solidFill>
                <a:srgbClr val="586F7C"/>
              </a:solidFill>
              <a:latin typeface="Open Sans"/>
              <a:ea typeface="Open Sans"/>
              <a:cs typeface="Open Sans"/>
            </a:endParaRPr>
          </a:p>
        </p:txBody>
      </p:sp>
      <p:sp>
        <p:nvSpPr>
          <p:cNvPr id="6" name="TextBox 5">
            <a:extLst>
              <a:ext uri="{FF2B5EF4-FFF2-40B4-BE49-F238E27FC236}">
                <a16:creationId xmlns:a16="http://schemas.microsoft.com/office/drawing/2014/main" id="{8EA750A8-6735-4309-9B2F-52EB51C1F21D}"/>
              </a:ext>
            </a:extLst>
          </p:cNvPr>
          <p:cNvSpPr txBox="1"/>
          <p:nvPr/>
        </p:nvSpPr>
        <p:spPr>
          <a:xfrm>
            <a:off x="0" y="1707872"/>
            <a:ext cx="4771697" cy="5150128"/>
          </a:xfrm>
          <a:prstGeom prst="rect">
            <a:avLst/>
          </a:prstGeom>
          <a:noFill/>
        </p:spPr>
        <p:txBody>
          <a:bodyPr wrap="square">
            <a:spAutoFit/>
          </a:bodyPr>
          <a:lstStyle/>
          <a:p>
            <a:pPr marL="457200" indent="-381000" algn="just">
              <a:spcBef>
                <a:spcPts val="1000"/>
              </a:spcBef>
              <a:buClr>
                <a:schemeClr val="dk1"/>
              </a:buClr>
              <a:buSzPts val="2400"/>
              <a:buFont typeface="Arial"/>
              <a:buChar char="●"/>
            </a:pPr>
            <a:r>
              <a:rPr lang="fr-FR" sz="2400" dirty="0">
                <a:solidFill>
                  <a:schemeClr val="tx1">
                    <a:lumMod val="75000"/>
                    <a:lumOff val="25000"/>
                  </a:schemeClr>
                </a:solidFill>
                <a:latin typeface="Open Sans"/>
                <a:ea typeface="Open Sans"/>
                <a:cs typeface="Open Sans"/>
              </a:rPr>
              <a:t>Chaque insigne </a:t>
            </a:r>
            <a:r>
              <a:rPr lang="fr-FR" sz="2400" dirty="0" err="1">
                <a:solidFill>
                  <a:schemeClr val="tx1">
                    <a:lumMod val="75000"/>
                    <a:lumOff val="25000"/>
                  </a:schemeClr>
                </a:solidFill>
                <a:latin typeface="Open Sans"/>
                <a:ea typeface="Open Sans"/>
                <a:cs typeface="Open Sans"/>
              </a:rPr>
              <a:t>Altmetric</a:t>
            </a:r>
            <a:r>
              <a:rPr lang="fr-FR" sz="2400" dirty="0">
                <a:solidFill>
                  <a:schemeClr val="tx1">
                    <a:lumMod val="75000"/>
                    <a:lumOff val="25000"/>
                  </a:schemeClr>
                </a:solidFill>
                <a:latin typeface="Open Sans"/>
                <a:ea typeface="Open Sans"/>
                <a:cs typeface="Open Sans"/>
              </a:rPr>
              <a:t> renvoie à la </a:t>
            </a:r>
            <a:r>
              <a:rPr lang="fr-FR" sz="2400" b="1" dirty="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rPr>
              <a:t>page de détails </a:t>
            </a:r>
            <a:r>
              <a:rPr lang="fr-FR" sz="2400" b="1" dirty="0" err="1">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rPr>
              <a:t>Altmetric</a:t>
            </a:r>
            <a:r>
              <a:rPr lang="fr-FR" sz="2400" dirty="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rPr>
              <a:t> </a:t>
            </a:r>
            <a:r>
              <a:rPr lang="fr-FR" sz="2400" dirty="0">
                <a:solidFill>
                  <a:schemeClr val="tx1">
                    <a:lumMod val="75000"/>
                    <a:lumOff val="25000"/>
                  </a:schemeClr>
                </a:solidFill>
                <a:latin typeface="Open Sans"/>
                <a:ea typeface="Open Sans"/>
                <a:cs typeface="Open Sans"/>
              </a:rPr>
              <a:t>associée.</a:t>
            </a:r>
          </a:p>
          <a:p>
            <a:pPr marL="457200" indent="-381000" algn="just">
              <a:spcBef>
                <a:spcPts val="1000"/>
              </a:spcBef>
              <a:buClr>
                <a:schemeClr val="dk1"/>
              </a:buClr>
              <a:buSzPts val="2400"/>
              <a:buFont typeface="Arial"/>
              <a:buChar char="●"/>
            </a:pPr>
            <a:r>
              <a:rPr lang="fr-FR" sz="2400" dirty="0">
                <a:solidFill>
                  <a:schemeClr val="tx1">
                    <a:lumMod val="75000"/>
                    <a:lumOff val="25000"/>
                  </a:schemeClr>
                </a:solidFill>
                <a:latin typeface="Open Sans"/>
                <a:ea typeface="Open Sans"/>
                <a:cs typeface="Open Sans"/>
              </a:rPr>
              <a:t>Celle-ci comprend un résumé ainsi que les données de Twitter, les lecteurs de </a:t>
            </a:r>
            <a:r>
              <a:rPr lang="fr-FR" sz="2400" dirty="0" err="1">
                <a:solidFill>
                  <a:schemeClr val="tx1">
                    <a:lumMod val="75000"/>
                    <a:lumOff val="25000"/>
                  </a:schemeClr>
                </a:solidFill>
                <a:latin typeface="Open Sans"/>
                <a:ea typeface="Open Sans"/>
                <a:cs typeface="Open Sans"/>
              </a:rPr>
              <a:t>Mendeley</a:t>
            </a:r>
            <a:r>
              <a:rPr lang="fr-FR" sz="2400" dirty="0">
                <a:solidFill>
                  <a:schemeClr val="tx1">
                    <a:lumMod val="75000"/>
                    <a:lumOff val="25000"/>
                  </a:schemeClr>
                </a:solidFill>
                <a:latin typeface="Open Sans"/>
                <a:ea typeface="Open Sans"/>
                <a:cs typeface="Open Sans"/>
              </a:rPr>
              <a:t> et le score d'attention dans les listes de contexte et un aperçu du score d'attention </a:t>
            </a:r>
            <a:r>
              <a:rPr lang="fr-FR" sz="2400" dirty="0" err="1">
                <a:solidFill>
                  <a:schemeClr val="tx1">
                    <a:lumMod val="75000"/>
                    <a:lumOff val="25000"/>
                  </a:schemeClr>
                </a:solidFill>
                <a:latin typeface="Open Sans"/>
                <a:ea typeface="Open Sans"/>
                <a:cs typeface="Open Sans"/>
              </a:rPr>
              <a:t>Altmetric</a:t>
            </a:r>
            <a:r>
              <a:rPr lang="fr-FR" sz="2400" dirty="0">
                <a:solidFill>
                  <a:schemeClr val="tx1">
                    <a:lumMod val="75000"/>
                    <a:lumOff val="25000"/>
                  </a:schemeClr>
                </a:solidFill>
                <a:latin typeface="Open Sans"/>
                <a:ea typeface="Open Sans"/>
                <a:cs typeface="Open Sans"/>
              </a:rPr>
              <a:t>.</a:t>
            </a:r>
          </a:p>
          <a:p>
            <a:pPr marL="76200" algn="just">
              <a:spcBef>
                <a:spcPts val="1000"/>
              </a:spcBef>
              <a:buClr>
                <a:schemeClr val="dk1"/>
              </a:buClr>
              <a:buSzPts val="2400"/>
            </a:pPr>
            <a:r>
              <a:rPr lang="en-US" sz="2400" b="1" dirty="0">
                <a:solidFill>
                  <a:schemeClr val="tx1">
                    <a:lumMod val="75000"/>
                    <a:lumOff val="25000"/>
                  </a:schemeClr>
                </a:solidFill>
                <a:latin typeface="Century Gothic" panose="020B0502020202020204" pitchFamily="34" charset="0"/>
              </a:rPr>
              <a:t>NB: Interface </a:t>
            </a:r>
            <a:r>
              <a:rPr lang="en-US" sz="2400" b="1" dirty="0" err="1">
                <a:solidFill>
                  <a:schemeClr val="tx1">
                    <a:lumMod val="75000"/>
                    <a:lumOff val="25000"/>
                  </a:schemeClr>
                </a:solidFill>
                <a:latin typeface="Century Gothic" panose="020B0502020202020204" pitchFamily="34" charset="0"/>
              </a:rPr>
              <a:t>uniquement</a:t>
            </a:r>
            <a:r>
              <a:rPr lang="en-US" sz="2400" b="1" dirty="0">
                <a:solidFill>
                  <a:schemeClr val="tx1">
                    <a:lumMod val="75000"/>
                    <a:lumOff val="25000"/>
                  </a:schemeClr>
                </a:solidFill>
                <a:latin typeface="Century Gothic" panose="020B0502020202020204" pitchFamily="34" charset="0"/>
              </a:rPr>
              <a:t> </a:t>
            </a:r>
            <a:r>
              <a:rPr lang="en-US" sz="2400" b="1" dirty="0" err="1">
                <a:solidFill>
                  <a:schemeClr val="tx1">
                    <a:lumMod val="75000"/>
                    <a:lumOff val="25000"/>
                  </a:schemeClr>
                </a:solidFill>
                <a:latin typeface="Century Gothic" panose="020B0502020202020204" pitchFamily="34" charset="0"/>
              </a:rPr>
              <a:t>en</a:t>
            </a:r>
            <a:r>
              <a:rPr lang="en-US" sz="2400" b="1" dirty="0">
                <a:solidFill>
                  <a:schemeClr val="tx1">
                    <a:lumMod val="75000"/>
                    <a:lumOff val="25000"/>
                  </a:schemeClr>
                </a:solidFill>
                <a:latin typeface="Century Gothic" panose="020B0502020202020204" pitchFamily="34" charset="0"/>
              </a:rPr>
              <a:t> </a:t>
            </a:r>
            <a:r>
              <a:rPr lang="en-US" sz="2400" b="1" dirty="0" err="1">
                <a:solidFill>
                  <a:schemeClr val="tx1">
                    <a:lumMod val="75000"/>
                    <a:lumOff val="25000"/>
                  </a:schemeClr>
                </a:solidFill>
                <a:latin typeface="Century Gothic" panose="020B0502020202020204" pitchFamily="34" charset="0"/>
              </a:rPr>
              <a:t>anglais</a:t>
            </a:r>
            <a:endParaRPr lang="en-US" sz="2400" b="1" dirty="0">
              <a:solidFill>
                <a:schemeClr val="tx1">
                  <a:lumMod val="75000"/>
                  <a:lumOff val="25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15C63CCD-2A0A-0325-FCB0-56FD22A0F7CA}"/>
              </a:ext>
            </a:extLst>
          </p:cNvPr>
          <p:cNvPicPr>
            <a:picLocks noChangeAspect="1"/>
          </p:cNvPicPr>
          <p:nvPr/>
        </p:nvPicPr>
        <p:blipFill>
          <a:blip r:embed="rId2"/>
          <a:stretch>
            <a:fillRect/>
          </a:stretch>
        </p:blipFill>
        <p:spPr>
          <a:xfrm>
            <a:off x="4852279" y="1805843"/>
            <a:ext cx="7339721" cy="4659086"/>
          </a:xfrm>
          <a:prstGeom prst="rect">
            <a:avLst/>
          </a:prstGeom>
        </p:spPr>
      </p:pic>
      <p:cxnSp>
        <p:nvCxnSpPr>
          <p:cNvPr id="9" name="Straight Arrow Connector 8">
            <a:extLst>
              <a:ext uri="{FF2B5EF4-FFF2-40B4-BE49-F238E27FC236}">
                <a16:creationId xmlns:a16="http://schemas.microsoft.com/office/drawing/2014/main" id="{68756B56-E2C0-4033-BCF0-BEE743CE0046}"/>
              </a:ext>
            </a:extLst>
          </p:cNvPr>
          <p:cNvCxnSpPr>
            <a:cxnSpLocks/>
          </p:cNvCxnSpPr>
          <p:nvPr/>
        </p:nvCxnSpPr>
        <p:spPr>
          <a:xfrm flipV="1">
            <a:off x="3902149" y="3995057"/>
            <a:ext cx="1736651" cy="9809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93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146959" y="207099"/>
            <a:ext cx="6862436"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Enregistrement des articles dans le panier</a:t>
            </a:r>
            <a:endParaRPr dirty="0">
              <a:solidFill>
                <a:srgbClr val="586F7C"/>
              </a:solidFill>
              <a:latin typeface="Open Sans"/>
              <a:ea typeface="Open Sans"/>
              <a:cs typeface="Open Sans"/>
              <a:sym typeface="Open Sans"/>
            </a:endParaRPr>
          </a:p>
        </p:txBody>
      </p:sp>
      <p:sp>
        <p:nvSpPr>
          <p:cNvPr id="224" name="Google Shape;224;p14"/>
          <p:cNvSpPr txBox="1">
            <a:spLocks noGrp="1"/>
          </p:cNvSpPr>
          <p:nvPr>
            <p:ph type="body" idx="1"/>
          </p:nvPr>
        </p:nvSpPr>
        <p:spPr>
          <a:xfrm>
            <a:off x="146958" y="1583871"/>
            <a:ext cx="4690856" cy="5369822"/>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1800" dirty="0">
                <a:solidFill>
                  <a:srgbClr val="3F3F3F"/>
                </a:solidFill>
                <a:latin typeface="Open Sans"/>
                <a:ea typeface="Open Sans"/>
                <a:cs typeface="Open Sans"/>
                <a:sym typeface="Open Sans"/>
              </a:rPr>
              <a:t>D'autres fonctions comprennent l'option </a:t>
            </a:r>
            <a:r>
              <a:rPr lang="fr-FR" sz="1800" b="1" dirty="0">
                <a:solidFill>
                  <a:srgbClr val="3F3F3F"/>
                </a:solidFill>
                <a:latin typeface="Open Sans"/>
                <a:ea typeface="Open Sans"/>
                <a:cs typeface="Open Sans"/>
                <a:sym typeface="Open Sans"/>
              </a:rPr>
              <a:t>Enregistrer cet article dans le panier</a:t>
            </a:r>
            <a:r>
              <a:rPr lang="fr-FR" sz="1800" dirty="0">
                <a:solidFill>
                  <a:srgbClr val="3F3F3F"/>
                </a:solidFill>
                <a:latin typeface="Open Sans"/>
                <a:ea typeface="Open Sans"/>
                <a:cs typeface="Open Sans"/>
                <a:sym typeface="Open Sans"/>
              </a:rPr>
              <a:t>, puis de les </a:t>
            </a:r>
            <a:r>
              <a:rPr lang="fr-FR" sz="1800" b="1" dirty="0">
                <a:solidFill>
                  <a:srgbClr val="3F3F3F"/>
                </a:solidFill>
                <a:latin typeface="Open Sans"/>
                <a:ea typeface="Open Sans"/>
                <a:cs typeface="Open Sans"/>
                <a:sym typeface="Open Sans"/>
              </a:rPr>
              <a:t>imprimer, de les envoyer par courriel ou de les exporter </a:t>
            </a:r>
            <a:r>
              <a:rPr lang="fr-FR" sz="1800" dirty="0">
                <a:solidFill>
                  <a:srgbClr val="3F3F3F"/>
                </a:solidFill>
                <a:latin typeface="Open Sans"/>
                <a:ea typeface="Open Sans"/>
                <a:cs typeface="Open Sans"/>
                <a:sym typeface="Open Sans"/>
              </a:rPr>
              <a:t>vers un </a:t>
            </a:r>
            <a:r>
              <a:rPr lang="fr-FR" sz="1800" b="1" dirty="0">
                <a:solidFill>
                  <a:srgbClr val="3F3F3F"/>
                </a:solidFill>
                <a:latin typeface="Open Sans"/>
                <a:ea typeface="Open Sans"/>
                <a:cs typeface="Open Sans"/>
                <a:sym typeface="Open Sans"/>
              </a:rPr>
              <a:t>logiciel bibliographique</a:t>
            </a:r>
            <a:r>
              <a:rPr lang="fr-FR" sz="1800" dirty="0">
                <a:solidFill>
                  <a:srgbClr val="3F3F3F"/>
                </a:solidFill>
                <a:latin typeface="Open Sans"/>
                <a:ea typeface="Open Sans"/>
                <a:cs typeface="Open Sans"/>
                <a:sym typeface="Open Sans"/>
              </a:rPr>
              <a:t>. Cliquez sur l'icône </a:t>
            </a:r>
            <a:r>
              <a:rPr lang="fr-FR" sz="1800" b="1" dirty="0">
                <a:solidFill>
                  <a:srgbClr val="3F3F3F"/>
                </a:solidFill>
                <a:latin typeface="Open Sans"/>
                <a:ea typeface="Open Sans"/>
                <a:cs typeface="Open Sans"/>
                <a:sym typeface="Open Sans"/>
              </a:rPr>
              <a:t>Enregistrer les éléments </a:t>
            </a:r>
            <a:r>
              <a:rPr lang="fr-FR" sz="1800" dirty="0">
                <a:solidFill>
                  <a:srgbClr val="3F3F3F"/>
                </a:solidFill>
                <a:latin typeface="Open Sans"/>
                <a:ea typeface="Open Sans"/>
                <a:cs typeface="Open Sans"/>
                <a:sym typeface="Open Sans"/>
              </a:rPr>
              <a:t>pour mettre les citations vers le </a:t>
            </a:r>
            <a:r>
              <a:rPr lang="fr-FR" sz="1800" b="1" dirty="0">
                <a:solidFill>
                  <a:srgbClr val="3F3F3F"/>
                </a:solidFill>
                <a:latin typeface="Open Sans"/>
                <a:ea typeface="Open Sans"/>
                <a:cs typeface="Open Sans"/>
                <a:sym typeface="Open Sans"/>
              </a:rPr>
              <a:t>panier</a:t>
            </a:r>
            <a:r>
              <a:rPr lang="fr-FR" sz="1800" dirty="0">
                <a:solidFill>
                  <a:srgbClr val="3F3F3F"/>
                </a:solidFill>
                <a:latin typeface="Open Sans"/>
                <a:ea typeface="Open Sans"/>
                <a:cs typeface="Open Sans"/>
                <a:sym typeface="Open Sans"/>
              </a:rPr>
              <a:t>.</a:t>
            </a:r>
          </a:p>
          <a:p>
            <a:pPr lvl="0">
              <a:lnSpc>
                <a:spcPct val="150000"/>
              </a:lnSpc>
              <a:buClr>
                <a:schemeClr val="dk1"/>
              </a:buClr>
            </a:pPr>
            <a:r>
              <a:rPr lang="fr-FR" sz="1800" dirty="0">
                <a:solidFill>
                  <a:srgbClr val="3F3F3F"/>
                </a:solidFill>
                <a:latin typeface="Open Sans"/>
                <a:ea typeface="Open Sans"/>
                <a:cs typeface="Open Sans"/>
                <a:sym typeface="Open Sans"/>
              </a:rPr>
              <a:t>Les utilisateurs ont la possibilité de conserver un enregistrement des résultats de recherche. </a:t>
            </a:r>
            <a:endParaRPr sz="1800" dirty="0">
              <a:solidFill>
                <a:srgbClr val="3F3F3F"/>
              </a:solidFill>
            </a:endParaRPr>
          </a:p>
        </p:txBody>
      </p:sp>
      <p:pic>
        <p:nvPicPr>
          <p:cNvPr id="3" name="Picture 2">
            <a:extLst>
              <a:ext uri="{FF2B5EF4-FFF2-40B4-BE49-F238E27FC236}">
                <a16:creationId xmlns:a16="http://schemas.microsoft.com/office/drawing/2014/main" id="{D7139BC5-55A4-434B-9FF0-4DCBA709CF6D}"/>
              </a:ext>
            </a:extLst>
          </p:cNvPr>
          <p:cNvPicPr>
            <a:picLocks noChangeAspect="1"/>
          </p:cNvPicPr>
          <p:nvPr/>
        </p:nvPicPr>
        <p:blipFill>
          <a:blip r:embed="rId3"/>
          <a:stretch>
            <a:fillRect/>
          </a:stretch>
        </p:blipFill>
        <p:spPr>
          <a:xfrm>
            <a:off x="4948381" y="1695656"/>
            <a:ext cx="6862436" cy="50752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7"/>
          <p:cNvSpPr txBox="1">
            <a:spLocks noGrp="1"/>
          </p:cNvSpPr>
          <p:nvPr>
            <p:ph type="title"/>
          </p:nvPr>
        </p:nvSpPr>
        <p:spPr>
          <a:xfrm>
            <a:off x="-1" y="457200"/>
            <a:ext cx="7676708"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Options pour les éléments enregistrés dans le panier</a:t>
            </a:r>
            <a:endParaRPr dirty="0"/>
          </a:p>
        </p:txBody>
      </p:sp>
      <p:sp>
        <p:nvSpPr>
          <p:cNvPr id="232" name="Google Shape;232;p17"/>
          <p:cNvSpPr txBox="1">
            <a:spLocks noGrp="1"/>
          </p:cNvSpPr>
          <p:nvPr>
            <p:ph type="body" idx="1"/>
          </p:nvPr>
        </p:nvSpPr>
        <p:spPr>
          <a:xfrm>
            <a:off x="0" y="1667107"/>
            <a:ext cx="11903529" cy="3820886"/>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2000" dirty="0">
                <a:solidFill>
                  <a:srgbClr val="3F3F3F"/>
                </a:solidFill>
                <a:latin typeface="Open Sans"/>
                <a:ea typeface="Open Sans"/>
                <a:cs typeface="Open Sans"/>
                <a:sym typeface="Open Sans"/>
              </a:rPr>
              <a:t>Voici le </a:t>
            </a:r>
            <a:r>
              <a:rPr lang="fr-FR" sz="2000" b="1" dirty="0">
                <a:solidFill>
                  <a:srgbClr val="3F3F3F"/>
                </a:solidFill>
                <a:latin typeface="Open Sans"/>
                <a:ea typeface="Open Sans"/>
                <a:cs typeface="Open Sans"/>
                <a:sym typeface="Open Sans"/>
              </a:rPr>
              <a:t>Panier</a:t>
            </a:r>
            <a:r>
              <a:rPr lang="fr-FR" sz="2000" dirty="0">
                <a:solidFill>
                  <a:srgbClr val="3F3F3F"/>
                </a:solidFill>
                <a:latin typeface="Open Sans"/>
                <a:ea typeface="Open Sans"/>
                <a:cs typeface="Open Sans"/>
                <a:sym typeface="Open Sans"/>
              </a:rPr>
              <a:t> avec les </a:t>
            </a:r>
            <a:r>
              <a:rPr lang="fr-FR" sz="2000" b="1" dirty="0">
                <a:solidFill>
                  <a:srgbClr val="3F3F3F"/>
                </a:solidFill>
                <a:latin typeface="Open Sans"/>
                <a:ea typeface="Open Sans"/>
                <a:cs typeface="Open Sans"/>
                <a:sym typeface="Open Sans"/>
              </a:rPr>
              <a:t>6 Eléments sauvegardés </a:t>
            </a:r>
            <a:r>
              <a:rPr lang="fr-FR" sz="2000" dirty="0">
                <a:solidFill>
                  <a:srgbClr val="3F3F3F"/>
                </a:solidFill>
                <a:latin typeface="Open Sans"/>
                <a:ea typeface="Open Sans"/>
                <a:cs typeface="Open Sans"/>
                <a:sym typeface="Open Sans"/>
              </a:rPr>
              <a:t>avec les choix </a:t>
            </a:r>
            <a:r>
              <a:rPr lang="fr-FR" sz="2000" b="1" dirty="0">
                <a:solidFill>
                  <a:srgbClr val="3F3F3F"/>
                </a:solidFill>
                <a:latin typeface="Open Sans"/>
                <a:ea typeface="Open Sans"/>
                <a:cs typeface="Open Sans"/>
                <a:sym typeface="Open Sans"/>
              </a:rPr>
              <a:t>Exporter vers, Imprimer </a:t>
            </a:r>
            <a:r>
              <a:rPr lang="fr-FR" sz="2000" dirty="0">
                <a:solidFill>
                  <a:srgbClr val="3F3F3F"/>
                </a:solidFill>
                <a:latin typeface="Open Sans"/>
                <a:ea typeface="Open Sans"/>
                <a:cs typeface="Open Sans"/>
                <a:sym typeface="Open Sans"/>
              </a:rPr>
              <a:t>et </a:t>
            </a:r>
            <a:r>
              <a:rPr lang="fr-FR" sz="2000" b="1" dirty="0">
                <a:solidFill>
                  <a:srgbClr val="3F3F3F"/>
                </a:solidFill>
                <a:latin typeface="Open Sans"/>
                <a:ea typeface="Open Sans"/>
                <a:cs typeface="Open Sans"/>
                <a:sym typeface="Open Sans"/>
              </a:rPr>
              <a:t>Email</a:t>
            </a:r>
            <a:r>
              <a:rPr lang="fr-FR" sz="2000" dirty="0">
                <a:solidFill>
                  <a:srgbClr val="3F3F3F"/>
                </a:solidFill>
                <a:latin typeface="Open Sans"/>
                <a:ea typeface="Open Sans"/>
                <a:cs typeface="Open Sans"/>
                <a:sym typeface="Open Sans"/>
              </a:rPr>
              <a:t>.</a:t>
            </a:r>
          </a:p>
          <a:p>
            <a:pPr lvl="0">
              <a:lnSpc>
                <a:spcPct val="150000"/>
              </a:lnSpc>
              <a:buClr>
                <a:schemeClr val="dk1"/>
              </a:buClr>
            </a:pPr>
            <a:r>
              <a:rPr lang="fr-FR" sz="2000" dirty="0">
                <a:solidFill>
                  <a:srgbClr val="3F3F3F"/>
                </a:solidFill>
                <a:latin typeface="Open Sans"/>
                <a:ea typeface="Open Sans"/>
                <a:cs typeface="Open Sans"/>
                <a:sym typeface="Open Sans"/>
              </a:rPr>
              <a:t>Pour tout effacer, cliquez sur la case dans la colonne de gauche.  Les options </a:t>
            </a:r>
            <a:r>
              <a:rPr lang="fr-FR" sz="2000" b="1" dirty="0">
                <a:solidFill>
                  <a:srgbClr val="3F3F3F"/>
                </a:solidFill>
                <a:latin typeface="Open Sans"/>
                <a:ea typeface="Open Sans"/>
                <a:cs typeface="Open Sans"/>
                <a:sym typeface="Open Sans"/>
              </a:rPr>
              <a:t>Exporter vers</a:t>
            </a:r>
            <a:r>
              <a:rPr lang="fr-FR" sz="2000" dirty="0">
                <a:solidFill>
                  <a:srgbClr val="3F3F3F"/>
                </a:solidFill>
                <a:latin typeface="Open Sans"/>
                <a:ea typeface="Open Sans"/>
                <a:cs typeface="Open Sans"/>
                <a:sym typeface="Open Sans"/>
              </a:rPr>
              <a:t> sont mises en évidence.</a:t>
            </a:r>
          </a:p>
        </p:txBody>
      </p:sp>
      <p:grpSp>
        <p:nvGrpSpPr>
          <p:cNvPr id="10" name="Groupe 9">
            <a:extLst>
              <a:ext uri="{FF2B5EF4-FFF2-40B4-BE49-F238E27FC236}">
                <a16:creationId xmlns:a16="http://schemas.microsoft.com/office/drawing/2014/main" id="{30F27167-CE37-4C77-A23A-6A0183990E6A}"/>
              </a:ext>
            </a:extLst>
          </p:cNvPr>
          <p:cNvGrpSpPr/>
          <p:nvPr/>
        </p:nvGrpSpPr>
        <p:grpSpPr>
          <a:xfrm>
            <a:off x="2529225" y="3429001"/>
            <a:ext cx="8950335" cy="3224047"/>
            <a:chOff x="505553" y="3792986"/>
            <a:chExt cx="8950335" cy="3429000"/>
          </a:xfrm>
        </p:grpSpPr>
        <p:grpSp>
          <p:nvGrpSpPr>
            <p:cNvPr id="4" name="Groupe 3">
              <a:extLst>
                <a:ext uri="{FF2B5EF4-FFF2-40B4-BE49-F238E27FC236}">
                  <a16:creationId xmlns:a16="http://schemas.microsoft.com/office/drawing/2014/main" id="{7397C6FC-8309-4ACD-B183-7CADAD6D0D4F}"/>
                </a:ext>
              </a:extLst>
            </p:cNvPr>
            <p:cNvGrpSpPr/>
            <p:nvPr/>
          </p:nvGrpSpPr>
          <p:grpSpPr>
            <a:xfrm>
              <a:off x="1520988" y="3792986"/>
              <a:ext cx="7934900" cy="3429000"/>
              <a:chOff x="1520988" y="3792986"/>
              <a:chExt cx="7934900" cy="3429000"/>
            </a:xfrm>
          </p:grpSpPr>
          <p:grpSp>
            <p:nvGrpSpPr>
              <p:cNvPr id="6" name="Groupe 5">
                <a:extLst>
                  <a:ext uri="{FF2B5EF4-FFF2-40B4-BE49-F238E27FC236}">
                    <a16:creationId xmlns:a16="http://schemas.microsoft.com/office/drawing/2014/main" id="{5BEC7DF5-B7E3-4BD8-9868-FB8BA472A602}"/>
                  </a:ext>
                </a:extLst>
              </p:cNvPr>
              <p:cNvGrpSpPr/>
              <p:nvPr/>
            </p:nvGrpSpPr>
            <p:grpSpPr>
              <a:xfrm>
                <a:off x="1520988" y="3792986"/>
                <a:ext cx="7934900" cy="3429000"/>
                <a:chOff x="1520988" y="3792986"/>
                <a:chExt cx="7934900" cy="3429000"/>
              </a:xfrm>
            </p:grpSpPr>
            <p:pic>
              <p:nvPicPr>
                <p:cNvPr id="2" name="Image 1">
                  <a:extLst>
                    <a:ext uri="{FF2B5EF4-FFF2-40B4-BE49-F238E27FC236}">
                      <a16:creationId xmlns:a16="http://schemas.microsoft.com/office/drawing/2014/main" id="{4AFA4D11-AF00-4E7E-8DF8-3668BF54355F}"/>
                    </a:ext>
                  </a:extLst>
                </p:cNvPr>
                <p:cNvPicPr>
                  <a:picLocks noChangeAspect="1"/>
                </p:cNvPicPr>
                <p:nvPr/>
              </p:nvPicPr>
              <p:blipFill>
                <a:blip r:embed="rId3"/>
                <a:stretch>
                  <a:fillRect/>
                </a:stretch>
              </p:blipFill>
              <p:spPr>
                <a:xfrm>
                  <a:off x="1520988" y="3792986"/>
                  <a:ext cx="7934900" cy="3429000"/>
                </a:xfrm>
                <a:prstGeom prst="rect">
                  <a:avLst/>
                </a:prstGeom>
              </p:spPr>
            </p:pic>
            <p:sp>
              <p:nvSpPr>
                <p:cNvPr id="8" name="Rectangle 7">
                  <a:extLst>
                    <a:ext uri="{FF2B5EF4-FFF2-40B4-BE49-F238E27FC236}">
                      <a16:creationId xmlns:a16="http://schemas.microsoft.com/office/drawing/2014/main" id="{C5DDF339-56B7-4720-A5E4-20B7975DAF58}"/>
                    </a:ext>
                  </a:extLst>
                </p:cNvPr>
                <p:cNvSpPr/>
                <p:nvPr/>
              </p:nvSpPr>
              <p:spPr>
                <a:xfrm>
                  <a:off x="1664882" y="4261757"/>
                  <a:ext cx="975537" cy="6269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a:extLst>
                    <a:ext uri="{FF2B5EF4-FFF2-40B4-BE49-F238E27FC236}">
                      <a16:creationId xmlns:a16="http://schemas.microsoft.com/office/drawing/2014/main" id="{EE8903C3-760C-4F6F-9D3B-67B12D4B8C08}"/>
                    </a:ext>
                  </a:extLst>
                </p:cNvPr>
                <p:cNvSpPr/>
                <p:nvPr/>
              </p:nvSpPr>
              <p:spPr>
                <a:xfrm>
                  <a:off x="5691963" y="5080082"/>
                  <a:ext cx="2686492" cy="18555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Connecteur droit 4">
                  <a:extLst>
                    <a:ext uri="{FF2B5EF4-FFF2-40B4-BE49-F238E27FC236}">
                      <a16:creationId xmlns:a16="http://schemas.microsoft.com/office/drawing/2014/main" id="{0BA08DCE-160A-474D-9B3B-99FD8F6B9EAC}"/>
                    </a:ext>
                  </a:extLst>
                </p:cNvPr>
                <p:cNvCxnSpPr/>
                <p:nvPr/>
              </p:nvCxnSpPr>
              <p:spPr>
                <a:xfrm>
                  <a:off x="5691963" y="5636848"/>
                  <a:ext cx="26864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07A57B92-9394-4A7A-A4BD-8B6AAF9B050D}"/>
                  </a:ext>
                </a:extLst>
              </p:cNvPr>
              <p:cNvSpPr/>
              <p:nvPr/>
            </p:nvSpPr>
            <p:spPr>
              <a:xfrm>
                <a:off x="7474689" y="3802601"/>
                <a:ext cx="595424" cy="36536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2" name="Google Shape;276;p17">
              <a:extLst>
                <a:ext uri="{FF2B5EF4-FFF2-40B4-BE49-F238E27FC236}">
                  <a16:creationId xmlns:a16="http://schemas.microsoft.com/office/drawing/2014/main" id="{30CC78DF-77D8-41BA-90ED-956F35BD009B}"/>
                </a:ext>
              </a:extLst>
            </p:cNvPr>
            <p:cNvCxnSpPr/>
            <p:nvPr/>
          </p:nvCxnSpPr>
          <p:spPr>
            <a:xfrm>
              <a:off x="505553" y="4558897"/>
              <a:ext cx="1159329" cy="16329"/>
            </a:xfrm>
            <a:prstGeom prst="straightConnector1">
              <a:avLst/>
            </a:prstGeom>
            <a:noFill/>
            <a:ln w="9525" cap="flat" cmpd="sng">
              <a:solidFill>
                <a:srgbClr val="FF0000"/>
              </a:solidFill>
              <a:prstDash val="solid"/>
              <a:round/>
              <a:headEnd type="none" w="sm" len="sm"/>
              <a:tailEnd type="triangle" w="med" len="med"/>
            </a:ln>
          </p:spPr>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2" name="Google Shape;242;p18" descr="https://lh4.googleusercontent.com/BM7YBbDE6KBiFkbXk_NC2zI-L9M25IWysAaFl8VC-tIkAbeTBC5ISgnALPFrhOOjovBEbjxwDX-mGhSM6YOLSEvvon1OP9V5KOaIXfKQIPu2gKljY0AE-8XG5YGsvk9HnkOWcGU"/>
          <p:cNvPicPr preferRelativeResize="0"/>
          <p:nvPr/>
        </p:nvPicPr>
        <p:blipFill rotWithShape="1">
          <a:blip r:embed="rId3">
            <a:alphaModFix/>
          </a:blip>
          <a:srcRect/>
          <a:stretch/>
        </p:blipFill>
        <p:spPr>
          <a:xfrm>
            <a:off x="2473832" y="3131289"/>
            <a:ext cx="8379741" cy="3167388"/>
          </a:xfrm>
          <a:prstGeom prst="rect">
            <a:avLst/>
          </a:prstGeom>
          <a:noFill/>
          <a:ln>
            <a:noFill/>
          </a:ln>
        </p:spPr>
      </p:pic>
      <p:pic>
        <p:nvPicPr>
          <p:cNvPr id="5" name="Picture 4">
            <a:extLst>
              <a:ext uri="{FF2B5EF4-FFF2-40B4-BE49-F238E27FC236}">
                <a16:creationId xmlns:a16="http://schemas.microsoft.com/office/drawing/2014/main" id="{ACA7FD77-70EA-410B-258A-CCF8E5694728}"/>
              </a:ext>
            </a:extLst>
          </p:cNvPr>
          <p:cNvPicPr>
            <a:picLocks noChangeAspect="1"/>
          </p:cNvPicPr>
          <p:nvPr/>
        </p:nvPicPr>
        <p:blipFill>
          <a:blip r:embed="rId4"/>
          <a:stretch>
            <a:fillRect/>
          </a:stretch>
        </p:blipFill>
        <p:spPr>
          <a:xfrm>
            <a:off x="404875" y="3037113"/>
            <a:ext cx="6651327" cy="3353847"/>
          </a:xfrm>
          <a:prstGeom prst="rect">
            <a:avLst/>
          </a:prstGeom>
        </p:spPr>
      </p:pic>
      <p:sp>
        <p:nvSpPr>
          <p:cNvPr id="240" name="Google Shape;240;p18"/>
          <p:cNvSpPr txBox="1">
            <a:spLocks noGrp="1"/>
          </p:cNvSpPr>
          <p:nvPr>
            <p:ph type="title"/>
          </p:nvPr>
        </p:nvSpPr>
        <p:spPr>
          <a:xfrm>
            <a:off x="0" y="467040"/>
            <a:ext cx="79356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Options pour Email et Impression</a:t>
            </a:r>
            <a:endParaRPr dirty="0">
              <a:solidFill>
                <a:srgbClr val="586F7C"/>
              </a:solidFill>
              <a:latin typeface="Open Sans"/>
              <a:ea typeface="Open Sans"/>
              <a:cs typeface="Open Sans"/>
              <a:sym typeface="Open Sans"/>
            </a:endParaRPr>
          </a:p>
        </p:txBody>
      </p:sp>
      <p:sp>
        <p:nvSpPr>
          <p:cNvPr id="241" name="Google Shape;241;p18"/>
          <p:cNvSpPr txBox="1">
            <a:spLocks noGrp="1"/>
          </p:cNvSpPr>
          <p:nvPr>
            <p:ph type="body" idx="1"/>
          </p:nvPr>
        </p:nvSpPr>
        <p:spPr>
          <a:xfrm>
            <a:off x="0" y="1910444"/>
            <a:ext cx="11985171" cy="1387927"/>
          </a:xfrm>
          <a:prstGeom prst="rect">
            <a:avLst/>
          </a:prstGeom>
          <a:noFill/>
          <a:ln>
            <a:noFill/>
          </a:ln>
        </p:spPr>
        <p:txBody>
          <a:bodyPr spcFirstLastPara="1" wrap="square" lIns="91425" tIns="45700" rIns="91425" bIns="45700" anchor="t" anchorCtr="0">
            <a:noAutofit/>
          </a:bodyPr>
          <a:lstStyle/>
          <a:p>
            <a:pPr marL="460375" lvl="0" indent="-342900" algn="just">
              <a:lnSpc>
                <a:spcPct val="100000"/>
              </a:lnSpc>
              <a:buClr>
                <a:schemeClr val="dk1"/>
              </a:buClr>
              <a:buSzPts val="2000"/>
            </a:pPr>
            <a:r>
              <a:rPr lang="fr-FR" sz="2000" dirty="0">
                <a:solidFill>
                  <a:srgbClr val="3F3F3F"/>
                </a:solidFill>
                <a:latin typeface="Open Sans"/>
                <a:ea typeface="Open Sans"/>
                <a:cs typeface="Open Sans"/>
                <a:sym typeface="Open Sans"/>
              </a:rPr>
              <a:t>Les options </a:t>
            </a:r>
            <a:r>
              <a:rPr lang="fr-FR" sz="2000" b="1" dirty="0">
                <a:solidFill>
                  <a:srgbClr val="3F3F3F"/>
                </a:solidFill>
                <a:latin typeface="Open Sans"/>
                <a:ea typeface="Open Sans"/>
                <a:cs typeface="Open Sans"/>
                <a:sym typeface="Open Sans"/>
              </a:rPr>
              <a:t>Imprimer</a:t>
            </a:r>
            <a:r>
              <a:rPr lang="fr-FR" sz="2000" dirty="0">
                <a:solidFill>
                  <a:srgbClr val="3F3F3F"/>
                </a:solidFill>
                <a:latin typeface="Open Sans"/>
                <a:ea typeface="Open Sans"/>
                <a:cs typeface="Open Sans"/>
                <a:sym typeface="Open Sans"/>
              </a:rPr>
              <a:t> (en anglais </a:t>
            </a:r>
            <a:r>
              <a:rPr lang="fr-FR" sz="2000" b="1" dirty="0" err="1">
                <a:solidFill>
                  <a:srgbClr val="3F3F3F"/>
                </a:solidFill>
                <a:latin typeface="Open Sans"/>
                <a:ea typeface="Open Sans"/>
                <a:cs typeface="Open Sans"/>
                <a:sym typeface="Open Sans"/>
              </a:rPr>
              <a:t>Print</a:t>
            </a:r>
            <a:r>
              <a:rPr lang="fr-FR" sz="2000" dirty="0">
                <a:solidFill>
                  <a:srgbClr val="3F3F3F"/>
                </a:solidFill>
                <a:latin typeface="Open Sans"/>
                <a:ea typeface="Open Sans"/>
                <a:cs typeface="Open Sans"/>
                <a:sym typeface="Open Sans"/>
              </a:rPr>
              <a:t>) et </a:t>
            </a:r>
            <a:r>
              <a:rPr lang="fr-FR" sz="2000" b="1" dirty="0">
                <a:solidFill>
                  <a:srgbClr val="3F3F3F"/>
                </a:solidFill>
                <a:latin typeface="Open Sans"/>
                <a:ea typeface="Open Sans"/>
                <a:cs typeface="Open Sans"/>
                <a:sym typeface="Open Sans"/>
              </a:rPr>
              <a:t>Email</a:t>
            </a:r>
            <a:r>
              <a:rPr lang="fr-FR" sz="2000" dirty="0">
                <a:solidFill>
                  <a:srgbClr val="3F3F3F"/>
                </a:solidFill>
                <a:latin typeface="Open Sans"/>
                <a:ea typeface="Open Sans"/>
                <a:cs typeface="Open Sans"/>
                <a:sym typeface="Open Sans"/>
              </a:rPr>
              <a:t> sont affichées ci-dessous.</a:t>
            </a:r>
          </a:p>
          <a:p>
            <a:pPr marL="460375" lvl="0" indent="-342900" algn="just">
              <a:lnSpc>
                <a:spcPct val="100000"/>
              </a:lnSpc>
              <a:buClr>
                <a:schemeClr val="dk1"/>
              </a:buClr>
              <a:buSzPts val="2000"/>
            </a:pPr>
            <a:r>
              <a:rPr lang="fr-FR" sz="2000" dirty="0">
                <a:solidFill>
                  <a:srgbClr val="3F3F3F"/>
                </a:solidFill>
                <a:latin typeface="Open Sans"/>
                <a:ea typeface="Open Sans"/>
                <a:cs typeface="Open Sans"/>
                <a:sym typeface="Open Sans"/>
              </a:rPr>
              <a:t>Ces fonctions sont utiles pour </a:t>
            </a:r>
            <a:r>
              <a:rPr lang="fr-FR" sz="2000" b="1" dirty="0">
                <a:solidFill>
                  <a:srgbClr val="3F3F3F"/>
                </a:solidFill>
                <a:latin typeface="Open Sans"/>
                <a:ea typeface="Open Sans"/>
                <a:cs typeface="Open Sans"/>
                <a:sym typeface="Open Sans"/>
              </a:rPr>
              <a:t>Sauvegarder les résultats </a:t>
            </a:r>
            <a:r>
              <a:rPr lang="fr-FR" sz="2000" dirty="0">
                <a:solidFill>
                  <a:srgbClr val="3F3F3F"/>
                </a:solidFill>
                <a:latin typeface="Open Sans"/>
                <a:ea typeface="Open Sans"/>
                <a:cs typeface="Open Sans"/>
                <a:sym typeface="Open Sans"/>
              </a:rPr>
              <a:t>de recherche en imprimant les éléments sauvegardés ou en les envoyant à une adresse électronique.</a:t>
            </a:r>
          </a:p>
        </p:txBody>
      </p:sp>
      <p:sp>
        <p:nvSpPr>
          <p:cNvPr id="6" name="Rectangle 5">
            <a:extLst>
              <a:ext uri="{FF2B5EF4-FFF2-40B4-BE49-F238E27FC236}">
                <a16:creationId xmlns:a16="http://schemas.microsoft.com/office/drawing/2014/main" id="{B30B7DE1-432E-D5F4-9E12-D2EB0ED472D5}"/>
              </a:ext>
            </a:extLst>
          </p:cNvPr>
          <p:cNvSpPr/>
          <p:nvPr/>
        </p:nvSpPr>
        <p:spPr>
          <a:xfrm>
            <a:off x="5116286" y="3131289"/>
            <a:ext cx="1240971" cy="297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Exportation des citations</a:t>
            </a:r>
            <a:endParaRPr dirty="0">
              <a:solidFill>
                <a:srgbClr val="586F7C"/>
              </a:solidFill>
              <a:latin typeface="Open Sans"/>
              <a:ea typeface="Open Sans"/>
              <a:cs typeface="Open Sans"/>
              <a:sym typeface="Open Sans"/>
            </a:endParaRPr>
          </a:p>
        </p:txBody>
      </p:sp>
      <p:sp>
        <p:nvSpPr>
          <p:cNvPr id="249" name="Google Shape;249;p23"/>
          <p:cNvSpPr txBox="1">
            <a:spLocks noGrp="1"/>
          </p:cNvSpPr>
          <p:nvPr>
            <p:ph type="body" idx="1"/>
          </p:nvPr>
        </p:nvSpPr>
        <p:spPr>
          <a:xfrm>
            <a:off x="77086" y="1710702"/>
            <a:ext cx="10531800" cy="4327200"/>
          </a:xfrm>
          <a:prstGeom prst="rect">
            <a:avLst/>
          </a:prstGeom>
          <a:noFill/>
          <a:ln>
            <a:noFill/>
          </a:ln>
        </p:spPr>
        <p:txBody>
          <a:bodyPr spcFirstLastPara="1" wrap="square" lIns="91425" tIns="45700" rIns="91425" bIns="45700" anchor="t" anchorCtr="0">
            <a:noAutofit/>
          </a:bodyPr>
          <a:lstStyle/>
          <a:p>
            <a:pPr marL="460375" lvl="0" indent="-342900" algn="just">
              <a:lnSpc>
                <a:spcPct val="150000"/>
              </a:lnSpc>
              <a:buClr>
                <a:schemeClr val="dk1"/>
              </a:buClr>
              <a:buSzPts val="2200"/>
            </a:pPr>
            <a:r>
              <a:rPr lang="fr-FR" sz="2200" dirty="0">
                <a:solidFill>
                  <a:srgbClr val="3F3F3F"/>
                </a:solidFill>
                <a:latin typeface="Open Sans"/>
                <a:ea typeface="Open Sans"/>
                <a:cs typeface="Open Sans"/>
                <a:sym typeface="Open Sans"/>
              </a:rPr>
              <a:t>Le </a:t>
            </a:r>
            <a:r>
              <a:rPr lang="fr-FR" sz="2200" b="1" dirty="0">
                <a:solidFill>
                  <a:srgbClr val="3F3F3F"/>
                </a:solidFill>
                <a:latin typeface="Open Sans"/>
                <a:ea typeface="Open Sans"/>
                <a:cs typeface="Open Sans"/>
                <a:sym typeface="Open Sans"/>
              </a:rPr>
              <a:t>Logiciel de gestion des références </a:t>
            </a:r>
            <a:r>
              <a:rPr lang="fr-FR" sz="2200" dirty="0">
                <a:solidFill>
                  <a:srgbClr val="3F3F3F"/>
                </a:solidFill>
                <a:latin typeface="Open Sans"/>
                <a:ea typeface="Open Sans"/>
                <a:cs typeface="Open Sans"/>
                <a:sym typeface="Open Sans"/>
              </a:rPr>
              <a:t>est un excellent outil pour enregistrer et utiliser les citations bibliographiques (références) provenant de recherches multiples.</a:t>
            </a:r>
          </a:p>
          <a:p>
            <a:pPr marL="460375" lvl="0" indent="-342900" algn="just">
              <a:lnSpc>
                <a:spcPct val="150000"/>
              </a:lnSpc>
              <a:buClr>
                <a:schemeClr val="dk1"/>
              </a:buClr>
              <a:buSzPts val="2200"/>
            </a:pPr>
            <a:r>
              <a:rPr lang="fr-FR" sz="2200" dirty="0">
                <a:solidFill>
                  <a:srgbClr val="3F3F3F"/>
                </a:solidFill>
                <a:latin typeface="Open Sans"/>
                <a:ea typeface="Open Sans"/>
                <a:cs typeface="Open Sans"/>
                <a:sym typeface="Open Sans"/>
              </a:rPr>
              <a:t>Ces informations peuvent être intégrées à un logiciel de traitement de texte pour générer des citations dans le texte (notes de bas de page) et des bibliographies. Le logiciel enregistre les données bibliographiques provenant de sources en ligne, notamment </a:t>
            </a: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et Google Scholar.</a:t>
            </a:r>
          </a:p>
          <a:p>
            <a:pPr marL="460375" lvl="0" indent="-342900" algn="just">
              <a:lnSpc>
                <a:spcPct val="150000"/>
              </a:lnSpc>
              <a:buClr>
                <a:schemeClr val="dk1"/>
              </a:buClr>
              <a:buSzPts val="2200"/>
            </a:pP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a la possibilité d'exporter les citations vers </a:t>
            </a:r>
            <a:r>
              <a:rPr lang="fr-FR" sz="2200" dirty="0" err="1">
                <a:solidFill>
                  <a:srgbClr val="3F3F3F"/>
                </a:solidFill>
                <a:latin typeface="Open Sans"/>
                <a:ea typeface="Open Sans"/>
                <a:cs typeface="Open Sans"/>
                <a:sym typeface="Open Sans"/>
              </a:rPr>
              <a:t>RefWorks</a:t>
            </a:r>
            <a:r>
              <a:rPr lang="fr-FR" sz="2200" dirty="0">
                <a:solidFill>
                  <a:srgbClr val="3F3F3F"/>
                </a:solidFill>
                <a:latin typeface="Open Sans"/>
                <a:ea typeface="Open Sans"/>
                <a:cs typeface="Open Sans"/>
                <a:sym typeface="Open Sans"/>
              </a:rPr>
              <a:t>, </a:t>
            </a:r>
            <a:r>
              <a:rPr lang="fr-FR" sz="2200" dirty="0" err="1">
                <a:solidFill>
                  <a:srgbClr val="3F3F3F"/>
                </a:solidFill>
                <a:latin typeface="Open Sans"/>
                <a:ea typeface="Open Sans"/>
                <a:cs typeface="Open Sans"/>
                <a:sym typeface="Open Sans"/>
              </a:rPr>
              <a:t>EasyBib</a:t>
            </a:r>
            <a:r>
              <a:rPr lang="fr-FR" sz="2200" dirty="0">
                <a:solidFill>
                  <a:srgbClr val="3F3F3F"/>
                </a:solidFill>
                <a:latin typeface="Open Sans"/>
                <a:ea typeface="Open Sans"/>
                <a:cs typeface="Open Sans"/>
                <a:sym typeface="Open Sans"/>
              </a:rPr>
              <a:t>, </a:t>
            </a:r>
            <a:r>
              <a:rPr lang="fr-FR" sz="2200" dirty="0" err="1">
                <a:solidFill>
                  <a:srgbClr val="3F3F3F"/>
                </a:solidFill>
                <a:latin typeface="Open Sans"/>
                <a:ea typeface="Open Sans"/>
                <a:cs typeface="Open Sans"/>
                <a:sym typeface="Open Sans"/>
              </a:rPr>
              <a:t>EndNote</a:t>
            </a:r>
            <a:r>
              <a:rPr lang="fr-FR" sz="2200" dirty="0">
                <a:solidFill>
                  <a:srgbClr val="3F3F3F"/>
                </a:solidFill>
                <a:latin typeface="Open Sans"/>
                <a:ea typeface="Open Sans"/>
                <a:cs typeface="Open Sans"/>
                <a:sym typeface="Open Sans"/>
              </a:rPr>
              <a:t>, Zotero, </a:t>
            </a:r>
            <a:r>
              <a:rPr lang="fr-FR" sz="2200" dirty="0" err="1">
                <a:solidFill>
                  <a:srgbClr val="3F3F3F"/>
                </a:solidFill>
                <a:latin typeface="Open Sans"/>
                <a:ea typeface="Open Sans"/>
                <a:cs typeface="Open Sans"/>
                <a:sym typeface="Open Sans"/>
              </a:rPr>
              <a:t>BiblioTex</a:t>
            </a:r>
            <a:r>
              <a:rPr lang="fr-FR" sz="2200" dirty="0">
                <a:solidFill>
                  <a:srgbClr val="3F3F3F"/>
                </a:solidFill>
                <a:latin typeface="Open Sans"/>
                <a:ea typeface="Open Sans"/>
                <a:cs typeface="Open Sans"/>
                <a:sym typeface="Open Sans"/>
              </a:rPr>
              <a:t>, </a:t>
            </a:r>
            <a:r>
              <a:rPr lang="fr-FR" sz="2200" dirty="0" err="1">
                <a:solidFill>
                  <a:srgbClr val="3F3F3F"/>
                </a:solidFill>
                <a:latin typeface="Open Sans"/>
                <a:ea typeface="Open Sans"/>
                <a:cs typeface="Open Sans"/>
                <a:sym typeface="Open Sans"/>
              </a:rPr>
              <a:t>Citavi</a:t>
            </a:r>
            <a:r>
              <a:rPr lang="fr-FR" sz="2200" dirty="0">
                <a:solidFill>
                  <a:srgbClr val="3F3F3F"/>
                </a:solidFill>
                <a:latin typeface="Open Sans"/>
                <a:ea typeface="Open Sans"/>
                <a:cs typeface="Open Sans"/>
                <a:sym typeface="Open Sans"/>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126124" y="462070"/>
            <a:ext cx="8158994"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Exportation des citations depuis </a:t>
            </a:r>
            <a:r>
              <a:rPr lang="fr-FR" dirty="0" err="1">
                <a:solidFill>
                  <a:srgbClr val="586F7C"/>
                </a:solidFill>
                <a:latin typeface="Open Sans"/>
                <a:ea typeface="Open Sans"/>
                <a:cs typeface="Open Sans"/>
                <a:sym typeface="Open Sans"/>
              </a:rPr>
              <a:t>Summon</a:t>
            </a:r>
            <a:endParaRPr dirty="0">
              <a:solidFill>
                <a:srgbClr val="586F7C"/>
              </a:solidFill>
              <a:latin typeface="Open Sans"/>
              <a:ea typeface="Open Sans"/>
              <a:cs typeface="Open Sans"/>
              <a:sym typeface="Open Sans"/>
            </a:endParaRPr>
          </a:p>
        </p:txBody>
      </p:sp>
      <p:sp>
        <p:nvSpPr>
          <p:cNvPr id="256" name="Google Shape;256;p24"/>
          <p:cNvSpPr txBox="1">
            <a:spLocks noGrp="1"/>
          </p:cNvSpPr>
          <p:nvPr>
            <p:ph type="body" idx="1"/>
          </p:nvPr>
        </p:nvSpPr>
        <p:spPr>
          <a:xfrm>
            <a:off x="0" y="1538840"/>
            <a:ext cx="5234152" cy="5374152"/>
          </a:xfrm>
          <a:prstGeom prst="rect">
            <a:avLst/>
          </a:prstGeom>
          <a:noFill/>
          <a:ln>
            <a:noFill/>
          </a:ln>
        </p:spPr>
        <p:txBody>
          <a:bodyPr spcFirstLastPara="1" wrap="square" lIns="91425" tIns="45700" rIns="91425" bIns="45700" anchor="t" anchorCtr="0">
            <a:noAutofit/>
          </a:bodyPr>
          <a:lstStyle/>
          <a:p>
            <a:pPr marL="460375" lvl="0" indent="-342900" algn="just">
              <a:lnSpc>
                <a:spcPct val="150000"/>
              </a:lnSpc>
              <a:buClr>
                <a:schemeClr val="dk1"/>
              </a:buClr>
              <a:buSzPct val="102068"/>
            </a:pPr>
            <a:r>
              <a:rPr lang="fr-FR" sz="1600" dirty="0">
                <a:solidFill>
                  <a:srgbClr val="3F3F3F"/>
                </a:solidFill>
                <a:latin typeface="Open Sans"/>
                <a:ea typeface="Open Sans"/>
                <a:cs typeface="Open Sans"/>
                <a:sym typeface="Open Sans"/>
              </a:rPr>
              <a:t>Les exemples seront basés sur le logiciel libre </a:t>
            </a:r>
            <a:r>
              <a:rPr lang="fr-FR" sz="1600" b="1" dirty="0">
                <a:solidFill>
                  <a:srgbClr val="3F3F3F"/>
                </a:solidFill>
                <a:latin typeface="Open Sans"/>
                <a:ea typeface="Open Sans"/>
                <a:cs typeface="Open Sans"/>
                <a:sym typeface="Open Sans"/>
              </a:rPr>
              <a:t>Zotero</a:t>
            </a:r>
            <a:r>
              <a:rPr lang="fr-FR" sz="1600" dirty="0">
                <a:solidFill>
                  <a:srgbClr val="3F3F3F"/>
                </a:solidFill>
                <a:latin typeface="Open Sans"/>
                <a:ea typeface="Open Sans"/>
                <a:cs typeface="Open Sans"/>
                <a:sym typeface="Open Sans"/>
              </a:rPr>
              <a:t>.</a:t>
            </a:r>
          </a:p>
          <a:p>
            <a:pPr marL="460375" lvl="0" indent="-342900" algn="just">
              <a:lnSpc>
                <a:spcPct val="150000"/>
              </a:lnSpc>
              <a:buClr>
                <a:schemeClr val="dk1"/>
              </a:buClr>
              <a:buSzPct val="102068"/>
            </a:pPr>
            <a:r>
              <a:rPr lang="fr-FR" sz="1600" dirty="0">
                <a:solidFill>
                  <a:srgbClr val="3F3F3F"/>
                </a:solidFill>
                <a:latin typeface="Open Sans"/>
                <a:ea typeface="Open Sans"/>
                <a:cs typeface="Open Sans"/>
                <a:sym typeface="Open Sans"/>
              </a:rPr>
              <a:t>L'écran affiche le panier de recherche </a:t>
            </a:r>
            <a:r>
              <a:rPr lang="fr-FR" sz="1600" dirty="0" err="1">
                <a:solidFill>
                  <a:srgbClr val="3F3F3F"/>
                </a:solidFill>
                <a:latin typeface="Open Sans"/>
                <a:ea typeface="Open Sans"/>
                <a:cs typeface="Open Sans"/>
                <a:sym typeface="Open Sans"/>
              </a:rPr>
              <a:t>Summon</a:t>
            </a:r>
            <a:r>
              <a:rPr lang="fr-FR" sz="1600" dirty="0">
                <a:solidFill>
                  <a:srgbClr val="3F3F3F"/>
                </a:solidFill>
                <a:latin typeface="Open Sans"/>
                <a:ea typeface="Open Sans"/>
                <a:cs typeface="Open Sans"/>
                <a:sym typeface="Open Sans"/>
              </a:rPr>
              <a:t> avec six citations et les options d'exportation vers. </a:t>
            </a:r>
          </a:p>
          <a:p>
            <a:pPr marL="460375" lvl="0" indent="-342900" algn="just">
              <a:lnSpc>
                <a:spcPct val="150000"/>
              </a:lnSpc>
              <a:buClr>
                <a:schemeClr val="dk1"/>
              </a:buClr>
              <a:buSzPct val="102068"/>
            </a:pPr>
            <a:r>
              <a:rPr lang="fr-FR" sz="1600" dirty="0">
                <a:solidFill>
                  <a:srgbClr val="3F3F3F"/>
                </a:solidFill>
                <a:latin typeface="Open Sans"/>
                <a:ea typeface="Open Sans"/>
                <a:cs typeface="Open Sans"/>
                <a:sym typeface="Open Sans"/>
              </a:rPr>
              <a:t>Après avoir cliqué sur </a:t>
            </a:r>
            <a:r>
              <a:rPr lang="fr-FR" sz="1600" b="1" dirty="0">
                <a:solidFill>
                  <a:srgbClr val="3F3F3F"/>
                </a:solidFill>
                <a:latin typeface="Open Sans"/>
                <a:ea typeface="Open Sans"/>
                <a:cs typeface="Open Sans"/>
                <a:sym typeface="Open Sans"/>
              </a:rPr>
              <a:t>Zotero</a:t>
            </a:r>
            <a:r>
              <a:rPr lang="fr-FR" sz="1600" dirty="0">
                <a:solidFill>
                  <a:srgbClr val="3F3F3F"/>
                </a:solidFill>
                <a:latin typeface="Open Sans"/>
                <a:ea typeface="Open Sans"/>
                <a:cs typeface="Open Sans"/>
                <a:sym typeface="Open Sans"/>
              </a:rPr>
              <a:t>, Google Chrome (Navigateur) crée un fichier qui peut être envoyé (exporté) et ajouté (importé) à la liste des </a:t>
            </a:r>
            <a:r>
              <a:rPr lang="fr-FR" sz="1600" b="1" dirty="0">
                <a:solidFill>
                  <a:srgbClr val="3F3F3F"/>
                </a:solidFill>
                <a:latin typeface="Open Sans"/>
                <a:ea typeface="Open Sans"/>
                <a:cs typeface="Open Sans"/>
                <a:sym typeface="Open Sans"/>
              </a:rPr>
              <a:t>collections Zotero</a:t>
            </a:r>
            <a:r>
              <a:rPr lang="fr-FR" sz="1600" dirty="0">
                <a:solidFill>
                  <a:srgbClr val="3F3F3F"/>
                </a:solidFill>
                <a:latin typeface="Open Sans"/>
                <a:ea typeface="Open Sans"/>
                <a:cs typeface="Open Sans"/>
                <a:sym typeface="Open Sans"/>
              </a:rPr>
              <a:t>.  Cliquez sur le fichier pour ouvrir l'option d'importation dans une nouvelle collection.  Cliquez ensuite sur </a:t>
            </a:r>
            <a:r>
              <a:rPr lang="fr-FR" sz="1600" b="1" dirty="0">
                <a:solidFill>
                  <a:srgbClr val="3F3F3F"/>
                </a:solidFill>
                <a:latin typeface="Open Sans"/>
                <a:ea typeface="Open Sans"/>
                <a:cs typeface="Open Sans"/>
                <a:sym typeface="Open Sans"/>
              </a:rPr>
              <a:t>OK</a:t>
            </a:r>
            <a:r>
              <a:rPr lang="fr-FR" sz="1600" dirty="0">
                <a:solidFill>
                  <a:srgbClr val="3F3F3F"/>
                </a:solidFill>
                <a:latin typeface="Open Sans"/>
                <a:ea typeface="Open Sans"/>
                <a:cs typeface="Open Sans"/>
                <a:sym typeface="Open Sans"/>
              </a:rPr>
              <a:t>.</a:t>
            </a:r>
          </a:p>
          <a:p>
            <a:pPr marL="460375" lvl="0" indent="-342900" algn="just">
              <a:lnSpc>
                <a:spcPct val="150000"/>
              </a:lnSpc>
              <a:buClr>
                <a:schemeClr val="dk1"/>
              </a:buClr>
              <a:buSzPct val="102068"/>
            </a:pPr>
            <a:r>
              <a:rPr lang="fr-FR" sz="1600" b="1" dirty="0">
                <a:solidFill>
                  <a:srgbClr val="3F3F3F"/>
                </a:solidFill>
                <a:latin typeface="Open Sans"/>
                <a:ea typeface="Open Sans"/>
                <a:cs typeface="Open Sans"/>
                <a:sym typeface="Open Sans"/>
              </a:rPr>
              <a:t>NB: l’affichage diffère selon la langue et la configuration de chaque ordinateur</a:t>
            </a:r>
          </a:p>
        </p:txBody>
      </p:sp>
      <p:pic>
        <p:nvPicPr>
          <p:cNvPr id="257" name="Google Shape;257;p24" descr="https://lh5.googleusercontent.com/OoiDHqzw8DkCUF9EBxMcJdIqaQgxq48mVSxm9oGiqCf7crLEjvLt-CF_GEtxD4rxjqZ5FUzCEpypUtF9SdrN_LgssEFU4Zsr6ghFGpZ-PMh6CXyzFbCJRmvFM4FT3k-4mmYiZRQ"/>
          <p:cNvPicPr preferRelativeResize="0"/>
          <p:nvPr/>
        </p:nvPicPr>
        <p:blipFill rotWithShape="1">
          <a:blip r:embed="rId3">
            <a:alphaModFix/>
          </a:blip>
          <a:srcRect/>
          <a:stretch/>
        </p:blipFill>
        <p:spPr>
          <a:xfrm>
            <a:off x="5381296" y="1685105"/>
            <a:ext cx="6516415" cy="3920126"/>
          </a:xfrm>
          <a:prstGeom prst="rect">
            <a:avLst/>
          </a:prstGeom>
          <a:noFill/>
          <a:ln>
            <a:noFill/>
          </a:ln>
        </p:spPr>
      </p:pic>
      <p:pic>
        <p:nvPicPr>
          <p:cNvPr id="258" name="Google Shape;258;p24"/>
          <p:cNvPicPr preferRelativeResize="0"/>
          <p:nvPr/>
        </p:nvPicPr>
        <p:blipFill rotWithShape="1">
          <a:blip r:embed="rId4">
            <a:alphaModFix/>
          </a:blip>
          <a:srcRect/>
          <a:stretch/>
        </p:blipFill>
        <p:spPr>
          <a:xfrm>
            <a:off x="8721087" y="5605231"/>
            <a:ext cx="3470913" cy="1307761"/>
          </a:xfrm>
          <a:prstGeom prst="rect">
            <a:avLst/>
          </a:prstGeom>
          <a:noFill/>
          <a:ln>
            <a:noFill/>
          </a:ln>
        </p:spPr>
      </p:pic>
      <p:cxnSp>
        <p:nvCxnSpPr>
          <p:cNvPr id="259" name="Google Shape;259;p24"/>
          <p:cNvCxnSpPr/>
          <p:nvPr/>
        </p:nvCxnSpPr>
        <p:spPr>
          <a:xfrm flipH="1">
            <a:off x="6758152" y="2898775"/>
            <a:ext cx="1881352" cy="1631184"/>
          </a:xfrm>
          <a:prstGeom prst="straightConnector1">
            <a:avLst/>
          </a:prstGeom>
          <a:noFill/>
          <a:ln w="19050" cap="flat" cmpd="sng">
            <a:solidFill>
              <a:srgbClr val="FF0000"/>
            </a:solidFill>
            <a:prstDash val="solid"/>
            <a:round/>
            <a:headEnd type="none" w="sm" len="sm"/>
            <a:tailEnd type="triangle" w="med" len="med"/>
          </a:ln>
        </p:spPr>
      </p:cxnSp>
      <p:cxnSp>
        <p:nvCxnSpPr>
          <p:cNvPr id="260" name="Google Shape;260;p24"/>
          <p:cNvCxnSpPr/>
          <p:nvPr/>
        </p:nvCxnSpPr>
        <p:spPr>
          <a:xfrm>
            <a:off x="6813332" y="4806424"/>
            <a:ext cx="522889" cy="366471"/>
          </a:xfrm>
          <a:prstGeom prst="straightConnector1">
            <a:avLst/>
          </a:prstGeom>
          <a:noFill/>
          <a:ln w="19050" cap="flat" cmpd="sng">
            <a:solidFill>
              <a:srgbClr val="FF0000"/>
            </a:solidFill>
            <a:prstDash val="solid"/>
            <a:round/>
            <a:headEnd type="none" w="sm" len="sm"/>
            <a:tailEnd type="triangle" w="med" len="med"/>
          </a:ln>
        </p:spPr>
      </p:cxnSp>
      <p:cxnSp>
        <p:nvCxnSpPr>
          <p:cNvPr id="261" name="Google Shape;261;p24"/>
          <p:cNvCxnSpPr/>
          <p:nvPr/>
        </p:nvCxnSpPr>
        <p:spPr>
          <a:xfrm>
            <a:off x="7924800" y="5381297"/>
            <a:ext cx="1933903" cy="122971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0" y="506896"/>
            <a:ext cx="7478486" cy="1011226"/>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88888"/>
            </a:pPr>
            <a:r>
              <a:rPr lang="fr-FR" sz="4000" dirty="0">
                <a:solidFill>
                  <a:srgbClr val="586F7C"/>
                </a:solidFill>
                <a:latin typeface="Open Sans"/>
                <a:ea typeface="Open Sans"/>
                <a:cs typeface="Open Sans"/>
                <a:sym typeface="Open Sans"/>
              </a:rPr>
              <a:t>Importation dans un fichier Zotero</a:t>
            </a:r>
            <a:br>
              <a:rPr lang="en-US" sz="3330" dirty="0">
                <a:solidFill>
                  <a:srgbClr val="586F7C"/>
                </a:solidFill>
                <a:latin typeface="Open Sans"/>
                <a:ea typeface="Open Sans"/>
                <a:cs typeface="Open Sans"/>
                <a:sym typeface="Open Sans"/>
              </a:rPr>
            </a:br>
            <a:endParaRPr sz="3330" dirty="0">
              <a:solidFill>
                <a:srgbClr val="586F7C"/>
              </a:solidFill>
              <a:latin typeface="Open Sans"/>
              <a:ea typeface="Open Sans"/>
              <a:cs typeface="Open Sans"/>
              <a:sym typeface="Open Sans"/>
            </a:endParaRPr>
          </a:p>
        </p:txBody>
      </p:sp>
      <p:sp>
        <p:nvSpPr>
          <p:cNvPr id="268" name="Google Shape;268;p25"/>
          <p:cNvSpPr txBox="1">
            <a:spLocks noGrp="1"/>
          </p:cNvSpPr>
          <p:nvPr>
            <p:ph type="body" idx="1"/>
          </p:nvPr>
        </p:nvSpPr>
        <p:spPr>
          <a:xfrm>
            <a:off x="146958" y="1796143"/>
            <a:ext cx="11625942" cy="2073728"/>
          </a:xfrm>
          <a:prstGeom prst="rect">
            <a:avLst/>
          </a:prstGeom>
          <a:noFill/>
          <a:ln>
            <a:noFill/>
          </a:ln>
        </p:spPr>
        <p:txBody>
          <a:bodyPr spcFirstLastPara="1" wrap="square" lIns="91425" tIns="45700" rIns="91425" bIns="45700" anchor="t" anchorCtr="0">
            <a:normAutofit/>
          </a:bodyPr>
          <a:lstStyle/>
          <a:p>
            <a:pPr marL="460375" lvl="0" indent="-342900" algn="just">
              <a:lnSpc>
                <a:spcPct val="150000"/>
              </a:lnSpc>
              <a:buClr>
                <a:schemeClr val="dk1"/>
              </a:buClr>
              <a:buSzPts val="1850"/>
            </a:pPr>
            <a:r>
              <a:rPr lang="fr-FR" dirty="0">
                <a:solidFill>
                  <a:srgbClr val="3F3F3F"/>
                </a:solidFill>
                <a:latin typeface="Open Sans"/>
                <a:ea typeface="Open Sans"/>
                <a:cs typeface="Open Sans"/>
                <a:sym typeface="Open Sans"/>
              </a:rPr>
              <a:t>Dans Zotero, </a:t>
            </a:r>
            <a:r>
              <a:rPr lang="fr-FR" b="1" dirty="0">
                <a:solidFill>
                  <a:srgbClr val="3F3F3F"/>
                </a:solidFill>
                <a:latin typeface="Open Sans"/>
                <a:ea typeface="Open Sans"/>
                <a:cs typeface="Open Sans"/>
                <a:sym typeface="Open Sans"/>
              </a:rPr>
              <a:t>Ma bibliothèque (</a:t>
            </a:r>
            <a:r>
              <a:rPr lang="en-US" b="1" dirty="0">
                <a:solidFill>
                  <a:srgbClr val="3F3F3F"/>
                </a:solidFill>
                <a:latin typeface="Open Sans"/>
                <a:ea typeface="Open Sans"/>
                <a:cs typeface="Open Sans"/>
                <a:sym typeface="Open Sans"/>
              </a:rPr>
              <a:t>My Library)</a:t>
            </a:r>
            <a:r>
              <a:rPr lang="fr-FR" b="1" dirty="0">
                <a:solidFill>
                  <a:srgbClr val="3F3F3F"/>
                </a:solidFill>
                <a:latin typeface="Open Sans"/>
                <a:ea typeface="Open Sans"/>
                <a:cs typeface="Open Sans"/>
                <a:sym typeface="Open Sans"/>
              </a:rPr>
              <a:t> </a:t>
            </a:r>
            <a:r>
              <a:rPr lang="fr-FR" dirty="0">
                <a:solidFill>
                  <a:srgbClr val="3F3F3F"/>
                </a:solidFill>
                <a:latin typeface="Open Sans"/>
                <a:ea typeface="Open Sans"/>
                <a:cs typeface="Open Sans"/>
                <a:sym typeface="Open Sans"/>
              </a:rPr>
              <a:t>est affichée avec les options de collection listées.</a:t>
            </a:r>
          </a:p>
          <a:p>
            <a:pPr marL="460375" lvl="0" indent="-342900" algn="just">
              <a:lnSpc>
                <a:spcPct val="150000"/>
              </a:lnSpc>
              <a:buClr>
                <a:schemeClr val="dk1"/>
              </a:buClr>
              <a:buSzPts val="1850"/>
            </a:pPr>
            <a:r>
              <a:rPr lang="fr-FR" dirty="0">
                <a:solidFill>
                  <a:srgbClr val="3F3F3F"/>
                </a:solidFill>
                <a:latin typeface="Open Sans"/>
                <a:ea typeface="Open Sans"/>
                <a:cs typeface="Open Sans"/>
                <a:sym typeface="Open Sans"/>
              </a:rPr>
              <a:t>Notez le fichier </a:t>
            </a:r>
            <a:r>
              <a:rPr lang="fr-FR" b="1" dirty="0">
                <a:solidFill>
                  <a:srgbClr val="3F3F3F"/>
                </a:solidFill>
                <a:latin typeface="Open Sans"/>
                <a:ea typeface="Open Sans"/>
                <a:cs typeface="Open Sans"/>
                <a:sym typeface="Open Sans"/>
              </a:rPr>
              <a:t>export-</a:t>
            </a:r>
            <a:r>
              <a:rPr lang="fr-FR" b="1" dirty="0" err="1">
                <a:solidFill>
                  <a:srgbClr val="3F3F3F"/>
                </a:solidFill>
                <a:latin typeface="Open Sans"/>
                <a:ea typeface="Open Sans"/>
                <a:cs typeface="Open Sans"/>
                <a:sym typeface="Open Sans"/>
              </a:rPr>
              <a:t>zotero</a:t>
            </a:r>
            <a:r>
              <a:rPr lang="fr-FR" b="1" dirty="0">
                <a:solidFill>
                  <a:srgbClr val="3F3F3F"/>
                </a:solidFill>
                <a:latin typeface="Open Sans"/>
                <a:ea typeface="Open Sans"/>
                <a:cs typeface="Open Sans"/>
                <a:sym typeface="Open Sans"/>
              </a:rPr>
              <a:t>... </a:t>
            </a:r>
            <a:r>
              <a:rPr lang="fr-FR" dirty="0">
                <a:solidFill>
                  <a:srgbClr val="3F3F3F"/>
                </a:solidFill>
                <a:latin typeface="Open Sans"/>
                <a:ea typeface="Open Sans"/>
                <a:cs typeface="Open Sans"/>
                <a:sym typeface="Open Sans"/>
              </a:rPr>
              <a:t>qui a été importé de </a:t>
            </a:r>
            <a:r>
              <a:rPr lang="fr-FR" dirty="0" err="1">
                <a:solidFill>
                  <a:srgbClr val="3F3F3F"/>
                </a:solidFill>
                <a:latin typeface="Open Sans"/>
                <a:ea typeface="Open Sans"/>
                <a:cs typeface="Open Sans"/>
                <a:sym typeface="Open Sans"/>
              </a:rPr>
              <a:t>Summon</a:t>
            </a:r>
            <a:endParaRPr dirty="0">
              <a:latin typeface="Century Gothic"/>
              <a:ea typeface="Century Gothic"/>
              <a:cs typeface="Century Gothic"/>
              <a:sym typeface="Century Gothic"/>
            </a:endParaRPr>
          </a:p>
        </p:txBody>
      </p:sp>
      <p:pic>
        <p:nvPicPr>
          <p:cNvPr id="269" name="Google Shape;269;p25"/>
          <p:cNvPicPr preferRelativeResize="0"/>
          <p:nvPr/>
        </p:nvPicPr>
        <p:blipFill rotWithShape="1">
          <a:blip r:embed="rId3">
            <a:alphaModFix/>
          </a:blip>
          <a:srcRect/>
          <a:stretch/>
        </p:blipFill>
        <p:spPr>
          <a:xfrm>
            <a:off x="1263499" y="3745181"/>
            <a:ext cx="9392859" cy="31128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6"/>
          <p:cNvSpPr txBox="1">
            <a:spLocks noGrp="1"/>
          </p:cNvSpPr>
          <p:nvPr>
            <p:ph type="title"/>
          </p:nvPr>
        </p:nvSpPr>
        <p:spPr>
          <a:xfrm>
            <a:off x="563526" y="163286"/>
            <a:ext cx="8180614" cy="10410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Recherche </a:t>
            </a:r>
            <a:r>
              <a:rPr lang="en-US" sz="3600" dirty="0" err="1">
                <a:solidFill>
                  <a:srgbClr val="586F7C"/>
                </a:solidFill>
                <a:latin typeface="Open Sans"/>
                <a:ea typeface="Open Sans"/>
                <a:cs typeface="Open Sans"/>
                <a:sym typeface="Open Sans"/>
              </a:rPr>
              <a:t>avancée</a:t>
            </a:r>
            <a:endParaRPr sz="3600" dirty="0">
              <a:solidFill>
                <a:srgbClr val="586F7C"/>
              </a:solidFill>
              <a:latin typeface="Open Sans"/>
              <a:ea typeface="Open Sans"/>
              <a:cs typeface="Open Sans"/>
              <a:sym typeface="Open Sans"/>
            </a:endParaRPr>
          </a:p>
        </p:txBody>
      </p:sp>
      <p:sp>
        <p:nvSpPr>
          <p:cNvPr id="276" name="Google Shape;276;p26"/>
          <p:cNvSpPr txBox="1">
            <a:spLocks noGrp="1"/>
          </p:cNvSpPr>
          <p:nvPr>
            <p:ph type="body" idx="1"/>
          </p:nvPr>
        </p:nvSpPr>
        <p:spPr>
          <a:xfrm>
            <a:off x="-116963" y="1826715"/>
            <a:ext cx="5199319" cy="5012871"/>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1850"/>
            </a:pPr>
            <a:r>
              <a:rPr lang="fr-FR" sz="2000" dirty="0">
                <a:solidFill>
                  <a:srgbClr val="3F3F3F"/>
                </a:solidFill>
                <a:latin typeface="Open Sans"/>
                <a:ea typeface="Open Sans"/>
                <a:cs typeface="Open Sans"/>
                <a:sym typeface="Open Sans"/>
              </a:rPr>
              <a:t>Il s'agit d'un outil très utile car plusieurs options de recherche sont répertoriées sur une seule page.</a:t>
            </a:r>
          </a:p>
          <a:p>
            <a:pPr marL="460375" lvl="0" indent="-342900">
              <a:lnSpc>
                <a:spcPct val="100000"/>
              </a:lnSpc>
              <a:buClr>
                <a:schemeClr val="dk1"/>
              </a:buClr>
              <a:buSzPts val="1850"/>
            </a:pPr>
            <a:r>
              <a:rPr lang="fr-FR" sz="2000" dirty="0">
                <a:solidFill>
                  <a:srgbClr val="3F3F3F"/>
                </a:solidFill>
                <a:latin typeface="Open Sans"/>
                <a:ea typeface="Open Sans"/>
                <a:cs typeface="Open Sans"/>
                <a:sym typeface="Open Sans"/>
              </a:rPr>
              <a:t>Les utilisateurs peuvent saisir des </a:t>
            </a:r>
            <a:r>
              <a:rPr lang="fr-FR" sz="2000" b="1" dirty="0">
                <a:solidFill>
                  <a:srgbClr val="3F3F3F"/>
                </a:solidFill>
                <a:latin typeface="Open Sans"/>
                <a:ea typeface="Open Sans"/>
                <a:cs typeface="Open Sans"/>
                <a:sym typeface="Open Sans"/>
              </a:rPr>
              <a:t>Mots-clés</a:t>
            </a:r>
            <a:r>
              <a:rPr lang="fr-FR" sz="2000" dirty="0">
                <a:solidFill>
                  <a:srgbClr val="3F3F3F"/>
                </a:solidFill>
                <a:latin typeface="Open Sans"/>
                <a:ea typeface="Open Sans"/>
                <a:cs typeface="Open Sans"/>
                <a:sym typeface="Open Sans"/>
              </a:rPr>
              <a:t> dans les cases initiales et limiter la recherche en utilisant le menu déroulant </a:t>
            </a:r>
            <a:r>
              <a:rPr lang="fr-FR" sz="2000" b="1" dirty="0">
                <a:solidFill>
                  <a:srgbClr val="3F3F3F"/>
                </a:solidFill>
                <a:latin typeface="Open Sans"/>
                <a:ea typeface="Open Sans"/>
                <a:cs typeface="Open Sans"/>
                <a:sym typeface="Open Sans"/>
              </a:rPr>
              <a:t>Tous les champs</a:t>
            </a:r>
            <a:r>
              <a:rPr lang="fr-FR" sz="2000" dirty="0">
                <a:solidFill>
                  <a:srgbClr val="3F3F3F"/>
                </a:solidFill>
                <a:latin typeface="Open Sans"/>
                <a:ea typeface="Open Sans"/>
                <a:cs typeface="Open Sans"/>
                <a:sym typeface="Open Sans"/>
              </a:rPr>
              <a:t>.</a:t>
            </a:r>
          </a:p>
          <a:p>
            <a:pPr marL="460375" lvl="0" indent="-342900">
              <a:lnSpc>
                <a:spcPct val="100000"/>
              </a:lnSpc>
              <a:buClr>
                <a:schemeClr val="dk1"/>
              </a:buClr>
              <a:buSzPts val="1850"/>
            </a:pPr>
            <a:r>
              <a:rPr lang="fr-FR" sz="2000" dirty="0">
                <a:solidFill>
                  <a:srgbClr val="3F3F3F"/>
                </a:solidFill>
                <a:latin typeface="Open Sans"/>
                <a:ea typeface="Open Sans"/>
                <a:cs typeface="Open Sans"/>
                <a:sym typeface="Open Sans"/>
              </a:rPr>
              <a:t>Les filtres mentionnés précédemment sont également disponibles : </a:t>
            </a:r>
            <a:r>
              <a:rPr lang="fr-FR" sz="2000" b="1" dirty="0">
                <a:solidFill>
                  <a:srgbClr val="3F3F3F"/>
                </a:solidFill>
                <a:latin typeface="Open Sans"/>
                <a:ea typeface="Open Sans"/>
                <a:cs typeface="Open Sans"/>
                <a:sym typeface="Open Sans"/>
              </a:rPr>
              <a:t>Date de publication, Type de contenu, discipline, Langue, Limiter à, Exclure des résultats </a:t>
            </a:r>
            <a:r>
              <a:rPr lang="fr-FR" sz="2000" dirty="0">
                <a:solidFill>
                  <a:srgbClr val="3F3F3F"/>
                </a:solidFill>
                <a:latin typeface="Open Sans"/>
                <a:ea typeface="Open Sans"/>
                <a:cs typeface="Open Sans"/>
                <a:sym typeface="Open Sans"/>
              </a:rPr>
              <a:t>et </a:t>
            </a:r>
            <a:r>
              <a:rPr lang="fr-FR" sz="2000" b="1" dirty="0">
                <a:solidFill>
                  <a:srgbClr val="3F3F3F"/>
                </a:solidFill>
                <a:latin typeface="Open Sans"/>
                <a:ea typeface="Open Sans"/>
                <a:cs typeface="Open Sans"/>
                <a:sym typeface="Open Sans"/>
              </a:rPr>
              <a:t>Elargir les résultats</a:t>
            </a:r>
            <a:r>
              <a:rPr lang="fr-FR" sz="2000" dirty="0">
                <a:solidFill>
                  <a:srgbClr val="3F3F3F"/>
                </a:solidFill>
                <a:latin typeface="Open Sans"/>
                <a:ea typeface="Open Sans"/>
                <a:cs typeface="Open Sans"/>
                <a:sym typeface="Open Sans"/>
              </a:rPr>
              <a:t>.</a:t>
            </a:r>
          </a:p>
        </p:txBody>
      </p:sp>
      <p:grpSp>
        <p:nvGrpSpPr>
          <p:cNvPr id="3" name="Groupe 2">
            <a:extLst>
              <a:ext uri="{FF2B5EF4-FFF2-40B4-BE49-F238E27FC236}">
                <a16:creationId xmlns:a16="http://schemas.microsoft.com/office/drawing/2014/main" id="{DFCC016F-E58C-48EC-A961-2622489D7C81}"/>
              </a:ext>
            </a:extLst>
          </p:cNvPr>
          <p:cNvGrpSpPr/>
          <p:nvPr/>
        </p:nvGrpSpPr>
        <p:grpSpPr>
          <a:xfrm>
            <a:off x="5039830" y="1871331"/>
            <a:ext cx="6974405" cy="4896858"/>
            <a:chOff x="3457084" y="3327991"/>
            <a:chExt cx="7424200" cy="4382064"/>
          </a:xfrm>
        </p:grpSpPr>
        <p:pic>
          <p:nvPicPr>
            <p:cNvPr id="2" name="Image 1">
              <a:extLst>
                <a:ext uri="{FF2B5EF4-FFF2-40B4-BE49-F238E27FC236}">
                  <a16:creationId xmlns:a16="http://schemas.microsoft.com/office/drawing/2014/main" id="{F11191FE-00B8-42CD-9566-F7F3EEA7B016}"/>
                </a:ext>
              </a:extLst>
            </p:cNvPr>
            <p:cNvPicPr>
              <a:picLocks noChangeAspect="1"/>
            </p:cNvPicPr>
            <p:nvPr/>
          </p:nvPicPr>
          <p:blipFill>
            <a:blip r:embed="rId3"/>
            <a:stretch>
              <a:fillRect/>
            </a:stretch>
          </p:blipFill>
          <p:spPr>
            <a:xfrm>
              <a:off x="3457085" y="3327991"/>
              <a:ext cx="7424199" cy="4382064"/>
            </a:xfrm>
            <a:prstGeom prst="rect">
              <a:avLst/>
            </a:prstGeom>
          </p:spPr>
        </p:pic>
        <p:sp>
          <p:nvSpPr>
            <p:cNvPr id="6" name="Google Shape;297;p10">
              <a:extLst>
                <a:ext uri="{FF2B5EF4-FFF2-40B4-BE49-F238E27FC236}">
                  <a16:creationId xmlns:a16="http://schemas.microsoft.com/office/drawing/2014/main" id="{19E12D3F-DBD5-4E2C-84BE-20C129C19DA6}"/>
                </a:ext>
              </a:extLst>
            </p:cNvPr>
            <p:cNvSpPr/>
            <p:nvPr/>
          </p:nvSpPr>
          <p:spPr>
            <a:xfrm>
              <a:off x="3457084" y="3354571"/>
              <a:ext cx="2454617" cy="3737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297;p10">
              <a:extLst>
                <a:ext uri="{FF2B5EF4-FFF2-40B4-BE49-F238E27FC236}">
                  <a16:creationId xmlns:a16="http://schemas.microsoft.com/office/drawing/2014/main" id="{E0C1F5E4-127F-46E1-ACFE-51C06F922946}"/>
                </a:ext>
              </a:extLst>
            </p:cNvPr>
            <p:cNvSpPr/>
            <p:nvPr/>
          </p:nvSpPr>
          <p:spPr>
            <a:xfrm>
              <a:off x="3457084" y="4001407"/>
              <a:ext cx="3379651" cy="66628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297;p10">
              <a:extLst>
                <a:ext uri="{FF2B5EF4-FFF2-40B4-BE49-F238E27FC236}">
                  <a16:creationId xmlns:a16="http://schemas.microsoft.com/office/drawing/2014/main" id="{4D75222E-578C-4152-9A67-204757C8DE3F}"/>
                </a:ext>
              </a:extLst>
            </p:cNvPr>
            <p:cNvSpPr/>
            <p:nvPr/>
          </p:nvSpPr>
          <p:spPr>
            <a:xfrm>
              <a:off x="3485436" y="6074540"/>
              <a:ext cx="7303698" cy="3218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297;p10">
              <a:extLst>
                <a:ext uri="{FF2B5EF4-FFF2-40B4-BE49-F238E27FC236}">
                  <a16:creationId xmlns:a16="http://schemas.microsoft.com/office/drawing/2014/main" id="{73D831CA-D1DF-4D87-8049-4A4FEF24B4F2}"/>
                </a:ext>
              </a:extLst>
            </p:cNvPr>
            <p:cNvSpPr/>
            <p:nvPr/>
          </p:nvSpPr>
          <p:spPr>
            <a:xfrm>
              <a:off x="3481889" y="4940284"/>
              <a:ext cx="7303698" cy="32185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7"/>
          <p:cNvSpPr txBox="1">
            <a:spLocks noGrp="1"/>
          </p:cNvSpPr>
          <p:nvPr>
            <p:ph type="title"/>
          </p:nvPr>
        </p:nvSpPr>
        <p:spPr>
          <a:xfrm>
            <a:off x="0" y="437222"/>
            <a:ext cx="818061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dirty="0">
                <a:solidFill>
                  <a:srgbClr val="586F7C"/>
                </a:solidFill>
                <a:latin typeface="Open Sans"/>
                <a:ea typeface="Open Sans"/>
                <a:cs typeface="Open Sans"/>
                <a:sym typeface="Open Sans"/>
              </a:rPr>
              <a:t>Introduction à Google Scholar (pour Research4Life)</a:t>
            </a:r>
            <a:endParaRPr sz="3000" dirty="0">
              <a:solidFill>
                <a:srgbClr val="586F7C"/>
              </a:solidFill>
              <a:latin typeface="Open Sans"/>
              <a:ea typeface="Open Sans"/>
              <a:cs typeface="Open Sans"/>
              <a:sym typeface="Open Sans"/>
            </a:endParaRPr>
          </a:p>
        </p:txBody>
      </p:sp>
      <p:sp>
        <p:nvSpPr>
          <p:cNvPr id="284" name="Google Shape;284;p27"/>
          <p:cNvSpPr txBox="1">
            <a:spLocks noGrp="1"/>
          </p:cNvSpPr>
          <p:nvPr>
            <p:ph type="body" idx="1"/>
          </p:nvPr>
        </p:nvSpPr>
        <p:spPr>
          <a:xfrm>
            <a:off x="-138223" y="1599251"/>
            <a:ext cx="12001501" cy="2596242"/>
          </a:xfrm>
          <a:prstGeom prst="rect">
            <a:avLst/>
          </a:prstGeom>
          <a:noFill/>
          <a:ln>
            <a:noFill/>
          </a:ln>
        </p:spPr>
        <p:txBody>
          <a:bodyPr spcFirstLastPara="1" wrap="square" lIns="91425" tIns="45700" rIns="91425" bIns="45700" anchor="t" anchorCtr="0">
            <a:noAutofit/>
          </a:bodyPr>
          <a:lstStyle/>
          <a:p>
            <a:pPr marL="460375" lvl="0" indent="-342900">
              <a:lnSpc>
                <a:spcPct val="100000"/>
              </a:lnSpc>
              <a:buClr>
                <a:schemeClr val="dk1"/>
              </a:buClr>
              <a:buSzPts val="1850"/>
            </a:pPr>
            <a:r>
              <a:rPr lang="fr-FR" b="1" dirty="0">
                <a:solidFill>
                  <a:srgbClr val="3F3F3F"/>
                </a:solidFill>
                <a:latin typeface="Open Sans"/>
                <a:ea typeface="Open Sans"/>
                <a:cs typeface="Open Sans"/>
                <a:sym typeface="Open Sans"/>
              </a:rPr>
              <a:t>Google Scholar </a:t>
            </a:r>
            <a:r>
              <a:rPr lang="fr-FR" dirty="0">
                <a:solidFill>
                  <a:srgbClr val="3F3F3F"/>
                </a:solidFill>
                <a:latin typeface="Open Sans"/>
                <a:ea typeface="Open Sans"/>
                <a:cs typeface="Open Sans"/>
                <a:sym typeface="Open Sans"/>
              </a:rPr>
              <a:t>est un outil permettant d'effectuer des recherches étendues de littérature savante. </a:t>
            </a:r>
          </a:p>
          <a:p>
            <a:pPr marL="460375" lvl="0" indent="-342900">
              <a:lnSpc>
                <a:spcPct val="100000"/>
              </a:lnSpc>
              <a:buClr>
                <a:schemeClr val="dk1"/>
              </a:buClr>
              <a:buSzPts val="1850"/>
            </a:pPr>
            <a:r>
              <a:rPr lang="fr-FR" dirty="0">
                <a:solidFill>
                  <a:srgbClr val="3F3F3F"/>
                </a:solidFill>
                <a:latin typeface="Open Sans"/>
                <a:ea typeface="Open Sans"/>
                <a:cs typeface="Open Sans"/>
                <a:sym typeface="Open Sans"/>
              </a:rPr>
              <a:t>Les utilisateurs peuvent effectuer des recherches dans plusieurs disciplines et sources, et les résultats comprennent des articles, des thèses, des livres, des résumés, etc. provenant d'éditeurs universitaires, de sociétés professionnelles, de dépôts en ligne, d'universités et d'autres sites Web.</a:t>
            </a:r>
          </a:p>
          <a:p>
            <a:pPr marL="460375" lvl="0" indent="-342900">
              <a:lnSpc>
                <a:spcPct val="100000"/>
              </a:lnSpc>
              <a:buClr>
                <a:schemeClr val="dk1"/>
              </a:buClr>
              <a:buSzPts val="1850"/>
            </a:pPr>
            <a:r>
              <a:rPr lang="fr-FR" dirty="0">
                <a:solidFill>
                  <a:srgbClr val="3F3F3F"/>
                </a:solidFill>
                <a:latin typeface="Open Sans"/>
                <a:ea typeface="Open Sans"/>
                <a:cs typeface="Open Sans"/>
                <a:sym typeface="Open Sans"/>
              </a:rPr>
              <a:t>Les résultats de la recherche sont affichés par ordre de pertinence, avec des options d'année et de date. Les résultats contiennent de brefs résumés avec des liens vers les documents en texte intégral.</a:t>
            </a:r>
            <a:endParaRPr dirty="0">
              <a:solidFill>
                <a:srgbClr val="3F3F3F"/>
              </a:solidFill>
              <a:latin typeface="Open Sans"/>
              <a:ea typeface="Open Sans"/>
              <a:cs typeface="Open Sans"/>
              <a:sym typeface="Open Sans"/>
            </a:endParaRPr>
          </a:p>
          <a:p>
            <a:pPr marL="117475" lvl="0" indent="0" algn="l" rtl="0">
              <a:lnSpc>
                <a:spcPct val="100000"/>
              </a:lnSpc>
              <a:spcBef>
                <a:spcPts val="1000"/>
              </a:spcBef>
              <a:spcAft>
                <a:spcPts val="0"/>
              </a:spcAft>
              <a:buClr>
                <a:schemeClr val="dk1"/>
              </a:buClr>
              <a:buSzPts val="1850"/>
              <a:buNone/>
            </a:pPr>
            <a:r>
              <a:rPr lang="en-US" dirty="0">
                <a:solidFill>
                  <a:srgbClr val="3F3F3F"/>
                </a:solidFill>
                <a:latin typeface="Open Sans"/>
                <a:ea typeface="Open Sans"/>
                <a:cs typeface="Open Sans"/>
                <a:sym typeface="Open Sans"/>
              </a:rPr>
              <a:t>     </a:t>
            </a:r>
            <a:endParaRPr dirty="0"/>
          </a:p>
        </p:txBody>
      </p:sp>
      <p:sp>
        <p:nvSpPr>
          <p:cNvPr id="5" name="Sous-titre 2">
            <a:extLst>
              <a:ext uri="{FF2B5EF4-FFF2-40B4-BE49-F238E27FC236}">
                <a16:creationId xmlns:a16="http://schemas.microsoft.com/office/drawing/2014/main" id="{8AA9593F-0EA5-4DDD-864A-43FE6EECC5EA}"/>
              </a:ext>
            </a:extLst>
          </p:cNvPr>
          <p:cNvSpPr txBox="1">
            <a:spLocks/>
          </p:cNvSpPr>
          <p:nvPr/>
        </p:nvSpPr>
        <p:spPr>
          <a:xfrm>
            <a:off x="1252604" y="5448301"/>
            <a:ext cx="9224896" cy="1295400"/>
          </a:xfrm>
          <a:prstGeom prst="rect">
            <a:avLst/>
          </a:prstGeom>
          <a:solidFill>
            <a:schemeClr val="bg1">
              <a:lumMod val="95000"/>
            </a:schemeClr>
          </a:solid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55600" algn="l" rtl="0">
              <a:lnSpc>
                <a:spcPct val="90000"/>
              </a:lnSpc>
              <a:spcBef>
                <a:spcPts val="2100"/>
              </a:spcBef>
              <a:spcAft>
                <a:spcPts val="0"/>
              </a:spcAft>
              <a:buClr>
                <a:schemeClr val="lt1"/>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90000"/>
              </a:lnSpc>
              <a:spcBef>
                <a:spcPts val="2100"/>
              </a:spcBef>
              <a:spcAft>
                <a:spcPts val="0"/>
              </a:spcAft>
              <a:buClr>
                <a:schemeClr val="lt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6pPr>
            <a:lvl7pPr marL="3200400" marR="0" lvl="6"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7pPr>
            <a:lvl8pPr marL="3657600" marR="0" lvl="7"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8pPr>
            <a:lvl9pPr marL="4114800" marR="0" lvl="8" indent="-342900" algn="l" rtl="0">
              <a:lnSpc>
                <a:spcPct val="90000"/>
              </a:lnSpc>
              <a:spcBef>
                <a:spcPts val="2100"/>
              </a:spcBef>
              <a:spcAft>
                <a:spcPts val="2100"/>
              </a:spcAft>
              <a:buClr>
                <a:schemeClr val="lt1"/>
              </a:buClr>
              <a:buSzPts val="1800"/>
              <a:buFont typeface="Arial"/>
              <a:buChar char="■"/>
              <a:defRPr sz="1900" b="0" i="0" u="none" strike="noStrike" cap="none">
                <a:solidFill>
                  <a:schemeClr val="dk2"/>
                </a:solidFill>
                <a:latin typeface="Arial"/>
                <a:ea typeface="Arial"/>
                <a:cs typeface="Arial"/>
                <a:sym typeface="Arial"/>
              </a:defRPr>
            </a:lvl9pPr>
          </a:lstStyle>
          <a:p>
            <a:pPr marL="982663" algn="just"/>
            <a:r>
              <a:rPr lang="fr-FR" dirty="0">
                <a:latin typeface="Open"/>
              </a:rPr>
              <a:t>Pour avoir accès aux liens vers le texte intégral de Research4Life, les utilisateurs doivent être connectés à l'un des trois portails de contenu lorsqu'ils effectuent une recherche dans Scholar. Après avoir ouvert l'un des portails, allez dans la rubrique Bases de données, faites défiler la page et cliquez sur Google Scholar.</a:t>
            </a:r>
          </a:p>
        </p:txBody>
      </p:sp>
      <p:pic>
        <p:nvPicPr>
          <p:cNvPr id="6" name="Image 5">
            <a:extLst>
              <a:ext uri="{FF2B5EF4-FFF2-40B4-BE49-F238E27FC236}">
                <a16:creationId xmlns:a16="http://schemas.microsoft.com/office/drawing/2014/main" id="{57E7718B-E350-44E2-B59A-8F493ED58AEC}"/>
              </a:ext>
            </a:extLst>
          </p:cNvPr>
          <p:cNvPicPr>
            <a:picLocks noChangeAspect="1"/>
          </p:cNvPicPr>
          <p:nvPr/>
        </p:nvPicPr>
        <p:blipFill>
          <a:blip r:embed="rId3"/>
          <a:stretch>
            <a:fillRect/>
          </a:stretch>
        </p:blipFill>
        <p:spPr>
          <a:xfrm>
            <a:off x="1252605" y="5682973"/>
            <a:ext cx="838464" cy="737805"/>
          </a:xfrm>
          <a:prstGeom prst="rect">
            <a:avLst/>
          </a:prstGeom>
          <a:solidFill>
            <a:schemeClr val="bg2"/>
          </a:solid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Accès au portail de contenu</a:t>
            </a:r>
            <a:endParaRPr dirty="0">
              <a:solidFill>
                <a:srgbClr val="586F7C"/>
              </a:solidFill>
              <a:latin typeface="Open Sans"/>
              <a:ea typeface="Open Sans"/>
              <a:cs typeface="Open Sans"/>
              <a:sym typeface="Open Sans"/>
            </a:endParaRPr>
          </a:p>
        </p:txBody>
      </p:sp>
      <p:sp>
        <p:nvSpPr>
          <p:cNvPr id="292" name="Google Shape;292;p10"/>
          <p:cNvSpPr txBox="1">
            <a:spLocks noGrp="1"/>
          </p:cNvSpPr>
          <p:nvPr>
            <p:ph type="body" idx="1"/>
          </p:nvPr>
        </p:nvSpPr>
        <p:spPr>
          <a:xfrm>
            <a:off x="560583" y="1638910"/>
            <a:ext cx="10880498" cy="6058977"/>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rgbClr val="3F3F3F"/>
                </a:solidFill>
                <a:latin typeface="Open Sans"/>
                <a:ea typeface="Open Sans"/>
                <a:cs typeface="Open Sans"/>
                <a:sym typeface="Open Sans"/>
              </a:rPr>
              <a:t>Research4Life/Google Scholar est accessible à partir de la liste des </a:t>
            </a:r>
            <a:r>
              <a:rPr lang="fr-FR" b="1" dirty="0">
                <a:solidFill>
                  <a:srgbClr val="3F3F3F"/>
                </a:solidFill>
                <a:latin typeface="Open Sans"/>
                <a:ea typeface="Open Sans"/>
                <a:cs typeface="Open Sans"/>
                <a:sym typeface="Open Sans"/>
              </a:rPr>
              <a:t>Bases de données </a:t>
            </a:r>
            <a:r>
              <a:rPr lang="fr-FR" dirty="0">
                <a:solidFill>
                  <a:srgbClr val="3F3F3F"/>
                </a:solidFill>
                <a:latin typeface="Open Sans"/>
                <a:ea typeface="Open Sans"/>
                <a:cs typeface="Open Sans"/>
                <a:sym typeface="Open Sans"/>
              </a:rPr>
              <a:t>du portail de contenu.  Une fois affichée, faites défiler la liste jusqu'à Google Scholar. Cliquez pour ouvrir </a:t>
            </a:r>
            <a:r>
              <a:rPr lang="fr-FR" dirty="0">
                <a:solidFill>
                  <a:schemeClr val="bg2"/>
                </a:solidFill>
                <a:latin typeface="Open Sans"/>
                <a:ea typeface="Open Sans"/>
                <a:cs typeface="Open Sans"/>
                <a:sym typeface="Open Sans"/>
              </a:rPr>
              <a:t>ou cliquez sur G dans la liste A-Z.</a:t>
            </a:r>
          </a:p>
        </p:txBody>
      </p:sp>
      <p:pic>
        <p:nvPicPr>
          <p:cNvPr id="294" name="Google Shape;294;p10"/>
          <p:cNvPicPr preferRelativeResize="0"/>
          <p:nvPr/>
        </p:nvPicPr>
        <p:blipFill rotWithShape="1">
          <a:blip r:embed="rId3">
            <a:alphaModFix/>
          </a:blip>
          <a:srcRect/>
          <a:stretch/>
        </p:blipFill>
        <p:spPr>
          <a:xfrm>
            <a:off x="8269357" y="4124718"/>
            <a:ext cx="3499722" cy="1087362"/>
          </a:xfrm>
          <a:prstGeom prst="rect">
            <a:avLst/>
          </a:prstGeom>
          <a:noFill/>
          <a:ln>
            <a:noFill/>
          </a:ln>
        </p:spPr>
      </p:pic>
      <p:sp>
        <p:nvSpPr>
          <p:cNvPr id="297" name="Google Shape;297;p10"/>
          <p:cNvSpPr/>
          <p:nvPr/>
        </p:nvSpPr>
        <p:spPr>
          <a:xfrm>
            <a:off x="8370023" y="4760843"/>
            <a:ext cx="913125" cy="4273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9" name="Google Shape;299;p10"/>
          <p:cNvPicPr preferRelativeResize="0"/>
          <p:nvPr/>
        </p:nvPicPr>
        <p:blipFill rotWithShape="1">
          <a:blip r:embed="rId4">
            <a:alphaModFix/>
          </a:blip>
          <a:srcRect/>
          <a:stretch/>
        </p:blipFill>
        <p:spPr>
          <a:xfrm>
            <a:off x="10914407" y="4231005"/>
            <a:ext cx="828675" cy="981075"/>
          </a:xfrm>
          <a:prstGeom prst="rect">
            <a:avLst/>
          </a:prstGeom>
          <a:noFill/>
          <a:ln>
            <a:noFill/>
          </a:ln>
        </p:spPr>
      </p:pic>
      <p:pic>
        <p:nvPicPr>
          <p:cNvPr id="2" name="Image 1">
            <a:extLst>
              <a:ext uri="{FF2B5EF4-FFF2-40B4-BE49-F238E27FC236}">
                <a16:creationId xmlns:a16="http://schemas.microsoft.com/office/drawing/2014/main" id="{B66AF465-76B1-4A4F-8440-FCBECBD151C0}"/>
              </a:ext>
            </a:extLst>
          </p:cNvPr>
          <p:cNvPicPr>
            <a:picLocks noChangeAspect="1"/>
          </p:cNvPicPr>
          <p:nvPr/>
        </p:nvPicPr>
        <p:blipFill>
          <a:blip r:embed="rId5"/>
          <a:stretch>
            <a:fillRect/>
          </a:stretch>
        </p:blipFill>
        <p:spPr>
          <a:xfrm>
            <a:off x="1907811" y="3295504"/>
            <a:ext cx="1895740" cy="2095792"/>
          </a:xfrm>
          <a:prstGeom prst="rect">
            <a:avLst/>
          </a:prstGeom>
        </p:spPr>
      </p:pic>
      <p:cxnSp>
        <p:nvCxnSpPr>
          <p:cNvPr id="296" name="Google Shape;296;p10"/>
          <p:cNvCxnSpPr>
            <a:cxnSpLocks/>
          </p:cNvCxnSpPr>
          <p:nvPr/>
        </p:nvCxnSpPr>
        <p:spPr>
          <a:xfrm flipV="1">
            <a:off x="3179135" y="3804745"/>
            <a:ext cx="1373726" cy="538655"/>
          </a:xfrm>
          <a:prstGeom prst="straightConnector1">
            <a:avLst/>
          </a:prstGeom>
          <a:noFill/>
          <a:ln w="9525" cap="flat" cmpd="sng">
            <a:solidFill>
              <a:srgbClr val="FF0000"/>
            </a:solidFill>
            <a:prstDash val="solid"/>
            <a:round/>
            <a:headEnd type="none" w="sm" len="sm"/>
            <a:tailEnd type="triangle" w="med" len="med"/>
          </a:ln>
        </p:spPr>
      </p:cxnSp>
      <p:pic>
        <p:nvPicPr>
          <p:cNvPr id="4" name="Image 3">
            <a:extLst>
              <a:ext uri="{FF2B5EF4-FFF2-40B4-BE49-F238E27FC236}">
                <a16:creationId xmlns:a16="http://schemas.microsoft.com/office/drawing/2014/main" id="{420105CA-9A7F-4E17-84A7-B9F5C7986E58}"/>
              </a:ext>
            </a:extLst>
          </p:cNvPr>
          <p:cNvPicPr>
            <a:picLocks noChangeAspect="1"/>
          </p:cNvPicPr>
          <p:nvPr/>
        </p:nvPicPr>
        <p:blipFill>
          <a:blip r:embed="rId6"/>
          <a:stretch>
            <a:fillRect/>
          </a:stretch>
        </p:blipFill>
        <p:spPr>
          <a:xfrm>
            <a:off x="4577317" y="2936855"/>
            <a:ext cx="2938430" cy="3652929"/>
          </a:xfrm>
          <a:prstGeom prst="rect">
            <a:avLst/>
          </a:prstGeom>
        </p:spPr>
      </p:pic>
      <p:pic>
        <p:nvPicPr>
          <p:cNvPr id="5" name="Image 4">
            <a:extLst>
              <a:ext uri="{FF2B5EF4-FFF2-40B4-BE49-F238E27FC236}">
                <a16:creationId xmlns:a16="http://schemas.microsoft.com/office/drawing/2014/main" id="{7C7C3890-4AAA-49D4-9791-AC225F14EB20}"/>
              </a:ext>
            </a:extLst>
          </p:cNvPr>
          <p:cNvPicPr>
            <a:picLocks noChangeAspect="1"/>
          </p:cNvPicPr>
          <p:nvPr/>
        </p:nvPicPr>
        <p:blipFill>
          <a:blip r:embed="rId7"/>
          <a:stretch>
            <a:fillRect/>
          </a:stretch>
        </p:blipFill>
        <p:spPr>
          <a:xfrm>
            <a:off x="8345567" y="4217162"/>
            <a:ext cx="2575906" cy="1087362"/>
          </a:xfrm>
          <a:prstGeom prst="rect">
            <a:avLst/>
          </a:prstGeom>
        </p:spPr>
      </p:pic>
      <p:cxnSp>
        <p:nvCxnSpPr>
          <p:cNvPr id="298" name="Google Shape;298;p10"/>
          <p:cNvCxnSpPr>
            <a:cxnSpLocks/>
          </p:cNvCxnSpPr>
          <p:nvPr/>
        </p:nvCxnSpPr>
        <p:spPr>
          <a:xfrm flipV="1">
            <a:off x="7363848" y="5114762"/>
            <a:ext cx="1006175" cy="1364427"/>
          </a:xfrm>
          <a:prstGeom prst="straightConnector1">
            <a:avLst/>
          </a:prstGeom>
          <a:noFill/>
          <a:ln w="9525" cap="flat" cmpd="sng">
            <a:solidFill>
              <a:srgbClr val="FF0000"/>
            </a:solidFill>
            <a:prstDash val="solid"/>
            <a:round/>
            <a:headEnd type="none" w="sm" len="sm"/>
            <a:tailEnd type="triangle" w="med" len="med"/>
          </a:ln>
        </p:spPr>
      </p:cxnSp>
      <p:sp>
        <p:nvSpPr>
          <p:cNvPr id="8" name="Rectangle 7">
            <a:extLst>
              <a:ext uri="{FF2B5EF4-FFF2-40B4-BE49-F238E27FC236}">
                <a16:creationId xmlns:a16="http://schemas.microsoft.com/office/drawing/2014/main" id="{B2474795-A156-47DA-B1BF-25BA8B7DAC00}"/>
              </a:ext>
            </a:extLst>
          </p:cNvPr>
          <p:cNvSpPr/>
          <p:nvPr/>
        </p:nvSpPr>
        <p:spPr>
          <a:xfrm>
            <a:off x="8444453" y="4856745"/>
            <a:ext cx="913125" cy="42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510287"/>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6" name="Google Shape;96;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chemeClr val="tx1">
                    <a:lumMod val="75000"/>
                    <a:lumOff val="25000"/>
                  </a:schemeClr>
                </a:solidFill>
                <a:latin typeface="Open Sans"/>
                <a:ea typeface="Open Sans"/>
                <a:cs typeface="Open Sans"/>
                <a:sym typeface="Open Sans"/>
              </a:rPr>
              <a:t>Utilisez </a:t>
            </a:r>
            <a:r>
              <a:rPr lang="fr-FR" dirty="0" err="1">
                <a:solidFill>
                  <a:schemeClr val="tx1">
                    <a:lumMod val="75000"/>
                    <a:lumOff val="25000"/>
                  </a:schemeClr>
                </a:solidFill>
                <a:latin typeface="Open Sans"/>
                <a:ea typeface="Open Sans"/>
                <a:cs typeface="Open Sans"/>
                <a:sym typeface="Open Sans"/>
              </a:rPr>
              <a:t>Summon</a:t>
            </a:r>
            <a:r>
              <a:rPr lang="fr-FR" dirty="0">
                <a:solidFill>
                  <a:schemeClr val="tx1">
                    <a:lumMod val="75000"/>
                    <a:lumOff val="25000"/>
                  </a:schemeClr>
                </a:solidFill>
                <a:latin typeface="Open Sans"/>
                <a:ea typeface="Open Sans"/>
                <a:cs typeface="Open Sans"/>
                <a:sym typeface="Open Sans"/>
              </a:rPr>
              <a:t> pour effectuer une recherche parmi toutes les ressources disponibles dans Research4Life.</a:t>
            </a:r>
          </a:p>
          <a:p>
            <a:pPr marL="355600" lvl="0" indent="-342900">
              <a:lnSpc>
                <a:spcPct val="150000"/>
              </a:lnSpc>
              <a:spcBef>
                <a:spcPts val="0"/>
              </a:spcBef>
              <a:buClr>
                <a:schemeClr val="dk2"/>
              </a:buClr>
              <a:buSzPts val="2200"/>
            </a:pPr>
            <a:r>
              <a:rPr lang="fr-FR" dirty="0">
                <a:solidFill>
                  <a:schemeClr val="tx1">
                    <a:lumMod val="75000"/>
                    <a:lumOff val="25000"/>
                  </a:schemeClr>
                </a:solidFill>
                <a:latin typeface="Open Sans"/>
                <a:ea typeface="Open Sans"/>
                <a:cs typeface="Open Sans"/>
                <a:sym typeface="Open Sans"/>
              </a:rPr>
              <a:t>Utiliser Google Scholar pour rechercher les ressources. disponibles dans Research4Life.</a:t>
            </a:r>
          </a:p>
          <a:p>
            <a:pPr marL="355600" lvl="0" indent="-342900">
              <a:lnSpc>
                <a:spcPct val="150000"/>
              </a:lnSpc>
              <a:spcBef>
                <a:spcPts val="0"/>
              </a:spcBef>
              <a:buClr>
                <a:schemeClr val="dk2"/>
              </a:buClr>
              <a:buSzPts val="2200"/>
            </a:pPr>
            <a:r>
              <a:rPr lang="fr-FR" dirty="0">
                <a:solidFill>
                  <a:schemeClr val="tx1">
                    <a:lumMod val="75000"/>
                    <a:lumOff val="25000"/>
                  </a:schemeClr>
                </a:solidFill>
                <a:latin typeface="Open Sans"/>
                <a:ea typeface="Open Sans"/>
                <a:cs typeface="Open Sans"/>
                <a:sym typeface="Open Sans"/>
              </a:rPr>
              <a:t>Affiner et trier les résultats de recherche.</a:t>
            </a:r>
          </a:p>
          <a:p>
            <a:pPr marL="355600" lvl="0" indent="-342900">
              <a:lnSpc>
                <a:spcPct val="150000"/>
              </a:lnSpc>
              <a:spcBef>
                <a:spcPts val="0"/>
              </a:spcBef>
              <a:buClr>
                <a:schemeClr val="dk2"/>
              </a:buClr>
              <a:buSzPts val="2200"/>
            </a:pPr>
            <a:r>
              <a:rPr lang="fr-FR" dirty="0">
                <a:solidFill>
                  <a:schemeClr val="tx1">
                    <a:lumMod val="75000"/>
                    <a:lumOff val="25000"/>
                  </a:schemeClr>
                </a:solidFill>
                <a:latin typeface="Open Sans"/>
                <a:ea typeface="Open Sans"/>
                <a:cs typeface="Open Sans"/>
                <a:sym typeface="Open Sans"/>
              </a:rPr>
              <a:t>Limiter les recherches aux ressources disponibles pour le pays.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9"/>
          <p:cNvSpPr txBox="1">
            <a:spLocks noGrp="1"/>
          </p:cNvSpPr>
          <p:nvPr>
            <p:ph type="title"/>
          </p:nvPr>
        </p:nvSpPr>
        <p:spPr>
          <a:xfrm>
            <a:off x="225338" y="389698"/>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Recherche dans Google Scholar</a:t>
            </a:r>
            <a:endParaRPr dirty="0">
              <a:solidFill>
                <a:srgbClr val="586F7C"/>
              </a:solidFill>
              <a:latin typeface="Open Sans"/>
              <a:ea typeface="Open Sans"/>
              <a:cs typeface="Open Sans"/>
              <a:sym typeface="Open Sans"/>
            </a:endParaRPr>
          </a:p>
        </p:txBody>
      </p:sp>
      <p:sp>
        <p:nvSpPr>
          <p:cNvPr id="306" name="Google Shape;306;p29"/>
          <p:cNvSpPr txBox="1">
            <a:spLocks noGrp="1"/>
          </p:cNvSpPr>
          <p:nvPr>
            <p:ph type="body" idx="1"/>
          </p:nvPr>
        </p:nvSpPr>
        <p:spPr>
          <a:xfrm>
            <a:off x="212270" y="1812471"/>
            <a:ext cx="11201401" cy="1665516"/>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Dans cet exemple, les termes "pollution de l'eau" et "pesticides" ont été saisis dans le champ de recherche, les résultats étant affichés par défaut sous la forme d'articles.</a:t>
            </a:r>
          </a:p>
          <a:p>
            <a:pPr marL="76200" lvl="0" indent="0">
              <a:buClr>
                <a:schemeClr val="dk1"/>
              </a:buClr>
              <a:buNone/>
            </a:pPr>
            <a:r>
              <a:rPr lang="fr-FR" sz="2200" dirty="0">
                <a:solidFill>
                  <a:srgbClr val="3F3F3F"/>
                </a:solidFill>
                <a:latin typeface="Open Sans"/>
                <a:ea typeface="Open Sans"/>
                <a:cs typeface="Open Sans"/>
                <a:sym typeface="Open Sans"/>
              </a:rPr>
              <a:t>*Cette recherche est pertinente pour les disciplines de la santé, de l'agriculture et de l'environnement.</a:t>
            </a:r>
          </a:p>
        </p:txBody>
      </p:sp>
      <p:pic>
        <p:nvPicPr>
          <p:cNvPr id="3" name="Image 2">
            <a:extLst>
              <a:ext uri="{FF2B5EF4-FFF2-40B4-BE49-F238E27FC236}">
                <a16:creationId xmlns:a16="http://schemas.microsoft.com/office/drawing/2014/main" id="{8BA5D768-DDF3-43E5-9ABE-90D42BF5DECA}"/>
              </a:ext>
            </a:extLst>
          </p:cNvPr>
          <p:cNvPicPr>
            <a:picLocks noChangeAspect="1"/>
          </p:cNvPicPr>
          <p:nvPr/>
        </p:nvPicPr>
        <p:blipFill>
          <a:blip r:embed="rId3"/>
          <a:stretch>
            <a:fillRect/>
          </a:stretch>
        </p:blipFill>
        <p:spPr>
          <a:xfrm>
            <a:off x="2352862" y="3663649"/>
            <a:ext cx="7486276" cy="29816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0" y="378812"/>
            <a:ext cx="843161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Résultats de la recherche</a:t>
            </a:r>
            <a:endParaRPr dirty="0">
              <a:solidFill>
                <a:srgbClr val="586F7C"/>
              </a:solidFill>
              <a:latin typeface="Open Sans"/>
              <a:ea typeface="Open Sans"/>
              <a:cs typeface="Open Sans"/>
              <a:sym typeface="Open Sans"/>
            </a:endParaRPr>
          </a:p>
        </p:txBody>
      </p:sp>
      <p:sp>
        <p:nvSpPr>
          <p:cNvPr id="314" name="Google Shape;314;p30"/>
          <p:cNvSpPr txBox="1">
            <a:spLocks noGrp="1"/>
          </p:cNvSpPr>
          <p:nvPr>
            <p:ph type="body" idx="1"/>
          </p:nvPr>
        </p:nvSpPr>
        <p:spPr>
          <a:xfrm>
            <a:off x="-125" y="1712079"/>
            <a:ext cx="5355900" cy="4866000"/>
          </a:xfrm>
          <a:prstGeom prst="rect">
            <a:avLst/>
          </a:prstGeom>
          <a:noFill/>
          <a:ln>
            <a:noFill/>
          </a:ln>
        </p:spPr>
        <p:txBody>
          <a:bodyPr spcFirstLastPara="1" wrap="square" lIns="91425" tIns="45700" rIns="91425" bIns="45700" anchor="t" anchorCtr="0">
            <a:noAutofit/>
          </a:bodyPr>
          <a:lstStyle/>
          <a:p>
            <a:pPr lvl="0">
              <a:buClr>
                <a:schemeClr val="dk1"/>
              </a:buClr>
            </a:pPr>
            <a:r>
              <a:rPr lang="fr-FR" sz="1800" dirty="0">
                <a:solidFill>
                  <a:srgbClr val="3F3F3F"/>
                </a:solidFill>
                <a:latin typeface="Open Sans"/>
                <a:ea typeface="Open Sans"/>
                <a:cs typeface="Open Sans"/>
                <a:sym typeface="Open Sans"/>
              </a:rPr>
              <a:t>Classée par ordre de pertinence, la recherche affiche </a:t>
            </a:r>
            <a:r>
              <a:rPr lang="fr-FR" sz="1800" b="1" dirty="0"/>
              <a:t>4 100</a:t>
            </a:r>
            <a:r>
              <a:rPr lang="fr-FR" sz="1800" dirty="0"/>
              <a:t> </a:t>
            </a:r>
            <a:r>
              <a:rPr lang="fr-FR" sz="1800" dirty="0">
                <a:solidFill>
                  <a:srgbClr val="3F3F3F"/>
                </a:solidFill>
                <a:latin typeface="Open Sans"/>
                <a:ea typeface="Open Sans"/>
                <a:cs typeface="Open Sans"/>
                <a:sym typeface="Open Sans"/>
              </a:rPr>
              <a:t>résultats (citations).</a:t>
            </a:r>
          </a:p>
          <a:p>
            <a:pPr lvl="0">
              <a:buClr>
                <a:schemeClr val="dk1"/>
              </a:buClr>
            </a:pPr>
            <a:r>
              <a:rPr lang="fr-FR" sz="1800" dirty="0">
                <a:solidFill>
                  <a:srgbClr val="3F3F3F"/>
                </a:solidFill>
                <a:latin typeface="Open Sans"/>
                <a:ea typeface="Open Sans"/>
                <a:cs typeface="Open Sans"/>
                <a:sym typeface="Open Sans"/>
              </a:rPr>
              <a:t>Au bas de chaque citation, notez les </a:t>
            </a:r>
            <a:r>
              <a:rPr lang="fr-FR" sz="1800" dirty="0">
                <a:solidFill>
                  <a:srgbClr val="3F3F3F"/>
                </a:solidFill>
                <a:latin typeface="Open Sans" panose="020B0604020202020204" charset="0"/>
                <a:ea typeface="Open Sans" panose="020B0604020202020204" charset="0"/>
                <a:cs typeface="Open Sans" panose="020B0604020202020204" charset="0"/>
                <a:sym typeface="Open Sans"/>
              </a:rPr>
              <a:t>mentions </a:t>
            </a:r>
            <a:r>
              <a:rPr lang="fr-FR" sz="1800" dirty="0">
                <a:solidFill>
                  <a:schemeClr val="bg2"/>
                </a:solidFill>
                <a:latin typeface="Open Sans" panose="020B0604020202020204" charset="0"/>
                <a:ea typeface="Open Sans" panose="020B0604020202020204" charset="0"/>
                <a:cs typeface="Open Sans" panose="020B0604020202020204" charset="0"/>
              </a:rPr>
              <a:t>Enregistrer, Citer, Cité par, Articles connexes, Toutes les versions et autres options de texte intégral</a:t>
            </a:r>
            <a:r>
              <a:rPr lang="fr-FR" sz="1800" dirty="0">
                <a:solidFill>
                  <a:schemeClr val="bg2"/>
                </a:solidFill>
                <a:latin typeface="Open Sans" panose="020B0604020202020204" charset="0"/>
                <a:ea typeface="Open Sans" panose="020B0604020202020204" charset="0"/>
                <a:cs typeface="Open Sans" panose="020B0604020202020204" charset="0"/>
                <a:sym typeface="Open Sans"/>
              </a:rPr>
              <a:t>.</a:t>
            </a:r>
          </a:p>
          <a:p>
            <a:pPr lvl="0">
              <a:buClr>
                <a:schemeClr val="dk1"/>
              </a:buClr>
            </a:pPr>
            <a:r>
              <a:rPr lang="fr-FR" sz="1800" dirty="0">
                <a:solidFill>
                  <a:srgbClr val="3F3F3F"/>
                </a:solidFill>
                <a:latin typeface="Open Sans"/>
                <a:ea typeface="Open Sans"/>
                <a:cs typeface="Open Sans"/>
                <a:sym typeface="Open Sans"/>
              </a:rPr>
              <a:t>Dans la colonne de droite, les liens vers le </a:t>
            </a:r>
            <a:r>
              <a:rPr lang="fr-FR" sz="1800" b="1" dirty="0">
                <a:solidFill>
                  <a:srgbClr val="3F3F3F"/>
                </a:solidFill>
                <a:latin typeface="Open Sans"/>
                <a:ea typeface="Open Sans"/>
                <a:cs typeface="Open Sans"/>
                <a:sym typeface="Open Sans"/>
              </a:rPr>
              <a:t>texte intégral de Research4Life </a:t>
            </a:r>
            <a:r>
              <a:rPr lang="fr-FR" sz="1800" dirty="0">
                <a:solidFill>
                  <a:srgbClr val="3F3F3F"/>
                </a:solidFill>
                <a:latin typeface="Open Sans"/>
                <a:ea typeface="Open Sans"/>
                <a:cs typeface="Open Sans"/>
                <a:sym typeface="Open Sans"/>
              </a:rPr>
              <a:t>et d'autres options de </a:t>
            </a:r>
            <a:r>
              <a:rPr lang="fr-FR" sz="1800" b="1" dirty="0">
                <a:solidFill>
                  <a:srgbClr val="3F3F3F"/>
                </a:solidFill>
                <a:latin typeface="Open Sans"/>
                <a:ea typeface="Open Sans"/>
                <a:cs typeface="Open Sans"/>
                <a:sym typeface="Open Sans"/>
              </a:rPr>
              <a:t>texte intégral </a:t>
            </a:r>
            <a:r>
              <a:rPr lang="fr-FR" sz="1800" dirty="0">
                <a:solidFill>
                  <a:srgbClr val="3F3F3F"/>
                </a:solidFill>
                <a:latin typeface="Open Sans"/>
                <a:ea typeface="Open Sans"/>
                <a:cs typeface="Open Sans"/>
                <a:sym typeface="Open Sans"/>
              </a:rPr>
              <a:t>sont indiqués.</a:t>
            </a:r>
          </a:p>
          <a:p>
            <a:pPr lvl="0">
              <a:buClr>
                <a:schemeClr val="dk1"/>
              </a:buClr>
            </a:pPr>
            <a:r>
              <a:rPr lang="fr-FR" sz="1800" dirty="0">
                <a:solidFill>
                  <a:srgbClr val="3F3F3F"/>
                </a:solidFill>
                <a:latin typeface="Open Sans"/>
                <a:ea typeface="Open Sans"/>
                <a:cs typeface="Open Sans"/>
                <a:sym typeface="Open Sans"/>
              </a:rPr>
              <a:t>Dans la colonne de gauche, notez les options permettant de </a:t>
            </a:r>
            <a:r>
              <a:rPr lang="fr-FR" sz="1800" b="1" dirty="0">
                <a:solidFill>
                  <a:srgbClr val="3F3F3F"/>
                </a:solidFill>
                <a:latin typeface="Open Sans"/>
                <a:ea typeface="Open Sans"/>
                <a:cs typeface="Open Sans"/>
                <a:sym typeface="Open Sans"/>
              </a:rPr>
              <a:t>limiter les dates de recherche</a:t>
            </a:r>
            <a:r>
              <a:rPr lang="fr-FR" sz="1800" dirty="0">
                <a:solidFill>
                  <a:srgbClr val="3F3F3F"/>
                </a:solidFill>
                <a:latin typeface="Open Sans"/>
                <a:ea typeface="Open Sans"/>
                <a:cs typeface="Open Sans"/>
                <a:sym typeface="Open Sans"/>
              </a:rPr>
              <a:t>, notamment une </a:t>
            </a:r>
            <a:r>
              <a:rPr lang="fr-FR" sz="1800" b="1" dirty="0">
                <a:solidFill>
                  <a:srgbClr val="3F3F3F"/>
                </a:solidFill>
                <a:latin typeface="Open Sans"/>
                <a:ea typeface="Open Sans"/>
                <a:cs typeface="Open Sans"/>
                <a:sym typeface="Open Sans"/>
              </a:rPr>
              <a:t>plage personnalisée</a:t>
            </a:r>
            <a:r>
              <a:rPr lang="fr-FR" sz="1800" dirty="0">
                <a:solidFill>
                  <a:srgbClr val="3F3F3F"/>
                </a:solidFill>
                <a:latin typeface="Open Sans"/>
                <a:ea typeface="Open Sans"/>
                <a:cs typeface="Open Sans"/>
                <a:sym typeface="Open Sans"/>
              </a:rPr>
              <a:t>, le </a:t>
            </a:r>
            <a:r>
              <a:rPr lang="fr-FR" sz="1800" b="1" dirty="0">
                <a:solidFill>
                  <a:srgbClr val="3F3F3F"/>
                </a:solidFill>
                <a:latin typeface="Open Sans"/>
                <a:ea typeface="Open Sans"/>
                <a:cs typeface="Open Sans"/>
                <a:sym typeface="Open Sans"/>
              </a:rPr>
              <a:t>tri par pertinence </a:t>
            </a:r>
            <a:r>
              <a:rPr lang="fr-FR" sz="1800" dirty="0">
                <a:solidFill>
                  <a:srgbClr val="3F3F3F"/>
                </a:solidFill>
                <a:latin typeface="Open Sans"/>
                <a:ea typeface="Open Sans"/>
                <a:cs typeface="Open Sans"/>
                <a:sym typeface="Open Sans"/>
              </a:rPr>
              <a:t>(par défaut) ou le </a:t>
            </a:r>
            <a:r>
              <a:rPr lang="fr-FR" sz="1800" b="1" dirty="0">
                <a:solidFill>
                  <a:srgbClr val="3F3F3F"/>
                </a:solidFill>
                <a:latin typeface="Open Sans"/>
                <a:ea typeface="Open Sans"/>
                <a:cs typeface="Open Sans"/>
                <a:sym typeface="Open Sans"/>
              </a:rPr>
              <a:t>tri par date</a:t>
            </a:r>
            <a:r>
              <a:rPr lang="fr-FR" sz="1800" dirty="0">
                <a:solidFill>
                  <a:srgbClr val="3F3F3F"/>
                </a:solidFill>
                <a:latin typeface="Open Sans"/>
                <a:ea typeface="Open Sans"/>
                <a:cs typeface="Open Sans"/>
                <a:sym typeface="Open Sans"/>
              </a:rPr>
              <a:t>, ainsi que les options permettant de </a:t>
            </a:r>
            <a:r>
              <a:rPr lang="fr-FR" sz="1800" b="1" dirty="0">
                <a:solidFill>
                  <a:srgbClr val="3F3F3F"/>
                </a:solidFill>
                <a:latin typeface="Open Sans"/>
                <a:ea typeface="Open Sans"/>
                <a:cs typeface="Open Sans"/>
                <a:sym typeface="Open Sans"/>
              </a:rPr>
              <a:t>supprimer ou d'inclure des brevets et des citations</a:t>
            </a:r>
            <a:r>
              <a:rPr lang="fr-FR" sz="1800" dirty="0">
                <a:solidFill>
                  <a:srgbClr val="3F3F3F"/>
                </a:solidFill>
                <a:latin typeface="Open Sans"/>
                <a:ea typeface="Open Sans"/>
                <a:cs typeface="Open Sans"/>
                <a:sym typeface="Open Sans"/>
              </a:rPr>
              <a:t>.</a:t>
            </a:r>
          </a:p>
          <a:p>
            <a:pPr lvl="0">
              <a:buClr>
                <a:schemeClr val="dk1"/>
              </a:buClr>
            </a:pPr>
            <a:r>
              <a:rPr lang="fr-FR" sz="1800" dirty="0">
                <a:solidFill>
                  <a:srgbClr val="3F3F3F"/>
                </a:solidFill>
                <a:latin typeface="Open Sans"/>
                <a:ea typeface="Open Sans"/>
                <a:cs typeface="Open Sans"/>
                <a:sym typeface="Open Sans"/>
              </a:rPr>
              <a:t>On peut également créer des </a:t>
            </a:r>
            <a:r>
              <a:rPr lang="fr-FR" sz="1800" b="1" dirty="0">
                <a:solidFill>
                  <a:srgbClr val="3F3F3F"/>
                </a:solidFill>
                <a:latin typeface="Open Sans"/>
                <a:ea typeface="Open Sans"/>
                <a:cs typeface="Open Sans"/>
                <a:sym typeface="Open Sans"/>
              </a:rPr>
              <a:t>Alertes</a:t>
            </a:r>
            <a:r>
              <a:rPr lang="fr-FR" sz="1800" dirty="0">
                <a:solidFill>
                  <a:srgbClr val="3F3F3F"/>
                </a:solidFill>
                <a:latin typeface="Open Sans"/>
                <a:ea typeface="Open Sans"/>
                <a:cs typeface="Open Sans"/>
                <a:sym typeface="Open Sans"/>
              </a:rPr>
              <a:t>. </a:t>
            </a:r>
            <a:endParaRPr sz="1800" dirty="0">
              <a:solidFill>
                <a:srgbClr val="3F3F3F"/>
              </a:solidFill>
            </a:endParaRPr>
          </a:p>
        </p:txBody>
      </p:sp>
      <p:grpSp>
        <p:nvGrpSpPr>
          <p:cNvPr id="9" name="Groupe 8">
            <a:extLst>
              <a:ext uri="{FF2B5EF4-FFF2-40B4-BE49-F238E27FC236}">
                <a16:creationId xmlns:a16="http://schemas.microsoft.com/office/drawing/2014/main" id="{6668A9C2-5647-4529-A2C7-9AC5BF0BF9C8}"/>
              </a:ext>
            </a:extLst>
          </p:cNvPr>
          <p:cNvGrpSpPr/>
          <p:nvPr/>
        </p:nvGrpSpPr>
        <p:grpSpPr>
          <a:xfrm>
            <a:off x="5355775" y="1797843"/>
            <a:ext cx="6010430" cy="4866000"/>
            <a:chOff x="637952" y="2085404"/>
            <a:chExt cx="7453423" cy="5283082"/>
          </a:xfrm>
        </p:grpSpPr>
        <p:pic>
          <p:nvPicPr>
            <p:cNvPr id="7" name="Image 6">
              <a:extLst>
                <a:ext uri="{FF2B5EF4-FFF2-40B4-BE49-F238E27FC236}">
                  <a16:creationId xmlns:a16="http://schemas.microsoft.com/office/drawing/2014/main" id="{16BAF7CC-9139-4195-8B94-13C413CE539C}"/>
                </a:ext>
              </a:extLst>
            </p:cNvPr>
            <p:cNvPicPr>
              <a:picLocks noChangeAspect="1"/>
            </p:cNvPicPr>
            <p:nvPr/>
          </p:nvPicPr>
          <p:blipFill>
            <a:blip r:embed="rId3"/>
            <a:stretch>
              <a:fillRect/>
            </a:stretch>
          </p:blipFill>
          <p:spPr>
            <a:xfrm>
              <a:off x="637952" y="2085404"/>
              <a:ext cx="7368364" cy="5283082"/>
            </a:xfrm>
            <a:prstGeom prst="rect">
              <a:avLst/>
            </a:prstGeom>
          </p:spPr>
        </p:pic>
        <p:sp>
          <p:nvSpPr>
            <p:cNvPr id="8" name="Rectangle 7">
              <a:extLst>
                <a:ext uri="{FF2B5EF4-FFF2-40B4-BE49-F238E27FC236}">
                  <a16:creationId xmlns:a16="http://schemas.microsoft.com/office/drawing/2014/main" id="{13716E9F-A994-498F-95FF-2DEE6E3243D4}"/>
                </a:ext>
              </a:extLst>
            </p:cNvPr>
            <p:cNvSpPr/>
            <p:nvPr/>
          </p:nvSpPr>
          <p:spPr>
            <a:xfrm>
              <a:off x="3551269" y="2217134"/>
              <a:ext cx="4423143" cy="2764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2C0E07D-1F60-4A96-9480-E88D946886BD}"/>
                </a:ext>
              </a:extLst>
            </p:cNvPr>
            <p:cNvSpPr/>
            <p:nvPr/>
          </p:nvSpPr>
          <p:spPr>
            <a:xfrm>
              <a:off x="6602819" y="3660647"/>
              <a:ext cx="925032" cy="2764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88048FA-EAC5-4A3C-BBDD-B38D5675CF56}"/>
                </a:ext>
              </a:extLst>
            </p:cNvPr>
            <p:cNvSpPr/>
            <p:nvPr/>
          </p:nvSpPr>
          <p:spPr>
            <a:xfrm>
              <a:off x="861235" y="7049386"/>
              <a:ext cx="1095154" cy="2753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5D98BA7-CEBC-4452-A5F6-3F00770FDB42}"/>
                </a:ext>
              </a:extLst>
            </p:cNvPr>
            <p:cNvSpPr/>
            <p:nvPr/>
          </p:nvSpPr>
          <p:spPr>
            <a:xfrm>
              <a:off x="6544850" y="6207000"/>
              <a:ext cx="1387035" cy="4767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C657DB1-30DE-4722-A7E1-1B157192C1D7}"/>
                </a:ext>
              </a:extLst>
            </p:cNvPr>
            <p:cNvSpPr/>
            <p:nvPr/>
          </p:nvSpPr>
          <p:spPr>
            <a:xfrm>
              <a:off x="861234" y="3310313"/>
              <a:ext cx="978195" cy="13361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9EADB15-0790-44CB-98EF-8755D479DC30}"/>
                </a:ext>
              </a:extLst>
            </p:cNvPr>
            <p:cNvSpPr/>
            <p:nvPr/>
          </p:nvSpPr>
          <p:spPr>
            <a:xfrm>
              <a:off x="744273" y="4763688"/>
              <a:ext cx="1212115"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D25BBCC6-D1FA-40B9-8097-41BAD09D2E03}"/>
                </a:ext>
              </a:extLst>
            </p:cNvPr>
            <p:cNvSpPr/>
            <p:nvPr/>
          </p:nvSpPr>
          <p:spPr>
            <a:xfrm>
              <a:off x="728324" y="5328129"/>
              <a:ext cx="1488556" cy="5432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EF1A1BF-1886-426F-81FE-D8903B2738F0}"/>
                </a:ext>
              </a:extLst>
            </p:cNvPr>
            <p:cNvSpPr/>
            <p:nvPr/>
          </p:nvSpPr>
          <p:spPr>
            <a:xfrm>
              <a:off x="6602819" y="5125431"/>
              <a:ext cx="1488556"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9F2578E4-DFDA-4F5C-B09B-930682E61DAA}"/>
                </a:ext>
              </a:extLst>
            </p:cNvPr>
            <p:cNvSpPr/>
            <p:nvPr/>
          </p:nvSpPr>
          <p:spPr>
            <a:xfrm>
              <a:off x="861234" y="6543692"/>
              <a:ext cx="1095154"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E66036C4-78DC-40AB-AB28-0577DDEADC23}"/>
                </a:ext>
              </a:extLst>
            </p:cNvPr>
            <p:cNvSpPr/>
            <p:nvPr/>
          </p:nvSpPr>
          <p:spPr>
            <a:xfrm>
              <a:off x="2109045" y="3119272"/>
              <a:ext cx="1524257" cy="4532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Lien </a:t>
            </a:r>
            <a:r>
              <a:rPr lang="en-US" dirty="0" err="1">
                <a:solidFill>
                  <a:srgbClr val="586F7C"/>
                </a:solidFill>
                <a:latin typeface="Open Sans"/>
                <a:ea typeface="Open Sans"/>
                <a:cs typeface="Open Sans"/>
                <a:sym typeface="Open Sans"/>
              </a:rPr>
              <a:t>vers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l’accès</a:t>
            </a:r>
            <a:r>
              <a:rPr lang="en-US" dirty="0">
                <a:solidFill>
                  <a:srgbClr val="586F7C"/>
                </a:solidFill>
                <a:latin typeface="Open Sans"/>
                <a:ea typeface="Open Sans"/>
                <a:cs typeface="Open Sans"/>
                <a:sym typeface="Open Sans"/>
              </a:rPr>
              <a:t> au </a:t>
            </a:r>
            <a:r>
              <a:rPr lang="en-US" dirty="0" err="1">
                <a:solidFill>
                  <a:srgbClr val="586F7C"/>
                </a:solidFill>
                <a:latin typeface="Open Sans"/>
                <a:ea typeface="Open Sans"/>
                <a:cs typeface="Open Sans"/>
                <a:sym typeface="Open Sans"/>
              </a:rPr>
              <a:t>texte</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intégral</a:t>
            </a:r>
            <a:endParaRPr dirty="0">
              <a:solidFill>
                <a:srgbClr val="586F7C"/>
              </a:solidFill>
              <a:latin typeface="Open Sans"/>
              <a:ea typeface="Open Sans"/>
              <a:cs typeface="Open Sans"/>
              <a:sym typeface="Open Sans"/>
            </a:endParaRPr>
          </a:p>
        </p:txBody>
      </p:sp>
      <p:sp>
        <p:nvSpPr>
          <p:cNvPr id="322" name="Google Shape;322;p31"/>
          <p:cNvSpPr txBox="1">
            <a:spLocks noGrp="1"/>
          </p:cNvSpPr>
          <p:nvPr>
            <p:ph type="body" idx="1"/>
          </p:nvPr>
        </p:nvSpPr>
        <p:spPr>
          <a:xfrm>
            <a:off x="-100949" y="1830784"/>
            <a:ext cx="5490353" cy="5043600"/>
          </a:xfrm>
          <a:prstGeom prst="rect">
            <a:avLst/>
          </a:prstGeom>
          <a:noFill/>
          <a:ln>
            <a:noFill/>
          </a:ln>
        </p:spPr>
        <p:txBody>
          <a:bodyPr spcFirstLastPara="1" wrap="square" lIns="91425" tIns="45700" rIns="91425" bIns="45700" anchor="t" anchorCtr="0">
            <a:noAutofit/>
          </a:bodyPr>
          <a:lstStyle/>
          <a:p>
            <a:pPr lvl="0">
              <a:buClr>
                <a:schemeClr val="dk1"/>
              </a:buClr>
            </a:pPr>
            <a:r>
              <a:rPr lang="fr-FR" sz="2200" dirty="0">
                <a:solidFill>
                  <a:srgbClr val="3F3F3F"/>
                </a:solidFill>
                <a:latin typeface="Open Sans"/>
                <a:ea typeface="Open Sans"/>
                <a:cs typeface="Open Sans"/>
                <a:sym typeface="Open Sans"/>
              </a:rPr>
              <a:t>Les lecteurs peuvent cliquer sur les liens de la colonne de droite </a:t>
            </a:r>
            <a:r>
              <a:rPr lang="fr-FR" sz="2200" b="1" dirty="0">
                <a:solidFill>
                  <a:srgbClr val="3F3F3F"/>
                </a:solidFill>
                <a:latin typeface="Open Sans"/>
                <a:ea typeface="Open Sans"/>
                <a:cs typeface="Open Sans"/>
                <a:sym typeface="Open Sans"/>
              </a:rPr>
              <a:t>[PDF] wiley.com, [HTML] </a:t>
            </a:r>
            <a:r>
              <a:rPr lang="fr-FR" sz="2200" dirty="0">
                <a:solidFill>
                  <a:srgbClr val="3F3F3F"/>
                </a:solidFill>
                <a:latin typeface="Open Sans"/>
                <a:ea typeface="Open Sans"/>
                <a:cs typeface="Open Sans"/>
                <a:sym typeface="Open Sans"/>
              </a:rPr>
              <a:t>Archives-ouvertes.fr et Research4life Full-</a:t>
            </a:r>
            <a:r>
              <a:rPr lang="fr-FR" sz="2200" dirty="0" err="1">
                <a:solidFill>
                  <a:srgbClr val="3F3F3F"/>
                </a:solidFill>
                <a:latin typeface="Open Sans"/>
                <a:ea typeface="Open Sans"/>
                <a:cs typeface="Open Sans"/>
                <a:sym typeface="Open Sans"/>
              </a:rPr>
              <a:t>Text</a:t>
            </a:r>
            <a:r>
              <a:rPr lang="fr-FR" sz="2200" dirty="0">
                <a:solidFill>
                  <a:srgbClr val="3F3F3F"/>
                </a:solidFill>
                <a:latin typeface="Open Sans"/>
                <a:ea typeface="Open Sans"/>
                <a:cs typeface="Open Sans"/>
                <a:sym typeface="Open Sans"/>
              </a:rPr>
              <a:t> pour accéder au texte intégral.</a:t>
            </a:r>
          </a:p>
          <a:p>
            <a:pPr lvl="0">
              <a:buClr>
                <a:schemeClr val="dk1"/>
              </a:buClr>
            </a:pPr>
            <a:r>
              <a:rPr lang="fr-FR" sz="2200" dirty="0">
                <a:solidFill>
                  <a:srgbClr val="3F3F3F"/>
                </a:solidFill>
                <a:latin typeface="Open Sans"/>
                <a:ea typeface="Open Sans"/>
                <a:cs typeface="Open Sans"/>
                <a:sym typeface="Open Sans"/>
              </a:rPr>
              <a:t>Une de ces citations provient d'éditeur participant à Research4Life qui a accordé l'accès au pays.</a:t>
            </a:r>
          </a:p>
          <a:p>
            <a:pPr lvl="0">
              <a:buClr>
                <a:schemeClr val="dk1"/>
              </a:buClr>
            </a:pPr>
            <a:r>
              <a:rPr lang="fr-FR" sz="2200" dirty="0">
                <a:solidFill>
                  <a:srgbClr val="3F3F3F"/>
                </a:solidFill>
                <a:latin typeface="Open Sans"/>
                <a:ea typeface="Open Sans"/>
                <a:cs typeface="Open Sans"/>
                <a:sym typeface="Open Sans"/>
              </a:rPr>
              <a:t>Le lien </a:t>
            </a:r>
            <a:r>
              <a:rPr lang="fr-FR" sz="2200" b="1" dirty="0">
                <a:solidFill>
                  <a:srgbClr val="3F3F3F"/>
                </a:solidFill>
                <a:latin typeface="Open Sans"/>
                <a:ea typeface="Open Sans"/>
                <a:cs typeface="Open Sans"/>
                <a:sym typeface="Open Sans"/>
              </a:rPr>
              <a:t>[HTML] </a:t>
            </a:r>
            <a:r>
              <a:rPr lang="en-US" sz="20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2"/>
                  </a:ext>
                </a:extLst>
              </a:rPr>
              <a:t>springer.com</a:t>
            </a:r>
            <a:r>
              <a:rPr lang="en-US" sz="20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 </a:t>
            </a:r>
            <a:r>
              <a:rPr lang="fr-FR" sz="2200" dirty="0">
                <a:solidFill>
                  <a:srgbClr val="3F3F3F"/>
                </a:solidFill>
                <a:latin typeface="Open Sans"/>
                <a:ea typeface="Open Sans"/>
                <a:cs typeface="Open Sans"/>
                <a:sym typeface="Open Sans"/>
              </a:rPr>
              <a:t>permet d’ouvrir l’article directement.</a:t>
            </a:r>
          </a:p>
          <a:p>
            <a:pPr lvl="0">
              <a:buClr>
                <a:schemeClr val="dk1"/>
              </a:buClr>
            </a:pPr>
            <a:r>
              <a:rPr lang="fr-FR" sz="2200" dirty="0">
                <a:solidFill>
                  <a:schemeClr val="bg2"/>
                </a:solidFill>
                <a:latin typeface="Open Sans"/>
                <a:ea typeface="Open Sans"/>
                <a:cs typeface="Open Sans"/>
                <a:sym typeface="Open Sans"/>
              </a:rPr>
              <a:t>NB: Dans certains cas l’article s’ouvre directement dans d’autres cas voir l’exemple diapositive suivante.</a:t>
            </a:r>
          </a:p>
        </p:txBody>
      </p:sp>
      <p:grpSp>
        <p:nvGrpSpPr>
          <p:cNvPr id="6" name="Groupe 5">
            <a:extLst>
              <a:ext uri="{FF2B5EF4-FFF2-40B4-BE49-F238E27FC236}">
                <a16:creationId xmlns:a16="http://schemas.microsoft.com/office/drawing/2014/main" id="{B0386FBD-07AF-46D8-94B0-29E5B1B19D68}"/>
              </a:ext>
            </a:extLst>
          </p:cNvPr>
          <p:cNvGrpSpPr/>
          <p:nvPr/>
        </p:nvGrpSpPr>
        <p:grpSpPr>
          <a:xfrm>
            <a:off x="5327450" y="1734048"/>
            <a:ext cx="6010430" cy="4866000"/>
            <a:chOff x="637952" y="2085403"/>
            <a:chExt cx="7453421" cy="5283082"/>
          </a:xfrm>
        </p:grpSpPr>
        <p:pic>
          <p:nvPicPr>
            <p:cNvPr id="7" name="Image 6">
              <a:extLst>
                <a:ext uri="{FF2B5EF4-FFF2-40B4-BE49-F238E27FC236}">
                  <a16:creationId xmlns:a16="http://schemas.microsoft.com/office/drawing/2014/main" id="{0F51BBDC-483B-4ABF-A79B-4A9EB08CA47C}"/>
                </a:ext>
              </a:extLst>
            </p:cNvPr>
            <p:cNvPicPr>
              <a:picLocks noChangeAspect="1"/>
            </p:cNvPicPr>
            <p:nvPr/>
          </p:nvPicPr>
          <p:blipFill>
            <a:blip r:embed="rId3"/>
            <a:stretch>
              <a:fillRect/>
            </a:stretch>
          </p:blipFill>
          <p:spPr>
            <a:xfrm>
              <a:off x="637952" y="2085403"/>
              <a:ext cx="7368363" cy="5283082"/>
            </a:xfrm>
            <a:prstGeom prst="rect">
              <a:avLst/>
            </a:prstGeom>
          </p:spPr>
        </p:pic>
        <p:sp>
          <p:nvSpPr>
            <p:cNvPr id="8" name="Rectangle 7">
              <a:extLst>
                <a:ext uri="{FF2B5EF4-FFF2-40B4-BE49-F238E27FC236}">
                  <a16:creationId xmlns:a16="http://schemas.microsoft.com/office/drawing/2014/main" id="{A3004549-2025-4E19-B8C1-19C84AD29B6E}"/>
                </a:ext>
              </a:extLst>
            </p:cNvPr>
            <p:cNvSpPr/>
            <p:nvPr/>
          </p:nvSpPr>
          <p:spPr>
            <a:xfrm>
              <a:off x="3551268" y="2217133"/>
              <a:ext cx="4423141" cy="27644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508E26F-DB82-4F46-BFCE-4C7BCCBDBE26}"/>
                </a:ext>
              </a:extLst>
            </p:cNvPr>
            <p:cNvSpPr/>
            <p:nvPr/>
          </p:nvSpPr>
          <p:spPr>
            <a:xfrm>
              <a:off x="6602818" y="3660647"/>
              <a:ext cx="925032" cy="27644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1FA5C7E-EBA4-4058-A68B-3D927CC2A921}"/>
                </a:ext>
              </a:extLst>
            </p:cNvPr>
            <p:cNvSpPr/>
            <p:nvPr/>
          </p:nvSpPr>
          <p:spPr>
            <a:xfrm>
              <a:off x="861235" y="7049385"/>
              <a:ext cx="1095154" cy="27532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8935800-E3F5-49A9-BBE7-5AE98F3BCDD4}"/>
                </a:ext>
              </a:extLst>
            </p:cNvPr>
            <p:cNvSpPr/>
            <p:nvPr/>
          </p:nvSpPr>
          <p:spPr>
            <a:xfrm>
              <a:off x="6544848" y="6206999"/>
              <a:ext cx="1387035" cy="47671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10B4935-7986-4815-BCF2-1F751EF47C89}"/>
                </a:ext>
              </a:extLst>
            </p:cNvPr>
            <p:cNvSpPr/>
            <p:nvPr/>
          </p:nvSpPr>
          <p:spPr>
            <a:xfrm>
              <a:off x="861233" y="3310312"/>
              <a:ext cx="978195" cy="13361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28BCB09-94E9-4979-B49A-53F0E6A61A89}"/>
                </a:ext>
              </a:extLst>
            </p:cNvPr>
            <p:cNvSpPr/>
            <p:nvPr/>
          </p:nvSpPr>
          <p:spPr>
            <a:xfrm>
              <a:off x="744273" y="4763687"/>
              <a:ext cx="1212115"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8E4F17CC-D24B-493B-8C7B-0F74317649A6}"/>
                </a:ext>
              </a:extLst>
            </p:cNvPr>
            <p:cNvSpPr/>
            <p:nvPr/>
          </p:nvSpPr>
          <p:spPr>
            <a:xfrm>
              <a:off x="728324" y="5328127"/>
              <a:ext cx="1488555" cy="5432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40D7A2F-DB51-4DC5-98E7-B115667D6570}"/>
                </a:ext>
              </a:extLst>
            </p:cNvPr>
            <p:cNvSpPr/>
            <p:nvPr/>
          </p:nvSpPr>
          <p:spPr>
            <a:xfrm>
              <a:off x="6602818" y="5125430"/>
              <a:ext cx="1488555"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E7B576DB-4E96-4F10-9491-2BCE1D9D995F}"/>
                </a:ext>
              </a:extLst>
            </p:cNvPr>
            <p:cNvSpPr/>
            <p:nvPr/>
          </p:nvSpPr>
          <p:spPr>
            <a:xfrm>
              <a:off x="861233" y="6543691"/>
              <a:ext cx="1095154" cy="382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4B65E37-8628-43DD-8C55-B22BF7D368F3}"/>
                </a:ext>
              </a:extLst>
            </p:cNvPr>
            <p:cNvSpPr/>
            <p:nvPr/>
          </p:nvSpPr>
          <p:spPr>
            <a:xfrm>
              <a:off x="2109045" y="3119273"/>
              <a:ext cx="1524257" cy="4532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24" name="Google Shape;324;p31"/>
          <p:cNvCxnSpPr>
            <a:cxnSpLocks/>
          </p:cNvCxnSpPr>
          <p:nvPr/>
        </p:nvCxnSpPr>
        <p:spPr>
          <a:xfrm>
            <a:off x="4642338" y="3404383"/>
            <a:ext cx="5426582" cy="2305491"/>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9" name="Google Shape;370;p32" descr="https://lh5.googleusercontent.com/1WDk9GrgD71zOTd9RjTKDtIsM2gDBL143A4ltXmA6Qus-2NEYH69DcBquYmiIAa3dZxu6OjTVlU0Nx13nz8o9I2VKlzQD476dQKoXSpluFc6EWr6EG4f5Lsg3Cf9kg1xcPmoteY">
            <a:extLst>
              <a:ext uri="{FF2B5EF4-FFF2-40B4-BE49-F238E27FC236}">
                <a16:creationId xmlns:a16="http://schemas.microsoft.com/office/drawing/2014/main" id="{E0C6713D-DBCD-43C7-9048-31A4886555F9}"/>
              </a:ext>
            </a:extLst>
          </p:cNvPr>
          <p:cNvPicPr preferRelativeResize="0"/>
          <p:nvPr/>
        </p:nvPicPr>
        <p:blipFill rotWithShape="1">
          <a:blip r:embed="rId3">
            <a:alphaModFix/>
          </a:blip>
          <a:srcRect/>
          <a:stretch/>
        </p:blipFill>
        <p:spPr>
          <a:xfrm>
            <a:off x="195489" y="2741313"/>
            <a:ext cx="5290911" cy="4116687"/>
          </a:xfrm>
          <a:prstGeom prst="rect">
            <a:avLst/>
          </a:prstGeom>
          <a:noFill/>
          <a:ln>
            <a:noFill/>
          </a:ln>
        </p:spPr>
      </p:pic>
      <p:pic>
        <p:nvPicPr>
          <p:cNvPr id="332" name="Google Shape;332;p32" descr="https://lh6.googleusercontent.com/7fUWCQXC3Zmx6nOu6rTkbIZ-fiG5N6uPFv9Z5M_LVL-3UeAgTtdQGcekUd7MnPOSoIAT5cJWseOMvh2Y-yEC_2-Qe2PYV5-J1ZJoHjfuqTGxwIeuJ1ahl_ag8AVWV2XLC2PYFgQ"/>
          <p:cNvPicPr preferRelativeResize="0"/>
          <p:nvPr/>
        </p:nvPicPr>
        <p:blipFill rotWithShape="1">
          <a:blip r:embed="rId4">
            <a:alphaModFix/>
          </a:blip>
          <a:srcRect/>
          <a:stretch/>
        </p:blipFill>
        <p:spPr>
          <a:xfrm>
            <a:off x="6313714" y="3069771"/>
            <a:ext cx="5592890" cy="3295650"/>
          </a:xfrm>
          <a:prstGeom prst="rect">
            <a:avLst/>
          </a:prstGeom>
          <a:noFill/>
          <a:ln>
            <a:noFill/>
          </a:ln>
        </p:spPr>
      </p:pic>
      <p:sp>
        <p:nvSpPr>
          <p:cNvPr id="330" name="Google Shape;330;p32"/>
          <p:cNvSpPr txBox="1">
            <a:spLocks noGrp="1"/>
          </p:cNvSpPr>
          <p:nvPr>
            <p:ph type="title"/>
          </p:nvPr>
        </p:nvSpPr>
        <p:spPr>
          <a:xfrm>
            <a:off x="0" y="378812"/>
            <a:ext cx="8006315"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dirty="0">
                <a:solidFill>
                  <a:srgbClr val="586F7C"/>
                </a:solidFill>
                <a:latin typeface="Open Sans"/>
                <a:ea typeface="Open Sans"/>
                <a:cs typeface="Open Sans"/>
                <a:sym typeface="Open Sans"/>
              </a:rPr>
              <a:t>Liens vers le texte intégral de Research4Life en cas de « 360 </a:t>
            </a:r>
            <a:r>
              <a:rPr lang="fr-FR" dirty="0" err="1">
                <a:solidFill>
                  <a:srgbClr val="586F7C"/>
                </a:solidFill>
                <a:latin typeface="Open Sans"/>
                <a:ea typeface="Open Sans"/>
                <a:cs typeface="Open Sans"/>
                <a:sym typeface="Open Sans"/>
              </a:rPr>
              <a:t>link</a:t>
            </a:r>
            <a:r>
              <a:rPr lang="fr-FR"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cxnSp>
        <p:nvCxnSpPr>
          <p:cNvPr id="333" name="Google Shape;333;p32"/>
          <p:cNvCxnSpPr/>
          <p:nvPr/>
        </p:nvCxnSpPr>
        <p:spPr>
          <a:xfrm>
            <a:off x="5715000" y="3477986"/>
            <a:ext cx="0" cy="2530928"/>
          </a:xfrm>
          <a:prstGeom prst="straightConnector1">
            <a:avLst/>
          </a:prstGeom>
          <a:noFill/>
          <a:ln w="9525" cap="flat" cmpd="sng">
            <a:solidFill>
              <a:srgbClr val="FDA739"/>
            </a:solidFill>
            <a:prstDash val="solid"/>
            <a:round/>
            <a:headEnd type="none" w="sm" len="sm"/>
            <a:tailEnd type="none" w="sm" len="sm"/>
          </a:ln>
        </p:spPr>
      </p:cxnSp>
      <p:sp>
        <p:nvSpPr>
          <p:cNvPr id="334" name="Google Shape;334;p32"/>
          <p:cNvSpPr txBox="1"/>
          <p:nvPr/>
        </p:nvSpPr>
        <p:spPr>
          <a:xfrm>
            <a:off x="497567" y="2080075"/>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Research4life 360 link</a:t>
            </a:r>
            <a:endParaRPr sz="1400" b="0" i="0" u="none" strike="noStrike" cap="none">
              <a:solidFill>
                <a:srgbClr val="3F3F3F"/>
              </a:solidFill>
              <a:latin typeface="Arial"/>
              <a:ea typeface="Arial"/>
              <a:cs typeface="Arial"/>
              <a:sym typeface="Arial"/>
            </a:endParaRPr>
          </a:p>
        </p:txBody>
      </p:sp>
      <p:sp>
        <p:nvSpPr>
          <p:cNvPr id="335" name="Google Shape;335;p32"/>
          <p:cNvSpPr txBox="1"/>
          <p:nvPr/>
        </p:nvSpPr>
        <p:spPr>
          <a:xfrm>
            <a:off x="6570777" y="2080075"/>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Springer Link to full text</a:t>
            </a:r>
            <a:endParaRPr sz="1400" b="0" i="0" u="none" strike="noStrike" cap="none">
              <a:solidFill>
                <a:srgbClr val="3F3F3F"/>
              </a:solidFill>
              <a:latin typeface="Arial"/>
              <a:ea typeface="Arial"/>
              <a:cs typeface="Arial"/>
              <a:sym typeface="Arial"/>
            </a:endParaRPr>
          </a:p>
        </p:txBody>
      </p:sp>
      <p:cxnSp>
        <p:nvCxnSpPr>
          <p:cNvPr id="336" name="Google Shape;336;p32"/>
          <p:cNvCxnSpPr>
            <a:cxnSpLocks/>
          </p:cNvCxnSpPr>
          <p:nvPr/>
        </p:nvCxnSpPr>
        <p:spPr>
          <a:xfrm flipV="1">
            <a:off x="3353697" y="5677469"/>
            <a:ext cx="2960017" cy="776041"/>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r>
              <a:rPr lang="fr-FR" sz="3200" dirty="0">
                <a:solidFill>
                  <a:schemeClr val="bg2"/>
                </a:solidFill>
                <a:latin typeface="Open Sans"/>
                <a:ea typeface="Open Sans"/>
                <a:cs typeface="Open Sans"/>
              </a:rPr>
              <a:t>Liens vers l'accès au texte intégral dans Google Scholar (ordinaire)</a:t>
            </a:r>
            <a:endParaRPr sz="3200" dirty="0">
              <a:solidFill>
                <a:schemeClr val="bg2"/>
              </a:solidFill>
            </a:endParaRPr>
          </a:p>
        </p:txBody>
      </p:sp>
      <p:pic>
        <p:nvPicPr>
          <p:cNvPr id="381" name="Google Shape;381;p7"/>
          <p:cNvPicPr preferRelativeResize="0"/>
          <p:nvPr/>
        </p:nvPicPr>
        <p:blipFill rotWithShape="1">
          <a:blip r:embed="rId3">
            <a:alphaModFix/>
          </a:blip>
          <a:srcRect/>
          <a:stretch/>
        </p:blipFill>
        <p:spPr>
          <a:xfrm>
            <a:off x="7043057" y="1992000"/>
            <a:ext cx="3841499" cy="4670057"/>
          </a:xfrm>
          <a:prstGeom prst="rect">
            <a:avLst/>
          </a:prstGeom>
          <a:noFill/>
          <a:ln>
            <a:noFill/>
          </a:ln>
        </p:spPr>
      </p:pic>
      <p:sp>
        <p:nvSpPr>
          <p:cNvPr id="382" name="Google Shape;382;p7"/>
          <p:cNvSpPr txBox="1"/>
          <p:nvPr/>
        </p:nvSpPr>
        <p:spPr>
          <a:xfrm>
            <a:off x="544160" y="1992000"/>
            <a:ext cx="5628039" cy="4866000"/>
          </a:xfrm>
          <a:prstGeom prst="rect">
            <a:avLst/>
          </a:prstGeom>
          <a:noFill/>
          <a:ln>
            <a:noFill/>
          </a:ln>
        </p:spPr>
        <p:txBody>
          <a:bodyPr spcFirstLastPara="1" wrap="square" lIns="91425" tIns="45700" rIns="91425" bIns="45700" anchor="t" anchorCtr="0">
            <a:noAutofit/>
          </a:bodyPr>
          <a:lstStyle/>
          <a:p>
            <a:pPr marL="457200" lvl="0" indent="-381000">
              <a:lnSpc>
                <a:spcPct val="90000"/>
              </a:lnSpc>
              <a:spcBef>
                <a:spcPts val="1000"/>
              </a:spcBef>
              <a:buClr>
                <a:srgbClr val="FF0000"/>
              </a:buClr>
              <a:buSzPts val="2400"/>
              <a:buFont typeface="Arial"/>
              <a:buChar char="●"/>
            </a:pPr>
            <a:r>
              <a:rPr lang="fr-FR" sz="2400" dirty="0">
                <a:solidFill>
                  <a:schemeClr val="bg2"/>
                </a:solidFill>
                <a:latin typeface="Open Sans"/>
                <a:ea typeface="Open Sans"/>
                <a:cs typeface="Open Sans"/>
                <a:sym typeface="Open Sans"/>
              </a:rPr>
              <a:t>Dans la version normale de Google Scholar (scholar.google.com), vous pouvez relier votre compte Scholar à votre </a:t>
            </a:r>
            <a:r>
              <a:rPr lang="fr-FR" sz="2400" b="1" dirty="0">
                <a:solidFill>
                  <a:schemeClr val="bg2"/>
                </a:solidFill>
                <a:latin typeface="Open Sans"/>
                <a:ea typeface="Open Sans"/>
                <a:cs typeface="Open Sans"/>
                <a:sym typeface="Open Sans"/>
              </a:rPr>
              <a:t>pays Research4Life </a:t>
            </a:r>
            <a:r>
              <a:rPr lang="fr-FR" sz="2400" dirty="0">
                <a:solidFill>
                  <a:schemeClr val="bg2"/>
                </a:solidFill>
                <a:latin typeface="Open Sans"/>
                <a:ea typeface="Open Sans"/>
                <a:cs typeface="Open Sans"/>
                <a:sym typeface="Open Sans"/>
              </a:rPr>
              <a:t>en suivant les étapes suivantes :</a:t>
            </a:r>
          </a:p>
          <a:p>
            <a:pPr marL="457200" lvl="0" indent="-381000">
              <a:lnSpc>
                <a:spcPct val="90000"/>
              </a:lnSpc>
              <a:spcBef>
                <a:spcPts val="1000"/>
              </a:spcBef>
              <a:buClr>
                <a:srgbClr val="FF0000"/>
              </a:buClr>
              <a:buSzPts val="2400"/>
              <a:buFont typeface="Arial"/>
              <a:buChar char="●"/>
            </a:pPr>
            <a:r>
              <a:rPr lang="fr-FR" sz="2400" dirty="0">
                <a:solidFill>
                  <a:schemeClr val="bg2"/>
                </a:solidFill>
                <a:latin typeface="Open Sans"/>
                <a:ea typeface="Open Sans"/>
                <a:cs typeface="Open Sans"/>
                <a:sym typeface="Open Sans"/>
              </a:rPr>
              <a:t>Cliquez sur le </a:t>
            </a:r>
            <a:r>
              <a:rPr lang="fr-FR" sz="2400" b="1" dirty="0">
                <a:solidFill>
                  <a:schemeClr val="bg2"/>
                </a:solidFill>
                <a:latin typeface="Open Sans"/>
                <a:ea typeface="Open Sans"/>
                <a:cs typeface="Open Sans"/>
                <a:sym typeface="Open Sans"/>
              </a:rPr>
              <a:t>menu Hamburger</a:t>
            </a:r>
            <a:r>
              <a:rPr lang="fr-FR" sz="2400" dirty="0">
                <a:solidFill>
                  <a:schemeClr val="bg2"/>
                </a:solidFill>
                <a:latin typeface="Open Sans"/>
                <a:ea typeface="Open Sans"/>
                <a:cs typeface="Open Sans"/>
                <a:sym typeface="Open Sans"/>
              </a:rPr>
              <a:t>, puis allez dans </a:t>
            </a:r>
            <a:r>
              <a:rPr lang="fr-FR" sz="2400" b="1" dirty="0">
                <a:solidFill>
                  <a:schemeClr val="bg2"/>
                </a:solidFill>
                <a:latin typeface="Open Sans"/>
                <a:ea typeface="Open Sans"/>
                <a:cs typeface="Open Sans"/>
                <a:sym typeface="Open Sans"/>
              </a:rPr>
              <a:t>Paramètres</a:t>
            </a:r>
            <a:r>
              <a:rPr lang="fr-FR" sz="2400" dirty="0">
                <a:solidFill>
                  <a:schemeClr val="bg2"/>
                </a:solidFill>
                <a:latin typeface="Open Sans"/>
                <a:ea typeface="Open Sans"/>
                <a:cs typeface="Open Sans"/>
                <a:sym typeface="Open Sans"/>
              </a:rPr>
              <a:t>.</a:t>
            </a:r>
          </a:p>
          <a:p>
            <a:pPr marL="457200" lvl="0" indent="-381000">
              <a:lnSpc>
                <a:spcPct val="90000"/>
              </a:lnSpc>
              <a:spcBef>
                <a:spcPts val="1000"/>
              </a:spcBef>
              <a:buClr>
                <a:srgbClr val="FF0000"/>
              </a:buClr>
              <a:buSzPts val="2400"/>
              <a:buFont typeface="Arial"/>
              <a:buChar char="●"/>
            </a:pPr>
            <a:r>
              <a:rPr lang="fr-FR" sz="2400" dirty="0">
                <a:solidFill>
                  <a:schemeClr val="bg2"/>
                </a:solidFill>
                <a:latin typeface="Open Sans"/>
                <a:ea typeface="Open Sans"/>
                <a:cs typeface="Open Sans"/>
                <a:sym typeface="Open Sans"/>
              </a:rPr>
              <a:t>Dans Paramètres, sélectionnez </a:t>
            </a:r>
            <a:r>
              <a:rPr lang="fr-FR" sz="2400" b="1" dirty="0">
                <a:solidFill>
                  <a:schemeClr val="bg2"/>
                </a:solidFill>
                <a:latin typeface="Open Sans"/>
                <a:ea typeface="Open Sans"/>
                <a:cs typeface="Open Sans"/>
                <a:sym typeface="Open Sans"/>
              </a:rPr>
              <a:t>Liens de bibliothèque </a:t>
            </a:r>
          </a:p>
          <a:p>
            <a:pPr marL="457200" lvl="0" indent="-381000">
              <a:lnSpc>
                <a:spcPct val="90000"/>
              </a:lnSpc>
              <a:spcBef>
                <a:spcPts val="1000"/>
              </a:spcBef>
              <a:buClr>
                <a:srgbClr val="FF0000"/>
              </a:buClr>
              <a:buSzPts val="2400"/>
              <a:buFont typeface="Arial"/>
              <a:buChar char="●"/>
            </a:pPr>
            <a:r>
              <a:rPr lang="fr-FR" sz="2400" dirty="0">
                <a:solidFill>
                  <a:schemeClr val="bg2"/>
                </a:solidFill>
                <a:latin typeface="Open Sans"/>
                <a:ea typeface="Open Sans"/>
                <a:cs typeface="Open Sans"/>
                <a:sym typeface="Open Sans"/>
              </a:rPr>
              <a:t>Cela ajoutera des liens en texte intégral aux résultats de la recherche et est indépendant de R4L/Google Scholar.</a:t>
            </a:r>
          </a:p>
        </p:txBody>
      </p:sp>
      <p:cxnSp>
        <p:nvCxnSpPr>
          <p:cNvPr id="383" name="Google Shape;383;p7"/>
          <p:cNvCxnSpPr/>
          <p:nvPr/>
        </p:nvCxnSpPr>
        <p:spPr>
          <a:xfrm rot="10800000" flipH="1">
            <a:off x="2254501" y="2471711"/>
            <a:ext cx="3841499" cy="1566235"/>
          </a:xfrm>
          <a:prstGeom prst="straightConnector1">
            <a:avLst/>
          </a:prstGeom>
          <a:noFill/>
          <a:ln w="19050" cap="flat" cmpd="sng">
            <a:solidFill>
              <a:srgbClr val="FF0000"/>
            </a:solidFill>
            <a:prstDash val="solid"/>
            <a:round/>
            <a:headEnd type="none" w="sm" len="sm"/>
            <a:tailEnd type="triangle" w="med" len="med"/>
          </a:ln>
        </p:spPr>
      </p:cxnSp>
      <p:cxnSp>
        <p:nvCxnSpPr>
          <p:cNvPr id="384" name="Google Shape;384;p7"/>
          <p:cNvCxnSpPr/>
          <p:nvPr/>
        </p:nvCxnSpPr>
        <p:spPr>
          <a:xfrm>
            <a:off x="7347857" y="2569029"/>
            <a:ext cx="130629" cy="685800"/>
          </a:xfrm>
          <a:prstGeom prst="straightConnector1">
            <a:avLst/>
          </a:prstGeom>
          <a:noFill/>
          <a:ln w="19050" cap="flat" cmpd="sng">
            <a:solidFill>
              <a:srgbClr val="FF0000"/>
            </a:solidFill>
            <a:prstDash val="solid"/>
            <a:round/>
            <a:headEnd type="none" w="sm" len="sm"/>
            <a:tailEnd type="triangle" w="med" len="med"/>
          </a:ln>
        </p:spPr>
      </p:cxnSp>
      <p:cxnSp>
        <p:nvCxnSpPr>
          <p:cNvPr id="385" name="Google Shape;385;p7"/>
          <p:cNvCxnSpPr/>
          <p:nvPr/>
        </p:nvCxnSpPr>
        <p:spPr>
          <a:xfrm>
            <a:off x="7478486" y="3603171"/>
            <a:ext cx="413657" cy="1566235"/>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2" name="Image 1">
            <a:extLst>
              <a:ext uri="{FF2B5EF4-FFF2-40B4-BE49-F238E27FC236}">
                <a16:creationId xmlns:a16="http://schemas.microsoft.com/office/drawing/2014/main" id="{E22B35EF-808D-481C-946F-01796FAEE930}"/>
              </a:ext>
            </a:extLst>
          </p:cNvPr>
          <p:cNvPicPr>
            <a:picLocks noChangeAspect="1"/>
          </p:cNvPicPr>
          <p:nvPr/>
        </p:nvPicPr>
        <p:blipFill>
          <a:blip r:embed="rId3"/>
          <a:stretch>
            <a:fillRect/>
          </a:stretch>
        </p:blipFill>
        <p:spPr>
          <a:xfrm>
            <a:off x="5668587" y="2228733"/>
            <a:ext cx="6096000" cy="3266008"/>
          </a:xfrm>
          <a:prstGeom prst="rect">
            <a:avLst/>
          </a:prstGeom>
        </p:spPr>
      </p:pic>
      <p:sp>
        <p:nvSpPr>
          <p:cNvPr id="391" name="Google Shape;391;p22"/>
          <p:cNvSpPr txBox="1">
            <a:spLocks noGrp="1"/>
          </p:cNvSpPr>
          <p:nvPr>
            <p:ph type="title"/>
          </p:nvPr>
        </p:nvSpPr>
        <p:spPr>
          <a:xfrm>
            <a:off x="-23999" y="1523662"/>
            <a:ext cx="4987722" cy="4430486"/>
          </a:xfrm>
          <a:prstGeom prst="rect">
            <a:avLst/>
          </a:prstGeom>
          <a:noFill/>
          <a:ln>
            <a:noFill/>
          </a:ln>
        </p:spPr>
        <p:txBody>
          <a:bodyPr spcFirstLastPara="1" wrap="square" lIns="91425" tIns="45700" rIns="91425" bIns="45700" anchor="t" anchorCtr="0">
            <a:noAutofit/>
          </a:bodyPr>
          <a:lstStyle/>
          <a:p>
            <a:pPr marL="419100" lvl="0" indent="-342900">
              <a:spcBef>
                <a:spcPts val="1000"/>
              </a:spcBef>
              <a:buClrTx/>
              <a:buSzPts val="2400"/>
              <a:buFont typeface="Arial" panose="020B0604020202020204" pitchFamily="34" charset="0"/>
              <a:buChar char="•"/>
            </a:pPr>
            <a:r>
              <a:rPr lang="fr-FR" sz="2000" dirty="0">
                <a:solidFill>
                  <a:schemeClr val="bg2"/>
                </a:solidFill>
                <a:latin typeface="Open Sans"/>
                <a:ea typeface="Open Sans"/>
                <a:cs typeface="Open Sans"/>
                <a:sym typeface="Open Sans"/>
              </a:rPr>
              <a:t>Dans le champ de recherche, tapez </a:t>
            </a:r>
            <a:r>
              <a:rPr lang="fr-FR" sz="2000" b="1" dirty="0">
                <a:solidFill>
                  <a:schemeClr val="bg2"/>
                </a:solidFill>
                <a:latin typeface="Open Sans"/>
                <a:ea typeface="Open Sans"/>
                <a:cs typeface="Open Sans"/>
                <a:sym typeface="Open Sans"/>
              </a:rPr>
              <a:t>Research4Life</a:t>
            </a:r>
            <a:r>
              <a:rPr lang="fr-FR" sz="2000" dirty="0">
                <a:solidFill>
                  <a:schemeClr val="bg2"/>
                </a:solidFill>
                <a:latin typeface="Open Sans"/>
                <a:ea typeface="Open Sans"/>
                <a:cs typeface="Open Sans"/>
                <a:sym typeface="Open Sans"/>
              </a:rPr>
              <a:t> et faites défiler la liste jusqu'à ce que le nom de votre </a:t>
            </a:r>
            <a:r>
              <a:rPr lang="fr-FR" sz="2000" b="1" dirty="0">
                <a:solidFill>
                  <a:schemeClr val="bg2"/>
                </a:solidFill>
                <a:latin typeface="Open Sans"/>
                <a:ea typeface="Open Sans"/>
                <a:cs typeface="Open Sans"/>
                <a:sym typeface="Open Sans"/>
              </a:rPr>
              <a:t>Pays</a:t>
            </a:r>
            <a:r>
              <a:rPr lang="fr-FR" sz="2000" dirty="0">
                <a:solidFill>
                  <a:schemeClr val="bg2"/>
                </a:solidFill>
                <a:latin typeface="Open Sans"/>
                <a:ea typeface="Open Sans"/>
                <a:cs typeface="Open Sans"/>
                <a:sym typeface="Open Sans"/>
              </a:rPr>
              <a:t> s'affiche.   Cliquez sur votre pays et cochez la case.</a:t>
            </a:r>
            <a:br>
              <a:rPr lang="fr-FR" sz="2000" dirty="0">
                <a:solidFill>
                  <a:schemeClr val="bg2"/>
                </a:solidFill>
                <a:latin typeface="Open Sans"/>
                <a:ea typeface="Open Sans"/>
                <a:cs typeface="Open Sans"/>
                <a:sym typeface="Open Sans"/>
              </a:rPr>
            </a:br>
            <a:r>
              <a:rPr lang="fr-FR" sz="2000" dirty="0">
                <a:solidFill>
                  <a:schemeClr val="bg2"/>
                </a:solidFill>
                <a:latin typeface="Open Sans"/>
                <a:ea typeface="Open Sans"/>
                <a:cs typeface="Open Sans"/>
                <a:sym typeface="Open Sans"/>
              </a:rPr>
              <a:t>La recherche sera mise à jour pour afficher les articles en texte intégral qui sont accessibles par le biais de R4L dans </a:t>
            </a:r>
            <a:r>
              <a:rPr lang="fr-FR" sz="2000" b="1" dirty="0">
                <a:solidFill>
                  <a:schemeClr val="bg2"/>
                </a:solidFill>
                <a:latin typeface="Open Sans"/>
                <a:ea typeface="Open Sans"/>
                <a:cs typeface="Open Sans"/>
                <a:sym typeface="Open Sans"/>
              </a:rPr>
              <a:t>votre pays</a:t>
            </a:r>
            <a:r>
              <a:rPr lang="fr-FR" sz="2000" dirty="0">
                <a:solidFill>
                  <a:schemeClr val="bg2"/>
                </a:solidFill>
                <a:latin typeface="Open Sans"/>
                <a:ea typeface="Open Sans"/>
                <a:cs typeface="Open Sans"/>
                <a:sym typeface="Open Sans"/>
              </a:rPr>
              <a:t>.</a:t>
            </a:r>
            <a:br>
              <a:rPr lang="fr-FR" sz="2000" dirty="0">
                <a:solidFill>
                  <a:schemeClr val="bg2"/>
                </a:solidFill>
                <a:latin typeface="Open Sans"/>
                <a:ea typeface="Open Sans"/>
                <a:cs typeface="Open Sans"/>
                <a:sym typeface="Open Sans"/>
              </a:rPr>
            </a:br>
            <a:br>
              <a:rPr lang="fr-FR" sz="2000" dirty="0">
                <a:solidFill>
                  <a:schemeClr val="bg2"/>
                </a:solidFill>
                <a:latin typeface="Open Sans"/>
                <a:ea typeface="Open Sans"/>
                <a:cs typeface="Open Sans"/>
                <a:sym typeface="Open Sans"/>
              </a:rPr>
            </a:br>
            <a:r>
              <a:rPr lang="fr-FR" sz="2000" dirty="0">
                <a:solidFill>
                  <a:schemeClr val="bg2"/>
                </a:solidFill>
                <a:sym typeface="Open Sans"/>
              </a:rPr>
              <a:t>Notez</a:t>
            </a:r>
            <a:r>
              <a:rPr lang="fr-FR" sz="2000" dirty="0">
                <a:solidFill>
                  <a:schemeClr val="bg2"/>
                </a:solidFill>
                <a:latin typeface="Open Sans"/>
                <a:ea typeface="Open Sans"/>
                <a:cs typeface="Open Sans"/>
                <a:sym typeface="Open Sans"/>
              </a:rPr>
              <a:t> que le </a:t>
            </a:r>
            <a:r>
              <a:rPr lang="fr-FR" sz="2000" b="1" dirty="0">
                <a:solidFill>
                  <a:schemeClr val="bg2"/>
                </a:solidFill>
                <a:latin typeface="Open Sans"/>
                <a:ea typeface="Open Sans"/>
                <a:cs typeface="Open Sans"/>
                <a:sym typeface="Open Sans"/>
              </a:rPr>
              <a:t>fonds électronique de votre bibliothèque </a:t>
            </a:r>
            <a:r>
              <a:rPr lang="fr-FR" sz="2000" dirty="0">
                <a:solidFill>
                  <a:schemeClr val="bg2"/>
                </a:solidFill>
                <a:latin typeface="Open Sans"/>
                <a:ea typeface="Open Sans"/>
                <a:cs typeface="Open Sans"/>
                <a:sym typeface="Open Sans"/>
              </a:rPr>
              <a:t>peut également être ajouté aux résultats de la recherche.   Ceci est indépendant des recherches effectuées à l'aide de Research4Life Google Scholar.</a:t>
            </a:r>
            <a:endParaRPr sz="2000" b="1" i="0" u="none" strike="noStrike" cap="none" dirty="0">
              <a:solidFill>
                <a:schemeClr val="bg2"/>
              </a:solidFill>
              <a:latin typeface="Open Sans"/>
              <a:ea typeface="Open Sans"/>
              <a:cs typeface="Open Sans"/>
              <a:sym typeface="Open Sans"/>
            </a:endParaRPr>
          </a:p>
        </p:txBody>
      </p:sp>
      <p:sp>
        <p:nvSpPr>
          <p:cNvPr id="392" name="Google Shape;392;p22"/>
          <p:cNvSpPr txBox="1"/>
          <p:nvPr/>
        </p:nvSpPr>
        <p:spPr>
          <a:xfrm>
            <a:off x="8063" y="637871"/>
            <a:ext cx="6699510" cy="584735"/>
          </a:xfrm>
          <a:prstGeom prst="rect">
            <a:avLst/>
          </a:prstGeom>
          <a:noFill/>
          <a:ln>
            <a:noFill/>
          </a:ln>
        </p:spPr>
        <p:txBody>
          <a:bodyPr spcFirstLastPara="1" wrap="square" lIns="91425" tIns="45700" rIns="91425" bIns="45700" anchor="t" anchorCtr="0">
            <a:spAutoFit/>
          </a:bodyPr>
          <a:lstStyle/>
          <a:p>
            <a:pPr lvl="0">
              <a:buSzPts val="3200"/>
            </a:pPr>
            <a:r>
              <a:rPr lang="fr-FR" sz="3200" dirty="0">
                <a:solidFill>
                  <a:schemeClr val="bg2"/>
                </a:solidFill>
                <a:latin typeface="Open Sans"/>
                <a:ea typeface="Open Sans"/>
                <a:cs typeface="Open Sans"/>
                <a:sym typeface="Open Sans"/>
              </a:rPr>
              <a:t>Liens vers le texte intégral (suite)</a:t>
            </a:r>
            <a:endParaRPr sz="3200" b="0" i="0" u="none" strike="noStrike" cap="none" dirty="0">
              <a:solidFill>
                <a:schemeClr val="bg2"/>
              </a:solidFill>
              <a:latin typeface="Arial"/>
              <a:ea typeface="Arial"/>
              <a:cs typeface="Arial"/>
              <a:sym typeface="Arial"/>
            </a:endParaRPr>
          </a:p>
        </p:txBody>
      </p:sp>
      <p:cxnSp>
        <p:nvCxnSpPr>
          <p:cNvPr id="393" name="Google Shape;393;p22"/>
          <p:cNvCxnSpPr>
            <a:cxnSpLocks/>
          </p:cNvCxnSpPr>
          <p:nvPr/>
        </p:nvCxnSpPr>
        <p:spPr>
          <a:xfrm>
            <a:off x="4813353" y="3179391"/>
            <a:ext cx="2321081" cy="1570683"/>
          </a:xfrm>
          <a:prstGeom prst="straightConnector1">
            <a:avLst/>
          </a:prstGeom>
          <a:noFill/>
          <a:ln w="19050" cap="flat" cmpd="sng">
            <a:solidFill>
              <a:srgbClr val="FF0000"/>
            </a:solidFill>
            <a:prstDash val="solid"/>
            <a:round/>
            <a:headEnd type="none" w="sm" len="sm"/>
            <a:tailEnd type="triangle" w="med" len="med"/>
          </a:ln>
        </p:spPr>
      </p:cxnSp>
      <p:cxnSp>
        <p:nvCxnSpPr>
          <p:cNvPr id="394" name="Google Shape;394;p22"/>
          <p:cNvCxnSpPr>
            <a:cxnSpLocks/>
          </p:cNvCxnSpPr>
          <p:nvPr/>
        </p:nvCxnSpPr>
        <p:spPr>
          <a:xfrm>
            <a:off x="4419600" y="4833258"/>
            <a:ext cx="2875974" cy="216414"/>
          </a:xfrm>
          <a:prstGeom prst="straightConnector1">
            <a:avLst/>
          </a:prstGeom>
          <a:noFill/>
          <a:ln w="19050" cap="flat" cmpd="sng">
            <a:solidFill>
              <a:srgbClr val="FF0000"/>
            </a:solidFill>
            <a:prstDash val="solid"/>
            <a:round/>
            <a:headEnd type="none" w="sm" len="sm"/>
            <a:tailEnd type="triangle" w="med" len="med"/>
          </a:ln>
        </p:spPr>
      </p:cxnSp>
      <p:sp>
        <p:nvSpPr>
          <p:cNvPr id="395" name="Google Shape;395;p22"/>
          <p:cNvSpPr/>
          <p:nvPr/>
        </p:nvSpPr>
        <p:spPr>
          <a:xfrm flipH="1">
            <a:off x="7134434" y="4639866"/>
            <a:ext cx="322280" cy="5551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6" name="Google Shape;396;p22"/>
          <p:cNvSpPr/>
          <p:nvPr/>
        </p:nvSpPr>
        <p:spPr>
          <a:xfrm flipH="1">
            <a:off x="5668587" y="3637039"/>
            <a:ext cx="1225795" cy="44939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chemeClr val="bg2"/>
                </a:solidFill>
                <a:latin typeface="Open Sans"/>
                <a:ea typeface="Open Sans"/>
                <a:cs typeface="Open Sans"/>
                <a:sym typeface="Open Sans"/>
              </a:rPr>
              <a:t>Google Scholar’s Other Features</a:t>
            </a:r>
            <a:endParaRPr dirty="0">
              <a:solidFill>
                <a:schemeClr val="bg2"/>
              </a:solidFill>
              <a:latin typeface="Open Sans"/>
              <a:ea typeface="Open Sans"/>
              <a:cs typeface="Open Sans"/>
              <a:sym typeface="Open Sans"/>
            </a:endParaRPr>
          </a:p>
        </p:txBody>
      </p:sp>
      <p:sp>
        <p:nvSpPr>
          <p:cNvPr id="403" name="Google Shape;403;p33"/>
          <p:cNvSpPr txBox="1">
            <a:spLocks noGrp="1"/>
          </p:cNvSpPr>
          <p:nvPr>
            <p:ph type="body" idx="1"/>
          </p:nvPr>
        </p:nvSpPr>
        <p:spPr>
          <a:xfrm>
            <a:off x="0" y="1700524"/>
            <a:ext cx="5423338" cy="5043641"/>
          </a:xfrm>
          <a:prstGeom prst="rect">
            <a:avLst/>
          </a:prstGeom>
          <a:noFill/>
          <a:ln>
            <a:noFill/>
          </a:ln>
        </p:spPr>
        <p:txBody>
          <a:bodyPr spcFirstLastPara="1" wrap="square" lIns="91425" tIns="45700" rIns="91425" bIns="45700" anchor="t" anchorCtr="0">
            <a:noAutofit/>
          </a:bodyPr>
          <a:lstStyle/>
          <a:p>
            <a:pPr lvl="0">
              <a:buClr>
                <a:schemeClr val="dk1"/>
              </a:buClr>
            </a:pPr>
            <a:r>
              <a:rPr lang="fr-FR" sz="2000" dirty="0">
                <a:solidFill>
                  <a:schemeClr val="bg2"/>
                </a:solidFill>
                <a:latin typeface="Open Sans"/>
                <a:ea typeface="Open Sans"/>
                <a:cs typeface="Open Sans"/>
                <a:sym typeface="Open Sans"/>
              </a:rPr>
              <a:t>Pour ouvrir les </a:t>
            </a:r>
            <a:r>
              <a:rPr lang="fr-FR" sz="2000" b="1" dirty="0">
                <a:solidFill>
                  <a:schemeClr val="bg2"/>
                </a:solidFill>
                <a:latin typeface="Open Sans"/>
                <a:ea typeface="Open Sans"/>
                <a:cs typeface="Open Sans"/>
                <a:sym typeface="Open Sans"/>
              </a:rPr>
              <a:t>autres fonctionnalité</a:t>
            </a:r>
            <a:r>
              <a:rPr lang="fr-FR" sz="2000" dirty="0">
                <a:solidFill>
                  <a:schemeClr val="bg2"/>
                </a:solidFill>
                <a:latin typeface="Open Sans"/>
                <a:ea typeface="Open Sans"/>
                <a:cs typeface="Open Sans"/>
                <a:sym typeface="Open Sans"/>
              </a:rPr>
              <a:t>s de Google Scholar, cliquez sur les trois barres horizontales situées en haut à gauche des résultats de la recherche.</a:t>
            </a:r>
          </a:p>
          <a:p>
            <a:pPr lvl="0">
              <a:buClr>
                <a:schemeClr val="dk1"/>
              </a:buClr>
            </a:pPr>
            <a:r>
              <a:rPr lang="fr-FR" sz="2000" dirty="0">
                <a:solidFill>
                  <a:schemeClr val="bg2"/>
                </a:solidFill>
                <a:latin typeface="Open Sans"/>
                <a:ea typeface="Open Sans"/>
                <a:cs typeface="Open Sans"/>
                <a:sym typeface="Open Sans"/>
              </a:rPr>
              <a:t>Les principales fonctionnalités sont </a:t>
            </a:r>
            <a:r>
              <a:rPr lang="fr-FR" sz="2000" b="1" dirty="0">
                <a:solidFill>
                  <a:schemeClr val="bg2"/>
                </a:solidFill>
                <a:latin typeface="Open Sans"/>
                <a:ea typeface="Open Sans"/>
                <a:cs typeface="Open Sans"/>
                <a:sym typeface="Open Sans"/>
              </a:rPr>
              <a:t>Ma bibliothèque, Alertes et Recherche avancée</a:t>
            </a:r>
            <a:r>
              <a:rPr lang="fr-FR" sz="2000" dirty="0">
                <a:solidFill>
                  <a:schemeClr val="bg2"/>
                </a:solidFill>
                <a:latin typeface="Open Sans"/>
                <a:ea typeface="Open Sans"/>
                <a:cs typeface="Open Sans"/>
                <a:sym typeface="Open Sans"/>
              </a:rPr>
              <a:t>. Notez l'option </a:t>
            </a:r>
            <a:r>
              <a:rPr lang="fr-FR" sz="2000" b="1" dirty="0">
                <a:solidFill>
                  <a:schemeClr val="bg2"/>
                </a:solidFill>
                <a:latin typeface="Open Sans"/>
                <a:ea typeface="Open Sans"/>
                <a:cs typeface="Open Sans"/>
                <a:sym typeface="Open Sans"/>
              </a:rPr>
              <a:t>Paramètres</a:t>
            </a:r>
            <a:r>
              <a:rPr lang="fr-FR" sz="2000" dirty="0">
                <a:solidFill>
                  <a:schemeClr val="bg2"/>
                </a:solidFill>
                <a:latin typeface="Open Sans"/>
                <a:ea typeface="Open Sans"/>
                <a:cs typeface="Open Sans"/>
                <a:sym typeface="Open Sans"/>
              </a:rPr>
              <a:t> en bas de page, qui permet aux utilisateurs de personnaliser l'accès à ces fonctionnalités.</a:t>
            </a:r>
          </a:p>
          <a:p>
            <a:pPr lvl="0">
              <a:buClr>
                <a:schemeClr val="dk1"/>
              </a:buClr>
            </a:pPr>
            <a:r>
              <a:rPr lang="fr-FR" sz="2000" dirty="0">
                <a:solidFill>
                  <a:schemeClr val="bg2"/>
                </a:solidFill>
                <a:latin typeface="Open Sans"/>
                <a:ea typeface="Open Sans"/>
                <a:cs typeface="Open Sans"/>
                <a:sym typeface="Open Sans"/>
              </a:rPr>
              <a:t>Pour pouvoir utiliser ces outils, les utilisateurs doivent disposer d'un </a:t>
            </a:r>
            <a:r>
              <a:rPr lang="fr-FR" sz="2000" b="1" dirty="0">
                <a:solidFill>
                  <a:schemeClr val="bg2"/>
                </a:solidFill>
                <a:latin typeface="Open Sans"/>
                <a:ea typeface="Open Sans"/>
                <a:cs typeface="Open Sans"/>
                <a:sym typeface="Open Sans"/>
              </a:rPr>
              <a:t>compte Google.  </a:t>
            </a:r>
            <a:r>
              <a:rPr lang="fr-FR" sz="2000" dirty="0">
                <a:solidFill>
                  <a:schemeClr val="bg2"/>
                </a:solidFill>
                <a:latin typeface="Open Sans"/>
                <a:ea typeface="Open Sans"/>
                <a:cs typeface="Open Sans"/>
                <a:sym typeface="Open Sans"/>
              </a:rPr>
              <a:t>Pour créer un compte, effectuez une recherche Google pour créer un compte Google ou copiez l'url suivante : </a:t>
            </a:r>
            <a:r>
              <a:rPr lang="fr-FR" sz="2000" dirty="0">
                <a:solidFill>
                  <a:srgbClr val="FF0000"/>
                </a:solidFill>
                <a:latin typeface="Open Sans"/>
                <a:ea typeface="Open Sans"/>
                <a:cs typeface="Open Sans"/>
                <a:sym typeface="Open Sans"/>
                <a:hlinkClick r:id="rId3"/>
              </a:rPr>
              <a:t>https://accounts.google.com/signup</a:t>
            </a:r>
            <a:r>
              <a:rPr lang="fr-FR" sz="2000" dirty="0">
                <a:solidFill>
                  <a:srgbClr val="FF0000"/>
                </a:solidFill>
                <a:latin typeface="Open Sans"/>
                <a:ea typeface="Open Sans"/>
                <a:cs typeface="Open Sans"/>
                <a:sym typeface="Open Sans"/>
              </a:rPr>
              <a:t>.</a:t>
            </a:r>
          </a:p>
          <a:p>
            <a:pPr marL="457200" lvl="0" indent="-228600" algn="l" rtl="0">
              <a:lnSpc>
                <a:spcPct val="90000"/>
              </a:lnSpc>
              <a:spcBef>
                <a:spcPts val="1000"/>
              </a:spcBef>
              <a:spcAft>
                <a:spcPts val="0"/>
              </a:spcAft>
              <a:buClr>
                <a:schemeClr val="dk1"/>
              </a:buClr>
              <a:buSzPts val="2400"/>
              <a:buNone/>
            </a:pPr>
            <a:endParaRPr sz="2000" dirty="0">
              <a:solidFill>
                <a:srgbClr val="FF0000"/>
              </a:solidFill>
              <a:latin typeface="Open Sans"/>
              <a:ea typeface="Open Sans"/>
              <a:cs typeface="Open Sans"/>
              <a:sym typeface="Open Sans"/>
            </a:endParaRPr>
          </a:p>
        </p:txBody>
      </p:sp>
      <p:sp>
        <p:nvSpPr>
          <p:cNvPr id="405" name="Google Shape;405;p33"/>
          <p:cNvSpPr txBox="1"/>
          <p:nvPr/>
        </p:nvSpPr>
        <p:spPr>
          <a:xfrm>
            <a:off x="2901043" y="3318655"/>
            <a:ext cx="61939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8" name="Groupe 7">
            <a:extLst>
              <a:ext uri="{FF2B5EF4-FFF2-40B4-BE49-F238E27FC236}">
                <a16:creationId xmlns:a16="http://schemas.microsoft.com/office/drawing/2014/main" id="{4C43FD48-A6C1-4A48-855A-6BE4780A44A3}"/>
              </a:ext>
            </a:extLst>
          </p:cNvPr>
          <p:cNvGrpSpPr/>
          <p:nvPr/>
        </p:nvGrpSpPr>
        <p:grpSpPr>
          <a:xfrm>
            <a:off x="5423338" y="2112982"/>
            <a:ext cx="6768662" cy="4173518"/>
            <a:chOff x="5423338" y="2112982"/>
            <a:chExt cx="6768662" cy="4173518"/>
          </a:xfrm>
        </p:grpSpPr>
        <p:sp>
          <p:nvSpPr>
            <p:cNvPr id="4" name="Rectangle 3">
              <a:extLst>
                <a:ext uri="{FF2B5EF4-FFF2-40B4-BE49-F238E27FC236}">
                  <a16:creationId xmlns:a16="http://schemas.microsoft.com/office/drawing/2014/main" id="{1DB831BF-D902-46A9-9D40-EC951958F054}"/>
                </a:ext>
              </a:extLst>
            </p:cNvPr>
            <p:cNvSpPr/>
            <p:nvPr/>
          </p:nvSpPr>
          <p:spPr>
            <a:xfrm>
              <a:off x="5521054" y="3626432"/>
              <a:ext cx="2080749" cy="2433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4" name="Google Shape;404;p33" descr="https://lh4.googleusercontent.com/qgX1sy9mnhg-KYIDNiWOwJbTaCnaHEwlqbvHI3i-TyxrV1KyvbgVWI3pQ7mIftnDi25B2sI9Vf3T3AzXIxFj8c-bp2mbGn1K4Hef3VJvE0jfRQHp7yDWUtOsi5H0ys6BG--kOsE"/>
            <p:cNvPicPr preferRelativeResize="0"/>
            <p:nvPr/>
          </p:nvPicPr>
          <p:blipFill rotWithShape="1">
            <a:blip r:embed="rId4">
              <a:alphaModFix/>
            </a:blip>
            <a:srcRect/>
            <a:stretch/>
          </p:blipFill>
          <p:spPr>
            <a:xfrm>
              <a:off x="5423338" y="2158190"/>
              <a:ext cx="6768662" cy="4128310"/>
            </a:xfrm>
            <a:prstGeom prst="rect">
              <a:avLst/>
            </a:prstGeom>
            <a:noFill/>
            <a:ln>
              <a:noFill/>
            </a:ln>
          </p:spPr>
        </p:pic>
        <p:pic>
          <p:nvPicPr>
            <p:cNvPr id="2" name="Image 1">
              <a:extLst>
                <a:ext uri="{FF2B5EF4-FFF2-40B4-BE49-F238E27FC236}">
                  <a16:creationId xmlns:a16="http://schemas.microsoft.com/office/drawing/2014/main" id="{8AFAD3BD-60AE-4F18-AA6F-B9772AB75B08}"/>
                </a:ext>
              </a:extLst>
            </p:cNvPr>
            <p:cNvPicPr>
              <a:picLocks noChangeAspect="1"/>
            </p:cNvPicPr>
            <p:nvPr/>
          </p:nvPicPr>
          <p:blipFill>
            <a:blip r:embed="rId5"/>
            <a:stretch>
              <a:fillRect/>
            </a:stretch>
          </p:blipFill>
          <p:spPr>
            <a:xfrm>
              <a:off x="5525901" y="2112982"/>
              <a:ext cx="2154682" cy="3946623"/>
            </a:xfrm>
            <a:prstGeom prst="rect">
              <a:avLst/>
            </a:prstGeom>
          </p:spPr>
        </p:pic>
        <p:sp>
          <p:nvSpPr>
            <p:cNvPr id="3" name="Rectangle 2">
              <a:extLst>
                <a:ext uri="{FF2B5EF4-FFF2-40B4-BE49-F238E27FC236}">
                  <a16:creationId xmlns:a16="http://schemas.microsoft.com/office/drawing/2014/main" id="{273CE2F8-DA15-4546-8AC7-844E426635DD}"/>
                </a:ext>
              </a:extLst>
            </p:cNvPr>
            <p:cNvSpPr/>
            <p:nvPr/>
          </p:nvSpPr>
          <p:spPr>
            <a:xfrm>
              <a:off x="5524945" y="3649034"/>
              <a:ext cx="2076857" cy="24105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82643B-C5E0-47B2-B581-44D614883831}"/>
                </a:ext>
              </a:extLst>
            </p:cNvPr>
            <p:cNvSpPr/>
            <p:nvPr/>
          </p:nvSpPr>
          <p:spPr>
            <a:xfrm>
              <a:off x="5521054" y="2156193"/>
              <a:ext cx="507242"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AF04D0CB-EB33-4335-A80D-E5456D94DEC7}"/>
                </a:ext>
              </a:extLst>
            </p:cNvPr>
            <p:cNvCxnSpPr>
              <a:cxnSpLocks/>
            </p:cNvCxnSpPr>
            <p:nvPr/>
          </p:nvCxnSpPr>
          <p:spPr>
            <a:xfrm>
              <a:off x="5774675" y="2420148"/>
              <a:ext cx="107510" cy="1228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4"/>
          <p:cNvSpPr txBox="1">
            <a:spLocks noGrp="1"/>
          </p:cNvSpPr>
          <p:nvPr>
            <p:ph type="title"/>
          </p:nvPr>
        </p:nvSpPr>
        <p:spPr>
          <a:xfrm>
            <a:off x="0" y="368872"/>
            <a:ext cx="8131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Ma </a:t>
            </a:r>
            <a:r>
              <a:rPr lang="en-US" dirty="0" err="1">
                <a:solidFill>
                  <a:srgbClr val="586F7C"/>
                </a:solidFill>
                <a:latin typeface="Open Sans"/>
                <a:ea typeface="Open Sans"/>
                <a:cs typeface="Open Sans"/>
                <a:sym typeface="Open Sans"/>
              </a:rPr>
              <a:t>bibliothèque</a:t>
            </a:r>
            <a:endParaRPr dirty="0">
              <a:solidFill>
                <a:srgbClr val="586F7C"/>
              </a:solidFill>
              <a:latin typeface="Open Sans"/>
              <a:ea typeface="Open Sans"/>
              <a:cs typeface="Open Sans"/>
              <a:sym typeface="Open Sans"/>
            </a:endParaRPr>
          </a:p>
        </p:txBody>
      </p:sp>
      <p:sp>
        <p:nvSpPr>
          <p:cNvPr id="351" name="Google Shape;351;p34"/>
          <p:cNvSpPr txBox="1">
            <a:spLocks noGrp="1"/>
          </p:cNvSpPr>
          <p:nvPr>
            <p:ph type="body" idx="1"/>
          </p:nvPr>
        </p:nvSpPr>
        <p:spPr>
          <a:xfrm>
            <a:off x="0" y="1732715"/>
            <a:ext cx="12066851" cy="1988680"/>
          </a:xfrm>
          <a:prstGeom prst="rect">
            <a:avLst/>
          </a:prstGeom>
          <a:noFill/>
          <a:ln>
            <a:noFill/>
          </a:ln>
        </p:spPr>
        <p:txBody>
          <a:bodyPr spcFirstLastPara="1" wrap="square" lIns="91425" tIns="45700" rIns="91425" bIns="45700" anchor="t" anchorCtr="0">
            <a:noAutofit/>
          </a:bodyPr>
          <a:lstStyle/>
          <a:p>
            <a:pPr lvl="0">
              <a:buClr>
                <a:schemeClr val="dk1"/>
              </a:buClr>
            </a:pPr>
            <a:r>
              <a:rPr lang="fr-FR" sz="2000" dirty="0">
                <a:solidFill>
                  <a:srgbClr val="3F3F3F"/>
                </a:solidFill>
                <a:latin typeface="Open Sans"/>
                <a:ea typeface="Open Sans"/>
                <a:cs typeface="Open Sans"/>
                <a:sym typeface="Open Sans"/>
              </a:rPr>
              <a:t>La première fonction ouverte est </a:t>
            </a:r>
            <a:r>
              <a:rPr lang="fr-FR" sz="2000" b="1" dirty="0">
                <a:solidFill>
                  <a:srgbClr val="3F3F3F"/>
                </a:solidFill>
                <a:latin typeface="Open Sans"/>
                <a:ea typeface="Open Sans"/>
                <a:cs typeface="Open Sans"/>
                <a:sym typeface="Open Sans"/>
              </a:rPr>
              <a:t>Ma bibliothèque</a:t>
            </a:r>
            <a:r>
              <a:rPr lang="en-US" sz="2000" dirty="0">
                <a:solidFill>
                  <a:srgbClr val="3F3F3F"/>
                </a:solidFill>
                <a:latin typeface="Open Sans"/>
                <a:ea typeface="Open Sans"/>
                <a:cs typeface="Open Sans"/>
                <a:sym typeface="Open Sans"/>
              </a:rPr>
              <a:t>.</a:t>
            </a:r>
            <a:endParaRPr dirty="0">
              <a:solidFill>
                <a:srgbClr val="3F3F3F"/>
              </a:solidFill>
            </a:endParaRPr>
          </a:p>
          <a:p>
            <a:pPr lvl="0">
              <a:buClr>
                <a:schemeClr val="dk1"/>
              </a:buClr>
            </a:pPr>
            <a:r>
              <a:rPr lang="fr-FR" sz="2000" dirty="0">
                <a:solidFill>
                  <a:srgbClr val="3F3F3F"/>
                </a:solidFill>
                <a:latin typeface="Open Sans"/>
                <a:ea typeface="Open Sans"/>
                <a:cs typeface="Open Sans"/>
                <a:sym typeface="Open Sans"/>
              </a:rPr>
              <a:t>En cliquant sur l'étoile (*) située sous le résumé d'un résultat de recherche, les informations bibliographiques sont déplacées vers Ma bibliothèque.  Vous pouvez également voir les quatre citations qui ont été transférées dans Ma bibliothèque. Notez que le titre de la recherche - "pollution de l'eau" et pesticides - est indiqué. </a:t>
            </a:r>
            <a:endParaRPr sz="2000" dirty="0">
              <a:solidFill>
                <a:srgbClr val="3F3F3F"/>
              </a:solidFill>
              <a:latin typeface="Open Sans"/>
              <a:ea typeface="Open Sans"/>
              <a:cs typeface="Open Sans"/>
              <a:sym typeface="Open Sans"/>
            </a:endParaRPr>
          </a:p>
        </p:txBody>
      </p:sp>
      <p:pic>
        <p:nvPicPr>
          <p:cNvPr id="352" name="Google Shape;352;p34" descr="https://lh6.googleusercontent.com/ZjJol3erpRZgM8js5d5awpKxZnaqR-cM4qX5750LgotzRzDfl6331EiRbc3MER06hWoHIS-xsLwx5StiAGHBNtm8zcfjWeo3nvNAxbzriWe6QyXpNZXgn_l1jik7IyZ9dUVd6YA"/>
          <p:cNvPicPr preferRelativeResize="0"/>
          <p:nvPr/>
        </p:nvPicPr>
        <p:blipFill rotWithShape="1">
          <a:blip r:embed="rId3">
            <a:alphaModFix/>
          </a:blip>
          <a:srcRect/>
          <a:stretch/>
        </p:blipFill>
        <p:spPr>
          <a:xfrm>
            <a:off x="2354649" y="3429000"/>
            <a:ext cx="7357551" cy="323534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err="1">
                <a:solidFill>
                  <a:srgbClr val="586F7C"/>
                </a:solidFill>
                <a:latin typeface="Open Sans"/>
                <a:ea typeface="Open Sans"/>
                <a:cs typeface="Open Sans"/>
                <a:sym typeface="Open Sans"/>
              </a:rPr>
              <a:t>Création</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d’Alertes</a:t>
            </a:r>
            <a:endParaRPr dirty="0">
              <a:solidFill>
                <a:srgbClr val="586F7C"/>
              </a:solidFill>
              <a:latin typeface="Open Sans"/>
              <a:ea typeface="Open Sans"/>
              <a:cs typeface="Open Sans"/>
              <a:sym typeface="Open Sans"/>
            </a:endParaRPr>
          </a:p>
        </p:txBody>
      </p:sp>
      <p:sp>
        <p:nvSpPr>
          <p:cNvPr id="359" name="Google Shape;359;p35"/>
          <p:cNvSpPr txBox="1">
            <a:spLocks noGrp="1"/>
          </p:cNvSpPr>
          <p:nvPr>
            <p:ph type="body" idx="1"/>
          </p:nvPr>
        </p:nvSpPr>
        <p:spPr>
          <a:xfrm>
            <a:off x="0" y="1732715"/>
            <a:ext cx="5127171" cy="5125285"/>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Une deuxième fonction utile est celle des </a:t>
            </a:r>
            <a:r>
              <a:rPr lang="fr-FR" b="1" dirty="0">
                <a:solidFill>
                  <a:srgbClr val="3F3F3F"/>
                </a:solidFill>
                <a:latin typeface="Open Sans"/>
                <a:ea typeface="Open Sans"/>
                <a:cs typeface="Open Sans"/>
                <a:sym typeface="Open Sans"/>
              </a:rPr>
              <a:t>Alertes</a:t>
            </a:r>
            <a:r>
              <a:rPr lang="fr-FR" dirty="0">
                <a:solidFill>
                  <a:srgbClr val="3F3F3F"/>
                </a:solidFill>
                <a:latin typeface="Open Sans"/>
                <a:ea typeface="Open Sans"/>
                <a:cs typeface="Open Sans"/>
                <a:sym typeface="Open Sans"/>
              </a:rPr>
              <a:t>.</a:t>
            </a:r>
          </a:p>
          <a:p>
            <a:pPr lvl="0">
              <a:buClr>
                <a:schemeClr val="dk1"/>
              </a:buClr>
            </a:pPr>
            <a:endParaRPr lang="fr-FR" dirty="0">
              <a:solidFill>
                <a:srgbClr val="3F3F3F"/>
              </a:solidFill>
              <a:latin typeface="Open Sans"/>
              <a:ea typeface="Open Sans"/>
              <a:cs typeface="Open Sans"/>
              <a:sym typeface="Open Sans"/>
            </a:endParaRPr>
          </a:p>
          <a:p>
            <a:pPr lvl="0">
              <a:buClr>
                <a:schemeClr val="dk1"/>
              </a:buClr>
            </a:pPr>
            <a:r>
              <a:rPr lang="fr-FR" dirty="0">
                <a:solidFill>
                  <a:srgbClr val="3F3F3F"/>
                </a:solidFill>
                <a:latin typeface="Open Sans"/>
                <a:ea typeface="Open Sans"/>
                <a:cs typeface="Open Sans"/>
                <a:sym typeface="Open Sans"/>
              </a:rPr>
              <a:t>Dans la colonne de gauche de la page des résultats de la recherche, cliquez sur</a:t>
            </a:r>
          </a:p>
          <a:p>
            <a:pPr lvl="0">
              <a:buClr>
                <a:schemeClr val="dk1"/>
              </a:buClr>
            </a:pPr>
            <a:endParaRPr lang="fr-FR" dirty="0">
              <a:solidFill>
                <a:srgbClr val="3F3F3F"/>
              </a:solidFill>
              <a:latin typeface="Open Sans"/>
              <a:ea typeface="Open Sans"/>
              <a:cs typeface="Open Sans"/>
              <a:sym typeface="Open Sans"/>
            </a:endParaRPr>
          </a:p>
          <a:p>
            <a:pPr lvl="0">
              <a:buClr>
                <a:schemeClr val="dk1"/>
              </a:buClr>
            </a:pPr>
            <a:endParaRPr lang="fr-FR" dirty="0">
              <a:solidFill>
                <a:srgbClr val="3F3F3F"/>
              </a:solidFill>
              <a:latin typeface="Open Sans"/>
              <a:ea typeface="Open Sans"/>
              <a:cs typeface="Open Sans"/>
              <a:sym typeface="Open Sans"/>
            </a:endParaRPr>
          </a:p>
          <a:p>
            <a:pPr lvl="0">
              <a:buClr>
                <a:schemeClr val="dk1"/>
              </a:buClr>
            </a:pPr>
            <a:r>
              <a:rPr lang="fr-FR" dirty="0">
                <a:solidFill>
                  <a:srgbClr val="3F3F3F"/>
                </a:solidFill>
                <a:latin typeface="Open Sans"/>
                <a:ea typeface="Open Sans"/>
                <a:cs typeface="Open Sans"/>
                <a:sym typeface="Open Sans"/>
              </a:rPr>
              <a:t>Le graphique de droite montre les étapes nécessaires à la création d'alertes. </a:t>
            </a:r>
          </a:p>
        </p:txBody>
      </p:sp>
      <p:pic>
        <p:nvPicPr>
          <p:cNvPr id="360" name="Google Shape;360;p35" descr="https://lh6.googleusercontent.com/wQ0MSgJzg-SDr6P3To1AJ35qAZ34N2F4BdkWCkD1Mz0ONYGAJeFhl5q79m8J-ZlRBuA-wFg34MaYRqx5JvPBA8a3tibPvpjmQw0oWEyZLIyZ9AwJAex-wHxZd6KUkAsJCCAZtE4"/>
          <p:cNvPicPr preferRelativeResize="0"/>
          <p:nvPr/>
        </p:nvPicPr>
        <p:blipFill rotWithShape="1">
          <a:blip r:embed="rId3">
            <a:alphaModFix/>
          </a:blip>
          <a:srcRect/>
          <a:stretch/>
        </p:blipFill>
        <p:spPr>
          <a:xfrm>
            <a:off x="2715992" y="4169341"/>
            <a:ext cx="1763939" cy="415925"/>
          </a:xfrm>
          <a:prstGeom prst="rect">
            <a:avLst/>
          </a:prstGeom>
          <a:noFill/>
          <a:ln>
            <a:noFill/>
          </a:ln>
        </p:spPr>
      </p:pic>
      <p:pic>
        <p:nvPicPr>
          <p:cNvPr id="361" name="Google Shape;361;p35" descr="https://lh4.googleusercontent.com/tHg1hFmT1FZt7fw4Fo_brhSWM1MBRTXi8HrCC4TWJv5KJvvTInS7LI92hsgMoppfo-gQa1W3nqZIyDnyJBQxuLTG5Idzr9of4LpcgtCbdgdg2cKLV-6FxtjaGbLQV2yTvGB6PxE"/>
          <p:cNvPicPr preferRelativeResize="0"/>
          <p:nvPr/>
        </p:nvPicPr>
        <p:blipFill rotWithShape="1">
          <a:blip r:embed="rId4">
            <a:alphaModFix/>
          </a:blip>
          <a:srcRect/>
          <a:stretch/>
        </p:blipFill>
        <p:spPr>
          <a:xfrm>
            <a:off x="6096000" y="1896608"/>
            <a:ext cx="5963365" cy="4961392"/>
          </a:xfrm>
          <a:prstGeom prst="rect">
            <a:avLst/>
          </a:prstGeom>
          <a:noFill/>
          <a:ln>
            <a:noFill/>
          </a:ln>
        </p:spPr>
      </p:pic>
      <p:sp>
        <p:nvSpPr>
          <p:cNvPr id="362" name="Google Shape;362;p35"/>
          <p:cNvSpPr/>
          <p:nvPr/>
        </p:nvSpPr>
        <p:spPr>
          <a:xfrm>
            <a:off x="8784771" y="3706586"/>
            <a:ext cx="1159329" cy="42454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6"/>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Export de citations</a:t>
            </a:r>
            <a:endParaRPr dirty="0">
              <a:solidFill>
                <a:srgbClr val="586F7C"/>
              </a:solidFill>
              <a:latin typeface="Open Sans"/>
              <a:ea typeface="Open Sans"/>
              <a:cs typeface="Open Sans"/>
              <a:sym typeface="Open Sans"/>
            </a:endParaRPr>
          </a:p>
        </p:txBody>
      </p:sp>
      <p:sp>
        <p:nvSpPr>
          <p:cNvPr id="369" name="Google Shape;369;p36"/>
          <p:cNvSpPr txBox="1">
            <a:spLocks noGrp="1"/>
          </p:cNvSpPr>
          <p:nvPr>
            <p:ph type="body" idx="1"/>
          </p:nvPr>
        </p:nvSpPr>
        <p:spPr>
          <a:xfrm>
            <a:off x="0" y="1732715"/>
            <a:ext cx="12034156" cy="5125285"/>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Depuis Scholar, les utilisateurs peuvent </a:t>
            </a:r>
            <a:r>
              <a:rPr lang="fr-FR" b="1" dirty="0">
                <a:solidFill>
                  <a:srgbClr val="3F3F3F"/>
                </a:solidFill>
                <a:latin typeface="Open Sans"/>
                <a:ea typeface="Open Sans"/>
                <a:cs typeface="Open Sans"/>
                <a:sym typeface="Open Sans"/>
              </a:rPr>
              <a:t>Exporter des citations </a:t>
            </a:r>
            <a:r>
              <a:rPr lang="fr-FR" dirty="0">
                <a:solidFill>
                  <a:srgbClr val="3F3F3F"/>
                </a:solidFill>
                <a:latin typeface="Open Sans"/>
                <a:ea typeface="Open Sans"/>
                <a:cs typeface="Open Sans"/>
                <a:sym typeface="Open Sans"/>
              </a:rPr>
              <a:t>vers </a:t>
            </a:r>
            <a:r>
              <a:rPr lang="fr-FR" dirty="0" err="1">
                <a:solidFill>
                  <a:srgbClr val="3F3F3F"/>
                </a:solidFill>
                <a:latin typeface="Open Sans"/>
                <a:ea typeface="Open Sans"/>
                <a:cs typeface="Open Sans"/>
                <a:sym typeface="Open Sans"/>
              </a:rPr>
              <a:t>BibTeX</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EndNote</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RefMan</a:t>
            </a:r>
            <a:r>
              <a:rPr lang="fr-FR" dirty="0">
                <a:solidFill>
                  <a:srgbClr val="3F3F3F"/>
                </a:solidFill>
                <a:latin typeface="Open Sans"/>
                <a:ea typeface="Open Sans"/>
                <a:cs typeface="Open Sans"/>
                <a:sym typeface="Open Sans"/>
              </a:rPr>
              <a:t> et </a:t>
            </a:r>
            <a:r>
              <a:rPr lang="fr-FR" dirty="0" err="1">
                <a:solidFill>
                  <a:srgbClr val="3F3F3F"/>
                </a:solidFill>
                <a:latin typeface="Open Sans"/>
                <a:ea typeface="Open Sans"/>
                <a:cs typeface="Open Sans"/>
                <a:sym typeface="Open Sans"/>
              </a:rPr>
              <a:t>RefWorks</a:t>
            </a:r>
            <a:r>
              <a:rPr lang="fr-FR" dirty="0">
                <a:solidFill>
                  <a:srgbClr val="3F3F3F"/>
                </a:solidFill>
                <a:latin typeface="Open Sans"/>
                <a:ea typeface="Open Sans"/>
                <a:cs typeface="Open Sans"/>
                <a:sym typeface="Open Sans"/>
              </a:rPr>
              <a:t>, mais pas vers Zotero ou </a:t>
            </a:r>
            <a:r>
              <a:rPr lang="fr-FR" dirty="0" err="1">
                <a:solidFill>
                  <a:srgbClr val="3F3F3F"/>
                </a:solidFill>
                <a:latin typeface="Open Sans"/>
                <a:ea typeface="Open Sans"/>
                <a:cs typeface="Open Sans"/>
                <a:sym typeface="Open Sans"/>
              </a:rPr>
              <a:t>Mendeley</a:t>
            </a:r>
            <a:r>
              <a:rPr lang="fr-FR" dirty="0">
                <a:solidFill>
                  <a:srgbClr val="3F3F3F"/>
                </a:solidFill>
                <a:latin typeface="Open Sans"/>
                <a:ea typeface="Open Sans"/>
                <a:cs typeface="Open Sans"/>
                <a:sym typeface="Open Sans"/>
              </a:rPr>
              <a:t> (il faut choisir l’une des options pour ensuite voir Zotero ou </a:t>
            </a:r>
            <a:r>
              <a:rPr lang="fr-FR" dirty="0" err="1">
                <a:solidFill>
                  <a:srgbClr val="3F3F3F"/>
                </a:solidFill>
                <a:latin typeface="Open Sans"/>
                <a:ea typeface="Open Sans"/>
                <a:cs typeface="Open Sans"/>
                <a:sym typeface="Open Sans"/>
              </a:rPr>
              <a:t>Mendeley</a:t>
            </a:r>
            <a:r>
              <a:rPr lang="fr-FR" dirty="0">
                <a:solidFill>
                  <a:srgbClr val="3F3F3F"/>
                </a:solidFill>
                <a:latin typeface="Open Sans"/>
                <a:ea typeface="Open Sans"/>
                <a:cs typeface="Open Sans"/>
                <a:sym typeface="Open Sans"/>
              </a:rPr>
              <a:t> si installé sur votre ordinateur). À partir de la page des résultats de la recherche, cliquez sur le      symbole de la citation.</a:t>
            </a:r>
            <a:endParaRPr lang="en-US" dirty="0">
              <a:solidFill>
                <a:srgbClr val="3F3F3F"/>
              </a:solidFill>
              <a:latin typeface="Open Sans"/>
              <a:ea typeface="Open Sans"/>
              <a:cs typeface="Open Sans"/>
              <a:sym typeface="Open Sans"/>
            </a:endParaRPr>
          </a:p>
        </p:txBody>
      </p:sp>
      <p:pic>
        <p:nvPicPr>
          <p:cNvPr id="370" name="Google Shape;370;p36" descr="https://lh4.googleusercontent.com/OZ07JqpqOIKaq7bETmQSMEGg4sqazuoiw-k2g8O054qoW0WCKJ1Zq8aJjp1da2pNoRZ2lwU0Vmv6ewyxWMvxYrqV0G6g3CzcXT0vMb7UkJmxZiuBESsJ4hXsPLz4Vh9qdFFSzko"/>
          <p:cNvPicPr preferRelativeResize="0"/>
          <p:nvPr/>
        </p:nvPicPr>
        <p:blipFill rotWithShape="1">
          <a:blip r:embed="rId3">
            <a:alphaModFix/>
          </a:blip>
          <a:srcRect/>
          <a:stretch/>
        </p:blipFill>
        <p:spPr>
          <a:xfrm>
            <a:off x="9428344" y="2877067"/>
            <a:ext cx="374425" cy="288019"/>
          </a:xfrm>
          <a:prstGeom prst="rect">
            <a:avLst/>
          </a:prstGeom>
          <a:noFill/>
          <a:ln>
            <a:noFill/>
          </a:ln>
        </p:spPr>
      </p:pic>
      <p:pic>
        <p:nvPicPr>
          <p:cNvPr id="371" name="Google Shape;371;p36" descr="https://lh5.googleusercontent.com/MG7T1FkSPDNjuvEa-TXaPSnQyvR0biy2hyQWEXVkI-ctx1oaPcQw-2FZE51EP7f9IMx-zI6A92iVZ3fzQY_kXfXILQa5bKvoHUt8kaVV9_rRaucYSoe--mIET1snm17iTL4y3gM"/>
          <p:cNvPicPr preferRelativeResize="0"/>
          <p:nvPr/>
        </p:nvPicPr>
        <p:blipFill rotWithShape="1">
          <a:blip r:embed="rId4">
            <a:alphaModFix/>
          </a:blip>
          <a:srcRect/>
          <a:stretch/>
        </p:blipFill>
        <p:spPr>
          <a:xfrm>
            <a:off x="1630958" y="3530009"/>
            <a:ext cx="8474528" cy="31400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69574" y="48210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Introduction</a:t>
            </a:r>
            <a:endParaRPr dirty="0">
              <a:solidFill>
                <a:srgbClr val="586F7C"/>
              </a:solidFill>
              <a:latin typeface="Open Sans"/>
              <a:ea typeface="Open Sans"/>
              <a:cs typeface="Open Sans"/>
              <a:sym typeface="Open Sans"/>
            </a:endParaRPr>
          </a:p>
        </p:txBody>
      </p:sp>
      <p:sp>
        <p:nvSpPr>
          <p:cNvPr id="103" name="Google Shape;103;p9"/>
          <p:cNvSpPr txBox="1">
            <a:spLocks noGrp="1"/>
          </p:cNvSpPr>
          <p:nvPr>
            <p:ph type="body" idx="1"/>
          </p:nvPr>
        </p:nvSpPr>
        <p:spPr>
          <a:xfrm>
            <a:off x="845575" y="1836599"/>
            <a:ext cx="9613800" cy="4762983"/>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a:solidFill>
                  <a:srgbClr val="3F3F3F"/>
                </a:solidFill>
                <a:latin typeface="Open Sans"/>
                <a:ea typeface="Open Sans"/>
                <a:cs typeface="Open Sans"/>
                <a:sym typeface="Open Sans"/>
              </a:rPr>
              <a:t>Il existe deux outils (moteurs de recherches) principaux pour effectuer des recherches dans les collections Research4life :</a:t>
            </a:r>
          </a:p>
          <a:p>
            <a:pPr marL="533400" lvl="0" indent="-457200">
              <a:lnSpc>
                <a:spcPct val="100000"/>
              </a:lnSpc>
              <a:buClr>
                <a:schemeClr val="dk1"/>
              </a:buClr>
              <a:buFont typeface="+mj-lt"/>
              <a:buAutoNum type="arabicPeriod"/>
            </a:pPr>
            <a:r>
              <a:rPr lang="en-US" dirty="0">
                <a:solidFill>
                  <a:srgbClr val="3F3F3F"/>
                </a:solidFill>
                <a:latin typeface="Open Sans"/>
                <a:ea typeface="Open Sans"/>
                <a:cs typeface="Open Sans"/>
                <a:sym typeface="Open Sans"/>
              </a:rPr>
              <a:t>Summon </a:t>
            </a:r>
            <a:endParaRPr dirty="0">
              <a:solidFill>
                <a:srgbClr val="3F3F3F"/>
              </a:solidFill>
              <a:latin typeface="Open Sans"/>
              <a:ea typeface="Open Sans"/>
              <a:cs typeface="Open Sans"/>
              <a:sym typeface="Open Sans"/>
            </a:endParaRPr>
          </a:p>
          <a:p>
            <a:pPr marL="533400" lvl="0" indent="-457200" algn="l" rtl="0">
              <a:lnSpc>
                <a:spcPct val="100000"/>
              </a:lnSpc>
              <a:spcBef>
                <a:spcPts val="1000"/>
              </a:spcBef>
              <a:spcAft>
                <a:spcPts val="0"/>
              </a:spcAft>
              <a:buClr>
                <a:schemeClr val="dk1"/>
              </a:buClr>
              <a:buSzPts val="2400"/>
              <a:buFont typeface="Arial"/>
              <a:buAutoNum type="arabicPeriod"/>
            </a:pPr>
            <a:r>
              <a:rPr lang="en-US" dirty="0">
                <a:solidFill>
                  <a:srgbClr val="3F3F3F"/>
                </a:solidFill>
                <a:latin typeface="Open Sans"/>
                <a:ea typeface="Open Sans"/>
                <a:cs typeface="Open Sans"/>
                <a:sym typeface="Open Sans"/>
              </a:rPr>
              <a:t>Google Scholar</a:t>
            </a:r>
            <a:endParaRPr dirty="0">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sz="1400" dirty="0">
              <a:solidFill>
                <a:srgbClr val="3F3F3F"/>
              </a:solidFill>
              <a:latin typeface="Open Sans"/>
              <a:ea typeface="Open Sans"/>
              <a:cs typeface="Open Sans"/>
              <a:sym typeface="Open Sans"/>
            </a:endParaRPr>
          </a:p>
          <a:p>
            <a:pPr lvl="0">
              <a:lnSpc>
                <a:spcPct val="100000"/>
              </a:lnSpc>
              <a:buClr>
                <a:schemeClr val="dk1"/>
              </a:buClr>
            </a:pPr>
            <a:r>
              <a:rPr lang="fr-FR" dirty="0">
                <a:solidFill>
                  <a:srgbClr val="3F3F3F"/>
                </a:solidFill>
                <a:latin typeface="Open Sans"/>
                <a:ea typeface="Open Sans"/>
                <a:cs typeface="Open Sans"/>
                <a:sym typeface="Open Sans"/>
              </a:rPr>
              <a:t>Ces options sont utilisées pour effectuer des recherches par mots-clés et établir des liens vers des documents en texte intégral disponibles auprès des éditeurs participants à Research4Life. </a:t>
            </a:r>
          </a:p>
          <a:p>
            <a:pPr lvl="0">
              <a:lnSpc>
                <a:spcPct val="100000"/>
              </a:lnSpc>
              <a:buClr>
                <a:schemeClr val="dk1"/>
              </a:buClr>
            </a:pPr>
            <a:r>
              <a:rPr lang="fr-FR" dirty="0">
                <a:solidFill>
                  <a:srgbClr val="3F3F3F"/>
                </a:solidFill>
                <a:latin typeface="Open Sans"/>
                <a:ea typeface="Open Sans"/>
                <a:cs typeface="Open Sans"/>
                <a:sym typeface="Open Sans"/>
              </a:rPr>
              <a:t>Il y a également d’autres ressources qui seront examinées séparément.</a:t>
            </a:r>
            <a:endParaRPr dirty="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7"/>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Options de citation et d'exportation</a:t>
            </a:r>
            <a:endParaRPr dirty="0">
              <a:solidFill>
                <a:srgbClr val="586F7C"/>
              </a:solidFill>
              <a:latin typeface="Open Sans"/>
              <a:ea typeface="Open Sans"/>
              <a:cs typeface="Open Sans"/>
              <a:sym typeface="Open Sans"/>
            </a:endParaRPr>
          </a:p>
        </p:txBody>
      </p:sp>
      <p:sp>
        <p:nvSpPr>
          <p:cNvPr id="378" name="Google Shape;378;p37"/>
          <p:cNvSpPr txBox="1">
            <a:spLocks noGrp="1"/>
          </p:cNvSpPr>
          <p:nvPr>
            <p:ph type="body" idx="1"/>
          </p:nvPr>
        </p:nvSpPr>
        <p:spPr>
          <a:xfrm>
            <a:off x="-95693" y="1459712"/>
            <a:ext cx="6507126" cy="5125285"/>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2000" dirty="0">
                <a:solidFill>
                  <a:srgbClr val="3F3F3F"/>
                </a:solidFill>
                <a:latin typeface="Open Sans"/>
                <a:ea typeface="Open Sans"/>
                <a:cs typeface="Open Sans"/>
                <a:sym typeface="Open Sans"/>
              </a:rPr>
              <a:t>Un deuxième écran affichera cinq styles de citation clés pour l'article et l'option d'exporter les citations vers plusieurs logiciels de gestion des références - </a:t>
            </a:r>
            <a:r>
              <a:rPr lang="fr-FR" sz="2000" dirty="0" err="1">
                <a:solidFill>
                  <a:srgbClr val="3F3F3F"/>
                </a:solidFill>
                <a:latin typeface="Open Sans"/>
                <a:ea typeface="Open Sans"/>
                <a:cs typeface="Open Sans"/>
                <a:sym typeface="Open Sans"/>
              </a:rPr>
              <a:t>BibTeX</a:t>
            </a:r>
            <a:r>
              <a:rPr lang="fr-FR" sz="2000" dirty="0">
                <a:solidFill>
                  <a:srgbClr val="3F3F3F"/>
                </a:solidFill>
                <a:latin typeface="Open Sans"/>
                <a:ea typeface="Open Sans"/>
                <a:cs typeface="Open Sans"/>
                <a:sym typeface="Open Sans"/>
              </a:rPr>
              <a:t>, </a:t>
            </a:r>
            <a:r>
              <a:rPr lang="fr-FR" sz="2000" dirty="0" err="1">
                <a:solidFill>
                  <a:srgbClr val="3F3F3F"/>
                </a:solidFill>
                <a:latin typeface="Open Sans"/>
                <a:ea typeface="Open Sans"/>
                <a:cs typeface="Open Sans"/>
                <a:sym typeface="Open Sans"/>
              </a:rPr>
              <a:t>EndNote</a:t>
            </a:r>
            <a:r>
              <a:rPr lang="fr-FR" sz="2000" dirty="0">
                <a:solidFill>
                  <a:srgbClr val="3F3F3F"/>
                </a:solidFill>
                <a:latin typeface="Open Sans"/>
                <a:ea typeface="Open Sans"/>
                <a:cs typeface="Open Sans"/>
                <a:sym typeface="Open Sans"/>
              </a:rPr>
              <a:t>, </a:t>
            </a:r>
            <a:r>
              <a:rPr lang="fr-FR" sz="2000" dirty="0" err="1">
                <a:solidFill>
                  <a:srgbClr val="3F3F3F"/>
                </a:solidFill>
                <a:latin typeface="Open Sans"/>
                <a:ea typeface="Open Sans"/>
                <a:cs typeface="Open Sans"/>
                <a:sym typeface="Open Sans"/>
              </a:rPr>
              <a:t>RefMan</a:t>
            </a:r>
            <a:r>
              <a:rPr lang="fr-FR" sz="2000" dirty="0">
                <a:solidFill>
                  <a:srgbClr val="3F3F3F"/>
                </a:solidFill>
                <a:latin typeface="Open Sans"/>
                <a:ea typeface="Open Sans"/>
                <a:cs typeface="Open Sans"/>
                <a:sym typeface="Open Sans"/>
              </a:rPr>
              <a:t> ou </a:t>
            </a:r>
            <a:r>
              <a:rPr lang="fr-FR" sz="2000" dirty="0" err="1">
                <a:solidFill>
                  <a:srgbClr val="3F3F3F"/>
                </a:solidFill>
                <a:latin typeface="Open Sans"/>
                <a:ea typeface="Open Sans"/>
                <a:cs typeface="Open Sans"/>
                <a:sym typeface="Open Sans"/>
              </a:rPr>
              <a:t>RefWorks</a:t>
            </a:r>
            <a:r>
              <a:rPr lang="fr-FR" sz="2000" dirty="0">
                <a:solidFill>
                  <a:srgbClr val="3F3F3F"/>
                </a:solidFill>
                <a:latin typeface="Open Sans"/>
                <a:ea typeface="Open Sans"/>
                <a:cs typeface="Open Sans"/>
                <a:sym typeface="Open Sans"/>
              </a:rPr>
              <a:t> (cliquez sur </a:t>
            </a:r>
            <a:r>
              <a:rPr lang="fr-FR" sz="2000" dirty="0" err="1">
                <a:solidFill>
                  <a:srgbClr val="3F3F3F"/>
                </a:solidFill>
                <a:latin typeface="Open Sans"/>
                <a:ea typeface="Open Sans"/>
                <a:cs typeface="Open Sans"/>
                <a:sym typeface="Open Sans"/>
              </a:rPr>
              <a:t>EndNote</a:t>
            </a:r>
            <a:r>
              <a:rPr lang="fr-FR" sz="2000" dirty="0">
                <a:solidFill>
                  <a:srgbClr val="3F3F3F"/>
                </a:solidFill>
                <a:latin typeface="Open Sans"/>
                <a:ea typeface="Open Sans"/>
                <a:cs typeface="Open Sans"/>
                <a:sym typeface="Open Sans"/>
              </a:rPr>
              <a:t> pour voir Zotero ou </a:t>
            </a:r>
            <a:r>
              <a:rPr lang="fr-FR" sz="2000" dirty="0" err="1">
                <a:solidFill>
                  <a:srgbClr val="3F3F3F"/>
                </a:solidFill>
                <a:latin typeface="Open Sans"/>
                <a:ea typeface="Open Sans"/>
                <a:cs typeface="Open Sans"/>
                <a:sym typeface="Open Sans"/>
              </a:rPr>
              <a:t>Mendeley</a:t>
            </a:r>
            <a:r>
              <a:rPr lang="fr-FR" sz="2000" dirty="0">
                <a:solidFill>
                  <a:srgbClr val="3F3F3F"/>
                </a:solidFill>
                <a:latin typeface="Open Sans"/>
                <a:ea typeface="Open Sans"/>
                <a:cs typeface="Open Sans"/>
                <a:sym typeface="Open Sans"/>
              </a:rPr>
              <a:t> si installé sur votre ordinateur).</a:t>
            </a:r>
          </a:p>
          <a:p>
            <a:pPr>
              <a:lnSpc>
                <a:spcPct val="150000"/>
              </a:lnSpc>
              <a:buClr>
                <a:schemeClr val="dk1"/>
              </a:buClr>
            </a:pPr>
            <a:r>
              <a:rPr lang="fr-FR" sz="2000" dirty="0">
                <a:solidFill>
                  <a:srgbClr val="3F3F3F"/>
                </a:solidFill>
                <a:latin typeface="Open Sans"/>
                <a:ea typeface="Open Sans"/>
                <a:cs typeface="Open Sans"/>
                <a:sym typeface="Open Sans"/>
              </a:rPr>
              <a:t>En cliquant sur l'une de ces options, un fichier exportable est créé.</a:t>
            </a:r>
          </a:p>
          <a:p>
            <a:pPr lvl="0">
              <a:lnSpc>
                <a:spcPct val="150000"/>
              </a:lnSpc>
              <a:buClr>
                <a:schemeClr val="dk1"/>
              </a:buClr>
            </a:pPr>
            <a:r>
              <a:rPr lang="fr-FR" sz="2000" dirty="0">
                <a:solidFill>
                  <a:srgbClr val="3F3F3F"/>
                </a:solidFill>
                <a:latin typeface="Open Sans"/>
                <a:ea typeface="Open Sans"/>
                <a:cs typeface="Open Sans"/>
                <a:sym typeface="Open Sans"/>
              </a:rPr>
              <a:t>En activant le paramètre approprié dans </a:t>
            </a:r>
            <a:r>
              <a:rPr lang="fr-FR" sz="2000" dirty="0" err="1">
                <a:solidFill>
                  <a:srgbClr val="3F3F3F"/>
                </a:solidFill>
                <a:latin typeface="Open Sans"/>
                <a:ea typeface="Open Sans"/>
                <a:cs typeface="Open Sans"/>
                <a:sym typeface="Open Sans"/>
              </a:rPr>
              <a:t>Mendeley</a:t>
            </a:r>
            <a:r>
              <a:rPr lang="fr-FR" sz="2000" dirty="0">
                <a:solidFill>
                  <a:srgbClr val="3F3F3F"/>
                </a:solidFill>
                <a:latin typeface="Open Sans"/>
                <a:ea typeface="Open Sans"/>
                <a:cs typeface="Open Sans"/>
                <a:sym typeface="Open Sans"/>
              </a:rPr>
              <a:t> et Zotero, un fichier .ris peut être créé/téléchargé. </a:t>
            </a:r>
          </a:p>
        </p:txBody>
      </p:sp>
      <p:pic>
        <p:nvPicPr>
          <p:cNvPr id="379" name="Google Shape;379;p37" descr="https://lh6.googleusercontent.com/kjXqK06GqXIqF4eXSWfmPz8w06OFSWF6FiatFUf4ELZzHXDmMTIi1xGYX5BuB7uvUINugi2cWc8NAW9UzuuIL4Y-vRtSMVCUvUaWzX7tYWusqGcfp0NJJYDdNXpEA6WuDnz-4Qg"/>
          <p:cNvPicPr preferRelativeResize="0"/>
          <p:nvPr/>
        </p:nvPicPr>
        <p:blipFill rotWithShape="1">
          <a:blip r:embed="rId3">
            <a:alphaModFix/>
          </a:blip>
          <a:srcRect/>
          <a:stretch/>
        </p:blipFill>
        <p:spPr>
          <a:xfrm>
            <a:off x="6199162" y="1877332"/>
            <a:ext cx="5676900" cy="478344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80a636fb47_0_0"/>
          <p:cNvSpPr txBox="1">
            <a:spLocks noGrp="1"/>
          </p:cNvSpPr>
          <p:nvPr>
            <p:ph type="body" idx="1"/>
          </p:nvPr>
        </p:nvSpPr>
        <p:spPr>
          <a:xfrm>
            <a:off x="37561" y="1812975"/>
            <a:ext cx="5459472" cy="4585800"/>
          </a:xfrm>
          <a:prstGeom prst="rect">
            <a:avLst/>
          </a:prstGeom>
          <a:noFill/>
          <a:ln>
            <a:noFill/>
          </a:ln>
        </p:spPr>
        <p:txBody>
          <a:bodyPr spcFirstLastPara="1" wrap="square" lIns="91425" tIns="45700" rIns="91425" bIns="45700" anchor="t" anchorCtr="0">
            <a:noAutofit/>
          </a:bodyPr>
          <a:lstStyle/>
          <a:p>
            <a:pPr marL="180975" indent="-180975">
              <a:lnSpc>
                <a:spcPct val="115000"/>
              </a:lnSpc>
              <a:spcBef>
                <a:spcPts val="0"/>
              </a:spcBef>
              <a:buFont typeface="Arial" panose="020B0604020202020204" pitchFamily="34" charset="0"/>
              <a:buChar char="•"/>
            </a:pP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Dans les options de Scholar, cliquez sur Métriques.  La recherche est triée par Publications avec les classements </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indice</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h5</a:t>
            </a: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et </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médian</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h5</a:t>
            </a: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t>
            </a:r>
          </a:p>
          <a:p>
            <a:pPr marL="180975" indent="-180975">
              <a:lnSpc>
                <a:spcPct val="115000"/>
              </a:lnSpc>
              <a:spcBef>
                <a:spcPts val="0"/>
              </a:spcBef>
              <a:buFont typeface="Arial" panose="020B0604020202020204" pitchFamily="34" charset="0"/>
              <a:buChar char="•"/>
              <a:tabLst>
                <a:tab pos="542925" algn="l"/>
              </a:tabLst>
            </a:pPr>
            <a:endPar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180975" indent="-180975">
              <a:lnSpc>
                <a:spcPct val="115000"/>
              </a:lnSpc>
              <a:spcBef>
                <a:spcPts val="0"/>
              </a:spcBef>
              <a:buFont typeface="Arial" panose="020B0604020202020204" pitchFamily="34" charset="0"/>
              <a:buChar char="•"/>
            </a:pP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La liste initiale des 10 premières revues est affichée.</a:t>
            </a:r>
          </a:p>
          <a:p>
            <a:pPr marL="180975" indent="-180975">
              <a:lnSpc>
                <a:spcPct val="115000"/>
              </a:lnSpc>
              <a:spcBef>
                <a:spcPts val="0"/>
              </a:spcBef>
              <a:buFont typeface="Arial" panose="020B0604020202020204" pitchFamily="34" charset="0"/>
              <a:buChar char="•"/>
            </a:pP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Cliquez sur </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TOUT AFFICHER</a:t>
            </a: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L'écran suivant présente de larges options de </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CATEGORIES</a:t>
            </a: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et de </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LANGUES</a:t>
            </a: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de publication.</a:t>
            </a:r>
          </a:p>
          <a:p>
            <a:pPr marL="180975" indent="-180975">
              <a:lnSpc>
                <a:spcPct val="115000"/>
              </a:lnSpc>
              <a:spcBef>
                <a:spcPts val="0"/>
              </a:spcBef>
              <a:buFont typeface="Arial" panose="020B0604020202020204" pitchFamily="34" charset="0"/>
              <a:buChar char="•"/>
            </a:pP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Notez également les </a:t>
            </a:r>
            <a:r>
              <a:rPr lang="fr-FR" sz="2100" b="1"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Mandats de libre accès </a:t>
            </a:r>
            <a:r>
              <a:rPr lang="fr-FR" sz="2100" dirty="0">
                <a:solidFill>
                  <a:schemeClr val="tx1">
                    <a:lumMod val="75000"/>
                    <a:lumOff val="25000"/>
                  </a:schemeClr>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en bas de la page.</a:t>
            </a:r>
            <a:endParaRPr sz="2100" dirty="0">
              <a:solidFill>
                <a:schemeClr val="tx1">
                  <a:lumMod val="75000"/>
                  <a:lumOff val="25000"/>
                </a:schemeClr>
              </a:solidFill>
              <a:latin typeface="Open Sans"/>
              <a:ea typeface="Open Sans"/>
              <a:cs typeface="Open Sans"/>
              <a:sym typeface="Open Sans"/>
            </a:endParaRPr>
          </a:p>
        </p:txBody>
      </p:sp>
      <p:sp>
        <p:nvSpPr>
          <p:cNvPr id="386" name="Google Shape;386;g80a636fb47_0_0"/>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err="1">
                <a:solidFill>
                  <a:srgbClr val="586F7C"/>
                </a:solidFill>
                <a:latin typeface="Open Sans"/>
                <a:ea typeface="Open Sans"/>
                <a:cs typeface="Open Sans"/>
                <a:sym typeface="Open Sans"/>
              </a:rPr>
              <a:t>Métriques</a:t>
            </a:r>
            <a:endParaRPr dirty="0">
              <a:solidFill>
                <a:srgbClr val="586F7C"/>
              </a:solidFill>
              <a:latin typeface="Open Sans"/>
              <a:ea typeface="Open Sans"/>
              <a:cs typeface="Open Sans"/>
              <a:sym typeface="Open Sans"/>
            </a:endParaRPr>
          </a:p>
        </p:txBody>
      </p:sp>
      <p:grpSp>
        <p:nvGrpSpPr>
          <p:cNvPr id="6" name="Groupe 5">
            <a:extLst>
              <a:ext uri="{FF2B5EF4-FFF2-40B4-BE49-F238E27FC236}">
                <a16:creationId xmlns:a16="http://schemas.microsoft.com/office/drawing/2014/main" id="{22AD1F29-9C3F-4073-A97C-7D31F03847AA}"/>
              </a:ext>
            </a:extLst>
          </p:cNvPr>
          <p:cNvGrpSpPr/>
          <p:nvPr/>
        </p:nvGrpSpPr>
        <p:grpSpPr>
          <a:xfrm>
            <a:off x="5594842" y="1746384"/>
            <a:ext cx="5994382" cy="4652391"/>
            <a:chOff x="5594842" y="1746384"/>
            <a:chExt cx="5994382" cy="4652391"/>
          </a:xfrm>
        </p:grpSpPr>
        <p:pic>
          <p:nvPicPr>
            <p:cNvPr id="2" name="Image 1">
              <a:extLst>
                <a:ext uri="{FF2B5EF4-FFF2-40B4-BE49-F238E27FC236}">
                  <a16:creationId xmlns:a16="http://schemas.microsoft.com/office/drawing/2014/main" id="{103C2CD6-BC32-4552-A4E3-2DDBDD98B209}"/>
                </a:ext>
              </a:extLst>
            </p:cNvPr>
            <p:cNvPicPr>
              <a:picLocks noChangeAspect="1"/>
            </p:cNvPicPr>
            <p:nvPr/>
          </p:nvPicPr>
          <p:blipFill>
            <a:blip r:embed="rId3"/>
            <a:stretch>
              <a:fillRect/>
            </a:stretch>
          </p:blipFill>
          <p:spPr>
            <a:xfrm>
              <a:off x="5594842" y="1812975"/>
              <a:ext cx="5994382" cy="4585800"/>
            </a:xfrm>
            <a:prstGeom prst="rect">
              <a:avLst/>
            </a:prstGeom>
          </p:spPr>
        </p:pic>
        <p:sp>
          <p:nvSpPr>
            <p:cNvPr id="8" name="Google Shape;396;p22">
              <a:extLst>
                <a:ext uri="{FF2B5EF4-FFF2-40B4-BE49-F238E27FC236}">
                  <a16:creationId xmlns:a16="http://schemas.microsoft.com/office/drawing/2014/main" id="{0383F87D-719E-49B9-897A-114FEEA99283}"/>
                </a:ext>
              </a:extLst>
            </p:cNvPr>
            <p:cNvSpPr/>
            <p:nvPr/>
          </p:nvSpPr>
          <p:spPr>
            <a:xfrm flipH="1">
              <a:off x="5608489" y="1746384"/>
              <a:ext cx="3251182" cy="52718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 name="Google Shape;396;p22">
              <a:extLst>
                <a:ext uri="{FF2B5EF4-FFF2-40B4-BE49-F238E27FC236}">
                  <a16:creationId xmlns:a16="http://schemas.microsoft.com/office/drawing/2014/main" id="{BA8F590C-1ED2-4D7D-8EF0-0FA6F5B024C6}"/>
                </a:ext>
              </a:extLst>
            </p:cNvPr>
            <p:cNvSpPr/>
            <p:nvPr/>
          </p:nvSpPr>
          <p:spPr>
            <a:xfrm flipH="1">
              <a:off x="5663080" y="5111616"/>
              <a:ext cx="1160801" cy="52718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396;p22">
              <a:extLst>
                <a:ext uri="{FF2B5EF4-FFF2-40B4-BE49-F238E27FC236}">
                  <a16:creationId xmlns:a16="http://schemas.microsoft.com/office/drawing/2014/main" id="{B499FD03-933A-4D8A-A4E3-B8B0C3737D67}"/>
                </a:ext>
              </a:extLst>
            </p:cNvPr>
            <p:cNvSpPr/>
            <p:nvPr/>
          </p:nvSpPr>
          <p:spPr>
            <a:xfrm flipH="1">
              <a:off x="5594842" y="5810566"/>
              <a:ext cx="3251182" cy="52718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8a8bb03a90_0_0"/>
          <p:cNvSpPr txBox="1">
            <a:spLocks noGrp="1"/>
          </p:cNvSpPr>
          <p:nvPr>
            <p:ph type="title"/>
          </p:nvPr>
        </p:nvSpPr>
        <p:spPr>
          <a:xfrm>
            <a:off x="300399" y="243832"/>
            <a:ext cx="7623544" cy="1080900"/>
          </a:xfrm>
          <a:prstGeom prst="rect">
            <a:avLst/>
          </a:prstGeom>
          <a:noFill/>
          <a:ln>
            <a:noFill/>
          </a:ln>
        </p:spPr>
        <p:txBody>
          <a:bodyPr spcFirstLastPara="1" wrap="square" lIns="91425" tIns="45700" rIns="91425" bIns="45700" anchor="ctr" anchorCtr="0">
            <a:noAutofit/>
          </a:bodyPr>
          <a:lstStyle/>
          <a:p>
            <a:pPr lvl="0"/>
            <a:r>
              <a:rPr lang="fr-FR" sz="3200" dirty="0">
                <a:solidFill>
                  <a:srgbClr val="586F7C"/>
                </a:solidFill>
                <a:latin typeface="Open Sans"/>
                <a:ea typeface="Open Sans"/>
                <a:cs typeface="Open Sans"/>
                <a:sym typeface="Open Sans"/>
              </a:rPr>
              <a:t>Définitions des classements Indice-h5 et median</a:t>
            </a:r>
            <a:r>
              <a:rPr lang="fr-FR" sz="4000" dirty="0">
                <a:solidFill>
                  <a:srgbClr val="586F7C"/>
                </a:solidFill>
                <a:latin typeface="Open Sans"/>
                <a:ea typeface="Open Sans"/>
                <a:cs typeface="Open Sans"/>
                <a:sym typeface="Open Sans"/>
              </a:rPr>
              <a:t>-h5</a:t>
            </a:r>
            <a:endParaRPr dirty="0"/>
          </a:p>
        </p:txBody>
      </p:sp>
      <p:sp>
        <p:nvSpPr>
          <p:cNvPr id="394" name="Google Shape;394;g8a8bb03a90_0_0"/>
          <p:cNvSpPr txBox="1">
            <a:spLocks noGrp="1"/>
          </p:cNvSpPr>
          <p:nvPr>
            <p:ph type="body" idx="1"/>
          </p:nvPr>
        </p:nvSpPr>
        <p:spPr>
          <a:xfrm>
            <a:off x="180753" y="1780275"/>
            <a:ext cx="11229347" cy="3297451"/>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fr-FR" dirty="0">
                <a:solidFill>
                  <a:srgbClr val="3F3F3F"/>
                </a:solidFill>
                <a:latin typeface="Open Sans"/>
                <a:ea typeface="Open Sans"/>
                <a:cs typeface="Open Sans"/>
                <a:sym typeface="Open Sans"/>
              </a:rPr>
              <a:t>L'</a:t>
            </a:r>
            <a:r>
              <a:rPr lang="fr-FR" b="1" dirty="0">
                <a:solidFill>
                  <a:srgbClr val="3F3F3F"/>
                </a:solidFill>
                <a:latin typeface="Open Sans"/>
                <a:ea typeface="Open Sans"/>
                <a:cs typeface="Open Sans"/>
                <a:sym typeface="Open Sans"/>
              </a:rPr>
              <a:t>indice-h5</a:t>
            </a:r>
            <a:r>
              <a:rPr lang="fr-FR" dirty="0">
                <a:solidFill>
                  <a:srgbClr val="3F3F3F"/>
                </a:solidFill>
                <a:latin typeface="Open Sans"/>
                <a:ea typeface="Open Sans"/>
                <a:cs typeface="Open Sans"/>
                <a:sym typeface="Open Sans"/>
              </a:rPr>
              <a:t> est le plus grand nombre </a:t>
            </a:r>
            <a:r>
              <a:rPr lang="fr-FR" b="1" dirty="0">
                <a:solidFill>
                  <a:srgbClr val="3F3F3F"/>
                </a:solidFill>
                <a:latin typeface="Open Sans"/>
                <a:ea typeface="Open Sans"/>
                <a:cs typeface="Open Sans"/>
                <a:sym typeface="Open Sans"/>
              </a:rPr>
              <a:t>h</a:t>
            </a:r>
            <a:r>
              <a:rPr lang="fr-FR" dirty="0">
                <a:solidFill>
                  <a:srgbClr val="3F3F3F"/>
                </a:solidFill>
                <a:latin typeface="Open Sans"/>
                <a:ea typeface="Open Sans"/>
                <a:cs typeface="Open Sans"/>
                <a:sym typeface="Open Sans"/>
              </a:rPr>
              <a:t> tel que </a:t>
            </a:r>
            <a:r>
              <a:rPr lang="fr-FR" b="1" dirty="0">
                <a:solidFill>
                  <a:srgbClr val="3F3F3F"/>
                </a:solidFill>
                <a:latin typeface="Open Sans"/>
                <a:ea typeface="Open Sans"/>
                <a:cs typeface="Open Sans"/>
                <a:sym typeface="Open Sans"/>
              </a:rPr>
              <a:t>h</a:t>
            </a:r>
            <a:r>
              <a:rPr lang="fr-FR" dirty="0">
                <a:solidFill>
                  <a:srgbClr val="3F3F3F"/>
                </a:solidFill>
                <a:latin typeface="Open Sans"/>
                <a:ea typeface="Open Sans"/>
                <a:cs typeface="Open Sans"/>
                <a:sym typeface="Open Sans"/>
              </a:rPr>
              <a:t> articles publiés dans [les 5 dernières années] ont au moins </a:t>
            </a:r>
            <a:r>
              <a:rPr lang="fr-FR" b="1" dirty="0">
                <a:solidFill>
                  <a:srgbClr val="3F3F3F"/>
                </a:solidFill>
                <a:latin typeface="Open Sans"/>
                <a:ea typeface="Open Sans"/>
                <a:cs typeface="Open Sans"/>
                <a:sym typeface="Open Sans"/>
              </a:rPr>
              <a:t>h</a:t>
            </a:r>
            <a:r>
              <a:rPr lang="fr-FR" dirty="0">
                <a:solidFill>
                  <a:srgbClr val="3F3F3F"/>
                </a:solidFill>
                <a:latin typeface="Open Sans"/>
                <a:ea typeface="Open Sans"/>
                <a:cs typeface="Open Sans"/>
                <a:sym typeface="Open Sans"/>
              </a:rPr>
              <a:t> citations chacun. Ainsi, un indice-h5 de 60 signifie que cette revue a publié 60 articles au cours des 5 dernières années qui ont eu 60 citations ou plus chacun.</a:t>
            </a:r>
          </a:p>
          <a:p>
            <a:pPr marL="0" lvl="0" indent="0">
              <a:spcBef>
                <a:spcPts val="0"/>
              </a:spcBef>
              <a:buNone/>
            </a:pPr>
            <a:endParaRPr lang="fr-FR" dirty="0">
              <a:solidFill>
                <a:srgbClr val="3F3F3F"/>
              </a:solidFill>
              <a:latin typeface="Open Sans"/>
              <a:ea typeface="Open Sans"/>
              <a:cs typeface="Open Sans"/>
              <a:sym typeface="Open Sans"/>
            </a:endParaRPr>
          </a:p>
          <a:p>
            <a:pPr marL="0" lvl="0" indent="0">
              <a:spcBef>
                <a:spcPts val="0"/>
              </a:spcBef>
              <a:buNone/>
            </a:pPr>
            <a:r>
              <a:rPr lang="fr-FR" dirty="0">
                <a:solidFill>
                  <a:srgbClr val="3F3F3F"/>
                </a:solidFill>
                <a:latin typeface="Open Sans"/>
                <a:ea typeface="Open Sans"/>
                <a:cs typeface="Open Sans"/>
                <a:sym typeface="Open Sans"/>
              </a:rPr>
              <a:t>La</a:t>
            </a:r>
            <a:r>
              <a:rPr lang="fr-FR" b="1" dirty="0">
                <a:solidFill>
                  <a:srgbClr val="3F3F3F"/>
                </a:solidFill>
                <a:latin typeface="Open Sans"/>
                <a:ea typeface="Open Sans"/>
                <a:cs typeface="Open Sans"/>
                <a:sym typeface="Open Sans"/>
              </a:rPr>
              <a:t> médiane-h5 </a:t>
            </a:r>
            <a:r>
              <a:rPr lang="fr-FR" dirty="0">
                <a:solidFill>
                  <a:srgbClr val="3F3F3F"/>
                </a:solidFill>
                <a:latin typeface="Open Sans"/>
                <a:ea typeface="Open Sans"/>
                <a:cs typeface="Open Sans"/>
                <a:sym typeface="Open Sans"/>
              </a:rPr>
              <a:t>est basée sur l'indice-h5, mais mesure plutôt la valeur médiane (ou moyenne) des citations pour le nombre </a:t>
            </a:r>
            <a:r>
              <a:rPr lang="fr-FR" b="1" dirty="0">
                <a:solidFill>
                  <a:srgbClr val="3F3F3F"/>
                </a:solidFill>
                <a:latin typeface="Open Sans"/>
                <a:ea typeface="Open Sans"/>
                <a:cs typeface="Open Sans"/>
                <a:sym typeface="Open Sans"/>
              </a:rPr>
              <a:t>h</a:t>
            </a:r>
            <a:r>
              <a:rPr lang="fr-FR" dirty="0">
                <a:solidFill>
                  <a:srgbClr val="3F3F3F"/>
                </a:solidFill>
                <a:latin typeface="Open Sans"/>
                <a:ea typeface="Open Sans"/>
                <a:cs typeface="Open Sans"/>
                <a:sym typeface="Open Sans"/>
              </a:rPr>
              <a:t> de citations. Une revue avec un indice-h5 de 60 et une médiane-h5 de 75 signifie que, sur les 60 articles ayant 60 citations ou plus, la médiane de ces valeurs de citations est de 75.</a:t>
            </a:r>
            <a:endParaRPr dirty="0">
              <a:solidFill>
                <a:srgbClr val="3F3F3F"/>
              </a:solidFill>
              <a:latin typeface="Open Sans"/>
              <a:ea typeface="Open Sans"/>
              <a:cs typeface="Open Sans"/>
              <a:sym typeface="Open Sans"/>
            </a:endParaRPr>
          </a:p>
        </p:txBody>
      </p:sp>
      <p:sp>
        <p:nvSpPr>
          <p:cNvPr id="395" name="Google Shape;395;g8a8bb03a90_0_0"/>
          <p:cNvSpPr txBox="1"/>
          <p:nvPr/>
        </p:nvSpPr>
        <p:spPr>
          <a:xfrm>
            <a:off x="755077" y="5299521"/>
            <a:ext cx="9439421" cy="784830"/>
          </a:xfrm>
          <a:prstGeom prst="rect">
            <a:avLst/>
          </a:prstGeom>
          <a:no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Open Sans"/>
                <a:ea typeface="Open Sans"/>
                <a:cs typeface="Open Sans"/>
                <a:sym typeface="Open Sans"/>
              </a:rPr>
              <a:t>Rachel Borchardt. “Subject Guides: Scholarly Research Impact Metrics: Journal-level impact - impact factor and more”. Accessed June 2021 https://subjectguides.library.american.edu/c.php?g=175335&amp;p=1154177</a:t>
            </a:r>
            <a:endParaRPr sz="1400" b="0" i="0" u="none" strike="noStrike" cap="none" dirty="0">
              <a:solidFill>
                <a:srgbClr val="000000"/>
              </a:solidFill>
              <a:latin typeface="Arial"/>
              <a:ea typeface="Arial"/>
              <a:cs typeface="Arial"/>
              <a:sym typeface="Arial"/>
            </a:endParaRPr>
          </a:p>
        </p:txBody>
      </p:sp>
      <p:sp>
        <p:nvSpPr>
          <p:cNvPr id="396" name="Google Shape;396;g8a8bb03a90_0_0"/>
          <p:cNvSpPr txBox="1"/>
          <p:nvPr/>
        </p:nvSpPr>
        <p:spPr>
          <a:xfrm>
            <a:off x="300399" y="6237845"/>
            <a:ext cx="11591201" cy="461624"/>
          </a:xfrm>
          <a:prstGeom prst="rect">
            <a:avLst/>
          </a:prstGeom>
          <a:noFill/>
          <a:ln>
            <a:noFill/>
          </a:ln>
        </p:spPr>
        <p:txBody>
          <a:bodyPr spcFirstLastPara="1" wrap="square" lIns="91425" tIns="45700" rIns="91425" bIns="45700" anchor="t" anchorCtr="0">
            <a:spAutoFit/>
          </a:bodyPr>
          <a:lstStyle/>
          <a:p>
            <a:pPr lvl="0"/>
            <a:r>
              <a:rPr lang="fr-FR" sz="2400" dirty="0">
                <a:solidFill>
                  <a:srgbClr val="3F3F3F"/>
                </a:solidFill>
                <a:latin typeface="Open Sans"/>
                <a:ea typeface="Open Sans"/>
                <a:cs typeface="Open Sans"/>
                <a:sym typeface="Open Sans"/>
              </a:rPr>
              <a:t>Voir la leçon 1.2 pour plus d'informations sur les métriques bibliographiques.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2"/>
          <p:cNvSpPr txBox="1">
            <a:spLocks noGrp="1"/>
          </p:cNvSpPr>
          <p:nvPr>
            <p:ph type="title"/>
          </p:nvPr>
        </p:nvSpPr>
        <p:spPr>
          <a:xfrm>
            <a:off x="284291" y="189417"/>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a:solidFill>
                  <a:srgbClr val="586F7C"/>
                </a:solidFill>
                <a:latin typeface="Open Sans"/>
                <a:ea typeface="Open Sans"/>
                <a:cs typeface="Open Sans"/>
                <a:sym typeface="Open Sans"/>
              </a:rPr>
              <a:t>Recherche </a:t>
            </a:r>
            <a:r>
              <a:rPr lang="en-US" dirty="0" err="1">
                <a:solidFill>
                  <a:srgbClr val="586F7C"/>
                </a:solidFill>
                <a:latin typeface="Open Sans"/>
                <a:ea typeface="Open Sans"/>
                <a:cs typeface="Open Sans"/>
                <a:sym typeface="Open Sans"/>
              </a:rPr>
              <a:t>avancée</a:t>
            </a:r>
            <a:endParaRPr dirty="0">
              <a:solidFill>
                <a:srgbClr val="586F7C"/>
              </a:solidFill>
              <a:latin typeface="Open Sans"/>
              <a:ea typeface="Open Sans"/>
              <a:cs typeface="Open Sans"/>
              <a:sym typeface="Open Sans"/>
            </a:endParaRPr>
          </a:p>
        </p:txBody>
      </p:sp>
      <p:sp>
        <p:nvSpPr>
          <p:cNvPr id="403" name="Google Shape;403;p42"/>
          <p:cNvSpPr txBox="1">
            <a:spLocks noGrp="1"/>
          </p:cNvSpPr>
          <p:nvPr>
            <p:ph type="body" idx="1"/>
          </p:nvPr>
        </p:nvSpPr>
        <p:spPr>
          <a:xfrm>
            <a:off x="0" y="1732715"/>
            <a:ext cx="11936185" cy="5125285"/>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dirty="0">
                <a:solidFill>
                  <a:srgbClr val="3F3F3F"/>
                </a:solidFill>
                <a:latin typeface="Open Sans"/>
                <a:ea typeface="Open Sans"/>
                <a:cs typeface="Open Sans"/>
                <a:sym typeface="Open Sans"/>
              </a:rPr>
              <a:t>Une dernière fonctionnalité mise en avant est la </a:t>
            </a:r>
            <a:r>
              <a:rPr lang="fr-FR" b="1" dirty="0">
                <a:solidFill>
                  <a:srgbClr val="3F3F3F"/>
                </a:solidFill>
                <a:latin typeface="Open Sans"/>
                <a:ea typeface="Open Sans"/>
                <a:cs typeface="Open Sans"/>
                <a:sym typeface="Open Sans"/>
              </a:rPr>
              <a:t>Recherche avancée</a:t>
            </a:r>
            <a:r>
              <a:rPr lang="fr-FR" dirty="0">
                <a:solidFill>
                  <a:srgbClr val="3F3F3F"/>
                </a:solidFill>
                <a:latin typeface="Open Sans"/>
                <a:ea typeface="Open Sans"/>
                <a:cs typeface="Open Sans"/>
                <a:sym typeface="Open Sans"/>
              </a:rPr>
              <a:t>. Cette option est affichée ci-dessous.</a:t>
            </a:r>
          </a:p>
        </p:txBody>
      </p:sp>
      <p:pic>
        <p:nvPicPr>
          <p:cNvPr id="2" name="Image 1">
            <a:extLst>
              <a:ext uri="{FF2B5EF4-FFF2-40B4-BE49-F238E27FC236}">
                <a16:creationId xmlns:a16="http://schemas.microsoft.com/office/drawing/2014/main" id="{09F349A7-0FB6-4D25-9377-3ED5E0B1EF6A}"/>
              </a:ext>
            </a:extLst>
          </p:cNvPr>
          <p:cNvPicPr>
            <a:picLocks noChangeAspect="1"/>
          </p:cNvPicPr>
          <p:nvPr/>
        </p:nvPicPr>
        <p:blipFill>
          <a:blip r:embed="rId3"/>
          <a:stretch>
            <a:fillRect/>
          </a:stretch>
        </p:blipFill>
        <p:spPr>
          <a:xfrm>
            <a:off x="5209953" y="2657512"/>
            <a:ext cx="4787648" cy="405559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dirty="0" err="1">
                <a:solidFill>
                  <a:srgbClr val="586F7C"/>
                </a:solidFill>
                <a:latin typeface="Open Sans"/>
                <a:ea typeface="Open Sans"/>
                <a:cs typeface="Open Sans"/>
                <a:sym typeface="Open Sans"/>
              </a:rPr>
              <a:t>Dépannage</a:t>
            </a:r>
            <a:r>
              <a:rPr lang="en-US" dirty="0">
                <a:solidFill>
                  <a:srgbClr val="586F7C"/>
                </a:solidFill>
                <a:latin typeface="Open Sans"/>
                <a:ea typeface="Open Sans"/>
                <a:cs typeface="Open Sans"/>
                <a:sym typeface="Open Sans"/>
              </a:rPr>
              <a:t> et assistance</a:t>
            </a:r>
            <a:endParaRPr dirty="0"/>
          </a:p>
        </p:txBody>
      </p:sp>
      <p:sp>
        <p:nvSpPr>
          <p:cNvPr id="411" name="Google Shape;411;p43"/>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en-US" b="1" dirty="0" err="1">
                <a:solidFill>
                  <a:srgbClr val="3F3F3F"/>
                </a:solidFill>
                <a:latin typeface="Open Sans"/>
                <a:ea typeface="Open Sans"/>
                <a:cs typeface="Open Sans"/>
                <a:sym typeface="Open Sans"/>
              </a:rPr>
              <a:t>Problèmes</a:t>
            </a:r>
            <a:r>
              <a:rPr lang="en-US" b="1" dirty="0">
                <a:solidFill>
                  <a:srgbClr val="3F3F3F"/>
                </a:solidFill>
                <a:latin typeface="Open Sans"/>
                <a:ea typeface="Open Sans"/>
                <a:cs typeface="Open Sans"/>
                <a:sym typeface="Open Sans"/>
              </a:rPr>
              <a:t> courants :</a:t>
            </a:r>
          </a:p>
          <a:p>
            <a:pPr>
              <a:buClr>
                <a:schemeClr val="dk1"/>
              </a:buClr>
            </a:pPr>
            <a:r>
              <a:rPr lang="fr-FR" dirty="0">
                <a:solidFill>
                  <a:srgbClr val="3F3F3F"/>
                </a:solidFill>
                <a:latin typeface="Open Sans"/>
                <a:ea typeface="Open Sans"/>
                <a:cs typeface="Open Sans"/>
                <a:sym typeface="Open Sans"/>
              </a:rPr>
              <a:t>l'accès au journal a un message popup bloqué.</a:t>
            </a:r>
          </a:p>
          <a:p>
            <a:pPr>
              <a:buClr>
                <a:schemeClr val="dk1"/>
              </a:buClr>
            </a:pPr>
            <a:r>
              <a:rPr lang="fr-FR" dirty="0">
                <a:solidFill>
                  <a:srgbClr val="3F3F3F"/>
                </a:solidFill>
                <a:latin typeface="Open Sans"/>
                <a:ea typeface="Open Sans"/>
                <a:cs typeface="Open Sans"/>
                <a:sym typeface="Open Sans"/>
              </a:rPr>
              <a:t>impossibilité de se connecter correctement avec le nom d'utilisateur/mot de passe de l'institution.</a:t>
            </a:r>
          </a:p>
          <a:p>
            <a:pPr>
              <a:buClr>
                <a:schemeClr val="dk1"/>
              </a:buClr>
            </a:pPr>
            <a:r>
              <a:rPr lang="fr-FR" dirty="0">
                <a:solidFill>
                  <a:srgbClr val="3F3F3F"/>
                </a:solidFill>
                <a:latin typeface="Open Sans"/>
                <a:ea typeface="Open Sans"/>
                <a:cs typeface="Open Sans"/>
                <a:sym typeface="Open Sans"/>
              </a:rPr>
              <a:t>titres de revues ou de livres non inclus dans l'offre de l'éditeur.</a:t>
            </a:r>
          </a:p>
          <a:p>
            <a:pPr>
              <a:buClr>
                <a:schemeClr val="dk1"/>
              </a:buClr>
            </a:pPr>
            <a:r>
              <a:rPr lang="fr-FR" dirty="0">
                <a:solidFill>
                  <a:srgbClr val="3F3F3F"/>
                </a:solidFill>
                <a:latin typeface="Open Sans"/>
                <a:ea typeface="Open Sans"/>
                <a:cs typeface="Open Sans"/>
                <a:sym typeface="Open Sans"/>
              </a:rPr>
              <a:t>problèmes techniques sur le site web de l'éditeur. </a:t>
            </a:r>
          </a:p>
          <a:p>
            <a:pPr>
              <a:buClr>
                <a:schemeClr val="dk1"/>
              </a:buClr>
            </a:pPr>
            <a:endParaRPr dirty="0">
              <a:solidFill>
                <a:srgbClr val="3F3F3F"/>
              </a:solidFill>
              <a:latin typeface="Open Sans"/>
              <a:ea typeface="Open Sans"/>
              <a:cs typeface="Open Sans"/>
              <a:sym typeface="Open Sans"/>
            </a:endParaRPr>
          </a:p>
          <a:p>
            <a:pPr marL="76200" lvl="0" indent="0">
              <a:buClr>
                <a:schemeClr val="dk1"/>
              </a:buClr>
              <a:buNone/>
            </a:pPr>
            <a:r>
              <a:rPr lang="en-US" b="1" dirty="0">
                <a:solidFill>
                  <a:srgbClr val="3F3F3F"/>
                </a:solidFill>
                <a:latin typeface="Open Sans"/>
                <a:ea typeface="Open Sans"/>
                <a:cs typeface="Open Sans"/>
                <a:sym typeface="Open Sans"/>
              </a:rPr>
              <a:t>Ce </a:t>
            </a:r>
            <a:r>
              <a:rPr lang="en-US" b="1" dirty="0" err="1">
                <a:solidFill>
                  <a:srgbClr val="3F3F3F"/>
                </a:solidFill>
                <a:latin typeface="Open Sans"/>
                <a:ea typeface="Open Sans"/>
                <a:cs typeface="Open Sans"/>
                <a:sym typeface="Open Sans"/>
              </a:rPr>
              <a:t>qu'il</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faut</a:t>
            </a:r>
            <a:r>
              <a:rPr lang="en-US" b="1" dirty="0">
                <a:solidFill>
                  <a:srgbClr val="3F3F3F"/>
                </a:solidFill>
                <a:latin typeface="Open Sans"/>
                <a:ea typeface="Open Sans"/>
                <a:cs typeface="Open Sans"/>
                <a:sym typeface="Open Sans"/>
              </a:rPr>
              <a:t> faire :</a:t>
            </a:r>
          </a:p>
          <a:p>
            <a:pPr marL="76200" lvl="0" indent="0">
              <a:buClr>
                <a:schemeClr val="dk1"/>
              </a:buClr>
              <a:buNone/>
            </a:pPr>
            <a:r>
              <a:rPr lang="fr-FR" dirty="0">
                <a:solidFill>
                  <a:srgbClr val="3F3F3F"/>
                </a:solidFill>
                <a:latin typeface="Open Sans"/>
                <a:ea typeface="Open Sans"/>
                <a:cs typeface="Open Sans"/>
                <a:sym typeface="Open Sans"/>
              </a:rPr>
              <a:t>Si l'utilisateur est connecté et que l'institution a accès au titre spécifique, cela confirme qu'il y a un problème technique sur le site de l'éditeur.  Signalez ce problème au </a:t>
            </a:r>
            <a:r>
              <a:rPr lang="fr-FR" dirty="0"/>
              <a:t>Service d'aide</a:t>
            </a:r>
            <a:r>
              <a:rPr lang="fr-FR" dirty="0">
                <a:solidFill>
                  <a:srgbClr val="3F3F3F"/>
                </a:solidFill>
                <a:latin typeface="Open Sans"/>
                <a:ea typeface="Open Sans"/>
                <a:cs typeface="Open Sans"/>
                <a:sym typeface="Open Sans"/>
              </a:rPr>
              <a:t> de Research4Life à l'adresse suivante : </a:t>
            </a:r>
            <a:r>
              <a:rPr lang="en-US"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u="sng" dirty="0">
                <a:solidFill>
                  <a:srgbClr val="3F3F3F"/>
                </a:solidFill>
                <a:latin typeface="Open Sans"/>
                <a:ea typeface="Open Sans"/>
                <a:cs typeface="Open Sans"/>
                <a:sym typeface="Open Sans"/>
              </a:rPr>
              <a:t> </a:t>
            </a:r>
            <a:endParaRPr dirty="0">
              <a:solidFill>
                <a:srgbClr val="3F3F3F"/>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4000" dirty="0" err="1">
                <a:solidFill>
                  <a:srgbClr val="586F7C"/>
                </a:solidFill>
                <a:latin typeface="Open Sans"/>
                <a:ea typeface="Open Sans"/>
                <a:cs typeface="Open Sans"/>
                <a:sym typeface="Open Sans"/>
              </a:rPr>
              <a:t>Contacter</a:t>
            </a:r>
            <a:r>
              <a:rPr lang="en-US" sz="4000" dirty="0">
                <a:solidFill>
                  <a:srgbClr val="586F7C"/>
                </a:solidFill>
                <a:latin typeface="Open Sans"/>
                <a:ea typeface="Open Sans"/>
                <a:cs typeface="Open Sans"/>
                <a:sym typeface="Open Sans"/>
              </a:rPr>
              <a:t> le </a:t>
            </a:r>
            <a:r>
              <a:rPr lang="fr-FR" sz="4000" dirty="0">
                <a:solidFill>
                  <a:srgbClr val="586F7C"/>
                </a:solidFill>
                <a:latin typeface="Open Sans"/>
                <a:ea typeface="Open Sans"/>
                <a:cs typeface="Open Sans"/>
              </a:rPr>
              <a:t>Service d'aide</a:t>
            </a:r>
            <a:r>
              <a:rPr lang="fr-FR" sz="4000" dirty="0">
                <a:solidFill>
                  <a:srgbClr val="586F7C"/>
                </a:solidFill>
                <a:latin typeface="Open Sans"/>
                <a:ea typeface="Open Sans"/>
                <a:cs typeface="Open Sans"/>
                <a:sym typeface="Open Sans"/>
              </a:rPr>
              <a:t> </a:t>
            </a:r>
            <a:endParaRPr sz="4000" dirty="0">
              <a:solidFill>
                <a:srgbClr val="586F7C"/>
              </a:solidFill>
              <a:latin typeface="Open Sans"/>
              <a:ea typeface="Open Sans"/>
              <a:cs typeface="Open Sans"/>
              <a:sym typeface="Open Sans"/>
            </a:endParaRPr>
          </a:p>
        </p:txBody>
      </p:sp>
      <p:sp>
        <p:nvSpPr>
          <p:cNvPr id="418" name="Google Shape;418;p44"/>
          <p:cNvSpPr txBox="1">
            <a:spLocks noGrp="1"/>
          </p:cNvSpPr>
          <p:nvPr>
            <p:ph type="body" idx="1"/>
          </p:nvPr>
        </p:nvSpPr>
        <p:spPr>
          <a:xfrm>
            <a:off x="0" y="1796144"/>
            <a:ext cx="11674929" cy="4882242"/>
          </a:xfrm>
          <a:prstGeom prst="rect">
            <a:avLst/>
          </a:prstGeom>
          <a:noFill/>
          <a:ln>
            <a:noFill/>
          </a:ln>
        </p:spPr>
        <p:txBody>
          <a:bodyPr spcFirstLastPara="1" wrap="square" lIns="91425" tIns="45700" rIns="91425" bIns="45700" anchor="t" anchorCtr="0">
            <a:noAutofit/>
          </a:bodyPr>
          <a:lstStyle/>
          <a:p>
            <a:pPr marL="76200" lvl="0" indent="0">
              <a:buClr>
                <a:schemeClr val="dk1"/>
              </a:buClr>
              <a:buNone/>
            </a:pPr>
            <a:r>
              <a:rPr lang="fr-FR" dirty="0">
                <a:solidFill>
                  <a:srgbClr val="3F3F3F"/>
                </a:solidFill>
                <a:latin typeface="Open Sans"/>
                <a:ea typeface="Open Sans"/>
                <a:cs typeface="Open Sans"/>
                <a:sym typeface="Open Sans"/>
              </a:rPr>
              <a:t>Lorsque vous contactez le service d'assistance, veuillez utiliser la liste de contrôle suivante : </a:t>
            </a:r>
            <a:endParaRPr dirty="0">
              <a:solidFill>
                <a:srgbClr val="3F3F3F"/>
              </a:solidFill>
              <a:latin typeface="Open Sans"/>
              <a:ea typeface="Open Sans"/>
              <a:cs typeface="Open Sans"/>
              <a:sym typeface="Open Sans"/>
            </a:endParaRP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Quel est le nom de votre institution et votre pays ?</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Quel est le nom d'utilisateur et le mot de passe que vous utilisez ? (le cas échéant).</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Votre institution utilise-t-elle un accès par IP pour Research4Life ? (le cas échéant).</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Pouvez-vous vous connecter ou obtenez-vous le message "Failure to </a:t>
            </a:r>
            <a:r>
              <a:rPr lang="fr-FR" sz="2100" dirty="0" err="1">
                <a:solidFill>
                  <a:srgbClr val="3F3F3F"/>
                </a:solidFill>
                <a:latin typeface="Open Sans"/>
                <a:ea typeface="Open Sans"/>
                <a:cs typeface="Open Sans"/>
                <a:sym typeface="Open Sans"/>
              </a:rPr>
              <a:t>authenticate</a:t>
            </a:r>
            <a:r>
              <a:rPr lang="fr-FR" sz="2100" dirty="0">
                <a:solidFill>
                  <a:srgbClr val="3F3F3F"/>
                </a:solidFill>
                <a:latin typeface="Open Sans"/>
                <a:ea typeface="Open Sans"/>
                <a:cs typeface="Open Sans"/>
                <a:sym typeface="Open Sans"/>
              </a:rPr>
              <a:t>" (échec de l'authentification) ?</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Avez-vous des problèmes pour accéder à l'ensemble du contenu ou à une revue ou un livre spécifique ?</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Si vous avez un problème pour accéder à un titre spécifique, veuillez noter le nom de la revue ou du livre.</a:t>
            </a:r>
          </a:p>
          <a:p>
            <a:pPr marL="200025" lvl="0" indent="-200025">
              <a:buClr>
                <a:schemeClr val="dk1"/>
              </a:buClr>
              <a:buFont typeface="Arial"/>
              <a:buChar char="•"/>
            </a:pPr>
            <a:r>
              <a:rPr lang="fr-FR" sz="2100" dirty="0">
                <a:solidFill>
                  <a:srgbClr val="3F3F3F"/>
                </a:solidFill>
                <a:latin typeface="Open Sans"/>
                <a:ea typeface="Open Sans"/>
                <a:cs typeface="Open Sans"/>
                <a:sym typeface="Open Sans"/>
              </a:rPr>
              <a:t>Veuillez inclure une capture d'écran (y compris l'URL) de l'erreur que vous avez rencontrée. </a:t>
            </a:r>
            <a:endParaRPr sz="2100" dirty="0">
              <a:solidFill>
                <a:srgbClr val="3F3F3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425" name="Google Shape;425;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lvl="0">
              <a:buClr>
                <a:schemeClr val="dk1"/>
              </a:buClr>
            </a:pPr>
            <a:r>
              <a:rPr lang="fr-FR" dirty="0">
                <a:solidFill>
                  <a:srgbClr val="3F3F3F"/>
                </a:solidFill>
                <a:latin typeface="Open Sans"/>
                <a:ea typeface="Open Sans"/>
                <a:cs typeface="Open Sans"/>
                <a:sym typeface="Open Sans"/>
              </a:rPr>
              <a:t>Cette leçon s'est concentrée sur deux outils de recherche qui sont disponibles pour les cinq collections. Tous deux contiennent des liens vers des documents en texte intégral provenant des éditeurs participants à Research4Life. </a:t>
            </a:r>
            <a:endParaRPr lang="en-US" dirty="0">
              <a:solidFill>
                <a:srgbClr val="3F3F3F"/>
              </a:solidFill>
              <a:latin typeface="Open Sans"/>
              <a:ea typeface="Open Sans"/>
              <a:cs typeface="Open Sans"/>
              <a:sym typeface="Open Sans"/>
            </a:endParaRPr>
          </a:p>
          <a:p>
            <a:pPr lvl="0" algn="just">
              <a:buClr>
                <a:schemeClr val="dk1"/>
              </a:buClr>
            </a:pPr>
            <a:r>
              <a:rPr lang="fr-FR" dirty="0">
                <a:solidFill>
                  <a:srgbClr val="3F3F3F"/>
                </a:solidFill>
                <a:latin typeface="Open Sans"/>
                <a:ea typeface="Open Sans"/>
                <a:cs typeface="Open Sans"/>
                <a:sym typeface="Open Sans"/>
              </a:rPr>
              <a:t>Recherche à travers tout Research4Life... signifie recherché à partir de la page initiale de n'importe quel portail de contenu ou de la page de contenu de n'importe quelle collection Research4Life. Google Scholar (Research4Life) est disponible à partir de la liste des bases de données de chacune des collections.</a:t>
            </a:r>
          </a:p>
          <a:p>
            <a:pPr lvl="0" algn="just">
              <a:buClr>
                <a:schemeClr val="dk1"/>
              </a:buClr>
            </a:pPr>
            <a:r>
              <a:rPr lang="fr-FR" dirty="0">
                <a:solidFill>
                  <a:srgbClr val="3F3F3F"/>
                </a:solidFill>
                <a:latin typeface="Open Sans"/>
                <a:ea typeface="Open Sans"/>
                <a:cs typeface="Open Sans"/>
                <a:sym typeface="Open Sans"/>
              </a:rPr>
              <a:t>Dans les deux outils, les résultats de la recherche sont liés à la base de connaissances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qui reflète toutes les offres des éditeurs dans ce pays.  Le résolveur de liens de recherche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mappe les résultats pour inclure les ressources Research4Life disponibles.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4000" dirty="0">
                <a:solidFill>
                  <a:srgbClr val="586F7C"/>
                </a:solidFill>
                <a:latin typeface="Open Sans"/>
                <a:ea typeface="Open Sans"/>
                <a:cs typeface="Open Sans"/>
                <a:sym typeface="Open Sans"/>
              </a:rPr>
              <a:t>Resources </a:t>
            </a:r>
            <a:r>
              <a:rPr lang="en-US" sz="3600" dirty="0" err="1">
                <a:solidFill>
                  <a:srgbClr val="586F7C"/>
                </a:solidFill>
                <a:latin typeface="Open Sans"/>
                <a:ea typeface="Open Sans"/>
                <a:cs typeface="Open Sans"/>
                <a:sym typeface="Open Sans"/>
              </a:rPr>
              <a:t>Additionelles</a:t>
            </a:r>
            <a:r>
              <a:rPr lang="en-US" sz="3600"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432" name="Google Shape;432;p8"/>
          <p:cNvSpPr txBox="1">
            <a:spLocks noGrp="1"/>
          </p:cNvSpPr>
          <p:nvPr>
            <p:ph type="body" idx="1"/>
          </p:nvPr>
        </p:nvSpPr>
        <p:spPr>
          <a:xfrm>
            <a:off x="655983" y="1796144"/>
            <a:ext cx="11019000" cy="4882200"/>
          </a:xfrm>
          <a:prstGeom prst="rect">
            <a:avLst/>
          </a:prstGeom>
          <a:noFill/>
          <a:ln>
            <a:noFill/>
          </a:ln>
        </p:spPr>
        <p:txBody>
          <a:bodyPr spcFirstLastPara="1" wrap="square" lIns="91425" tIns="45700" rIns="91425" bIns="45700" anchor="t" anchorCtr="0">
            <a:noAutofit/>
          </a:bodyPr>
          <a:lstStyle/>
          <a:p>
            <a:pPr marL="38100" marR="0" lvl="0" indent="76200" algn="l" rtl="0">
              <a:lnSpc>
                <a:spcPct val="90000"/>
              </a:lnSpc>
              <a:spcBef>
                <a:spcPts val="600"/>
              </a:spcBef>
              <a:spcAft>
                <a:spcPts val="0"/>
              </a:spcAft>
              <a:buSzPts val="1800"/>
              <a:buFont typeface="Open Sans"/>
              <a:buNone/>
            </a:pPr>
            <a:endParaRPr sz="1800" dirty="0">
              <a:latin typeface="Open"/>
              <a:ea typeface="Open Sans"/>
              <a:cs typeface="Open Sans"/>
              <a:sym typeface="Open Sans"/>
            </a:endParaRPr>
          </a:p>
          <a:p>
            <a:pPr marL="0" lvl="0" indent="0">
              <a:spcBef>
                <a:spcPts val="600"/>
              </a:spcBef>
              <a:buNone/>
            </a:pPr>
            <a:r>
              <a:rPr lang="en-US" sz="1800" dirty="0">
                <a:latin typeface="Open"/>
                <a:ea typeface="Century Gothic"/>
                <a:cs typeface="Century Gothic"/>
                <a:sym typeface="Century Gothic"/>
              </a:rPr>
              <a:t>‘Google Scholar Search Tips’. Consulter le 6 </a:t>
            </a:r>
            <a:r>
              <a:rPr lang="en-US" sz="1800" dirty="0" err="1">
                <a:latin typeface="Open"/>
                <a:ea typeface="Century Gothic"/>
                <a:cs typeface="Century Gothic"/>
                <a:sym typeface="Century Gothic"/>
              </a:rPr>
              <a:t>novembre</a:t>
            </a:r>
            <a:r>
              <a:rPr lang="en-US" sz="1800" dirty="0">
                <a:latin typeface="Open"/>
                <a:ea typeface="Century Gothic"/>
                <a:cs typeface="Century Gothic"/>
                <a:sym typeface="Century Gothic"/>
              </a:rPr>
              <a:t> 2020. </a:t>
            </a:r>
            <a:r>
              <a:rPr lang="en-US" sz="1800" u="sng" dirty="0">
                <a:solidFill>
                  <a:srgbClr val="1155CC"/>
                </a:solidFill>
                <a:latin typeface="Open"/>
                <a:ea typeface="Century Gothic"/>
                <a:cs typeface="Century Gothic"/>
                <a:sym typeface="Century Gothic"/>
                <a:hlinkClick r:id="rId3">
                  <a:extLst>
                    <a:ext uri="{A12FA001-AC4F-418D-AE19-62706E023703}">
                      <ahyp:hlinkClr xmlns:ahyp="http://schemas.microsoft.com/office/drawing/2018/hyperlinkcolor" val="tx"/>
                    </a:ext>
                  </a:extLst>
                </a:hlinkClick>
              </a:rPr>
              <a:t>https://scholar.google.com/intl/en/scholar/help.html</a:t>
            </a:r>
            <a:endParaRPr sz="1800" dirty="0">
              <a:latin typeface="Open"/>
              <a:ea typeface="Century Gothic"/>
              <a:cs typeface="Century Gothic"/>
              <a:sym typeface="Century Gothic"/>
            </a:endParaRPr>
          </a:p>
          <a:p>
            <a:pPr marL="0" marR="0" lvl="0" indent="0" algn="l" rtl="0">
              <a:lnSpc>
                <a:spcPct val="90000"/>
              </a:lnSpc>
              <a:spcBef>
                <a:spcPts val="1200"/>
              </a:spcBef>
              <a:spcAft>
                <a:spcPts val="0"/>
              </a:spcAft>
              <a:buSzPts val="2400"/>
              <a:buNone/>
            </a:pPr>
            <a:r>
              <a:rPr lang="en-US" sz="1800" dirty="0">
                <a:latin typeface="Open"/>
                <a:ea typeface="Century Gothic"/>
                <a:cs typeface="Century Gothic"/>
                <a:sym typeface="Century Gothic"/>
              </a:rPr>
              <a:t>How Library Stuff Works: Searching in Google Scholar, 2013. Consulter le 6 </a:t>
            </a:r>
            <a:r>
              <a:rPr lang="en-US" sz="1800" dirty="0" err="1">
                <a:latin typeface="Open"/>
                <a:ea typeface="Century Gothic"/>
                <a:cs typeface="Century Gothic"/>
                <a:sym typeface="Century Gothic"/>
              </a:rPr>
              <a:t>novembre</a:t>
            </a:r>
            <a:r>
              <a:rPr lang="en-US" sz="1800" dirty="0">
                <a:latin typeface="Open"/>
                <a:ea typeface="Century Gothic"/>
                <a:cs typeface="Century Gothic"/>
                <a:sym typeface="Century Gothic"/>
              </a:rPr>
              <a:t> 2020. </a:t>
            </a:r>
            <a:r>
              <a:rPr lang="en-US" sz="1800" u="sng" dirty="0">
                <a:solidFill>
                  <a:srgbClr val="1155CC"/>
                </a:solidFill>
                <a:latin typeface="Open"/>
                <a:ea typeface="Century Gothic"/>
                <a:cs typeface="Century Gothic"/>
                <a:sym typeface="Century Gothic"/>
                <a:hlinkClick r:id="rId4">
                  <a:extLst>
                    <a:ext uri="{A12FA001-AC4F-418D-AE19-62706E023703}">
                      <ahyp:hlinkClr xmlns:ahyp="http://schemas.microsoft.com/office/drawing/2018/hyperlinkcolor" val="tx"/>
                    </a:ext>
                  </a:extLst>
                </a:hlinkClick>
              </a:rPr>
              <a:t>https://www.youtube.com/watch?v=WsTPZItV3No</a:t>
            </a:r>
            <a:r>
              <a:rPr lang="en-US" sz="1800" dirty="0">
                <a:latin typeface="Open"/>
                <a:ea typeface="Century Gothic"/>
                <a:cs typeface="Century Gothic"/>
                <a:sym typeface="Century Gothic"/>
              </a:rPr>
              <a:t>  </a:t>
            </a:r>
            <a:endParaRPr sz="1800" dirty="0">
              <a:latin typeface="Open"/>
              <a:ea typeface="Century Gothic"/>
              <a:cs typeface="Century Gothic"/>
              <a:sym typeface="Century Gothic"/>
            </a:endParaRPr>
          </a:p>
          <a:p>
            <a:pPr marL="0" lvl="0" indent="0">
              <a:spcBef>
                <a:spcPts val="1200"/>
              </a:spcBef>
              <a:buNone/>
            </a:pPr>
            <a:r>
              <a:rPr lang="en-US" sz="1800" dirty="0" err="1">
                <a:latin typeface="Open"/>
                <a:ea typeface="Century Gothic"/>
                <a:cs typeface="Century Gothic"/>
                <a:sym typeface="Century Gothic"/>
              </a:rPr>
              <a:t>Schuetze</a:t>
            </a:r>
            <a:r>
              <a:rPr lang="en-US" sz="1800" dirty="0">
                <a:latin typeface="Open"/>
                <a:ea typeface="Century Gothic"/>
                <a:cs typeface="Century Gothic"/>
                <a:sym typeface="Century Gothic"/>
              </a:rPr>
              <a:t>, Scott. ‘</a:t>
            </a:r>
            <a:r>
              <a:rPr lang="en-US" sz="1800" dirty="0" err="1">
                <a:latin typeface="Open"/>
                <a:ea typeface="Century Gothic"/>
                <a:cs typeface="Century Gothic"/>
                <a:sym typeface="Century Gothic"/>
              </a:rPr>
              <a:t>LibGuides</a:t>
            </a:r>
            <a:r>
              <a:rPr lang="en-US" sz="1800" dirty="0">
                <a:latin typeface="Open"/>
                <a:ea typeface="Century Gothic"/>
                <a:cs typeface="Century Gothic"/>
                <a:sym typeface="Century Gothic"/>
              </a:rPr>
              <a:t>: Summon: A Great Place to Start Your Research: About’. Consulter le 6 </a:t>
            </a:r>
            <a:r>
              <a:rPr lang="en-US" sz="1800" dirty="0" err="1">
                <a:latin typeface="Open"/>
                <a:ea typeface="Century Gothic"/>
                <a:cs typeface="Century Gothic"/>
                <a:sym typeface="Century Gothic"/>
              </a:rPr>
              <a:t>novembre</a:t>
            </a:r>
            <a:r>
              <a:rPr lang="en-US" sz="1800" dirty="0">
                <a:latin typeface="Open"/>
                <a:ea typeface="Century Gothic"/>
                <a:cs typeface="Century Gothic"/>
                <a:sym typeface="Century Gothic"/>
              </a:rPr>
              <a:t> 2020. </a:t>
            </a:r>
            <a:r>
              <a:rPr lang="en-US" sz="1800" u="sng" dirty="0">
                <a:solidFill>
                  <a:srgbClr val="1155CC"/>
                </a:solidFill>
                <a:latin typeface="Open"/>
                <a:ea typeface="Century Gothic"/>
                <a:cs typeface="Century Gothic"/>
                <a:sym typeface="Century Gothic"/>
                <a:hlinkClick r:id="rId5">
                  <a:extLst>
                    <a:ext uri="{A12FA001-AC4F-418D-AE19-62706E023703}">
                      <ahyp:hlinkClr xmlns:ahyp="http://schemas.microsoft.com/office/drawing/2018/hyperlinkcolor" val="tx"/>
                    </a:ext>
                  </a:extLst>
                </a:hlinkClick>
              </a:rPr>
              <a:t>https://proquest.libguides.com/summon/about</a:t>
            </a:r>
            <a:r>
              <a:rPr lang="en-US" sz="1800" dirty="0">
                <a:latin typeface="Open"/>
                <a:ea typeface="Century Gothic"/>
                <a:cs typeface="Century Gothic"/>
                <a:sym typeface="Century Gothic"/>
              </a:rPr>
              <a:t> </a:t>
            </a:r>
            <a:endParaRPr sz="1800" dirty="0">
              <a:latin typeface="Open"/>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38" name="Google Shape;438;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3F3F3F"/>
                </a:solidFill>
                <a:latin typeface="Open Sans"/>
                <a:ea typeface="Open Sans"/>
                <a:cs typeface="Open Sans"/>
                <a:sym typeface="Open Sans"/>
              </a:rPr>
              <a:t>Visiter</a:t>
            </a:r>
            <a:r>
              <a:rPr lang="en-US" sz="2000" dirty="0">
                <a:solidFill>
                  <a:srgbClr val="3F3F3F"/>
                </a:solidFill>
                <a:latin typeface="Open Sans"/>
                <a:ea typeface="Open Sans"/>
                <a:cs typeface="Open Sans"/>
                <a:sym typeface="Open Sans"/>
              </a:rPr>
              <a:t> le site web à : </a:t>
            </a:r>
            <a:r>
              <a:rPr lang="en-US" sz="2000" dirty="0">
                <a:solidFill>
                  <a:srgbClr val="3F3F3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rgbClr val="3F3F3F"/>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dirty="0">
                <a:solidFill>
                  <a:srgbClr val="3F3F3F"/>
                </a:solidFill>
                <a:latin typeface="Open Sans"/>
                <a:ea typeface="Open Sans"/>
                <a:cs typeface="Open Sans"/>
                <a:sym typeface="Open Sans"/>
              </a:rPr>
              <a:t>Nous </a:t>
            </a:r>
            <a:r>
              <a:rPr lang="en-US" sz="2000" dirty="0" err="1">
                <a:solidFill>
                  <a:srgbClr val="3F3F3F"/>
                </a:solidFill>
                <a:latin typeface="Open Sans"/>
                <a:ea typeface="Open Sans"/>
                <a:cs typeface="Open Sans"/>
                <a:sym typeface="Open Sans"/>
              </a:rPr>
              <a:t>contacter</a:t>
            </a:r>
            <a:r>
              <a:rPr lang="en-US" sz="2000" dirty="0">
                <a:solidFill>
                  <a:srgbClr val="3F3F3F"/>
                </a:solidFill>
                <a:latin typeface="Open Sans"/>
                <a:ea typeface="Open Sans"/>
                <a:cs typeface="Open Sans"/>
                <a:sym typeface="Open Sans"/>
              </a:rPr>
              <a:t> au mail : </a:t>
            </a:r>
            <a:r>
              <a:rPr lang="en-US" sz="2000" dirty="0">
                <a:solidFill>
                  <a:srgbClr val="3F3F3F"/>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3F3F3F"/>
                </a:solidFill>
                <a:latin typeface="Open Sans"/>
                <a:ea typeface="Open Sans"/>
                <a:cs typeface="Open Sans"/>
                <a:sym typeface="Open Sans"/>
              </a:rPr>
              <a:t>Découvrir d'autres supports de formation : </a:t>
            </a:r>
            <a:r>
              <a:rPr lang="en-US" sz="2000" dirty="0">
                <a:solidFill>
                  <a:schemeClr val="accent5"/>
                </a:solidFill>
                <a:latin typeface="Open Sans"/>
                <a:ea typeface="Open Sans"/>
                <a:cs typeface="Open Sans"/>
                <a:sym typeface="Open Sans"/>
              </a:rPr>
              <a:t>[</a:t>
            </a:r>
            <a:r>
              <a:rPr lang="en-US" sz="20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000" dirty="0">
                <a:solidFill>
                  <a:schemeClr val="accent5"/>
                </a:solidFill>
                <a:latin typeface="Open Sans"/>
                <a:ea typeface="Open Sans"/>
                <a:cs typeface="Open Sans"/>
                <a:sym typeface="Open Sans"/>
              </a:rPr>
              <a:t>]</a:t>
            </a:r>
            <a:endParaRPr sz="2000" dirty="0">
              <a:solidFill>
                <a:schemeClr val="accent5"/>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3F3F3F"/>
                </a:solidFill>
                <a:latin typeface="Open Sans"/>
                <a:ea typeface="Open Sans"/>
                <a:cs typeface="Open Sans"/>
                <a:sym typeface="Open Sans"/>
              </a:rPr>
              <a:t>S'abonner à la newsletter de Research4Life : </a:t>
            </a:r>
            <a:r>
              <a:rPr lang="en-US" sz="2000" dirty="0">
                <a:solidFill>
                  <a:schemeClr val="accent5"/>
                </a:solidFill>
                <a:latin typeface="Open Sans"/>
                <a:ea typeface="Open Sans"/>
                <a:cs typeface="Open Sans"/>
                <a:sym typeface="Open Sans"/>
              </a:rPr>
              <a:t>[</a:t>
            </a:r>
            <a:r>
              <a:rPr lang="en-US" sz="2000" u="sng" dirty="0">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000" dirty="0">
                <a:solidFill>
                  <a:schemeClr val="accent5"/>
                </a:solidFill>
                <a:latin typeface="Open Sans"/>
                <a:ea typeface="Open Sans"/>
                <a:cs typeface="Open Sans"/>
                <a:sym typeface="Open Sans"/>
              </a:rPr>
              <a:t>]</a:t>
            </a:r>
            <a:endParaRPr sz="2000" dirty="0">
              <a:solidFill>
                <a:schemeClr val="accent5"/>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3F3F3F"/>
                </a:solidFill>
                <a:latin typeface="Open Sans"/>
                <a:ea typeface="Open Sans"/>
                <a:cs typeface="Open Sans"/>
                <a:sym typeface="Open Sans"/>
              </a:rPr>
              <a:t>Consulter les vidéos de Research4Life : </a:t>
            </a:r>
            <a:r>
              <a:rPr lang="en-US" sz="2000" dirty="0">
                <a:solidFill>
                  <a:schemeClr val="accent5"/>
                </a:solidFill>
                <a:latin typeface="Open Sans"/>
                <a:ea typeface="Open Sans"/>
                <a:cs typeface="Open Sans"/>
                <a:sym typeface="Open Sans"/>
              </a:rPr>
              <a:t>[</a:t>
            </a:r>
            <a:r>
              <a:rPr lang="en-US" sz="2000" u="sng" dirty="0">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000" dirty="0">
                <a:solidFill>
                  <a:schemeClr val="accent5"/>
                </a:solidFill>
                <a:latin typeface="Open Sans"/>
                <a:ea typeface="Open Sans"/>
                <a:cs typeface="Open Sans"/>
                <a:sym typeface="Open Sans"/>
              </a:rPr>
              <a:t>]</a:t>
            </a:r>
            <a:endParaRPr sz="2000" dirty="0">
              <a:solidFill>
                <a:schemeClr val="accent5"/>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3F3F3F"/>
                </a:solidFill>
                <a:latin typeface="Open Sans"/>
                <a:ea typeface="Open Sans"/>
                <a:cs typeface="Open Sans"/>
                <a:sym typeface="Open Sans"/>
              </a:rPr>
              <a:t>Nous </a:t>
            </a:r>
            <a:r>
              <a:rPr lang="en-US" sz="2000" dirty="0" err="1">
                <a:solidFill>
                  <a:srgbClr val="3F3F3F"/>
                </a:solidFill>
                <a:latin typeface="Open Sans"/>
                <a:ea typeface="Open Sans"/>
                <a:cs typeface="Open Sans"/>
                <a:sym typeface="Open Sans"/>
              </a:rPr>
              <a:t>suivre</a:t>
            </a:r>
            <a:r>
              <a:rPr lang="en-US" sz="2000" dirty="0">
                <a:solidFill>
                  <a:srgbClr val="3F3F3F"/>
                </a:solidFill>
                <a:latin typeface="Open Sans"/>
                <a:ea typeface="Open Sans"/>
                <a:cs typeface="Open Sans"/>
                <a:sym typeface="Open Sans"/>
              </a:rPr>
              <a:t> sur Twitter : @r4lpartnership et </a:t>
            </a:r>
            <a:r>
              <a:rPr lang="en-US" sz="20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Facebook :</a:t>
            </a:r>
            <a:r>
              <a:rPr lang="en-US" sz="2000" dirty="0">
                <a:solidFill>
                  <a:srgbClr val="3F3F3F"/>
                </a:solidFill>
                <a:latin typeface="Open Sans"/>
                <a:ea typeface="Open Sans"/>
                <a:cs typeface="Open Sans"/>
                <a:sym typeface="Open Sans"/>
              </a:rPr>
              <a:t> @R4Lpartnership</a:t>
            </a:r>
            <a:endParaRPr sz="2000" dirty="0">
              <a:solidFill>
                <a:srgbClr val="3F3F3F"/>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44" name="Google Shape;444;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45" name="Google Shape;445;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46" name="Google Shape;446;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47" name="Google Shape;447;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48" name="Google Shape;448;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F8981D"/>
                </a:solidFill>
                <a:latin typeface="Open Sans"/>
                <a:ea typeface="Open Sans"/>
                <a:cs typeface="Open Sans"/>
                <a:sym typeface="Open Sans"/>
              </a:rPr>
              <a:t>Pour plus </a:t>
            </a:r>
            <a:r>
              <a:rPr lang="en-US" sz="3000" b="0" i="0" u="none" strike="noStrike" cap="none" dirty="0" err="1">
                <a:solidFill>
                  <a:srgbClr val="F8981D"/>
                </a:solidFill>
                <a:latin typeface="Open Sans"/>
                <a:ea typeface="Open Sans"/>
                <a:cs typeface="Open Sans"/>
                <a:sym typeface="Open Sans"/>
              </a:rPr>
              <a:t>d’informations</a:t>
            </a:r>
            <a:r>
              <a:rPr lang="en-US" sz="3000" b="0" i="0" u="none" strike="noStrike" cap="none" dirty="0">
                <a:solidFill>
                  <a:srgbClr val="F8981D"/>
                </a:solidFill>
                <a:latin typeface="Open Sans"/>
                <a:ea typeface="Open Sans"/>
                <a:cs typeface="Open Sans"/>
                <a:sym typeface="Open Sans"/>
              </a:rPr>
              <a:t> sur 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49" name="Google Shape;449;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290946" y="323249"/>
            <a:ext cx="96138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dirty="0">
                <a:solidFill>
                  <a:srgbClr val="586F7C"/>
                </a:solidFill>
                <a:latin typeface="Open Sans"/>
                <a:ea typeface="Open Sans"/>
                <a:cs typeface="Open Sans"/>
                <a:sym typeface="Open Sans"/>
              </a:rPr>
              <a:t>Accès au portail de contenu</a:t>
            </a:r>
            <a:endParaRPr dirty="0">
              <a:solidFill>
                <a:srgbClr val="586F7C"/>
              </a:solidFill>
              <a:latin typeface="Open Sans"/>
              <a:ea typeface="Open Sans"/>
              <a:cs typeface="Open Sans"/>
              <a:sym typeface="Open Sans"/>
            </a:endParaRPr>
          </a:p>
        </p:txBody>
      </p:sp>
      <p:sp>
        <p:nvSpPr>
          <p:cNvPr id="110" name="Google Shape;110;p3"/>
          <p:cNvSpPr txBox="1">
            <a:spLocks noGrp="1"/>
          </p:cNvSpPr>
          <p:nvPr>
            <p:ph type="body" idx="1"/>
          </p:nvPr>
        </p:nvSpPr>
        <p:spPr>
          <a:xfrm>
            <a:off x="539562" y="1877367"/>
            <a:ext cx="10880498" cy="4818856"/>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dirty="0" err="1">
                <a:solidFill>
                  <a:schemeClr val="tx1">
                    <a:lumMod val="75000"/>
                    <a:lumOff val="25000"/>
                  </a:schemeClr>
                </a:solidFill>
                <a:latin typeface="Open Sans"/>
                <a:ea typeface="Open Sans"/>
                <a:cs typeface="Open Sans"/>
                <a:sym typeface="Open Sans"/>
              </a:rPr>
              <a:t>Summon</a:t>
            </a:r>
            <a:r>
              <a:rPr lang="fr-FR" dirty="0">
                <a:solidFill>
                  <a:schemeClr val="tx1">
                    <a:lumMod val="75000"/>
                    <a:lumOff val="25000"/>
                  </a:schemeClr>
                </a:solidFill>
                <a:latin typeface="Open Sans"/>
                <a:ea typeface="Open Sans"/>
                <a:cs typeface="Open Sans"/>
                <a:sym typeface="Open Sans"/>
              </a:rPr>
              <a:t> est affiché sur la page initiale des trois portails de contenu.</a:t>
            </a:r>
          </a:p>
          <a:p>
            <a:pPr lvl="0">
              <a:lnSpc>
                <a:spcPct val="100000"/>
              </a:lnSpc>
              <a:buClr>
                <a:schemeClr val="dk1"/>
              </a:buClr>
            </a:pPr>
            <a:endParaRPr dirty="0">
              <a:solidFill>
                <a:schemeClr val="tx1">
                  <a:lumMod val="75000"/>
                  <a:lumOff val="25000"/>
                </a:schemeClr>
              </a:solidFill>
            </a:endParaRPr>
          </a:p>
          <a:p>
            <a:pPr marL="76200" lvl="0" indent="0" algn="l" rtl="0">
              <a:lnSpc>
                <a:spcPct val="100000"/>
              </a:lnSpc>
              <a:spcBef>
                <a:spcPts val="1000"/>
              </a:spcBef>
              <a:spcAft>
                <a:spcPts val="0"/>
              </a:spcAft>
              <a:buClr>
                <a:schemeClr val="dk1"/>
              </a:buClr>
              <a:buSzPts val="2400"/>
              <a:buNone/>
            </a:pPr>
            <a:endParaRPr dirty="0">
              <a:solidFill>
                <a:schemeClr val="tx1">
                  <a:lumMod val="75000"/>
                  <a:lumOff val="25000"/>
                </a:schemeClr>
              </a:solidFill>
            </a:endParaRPr>
          </a:p>
          <a:p>
            <a:pPr marL="533400" lvl="0" indent="-304800" algn="l" rtl="0">
              <a:lnSpc>
                <a:spcPct val="100000"/>
              </a:lnSpc>
              <a:spcBef>
                <a:spcPts val="1000"/>
              </a:spcBef>
              <a:spcAft>
                <a:spcPts val="0"/>
              </a:spcAft>
              <a:buClr>
                <a:schemeClr val="dk1"/>
              </a:buClr>
              <a:buSzPts val="2400"/>
              <a:buFont typeface="Arial"/>
              <a:buNone/>
            </a:pPr>
            <a:endParaRPr dirty="0">
              <a:solidFill>
                <a:schemeClr val="tx1">
                  <a:lumMod val="75000"/>
                  <a:lumOff val="25000"/>
                </a:schemeClr>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dirty="0">
              <a:solidFill>
                <a:schemeClr val="tx1">
                  <a:lumMod val="75000"/>
                  <a:lumOff val="25000"/>
                </a:schemeClr>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1400" dirty="0">
              <a:solidFill>
                <a:schemeClr val="tx1">
                  <a:lumMod val="75000"/>
                  <a:lumOff val="25000"/>
                </a:schemeClr>
              </a:solidFill>
              <a:latin typeface="Open Sans"/>
              <a:ea typeface="Open Sans"/>
              <a:cs typeface="Open Sans"/>
              <a:sym typeface="Open Sans"/>
            </a:endParaRPr>
          </a:p>
          <a:p>
            <a:pPr lvl="0">
              <a:lnSpc>
                <a:spcPct val="100000"/>
              </a:lnSpc>
              <a:buClr>
                <a:schemeClr val="dk1"/>
              </a:buClr>
            </a:pPr>
            <a:r>
              <a:rPr lang="fr-FR" dirty="0">
                <a:solidFill>
                  <a:schemeClr val="tx1">
                    <a:lumMod val="75000"/>
                    <a:lumOff val="25000"/>
                  </a:schemeClr>
                </a:solidFill>
                <a:latin typeface="Open Sans"/>
                <a:ea typeface="Open Sans"/>
                <a:cs typeface="Open Sans"/>
                <a:sym typeface="Open Sans"/>
              </a:rPr>
              <a:t>Une fois l'une des options du portail activée, </a:t>
            </a:r>
            <a:r>
              <a:rPr lang="fr-FR" dirty="0" err="1">
                <a:solidFill>
                  <a:schemeClr val="tx1">
                    <a:lumMod val="75000"/>
                    <a:lumOff val="25000"/>
                  </a:schemeClr>
                </a:solidFill>
                <a:latin typeface="Open Sans"/>
                <a:ea typeface="Open Sans"/>
                <a:cs typeface="Open Sans"/>
                <a:sym typeface="Open Sans"/>
              </a:rPr>
              <a:t>Summon</a:t>
            </a:r>
            <a:r>
              <a:rPr lang="fr-FR" dirty="0">
                <a:solidFill>
                  <a:schemeClr val="tx1">
                    <a:lumMod val="75000"/>
                    <a:lumOff val="25000"/>
                  </a:schemeClr>
                </a:solidFill>
                <a:latin typeface="Open Sans"/>
                <a:ea typeface="Open Sans"/>
                <a:cs typeface="Open Sans"/>
                <a:sym typeface="Open Sans"/>
              </a:rPr>
              <a:t> peut être ouvert en cliquant sur la loupe.</a:t>
            </a:r>
            <a:endParaRPr dirty="0">
              <a:solidFill>
                <a:schemeClr val="tx1">
                  <a:lumMod val="75000"/>
                  <a:lumOff val="25000"/>
                </a:schemeClr>
              </a:solidFill>
            </a:endParaRPr>
          </a:p>
        </p:txBody>
      </p:sp>
      <p:pic>
        <p:nvPicPr>
          <p:cNvPr id="3" name="Image 2">
            <a:extLst>
              <a:ext uri="{FF2B5EF4-FFF2-40B4-BE49-F238E27FC236}">
                <a16:creationId xmlns:a16="http://schemas.microsoft.com/office/drawing/2014/main" id="{18B08E07-BA52-48F7-A9C4-15C07F6D9AF6}"/>
              </a:ext>
            </a:extLst>
          </p:cNvPr>
          <p:cNvPicPr>
            <a:picLocks noChangeAspect="1"/>
          </p:cNvPicPr>
          <p:nvPr/>
        </p:nvPicPr>
        <p:blipFill>
          <a:blip r:embed="rId3"/>
          <a:stretch>
            <a:fillRect/>
          </a:stretch>
        </p:blipFill>
        <p:spPr>
          <a:xfrm>
            <a:off x="1253264" y="2733040"/>
            <a:ext cx="4699000" cy="1717774"/>
          </a:xfrm>
          <a:prstGeom prst="rect">
            <a:avLst/>
          </a:prstGeom>
        </p:spPr>
      </p:pic>
      <p:pic>
        <p:nvPicPr>
          <p:cNvPr id="4" name="Image 3">
            <a:extLst>
              <a:ext uri="{FF2B5EF4-FFF2-40B4-BE49-F238E27FC236}">
                <a16:creationId xmlns:a16="http://schemas.microsoft.com/office/drawing/2014/main" id="{D13B2A6D-6A7B-4AC7-9567-F0E60F7772CC}"/>
              </a:ext>
            </a:extLst>
          </p:cNvPr>
          <p:cNvPicPr>
            <a:picLocks noChangeAspect="1"/>
          </p:cNvPicPr>
          <p:nvPr/>
        </p:nvPicPr>
        <p:blipFill>
          <a:blip r:embed="rId4"/>
          <a:stretch>
            <a:fillRect/>
          </a:stretch>
        </p:blipFill>
        <p:spPr>
          <a:xfrm>
            <a:off x="6217827" y="2671445"/>
            <a:ext cx="4248537" cy="1840964"/>
          </a:xfrm>
          <a:prstGeom prst="rect">
            <a:avLst/>
          </a:prstGeom>
        </p:spPr>
      </p:pic>
      <p:sp>
        <p:nvSpPr>
          <p:cNvPr id="113" name="Google Shape;113;p3"/>
          <p:cNvSpPr/>
          <p:nvPr/>
        </p:nvSpPr>
        <p:spPr>
          <a:xfrm>
            <a:off x="7136532" y="3763879"/>
            <a:ext cx="2411125" cy="60253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 name="Image 4">
            <a:extLst>
              <a:ext uri="{FF2B5EF4-FFF2-40B4-BE49-F238E27FC236}">
                <a16:creationId xmlns:a16="http://schemas.microsoft.com/office/drawing/2014/main" id="{4BA594D8-C02B-46AB-9533-C195D8213E31}"/>
              </a:ext>
            </a:extLst>
          </p:cNvPr>
          <p:cNvPicPr>
            <a:picLocks noChangeAspect="1"/>
          </p:cNvPicPr>
          <p:nvPr/>
        </p:nvPicPr>
        <p:blipFill>
          <a:blip r:embed="rId5"/>
          <a:stretch>
            <a:fillRect/>
          </a:stretch>
        </p:blipFill>
        <p:spPr>
          <a:xfrm>
            <a:off x="6437229" y="5458845"/>
            <a:ext cx="4407618" cy="1359068"/>
          </a:xfrm>
          <a:prstGeom prst="rect">
            <a:avLst/>
          </a:prstGeom>
        </p:spPr>
      </p:pic>
      <p:sp>
        <p:nvSpPr>
          <p:cNvPr id="114" name="Google Shape;114;p3"/>
          <p:cNvSpPr/>
          <p:nvPr/>
        </p:nvSpPr>
        <p:spPr>
          <a:xfrm flipV="1">
            <a:off x="10030266" y="5421324"/>
            <a:ext cx="436098" cy="3659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0"/>
          <p:cNvSpPr txBox="1">
            <a:spLocks noGrp="1"/>
          </p:cNvSpPr>
          <p:nvPr>
            <p:ph type="title"/>
          </p:nvPr>
        </p:nvSpPr>
        <p:spPr>
          <a:xfrm>
            <a:off x="0" y="238439"/>
            <a:ext cx="8216400" cy="1080900"/>
          </a:xfrm>
          <a:prstGeom prst="rect">
            <a:avLst/>
          </a:prstGeom>
          <a:noFill/>
          <a:ln>
            <a:noFill/>
          </a:ln>
        </p:spPr>
        <p:txBody>
          <a:bodyPr spcFirstLastPara="1" wrap="square" lIns="91425" tIns="45700" rIns="91425" bIns="45700" anchor="ctr" anchorCtr="0">
            <a:normAutofit/>
          </a:bodyPr>
          <a:lstStyle/>
          <a:p>
            <a:pPr lvl="0"/>
            <a:r>
              <a:rPr lang="en-US" dirty="0" err="1">
                <a:solidFill>
                  <a:srgbClr val="586F7C"/>
                </a:solidFill>
                <a:latin typeface="Open Sans"/>
                <a:ea typeface="Open Sans"/>
                <a:cs typeface="Open Sans"/>
                <a:sym typeface="Open Sans"/>
              </a:rPr>
              <a:t>Qu'est-ce</a:t>
            </a:r>
            <a:r>
              <a:rPr lang="en-US" dirty="0">
                <a:solidFill>
                  <a:srgbClr val="586F7C"/>
                </a:solidFill>
                <a:latin typeface="Open Sans"/>
                <a:ea typeface="Open Sans"/>
                <a:cs typeface="Open Sans"/>
                <a:sym typeface="Open Sans"/>
              </a:rPr>
              <a:t> que Summon ?</a:t>
            </a:r>
            <a:endParaRPr dirty="0">
              <a:solidFill>
                <a:srgbClr val="586F7C"/>
              </a:solidFill>
              <a:latin typeface="Open Sans"/>
              <a:ea typeface="Open Sans"/>
              <a:cs typeface="Open Sans"/>
              <a:sym typeface="Open Sans"/>
            </a:endParaRPr>
          </a:p>
        </p:txBody>
      </p:sp>
      <p:sp>
        <p:nvSpPr>
          <p:cNvPr id="121" name="Google Shape;121;p40"/>
          <p:cNvSpPr txBox="1">
            <a:spLocks noGrp="1"/>
          </p:cNvSpPr>
          <p:nvPr>
            <p:ph type="body" idx="1"/>
          </p:nvPr>
        </p:nvSpPr>
        <p:spPr>
          <a:xfrm>
            <a:off x="-121920" y="1878582"/>
            <a:ext cx="12313920" cy="4522124"/>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sz="2200" dirty="0" err="1">
                <a:solidFill>
                  <a:srgbClr val="3F3F3F"/>
                </a:solidFill>
                <a:latin typeface="Open Sans"/>
                <a:ea typeface="Open Sans"/>
                <a:cs typeface="Open Sans"/>
                <a:sym typeface="Open Sans"/>
              </a:rPr>
              <a:t>Summon</a:t>
            </a:r>
            <a:r>
              <a:rPr lang="fr-FR" sz="2200" dirty="0">
                <a:solidFill>
                  <a:srgbClr val="3F3F3F"/>
                </a:solidFill>
                <a:latin typeface="Open Sans"/>
                <a:ea typeface="Open Sans"/>
                <a:cs typeface="Open Sans"/>
                <a:sym typeface="Open Sans"/>
              </a:rPr>
              <a:t> est un moteur de recherche semblable à Google qui fournit des résultats rapides et classés par pertinence.</a:t>
            </a:r>
            <a:endParaRPr sz="2200" dirty="0">
              <a:solidFill>
                <a:srgbClr val="3F3F3F"/>
              </a:solidFill>
            </a:endParaRPr>
          </a:p>
          <a:p>
            <a:pPr marL="812800" lvl="1"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Les utilisateurs saisissent les termes de recherche dans un champ de recherche unique ou via l'option de recherche avancée. </a:t>
            </a:r>
          </a:p>
          <a:p>
            <a:pPr marL="812800" lvl="1"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Les résultats de la recherche sont affichés avec des liens directs vers le texte intégral en ligne et/ou un aperçu  du résumé. </a:t>
            </a:r>
          </a:p>
          <a:p>
            <a:pPr marL="812800" lvl="1"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Les recherches peuvent être affinées (limitées) par type de contenu, discipline, date de publication et autres options. </a:t>
            </a:r>
          </a:p>
          <a:p>
            <a:pPr marL="812800" lvl="1"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Les citations issues des recherches peuvent être enregistrées avec des options d'envoi par mail, d'impression ou d'exportation vers un logiciel de gestion bibliographique.</a:t>
            </a:r>
            <a:endParaRPr sz="22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0" y="238440"/>
            <a:ext cx="8216400" cy="1080900"/>
          </a:xfrm>
          <a:prstGeom prst="rect">
            <a:avLst/>
          </a:prstGeom>
          <a:noFill/>
          <a:ln>
            <a:noFill/>
          </a:ln>
        </p:spPr>
        <p:txBody>
          <a:bodyPr spcFirstLastPara="1" wrap="square" lIns="91425" tIns="45700" rIns="91425" bIns="45700" anchor="ctr" anchorCtr="0">
            <a:normAutofit/>
          </a:bodyPr>
          <a:lstStyle/>
          <a:p>
            <a:pPr lvl="0"/>
            <a:r>
              <a:rPr lang="en-US" dirty="0" err="1">
                <a:solidFill>
                  <a:srgbClr val="586F7C"/>
                </a:solidFill>
                <a:latin typeface="Open Sans"/>
                <a:ea typeface="Open Sans"/>
                <a:cs typeface="Open Sans"/>
                <a:sym typeface="Open Sans"/>
              </a:rPr>
              <a:t>Qu'est-ce</a:t>
            </a:r>
            <a:r>
              <a:rPr lang="en-US" dirty="0">
                <a:solidFill>
                  <a:srgbClr val="586F7C"/>
                </a:solidFill>
                <a:latin typeface="Open Sans"/>
                <a:ea typeface="Open Sans"/>
                <a:cs typeface="Open Sans"/>
                <a:sym typeface="Open Sans"/>
              </a:rPr>
              <a:t> que Summon (suite)</a:t>
            </a:r>
            <a:endParaRPr dirty="0">
              <a:solidFill>
                <a:srgbClr val="586F7C"/>
              </a:solidFill>
              <a:latin typeface="Open Sans"/>
              <a:ea typeface="Open Sans"/>
              <a:cs typeface="Open Sans"/>
              <a:sym typeface="Open Sans"/>
            </a:endParaRPr>
          </a:p>
        </p:txBody>
      </p:sp>
      <p:sp>
        <p:nvSpPr>
          <p:cNvPr id="127" name="Google Shape;127;p4"/>
          <p:cNvSpPr txBox="1">
            <a:spLocks noGrp="1"/>
          </p:cNvSpPr>
          <p:nvPr>
            <p:ph type="body" idx="1"/>
          </p:nvPr>
        </p:nvSpPr>
        <p:spPr>
          <a:xfrm>
            <a:off x="706631" y="1739445"/>
            <a:ext cx="11092500" cy="4522200"/>
          </a:xfrm>
          <a:prstGeom prst="rect">
            <a:avLst/>
          </a:prstGeom>
          <a:noFill/>
          <a:ln>
            <a:noFill/>
          </a:ln>
        </p:spPr>
        <p:txBody>
          <a:bodyPr spcFirstLastPara="1" wrap="square" lIns="91425" tIns="45700" rIns="91425" bIns="45700" anchor="t" anchorCtr="0">
            <a:noAutofit/>
          </a:bodyPr>
          <a:lstStyle/>
          <a:p>
            <a:pPr marL="355600" lvl="0" indent="-355600">
              <a:lnSpc>
                <a:spcPct val="150000"/>
              </a:lnSpc>
              <a:spcBef>
                <a:spcPts val="0"/>
              </a:spcBef>
              <a:buClr>
                <a:schemeClr val="dk2"/>
              </a:buClr>
            </a:pPr>
            <a:r>
              <a:rPr lang="fr-FR" dirty="0">
                <a:solidFill>
                  <a:srgbClr val="3F3F3F"/>
                </a:solidFill>
                <a:latin typeface="Open Sans"/>
                <a:ea typeface="Open Sans"/>
                <a:cs typeface="Open Sans"/>
                <a:sym typeface="Open Sans"/>
              </a:rPr>
              <a:t>Lorsque vous utilisez le champ de recherche sur une page de contenu de Research4Life,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effectue automatiquement la recherche dans l'environnement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spécifique au pays concerné.</a:t>
            </a:r>
          </a:p>
          <a:p>
            <a:pPr marL="355600" lvl="0" indent="-355600">
              <a:lnSpc>
                <a:spcPct val="150000"/>
              </a:lnSpc>
              <a:spcBef>
                <a:spcPts val="0"/>
              </a:spcBef>
              <a:buClr>
                <a:schemeClr val="dk2"/>
              </a:buClr>
            </a:pP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utilise les offres par pays définies par les éditeurs, dans lesquelles, ils identifient les pays auxquels ils accordent l'accès à leurs ressources.</a:t>
            </a:r>
          </a:p>
          <a:p>
            <a:pPr marL="355600" lvl="0" indent="-355600">
              <a:lnSpc>
                <a:spcPct val="150000"/>
              </a:lnSpc>
              <a:spcBef>
                <a:spcPts val="0"/>
              </a:spcBef>
              <a:buClr>
                <a:schemeClr val="dk2"/>
              </a:buClr>
            </a:pPr>
            <a:r>
              <a:rPr lang="fr-FR" dirty="0">
                <a:solidFill>
                  <a:srgbClr val="3F3F3F"/>
                </a:solidFill>
                <a:latin typeface="Open Sans"/>
                <a:ea typeface="Open Sans"/>
                <a:cs typeface="Open Sans"/>
                <a:sym typeface="Open Sans"/>
              </a:rPr>
              <a:t>Les résultats de la recherche sont liés à la base de connaissances </a:t>
            </a:r>
            <a:r>
              <a:rPr lang="fr-FR" dirty="0" err="1">
                <a:solidFill>
                  <a:srgbClr val="3F3F3F"/>
                </a:solidFill>
                <a:latin typeface="Open Sans"/>
                <a:ea typeface="Open Sans"/>
                <a:cs typeface="Open Sans"/>
                <a:sym typeface="Open Sans"/>
              </a:rPr>
              <a:t>Summon</a:t>
            </a:r>
            <a:r>
              <a:rPr lang="fr-FR" dirty="0">
                <a:solidFill>
                  <a:srgbClr val="3F3F3F"/>
                </a:solidFill>
                <a:latin typeface="Open Sans"/>
                <a:ea typeface="Open Sans"/>
                <a:cs typeface="Open Sans"/>
                <a:sym typeface="Open Sans"/>
              </a:rPr>
              <a:t> qui reflète toutes les offres des éditeurs dans ce pays.</a:t>
            </a:r>
            <a:endParaRPr dirty="0">
              <a:solidFill>
                <a:srgbClr val="3F3F3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g727b3dbef2_0_52"/>
          <p:cNvSpPr txBox="1">
            <a:spLocks noGrp="1"/>
          </p:cNvSpPr>
          <p:nvPr>
            <p:ph type="title"/>
          </p:nvPr>
        </p:nvSpPr>
        <p:spPr>
          <a:xfrm>
            <a:off x="375808" y="318735"/>
            <a:ext cx="8077312"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rPr>
              <a:t>La barre de recherche de </a:t>
            </a:r>
            <a:r>
              <a:rPr lang="fr-FR" dirty="0" err="1">
                <a:solidFill>
                  <a:srgbClr val="586F7C"/>
                </a:solidFill>
                <a:latin typeface="Open Sans"/>
                <a:ea typeface="Open Sans"/>
                <a:cs typeface="Open Sans"/>
              </a:rPr>
              <a:t>Summon</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133" name="Google Shape;133;g727b3dbef2_0_52"/>
          <p:cNvSpPr txBox="1">
            <a:spLocks noGrp="1"/>
          </p:cNvSpPr>
          <p:nvPr>
            <p:ph type="body" idx="1"/>
          </p:nvPr>
        </p:nvSpPr>
        <p:spPr>
          <a:xfrm>
            <a:off x="0" y="1579028"/>
            <a:ext cx="12192000" cy="47376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200" dirty="0">
                <a:solidFill>
                  <a:schemeClr val="tx1">
                    <a:lumMod val="75000"/>
                    <a:lumOff val="25000"/>
                  </a:schemeClr>
                </a:solidFill>
                <a:latin typeface="Open Sans"/>
                <a:ea typeface="Open Sans"/>
                <a:cs typeface="Open Sans"/>
                <a:sym typeface="Open Sans"/>
              </a:rPr>
              <a:t>Les utilisateurs peuvent faire des recherches avec </a:t>
            </a:r>
            <a:r>
              <a:rPr lang="fr-FR" sz="2200" dirty="0" err="1">
                <a:solidFill>
                  <a:schemeClr val="tx1">
                    <a:lumMod val="75000"/>
                    <a:lumOff val="25000"/>
                  </a:schemeClr>
                </a:solidFill>
                <a:latin typeface="Open Sans"/>
                <a:ea typeface="Open Sans"/>
                <a:cs typeface="Open Sans"/>
                <a:sym typeface="Open Sans"/>
              </a:rPr>
              <a:t>Summon</a:t>
            </a:r>
            <a:r>
              <a:rPr lang="fr-FR" sz="2200" dirty="0">
                <a:solidFill>
                  <a:schemeClr val="tx1">
                    <a:lumMod val="75000"/>
                    <a:lumOff val="25000"/>
                  </a:schemeClr>
                </a:solidFill>
                <a:latin typeface="Open Sans"/>
                <a:ea typeface="Open Sans"/>
                <a:cs typeface="Open Sans"/>
                <a:sym typeface="Open Sans"/>
              </a:rPr>
              <a:t> dans la barre située sous le nom de l'un des trois affichages initiaux du portail de contenu.  Après avoir ouvert une option dans l'un des portails, cliquez sur la loupe.</a:t>
            </a:r>
            <a:endParaRPr sz="3600" dirty="0">
              <a:solidFill>
                <a:schemeClr val="tx1">
                  <a:lumMod val="75000"/>
                  <a:lumOff val="25000"/>
                </a:schemeClr>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3600" dirty="0">
              <a:solidFill>
                <a:schemeClr val="tx1">
                  <a:lumMod val="75000"/>
                  <a:lumOff val="25000"/>
                </a:schemeClr>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lang="fr-FR" dirty="0">
              <a:solidFill>
                <a:schemeClr val="tx1">
                  <a:lumMod val="75000"/>
                  <a:lumOff val="25000"/>
                </a:schemeClr>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dirty="0">
              <a:solidFill>
                <a:schemeClr val="tx1">
                  <a:lumMod val="75000"/>
                  <a:lumOff val="25000"/>
                </a:schemeClr>
              </a:solidFill>
              <a:latin typeface="Open Sans"/>
              <a:ea typeface="Open Sans"/>
              <a:cs typeface="Open Sans"/>
              <a:sym typeface="Open Sans"/>
            </a:endParaRPr>
          </a:p>
          <a:p>
            <a:pPr lvl="0">
              <a:lnSpc>
                <a:spcPct val="100000"/>
              </a:lnSpc>
              <a:buClr>
                <a:schemeClr val="dk1"/>
              </a:buClr>
            </a:pPr>
            <a:r>
              <a:rPr lang="fr-FR" sz="2200" dirty="0">
                <a:solidFill>
                  <a:schemeClr val="tx1">
                    <a:lumMod val="75000"/>
                    <a:lumOff val="25000"/>
                  </a:schemeClr>
                </a:solidFill>
                <a:latin typeface="Open Sans"/>
                <a:ea typeface="Open Sans"/>
                <a:cs typeface="Open Sans"/>
                <a:sym typeface="Open Sans"/>
              </a:rPr>
              <a:t>La note </a:t>
            </a:r>
            <a:r>
              <a:rPr lang="fr-FR" sz="2200" b="1" dirty="0">
                <a:solidFill>
                  <a:schemeClr val="tx1">
                    <a:lumMod val="75000"/>
                    <a:lumOff val="25000"/>
                  </a:schemeClr>
                </a:solidFill>
                <a:latin typeface="Open Sans"/>
                <a:ea typeface="Open Sans"/>
                <a:cs typeface="Open Sans"/>
                <a:sym typeface="Open Sans"/>
              </a:rPr>
              <a:t>Chercher dans Research4Life</a:t>
            </a:r>
            <a:r>
              <a:rPr lang="fr-FR" sz="2200" dirty="0">
                <a:solidFill>
                  <a:schemeClr val="tx1">
                    <a:lumMod val="75000"/>
                    <a:lumOff val="25000"/>
                  </a:schemeClr>
                </a:solidFill>
                <a:latin typeface="Open Sans"/>
                <a:ea typeface="Open Sans"/>
                <a:cs typeface="Open Sans"/>
                <a:sym typeface="Open Sans"/>
              </a:rPr>
              <a:t>... explique que toute recherche donnera les mêmes résultats, y compris les liens en texte intégral de tout le contenu de Research4Life - indépendamment de la collection ou du portail - auquel les éditeurs ont donné accès dans un pays/institution spécifique. </a:t>
            </a:r>
          </a:p>
          <a:p>
            <a:pPr lvl="0">
              <a:lnSpc>
                <a:spcPct val="100000"/>
              </a:lnSpc>
              <a:buClr>
                <a:schemeClr val="dk1"/>
              </a:buClr>
            </a:pPr>
            <a:r>
              <a:rPr lang="fr-FR" sz="2200" dirty="0">
                <a:solidFill>
                  <a:schemeClr val="tx1">
                    <a:lumMod val="75000"/>
                    <a:lumOff val="25000"/>
                  </a:schemeClr>
                </a:solidFill>
                <a:latin typeface="Open Sans"/>
                <a:ea typeface="Open Sans"/>
                <a:cs typeface="Open Sans"/>
                <a:sym typeface="Open Sans"/>
              </a:rPr>
              <a:t>Pour cette leçon, le </a:t>
            </a:r>
            <a:r>
              <a:rPr lang="fr-FR" sz="2200" b="1" dirty="0">
                <a:solidFill>
                  <a:schemeClr val="tx1">
                    <a:lumMod val="75000"/>
                    <a:lumOff val="25000"/>
                  </a:schemeClr>
                </a:solidFill>
                <a:latin typeface="Open Sans"/>
                <a:ea typeface="Open Sans"/>
                <a:cs typeface="Open Sans"/>
                <a:sym typeface="Open Sans"/>
              </a:rPr>
              <a:t>portail de contenu unifié </a:t>
            </a:r>
            <a:r>
              <a:rPr lang="fr-FR" sz="2200" dirty="0">
                <a:solidFill>
                  <a:schemeClr val="tx1">
                    <a:lumMod val="75000"/>
                    <a:lumOff val="25000"/>
                  </a:schemeClr>
                </a:solidFill>
                <a:latin typeface="Open Sans"/>
                <a:ea typeface="Open Sans"/>
                <a:cs typeface="Open Sans"/>
                <a:sym typeface="Open Sans"/>
              </a:rPr>
              <a:t>a été utilisé pour effectuer les recherches.</a:t>
            </a:r>
            <a:endParaRPr sz="2200" dirty="0">
              <a:solidFill>
                <a:schemeClr val="tx1">
                  <a:lumMod val="75000"/>
                  <a:lumOff val="25000"/>
                </a:schemeClr>
              </a:solidFill>
              <a:latin typeface="Open Sans"/>
              <a:ea typeface="Open Sans"/>
              <a:cs typeface="Open Sans"/>
              <a:sym typeface="Open Sans"/>
            </a:endParaRPr>
          </a:p>
        </p:txBody>
      </p:sp>
      <p:pic>
        <p:nvPicPr>
          <p:cNvPr id="8" name="Image 7">
            <a:extLst>
              <a:ext uri="{FF2B5EF4-FFF2-40B4-BE49-F238E27FC236}">
                <a16:creationId xmlns:a16="http://schemas.microsoft.com/office/drawing/2014/main" id="{61072977-35F6-4D4D-B909-02184AB764EC}"/>
              </a:ext>
            </a:extLst>
          </p:cNvPr>
          <p:cNvPicPr>
            <a:picLocks noChangeAspect="1"/>
          </p:cNvPicPr>
          <p:nvPr/>
        </p:nvPicPr>
        <p:blipFill>
          <a:blip r:embed="rId3"/>
          <a:stretch>
            <a:fillRect/>
          </a:stretch>
        </p:blipFill>
        <p:spPr>
          <a:xfrm>
            <a:off x="5696716" y="2765635"/>
            <a:ext cx="4597949" cy="1511726"/>
          </a:xfrm>
          <a:prstGeom prst="rect">
            <a:avLst/>
          </a:prstGeom>
        </p:spPr>
      </p:pic>
      <p:pic>
        <p:nvPicPr>
          <p:cNvPr id="9" name="Image 8">
            <a:extLst>
              <a:ext uri="{FF2B5EF4-FFF2-40B4-BE49-F238E27FC236}">
                <a16:creationId xmlns:a16="http://schemas.microsoft.com/office/drawing/2014/main" id="{1BA7E729-969B-4094-B26B-0666372EC311}"/>
              </a:ext>
            </a:extLst>
          </p:cNvPr>
          <p:cNvPicPr>
            <a:picLocks noChangeAspect="1"/>
          </p:cNvPicPr>
          <p:nvPr/>
        </p:nvPicPr>
        <p:blipFill>
          <a:blip r:embed="rId4"/>
          <a:stretch>
            <a:fillRect/>
          </a:stretch>
        </p:blipFill>
        <p:spPr>
          <a:xfrm>
            <a:off x="1407159" y="3001720"/>
            <a:ext cx="3716488" cy="1145961"/>
          </a:xfrm>
          <a:prstGeom prst="rect">
            <a:avLst/>
          </a:prstGeom>
        </p:spPr>
      </p:pic>
      <p:sp>
        <p:nvSpPr>
          <p:cNvPr id="135" name="Google Shape;135;g727b3dbef2_0_52"/>
          <p:cNvSpPr/>
          <p:nvPr/>
        </p:nvSpPr>
        <p:spPr>
          <a:xfrm>
            <a:off x="3941665" y="2765635"/>
            <a:ext cx="45719" cy="505885"/>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g727b3dbef2_0_52"/>
          <p:cNvSpPr/>
          <p:nvPr/>
        </p:nvSpPr>
        <p:spPr>
          <a:xfrm flipH="1">
            <a:off x="3938710" y="4147681"/>
            <a:ext cx="45719" cy="362761"/>
          </a:xfrm>
          <a:prstGeom prst="up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375920" y="153677"/>
            <a:ext cx="9613800" cy="1080900"/>
          </a:xfrm>
          <a:prstGeom prst="rect">
            <a:avLst/>
          </a:prstGeom>
          <a:noFill/>
          <a:ln>
            <a:noFill/>
          </a:ln>
        </p:spPr>
        <p:txBody>
          <a:bodyPr spcFirstLastPara="1" wrap="square" lIns="91425" tIns="45700" rIns="91425" bIns="45700" anchor="ctr" anchorCtr="0">
            <a:noAutofit/>
          </a:bodyPr>
          <a:lstStyle/>
          <a:p>
            <a:pPr lvl="0"/>
            <a:r>
              <a:rPr lang="fr-FR" sz="3200" dirty="0">
                <a:solidFill>
                  <a:srgbClr val="586F7C"/>
                </a:solidFill>
                <a:latin typeface="Open Sans"/>
                <a:ea typeface="Open Sans"/>
                <a:cs typeface="Open Sans"/>
                <a:sym typeface="Open Sans"/>
              </a:rPr>
              <a:t>Recherche dans les collections</a:t>
            </a:r>
            <a:br>
              <a:rPr lang="fr-FR" sz="3200" dirty="0">
                <a:solidFill>
                  <a:srgbClr val="586F7C"/>
                </a:solidFill>
                <a:latin typeface="Open Sans"/>
                <a:ea typeface="Open Sans"/>
                <a:cs typeface="Open Sans"/>
                <a:sym typeface="Open Sans"/>
              </a:rPr>
            </a:br>
            <a:r>
              <a:rPr lang="fr-FR" sz="3200" dirty="0">
                <a:solidFill>
                  <a:srgbClr val="586F7C"/>
                </a:solidFill>
                <a:latin typeface="Open Sans"/>
                <a:ea typeface="Open Sans"/>
                <a:cs typeface="Open Sans"/>
                <a:sym typeface="Open Sans"/>
              </a:rPr>
              <a:t>de Research4Life</a:t>
            </a:r>
            <a:endParaRPr sz="3200" dirty="0"/>
          </a:p>
        </p:txBody>
      </p:sp>
      <p:sp>
        <p:nvSpPr>
          <p:cNvPr id="143" name="Google Shape;143;p16"/>
          <p:cNvSpPr txBox="1">
            <a:spLocks noGrp="1"/>
          </p:cNvSpPr>
          <p:nvPr>
            <p:ph type="body" idx="1"/>
          </p:nvPr>
        </p:nvSpPr>
        <p:spPr>
          <a:xfrm>
            <a:off x="168965" y="1780282"/>
            <a:ext cx="5133975" cy="3978261"/>
          </a:xfrm>
          <a:prstGeom prst="rect">
            <a:avLst/>
          </a:prstGeom>
          <a:noFill/>
          <a:ln>
            <a:noFill/>
          </a:ln>
        </p:spPr>
        <p:txBody>
          <a:bodyPr spcFirstLastPara="1" wrap="square" lIns="91425" tIns="45700" rIns="91425" bIns="45700" anchor="t" anchorCtr="0">
            <a:noAutofit/>
          </a:bodyPr>
          <a:lstStyle/>
          <a:p>
            <a:pPr marL="342900" lvl="0" indent="-342900">
              <a:lnSpc>
                <a:spcPct val="107000"/>
              </a:lnSpc>
              <a:spcBef>
                <a:spcPts val="0"/>
              </a:spcBef>
              <a:buClr>
                <a:srgbClr val="3F3F3F"/>
              </a:buClr>
              <a:buSzPts val="2000"/>
              <a:buFont typeface="Arial"/>
              <a:buChar char="•"/>
            </a:pPr>
            <a:r>
              <a:rPr lang="fr-FR" sz="2000" dirty="0">
                <a:latin typeface="Open Sans"/>
                <a:ea typeface="Open Sans"/>
                <a:cs typeface="Open Sans"/>
                <a:sym typeface="Open Sans"/>
              </a:rPr>
              <a:t>Si une recherche sur les </a:t>
            </a:r>
            <a:r>
              <a:rPr lang="fr-FR" sz="2000" i="1" dirty="0">
                <a:latin typeface="Open Sans"/>
                <a:ea typeface="Open Sans"/>
                <a:cs typeface="Open Sans"/>
                <a:sym typeface="Open Sans"/>
              </a:rPr>
              <a:t>panneaux solaires</a:t>
            </a:r>
            <a:r>
              <a:rPr lang="fr-FR" sz="2000" dirty="0">
                <a:latin typeface="Open Sans"/>
                <a:ea typeface="Open Sans"/>
                <a:cs typeface="Open Sans"/>
                <a:sym typeface="Open Sans"/>
              </a:rPr>
              <a:t> </a:t>
            </a:r>
            <a:r>
              <a:rPr lang="fr-FR" sz="2000" i="1" dirty="0">
                <a:latin typeface="Open Sans"/>
                <a:ea typeface="Open Sans"/>
                <a:cs typeface="Open Sans"/>
                <a:sym typeface="Open Sans"/>
              </a:rPr>
              <a:t>et les pays en développement (en anglais Solar panel and </a:t>
            </a:r>
            <a:r>
              <a:rPr lang="fr-FR" sz="2000" i="1" dirty="0" err="1">
                <a:latin typeface="Open Sans"/>
                <a:ea typeface="Open Sans"/>
                <a:cs typeface="Open Sans"/>
                <a:sym typeface="Open Sans"/>
              </a:rPr>
              <a:t>developing</a:t>
            </a:r>
            <a:r>
              <a:rPr lang="fr-FR" sz="2000" i="1" dirty="0">
                <a:latin typeface="Open Sans"/>
                <a:ea typeface="Open Sans"/>
                <a:cs typeface="Open Sans"/>
                <a:sym typeface="Open Sans"/>
              </a:rPr>
              <a:t> countries) </a:t>
            </a:r>
            <a:r>
              <a:rPr lang="fr-FR" sz="2000" dirty="0">
                <a:latin typeface="Open Sans"/>
                <a:ea typeface="Open Sans"/>
                <a:cs typeface="Open Sans"/>
                <a:sym typeface="Open Sans"/>
              </a:rPr>
              <a:t>est effectuée dans l'une des cinq collections ou l'un des trois portails de contenu, les résultats seront les mêmes. </a:t>
            </a:r>
          </a:p>
          <a:p>
            <a:pPr marL="342900" lvl="0" indent="-342900">
              <a:lnSpc>
                <a:spcPct val="107000"/>
              </a:lnSpc>
              <a:spcBef>
                <a:spcPts val="800"/>
              </a:spcBef>
              <a:buClr>
                <a:srgbClr val="3F3F3F"/>
              </a:buClr>
              <a:buSzPts val="2000"/>
              <a:buFont typeface="Arial"/>
              <a:buChar char="•"/>
            </a:pPr>
            <a:r>
              <a:rPr lang="fr-FR" sz="2000" dirty="0">
                <a:latin typeface="Open Sans"/>
                <a:ea typeface="Open Sans"/>
                <a:cs typeface="Open Sans"/>
                <a:sym typeface="Open Sans"/>
              </a:rPr>
              <a:t>Cette recherche a généré </a:t>
            </a:r>
            <a:r>
              <a:rPr lang="fr-FR" sz="2000" b="1" dirty="0">
                <a:solidFill>
                  <a:schemeClr val="bg2"/>
                </a:solidFill>
                <a:latin typeface="Open Sans"/>
                <a:ea typeface="Open Sans"/>
                <a:cs typeface="Open Sans"/>
                <a:sym typeface="Open Sans"/>
              </a:rPr>
              <a:t>1 433 </a:t>
            </a:r>
            <a:r>
              <a:rPr lang="fr-FR" sz="2000" dirty="0">
                <a:solidFill>
                  <a:schemeClr val="bg2"/>
                </a:solidFill>
                <a:latin typeface="Open Sans"/>
                <a:ea typeface="Open Sans"/>
                <a:cs typeface="Open Sans"/>
                <a:sym typeface="Open Sans"/>
              </a:rPr>
              <a:t>citations auxquelles les éditeurs ont donné </a:t>
            </a:r>
            <a:r>
              <a:rPr lang="fr-FR" sz="2000" dirty="0">
                <a:solidFill>
                  <a:schemeClr val="tx1">
                    <a:lumMod val="75000"/>
                    <a:lumOff val="25000"/>
                  </a:schemeClr>
                </a:solidFill>
                <a:latin typeface="Open Sans"/>
                <a:ea typeface="Open Sans"/>
                <a:cs typeface="Open Sans"/>
                <a:sym typeface="Open Sans"/>
              </a:rPr>
              <a:t>accès</a:t>
            </a:r>
            <a:r>
              <a:rPr lang="fr-FR" sz="2000" dirty="0">
                <a:solidFill>
                  <a:schemeClr val="bg2"/>
                </a:solidFill>
                <a:latin typeface="Open Sans"/>
                <a:ea typeface="Open Sans"/>
                <a:cs typeface="Open Sans"/>
                <a:sym typeface="Open Sans"/>
              </a:rPr>
              <a:t> dans le pays/institution spécifique.  </a:t>
            </a:r>
          </a:p>
          <a:p>
            <a:pPr marL="342900" lvl="0" indent="-342900">
              <a:lnSpc>
                <a:spcPct val="107000"/>
              </a:lnSpc>
              <a:spcBef>
                <a:spcPts val="800"/>
              </a:spcBef>
              <a:buClr>
                <a:srgbClr val="3F3F3F"/>
              </a:buClr>
              <a:buSzPts val="2000"/>
              <a:buFont typeface="Arial"/>
              <a:buChar char="•"/>
            </a:pPr>
            <a:r>
              <a:rPr lang="fr-FR" sz="2000" dirty="0">
                <a:solidFill>
                  <a:schemeClr val="bg2"/>
                </a:solidFill>
                <a:latin typeface="Open Sans"/>
                <a:ea typeface="Open Sans"/>
                <a:cs typeface="Open Sans"/>
                <a:sym typeface="Open Sans"/>
              </a:rPr>
              <a:t>Dans ce cas, le portail de contenu unifié et la collection ARDI ont les mêmes -</a:t>
            </a:r>
            <a:r>
              <a:rPr lang="fr-FR" sz="2000" b="1" dirty="0">
                <a:solidFill>
                  <a:schemeClr val="bg2"/>
                </a:solidFill>
                <a:latin typeface="Open Sans"/>
                <a:ea typeface="Open Sans"/>
                <a:cs typeface="Open Sans"/>
                <a:sym typeface="Open Sans"/>
              </a:rPr>
              <a:t>1 433 </a:t>
            </a:r>
            <a:r>
              <a:rPr lang="fr-FR" sz="2000" dirty="0">
                <a:solidFill>
                  <a:schemeClr val="bg2"/>
                </a:solidFill>
                <a:latin typeface="Open Sans"/>
                <a:ea typeface="Open Sans"/>
                <a:cs typeface="Open Sans"/>
                <a:sym typeface="Open Sans"/>
              </a:rPr>
              <a:t>– résultats.</a:t>
            </a:r>
          </a:p>
        </p:txBody>
      </p:sp>
      <p:pic>
        <p:nvPicPr>
          <p:cNvPr id="4" name="Picture 3">
            <a:extLst>
              <a:ext uri="{FF2B5EF4-FFF2-40B4-BE49-F238E27FC236}">
                <a16:creationId xmlns:a16="http://schemas.microsoft.com/office/drawing/2014/main" id="{774B68C2-0502-444C-A3EA-27CF7BD57E59}"/>
              </a:ext>
            </a:extLst>
          </p:cNvPr>
          <p:cNvPicPr>
            <a:picLocks noChangeAspect="1"/>
          </p:cNvPicPr>
          <p:nvPr/>
        </p:nvPicPr>
        <p:blipFill>
          <a:blip r:embed="rId3"/>
          <a:stretch>
            <a:fillRect/>
          </a:stretch>
        </p:blipFill>
        <p:spPr>
          <a:xfrm>
            <a:off x="5749699" y="4317670"/>
            <a:ext cx="5458815" cy="2514600"/>
          </a:xfrm>
          <a:prstGeom prst="rect">
            <a:avLst/>
          </a:prstGeom>
        </p:spPr>
      </p:pic>
      <p:pic>
        <p:nvPicPr>
          <p:cNvPr id="12" name="Google Shape;149;p16">
            <a:extLst>
              <a:ext uri="{FF2B5EF4-FFF2-40B4-BE49-F238E27FC236}">
                <a16:creationId xmlns:a16="http://schemas.microsoft.com/office/drawing/2014/main" id="{9855BB00-7B09-4125-BCBB-91D8A951AF62}"/>
              </a:ext>
            </a:extLst>
          </p:cNvPr>
          <p:cNvPicPr preferRelativeResize="0"/>
          <p:nvPr/>
        </p:nvPicPr>
        <p:blipFill>
          <a:blip r:embed="rId4">
            <a:alphaModFix/>
          </a:blip>
          <a:stretch>
            <a:fillRect/>
          </a:stretch>
        </p:blipFill>
        <p:spPr>
          <a:xfrm>
            <a:off x="5744232" y="1810153"/>
            <a:ext cx="5464282" cy="2478907"/>
          </a:xfrm>
          <a:prstGeom prst="rect">
            <a:avLst/>
          </a:prstGeom>
          <a:noFill/>
          <a:ln>
            <a:noFill/>
          </a:ln>
        </p:spPr>
      </p:pic>
      <p:pic>
        <p:nvPicPr>
          <p:cNvPr id="6" name="Picture 5">
            <a:extLst>
              <a:ext uri="{FF2B5EF4-FFF2-40B4-BE49-F238E27FC236}">
                <a16:creationId xmlns:a16="http://schemas.microsoft.com/office/drawing/2014/main" id="{0C42EA5C-FDB8-6BB7-1CA1-E84B371E2C98}"/>
              </a:ext>
            </a:extLst>
          </p:cNvPr>
          <p:cNvPicPr>
            <a:picLocks noChangeAspect="1"/>
          </p:cNvPicPr>
          <p:nvPr/>
        </p:nvPicPr>
        <p:blipFill>
          <a:blip r:embed="rId5"/>
          <a:stretch>
            <a:fillRect/>
          </a:stretch>
        </p:blipFill>
        <p:spPr>
          <a:xfrm>
            <a:off x="5302940" y="1864380"/>
            <a:ext cx="6443018" cy="1194178"/>
          </a:xfrm>
          <a:prstGeom prst="rect">
            <a:avLst/>
          </a:prstGeom>
        </p:spPr>
      </p:pic>
      <p:cxnSp>
        <p:nvCxnSpPr>
          <p:cNvPr id="146" name="Google Shape;146;p16"/>
          <p:cNvCxnSpPr>
            <a:cxnSpLocks/>
          </p:cNvCxnSpPr>
          <p:nvPr/>
        </p:nvCxnSpPr>
        <p:spPr>
          <a:xfrm flipV="1">
            <a:off x="4332514" y="3929245"/>
            <a:ext cx="2155372" cy="388425"/>
          </a:xfrm>
          <a:prstGeom prst="straightConnector1">
            <a:avLst/>
          </a:prstGeom>
          <a:noFill/>
          <a:ln w="9525" cap="flat" cmpd="sng">
            <a:solidFill>
              <a:srgbClr val="FF0000"/>
            </a:solidFill>
            <a:prstDash val="solid"/>
            <a:round/>
            <a:headEnd type="none" w="sm" len="sm"/>
            <a:tailEnd type="triangle" w="med" len="med"/>
          </a:ln>
        </p:spPr>
      </p:cxnSp>
      <p:pic>
        <p:nvPicPr>
          <p:cNvPr id="9" name="Picture 8">
            <a:extLst>
              <a:ext uri="{FF2B5EF4-FFF2-40B4-BE49-F238E27FC236}">
                <a16:creationId xmlns:a16="http://schemas.microsoft.com/office/drawing/2014/main" id="{ABF3A77C-C429-252A-D26F-A075ADFE4F9F}"/>
              </a:ext>
            </a:extLst>
          </p:cNvPr>
          <p:cNvPicPr>
            <a:picLocks noChangeAspect="1"/>
          </p:cNvPicPr>
          <p:nvPr/>
        </p:nvPicPr>
        <p:blipFill>
          <a:blip r:embed="rId6"/>
          <a:stretch>
            <a:fillRect/>
          </a:stretch>
        </p:blipFill>
        <p:spPr>
          <a:xfrm>
            <a:off x="5302940" y="4317670"/>
            <a:ext cx="6530465" cy="1440873"/>
          </a:xfrm>
          <a:prstGeom prst="rect">
            <a:avLst/>
          </a:prstGeom>
        </p:spPr>
      </p:pic>
      <p:sp>
        <p:nvSpPr>
          <p:cNvPr id="10" name="Rectangle 9">
            <a:extLst>
              <a:ext uri="{FF2B5EF4-FFF2-40B4-BE49-F238E27FC236}">
                <a16:creationId xmlns:a16="http://schemas.microsoft.com/office/drawing/2014/main" id="{3A4AC639-6F5C-BFCD-3BB1-324F6B432B92}"/>
              </a:ext>
            </a:extLst>
          </p:cNvPr>
          <p:cNvSpPr/>
          <p:nvPr/>
        </p:nvSpPr>
        <p:spPr>
          <a:xfrm>
            <a:off x="6683828" y="2493689"/>
            <a:ext cx="1632860" cy="3583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0CCD4C-4926-A397-2C2B-D79CB7DFF45A}"/>
              </a:ext>
            </a:extLst>
          </p:cNvPr>
          <p:cNvSpPr/>
          <p:nvPr/>
        </p:nvSpPr>
        <p:spPr>
          <a:xfrm>
            <a:off x="6096001" y="5082114"/>
            <a:ext cx="2220686" cy="4200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6723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11806</TotalTime>
  <Words>4038</Words>
  <Application>Microsoft Office PowerPoint</Application>
  <PresentationFormat>Widescreen</PresentationFormat>
  <Paragraphs>274</Paragraphs>
  <Slides>49</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Open Sans</vt:lpstr>
      <vt:lpstr>Gill Sans</vt:lpstr>
      <vt:lpstr>Trebuchet MS</vt:lpstr>
      <vt:lpstr>Century Gothic</vt:lpstr>
      <vt:lpstr>Courier New</vt:lpstr>
      <vt:lpstr>Open</vt:lpstr>
      <vt:lpstr>Simple Light</vt:lpstr>
      <vt:lpstr> Navigation et recherche spécifiques à la collection</vt:lpstr>
      <vt:lpstr>Contenu</vt:lpstr>
      <vt:lpstr>Objectifs d’apprentissage</vt:lpstr>
      <vt:lpstr>Introduction</vt:lpstr>
      <vt:lpstr>Accès au portail de contenu</vt:lpstr>
      <vt:lpstr>Qu'est-ce que Summon ?</vt:lpstr>
      <vt:lpstr>Qu'est-ce que Summon (suite)</vt:lpstr>
      <vt:lpstr>La barre de recherche de Summon  </vt:lpstr>
      <vt:lpstr>Recherche dans les collections de Research4Life</vt:lpstr>
      <vt:lpstr>Recherche simple sur le portail de contenu unifié </vt:lpstr>
      <vt:lpstr>Recherche simple (suite)</vt:lpstr>
      <vt:lpstr>Accords des éditeurs</vt:lpstr>
      <vt:lpstr>Recherche simple(suite)</vt:lpstr>
      <vt:lpstr>Affiner votre recherche</vt:lpstr>
      <vt:lpstr>Fonctions de recherche par DISCIPLINE et par DATE DE PUBLICATION de Summon</vt:lpstr>
      <vt:lpstr>Options de l'interface langue de Summon</vt:lpstr>
      <vt:lpstr>Affichage de l’Interface en français</vt:lpstr>
      <vt:lpstr>Fonction d’aperçu</vt:lpstr>
      <vt:lpstr>Insigne Altmetric</vt:lpstr>
      <vt:lpstr>Page de détails Altmetric</vt:lpstr>
      <vt:lpstr>Enregistrement des articles dans le panier</vt:lpstr>
      <vt:lpstr>Options pour les éléments enregistrés dans le panier</vt:lpstr>
      <vt:lpstr>Options pour Email et Impression</vt:lpstr>
      <vt:lpstr>Exportation des citations</vt:lpstr>
      <vt:lpstr>Exportation des citations depuis Summon</vt:lpstr>
      <vt:lpstr>Importation dans un fichier Zotero </vt:lpstr>
      <vt:lpstr>Recherche avancée</vt:lpstr>
      <vt:lpstr>Introduction à Google Scholar (pour Research4Life)</vt:lpstr>
      <vt:lpstr>Accès au portail de contenu</vt:lpstr>
      <vt:lpstr>Recherche dans Google Scholar</vt:lpstr>
      <vt:lpstr>Résultats de la recherche</vt:lpstr>
      <vt:lpstr>Lien vers l’accès au texte intégral</vt:lpstr>
      <vt:lpstr>Liens vers le texte intégral de Research4Life en cas de « 360 link »</vt:lpstr>
      <vt:lpstr>Liens vers l'accès au texte intégral dans Google Scholar (ordinaire)</vt:lpstr>
      <vt:lpstr>Dans le champ de recherche, tapez Research4Life et faites défiler la liste jusqu'à ce que le nom de votre Pays s'affiche.   Cliquez sur votre pays et cochez la case. La recherche sera mise à jour pour afficher les articles en texte intégral qui sont accessibles par le biais de R4L dans votre pays.  Notez que le fonds électronique de votre bibliothèque peut également être ajouté aux résultats de la recherche.   Ceci est indépendant des recherches effectuées à l'aide de Research4Life Google Scholar.</vt:lpstr>
      <vt:lpstr>Google Scholar’s Other Features</vt:lpstr>
      <vt:lpstr>Ma bibliothèque</vt:lpstr>
      <vt:lpstr>Création d’Alertes</vt:lpstr>
      <vt:lpstr>Export de citations</vt:lpstr>
      <vt:lpstr>Options de citation et d'exportation</vt:lpstr>
      <vt:lpstr>Métriques</vt:lpstr>
      <vt:lpstr>Définitions des classements Indice-h5 et median-h5</vt:lpstr>
      <vt:lpstr>Recherche avancée</vt:lpstr>
      <vt:lpstr>Dépannage et assistance</vt:lpstr>
      <vt:lpstr>Contacter le Service d'aide </vt:lpstr>
      <vt:lpstr>Résumé</vt:lpstr>
      <vt:lpstr>Resources Additionelles </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specific browsing and searching</dc:title>
  <dc:creator>Marcia Mabhula</dc:creator>
  <cp:lastModifiedBy>Marcia Mabhula</cp:lastModifiedBy>
  <cp:revision>147</cp:revision>
  <dcterms:created xsi:type="dcterms:W3CDTF">2020-02-14T15:04:15Z</dcterms:created>
  <dcterms:modified xsi:type="dcterms:W3CDTF">2023-05-29T08:05:17Z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BB426BC2-EB08-459A-A333-EDD41EBDC184</vt:lpwstr>
  </property>
  <property fmtid="{D5CDD505-2E9C-101B-9397-08002B2CF9AE}" pid="6" name="ArticulateProjectFull">
    <vt:lpwstr>D:\R4Life\F2F Materials\20200420_M3_L36EN.Search Across Research4Life Programmes.ppta</vt:lpwstr>
  </property>
</Properties>
</file>