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3" r:id="rId8"/>
    <p:sldId id="264" r:id="rId9"/>
    <p:sldId id="301" r:id="rId10"/>
    <p:sldId id="262" r:id="rId11"/>
    <p:sldId id="302" r:id="rId12"/>
    <p:sldId id="265" r:id="rId13"/>
    <p:sldId id="266" r:id="rId14"/>
    <p:sldId id="303" r:id="rId15"/>
    <p:sldId id="267" r:id="rId16"/>
    <p:sldId id="268" r:id="rId17"/>
    <p:sldId id="269" r:id="rId18"/>
    <p:sldId id="307" r:id="rId19"/>
    <p:sldId id="304" r:id="rId20"/>
    <p:sldId id="308"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305" r:id="rId40"/>
    <p:sldId id="306" r:id="rId41"/>
    <p:sldId id="290" r:id="rId42"/>
    <p:sldId id="291" r:id="rId43"/>
    <p:sldId id="292" r:id="rId44"/>
    <p:sldId id="293" r:id="rId45"/>
    <p:sldId id="294" r:id="rId46"/>
    <p:sldId id="295" r:id="rId47"/>
    <p:sldId id="296" r:id="rId48"/>
    <p:sldId id="297" r:id="rId49"/>
    <p:sldId id="298" r:id="rId50"/>
    <p:sldId id="299" r:id="rId51"/>
    <p:sldId id="300" r:id="rId52"/>
  </p:sldIdLst>
  <p:sldSz cx="12192000" cy="6858000"/>
  <p:notesSz cx="6858000" cy="9144000"/>
  <p:embeddedFontLst>
    <p:embeddedFont>
      <p:font typeface="Calibri" panose="020F0502020204030204" pitchFamily="34"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
      <p:font typeface="Trebuchet MS" panose="020B060302020202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g4RtexM4TBFv7g1XDK5U7lpLyCg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ny Rhine"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3" autoAdjust="0"/>
    <p:restoredTop sz="92810" autoAdjust="0"/>
  </p:normalViewPr>
  <p:slideViewPr>
    <p:cSldViewPr snapToGrid="0">
      <p:cViewPr varScale="1">
        <p:scale>
          <a:sx n="76" d="100"/>
          <a:sy n="76" d="100"/>
        </p:scale>
        <p:origin x="71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116" name="Google Shape;11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sz="1100"/>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83" name="Google Shape;183;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21" name="Google Shape;221;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13" name="Google Shape;21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24" name="Google Shape;22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39" name="Google Shape;23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1" name="Google Shape;25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5" name="Google Shape;26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78" name="Google Shape;27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90" name="Google Shape;29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04" name="Google Shape;30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4" name="Google Shape;31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27" name="Google Shape;32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8" name="Google Shape;33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59" name="Google Shape;35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85" name="Google Shape;38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396" name="Google Shape;3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404" name="Google Shape;40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e1c627edf3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e1c627edf3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e1c627edf3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28" name="Google Shape;42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465" name="Google Shape;46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72" name="Google Shape;47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79" name="Google Shape;479;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93" name="Google Shape;493;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06" name="Google Shape;50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a:p>
            <a:pPr marL="171450" lvl="0" indent="-101600" algn="l" rtl="0">
              <a:lnSpc>
                <a:spcPct val="100000"/>
              </a:lnSpc>
              <a:spcBef>
                <a:spcPts val="0"/>
              </a:spcBef>
              <a:spcAft>
                <a:spcPts val="0"/>
              </a:spcAft>
              <a:buSzPts val="1100"/>
              <a:buFont typeface="Arial"/>
              <a:buNone/>
            </a:pPr>
            <a:endParaRPr/>
          </a:p>
          <a:p>
            <a:pPr marL="171450" lvl="0" indent="-101600" algn="l" rtl="0">
              <a:lnSpc>
                <a:spcPct val="100000"/>
              </a:lnSpc>
              <a:spcBef>
                <a:spcPts val="0"/>
              </a:spcBef>
              <a:spcAft>
                <a:spcPts val="0"/>
              </a:spcAft>
              <a:buSzPts val="1100"/>
              <a:buFont typeface="Arial"/>
              <a:buNone/>
            </a:pPr>
            <a:endParaRPr/>
          </a:p>
        </p:txBody>
      </p:sp>
      <p:sp>
        <p:nvSpPr>
          <p:cNvPr id="103" name="Google Shape;1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8" name="Google Shape;5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endParaRPr>
              <a:solidFill>
                <a:srgbClr val="FF0000"/>
              </a:solidFill>
            </a:endParaRPr>
          </a:p>
        </p:txBody>
      </p:sp>
      <p:sp>
        <p:nvSpPr>
          <p:cNvPr id="109" name="Google Shape;10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sz="3200">
              <a:solidFill>
                <a:srgbClr val="FF0000"/>
              </a:solidFill>
            </a:endParaRPr>
          </a:p>
        </p:txBody>
      </p:sp>
      <p:sp>
        <p:nvSpPr>
          <p:cNvPr id="127" name="Google Shape;1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ortal.research4lif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research4life.org/" TargetMode="External"/><Relationship Id="rId5" Type="http://schemas.openxmlformats.org/officeDocument/2006/relationships/hyperlink" Target="https://ardi.research4life.org/" TargetMode="External"/><Relationship Id="rId4" Type="http://schemas.openxmlformats.org/officeDocument/2006/relationships/hyperlink" Target="https://agora.research4life.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4life.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fr-FR" sz="3500" b="1" dirty="0">
                <a:solidFill>
                  <a:srgbClr val="004890"/>
                </a:solidFill>
                <a:latin typeface="Open Sans"/>
                <a:ea typeface="Open Sans"/>
                <a:cs typeface="Open Sans"/>
                <a:sym typeface="Open Sans"/>
              </a:rPr>
              <a:t>Navigation et recherche spécifiques à la collection</a:t>
            </a:r>
            <a:endParaRPr lang="en-US" dirty="0"/>
          </a:p>
        </p:txBody>
      </p:sp>
      <p:sp>
        <p:nvSpPr>
          <p:cNvPr id="70" name="Google Shape;70;p38"/>
          <p:cNvSpPr txBox="1"/>
          <p:nvPr/>
        </p:nvSpPr>
        <p:spPr>
          <a:xfrm>
            <a:off x="-2" y="5606084"/>
            <a:ext cx="12192000" cy="369291"/>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est</a:t>
            </a:r>
            <a:r>
              <a:rPr lang="en-US" sz="1800" b="1" i="0" u="none" strike="noStrike" cap="none" dirty="0">
                <a:solidFill>
                  <a:schemeClr val="lt1"/>
                </a:solidFill>
                <a:latin typeface="Open Sans"/>
                <a:ea typeface="Open Sans"/>
                <a:cs typeface="Open Sans"/>
                <a:sym typeface="Open Sans"/>
              </a:rPr>
              <a:t> un </a:t>
            </a:r>
            <a:r>
              <a:rPr lang="en-US" sz="1800" b="1" i="0" u="none" strike="noStrike" cap="none" dirty="0" err="1">
                <a:solidFill>
                  <a:schemeClr val="lt1"/>
                </a:solidFill>
                <a:latin typeface="Open Sans"/>
                <a:ea typeface="Open Sans"/>
                <a:cs typeface="Open Sans"/>
                <a:sym typeface="Open Sans"/>
              </a:rPr>
              <a:t>partenariat</a:t>
            </a:r>
            <a:r>
              <a:rPr lang="en-US" sz="1800" b="1" i="0" u="none" strike="noStrike" cap="none" dirty="0">
                <a:solidFill>
                  <a:schemeClr val="lt1"/>
                </a:solidFill>
                <a:latin typeface="Open Sans"/>
                <a:ea typeface="Open Sans"/>
                <a:cs typeface="Open Sans"/>
                <a:sym typeface="Open Sans"/>
              </a:rPr>
              <a:t> public-</a:t>
            </a:r>
            <a:r>
              <a:rPr lang="en-US" sz="1800" b="1" i="0" u="none" strike="noStrike" cap="none" dirty="0" err="1">
                <a:solidFill>
                  <a:schemeClr val="lt1"/>
                </a:solidFill>
                <a:latin typeface="Open Sans"/>
                <a:ea typeface="Open Sans"/>
                <a:cs typeface="Open Sans"/>
                <a:sym typeface="Open Sans"/>
              </a:rPr>
              <a:t>privé</a:t>
            </a:r>
            <a:r>
              <a:rPr lang="en-US" sz="1800" b="1" i="0" u="none" strike="noStrike" cap="none" dirty="0">
                <a:solidFill>
                  <a:schemeClr val="lt1"/>
                </a:solidFill>
                <a:latin typeface="Open Sans"/>
                <a:ea typeface="Open Sans"/>
                <a:cs typeface="Open Sans"/>
                <a:sym typeface="Open Sans"/>
              </a:rPr>
              <a:t> des cinq collections</a:t>
            </a:r>
            <a:endParaRPr sz="1800" b="1" i="0" u="none" strike="noStrike" cap="none" dirty="0">
              <a:solidFill>
                <a:schemeClr val="lt1"/>
              </a:solidFill>
              <a:latin typeface="Open Sans"/>
              <a:ea typeface="Open Sans"/>
              <a:cs typeface="Open Sans"/>
              <a:sym typeface="Open Sans"/>
            </a:endParaRPr>
          </a:p>
        </p:txBody>
      </p:sp>
      <p:pic>
        <p:nvPicPr>
          <p:cNvPr id="71" name="Google Shape;71;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2" name="Google Shape;72;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3" name="Google Shape;73;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4" name="Google Shape;74;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5" name="Google Shape;75;p38"/>
          <p:cNvPicPr preferRelativeResize="0"/>
          <p:nvPr/>
        </p:nvPicPr>
        <p:blipFill rotWithShape="1">
          <a:blip r:embed="rId7">
            <a:alphaModFix/>
          </a:blip>
          <a:srcRect/>
          <a:stretch/>
        </p:blipFill>
        <p:spPr>
          <a:xfrm>
            <a:off x="9938199" y="6141339"/>
            <a:ext cx="1523874" cy="647649"/>
          </a:xfrm>
          <a:prstGeom prst="rect">
            <a:avLst/>
          </a:prstGeom>
          <a:noFill/>
          <a:ln>
            <a:noFill/>
          </a:ln>
        </p:spPr>
      </p:pic>
      <p:sp>
        <p:nvSpPr>
          <p:cNvPr id="76" name="Google Shape;76;p38"/>
          <p:cNvSpPr txBox="1">
            <a:spLocks noGrp="1"/>
          </p:cNvSpPr>
          <p:nvPr>
            <p:ph type="subTitle" idx="1"/>
          </p:nvPr>
        </p:nvSpPr>
        <p:spPr>
          <a:xfrm>
            <a:off x="-2" y="3888788"/>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buClr>
                <a:srgbClr val="FFFFFF"/>
              </a:buClr>
              <a:buSzPts val="3600"/>
            </a:pPr>
            <a:r>
              <a:rPr lang="fr-FR" sz="3400" dirty="0">
                <a:solidFill>
                  <a:srgbClr val="004890"/>
                </a:solidFill>
                <a:latin typeface="Open Sans"/>
                <a:ea typeface="Open Sans"/>
                <a:cs typeface="Open Sans"/>
                <a:sym typeface="Open Sans"/>
              </a:rPr>
              <a:t>Portail de contenu unifié Research4Life</a:t>
            </a:r>
            <a:endParaRPr sz="3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9"/>
          <p:cNvSpPr txBox="1">
            <a:spLocks noGrp="1"/>
          </p:cNvSpPr>
          <p:nvPr>
            <p:ph type="title"/>
          </p:nvPr>
        </p:nvSpPr>
        <p:spPr>
          <a:xfrm>
            <a:off x="0" y="378812"/>
            <a:ext cx="7899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t>I]</a:t>
            </a:r>
            <a:endParaRPr/>
          </a:p>
        </p:txBody>
      </p:sp>
      <p:sp>
        <p:nvSpPr>
          <p:cNvPr id="120" name="Google Shape;120;p9"/>
          <p:cNvSpPr txBox="1"/>
          <p:nvPr/>
        </p:nvSpPr>
        <p:spPr>
          <a:xfrm>
            <a:off x="76488" y="214436"/>
            <a:ext cx="7746423" cy="806922"/>
          </a:xfrm>
          <a:prstGeom prst="rect">
            <a:avLst/>
          </a:prstGeom>
          <a:noFill/>
          <a:ln>
            <a:noFill/>
          </a:ln>
        </p:spPr>
        <p:txBody>
          <a:bodyPr spcFirstLastPara="1" wrap="square" lIns="91425" tIns="45700" rIns="91425" bIns="45700" anchor="ctr" anchorCtr="0">
            <a:noAutofit/>
          </a:bodyPr>
          <a:lstStyle/>
          <a:p>
            <a:pPr lvl="0">
              <a:lnSpc>
                <a:spcPct val="90000"/>
              </a:lnSpc>
              <a:buClr>
                <a:srgbClr val="FFFFFF"/>
              </a:buClr>
              <a:buSzPts val="3041"/>
            </a:pPr>
            <a:r>
              <a:rPr lang="fr-FR" sz="2800" dirty="0">
                <a:solidFill>
                  <a:srgbClr val="586F7C"/>
                </a:solidFill>
                <a:latin typeface="Open Sans"/>
                <a:ea typeface="Open Sans"/>
                <a:cs typeface="Open Sans"/>
                <a:sym typeface="Open Sans"/>
              </a:rPr>
              <a:t>Pages initiales du portail de contenu (notez le symbole     de connexion)</a:t>
            </a:r>
            <a:endParaRPr sz="2800" b="0" i="0" u="none" strike="noStrike" cap="none" dirty="0">
              <a:solidFill>
                <a:srgbClr val="586F7C"/>
              </a:solidFill>
              <a:latin typeface="Open Sans"/>
              <a:ea typeface="Open Sans"/>
              <a:cs typeface="Open Sans"/>
              <a:sym typeface="Open Sans"/>
            </a:endParaRPr>
          </a:p>
        </p:txBody>
      </p:sp>
      <p:pic>
        <p:nvPicPr>
          <p:cNvPr id="122" name="Google Shape;122;p9"/>
          <p:cNvPicPr preferRelativeResize="0"/>
          <p:nvPr/>
        </p:nvPicPr>
        <p:blipFill rotWithShape="1">
          <a:blip r:embed="rId3">
            <a:alphaModFix/>
          </a:blip>
          <a:srcRect/>
          <a:stretch/>
        </p:blipFill>
        <p:spPr>
          <a:xfrm>
            <a:off x="1561140" y="617897"/>
            <a:ext cx="470339" cy="389423"/>
          </a:xfrm>
          <a:prstGeom prst="rect">
            <a:avLst/>
          </a:prstGeom>
          <a:noFill/>
          <a:ln>
            <a:noFill/>
          </a:ln>
        </p:spPr>
      </p:pic>
      <p:sp>
        <p:nvSpPr>
          <p:cNvPr id="124" name="Google Shape;124;p9"/>
          <p:cNvSpPr txBox="1">
            <a:spLocks noGrp="1"/>
          </p:cNvSpPr>
          <p:nvPr>
            <p:ph type="body" idx="1"/>
          </p:nvPr>
        </p:nvSpPr>
        <p:spPr>
          <a:xfrm>
            <a:off x="0" y="1672506"/>
            <a:ext cx="6590860" cy="1080900"/>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000" dirty="0">
                <a:solidFill>
                  <a:schemeClr val="bg2">
                    <a:lumMod val="75000"/>
                  </a:schemeClr>
                </a:solidFill>
                <a:latin typeface="Open Sans"/>
                <a:ea typeface="Open Sans"/>
                <a:cs typeface="Open Sans"/>
                <a:sym typeface="Open Sans"/>
              </a:rPr>
              <a:t>Cette présentation se concentre sur le portail de contenu unifié mais peut également être utilisée pour une formation sur les portails de contenu AGORA ou ARDI.  Tous les portails de contenu sont présentés.</a:t>
            </a:r>
            <a:endParaRPr sz="2000" dirty="0">
              <a:solidFill>
                <a:schemeClr val="bg2">
                  <a:lumMod val="75000"/>
                </a:schemeClr>
              </a:solidFill>
              <a:latin typeface="Open Sans"/>
              <a:ea typeface="Open Sans"/>
              <a:cs typeface="Open Sans"/>
              <a:sym typeface="Open Sans"/>
            </a:endParaRPr>
          </a:p>
        </p:txBody>
      </p:sp>
      <p:pic>
        <p:nvPicPr>
          <p:cNvPr id="2" name="Image 1">
            <a:extLst>
              <a:ext uri="{FF2B5EF4-FFF2-40B4-BE49-F238E27FC236}">
                <a16:creationId xmlns:a16="http://schemas.microsoft.com/office/drawing/2014/main" id="{A8C6DE83-1078-4CDC-8786-10052F604D8C}"/>
              </a:ext>
            </a:extLst>
          </p:cNvPr>
          <p:cNvPicPr>
            <a:picLocks noChangeAspect="1"/>
          </p:cNvPicPr>
          <p:nvPr/>
        </p:nvPicPr>
        <p:blipFill>
          <a:blip r:embed="rId4"/>
          <a:stretch>
            <a:fillRect/>
          </a:stretch>
        </p:blipFill>
        <p:spPr>
          <a:xfrm>
            <a:off x="76488" y="3761827"/>
            <a:ext cx="6608681" cy="2003117"/>
          </a:xfrm>
          <a:prstGeom prst="rect">
            <a:avLst/>
          </a:prstGeom>
        </p:spPr>
      </p:pic>
      <p:pic>
        <p:nvPicPr>
          <p:cNvPr id="3" name="Image 2">
            <a:extLst>
              <a:ext uri="{FF2B5EF4-FFF2-40B4-BE49-F238E27FC236}">
                <a16:creationId xmlns:a16="http://schemas.microsoft.com/office/drawing/2014/main" id="{02671E05-21C3-4B4D-92A9-C352BD654C0E}"/>
              </a:ext>
            </a:extLst>
          </p:cNvPr>
          <p:cNvPicPr>
            <a:picLocks noChangeAspect="1"/>
          </p:cNvPicPr>
          <p:nvPr/>
        </p:nvPicPr>
        <p:blipFill>
          <a:blip r:embed="rId5"/>
          <a:stretch>
            <a:fillRect/>
          </a:stretch>
        </p:blipFill>
        <p:spPr>
          <a:xfrm>
            <a:off x="6685169" y="1786758"/>
            <a:ext cx="5327957" cy="2335013"/>
          </a:xfrm>
          <a:prstGeom prst="rect">
            <a:avLst/>
          </a:prstGeom>
        </p:spPr>
      </p:pic>
      <p:pic>
        <p:nvPicPr>
          <p:cNvPr id="4" name="Image 3">
            <a:extLst>
              <a:ext uri="{FF2B5EF4-FFF2-40B4-BE49-F238E27FC236}">
                <a16:creationId xmlns:a16="http://schemas.microsoft.com/office/drawing/2014/main" id="{AEFE7747-533F-4571-AA94-8789E0BE8618}"/>
              </a:ext>
            </a:extLst>
          </p:cNvPr>
          <p:cNvPicPr>
            <a:picLocks noChangeAspect="1"/>
          </p:cNvPicPr>
          <p:nvPr/>
        </p:nvPicPr>
        <p:blipFill>
          <a:blip r:embed="rId6"/>
          <a:stretch>
            <a:fillRect/>
          </a:stretch>
        </p:blipFill>
        <p:spPr>
          <a:xfrm>
            <a:off x="6685169" y="4121771"/>
            <a:ext cx="5354705" cy="23350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0" y="226412"/>
            <a:ext cx="9613800" cy="1080900"/>
          </a:xfrm>
          <a:prstGeom prst="rect">
            <a:avLst/>
          </a:prstGeom>
          <a:noFill/>
          <a:ln>
            <a:noFill/>
          </a:ln>
        </p:spPr>
        <p:txBody>
          <a:bodyPr spcFirstLastPara="1" wrap="square" lIns="91425" tIns="45700" rIns="91425" bIns="45700" anchor="ctr" anchorCtr="0">
            <a:noAutofit/>
          </a:bodyPr>
          <a:lstStyle/>
          <a:p>
            <a:pPr lvl="0"/>
            <a:r>
              <a:rPr lang="fr-FR" sz="3600" dirty="0">
                <a:solidFill>
                  <a:schemeClr val="bg2"/>
                </a:solidFill>
                <a:latin typeface="Open Sans"/>
                <a:ea typeface="Open Sans"/>
                <a:cs typeface="Open Sans"/>
                <a:sym typeface="Open Sans"/>
              </a:rPr>
              <a:t>Mise à jour : à partir de juillet 2022</a:t>
            </a:r>
            <a:endParaRPr sz="3600" dirty="0">
              <a:solidFill>
                <a:schemeClr val="bg2"/>
              </a:solidFill>
            </a:endParaRPr>
          </a:p>
        </p:txBody>
      </p:sp>
      <p:sp>
        <p:nvSpPr>
          <p:cNvPr id="153" name="Google Shape;153;p17"/>
          <p:cNvSpPr txBox="1">
            <a:spLocks noGrp="1"/>
          </p:cNvSpPr>
          <p:nvPr>
            <p:ph type="body" idx="1"/>
          </p:nvPr>
        </p:nvSpPr>
        <p:spPr>
          <a:xfrm>
            <a:off x="0" y="1665486"/>
            <a:ext cx="12192000" cy="2126440"/>
          </a:xfrm>
          <a:prstGeom prst="rect">
            <a:avLst/>
          </a:prstGeom>
          <a:noFill/>
          <a:ln>
            <a:noFill/>
          </a:ln>
        </p:spPr>
        <p:txBody>
          <a:bodyPr spcFirstLastPara="1" wrap="square" lIns="91425" tIns="45700" rIns="91425" bIns="45700" anchor="t" anchorCtr="0">
            <a:noAutofit/>
          </a:bodyPr>
          <a:lstStyle/>
          <a:p>
            <a:pPr>
              <a:buClr>
                <a:schemeClr val="tx1">
                  <a:lumMod val="75000"/>
                  <a:lumOff val="25000"/>
                </a:schemeClr>
              </a:buClr>
              <a:buSzPct val="100000"/>
            </a:pPr>
            <a:r>
              <a:rPr lang="fr-FR" sz="2200" dirty="0">
                <a:solidFill>
                  <a:schemeClr val="bg2"/>
                </a:solidFill>
                <a:latin typeface="Open Sans"/>
                <a:ea typeface="Open Sans"/>
                <a:cs typeface="Open Sans"/>
                <a:sym typeface="Open Sans"/>
              </a:rPr>
              <a:t>Le portail de contenu unifié dispose d'une liste A-Z des pages de revues, livres, bases de données, sources de référence et collections gratuites pour aider les utilisateurs à trouver une ressource spécifique.</a:t>
            </a:r>
          </a:p>
          <a:p>
            <a:pPr>
              <a:buClr>
                <a:schemeClr val="tx1">
                  <a:lumMod val="75000"/>
                  <a:lumOff val="25000"/>
                </a:schemeClr>
              </a:buClr>
              <a:buSzPct val="100000"/>
            </a:pPr>
            <a:r>
              <a:rPr lang="fr-FR" sz="2200" dirty="0">
                <a:solidFill>
                  <a:schemeClr val="bg2"/>
                </a:solidFill>
                <a:latin typeface="Open Sans"/>
                <a:ea typeface="Open Sans"/>
                <a:cs typeface="Open Sans"/>
                <a:sym typeface="Open Sans"/>
              </a:rPr>
              <a:t>À partir de juillet 2022, lorsqu'une recherche est effectuée, seuls les résultats disponibles pour l'utilisateur sont affichés.</a:t>
            </a:r>
            <a:endParaRPr sz="2200" dirty="0">
              <a:solidFill>
                <a:schemeClr val="bg2"/>
              </a:solidFill>
              <a:latin typeface="Open Sans"/>
              <a:ea typeface="Open Sans"/>
              <a:cs typeface="Open Sans"/>
              <a:sym typeface="Open Sans"/>
            </a:endParaRPr>
          </a:p>
          <a:p>
            <a:pPr>
              <a:buClr>
                <a:schemeClr val="tx1">
                  <a:lumMod val="75000"/>
                  <a:lumOff val="25000"/>
                </a:schemeClr>
              </a:buClr>
              <a:buSzPct val="100000"/>
            </a:pPr>
            <a:endParaRPr lang="fr-FR" sz="2200" dirty="0">
              <a:solidFill>
                <a:schemeClr val="bg2"/>
              </a:solidFill>
              <a:latin typeface="Open Sans"/>
              <a:ea typeface="Open Sans"/>
              <a:cs typeface="Open Sans"/>
              <a:sym typeface="Open Sans"/>
            </a:endParaRPr>
          </a:p>
          <a:p>
            <a:pPr>
              <a:buClr>
                <a:schemeClr val="tx1">
                  <a:lumMod val="75000"/>
                  <a:lumOff val="25000"/>
                </a:schemeClr>
              </a:buClr>
              <a:buSzPct val="100000"/>
            </a:pPr>
            <a:r>
              <a:rPr lang="fr-FR" sz="2200" dirty="0">
                <a:solidFill>
                  <a:schemeClr val="bg2"/>
                </a:solidFill>
                <a:latin typeface="Open Sans"/>
                <a:ea typeface="Open Sans"/>
                <a:cs typeface="Open Sans"/>
                <a:sym typeface="Open Sans"/>
              </a:rPr>
              <a:t>Si l'utilisateur le souhaite, il peut afficher une liste de toutes les ressources R4L, y compris celles qui ne sont pas disponibles dans une institution. Sans vous connecter, cliquez sur Accéder au contenu sur la barre horizontale/page initiale de R4L : </a:t>
            </a:r>
          </a:p>
          <a:p>
            <a:pPr>
              <a:buClr>
                <a:schemeClr val="tx1">
                  <a:lumMod val="75000"/>
                  <a:lumOff val="25000"/>
                </a:schemeClr>
              </a:buClr>
              <a:buSzPct val="100000"/>
            </a:pPr>
            <a:endParaRPr lang="en-US" sz="2200" dirty="0">
              <a:solidFill>
                <a:schemeClr val="bg2"/>
              </a:solidFill>
              <a:latin typeface="Open Sans"/>
              <a:ea typeface="Open Sans"/>
              <a:cs typeface="Open Sans"/>
              <a:sym typeface="Open Sans"/>
            </a:endParaRPr>
          </a:p>
          <a:p>
            <a:pPr>
              <a:buClr>
                <a:schemeClr val="tx1">
                  <a:lumMod val="75000"/>
                  <a:lumOff val="25000"/>
                </a:schemeClr>
              </a:buClr>
              <a:buSzPct val="100000"/>
            </a:pPr>
            <a:endParaRPr lang="fr-FR" sz="900" dirty="0">
              <a:solidFill>
                <a:schemeClr val="bg2"/>
              </a:solidFill>
              <a:latin typeface="Open Sans"/>
              <a:ea typeface="Open Sans"/>
              <a:cs typeface="Open Sans"/>
              <a:sym typeface="Open Sans"/>
            </a:endParaRPr>
          </a:p>
          <a:p>
            <a:pPr>
              <a:buClr>
                <a:schemeClr val="tx1">
                  <a:lumMod val="75000"/>
                  <a:lumOff val="25000"/>
                </a:schemeClr>
              </a:buClr>
              <a:buSzPct val="100000"/>
            </a:pPr>
            <a:r>
              <a:rPr lang="fr-FR" sz="2200" dirty="0">
                <a:solidFill>
                  <a:schemeClr val="bg2"/>
                </a:solidFill>
                <a:latin typeface="Open Sans"/>
                <a:ea typeface="Open Sans"/>
                <a:cs typeface="Open Sans"/>
                <a:sym typeface="Open Sans"/>
              </a:rPr>
              <a:t>Dans le menu hamburger,            cliquez sur </a:t>
            </a:r>
            <a:r>
              <a:rPr lang="fr-FR" sz="2200" b="1" dirty="0">
                <a:solidFill>
                  <a:schemeClr val="bg2"/>
                </a:solidFill>
                <a:latin typeface="Open Sans"/>
                <a:ea typeface="Open Sans"/>
                <a:cs typeface="Open Sans"/>
                <a:sym typeface="Open Sans"/>
              </a:rPr>
              <a:t>Rapports/Liste de titres </a:t>
            </a:r>
            <a:r>
              <a:rPr lang="fr-FR" sz="2200" dirty="0">
                <a:solidFill>
                  <a:schemeClr val="bg2"/>
                </a:solidFill>
                <a:latin typeface="Open Sans"/>
                <a:ea typeface="Open Sans"/>
                <a:cs typeface="Open Sans"/>
                <a:sym typeface="Open Sans"/>
              </a:rPr>
              <a:t>pour télécharger les listes de revues, livres et ressources disponibles dans l'institution</a:t>
            </a:r>
            <a:r>
              <a:rPr lang="fr-FR" dirty="0">
                <a:solidFill>
                  <a:schemeClr val="bg2"/>
                </a:solidFill>
                <a:latin typeface="Open Sans"/>
                <a:ea typeface="Open Sans"/>
                <a:cs typeface="Open Sans"/>
                <a:sym typeface="Open Sans"/>
              </a:rPr>
              <a:t>.</a:t>
            </a:r>
            <a:endParaRPr dirty="0">
              <a:solidFill>
                <a:schemeClr val="bg2"/>
              </a:solidFill>
              <a:latin typeface="Open Sans"/>
              <a:ea typeface="Open Sans"/>
              <a:cs typeface="Open Sans"/>
              <a:sym typeface="Open Sans"/>
            </a:endParaRPr>
          </a:p>
        </p:txBody>
      </p:sp>
      <p:pic>
        <p:nvPicPr>
          <p:cNvPr id="157" name="Google Shape;157;p17"/>
          <p:cNvPicPr preferRelativeResize="0"/>
          <p:nvPr/>
        </p:nvPicPr>
        <p:blipFill rotWithShape="1">
          <a:blip r:embed="rId3">
            <a:alphaModFix/>
          </a:blip>
          <a:srcRect/>
          <a:stretch/>
        </p:blipFill>
        <p:spPr>
          <a:xfrm>
            <a:off x="4014903" y="5597989"/>
            <a:ext cx="581025" cy="372391"/>
          </a:xfrm>
          <a:prstGeom prst="rect">
            <a:avLst/>
          </a:prstGeom>
          <a:noFill/>
          <a:ln>
            <a:noFill/>
          </a:ln>
        </p:spPr>
      </p:pic>
      <p:pic>
        <p:nvPicPr>
          <p:cNvPr id="160" name="Google Shape;160;p17"/>
          <p:cNvPicPr preferRelativeResize="0"/>
          <p:nvPr/>
        </p:nvPicPr>
        <p:blipFill rotWithShape="1">
          <a:blip r:embed="rId4">
            <a:alphaModFix/>
          </a:blip>
          <a:srcRect/>
          <a:stretch/>
        </p:blipFill>
        <p:spPr>
          <a:xfrm>
            <a:off x="5097412" y="2420382"/>
            <a:ext cx="6581775" cy="476250"/>
          </a:xfrm>
          <a:prstGeom prst="rect">
            <a:avLst/>
          </a:prstGeom>
          <a:noFill/>
          <a:ln>
            <a:noFill/>
          </a:ln>
        </p:spPr>
      </p:pic>
      <p:pic>
        <p:nvPicPr>
          <p:cNvPr id="11" name="Image 10">
            <a:extLst>
              <a:ext uri="{FF2B5EF4-FFF2-40B4-BE49-F238E27FC236}">
                <a16:creationId xmlns:a16="http://schemas.microsoft.com/office/drawing/2014/main" id="{48DDD4EF-3863-4B4A-A4AA-241ED27A86CB}"/>
              </a:ext>
            </a:extLst>
          </p:cNvPr>
          <p:cNvPicPr>
            <a:picLocks noChangeAspect="1"/>
          </p:cNvPicPr>
          <p:nvPr/>
        </p:nvPicPr>
        <p:blipFill>
          <a:blip r:embed="rId5"/>
          <a:stretch>
            <a:fillRect/>
          </a:stretch>
        </p:blipFill>
        <p:spPr>
          <a:xfrm>
            <a:off x="4806900" y="3175325"/>
            <a:ext cx="2495428" cy="533613"/>
          </a:xfrm>
          <a:prstGeom prst="rect">
            <a:avLst/>
          </a:prstGeom>
        </p:spPr>
      </p:pic>
      <p:pic>
        <p:nvPicPr>
          <p:cNvPr id="3" name="Image 2">
            <a:extLst>
              <a:ext uri="{FF2B5EF4-FFF2-40B4-BE49-F238E27FC236}">
                <a16:creationId xmlns:a16="http://schemas.microsoft.com/office/drawing/2014/main" id="{8D69A628-5A79-40FD-96A1-60CDF2F1D79C}"/>
              </a:ext>
            </a:extLst>
          </p:cNvPr>
          <p:cNvPicPr>
            <a:picLocks noChangeAspect="1"/>
          </p:cNvPicPr>
          <p:nvPr/>
        </p:nvPicPr>
        <p:blipFill>
          <a:blip r:embed="rId6"/>
          <a:stretch>
            <a:fillRect/>
          </a:stretch>
        </p:blipFill>
        <p:spPr>
          <a:xfrm>
            <a:off x="7288335" y="3232737"/>
            <a:ext cx="2310976" cy="476201"/>
          </a:xfrm>
          <a:prstGeom prst="rect">
            <a:avLst/>
          </a:prstGeom>
        </p:spPr>
      </p:pic>
      <p:pic>
        <p:nvPicPr>
          <p:cNvPr id="4" name="Image 3">
            <a:extLst>
              <a:ext uri="{FF2B5EF4-FFF2-40B4-BE49-F238E27FC236}">
                <a16:creationId xmlns:a16="http://schemas.microsoft.com/office/drawing/2014/main" id="{529F0F70-0DC7-4A0B-837E-1CCBFC7C0243}"/>
              </a:ext>
            </a:extLst>
          </p:cNvPr>
          <p:cNvPicPr>
            <a:picLocks noChangeAspect="1"/>
          </p:cNvPicPr>
          <p:nvPr/>
        </p:nvPicPr>
        <p:blipFill>
          <a:blip r:embed="rId7"/>
          <a:stretch>
            <a:fillRect/>
          </a:stretch>
        </p:blipFill>
        <p:spPr>
          <a:xfrm>
            <a:off x="10528300" y="4726491"/>
            <a:ext cx="1663700" cy="871498"/>
          </a:xfrm>
          <a:prstGeom prst="rect">
            <a:avLst/>
          </a:prstGeom>
        </p:spPr>
      </p:pic>
      <p:pic>
        <p:nvPicPr>
          <p:cNvPr id="5" name="Image 4">
            <a:extLst>
              <a:ext uri="{FF2B5EF4-FFF2-40B4-BE49-F238E27FC236}">
                <a16:creationId xmlns:a16="http://schemas.microsoft.com/office/drawing/2014/main" id="{1F4F7B14-8256-4856-9ED4-151A48DAE0BA}"/>
              </a:ext>
            </a:extLst>
          </p:cNvPr>
          <p:cNvPicPr>
            <a:picLocks noChangeAspect="1"/>
          </p:cNvPicPr>
          <p:nvPr/>
        </p:nvPicPr>
        <p:blipFill>
          <a:blip r:embed="rId8"/>
          <a:stretch>
            <a:fillRect/>
          </a:stretch>
        </p:blipFill>
        <p:spPr>
          <a:xfrm>
            <a:off x="9613800" y="5974862"/>
            <a:ext cx="2257740" cy="7525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7"/>
          <p:cNvSpPr txBox="1">
            <a:spLocks noGrp="1"/>
          </p:cNvSpPr>
          <p:nvPr>
            <p:ph type="title"/>
          </p:nvPr>
        </p:nvSpPr>
        <p:spPr>
          <a:xfrm>
            <a:off x="0" y="226412"/>
            <a:ext cx="9613800"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rPr>
              <a:t>Connexion permanente</a:t>
            </a:r>
            <a:endParaRPr dirty="0"/>
          </a:p>
        </p:txBody>
      </p:sp>
      <p:sp>
        <p:nvSpPr>
          <p:cNvPr id="147" name="Google Shape;147;p17"/>
          <p:cNvSpPr txBox="1">
            <a:spLocks noGrp="1"/>
          </p:cNvSpPr>
          <p:nvPr>
            <p:ph type="body" idx="1"/>
          </p:nvPr>
        </p:nvSpPr>
        <p:spPr>
          <a:xfrm>
            <a:off x="0" y="1569290"/>
            <a:ext cx="10825880" cy="4757082"/>
          </a:xfrm>
          <a:prstGeom prst="rect">
            <a:avLst/>
          </a:prstGeom>
          <a:noFill/>
          <a:ln>
            <a:noFill/>
          </a:ln>
        </p:spPr>
        <p:txBody>
          <a:bodyPr spcFirstLastPara="1" wrap="square" lIns="91425" tIns="45700" rIns="91425" bIns="45700" anchor="t" anchorCtr="0">
            <a:noAutofit/>
          </a:bodyPr>
          <a:lstStyle/>
          <a:p>
            <a:pPr lvl="0">
              <a:buClr>
                <a:srgbClr val="3F3F3F"/>
              </a:buClr>
              <a:buFont typeface="Open Sans"/>
              <a:buChar char="●"/>
            </a:pPr>
            <a:r>
              <a:rPr lang="fr-FR" sz="2800" dirty="0">
                <a:solidFill>
                  <a:schemeClr val="tx1">
                    <a:lumMod val="75000"/>
                    <a:lumOff val="25000"/>
                  </a:schemeClr>
                </a:solidFill>
                <a:latin typeface="Open Sans"/>
                <a:ea typeface="Open Sans"/>
                <a:cs typeface="Open Sans"/>
                <a:sym typeface="Open Sans"/>
              </a:rPr>
              <a:t>La Connexion permanente offre 3 mois de reconnaissance pour un appareil qui est utilisé pour se connecter à Research4Life à partir d'une adresse IP approuvée de l'une des institutions de Research4life.</a:t>
            </a:r>
          </a:p>
          <a:p>
            <a:pPr lvl="0">
              <a:buClr>
                <a:srgbClr val="3F3F3F"/>
              </a:buClr>
              <a:buFont typeface="Open Sans"/>
              <a:buChar char="●"/>
            </a:pPr>
            <a:r>
              <a:rPr lang="fr-FR" sz="2800" dirty="0">
                <a:solidFill>
                  <a:schemeClr val="tx1">
                    <a:lumMod val="75000"/>
                    <a:lumOff val="25000"/>
                  </a:schemeClr>
                </a:solidFill>
                <a:latin typeface="Open Sans"/>
                <a:ea typeface="Open Sans"/>
                <a:cs typeface="Open Sans"/>
                <a:sym typeface="Open Sans"/>
              </a:rPr>
              <a:t>Une fois qu'un utilisateur s'est connecté avec succès à partir d'une adresse IP approuvée, il peut se reconnecter pendant trois mois à partir du même appareil et du même navigateur sans avoir à retaper le nom d'utilisateur et le mot de passe et sans avoir besoin d'être sur le VPN ou le proxy du campus ou de l'institution.</a:t>
            </a:r>
          </a:p>
          <a:p>
            <a:pPr lvl="0">
              <a:buClr>
                <a:srgbClr val="3F3F3F"/>
              </a:buClr>
              <a:buFont typeface="Open Sans"/>
              <a:buChar char="●"/>
            </a:pPr>
            <a:r>
              <a:rPr lang="fr-FR" sz="2800" dirty="0">
                <a:solidFill>
                  <a:schemeClr val="tx1">
                    <a:lumMod val="75000"/>
                    <a:lumOff val="25000"/>
                  </a:schemeClr>
                </a:solidFill>
                <a:latin typeface="Open Sans"/>
                <a:ea typeface="Open Sans"/>
                <a:cs typeface="Open Sans"/>
                <a:sym typeface="Open Sans"/>
              </a:rPr>
              <a:t>Si l'utilisateur efface les cookies sur ce navigateur, la connexion permanente est perdue.</a:t>
            </a:r>
            <a:endParaRPr sz="2800" dirty="0">
              <a:solidFill>
                <a:schemeClr val="tx1">
                  <a:lumMod val="75000"/>
                  <a:lumOff val="25000"/>
                </a:schemeClr>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3" name="Google Shape;153;p6"/>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Affichage initial du portail de contenu unifié</a:t>
            </a:r>
            <a:endParaRPr dirty="0">
              <a:solidFill>
                <a:srgbClr val="586F7C"/>
              </a:solidFill>
              <a:latin typeface="Open Sans"/>
              <a:ea typeface="Open Sans"/>
              <a:cs typeface="Open Sans"/>
              <a:sym typeface="Open Sans"/>
            </a:endParaRPr>
          </a:p>
        </p:txBody>
      </p:sp>
      <p:sp>
        <p:nvSpPr>
          <p:cNvPr id="154" name="Google Shape;154;p6"/>
          <p:cNvSpPr txBox="1">
            <a:spLocks noGrp="1"/>
          </p:cNvSpPr>
          <p:nvPr>
            <p:ph type="body" idx="1"/>
          </p:nvPr>
        </p:nvSpPr>
        <p:spPr>
          <a:xfrm>
            <a:off x="-116960" y="1625908"/>
            <a:ext cx="6086836" cy="4853280"/>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rgbClr val="000000"/>
              </a:buClr>
              <a:buSzPts val="2000"/>
            </a:pPr>
            <a:r>
              <a:rPr lang="fr-FR" sz="2000" dirty="0">
                <a:solidFill>
                  <a:srgbClr val="3F3F3F"/>
                </a:solidFill>
                <a:latin typeface="Open Sans"/>
                <a:ea typeface="Open Sans"/>
                <a:cs typeface="Open Sans"/>
                <a:sym typeface="Open Sans"/>
              </a:rPr>
              <a:t>La page initiale affiche un lien vers la </a:t>
            </a:r>
            <a:r>
              <a:rPr lang="fr-FR" sz="2000" b="1" dirty="0">
                <a:solidFill>
                  <a:srgbClr val="3F3F3F"/>
                </a:solidFill>
                <a:latin typeface="Open Sans"/>
                <a:ea typeface="Open Sans"/>
                <a:cs typeface="Open Sans"/>
                <a:sym typeface="Open Sans"/>
              </a:rPr>
              <a:t>boîte de recherche </a:t>
            </a:r>
            <a:r>
              <a:rPr lang="fr-FR" sz="2000" b="1" dirty="0" err="1">
                <a:solidFill>
                  <a:srgbClr val="3F3F3F"/>
                </a:solidFill>
                <a:latin typeface="Open Sans"/>
                <a:ea typeface="Open Sans"/>
                <a:cs typeface="Open Sans"/>
                <a:sym typeface="Open Sans"/>
              </a:rPr>
              <a:t>Summon</a:t>
            </a:r>
            <a:r>
              <a:rPr lang="fr-FR" sz="2000" b="1" dirty="0">
                <a:solidFill>
                  <a:srgbClr val="3F3F3F"/>
                </a:solidFill>
                <a:latin typeface="Open Sans"/>
                <a:ea typeface="Open Sans"/>
                <a:cs typeface="Open Sans"/>
                <a:sym typeface="Open Sans"/>
              </a:rPr>
              <a:t> </a:t>
            </a:r>
            <a:r>
              <a:rPr lang="fr-FR" sz="2000" dirty="0">
                <a:solidFill>
                  <a:srgbClr val="3F3F3F"/>
                </a:solidFill>
                <a:latin typeface="Open Sans"/>
                <a:ea typeface="Open Sans"/>
                <a:cs typeface="Open Sans"/>
                <a:sym typeface="Open Sans"/>
              </a:rPr>
              <a:t>qui renvoie aux citations et au texte intégral disponibles dans votre institution.</a:t>
            </a:r>
          </a:p>
          <a:p>
            <a:pPr lvl="0">
              <a:lnSpc>
                <a:spcPct val="100000"/>
              </a:lnSpc>
              <a:spcBef>
                <a:spcPts val="0"/>
              </a:spcBef>
              <a:buClr>
                <a:srgbClr val="000000"/>
              </a:buClr>
              <a:buSzPts val="2000"/>
            </a:pPr>
            <a:endParaRPr lang="fr-FR" sz="2000" dirty="0">
              <a:solidFill>
                <a:srgbClr val="3F3F3F"/>
              </a:solidFill>
              <a:latin typeface="Open Sans"/>
              <a:ea typeface="Open Sans"/>
              <a:cs typeface="Open Sans"/>
              <a:sym typeface="Open Sans"/>
            </a:endParaRPr>
          </a:p>
          <a:p>
            <a:pPr lvl="0">
              <a:lnSpc>
                <a:spcPct val="100000"/>
              </a:lnSpc>
              <a:spcBef>
                <a:spcPts val="0"/>
              </a:spcBef>
              <a:buClr>
                <a:srgbClr val="000000"/>
              </a:buClr>
              <a:buSzPts val="2000"/>
            </a:pPr>
            <a:r>
              <a:rPr lang="fr-FR" sz="2000" dirty="0">
                <a:solidFill>
                  <a:srgbClr val="3F3F3F"/>
                </a:solidFill>
                <a:latin typeface="Open Sans"/>
                <a:ea typeface="Open Sans"/>
                <a:cs typeface="Open Sans"/>
                <a:sym typeface="Open Sans"/>
              </a:rPr>
              <a:t>Cliquez sur le </a:t>
            </a:r>
            <a:r>
              <a:rPr lang="fr-FR" sz="2000" b="1" dirty="0">
                <a:solidFill>
                  <a:srgbClr val="3F3F3F"/>
                </a:solidFill>
                <a:latin typeface="Open Sans"/>
                <a:ea typeface="Open Sans"/>
                <a:cs typeface="Open Sans"/>
                <a:sym typeface="Open Sans"/>
              </a:rPr>
              <a:t>symbole de la personne </a:t>
            </a:r>
            <a:r>
              <a:rPr lang="fr-FR" sz="2000" dirty="0">
                <a:solidFill>
                  <a:srgbClr val="3F3F3F"/>
                </a:solidFill>
                <a:latin typeface="Open Sans"/>
                <a:ea typeface="Open Sans"/>
                <a:cs typeface="Open Sans"/>
                <a:sym typeface="Open Sans"/>
              </a:rPr>
              <a:t>situé dans le coin supérieur droit de la page de connexion pour ouvrir les informations de connexion - dans ce cas, pour une formation </a:t>
            </a:r>
            <a:r>
              <a:rPr lang="fr-FR" sz="2000" dirty="0" err="1">
                <a:solidFill>
                  <a:srgbClr val="3F3F3F"/>
                </a:solidFill>
                <a:latin typeface="Open Sans"/>
                <a:ea typeface="Open Sans"/>
                <a:cs typeface="Open Sans"/>
                <a:sym typeface="Open Sans"/>
              </a:rPr>
              <a:t>Hinari</a:t>
            </a:r>
            <a:r>
              <a:rPr lang="fr-FR" sz="2000" dirty="0">
                <a:solidFill>
                  <a:srgbClr val="3F3F3F"/>
                </a:solidFill>
                <a:latin typeface="Open Sans"/>
                <a:ea typeface="Open Sans"/>
                <a:cs typeface="Open Sans"/>
                <a:sym typeface="Open Sans"/>
              </a:rPr>
              <a:t> : </a:t>
            </a:r>
            <a:r>
              <a:rPr lang="fr-FR" sz="2000" dirty="0" err="1">
                <a:solidFill>
                  <a:srgbClr val="3F3F3F"/>
                </a:solidFill>
                <a:latin typeface="Open Sans"/>
                <a:ea typeface="Open Sans"/>
                <a:cs typeface="Open Sans"/>
                <a:sym typeface="Open Sans"/>
              </a:rPr>
              <a:t>University</a:t>
            </a:r>
            <a:r>
              <a:rPr lang="fr-FR" sz="2000" dirty="0">
                <a:solidFill>
                  <a:srgbClr val="3F3F3F"/>
                </a:solidFill>
                <a:latin typeface="Open Sans"/>
                <a:ea typeface="Open Sans"/>
                <a:cs typeface="Open Sans"/>
                <a:sym typeface="Open Sans"/>
              </a:rPr>
              <a:t> / </a:t>
            </a:r>
            <a:r>
              <a:rPr lang="fr-FR" sz="2000" dirty="0" err="1">
                <a:solidFill>
                  <a:srgbClr val="3F3F3F"/>
                </a:solidFill>
                <a:latin typeface="Open Sans"/>
                <a:ea typeface="Open Sans"/>
                <a:cs typeface="Open Sans"/>
                <a:sym typeface="Open Sans"/>
              </a:rPr>
              <a:t>Faculty</a:t>
            </a:r>
            <a:r>
              <a:rPr lang="fr-FR" sz="2000" dirty="0">
                <a:solidFill>
                  <a:srgbClr val="3F3F3F"/>
                </a:solidFill>
                <a:latin typeface="Open Sans"/>
                <a:ea typeface="Open Sans"/>
                <a:cs typeface="Open Sans"/>
                <a:sym typeface="Open Sans"/>
              </a:rPr>
              <a:t> / </a:t>
            </a:r>
            <a:r>
              <a:rPr lang="fr-FR" sz="2000" dirty="0" err="1">
                <a:solidFill>
                  <a:srgbClr val="3F3F3F"/>
                </a:solidFill>
                <a:latin typeface="Open Sans"/>
                <a:ea typeface="Open Sans"/>
                <a:cs typeface="Open Sans"/>
                <a:sym typeface="Open Sans"/>
              </a:rPr>
              <a:t>College</a:t>
            </a:r>
            <a:r>
              <a:rPr lang="fr-FR" sz="2000" dirty="0">
                <a:solidFill>
                  <a:srgbClr val="3F3F3F"/>
                </a:solidFill>
                <a:latin typeface="Open Sans"/>
                <a:ea typeface="Open Sans"/>
                <a:cs typeface="Open Sans"/>
                <a:sym typeface="Open Sans"/>
              </a:rPr>
              <a:t>, Full). ; le symbole a changé.</a:t>
            </a:r>
          </a:p>
          <a:p>
            <a:pPr lvl="0">
              <a:lnSpc>
                <a:spcPct val="100000"/>
              </a:lnSpc>
              <a:spcBef>
                <a:spcPts val="0"/>
              </a:spcBef>
              <a:buClr>
                <a:srgbClr val="000000"/>
              </a:buClr>
              <a:buSzPts val="2000"/>
            </a:pPr>
            <a:endParaRPr lang="fr-FR" sz="2000" dirty="0">
              <a:solidFill>
                <a:srgbClr val="3F3F3F"/>
              </a:solidFill>
              <a:latin typeface="Open Sans"/>
              <a:ea typeface="Open Sans"/>
              <a:cs typeface="Open Sans"/>
              <a:sym typeface="Open Sans"/>
            </a:endParaRPr>
          </a:p>
          <a:p>
            <a:pPr lvl="0">
              <a:lnSpc>
                <a:spcPct val="100000"/>
              </a:lnSpc>
              <a:spcBef>
                <a:spcPts val="0"/>
              </a:spcBef>
              <a:buClr>
                <a:srgbClr val="000000"/>
              </a:buClr>
              <a:buSzPts val="2000"/>
            </a:pPr>
            <a:r>
              <a:rPr lang="fr-FR" sz="2000" dirty="0">
                <a:solidFill>
                  <a:srgbClr val="3F3F3F"/>
                </a:solidFill>
                <a:latin typeface="Open Sans"/>
                <a:ea typeface="Open Sans"/>
                <a:cs typeface="Open Sans"/>
                <a:sym typeface="Open Sans"/>
              </a:rPr>
              <a:t>Notez qu'après vous être connecté au portail, vous pouvez vous " connecter en tant qu'utilisateur individuel " ; voir les diapositives 29 et 30. </a:t>
            </a:r>
            <a:endParaRPr sz="2000" b="1" i="0" u="none" strike="noStrike" cap="none" dirty="0">
              <a:solidFill>
                <a:srgbClr val="3F3F3F"/>
              </a:solidFill>
              <a:latin typeface="Arial"/>
              <a:ea typeface="Arial"/>
              <a:cs typeface="Arial"/>
              <a:sym typeface="Arial"/>
            </a:endParaRPr>
          </a:p>
        </p:txBody>
      </p:sp>
      <p:grpSp>
        <p:nvGrpSpPr>
          <p:cNvPr id="4" name="Groupe 3">
            <a:extLst>
              <a:ext uri="{FF2B5EF4-FFF2-40B4-BE49-F238E27FC236}">
                <a16:creationId xmlns:a16="http://schemas.microsoft.com/office/drawing/2014/main" id="{17EA09C5-B65C-48D7-953E-A2C6B7AA7CD5}"/>
              </a:ext>
            </a:extLst>
          </p:cNvPr>
          <p:cNvGrpSpPr/>
          <p:nvPr/>
        </p:nvGrpSpPr>
        <p:grpSpPr>
          <a:xfrm>
            <a:off x="6096000" y="3143672"/>
            <a:ext cx="6089606" cy="2231537"/>
            <a:chOff x="6096000" y="3143672"/>
            <a:chExt cx="6089606" cy="2231537"/>
          </a:xfrm>
        </p:grpSpPr>
        <p:pic>
          <p:nvPicPr>
            <p:cNvPr id="3" name="Image 2">
              <a:extLst>
                <a:ext uri="{FF2B5EF4-FFF2-40B4-BE49-F238E27FC236}">
                  <a16:creationId xmlns:a16="http://schemas.microsoft.com/office/drawing/2014/main" id="{532D48BB-C3C6-4F89-A4CA-E5FBE0F3D8D7}"/>
                </a:ext>
              </a:extLst>
            </p:cNvPr>
            <p:cNvPicPr>
              <a:picLocks noChangeAspect="1"/>
            </p:cNvPicPr>
            <p:nvPr/>
          </p:nvPicPr>
          <p:blipFill>
            <a:blip r:embed="rId3"/>
            <a:stretch>
              <a:fillRect/>
            </a:stretch>
          </p:blipFill>
          <p:spPr>
            <a:xfrm>
              <a:off x="6096000" y="3143672"/>
              <a:ext cx="6089606" cy="2231537"/>
            </a:xfrm>
            <a:prstGeom prst="rect">
              <a:avLst/>
            </a:prstGeom>
          </p:spPr>
        </p:pic>
        <p:sp>
          <p:nvSpPr>
            <p:cNvPr id="155" name="Google Shape;155;p6"/>
            <p:cNvSpPr/>
            <p:nvPr/>
          </p:nvSpPr>
          <p:spPr>
            <a:xfrm>
              <a:off x="6600457" y="4781149"/>
              <a:ext cx="3913388" cy="5940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6" name="Google Shape;156;p6"/>
            <p:cNvSpPr/>
            <p:nvPr/>
          </p:nvSpPr>
          <p:spPr>
            <a:xfrm>
              <a:off x="10255624" y="3443147"/>
              <a:ext cx="1929982" cy="106610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7" name="Google Shape;157;p6"/>
            <p:cNvSpPr/>
            <p:nvPr/>
          </p:nvSpPr>
          <p:spPr>
            <a:xfrm>
              <a:off x="10408742" y="3205505"/>
              <a:ext cx="210207" cy="23385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0" name="Image 9">
            <a:extLst>
              <a:ext uri="{FF2B5EF4-FFF2-40B4-BE49-F238E27FC236}">
                <a16:creationId xmlns:a16="http://schemas.microsoft.com/office/drawing/2014/main" id="{6AFA2CDD-DD68-415A-839D-BF4CE5440F1A}"/>
              </a:ext>
            </a:extLst>
          </p:cNvPr>
          <p:cNvPicPr>
            <a:picLocks noChangeAspect="1"/>
          </p:cNvPicPr>
          <p:nvPr/>
        </p:nvPicPr>
        <p:blipFill>
          <a:blip r:embed="rId3"/>
          <a:stretch>
            <a:fillRect/>
          </a:stretch>
        </p:blipFill>
        <p:spPr>
          <a:xfrm>
            <a:off x="5577990" y="1806166"/>
            <a:ext cx="4886108" cy="4936615"/>
          </a:xfrm>
          <a:prstGeom prst="rect">
            <a:avLst/>
          </a:prstGeom>
        </p:spPr>
      </p:pic>
      <p:sp>
        <p:nvSpPr>
          <p:cNvPr id="181" name="Google Shape;181;p2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fr-FR" dirty="0">
                <a:solidFill>
                  <a:schemeClr val="bg2"/>
                </a:solidFill>
              </a:rPr>
              <a:t>Liste de toutes les ressources R4L</a:t>
            </a:r>
            <a:endParaRPr dirty="0">
              <a:solidFill>
                <a:schemeClr val="bg2"/>
              </a:solidFill>
            </a:endParaRPr>
          </a:p>
        </p:txBody>
      </p:sp>
      <p:sp>
        <p:nvSpPr>
          <p:cNvPr id="182" name="Google Shape;182;p20"/>
          <p:cNvSpPr txBox="1">
            <a:spLocks noGrp="1"/>
          </p:cNvSpPr>
          <p:nvPr>
            <p:ph type="body" idx="1"/>
          </p:nvPr>
        </p:nvSpPr>
        <p:spPr>
          <a:xfrm>
            <a:off x="0" y="1728114"/>
            <a:ext cx="5213131" cy="4597835"/>
          </a:xfrm>
          <a:prstGeom prst="rect">
            <a:avLst/>
          </a:prstGeom>
          <a:noFill/>
          <a:ln>
            <a:noFill/>
          </a:ln>
        </p:spPr>
        <p:txBody>
          <a:bodyPr spcFirstLastPara="1" wrap="square" lIns="91425" tIns="45700" rIns="91425" bIns="45700" anchor="t" anchorCtr="0">
            <a:noAutofit/>
          </a:bodyPr>
          <a:lstStyle/>
          <a:p>
            <a:pPr marL="76200" lvl="0" indent="0">
              <a:buNone/>
            </a:pPr>
            <a:r>
              <a:rPr lang="fr-FR"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 cliquant sur </a:t>
            </a:r>
            <a:r>
              <a:rPr lang="fr-FR"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ACCÈS AU CONTENU</a:t>
            </a:r>
            <a:r>
              <a:rPr lang="fr-FR"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dans la barre horizontale de la page initiale, toutes les ressources R4L seront affichées, y compris celles qui ne sont pas accessibles.</a:t>
            </a:r>
            <a:endParaRPr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76200" lvl="0" indent="0">
              <a:buNone/>
            </a:pPr>
            <a:r>
              <a:rPr lang="fr-F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partir de la liste </a:t>
            </a:r>
            <a:r>
              <a:rPr lang="fr-FR"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a:t>
            </a:r>
            <a:r>
              <a:rPr lang="fr-F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dans </a:t>
            </a:r>
            <a:r>
              <a:rPr lang="fr-FR"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Journals</a:t>
            </a:r>
            <a:r>
              <a:rPr lang="fr-F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notez deux titres F Contenue Libre et deux </a:t>
            </a:r>
            <a:r>
              <a:rPr lang="fr-FR"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r>
              <a:rPr lang="fr-F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Titres non accessibles fournis.</a:t>
            </a:r>
          </a:p>
          <a:p>
            <a:pPr marL="76200" lvl="0" indent="0">
              <a:buNone/>
            </a:pPr>
            <a:r>
              <a:rPr lang="fr-F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Connectez-vous à R4L - pour avoir accès à ce qui est disponible dans votre institution.</a:t>
            </a:r>
            <a:endParaRP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85" name="Google Shape;185;p20"/>
          <p:cNvCxnSpPr>
            <a:cxnSpLocks/>
          </p:cNvCxnSpPr>
          <p:nvPr/>
        </p:nvCxnSpPr>
        <p:spPr>
          <a:xfrm flipV="1">
            <a:off x="2606565" y="2011682"/>
            <a:ext cx="5549883" cy="2698863"/>
          </a:xfrm>
          <a:prstGeom prst="straightConnector1">
            <a:avLst/>
          </a:prstGeom>
          <a:noFill/>
          <a:ln w="9525" cap="flat" cmpd="sng">
            <a:solidFill>
              <a:srgbClr val="FF0000"/>
            </a:solidFill>
            <a:prstDash val="solid"/>
            <a:round/>
            <a:headEnd type="none" w="sm" len="sm"/>
            <a:tailEnd type="triangle" w="med" len="med"/>
          </a:ln>
        </p:spPr>
      </p:cxnSp>
      <p:sp>
        <p:nvSpPr>
          <p:cNvPr id="186" name="Google Shape;186;p20"/>
          <p:cNvSpPr/>
          <p:nvPr/>
        </p:nvSpPr>
        <p:spPr>
          <a:xfrm>
            <a:off x="5605577" y="2011680"/>
            <a:ext cx="298331" cy="402490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 name="Google Shape;156;p17">
            <a:extLst>
              <a:ext uri="{FF2B5EF4-FFF2-40B4-BE49-F238E27FC236}">
                <a16:creationId xmlns:a16="http://schemas.microsoft.com/office/drawing/2014/main" id="{2C77F60B-576A-43B0-816F-3579484F02F8}"/>
              </a:ext>
            </a:extLst>
          </p:cNvPr>
          <p:cNvPicPr preferRelativeResize="0"/>
          <p:nvPr/>
        </p:nvPicPr>
        <p:blipFill rotWithShape="1">
          <a:blip r:embed="rId4">
            <a:alphaModFix/>
          </a:blip>
          <a:srcRect/>
          <a:stretch/>
        </p:blipFill>
        <p:spPr>
          <a:xfrm>
            <a:off x="3186545" y="3287293"/>
            <a:ext cx="1741518" cy="987180"/>
          </a:xfrm>
          <a:prstGeom prst="rect">
            <a:avLst/>
          </a:prstGeom>
          <a:noFill/>
          <a:ln>
            <a:noFill/>
          </a:ln>
        </p:spPr>
      </p:pic>
      <p:pic>
        <p:nvPicPr>
          <p:cNvPr id="11" name="Image 10">
            <a:extLst>
              <a:ext uri="{FF2B5EF4-FFF2-40B4-BE49-F238E27FC236}">
                <a16:creationId xmlns:a16="http://schemas.microsoft.com/office/drawing/2014/main" id="{1DC62BB4-99F0-48A5-9499-277DA648194E}"/>
              </a:ext>
            </a:extLst>
          </p:cNvPr>
          <p:cNvPicPr>
            <a:picLocks noChangeAspect="1"/>
          </p:cNvPicPr>
          <p:nvPr/>
        </p:nvPicPr>
        <p:blipFill>
          <a:blip r:embed="rId5"/>
          <a:stretch>
            <a:fillRect/>
          </a:stretch>
        </p:blipFill>
        <p:spPr>
          <a:xfrm>
            <a:off x="9143526" y="4385989"/>
            <a:ext cx="1838582" cy="16861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4" name="Image 3">
            <a:extLst>
              <a:ext uri="{FF2B5EF4-FFF2-40B4-BE49-F238E27FC236}">
                <a16:creationId xmlns:a16="http://schemas.microsoft.com/office/drawing/2014/main" id="{4B8E0AED-76BC-4EB2-B14A-DF732A3F4765}"/>
              </a:ext>
            </a:extLst>
          </p:cNvPr>
          <p:cNvPicPr>
            <a:picLocks noChangeAspect="1"/>
          </p:cNvPicPr>
          <p:nvPr/>
        </p:nvPicPr>
        <p:blipFill>
          <a:blip r:embed="rId3"/>
          <a:stretch>
            <a:fillRect/>
          </a:stretch>
        </p:blipFill>
        <p:spPr>
          <a:xfrm>
            <a:off x="4617878" y="1640427"/>
            <a:ext cx="6120791" cy="4425048"/>
          </a:xfrm>
          <a:prstGeom prst="rect">
            <a:avLst/>
          </a:prstGeom>
        </p:spPr>
      </p:pic>
      <p:sp>
        <p:nvSpPr>
          <p:cNvPr id="162" name="Google Shape;162;p1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dirty="0">
                <a:solidFill>
                  <a:srgbClr val="586F7C"/>
                </a:solidFill>
                <a:latin typeface="Open Sans"/>
                <a:ea typeface="Open Sans"/>
                <a:cs typeface="Open Sans"/>
                <a:sym typeface="Open Sans"/>
              </a:rPr>
              <a:t>Hamburger Menu :</a:t>
            </a:r>
            <a:br>
              <a:rPr lang="en-US" sz="3600" dirty="0">
                <a:solidFill>
                  <a:srgbClr val="586F7C"/>
                </a:solidFill>
                <a:latin typeface="Open Sans"/>
                <a:ea typeface="Open Sans"/>
                <a:cs typeface="Open Sans"/>
                <a:sym typeface="Open Sans"/>
              </a:rPr>
            </a:br>
            <a:r>
              <a:rPr lang="en-US" sz="3600" dirty="0">
                <a:solidFill>
                  <a:srgbClr val="586F7C"/>
                </a:solidFill>
                <a:latin typeface="Open Sans"/>
                <a:ea typeface="Open Sans"/>
                <a:cs typeface="Open Sans"/>
                <a:sym typeface="Open Sans"/>
              </a:rPr>
              <a:t>Mobile phone access</a:t>
            </a:r>
            <a:endParaRPr sz="3600" dirty="0"/>
          </a:p>
        </p:txBody>
      </p:sp>
      <p:sp>
        <p:nvSpPr>
          <p:cNvPr id="163" name="Google Shape;163;p19"/>
          <p:cNvSpPr txBox="1">
            <a:spLocks noGrp="1"/>
          </p:cNvSpPr>
          <p:nvPr>
            <p:ph type="body" idx="1"/>
          </p:nvPr>
        </p:nvSpPr>
        <p:spPr>
          <a:xfrm>
            <a:off x="0" y="1834894"/>
            <a:ext cx="4837311" cy="4497915"/>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rgbClr val="000000"/>
              </a:buClr>
              <a:buSzPts val="2000"/>
            </a:pPr>
            <a:r>
              <a:rPr lang="fr-FR" sz="2000" dirty="0">
                <a:solidFill>
                  <a:schemeClr val="tx1">
                    <a:lumMod val="75000"/>
                    <a:lumOff val="25000"/>
                  </a:schemeClr>
                </a:solidFill>
                <a:latin typeface="Open Sans"/>
                <a:ea typeface="Open Sans"/>
                <a:cs typeface="Open Sans"/>
                <a:sym typeface="Open Sans"/>
              </a:rPr>
              <a:t>L'écran affiche la version pour téléphone portable du </a:t>
            </a:r>
            <a:r>
              <a:rPr lang="fr-FR" sz="2000" b="1" dirty="0">
                <a:solidFill>
                  <a:schemeClr val="tx1">
                    <a:lumMod val="75000"/>
                    <a:lumOff val="25000"/>
                  </a:schemeClr>
                </a:solidFill>
                <a:latin typeface="Open Sans"/>
                <a:ea typeface="Open Sans"/>
                <a:cs typeface="Open Sans"/>
                <a:sym typeface="Open Sans"/>
              </a:rPr>
              <a:t>Portail de contenu unifié </a:t>
            </a:r>
            <a:r>
              <a:rPr lang="fr-FR" sz="2000" dirty="0">
                <a:solidFill>
                  <a:schemeClr val="tx1">
                    <a:lumMod val="75000"/>
                    <a:lumOff val="25000"/>
                  </a:schemeClr>
                </a:solidFill>
                <a:latin typeface="Open Sans"/>
                <a:ea typeface="Open Sans"/>
                <a:cs typeface="Open Sans"/>
                <a:sym typeface="Open Sans"/>
              </a:rPr>
              <a:t>:</a:t>
            </a:r>
          </a:p>
          <a:p>
            <a:pPr marL="76200" lvl="0" indent="0">
              <a:lnSpc>
                <a:spcPct val="100000"/>
              </a:lnSpc>
              <a:spcBef>
                <a:spcPts val="0"/>
              </a:spcBef>
              <a:buClr>
                <a:srgbClr val="000000"/>
              </a:buClr>
              <a:buSzPts val="2000"/>
              <a:buNone/>
            </a:pPr>
            <a:endParaRPr sz="2000" b="0" i="0" u="none" strike="noStrike" cap="none" dirty="0">
              <a:solidFill>
                <a:schemeClr val="tx1">
                  <a:lumMod val="75000"/>
                  <a:lumOff val="25000"/>
                </a:schemeClr>
              </a:solidFill>
              <a:latin typeface="Open Sans"/>
              <a:ea typeface="Open Sans"/>
              <a:cs typeface="Open Sans"/>
              <a:sym typeface="Open Sans"/>
            </a:endParaRPr>
          </a:p>
          <a:p>
            <a:pPr lvl="0">
              <a:lnSpc>
                <a:spcPct val="100000"/>
              </a:lnSpc>
              <a:spcBef>
                <a:spcPts val="0"/>
              </a:spcBef>
              <a:buClr>
                <a:srgbClr val="000000"/>
              </a:buClr>
              <a:buSzPts val="2000"/>
            </a:pPr>
            <a:r>
              <a:rPr lang="fr-FR" sz="2000" dirty="0">
                <a:solidFill>
                  <a:schemeClr val="tx1">
                    <a:lumMod val="75000"/>
                    <a:lumOff val="25000"/>
                  </a:schemeClr>
                </a:solidFill>
                <a:latin typeface="Open Sans"/>
                <a:ea typeface="Open Sans"/>
                <a:cs typeface="Open Sans"/>
                <a:sym typeface="Open Sans"/>
              </a:rPr>
              <a:t>Page initiale ; cliquez sur le symbole du </a:t>
            </a:r>
            <a:r>
              <a:rPr lang="fr-FR" sz="2000" b="1" dirty="0">
                <a:solidFill>
                  <a:schemeClr val="tx1">
                    <a:lumMod val="75000"/>
                    <a:lumOff val="25000"/>
                  </a:schemeClr>
                </a:solidFill>
                <a:latin typeface="Open Sans"/>
                <a:ea typeface="Open Sans"/>
                <a:cs typeface="Open Sans"/>
                <a:sym typeface="Open Sans"/>
              </a:rPr>
              <a:t>Bouton de Menu Hamburger</a:t>
            </a:r>
            <a:r>
              <a:rPr lang="fr-FR" sz="2000" dirty="0">
                <a:solidFill>
                  <a:schemeClr val="tx1">
                    <a:lumMod val="75000"/>
                    <a:lumOff val="25000"/>
                  </a:schemeClr>
                </a:solidFill>
                <a:latin typeface="Open Sans"/>
                <a:ea typeface="Open Sans"/>
                <a:cs typeface="Open Sans"/>
                <a:sym typeface="Open Sans"/>
              </a:rPr>
              <a:t>.</a:t>
            </a:r>
          </a:p>
          <a:p>
            <a:pPr marL="76200" marR="0" lvl="0" indent="0" algn="l" rtl="0">
              <a:lnSpc>
                <a:spcPct val="100000"/>
              </a:lnSpc>
              <a:spcBef>
                <a:spcPts val="0"/>
              </a:spcBef>
              <a:spcAft>
                <a:spcPts val="0"/>
              </a:spcAft>
              <a:buClr>
                <a:srgbClr val="000000"/>
              </a:buClr>
              <a:buSzPts val="2000"/>
              <a:buNone/>
            </a:pPr>
            <a:endParaRPr lang="fr-FR" sz="2000" b="0" i="0" u="none" strike="noStrike" cap="none" dirty="0">
              <a:solidFill>
                <a:schemeClr val="tx1">
                  <a:lumMod val="75000"/>
                  <a:lumOff val="25000"/>
                </a:schemeClr>
              </a:solidFill>
              <a:latin typeface="Open Sans"/>
              <a:ea typeface="Open Sans"/>
              <a:cs typeface="Open Sans"/>
              <a:sym typeface="Open Sans"/>
            </a:endParaRPr>
          </a:p>
          <a:p>
            <a:pPr marL="76200" marR="0" lvl="0" indent="0" algn="l" rtl="0">
              <a:lnSpc>
                <a:spcPct val="100000"/>
              </a:lnSpc>
              <a:spcBef>
                <a:spcPts val="0"/>
              </a:spcBef>
              <a:spcAft>
                <a:spcPts val="0"/>
              </a:spcAft>
              <a:buClr>
                <a:srgbClr val="000000"/>
              </a:buClr>
              <a:buSzPts val="2000"/>
              <a:buNone/>
            </a:pPr>
            <a:endParaRPr sz="2000" b="0" i="0" u="none" strike="noStrike" cap="none" dirty="0">
              <a:solidFill>
                <a:schemeClr val="tx1">
                  <a:lumMod val="75000"/>
                  <a:lumOff val="25000"/>
                </a:schemeClr>
              </a:solidFill>
              <a:latin typeface="Open Sans"/>
              <a:ea typeface="Open Sans"/>
              <a:cs typeface="Open Sans"/>
              <a:sym typeface="Open Sans"/>
            </a:endParaRPr>
          </a:p>
          <a:p>
            <a:pPr marL="76200" marR="0" lvl="0" indent="0" algn="l" rtl="0">
              <a:lnSpc>
                <a:spcPct val="100000"/>
              </a:lnSpc>
              <a:spcBef>
                <a:spcPts val="0"/>
              </a:spcBef>
              <a:spcAft>
                <a:spcPts val="0"/>
              </a:spcAft>
              <a:buClr>
                <a:srgbClr val="000000"/>
              </a:buClr>
              <a:buSzPts val="2000"/>
              <a:buNone/>
            </a:pPr>
            <a:endParaRPr sz="2000" b="0" i="0" u="none" strike="noStrike" cap="none" dirty="0">
              <a:solidFill>
                <a:schemeClr val="tx1">
                  <a:lumMod val="75000"/>
                  <a:lumOff val="25000"/>
                </a:schemeClr>
              </a:solidFill>
              <a:latin typeface="Open Sans"/>
              <a:ea typeface="Open Sans"/>
              <a:cs typeface="Open Sans"/>
              <a:sym typeface="Open Sans"/>
            </a:endParaRPr>
          </a:p>
          <a:p>
            <a:pPr lvl="0">
              <a:lnSpc>
                <a:spcPct val="100000"/>
              </a:lnSpc>
              <a:spcBef>
                <a:spcPts val="0"/>
              </a:spcBef>
              <a:buClr>
                <a:srgbClr val="000000"/>
              </a:buClr>
              <a:buSzPts val="2000"/>
            </a:pPr>
            <a:r>
              <a:rPr lang="fr-FR" sz="2000" dirty="0">
                <a:solidFill>
                  <a:schemeClr val="tx1">
                    <a:lumMod val="75000"/>
                    <a:lumOff val="25000"/>
                  </a:schemeClr>
                </a:solidFill>
                <a:latin typeface="Open Sans"/>
                <a:ea typeface="Open Sans"/>
                <a:cs typeface="Open Sans"/>
                <a:sym typeface="Open Sans"/>
              </a:rPr>
              <a:t>Les différentes options de navigation et de recherche et les autres options du portail de contenu sont énumérées et seront abordées dans les diapositives suivantes.</a:t>
            </a:r>
            <a:endParaRPr sz="2000" b="1" dirty="0">
              <a:solidFill>
                <a:schemeClr val="tx1">
                  <a:lumMod val="75000"/>
                  <a:lumOff val="25000"/>
                </a:schemeClr>
              </a:solidFill>
            </a:endParaRPr>
          </a:p>
        </p:txBody>
      </p:sp>
      <p:pic>
        <p:nvPicPr>
          <p:cNvPr id="164" name="Google Shape;164;p19"/>
          <p:cNvPicPr preferRelativeResize="0"/>
          <p:nvPr/>
        </p:nvPicPr>
        <p:blipFill rotWithShape="1">
          <a:blip r:embed="rId4">
            <a:alphaModFix/>
          </a:blip>
          <a:srcRect/>
          <a:stretch/>
        </p:blipFill>
        <p:spPr>
          <a:xfrm>
            <a:off x="1990503" y="4083851"/>
            <a:ext cx="627482" cy="529438"/>
          </a:xfrm>
          <a:prstGeom prst="rect">
            <a:avLst/>
          </a:prstGeom>
          <a:noFill/>
          <a:ln>
            <a:noFill/>
          </a:ln>
        </p:spPr>
      </p:pic>
      <p:pic>
        <p:nvPicPr>
          <p:cNvPr id="165" name="Google Shape;165;p19"/>
          <p:cNvPicPr preferRelativeResize="0"/>
          <p:nvPr/>
        </p:nvPicPr>
        <p:blipFill rotWithShape="1">
          <a:blip r:embed="rId4">
            <a:alphaModFix/>
          </a:blip>
          <a:srcRect/>
          <a:stretch/>
        </p:blipFill>
        <p:spPr>
          <a:xfrm>
            <a:off x="5943600" y="3300412"/>
            <a:ext cx="304800" cy="257175"/>
          </a:xfrm>
          <a:prstGeom prst="rect">
            <a:avLst/>
          </a:prstGeom>
          <a:noFill/>
          <a:ln>
            <a:noFill/>
          </a:ln>
        </p:spPr>
      </p:pic>
      <p:pic>
        <p:nvPicPr>
          <p:cNvPr id="166" name="Google Shape;166;p19"/>
          <p:cNvPicPr preferRelativeResize="0"/>
          <p:nvPr/>
        </p:nvPicPr>
        <p:blipFill rotWithShape="1">
          <a:blip r:embed="rId4">
            <a:alphaModFix/>
          </a:blip>
          <a:srcRect/>
          <a:stretch/>
        </p:blipFill>
        <p:spPr>
          <a:xfrm>
            <a:off x="5943600" y="3300412"/>
            <a:ext cx="304800" cy="257175"/>
          </a:xfrm>
          <a:prstGeom prst="rect">
            <a:avLst/>
          </a:prstGeom>
          <a:noFill/>
          <a:ln>
            <a:noFill/>
          </a:ln>
        </p:spPr>
      </p:pic>
      <p:sp>
        <p:nvSpPr>
          <p:cNvPr id="167" name="Google Shape;167;p19"/>
          <p:cNvSpPr/>
          <p:nvPr/>
        </p:nvSpPr>
        <p:spPr>
          <a:xfrm>
            <a:off x="1739352" y="3997891"/>
            <a:ext cx="1237957" cy="64711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69" name="Google Shape;169;p19"/>
          <p:cNvCxnSpPr>
            <a:cxnSpLocks/>
          </p:cNvCxnSpPr>
          <p:nvPr/>
        </p:nvCxnSpPr>
        <p:spPr>
          <a:xfrm flipV="1">
            <a:off x="3065929" y="1834894"/>
            <a:ext cx="7245095" cy="2444026"/>
          </a:xfrm>
          <a:prstGeom prst="straightConnector1">
            <a:avLst/>
          </a:prstGeom>
          <a:noFill/>
          <a:ln w="15875" cap="flat" cmpd="sng">
            <a:solidFill>
              <a:srgbClr val="FF0000"/>
            </a:solidFill>
            <a:prstDash val="solid"/>
            <a:round/>
            <a:headEnd type="none" w="sm" len="sm"/>
            <a:tailEnd type="triangle" w="med" len="med"/>
          </a:ln>
        </p:spPr>
      </p:cxnSp>
      <p:sp>
        <p:nvSpPr>
          <p:cNvPr id="6" name="Rectangle 5">
            <a:extLst>
              <a:ext uri="{FF2B5EF4-FFF2-40B4-BE49-F238E27FC236}">
                <a16:creationId xmlns:a16="http://schemas.microsoft.com/office/drawing/2014/main" id="{806144E2-6A27-4F16-BD36-AEA709437846}"/>
              </a:ext>
            </a:extLst>
          </p:cNvPr>
          <p:cNvSpPr/>
          <p:nvPr/>
        </p:nvSpPr>
        <p:spPr>
          <a:xfrm>
            <a:off x="9179859" y="2343946"/>
            <a:ext cx="2805953" cy="298012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Google Shape;167;p19">
            <a:extLst>
              <a:ext uri="{FF2B5EF4-FFF2-40B4-BE49-F238E27FC236}">
                <a16:creationId xmlns:a16="http://schemas.microsoft.com/office/drawing/2014/main" id="{92EEAE2B-F3EA-4E94-A8C3-98F2ECE284E9}"/>
              </a:ext>
            </a:extLst>
          </p:cNvPr>
          <p:cNvSpPr/>
          <p:nvPr/>
        </p:nvSpPr>
        <p:spPr>
          <a:xfrm>
            <a:off x="10369013" y="1478696"/>
            <a:ext cx="427645" cy="64711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9" name="Connecteur droit avec flèche 8">
            <a:extLst>
              <a:ext uri="{FF2B5EF4-FFF2-40B4-BE49-F238E27FC236}">
                <a16:creationId xmlns:a16="http://schemas.microsoft.com/office/drawing/2014/main" id="{55BE13FB-C7BA-4470-809D-09B4FCA0A2DC}"/>
              </a:ext>
            </a:extLst>
          </p:cNvPr>
          <p:cNvCxnSpPr>
            <a:cxnSpLocks/>
            <a:stCxn id="15" idx="3"/>
          </p:cNvCxnSpPr>
          <p:nvPr/>
        </p:nvCxnSpPr>
        <p:spPr>
          <a:xfrm>
            <a:off x="10796658" y="1802252"/>
            <a:ext cx="399314" cy="4852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7E7F580A-55EB-4E2E-B956-A538C2A55F33}"/>
              </a:ext>
            </a:extLst>
          </p:cNvPr>
          <p:cNvPicPr>
            <a:picLocks noChangeAspect="1"/>
          </p:cNvPicPr>
          <p:nvPr/>
        </p:nvPicPr>
        <p:blipFill>
          <a:blip r:embed="rId5"/>
          <a:stretch>
            <a:fillRect/>
          </a:stretch>
        </p:blipFill>
        <p:spPr>
          <a:xfrm>
            <a:off x="9304872" y="2428033"/>
            <a:ext cx="2562225" cy="27908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2" name="Image 1">
            <a:extLst>
              <a:ext uri="{FF2B5EF4-FFF2-40B4-BE49-F238E27FC236}">
                <a16:creationId xmlns:a16="http://schemas.microsoft.com/office/drawing/2014/main" id="{D33BCDE3-5550-4A6C-BDA1-60184044C277}"/>
              </a:ext>
            </a:extLst>
          </p:cNvPr>
          <p:cNvPicPr>
            <a:picLocks noChangeAspect="1"/>
          </p:cNvPicPr>
          <p:nvPr/>
        </p:nvPicPr>
        <p:blipFill>
          <a:blip r:embed="rId3"/>
          <a:stretch>
            <a:fillRect/>
          </a:stretch>
        </p:blipFill>
        <p:spPr>
          <a:xfrm>
            <a:off x="4690734" y="1733475"/>
            <a:ext cx="7293189" cy="5107222"/>
          </a:xfrm>
          <a:prstGeom prst="rect">
            <a:avLst/>
          </a:prstGeom>
        </p:spPr>
      </p:pic>
      <p:sp>
        <p:nvSpPr>
          <p:cNvPr id="175" name="Google Shape;175;p2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sym typeface="Open Sans"/>
              </a:rPr>
              <a:t>Accès à une collection à partir </a:t>
            </a:r>
            <a:br>
              <a:rPr lang="fr-FR" sz="3600" dirty="0">
                <a:solidFill>
                  <a:srgbClr val="586F7C"/>
                </a:solidFill>
                <a:latin typeface="Open Sans"/>
                <a:ea typeface="Open Sans"/>
                <a:cs typeface="Open Sans"/>
                <a:sym typeface="Open Sans"/>
              </a:rPr>
            </a:br>
            <a:r>
              <a:rPr lang="fr-FR" sz="3600" dirty="0">
                <a:solidFill>
                  <a:srgbClr val="586F7C"/>
                </a:solidFill>
                <a:latin typeface="Open Sans"/>
                <a:ea typeface="Open Sans"/>
                <a:cs typeface="Open Sans"/>
                <a:sym typeface="Open Sans"/>
              </a:rPr>
              <a:t>de la page initiale du portail</a:t>
            </a:r>
            <a:endParaRPr sz="3600" dirty="0"/>
          </a:p>
        </p:txBody>
      </p:sp>
      <p:sp>
        <p:nvSpPr>
          <p:cNvPr id="176" name="Google Shape;176;p22"/>
          <p:cNvSpPr txBox="1">
            <a:spLocks noGrp="1"/>
          </p:cNvSpPr>
          <p:nvPr>
            <p:ph type="body" idx="1"/>
          </p:nvPr>
        </p:nvSpPr>
        <p:spPr>
          <a:xfrm>
            <a:off x="232221" y="1858579"/>
            <a:ext cx="4454079" cy="4857014"/>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rgbClr val="666666"/>
              </a:buClr>
              <a:buSzPts val="2000"/>
            </a:pPr>
            <a:r>
              <a:rPr lang="fr-FR" sz="2000" dirty="0">
                <a:solidFill>
                  <a:schemeClr val="tx1">
                    <a:lumMod val="75000"/>
                    <a:lumOff val="25000"/>
                  </a:schemeClr>
                </a:solidFill>
                <a:latin typeface="Open Sans"/>
                <a:ea typeface="Open Sans"/>
                <a:cs typeface="Open Sans"/>
                <a:sym typeface="Open Sans"/>
              </a:rPr>
              <a:t>Une fois connecté, faites défiler la page initiale jusqu'à ce que la liste des </a:t>
            </a:r>
            <a:r>
              <a:rPr lang="fr-FR" sz="2000" b="1" dirty="0">
                <a:solidFill>
                  <a:schemeClr val="tx1">
                    <a:lumMod val="75000"/>
                    <a:lumOff val="25000"/>
                  </a:schemeClr>
                </a:solidFill>
                <a:latin typeface="Open Sans"/>
                <a:ea typeface="Open Sans"/>
                <a:cs typeface="Open Sans"/>
                <a:sym typeface="Open Sans"/>
              </a:rPr>
              <a:t>Collections</a:t>
            </a:r>
            <a:r>
              <a:rPr lang="fr-FR" sz="2000" dirty="0">
                <a:solidFill>
                  <a:schemeClr val="tx1">
                    <a:lumMod val="75000"/>
                    <a:lumOff val="25000"/>
                  </a:schemeClr>
                </a:solidFill>
                <a:latin typeface="Open Sans"/>
                <a:ea typeface="Open Sans"/>
                <a:cs typeface="Open Sans"/>
                <a:sym typeface="Open Sans"/>
              </a:rPr>
              <a:t> soit affichée. </a:t>
            </a:r>
            <a:endParaRPr lang="fr-FR" sz="2000" b="0" i="0" u="none" strike="noStrike" cap="none" dirty="0">
              <a:solidFill>
                <a:schemeClr val="tx1">
                  <a:lumMod val="75000"/>
                  <a:lumOff val="25000"/>
                </a:schemeClr>
              </a:solidFill>
              <a:latin typeface="Open Sans"/>
              <a:ea typeface="Open Sans"/>
              <a:cs typeface="Open Sans"/>
              <a:sym typeface="Open Sans"/>
            </a:endParaRPr>
          </a:p>
          <a:p>
            <a:pPr lvl="0">
              <a:lnSpc>
                <a:spcPct val="100000"/>
              </a:lnSpc>
              <a:spcBef>
                <a:spcPts val="0"/>
              </a:spcBef>
              <a:buClr>
                <a:srgbClr val="666666"/>
              </a:buClr>
              <a:buSzPts val="2000"/>
            </a:pPr>
            <a:r>
              <a:rPr lang="fr-FR" sz="2000" dirty="0">
                <a:solidFill>
                  <a:schemeClr val="tx1">
                    <a:lumMod val="75000"/>
                    <a:lumOff val="25000"/>
                  </a:schemeClr>
                </a:solidFill>
                <a:latin typeface="Open Sans"/>
                <a:ea typeface="Open Sans"/>
                <a:cs typeface="Open Sans"/>
                <a:sym typeface="Open Sans"/>
              </a:rPr>
              <a:t>Notez les liens vers les cinq collections.</a:t>
            </a:r>
            <a:r>
              <a:rPr lang="fr-FR" sz="2000" b="0" i="0" u="none" strike="noStrike" cap="none" dirty="0">
                <a:solidFill>
                  <a:schemeClr val="tx1">
                    <a:lumMod val="75000"/>
                    <a:lumOff val="25000"/>
                  </a:schemeClr>
                </a:solidFill>
                <a:latin typeface="Open Sans"/>
                <a:ea typeface="Open Sans"/>
                <a:cs typeface="Open Sans"/>
                <a:sym typeface="Open Sans"/>
              </a:rPr>
              <a:t>  </a:t>
            </a:r>
            <a:endParaRPr lang="fr-FR" dirty="0">
              <a:solidFill>
                <a:schemeClr val="tx1">
                  <a:lumMod val="75000"/>
                  <a:lumOff val="25000"/>
                </a:schemeClr>
              </a:solidFill>
            </a:endParaRPr>
          </a:p>
          <a:p>
            <a:pPr lvl="0">
              <a:lnSpc>
                <a:spcPct val="100000"/>
              </a:lnSpc>
              <a:spcBef>
                <a:spcPts val="0"/>
              </a:spcBef>
              <a:buClr>
                <a:srgbClr val="666666"/>
              </a:buClr>
              <a:buSzPts val="2000"/>
            </a:pPr>
            <a:r>
              <a:rPr lang="fr-FR" sz="2000" dirty="0">
                <a:solidFill>
                  <a:schemeClr val="tx1">
                    <a:lumMod val="75000"/>
                    <a:lumOff val="25000"/>
                  </a:schemeClr>
                </a:solidFill>
                <a:latin typeface="Open Sans"/>
                <a:ea typeface="Open Sans"/>
                <a:cs typeface="Open Sans"/>
                <a:sym typeface="Open Sans"/>
              </a:rPr>
              <a:t>Pour </a:t>
            </a:r>
            <a:r>
              <a:rPr lang="fr-FR" sz="2000" dirty="0" err="1">
                <a:solidFill>
                  <a:schemeClr val="tx1">
                    <a:lumMod val="75000"/>
                    <a:lumOff val="25000"/>
                  </a:schemeClr>
                </a:solidFill>
                <a:latin typeface="Open Sans"/>
                <a:ea typeface="Open Sans"/>
                <a:cs typeface="Open Sans"/>
                <a:sym typeface="Open Sans"/>
              </a:rPr>
              <a:t>Hinari</a:t>
            </a:r>
            <a:r>
              <a:rPr lang="fr-FR" sz="2000" dirty="0">
                <a:solidFill>
                  <a:schemeClr val="tx1">
                    <a:lumMod val="75000"/>
                    <a:lumOff val="25000"/>
                  </a:schemeClr>
                </a:solidFill>
                <a:latin typeface="Open Sans"/>
                <a:ea typeface="Open Sans"/>
                <a:cs typeface="Open Sans"/>
                <a:sym typeface="Open Sans"/>
              </a:rPr>
              <a:t>, GOALI et OARE, les programmes et ressources spécifiques seront affichés à partir du portail de contenu unifié.</a:t>
            </a:r>
            <a:endParaRPr sz="2000" dirty="0">
              <a:solidFill>
                <a:schemeClr val="tx1">
                  <a:lumMod val="75000"/>
                  <a:lumOff val="25000"/>
                </a:schemeClr>
              </a:solidFill>
              <a:latin typeface="Open Sans"/>
              <a:ea typeface="Open Sans"/>
              <a:cs typeface="Open Sans"/>
              <a:sym typeface="Open Sans"/>
            </a:endParaRPr>
          </a:p>
          <a:p>
            <a:pPr lvl="0">
              <a:lnSpc>
                <a:spcPct val="100000"/>
              </a:lnSpc>
              <a:spcBef>
                <a:spcPts val="0"/>
              </a:spcBef>
              <a:buClr>
                <a:srgbClr val="666666"/>
              </a:buClr>
              <a:buSzPts val="2000"/>
            </a:pPr>
            <a:r>
              <a:rPr lang="fr-FR" sz="2000" dirty="0">
                <a:solidFill>
                  <a:schemeClr val="tx1">
                    <a:lumMod val="75000"/>
                    <a:lumOff val="25000"/>
                  </a:schemeClr>
                </a:solidFill>
                <a:latin typeface="Open Sans"/>
                <a:ea typeface="Open Sans"/>
                <a:cs typeface="Open Sans"/>
                <a:sym typeface="Open Sans"/>
              </a:rPr>
              <a:t>Pour AGORA et ARDI, les portails de contenu autonomes seront affichés.  Cliquez sur </a:t>
            </a:r>
            <a:r>
              <a:rPr lang="fr-FR" sz="2000" b="1" dirty="0">
                <a:solidFill>
                  <a:schemeClr val="tx1">
                    <a:lumMod val="75000"/>
                    <a:lumOff val="25000"/>
                  </a:schemeClr>
                </a:solidFill>
                <a:latin typeface="Open Sans"/>
                <a:ea typeface="Open Sans"/>
                <a:cs typeface="Open Sans"/>
                <a:sym typeface="Open Sans"/>
              </a:rPr>
              <a:t>ARDI</a:t>
            </a:r>
            <a:r>
              <a:rPr lang="fr-FR" sz="2000" dirty="0">
                <a:solidFill>
                  <a:schemeClr val="tx1">
                    <a:lumMod val="75000"/>
                    <a:lumOff val="25000"/>
                  </a:schemeClr>
                </a:solidFill>
                <a:latin typeface="Open Sans"/>
                <a:ea typeface="Open Sans"/>
                <a:cs typeface="Open Sans"/>
                <a:sym typeface="Open Sans"/>
              </a:rPr>
              <a:t>.</a:t>
            </a:r>
            <a:endParaRPr dirty="0">
              <a:solidFill>
                <a:schemeClr val="tx1">
                  <a:lumMod val="75000"/>
                  <a:lumOff val="25000"/>
                </a:schemeClr>
              </a:solidFill>
            </a:endParaRPr>
          </a:p>
        </p:txBody>
      </p:sp>
      <p:sp>
        <p:nvSpPr>
          <p:cNvPr id="177" name="Google Shape;177;p22"/>
          <p:cNvSpPr/>
          <p:nvPr/>
        </p:nvSpPr>
        <p:spPr>
          <a:xfrm>
            <a:off x="4927600" y="4459031"/>
            <a:ext cx="2441388" cy="239896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 name="Google Shape;178;p22"/>
          <p:cNvSpPr/>
          <p:nvPr/>
        </p:nvSpPr>
        <p:spPr>
          <a:xfrm>
            <a:off x="5567083" y="1716174"/>
            <a:ext cx="1454763" cy="31696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79" name="Google Shape;179;p22"/>
          <p:cNvCxnSpPr>
            <a:cxnSpLocks/>
          </p:cNvCxnSpPr>
          <p:nvPr/>
        </p:nvCxnSpPr>
        <p:spPr>
          <a:xfrm flipV="1">
            <a:off x="1446028" y="5611091"/>
            <a:ext cx="3874117" cy="736547"/>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4" name="Image 3">
            <a:extLst>
              <a:ext uri="{FF2B5EF4-FFF2-40B4-BE49-F238E27FC236}">
                <a16:creationId xmlns:a16="http://schemas.microsoft.com/office/drawing/2014/main" id="{161BFEAB-80C7-4D73-8806-EC19467682A0}"/>
              </a:ext>
            </a:extLst>
          </p:cNvPr>
          <p:cNvPicPr>
            <a:picLocks noChangeAspect="1"/>
          </p:cNvPicPr>
          <p:nvPr/>
        </p:nvPicPr>
        <p:blipFill>
          <a:blip r:embed="rId3"/>
          <a:stretch>
            <a:fillRect/>
          </a:stretch>
        </p:blipFill>
        <p:spPr>
          <a:xfrm>
            <a:off x="4660901" y="1717964"/>
            <a:ext cx="7467136" cy="5140036"/>
          </a:xfrm>
          <a:prstGeom prst="rect">
            <a:avLst/>
          </a:prstGeom>
        </p:spPr>
      </p:pic>
      <p:sp>
        <p:nvSpPr>
          <p:cNvPr id="186" name="Google Shape;186;g829bd93e03_0_0"/>
          <p:cNvSpPr txBox="1">
            <a:spLocks noGrp="1"/>
          </p:cNvSpPr>
          <p:nvPr>
            <p:ph type="title"/>
          </p:nvPr>
        </p:nvSpPr>
        <p:spPr>
          <a:xfrm>
            <a:off x="63962" y="415636"/>
            <a:ext cx="9549837" cy="808564"/>
          </a:xfrm>
          <a:prstGeom prst="rect">
            <a:avLst/>
          </a:prstGeom>
          <a:noFill/>
          <a:ln>
            <a:noFill/>
          </a:ln>
        </p:spPr>
        <p:txBody>
          <a:bodyPr spcFirstLastPara="1" wrap="square" lIns="91425" tIns="45700" rIns="91425" bIns="45700" anchor="ctr" anchorCtr="0">
            <a:noAutofit/>
          </a:bodyPr>
          <a:lstStyle/>
          <a:p>
            <a:r>
              <a:rPr lang="fr-FR" sz="3600" dirty="0">
                <a:solidFill>
                  <a:schemeClr val="bg2"/>
                </a:solidFill>
                <a:latin typeface="Open Sans"/>
                <a:ea typeface="Open Sans"/>
                <a:cs typeface="Open Sans"/>
                <a:sym typeface="Open Sans"/>
              </a:rPr>
              <a:t>Portail de contenu ARDI</a:t>
            </a:r>
            <a:br>
              <a:rPr lang="en-US" sz="1800" dirty="0">
                <a:solidFill>
                  <a:schemeClr val="bg2"/>
                </a:solidFill>
                <a:latin typeface="Calibri"/>
                <a:ea typeface="Calibri"/>
                <a:cs typeface="Calibri"/>
                <a:sym typeface="Calibri"/>
              </a:rPr>
            </a:br>
            <a:endParaRPr dirty="0">
              <a:solidFill>
                <a:schemeClr val="bg2"/>
              </a:solidFill>
              <a:latin typeface="Open Sans"/>
              <a:ea typeface="Open Sans"/>
              <a:cs typeface="Open Sans"/>
              <a:sym typeface="Open Sans"/>
            </a:endParaRPr>
          </a:p>
        </p:txBody>
      </p:sp>
      <p:sp>
        <p:nvSpPr>
          <p:cNvPr id="187" name="Google Shape;187;g829bd93e03_0_0"/>
          <p:cNvSpPr txBox="1">
            <a:spLocks noGrp="1"/>
          </p:cNvSpPr>
          <p:nvPr>
            <p:ph type="body" idx="1"/>
          </p:nvPr>
        </p:nvSpPr>
        <p:spPr>
          <a:xfrm>
            <a:off x="63963" y="1863344"/>
            <a:ext cx="4596938" cy="4766055"/>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a:solidFill>
                  <a:schemeClr val="tx1">
                    <a:lumMod val="75000"/>
                    <a:lumOff val="25000"/>
                  </a:schemeClr>
                </a:solidFill>
                <a:latin typeface="Open Sans"/>
                <a:ea typeface="Open Sans"/>
                <a:cs typeface="Open Sans"/>
                <a:sym typeface="Open Sans"/>
              </a:rPr>
              <a:t>Le portail de contenu </a:t>
            </a:r>
            <a:r>
              <a:rPr lang="fr-FR" b="1" dirty="0">
                <a:solidFill>
                  <a:schemeClr val="tx1">
                    <a:lumMod val="75000"/>
                    <a:lumOff val="25000"/>
                  </a:schemeClr>
                </a:solidFill>
                <a:latin typeface="Open Sans"/>
                <a:ea typeface="Open Sans"/>
                <a:cs typeface="Open Sans"/>
                <a:sym typeface="Open Sans"/>
              </a:rPr>
              <a:t>ARDI</a:t>
            </a:r>
            <a:r>
              <a:rPr lang="fr-FR" dirty="0">
                <a:solidFill>
                  <a:schemeClr val="tx1">
                    <a:lumMod val="75000"/>
                    <a:lumOff val="25000"/>
                  </a:schemeClr>
                </a:solidFill>
                <a:latin typeface="Open Sans"/>
                <a:ea typeface="Open Sans"/>
                <a:cs typeface="Open Sans"/>
                <a:sym typeface="Open Sans"/>
              </a:rPr>
              <a:t> s'affiche.</a:t>
            </a:r>
          </a:p>
          <a:p>
            <a:pPr lvl="0">
              <a:lnSpc>
                <a:spcPct val="100000"/>
              </a:lnSpc>
              <a:buClr>
                <a:schemeClr val="dk1"/>
              </a:buClr>
            </a:pPr>
            <a:r>
              <a:rPr lang="fr-FR" dirty="0">
                <a:solidFill>
                  <a:schemeClr val="tx1">
                    <a:lumMod val="75000"/>
                    <a:lumOff val="25000"/>
                  </a:schemeClr>
                </a:solidFill>
                <a:latin typeface="Open Sans"/>
                <a:ea typeface="Open Sans"/>
                <a:cs typeface="Open Sans"/>
                <a:sym typeface="Open Sans"/>
              </a:rPr>
              <a:t>Les fonctions et les options de navigation et de recherche sont similaires à celles du portail de contenu unifié.</a:t>
            </a:r>
          </a:p>
          <a:p>
            <a:pPr lvl="0">
              <a:lnSpc>
                <a:spcPct val="100000"/>
              </a:lnSpc>
              <a:buClr>
                <a:schemeClr val="dk1"/>
              </a:buClr>
            </a:pPr>
            <a:r>
              <a:rPr lang="fr-FR" dirty="0">
                <a:solidFill>
                  <a:schemeClr val="tx1">
                    <a:lumMod val="75000"/>
                    <a:lumOff val="25000"/>
                  </a:schemeClr>
                </a:solidFill>
                <a:latin typeface="Open Sans"/>
                <a:ea typeface="Open Sans"/>
                <a:cs typeface="Open Sans"/>
                <a:sym typeface="Open Sans"/>
              </a:rPr>
              <a:t>Pour revenir au portail de contenu unifié, cliquez sur le </a:t>
            </a:r>
            <a:r>
              <a:rPr lang="fr-FR" b="1" dirty="0">
                <a:solidFill>
                  <a:schemeClr val="tx1">
                    <a:lumMod val="75000"/>
                    <a:lumOff val="25000"/>
                  </a:schemeClr>
                </a:solidFill>
                <a:latin typeface="Open Sans"/>
                <a:ea typeface="Open Sans"/>
                <a:cs typeface="Open Sans"/>
                <a:sym typeface="Open Sans"/>
              </a:rPr>
              <a:t>logo Research4Life</a:t>
            </a:r>
            <a:r>
              <a:rPr lang="fr-FR" dirty="0">
                <a:solidFill>
                  <a:schemeClr val="tx1">
                    <a:lumMod val="75000"/>
                    <a:lumOff val="25000"/>
                  </a:schemeClr>
                </a:solidFill>
                <a:latin typeface="Open Sans"/>
                <a:ea typeface="Open Sans"/>
                <a:cs typeface="Open Sans"/>
                <a:sym typeface="Open Sans"/>
              </a:rPr>
              <a:t>.</a:t>
            </a:r>
          </a:p>
        </p:txBody>
      </p:sp>
      <p:sp>
        <p:nvSpPr>
          <p:cNvPr id="188" name="Google Shape;188;g829bd93e03_0_0"/>
          <p:cNvSpPr/>
          <p:nvPr/>
        </p:nvSpPr>
        <p:spPr>
          <a:xfrm>
            <a:off x="10086109" y="6289964"/>
            <a:ext cx="2041928" cy="56803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829bd93e03_0_0"/>
          <p:cNvPicPr preferRelativeResize="0"/>
          <p:nvPr/>
        </p:nvPicPr>
        <p:blipFill rotWithShape="1">
          <a:blip r:embed="rId3">
            <a:alphaModFix/>
          </a:blip>
          <a:srcRect/>
          <a:stretch/>
        </p:blipFill>
        <p:spPr>
          <a:xfrm>
            <a:off x="4331040" y="2121378"/>
            <a:ext cx="7796987" cy="3636580"/>
          </a:xfrm>
          <a:prstGeom prst="rect">
            <a:avLst/>
          </a:prstGeom>
          <a:noFill/>
          <a:ln>
            <a:noFill/>
          </a:ln>
        </p:spPr>
      </p:pic>
      <p:sp>
        <p:nvSpPr>
          <p:cNvPr id="224" name="Google Shape;224;g829bd93e03_0_0"/>
          <p:cNvSpPr txBox="1">
            <a:spLocks noGrp="1"/>
          </p:cNvSpPr>
          <p:nvPr>
            <p:ph type="title"/>
          </p:nvPr>
        </p:nvSpPr>
        <p:spPr>
          <a:xfrm>
            <a:off x="0" y="647700"/>
            <a:ext cx="9613800" cy="812012"/>
          </a:xfrm>
          <a:prstGeom prst="rect">
            <a:avLst/>
          </a:prstGeom>
          <a:noFill/>
          <a:ln>
            <a:noFill/>
          </a:ln>
        </p:spPr>
        <p:txBody>
          <a:bodyPr spcFirstLastPara="1" wrap="square" lIns="91425" tIns="45700" rIns="91425" bIns="45700" anchor="ctr" anchorCtr="0">
            <a:noAutofit/>
          </a:bodyPr>
          <a:lstStyle/>
          <a:p>
            <a:pPr lvl="0"/>
            <a:r>
              <a:rPr lang="fr-FR" sz="3600" dirty="0">
                <a:solidFill>
                  <a:schemeClr val="bg2"/>
                </a:solidFill>
                <a:latin typeface="Open Sans"/>
                <a:ea typeface="Open Sans"/>
                <a:cs typeface="Open Sans"/>
                <a:sym typeface="Open Sans"/>
              </a:rPr>
              <a:t>Navigation par Collections</a:t>
            </a:r>
            <a:br>
              <a:rPr lang="en-US" sz="1800" dirty="0">
                <a:solidFill>
                  <a:schemeClr val="bg2"/>
                </a:solidFill>
                <a:latin typeface="Calibri"/>
                <a:ea typeface="Calibri"/>
                <a:cs typeface="Calibri"/>
                <a:sym typeface="Calibri"/>
              </a:rPr>
            </a:br>
            <a:endParaRPr dirty="0">
              <a:solidFill>
                <a:schemeClr val="bg2"/>
              </a:solidFill>
              <a:latin typeface="Open Sans"/>
              <a:ea typeface="Open Sans"/>
              <a:cs typeface="Open Sans"/>
              <a:sym typeface="Open Sans"/>
            </a:endParaRPr>
          </a:p>
        </p:txBody>
      </p:sp>
      <p:sp>
        <p:nvSpPr>
          <p:cNvPr id="225" name="Google Shape;225;g829bd93e03_0_0"/>
          <p:cNvSpPr txBox="1">
            <a:spLocks noGrp="1"/>
          </p:cNvSpPr>
          <p:nvPr>
            <p:ph type="body" idx="1"/>
          </p:nvPr>
        </p:nvSpPr>
        <p:spPr>
          <a:xfrm>
            <a:off x="63963" y="1863344"/>
            <a:ext cx="4267077" cy="4766055"/>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chemeClr val="bg2"/>
                </a:solidFill>
                <a:latin typeface="Open Sans"/>
                <a:ea typeface="Open Sans"/>
                <a:cs typeface="Open Sans"/>
                <a:sym typeface="Open Sans"/>
              </a:rPr>
              <a:t>Dans le portail de contenu unifié, la page initiale affiche l'option </a:t>
            </a:r>
            <a:r>
              <a:rPr lang="fr-FR" sz="2000" b="1" dirty="0">
                <a:solidFill>
                  <a:schemeClr val="bg2"/>
                </a:solidFill>
                <a:latin typeface="Open Sans"/>
                <a:ea typeface="Open Sans"/>
                <a:cs typeface="Open Sans"/>
                <a:sym typeface="Open Sans"/>
              </a:rPr>
              <a:t>Collections</a:t>
            </a:r>
            <a:r>
              <a:rPr lang="fr-FR" sz="2000" dirty="0">
                <a:solidFill>
                  <a:schemeClr val="bg2"/>
                </a:solidFill>
                <a:latin typeface="Open Sans"/>
                <a:ea typeface="Open Sans"/>
                <a:cs typeface="Open Sans"/>
                <a:sym typeface="Open Sans"/>
              </a:rPr>
              <a:t>.</a:t>
            </a:r>
          </a:p>
          <a:p>
            <a:pPr lvl="0">
              <a:lnSpc>
                <a:spcPct val="100000"/>
              </a:lnSpc>
              <a:buClr>
                <a:schemeClr val="dk1"/>
              </a:buClr>
            </a:pPr>
            <a:r>
              <a:rPr lang="fr-FR" sz="2000" dirty="0">
                <a:solidFill>
                  <a:schemeClr val="bg2"/>
                </a:solidFill>
                <a:latin typeface="Open Sans"/>
                <a:ea typeface="Open Sans"/>
                <a:cs typeface="Open Sans"/>
                <a:sym typeface="Open Sans"/>
              </a:rPr>
              <a:t>Les utilisateurs peuvent accéder aux ressources d'une </a:t>
            </a:r>
            <a:r>
              <a:rPr lang="fr-FR" sz="2000" b="1" dirty="0">
                <a:solidFill>
                  <a:schemeClr val="bg2"/>
                </a:solidFill>
                <a:latin typeface="Open Sans"/>
                <a:ea typeface="Open Sans"/>
                <a:cs typeface="Open Sans"/>
                <a:sym typeface="Open Sans"/>
              </a:rPr>
              <a:t>collection spécifique </a:t>
            </a:r>
            <a:r>
              <a:rPr lang="fr-FR" sz="2000" dirty="0">
                <a:solidFill>
                  <a:schemeClr val="bg2"/>
                </a:solidFill>
                <a:latin typeface="Open Sans"/>
                <a:ea typeface="Open Sans"/>
                <a:cs typeface="Open Sans"/>
                <a:sym typeface="Open Sans"/>
              </a:rPr>
              <a:t>en cliquant sur le titre du programme. Les autres options clés sont </a:t>
            </a:r>
            <a:r>
              <a:rPr lang="fr-FR" sz="2000" b="1" dirty="0">
                <a:solidFill>
                  <a:schemeClr val="bg2"/>
                </a:solidFill>
                <a:latin typeface="Open Sans"/>
                <a:ea typeface="Open Sans"/>
                <a:cs typeface="Open Sans"/>
                <a:sym typeface="Open Sans"/>
              </a:rPr>
              <a:t>Contenu</a:t>
            </a:r>
            <a:r>
              <a:rPr lang="fr-FR" sz="2000" dirty="0">
                <a:solidFill>
                  <a:schemeClr val="bg2"/>
                </a:solidFill>
                <a:latin typeface="Open Sans"/>
                <a:ea typeface="Open Sans"/>
                <a:cs typeface="Open Sans"/>
                <a:sym typeface="Open Sans"/>
              </a:rPr>
              <a:t> et </a:t>
            </a:r>
            <a:r>
              <a:rPr lang="fr-FR" sz="2000" b="1" dirty="0">
                <a:solidFill>
                  <a:schemeClr val="bg2"/>
                </a:solidFill>
                <a:latin typeface="Open Sans"/>
                <a:ea typeface="Open Sans"/>
                <a:cs typeface="Open Sans"/>
                <a:sym typeface="Open Sans"/>
              </a:rPr>
              <a:t>Langue</a:t>
            </a:r>
            <a:r>
              <a:rPr lang="fr-FR" sz="2000" dirty="0">
                <a:solidFill>
                  <a:schemeClr val="bg2"/>
                </a:solidFill>
                <a:latin typeface="Open Sans"/>
                <a:ea typeface="Open Sans"/>
                <a:cs typeface="Open Sans"/>
                <a:sym typeface="Open Sans"/>
              </a:rPr>
              <a:t>.</a:t>
            </a:r>
          </a:p>
          <a:p>
            <a:pPr lvl="0">
              <a:lnSpc>
                <a:spcPct val="100000"/>
              </a:lnSpc>
              <a:buClr>
                <a:schemeClr val="dk1"/>
              </a:buClr>
            </a:pPr>
            <a:r>
              <a:rPr lang="fr-FR" sz="2000" dirty="0">
                <a:solidFill>
                  <a:schemeClr val="bg2"/>
                </a:solidFill>
                <a:latin typeface="Open Sans"/>
                <a:ea typeface="Open Sans"/>
                <a:cs typeface="Open Sans"/>
                <a:sym typeface="Open Sans"/>
              </a:rPr>
              <a:t>Notez également les options </a:t>
            </a:r>
            <a:r>
              <a:rPr lang="fr-FR" sz="2000" b="1" dirty="0">
                <a:solidFill>
                  <a:schemeClr val="bg2"/>
                </a:solidFill>
                <a:latin typeface="Open Sans"/>
                <a:ea typeface="Open Sans"/>
                <a:cs typeface="Open Sans"/>
                <a:sym typeface="Open Sans"/>
              </a:rPr>
              <a:t>Contenu</a:t>
            </a:r>
            <a:r>
              <a:rPr lang="fr-FR" sz="2000" dirty="0">
                <a:solidFill>
                  <a:schemeClr val="bg2"/>
                </a:solidFill>
                <a:latin typeface="Open Sans"/>
                <a:ea typeface="Open Sans"/>
                <a:cs typeface="Open Sans"/>
                <a:sym typeface="Open Sans"/>
              </a:rPr>
              <a:t> et </a:t>
            </a:r>
            <a:r>
              <a:rPr lang="fr-FR" sz="2000" b="1" dirty="0">
                <a:solidFill>
                  <a:schemeClr val="bg2"/>
                </a:solidFill>
                <a:latin typeface="Open Sans"/>
                <a:ea typeface="Open Sans"/>
                <a:cs typeface="Open Sans"/>
                <a:sym typeface="Open Sans"/>
              </a:rPr>
              <a:t>Langue</a:t>
            </a:r>
          </a:p>
        </p:txBody>
      </p:sp>
      <p:sp>
        <p:nvSpPr>
          <p:cNvPr id="226" name="Google Shape;226;g829bd93e03_0_0"/>
          <p:cNvSpPr/>
          <p:nvPr/>
        </p:nvSpPr>
        <p:spPr>
          <a:xfrm>
            <a:off x="9501352" y="2522483"/>
            <a:ext cx="630619" cy="119780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7" name="Google Shape;227;g829bd93e03_0_0"/>
          <p:cNvPicPr preferRelativeResize="0"/>
          <p:nvPr/>
        </p:nvPicPr>
        <p:blipFill rotWithShape="1">
          <a:blip r:embed="rId4">
            <a:alphaModFix/>
          </a:blip>
          <a:srcRect/>
          <a:stretch/>
        </p:blipFill>
        <p:spPr>
          <a:xfrm>
            <a:off x="8343605" y="2749367"/>
            <a:ext cx="869598" cy="1190301"/>
          </a:xfrm>
          <a:prstGeom prst="rect">
            <a:avLst/>
          </a:prstGeom>
          <a:noFill/>
          <a:ln>
            <a:noFill/>
          </a:ln>
        </p:spPr>
      </p:pic>
      <p:cxnSp>
        <p:nvCxnSpPr>
          <p:cNvPr id="228" name="Google Shape;228;g829bd93e03_0_0"/>
          <p:cNvCxnSpPr/>
          <p:nvPr/>
        </p:nvCxnSpPr>
        <p:spPr>
          <a:xfrm rot="10800000" flipH="1">
            <a:off x="3478924" y="3269975"/>
            <a:ext cx="6134875" cy="278296"/>
          </a:xfrm>
          <a:prstGeom prst="straightConnector1">
            <a:avLst/>
          </a:prstGeom>
          <a:noFill/>
          <a:ln w="9525" cap="flat" cmpd="sng">
            <a:solidFill>
              <a:srgbClr val="FF0000"/>
            </a:solidFill>
            <a:prstDash val="solid"/>
            <a:round/>
            <a:headEnd type="none" w="sm" len="sm"/>
            <a:tailEnd type="triangle" w="med" len="med"/>
          </a:ln>
        </p:spPr>
      </p:cxnSp>
      <p:sp>
        <p:nvSpPr>
          <p:cNvPr id="229" name="Google Shape;229;g829bd93e03_0_0"/>
          <p:cNvSpPr/>
          <p:nvPr/>
        </p:nvSpPr>
        <p:spPr>
          <a:xfrm>
            <a:off x="8280507" y="2677400"/>
            <a:ext cx="1021148" cy="135857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30" name="Google Shape;230;g829bd93e03_0_0"/>
          <p:cNvPicPr preferRelativeResize="0"/>
          <p:nvPr/>
        </p:nvPicPr>
        <p:blipFill rotWithShape="1">
          <a:blip r:embed="rId5">
            <a:alphaModFix/>
          </a:blip>
          <a:srcRect/>
          <a:stretch/>
        </p:blipFill>
        <p:spPr>
          <a:xfrm>
            <a:off x="10984087" y="2486670"/>
            <a:ext cx="705835" cy="1566609"/>
          </a:xfrm>
          <a:prstGeom prst="rect">
            <a:avLst/>
          </a:prstGeom>
          <a:noFill/>
          <a:ln>
            <a:noFill/>
          </a:ln>
        </p:spPr>
      </p:pic>
      <p:sp>
        <p:nvSpPr>
          <p:cNvPr id="231" name="Google Shape;231;g829bd93e03_0_0"/>
          <p:cNvSpPr/>
          <p:nvPr/>
        </p:nvSpPr>
        <p:spPr>
          <a:xfrm>
            <a:off x="11059303" y="2522483"/>
            <a:ext cx="630619" cy="153079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32" name="Google Shape;232;g829bd93e03_0_0"/>
          <p:cNvCxnSpPr/>
          <p:nvPr/>
        </p:nvCxnSpPr>
        <p:spPr>
          <a:xfrm rot="10800000" flipH="1">
            <a:off x="8598117" y="2417681"/>
            <a:ext cx="252432" cy="259719"/>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en-US" sz="4400" dirty="0">
                <a:solidFill>
                  <a:schemeClr val="bg2"/>
                </a:solidFill>
                <a:latin typeface="Open Sans"/>
                <a:ea typeface="Open Sans"/>
                <a:cs typeface="Open Sans"/>
                <a:sym typeface="Open Sans"/>
              </a:rPr>
              <a:t>Aperçu des </a:t>
            </a:r>
            <a:r>
              <a:rPr lang="en-US" sz="4400" dirty="0" err="1">
                <a:solidFill>
                  <a:schemeClr val="bg2"/>
                </a:solidFill>
                <a:latin typeface="Open Sans"/>
                <a:ea typeface="Open Sans"/>
                <a:cs typeface="Open Sans"/>
                <a:sym typeface="Open Sans"/>
              </a:rPr>
              <a:t>filtres</a:t>
            </a:r>
            <a:endParaRPr dirty="0">
              <a:solidFill>
                <a:schemeClr val="bg2"/>
              </a:solidFill>
            </a:endParaRPr>
          </a:p>
        </p:txBody>
      </p:sp>
      <p:pic>
        <p:nvPicPr>
          <p:cNvPr id="238" name="Google Shape;238;p24"/>
          <p:cNvPicPr preferRelativeResize="0"/>
          <p:nvPr/>
        </p:nvPicPr>
        <p:blipFill rotWithShape="1">
          <a:blip r:embed="rId3">
            <a:alphaModFix/>
          </a:blip>
          <a:srcRect/>
          <a:stretch/>
        </p:blipFill>
        <p:spPr>
          <a:xfrm>
            <a:off x="3633932" y="4041247"/>
            <a:ext cx="1983912" cy="2437941"/>
          </a:xfrm>
          <a:prstGeom prst="rect">
            <a:avLst/>
          </a:prstGeom>
          <a:noFill/>
          <a:ln>
            <a:noFill/>
          </a:ln>
        </p:spPr>
      </p:pic>
      <p:pic>
        <p:nvPicPr>
          <p:cNvPr id="239" name="Google Shape;239;p24"/>
          <p:cNvPicPr preferRelativeResize="0"/>
          <p:nvPr/>
        </p:nvPicPr>
        <p:blipFill rotWithShape="1">
          <a:blip r:embed="rId4">
            <a:alphaModFix/>
          </a:blip>
          <a:srcRect/>
          <a:stretch/>
        </p:blipFill>
        <p:spPr>
          <a:xfrm>
            <a:off x="5704736" y="1969007"/>
            <a:ext cx="1942857" cy="2295238"/>
          </a:xfrm>
          <a:prstGeom prst="rect">
            <a:avLst/>
          </a:prstGeom>
          <a:noFill/>
          <a:ln>
            <a:noFill/>
          </a:ln>
        </p:spPr>
      </p:pic>
      <p:pic>
        <p:nvPicPr>
          <p:cNvPr id="240" name="Google Shape;240;p24"/>
          <p:cNvPicPr preferRelativeResize="0"/>
          <p:nvPr/>
        </p:nvPicPr>
        <p:blipFill rotWithShape="1">
          <a:blip r:embed="rId5">
            <a:alphaModFix/>
          </a:blip>
          <a:srcRect/>
          <a:stretch/>
        </p:blipFill>
        <p:spPr>
          <a:xfrm>
            <a:off x="7829374" y="1897578"/>
            <a:ext cx="1942857" cy="2438095"/>
          </a:xfrm>
          <a:prstGeom prst="rect">
            <a:avLst/>
          </a:prstGeom>
          <a:noFill/>
          <a:ln>
            <a:noFill/>
          </a:ln>
        </p:spPr>
      </p:pic>
      <p:pic>
        <p:nvPicPr>
          <p:cNvPr id="241" name="Google Shape;241;p24"/>
          <p:cNvPicPr preferRelativeResize="0"/>
          <p:nvPr/>
        </p:nvPicPr>
        <p:blipFill rotWithShape="1">
          <a:blip r:embed="rId6">
            <a:alphaModFix/>
          </a:blip>
          <a:srcRect/>
          <a:stretch/>
        </p:blipFill>
        <p:spPr>
          <a:xfrm>
            <a:off x="5738074" y="3917889"/>
            <a:ext cx="2019368" cy="2536403"/>
          </a:xfrm>
          <a:prstGeom prst="rect">
            <a:avLst/>
          </a:prstGeom>
          <a:noFill/>
          <a:ln>
            <a:noFill/>
          </a:ln>
        </p:spPr>
      </p:pic>
      <p:pic>
        <p:nvPicPr>
          <p:cNvPr id="242" name="Google Shape;242;p24"/>
          <p:cNvPicPr preferRelativeResize="0"/>
          <p:nvPr/>
        </p:nvPicPr>
        <p:blipFill rotWithShape="1">
          <a:blip r:embed="rId7">
            <a:alphaModFix/>
          </a:blip>
          <a:srcRect/>
          <a:stretch/>
        </p:blipFill>
        <p:spPr>
          <a:xfrm>
            <a:off x="7890925" y="3910281"/>
            <a:ext cx="1999321" cy="2483348"/>
          </a:xfrm>
          <a:prstGeom prst="rect">
            <a:avLst/>
          </a:prstGeom>
          <a:noFill/>
          <a:ln>
            <a:noFill/>
          </a:ln>
        </p:spPr>
      </p:pic>
      <p:pic>
        <p:nvPicPr>
          <p:cNvPr id="243" name="Google Shape;243;p24"/>
          <p:cNvPicPr preferRelativeResize="0"/>
          <p:nvPr/>
        </p:nvPicPr>
        <p:blipFill rotWithShape="1">
          <a:blip r:embed="rId8">
            <a:alphaModFix/>
          </a:blip>
          <a:srcRect/>
          <a:stretch/>
        </p:blipFill>
        <p:spPr>
          <a:xfrm>
            <a:off x="10023729" y="1765738"/>
            <a:ext cx="2085714" cy="3742857"/>
          </a:xfrm>
          <a:prstGeom prst="rect">
            <a:avLst/>
          </a:prstGeom>
          <a:noFill/>
          <a:ln>
            <a:noFill/>
          </a:ln>
        </p:spPr>
      </p:pic>
      <p:sp>
        <p:nvSpPr>
          <p:cNvPr id="244" name="Google Shape;244;p24"/>
          <p:cNvSpPr txBox="1">
            <a:spLocks noGrp="1"/>
          </p:cNvSpPr>
          <p:nvPr>
            <p:ph type="body" idx="1"/>
          </p:nvPr>
        </p:nvSpPr>
        <p:spPr>
          <a:xfrm>
            <a:off x="-207818" y="1626037"/>
            <a:ext cx="3841749" cy="5231963"/>
          </a:xfrm>
          <a:prstGeom prst="rect">
            <a:avLst/>
          </a:prstGeom>
          <a:noFill/>
          <a:ln>
            <a:noFill/>
          </a:ln>
        </p:spPr>
        <p:txBody>
          <a:bodyPr spcFirstLastPara="1" wrap="square" lIns="91425" tIns="45700" rIns="91425" bIns="45700" anchor="t" anchorCtr="0">
            <a:noAutofit/>
          </a:bodyPr>
          <a:lstStyle/>
          <a:p>
            <a:pPr>
              <a:lnSpc>
                <a:spcPct val="100000"/>
              </a:lnSpc>
              <a:buClr>
                <a:schemeClr val="tx1">
                  <a:lumMod val="75000"/>
                  <a:lumOff val="25000"/>
                </a:schemeClr>
              </a:buClr>
              <a:buSzPct val="100000"/>
            </a:pPr>
            <a:r>
              <a:rPr lang="fr-FR" sz="2200" dirty="0">
                <a:solidFill>
                  <a:schemeClr val="bg2"/>
                </a:solidFill>
                <a:latin typeface="Open Sans"/>
                <a:ea typeface="Open Sans"/>
                <a:cs typeface="Open Sans"/>
                <a:sym typeface="Open Sans"/>
              </a:rPr>
              <a:t>Outre les menus déroulants </a:t>
            </a:r>
            <a:r>
              <a:rPr lang="fr-FR" sz="2200" b="1" dirty="0">
                <a:solidFill>
                  <a:schemeClr val="bg2"/>
                </a:solidFill>
                <a:latin typeface="Open Sans"/>
                <a:ea typeface="Open Sans"/>
                <a:cs typeface="Open Sans"/>
                <a:sym typeface="Open Sans"/>
              </a:rPr>
              <a:t>Contenu, Collection </a:t>
            </a:r>
            <a:r>
              <a:rPr lang="fr-FR" sz="2200" dirty="0">
                <a:solidFill>
                  <a:schemeClr val="bg2"/>
                </a:solidFill>
                <a:latin typeface="Open Sans"/>
                <a:ea typeface="Open Sans"/>
                <a:cs typeface="Open Sans"/>
                <a:sym typeface="Open Sans"/>
              </a:rPr>
              <a:t>et </a:t>
            </a:r>
            <a:r>
              <a:rPr lang="fr-FR" sz="2200" b="1" dirty="0">
                <a:solidFill>
                  <a:schemeClr val="bg2"/>
                </a:solidFill>
                <a:latin typeface="Open Sans"/>
                <a:ea typeface="Open Sans"/>
                <a:cs typeface="Open Sans"/>
                <a:sym typeface="Open Sans"/>
              </a:rPr>
              <a:t>Langue</a:t>
            </a:r>
            <a:r>
              <a:rPr lang="fr-FR" sz="2200" dirty="0">
                <a:solidFill>
                  <a:schemeClr val="bg2"/>
                </a:solidFill>
                <a:latin typeface="Open Sans"/>
                <a:ea typeface="Open Sans"/>
                <a:cs typeface="Open Sans"/>
                <a:sym typeface="Open Sans"/>
              </a:rPr>
              <a:t>, il existe plusieurs filtres dans la colonne de gauche. </a:t>
            </a:r>
          </a:p>
          <a:p>
            <a:pPr>
              <a:lnSpc>
                <a:spcPct val="100000"/>
              </a:lnSpc>
              <a:buClr>
                <a:schemeClr val="tx1">
                  <a:lumMod val="75000"/>
                  <a:lumOff val="25000"/>
                </a:schemeClr>
              </a:buClr>
              <a:buSzPct val="100000"/>
            </a:pPr>
            <a:r>
              <a:rPr lang="fr-FR" sz="2200" dirty="0">
                <a:solidFill>
                  <a:schemeClr val="bg2"/>
                </a:solidFill>
                <a:latin typeface="Open Sans"/>
                <a:ea typeface="Open Sans"/>
                <a:cs typeface="Open Sans"/>
                <a:sym typeface="Open Sans"/>
              </a:rPr>
              <a:t>Ces options permettent d'affiner une recherche large - par exemple, les revues avec un sujet.</a:t>
            </a:r>
          </a:p>
          <a:p>
            <a:pPr>
              <a:lnSpc>
                <a:spcPct val="100000"/>
              </a:lnSpc>
              <a:buClr>
                <a:schemeClr val="tx1">
                  <a:lumMod val="75000"/>
                  <a:lumOff val="25000"/>
                </a:schemeClr>
              </a:buClr>
              <a:buSzPct val="100000"/>
            </a:pPr>
            <a:r>
              <a:rPr lang="fr-FR" sz="2200" dirty="0">
                <a:solidFill>
                  <a:schemeClr val="bg2"/>
                </a:solidFill>
                <a:latin typeface="Open Sans"/>
                <a:ea typeface="Open Sans"/>
                <a:cs typeface="Open Sans"/>
                <a:sym typeface="Open Sans"/>
              </a:rPr>
              <a:t>Pour des exemples, voir les diapositives suivantes. </a:t>
            </a:r>
            <a:endParaRPr dirty="0">
              <a:solidFill>
                <a:schemeClr val="bg2"/>
              </a:solidFill>
            </a:endParaRPr>
          </a:p>
        </p:txBody>
      </p:sp>
      <p:pic>
        <p:nvPicPr>
          <p:cNvPr id="245" name="Google Shape;245;p24"/>
          <p:cNvPicPr preferRelativeResize="0"/>
          <p:nvPr/>
        </p:nvPicPr>
        <p:blipFill rotWithShape="1">
          <a:blip r:embed="rId9">
            <a:alphaModFix/>
          </a:blip>
          <a:srcRect/>
          <a:stretch/>
        </p:blipFill>
        <p:spPr>
          <a:xfrm>
            <a:off x="3625395" y="2089766"/>
            <a:ext cx="2002811" cy="1834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500"/>
                                        <p:tgtEl>
                                          <p:spTgt spid="2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500"/>
                                        <p:tgtEl>
                                          <p:spTgt spid="2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3"/>
                                        </p:tgtEl>
                                        <p:attrNameLst>
                                          <p:attrName>style.visibility</p:attrName>
                                        </p:attrNameLst>
                                      </p:cBhvr>
                                      <p:to>
                                        <p:strVal val="visible"/>
                                      </p:to>
                                    </p:set>
                                    <p:animEffect transition="in" filter="fade">
                                      <p:cBhvr>
                                        <p:cTn id="27" dur="500"/>
                                        <p:tgtEl>
                                          <p:spTgt spid="2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2"/>
                                        </p:tgtEl>
                                        <p:attrNameLst>
                                          <p:attrName>style.visibility</p:attrName>
                                        </p:attrNameLst>
                                      </p:cBhvr>
                                      <p:to>
                                        <p:strVal val="visible"/>
                                      </p:to>
                                    </p:set>
                                    <p:animEffect transition="in" filter="fade">
                                      <p:cBhvr>
                                        <p:cTn id="32"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2510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err="1">
                <a:solidFill>
                  <a:srgbClr val="586F7C"/>
                </a:solidFill>
                <a:latin typeface="Open Sans"/>
                <a:ea typeface="Open Sans"/>
                <a:cs typeface="Open Sans"/>
                <a:sym typeface="Open Sans"/>
              </a:rPr>
              <a:t>Contenu</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859462"/>
            <a:ext cx="10597200" cy="4998538"/>
          </a:xfrm>
          <a:prstGeom prst="rect">
            <a:avLst/>
          </a:prstGeom>
          <a:noFill/>
          <a:ln>
            <a:noFill/>
          </a:ln>
        </p:spPr>
        <p:txBody>
          <a:bodyPr spcFirstLastPara="1" wrap="square" lIns="91425" tIns="45700" rIns="91425" bIns="45700" anchor="t" anchorCtr="0">
            <a:noAutofit/>
          </a:bodyPr>
          <a:lstStyle/>
          <a:p>
            <a:pPr marL="342900" lvl="0" indent="-342900">
              <a:lnSpc>
                <a:spcPct val="150000"/>
              </a:lnSpc>
              <a:spcBef>
                <a:spcPts val="0"/>
              </a:spcBef>
              <a:buClr>
                <a:schemeClr val="dk2"/>
              </a:buClr>
              <a:buSzPts val="1120"/>
            </a:pPr>
            <a:r>
              <a:rPr lang="fr-FR" sz="1800" dirty="0">
                <a:solidFill>
                  <a:schemeClr val="tx1">
                    <a:lumMod val="75000"/>
                    <a:lumOff val="25000"/>
                  </a:schemeClr>
                </a:solidFill>
                <a:latin typeface="Open Sans"/>
                <a:ea typeface="Open Sans"/>
                <a:cs typeface="Open Sans"/>
                <a:sym typeface="Open Sans"/>
              </a:rPr>
              <a:t>Introduction</a:t>
            </a:r>
          </a:p>
          <a:p>
            <a:pPr marL="342900" lvl="0" indent="-342900">
              <a:lnSpc>
                <a:spcPct val="150000"/>
              </a:lnSpc>
              <a:spcBef>
                <a:spcPts val="0"/>
              </a:spcBef>
              <a:buClr>
                <a:schemeClr val="dk2"/>
              </a:buClr>
              <a:buSzPts val="1120"/>
            </a:pPr>
            <a:r>
              <a:rPr lang="fr-FR" sz="1800" dirty="0">
                <a:solidFill>
                  <a:schemeClr val="tx1">
                    <a:lumMod val="75000"/>
                    <a:lumOff val="25000"/>
                  </a:schemeClr>
                </a:solidFill>
                <a:latin typeface="Open Sans"/>
                <a:ea typeface="Open Sans"/>
                <a:cs typeface="Open Sans"/>
                <a:sym typeface="Open Sans"/>
              </a:rPr>
              <a:t>Accès au portail de contenu unifié</a:t>
            </a:r>
          </a:p>
          <a:p>
            <a:pPr marL="342900" lvl="0" indent="-342900">
              <a:lnSpc>
                <a:spcPct val="150000"/>
              </a:lnSpc>
              <a:spcBef>
                <a:spcPts val="0"/>
              </a:spcBef>
              <a:buClr>
                <a:schemeClr val="dk2"/>
              </a:buClr>
              <a:buSzPts val="1120"/>
            </a:pPr>
            <a:r>
              <a:rPr lang="fr-FR" sz="1800" dirty="0">
                <a:solidFill>
                  <a:schemeClr val="tx1">
                    <a:lumMod val="75000"/>
                    <a:lumOff val="25000"/>
                  </a:schemeClr>
                </a:solidFill>
                <a:latin typeface="Open Sans"/>
                <a:ea typeface="Open Sans"/>
                <a:cs typeface="Open Sans"/>
                <a:sym typeface="Open Sans"/>
              </a:rPr>
              <a:t>Parcourir le portail unifié	</a:t>
            </a:r>
          </a:p>
          <a:p>
            <a:pPr marL="342900" lvl="0" indent="-342900">
              <a:lnSpc>
                <a:spcPct val="150000"/>
              </a:lnSpc>
              <a:spcBef>
                <a:spcPts val="0"/>
              </a:spcBef>
              <a:buClr>
                <a:schemeClr val="dk2"/>
              </a:buClr>
              <a:buSzPts val="1120"/>
            </a:pPr>
            <a:r>
              <a:rPr lang="fr-FR" sz="1800" dirty="0">
                <a:solidFill>
                  <a:schemeClr val="tx1">
                    <a:lumMod val="75000"/>
                    <a:lumOff val="25000"/>
                  </a:schemeClr>
                </a:solidFill>
                <a:latin typeface="Open Sans"/>
                <a:ea typeface="Open Sans"/>
                <a:cs typeface="Open Sans"/>
                <a:sym typeface="Open Sans"/>
              </a:rPr>
              <a:t>Parcourir par collections</a:t>
            </a:r>
          </a:p>
          <a:p>
            <a:pPr marL="342900" lvl="0" indent="-342900">
              <a:lnSpc>
                <a:spcPct val="150000"/>
              </a:lnSpc>
              <a:spcBef>
                <a:spcPts val="0"/>
              </a:spcBef>
              <a:buClr>
                <a:schemeClr val="dk2"/>
              </a:buClr>
              <a:buSzPts val="1120"/>
            </a:pPr>
            <a:r>
              <a:rPr lang="fr-FR" sz="1800" dirty="0">
                <a:solidFill>
                  <a:schemeClr val="tx1">
                    <a:lumMod val="75000"/>
                    <a:lumOff val="25000"/>
                  </a:schemeClr>
                </a:solidFill>
                <a:latin typeface="Open Sans"/>
                <a:ea typeface="Open Sans"/>
                <a:cs typeface="Open Sans"/>
                <a:sym typeface="Open Sans"/>
              </a:rPr>
              <a:t>Recherche dans les bases de données</a:t>
            </a:r>
            <a:r>
              <a:rPr lang="en-US" sz="1800" dirty="0">
                <a:solidFill>
                  <a:schemeClr val="tx1">
                    <a:lumMod val="75000"/>
                    <a:lumOff val="25000"/>
                  </a:schemeClr>
                </a:solidFill>
                <a:latin typeface="Open Sans"/>
                <a:ea typeface="Open Sans"/>
                <a:cs typeface="Open Sans"/>
                <a:sym typeface="Open Sans"/>
              </a:rPr>
              <a:t>	</a:t>
            </a:r>
            <a:endParaRPr sz="1800" dirty="0">
              <a:solidFill>
                <a:schemeClr val="tx1">
                  <a:lumMod val="75000"/>
                  <a:lumOff val="25000"/>
                </a:schemeClr>
              </a:solidFill>
            </a:endParaRPr>
          </a:p>
          <a:p>
            <a:pPr marL="342900" lvl="0" indent="-342900">
              <a:lnSpc>
                <a:spcPct val="150000"/>
              </a:lnSpc>
              <a:spcBef>
                <a:spcPts val="0"/>
              </a:spcBef>
              <a:buClr>
                <a:schemeClr val="dk2"/>
              </a:buClr>
              <a:buSzPts val="1120"/>
            </a:pPr>
            <a:r>
              <a:rPr lang="fr-FR" sz="1800" dirty="0">
                <a:solidFill>
                  <a:schemeClr val="tx1">
                    <a:lumMod val="75000"/>
                    <a:lumOff val="25000"/>
                  </a:schemeClr>
                </a:solidFill>
                <a:latin typeface="Open Sans"/>
                <a:ea typeface="Open Sans"/>
                <a:cs typeface="Open Sans"/>
                <a:sym typeface="Open Sans"/>
              </a:rPr>
              <a:t>Recherche dans les revues</a:t>
            </a:r>
          </a:p>
          <a:p>
            <a:pPr marL="342900" lvl="0" indent="-342900">
              <a:lnSpc>
                <a:spcPct val="150000"/>
              </a:lnSpc>
              <a:spcBef>
                <a:spcPts val="0"/>
              </a:spcBef>
              <a:buClr>
                <a:schemeClr val="dk2"/>
              </a:buClr>
              <a:buSzPts val="1120"/>
            </a:pPr>
            <a:r>
              <a:rPr lang="fr-FR" sz="1800" dirty="0">
                <a:solidFill>
                  <a:schemeClr val="tx1">
                    <a:lumMod val="75000"/>
                    <a:lumOff val="25000"/>
                  </a:schemeClr>
                </a:solidFill>
                <a:latin typeface="Open Sans"/>
                <a:ea typeface="Open Sans"/>
                <a:cs typeface="Open Sans"/>
                <a:sym typeface="Open Sans"/>
              </a:rPr>
              <a:t>Parcourir les bases de données, les sources de référence et les collections gratuites</a:t>
            </a:r>
          </a:p>
          <a:p>
            <a:pPr marL="342900" lvl="0" indent="-342900">
              <a:lnSpc>
                <a:spcPct val="150000"/>
              </a:lnSpc>
              <a:spcBef>
                <a:spcPts val="0"/>
              </a:spcBef>
              <a:buClr>
                <a:schemeClr val="dk2"/>
              </a:buClr>
              <a:buSzPts val="1120"/>
            </a:pPr>
            <a:r>
              <a:rPr lang="fr-FR" sz="1800" dirty="0">
                <a:solidFill>
                  <a:schemeClr val="tx1">
                    <a:lumMod val="75000"/>
                    <a:lumOff val="25000"/>
                  </a:schemeClr>
                </a:solidFill>
                <a:latin typeface="Open Sans"/>
                <a:ea typeface="Open Sans"/>
                <a:cs typeface="Open Sans"/>
                <a:sym typeface="Open Sans"/>
              </a:rPr>
              <a:t>Recherchez dans Research4Life en utilisant </a:t>
            </a:r>
            <a:r>
              <a:rPr lang="fr-FR" sz="1800" dirty="0" err="1">
                <a:solidFill>
                  <a:schemeClr val="tx1">
                    <a:lumMod val="75000"/>
                    <a:lumOff val="25000"/>
                  </a:schemeClr>
                </a:solidFill>
                <a:latin typeface="Open Sans"/>
                <a:ea typeface="Open Sans"/>
                <a:cs typeface="Open Sans"/>
                <a:sym typeface="Open Sans"/>
              </a:rPr>
              <a:t>Summon</a:t>
            </a:r>
            <a:endParaRPr lang="fr-FR" sz="1800" dirty="0">
              <a:solidFill>
                <a:schemeClr val="tx1">
                  <a:lumMod val="75000"/>
                  <a:lumOff val="25000"/>
                </a:schemeClr>
              </a:solidFill>
              <a:latin typeface="Open Sans"/>
              <a:ea typeface="Open Sans"/>
              <a:cs typeface="Open Sans"/>
              <a:sym typeface="Open Sans"/>
            </a:endParaRPr>
          </a:p>
          <a:p>
            <a:pPr marL="342900" lvl="0" indent="-342900">
              <a:lnSpc>
                <a:spcPct val="150000"/>
              </a:lnSpc>
              <a:spcBef>
                <a:spcPts val="0"/>
              </a:spcBef>
              <a:buClr>
                <a:schemeClr val="dk2"/>
              </a:buClr>
              <a:buSzPts val="1120"/>
            </a:pPr>
            <a:r>
              <a:rPr lang="fr-FR" sz="1800" dirty="0">
                <a:solidFill>
                  <a:schemeClr val="tx1">
                    <a:lumMod val="75000"/>
                    <a:lumOff val="25000"/>
                  </a:schemeClr>
                </a:solidFill>
                <a:latin typeface="Open Sans"/>
                <a:ea typeface="Open Sans"/>
                <a:cs typeface="Open Sans"/>
                <a:sym typeface="Open Sans"/>
              </a:rPr>
              <a:t>Offre par pays</a:t>
            </a:r>
          </a:p>
          <a:p>
            <a:pPr marL="342900" lvl="0" indent="-342900">
              <a:lnSpc>
                <a:spcPct val="150000"/>
              </a:lnSpc>
              <a:spcBef>
                <a:spcPts val="0"/>
              </a:spcBef>
              <a:buClr>
                <a:schemeClr val="dk2"/>
              </a:buClr>
              <a:buSzPts val="1120"/>
            </a:pPr>
            <a:r>
              <a:rPr lang="fr-FR" sz="1800" dirty="0">
                <a:solidFill>
                  <a:schemeClr val="tx1">
                    <a:lumMod val="75000"/>
                    <a:lumOff val="25000"/>
                  </a:schemeClr>
                </a:solidFill>
                <a:latin typeface="Open Sans"/>
                <a:ea typeface="Open Sans"/>
                <a:cs typeface="Open Sans"/>
                <a:sym typeface="Open Sans"/>
              </a:rPr>
              <a:t>Rechercher/télécharger un article et exporter une citation de revue</a:t>
            </a:r>
          </a:p>
          <a:p>
            <a:pPr marL="342900" lvl="0" indent="-342900">
              <a:lnSpc>
                <a:spcPct val="150000"/>
              </a:lnSpc>
              <a:spcBef>
                <a:spcPts val="0"/>
              </a:spcBef>
              <a:buClr>
                <a:schemeClr val="dk2"/>
              </a:buClr>
              <a:buSzPts val="1120"/>
            </a:pPr>
            <a:r>
              <a:rPr lang="fr-FR" sz="1800" dirty="0">
                <a:solidFill>
                  <a:schemeClr val="tx1">
                    <a:lumMod val="75000"/>
                    <a:lumOff val="25000"/>
                  </a:schemeClr>
                </a:solidFill>
                <a:latin typeface="Open Sans"/>
                <a:ea typeface="Open Sans"/>
                <a:cs typeface="Open Sans"/>
                <a:sym typeface="Open Sans"/>
              </a:rPr>
              <a:t>Aide et assistance</a:t>
            </a:r>
            <a:endParaRPr sz="1800" dirty="0">
              <a:solidFill>
                <a:schemeClr val="tx1">
                  <a:lumMod val="75000"/>
                  <a:lumOff val="25000"/>
                </a:schemeClr>
              </a:solidFill>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v1.5 </a:t>
            </a:r>
            <a:r>
              <a:rPr lang="en-US" sz="1200" dirty="0" err="1"/>
              <a:t>avril</a:t>
            </a:r>
            <a:r>
              <a:rPr lang="en-US" sz="1200" dirty="0"/>
              <a:t> 2023</a:t>
            </a: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SzPts val="1200"/>
            </a:pPr>
            <a:r>
              <a:rPr lang="fr-FR" sz="1200" dirty="0">
                <a:solidFill>
                  <a:schemeClr val="tx1">
                    <a:lumMod val="75000"/>
                    <a:lumOff val="25000"/>
                  </a:schemeClr>
                </a:solidFill>
              </a:rPr>
              <a:t>Ce travail est sous licence Creative Commons </a:t>
            </a:r>
            <a:r>
              <a:rPr lang="en-US" sz="1200" b="0" i="0" u="sng" strike="noStrike" cap="none" dirty="0">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Attribution-</a:t>
            </a:r>
            <a:r>
              <a:rPr lang="en-US" sz="1200" b="0" i="0" u="sng" strike="noStrike" cap="none" dirty="0" err="1">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ShareAlike</a:t>
            </a:r>
            <a:r>
              <a:rPr lang="en-US" sz="1200" b="0" i="0" u="sng" strike="noStrike" cap="none" dirty="0">
                <a:solidFill>
                  <a:schemeClr val="tx1">
                    <a:lumMod val="75000"/>
                    <a:lumOff val="25000"/>
                  </a:schemeClr>
                </a:solidFill>
                <a:latin typeface="Arial"/>
                <a:ea typeface="Arial"/>
                <a:cs typeface="Arial"/>
                <a:sym typeface="Arial"/>
                <a:hlinkClick r:id="rId4">
                  <a:extLst>
                    <a:ext uri="{A12FA001-AC4F-418D-AE19-62706E023703}">
                      <ahyp:hlinkClr xmlns:ahyp="http://schemas.microsoft.com/office/drawing/2018/hyperlinkcolor" val="tx"/>
                    </a:ext>
                  </a:extLst>
                </a:hlinkClick>
              </a:rPr>
              <a:t> 4.0 International</a:t>
            </a:r>
            <a:r>
              <a:rPr lang="en-US" sz="1200" b="0" i="0" u="none" strike="noStrike" cap="none" dirty="0">
                <a:solidFill>
                  <a:schemeClr val="tx1">
                    <a:lumMod val="75000"/>
                    <a:lumOff val="25000"/>
                  </a:schemeClr>
                </a:solidFill>
                <a:latin typeface="Arial"/>
                <a:ea typeface="Arial"/>
                <a:cs typeface="Arial"/>
                <a:sym typeface="Arial"/>
              </a:rPr>
              <a:t> (CC BY-SA 4.0)</a:t>
            </a:r>
            <a:endParaRPr sz="1200" b="0" i="0" u="none" strike="noStrike" cap="none" dirty="0">
              <a:solidFill>
                <a:schemeClr val="tx1">
                  <a:lumMod val="75000"/>
                  <a:lumOff val="25000"/>
                </a:schemeClr>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1"/>
          <p:cNvPicPr preferRelativeResize="0"/>
          <p:nvPr/>
        </p:nvPicPr>
        <p:blipFill rotWithShape="1">
          <a:blip r:embed="rId3">
            <a:alphaModFix/>
          </a:blip>
          <a:srcRect/>
          <a:stretch/>
        </p:blipFill>
        <p:spPr>
          <a:xfrm>
            <a:off x="4556667" y="1874993"/>
            <a:ext cx="7476600" cy="4560935"/>
          </a:xfrm>
          <a:prstGeom prst="rect">
            <a:avLst/>
          </a:prstGeom>
          <a:noFill/>
          <a:ln>
            <a:noFill/>
          </a:ln>
        </p:spPr>
      </p:pic>
      <p:sp>
        <p:nvSpPr>
          <p:cNvPr id="251" name="Google Shape;251;p21"/>
          <p:cNvSpPr txBox="1">
            <a:spLocks noGrp="1"/>
          </p:cNvSpPr>
          <p:nvPr>
            <p:ph type="title"/>
          </p:nvPr>
        </p:nvSpPr>
        <p:spPr>
          <a:xfrm>
            <a:off x="0" y="248400"/>
            <a:ext cx="9613800" cy="1080900"/>
          </a:xfrm>
          <a:prstGeom prst="rect">
            <a:avLst/>
          </a:prstGeom>
          <a:noFill/>
          <a:ln>
            <a:noFill/>
          </a:ln>
        </p:spPr>
        <p:txBody>
          <a:bodyPr spcFirstLastPara="1" wrap="square" lIns="91425" tIns="45700" rIns="91425" bIns="45700" anchor="ctr" anchorCtr="0">
            <a:noAutofit/>
          </a:bodyPr>
          <a:lstStyle/>
          <a:p>
            <a:pPr lvl="0"/>
            <a:r>
              <a:rPr lang="en-US" sz="3600" dirty="0">
                <a:solidFill>
                  <a:schemeClr val="bg2"/>
                </a:solidFill>
                <a:latin typeface="Open Sans"/>
                <a:ea typeface="Open Sans"/>
                <a:cs typeface="Open Sans"/>
                <a:sym typeface="Open Sans"/>
              </a:rPr>
              <a:t> </a:t>
            </a:r>
            <a:r>
              <a:rPr lang="fr-FR" sz="3600" dirty="0">
                <a:solidFill>
                  <a:schemeClr val="bg2"/>
                </a:solidFill>
                <a:latin typeface="Open Sans"/>
                <a:ea typeface="Open Sans"/>
                <a:cs typeface="Open Sans"/>
                <a:sym typeface="Open Sans"/>
              </a:rPr>
              <a:t>Collections : AGORA</a:t>
            </a:r>
            <a:endParaRPr sz="3600" dirty="0">
              <a:solidFill>
                <a:schemeClr val="bg2"/>
              </a:solidFill>
            </a:endParaRPr>
          </a:p>
        </p:txBody>
      </p:sp>
      <p:sp>
        <p:nvSpPr>
          <p:cNvPr id="252" name="Google Shape;252;p21"/>
          <p:cNvSpPr txBox="1">
            <a:spLocks noGrp="1"/>
          </p:cNvSpPr>
          <p:nvPr>
            <p:ph type="body" idx="1"/>
          </p:nvPr>
        </p:nvSpPr>
        <p:spPr>
          <a:xfrm>
            <a:off x="0" y="1559128"/>
            <a:ext cx="4419600" cy="4876800"/>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chemeClr val="tx1">
                    <a:lumMod val="75000"/>
                    <a:lumOff val="25000"/>
                  </a:schemeClr>
                </a:solidFill>
                <a:latin typeface="Open Sans"/>
                <a:ea typeface="Open Sans"/>
                <a:cs typeface="Open Sans"/>
                <a:sym typeface="Open Sans"/>
              </a:rPr>
              <a:t>Pour le programme AGORA, la page initiale affiche le </a:t>
            </a:r>
            <a:r>
              <a:rPr lang="fr-FR" sz="2000" b="1" dirty="0">
                <a:solidFill>
                  <a:schemeClr val="tx1">
                    <a:lumMod val="75000"/>
                    <a:lumOff val="25000"/>
                  </a:schemeClr>
                </a:solidFill>
                <a:latin typeface="Open Sans"/>
                <a:ea typeface="Open Sans"/>
                <a:cs typeface="Open Sans"/>
                <a:sym typeface="Open Sans"/>
              </a:rPr>
              <a:t>contenu des collections, le type </a:t>
            </a:r>
            <a:r>
              <a:rPr lang="fr-FR" sz="2000" dirty="0">
                <a:solidFill>
                  <a:schemeClr val="tx1">
                    <a:lumMod val="75000"/>
                    <a:lumOff val="25000"/>
                  </a:schemeClr>
                </a:solidFill>
                <a:latin typeface="Open Sans"/>
                <a:ea typeface="Open Sans"/>
                <a:cs typeface="Open Sans"/>
                <a:sym typeface="Open Sans"/>
              </a:rPr>
              <a:t>et d'autres options de recherche.</a:t>
            </a:r>
          </a:p>
          <a:p>
            <a:pPr lvl="0">
              <a:lnSpc>
                <a:spcPct val="100000"/>
              </a:lnSpc>
              <a:buClr>
                <a:schemeClr val="dk1"/>
              </a:buClr>
            </a:pPr>
            <a:r>
              <a:rPr lang="fr-FR" sz="2000" dirty="0">
                <a:solidFill>
                  <a:schemeClr val="tx1">
                    <a:lumMod val="75000"/>
                    <a:lumOff val="25000"/>
                  </a:schemeClr>
                </a:solidFill>
                <a:latin typeface="Open Sans"/>
                <a:ea typeface="Open Sans"/>
                <a:cs typeface="Open Sans"/>
                <a:sym typeface="Open Sans"/>
              </a:rPr>
              <a:t>Le symbole            dans le coin supérieur droit affiche l'outil de recherche </a:t>
            </a:r>
            <a:r>
              <a:rPr lang="fr-FR" sz="2000" dirty="0" err="1">
                <a:solidFill>
                  <a:schemeClr val="tx1">
                    <a:lumMod val="75000"/>
                    <a:lumOff val="25000"/>
                  </a:schemeClr>
                </a:solidFill>
                <a:latin typeface="Open Sans"/>
                <a:ea typeface="Open Sans"/>
                <a:cs typeface="Open Sans"/>
                <a:sym typeface="Open Sans"/>
              </a:rPr>
              <a:t>Summon</a:t>
            </a:r>
            <a:r>
              <a:rPr lang="fr-FR" sz="2000" dirty="0">
                <a:solidFill>
                  <a:schemeClr val="tx1">
                    <a:lumMod val="75000"/>
                    <a:lumOff val="25000"/>
                  </a:schemeClr>
                </a:solidFill>
                <a:latin typeface="Open Sans"/>
                <a:ea typeface="Open Sans"/>
                <a:cs typeface="Open Sans"/>
                <a:sym typeface="Open Sans"/>
              </a:rPr>
              <a:t>.</a:t>
            </a:r>
          </a:p>
          <a:p>
            <a:pPr lvl="0">
              <a:lnSpc>
                <a:spcPct val="100000"/>
              </a:lnSpc>
              <a:buClr>
                <a:schemeClr val="dk1"/>
              </a:buClr>
            </a:pPr>
            <a:r>
              <a:rPr lang="fr-FR" sz="2000" b="1" dirty="0">
                <a:solidFill>
                  <a:schemeClr val="tx1">
                    <a:lumMod val="75000"/>
                    <a:lumOff val="25000"/>
                  </a:schemeClr>
                </a:solidFill>
                <a:latin typeface="Open Sans"/>
                <a:ea typeface="Open Sans"/>
                <a:cs typeface="Open Sans"/>
                <a:sym typeface="Open Sans"/>
              </a:rPr>
              <a:t>La clé d'accès </a:t>
            </a:r>
            <a:r>
              <a:rPr lang="fr-FR" sz="2000" dirty="0">
                <a:solidFill>
                  <a:schemeClr val="tx1">
                    <a:lumMod val="75000"/>
                    <a:lumOff val="25000"/>
                  </a:schemeClr>
                </a:solidFill>
                <a:latin typeface="Open Sans"/>
                <a:ea typeface="Open Sans"/>
                <a:cs typeface="Open Sans"/>
                <a:sym typeface="Open Sans"/>
              </a:rPr>
              <a:t>indique si l'élément spécifique est disponible ou non pour l'utilisateur.</a:t>
            </a:r>
          </a:p>
          <a:p>
            <a:pPr lvl="0">
              <a:lnSpc>
                <a:spcPct val="100000"/>
              </a:lnSpc>
              <a:buClr>
                <a:schemeClr val="dk1"/>
              </a:buClr>
            </a:pPr>
            <a:r>
              <a:rPr lang="fr-FR" sz="2000" dirty="0">
                <a:solidFill>
                  <a:schemeClr val="tx1">
                    <a:lumMod val="75000"/>
                    <a:lumOff val="25000"/>
                  </a:schemeClr>
                </a:solidFill>
                <a:latin typeface="Open Sans"/>
                <a:ea typeface="Open Sans"/>
                <a:cs typeface="Open Sans"/>
                <a:sym typeface="Open Sans"/>
              </a:rPr>
              <a:t>Cliquez sur </a:t>
            </a:r>
            <a:r>
              <a:rPr lang="fr-FR" sz="2000" b="1" dirty="0">
                <a:solidFill>
                  <a:schemeClr val="tx1">
                    <a:lumMod val="75000"/>
                    <a:lumOff val="25000"/>
                  </a:schemeClr>
                </a:solidFill>
                <a:latin typeface="Open Sans"/>
                <a:ea typeface="Open Sans"/>
                <a:cs typeface="Open Sans"/>
                <a:sym typeface="Open Sans"/>
              </a:rPr>
              <a:t>Accueil</a:t>
            </a:r>
            <a:r>
              <a:rPr lang="fr-FR" sz="2000" dirty="0">
                <a:solidFill>
                  <a:schemeClr val="tx1">
                    <a:lumMod val="75000"/>
                    <a:lumOff val="25000"/>
                  </a:schemeClr>
                </a:solidFill>
                <a:latin typeface="Open Sans"/>
                <a:ea typeface="Open Sans"/>
                <a:cs typeface="Open Sans"/>
                <a:sym typeface="Open Sans"/>
              </a:rPr>
              <a:t> pour effacer</a:t>
            </a:r>
          </a:p>
          <a:p>
            <a:pPr marL="76200" lvl="0" indent="0">
              <a:lnSpc>
                <a:spcPct val="100000"/>
              </a:lnSpc>
              <a:buClr>
                <a:schemeClr val="dk1"/>
              </a:buClr>
              <a:buNone/>
            </a:pPr>
            <a:r>
              <a:rPr lang="fr-FR" sz="2000" dirty="0">
                <a:solidFill>
                  <a:schemeClr val="tx1">
                    <a:lumMod val="75000"/>
                    <a:lumOff val="25000"/>
                  </a:schemeClr>
                </a:solidFill>
                <a:latin typeface="Open Sans"/>
                <a:ea typeface="Open Sans"/>
                <a:cs typeface="Open Sans"/>
                <a:sym typeface="Open Sans"/>
              </a:rPr>
              <a:t>*Notez qu'AGORA et ARDI ont des portails de contenu séparés. </a:t>
            </a:r>
            <a:endParaRPr sz="2000" dirty="0">
              <a:solidFill>
                <a:schemeClr val="tx1">
                  <a:lumMod val="75000"/>
                  <a:lumOff val="25000"/>
                </a:schemeClr>
              </a:solidFill>
            </a:endParaRPr>
          </a:p>
        </p:txBody>
      </p:sp>
      <p:sp>
        <p:nvSpPr>
          <p:cNvPr id="253" name="Google Shape;253;p21"/>
          <p:cNvSpPr/>
          <p:nvPr/>
        </p:nvSpPr>
        <p:spPr>
          <a:xfrm>
            <a:off x="4556667" y="3173438"/>
            <a:ext cx="4043047" cy="47327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54" name="Google Shape;254;p21"/>
          <p:cNvPicPr preferRelativeResize="0"/>
          <p:nvPr/>
        </p:nvPicPr>
        <p:blipFill rotWithShape="1">
          <a:blip r:embed="rId4">
            <a:alphaModFix/>
          </a:blip>
          <a:srcRect/>
          <a:stretch/>
        </p:blipFill>
        <p:spPr>
          <a:xfrm>
            <a:off x="2216034" y="3334987"/>
            <a:ext cx="498525" cy="490611"/>
          </a:xfrm>
          <a:prstGeom prst="rect">
            <a:avLst/>
          </a:prstGeom>
          <a:noFill/>
          <a:ln>
            <a:noFill/>
          </a:ln>
        </p:spPr>
      </p:pic>
      <p:cxnSp>
        <p:nvCxnSpPr>
          <p:cNvPr id="255" name="Google Shape;255;p21"/>
          <p:cNvCxnSpPr/>
          <p:nvPr/>
        </p:nvCxnSpPr>
        <p:spPr>
          <a:xfrm rot="10800000" flipH="1">
            <a:off x="1912175" y="3091543"/>
            <a:ext cx="2790454" cy="2566432"/>
          </a:xfrm>
          <a:prstGeom prst="straightConnector1">
            <a:avLst/>
          </a:prstGeom>
          <a:noFill/>
          <a:ln w="9525" cap="flat" cmpd="sng">
            <a:solidFill>
              <a:srgbClr val="FF0000"/>
            </a:solidFill>
            <a:prstDash val="solid"/>
            <a:round/>
            <a:headEnd type="none" w="sm" len="sm"/>
            <a:tailEnd type="triangle" w="med" len="med"/>
          </a:ln>
        </p:spPr>
      </p:cxnSp>
      <p:sp>
        <p:nvSpPr>
          <p:cNvPr id="256" name="Google Shape;256;p21"/>
          <p:cNvSpPr/>
          <p:nvPr/>
        </p:nvSpPr>
        <p:spPr>
          <a:xfrm>
            <a:off x="4582699" y="2873829"/>
            <a:ext cx="2068472" cy="29960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 name="Image 1">
            <a:extLst>
              <a:ext uri="{FF2B5EF4-FFF2-40B4-BE49-F238E27FC236}">
                <a16:creationId xmlns:a16="http://schemas.microsoft.com/office/drawing/2014/main" id="{647EF8F0-3FEA-4DAC-A0CC-6FEC238B2C04}"/>
              </a:ext>
            </a:extLst>
          </p:cNvPr>
          <p:cNvPicPr>
            <a:picLocks noChangeAspect="1"/>
          </p:cNvPicPr>
          <p:nvPr/>
        </p:nvPicPr>
        <p:blipFill>
          <a:blip r:embed="rId3"/>
          <a:stretch>
            <a:fillRect/>
          </a:stretch>
        </p:blipFill>
        <p:spPr>
          <a:xfrm>
            <a:off x="4383193" y="2365610"/>
            <a:ext cx="7808807" cy="3743847"/>
          </a:xfrm>
          <a:prstGeom prst="rect">
            <a:avLst/>
          </a:prstGeom>
        </p:spPr>
      </p:pic>
      <p:sp>
        <p:nvSpPr>
          <p:cNvPr id="216" name="Google Shape;216;p32"/>
          <p:cNvSpPr txBox="1">
            <a:spLocks noGrp="1"/>
          </p:cNvSpPr>
          <p:nvPr>
            <p:ph type="title"/>
          </p:nvPr>
        </p:nvSpPr>
        <p:spPr>
          <a:xfrm>
            <a:off x="0" y="437222"/>
            <a:ext cx="8004517"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2600" dirty="0">
                <a:solidFill>
                  <a:srgbClr val="586F7C"/>
                </a:solidFill>
                <a:latin typeface="Open Sans"/>
                <a:ea typeface="Open Sans"/>
                <a:cs typeface="Open Sans"/>
                <a:sym typeface="Open Sans"/>
              </a:rPr>
              <a:t>Recherche de bases de données : Identique pour les revues, livres, sources de référence et ressources gratuites</a:t>
            </a:r>
            <a:endParaRPr sz="2600" dirty="0">
              <a:solidFill>
                <a:srgbClr val="586F7C"/>
              </a:solidFill>
              <a:latin typeface="Open Sans"/>
              <a:ea typeface="Open Sans"/>
              <a:cs typeface="Open Sans"/>
              <a:sym typeface="Open Sans"/>
            </a:endParaRPr>
          </a:p>
        </p:txBody>
      </p:sp>
      <p:sp>
        <p:nvSpPr>
          <p:cNvPr id="217" name="Google Shape;217;p32"/>
          <p:cNvSpPr txBox="1">
            <a:spLocks noGrp="1"/>
          </p:cNvSpPr>
          <p:nvPr>
            <p:ph type="body" idx="1"/>
          </p:nvPr>
        </p:nvSpPr>
        <p:spPr>
          <a:xfrm>
            <a:off x="114302" y="1632116"/>
            <a:ext cx="4448368" cy="4962668"/>
          </a:xfrm>
          <a:prstGeom prst="rect">
            <a:avLst/>
          </a:prstGeom>
          <a:noFill/>
          <a:ln>
            <a:noFill/>
          </a:ln>
        </p:spPr>
        <p:txBody>
          <a:bodyPr spcFirstLastPara="1" wrap="square" lIns="91425" tIns="45700" rIns="91425" bIns="45700" anchor="t" anchorCtr="0">
            <a:normAutofit lnSpcReduction="10000"/>
          </a:bodyPr>
          <a:lstStyle/>
          <a:p>
            <a:pPr marL="342900" lvl="0" indent="-203200" algn="l" rtl="0">
              <a:lnSpc>
                <a:spcPct val="100000"/>
              </a:lnSpc>
              <a:spcBef>
                <a:spcPts val="0"/>
              </a:spcBef>
              <a:spcAft>
                <a:spcPts val="0"/>
              </a:spcAft>
              <a:buClr>
                <a:schemeClr val="dk1"/>
              </a:buClr>
              <a:buSzPts val="2200"/>
              <a:buNone/>
            </a:pPr>
            <a:endParaRPr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Pour revenir au portail de contenu unifié, cliquez sur le menu </a:t>
            </a:r>
            <a:r>
              <a:rPr lang="fr-FR" sz="2200" b="1" dirty="0">
                <a:solidFill>
                  <a:srgbClr val="3F3F3F"/>
                </a:solidFill>
                <a:latin typeface="Open Sans"/>
                <a:ea typeface="Open Sans"/>
                <a:cs typeface="Open Sans"/>
                <a:sym typeface="Open Sans"/>
              </a:rPr>
              <a:t>Contenu</a:t>
            </a:r>
            <a:r>
              <a:rPr lang="fr-FR" sz="2200" dirty="0">
                <a:solidFill>
                  <a:srgbClr val="3F3F3F"/>
                </a:solidFill>
                <a:latin typeface="Open Sans"/>
                <a:ea typeface="Open Sans"/>
                <a:cs typeface="Open Sans"/>
                <a:sym typeface="Open Sans"/>
              </a:rPr>
              <a:t>.</a:t>
            </a:r>
          </a:p>
          <a:p>
            <a:pPr marL="342900" lvl="0" indent="-342900">
              <a:lnSpc>
                <a:spcPct val="100000"/>
              </a:lnSpc>
              <a:spcBef>
                <a:spcPts val="0"/>
              </a:spcBef>
              <a:buClr>
                <a:schemeClr val="dk1"/>
              </a:buClr>
              <a:buSzPts val="2200"/>
            </a:pPr>
            <a:endParaRPr sz="2200" dirty="0">
              <a:solidFill>
                <a:srgbClr val="3F3F3F"/>
              </a:solidFill>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Notez les options suivantes : Journaux, Livres, Sources de référence, Bases de données, Collections gratuites, Éditeurs, Ressources récentes et Sujet.</a:t>
            </a:r>
          </a:p>
          <a:p>
            <a:pPr marL="342900" lvl="0" indent="-342900">
              <a:lnSpc>
                <a:spcPct val="100000"/>
              </a:lnSpc>
              <a:spcBef>
                <a:spcPts val="0"/>
              </a:spcBef>
              <a:buClr>
                <a:schemeClr val="dk1"/>
              </a:buClr>
              <a:buSzPts val="2200"/>
            </a:pPr>
            <a:endParaRPr sz="2200" dirty="0">
              <a:solidFill>
                <a:srgbClr val="3F3F3F"/>
              </a:solidFill>
            </a:endParaRPr>
          </a:p>
          <a:p>
            <a:pPr marL="342900" lvl="0" indent="-342900">
              <a:lnSpc>
                <a:spcPct val="100000"/>
              </a:lnSpc>
              <a:spcBef>
                <a:spcPts val="0"/>
              </a:spcBef>
              <a:buClr>
                <a:schemeClr val="dk1"/>
              </a:buClr>
              <a:buSzPts val="2200"/>
            </a:pPr>
            <a:r>
              <a:rPr lang="fr-FR" sz="2200" dirty="0">
                <a:latin typeface="Open Sans"/>
                <a:ea typeface="Open Sans"/>
                <a:cs typeface="Open Sans"/>
                <a:sym typeface="Open Sans"/>
              </a:rPr>
              <a:t>Cliquez sur </a:t>
            </a:r>
            <a:r>
              <a:rPr lang="fr-FR" sz="2200" b="1" dirty="0">
                <a:latin typeface="Open Sans"/>
                <a:ea typeface="Open Sans"/>
                <a:cs typeface="Open Sans"/>
                <a:sym typeface="Open Sans"/>
              </a:rPr>
              <a:t>Bases de données </a:t>
            </a:r>
            <a:r>
              <a:rPr lang="fr-FR" sz="2200" dirty="0">
                <a:latin typeface="Open Sans"/>
                <a:ea typeface="Open Sans"/>
                <a:cs typeface="Open Sans"/>
                <a:sym typeface="Open Sans"/>
              </a:rPr>
              <a:t>- pour accéder à toutes les ressources R4L dans cette catégorie.</a:t>
            </a:r>
            <a:endParaRPr b="1" dirty="0">
              <a:solidFill>
                <a:srgbClr val="3F3F3F"/>
              </a:solidFill>
              <a:latin typeface="Open Sans"/>
              <a:ea typeface="Open Sans"/>
              <a:cs typeface="Open Sans"/>
              <a:sym typeface="Open Sans"/>
            </a:endParaRPr>
          </a:p>
        </p:txBody>
      </p:sp>
      <p:sp>
        <p:nvSpPr>
          <p:cNvPr id="218" name="Google Shape;218;p32"/>
          <p:cNvSpPr/>
          <p:nvPr/>
        </p:nvSpPr>
        <p:spPr>
          <a:xfrm>
            <a:off x="8744907" y="2465430"/>
            <a:ext cx="1379754" cy="239811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19" name="Google Shape;219;p32"/>
          <p:cNvCxnSpPr>
            <a:cxnSpLocks/>
          </p:cNvCxnSpPr>
          <p:nvPr/>
        </p:nvCxnSpPr>
        <p:spPr>
          <a:xfrm flipV="1">
            <a:off x="2599887" y="2720494"/>
            <a:ext cx="6077582" cy="42663"/>
          </a:xfrm>
          <a:prstGeom prst="straightConnector1">
            <a:avLst/>
          </a:prstGeom>
          <a:noFill/>
          <a:ln w="9525" cap="flat" cmpd="sng">
            <a:solidFill>
              <a:srgbClr val="FF0000"/>
            </a:solidFill>
            <a:prstDash val="solid"/>
            <a:round/>
            <a:headEnd type="none" w="sm" len="sm"/>
            <a:tailEnd type="triangle" w="med" len="med"/>
          </a:ln>
        </p:spPr>
      </p:cxnSp>
      <p:cxnSp>
        <p:nvCxnSpPr>
          <p:cNvPr id="220" name="Google Shape;220;p32"/>
          <p:cNvCxnSpPr>
            <a:cxnSpLocks/>
          </p:cNvCxnSpPr>
          <p:nvPr/>
        </p:nvCxnSpPr>
        <p:spPr>
          <a:xfrm flipV="1">
            <a:off x="2972895" y="3747736"/>
            <a:ext cx="5975066" cy="1478148"/>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 name="Image 1">
            <a:extLst>
              <a:ext uri="{FF2B5EF4-FFF2-40B4-BE49-F238E27FC236}">
                <a16:creationId xmlns:a16="http://schemas.microsoft.com/office/drawing/2014/main" id="{FF114A71-8D0B-4E1E-887D-89911E1674F4}"/>
              </a:ext>
            </a:extLst>
          </p:cNvPr>
          <p:cNvPicPr>
            <a:picLocks noChangeAspect="1"/>
          </p:cNvPicPr>
          <p:nvPr/>
        </p:nvPicPr>
        <p:blipFill>
          <a:blip r:embed="rId3"/>
          <a:stretch>
            <a:fillRect/>
          </a:stretch>
        </p:blipFill>
        <p:spPr>
          <a:xfrm>
            <a:off x="5612230" y="1638969"/>
            <a:ext cx="6063546" cy="5045588"/>
          </a:xfrm>
          <a:prstGeom prst="rect">
            <a:avLst/>
          </a:prstGeom>
        </p:spPr>
      </p:pic>
      <p:sp>
        <p:nvSpPr>
          <p:cNvPr id="227" name="Google Shape;227;p3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88886"/>
            </a:pPr>
            <a:r>
              <a:rPr lang="fr-FR" sz="4000" dirty="0">
                <a:solidFill>
                  <a:schemeClr val="bg2"/>
                </a:solidFill>
                <a:latin typeface="Open Sans"/>
                <a:ea typeface="Open Sans"/>
                <a:cs typeface="Open Sans"/>
                <a:sym typeface="Open Sans"/>
              </a:rPr>
              <a:t>Recherche de bases de données</a:t>
            </a:r>
            <a:br>
              <a:rPr lang="fr-FR" sz="4000" dirty="0">
                <a:solidFill>
                  <a:schemeClr val="bg2"/>
                </a:solidFill>
                <a:latin typeface="Open Sans"/>
                <a:ea typeface="Open Sans"/>
                <a:cs typeface="Open Sans"/>
                <a:sym typeface="Open Sans"/>
              </a:rPr>
            </a:br>
            <a:r>
              <a:rPr lang="fr-FR" sz="4000" dirty="0">
                <a:solidFill>
                  <a:schemeClr val="bg2"/>
                </a:solidFill>
                <a:latin typeface="Open Sans"/>
                <a:ea typeface="Open Sans"/>
                <a:cs typeface="Open Sans"/>
                <a:sym typeface="Open Sans"/>
              </a:rPr>
              <a:t>(suite)</a:t>
            </a:r>
            <a:br>
              <a:rPr lang="en-US" sz="3330" dirty="0">
                <a:solidFill>
                  <a:srgbClr val="586F7C"/>
                </a:solidFill>
                <a:latin typeface="Open Sans"/>
                <a:ea typeface="Open Sans"/>
                <a:cs typeface="Open Sans"/>
                <a:sym typeface="Open Sans"/>
              </a:rPr>
            </a:br>
            <a:r>
              <a:rPr lang="en-US" sz="3330" dirty="0">
                <a:solidFill>
                  <a:srgbClr val="586F7C"/>
                </a:solidFill>
                <a:latin typeface="Open Sans"/>
                <a:ea typeface="Open Sans"/>
                <a:cs typeface="Open Sans"/>
                <a:sym typeface="Open Sans"/>
              </a:rPr>
              <a:t> </a:t>
            </a:r>
            <a:endParaRPr sz="3330" dirty="0">
              <a:solidFill>
                <a:srgbClr val="586F7C"/>
              </a:solidFill>
              <a:latin typeface="Open Sans"/>
              <a:ea typeface="Open Sans"/>
              <a:cs typeface="Open Sans"/>
              <a:sym typeface="Open Sans"/>
            </a:endParaRPr>
          </a:p>
        </p:txBody>
      </p:sp>
      <p:sp>
        <p:nvSpPr>
          <p:cNvPr id="228" name="Google Shape;228;p33"/>
          <p:cNvSpPr txBox="1">
            <a:spLocks noGrp="1"/>
          </p:cNvSpPr>
          <p:nvPr>
            <p:ph type="body" idx="1"/>
          </p:nvPr>
        </p:nvSpPr>
        <p:spPr>
          <a:xfrm>
            <a:off x="-49202" y="1638969"/>
            <a:ext cx="5334825" cy="4535424"/>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Toutes les bases de données de R4L sont listées par ordre alphabétique - un total de 43.</a:t>
            </a:r>
            <a:endParaRPr sz="2000" dirty="0">
              <a:solidFill>
                <a:schemeClr val="tx1">
                  <a:lumMod val="75000"/>
                  <a:lumOff val="25000"/>
                </a:schemeClr>
              </a:solidFill>
            </a:endParaRPr>
          </a:p>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Notez que vous pouvez appliquer les filtres </a:t>
            </a:r>
            <a:r>
              <a:rPr lang="fr-FR" sz="2000" b="1" dirty="0">
                <a:solidFill>
                  <a:schemeClr val="tx1">
                    <a:lumMod val="75000"/>
                    <a:lumOff val="25000"/>
                  </a:schemeClr>
                </a:solidFill>
                <a:latin typeface="Open Sans"/>
                <a:ea typeface="Open Sans"/>
                <a:cs typeface="Open Sans"/>
                <a:sym typeface="Open Sans"/>
              </a:rPr>
              <a:t>Collection, Éditeurs, Langue </a:t>
            </a:r>
            <a:r>
              <a:rPr lang="fr-FR" sz="2000" dirty="0">
                <a:solidFill>
                  <a:schemeClr val="tx1">
                    <a:lumMod val="75000"/>
                    <a:lumOff val="25000"/>
                  </a:schemeClr>
                </a:solidFill>
                <a:latin typeface="Open Sans"/>
                <a:ea typeface="Open Sans"/>
                <a:cs typeface="Open Sans"/>
                <a:sym typeface="Open Sans"/>
              </a:rPr>
              <a:t>et </a:t>
            </a:r>
            <a:r>
              <a:rPr lang="fr-FR" sz="2000" b="1" dirty="0">
                <a:solidFill>
                  <a:schemeClr val="tx1">
                    <a:lumMod val="75000"/>
                    <a:lumOff val="25000"/>
                  </a:schemeClr>
                </a:solidFill>
                <a:latin typeface="Open Sans"/>
                <a:ea typeface="Open Sans"/>
                <a:cs typeface="Open Sans"/>
                <a:sym typeface="Open Sans"/>
              </a:rPr>
              <a:t>Sujet </a:t>
            </a:r>
            <a:r>
              <a:rPr lang="fr-FR" sz="2000" dirty="0">
                <a:solidFill>
                  <a:schemeClr val="tx1">
                    <a:lumMod val="75000"/>
                    <a:lumOff val="25000"/>
                  </a:schemeClr>
                </a:solidFill>
                <a:latin typeface="Open Sans"/>
                <a:ea typeface="Open Sans"/>
                <a:cs typeface="Open Sans"/>
                <a:sym typeface="Open Sans"/>
              </a:rPr>
              <a:t>à la liste des bases de données.</a:t>
            </a:r>
          </a:p>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L'outil de recherche </a:t>
            </a:r>
            <a:r>
              <a:rPr lang="fr-FR" sz="2000" dirty="0" err="1">
                <a:solidFill>
                  <a:schemeClr val="tx1">
                    <a:lumMod val="75000"/>
                    <a:lumOff val="25000"/>
                  </a:schemeClr>
                </a:solidFill>
                <a:latin typeface="Open Sans"/>
                <a:ea typeface="Open Sans"/>
                <a:cs typeface="Open Sans"/>
                <a:sym typeface="Open Sans"/>
              </a:rPr>
              <a:t>Summon</a:t>
            </a:r>
            <a:r>
              <a:rPr lang="fr-FR" sz="2000" dirty="0">
                <a:solidFill>
                  <a:schemeClr val="tx1">
                    <a:lumMod val="75000"/>
                    <a:lumOff val="25000"/>
                  </a:schemeClr>
                </a:solidFill>
                <a:latin typeface="Open Sans"/>
                <a:ea typeface="Open Sans"/>
                <a:cs typeface="Open Sans"/>
                <a:sym typeface="Open Sans"/>
              </a:rPr>
              <a:t> est activé en cliquant sur la loupe.</a:t>
            </a:r>
          </a:p>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En se connectant à </a:t>
            </a:r>
            <a:r>
              <a:rPr lang="fr-FR" sz="2000" dirty="0" err="1">
                <a:solidFill>
                  <a:schemeClr val="tx1">
                    <a:lumMod val="75000"/>
                    <a:lumOff val="25000"/>
                  </a:schemeClr>
                </a:solidFill>
                <a:latin typeface="Open Sans"/>
                <a:ea typeface="Open Sans"/>
                <a:cs typeface="Open Sans"/>
                <a:sym typeface="Open Sans"/>
              </a:rPr>
              <a:t>Summon</a:t>
            </a:r>
            <a:r>
              <a:rPr lang="fr-FR" sz="2000" dirty="0">
                <a:solidFill>
                  <a:schemeClr val="tx1">
                    <a:lumMod val="75000"/>
                    <a:lumOff val="25000"/>
                  </a:schemeClr>
                </a:solidFill>
                <a:latin typeface="Open Sans"/>
                <a:ea typeface="Open Sans"/>
                <a:cs typeface="Open Sans"/>
                <a:sym typeface="Open Sans"/>
              </a:rPr>
              <a:t> via le portail de contenu unifié, un utilisateur aura un accès direct à tout le matériel disponible dans l'institution.</a:t>
            </a:r>
            <a:endParaRPr sz="2000"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Voir la </a:t>
            </a:r>
            <a:r>
              <a:rPr lang="fr-FR" sz="2000" b="1" dirty="0">
                <a:solidFill>
                  <a:schemeClr val="tx1">
                    <a:lumMod val="75000"/>
                    <a:lumOff val="25000"/>
                  </a:schemeClr>
                </a:solidFill>
                <a:latin typeface="Open Sans"/>
                <a:ea typeface="Open Sans"/>
                <a:cs typeface="Open Sans"/>
                <a:sym typeface="Open Sans"/>
              </a:rPr>
              <a:t>Clé d'accès </a:t>
            </a:r>
            <a:r>
              <a:rPr lang="fr-FR" sz="2000" dirty="0">
                <a:solidFill>
                  <a:schemeClr val="tx1">
                    <a:lumMod val="75000"/>
                    <a:lumOff val="25000"/>
                  </a:schemeClr>
                </a:solidFill>
                <a:latin typeface="Open Sans"/>
                <a:ea typeface="Open Sans"/>
                <a:cs typeface="Open Sans"/>
                <a:sym typeface="Open Sans"/>
              </a:rPr>
              <a:t>- dans ce cas, toutes les ressources ont le symbole vert </a:t>
            </a:r>
            <a:r>
              <a:rPr lang="fr-FR" sz="2000" b="1" dirty="0">
                <a:solidFill>
                  <a:schemeClr val="tx1">
                    <a:lumMod val="75000"/>
                    <a:lumOff val="25000"/>
                  </a:schemeClr>
                </a:solidFill>
                <a:highlight>
                  <a:srgbClr val="00FF00"/>
                </a:highlight>
                <a:latin typeface="Open Sans"/>
                <a:ea typeface="Open Sans"/>
                <a:cs typeface="Open Sans"/>
                <a:sym typeface="Open Sans"/>
              </a:rPr>
              <a:t>'P'</a:t>
            </a:r>
            <a:r>
              <a:rPr lang="fr-FR" sz="2000" dirty="0">
                <a:solidFill>
                  <a:schemeClr val="tx1">
                    <a:lumMod val="75000"/>
                    <a:lumOff val="25000"/>
                  </a:schemeClr>
                </a:solidFill>
                <a:latin typeface="Open Sans"/>
                <a:ea typeface="Open Sans"/>
                <a:cs typeface="Open Sans"/>
                <a:sym typeface="Open Sans"/>
              </a:rPr>
              <a:t> </a:t>
            </a:r>
            <a:r>
              <a:rPr lang="fr-FR" sz="2000" b="1" dirty="0">
                <a:solidFill>
                  <a:schemeClr val="tx1">
                    <a:lumMod val="75000"/>
                    <a:lumOff val="25000"/>
                  </a:schemeClr>
                </a:solidFill>
                <a:latin typeface="Open Sans"/>
                <a:ea typeface="Open Sans"/>
                <a:cs typeface="Open Sans"/>
                <a:sym typeface="Open Sans"/>
              </a:rPr>
              <a:t>Titres fournis</a:t>
            </a:r>
            <a:r>
              <a:rPr lang="fr-FR" sz="2000" dirty="0">
                <a:solidFill>
                  <a:schemeClr val="tx1">
                    <a:lumMod val="75000"/>
                    <a:lumOff val="25000"/>
                  </a:schemeClr>
                </a:solidFill>
                <a:latin typeface="Open Sans"/>
                <a:ea typeface="Open Sans"/>
                <a:cs typeface="Open Sans"/>
                <a:sym typeface="Open Sans"/>
              </a:rPr>
              <a:t>.</a:t>
            </a:r>
            <a:endParaRPr sz="2000"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Notez que l'affichage de la recherche des sources de référence est identique.</a:t>
            </a:r>
            <a:endParaRPr sz="2000" dirty="0">
              <a:solidFill>
                <a:schemeClr val="tx1">
                  <a:lumMod val="75000"/>
                  <a:lumOff val="25000"/>
                </a:schemeClr>
              </a:solidFill>
            </a:endParaRPr>
          </a:p>
        </p:txBody>
      </p:sp>
      <p:sp>
        <p:nvSpPr>
          <p:cNvPr id="229" name="Google Shape;229;p33"/>
          <p:cNvSpPr/>
          <p:nvPr/>
        </p:nvSpPr>
        <p:spPr>
          <a:xfrm>
            <a:off x="10213857" y="2937120"/>
            <a:ext cx="1117601" cy="122464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30" name="Google Shape;230;p33"/>
          <p:cNvCxnSpPr>
            <a:cxnSpLocks/>
          </p:cNvCxnSpPr>
          <p:nvPr/>
        </p:nvCxnSpPr>
        <p:spPr>
          <a:xfrm>
            <a:off x="3583072" y="3391902"/>
            <a:ext cx="2422617" cy="0"/>
          </a:xfrm>
          <a:prstGeom prst="straightConnector1">
            <a:avLst/>
          </a:prstGeom>
          <a:noFill/>
          <a:ln w="9525" cap="flat" cmpd="sng">
            <a:solidFill>
              <a:srgbClr val="FF0000"/>
            </a:solidFill>
            <a:prstDash val="solid"/>
            <a:round/>
            <a:headEnd type="none" w="sm" len="sm"/>
            <a:tailEnd type="triangle" w="med" len="med"/>
          </a:ln>
        </p:spPr>
      </p:cxnSp>
      <p:cxnSp>
        <p:nvCxnSpPr>
          <p:cNvPr id="231" name="Google Shape;231;p33"/>
          <p:cNvCxnSpPr>
            <a:cxnSpLocks/>
          </p:cNvCxnSpPr>
          <p:nvPr/>
        </p:nvCxnSpPr>
        <p:spPr>
          <a:xfrm flipV="1">
            <a:off x="4385190" y="4610158"/>
            <a:ext cx="2750615" cy="729486"/>
          </a:xfrm>
          <a:prstGeom prst="straightConnector1">
            <a:avLst/>
          </a:prstGeom>
          <a:noFill/>
          <a:ln w="9525" cap="flat" cmpd="sng">
            <a:solidFill>
              <a:srgbClr val="FF0000"/>
            </a:solidFill>
            <a:prstDash val="solid"/>
            <a:round/>
            <a:headEnd type="none" w="sm" len="sm"/>
            <a:tailEnd type="triangle" w="med" len="med"/>
          </a:ln>
        </p:spPr>
      </p:cxnSp>
      <p:cxnSp>
        <p:nvCxnSpPr>
          <p:cNvPr id="235" name="Google Shape;235;p33"/>
          <p:cNvCxnSpPr/>
          <p:nvPr/>
        </p:nvCxnSpPr>
        <p:spPr>
          <a:xfrm rot="10800000" flipH="1">
            <a:off x="3933345" y="2724593"/>
            <a:ext cx="7071506" cy="3635654"/>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 name="Image 1">
            <a:extLst>
              <a:ext uri="{FF2B5EF4-FFF2-40B4-BE49-F238E27FC236}">
                <a16:creationId xmlns:a16="http://schemas.microsoft.com/office/drawing/2014/main" id="{5D2DACBB-C16B-4812-9773-055326F89BDE}"/>
              </a:ext>
            </a:extLst>
          </p:cNvPr>
          <p:cNvPicPr>
            <a:picLocks noChangeAspect="1"/>
          </p:cNvPicPr>
          <p:nvPr/>
        </p:nvPicPr>
        <p:blipFill>
          <a:blip r:embed="rId3"/>
          <a:stretch>
            <a:fillRect/>
          </a:stretch>
        </p:blipFill>
        <p:spPr>
          <a:xfrm>
            <a:off x="5688833" y="1232570"/>
            <a:ext cx="4459878" cy="5625430"/>
          </a:xfrm>
          <a:prstGeom prst="rect">
            <a:avLst/>
          </a:prstGeom>
        </p:spPr>
      </p:pic>
      <p:sp>
        <p:nvSpPr>
          <p:cNvPr id="242" name="Google Shape;242;p34"/>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88886"/>
            </a:pPr>
            <a:r>
              <a:rPr lang="fr-FR" sz="4000" dirty="0">
                <a:solidFill>
                  <a:srgbClr val="586F7C"/>
                </a:solidFill>
                <a:latin typeface="Open Sans"/>
                <a:ea typeface="Open Sans"/>
                <a:cs typeface="Open Sans"/>
                <a:sym typeface="Open Sans"/>
              </a:rPr>
              <a:t>Recherche de bases de données </a:t>
            </a:r>
            <a:br>
              <a:rPr lang="fr-FR" sz="4000" dirty="0">
                <a:solidFill>
                  <a:srgbClr val="586F7C"/>
                </a:solidFill>
                <a:latin typeface="Open Sans"/>
                <a:ea typeface="Open Sans"/>
                <a:cs typeface="Open Sans"/>
                <a:sym typeface="Open Sans"/>
              </a:rPr>
            </a:br>
            <a:r>
              <a:rPr lang="fr-FR" sz="4000" dirty="0">
                <a:solidFill>
                  <a:srgbClr val="586F7C"/>
                </a:solidFill>
                <a:latin typeface="Open Sans"/>
                <a:ea typeface="Open Sans"/>
                <a:cs typeface="Open Sans"/>
                <a:sym typeface="Open Sans"/>
              </a:rPr>
              <a:t>(suite)</a:t>
            </a:r>
            <a:br>
              <a:rPr lang="en-US" sz="3330" dirty="0">
                <a:solidFill>
                  <a:srgbClr val="586F7C"/>
                </a:solidFill>
                <a:latin typeface="Open Sans"/>
                <a:ea typeface="Open Sans"/>
                <a:cs typeface="Open Sans"/>
                <a:sym typeface="Open Sans"/>
              </a:rPr>
            </a:br>
            <a:r>
              <a:rPr lang="en-US" sz="3330" dirty="0">
                <a:solidFill>
                  <a:srgbClr val="586F7C"/>
                </a:solidFill>
                <a:latin typeface="Open Sans"/>
                <a:ea typeface="Open Sans"/>
                <a:cs typeface="Open Sans"/>
                <a:sym typeface="Open Sans"/>
              </a:rPr>
              <a:t> </a:t>
            </a:r>
            <a:endParaRPr sz="3330" dirty="0">
              <a:solidFill>
                <a:srgbClr val="586F7C"/>
              </a:solidFill>
              <a:latin typeface="Open Sans"/>
              <a:ea typeface="Open Sans"/>
              <a:cs typeface="Open Sans"/>
              <a:sym typeface="Open Sans"/>
            </a:endParaRPr>
          </a:p>
        </p:txBody>
      </p:sp>
      <p:sp>
        <p:nvSpPr>
          <p:cNvPr id="243" name="Google Shape;243;p34"/>
          <p:cNvSpPr txBox="1">
            <a:spLocks noGrp="1"/>
          </p:cNvSpPr>
          <p:nvPr>
            <p:ph type="body" idx="1"/>
          </p:nvPr>
        </p:nvSpPr>
        <p:spPr>
          <a:xfrm>
            <a:off x="1" y="1634248"/>
            <a:ext cx="5550194" cy="5223752"/>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dirty="0">
                <a:solidFill>
                  <a:schemeClr val="tx1">
                    <a:lumMod val="75000"/>
                    <a:lumOff val="25000"/>
                  </a:schemeClr>
                </a:solidFill>
                <a:latin typeface="Open Sans"/>
                <a:ea typeface="Open Sans"/>
                <a:cs typeface="Open Sans"/>
                <a:sym typeface="Open Sans"/>
              </a:rPr>
              <a:t>Les </a:t>
            </a:r>
            <a:r>
              <a:rPr lang="fr-FR" b="1" dirty="0">
                <a:solidFill>
                  <a:schemeClr val="tx1">
                    <a:lumMod val="75000"/>
                    <a:lumOff val="25000"/>
                  </a:schemeClr>
                </a:solidFill>
                <a:latin typeface="Open Sans"/>
                <a:ea typeface="Open Sans"/>
                <a:cs typeface="Open Sans"/>
                <a:sym typeface="Open Sans"/>
              </a:rPr>
              <a:t>filtres en anglais </a:t>
            </a:r>
            <a:r>
              <a:rPr lang="fr-FR" dirty="0">
                <a:solidFill>
                  <a:schemeClr val="tx1">
                    <a:lumMod val="75000"/>
                    <a:lumOff val="25000"/>
                  </a:schemeClr>
                </a:solidFill>
                <a:latin typeface="Open Sans"/>
                <a:ea typeface="Open Sans"/>
                <a:cs typeface="Open Sans"/>
                <a:sym typeface="Open Sans"/>
              </a:rPr>
              <a:t>et </a:t>
            </a:r>
            <a:r>
              <a:rPr lang="fr-FR" b="1" dirty="0" err="1">
                <a:solidFill>
                  <a:schemeClr val="tx1">
                    <a:lumMod val="75000"/>
                    <a:lumOff val="25000"/>
                  </a:schemeClr>
                </a:solidFill>
                <a:latin typeface="Open Sans"/>
                <a:ea typeface="Open Sans"/>
                <a:cs typeface="Open Sans"/>
                <a:sym typeface="Open Sans"/>
              </a:rPr>
              <a:t>Hinari</a:t>
            </a:r>
            <a:r>
              <a:rPr lang="fr-FR" dirty="0">
                <a:solidFill>
                  <a:schemeClr val="tx1">
                    <a:lumMod val="75000"/>
                    <a:lumOff val="25000"/>
                  </a:schemeClr>
                </a:solidFill>
                <a:latin typeface="Open Sans"/>
                <a:ea typeface="Open Sans"/>
                <a:cs typeface="Open Sans"/>
                <a:sym typeface="Open Sans"/>
              </a:rPr>
              <a:t> ont été appliqués à la page </a:t>
            </a:r>
            <a:r>
              <a:rPr lang="fr-FR" b="1" dirty="0">
                <a:solidFill>
                  <a:schemeClr val="tx1">
                    <a:lumMod val="75000"/>
                    <a:lumOff val="25000"/>
                  </a:schemeClr>
                </a:solidFill>
                <a:latin typeface="Open Sans"/>
                <a:ea typeface="Open Sans"/>
                <a:cs typeface="Open Sans"/>
                <a:sym typeface="Open Sans"/>
              </a:rPr>
              <a:t>Bases de données</a:t>
            </a:r>
            <a:r>
              <a:rPr lang="fr-FR" dirty="0">
                <a:solidFill>
                  <a:schemeClr val="tx1">
                    <a:lumMod val="75000"/>
                    <a:lumOff val="25000"/>
                  </a:schemeClr>
                </a:solidFill>
                <a:latin typeface="Open Sans"/>
                <a:ea typeface="Open Sans"/>
                <a:cs typeface="Open Sans"/>
                <a:sym typeface="Open Sans"/>
              </a:rPr>
              <a:t>.  Les résultats de la recherche sont </a:t>
            </a:r>
            <a:r>
              <a:rPr lang="fr-FR" b="1" dirty="0">
                <a:solidFill>
                  <a:schemeClr val="tx1">
                    <a:lumMod val="75000"/>
                    <a:lumOff val="25000"/>
                  </a:schemeClr>
                </a:solidFill>
                <a:latin typeface="Open Sans"/>
                <a:ea typeface="Open Sans"/>
                <a:cs typeface="Open Sans"/>
                <a:sym typeface="Open Sans"/>
              </a:rPr>
              <a:t>26</a:t>
            </a:r>
            <a:r>
              <a:rPr lang="fr-FR" dirty="0">
                <a:solidFill>
                  <a:schemeClr val="tx1">
                    <a:lumMod val="75000"/>
                    <a:lumOff val="25000"/>
                  </a:schemeClr>
                </a:solidFill>
                <a:latin typeface="Open Sans"/>
                <a:ea typeface="Open Sans"/>
                <a:cs typeface="Open Sans"/>
                <a:sym typeface="Open Sans"/>
              </a:rPr>
              <a:t> ressources.</a:t>
            </a:r>
          </a:p>
          <a:p>
            <a:pPr marL="342900" lvl="0" indent="-342900">
              <a:lnSpc>
                <a:spcPct val="100000"/>
              </a:lnSpc>
              <a:spcBef>
                <a:spcPts val="0"/>
              </a:spcBef>
              <a:buClr>
                <a:schemeClr val="dk1"/>
              </a:buClr>
              <a:buSzPts val="2200"/>
            </a:pPr>
            <a:endParaRPr lang="en-US"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dirty="0">
                <a:solidFill>
                  <a:schemeClr val="tx1">
                    <a:lumMod val="75000"/>
                    <a:lumOff val="25000"/>
                  </a:schemeClr>
                </a:solidFill>
                <a:latin typeface="Open Sans"/>
                <a:ea typeface="Open Sans"/>
                <a:cs typeface="Open Sans"/>
                <a:sym typeface="Open Sans"/>
              </a:rPr>
              <a:t>Faites défiler la liste jusqu'au lien </a:t>
            </a:r>
            <a:r>
              <a:rPr lang="fr-FR" b="1" dirty="0">
                <a:solidFill>
                  <a:schemeClr val="tx1">
                    <a:lumMod val="75000"/>
                    <a:lumOff val="25000"/>
                  </a:schemeClr>
                </a:solidFill>
                <a:latin typeface="Open Sans"/>
                <a:ea typeface="Open Sans"/>
                <a:cs typeface="Open Sans"/>
                <a:sym typeface="Open Sans"/>
              </a:rPr>
              <a:t>PubMed</a:t>
            </a:r>
            <a:r>
              <a:rPr lang="fr-FR" dirty="0">
                <a:solidFill>
                  <a:schemeClr val="tx1">
                    <a:lumMod val="75000"/>
                    <a:lumOff val="25000"/>
                  </a:schemeClr>
                </a:solidFill>
                <a:latin typeface="Open Sans"/>
                <a:ea typeface="Open Sans"/>
                <a:cs typeface="Open Sans"/>
                <a:sym typeface="Open Sans"/>
              </a:rPr>
              <a:t> (première base de données biomédicales) ou cliquez sur P.</a:t>
            </a:r>
          </a:p>
          <a:p>
            <a:pPr marL="342900" lvl="0" indent="-342900">
              <a:lnSpc>
                <a:spcPct val="100000"/>
              </a:lnSpc>
              <a:spcBef>
                <a:spcPts val="0"/>
              </a:spcBef>
              <a:buClr>
                <a:schemeClr val="dk1"/>
              </a:buClr>
              <a:buSzPts val="2200"/>
            </a:pPr>
            <a:endParaRPr lang="en-US"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buFont typeface="Open Sans"/>
              <a:buChar char="●"/>
            </a:pPr>
            <a:r>
              <a:rPr lang="fr-FR" dirty="0">
                <a:solidFill>
                  <a:schemeClr val="tx1">
                    <a:lumMod val="75000"/>
                    <a:lumOff val="25000"/>
                  </a:schemeClr>
                </a:solidFill>
                <a:latin typeface="Open Sans"/>
                <a:ea typeface="Open Sans"/>
                <a:cs typeface="Open Sans"/>
                <a:sym typeface="Open Sans"/>
              </a:rPr>
              <a:t>En haut de la page, les filtres </a:t>
            </a:r>
            <a:r>
              <a:rPr lang="fr-FR" dirty="0" err="1">
                <a:solidFill>
                  <a:schemeClr val="tx1">
                    <a:lumMod val="75000"/>
                    <a:lumOff val="25000"/>
                  </a:schemeClr>
                </a:solidFill>
                <a:latin typeface="Open Sans"/>
                <a:ea typeface="Open Sans"/>
                <a:cs typeface="Open Sans"/>
                <a:sym typeface="Open Sans"/>
              </a:rPr>
              <a:t>Hinari</a:t>
            </a:r>
            <a:r>
              <a:rPr lang="fr-FR" dirty="0">
                <a:solidFill>
                  <a:schemeClr val="tx1">
                    <a:lumMod val="75000"/>
                    <a:lumOff val="25000"/>
                  </a:schemeClr>
                </a:solidFill>
                <a:latin typeface="Open Sans"/>
                <a:ea typeface="Open Sans"/>
                <a:cs typeface="Open Sans"/>
                <a:sym typeface="Open Sans"/>
              </a:rPr>
              <a:t> et anglais sont indiqués en rouge.   Pour supprimer les filtres, cliquez sur le </a:t>
            </a:r>
            <a:r>
              <a:rPr lang="fr-FR" b="1" dirty="0">
                <a:solidFill>
                  <a:schemeClr val="tx1">
                    <a:lumMod val="75000"/>
                    <a:lumOff val="25000"/>
                  </a:schemeClr>
                </a:solidFill>
                <a:latin typeface="Open Sans"/>
                <a:ea typeface="Open Sans"/>
                <a:cs typeface="Open Sans"/>
                <a:sym typeface="Open Sans"/>
              </a:rPr>
              <a:t>X</a:t>
            </a:r>
            <a:r>
              <a:rPr lang="fr-FR" dirty="0">
                <a:solidFill>
                  <a:schemeClr val="tx1">
                    <a:lumMod val="75000"/>
                    <a:lumOff val="25000"/>
                  </a:schemeClr>
                </a:solidFill>
                <a:latin typeface="Open Sans"/>
                <a:ea typeface="Open Sans"/>
                <a:cs typeface="Open Sans"/>
                <a:sym typeface="Open Sans"/>
              </a:rPr>
              <a:t> ; sinon, ils restent activés. </a:t>
            </a:r>
            <a:endParaRPr dirty="0">
              <a:solidFill>
                <a:schemeClr val="tx1">
                  <a:lumMod val="75000"/>
                  <a:lumOff val="25000"/>
                </a:schemeClr>
              </a:solidFill>
              <a:latin typeface="Open Sans"/>
              <a:ea typeface="Open Sans"/>
              <a:cs typeface="Open Sans"/>
              <a:sym typeface="Open Sans"/>
            </a:endParaRPr>
          </a:p>
        </p:txBody>
      </p:sp>
      <p:sp>
        <p:nvSpPr>
          <p:cNvPr id="244" name="Google Shape;244;p34"/>
          <p:cNvSpPr/>
          <p:nvPr/>
        </p:nvSpPr>
        <p:spPr>
          <a:xfrm>
            <a:off x="5680472" y="2042346"/>
            <a:ext cx="1816102" cy="204816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5" name="Google Shape;245;p34"/>
          <p:cNvSpPr/>
          <p:nvPr/>
        </p:nvSpPr>
        <p:spPr>
          <a:xfrm>
            <a:off x="5734152" y="6085782"/>
            <a:ext cx="1117601" cy="56753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46" name="Google Shape;246;p34"/>
          <p:cNvCxnSpPr/>
          <p:nvPr/>
        </p:nvCxnSpPr>
        <p:spPr>
          <a:xfrm>
            <a:off x="2561414" y="1718431"/>
            <a:ext cx="3347611" cy="151434"/>
          </a:xfrm>
          <a:prstGeom prst="straightConnector1">
            <a:avLst/>
          </a:prstGeom>
          <a:noFill/>
          <a:ln w="9525" cap="flat" cmpd="sng">
            <a:solidFill>
              <a:srgbClr val="FF0000"/>
            </a:solidFill>
            <a:prstDash val="solid"/>
            <a:round/>
            <a:headEnd type="none" w="sm" len="sm"/>
            <a:tailEnd type="triangle" w="med" len="med"/>
          </a:ln>
        </p:spPr>
      </p:cxnSp>
      <p:sp>
        <p:nvSpPr>
          <p:cNvPr id="247" name="Google Shape;247;p34"/>
          <p:cNvSpPr/>
          <p:nvPr/>
        </p:nvSpPr>
        <p:spPr>
          <a:xfrm>
            <a:off x="5734152" y="1478102"/>
            <a:ext cx="1776337" cy="48065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0" y="280664"/>
            <a:ext cx="9613800" cy="1080900"/>
          </a:xfrm>
          <a:prstGeom prst="rect">
            <a:avLst/>
          </a:prstGeom>
          <a:noFill/>
          <a:ln>
            <a:noFill/>
          </a:ln>
        </p:spPr>
        <p:txBody>
          <a:bodyPr spcFirstLastPara="1" wrap="square" lIns="91425" tIns="45700" rIns="91425" bIns="45700" anchor="ctr" anchorCtr="0">
            <a:noAutofit/>
          </a:bodyPr>
          <a:lstStyle/>
          <a:p>
            <a:pPr lvl="0"/>
            <a:r>
              <a:rPr lang="fr-FR" sz="4000" dirty="0">
                <a:solidFill>
                  <a:srgbClr val="586F7C"/>
                </a:solidFill>
                <a:latin typeface="Open Sans"/>
                <a:ea typeface="Open Sans"/>
                <a:cs typeface="Open Sans"/>
              </a:rPr>
              <a:t>Recherche de revues</a:t>
            </a:r>
            <a:endParaRPr dirty="0"/>
          </a:p>
        </p:txBody>
      </p:sp>
      <p:sp>
        <p:nvSpPr>
          <p:cNvPr id="254" name="Google Shape;254;p35"/>
          <p:cNvSpPr txBox="1">
            <a:spLocks noGrp="1"/>
          </p:cNvSpPr>
          <p:nvPr>
            <p:ph type="body" idx="1"/>
          </p:nvPr>
        </p:nvSpPr>
        <p:spPr>
          <a:xfrm>
            <a:off x="-152341" y="1762906"/>
            <a:ext cx="4716383" cy="4762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Dans le menu Contenu, la collection </a:t>
            </a:r>
            <a:r>
              <a:rPr lang="fr-FR" sz="2000" b="1" dirty="0">
                <a:solidFill>
                  <a:schemeClr val="tx1">
                    <a:lumMod val="75000"/>
                    <a:lumOff val="25000"/>
                  </a:schemeClr>
                </a:solidFill>
                <a:latin typeface="Open Sans"/>
                <a:ea typeface="Open Sans"/>
                <a:cs typeface="Open Sans"/>
                <a:sym typeface="Open Sans"/>
              </a:rPr>
              <a:t>Journaux </a:t>
            </a:r>
            <a:r>
              <a:rPr lang="fr-FR" sz="2000" dirty="0">
                <a:solidFill>
                  <a:schemeClr val="tx1">
                    <a:lumMod val="75000"/>
                    <a:lumOff val="25000"/>
                  </a:schemeClr>
                </a:solidFill>
                <a:latin typeface="Open Sans"/>
                <a:ea typeface="Open Sans"/>
                <a:cs typeface="Open Sans"/>
                <a:sym typeface="Open Sans"/>
              </a:rPr>
              <a:t>a été ouverte.  En utilisant les filtres, les Sciences de l'environnement (sujet) et John </a:t>
            </a:r>
            <a:r>
              <a:rPr lang="fr-FR" sz="2000" dirty="0" err="1">
                <a:solidFill>
                  <a:schemeClr val="tx1">
                    <a:lumMod val="75000"/>
                    <a:lumOff val="25000"/>
                  </a:schemeClr>
                </a:solidFill>
                <a:latin typeface="Open Sans"/>
                <a:ea typeface="Open Sans"/>
                <a:cs typeface="Open Sans"/>
                <a:sym typeface="Open Sans"/>
              </a:rPr>
              <a:t>Wiley</a:t>
            </a:r>
            <a:r>
              <a:rPr lang="fr-FR" sz="2000" dirty="0">
                <a:solidFill>
                  <a:schemeClr val="tx1">
                    <a:lumMod val="75000"/>
                    <a:lumOff val="25000"/>
                  </a:schemeClr>
                </a:solidFill>
                <a:latin typeface="Open Sans"/>
                <a:ea typeface="Open Sans"/>
                <a:cs typeface="Open Sans"/>
                <a:sym typeface="Open Sans"/>
              </a:rPr>
              <a:t> &amp; Sons (éditeur) ont été activés - soit un total de 99 titres.</a:t>
            </a:r>
          </a:p>
          <a:p>
            <a:pPr marL="34290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Cliquez sur le titre « </a:t>
            </a:r>
            <a:r>
              <a:rPr lang="fr-FR" sz="2000" b="1" dirty="0" err="1">
                <a:solidFill>
                  <a:schemeClr val="tx1">
                    <a:lumMod val="75000"/>
                    <a:lumOff val="25000"/>
                  </a:schemeClr>
                </a:solidFill>
                <a:latin typeface="Open Sans"/>
                <a:ea typeface="Open Sans"/>
                <a:cs typeface="Open Sans"/>
                <a:sym typeface="Open Sans"/>
              </a:rPr>
              <a:t>African</a:t>
            </a:r>
            <a:r>
              <a:rPr lang="fr-FR" sz="2000" b="1" dirty="0">
                <a:solidFill>
                  <a:schemeClr val="tx1">
                    <a:lumMod val="75000"/>
                    <a:lumOff val="25000"/>
                  </a:schemeClr>
                </a:solidFill>
                <a:latin typeface="Open Sans"/>
                <a:ea typeface="Open Sans"/>
                <a:cs typeface="Open Sans"/>
                <a:sym typeface="Open Sans"/>
              </a:rPr>
              <a:t> Journal of </a:t>
            </a:r>
            <a:r>
              <a:rPr lang="fr-FR" sz="2000" b="1" dirty="0" err="1">
                <a:solidFill>
                  <a:schemeClr val="tx1">
                    <a:lumMod val="75000"/>
                    <a:lumOff val="25000"/>
                  </a:schemeClr>
                </a:solidFill>
                <a:latin typeface="Open Sans"/>
                <a:ea typeface="Open Sans"/>
                <a:cs typeface="Open Sans"/>
                <a:sym typeface="Open Sans"/>
              </a:rPr>
              <a:t>Ecology</a:t>
            </a:r>
            <a:r>
              <a:rPr lang="fr-FR" sz="2000" b="1" dirty="0">
                <a:solidFill>
                  <a:schemeClr val="tx1">
                    <a:lumMod val="75000"/>
                    <a:lumOff val="25000"/>
                  </a:schemeClr>
                </a:solidFill>
                <a:latin typeface="Open Sans"/>
                <a:ea typeface="Open Sans"/>
                <a:cs typeface="Open Sans"/>
                <a:sym typeface="Open Sans"/>
              </a:rPr>
              <a:t> »</a:t>
            </a:r>
            <a:r>
              <a:rPr lang="fr-FR" sz="2000" dirty="0">
                <a:solidFill>
                  <a:schemeClr val="tx1">
                    <a:lumMod val="75000"/>
                    <a:lumOff val="25000"/>
                  </a:schemeClr>
                </a:solidFill>
                <a:latin typeface="Open Sans"/>
                <a:ea typeface="Open Sans"/>
                <a:cs typeface="Open Sans"/>
                <a:sym typeface="Open Sans"/>
              </a:rPr>
              <a:t> pour accéder à la bibliothèque en ligne de </a:t>
            </a:r>
            <a:r>
              <a:rPr lang="fr-FR" sz="2000" dirty="0" err="1">
                <a:solidFill>
                  <a:schemeClr val="tx1">
                    <a:lumMod val="75000"/>
                    <a:lumOff val="25000"/>
                  </a:schemeClr>
                </a:solidFill>
                <a:latin typeface="Open Sans"/>
                <a:ea typeface="Open Sans"/>
                <a:cs typeface="Open Sans"/>
                <a:sym typeface="Open Sans"/>
              </a:rPr>
              <a:t>Wiley</a:t>
            </a:r>
            <a:r>
              <a:rPr lang="fr-FR" sz="2000" dirty="0">
                <a:solidFill>
                  <a:schemeClr val="tx1">
                    <a:lumMod val="75000"/>
                    <a:lumOff val="25000"/>
                  </a:schemeClr>
                </a:solidFill>
                <a:latin typeface="Open Sans"/>
                <a:ea typeface="Open Sans"/>
                <a:cs typeface="Open Sans"/>
                <a:sym typeface="Open Sans"/>
              </a:rPr>
              <a:t>.</a:t>
            </a:r>
          </a:p>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NOTEZ la boîte de </a:t>
            </a:r>
            <a:r>
              <a:rPr lang="fr-FR" sz="2000" b="1" dirty="0">
                <a:solidFill>
                  <a:schemeClr val="tx1">
                    <a:lumMod val="75000"/>
                    <a:lumOff val="25000"/>
                  </a:schemeClr>
                </a:solidFill>
                <a:latin typeface="Open Sans"/>
                <a:ea typeface="Open Sans"/>
                <a:cs typeface="Open Sans"/>
                <a:sym typeface="Open Sans"/>
              </a:rPr>
              <a:t>recherche des revues</a:t>
            </a:r>
            <a:r>
              <a:rPr lang="fr-FR" sz="2000" dirty="0">
                <a:solidFill>
                  <a:schemeClr val="tx1">
                    <a:lumMod val="75000"/>
                    <a:lumOff val="25000"/>
                  </a:schemeClr>
                </a:solidFill>
                <a:latin typeface="Open Sans"/>
                <a:ea typeface="Open Sans"/>
                <a:cs typeface="Open Sans"/>
                <a:sym typeface="Open Sans"/>
              </a:rPr>
              <a:t> par titre et la liste des titres de A à Z.</a:t>
            </a:r>
          </a:p>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N'oubliez pas de désactiver les filtres en cliquant sur le X.</a:t>
            </a:r>
          </a:p>
        </p:txBody>
      </p:sp>
      <p:grpSp>
        <p:nvGrpSpPr>
          <p:cNvPr id="11" name="Groupe 10">
            <a:extLst>
              <a:ext uri="{FF2B5EF4-FFF2-40B4-BE49-F238E27FC236}">
                <a16:creationId xmlns:a16="http://schemas.microsoft.com/office/drawing/2014/main" id="{DECC8384-2C73-4C57-B0A8-9A14EC950161}"/>
              </a:ext>
            </a:extLst>
          </p:cNvPr>
          <p:cNvGrpSpPr/>
          <p:nvPr/>
        </p:nvGrpSpPr>
        <p:grpSpPr>
          <a:xfrm>
            <a:off x="3061252" y="1809926"/>
            <a:ext cx="9040342" cy="4857573"/>
            <a:chOff x="3061252" y="1809926"/>
            <a:chExt cx="9040342" cy="4857573"/>
          </a:xfrm>
        </p:grpSpPr>
        <p:cxnSp>
          <p:nvCxnSpPr>
            <p:cNvPr id="12" name="Google Shape;301;p35">
              <a:extLst>
                <a:ext uri="{FF2B5EF4-FFF2-40B4-BE49-F238E27FC236}">
                  <a16:creationId xmlns:a16="http://schemas.microsoft.com/office/drawing/2014/main" id="{FB5E92E7-1E35-4937-9483-0A6825389843}"/>
                </a:ext>
              </a:extLst>
            </p:cNvPr>
            <p:cNvCxnSpPr>
              <a:cxnSpLocks/>
            </p:cNvCxnSpPr>
            <p:nvPr/>
          </p:nvCxnSpPr>
          <p:spPr>
            <a:xfrm flipV="1">
              <a:off x="3061252" y="4603254"/>
              <a:ext cx="2356115" cy="1099070"/>
            </a:xfrm>
            <a:prstGeom prst="straightConnector1">
              <a:avLst/>
            </a:prstGeom>
            <a:noFill/>
            <a:ln w="9525" cap="flat" cmpd="sng">
              <a:solidFill>
                <a:srgbClr val="FF0000"/>
              </a:solidFill>
              <a:prstDash val="solid"/>
              <a:round/>
              <a:headEnd type="none" w="sm" len="sm"/>
              <a:tailEnd type="triangle" w="med" len="med"/>
            </a:ln>
          </p:spPr>
        </p:cxnSp>
        <p:cxnSp>
          <p:nvCxnSpPr>
            <p:cNvPr id="13" name="Google Shape;302;p35">
              <a:extLst>
                <a:ext uri="{FF2B5EF4-FFF2-40B4-BE49-F238E27FC236}">
                  <a16:creationId xmlns:a16="http://schemas.microsoft.com/office/drawing/2014/main" id="{A25E6165-C33A-451C-8170-800A9BE3F466}"/>
                </a:ext>
              </a:extLst>
            </p:cNvPr>
            <p:cNvCxnSpPr/>
            <p:nvPr/>
          </p:nvCxnSpPr>
          <p:spPr>
            <a:xfrm rot="10800000" flipH="1">
              <a:off x="6003200" y="2035629"/>
              <a:ext cx="292828" cy="220662"/>
            </a:xfrm>
            <a:prstGeom prst="straightConnector1">
              <a:avLst/>
            </a:prstGeom>
            <a:noFill/>
            <a:ln w="9525" cap="flat" cmpd="sng">
              <a:solidFill>
                <a:srgbClr val="FF0000"/>
              </a:solidFill>
              <a:prstDash val="solid"/>
              <a:round/>
              <a:headEnd type="none" w="sm" len="sm"/>
              <a:tailEnd type="triangle" w="med" len="med"/>
            </a:ln>
          </p:spPr>
        </p:cxnSp>
        <p:pic>
          <p:nvPicPr>
            <p:cNvPr id="14" name="Google Shape;303;p35">
              <a:extLst>
                <a:ext uri="{FF2B5EF4-FFF2-40B4-BE49-F238E27FC236}">
                  <a16:creationId xmlns:a16="http://schemas.microsoft.com/office/drawing/2014/main" id="{7E240BCC-8591-4207-89CA-62BB019E1652}"/>
                </a:ext>
              </a:extLst>
            </p:cNvPr>
            <p:cNvPicPr preferRelativeResize="0"/>
            <p:nvPr/>
          </p:nvPicPr>
          <p:blipFill rotWithShape="1">
            <a:blip r:embed="rId3">
              <a:alphaModFix/>
            </a:blip>
            <a:srcRect/>
            <a:stretch/>
          </p:blipFill>
          <p:spPr>
            <a:xfrm>
              <a:off x="5236029" y="3084581"/>
              <a:ext cx="6865565" cy="3582918"/>
            </a:xfrm>
            <a:prstGeom prst="rect">
              <a:avLst/>
            </a:prstGeom>
            <a:noFill/>
            <a:ln>
              <a:noFill/>
            </a:ln>
          </p:spPr>
        </p:pic>
        <p:pic>
          <p:nvPicPr>
            <p:cNvPr id="15" name="Google Shape;304;p35">
              <a:extLst>
                <a:ext uri="{FF2B5EF4-FFF2-40B4-BE49-F238E27FC236}">
                  <a16:creationId xmlns:a16="http://schemas.microsoft.com/office/drawing/2014/main" id="{8A54DE0D-F0AC-4CE7-BF1E-8F0F0E218499}"/>
                </a:ext>
              </a:extLst>
            </p:cNvPr>
            <p:cNvPicPr preferRelativeResize="0"/>
            <p:nvPr/>
          </p:nvPicPr>
          <p:blipFill rotWithShape="1">
            <a:blip r:embed="rId4">
              <a:alphaModFix/>
            </a:blip>
            <a:srcRect/>
            <a:stretch/>
          </p:blipFill>
          <p:spPr>
            <a:xfrm>
              <a:off x="6003200" y="1809926"/>
              <a:ext cx="2105025" cy="990600"/>
            </a:xfrm>
            <a:prstGeom prst="rect">
              <a:avLst/>
            </a:prstGeom>
            <a:noFill/>
            <a:ln>
              <a:noFill/>
            </a:ln>
          </p:spPr>
        </p:pic>
        <p:sp>
          <p:nvSpPr>
            <p:cNvPr id="16" name="Google Shape;305;p35">
              <a:extLst>
                <a:ext uri="{FF2B5EF4-FFF2-40B4-BE49-F238E27FC236}">
                  <a16:creationId xmlns:a16="http://schemas.microsoft.com/office/drawing/2014/main" id="{3AEE0589-A9D6-4F55-B9D6-8697AC4B7123}"/>
                </a:ext>
              </a:extLst>
            </p:cNvPr>
            <p:cNvSpPr/>
            <p:nvPr/>
          </p:nvSpPr>
          <p:spPr>
            <a:xfrm>
              <a:off x="6068785" y="1814001"/>
              <a:ext cx="2187896" cy="107025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 name="Google Shape;306;p35">
              <a:extLst>
                <a:ext uri="{FF2B5EF4-FFF2-40B4-BE49-F238E27FC236}">
                  <a16:creationId xmlns:a16="http://schemas.microsoft.com/office/drawing/2014/main" id="{9FB812CC-B0F9-4FF5-ADA8-9D3E3C97491E}"/>
                </a:ext>
              </a:extLst>
            </p:cNvPr>
            <p:cNvSpPr/>
            <p:nvPr/>
          </p:nvSpPr>
          <p:spPr>
            <a:xfrm>
              <a:off x="5236029" y="4398912"/>
              <a:ext cx="6865565" cy="40868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 name="Google Shape;307;p35">
              <a:extLst>
                <a:ext uri="{FF2B5EF4-FFF2-40B4-BE49-F238E27FC236}">
                  <a16:creationId xmlns:a16="http://schemas.microsoft.com/office/drawing/2014/main" id="{70B41955-C717-43A2-AFA0-A90A39474471}"/>
                </a:ext>
              </a:extLst>
            </p:cNvPr>
            <p:cNvSpPr/>
            <p:nvPr/>
          </p:nvSpPr>
          <p:spPr>
            <a:xfrm>
              <a:off x="5417367" y="3545870"/>
              <a:ext cx="4553947" cy="43343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9" name="Google Shape;308;p35">
              <a:extLst>
                <a:ext uri="{FF2B5EF4-FFF2-40B4-BE49-F238E27FC236}">
                  <a16:creationId xmlns:a16="http://schemas.microsoft.com/office/drawing/2014/main" id="{BFFFDF1D-209B-4C73-8D6D-B3944BE820B2}"/>
                </a:ext>
              </a:extLst>
            </p:cNvPr>
            <p:cNvCxnSpPr/>
            <p:nvPr/>
          </p:nvCxnSpPr>
          <p:spPr>
            <a:xfrm>
              <a:off x="4165646" y="4341896"/>
              <a:ext cx="3071722" cy="632051"/>
            </a:xfrm>
            <a:prstGeom prst="straightConnector1">
              <a:avLst/>
            </a:prstGeom>
            <a:noFill/>
            <a:ln w="9525" cap="flat" cmpd="sng">
              <a:solidFill>
                <a:srgbClr val="FF0000"/>
              </a:solidFill>
              <a:prstDash val="solid"/>
              <a:round/>
              <a:headEnd type="none" w="sm" len="sm"/>
              <a:tailEnd type="triangle" w="med" len="med"/>
            </a:ln>
          </p:spPr>
        </p:cxnSp>
        <p:cxnSp>
          <p:nvCxnSpPr>
            <p:cNvPr id="20" name="Google Shape;309;p35">
              <a:extLst>
                <a:ext uri="{FF2B5EF4-FFF2-40B4-BE49-F238E27FC236}">
                  <a16:creationId xmlns:a16="http://schemas.microsoft.com/office/drawing/2014/main" id="{B422B0BC-BBF9-4CBD-975B-C0C6C233C98D}"/>
                </a:ext>
              </a:extLst>
            </p:cNvPr>
            <p:cNvCxnSpPr/>
            <p:nvPr/>
          </p:nvCxnSpPr>
          <p:spPr>
            <a:xfrm>
              <a:off x="4697186" y="3453695"/>
              <a:ext cx="653185" cy="268177"/>
            </a:xfrm>
            <a:prstGeom prst="straightConnector1">
              <a:avLst/>
            </a:prstGeom>
            <a:noFill/>
            <a:ln w="9525" cap="flat" cmpd="sng">
              <a:solidFill>
                <a:srgbClr val="FF0000"/>
              </a:solidFill>
              <a:prstDash val="solid"/>
              <a:round/>
              <a:headEnd type="none" w="sm" len="sm"/>
              <a:tailEnd type="triangle" w="med" len="med"/>
            </a:ln>
          </p:spPr>
        </p:cxnSp>
        <p:sp>
          <p:nvSpPr>
            <p:cNvPr id="21" name="Google Shape;310;p35">
              <a:extLst>
                <a:ext uri="{FF2B5EF4-FFF2-40B4-BE49-F238E27FC236}">
                  <a16:creationId xmlns:a16="http://schemas.microsoft.com/office/drawing/2014/main" id="{8224BFFE-D186-4B3F-9F77-ECA34B1F7E9F}"/>
                </a:ext>
              </a:extLst>
            </p:cNvPr>
            <p:cNvSpPr/>
            <p:nvPr/>
          </p:nvSpPr>
          <p:spPr>
            <a:xfrm>
              <a:off x="7237368" y="4831491"/>
              <a:ext cx="2187896" cy="284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7"/>
          <p:cNvPicPr preferRelativeResize="0"/>
          <p:nvPr/>
        </p:nvPicPr>
        <p:blipFill rotWithShape="1">
          <a:blip r:embed="rId3">
            <a:alphaModFix/>
          </a:blip>
          <a:srcRect/>
          <a:stretch/>
        </p:blipFill>
        <p:spPr>
          <a:xfrm>
            <a:off x="4411981" y="1856932"/>
            <a:ext cx="7023718" cy="3391749"/>
          </a:xfrm>
          <a:prstGeom prst="rect">
            <a:avLst/>
          </a:prstGeom>
          <a:noFill/>
          <a:ln>
            <a:noFill/>
          </a:ln>
        </p:spPr>
      </p:pic>
      <p:sp>
        <p:nvSpPr>
          <p:cNvPr id="268" name="Google Shape;268;p7"/>
          <p:cNvSpPr txBox="1">
            <a:spLocks noGrp="1"/>
          </p:cNvSpPr>
          <p:nvPr>
            <p:ph type="title"/>
          </p:nvPr>
        </p:nvSpPr>
        <p:spPr>
          <a:xfrm>
            <a:off x="0" y="280664"/>
            <a:ext cx="9613800" cy="1080900"/>
          </a:xfrm>
          <a:prstGeom prst="rect">
            <a:avLst/>
          </a:prstGeom>
          <a:noFill/>
          <a:ln>
            <a:noFill/>
          </a:ln>
        </p:spPr>
        <p:txBody>
          <a:bodyPr spcFirstLastPara="1" wrap="square" lIns="91425" tIns="45700" rIns="91425" bIns="45700" anchor="ctr" anchorCtr="0">
            <a:noAutofit/>
          </a:bodyPr>
          <a:lstStyle/>
          <a:p>
            <a:pPr lvl="0"/>
            <a:r>
              <a:rPr lang="fr-FR" sz="4000" dirty="0">
                <a:solidFill>
                  <a:srgbClr val="586F7C"/>
                </a:solidFill>
                <a:latin typeface="Open Sans"/>
                <a:ea typeface="Open Sans"/>
                <a:cs typeface="Open Sans"/>
              </a:rPr>
              <a:t>Recherche de revues (suite)</a:t>
            </a:r>
            <a:endParaRPr dirty="0"/>
          </a:p>
        </p:txBody>
      </p:sp>
      <p:sp>
        <p:nvSpPr>
          <p:cNvPr id="269" name="Google Shape;269;p7"/>
          <p:cNvSpPr txBox="1">
            <a:spLocks noGrp="1"/>
          </p:cNvSpPr>
          <p:nvPr>
            <p:ph type="body" idx="1"/>
          </p:nvPr>
        </p:nvSpPr>
        <p:spPr>
          <a:xfrm>
            <a:off x="0" y="1655691"/>
            <a:ext cx="4411981" cy="4762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200" dirty="0">
                <a:solidFill>
                  <a:schemeClr val="tx1">
                    <a:lumMod val="75000"/>
                    <a:lumOff val="25000"/>
                  </a:schemeClr>
                </a:solidFill>
                <a:latin typeface="Open Sans"/>
                <a:ea typeface="Open Sans"/>
                <a:cs typeface="Open Sans"/>
                <a:sym typeface="Open Sans"/>
              </a:rPr>
              <a:t>Les volumes et les numéros de « </a:t>
            </a:r>
            <a:r>
              <a:rPr lang="fr-FR" sz="2200" b="1" dirty="0" err="1">
                <a:solidFill>
                  <a:schemeClr val="tx1">
                    <a:lumMod val="75000"/>
                    <a:lumOff val="25000"/>
                  </a:schemeClr>
                </a:solidFill>
                <a:latin typeface="Open Sans"/>
                <a:ea typeface="Open Sans"/>
                <a:cs typeface="Open Sans"/>
                <a:sym typeface="Open Sans"/>
              </a:rPr>
              <a:t>African</a:t>
            </a:r>
            <a:r>
              <a:rPr lang="fr-FR" sz="2200" b="1" dirty="0">
                <a:solidFill>
                  <a:schemeClr val="tx1">
                    <a:lumMod val="75000"/>
                    <a:lumOff val="25000"/>
                  </a:schemeClr>
                </a:solidFill>
                <a:latin typeface="Open Sans"/>
                <a:ea typeface="Open Sans"/>
                <a:cs typeface="Open Sans"/>
                <a:sym typeface="Open Sans"/>
              </a:rPr>
              <a:t> Journal of </a:t>
            </a:r>
            <a:r>
              <a:rPr lang="fr-FR" sz="2200" b="1" dirty="0" err="1">
                <a:solidFill>
                  <a:schemeClr val="tx1">
                    <a:lumMod val="75000"/>
                    <a:lumOff val="25000"/>
                  </a:schemeClr>
                </a:solidFill>
                <a:latin typeface="Open Sans"/>
                <a:ea typeface="Open Sans"/>
                <a:cs typeface="Open Sans"/>
                <a:sym typeface="Open Sans"/>
              </a:rPr>
              <a:t>Ecology</a:t>
            </a:r>
            <a:r>
              <a:rPr lang="fr-FR" sz="2200" b="1" dirty="0">
                <a:solidFill>
                  <a:schemeClr val="tx1">
                    <a:lumMod val="75000"/>
                    <a:lumOff val="25000"/>
                  </a:schemeClr>
                </a:solidFill>
                <a:latin typeface="Open Sans"/>
                <a:ea typeface="Open Sans"/>
                <a:cs typeface="Open Sans"/>
                <a:sym typeface="Open Sans"/>
              </a:rPr>
              <a:t> » </a:t>
            </a:r>
            <a:r>
              <a:rPr lang="fr-FR" sz="2200" dirty="0">
                <a:solidFill>
                  <a:schemeClr val="tx1">
                    <a:lumMod val="75000"/>
                    <a:lumOff val="25000"/>
                  </a:schemeClr>
                </a:solidFill>
                <a:latin typeface="Open Sans"/>
                <a:ea typeface="Open Sans"/>
                <a:cs typeface="Open Sans"/>
                <a:sym typeface="Open Sans"/>
              </a:rPr>
              <a:t>dans la bibliothèque en ligne de </a:t>
            </a:r>
            <a:r>
              <a:rPr lang="fr-FR" sz="2200" dirty="0" err="1">
                <a:solidFill>
                  <a:schemeClr val="tx1">
                    <a:lumMod val="75000"/>
                    <a:lumOff val="25000"/>
                  </a:schemeClr>
                </a:solidFill>
                <a:latin typeface="Open Sans"/>
                <a:ea typeface="Open Sans"/>
                <a:cs typeface="Open Sans"/>
                <a:sym typeface="Open Sans"/>
              </a:rPr>
              <a:t>Wiley</a:t>
            </a:r>
            <a:r>
              <a:rPr lang="fr-FR" sz="2200" dirty="0">
                <a:solidFill>
                  <a:schemeClr val="tx1">
                    <a:lumMod val="75000"/>
                    <a:lumOff val="25000"/>
                  </a:schemeClr>
                </a:solidFill>
                <a:latin typeface="Open Sans"/>
                <a:ea typeface="Open Sans"/>
                <a:cs typeface="Open Sans"/>
                <a:sym typeface="Open Sans"/>
              </a:rPr>
              <a:t> sont affichés.</a:t>
            </a:r>
            <a:endParaRPr dirty="0">
              <a:solidFill>
                <a:schemeClr val="tx1">
                  <a:lumMod val="75000"/>
                  <a:lumOff val="25000"/>
                </a:schemeClr>
              </a:solidFill>
            </a:endParaRPr>
          </a:p>
          <a:p>
            <a:pPr marL="342900" lvl="0" indent="-203200" algn="l" rtl="0">
              <a:lnSpc>
                <a:spcPct val="100000"/>
              </a:lnSpc>
              <a:spcBef>
                <a:spcPts val="0"/>
              </a:spcBef>
              <a:spcAft>
                <a:spcPts val="0"/>
              </a:spcAft>
              <a:buClr>
                <a:schemeClr val="dk1"/>
              </a:buClr>
              <a:buSzPts val="2200"/>
              <a:buNone/>
            </a:pPr>
            <a:endParaRPr sz="1600" dirty="0">
              <a:solidFill>
                <a:schemeClr val="tx1">
                  <a:lumMod val="75000"/>
                  <a:lumOff val="25000"/>
                </a:schemeClr>
              </a:solidFill>
            </a:endParaRPr>
          </a:p>
          <a:p>
            <a:pPr marL="342900" lvl="0" indent="-342900">
              <a:lnSpc>
                <a:spcPct val="100000"/>
              </a:lnSpc>
              <a:spcBef>
                <a:spcPts val="0"/>
              </a:spcBef>
              <a:buClr>
                <a:schemeClr val="dk1"/>
              </a:buClr>
              <a:buSzPts val="2200"/>
            </a:pPr>
            <a:r>
              <a:rPr lang="fr-FR" sz="2200" dirty="0">
                <a:solidFill>
                  <a:schemeClr val="tx1">
                    <a:lumMod val="75000"/>
                    <a:lumOff val="25000"/>
                  </a:schemeClr>
                </a:solidFill>
                <a:latin typeface="Open Sans"/>
                <a:ea typeface="Open Sans"/>
                <a:cs typeface="Open Sans"/>
                <a:sym typeface="Open Sans"/>
              </a:rPr>
              <a:t>Pour le </a:t>
            </a:r>
            <a:r>
              <a:rPr lang="fr-FR" sz="2200" b="1" dirty="0">
                <a:solidFill>
                  <a:schemeClr val="tx1">
                    <a:lumMod val="75000"/>
                    <a:lumOff val="25000"/>
                  </a:schemeClr>
                </a:solidFill>
                <a:latin typeface="Open Sans"/>
                <a:ea typeface="Open Sans"/>
                <a:cs typeface="Open Sans"/>
                <a:sym typeface="Open Sans"/>
              </a:rPr>
              <a:t>volume actuel 50, numéro 2</a:t>
            </a:r>
            <a:r>
              <a:rPr lang="fr-FR" sz="2200" dirty="0">
                <a:solidFill>
                  <a:schemeClr val="tx1">
                    <a:lumMod val="75000"/>
                    <a:lumOff val="25000"/>
                  </a:schemeClr>
                </a:solidFill>
                <a:latin typeface="Open Sans"/>
                <a:ea typeface="Open Sans"/>
                <a:cs typeface="Open Sans"/>
                <a:sym typeface="Open Sans"/>
              </a:rPr>
              <a:t>, cliquez sur le lien.</a:t>
            </a:r>
          </a:p>
          <a:p>
            <a:pPr marL="342900" lvl="0" indent="-342900">
              <a:lnSpc>
                <a:spcPct val="100000"/>
              </a:lnSpc>
              <a:spcBef>
                <a:spcPts val="0"/>
              </a:spcBef>
              <a:buClr>
                <a:schemeClr val="dk1"/>
              </a:buClr>
              <a:buSzPts val="2200"/>
            </a:pPr>
            <a:endParaRPr sz="1600"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chemeClr val="tx1">
                    <a:lumMod val="75000"/>
                    <a:lumOff val="25000"/>
                  </a:schemeClr>
                </a:solidFill>
                <a:latin typeface="Open Sans"/>
                <a:ea typeface="Open Sans"/>
                <a:cs typeface="Open Sans"/>
                <a:sym typeface="Open Sans"/>
              </a:rPr>
              <a:t>Le volume/numéro spécifique est maintenant affiché.</a:t>
            </a:r>
          </a:p>
          <a:p>
            <a:pPr marL="342900" lvl="0" indent="-342900">
              <a:lnSpc>
                <a:spcPct val="100000"/>
              </a:lnSpc>
              <a:spcBef>
                <a:spcPts val="0"/>
              </a:spcBef>
              <a:buClr>
                <a:schemeClr val="dk1"/>
              </a:buClr>
              <a:buSzPts val="2200"/>
            </a:pPr>
            <a:endParaRPr sz="1600"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chemeClr val="tx1">
                    <a:lumMod val="75000"/>
                    <a:lumOff val="25000"/>
                  </a:schemeClr>
                </a:solidFill>
              </a:rPr>
              <a:t>Veuillez noter que le processus d'ouverture des Livres est identique.</a:t>
            </a:r>
            <a:endParaRPr sz="2200" dirty="0">
              <a:solidFill>
                <a:schemeClr val="tx1">
                  <a:lumMod val="75000"/>
                  <a:lumOff val="25000"/>
                </a:schemeClr>
              </a:solidFill>
            </a:endParaRPr>
          </a:p>
        </p:txBody>
      </p:sp>
      <p:sp>
        <p:nvSpPr>
          <p:cNvPr id="270" name="Google Shape;270;p7"/>
          <p:cNvSpPr/>
          <p:nvPr/>
        </p:nvSpPr>
        <p:spPr>
          <a:xfrm>
            <a:off x="4537710" y="3703320"/>
            <a:ext cx="914400" cy="169164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1" name="Google Shape;271;p7"/>
          <p:cNvSpPr/>
          <p:nvPr/>
        </p:nvSpPr>
        <p:spPr>
          <a:xfrm>
            <a:off x="4537710" y="2577493"/>
            <a:ext cx="3326130" cy="57718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72" name="Google Shape;272;p7"/>
          <p:cNvPicPr preferRelativeResize="0"/>
          <p:nvPr/>
        </p:nvPicPr>
        <p:blipFill rotWithShape="1">
          <a:blip r:embed="rId4">
            <a:alphaModFix/>
          </a:blip>
          <a:srcRect/>
          <a:stretch/>
        </p:blipFill>
        <p:spPr>
          <a:xfrm>
            <a:off x="4511439" y="5496370"/>
            <a:ext cx="6115146" cy="1155416"/>
          </a:xfrm>
          <a:prstGeom prst="rect">
            <a:avLst/>
          </a:prstGeom>
          <a:noFill/>
          <a:ln>
            <a:noFill/>
          </a:ln>
        </p:spPr>
      </p:pic>
      <p:cxnSp>
        <p:nvCxnSpPr>
          <p:cNvPr id="273" name="Google Shape;273;p7"/>
          <p:cNvCxnSpPr/>
          <p:nvPr/>
        </p:nvCxnSpPr>
        <p:spPr>
          <a:xfrm>
            <a:off x="2919663" y="5229726"/>
            <a:ext cx="1755207" cy="655225"/>
          </a:xfrm>
          <a:prstGeom prst="straightConnector1">
            <a:avLst/>
          </a:prstGeom>
          <a:noFill/>
          <a:ln w="9525" cap="flat" cmpd="sng">
            <a:solidFill>
              <a:srgbClr val="FF0000"/>
            </a:solidFill>
            <a:prstDash val="solid"/>
            <a:round/>
            <a:headEnd type="none" w="sm" len="sm"/>
            <a:tailEnd type="triangle" w="med" len="med"/>
          </a:ln>
        </p:spPr>
      </p:cxnSp>
      <p:cxnSp>
        <p:nvCxnSpPr>
          <p:cNvPr id="274" name="Google Shape;274;p7"/>
          <p:cNvCxnSpPr/>
          <p:nvPr/>
        </p:nvCxnSpPr>
        <p:spPr>
          <a:xfrm>
            <a:off x="3727174" y="3945834"/>
            <a:ext cx="2862469" cy="526774"/>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5" name="Image 4">
            <a:extLst>
              <a:ext uri="{FF2B5EF4-FFF2-40B4-BE49-F238E27FC236}">
                <a16:creationId xmlns:a16="http://schemas.microsoft.com/office/drawing/2014/main" id="{F286AFDD-A406-490F-996D-B95FAC28F67F}"/>
              </a:ext>
            </a:extLst>
          </p:cNvPr>
          <p:cNvPicPr>
            <a:picLocks noChangeAspect="1"/>
          </p:cNvPicPr>
          <p:nvPr/>
        </p:nvPicPr>
        <p:blipFill>
          <a:blip r:embed="rId3"/>
          <a:stretch>
            <a:fillRect/>
          </a:stretch>
        </p:blipFill>
        <p:spPr>
          <a:xfrm>
            <a:off x="4904002" y="1924846"/>
            <a:ext cx="7104249" cy="2887319"/>
          </a:xfrm>
          <a:prstGeom prst="rect">
            <a:avLst/>
          </a:prstGeom>
        </p:spPr>
      </p:pic>
      <p:sp>
        <p:nvSpPr>
          <p:cNvPr id="281" name="Google Shape;281;p36"/>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88886"/>
            </a:pPr>
            <a:r>
              <a:rPr lang="fr-FR" sz="4000" dirty="0">
                <a:solidFill>
                  <a:srgbClr val="586F7C"/>
                </a:solidFill>
                <a:latin typeface="Open Sans"/>
                <a:ea typeface="Open Sans"/>
                <a:cs typeface="Open Sans"/>
                <a:sym typeface="Open Sans"/>
              </a:rPr>
              <a:t>Bases de données, sources </a:t>
            </a:r>
            <a:br>
              <a:rPr lang="fr-FR" sz="4000" dirty="0">
                <a:solidFill>
                  <a:srgbClr val="586F7C"/>
                </a:solidFill>
                <a:latin typeface="Open Sans"/>
                <a:ea typeface="Open Sans"/>
                <a:cs typeface="Open Sans"/>
                <a:sym typeface="Open Sans"/>
              </a:rPr>
            </a:br>
            <a:r>
              <a:rPr lang="fr-FR" sz="4000" dirty="0">
                <a:solidFill>
                  <a:srgbClr val="586F7C"/>
                </a:solidFill>
                <a:latin typeface="Open Sans"/>
                <a:ea typeface="Open Sans"/>
                <a:cs typeface="Open Sans"/>
                <a:sym typeface="Open Sans"/>
              </a:rPr>
              <a:t>de référence et collections gratuites </a:t>
            </a:r>
            <a:endParaRPr sz="3330" dirty="0">
              <a:solidFill>
                <a:srgbClr val="586F7C"/>
              </a:solidFill>
              <a:latin typeface="Open Sans"/>
              <a:ea typeface="Open Sans"/>
              <a:cs typeface="Open Sans"/>
              <a:sym typeface="Open Sans"/>
            </a:endParaRPr>
          </a:p>
        </p:txBody>
      </p:sp>
      <p:sp>
        <p:nvSpPr>
          <p:cNvPr id="282" name="Google Shape;282;p36"/>
          <p:cNvSpPr txBox="1">
            <a:spLocks noGrp="1"/>
          </p:cNvSpPr>
          <p:nvPr>
            <p:ph type="body" idx="1"/>
          </p:nvPr>
        </p:nvSpPr>
        <p:spPr>
          <a:xfrm>
            <a:off x="62631" y="1706068"/>
            <a:ext cx="5035550" cy="4535424"/>
          </a:xfrm>
          <a:prstGeom prst="rect">
            <a:avLst/>
          </a:prstGeom>
          <a:noFill/>
          <a:ln>
            <a:noFill/>
          </a:ln>
        </p:spPr>
        <p:txBody>
          <a:bodyPr spcFirstLastPara="1" wrap="square" lIns="91425" tIns="45700" rIns="91425" bIns="45700" anchor="t" anchorCtr="0">
            <a:normAutofit lnSpcReduction="10000"/>
          </a:bodyPr>
          <a:lstStyle/>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Dans le menu déroulant Contenu, notez les listes </a:t>
            </a:r>
            <a:r>
              <a:rPr lang="fr-FR" sz="2000" b="1" dirty="0">
                <a:solidFill>
                  <a:schemeClr val="tx1">
                    <a:lumMod val="75000"/>
                    <a:lumOff val="25000"/>
                  </a:schemeClr>
                </a:solidFill>
                <a:latin typeface="Open Sans"/>
                <a:ea typeface="Open Sans"/>
                <a:cs typeface="Open Sans"/>
                <a:sym typeface="Open Sans"/>
              </a:rPr>
              <a:t>Sources de référence, Bases de données et Collections gratuites</a:t>
            </a:r>
            <a:r>
              <a:rPr lang="fr-FR" sz="2000" dirty="0">
                <a:solidFill>
                  <a:schemeClr val="tx1">
                    <a:lumMod val="75000"/>
                    <a:lumOff val="25000"/>
                  </a:schemeClr>
                </a:solidFill>
                <a:latin typeface="Open Sans"/>
                <a:ea typeface="Open Sans"/>
                <a:cs typeface="Open Sans"/>
                <a:sym typeface="Open Sans"/>
              </a:rPr>
              <a:t>.</a:t>
            </a:r>
          </a:p>
          <a:p>
            <a:pPr marL="342900" lvl="0" indent="-342900">
              <a:lnSpc>
                <a:spcPct val="100000"/>
              </a:lnSpc>
              <a:spcBef>
                <a:spcPts val="0"/>
              </a:spcBef>
              <a:buClr>
                <a:schemeClr val="dk1"/>
              </a:buClr>
              <a:buSzPts val="2200"/>
            </a:pPr>
            <a:endParaRPr sz="2000"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On y trouve des ressources spécifiques à certaines disciplines (par exemple, </a:t>
            </a:r>
            <a:r>
              <a:rPr lang="fr-FR" sz="2000" dirty="0" err="1">
                <a:solidFill>
                  <a:schemeClr val="tx1">
                    <a:lumMod val="75000"/>
                    <a:lumOff val="25000"/>
                  </a:schemeClr>
                </a:solidFill>
                <a:latin typeface="Open Sans"/>
                <a:ea typeface="Open Sans"/>
                <a:cs typeface="Open Sans"/>
                <a:sym typeface="Open Sans"/>
              </a:rPr>
              <a:t>Environmental</a:t>
            </a:r>
            <a:r>
              <a:rPr lang="fr-FR" sz="2000" dirty="0">
                <a:solidFill>
                  <a:schemeClr val="tx1">
                    <a:lumMod val="75000"/>
                    <a:lumOff val="25000"/>
                  </a:schemeClr>
                </a:solidFill>
                <a:latin typeface="Open Sans"/>
                <a:ea typeface="Open Sans"/>
                <a:cs typeface="Open Sans"/>
                <a:sym typeface="Open Sans"/>
              </a:rPr>
              <a:t> Index, Agriculture and </a:t>
            </a:r>
            <a:r>
              <a:rPr lang="fr-FR" sz="2000" dirty="0" err="1">
                <a:solidFill>
                  <a:schemeClr val="tx1">
                    <a:lumMod val="75000"/>
                    <a:lumOff val="25000"/>
                  </a:schemeClr>
                </a:solidFill>
                <a:latin typeface="Open Sans"/>
                <a:ea typeface="Open Sans"/>
                <a:cs typeface="Open Sans"/>
                <a:sym typeface="Open Sans"/>
              </a:rPr>
              <a:t>Environmental</a:t>
            </a:r>
            <a:r>
              <a:rPr lang="fr-FR" sz="2000" dirty="0">
                <a:solidFill>
                  <a:schemeClr val="tx1">
                    <a:lumMod val="75000"/>
                    <a:lumOff val="25000"/>
                  </a:schemeClr>
                </a:solidFill>
                <a:latin typeface="Open Sans"/>
                <a:ea typeface="Open Sans"/>
                <a:cs typeface="Open Sans"/>
                <a:sym typeface="Open Sans"/>
              </a:rPr>
              <a:t> </a:t>
            </a:r>
            <a:r>
              <a:rPr lang="fr-FR" sz="2000" dirty="0" err="1">
                <a:solidFill>
                  <a:schemeClr val="tx1">
                    <a:lumMod val="75000"/>
                    <a:lumOff val="25000"/>
                  </a:schemeClr>
                </a:solidFill>
                <a:latin typeface="Open Sans"/>
                <a:ea typeface="Open Sans"/>
                <a:cs typeface="Open Sans"/>
                <a:sym typeface="Open Sans"/>
              </a:rPr>
              <a:t>Statistics</a:t>
            </a:r>
            <a:r>
              <a:rPr lang="fr-FR" sz="2000" dirty="0">
                <a:solidFill>
                  <a:schemeClr val="tx1">
                    <a:lumMod val="75000"/>
                    <a:lumOff val="25000"/>
                  </a:schemeClr>
                </a:solidFill>
                <a:latin typeface="Open Sans"/>
                <a:ea typeface="Open Sans"/>
                <a:cs typeface="Open Sans"/>
                <a:sym typeface="Open Sans"/>
              </a:rPr>
              <a:t> pour l'environnement ; PubMed pour la santé).</a:t>
            </a:r>
          </a:p>
          <a:p>
            <a:pPr marL="342900" lvl="0" indent="-342900">
              <a:lnSpc>
                <a:spcPct val="100000"/>
              </a:lnSpc>
              <a:spcBef>
                <a:spcPts val="0"/>
              </a:spcBef>
              <a:buClr>
                <a:schemeClr val="dk1"/>
              </a:buClr>
              <a:buSzPts val="2200"/>
            </a:pPr>
            <a:endParaRPr sz="2000"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Sont également disponibles des ressources interdisciplinaires telles que Research4Life / Google Scholar, Dimensions et The Lens.</a:t>
            </a:r>
            <a:endParaRPr dirty="0">
              <a:solidFill>
                <a:schemeClr val="tx1">
                  <a:lumMod val="75000"/>
                  <a:lumOff val="25000"/>
                </a:schemeClr>
              </a:solidFill>
            </a:endParaRPr>
          </a:p>
        </p:txBody>
      </p:sp>
      <p:sp>
        <p:nvSpPr>
          <p:cNvPr id="283" name="Google Shape;283;p36"/>
          <p:cNvSpPr/>
          <p:nvPr/>
        </p:nvSpPr>
        <p:spPr>
          <a:xfrm>
            <a:off x="9448801" y="2502434"/>
            <a:ext cx="1066800" cy="49594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 name="Image 5">
            <a:extLst>
              <a:ext uri="{FF2B5EF4-FFF2-40B4-BE49-F238E27FC236}">
                <a16:creationId xmlns:a16="http://schemas.microsoft.com/office/drawing/2014/main" id="{5DCA15A7-2A38-493D-A747-1A792490BAD1}"/>
              </a:ext>
            </a:extLst>
          </p:cNvPr>
          <p:cNvPicPr>
            <a:picLocks noChangeAspect="1"/>
          </p:cNvPicPr>
          <p:nvPr/>
        </p:nvPicPr>
        <p:blipFill>
          <a:blip r:embed="rId4"/>
          <a:stretch>
            <a:fillRect/>
          </a:stretch>
        </p:blipFill>
        <p:spPr>
          <a:xfrm>
            <a:off x="6207919" y="4812165"/>
            <a:ext cx="3571876" cy="433379"/>
          </a:xfrm>
          <a:prstGeom prst="rect">
            <a:avLst/>
          </a:prstGeom>
        </p:spPr>
      </p:pic>
      <p:pic>
        <p:nvPicPr>
          <p:cNvPr id="7" name="Image 6">
            <a:extLst>
              <a:ext uri="{FF2B5EF4-FFF2-40B4-BE49-F238E27FC236}">
                <a16:creationId xmlns:a16="http://schemas.microsoft.com/office/drawing/2014/main" id="{7AFFE98F-38D2-4E52-9EC9-70440A9E506E}"/>
              </a:ext>
            </a:extLst>
          </p:cNvPr>
          <p:cNvPicPr>
            <a:picLocks noChangeAspect="1"/>
          </p:cNvPicPr>
          <p:nvPr/>
        </p:nvPicPr>
        <p:blipFill>
          <a:blip r:embed="rId5"/>
          <a:stretch>
            <a:fillRect/>
          </a:stretch>
        </p:blipFill>
        <p:spPr>
          <a:xfrm>
            <a:off x="6249830" y="5197234"/>
            <a:ext cx="3515677" cy="661954"/>
          </a:xfrm>
          <a:prstGeom prst="rect">
            <a:avLst/>
          </a:prstGeom>
        </p:spPr>
      </p:pic>
      <p:pic>
        <p:nvPicPr>
          <p:cNvPr id="8" name="Image 7">
            <a:extLst>
              <a:ext uri="{FF2B5EF4-FFF2-40B4-BE49-F238E27FC236}">
                <a16:creationId xmlns:a16="http://schemas.microsoft.com/office/drawing/2014/main" id="{E3CB6508-D723-413F-A3D4-02105837EE2A}"/>
              </a:ext>
            </a:extLst>
          </p:cNvPr>
          <p:cNvPicPr>
            <a:picLocks noChangeAspect="1"/>
          </p:cNvPicPr>
          <p:nvPr/>
        </p:nvPicPr>
        <p:blipFill>
          <a:blip r:embed="rId6"/>
          <a:stretch>
            <a:fillRect/>
          </a:stretch>
        </p:blipFill>
        <p:spPr>
          <a:xfrm>
            <a:off x="6291740" y="5630613"/>
            <a:ext cx="3459479" cy="66195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3" name="Image 2">
            <a:extLst>
              <a:ext uri="{FF2B5EF4-FFF2-40B4-BE49-F238E27FC236}">
                <a16:creationId xmlns:a16="http://schemas.microsoft.com/office/drawing/2014/main" id="{7A1A4CA8-336E-4C10-AD6C-0E716658709F}"/>
              </a:ext>
            </a:extLst>
          </p:cNvPr>
          <p:cNvPicPr>
            <a:picLocks noChangeAspect="1"/>
          </p:cNvPicPr>
          <p:nvPr/>
        </p:nvPicPr>
        <p:blipFill>
          <a:blip r:embed="rId3"/>
          <a:stretch>
            <a:fillRect/>
          </a:stretch>
        </p:blipFill>
        <p:spPr>
          <a:xfrm>
            <a:off x="6054742" y="1905072"/>
            <a:ext cx="5055761" cy="4360809"/>
          </a:xfrm>
          <a:prstGeom prst="rect">
            <a:avLst/>
          </a:prstGeom>
        </p:spPr>
      </p:pic>
      <p:pic>
        <p:nvPicPr>
          <p:cNvPr id="2" name="Image 1">
            <a:extLst>
              <a:ext uri="{FF2B5EF4-FFF2-40B4-BE49-F238E27FC236}">
                <a16:creationId xmlns:a16="http://schemas.microsoft.com/office/drawing/2014/main" id="{38840B7B-5926-483F-80B5-12EB3435BD05}"/>
              </a:ext>
            </a:extLst>
          </p:cNvPr>
          <p:cNvPicPr>
            <a:picLocks noChangeAspect="1"/>
          </p:cNvPicPr>
          <p:nvPr/>
        </p:nvPicPr>
        <p:blipFill>
          <a:blip r:embed="rId4"/>
          <a:stretch>
            <a:fillRect/>
          </a:stretch>
        </p:blipFill>
        <p:spPr>
          <a:xfrm>
            <a:off x="4232907" y="2042307"/>
            <a:ext cx="1382725" cy="2305050"/>
          </a:xfrm>
          <a:prstGeom prst="rect">
            <a:avLst/>
          </a:prstGeom>
        </p:spPr>
      </p:pic>
      <p:sp>
        <p:nvSpPr>
          <p:cNvPr id="293" name="Google Shape;293;p3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en-US" sz="3600" dirty="0">
                <a:solidFill>
                  <a:srgbClr val="586F7C"/>
                </a:solidFill>
                <a:latin typeface="Open Sans"/>
                <a:ea typeface="Open Sans"/>
                <a:cs typeface="Open Sans"/>
                <a:sym typeface="Open Sans"/>
              </a:rPr>
              <a:t>Recherche </a:t>
            </a:r>
            <a:r>
              <a:rPr lang="en-US" sz="3600" dirty="0" err="1">
                <a:solidFill>
                  <a:srgbClr val="586F7C"/>
                </a:solidFill>
                <a:latin typeface="Open Sans"/>
                <a:ea typeface="Open Sans"/>
                <a:cs typeface="Open Sans"/>
                <a:sym typeface="Open Sans"/>
              </a:rPr>
              <a:t>d'éditeurs</a:t>
            </a:r>
            <a:endParaRPr sz="3600" dirty="0"/>
          </a:p>
        </p:txBody>
      </p:sp>
      <p:sp>
        <p:nvSpPr>
          <p:cNvPr id="294" name="Google Shape;294;p37"/>
          <p:cNvSpPr txBox="1">
            <a:spLocks noGrp="1"/>
          </p:cNvSpPr>
          <p:nvPr>
            <p:ph type="body" idx="1"/>
          </p:nvPr>
        </p:nvSpPr>
        <p:spPr>
          <a:xfrm>
            <a:off x="80010" y="1905072"/>
            <a:ext cx="4160520" cy="4762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Dans le menu "Contenu", cliquez sur </a:t>
            </a:r>
            <a:r>
              <a:rPr lang="fr-FR" sz="2000" b="1" dirty="0">
                <a:solidFill>
                  <a:schemeClr val="tx1">
                    <a:lumMod val="75000"/>
                    <a:lumOff val="25000"/>
                  </a:schemeClr>
                </a:solidFill>
                <a:latin typeface="Open Sans"/>
                <a:ea typeface="Open Sans"/>
                <a:cs typeface="Open Sans"/>
                <a:sym typeface="Open Sans"/>
              </a:rPr>
              <a:t>"Éditeurs".</a:t>
            </a:r>
          </a:p>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Les informations sur les </a:t>
            </a:r>
            <a:r>
              <a:rPr lang="fr-FR" sz="2000" b="1" dirty="0">
                <a:solidFill>
                  <a:schemeClr val="tx1">
                    <a:lumMod val="75000"/>
                    <a:lumOff val="25000"/>
                  </a:schemeClr>
                </a:solidFill>
                <a:latin typeface="Open Sans"/>
                <a:ea typeface="Open Sans"/>
                <a:cs typeface="Open Sans"/>
                <a:sym typeface="Open Sans"/>
              </a:rPr>
              <a:t>éditeurs</a:t>
            </a:r>
            <a:r>
              <a:rPr lang="fr-FR" sz="2000" dirty="0">
                <a:solidFill>
                  <a:schemeClr val="tx1">
                    <a:lumMod val="75000"/>
                    <a:lumOff val="25000"/>
                  </a:schemeClr>
                </a:solidFill>
                <a:latin typeface="Open Sans"/>
                <a:ea typeface="Open Sans"/>
                <a:cs typeface="Open Sans"/>
                <a:sym typeface="Open Sans"/>
              </a:rPr>
              <a:t> sont organisées différemment - avec une liste de titres de </a:t>
            </a:r>
            <a:r>
              <a:rPr lang="fr-FR" sz="2000" b="1" dirty="0">
                <a:solidFill>
                  <a:schemeClr val="tx1">
                    <a:lumMod val="75000"/>
                    <a:lumOff val="25000"/>
                  </a:schemeClr>
                </a:solidFill>
                <a:latin typeface="Open Sans"/>
                <a:ea typeface="Open Sans"/>
                <a:cs typeface="Open Sans"/>
                <a:sym typeface="Open Sans"/>
              </a:rPr>
              <a:t>A à Z</a:t>
            </a:r>
            <a:r>
              <a:rPr lang="fr-FR" sz="2000" dirty="0">
                <a:solidFill>
                  <a:schemeClr val="tx1">
                    <a:lumMod val="75000"/>
                    <a:lumOff val="25000"/>
                  </a:schemeClr>
                </a:solidFill>
                <a:latin typeface="Open Sans"/>
                <a:ea typeface="Open Sans"/>
                <a:cs typeface="Open Sans"/>
                <a:sym typeface="Open Sans"/>
              </a:rPr>
              <a:t>.</a:t>
            </a:r>
          </a:p>
          <a:p>
            <a:pPr marL="342900" lvl="0" indent="-342900">
              <a:lnSpc>
                <a:spcPct val="100000"/>
              </a:lnSpc>
              <a:spcBef>
                <a:spcPts val="0"/>
              </a:spcBef>
              <a:buClr>
                <a:schemeClr val="dk1"/>
              </a:buClr>
              <a:buSzPts val="2200"/>
            </a:pPr>
            <a:r>
              <a:rPr lang="en-US" sz="2000" dirty="0" err="1">
                <a:solidFill>
                  <a:schemeClr val="tx1">
                    <a:lumMod val="75000"/>
                    <a:lumOff val="25000"/>
                  </a:schemeClr>
                </a:solidFill>
                <a:latin typeface="Open Sans"/>
                <a:ea typeface="Open Sans"/>
                <a:cs typeface="Open Sans"/>
                <a:sym typeface="Open Sans"/>
              </a:rPr>
              <a:t>Cliquez</a:t>
            </a:r>
            <a:r>
              <a:rPr lang="en-US" sz="2000" dirty="0">
                <a:solidFill>
                  <a:schemeClr val="tx1">
                    <a:lumMod val="75000"/>
                    <a:lumOff val="25000"/>
                  </a:schemeClr>
                </a:solidFill>
                <a:latin typeface="Open Sans"/>
                <a:ea typeface="Open Sans"/>
                <a:cs typeface="Open Sans"/>
                <a:sym typeface="Open Sans"/>
              </a:rPr>
              <a:t> sur </a:t>
            </a:r>
            <a:r>
              <a:rPr lang="en-US" sz="2000" b="1" dirty="0">
                <a:solidFill>
                  <a:schemeClr val="tx1">
                    <a:lumMod val="75000"/>
                    <a:lumOff val="25000"/>
                  </a:schemeClr>
                </a:solidFill>
                <a:latin typeface="Open Sans"/>
                <a:ea typeface="Open Sans"/>
                <a:cs typeface="Open Sans"/>
                <a:sym typeface="Open Sans"/>
              </a:rPr>
              <a:t>John Wiley and Sons</a:t>
            </a:r>
            <a:endParaRPr sz="2000" b="1"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buFont typeface="Open Sans"/>
              <a:buChar char="●"/>
            </a:pPr>
            <a:r>
              <a:rPr lang="fr-FR" sz="2000" dirty="0">
                <a:solidFill>
                  <a:schemeClr val="tx1">
                    <a:lumMod val="75000"/>
                    <a:lumOff val="25000"/>
                  </a:schemeClr>
                </a:solidFill>
                <a:latin typeface="Open Sans"/>
                <a:ea typeface="Open Sans"/>
                <a:cs typeface="Open Sans"/>
                <a:sym typeface="Open Sans"/>
              </a:rPr>
              <a:t>Certains éditeurs ayant plusieurs formats regroupent tous les titres, tandis que d'autres préfèrent des listes séparées :</a:t>
            </a:r>
            <a:endParaRPr sz="2000" dirty="0">
              <a:solidFill>
                <a:schemeClr val="tx1">
                  <a:lumMod val="75000"/>
                  <a:lumOff val="25000"/>
                </a:schemeClr>
              </a:solidFill>
              <a:latin typeface="Open Sans"/>
              <a:ea typeface="Open Sans"/>
              <a:cs typeface="Open Sans"/>
              <a:sym typeface="Open Sans"/>
            </a:endParaRPr>
          </a:p>
        </p:txBody>
      </p:sp>
      <p:sp>
        <p:nvSpPr>
          <p:cNvPr id="297" name="Google Shape;297;p37"/>
          <p:cNvSpPr/>
          <p:nvPr/>
        </p:nvSpPr>
        <p:spPr>
          <a:xfrm>
            <a:off x="7554860" y="2957091"/>
            <a:ext cx="2589265" cy="317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98" name="Google Shape;298;p37"/>
          <p:cNvCxnSpPr>
            <a:cxnSpLocks/>
            <a:endCxn id="297" idx="1"/>
          </p:cNvCxnSpPr>
          <p:nvPr/>
        </p:nvCxnSpPr>
        <p:spPr>
          <a:xfrm flipV="1">
            <a:off x="5592712" y="3115841"/>
            <a:ext cx="1962148" cy="513962"/>
          </a:xfrm>
          <a:prstGeom prst="straightConnector1">
            <a:avLst/>
          </a:prstGeom>
          <a:noFill/>
          <a:ln w="9525" cap="flat" cmpd="sng">
            <a:solidFill>
              <a:srgbClr val="FF0000"/>
            </a:solidFill>
            <a:prstDash val="solid"/>
            <a:round/>
            <a:headEnd type="none" w="sm" len="sm"/>
            <a:tailEnd type="triangle" w="med" len="med"/>
          </a:ln>
        </p:spPr>
      </p:cxnSp>
      <p:sp>
        <p:nvSpPr>
          <p:cNvPr id="299" name="Google Shape;299;p37"/>
          <p:cNvSpPr/>
          <p:nvPr/>
        </p:nvSpPr>
        <p:spPr>
          <a:xfrm>
            <a:off x="4176342" y="1981235"/>
            <a:ext cx="1504953" cy="230505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0" name="Google Shape;300;p37"/>
          <p:cNvSpPr/>
          <p:nvPr/>
        </p:nvSpPr>
        <p:spPr>
          <a:xfrm>
            <a:off x="4098725" y="3513225"/>
            <a:ext cx="1676400" cy="3369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 name="Image 4">
            <a:extLst>
              <a:ext uri="{FF2B5EF4-FFF2-40B4-BE49-F238E27FC236}">
                <a16:creationId xmlns:a16="http://schemas.microsoft.com/office/drawing/2014/main" id="{D6FA6FB2-3468-47B8-BD85-B53FC7A9E05A}"/>
              </a:ext>
            </a:extLst>
          </p:cNvPr>
          <p:cNvPicPr>
            <a:picLocks noChangeAspect="1"/>
          </p:cNvPicPr>
          <p:nvPr/>
        </p:nvPicPr>
        <p:blipFill>
          <a:blip r:embed="rId5"/>
          <a:stretch>
            <a:fillRect/>
          </a:stretch>
        </p:blipFill>
        <p:spPr>
          <a:xfrm>
            <a:off x="3778501" y="5089471"/>
            <a:ext cx="2276241" cy="141699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2" name="Image 1">
            <a:extLst>
              <a:ext uri="{FF2B5EF4-FFF2-40B4-BE49-F238E27FC236}">
                <a16:creationId xmlns:a16="http://schemas.microsoft.com/office/drawing/2014/main" id="{97E8A70E-FBA3-417E-8B73-658E078D3ADA}"/>
              </a:ext>
            </a:extLst>
          </p:cNvPr>
          <p:cNvPicPr>
            <a:picLocks noChangeAspect="1"/>
          </p:cNvPicPr>
          <p:nvPr/>
        </p:nvPicPr>
        <p:blipFill>
          <a:blip r:embed="rId3"/>
          <a:stretch>
            <a:fillRect/>
          </a:stretch>
        </p:blipFill>
        <p:spPr>
          <a:xfrm>
            <a:off x="4457700" y="1700563"/>
            <a:ext cx="7658099" cy="5157437"/>
          </a:xfrm>
          <a:prstGeom prst="rect">
            <a:avLst/>
          </a:prstGeom>
        </p:spPr>
      </p:pic>
      <p:sp>
        <p:nvSpPr>
          <p:cNvPr id="306" name="Google Shape;306;p4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rPr>
              <a:t>Recherche d'éditeurs (suite)</a:t>
            </a:r>
            <a:endParaRPr sz="3600" dirty="0"/>
          </a:p>
        </p:txBody>
      </p:sp>
      <p:sp>
        <p:nvSpPr>
          <p:cNvPr id="307" name="Google Shape;307;p41"/>
          <p:cNvSpPr txBox="1">
            <a:spLocks noGrp="1"/>
          </p:cNvSpPr>
          <p:nvPr>
            <p:ph type="body" idx="1"/>
          </p:nvPr>
        </p:nvSpPr>
        <p:spPr>
          <a:xfrm>
            <a:off x="159622" y="1905072"/>
            <a:ext cx="4209178" cy="4762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200" dirty="0">
                <a:solidFill>
                  <a:schemeClr val="tx1">
                    <a:lumMod val="75000"/>
                    <a:lumOff val="25000"/>
                  </a:schemeClr>
                </a:solidFill>
                <a:latin typeface="Open Sans"/>
                <a:ea typeface="Open Sans"/>
                <a:cs typeface="Open Sans"/>
                <a:sym typeface="Open Sans"/>
              </a:rPr>
              <a:t>Dans la liste des éditeurs, sont affichés les premiers titres de </a:t>
            </a:r>
            <a:r>
              <a:rPr lang="en-US" sz="2200" b="1" dirty="0">
                <a:solidFill>
                  <a:schemeClr val="tx1">
                    <a:lumMod val="75000"/>
                    <a:lumOff val="25000"/>
                  </a:schemeClr>
                </a:solidFill>
                <a:latin typeface="Open Sans"/>
                <a:ea typeface="Open Sans"/>
                <a:cs typeface="Open Sans"/>
                <a:sym typeface="Open Sans"/>
              </a:rPr>
              <a:t>John Wiley &amp; Sons (Journals).</a:t>
            </a:r>
            <a:endParaRPr sz="2200" dirty="0">
              <a:solidFill>
                <a:schemeClr val="tx1">
                  <a:lumMod val="75000"/>
                  <a:lumOff val="25000"/>
                </a:schemeClr>
              </a:solidFill>
            </a:endParaRPr>
          </a:p>
          <a:p>
            <a:pPr marL="342900" lvl="0" indent="-342900">
              <a:lnSpc>
                <a:spcPct val="100000"/>
              </a:lnSpc>
              <a:spcBef>
                <a:spcPts val="0"/>
              </a:spcBef>
              <a:buClr>
                <a:schemeClr val="dk1"/>
              </a:buClr>
              <a:buSzPts val="2200"/>
            </a:pPr>
            <a:r>
              <a:rPr lang="fr-FR" sz="2200" dirty="0">
                <a:solidFill>
                  <a:schemeClr val="tx1">
                    <a:lumMod val="75000"/>
                    <a:lumOff val="25000"/>
                  </a:schemeClr>
                </a:solidFill>
                <a:latin typeface="Open Sans"/>
                <a:ea typeface="Open Sans"/>
                <a:cs typeface="Open Sans"/>
                <a:sym typeface="Open Sans"/>
              </a:rPr>
              <a:t>En cliquant sur le titre, les utilisateurs peuvent accéder au contenu de la revue.</a:t>
            </a:r>
          </a:p>
          <a:p>
            <a:pPr marL="342900" lvl="0" indent="-342900">
              <a:lnSpc>
                <a:spcPct val="100000"/>
              </a:lnSpc>
              <a:spcBef>
                <a:spcPts val="0"/>
              </a:spcBef>
              <a:buClr>
                <a:schemeClr val="dk1"/>
              </a:buClr>
              <a:buSzPts val="2200"/>
            </a:pPr>
            <a:r>
              <a:rPr lang="fr-FR" sz="2200" dirty="0">
                <a:solidFill>
                  <a:schemeClr val="tx1">
                    <a:lumMod val="75000"/>
                    <a:lumOff val="25000"/>
                  </a:schemeClr>
                </a:solidFill>
                <a:latin typeface="Open Sans"/>
                <a:ea typeface="Open Sans"/>
                <a:cs typeface="Open Sans"/>
                <a:sym typeface="Open Sans"/>
              </a:rPr>
              <a:t>Le </a:t>
            </a:r>
            <a:r>
              <a:rPr lang="fr-FR" sz="2200" b="1" dirty="0">
                <a:solidFill>
                  <a:schemeClr val="tx1">
                    <a:lumMod val="75000"/>
                    <a:lumOff val="25000"/>
                  </a:schemeClr>
                </a:solidFill>
                <a:latin typeface="Open Sans"/>
                <a:ea typeface="Open Sans"/>
                <a:cs typeface="Open Sans"/>
                <a:sym typeface="Open Sans"/>
              </a:rPr>
              <a:t>type de contenu </a:t>
            </a:r>
            <a:r>
              <a:rPr lang="fr-FR" sz="2200" dirty="0">
                <a:solidFill>
                  <a:schemeClr val="tx1">
                    <a:lumMod val="75000"/>
                    <a:lumOff val="25000"/>
                  </a:schemeClr>
                </a:solidFill>
                <a:latin typeface="Open Sans"/>
                <a:ea typeface="Open Sans"/>
                <a:cs typeface="Open Sans"/>
                <a:sym typeface="Open Sans"/>
              </a:rPr>
              <a:t>indique le nombre de revues, livres, sources de référence, etc. - de l'éditeur.</a:t>
            </a:r>
            <a:endParaRPr sz="2200" dirty="0">
              <a:solidFill>
                <a:schemeClr val="tx1">
                  <a:lumMod val="75000"/>
                  <a:lumOff val="25000"/>
                </a:schemeClr>
              </a:solidFill>
            </a:endParaRPr>
          </a:p>
        </p:txBody>
      </p:sp>
      <p:sp>
        <p:nvSpPr>
          <p:cNvPr id="309" name="Google Shape;309;p41"/>
          <p:cNvSpPr/>
          <p:nvPr/>
        </p:nvSpPr>
        <p:spPr>
          <a:xfrm>
            <a:off x="4457700" y="3684232"/>
            <a:ext cx="1536700" cy="27949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10" name="Google Shape;310;p41"/>
          <p:cNvCxnSpPr>
            <a:cxnSpLocks/>
          </p:cNvCxnSpPr>
          <p:nvPr/>
        </p:nvCxnSpPr>
        <p:spPr>
          <a:xfrm>
            <a:off x="3132944" y="4631961"/>
            <a:ext cx="1836621" cy="894196"/>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4" name="Image 3">
            <a:extLst>
              <a:ext uri="{FF2B5EF4-FFF2-40B4-BE49-F238E27FC236}">
                <a16:creationId xmlns:a16="http://schemas.microsoft.com/office/drawing/2014/main" id="{1F7510E3-34E0-47C1-8E64-4B89A6B6604D}"/>
              </a:ext>
            </a:extLst>
          </p:cNvPr>
          <p:cNvPicPr>
            <a:picLocks noChangeAspect="1"/>
          </p:cNvPicPr>
          <p:nvPr/>
        </p:nvPicPr>
        <p:blipFill>
          <a:blip r:embed="rId3"/>
          <a:stretch>
            <a:fillRect/>
          </a:stretch>
        </p:blipFill>
        <p:spPr>
          <a:xfrm>
            <a:off x="5877653" y="1789471"/>
            <a:ext cx="6154725" cy="5068529"/>
          </a:xfrm>
          <a:prstGeom prst="rect">
            <a:avLst/>
          </a:prstGeom>
        </p:spPr>
      </p:pic>
      <p:pic>
        <p:nvPicPr>
          <p:cNvPr id="2" name="Image 1">
            <a:extLst>
              <a:ext uri="{FF2B5EF4-FFF2-40B4-BE49-F238E27FC236}">
                <a16:creationId xmlns:a16="http://schemas.microsoft.com/office/drawing/2014/main" id="{4BA7FD4E-EECC-4468-BA1B-3D315A768277}"/>
              </a:ext>
            </a:extLst>
          </p:cNvPr>
          <p:cNvPicPr>
            <a:picLocks noChangeAspect="1"/>
          </p:cNvPicPr>
          <p:nvPr/>
        </p:nvPicPr>
        <p:blipFill>
          <a:blip r:embed="rId4"/>
          <a:stretch>
            <a:fillRect/>
          </a:stretch>
        </p:blipFill>
        <p:spPr>
          <a:xfrm>
            <a:off x="4114800" y="2400580"/>
            <a:ext cx="1671561" cy="2279401"/>
          </a:xfrm>
          <a:prstGeom prst="rect">
            <a:avLst/>
          </a:prstGeom>
        </p:spPr>
      </p:pic>
      <p:sp>
        <p:nvSpPr>
          <p:cNvPr id="316" name="Google Shape;316;p4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en-US" sz="3600" dirty="0" err="1">
                <a:solidFill>
                  <a:srgbClr val="586F7C"/>
                </a:solidFill>
                <a:latin typeface="Open Sans"/>
                <a:ea typeface="Open Sans"/>
                <a:cs typeface="Open Sans"/>
                <a:sym typeface="Open Sans"/>
              </a:rPr>
              <a:t>Parcourir</a:t>
            </a:r>
            <a:r>
              <a:rPr lang="en-US" sz="3600" dirty="0">
                <a:solidFill>
                  <a:srgbClr val="586F7C"/>
                </a:solidFill>
                <a:latin typeface="Open Sans"/>
                <a:ea typeface="Open Sans"/>
                <a:cs typeface="Open Sans"/>
                <a:sym typeface="Open Sans"/>
              </a:rPr>
              <a:t> par </a:t>
            </a:r>
            <a:r>
              <a:rPr lang="en-US" sz="3600" dirty="0" err="1">
                <a:solidFill>
                  <a:srgbClr val="586F7C"/>
                </a:solidFill>
                <a:latin typeface="Open Sans"/>
                <a:ea typeface="Open Sans"/>
                <a:cs typeface="Open Sans"/>
                <a:sym typeface="Open Sans"/>
              </a:rPr>
              <a:t>sujet</a:t>
            </a:r>
            <a:endParaRPr sz="3600" dirty="0"/>
          </a:p>
        </p:txBody>
      </p:sp>
      <p:sp>
        <p:nvSpPr>
          <p:cNvPr id="317" name="Google Shape;317;p42"/>
          <p:cNvSpPr txBox="1">
            <a:spLocks noGrp="1"/>
          </p:cNvSpPr>
          <p:nvPr>
            <p:ph type="body" idx="1"/>
          </p:nvPr>
        </p:nvSpPr>
        <p:spPr>
          <a:xfrm>
            <a:off x="159622" y="1905072"/>
            <a:ext cx="3955178" cy="4762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Dans le menu Contenu, cliquez sur </a:t>
            </a:r>
            <a:r>
              <a:rPr lang="en-US" sz="2000" b="1" dirty="0" err="1">
                <a:solidFill>
                  <a:schemeClr val="tx1">
                    <a:lumMod val="75000"/>
                    <a:lumOff val="25000"/>
                  </a:schemeClr>
                </a:solidFill>
                <a:latin typeface="Open Sans"/>
                <a:ea typeface="Open Sans"/>
                <a:cs typeface="Open Sans"/>
                <a:sym typeface="Open Sans"/>
              </a:rPr>
              <a:t>Sujets</a:t>
            </a:r>
            <a:r>
              <a:rPr lang="en-US" sz="2000" b="1" dirty="0">
                <a:solidFill>
                  <a:schemeClr val="tx1">
                    <a:lumMod val="75000"/>
                    <a:lumOff val="25000"/>
                  </a:schemeClr>
                </a:solidFill>
                <a:latin typeface="Open Sans"/>
                <a:ea typeface="Open Sans"/>
                <a:cs typeface="Open Sans"/>
                <a:sym typeface="Open Sans"/>
              </a:rPr>
              <a:t>.</a:t>
            </a:r>
            <a:endParaRPr dirty="0">
              <a:solidFill>
                <a:schemeClr val="tx1">
                  <a:lumMod val="75000"/>
                  <a:lumOff val="25000"/>
                </a:schemeClr>
              </a:solidFill>
            </a:endParaRPr>
          </a:p>
          <a:p>
            <a:pPr marL="0" lvl="0" indent="0" algn="l" rtl="0">
              <a:lnSpc>
                <a:spcPct val="100000"/>
              </a:lnSpc>
              <a:spcBef>
                <a:spcPts val="0"/>
              </a:spcBef>
              <a:spcAft>
                <a:spcPts val="0"/>
              </a:spcAft>
              <a:buClr>
                <a:schemeClr val="dk1"/>
              </a:buClr>
              <a:buSzPts val="2200"/>
              <a:buNone/>
            </a:pPr>
            <a:endParaRPr sz="2000"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Le premier des 20 sujets sur 193 s'affiche. </a:t>
            </a:r>
          </a:p>
          <a:p>
            <a:pPr marL="342900" lvl="0" indent="-342900">
              <a:lnSpc>
                <a:spcPct val="100000"/>
              </a:lnSpc>
              <a:spcBef>
                <a:spcPts val="0"/>
              </a:spcBef>
              <a:buClr>
                <a:schemeClr val="dk1"/>
              </a:buClr>
              <a:buSzPts val="2200"/>
            </a:pPr>
            <a:endParaRPr sz="2000" b="1"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Les </a:t>
            </a:r>
            <a:r>
              <a:rPr lang="fr-FR" sz="2000" b="1" dirty="0">
                <a:solidFill>
                  <a:schemeClr val="tx1">
                    <a:lumMod val="75000"/>
                    <a:lumOff val="25000"/>
                  </a:schemeClr>
                </a:solidFill>
                <a:latin typeface="Open Sans"/>
                <a:ea typeface="Open Sans"/>
                <a:cs typeface="Open Sans"/>
                <a:sym typeface="Open Sans"/>
              </a:rPr>
              <a:t>Sujets</a:t>
            </a:r>
            <a:r>
              <a:rPr lang="fr-FR" sz="2000" dirty="0">
                <a:solidFill>
                  <a:schemeClr val="tx1">
                    <a:lumMod val="75000"/>
                    <a:lumOff val="25000"/>
                  </a:schemeClr>
                </a:solidFill>
                <a:latin typeface="Open Sans"/>
                <a:ea typeface="Open Sans"/>
                <a:cs typeface="Open Sans"/>
                <a:sym typeface="Open Sans"/>
              </a:rPr>
              <a:t> sont énumérés pour toutes les disciplines des programmes.</a:t>
            </a:r>
          </a:p>
          <a:p>
            <a:pPr marL="342900" lvl="0" indent="-342900">
              <a:lnSpc>
                <a:spcPct val="100000"/>
              </a:lnSpc>
              <a:spcBef>
                <a:spcPts val="0"/>
              </a:spcBef>
              <a:buClr>
                <a:schemeClr val="dk1"/>
              </a:buClr>
              <a:buSzPts val="2200"/>
            </a:pPr>
            <a:endParaRPr sz="2000"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000" dirty="0">
                <a:solidFill>
                  <a:schemeClr val="tx1">
                    <a:lumMod val="75000"/>
                    <a:lumOff val="25000"/>
                  </a:schemeClr>
                </a:solidFill>
                <a:latin typeface="Open Sans"/>
                <a:ea typeface="Open Sans"/>
                <a:cs typeface="Open Sans"/>
                <a:sym typeface="Open Sans"/>
              </a:rPr>
              <a:t>Chaque sujet contient une liste des livres et des revues de Research4Life qui relèvent de ce sujet.</a:t>
            </a:r>
            <a:endParaRPr sz="2000" dirty="0">
              <a:solidFill>
                <a:schemeClr val="tx1">
                  <a:lumMod val="75000"/>
                  <a:lumOff val="25000"/>
                </a:schemeClr>
              </a:solidFill>
            </a:endParaRPr>
          </a:p>
        </p:txBody>
      </p:sp>
      <p:sp>
        <p:nvSpPr>
          <p:cNvPr id="319" name="Google Shape;319;p42"/>
          <p:cNvSpPr/>
          <p:nvPr/>
        </p:nvSpPr>
        <p:spPr>
          <a:xfrm>
            <a:off x="5840730" y="2731732"/>
            <a:ext cx="1536700" cy="412626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20" name="Google Shape;320;p42"/>
          <p:cNvCxnSpPr/>
          <p:nvPr/>
        </p:nvCxnSpPr>
        <p:spPr>
          <a:xfrm rot="10800000" flipH="1">
            <a:off x="5728334" y="3074672"/>
            <a:ext cx="1163956" cy="1280158"/>
          </a:xfrm>
          <a:prstGeom prst="straightConnector1">
            <a:avLst/>
          </a:prstGeom>
          <a:noFill/>
          <a:ln w="9525" cap="flat" cmpd="sng">
            <a:solidFill>
              <a:srgbClr val="FF0000"/>
            </a:solidFill>
            <a:prstDash val="solid"/>
            <a:round/>
            <a:headEnd type="none" w="sm" len="sm"/>
            <a:tailEnd type="triangle" w="med" len="med"/>
          </a:ln>
        </p:spPr>
      </p:cxnSp>
      <p:sp>
        <p:nvSpPr>
          <p:cNvPr id="322" name="Google Shape;322;p42"/>
          <p:cNvSpPr/>
          <p:nvPr/>
        </p:nvSpPr>
        <p:spPr>
          <a:xfrm>
            <a:off x="4135755" y="2097406"/>
            <a:ext cx="1634489" cy="253920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3" name="Google Shape;323;p42"/>
          <p:cNvSpPr/>
          <p:nvPr/>
        </p:nvSpPr>
        <p:spPr>
          <a:xfrm>
            <a:off x="3930316" y="4251158"/>
            <a:ext cx="1892968" cy="52938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533400"/>
            <a:ext cx="7707086" cy="9683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Objectifs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d’apprentissage</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fontScale="92500" lnSpcReduction="20000"/>
          </a:bodyPr>
          <a:lstStyle/>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Comprendre comment accéder aux ressources du portail de contenu uniforme et des portails AGORA et ARDI.</a:t>
            </a:r>
          </a:p>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Comprendre la couverture des cinq collections du programme.</a:t>
            </a:r>
          </a:p>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Naviguer efficacement dans le contenu de Research4Life.</a:t>
            </a:r>
          </a:p>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Rechercher efficacement dans le contenu de Research4Life.</a:t>
            </a:r>
          </a:p>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Utiliser les outils supplémentaires du menu Hamburger.</a:t>
            </a:r>
          </a:p>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Comprendre les collections par pays de contenu.</a:t>
            </a:r>
          </a:p>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Dépanner les problèmes connus et demander de l'aide au service d'assistance R4L.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2" name="Image 1">
            <a:extLst>
              <a:ext uri="{FF2B5EF4-FFF2-40B4-BE49-F238E27FC236}">
                <a16:creationId xmlns:a16="http://schemas.microsoft.com/office/drawing/2014/main" id="{E692D7EE-B904-42C8-8AB5-22435CEAFF96}"/>
              </a:ext>
            </a:extLst>
          </p:cNvPr>
          <p:cNvPicPr>
            <a:picLocks noChangeAspect="1"/>
          </p:cNvPicPr>
          <p:nvPr/>
        </p:nvPicPr>
        <p:blipFill>
          <a:blip r:embed="rId3"/>
          <a:stretch>
            <a:fillRect/>
          </a:stretch>
        </p:blipFill>
        <p:spPr>
          <a:xfrm>
            <a:off x="5486400" y="1799303"/>
            <a:ext cx="6380697" cy="4868196"/>
          </a:xfrm>
          <a:prstGeom prst="rect">
            <a:avLst/>
          </a:prstGeom>
        </p:spPr>
      </p:pic>
      <p:sp>
        <p:nvSpPr>
          <p:cNvPr id="330" name="Google Shape;330;p4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en-US" sz="3600" dirty="0" err="1">
                <a:solidFill>
                  <a:srgbClr val="586F7C"/>
                </a:solidFill>
                <a:latin typeface="Open Sans"/>
                <a:ea typeface="Open Sans"/>
                <a:cs typeface="Open Sans"/>
                <a:sym typeface="Open Sans"/>
              </a:rPr>
              <a:t>Parcourir</a:t>
            </a:r>
            <a:r>
              <a:rPr lang="en-US" sz="3600" dirty="0">
                <a:solidFill>
                  <a:srgbClr val="586F7C"/>
                </a:solidFill>
                <a:latin typeface="Open Sans"/>
                <a:ea typeface="Open Sans"/>
                <a:cs typeface="Open Sans"/>
                <a:sym typeface="Open Sans"/>
              </a:rPr>
              <a:t> par </a:t>
            </a:r>
            <a:r>
              <a:rPr lang="en-US" sz="3600" dirty="0" err="1">
                <a:solidFill>
                  <a:srgbClr val="586F7C"/>
                </a:solidFill>
                <a:latin typeface="Open Sans"/>
                <a:ea typeface="Open Sans"/>
                <a:cs typeface="Open Sans"/>
                <a:sym typeface="Open Sans"/>
              </a:rPr>
              <a:t>sujet</a:t>
            </a:r>
            <a:r>
              <a:rPr lang="en-US" sz="3600" dirty="0">
                <a:solidFill>
                  <a:srgbClr val="586F7C"/>
                </a:solidFill>
                <a:latin typeface="Open Sans"/>
                <a:ea typeface="Open Sans"/>
                <a:cs typeface="Open Sans"/>
                <a:sym typeface="Open Sans"/>
              </a:rPr>
              <a:t> (suite)</a:t>
            </a:r>
            <a:endParaRPr sz="3600" dirty="0"/>
          </a:p>
        </p:txBody>
      </p:sp>
      <p:sp>
        <p:nvSpPr>
          <p:cNvPr id="331" name="Google Shape;331;p43"/>
          <p:cNvSpPr txBox="1">
            <a:spLocks noGrp="1"/>
          </p:cNvSpPr>
          <p:nvPr>
            <p:ph type="body" idx="1"/>
          </p:nvPr>
        </p:nvSpPr>
        <p:spPr>
          <a:xfrm>
            <a:off x="159622" y="1905072"/>
            <a:ext cx="4513978" cy="4762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dirty="0">
                <a:solidFill>
                  <a:srgbClr val="3F3F3F"/>
                </a:solidFill>
                <a:latin typeface="Open Sans"/>
                <a:ea typeface="Open Sans"/>
                <a:cs typeface="Open Sans"/>
                <a:sym typeface="Open Sans"/>
              </a:rPr>
              <a:t>La liste des sujets de la </a:t>
            </a:r>
            <a:r>
              <a:rPr lang="fr-FR" b="1" dirty="0">
                <a:solidFill>
                  <a:srgbClr val="3F3F3F"/>
                </a:solidFill>
                <a:latin typeface="Open Sans"/>
                <a:ea typeface="Open Sans"/>
                <a:cs typeface="Open Sans"/>
                <a:sym typeface="Open Sans"/>
              </a:rPr>
              <a:t>Biodiversité</a:t>
            </a:r>
            <a:r>
              <a:rPr lang="fr-FR" dirty="0">
                <a:solidFill>
                  <a:srgbClr val="3F3F3F"/>
                </a:solidFill>
                <a:latin typeface="Open Sans"/>
                <a:ea typeface="Open Sans"/>
                <a:cs typeface="Open Sans"/>
                <a:sym typeface="Open Sans"/>
              </a:rPr>
              <a:t> est ouverte. </a:t>
            </a:r>
            <a:endParaRPr dirty="0">
              <a:solidFill>
                <a:srgbClr val="3F3F3F"/>
              </a:solidFill>
            </a:endParaRPr>
          </a:p>
          <a:p>
            <a:pPr marL="0" lvl="0" indent="0" algn="l" rtl="0">
              <a:lnSpc>
                <a:spcPct val="100000"/>
              </a:lnSpc>
              <a:spcBef>
                <a:spcPts val="0"/>
              </a:spcBef>
              <a:spcAft>
                <a:spcPts val="0"/>
              </a:spcAft>
              <a:buClr>
                <a:schemeClr val="dk1"/>
              </a:buClr>
              <a:buSzPts val="2200"/>
              <a:buNone/>
            </a:pPr>
            <a:endParaRPr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dirty="0">
                <a:solidFill>
                  <a:srgbClr val="3F3F3F"/>
                </a:solidFill>
                <a:latin typeface="Open Sans"/>
                <a:ea typeface="Open Sans"/>
                <a:cs typeface="Open Sans"/>
                <a:sym typeface="Open Sans"/>
              </a:rPr>
              <a:t>Notez que les filtres (Collection, Type de contenu, etc.) peuvent être appliqués.</a:t>
            </a:r>
          </a:p>
          <a:p>
            <a:pPr marL="342900" lvl="0" indent="-342900">
              <a:lnSpc>
                <a:spcPct val="100000"/>
              </a:lnSpc>
              <a:spcBef>
                <a:spcPts val="0"/>
              </a:spcBef>
              <a:buClr>
                <a:schemeClr val="dk1"/>
              </a:buClr>
              <a:buSzPts val="2200"/>
            </a:pPr>
            <a:endParaRPr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dirty="0">
                <a:solidFill>
                  <a:srgbClr val="3F3F3F"/>
                </a:solidFill>
                <a:latin typeface="Open Sans"/>
                <a:ea typeface="Open Sans"/>
                <a:cs typeface="Open Sans"/>
                <a:sym typeface="Open Sans"/>
              </a:rPr>
              <a:t>La </a:t>
            </a:r>
            <a:r>
              <a:rPr lang="fr-FR" b="1" dirty="0">
                <a:solidFill>
                  <a:srgbClr val="3F3F3F"/>
                </a:solidFill>
                <a:latin typeface="Open Sans"/>
                <a:ea typeface="Open Sans"/>
                <a:cs typeface="Open Sans"/>
                <a:sym typeface="Open Sans"/>
              </a:rPr>
              <a:t>Clé d'accès </a:t>
            </a:r>
            <a:r>
              <a:rPr lang="fr-FR" dirty="0">
                <a:solidFill>
                  <a:srgbClr val="3F3F3F"/>
                </a:solidFill>
                <a:latin typeface="Open Sans"/>
                <a:ea typeface="Open Sans"/>
                <a:cs typeface="Open Sans"/>
                <a:sym typeface="Open Sans"/>
              </a:rPr>
              <a:t>indique si la publication est disponible dans votre institution.</a:t>
            </a:r>
            <a:endParaRPr dirty="0">
              <a:solidFill>
                <a:srgbClr val="3F3F3F"/>
              </a:solidFill>
            </a:endParaRPr>
          </a:p>
        </p:txBody>
      </p:sp>
      <p:sp>
        <p:nvSpPr>
          <p:cNvPr id="332" name="Google Shape;332;p43"/>
          <p:cNvSpPr/>
          <p:nvPr/>
        </p:nvSpPr>
        <p:spPr>
          <a:xfrm>
            <a:off x="5486400" y="2731732"/>
            <a:ext cx="1270000" cy="393576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33" name="Google Shape;333;p43"/>
          <p:cNvCxnSpPr/>
          <p:nvPr/>
        </p:nvCxnSpPr>
        <p:spPr>
          <a:xfrm>
            <a:off x="3492500" y="3910330"/>
            <a:ext cx="1993900" cy="190500"/>
          </a:xfrm>
          <a:prstGeom prst="straightConnector1">
            <a:avLst/>
          </a:prstGeom>
          <a:noFill/>
          <a:ln w="9525" cap="flat" cmpd="sng">
            <a:solidFill>
              <a:srgbClr val="FF0000"/>
            </a:solidFill>
            <a:prstDash val="solid"/>
            <a:round/>
            <a:headEnd type="none" w="sm" len="sm"/>
            <a:tailEnd type="triangle" w="med" len="med"/>
          </a:ln>
        </p:spPr>
      </p:cxnSp>
      <p:sp>
        <p:nvSpPr>
          <p:cNvPr id="334" name="Google Shape;334;p43"/>
          <p:cNvSpPr/>
          <p:nvPr/>
        </p:nvSpPr>
        <p:spPr>
          <a:xfrm>
            <a:off x="10173929" y="3428999"/>
            <a:ext cx="1064342" cy="90702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2" name="Image 1">
            <a:extLst>
              <a:ext uri="{FF2B5EF4-FFF2-40B4-BE49-F238E27FC236}">
                <a16:creationId xmlns:a16="http://schemas.microsoft.com/office/drawing/2014/main" id="{8C8B4FB6-2B61-4F0B-BA70-68D43B853475}"/>
              </a:ext>
            </a:extLst>
          </p:cNvPr>
          <p:cNvPicPr>
            <a:picLocks noChangeAspect="1"/>
          </p:cNvPicPr>
          <p:nvPr/>
        </p:nvPicPr>
        <p:blipFill>
          <a:blip r:embed="rId3"/>
          <a:stretch>
            <a:fillRect/>
          </a:stretch>
        </p:blipFill>
        <p:spPr>
          <a:xfrm>
            <a:off x="5177091" y="1868193"/>
            <a:ext cx="7014909" cy="3121613"/>
          </a:xfrm>
          <a:prstGeom prst="rect">
            <a:avLst/>
          </a:prstGeom>
        </p:spPr>
      </p:pic>
      <p:sp>
        <p:nvSpPr>
          <p:cNvPr id="341" name="Google Shape;341;p44"/>
          <p:cNvSpPr txBox="1">
            <a:spLocks noGrp="1"/>
          </p:cNvSpPr>
          <p:nvPr>
            <p:ph type="title"/>
          </p:nvPr>
        </p:nvSpPr>
        <p:spPr>
          <a:xfrm>
            <a:off x="176645" y="311848"/>
            <a:ext cx="7730837" cy="1080900"/>
          </a:xfrm>
          <a:prstGeom prst="rect">
            <a:avLst/>
          </a:prstGeom>
          <a:noFill/>
          <a:ln>
            <a:noFill/>
          </a:ln>
        </p:spPr>
        <p:txBody>
          <a:bodyPr spcFirstLastPara="1" wrap="square" lIns="91425" tIns="45700" rIns="91425" bIns="45700" anchor="ctr" anchorCtr="0">
            <a:noAutofit/>
          </a:bodyPr>
          <a:lstStyle/>
          <a:p>
            <a:pPr lvl="0"/>
            <a:r>
              <a:rPr lang="en-US" sz="3600" dirty="0">
                <a:solidFill>
                  <a:srgbClr val="586F7C"/>
                </a:solidFill>
                <a:latin typeface="Open Sans"/>
                <a:ea typeface="Open Sans"/>
                <a:cs typeface="Open Sans"/>
                <a:sym typeface="Open Sans"/>
              </a:rPr>
              <a:t>Menu Hamburger - </a:t>
            </a:r>
            <a:r>
              <a:rPr lang="en-US" sz="3600" dirty="0" err="1">
                <a:solidFill>
                  <a:srgbClr val="586F7C"/>
                </a:solidFill>
                <a:latin typeface="Open Sans"/>
                <a:ea typeface="Open Sans"/>
                <a:cs typeface="Open Sans"/>
                <a:sym typeface="Open Sans"/>
              </a:rPr>
              <a:t>outils</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supplémentaires</a:t>
            </a:r>
            <a:endParaRPr sz="3600" dirty="0"/>
          </a:p>
        </p:txBody>
      </p:sp>
      <p:sp>
        <p:nvSpPr>
          <p:cNvPr id="342" name="Google Shape;342;p44"/>
          <p:cNvSpPr txBox="1">
            <a:spLocks noGrp="1"/>
          </p:cNvSpPr>
          <p:nvPr>
            <p:ph type="body" idx="1"/>
          </p:nvPr>
        </p:nvSpPr>
        <p:spPr>
          <a:xfrm>
            <a:off x="0" y="1581596"/>
            <a:ext cx="5177091" cy="444718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Le menu "Hamburger", accessible à partir de la page initiale du portail de contenu unifié, s'affiche.</a:t>
            </a:r>
          </a:p>
          <a:p>
            <a:pPr marL="342900" lvl="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Les principaux outils supplémentaires sont les suivants</a:t>
            </a:r>
            <a:r>
              <a:rPr lang="en-US" sz="2000" dirty="0">
                <a:solidFill>
                  <a:srgbClr val="3F3F3F"/>
                </a:solidFill>
                <a:latin typeface="Open Sans"/>
                <a:ea typeface="Open Sans"/>
                <a:cs typeface="Open Sans"/>
                <a:sym typeface="Open Sans"/>
              </a:rPr>
              <a:t>:</a:t>
            </a:r>
            <a:endParaRPr sz="2000" dirty="0">
              <a:solidFill>
                <a:srgbClr val="3F3F3F"/>
              </a:solidFill>
            </a:endParaRPr>
          </a:p>
          <a:p>
            <a:pPr marL="800100" lvl="1" indent="-342900">
              <a:lnSpc>
                <a:spcPct val="100000"/>
              </a:lnSpc>
              <a:spcBef>
                <a:spcPts val="0"/>
              </a:spcBef>
              <a:buClr>
                <a:schemeClr val="dk1"/>
              </a:buClr>
              <a:buSzPts val="2200"/>
              <a:buChar char="●"/>
            </a:pPr>
            <a:r>
              <a:rPr lang="en-US" dirty="0">
                <a:solidFill>
                  <a:srgbClr val="3F3F3F"/>
                </a:solidFill>
                <a:latin typeface="Open Sans"/>
                <a:ea typeface="Open Sans"/>
                <a:cs typeface="Open Sans"/>
                <a:sym typeface="Open Sans"/>
              </a:rPr>
              <a:t>Recherche de </a:t>
            </a:r>
            <a:r>
              <a:rPr lang="en-US" dirty="0" err="1">
                <a:solidFill>
                  <a:srgbClr val="3F3F3F"/>
                </a:solidFill>
                <a:latin typeface="Open Sans"/>
                <a:ea typeface="Open Sans"/>
                <a:cs typeface="Open Sans"/>
                <a:sym typeface="Open Sans"/>
              </a:rPr>
              <a:t>contenu</a:t>
            </a:r>
            <a:endParaRPr lang="en-US" dirty="0">
              <a:solidFill>
                <a:srgbClr val="3F3F3F"/>
              </a:solidFill>
              <a:latin typeface="Open Sans"/>
              <a:ea typeface="Open Sans"/>
              <a:cs typeface="Open Sans"/>
              <a:sym typeface="Open Sans"/>
            </a:endParaRPr>
          </a:p>
          <a:p>
            <a:pPr marL="800100" lvl="1" indent="-342900">
              <a:lnSpc>
                <a:spcPct val="100000"/>
              </a:lnSpc>
              <a:spcBef>
                <a:spcPts val="0"/>
              </a:spcBef>
              <a:buClr>
                <a:schemeClr val="dk1"/>
              </a:buClr>
              <a:buSzPts val="2200"/>
              <a:buChar char="●"/>
            </a:pPr>
            <a:r>
              <a:rPr lang="en-US" dirty="0" err="1">
                <a:solidFill>
                  <a:srgbClr val="3F3F3F"/>
                </a:solidFill>
                <a:latin typeface="Open Sans"/>
                <a:ea typeface="Open Sans"/>
                <a:cs typeface="Open Sans"/>
                <a:sym typeface="Open Sans"/>
              </a:rPr>
              <a:t>Connexion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personnelle</a:t>
            </a:r>
            <a:endParaRPr lang="en-US" dirty="0">
              <a:solidFill>
                <a:srgbClr val="3F3F3F"/>
              </a:solidFill>
              <a:latin typeface="Open Sans"/>
              <a:ea typeface="Open Sans"/>
              <a:cs typeface="Open Sans"/>
              <a:sym typeface="Open Sans"/>
            </a:endParaRPr>
          </a:p>
          <a:p>
            <a:pPr marL="34290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Les diapositives suivantes donnent un aperçu de ces deux fonctions.</a:t>
            </a:r>
          </a:p>
          <a:p>
            <a:pPr marL="34290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L'outil de </a:t>
            </a:r>
            <a:r>
              <a:rPr lang="fr-FR" sz="2000" b="1" dirty="0">
                <a:solidFill>
                  <a:srgbClr val="3F3F3F"/>
                </a:solidFill>
                <a:latin typeface="Open Sans"/>
                <a:ea typeface="Open Sans"/>
                <a:cs typeface="Open Sans"/>
                <a:sym typeface="Open Sans"/>
              </a:rPr>
              <a:t>recherche de contenu </a:t>
            </a:r>
            <a:r>
              <a:rPr lang="fr-FR" sz="2000" dirty="0">
                <a:solidFill>
                  <a:srgbClr val="3F3F3F"/>
                </a:solidFill>
                <a:latin typeface="Open Sans"/>
                <a:ea typeface="Open Sans"/>
                <a:cs typeface="Open Sans"/>
                <a:sym typeface="Open Sans"/>
              </a:rPr>
              <a:t>permet d'effectuer des recherches dans les titres des revues et des livres R4L, ainsi que dans les noms des auteurs, mais pas dans le texte ; il suffit de d’utiliser </a:t>
            </a:r>
            <a:r>
              <a:rPr lang="fr-FR" sz="2000" dirty="0" err="1">
                <a:solidFill>
                  <a:srgbClr val="3F3F3F"/>
                </a:solidFill>
                <a:latin typeface="Open Sans"/>
                <a:ea typeface="Open Sans"/>
                <a:cs typeface="Open Sans"/>
                <a:sym typeface="Open Sans"/>
              </a:rPr>
              <a:t>Summon</a:t>
            </a:r>
            <a:r>
              <a:rPr lang="fr-FR" sz="2000" dirty="0">
                <a:solidFill>
                  <a:srgbClr val="3F3F3F"/>
                </a:solidFill>
                <a:latin typeface="Open Sans"/>
                <a:ea typeface="Open Sans"/>
                <a:cs typeface="Open Sans"/>
                <a:sym typeface="Open Sans"/>
              </a:rPr>
              <a:t> pour effectuer une recherche par mot-clé.</a:t>
            </a:r>
            <a:endParaRPr sz="2000" dirty="0">
              <a:solidFill>
                <a:srgbClr val="3F3F3F"/>
              </a:solidFill>
              <a:latin typeface="Open Sans"/>
              <a:ea typeface="Open Sans"/>
              <a:cs typeface="Open Sans"/>
              <a:sym typeface="Open Sans"/>
            </a:endParaRPr>
          </a:p>
        </p:txBody>
      </p:sp>
      <p:sp>
        <p:nvSpPr>
          <p:cNvPr id="343" name="Google Shape;343;p44"/>
          <p:cNvSpPr/>
          <p:nvPr/>
        </p:nvSpPr>
        <p:spPr>
          <a:xfrm>
            <a:off x="9400861" y="2619530"/>
            <a:ext cx="1055141" cy="80946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5" name="Image 4">
            <a:extLst>
              <a:ext uri="{FF2B5EF4-FFF2-40B4-BE49-F238E27FC236}">
                <a16:creationId xmlns:a16="http://schemas.microsoft.com/office/drawing/2014/main" id="{B7511BB5-8B61-40CD-A5F7-136671BFFF30}"/>
              </a:ext>
            </a:extLst>
          </p:cNvPr>
          <p:cNvPicPr>
            <a:picLocks noChangeAspect="1"/>
          </p:cNvPicPr>
          <p:nvPr/>
        </p:nvPicPr>
        <p:blipFill>
          <a:blip r:embed="rId3"/>
          <a:stretch>
            <a:fillRect/>
          </a:stretch>
        </p:blipFill>
        <p:spPr>
          <a:xfrm>
            <a:off x="5170489" y="1693426"/>
            <a:ext cx="7021510" cy="4569482"/>
          </a:xfrm>
          <a:prstGeom prst="rect">
            <a:avLst/>
          </a:prstGeom>
        </p:spPr>
      </p:pic>
      <p:sp>
        <p:nvSpPr>
          <p:cNvPr id="348" name="Google Shape;348;p45"/>
          <p:cNvSpPr txBox="1">
            <a:spLocks noGrp="1"/>
          </p:cNvSpPr>
          <p:nvPr>
            <p:ph type="title"/>
          </p:nvPr>
        </p:nvSpPr>
        <p:spPr>
          <a:xfrm>
            <a:off x="127821" y="193417"/>
            <a:ext cx="8104909"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sym typeface="Open Sans"/>
              </a:rPr>
              <a:t>Contenu de la recherche - caractéristiques de la page initiale</a:t>
            </a:r>
            <a:endParaRPr sz="3600" dirty="0">
              <a:solidFill>
                <a:srgbClr val="586F7C"/>
              </a:solidFill>
            </a:endParaRPr>
          </a:p>
        </p:txBody>
      </p:sp>
      <p:sp>
        <p:nvSpPr>
          <p:cNvPr id="349" name="Google Shape;349;p45"/>
          <p:cNvSpPr txBox="1">
            <a:spLocks noGrp="1"/>
          </p:cNvSpPr>
          <p:nvPr>
            <p:ph type="body" idx="1"/>
          </p:nvPr>
        </p:nvSpPr>
        <p:spPr>
          <a:xfrm>
            <a:off x="1" y="1729461"/>
            <a:ext cx="5210174" cy="47497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200" dirty="0">
                <a:solidFill>
                  <a:srgbClr val="3F3F3F"/>
                </a:solidFill>
              </a:rPr>
              <a:t>Dans le menu Hamburger, la page </a:t>
            </a:r>
            <a:r>
              <a:rPr lang="fr-FR" sz="2200" b="1" dirty="0">
                <a:solidFill>
                  <a:srgbClr val="3F3F3F"/>
                </a:solidFill>
              </a:rPr>
              <a:t>Recherche de contenu </a:t>
            </a:r>
            <a:r>
              <a:rPr lang="fr-FR" sz="2200" dirty="0">
                <a:solidFill>
                  <a:srgbClr val="3F3F3F"/>
                </a:solidFill>
              </a:rPr>
              <a:t>s'affiche.</a:t>
            </a:r>
            <a:endParaRPr dirty="0">
              <a:solidFill>
                <a:srgbClr val="3F3F3F"/>
              </a:solidFill>
            </a:endParaRPr>
          </a:p>
          <a:p>
            <a:pPr marL="342900" lvl="0" indent="-203200" algn="l" rtl="0">
              <a:lnSpc>
                <a:spcPct val="100000"/>
              </a:lnSpc>
              <a:spcBef>
                <a:spcPts val="0"/>
              </a:spcBef>
              <a:spcAft>
                <a:spcPts val="0"/>
              </a:spcAft>
              <a:buClr>
                <a:schemeClr val="dk1"/>
              </a:buClr>
              <a:buSzPts val="2200"/>
              <a:buNone/>
            </a:pPr>
            <a:endParaRPr sz="12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Les </a:t>
            </a:r>
            <a:r>
              <a:rPr lang="fr-FR" sz="2200" b="1" dirty="0">
                <a:solidFill>
                  <a:srgbClr val="3F3F3F"/>
                </a:solidFill>
                <a:latin typeface="Open Sans"/>
                <a:ea typeface="Open Sans"/>
                <a:cs typeface="Open Sans"/>
                <a:sym typeface="Open Sans"/>
              </a:rPr>
              <a:t>Options de logique booléenne</a:t>
            </a:r>
            <a:r>
              <a:rPr lang="fr-FR" sz="2200" dirty="0">
                <a:solidFill>
                  <a:srgbClr val="3F3F3F"/>
                </a:solidFill>
                <a:latin typeface="Open Sans"/>
                <a:ea typeface="Open Sans"/>
                <a:cs typeface="Open Sans"/>
                <a:sym typeface="Open Sans"/>
              </a:rPr>
              <a:t>, de </a:t>
            </a:r>
            <a:r>
              <a:rPr lang="fr-FR" sz="2200" b="1" dirty="0">
                <a:solidFill>
                  <a:srgbClr val="3F3F3F"/>
                </a:solidFill>
                <a:latin typeface="Open Sans"/>
                <a:ea typeface="Open Sans"/>
                <a:cs typeface="Open Sans"/>
                <a:sym typeface="Open Sans"/>
              </a:rPr>
              <a:t>champs</a:t>
            </a:r>
            <a:r>
              <a:rPr lang="fr-FR" sz="2200" dirty="0">
                <a:solidFill>
                  <a:srgbClr val="3F3F3F"/>
                </a:solidFill>
                <a:latin typeface="Open Sans"/>
                <a:ea typeface="Open Sans"/>
                <a:cs typeface="Open Sans"/>
                <a:sym typeface="Open Sans"/>
              </a:rPr>
              <a:t> et de </a:t>
            </a:r>
            <a:r>
              <a:rPr lang="fr-FR" sz="2200" b="1" dirty="0">
                <a:solidFill>
                  <a:srgbClr val="3F3F3F"/>
                </a:solidFill>
                <a:latin typeface="Open Sans"/>
                <a:ea typeface="Open Sans"/>
                <a:cs typeface="Open Sans"/>
                <a:sym typeface="Open Sans"/>
              </a:rPr>
              <a:t>tri </a:t>
            </a:r>
            <a:r>
              <a:rPr lang="fr-FR" sz="2200" dirty="0">
                <a:solidFill>
                  <a:srgbClr val="3F3F3F"/>
                </a:solidFill>
                <a:latin typeface="Open Sans"/>
                <a:ea typeface="Open Sans"/>
                <a:cs typeface="Open Sans"/>
                <a:sym typeface="Open Sans"/>
              </a:rPr>
              <a:t>sont disponibles.</a:t>
            </a:r>
            <a:endParaRPr dirty="0">
              <a:solidFill>
                <a:srgbClr val="3F3F3F"/>
              </a:solidFill>
            </a:endParaRPr>
          </a:p>
          <a:p>
            <a:pPr marL="800100" lvl="1" indent="-203200" algn="l" rtl="0">
              <a:lnSpc>
                <a:spcPct val="100000"/>
              </a:lnSpc>
              <a:spcBef>
                <a:spcPts val="0"/>
              </a:spcBef>
              <a:spcAft>
                <a:spcPts val="0"/>
              </a:spcAft>
              <a:buClr>
                <a:schemeClr val="dk1"/>
              </a:buClr>
              <a:buSzPts val="2200"/>
              <a:buNone/>
            </a:pPr>
            <a:endParaRPr sz="12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Notez le nombre limité de champs - </a:t>
            </a:r>
            <a:r>
              <a:rPr lang="fr-FR" sz="2200" b="1" dirty="0">
                <a:solidFill>
                  <a:srgbClr val="3F3F3F"/>
                </a:solidFill>
                <a:latin typeface="Open Sans"/>
                <a:ea typeface="Open Sans"/>
                <a:cs typeface="Open Sans"/>
                <a:sym typeface="Open Sans"/>
              </a:rPr>
              <a:t>Type de publication</a:t>
            </a:r>
            <a:r>
              <a:rPr lang="fr-FR" sz="2200" dirty="0">
                <a:solidFill>
                  <a:srgbClr val="3F3F3F"/>
                </a:solidFill>
                <a:latin typeface="Open Sans"/>
                <a:ea typeface="Open Sans"/>
                <a:cs typeface="Open Sans"/>
                <a:sym typeface="Open Sans"/>
              </a:rPr>
              <a:t>, </a:t>
            </a:r>
            <a:r>
              <a:rPr lang="fr-FR" sz="2200" b="1" dirty="0">
                <a:solidFill>
                  <a:srgbClr val="3F3F3F"/>
                </a:solidFill>
                <a:latin typeface="Open Sans"/>
                <a:ea typeface="Open Sans"/>
                <a:cs typeface="Open Sans"/>
                <a:sym typeface="Open Sans"/>
              </a:rPr>
              <a:t>Nom de l'auteur </a:t>
            </a:r>
            <a:r>
              <a:rPr lang="fr-FR" sz="2200" dirty="0">
                <a:solidFill>
                  <a:srgbClr val="3F3F3F"/>
                </a:solidFill>
                <a:latin typeface="Open Sans"/>
                <a:ea typeface="Open Sans"/>
                <a:cs typeface="Open Sans"/>
                <a:sym typeface="Open Sans"/>
              </a:rPr>
              <a:t>et </a:t>
            </a:r>
            <a:r>
              <a:rPr lang="fr-FR" sz="2200" b="1" dirty="0">
                <a:solidFill>
                  <a:srgbClr val="3F3F3F"/>
                </a:solidFill>
                <a:latin typeface="Open Sans"/>
                <a:ea typeface="Open Sans"/>
                <a:cs typeface="Open Sans"/>
                <a:sym typeface="Open Sans"/>
              </a:rPr>
              <a:t>DOI</a:t>
            </a:r>
            <a:r>
              <a:rPr lang="fr-FR" sz="2200" dirty="0">
                <a:solidFill>
                  <a:srgbClr val="3F3F3F"/>
                </a:solidFill>
                <a:latin typeface="Open Sans"/>
                <a:ea typeface="Open Sans"/>
                <a:cs typeface="Open Sans"/>
                <a:sym typeface="Open Sans"/>
              </a:rPr>
              <a:t>, </a:t>
            </a:r>
            <a:r>
              <a:rPr lang="fr-FR" sz="2200" b="1" dirty="0">
                <a:solidFill>
                  <a:srgbClr val="3F3F3F"/>
                </a:solidFill>
                <a:latin typeface="Open Sans"/>
                <a:ea typeface="Open Sans"/>
                <a:cs typeface="Open Sans"/>
                <a:sym typeface="Open Sans"/>
              </a:rPr>
              <a:t>ISSN</a:t>
            </a:r>
            <a:r>
              <a:rPr lang="fr-FR" sz="2200" dirty="0">
                <a:solidFill>
                  <a:srgbClr val="3F3F3F"/>
                </a:solidFill>
                <a:latin typeface="Open Sans"/>
                <a:ea typeface="Open Sans"/>
                <a:cs typeface="Open Sans"/>
                <a:sym typeface="Open Sans"/>
              </a:rPr>
              <a:t> ou </a:t>
            </a:r>
            <a:r>
              <a:rPr lang="fr-FR" sz="2200" b="1" dirty="0">
                <a:solidFill>
                  <a:srgbClr val="3F3F3F"/>
                </a:solidFill>
                <a:latin typeface="Open Sans"/>
                <a:ea typeface="Open Sans"/>
                <a:cs typeface="Open Sans"/>
                <a:sym typeface="Open Sans"/>
              </a:rPr>
              <a:t>ISBN</a:t>
            </a:r>
            <a:r>
              <a:rPr lang="fr-FR" sz="2200" dirty="0">
                <a:solidFill>
                  <a:srgbClr val="3F3F3F"/>
                </a:solidFill>
                <a:latin typeface="Open Sans"/>
                <a:ea typeface="Open Sans"/>
                <a:cs typeface="Open Sans"/>
                <a:sym typeface="Open Sans"/>
              </a:rPr>
              <a:t> # plus </a:t>
            </a:r>
            <a:r>
              <a:rPr lang="fr-FR" sz="2200" b="1" dirty="0">
                <a:solidFill>
                  <a:srgbClr val="3F3F3F"/>
                </a:solidFill>
                <a:latin typeface="Open Sans"/>
                <a:ea typeface="Open Sans"/>
                <a:cs typeface="Open Sans"/>
                <a:sym typeface="Open Sans"/>
              </a:rPr>
              <a:t>Tous les champs</a:t>
            </a:r>
            <a:r>
              <a:rPr lang="fr-FR" sz="2200" dirty="0">
                <a:solidFill>
                  <a:srgbClr val="3F3F3F"/>
                </a:solidFill>
                <a:latin typeface="Open Sans"/>
                <a:ea typeface="Open Sans"/>
                <a:cs typeface="Open Sans"/>
                <a:sym typeface="Open Sans"/>
              </a:rPr>
              <a:t>.</a:t>
            </a:r>
            <a:endParaRPr dirty="0">
              <a:solidFill>
                <a:srgbClr val="3F3F3F"/>
              </a:solidFill>
            </a:endParaRPr>
          </a:p>
          <a:p>
            <a:pPr marL="342900" lvl="0" indent="-203200" algn="l" rtl="0">
              <a:lnSpc>
                <a:spcPct val="100000"/>
              </a:lnSpc>
              <a:spcBef>
                <a:spcPts val="0"/>
              </a:spcBef>
              <a:spcAft>
                <a:spcPts val="0"/>
              </a:spcAft>
              <a:buClr>
                <a:schemeClr val="dk1"/>
              </a:buClr>
              <a:buSzPts val="2200"/>
              <a:buNone/>
            </a:pPr>
            <a:endParaRPr sz="12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L'outil de </a:t>
            </a:r>
            <a:r>
              <a:rPr lang="fr-FR" sz="2200" b="1" dirty="0">
                <a:solidFill>
                  <a:srgbClr val="3F3F3F"/>
                </a:solidFill>
                <a:latin typeface="Open Sans"/>
                <a:ea typeface="Open Sans"/>
                <a:cs typeface="Open Sans"/>
                <a:sym typeface="Open Sans"/>
              </a:rPr>
              <a:t>Recherche de contenu </a:t>
            </a:r>
            <a:r>
              <a:rPr lang="fr-FR" sz="2200" dirty="0">
                <a:solidFill>
                  <a:srgbClr val="3F3F3F"/>
                </a:solidFill>
                <a:latin typeface="Open Sans"/>
                <a:ea typeface="Open Sans"/>
                <a:cs typeface="Open Sans"/>
                <a:sym typeface="Open Sans"/>
              </a:rPr>
              <a:t>permet de rechercher les titres de revues ou d'ouvrages disponibles dans Research4Life.</a:t>
            </a:r>
            <a:endParaRPr dirty="0">
              <a:solidFill>
                <a:srgbClr val="3F3F3F"/>
              </a:solidFill>
            </a:endParaRPr>
          </a:p>
        </p:txBody>
      </p:sp>
      <p:sp>
        <p:nvSpPr>
          <p:cNvPr id="353" name="Google Shape;353;p45"/>
          <p:cNvSpPr/>
          <p:nvPr/>
        </p:nvSpPr>
        <p:spPr>
          <a:xfrm>
            <a:off x="8940800" y="3626157"/>
            <a:ext cx="1727198" cy="112867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4" name="Google Shape;354;p45"/>
          <p:cNvSpPr/>
          <p:nvPr/>
        </p:nvSpPr>
        <p:spPr>
          <a:xfrm>
            <a:off x="6981829" y="5404128"/>
            <a:ext cx="4621314" cy="10750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5" name="Google Shape;355;p45"/>
          <p:cNvSpPr/>
          <p:nvPr/>
        </p:nvSpPr>
        <p:spPr>
          <a:xfrm>
            <a:off x="5170488" y="3921016"/>
            <a:ext cx="1090614" cy="100572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 name="Image 1">
            <a:extLst>
              <a:ext uri="{FF2B5EF4-FFF2-40B4-BE49-F238E27FC236}">
                <a16:creationId xmlns:a16="http://schemas.microsoft.com/office/drawing/2014/main" id="{1621A22C-2155-45F3-9C22-E10023C53CBB}"/>
              </a:ext>
            </a:extLst>
          </p:cNvPr>
          <p:cNvPicPr>
            <a:picLocks noChangeAspect="1"/>
          </p:cNvPicPr>
          <p:nvPr/>
        </p:nvPicPr>
        <p:blipFill>
          <a:blip r:embed="rId4"/>
          <a:stretch>
            <a:fillRect/>
          </a:stretch>
        </p:blipFill>
        <p:spPr>
          <a:xfrm>
            <a:off x="7050651" y="5467276"/>
            <a:ext cx="4482587" cy="992248"/>
          </a:xfrm>
          <a:prstGeom prst="rect">
            <a:avLst/>
          </a:prstGeom>
        </p:spPr>
      </p:pic>
      <p:pic>
        <p:nvPicPr>
          <p:cNvPr id="3" name="Image 2">
            <a:extLst>
              <a:ext uri="{FF2B5EF4-FFF2-40B4-BE49-F238E27FC236}">
                <a16:creationId xmlns:a16="http://schemas.microsoft.com/office/drawing/2014/main" id="{05703028-54B3-44D7-8B7F-E692E7FDB3DC}"/>
              </a:ext>
            </a:extLst>
          </p:cNvPr>
          <p:cNvPicPr>
            <a:picLocks noChangeAspect="1"/>
          </p:cNvPicPr>
          <p:nvPr/>
        </p:nvPicPr>
        <p:blipFill>
          <a:blip r:embed="rId5"/>
          <a:stretch>
            <a:fillRect/>
          </a:stretch>
        </p:blipFill>
        <p:spPr>
          <a:xfrm>
            <a:off x="8982365" y="3652961"/>
            <a:ext cx="1644068" cy="1075061"/>
          </a:xfrm>
          <a:prstGeom prst="rect">
            <a:avLst/>
          </a:prstGeom>
        </p:spPr>
      </p:pic>
      <p:pic>
        <p:nvPicPr>
          <p:cNvPr id="4" name="Image 3">
            <a:extLst>
              <a:ext uri="{FF2B5EF4-FFF2-40B4-BE49-F238E27FC236}">
                <a16:creationId xmlns:a16="http://schemas.microsoft.com/office/drawing/2014/main" id="{5E580BA2-E3ED-410F-8C0B-85BF1D7D3385}"/>
              </a:ext>
            </a:extLst>
          </p:cNvPr>
          <p:cNvPicPr>
            <a:picLocks noChangeAspect="1"/>
          </p:cNvPicPr>
          <p:nvPr/>
        </p:nvPicPr>
        <p:blipFill>
          <a:blip r:embed="rId6"/>
          <a:stretch>
            <a:fillRect/>
          </a:stretch>
        </p:blipFill>
        <p:spPr>
          <a:xfrm>
            <a:off x="5210175" y="3978167"/>
            <a:ext cx="964483" cy="8914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4" name="Image 3">
            <a:extLst>
              <a:ext uri="{FF2B5EF4-FFF2-40B4-BE49-F238E27FC236}">
                <a16:creationId xmlns:a16="http://schemas.microsoft.com/office/drawing/2014/main" id="{058BF447-A4C2-4C43-B1F9-BDB68DF6D01B}"/>
              </a:ext>
            </a:extLst>
          </p:cNvPr>
          <p:cNvPicPr>
            <a:picLocks noChangeAspect="1"/>
          </p:cNvPicPr>
          <p:nvPr/>
        </p:nvPicPr>
        <p:blipFill>
          <a:blip r:embed="rId3"/>
          <a:stretch>
            <a:fillRect/>
          </a:stretch>
        </p:blipFill>
        <p:spPr>
          <a:xfrm>
            <a:off x="5958886" y="1712025"/>
            <a:ext cx="5464013" cy="4895313"/>
          </a:xfrm>
          <a:prstGeom prst="rect">
            <a:avLst/>
          </a:prstGeom>
        </p:spPr>
      </p:pic>
      <p:pic>
        <p:nvPicPr>
          <p:cNvPr id="2" name="Image 1">
            <a:extLst>
              <a:ext uri="{FF2B5EF4-FFF2-40B4-BE49-F238E27FC236}">
                <a16:creationId xmlns:a16="http://schemas.microsoft.com/office/drawing/2014/main" id="{C3FA2A70-B4F9-4683-815F-580EAFD36079}"/>
              </a:ext>
            </a:extLst>
          </p:cNvPr>
          <p:cNvPicPr>
            <a:picLocks noChangeAspect="1"/>
          </p:cNvPicPr>
          <p:nvPr/>
        </p:nvPicPr>
        <p:blipFill>
          <a:blip r:embed="rId4"/>
          <a:stretch>
            <a:fillRect/>
          </a:stretch>
        </p:blipFill>
        <p:spPr>
          <a:xfrm>
            <a:off x="129834" y="3837143"/>
            <a:ext cx="5584838" cy="2951165"/>
          </a:xfrm>
          <a:prstGeom prst="rect">
            <a:avLst/>
          </a:prstGeom>
        </p:spPr>
      </p:pic>
      <p:sp>
        <p:nvSpPr>
          <p:cNvPr id="361" name="Google Shape;361;p46"/>
          <p:cNvSpPr txBox="1">
            <a:spLocks noGrp="1"/>
          </p:cNvSpPr>
          <p:nvPr>
            <p:ph type="title"/>
          </p:nvPr>
        </p:nvSpPr>
        <p:spPr>
          <a:xfrm>
            <a:off x="0" y="353412"/>
            <a:ext cx="9613800"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sym typeface="Open Sans"/>
              </a:rPr>
              <a:t>Recherche de sujets et résultats (par exemple, santé / public)</a:t>
            </a:r>
            <a:endParaRPr sz="3600" dirty="0">
              <a:solidFill>
                <a:srgbClr val="586F7C"/>
              </a:solidFill>
            </a:endParaRPr>
          </a:p>
        </p:txBody>
      </p:sp>
      <p:sp>
        <p:nvSpPr>
          <p:cNvPr id="362" name="Google Shape;362;p46"/>
          <p:cNvSpPr txBox="1">
            <a:spLocks noGrp="1"/>
          </p:cNvSpPr>
          <p:nvPr>
            <p:ph type="body" idx="1"/>
          </p:nvPr>
        </p:nvSpPr>
        <p:spPr>
          <a:xfrm>
            <a:off x="2080" y="1667861"/>
            <a:ext cx="5712592" cy="4338564"/>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Tapez </a:t>
            </a:r>
            <a:r>
              <a:rPr lang="fr-FR" sz="1800" b="1" dirty="0">
                <a:solidFill>
                  <a:srgbClr val="3F3F3F"/>
                </a:solidFill>
                <a:latin typeface="Open Sans"/>
                <a:ea typeface="Open Sans"/>
                <a:cs typeface="Open Sans"/>
                <a:sym typeface="Open Sans"/>
              </a:rPr>
              <a:t>public</a:t>
            </a:r>
            <a:r>
              <a:rPr lang="fr-FR" sz="1800" dirty="0">
                <a:solidFill>
                  <a:srgbClr val="3F3F3F"/>
                </a:solidFill>
                <a:latin typeface="Open Sans"/>
                <a:ea typeface="Open Sans"/>
                <a:cs typeface="Open Sans"/>
                <a:sym typeface="Open Sans"/>
              </a:rPr>
              <a:t> et </a:t>
            </a:r>
            <a:r>
              <a:rPr lang="fr-FR" sz="1800" b="1" dirty="0">
                <a:solidFill>
                  <a:srgbClr val="3F3F3F"/>
                </a:solidFill>
                <a:latin typeface="Open Sans"/>
                <a:ea typeface="Open Sans"/>
                <a:cs typeface="Open Sans"/>
                <a:sym typeface="Open Sans"/>
              </a:rPr>
              <a:t>santé</a:t>
            </a:r>
            <a:r>
              <a:rPr lang="fr-FR" sz="1800" dirty="0">
                <a:solidFill>
                  <a:srgbClr val="3F3F3F"/>
                </a:solidFill>
                <a:latin typeface="Open Sans"/>
                <a:ea typeface="Open Sans"/>
                <a:cs typeface="Open Sans"/>
                <a:sym typeface="Open Sans"/>
              </a:rPr>
              <a:t> avec </a:t>
            </a:r>
            <a:r>
              <a:rPr lang="fr-FR" sz="1800" b="1" dirty="0">
                <a:solidFill>
                  <a:srgbClr val="3F3F3F"/>
                </a:solidFill>
                <a:latin typeface="Open Sans"/>
                <a:ea typeface="Open Sans"/>
                <a:cs typeface="Open Sans"/>
                <a:sym typeface="Open Sans"/>
              </a:rPr>
              <a:t>Tous les champs</a:t>
            </a:r>
            <a:r>
              <a:rPr lang="fr-FR" sz="1800" dirty="0">
                <a:solidFill>
                  <a:srgbClr val="3F3F3F"/>
                </a:solidFill>
                <a:latin typeface="Open Sans"/>
                <a:ea typeface="Open Sans"/>
                <a:cs typeface="Open Sans"/>
                <a:sym typeface="Open Sans"/>
              </a:rPr>
              <a:t> et triez les résultats par </a:t>
            </a:r>
            <a:r>
              <a:rPr lang="fr-FR" sz="1800" b="1" dirty="0">
                <a:solidFill>
                  <a:srgbClr val="3F3F3F"/>
                </a:solidFill>
                <a:latin typeface="Open Sans"/>
                <a:ea typeface="Open Sans"/>
                <a:cs typeface="Open Sans"/>
                <a:sym typeface="Open Sans"/>
              </a:rPr>
              <a:t>Plus récents d'abord</a:t>
            </a:r>
            <a:r>
              <a:rPr lang="fr-FR" sz="1800" dirty="0">
                <a:solidFill>
                  <a:srgbClr val="3F3F3F"/>
                </a:solidFill>
                <a:latin typeface="Open Sans"/>
                <a:ea typeface="Open Sans"/>
                <a:cs typeface="Open Sans"/>
                <a:sym typeface="Open Sans"/>
              </a:rPr>
              <a:t>.</a:t>
            </a:r>
            <a:r>
              <a:rPr lang="en-US" sz="1800" dirty="0">
                <a:solidFill>
                  <a:srgbClr val="3F3F3F"/>
                </a:solidFill>
                <a:latin typeface="Open Sans"/>
                <a:ea typeface="Open Sans"/>
                <a:cs typeface="Open Sans"/>
                <a:sym typeface="Open Sans"/>
              </a:rPr>
              <a:t> </a:t>
            </a:r>
          </a:p>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L'image de droite montre les résultats de la recherche et ils sont en caractères gras en </a:t>
            </a:r>
            <a:r>
              <a:rPr lang="fr-FR" sz="1800" b="1" dirty="0">
                <a:solidFill>
                  <a:srgbClr val="3F3F3F"/>
                </a:solidFill>
                <a:latin typeface="Open Sans"/>
                <a:ea typeface="Open Sans"/>
                <a:cs typeface="Open Sans"/>
                <a:sym typeface="Open Sans"/>
              </a:rPr>
              <a:t>jaune</a:t>
            </a:r>
            <a:r>
              <a:rPr lang="fr-FR" sz="1800" dirty="0">
                <a:solidFill>
                  <a:srgbClr val="3F3F3F"/>
                </a:solidFill>
                <a:latin typeface="Open Sans"/>
                <a:ea typeface="Open Sans"/>
                <a:cs typeface="Open Sans"/>
                <a:sym typeface="Open Sans"/>
              </a:rPr>
              <a:t>.</a:t>
            </a:r>
            <a:endParaRPr lang="en-US" sz="18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Cette recherche a produit </a:t>
            </a:r>
            <a:r>
              <a:rPr lang="fr-FR" sz="1800" b="1" dirty="0">
                <a:solidFill>
                  <a:srgbClr val="3F3F3F"/>
                </a:solidFill>
                <a:latin typeface="Open Sans"/>
                <a:ea typeface="Open Sans"/>
                <a:cs typeface="Open Sans"/>
                <a:sym typeface="Open Sans"/>
              </a:rPr>
              <a:t>8 résultats </a:t>
            </a:r>
            <a:r>
              <a:rPr lang="fr-FR" sz="1800" dirty="0">
                <a:solidFill>
                  <a:srgbClr val="3F3F3F"/>
                </a:solidFill>
                <a:latin typeface="Open Sans"/>
                <a:ea typeface="Open Sans"/>
                <a:cs typeface="Open Sans"/>
                <a:sym typeface="Open Sans"/>
              </a:rPr>
              <a:t>- les trois premiers listés sont 3 revues.</a:t>
            </a:r>
            <a:endParaRPr sz="1800" b="1" dirty="0">
              <a:solidFill>
                <a:srgbClr val="3F3F3F"/>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2200"/>
              <a:buNone/>
            </a:pPr>
            <a:endParaRPr sz="1800" dirty="0">
              <a:solidFill>
                <a:srgbClr val="3F3F3F"/>
              </a:solidFill>
              <a:latin typeface="Open Sans"/>
              <a:ea typeface="Open Sans"/>
              <a:cs typeface="Open Sans"/>
              <a:sym typeface="Open Sans"/>
            </a:endParaRPr>
          </a:p>
        </p:txBody>
      </p:sp>
      <p:sp>
        <p:nvSpPr>
          <p:cNvPr id="365" name="Google Shape;365;p46"/>
          <p:cNvSpPr/>
          <p:nvPr/>
        </p:nvSpPr>
        <p:spPr>
          <a:xfrm>
            <a:off x="159622" y="4766873"/>
            <a:ext cx="5584838" cy="45096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6" name="Google Shape;366;p46"/>
          <p:cNvSpPr/>
          <p:nvPr/>
        </p:nvSpPr>
        <p:spPr>
          <a:xfrm>
            <a:off x="2006047" y="5999719"/>
            <a:ext cx="855140" cy="42529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7" name="Google Shape;367;p46"/>
          <p:cNvSpPr/>
          <p:nvPr/>
        </p:nvSpPr>
        <p:spPr>
          <a:xfrm>
            <a:off x="5902136" y="1712025"/>
            <a:ext cx="5692339" cy="51276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68" name="Google Shape;368;p46"/>
          <p:cNvCxnSpPr/>
          <p:nvPr/>
        </p:nvCxnSpPr>
        <p:spPr>
          <a:xfrm rot="10800000" flipH="1">
            <a:off x="5149122" y="2194810"/>
            <a:ext cx="622300" cy="2951164"/>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4" name="Image 3">
            <a:extLst>
              <a:ext uri="{FF2B5EF4-FFF2-40B4-BE49-F238E27FC236}">
                <a16:creationId xmlns:a16="http://schemas.microsoft.com/office/drawing/2014/main" id="{FDAC5027-850B-40BE-BBBB-8E51147BE5A3}"/>
              </a:ext>
            </a:extLst>
          </p:cNvPr>
          <p:cNvPicPr>
            <a:picLocks noChangeAspect="1"/>
          </p:cNvPicPr>
          <p:nvPr/>
        </p:nvPicPr>
        <p:blipFill>
          <a:blip r:embed="rId3"/>
          <a:stretch>
            <a:fillRect/>
          </a:stretch>
        </p:blipFill>
        <p:spPr>
          <a:xfrm>
            <a:off x="10409204" y="1788172"/>
            <a:ext cx="1248892" cy="4782440"/>
          </a:xfrm>
          <a:prstGeom prst="rect">
            <a:avLst/>
          </a:prstGeom>
        </p:spPr>
      </p:pic>
      <p:sp>
        <p:nvSpPr>
          <p:cNvPr id="373" name="Google Shape;373;p47"/>
          <p:cNvSpPr txBox="1">
            <a:spLocks noGrp="1"/>
          </p:cNvSpPr>
          <p:nvPr>
            <p:ph type="title"/>
          </p:nvPr>
        </p:nvSpPr>
        <p:spPr>
          <a:xfrm>
            <a:off x="31799" y="274255"/>
            <a:ext cx="9613800" cy="1080900"/>
          </a:xfrm>
          <a:prstGeom prst="rect">
            <a:avLst/>
          </a:prstGeom>
          <a:noFill/>
          <a:ln>
            <a:noFill/>
          </a:ln>
        </p:spPr>
        <p:txBody>
          <a:bodyPr spcFirstLastPara="1" wrap="square" lIns="91425" tIns="45700" rIns="91425" bIns="45700" anchor="ctr" anchorCtr="0">
            <a:noAutofit/>
          </a:bodyPr>
          <a:lstStyle/>
          <a:p>
            <a:pPr lvl="0"/>
            <a:r>
              <a:rPr lang="en-US" sz="4000" dirty="0" err="1">
                <a:solidFill>
                  <a:srgbClr val="586F7C"/>
                </a:solidFill>
                <a:latin typeface="Open Sans"/>
                <a:ea typeface="Open Sans"/>
                <a:cs typeface="Open Sans"/>
                <a:sym typeface="Open Sans"/>
              </a:rPr>
              <a:t>Connexion</a:t>
            </a:r>
            <a:r>
              <a:rPr lang="en-US" sz="4000" dirty="0">
                <a:solidFill>
                  <a:srgbClr val="586F7C"/>
                </a:solidFill>
                <a:latin typeface="Open Sans"/>
                <a:ea typeface="Open Sans"/>
                <a:cs typeface="Open Sans"/>
                <a:sym typeface="Open Sans"/>
              </a:rPr>
              <a:t> </a:t>
            </a:r>
            <a:r>
              <a:rPr lang="en-US" sz="4000" dirty="0" err="1">
                <a:solidFill>
                  <a:srgbClr val="586F7C"/>
                </a:solidFill>
                <a:latin typeface="Open Sans"/>
                <a:ea typeface="Open Sans"/>
                <a:cs typeface="Open Sans"/>
                <a:sym typeface="Open Sans"/>
              </a:rPr>
              <a:t>personnelle</a:t>
            </a:r>
            <a:br>
              <a:rPr lang="en-US" sz="4000" dirty="0">
                <a:solidFill>
                  <a:srgbClr val="586F7C"/>
                </a:solidFill>
              </a:rPr>
            </a:br>
            <a:endParaRPr dirty="0">
              <a:solidFill>
                <a:srgbClr val="586F7C"/>
              </a:solidFill>
            </a:endParaRPr>
          </a:p>
        </p:txBody>
      </p:sp>
      <p:sp>
        <p:nvSpPr>
          <p:cNvPr id="374" name="Google Shape;374;p47"/>
          <p:cNvSpPr txBox="1">
            <a:spLocks noGrp="1"/>
          </p:cNvSpPr>
          <p:nvPr>
            <p:ph type="body" idx="1"/>
          </p:nvPr>
        </p:nvSpPr>
        <p:spPr>
          <a:xfrm>
            <a:off x="-117189" y="1545488"/>
            <a:ext cx="5042872" cy="5267809"/>
          </a:xfrm>
          <a:prstGeom prst="rect">
            <a:avLst/>
          </a:prstGeom>
          <a:noFill/>
          <a:ln>
            <a:noFill/>
          </a:ln>
        </p:spPr>
        <p:txBody>
          <a:bodyPr spcFirstLastPara="1" wrap="square" lIns="91425" tIns="45700" rIns="91425" bIns="45700" anchor="t" anchorCtr="0">
            <a:noAutofit/>
          </a:bodyPr>
          <a:lstStyle/>
          <a:p>
            <a:pPr marL="342900" lvl="0" indent="-330200">
              <a:lnSpc>
                <a:spcPct val="100000"/>
              </a:lnSpc>
              <a:spcBef>
                <a:spcPts val="0"/>
              </a:spcBef>
              <a:buClr>
                <a:schemeClr val="dk1"/>
              </a:buClr>
              <a:buSzPts val="2000"/>
            </a:pPr>
            <a:r>
              <a:rPr lang="fr-FR" sz="2000" dirty="0">
                <a:solidFill>
                  <a:srgbClr val="3F3F3F"/>
                </a:solidFill>
                <a:latin typeface="Open Sans"/>
                <a:ea typeface="Open Sans"/>
                <a:cs typeface="Open Sans"/>
                <a:sym typeface="Open Sans"/>
              </a:rPr>
              <a:t>Après avoir effectué la connexion institutionnelle, ouvrez le menu hamburger et cliquez sur </a:t>
            </a:r>
            <a:r>
              <a:rPr lang="fr-FR" sz="2000" b="1" dirty="0">
                <a:solidFill>
                  <a:srgbClr val="3F3F3F"/>
                </a:solidFill>
                <a:latin typeface="Open Sans"/>
                <a:ea typeface="Open Sans"/>
                <a:cs typeface="Open Sans"/>
                <a:sym typeface="Open Sans"/>
              </a:rPr>
              <a:t>Connexion personnelle</a:t>
            </a:r>
            <a:r>
              <a:rPr lang="fr-FR" sz="2000" dirty="0">
                <a:solidFill>
                  <a:srgbClr val="3F3F3F"/>
                </a:solidFill>
                <a:latin typeface="Open Sans"/>
                <a:ea typeface="Open Sans"/>
                <a:cs typeface="Open Sans"/>
                <a:sym typeface="Open Sans"/>
              </a:rPr>
              <a:t>.</a:t>
            </a:r>
          </a:p>
          <a:p>
            <a:pPr marL="342900" lvl="0" indent="-330200">
              <a:lnSpc>
                <a:spcPct val="100000"/>
              </a:lnSpc>
              <a:spcBef>
                <a:spcPts val="0"/>
              </a:spcBef>
              <a:buClr>
                <a:schemeClr val="dk1"/>
              </a:buClr>
              <a:buSzPts val="2000"/>
            </a:pPr>
            <a:endParaRPr sz="1100" dirty="0">
              <a:solidFill>
                <a:srgbClr val="3F3F3F"/>
              </a:solidFill>
              <a:latin typeface="Open Sans"/>
              <a:ea typeface="Open Sans"/>
              <a:cs typeface="Open Sans"/>
              <a:sym typeface="Open Sans"/>
            </a:endParaRPr>
          </a:p>
          <a:p>
            <a:pPr marL="342900" lvl="0" indent="-330200">
              <a:lnSpc>
                <a:spcPct val="100000"/>
              </a:lnSpc>
              <a:spcBef>
                <a:spcPts val="0"/>
              </a:spcBef>
              <a:buClr>
                <a:schemeClr val="dk1"/>
              </a:buClr>
              <a:buSzPts val="2000"/>
            </a:pPr>
            <a:r>
              <a:rPr lang="fr-FR" sz="2000" dirty="0">
                <a:solidFill>
                  <a:srgbClr val="3F3F3F"/>
                </a:solidFill>
                <a:latin typeface="Open Sans"/>
                <a:ea typeface="Open Sans"/>
                <a:cs typeface="Open Sans"/>
                <a:sym typeface="Open Sans"/>
              </a:rPr>
              <a:t>Les options </a:t>
            </a:r>
            <a:r>
              <a:rPr lang="fr-FR" sz="2000" b="1" dirty="0">
                <a:solidFill>
                  <a:srgbClr val="3F3F3F"/>
                </a:solidFill>
                <a:latin typeface="Open Sans"/>
                <a:ea typeface="Open Sans"/>
                <a:cs typeface="Open Sans"/>
                <a:sym typeface="Open Sans"/>
              </a:rPr>
              <a:t>Utilisateurs existants </a:t>
            </a:r>
            <a:r>
              <a:rPr lang="fr-FR" sz="2000" dirty="0">
                <a:solidFill>
                  <a:srgbClr val="3F3F3F"/>
                </a:solidFill>
                <a:latin typeface="Open Sans"/>
                <a:ea typeface="Open Sans"/>
                <a:cs typeface="Open Sans"/>
                <a:sym typeface="Open Sans"/>
              </a:rPr>
              <a:t>et </a:t>
            </a:r>
            <a:r>
              <a:rPr lang="fr-FR" sz="2000" b="1" dirty="0">
                <a:solidFill>
                  <a:srgbClr val="3F3F3F"/>
                </a:solidFill>
                <a:latin typeface="Open Sans"/>
                <a:ea typeface="Open Sans"/>
                <a:cs typeface="Open Sans"/>
                <a:sym typeface="Open Sans"/>
              </a:rPr>
              <a:t>Nouveaux utilisateurs </a:t>
            </a:r>
            <a:r>
              <a:rPr lang="fr-FR" sz="2000" dirty="0">
                <a:solidFill>
                  <a:srgbClr val="3F3F3F"/>
                </a:solidFill>
                <a:latin typeface="Open Sans"/>
                <a:ea typeface="Open Sans"/>
                <a:cs typeface="Open Sans"/>
                <a:sym typeface="Open Sans"/>
              </a:rPr>
              <a:t>s'affichent.</a:t>
            </a:r>
          </a:p>
          <a:p>
            <a:pPr marL="342900" lvl="0" indent="-330200">
              <a:lnSpc>
                <a:spcPct val="100000"/>
              </a:lnSpc>
              <a:spcBef>
                <a:spcPts val="0"/>
              </a:spcBef>
              <a:buClr>
                <a:schemeClr val="dk1"/>
              </a:buClr>
              <a:buSzPts val="2000"/>
            </a:pPr>
            <a:endParaRPr sz="1100" dirty="0">
              <a:solidFill>
                <a:srgbClr val="3F3F3F"/>
              </a:solidFill>
              <a:latin typeface="Open Sans"/>
              <a:ea typeface="Open Sans"/>
              <a:cs typeface="Open Sans"/>
              <a:sym typeface="Open Sans"/>
            </a:endParaRPr>
          </a:p>
          <a:p>
            <a:pPr marL="342900" lvl="0" indent="-330200">
              <a:lnSpc>
                <a:spcPct val="100000"/>
              </a:lnSpc>
              <a:spcBef>
                <a:spcPts val="0"/>
              </a:spcBef>
              <a:buClr>
                <a:schemeClr val="dk1"/>
              </a:buClr>
              <a:buSzPts val="2000"/>
              <a:buFont typeface="Open Sans"/>
              <a:buChar char="●"/>
            </a:pPr>
            <a:r>
              <a:rPr lang="fr-FR" sz="2000" dirty="0">
                <a:solidFill>
                  <a:srgbClr val="3F3F3F"/>
                </a:solidFill>
                <a:latin typeface="Open Sans"/>
                <a:ea typeface="Open Sans"/>
                <a:cs typeface="Open Sans"/>
                <a:sym typeface="Open Sans"/>
              </a:rPr>
              <a:t>Une fois enregistré et connecté, l'identification personnelle s'affichera en cliquant sur le symbole de la personne.</a:t>
            </a:r>
          </a:p>
          <a:p>
            <a:pPr marL="342900" lvl="0" indent="-330200">
              <a:lnSpc>
                <a:spcPct val="100000"/>
              </a:lnSpc>
              <a:spcBef>
                <a:spcPts val="0"/>
              </a:spcBef>
              <a:buClr>
                <a:schemeClr val="dk1"/>
              </a:buClr>
              <a:buSzPts val="2000"/>
              <a:buFont typeface="Open Sans"/>
              <a:buChar char="●"/>
            </a:pPr>
            <a:endParaRPr sz="1100" dirty="0">
              <a:solidFill>
                <a:srgbClr val="3F3F3F"/>
              </a:solidFill>
              <a:latin typeface="Open Sans"/>
              <a:ea typeface="Open Sans"/>
              <a:cs typeface="Open Sans"/>
              <a:sym typeface="Open Sans"/>
            </a:endParaRPr>
          </a:p>
          <a:p>
            <a:pPr marL="342900" lvl="0" indent="-330200">
              <a:lnSpc>
                <a:spcPct val="100000"/>
              </a:lnSpc>
              <a:spcBef>
                <a:spcPts val="0"/>
              </a:spcBef>
              <a:buClr>
                <a:schemeClr val="dk1"/>
              </a:buClr>
              <a:buSzPts val="2000"/>
            </a:pPr>
            <a:r>
              <a:rPr lang="fr-FR" sz="2000" b="1" dirty="0">
                <a:solidFill>
                  <a:srgbClr val="3F3F3F"/>
                </a:solidFill>
                <a:latin typeface="Open Sans"/>
                <a:ea typeface="Open Sans"/>
                <a:cs typeface="Open Sans"/>
                <a:sym typeface="Open Sans"/>
              </a:rPr>
              <a:t>Besoin d'aide pour vous connecter </a:t>
            </a:r>
            <a:r>
              <a:rPr lang="fr-FR" sz="2000" dirty="0">
                <a:solidFill>
                  <a:srgbClr val="3F3F3F"/>
                </a:solidFill>
                <a:latin typeface="Open Sans"/>
                <a:ea typeface="Open Sans"/>
                <a:cs typeface="Open Sans"/>
                <a:sym typeface="Open Sans"/>
              </a:rPr>
              <a:t>? Utilisez ce lien si vous avez oublié votre nom d'utilisateur ou votre mot de passe. Le lien est disponible sous le champ de connexion.</a:t>
            </a:r>
            <a:endParaRPr sz="2000" dirty="0">
              <a:solidFill>
                <a:srgbClr val="3F3F3F"/>
              </a:solidFill>
              <a:latin typeface="Open Sans"/>
              <a:ea typeface="Open Sans"/>
              <a:cs typeface="Open Sans"/>
              <a:sym typeface="Open Sans"/>
            </a:endParaRPr>
          </a:p>
        </p:txBody>
      </p:sp>
      <p:pic>
        <p:nvPicPr>
          <p:cNvPr id="375" name="Google Shape;375;p47"/>
          <p:cNvPicPr preferRelativeResize="0"/>
          <p:nvPr/>
        </p:nvPicPr>
        <p:blipFill rotWithShape="1">
          <a:blip r:embed="rId4">
            <a:alphaModFix/>
          </a:blip>
          <a:srcRect/>
          <a:stretch/>
        </p:blipFill>
        <p:spPr>
          <a:xfrm>
            <a:off x="4747476" y="1778000"/>
            <a:ext cx="5431121" cy="4611745"/>
          </a:xfrm>
          <a:prstGeom prst="rect">
            <a:avLst/>
          </a:prstGeom>
          <a:noFill/>
          <a:ln>
            <a:noFill/>
          </a:ln>
        </p:spPr>
      </p:pic>
      <p:cxnSp>
        <p:nvCxnSpPr>
          <p:cNvPr id="377" name="Google Shape;377;p47"/>
          <p:cNvCxnSpPr/>
          <p:nvPr/>
        </p:nvCxnSpPr>
        <p:spPr>
          <a:xfrm rot="10800000" flipH="1">
            <a:off x="4838700" y="2059359"/>
            <a:ext cx="1816102" cy="2271341"/>
          </a:xfrm>
          <a:prstGeom prst="straightConnector1">
            <a:avLst/>
          </a:prstGeom>
          <a:noFill/>
          <a:ln w="9525" cap="flat" cmpd="sng">
            <a:solidFill>
              <a:srgbClr val="FF0000"/>
            </a:solidFill>
            <a:prstDash val="solid"/>
            <a:round/>
            <a:headEnd type="none" w="sm" len="sm"/>
            <a:tailEnd type="triangle" w="med" len="med"/>
          </a:ln>
        </p:spPr>
      </p:cxnSp>
      <p:sp>
        <p:nvSpPr>
          <p:cNvPr id="379" name="Google Shape;379;p47"/>
          <p:cNvSpPr/>
          <p:nvPr/>
        </p:nvSpPr>
        <p:spPr>
          <a:xfrm>
            <a:off x="10645122" y="5825580"/>
            <a:ext cx="952500" cy="63722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0" name="Google Shape;380;p47"/>
          <p:cNvSpPr/>
          <p:nvPr/>
        </p:nvSpPr>
        <p:spPr>
          <a:xfrm>
            <a:off x="10480420" y="1709174"/>
            <a:ext cx="564774" cy="533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1" name="Google Shape;381;p47"/>
          <p:cNvSpPr/>
          <p:nvPr/>
        </p:nvSpPr>
        <p:spPr>
          <a:xfrm>
            <a:off x="4838700" y="2820378"/>
            <a:ext cx="4775100" cy="182861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 name="Image 2">
            <a:extLst>
              <a:ext uri="{FF2B5EF4-FFF2-40B4-BE49-F238E27FC236}">
                <a16:creationId xmlns:a16="http://schemas.microsoft.com/office/drawing/2014/main" id="{1EA989D7-2A13-4689-9480-83AF222FE3A6}"/>
              </a:ext>
            </a:extLst>
          </p:cNvPr>
          <p:cNvPicPr>
            <a:picLocks noChangeAspect="1"/>
          </p:cNvPicPr>
          <p:nvPr/>
        </p:nvPicPr>
        <p:blipFill>
          <a:blip r:embed="rId3"/>
          <a:stretch>
            <a:fillRect/>
          </a:stretch>
        </p:blipFill>
        <p:spPr>
          <a:xfrm>
            <a:off x="5990022" y="1759974"/>
            <a:ext cx="6201978" cy="5098026"/>
          </a:xfrm>
          <a:prstGeom prst="rect">
            <a:avLst/>
          </a:prstGeom>
        </p:spPr>
      </p:pic>
      <p:sp>
        <p:nvSpPr>
          <p:cNvPr id="388" name="Google Shape;388;p4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Personal Sign-In Options –</a:t>
            </a:r>
            <a:br>
              <a:rPr lang="en-US" sz="36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Search Content (initial page features)</a:t>
            </a:r>
            <a:endParaRPr sz="3200"/>
          </a:p>
        </p:txBody>
      </p:sp>
      <p:sp>
        <p:nvSpPr>
          <p:cNvPr id="389" name="Google Shape;389;p48"/>
          <p:cNvSpPr txBox="1">
            <a:spLocks noGrp="1"/>
          </p:cNvSpPr>
          <p:nvPr>
            <p:ph type="body" idx="1"/>
          </p:nvPr>
        </p:nvSpPr>
        <p:spPr>
          <a:xfrm>
            <a:off x="0" y="1607326"/>
            <a:ext cx="5410200" cy="4381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Utilisez l'outil </a:t>
            </a:r>
            <a:r>
              <a:rPr lang="fr-FR" sz="1800" b="1" dirty="0">
                <a:solidFill>
                  <a:srgbClr val="3F3F3F"/>
                </a:solidFill>
                <a:latin typeface="Open Sans"/>
                <a:ea typeface="Open Sans"/>
                <a:cs typeface="Open Sans"/>
                <a:sym typeface="Open Sans"/>
              </a:rPr>
              <a:t>de Recherche de contenu </a:t>
            </a:r>
            <a:r>
              <a:rPr lang="fr-FR" sz="1800" dirty="0">
                <a:solidFill>
                  <a:srgbClr val="3F3F3F"/>
                </a:solidFill>
                <a:latin typeface="Open Sans"/>
                <a:ea typeface="Open Sans"/>
                <a:cs typeface="Open Sans"/>
                <a:sym typeface="Open Sans"/>
              </a:rPr>
              <a:t>dans le menu Hamburger.</a:t>
            </a:r>
            <a:endParaRPr sz="1800" dirty="0">
              <a:solidFill>
                <a:srgbClr val="3F3F3F"/>
              </a:solidFill>
            </a:endParaRPr>
          </a:p>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Une recherche sur le titre d'une </a:t>
            </a:r>
            <a:r>
              <a:rPr lang="fr-FR" sz="1800" b="1" dirty="0">
                <a:solidFill>
                  <a:srgbClr val="3F3F3F"/>
                </a:solidFill>
                <a:latin typeface="Open Sans"/>
                <a:ea typeface="Open Sans"/>
                <a:cs typeface="Open Sans"/>
                <a:sym typeface="Open Sans"/>
              </a:rPr>
              <a:t>grossesse</a:t>
            </a:r>
            <a:r>
              <a:rPr lang="fr-FR" sz="1800" dirty="0">
                <a:solidFill>
                  <a:srgbClr val="3F3F3F"/>
                </a:solidFill>
                <a:latin typeface="Open Sans"/>
                <a:ea typeface="Open Sans"/>
                <a:cs typeface="Open Sans"/>
                <a:sym typeface="Open Sans"/>
              </a:rPr>
              <a:t> s'affiche</a:t>
            </a:r>
            <a:endParaRPr sz="1800" dirty="0">
              <a:solidFill>
                <a:srgbClr val="3F3F3F"/>
              </a:solidFill>
            </a:endParaRPr>
          </a:p>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À partir d'une page de </a:t>
            </a:r>
            <a:r>
              <a:rPr lang="fr-FR" sz="1800" b="1" dirty="0">
                <a:solidFill>
                  <a:srgbClr val="3F3F3F"/>
                </a:solidFill>
                <a:latin typeface="Open Sans"/>
                <a:ea typeface="Open Sans"/>
                <a:cs typeface="Open Sans"/>
                <a:sym typeface="Open Sans"/>
              </a:rPr>
              <a:t>Résultats de recherche</a:t>
            </a:r>
            <a:r>
              <a:rPr lang="fr-FR" sz="1800" dirty="0">
                <a:solidFill>
                  <a:srgbClr val="3F3F3F"/>
                </a:solidFill>
                <a:latin typeface="Open Sans"/>
                <a:ea typeface="Open Sans"/>
                <a:cs typeface="Open Sans"/>
                <a:sym typeface="Open Sans"/>
              </a:rPr>
              <a:t>, cliquez sur le menu déroulant </a:t>
            </a:r>
            <a:r>
              <a:rPr lang="fr-FR" sz="1800" b="1" dirty="0">
                <a:solidFill>
                  <a:srgbClr val="3F3F3F"/>
                </a:solidFill>
                <a:latin typeface="Open Sans"/>
                <a:ea typeface="Open Sans"/>
                <a:cs typeface="Open Sans"/>
                <a:sym typeface="Open Sans"/>
              </a:rPr>
              <a:t>Action suivante </a:t>
            </a:r>
            <a:r>
              <a:rPr lang="fr-FR" sz="1800" dirty="0">
                <a:solidFill>
                  <a:srgbClr val="3F3F3F"/>
                </a:solidFill>
                <a:latin typeface="Open Sans"/>
                <a:ea typeface="Open Sans"/>
                <a:cs typeface="Open Sans"/>
                <a:sym typeface="Open Sans"/>
              </a:rPr>
              <a:t>pour enregistrer une recherche, afficher l'historique de la recherche ou Créer une alerte de recherche</a:t>
            </a:r>
          </a:p>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Les recherches sauvegardées, etc., peuvent être consultées sous </a:t>
            </a:r>
            <a:r>
              <a:rPr lang="fr-FR" sz="1800" b="1" dirty="0">
                <a:solidFill>
                  <a:srgbClr val="3F3F3F"/>
                </a:solidFill>
                <a:latin typeface="Open Sans"/>
                <a:ea typeface="Open Sans"/>
                <a:cs typeface="Open Sans"/>
                <a:sym typeface="Open Sans"/>
              </a:rPr>
              <a:t>Mon profil</a:t>
            </a:r>
            <a:r>
              <a:rPr lang="fr-FR" sz="1800" dirty="0">
                <a:solidFill>
                  <a:srgbClr val="3F3F3F"/>
                </a:solidFill>
                <a:latin typeface="Open Sans"/>
                <a:ea typeface="Open Sans"/>
                <a:cs typeface="Open Sans"/>
                <a:sym typeface="Open Sans"/>
              </a:rPr>
              <a:t> en cliquant sur</a:t>
            </a:r>
            <a:endParaRPr sz="1800" b="1"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N'oubliez pas d'utiliser </a:t>
            </a:r>
            <a:r>
              <a:rPr lang="fr-FR" sz="1800" dirty="0" err="1">
                <a:solidFill>
                  <a:srgbClr val="3F3F3F"/>
                </a:solidFill>
                <a:latin typeface="Open Sans"/>
                <a:ea typeface="Open Sans"/>
                <a:cs typeface="Open Sans"/>
                <a:sym typeface="Open Sans"/>
              </a:rPr>
              <a:t>Summon</a:t>
            </a:r>
            <a:r>
              <a:rPr lang="fr-FR" sz="1800" dirty="0">
                <a:solidFill>
                  <a:srgbClr val="3F3F3F"/>
                </a:solidFill>
                <a:latin typeface="Open Sans"/>
                <a:ea typeface="Open Sans"/>
                <a:cs typeface="Open Sans"/>
                <a:sym typeface="Open Sans"/>
              </a:rPr>
              <a:t> pour effectuer des recherches par mot-clé sur des articles, des chapitres de livres, etc. disponibles dans une institution spécifique.</a:t>
            </a:r>
          </a:p>
        </p:txBody>
      </p:sp>
      <p:sp>
        <p:nvSpPr>
          <p:cNvPr id="390" name="Google Shape;390;p48"/>
          <p:cNvSpPr/>
          <p:nvPr/>
        </p:nvSpPr>
        <p:spPr>
          <a:xfrm>
            <a:off x="8254900" y="2736850"/>
            <a:ext cx="1358900" cy="1384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91" name="Google Shape;391;p48"/>
          <p:cNvPicPr preferRelativeResize="0"/>
          <p:nvPr/>
        </p:nvPicPr>
        <p:blipFill rotWithShape="1">
          <a:blip r:embed="rId4">
            <a:alphaModFix/>
          </a:blip>
          <a:srcRect/>
          <a:stretch/>
        </p:blipFill>
        <p:spPr>
          <a:xfrm>
            <a:off x="2052692" y="6136368"/>
            <a:ext cx="2949575" cy="541206"/>
          </a:xfrm>
          <a:prstGeom prst="rect">
            <a:avLst/>
          </a:prstGeom>
          <a:noFill/>
          <a:ln>
            <a:noFill/>
          </a:ln>
        </p:spPr>
      </p:pic>
      <p:pic>
        <p:nvPicPr>
          <p:cNvPr id="392" name="Google Shape;392;p48"/>
          <p:cNvPicPr preferRelativeResize="0"/>
          <p:nvPr/>
        </p:nvPicPr>
        <p:blipFill rotWithShape="1">
          <a:blip r:embed="rId5">
            <a:alphaModFix/>
          </a:blip>
          <a:srcRect l="6362" t="14113"/>
          <a:stretch/>
        </p:blipFill>
        <p:spPr>
          <a:xfrm>
            <a:off x="839277" y="4718972"/>
            <a:ext cx="441199" cy="27367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8"/>
          <p:cNvSpPr txBox="1">
            <a:spLocks noGrp="1"/>
          </p:cNvSpPr>
          <p:nvPr>
            <p:ph type="title"/>
          </p:nvPr>
        </p:nvSpPr>
        <p:spPr>
          <a:xfrm>
            <a:off x="0" y="378812"/>
            <a:ext cx="8098971"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fr-FR" dirty="0">
                <a:solidFill>
                  <a:srgbClr val="586F7C"/>
                </a:solidFill>
                <a:latin typeface="Open Sans"/>
                <a:ea typeface="Open Sans"/>
                <a:cs typeface="Open Sans"/>
                <a:sym typeface="Open Sans"/>
              </a:rPr>
              <a:t>Recherche dans Research4Life à l'aide de </a:t>
            </a:r>
            <a:r>
              <a:rPr lang="fr-FR" dirty="0" err="1">
                <a:solidFill>
                  <a:srgbClr val="586F7C"/>
                </a:solidFill>
                <a:latin typeface="Open Sans"/>
                <a:ea typeface="Open Sans"/>
                <a:cs typeface="Open Sans"/>
                <a:sym typeface="Open Sans"/>
              </a:rPr>
              <a:t>Summon</a:t>
            </a:r>
            <a:endParaRPr dirty="0">
              <a:solidFill>
                <a:srgbClr val="586F7C"/>
              </a:solidFill>
              <a:latin typeface="Open Sans"/>
              <a:ea typeface="Open Sans"/>
              <a:cs typeface="Open Sans"/>
              <a:sym typeface="Open Sans"/>
            </a:endParaRPr>
          </a:p>
        </p:txBody>
      </p:sp>
      <p:sp>
        <p:nvSpPr>
          <p:cNvPr id="399" name="Google Shape;399;p18"/>
          <p:cNvSpPr txBox="1">
            <a:spLocks noGrp="1"/>
          </p:cNvSpPr>
          <p:nvPr>
            <p:ph type="body" idx="1"/>
          </p:nvPr>
        </p:nvSpPr>
        <p:spPr>
          <a:xfrm>
            <a:off x="660365" y="1787625"/>
            <a:ext cx="10033035" cy="4895887"/>
          </a:xfrm>
          <a:prstGeom prst="rect">
            <a:avLst/>
          </a:prstGeom>
          <a:noFill/>
          <a:ln>
            <a:noFill/>
          </a:ln>
        </p:spPr>
        <p:txBody>
          <a:bodyPr spcFirstLastPara="1" wrap="square" lIns="91425" tIns="45700" rIns="91425" bIns="45700" anchor="t" anchorCtr="0">
            <a:noAutofit/>
          </a:bodyPr>
          <a:lstStyle/>
          <a:p>
            <a:pPr lvl="0" indent="-368300" algn="just">
              <a:lnSpc>
                <a:spcPct val="100000"/>
              </a:lnSpc>
              <a:buClr>
                <a:schemeClr val="dk1"/>
              </a:buClr>
              <a:buSzPts val="2200"/>
            </a:pPr>
            <a:r>
              <a:rPr lang="en-US" sz="2200" b="1" dirty="0">
                <a:solidFill>
                  <a:srgbClr val="3F3F3F"/>
                </a:solidFill>
                <a:latin typeface="Open Sans"/>
                <a:ea typeface="Open Sans"/>
                <a:cs typeface="Open Sans"/>
                <a:sym typeface="Open Sans"/>
              </a:rPr>
              <a:t>Summon </a:t>
            </a:r>
            <a:r>
              <a:rPr lang="fr-FR" sz="2200" dirty="0">
                <a:solidFill>
                  <a:srgbClr val="3F3F3F"/>
                </a:solidFill>
                <a:latin typeface="Open Sans"/>
                <a:ea typeface="Open Sans"/>
                <a:cs typeface="Open Sans"/>
                <a:sym typeface="Open Sans"/>
              </a:rPr>
              <a:t>est connu comme un moteur de recherche de type "Google"</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lvl="0" indent="-368300" algn="just">
              <a:lnSpc>
                <a:spcPct val="100000"/>
              </a:lnSpc>
              <a:buClr>
                <a:schemeClr val="dk1"/>
              </a:buClr>
              <a:buSzPts val="2200"/>
            </a:pPr>
            <a:r>
              <a:rPr lang="fr-FR" sz="2200" dirty="0">
                <a:solidFill>
                  <a:srgbClr val="3F3F3F"/>
                </a:solidFill>
                <a:latin typeface="Open Sans"/>
                <a:ea typeface="Open Sans"/>
                <a:cs typeface="Open Sans"/>
                <a:sym typeface="Open Sans"/>
              </a:rPr>
              <a:t>Il permet aux utilisateurs d'</a:t>
            </a:r>
            <a:r>
              <a:rPr lang="fr-FR" sz="2200" b="1" dirty="0">
                <a:solidFill>
                  <a:srgbClr val="3F3F3F"/>
                </a:solidFill>
                <a:latin typeface="Open Sans"/>
                <a:ea typeface="Open Sans"/>
                <a:cs typeface="Open Sans"/>
                <a:sym typeface="Open Sans"/>
              </a:rPr>
              <a:t>affiner</a:t>
            </a:r>
            <a:r>
              <a:rPr lang="fr-FR" sz="2200" dirty="0">
                <a:solidFill>
                  <a:srgbClr val="3F3F3F"/>
                </a:solidFill>
                <a:latin typeface="Open Sans"/>
                <a:ea typeface="Open Sans"/>
                <a:cs typeface="Open Sans"/>
                <a:sym typeface="Open Sans"/>
              </a:rPr>
              <a:t> leurs </a:t>
            </a:r>
            <a:r>
              <a:rPr lang="fr-FR" sz="2200" b="1" dirty="0">
                <a:solidFill>
                  <a:srgbClr val="3F3F3F"/>
                </a:solidFill>
                <a:latin typeface="Open Sans"/>
                <a:ea typeface="Open Sans"/>
                <a:cs typeface="Open Sans"/>
                <a:sym typeface="Open Sans"/>
              </a:rPr>
              <a:t>recherches par mot-clé </a:t>
            </a:r>
            <a:r>
              <a:rPr lang="fr-FR" sz="2200" dirty="0">
                <a:solidFill>
                  <a:srgbClr val="3F3F3F"/>
                </a:solidFill>
                <a:latin typeface="Open Sans"/>
                <a:ea typeface="Open Sans"/>
                <a:cs typeface="Open Sans"/>
                <a:sym typeface="Open Sans"/>
              </a:rPr>
              <a:t>en fonction du type de contenu, de la date de publication, de la discipline, du sujet et de la langue.</a:t>
            </a:r>
            <a:endParaRPr sz="2200" dirty="0">
              <a:solidFill>
                <a:srgbClr val="3F3F3F"/>
              </a:solidFill>
              <a:latin typeface="Open Sans"/>
              <a:ea typeface="Open Sans"/>
              <a:cs typeface="Open Sans"/>
              <a:sym typeface="Open Sans"/>
            </a:endParaRPr>
          </a:p>
          <a:p>
            <a:pPr lvl="0" indent="-368300" algn="just">
              <a:lnSpc>
                <a:spcPct val="100000"/>
              </a:lnSpc>
              <a:buClr>
                <a:schemeClr val="dk1"/>
              </a:buClr>
              <a:buSzPts val="2200"/>
              <a:buFont typeface="Open Sans"/>
              <a:buChar char="●"/>
            </a:pPr>
            <a:r>
              <a:rPr lang="fr-FR" sz="2200" dirty="0">
                <a:solidFill>
                  <a:srgbClr val="3F3F3F"/>
                </a:solidFill>
                <a:latin typeface="Open Sans"/>
                <a:ea typeface="Open Sans"/>
                <a:cs typeface="Open Sans"/>
                <a:sym typeface="Open Sans"/>
              </a:rPr>
              <a:t>Les résultats de recherche de </a:t>
            </a:r>
            <a:r>
              <a:rPr lang="fr-FR" sz="2200" dirty="0" err="1">
                <a:solidFill>
                  <a:srgbClr val="3F3F3F"/>
                </a:solidFill>
                <a:latin typeface="Open Sans"/>
                <a:ea typeface="Open Sans"/>
                <a:cs typeface="Open Sans"/>
                <a:sym typeface="Open Sans"/>
              </a:rPr>
              <a:t>Summon</a:t>
            </a:r>
            <a:r>
              <a:rPr lang="fr-FR" sz="2200" dirty="0">
                <a:solidFill>
                  <a:srgbClr val="3F3F3F"/>
                </a:solidFill>
                <a:latin typeface="Open Sans"/>
                <a:ea typeface="Open Sans"/>
                <a:cs typeface="Open Sans"/>
                <a:sym typeface="Open Sans"/>
              </a:rPr>
              <a:t> sont associés aux publications auquel les éditeurs donnent accès dans un pays spécifique et sont liés au texte intégral</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marL="457200" lvl="0" indent="-228600" algn="just" rtl="0">
              <a:lnSpc>
                <a:spcPct val="100000"/>
              </a:lnSpc>
              <a:spcBef>
                <a:spcPts val="1000"/>
              </a:spcBef>
              <a:spcAft>
                <a:spcPts val="0"/>
              </a:spcAft>
              <a:buClr>
                <a:schemeClr val="dk1"/>
              </a:buClr>
              <a:buSzPts val="2400"/>
              <a:buNone/>
            </a:pPr>
            <a:endParaRPr sz="2200" dirty="0">
              <a:solidFill>
                <a:srgbClr val="3F3F3F"/>
              </a:solidFill>
              <a:latin typeface="Open Sans"/>
              <a:ea typeface="Open Sans"/>
              <a:cs typeface="Open Sans"/>
              <a:sym typeface="Open Sans"/>
            </a:endParaRPr>
          </a:p>
          <a:p>
            <a:pPr lvl="0" indent="-368300" algn="just">
              <a:lnSpc>
                <a:spcPct val="100000"/>
              </a:lnSpc>
              <a:buClr>
                <a:schemeClr val="dk1"/>
              </a:buClr>
              <a:buSzPts val="2200"/>
              <a:buFont typeface="Open Sans"/>
              <a:buChar char="●"/>
            </a:pPr>
            <a:r>
              <a:rPr lang="fr-FR" sz="2200" dirty="0">
                <a:solidFill>
                  <a:srgbClr val="3F3F3F"/>
                </a:solidFill>
                <a:latin typeface="Open Sans"/>
                <a:ea typeface="Open Sans"/>
                <a:cs typeface="Open Sans"/>
                <a:sym typeface="Open Sans"/>
              </a:rPr>
              <a:t>Voir les informations détaillées dans la leçon de formation </a:t>
            </a:r>
            <a:r>
              <a:rPr lang="fr-FR" sz="2200" dirty="0">
                <a:solidFill>
                  <a:schemeClr val="tx1">
                    <a:lumMod val="75000"/>
                    <a:lumOff val="25000"/>
                  </a:schemeClr>
                </a:solidFill>
                <a:latin typeface="Open Sans"/>
                <a:ea typeface="Open Sans"/>
                <a:cs typeface="Open Sans"/>
                <a:sym typeface="Open Sans"/>
              </a:rPr>
              <a:t>3.2 "Recherche dans Research4Life à l'aide de </a:t>
            </a:r>
            <a:r>
              <a:rPr lang="fr-FR" sz="2200" dirty="0" err="1">
                <a:solidFill>
                  <a:schemeClr val="tx1">
                    <a:lumMod val="75000"/>
                    <a:lumOff val="25000"/>
                  </a:schemeClr>
                </a:solidFill>
                <a:latin typeface="Open Sans"/>
                <a:ea typeface="Open Sans"/>
                <a:cs typeface="Open Sans"/>
                <a:sym typeface="Open Sans"/>
              </a:rPr>
              <a:t>Summon</a:t>
            </a:r>
            <a:r>
              <a:rPr lang="fr-FR" sz="2200" dirty="0">
                <a:solidFill>
                  <a:schemeClr val="tx1">
                    <a:lumMod val="75000"/>
                    <a:lumOff val="25000"/>
                  </a:schemeClr>
                </a:solidFill>
                <a:latin typeface="Open Sans"/>
                <a:ea typeface="Open Sans"/>
                <a:cs typeface="Open Sans"/>
                <a:sym typeface="Open Sans"/>
              </a:rPr>
              <a:t> ".</a:t>
            </a:r>
          </a:p>
          <a:p>
            <a:pPr marL="88900" lvl="0" indent="0" algn="just">
              <a:lnSpc>
                <a:spcPct val="100000"/>
              </a:lnSpc>
              <a:buClr>
                <a:schemeClr val="dk1"/>
              </a:buClr>
              <a:buSzPts val="2200"/>
              <a:buNone/>
            </a:pPr>
            <a:r>
              <a:rPr lang="en-US" sz="2200" dirty="0">
                <a:solidFill>
                  <a:schemeClr val="accent5"/>
                </a:solidFill>
                <a:latin typeface="Open Sans"/>
                <a:ea typeface="Open Sans"/>
                <a:cs typeface="Open Sans"/>
                <a:sym typeface="Open Sans"/>
              </a:rPr>
              <a:t>https://www.research4life.org/training/resources-for-information-specialists/presentations/</a:t>
            </a:r>
            <a:endParaRPr sz="2200" dirty="0">
              <a:solidFill>
                <a:schemeClr val="accent5"/>
              </a:solidFill>
              <a:latin typeface="Open Sans"/>
              <a:ea typeface="Open Sans"/>
              <a:cs typeface="Open Sans"/>
              <a:sym typeface="Open Sans"/>
            </a:endParaRPr>
          </a:p>
        </p:txBody>
      </p:sp>
      <p:pic>
        <p:nvPicPr>
          <p:cNvPr id="2" name="Image 1">
            <a:extLst>
              <a:ext uri="{FF2B5EF4-FFF2-40B4-BE49-F238E27FC236}">
                <a16:creationId xmlns:a16="http://schemas.microsoft.com/office/drawing/2014/main" id="{E0056BBD-D78B-4376-B4E2-95DAE5368FD4}"/>
              </a:ext>
            </a:extLst>
          </p:cNvPr>
          <p:cNvPicPr>
            <a:picLocks noChangeAspect="1"/>
          </p:cNvPicPr>
          <p:nvPr/>
        </p:nvPicPr>
        <p:blipFill>
          <a:blip r:embed="rId3"/>
          <a:stretch>
            <a:fillRect/>
          </a:stretch>
        </p:blipFill>
        <p:spPr>
          <a:xfrm>
            <a:off x="3529781" y="4218038"/>
            <a:ext cx="4847303" cy="86470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2" name="Image 1">
            <a:extLst>
              <a:ext uri="{FF2B5EF4-FFF2-40B4-BE49-F238E27FC236}">
                <a16:creationId xmlns:a16="http://schemas.microsoft.com/office/drawing/2014/main" id="{51C0C173-DC09-49D6-9024-D52036FC9725}"/>
              </a:ext>
            </a:extLst>
          </p:cNvPr>
          <p:cNvPicPr>
            <a:picLocks noChangeAspect="1"/>
          </p:cNvPicPr>
          <p:nvPr/>
        </p:nvPicPr>
        <p:blipFill>
          <a:blip r:embed="rId3"/>
          <a:stretch>
            <a:fillRect/>
          </a:stretch>
        </p:blipFill>
        <p:spPr>
          <a:xfrm>
            <a:off x="5553657" y="1613186"/>
            <a:ext cx="3716591" cy="4866001"/>
          </a:xfrm>
          <a:prstGeom prst="rect">
            <a:avLst/>
          </a:prstGeom>
        </p:spPr>
      </p:pic>
      <p:sp>
        <p:nvSpPr>
          <p:cNvPr id="407" name="Google Shape;407;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err="1">
                <a:solidFill>
                  <a:srgbClr val="586F7C"/>
                </a:solidFill>
                <a:latin typeface="Open Sans"/>
                <a:ea typeface="Open Sans"/>
                <a:cs typeface="Open Sans"/>
                <a:sym typeface="Open Sans"/>
              </a:rPr>
              <a:t>Offre</a:t>
            </a:r>
            <a:r>
              <a:rPr lang="en-US" dirty="0">
                <a:solidFill>
                  <a:srgbClr val="586F7C"/>
                </a:solidFill>
                <a:latin typeface="Open Sans"/>
                <a:ea typeface="Open Sans"/>
                <a:cs typeface="Open Sans"/>
                <a:sym typeface="Open Sans"/>
              </a:rPr>
              <a:t> par pays</a:t>
            </a:r>
            <a:endParaRPr dirty="0"/>
          </a:p>
        </p:txBody>
      </p:sp>
      <p:sp>
        <p:nvSpPr>
          <p:cNvPr id="408" name="Google Shape;408;p23"/>
          <p:cNvSpPr txBox="1">
            <a:spLocks noGrp="1"/>
          </p:cNvSpPr>
          <p:nvPr>
            <p:ph type="body" idx="1"/>
          </p:nvPr>
        </p:nvSpPr>
        <p:spPr>
          <a:xfrm>
            <a:off x="94024" y="1992000"/>
            <a:ext cx="5213081" cy="4866000"/>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fr-FR" dirty="0">
                <a:solidFill>
                  <a:schemeClr val="tx1">
                    <a:lumMod val="75000"/>
                    <a:lumOff val="25000"/>
                  </a:schemeClr>
                </a:solidFill>
                <a:latin typeface="Open Sans"/>
                <a:ea typeface="Open Sans"/>
                <a:cs typeface="Open Sans"/>
                <a:sym typeface="Open Sans"/>
              </a:rPr>
              <a:t>Pour vérifier le contenu auquel les éditeurs ont donné accès dans un pays et un type d'établissement spécifique,</a:t>
            </a:r>
          </a:p>
          <a:p>
            <a:pPr marL="76200" lvl="0" indent="0">
              <a:buClr>
                <a:schemeClr val="dk1"/>
              </a:buClr>
              <a:buNone/>
            </a:pPr>
            <a:endParaRPr dirty="0">
              <a:solidFill>
                <a:schemeClr val="tx1">
                  <a:lumMod val="75000"/>
                  <a:lumOff val="25000"/>
                </a:schemeClr>
              </a:solidFill>
            </a:endParaRPr>
          </a:p>
          <a:p>
            <a:pPr lvl="0" indent="-406400">
              <a:buClr>
                <a:schemeClr val="dk1"/>
              </a:buClr>
              <a:buSzPts val="2800"/>
            </a:pPr>
            <a:r>
              <a:rPr lang="en-US" dirty="0" err="1">
                <a:solidFill>
                  <a:schemeClr val="tx1">
                    <a:lumMod val="75000"/>
                    <a:lumOff val="25000"/>
                  </a:schemeClr>
                </a:solidFill>
                <a:latin typeface="Open Sans"/>
                <a:ea typeface="Open Sans"/>
                <a:cs typeface="Open Sans"/>
                <a:sym typeface="Open Sans"/>
              </a:rPr>
              <a:t>Ouvrez</a:t>
            </a:r>
            <a:r>
              <a:rPr lang="en-US" dirty="0">
                <a:solidFill>
                  <a:schemeClr val="tx1">
                    <a:lumMod val="75000"/>
                    <a:lumOff val="25000"/>
                  </a:schemeClr>
                </a:solidFill>
                <a:latin typeface="Open Sans"/>
                <a:ea typeface="Open Sans"/>
                <a:cs typeface="Open Sans"/>
                <a:sym typeface="Open Sans"/>
              </a:rPr>
              <a:t> le </a:t>
            </a:r>
            <a:r>
              <a:rPr lang="en-US" b="1" dirty="0">
                <a:solidFill>
                  <a:schemeClr val="tx1">
                    <a:lumMod val="75000"/>
                    <a:lumOff val="25000"/>
                  </a:schemeClr>
                </a:solidFill>
                <a:latin typeface="Open Sans"/>
                <a:ea typeface="Open Sans"/>
                <a:cs typeface="Open Sans"/>
                <a:sym typeface="Open Sans"/>
              </a:rPr>
              <a:t>menu Hamburger</a:t>
            </a:r>
            <a:r>
              <a:rPr lang="en-US" dirty="0">
                <a:solidFill>
                  <a:schemeClr val="tx1">
                    <a:lumMod val="75000"/>
                    <a:lumOff val="25000"/>
                  </a:schemeClr>
                </a:solidFill>
                <a:latin typeface="Open Sans"/>
                <a:ea typeface="Open Sans"/>
                <a:cs typeface="Open Sans"/>
                <a:sym typeface="Open Sans"/>
              </a:rPr>
              <a:t>.</a:t>
            </a:r>
            <a:endParaRPr dirty="0">
              <a:solidFill>
                <a:schemeClr val="tx1">
                  <a:lumMod val="75000"/>
                  <a:lumOff val="25000"/>
                </a:schemeClr>
              </a:solidFill>
              <a:latin typeface="Open Sans"/>
              <a:ea typeface="Open Sans"/>
              <a:cs typeface="Open Sans"/>
              <a:sym typeface="Open Sans"/>
            </a:endParaRPr>
          </a:p>
          <a:p>
            <a:pPr lvl="0" indent="-368300">
              <a:buClr>
                <a:schemeClr val="dk1"/>
              </a:buClr>
              <a:buSzPts val="2200"/>
              <a:buFont typeface="Open Sans"/>
              <a:buChar char="●"/>
            </a:pPr>
            <a:r>
              <a:rPr lang="en-US" dirty="0" err="1">
                <a:solidFill>
                  <a:schemeClr val="tx1">
                    <a:lumMod val="75000"/>
                    <a:lumOff val="25000"/>
                  </a:schemeClr>
                </a:solidFill>
                <a:latin typeface="Open Sans"/>
                <a:ea typeface="Open Sans"/>
                <a:cs typeface="Open Sans"/>
                <a:sym typeface="Open Sans"/>
              </a:rPr>
              <a:t>Cliquez</a:t>
            </a:r>
            <a:r>
              <a:rPr lang="en-US" dirty="0">
                <a:solidFill>
                  <a:schemeClr val="tx1">
                    <a:lumMod val="75000"/>
                    <a:lumOff val="25000"/>
                  </a:schemeClr>
                </a:solidFill>
                <a:latin typeface="Open Sans"/>
                <a:ea typeface="Open Sans"/>
                <a:cs typeface="Open Sans"/>
                <a:sym typeface="Open Sans"/>
              </a:rPr>
              <a:t> sur </a:t>
            </a:r>
            <a:r>
              <a:rPr lang="en-US" b="1" dirty="0">
                <a:solidFill>
                  <a:schemeClr val="tx1">
                    <a:lumMod val="75000"/>
                    <a:lumOff val="25000"/>
                  </a:schemeClr>
                </a:solidFill>
                <a:latin typeface="Open Sans"/>
                <a:ea typeface="Open Sans"/>
                <a:cs typeface="Open Sans"/>
                <a:sym typeface="Open Sans"/>
              </a:rPr>
              <a:t>Rapports</a:t>
            </a:r>
            <a:r>
              <a:rPr lang="en-US" dirty="0">
                <a:solidFill>
                  <a:schemeClr val="tx1">
                    <a:lumMod val="75000"/>
                    <a:lumOff val="25000"/>
                  </a:schemeClr>
                </a:solidFill>
                <a:latin typeface="Open Sans"/>
                <a:ea typeface="Open Sans"/>
                <a:cs typeface="Open Sans"/>
                <a:sym typeface="Open Sans"/>
              </a:rPr>
              <a:t>.</a:t>
            </a:r>
            <a:endParaRPr dirty="0">
              <a:solidFill>
                <a:schemeClr val="tx1">
                  <a:lumMod val="75000"/>
                  <a:lumOff val="25000"/>
                </a:schemeClr>
              </a:solidFill>
              <a:latin typeface="Open Sans"/>
              <a:ea typeface="Open Sans"/>
              <a:cs typeface="Open Sans"/>
              <a:sym typeface="Open Sans"/>
            </a:endParaRPr>
          </a:p>
          <a:p>
            <a:pPr lvl="0" indent="-368300">
              <a:buClr>
                <a:schemeClr val="dk1"/>
              </a:buClr>
              <a:buSzPts val="2200"/>
              <a:buFont typeface="Open Sans"/>
              <a:buChar char="●"/>
            </a:pPr>
            <a:r>
              <a:rPr lang="fr-FR" dirty="0">
                <a:solidFill>
                  <a:schemeClr val="tx1">
                    <a:lumMod val="75000"/>
                    <a:lumOff val="25000"/>
                  </a:schemeClr>
                </a:solidFill>
                <a:latin typeface="Open Sans"/>
                <a:ea typeface="Open Sans"/>
                <a:cs typeface="Open Sans"/>
                <a:sym typeface="Open Sans"/>
              </a:rPr>
              <a:t>Cliquez ensuite sur </a:t>
            </a:r>
            <a:r>
              <a:rPr lang="fr-FR" b="1" dirty="0">
                <a:solidFill>
                  <a:schemeClr val="tx1">
                    <a:lumMod val="75000"/>
                    <a:lumOff val="25000"/>
                  </a:schemeClr>
                </a:solidFill>
                <a:latin typeface="Open Sans"/>
                <a:ea typeface="Open Sans"/>
                <a:cs typeface="Open Sans"/>
                <a:sym typeface="Open Sans"/>
              </a:rPr>
              <a:t>Offre par pays</a:t>
            </a:r>
            <a:r>
              <a:rPr lang="fr-FR" dirty="0">
                <a:solidFill>
                  <a:schemeClr val="tx1">
                    <a:lumMod val="75000"/>
                    <a:lumOff val="25000"/>
                  </a:schemeClr>
                </a:solidFill>
                <a:latin typeface="Open Sans"/>
                <a:ea typeface="Open Sans"/>
                <a:cs typeface="Open Sans"/>
                <a:sym typeface="Open Sans"/>
              </a:rPr>
              <a:t>.</a:t>
            </a:r>
            <a:endParaRPr dirty="0">
              <a:solidFill>
                <a:schemeClr val="tx1">
                  <a:lumMod val="75000"/>
                  <a:lumOff val="25000"/>
                </a:schemeClr>
              </a:solidFill>
              <a:latin typeface="Open Sans"/>
              <a:ea typeface="Open Sans"/>
              <a:cs typeface="Open Sans"/>
              <a:sym typeface="Open Sans"/>
            </a:endParaRPr>
          </a:p>
        </p:txBody>
      </p:sp>
      <p:sp>
        <p:nvSpPr>
          <p:cNvPr id="409" name="Google Shape;409;p23"/>
          <p:cNvSpPr/>
          <p:nvPr/>
        </p:nvSpPr>
        <p:spPr>
          <a:xfrm>
            <a:off x="5553657" y="5625327"/>
            <a:ext cx="1758232" cy="8538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10" name="Google Shape;410;p23"/>
          <p:cNvCxnSpPr/>
          <p:nvPr/>
        </p:nvCxnSpPr>
        <p:spPr>
          <a:xfrm>
            <a:off x="4362673" y="5552686"/>
            <a:ext cx="1322510" cy="530062"/>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3" name="Image 2">
            <a:extLst>
              <a:ext uri="{FF2B5EF4-FFF2-40B4-BE49-F238E27FC236}">
                <a16:creationId xmlns:a16="http://schemas.microsoft.com/office/drawing/2014/main" id="{D96A06BA-12F3-4A2E-A9F2-B8B94F21A7F5}"/>
              </a:ext>
            </a:extLst>
          </p:cNvPr>
          <p:cNvPicPr>
            <a:picLocks noChangeAspect="1"/>
          </p:cNvPicPr>
          <p:nvPr/>
        </p:nvPicPr>
        <p:blipFill>
          <a:blip r:embed="rId3"/>
          <a:stretch>
            <a:fillRect/>
          </a:stretch>
        </p:blipFill>
        <p:spPr>
          <a:xfrm>
            <a:off x="6368716" y="1645195"/>
            <a:ext cx="5385312" cy="5212805"/>
          </a:xfrm>
          <a:prstGeom prst="rect">
            <a:avLst/>
          </a:prstGeom>
        </p:spPr>
      </p:pic>
      <p:sp>
        <p:nvSpPr>
          <p:cNvPr id="416" name="Google Shape;416;ge1c627edf3_0_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buClr>
                <a:schemeClr val="dk1"/>
              </a:buClr>
              <a:buSzPts val="3200"/>
            </a:pPr>
            <a:r>
              <a:rPr lang="en-US" dirty="0" err="1">
                <a:solidFill>
                  <a:srgbClr val="586F7C"/>
                </a:solidFill>
                <a:latin typeface="Open Sans"/>
                <a:ea typeface="Open Sans"/>
                <a:cs typeface="Open Sans"/>
                <a:sym typeface="Open Sans"/>
              </a:rPr>
              <a:t>Offre</a:t>
            </a:r>
            <a:r>
              <a:rPr lang="en-US" dirty="0">
                <a:solidFill>
                  <a:srgbClr val="586F7C"/>
                </a:solidFill>
                <a:latin typeface="Open Sans"/>
                <a:ea typeface="Open Sans"/>
                <a:cs typeface="Open Sans"/>
                <a:sym typeface="Open Sans"/>
              </a:rPr>
              <a:t> par pays (suite)</a:t>
            </a:r>
            <a:endParaRPr dirty="0"/>
          </a:p>
        </p:txBody>
      </p:sp>
      <p:sp>
        <p:nvSpPr>
          <p:cNvPr id="418" name="Google Shape;418;ge1c627edf3_0_10"/>
          <p:cNvSpPr txBox="1">
            <a:spLocks noGrp="1"/>
          </p:cNvSpPr>
          <p:nvPr>
            <p:ph type="body" idx="1"/>
          </p:nvPr>
        </p:nvSpPr>
        <p:spPr>
          <a:xfrm>
            <a:off x="212274" y="1815293"/>
            <a:ext cx="6028505" cy="4866000"/>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fr-FR" sz="2200" dirty="0">
                <a:solidFill>
                  <a:srgbClr val="3F3F3F"/>
                </a:solidFill>
                <a:latin typeface="Open Sans"/>
                <a:ea typeface="Open Sans"/>
                <a:cs typeface="Open Sans"/>
                <a:sym typeface="Open Sans"/>
              </a:rPr>
              <a:t>La page d’</a:t>
            </a:r>
            <a:r>
              <a:rPr lang="fr-FR" sz="2200" b="1" dirty="0">
                <a:solidFill>
                  <a:srgbClr val="3F3F3F"/>
                </a:solidFill>
                <a:latin typeface="Open Sans"/>
                <a:ea typeface="Open Sans"/>
                <a:cs typeface="Open Sans"/>
                <a:sym typeface="Open Sans"/>
              </a:rPr>
              <a:t>Offre de pays s'affiche</a:t>
            </a:r>
            <a:r>
              <a:rPr lang="fr-FR" sz="2200" dirty="0">
                <a:solidFill>
                  <a:srgbClr val="3F3F3F"/>
                </a:solidFill>
                <a:latin typeface="Open Sans"/>
                <a:ea typeface="Open Sans"/>
                <a:cs typeface="Open Sans"/>
                <a:sym typeface="Open Sans"/>
              </a:rPr>
              <a:t>.  Dans le menu déroulant :</a:t>
            </a:r>
          </a:p>
          <a:p>
            <a:pPr>
              <a:buClr>
                <a:schemeClr val="dk1"/>
              </a:buClr>
            </a:pPr>
            <a:r>
              <a:rPr lang="fr-FR" sz="2200" dirty="0">
                <a:solidFill>
                  <a:srgbClr val="3F3F3F"/>
                </a:solidFill>
                <a:latin typeface="Open Sans"/>
                <a:ea typeface="Open Sans"/>
                <a:cs typeface="Open Sans"/>
                <a:sym typeface="Open Sans"/>
              </a:rPr>
              <a:t>Sélectionnez un pays, par exemple, le </a:t>
            </a:r>
            <a:r>
              <a:rPr lang="fr-FR" sz="2200" b="1" dirty="0">
                <a:solidFill>
                  <a:srgbClr val="3F3F3F"/>
                </a:solidFill>
                <a:latin typeface="Open Sans"/>
                <a:ea typeface="Open Sans"/>
                <a:cs typeface="Open Sans"/>
                <a:sym typeface="Open Sans"/>
              </a:rPr>
              <a:t>Burkina Faso</a:t>
            </a:r>
            <a:r>
              <a:rPr lang="fr-FR"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lvl="0">
              <a:spcBef>
                <a:spcPts val="0"/>
              </a:spcBef>
              <a:buClr>
                <a:schemeClr val="dk1"/>
              </a:buClr>
              <a:buFont typeface="Open Sans"/>
              <a:buChar char="●"/>
            </a:pPr>
            <a:r>
              <a:rPr lang="fr-FR" sz="2200" dirty="0">
                <a:solidFill>
                  <a:srgbClr val="3F3F3F"/>
                </a:solidFill>
                <a:latin typeface="Open Sans"/>
                <a:ea typeface="Open Sans"/>
                <a:cs typeface="Open Sans"/>
                <a:sym typeface="Open Sans"/>
              </a:rPr>
              <a:t>Sélectionnez une catégorie d'établissement, par exemple, un Institut de recherche. </a:t>
            </a:r>
          </a:p>
          <a:p>
            <a:pPr lvl="0">
              <a:spcBef>
                <a:spcPts val="0"/>
              </a:spcBef>
              <a:buClr>
                <a:schemeClr val="dk1"/>
              </a:buClr>
              <a:buFont typeface="Open Sans"/>
              <a:buChar char="●"/>
            </a:pPr>
            <a:r>
              <a:rPr lang="en-US" sz="2200" dirty="0" err="1">
                <a:solidFill>
                  <a:srgbClr val="3F3F3F"/>
                </a:solidFill>
                <a:latin typeface="Open Sans"/>
                <a:ea typeface="Open Sans"/>
                <a:cs typeface="Open Sans"/>
                <a:sym typeface="Open Sans"/>
              </a:rPr>
              <a:t>Cliquez</a:t>
            </a:r>
            <a:r>
              <a:rPr lang="en-US" sz="2200" dirty="0">
                <a:solidFill>
                  <a:srgbClr val="3F3F3F"/>
                </a:solidFill>
                <a:latin typeface="Open Sans"/>
                <a:ea typeface="Open Sans"/>
                <a:cs typeface="Open Sans"/>
                <a:sym typeface="Open Sans"/>
              </a:rPr>
              <a:t> sur </a:t>
            </a:r>
            <a:r>
              <a:rPr lang="en-US" sz="2200" b="1" dirty="0" err="1">
                <a:solidFill>
                  <a:srgbClr val="3F3F3F"/>
                </a:solidFill>
                <a:latin typeface="Open Sans"/>
                <a:ea typeface="Open Sans"/>
                <a:cs typeface="Open Sans"/>
                <a:sym typeface="Open Sans"/>
              </a:rPr>
              <a:t>Rechercher</a:t>
            </a:r>
            <a:endParaRPr b="1" dirty="0"/>
          </a:p>
          <a:p>
            <a:pPr marL="0" lvl="0" indent="0">
              <a:buNone/>
            </a:pPr>
            <a:r>
              <a:rPr lang="fr-FR" sz="2200" dirty="0">
                <a:solidFill>
                  <a:srgbClr val="3F3F3F"/>
                </a:solidFill>
                <a:latin typeface="Open Sans"/>
                <a:ea typeface="Open Sans"/>
                <a:cs typeface="Open Sans"/>
                <a:sym typeface="Open Sans"/>
              </a:rPr>
              <a:t>Notez le code utilisé pour la liste alphabétique suivante des éditeurs Research4Life qui accordent l'accès.</a:t>
            </a:r>
            <a:r>
              <a:rPr lang="en-US" sz="2200" dirty="0">
                <a:solidFill>
                  <a:srgbClr val="3F3F3F"/>
                </a:solidFill>
                <a:latin typeface="Open Sans"/>
                <a:ea typeface="Open Sans"/>
                <a:cs typeface="Open Sans"/>
                <a:sym typeface="Open Sans"/>
              </a:rPr>
              <a:t> </a:t>
            </a:r>
          </a:p>
          <a:p>
            <a:pPr marL="0" lvl="0" indent="0">
              <a:buNone/>
            </a:pPr>
            <a:r>
              <a:rPr lang="fr-FR" sz="2200" dirty="0">
                <a:solidFill>
                  <a:srgbClr val="3F3F3F"/>
                </a:solidFill>
                <a:latin typeface="Open Sans"/>
                <a:ea typeface="Open Sans"/>
                <a:cs typeface="Open Sans"/>
                <a:sym typeface="Open Sans"/>
              </a:rPr>
              <a:t>Pour le Burkina Faso, le nombre total d'accès est de 114071 livres, 18216 revues, 64 sources de référence et 14 bases de données.</a:t>
            </a:r>
            <a:endParaRPr sz="2200" dirty="0">
              <a:solidFill>
                <a:srgbClr val="3F3F3F"/>
              </a:solidFill>
              <a:latin typeface="Open Sans"/>
              <a:ea typeface="Open Sans"/>
              <a:cs typeface="Open Sans"/>
              <a:sym typeface="Open Sans"/>
            </a:endParaRPr>
          </a:p>
        </p:txBody>
      </p:sp>
      <p:sp>
        <p:nvSpPr>
          <p:cNvPr id="419" name="Google Shape;419;ge1c627edf3_0_10"/>
          <p:cNvSpPr/>
          <p:nvPr/>
        </p:nvSpPr>
        <p:spPr>
          <a:xfrm>
            <a:off x="6368716" y="2847220"/>
            <a:ext cx="3360155" cy="985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0" name="Google Shape;420;ge1c627edf3_0_10"/>
          <p:cNvSpPr/>
          <p:nvPr/>
        </p:nvSpPr>
        <p:spPr>
          <a:xfrm>
            <a:off x="6368715" y="5135110"/>
            <a:ext cx="3651000" cy="39232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21" name="Google Shape;421;ge1c627edf3_0_10"/>
          <p:cNvCxnSpPr/>
          <p:nvPr/>
        </p:nvCxnSpPr>
        <p:spPr>
          <a:xfrm rot="10800000" flipH="1">
            <a:off x="4684093" y="5331273"/>
            <a:ext cx="1620654" cy="732451"/>
          </a:xfrm>
          <a:prstGeom prst="straightConnector1">
            <a:avLst/>
          </a:prstGeom>
          <a:noFill/>
          <a:ln w="9525" cap="flat" cmpd="sng">
            <a:solidFill>
              <a:srgbClr val="FF0000"/>
            </a:solidFill>
            <a:prstDash val="solid"/>
            <a:round/>
            <a:headEnd type="none" w="sm" len="sm"/>
            <a:tailEnd type="triangle" w="med" len="med"/>
          </a:ln>
        </p:spPr>
      </p:cxnSp>
      <p:cxnSp>
        <p:nvCxnSpPr>
          <p:cNvPr id="422" name="Google Shape;422;ge1c627edf3_0_10"/>
          <p:cNvCxnSpPr>
            <a:cxnSpLocks/>
          </p:cNvCxnSpPr>
          <p:nvPr/>
        </p:nvCxnSpPr>
        <p:spPr>
          <a:xfrm flipV="1">
            <a:off x="3962400" y="3923071"/>
            <a:ext cx="2497394" cy="407321"/>
          </a:xfrm>
          <a:prstGeom prst="straightConnector1">
            <a:avLst/>
          </a:prstGeom>
          <a:noFill/>
          <a:ln w="9525" cap="flat" cmpd="sng">
            <a:solidFill>
              <a:srgbClr val="FF0000"/>
            </a:solidFill>
            <a:prstDash val="solid"/>
            <a:round/>
            <a:headEnd type="none" w="sm" len="sm"/>
            <a:tailEnd type="triangle" w="med" len="med"/>
          </a:ln>
        </p:spPr>
      </p:cxnSp>
      <p:sp>
        <p:nvSpPr>
          <p:cNvPr id="424" name="Google Shape;424;ge1c627edf3_0_10"/>
          <p:cNvSpPr/>
          <p:nvPr/>
        </p:nvSpPr>
        <p:spPr>
          <a:xfrm>
            <a:off x="6368716" y="2857159"/>
            <a:ext cx="3360155" cy="985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en-US" sz="3600" dirty="0" err="1">
                <a:solidFill>
                  <a:schemeClr val="bg2"/>
                </a:solidFill>
                <a:latin typeface="Open Sans"/>
                <a:ea typeface="Open Sans"/>
                <a:cs typeface="Open Sans"/>
                <a:sym typeface="Open Sans"/>
              </a:rPr>
              <a:t>Listes</a:t>
            </a:r>
            <a:r>
              <a:rPr lang="en-US" sz="3600" dirty="0">
                <a:solidFill>
                  <a:schemeClr val="bg2"/>
                </a:solidFill>
                <a:latin typeface="Open Sans"/>
                <a:ea typeface="Open Sans"/>
                <a:cs typeface="Open Sans"/>
                <a:sym typeface="Open Sans"/>
              </a:rPr>
              <a:t> de </a:t>
            </a:r>
            <a:r>
              <a:rPr lang="en-US" sz="4000" dirty="0" err="1">
                <a:solidFill>
                  <a:schemeClr val="bg2"/>
                </a:solidFill>
                <a:latin typeface="Open Sans"/>
                <a:ea typeface="Open Sans"/>
                <a:cs typeface="Open Sans"/>
                <a:sym typeface="Open Sans"/>
              </a:rPr>
              <a:t>Titres</a:t>
            </a:r>
            <a:r>
              <a:rPr lang="en-US" sz="4000" dirty="0">
                <a:solidFill>
                  <a:schemeClr val="bg2"/>
                </a:solidFill>
                <a:latin typeface="Open Sans"/>
                <a:ea typeface="Open Sans"/>
                <a:cs typeface="Open Sans"/>
                <a:sym typeface="Open Sans"/>
              </a:rPr>
              <a:t> </a:t>
            </a:r>
            <a:endParaRPr dirty="0">
              <a:solidFill>
                <a:schemeClr val="bg2"/>
              </a:solidFill>
            </a:endParaRPr>
          </a:p>
        </p:txBody>
      </p:sp>
      <p:sp>
        <p:nvSpPr>
          <p:cNvPr id="480" name="Google Shape;480;p26"/>
          <p:cNvSpPr txBox="1">
            <a:spLocks noGrp="1"/>
          </p:cNvSpPr>
          <p:nvPr>
            <p:ph type="body" idx="1"/>
          </p:nvPr>
        </p:nvSpPr>
        <p:spPr>
          <a:xfrm>
            <a:off x="-26895" y="2007253"/>
            <a:ext cx="5275288" cy="4032900"/>
          </a:xfrm>
          <a:prstGeom prst="rect">
            <a:avLst/>
          </a:prstGeom>
          <a:noFill/>
          <a:ln>
            <a:noFill/>
          </a:ln>
        </p:spPr>
        <p:txBody>
          <a:bodyPr spcFirstLastPara="1" wrap="square" lIns="91425" tIns="45700" rIns="91425" bIns="45700" anchor="t" anchorCtr="0">
            <a:noAutofit/>
          </a:bodyPr>
          <a:lstStyle/>
          <a:p>
            <a:pPr>
              <a:buClrTx/>
            </a:pPr>
            <a:r>
              <a:rPr lang="fr-FR" sz="2800" dirty="0">
                <a:solidFill>
                  <a:schemeClr val="bg2"/>
                </a:solidFill>
                <a:latin typeface="Open Sans"/>
                <a:ea typeface="Open Sans"/>
                <a:cs typeface="Open Sans"/>
                <a:sym typeface="Open Sans"/>
              </a:rPr>
              <a:t>Pour créer des listes de titres, cliquez sur le menu hamburger. Faites défiler la page vers le bas</a:t>
            </a:r>
          </a:p>
          <a:p>
            <a:pPr>
              <a:buClrTx/>
            </a:pPr>
            <a:r>
              <a:rPr lang="fr-FR" sz="2800" dirty="0">
                <a:solidFill>
                  <a:schemeClr val="bg2"/>
                </a:solidFill>
                <a:latin typeface="Open Sans"/>
                <a:ea typeface="Open Sans"/>
                <a:cs typeface="Open Sans"/>
                <a:sym typeface="Open Sans"/>
              </a:rPr>
              <a:t>Cliquez sur </a:t>
            </a:r>
            <a:r>
              <a:rPr lang="fr-FR" sz="2800" b="1" dirty="0">
                <a:solidFill>
                  <a:schemeClr val="bg2"/>
                </a:solidFill>
                <a:latin typeface="Open Sans"/>
                <a:ea typeface="Open Sans"/>
                <a:cs typeface="Open Sans"/>
                <a:sym typeface="Open Sans"/>
              </a:rPr>
              <a:t>Rapports</a:t>
            </a:r>
            <a:r>
              <a:rPr lang="fr-FR" sz="2800" dirty="0">
                <a:solidFill>
                  <a:schemeClr val="bg2"/>
                </a:solidFill>
                <a:latin typeface="Open Sans"/>
                <a:ea typeface="Open Sans"/>
                <a:cs typeface="Open Sans"/>
                <a:sym typeface="Open Sans"/>
              </a:rPr>
              <a:t> et </a:t>
            </a:r>
            <a:r>
              <a:rPr lang="fr-FR" sz="2800" b="1" dirty="0">
                <a:solidFill>
                  <a:schemeClr val="bg2"/>
                </a:solidFill>
                <a:latin typeface="Open Sans"/>
                <a:ea typeface="Open Sans"/>
                <a:cs typeface="Open Sans"/>
                <a:sym typeface="Open Sans"/>
              </a:rPr>
              <a:t>Listes de titres</a:t>
            </a:r>
          </a:p>
          <a:p>
            <a:pPr>
              <a:buClrTx/>
            </a:pPr>
            <a:r>
              <a:rPr lang="fr-FR" sz="2800" dirty="0">
                <a:solidFill>
                  <a:schemeClr val="bg2"/>
                </a:solidFill>
                <a:latin typeface="Open Sans"/>
                <a:ea typeface="Open Sans"/>
                <a:cs typeface="Open Sans"/>
                <a:sym typeface="Open Sans"/>
              </a:rPr>
              <a:t>Lorsque vous décrivez les ressources de Research4Life, ces listes vous seront utiles</a:t>
            </a:r>
            <a:endParaRPr sz="2800" dirty="0">
              <a:solidFill>
                <a:schemeClr val="bg2"/>
              </a:solidFill>
              <a:latin typeface="Open Sans"/>
              <a:ea typeface="Open Sans"/>
              <a:cs typeface="Open Sans"/>
              <a:sym typeface="Open Sans"/>
            </a:endParaRPr>
          </a:p>
        </p:txBody>
      </p:sp>
      <p:pic>
        <p:nvPicPr>
          <p:cNvPr id="481" name="Google Shape;481;p26"/>
          <p:cNvPicPr preferRelativeResize="0"/>
          <p:nvPr/>
        </p:nvPicPr>
        <p:blipFill rotWithShape="1">
          <a:blip r:embed="rId3">
            <a:alphaModFix/>
          </a:blip>
          <a:srcRect/>
          <a:stretch/>
        </p:blipFill>
        <p:spPr>
          <a:xfrm>
            <a:off x="8004654" y="1671157"/>
            <a:ext cx="1952625" cy="571500"/>
          </a:xfrm>
          <a:prstGeom prst="rect">
            <a:avLst/>
          </a:prstGeom>
          <a:noFill/>
          <a:ln>
            <a:noFill/>
          </a:ln>
        </p:spPr>
      </p:pic>
      <p:pic>
        <p:nvPicPr>
          <p:cNvPr id="482" name="Google Shape;482;p26"/>
          <p:cNvPicPr preferRelativeResize="0"/>
          <p:nvPr/>
        </p:nvPicPr>
        <p:blipFill rotWithShape="1">
          <a:blip r:embed="rId4">
            <a:alphaModFix/>
          </a:blip>
          <a:srcRect/>
          <a:stretch/>
        </p:blipFill>
        <p:spPr>
          <a:xfrm>
            <a:off x="5943600" y="2311909"/>
            <a:ext cx="3249175" cy="4167279"/>
          </a:xfrm>
          <a:prstGeom prst="rect">
            <a:avLst/>
          </a:prstGeom>
          <a:noFill/>
          <a:ln>
            <a:noFill/>
          </a:ln>
        </p:spPr>
      </p:pic>
      <p:pic>
        <p:nvPicPr>
          <p:cNvPr id="483" name="Google Shape;483;p26"/>
          <p:cNvPicPr preferRelativeResize="0"/>
          <p:nvPr/>
        </p:nvPicPr>
        <p:blipFill rotWithShape="1">
          <a:blip r:embed="rId5">
            <a:alphaModFix/>
          </a:blip>
          <a:srcRect/>
          <a:stretch/>
        </p:blipFill>
        <p:spPr>
          <a:xfrm>
            <a:off x="3397924" y="3289190"/>
            <a:ext cx="588860" cy="501621"/>
          </a:xfrm>
          <a:prstGeom prst="rect">
            <a:avLst/>
          </a:prstGeom>
          <a:noFill/>
          <a:ln>
            <a:noFill/>
          </a:ln>
        </p:spPr>
      </p:pic>
      <p:sp>
        <p:nvSpPr>
          <p:cNvPr id="484" name="Google Shape;484;p26"/>
          <p:cNvSpPr/>
          <p:nvPr/>
        </p:nvSpPr>
        <p:spPr>
          <a:xfrm>
            <a:off x="5943600" y="5384738"/>
            <a:ext cx="1796902" cy="111449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85" name="Google Shape;485;p26"/>
          <p:cNvCxnSpPr>
            <a:cxnSpLocks/>
            <a:stCxn id="483" idx="3"/>
          </p:cNvCxnSpPr>
          <p:nvPr/>
        </p:nvCxnSpPr>
        <p:spPr>
          <a:xfrm flipV="1">
            <a:off x="3986784" y="2007250"/>
            <a:ext cx="5275288" cy="1532751"/>
          </a:xfrm>
          <a:prstGeom prst="straightConnector1">
            <a:avLst/>
          </a:prstGeom>
          <a:noFill/>
          <a:ln w="9525" cap="flat" cmpd="sng">
            <a:solidFill>
              <a:srgbClr val="FF0000"/>
            </a:solidFill>
            <a:prstDash val="solid"/>
            <a:round/>
            <a:headEnd type="none" w="sm" len="sm"/>
            <a:tailEnd type="triangle" w="med" len="med"/>
          </a:ln>
        </p:spPr>
      </p:cxnSp>
      <p:cxnSp>
        <p:nvCxnSpPr>
          <p:cNvPr id="486" name="Google Shape;486;p26"/>
          <p:cNvCxnSpPr>
            <a:cxnSpLocks/>
          </p:cNvCxnSpPr>
          <p:nvPr/>
        </p:nvCxnSpPr>
        <p:spPr>
          <a:xfrm>
            <a:off x="2892155" y="4281381"/>
            <a:ext cx="3184967" cy="2197807"/>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en-US" dirty="0">
                <a:solidFill>
                  <a:srgbClr val="586F7C"/>
                </a:solidFill>
                <a:latin typeface="Open Sans"/>
                <a:ea typeface="Open Sans"/>
                <a:cs typeface="Open Sans"/>
                <a:sym typeface="Open Sans"/>
              </a:rPr>
              <a:t>Collections de Research4Life (R4L)</a:t>
            </a:r>
            <a:br>
              <a:rPr lang="en-US" dirty="0">
                <a:solidFill>
                  <a:srgbClr val="586F7C"/>
                </a:solidFill>
                <a:latin typeface="Open Sans"/>
                <a:ea typeface="Open Sans"/>
                <a:cs typeface="Open Sans"/>
                <a:sym typeface="Open Sans"/>
              </a:rPr>
            </a:br>
            <a:r>
              <a:rPr lang="en-US" dirty="0">
                <a:solidFill>
                  <a:srgbClr val="586F7C"/>
                </a:solidFill>
                <a:latin typeface="Open Sans"/>
                <a:ea typeface="Open Sans"/>
                <a:cs typeface="Open Sans"/>
                <a:sym typeface="Open Sans"/>
              </a:rPr>
              <a:t>(</a:t>
            </a:r>
            <a:r>
              <a:rPr lang="en-US" u="sng" dirty="0">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www.research4life.org</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261300" y="1883200"/>
            <a:ext cx="11188500" cy="4653600"/>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sz="2000" dirty="0">
                <a:solidFill>
                  <a:schemeClr val="bg2">
                    <a:lumMod val="75000"/>
                  </a:schemeClr>
                </a:solidFill>
                <a:latin typeface="Open Sans"/>
                <a:ea typeface="Open Sans"/>
                <a:cs typeface="Open Sans"/>
                <a:sym typeface="Open Sans"/>
              </a:rPr>
              <a:t>Depuis 2002, Research4Life a fourni aux chercheurs de plus de 10 000 institutions dans plus de 125 pays à revenu faible ou intermédiaire un accès en ligne gratuit ou à faible coût à plus de 151 000 revues, livres électroniques et autres ressources d'information de premier plan dans les domaines de la santé, de l'agriculture, de l'environnement, des sciences appliquées, des sciences sociales et de l'information juridique.</a:t>
            </a:r>
          </a:p>
          <a:p>
            <a:pPr lvl="0">
              <a:lnSpc>
                <a:spcPct val="150000"/>
              </a:lnSpc>
              <a:buClr>
                <a:schemeClr val="dk1"/>
              </a:buClr>
            </a:pPr>
            <a:r>
              <a:rPr lang="fr-FR" sz="2000" dirty="0">
                <a:solidFill>
                  <a:schemeClr val="bg2">
                    <a:lumMod val="75000"/>
                  </a:schemeClr>
                </a:solidFill>
                <a:latin typeface="Open Sans"/>
                <a:ea typeface="Open Sans"/>
                <a:cs typeface="Open Sans"/>
                <a:sym typeface="Open Sans"/>
              </a:rPr>
              <a:t>Research4Life agit en partenariat avec des organisations dans les domaines de la communication savante, de la technologie et du développement international tels que : L'OMS, la FAO, le PNUE, l'OMPI, l'OIT, les universités de Cornell et de Yale, l'Association internationale des éditeurs scientifiques, techniques et médicaux et plus de 165 éditeurs internationaux partenaires.</a:t>
            </a:r>
          </a:p>
          <a:p>
            <a:pPr marL="76200" lvl="0" indent="0" algn="l" rtl="0">
              <a:lnSpc>
                <a:spcPct val="150000"/>
              </a:lnSpc>
              <a:spcBef>
                <a:spcPts val="1000"/>
              </a:spcBef>
              <a:spcAft>
                <a:spcPts val="0"/>
              </a:spcAft>
              <a:buClr>
                <a:schemeClr val="dk1"/>
              </a:buClr>
              <a:buSzPts val="2400"/>
              <a:buNone/>
            </a:pPr>
            <a:endParaRPr sz="2000" dirty="0">
              <a:solidFill>
                <a:srgbClr val="3F3F3F"/>
              </a:solidFill>
              <a:latin typeface="Open Sans"/>
              <a:ea typeface="Open Sans"/>
              <a:cs typeface="Open Sans"/>
              <a:sym typeface="Open Sans"/>
            </a:endParaRPr>
          </a:p>
          <a:p>
            <a:pPr marL="457200" lvl="0" indent="-228600" algn="l" rtl="0">
              <a:lnSpc>
                <a:spcPct val="150000"/>
              </a:lnSpc>
              <a:spcBef>
                <a:spcPts val="1000"/>
              </a:spcBef>
              <a:spcAft>
                <a:spcPts val="0"/>
              </a:spcAft>
              <a:buClr>
                <a:schemeClr val="dk1"/>
              </a:buClr>
              <a:buSzPts val="2400"/>
              <a:buNone/>
            </a:pPr>
            <a:endParaRPr sz="2000" dirty="0">
              <a:solidFill>
                <a:srgbClr val="3F3F3F"/>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2" name="Image 1">
            <a:extLst>
              <a:ext uri="{FF2B5EF4-FFF2-40B4-BE49-F238E27FC236}">
                <a16:creationId xmlns:a16="http://schemas.microsoft.com/office/drawing/2014/main" id="{9D8D025B-DA88-44F1-A3CA-F8430817B218}"/>
              </a:ext>
            </a:extLst>
          </p:cNvPr>
          <p:cNvPicPr>
            <a:picLocks noChangeAspect="1"/>
          </p:cNvPicPr>
          <p:nvPr/>
        </p:nvPicPr>
        <p:blipFill>
          <a:blip r:embed="rId3"/>
          <a:stretch>
            <a:fillRect/>
          </a:stretch>
        </p:blipFill>
        <p:spPr>
          <a:xfrm>
            <a:off x="5026479" y="2103265"/>
            <a:ext cx="7165521" cy="3181794"/>
          </a:xfrm>
          <a:prstGeom prst="rect">
            <a:avLst/>
          </a:prstGeom>
        </p:spPr>
      </p:pic>
      <p:sp>
        <p:nvSpPr>
          <p:cNvPr id="491" name="Google Shape;491;p2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fr-FR" dirty="0">
                <a:solidFill>
                  <a:schemeClr val="bg2"/>
                </a:solidFill>
              </a:rPr>
              <a:t>Options de la liste des titres</a:t>
            </a:r>
            <a:endParaRPr dirty="0">
              <a:solidFill>
                <a:schemeClr val="bg2"/>
              </a:solidFill>
            </a:endParaRPr>
          </a:p>
        </p:txBody>
      </p:sp>
      <p:sp>
        <p:nvSpPr>
          <p:cNvPr id="492" name="Google Shape;492;p27"/>
          <p:cNvSpPr txBox="1">
            <a:spLocks noGrp="1"/>
          </p:cNvSpPr>
          <p:nvPr>
            <p:ph type="body" idx="1"/>
          </p:nvPr>
        </p:nvSpPr>
        <p:spPr>
          <a:xfrm>
            <a:off x="-45516" y="1619390"/>
            <a:ext cx="4852416" cy="4620106"/>
          </a:xfrm>
          <a:prstGeom prst="rect">
            <a:avLst/>
          </a:prstGeom>
          <a:noFill/>
          <a:ln>
            <a:noFill/>
          </a:ln>
        </p:spPr>
        <p:txBody>
          <a:bodyPr spcFirstLastPara="1" wrap="square" lIns="91425" tIns="45700" rIns="91425" bIns="45700" anchor="t" anchorCtr="0">
            <a:noAutofit/>
          </a:bodyPr>
          <a:lstStyle/>
          <a:p>
            <a:pPr>
              <a:buClr>
                <a:schemeClr val="tx1">
                  <a:lumMod val="75000"/>
                  <a:lumOff val="25000"/>
                </a:schemeClr>
              </a:buClr>
              <a:buSzPct val="100000"/>
            </a:pPr>
            <a:r>
              <a:rPr lang="fr-FR"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Les listes de titres pour les revues, les livres et les ressources peuvent être téléchargées à partir de cette page.</a:t>
            </a:r>
          </a:p>
          <a:p>
            <a:pPr>
              <a:buClr>
                <a:schemeClr val="tx1">
                  <a:lumMod val="75000"/>
                  <a:lumOff val="25000"/>
                </a:schemeClr>
              </a:buClr>
              <a:buSzPct val="100000"/>
            </a:pPr>
            <a:r>
              <a:rPr lang="fr-FR"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Les listes peuvent concerner soit le contenu disponible dans votre institution, soit tout le contenu fourni par le programme Research4Life.</a:t>
            </a:r>
          </a:p>
          <a:p>
            <a:pPr>
              <a:buClr>
                <a:schemeClr val="tx1">
                  <a:lumMod val="75000"/>
                  <a:lumOff val="25000"/>
                </a:schemeClr>
              </a:buClr>
              <a:buSzPct val="100000"/>
            </a:pPr>
            <a:r>
              <a:rPr lang="fr-FR"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Les options de format sont </a:t>
            </a:r>
            <a:r>
              <a:rPr lang="fr-FR" sz="2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XLSX</a:t>
            </a:r>
            <a:r>
              <a:rPr lang="fr-FR"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 (Microsoft Excel Feuille de calcul XML ouverte) et </a:t>
            </a:r>
            <a:r>
              <a:rPr lang="fr-FR" sz="2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CSV</a:t>
            </a:r>
            <a:r>
              <a:rPr lang="fr-FR"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 (comma-</a:t>
            </a:r>
            <a:r>
              <a:rPr lang="fr-FR" sz="2000" dirty="0" err="1">
                <a:solidFill>
                  <a:schemeClr val="bg2"/>
                </a:solidFill>
                <a:latin typeface="Open Sans" panose="020B0606030504020204" pitchFamily="34" charset="0"/>
                <a:ea typeface="Open Sans" panose="020B0606030504020204" pitchFamily="34" charset="0"/>
                <a:cs typeface="Open Sans" panose="020B0606030504020204" pitchFamily="34" charset="0"/>
              </a:rPr>
              <a:t>separated</a:t>
            </a:r>
            <a:r>
              <a:rPr lang="fr-FR"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 values/ fichier texte qui est sauvegardé dans un format structuré en tableau).</a:t>
            </a:r>
          </a:p>
        </p:txBody>
      </p:sp>
      <p:sp>
        <p:nvSpPr>
          <p:cNvPr id="494" name="Google Shape;494;p27"/>
          <p:cNvSpPr/>
          <p:nvPr/>
        </p:nvSpPr>
        <p:spPr>
          <a:xfrm>
            <a:off x="5071730" y="3694162"/>
            <a:ext cx="1959691" cy="85657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3" name="Image 2">
            <a:extLst>
              <a:ext uri="{FF2B5EF4-FFF2-40B4-BE49-F238E27FC236}">
                <a16:creationId xmlns:a16="http://schemas.microsoft.com/office/drawing/2014/main" id="{79D5CA03-4E42-47A8-8B0D-3CF1748EC3D5}"/>
              </a:ext>
            </a:extLst>
          </p:cNvPr>
          <p:cNvPicPr>
            <a:picLocks noChangeAspect="1"/>
          </p:cNvPicPr>
          <p:nvPr/>
        </p:nvPicPr>
        <p:blipFill>
          <a:blip r:embed="rId3"/>
          <a:stretch>
            <a:fillRect/>
          </a:stretch>
        </p:blipFill>
        <p:spPr>
          <a:xfrm>
            <a:off x="6197600" y="1889842"/>
            <a:ext cx="4866148" cy="4968158"/>
          </a:xfrm>
          <a:prstGeom prst="rect">
            <a:avLst/>
          </a:prstGeom>
        </p:spPr>
      </p:pic>
      <p:pic>
        <p:nvPicPr>
          <p:cNvPr id="2" name="Image 1">
            <a:extLst>
              <a:ext uri="{FF2B5EF4-FFF2-40B4-BE49-F238E27FC236}">
                <a16:creationId xmlns:a16="http://schemas.microsoft.com/office/drawing/2014/main" id="{1707904A-51B5-49AB-84CA-1B0B615C6653}"/>
              </a:ext>
            </a:extLst>
          </p:cNvPr>
          <p:cNvPicPr>
            <a:picLocks noChangeAspect="1"/>
          </p:cNvPicPr>
          <p:nvPr/>
        </p:nvPicPr>
        <p:blipFill>
          <a:blip r:embed="rId4"/>
          <a:stretch>
            <a:fillRect/>
          </a:stretch>
        </p:blipFill>
        <p:spPr>
          <a:xfrm>
            <a:off x="12904" y="3934800"/>
            <a:ext cx="6019518" cy="2853967"/>
          </a:xfrm>
          <a:prstGeom prst="rect">
            <a:avLst/>
          </a:prstGeom>
        </p:spPr>
      </p:pic>
      <p:sp>
        <p:nvSpPr>
          <p:cNvPr id="432" name="Google Shape;432;p10"/>
          <p:cNvSpPr/>
          <p:nvPr/>
        </p:nvSpPr>
        <p:spPr>
          <a:xfrm>
            <a:off x="6194320" y="2497135"/>
            <a:ext cx="4196608" cy="39846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3" name="Google Shape;433;p10"/>
          <p:cNvSpPr/>
          <p:nvPr/>
        </p:nvSpPr>
        <p:spPr>
          <a:xfrm>
            <a:off x="49571" y="5788021"/>
            <a:ext cx="5741629" cy="33621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4" name="Google Shape;434;p10"/>
          <p:cNvSpPr txBox="1">
            <a:spLocks noGrp="1"/>
          </p:cNvSpPr>
          <p:nvPr>
            <p:ph type="body" idx="1"/>
          </p:nvPr>
        </p:nvSpPr>
        <p:spPr>
          <a:xfrm>
            <a:off x="124260" y="1796435"/>
            <a:ext cx="5870140" cy="1879600"/>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200" b="1" dirty="0">
                <a:solidFill>
                  <a:schemeClr val="tx1">
                    <a:lumMod val="75000"/>
                    <a:lumOff val="25000"/>
                  </a:schemeClr>
                </a:solidFill>
                <a:latin typeface="Open Sans"/>
                <a:ea typeface="Open Sans"/>
                <a:cs typeface="Open Sans"/>
                <a:sym typeface="Open Sans"/>
              </a:rPr>
              <a:t>The Lancet </a:t>
            </a:r>
            <a:r>
              <a:rPr lang="fr-FR" sz="2200" dirty="0">
                <a:solidFill>
                  <a:schemeClr val="tx1">
                    <a:lumMod val="75000"/>
                    <a:lumOff val="25000"/>
                  </a:schemeClr>
                </a:solidFill>
                <a:latin typeface="Open Sans"/>
                <a:ea typeface="Open Sans"/>
                <a:cs typeface="Open Sans"/>
                <a:sym typeface="Open Sans"/>
              </a:rPr>
              <a:t>avec des résultats de recherche par </a:t>
            </a:r>
            <a:r>
              <a:rPr lang="fr-FR" sz="2200" b="1" dirty="0">
                <a:solidFill>
                  <a:schemeClr val="tx1">
                    <a:lumMod val="75000"/>
                    <a:lumOff val="25000"/>
                  </a:schemeClr>
                </a:solidFill>
                <a:latin typeface="Open Sans"/>
                <a:ea typeface="Open Sans"/>
                <a:cs typeface="Open Sans"/>
                <a:sym typeface="Open Sans"/>
              </a:rPr>
              <a:t>type de publication</a:t>
            </a:r>
            <a:endParaRPr dirty="0">
              <a:solidFill>
                <a:schemeClr val="tx1">
                  <a:lumMod val="75000"/>
                  <a:lumOff val="25000"/>
                </a:schemeClr>
              </a:solidFill>
            </a:endParaRPr>
          </a:p>
          <a:p>
            <a:pPr marL="0" lvl="0" indent="0" algn="l" rtl="0">
              <a:lnSpc>
                <a:spcPct val="100000"/>
              </a:lnSpc>
              <a:spcBef>
                <a:spcPts val="0"/>
              </a:spcBef>
              <a:spcAft>
                <a:spcPts val="0"/>
              </a:spcAft>
              <a:buClr>
                <a:schemeClr val="dk1"/>
              </a:buClr>
              <a:buSzPts val="2200"/>
              <a:buNone/>
            </a:pPr>
            <a:endParaRPr sz="1200"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chemeClr val="tx1">
                    <a:lumMod val="75000"/>
                    <a:lumOff val="25000"/>
                  </a:schemeClr>
                </a:solidFill>
                <a:latin typeface="Open Sans"/>
                <a:ea typeface="Open Sans"/>
                <a:cs typeface="Open Sans"/>
                <a:sym typeface="Open Sans"/>
              </a:rPr>
              <a:t>Résultats de la recherche - en gras en </a:t>
            </a:r>
            <a:r>
              <a:rPr lang="fr-FR" sz="2200" b="1" dirty="0">
                <a:solidFill>
                  <a:schemeClr val="tx1">
                    <a:lumMod val="75000"/>
                    <a:lumOff val="25000"/>
                  </a:schemeClr>
                </a:solidFill>
                <a:latin typeface="Open Sans"/>
                <a:ea typeface="Open Sans"/>
                <a:cs typeface="Open Sans"/>
                <a:sym typeface="Open Sans"/>
              </a:rPr>
              <a:t>jaune</a:t>
            </a:r>
            <a:endParaRPr dirty="0">
              <a:solidFill>
                <a:schemeClr val="tx1">
                  <a:lumMod val="75000"/>
                  <a:lumOff val="25000"/>
                </a:schemeClr>
              </a:solidFill>
            </a:endParaRPr>
          </a:p>
          <a:p>
            <a:pPr marL="0" lvl="0" indent="0" algn="l" rtl="0">
              <a:lnSpc>
                <a:spcPct val="100000"/>
              </a:lnSpc>
              <a:spcBef>
                <a:spcPts val="0"/>
              </a:spcBef>
              <a:spcAft>
                <a:spcPts val="0"/>
              </a:spcAft>
              <a:buClr>
                <a:schemeClr val="dk1"/>
              </a:buClr>
              <a:buSzPts val="2200"/>
              <a:buNone/>
            </a:pPr>
            <a:endParaRPr sz="1200" b="1" dirty="0">
              <a:solidFill>
                <a:schemeClr val="tx1">
                  <a:lumMod val="75000"/>
                  <a:lumOff val="25000"/>
                </a:schemeClr>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b="1" dirty="0">
                <a:solidFill>
                  <a:schemeClr val="tx1">
                    <a:lumMod val="75000"/>
                    <a:lumOff val="25000"/>
                  </a:schemeClr>
                </a:solidFill>
                <a:latin typeface="Open Sans"/>
                <a:ea typeface="Open Sans"/>
                <a:cs typeface="Open Sans"/>
                <a:sym typeface="Open Sans"/>
              </a:rPr>
              <a:t>20 résultats </a:t>
            </a:r>
            <a:r>
              <a:rPr lang="fr-FR" sz="2200" dirty="0">
                <a:solidFill>
                  <a:schemeClr val="tx1">
                    <a:lumMod val="75000"/>
                    <a:lumOff val="25000"/>
                  </a:schemeClr>
                </a:solidFill>
                <a:latin typeface="Open Sans"/>
                <a:ea typeface="Open Sans"/>
                <a:cs typeface="Open Sans"/>
                <a:sym typeface="Open Sans"/>
              </a:rPr>
              <a:t>- cliquez sur le 1</a:t>
            </a:r>
            <a:r>
              <a:rPr lang="fr-FR" sz="2200" baseline="30000" dirty="0">
                <a:solidFill>
                  <a:schemeClr val="tx1">
                    <a:lumMod val="75000"/>
                    <a:lumOff val="25000"/>
                  </a:schemeClr>
                </a:solidFill>
                <a:latin typeface="Open Sans"/>
                <a:ea typeface="Open Sans"/>
                <a:cs typeface="Open Sans"/>
                <a:sym typeface="Open Sans"/>
              </a:rPr>
              <a:t>er</a:t>
            </a:r>
            <a:r>
              <a:rPr lang="fr-FR" sz="2200" dirty="0">
                <a:solidFill>
                  <a:schemeClr val="tx1">
                    <a:lumMod val="75000"/>
                    <a:lumOff val="25000"/>
                  </a:schemeClr>
                </a:solidFill>
                <a:latin typeface="Open Sans"/>
                <a:ea typeface="Open Sans"/>
                <a:cs typeface="Open Sans"/>
                <a:sym typeface="Open Sans"/>
              </a:rPr>
              <a:t> de la liste</a:t>
            </a:r>
            <a:endParaRPr dirty="0">
              <a:solidFill>
                <a:schemeClr val="tx1">
                  <a:lumMod val="75000"/>
                  <a:lumOff val="25000"/>
                </a:schemeClr>
              </a:solidFill>
            </a:endParaRPr>
          </a:p>
        </p:txBody>
      </p:sp>
      <p:cxnSp>
        <p:nvCxnSpPr>
          <p:cNvPr id="435" name="Google Shape;435;p10"/>
          <p:cNvCxnSpPr/>
          <p:nvPr/>
        </p:nvCxnSpPr>
        <p:spPr>
          <a:xfrm rot="10800000" flipH="1">
            <a:off x="4925882" y="2780480"/>
            <a:ext cx="1206500" cy="2814636"/>
          </a:xfrm>
          <a:prstGeom prst="straightConnector1">
            <a:avLst/>
          </a:prstGeom>
          <a:noFill/>
          <a:ln w="9525" cap="flat" cmpd="sng">
            <a:solidFill>
              <a:srgbClr val="FF0000"/>
            </a:solidFill>
            <a:prstDash val="solid"/>
            <a:round/>
            <a:headEnd type="none" w="sm" len="sm"/>
            <a:tailEnd type="triangle" w="med" len="med"/>
          </a:ln>
        </p:spPr>
      </p:cxnSp>
      <p:sp>
        <p:nvSpPr>
          <p:cNvPr id="436" name="Google Shape;436;p10"/>
          <p:cNvSpPr txBox="1">
            <a:spLocks noGrp="1"/>
          </p:cNvSpPr>
          <p:nvPr>
            <p:ph type="title"/>
          </p:nvPr>
        </p:nvSpPr>
        <p:spPr>
          <a:xfrm>
            <a:off x="124260" y="405700"/>
            <a:ext cx="8292662" cy="1080900"/>
          </a:xfrm>
          <a:prstGeom prst="rect">
            <a:avLst/>
          </a:prstGeom>
          <a:noFill/>
          <a:ln>
            <a:noFill/>
          </a:ln>
        </p:spPr>
        <p:txBody>
          <a:bodyPr spcFirstLastPara="1" wrap="square" lIns="91425" tIns="45700" rIns="91425" bIns="45700" anchor="ctr" anchorCtr="0">
            <a:noAutofit/>
          </a:bodyPr>
          <a:lstStyle/>
          <a:p>
            <a:pPr lvl="0"/>
            <a:r>
              <a:rPr lang="fr-FR" sz="3200" dirty="0">
                <a:solidFill>
                  <a:srgbClr val="586F7C"/>
                </a:solidFill>
                <a:latin typeface="Open Sans"/>
                <a:ea typeface="Open Sans"/>
                <a:cs typeface="Open Sans"/>
                <a:sym typeface="Open Sans"/>
              </a:rPr>
              <a:t>Ouvrir, télécharger un </a:t>
            </a:r>
            <a:r>
              <a:rPr lang="fr-FR" sz="3200" dirty="0" err="1">
                <a:solidFill>
                  <a:srgbClr val="586F7C"/>
                </a:solidFill>
                <a:latin typeface="Open Sans"/>
                <a:ea typeface="Open Sans"/>
                <a:cs typeface="Open Sans"/>
                <a:sym typeface="Open Sans"/>
              </a:rPr>
              <a:t>pdf</a:t>
            </a:r>
            <a:r>
              <a:rPr lang="fr-FR" sz="3200" dirty="0">
                <a:solidFill>
                  <a:srgbClr val="586F7C"/>
                </a:solidFill>
                <a:latin typeface="Open Sans"/>
                <a:ea typeface="Open Sans"/>
                <a:cs typeface="Open Sans"/>
                <a:sym typeface="Open Sans"/>
              </a:rPr>
              <a:t> et exporter une citation - accès à The Lancet (via Menu Hamburger/Recherche de contenu)</a:t>
            </a:r>
            <a:endParaRPr dirty="0">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en-US" sz="4000" dirty="0" err="1">
                <a:solidFill>
                  <a:srgbClr val="586F7C"/>
                </a:solidFill>
                <a:latin typeface="Open Sans"/>
                <a:ea typeface="Open Sans"/>
                <a:cs typeface="Open Sans"/>
                <a:sym typeface="Open Sans"/>
              </a:rPr>
              <a:t>Ouvrir</a:t>
            </a:r>
            <a:r>
              <a:rPr lang="en-US" sz="4000" dirty="0">
                <a:solidFill>
                  <a:srgbClr val="586F7C"/>
                </a:solidFill>
                <a:latin typeface="Open Sans"/>
                <a:ea typeface="Open Sans"/>
                <a:cs typeface="Open Sans"/>
                <a:sym typeface="Open Sans"/>
              </a:rPr>
              <a:t>, </a:t>
            </a:r>
            <a:r>
              <a:rPr lang="en-US" sz="4000" dirty="0" err="1">
                <a:solidFill>
                  <a:srgbClr val="586F7C"/>
                </a:solidFill>
                <a:latin typeface="Open Sans"/>
                <a:ea typeface="Open Sans"/>
                <a:cs typeface="Open Sans"/>
                <a:sym typeface="Open Sans"/>
              </a:rPr>
              <a:t>télécharger</a:t>
            </a:r>
            <a:r>
              <a:rPr lang="en-US" sz="4000" dirty="0">
                <a:solidFill>
                  <a:srgbClr val="586F7C"/>
                </a:solidFill>
                <a:latin typeface="Open Sans"/>
                <a:ea typeface="Open Sans"/>
                <a:cs typeface="Open Sans"/>
                <a:sym typeface="Open Sans"/>
              </a:rPr>
              <a:t> (suite)</a:t>
            </a:r>
            <a:endParaRPr dirty="0"/>
          </a:p>
        </p:txBody>
      </p:sp>
      <p:sp>
        <p:nvSpPr>
          <p:cNvPr id="442" name="Google Shape;442;p12"/>
          <p:cNvSpPr txBox="1">
            <a:spLocks noGrp="1"/>
          </p:cNvSpPr>
          <p:nvPr>
            <p:ph type="body" idx="1"/>
          </p:nvPr>
        </p:nvSpPr>
        <p:spPr>
          <a:xfrm>
            <a:off x="156031" y="2177847"/>
            <a:ext cx="4863229" cy="3599400"/>
          </a:xfrm>
          <a:prstGeom prst="rect">
            <a:avLst/>
          </a:prstGeom>
          <a:noFill/>
          <a:ln>
            <a:noFill/>
          </a:ln>
        </p:spPr>
        <p:txBody>
          <a:bodyPr spcFirstLastPara="1" wrap="square" lIns="91425" tIns="45700" rIns="91425" bIns="45700" anchor="t" anchorCtr="0">
            <a:noAutofit/>
          </a:bodyPr>
          <a:lstStyle/>
          <a:p>
            <a:pPr lvl="0">
              <a:spcBef>
                <a:spcPts val="0"/>
              </a:spcBef>
              <a:buFont typeface="Arial"/>
              <a:buChar char="•"/>
            </a:pPr>
            <a:r>
              <a:rPr lang="fr-FR" sz="2600" dirty="0">
                <a:solidFill>
                  <a:schemeClr val="bg2">
                    <a:lumMod val="75000"/>
                  </a:schemeClr>
                </a:solidFill>
                <a:latin typeface="Open Sans"/>
                <a:ea typeface="Open Sans"/>
                <a:cs typeface="Open Sans"/>
                <a:sym typeface="Open Sans"/>
              </a:rPr>
              <a:t>Via </a:t>
            </a:r>
            <a:r>
              <a:rPr lang="fr-FR" sz="2600" b="1" dirty="0">
                <a:solidFill>
                  <a:schemeClr val="bg2">
                    <a:lumMod val="75000"/>
                  </a:schemeClr>
                </a:solidFill>
                <a:latin typeface="Open Sans"/>
                <a:ea typeface="Open Sans"/>
                <a:cs typeface="Open Sans"/>
                <a:sym typeface="Open Sans"/>
              </a:rPr>
              <a:t>Science Direct </a:t>
            </a:r>
            <a:r>
              <a:rPr lang="fr-FR" sz="2600" dirty="0">
                <a:solidFill>
                  <a:schemeClr val="bg2">
                    <a:lumMod val="75000"/>
                  </a:schemeClr>
                </a:solidFill>
                <a:latin typeface="Open Sans"/>
                <a:ea typeface="Open Sans"/>
                <a:cs typeface="Open Sans"/>
                <a:sym typeface="Open Sans"/>
              </a:rPr>
              <a:t>de Elsevier, le volume actuel de </a:t>
            </a:r>
            <a:r>
              <a:rPr lang="fr-FR" sz="2600" b="1" dirty="0">
                <a:solidFill>
                  <a:schemeClr val="bg2">
                    <a:lumMod val="75000"/>
                  </a:schemeClr>
                </a:solidFill>
                <a:latin typeface="Open Sans"/>
                <a:ea typeface="Open Sans"/>
                <a:cs typeface="Open Sans"/>
                <a:sym typeface="Open Sans"/>
              </a:rPr>
              <a:t>The Lancet </a:t>
            </a:r>
            <a:r>
              <a:rPr lang="fr-FR" sz="2600" dirty="0">
                <a:solidFill>
                  <a:schemeClr val="bg2">
                    <a:lumMod val="75000"/>
                  </a:schemeClr>
                </a:solidFill>
                <a:latin typeface="Open Sans"/>
                <a:ea typeface="Open Sans"/>
                <a:cs typeface="Open Sans"/>
                <a:sym typeface="Open Sans"/>
              </a:rPr>
              <a:t>a été ouvert.</a:t>
            </a:r>
          </a:p>
          <a:p>
            <a:pPr lvl="0">
              <a:spcBef>
                <a:spcPts val="0"/>
              </a:spcBef>
              <a:buFont typeface="Arial"/>
              <a:buChar char="•"/>
            </a:pPr>
            <a:br>
              <a:rPr lang="en-US" sz="2600" b="0" dirty="0">
                <a:solidFill>
                  <a:schemeClr val="bg2">
                    <a:lumMod val="75000"/>
                  </a:schemeClr>
                </a:solidFill>
                <a:latin typeface="Open Sans"/>
                <a:ea typeface="Open Sans"/>
                <a:cs typeface="Open Sans"/>
                <a:sym typeface="Open Sans"/>
              </a:rPr>
            </a:br>
            <a:r>
              <a:rPr lang="fr-FR" sz="2600"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Suivez les instructions dans les diapositives suivantes.</a:t>
            </a:r>
            <a:endParaRPr sz="2600" b="0" i="0" u="none" strike="noStrike" dirty="0">
              <a:solidFill>
                <a:schemeClr val="bg2">
                  <a:lumMod val="75000"/>
                </a:schemeClr>
              </a:solidFill>
              <a:latin typeface="Open Sans"/>
              <a:ea typeface="Open Sans"/>
              <a:cs typeface="Open Sans"/>
              <a:sym typeface="Open Sans"/>
            </a:endParaRPr>
          </a:p>
        </p:txBody>
      </p:sp>
      <p:pic>
        <p:nvPicPr>
          <p:cNvPr id="443" name="Google Shape;443;p12"/>
          <p:cNvPicPr preferRelativeResize="0"/>
          <p:nvPr/>
        </p:nvPicPr>
        <p:blipFill rotWithShape="1">
          <a:blip r:embed="rId3">
            <a:alphaModFix/>
          </a:blip>
          <a:srcRect/>
          <a:stretch/>
        </p:blipFill>
        <p:spPr>
          <a:xfrm>
            <a:off x="5396948" y="2008882"/>
            <a:ext cx="6639020" cy="4186869"/>
          </a:xfrm>
          <a:prstGeom prst="rect">
            <a:avLst/>
          </a:prstGeom>
          <a:noFill/>
          <a:ln>
            <a:noFill/>
          </a:ln>
        </p:spPr>
      </p:pic>
      <p:pic>
        <p:nvPicPr>
          <p:cNvPr id="444" name="Google Shape;444;p12"/>
          <p:cNvPicPr preferRelativeResize="0"/>
          <p:nvPr/>
        </p:nvPicPr>
        <p:blipFill>
          <a:blip r:embed="rId4">
            <a:alphaModFix/>
          </a:blip>
          <a:stretch>
            <a:fillRect/>
          </a:stretch>
        </p:blipFill>
        <p:spPr>
          <a:xfrm>
            <a:off x="5396950" y="3714325"/>
            <a:ext cx="2704825" cy="7759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3"/>
          <p:cNvSpPr txBox="1">
            <a:spLocks noGrp="1"/>
          </p:cNvSpPr>
          <p:nvPr>
            <p:ph type="title"/>
          </p:nvPr>
        </p:nvSpPr>
        <p:spPr>
          <a:xfrm>
            <a:off x="353467" y="346040"/>
            <a:ext cx="6926317" cy="1081087"/>
          </a:xfrm>
          <a:prstGeom prst="rect">
            <a:avLst/>
          </a:prstGeom>
          <a:noFill/>
          <a:ln>
            <a:noFill/>
          </a:ln>
        </p:spPr>
        <p:txBody>
          <a:bodyPr spcFirstLastPara="1" wrap="square" lIns="91425" tIns="45700" rIns="91425" bIns="45700" anchor="ctr" anchorCtr="0">
            <a:normAutofit/>
          </a:bodyPr>
          <a:lstStyle/>
          <a:p>
            <a:pPr lvl="0"/>
            <a:r>
              <a:rPr lang="fr-FR" sz="3200" dirty="0">
                <a:solidFill>
                  <a:srgbClr val="586F7C"/>
                </a:solidFill>
                <a:latin typeface="Open Sans"/>
                <a:ea typeface="Open Sans"/>
                <a:cs typeface="Open Sans"/>
                <a:sym typeface="Open Sans"/>
              </a:rPr>
              <a:t>Télécharger un article du journal The Lancet</a:t>
            </a:r>
            <a:endParaRPr sz="3200" dirty="0"/>
          </a:p>
        </p:txBody>
      </p:sp>
      <p:pic>
        <p:nvPicPr>
          <p:cNvPr id="450" name="Google Shape;450;p13"/>
          <p:cNvPicPr preferRelativeResize="0"/>
          <p:nvPr/>
        </p:nvPicPr>
        <p:blipFill rotWithShape="1">
          <a:blip r:embed="rId3">
            <a:alphaModFix/>
          </a:blip>
          <a:srcRect/>
          <a:stretch/>
        </p:blipFill>
        <p:spPr>
          <a:xfrm>
            <a:off x="6096000" y="2403770"/>
            <a:ext cx="5874707" cy="3450920"/>
          </a:xfrm>
          <a:prstGeom prst="rect">
            <a:avLst/>
          </a:prstGeom>
          <a:noFill/>
          <a:ln>
            <a:noFill/>
          </a:ln>
        </p:spPr>
      </p:pic>
      <p:cxnSp>
        <p:nvCxnSpPr>
          <p:cNvPr id="451" name="Google Shape;451;p13"/>
          <p:cNvCxnSpPr/>
          <p:nvPr/>
        </p:nvCxnSpPr>
        <p:spPr>
          <a:xfrm>
            <a:off x="3816626" y="4084983"/>
            <a:ext cx="2279374" cy="1152939"/>
          </a:xfrm>
          <a:prstGeom prst="straightConnector1">
            <a:avLst/>
          </a:prstGeom>
          <a:noFill/>
          <a:ln w="28575" cap="flat" cmpd="sng">
            <a:solidFill>
              <a:srgbClr val="FF0000"/>
            </a:solidFill>
            <a:prstDash val="solid"/>
            <a:round/>
            <a:headEnd type="none" w="sm" len="sm"/>
            <a:tailEnd type="triangle" w="med" len="med"/>
          </a:ln>
        </p:spPr>
      </p:cxnSp>
      <p:sp>
        <p:nvSpPr>
          <p:cNvPr id="452" name="Google Shape;452;p13"/>
          <p:cNvSpPr/>
          <p:nvPr/>
        </p:nvSpPr>
        <p:spPr>
          <a:xfrm>
            <a:off x="6096000" y="4621016"/>
            <a:ext cx="1390389" cy="123381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3" name="Google Shape;453;p13"/>
          <p:cNvSpPr txBox="1"/>
          <p:nvPr/>
        </p:nvSpPr>
        <p:spPr>
          <a:xfrm>
            <a:off x="109920" y="2024818"/>
            <a:ext cx="4800010" cy="4351338"/>
          </a:xfrm>
          <a:prstGeom prst="rect">
            <a:avLst/>
          </a:prstGeom>
          <a:noFill/>
          <a:ln>
            <a:noFill/>
          </a:ln>
        </p:spPr>
        <p:txBody>
          <a:bodyPr spcFirstLastPara="1" wrap="square" lIns="91425" tIns="45700" rIns="91425" bIns="45700" anchor="t" anchorCtr="0">
            <a:noAutofit/>
          </a:bodyPr>
          <a:lstStyle/>
          <a:p>
            <a:pPr lvl="0">
              <a:lnSpc>
                <a:spcPct val="90000"/>
              </a:lnSpc>
              <a:buClr>
                <a:schemeClr val="bg2">
                  <a:lumMod val="75000"/>
                </a:schemeClr>
              </a:buClr>
              <a:buSzPts val="2600"/>
            </a:pPr>
            <a:r>
              <a:rPr lang="fr-FR" sz="2600"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Vous avez la possibilité de télécharger un PDF et de sauvegarder l'article </a:t>
            </a:r>
            <a:r>
              <a:rPr lang="fr-FR" sz="2600" b="0" i="0" u="none" strike="noStrike" cap="none"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t>
            </a:r>
          </a:p>
          <a:p>
            <a:pPr lvl="0">
              <a:lnSpc>
                <a:spcPct val="90000"/>
              </a:lnSpc>
              <a:buClr>
                <a:schemeClr val="bg2">
                  <a:lumMod val="75000"/>
                </a:schemeClr>
              </a:buClr>
              <a:buSzPts val="2600"/>
            </a:pPr>
            <a:endParaRPr lang="fr-FR" sz="2600" b="0" i="0" u="none" strike="noStrike" cap="none"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714375" lvl="2" indent="-228600">
              <a:lnSpc>
                <a:spcPct val="90000"/>
              </a:lnSpc>
              <a:buClr>
                <a:schemeClr val="bg2">
                  <a:lumMod val="75000"/>
                </a:schemeClr>
              </a:buClr>
              <a:buSzPts val="2600"/>
              <a:buFont typeface="Arial"/>
              <a:buChar char="•"/>
            </a:pPr>
            <a:r>
              <a:rPr lang="fr-FR" sz="2600"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Cliquez sur PDF pour enregistrer l'article sur votre appareil.</a:t>
            </a:r>
            <a:r>
              <a:rPr lang="en-US" sz="2600" b="0" i="0" u="none" strike="noStrike" cap="none"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 </a:t>
            </a:r>
          </a:p>
          <a:p>
            <a:pPr marL="714375" lvl="2" indent="-228600">
              <a:lnSpc>
                <a:spcPct val="90000"/>
              </a:lnSpc>
              <a:buClr>
                <a:schemeClr val="bg2">
                  <a:lumMod val="75000"/>
                </a:schemeClr>
              </a:buClr>
              <a:buSzPts val="2600"/>
              <a:buFont typeface="Arial"/>
              <a:buChar char="•"/>
            </a:pPr>
            <a:endParaRPr lang="en-US" sz="2600"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714375" lvl="2" indent="-228600">
              <a:lnSpc>
                <a:spcPct val="90000"/>
              </a:lnSpc>
              <a:buClr>
                <a:schemeClr val="bg2">
                  <a:lumMod val="75000"/>
                </a:schemeClr>
              </a:buClr>
              <a:buSzPts val="2600"/>
              <a:buFont typeface="Arial"/>
              <a:buChar char="•"/>
            </a:pPr>
            <a:r>
              <a:rPr lang="fr-FR" sz="2600"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Cliquez sur l'option Exporter les citations - voir la diapositive suivante</a:t>
            </a:r>
          </a:p>
          <a:p>
            <a:pPr marL="0" marR="0" lvl="0" indent="0" algn="l" rtl="0">
              <a:lnSpc>
                <a:spcPct val="90000"/>
              </a:lnSpc>
              <a:spcBef>
                <a:spcPts val="0"/>
              </a:spcBef>
              <a:spcAft>
                <a:spcPts val="0"/>
              </a:spcAft>
              <a:buClr>
                <a:srgbClr val="000000"/>
              </a:buClr>
              <a:buSzPts val="2800"/>
              <a:buFont typeface="Arial"/>
              <a:buNone/>
            </a:pPr>
            <a:br>
              <a:rPr lang="en-US" sz="2800" b="0" i="0" u="none" strike="noStrike" cap="none" dirty="0">
                <a:solidFill>
                  <a:schemeClr val="dk1"/>
                </a:solidFill>
                <a:latin typeface="Open Sans"/>
                <a:ea typeface="Open Sans"/>
                <a:cs typeface="Open Sans"/>
                <a:sym typeface="Open Sans"/>
              </a:rPr>
            </a:br>
            <a:endParaRPr sz="28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4"/>
          <p:cNvSpPr txBox="1">
            <a:spLocks noGrp="1"/>
          </p:cNvSpPr>
          <p:nvPr>
            <p:ph type="title"/>
          </p:nvPr>
        </p:nvSpPr>
        <p:spPr>
          <a:xfrm>
            <a:off x="519823" y="218303"/>
            <a:ext cx="7310383" cy="1081087"/>
          </a:xfrm>
          <a:prstGeom prst="rect">
            <a:avLst/>
          </a:prstGeom>
          <a:noFill/>
          <a:ln>
            <a:noFill/>
          </a:ln>
        </p:spPr>
        <p:txBody>
          <a:bodyPr spcFirstLastPara="1" wrap="square" lIns="91425" tIns="45700" rIns="91425" bIns="45700" anchor="ctr" anchorCtr="0">
            <a:normAutofit/>
          </a:bodyPr>
          <a:lstStyle/>
          <a:p>
            <a:pPr lvl="0"/>
            <a:r>
              <a:rPr lang="fr-FR" sz="3200" dirty="0">
                <a:solidFill>
                  <a:srgbClr val="586F7C"/>
                </a:solidFill>
                <a:latin typeface="Open Sans"/>
                <a:ea typeface="Open Sans"/>
                <a:cs typeface="Open Sans"/>
                <a:sym typeface="Open Sans"/>
              </a:rPr>
              <a:t>Exportation d'une citation du journal « The Lancet »</a:t>
            </a:r>
            <a:endParaRPr sz="3200" b="0" i="0" u="none" strike="noStrike" cap="none" dirty="0">
              <a:solidFill>
                <a:schemeClr val="dk1"/>
              </a:solidFill>
              <a:latin typeface="Arial"/>
              <a:ea typeface="Arial"/>
              <a:cs typeface="Arial"/>
              <a:sym typeface="Arial"/>
            </a:endParaRPr>
          </a:p>
        </p:txBody>
      </p:sp>
      <p:sp>
        <p:nvSpPr>
          <p:cNvPr id="459" name="Google Shape;459;p14"/>
          <p:cNvSpPr txBox="1"/>
          <p:nvPr/>
        </p:nvSpPr>
        <p:spPr>
          <a:xfrm>
            <a:off x="109920" y="1677977"/>
            <a:ext cx="4442202" cy="4351338"/>
          </a:xfrm>
          <a:prstGeom prst="rect">
            <a:avLst/>
          </a:prstGeom>
          <a:noFill/>
          <a:ln>
            <a:noFill/>
          </a:ln>
        </p:spPr>
        <p:txBody>
          <a:bodyPr spcFirstLastPara="1" wrap="square" lIns="91425" tIns="45700" rIns="91425" bIns="45700" anchor="t" anchorCtr="0">
            <a:noAutofit/>
          </a:bodyPr>
          <a:lstStyle/>
          <a:p>
            <a:pPr marL="457200" lvl="0" indent="-457200">
              <a:lnSpc>
                <a:spcPct val="90000"/>
              </a:lnSpc>
              <a:buClr>
                <a:schemeClr val="bg2">
                  <a:lumMod val="75000"/>
                </a:schemeClr>
              </a:buClr>
              <a:buSzPts val="2600"/>
              <a:buFont typeface="Arial" panose="020B0604020202020204" pitchFamily="34" charset="0"/>
              <a:buChar char="•"/>
            </a:pPr>
            <a:r>
              <a:rPr lang="fr-FR" sz="2600" dirty="0">
                <a:solidFill>
                  <a:schemeClr val="bg2">
                    <a:lumMod val="75000"/>
                  </a:schemeClr>
                </a:solidFill>
                <a:latin typeface="Open Sans"/>
                <a:ea typeface="Open Sans"/>
                <a:cs typeface="Open Sans"/>
                <a:sym typeface="Open Sans"/>
              </a:rPr>
              <a:t>Les options d'exportation sont maintenant affichées </a:t>
            </a:r>
          </a:p>
          <a:p>
            <a:pPr marL="457200" lvl="0" indent="-457200">
              <a:lnSpc>
                <a:spcPct val="90000"/>
              </a:lnSpc>
              <a:buClr>
                <a:schemeClr val="bg2">
                  <a:lumMod val="75000"/>
                </a:schemeClr>
              </a:buClr>
              <a:buSzPts val="2600"/>
              <a:buFont typeface="Arial" panose="020B0604020202020204" pitchFamily="34" charset="0"/>
              <a:buChar char="•"/>
            </a:pPr>
            <a:r>
              <a:rPr lang="en-US" sz="2600" b="0" i="0" u="none" strike="noStrike" cap="none" dirty="0" err="1">
                <a:solidFill>
                  <a:schemeClr val="bg2">
                    <a:lumMod val="75000"/>
                  </a:schemeClr>
                </a:solidFill>
                <a:latin typeface="Open Sans"/>
                <a:ea typeface="Open Sans"/>
                <a:cs typeface="Open Sans"/>
                <a:sym typeface="Open Sans"/>
              </a:rPr>
              <a:t>Noter</a:t>
            </a:r>
            <a:r>
              <a:rPr lang="en-US" sz="2600" b="0" i="0" u="none" strike="noStrike" cap="none" dirty="0">
                <a:solidFill>
                  <a:schemeClr val="bg2">
                    <a:lumMod val="75000"/>
                  </a:schemeClr>
                </a:solidFill>
                <a:latin typeface="Open Sans"/>
                <a:ea typeface="Open Sans"/>
                <a:cs typeface="Open Sans"/>
                <a:sym typeface="Open Sans"/>
              </a:rPr>
              <a:t> les options pour:</a:t>
            </a:r>
            <a:endParaRPr dirty="0">
              <a:solidFill>
                <a:schemeClr val="bg2">
                  <a:lumMod val="75000"/>
                </a:schemeClr>
              </a:solidFill>
            </a:endParaRPr>
          </a:p>
          <a:p>
            <a:pPr marL="914400" marR="0" lvl="1" indent="-457200" algn="l" rtl="0">
              <a:lnSpc>
                <a:spcPct val="90000"/>
              </a:lnSpc>
              <a:spcBef>
                <a:spcPts val="0"/>
              </a:spcBef>
              <a:spcAft>
                <a:spcPts val="0"/>
              </a:spcAft>
              <a:buClr>
                <a:schemeClr val="bg2">
                  <a:lumMod val="75000"/>
                </a:schemeClr>
              </a:buClr>
              <a:buSzPts val="2600"/>
              <a:buFont typeface="Arial" panose="020B0604020202020204" pitchFamily="34" charset="0"/>
              <a:buChar char="•"/>
            </a:pPr>
            <a:r>
              <a:rPr lang="en-US" sz="2600" b="0" i="0" u="none" strike="noStrike" cap="none" dirty="0" err="1">
                <a:solidFill>
                  <a:schemeClr val="bg2">
                    <a:lumMod val="75000"/>
                  </a:schemeClr>
                </a:solidFill>
                <a:latin typeface="Open Sans"/>
                <a:ea typeface="Open Sans"/>
                <a:cs typeface="Open Sans"/>
                <a:sym typeface="Open Sans"/>
              </a:rPr>
              <a:t>Enregistrer</a:t>
            </a:r>
            <a:r>
              <a:rPr lang="en-US" sz="2600" b="0" i="0" u="none" strike="noStrike" cap="none" dirty="0">
                <a:solidFill>
                  <a:schemeClr val="bg2">
                    <a:lumMod val="75000"/>
                  </a:schemeClr>
                </a:solidFill>
                <a:latin typeface="Open Sans"/>
                <a:ea typeface="Open Sans"/>
                <a:cs typeface="Open Sans"/>
                <a:sym typeface="Open Sans"/>
              </a:rPr>
              <a:t> dans RefWorks</a:t>
            </a:r>
            <a:endParaRPr dirty="0">
              <a:solidFill>
                <a:schemeClr val="bg2">
                  <a:lumMod val="75000"/>
                </a:schemeClr>
              </a:solidFill>
            </a:endParaRPr>
          </a:p>
          <a:p>
            <a:pPr marL="914400" marR="0" lvl="1" indent="-457200" algn="l" rtl="0">
              <a:lnSpc>
                <a:spcPct val="90000"/>
              </a:lnSpc>
              <a:spcBef>
                <a:spcPts val="0"/>
              </a:spcBef>
              <a:spcAft>
                <a:spcPts val="0"/>
              </a:spcAft>
              <a:buClr>
                <a:schemeClr val="bg2">
                  <a:lumMod val="75000"/>
                </a:schemeClr>
              </a:buClr>
              <a:buSzPts val="2600"/>
              <a:buFont typeface="Arial" panose="020B0604020202020204" pitchFamily="34" charset="0"/>
              <a:buChar char="•"/>
            </a:pPr>
            <a:r>
              <a:rPr lang="en-US" sz="2600" b="0" i="0" u="none" strike="noStrike" cap="none" dirty="0">
                <a:solidFill>
                  <a:schemeClr val="bg2">
                    <a:lumMod val="75000"/>
                  </a:schemeClr>
                </a:solidFill>
                <a:latin typeface="Open Sans"/>
                <a:ea typeface="Open Sans"/>
                <a:cs typeface="Open Sans"/>
                <a:sym typeface="Open Sans"/>
              </a:rPr>
              <a:t>Exporter </a:t>
            </a:r>
            <a:r>
              <a:rPr lang="en-US" sz="2600" b="0" i="0" u="none" strike="noStrike" cap="none" dirty="0" err="1">
                <a:solidFill>
                  <a:schemeClr val="bg2">
                    <a:lumMod val="75000"/>
                  </a:schemeClr>
                </a:solidFill>
                <a:latin typeface="Open Sans"/>
                <a:ea typeface="Open Sans"/>
                <a:cs typeface="Open Sans"/>
                <a:sym typeface="Open Sans"/>
              </a:rPr>
              <a:t>vers</a:t>
            </a:r>
            <a:r>
              <a:rPr lang="en-US" sz="2600" b="0" i="0" u="none" strike="noStrike" cap="none" dirty="0">
                <a:solidFill>
                  <a:schemeClr val="bg2">
                    <a:lumMod val="75000"/>
                  </a:schemeClr>
                </a:solidFill>
                <a:latin typeface="Open Sans"/>
                <a:ea typeface="Open Sans"/>
                <a:cs typeface="Open Sans"/>
                <a:sym typeface="Open Sans"/>
              </a:rPr>
              <a:t> RIS</a:t>
            </a:r>
            <a:endParaRPr dirty="0">
              <a:solidFill>
                <a:schemeClr val="bg2">
                  <a:lumMod val="75000"/>
                </a:schemeClr>
              </a:solidFill>
            </a:endParaRPr>
          </a:p>
          <a:p>
            <a:pPr marL="914400" lvl="1" indent="-457200">
              <a:lnSpc>
                <a:spcPct val="90000"/>
              </a:lnSpc>
              <a:buClr>
                <a:schemeClr val="bg2">
                  <a:lumMod val="75000"/>
                </a:schemeClr>
              </a:buClr>
              <a:buSzPts val="2600"/>
              <a:buFont typeface="Arial" panose="020B0604020202020204" pitchFamily="34" charset="0"/>
              <a:buChar char="•"/>
            </a:pPr>
            <a:r>
              <a:rPr lang="en-US" sz="2600" dirty="0">
                <a:solidFill>
                  <a:schemeClr val="bg2">
                    <a:lumMod val="75000"/>
                  </a:schemeClr>
                </a:solidFill>
                <a:latin typeface="Open Sans"/>
                <a:ea typeface="Open Sans"/>
                <a:cs typeface="Open Sans"/>
                <a:sym typeface="Open Sans"/>
              </a:rPr>
              <a:t>Exporter </a:t>
            </a:r>
            <a:r>
              <a:rPr lang="en-US" sz="2600" dirty="0" err="1">
                <a:solidFill>
                  <a:schemeClr val="bg2">
                    <a:lumMod val="75000"/>
                  </a:schemeClr>
                </a:solidFill>
                <a:latin typeface="Open Sans"/>
                <a:ea typeface="Open Sans"/>
                <a:cs typeface="Open Sans"/>
                <a:sym typeface="Open Sans"/>
              </a:rPr>
              <a:t>vers</a:t>
            </a:r>
            <a:r>
              <a:rPr lang="en-US" sz="2600" dirty="0">
                <a:solidFill>
                  <a:schemeClr val="bg2">
                    <a:lumMod val="75000"/>
                  </a:schemeClr>
                </a:solidFill>
                <a:latin typeface="Open Sans"/>
                <a:ea typeface="Open Sans"/>
                <a:cs typeface="Open Sans"/>
                <a:sym typeface="Open Sans"/>
              </a:rPr>
              <a:t> </a:t>
            </a:r>
            <a:r>
              <a:rPr lang="en-US" sz="2600" dirty="0" err="1">
                <a:solidFill>
                  <a:schemeClr val="bg2">
                    <a:lumMod val="75000"/>
                  </a:schemeClr>
                </a:solidFill>
                <a:latin typeface="Open Sans"/>
                <a:ea typeface="Open Sans"/>
                <a:cs typeface="Open Sans"/>
                <a:sym typeface="Open Sans"/>
              </a:rPr>
              <a:t>BibTeX</a:t>
            </a:r>
            <a:endParaRPr sz="2600" b="0" i="0" u="none" strike="noStrike" cap="none" dirty="0">
              <a:solidFill>
                <a:schemeClr val="bg2">
                  <a:lumMod val="75000"/>
                </a:schemeClr>
              </a:solidFill>
              <a:latin typeface="Open Sans"/>
              <a:ea typeface="Open Sans"/>
              <a:cs typeface="Open Sans"/>
              <a:sym typeface="Open Sans"/>
            </a:endParaRPr>
          </a:p>
          <a:p>
            <a:pPr marL="914400" lvl="1" indent="-457200">
              <a:lnSpc>
                <a:spcPct val="90000"/>
              </a:lnSpc>
              <a:buClr>
                <a:schemeClr val="bg2">
                  <a:lumMod val="75000"/>
                </a:schemeClr>
              </a:buClr>
              <a:buSzPts val="2600"/>
              <a:buFont typeface="Arial" panose="020B0604020202020204" pitchFamily="34" charset="0"/>
              <a:buChar char="•"/>
            </a:pPr>
            <a:r>
              <a:rPr lang="en-US" sz="2600" dirty="0">
                <a:solidFill>
                  <a:schemeClr val="bg2">
                    <a:lumMod val="75000"/>
                  </a:schemeClr>
                </a:solidFill>
                <a:latin typeface="Open Sans"/>
                <a:ea typeface="Open Sans"/>
                <a:cs typeface="Open Sans"/>
                <a:sym typeface="Open Sans"/>
              </a:rPr>
              <a:t>Exporter </a:t>
            </a:r>
            <a:r>
              <a:rPr lang="en-US" sz="2600" dirty="0" err="1">
                <a:solidFill>
                  <a:schemeClr val="bg2">
                    <a:lumMod val="75000"/>
                  </a:schemeClr>
                </a:solidFill>
                <a:latin typeface="Open Sans"/>
                <a:ea typeface="Open Sans"/>
                <a:cs typeface="Open Sans"/>
                <a:sym typeface="Open Sans"/>
              </a:rPr>
              <a:t>vers</a:t>
            </a:r>
            <a:r>
              <a:rPr lang="en-US" sz="2600" dirty="0">
                <a:solidFill>
                  <a:schemeClr val="bg2">
                    <a:lumMod val="75000"/>
                  </a:schemeClr>
                </a:solidFill>
                <a:latin typeface="Open Sans"/>
                <a:ea typeface="Open Sans"/>
                <a:cs typeface="Open Sans"/>
                <a:sym typeface="Open Sans"/>
              </a:rPr>
              <a:t> Text</a:t>
            </a:r>
            <a:endParaRPr dirty="0">
              <a:solidFill>
                <a:schemeClr val="bg2">
                  <a:lumMod val="75000"/>
                </a:schemeClr>
              </a:solidFill>
            </a:endParaRPr>
          </a:p>
          <a:p>
            <a:pPr marL="457200" lvl="0" indent="-457200">
              <a:lnSpc>
                <a:spcPct val="90000"/>
              </a:lnSpc>
              <a:buClr>
                <a:schemeClr val="bg2">
                  <a:lumMod val="75000"/>
                </a:schemeClr>
              </a:buClr>
              <a:buSzPts val="2600"/>
              <a:buFont typeface="Arial" panose="020B0604020202020204" pitchFamily="34" charset="0"/>
              <a:buChar char="•"/>
            </a:pPr>
            <a:r>
              <a:rPr lang="fr-FR" sz="2600" dirty="0">
                <a:solidFill>
                  <a:schemeClr val="bg2">
                    <a:lumMod val="75000"/>
                  </a:schemeClr>
                </a:solidFill>
                <a:latin typeface="Open Sans"/>
                <a:ea typeface="Open Sans"/>
                <a:cs typeface="Open Sans"/>
                <a:sym typeface="Open Sans"/>
              </a:rPr>
              <a:t>Vérifiez votre logiciel bibliographique pour identifier le format requis.</a:t>
            </a:r>
            <a:br>
              <a:rPr lang="en-US" sz="2800" b="0" i="0" u="none" strike="noStrike" cap="none" dirty="0">
                <a:solidFill>
                  <a:srgbClr val="990000"/>
                </a:solidFill>
                <a:latin typeface="Open Sans"/>
                <a:ea typeface="Open Sans"/>
                <a:cs typeface="Open Sans"/>
                <a:sym typeface="Open Sans"/>
              </a:rPr>
            </a:br>
            <a:endParaRPr sz="2800" b="0" i="0" u="none" strike="noStrike" cap="none" dirty="0">
              <a:solidFill>
                <a:srgbClr val="990000"/>
              </a:solidFill>
              <a:latin typeface="Open Sans"/>
              <a:ea typeface="Open Sans"/>
              <a:cs typeface="Open Sans"/>
              <a:sym typeface="Open Sans"/>
            </a:endParaRPr>
          </a:p>
        </p:txBody>
      </p:sp>
      <p:pic>
        <p:nvPicPr>
          <p:cNvPr id="460" name="Google Shape;460;p14"/>
          <p:cNvPicPr preferRelativeResize="0"/>
          <p:nvPr/>
        </p:nvPicPr>
        <p:blipFill rotWithShape="1">
          <a:blip r:embed="rId3">
            <a:alphaModFix/>
          </a:blip>
          <a:srcRect/>
          <a:stretch/>
        </p:blipFill>
        <p:spPr>
          <a:xfrm>
            <a:off x="4810539" y="1796609"/>
            <a:ext cx="6847303" cy="4681978"/>
          </a:xfrm>
          <a:prstGeom prst="rect">
            <a:avLst/>
          </a:prstGeom>
          <a:noFill/>
          <a:ln>
            <a:noFill/>
          </a:ln>
        </p:spPr>
      </p:pic>
      <p:sp>
        <p:nvSpPr>
          <p:cNvPr id="461" name="Google Shape;461;p14"/>
          <p:cNvSpPr/>
          <p:nvPr/>
        </p:nvSpPr>
        <p:spPr>
          <a:xfrm>
            <a:off x="7244219" y="3247465"/>
            <a:ext cx="3142172" cy="323112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8"/>
          <p:cNvSpPr txBox="1">
            <a:spLocks noGrp="1"/>
          </p:cNvSpPr>
          <p:nvPr>
            <p:ph type="title"/>
          </p:nvPr>
        </p:nvSpPr>
        <p:spPr>
          <a:xfrm>
            <a:off x="0" y="496956"/>
            <a:ext cx="8131629" cy="962755"/>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err="1">
                <a:solidFill>
                  <a:srgbClr val="586F7C"/>
                </a:solidFill>
                <a:latin typeface="Open Sans"/>
                <a:ea typeface="Open Sans"/>
                <a:cs typeface="Open Sans"/>
                <a:sym typeface="Open Sans"/>
              </a:rPr>
              <a:t>Dépannage</a:t>
            </a:r>
            <a:r>
              <a:rPr lang="en-US" dirty="0">
                <a:solidFill>
                  <a:srgbClr val="586F7C"/>
                </a:solidFill>
                <a:latin typeface="Open Sans"/>
                <a:ea typeface="Open Sans"/>
                <a:cs typeface="Open Sans"/>
                <a:sym typeface="Open Sans"/>
              </a:rPr>
              <a:t> et assistance</a:t>
            </a:r>
            <a:endParaRPr dirty="0"/>
          </a:p>
        </p:txBody>
      </p:sp>
      <p:sp>
        <p:nvSpPr>
          <p:cNvPr id="468" name="Google Shape;468;p28"/>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en-US" b="1" dirty="0" err="1">
                <a:solidFill>
                  <a:srgbClr val="3F3F3F"/>
                </a:solidFill>
                <a:latin typeface="Open Sans"/>
                <a:ea typeface="Open Sans"/>
                <a:cs typeface="Open Sans"/>
                <a:sym typeface="Open Sans"/>
              </a:rPr>
              <a:t>Problèmes</a:t>
            </a:r>
            <a:r>
              <a:rPr lang="en-US" b="1" dirty="0">
                <a:solidFill>
                  <a:srgbClr val="3F3F3F"/>
                </a:solidFill>
                <a:latin typeface="Open Sans"/>
                <a:ea typeface="Open Sans"/>
                <a:cs typeface="Open Sans"/>
                <a:sym typeface="Open Sans"/>
              </a:rPr>
              <a:t> courants:</a:t>
            </a:r>
            <a:endParaRPr dirty="0">
              <a:solidFill>
                <a:srgbClr val="3F3F3F"/>
              </a:solidFill>
            </a:endParaRPr>
          </a:p>
          <a:p>
            <a:pPr lvl="0">
              <a:buClr>
                <a:schemeClr val="dk1"/>
              </a:buClr>
            </a:pPr>
            <a:r>
              <a:rPr lang="fr-FR" dirty="0">
                <a:solidFill>
                  <a:srgbClr val="3F3F3F"/>
                </a:solidFill>
                <a:latin typeface="Open Sans"/>
                <a:ea typeface="Open Sans"/>
                <a:cs typeface="Open Sans"/>
                <a:sym typeface="Open Sans"/>
              </a:rPr>
              <a:t>l'accès au journal a un message pop bloqué.</a:t>
            </a:r>
          </a:p>
          <a:p>
            <a:pPr lvl="0">
              <a:buClr>
                <a:schemeClr val="dk1"/>
              </a:buClr>
            </a:pPr>
            <a:r>
              <a:rPr lang="fr-FR" dirty="0">
                <a:solidFill>
                  <a:srgbClr val="3F3F3F"/>
                </a:solidFill>
                <a:latin typeface="Open Sans"/>
                <a:ea typeface="Open Sans"/>
                <a:cs typeface="Open Sans"/>
                <a:sym typeface="Open Sans"/>
              </a:rPr>
              <a:t>absence de connexion correcte avec le nom d'utilisateur/mot de passe de l'institution.</a:t>
            </a:r>
            <a:endParaRPr dirty="0">
              <a:solidFill>
                <a:srgbClr val="3F3F3F"/>
              </a:solidFill>
              <a:latin typeface="Open Sans"/>
              <a:ea typeface="Open Sans"/>
              <a:cs typeface="Open Sans"/>
              <a:sym typeface="Open Sans"/>
            </a:endParaRPr>
          </a:p>
          <a:p>
            <a:pPr lvl="0">
              <a:buClr>
                <a:schemeClr val="dk1"/>
              </a:buClr>
            </a:pPr>
            <a:r>
              <a:rPr lang="fr-FR" dirty="0">
                <a:solidFill>
                  <a:srgbClr val="3F3F3F"/>
                </a:solidFill>
                <a:latin typeface="Open Sans"/>
                <a:ea typeface="Open Sans"/>
                <a:cs typeface="Open Sans"/>
                <a:sym typeface="Open Sans"/>
              </a:rPr>
              <a:t>des titres de revues ou de livres non inclus dans l'offre de l'éditeur</a:t>
            </a:r>
            <a:r>
              <a:rPr lang="en-US" dirty="0">
                <a:solidFill>
                  <a:srgbClr val="3F3F3F"/>
                </a:solidFill>
                <a:latin typeface="Open Sans"/>
                <a:ea typeface="Open Sans"/>
                <a:cs typeface="Open Sans"/>
                <a:sym typeface="Open Sans"/>
              </a:rPr>
              <a:t>.</a:t>
            </a:r>
            <a:endParaRPr dirty="0">
              <a:solidFill>
                <a:srgbClr val="3F3F3F"/>
              </a:solidFill>
            </a:endParaRPr>
          </a:p>
          <a:p>
            <a:pPr lvl="0">
              <a:buClr>
                <a:schemeClr val="dk1"/>
              </a:buClr>
            </a:pPr>
            <a:r>
              <a:rPr lang="fr-FR" dirty="0">
                <a:solidFill>
                  <a:srgbClr val="3F3F3F"/>
                </a:solidFill>
                <a:latin typeface="Open Sans"/>
                <a:ea typeface="Open Sans"/>
                <a:cs typeface="Open Sans"/>
                <a:sym typeface="Open Sans"/>
              </a:rPr>
              <a:t>problèmes techniques sur le site web de l'éditeur.</a:t>
            </a:r>
          </a:p>
          <a:p>
            <a:pPr lvl="0">
              <a:buClr>
                <a:schemeClr val="dk1"/>
              </a:buClr>
            </a:pPr>
            <a:endParaRPr dirty="0">
              <a:solidFill>
                <a:srgbClr val="3F3F3F"/>
              </a:solidFill>
              <a:latin typeface="Open Sans"/>
              <a:ea typeface="Open Sans"/>
              <a:cs typeface="Open Sans"/>
              <a:sym typeface="Open Sans"/>
            </a:endParaRPr>
          </a:p>
          <a:p>
            <a:pPr marL="76200" lvl="0" indent="0">
              <a:buClr>
                <a:schemeClr val="dk1"/>
              </a:buClr>
              <a:buNone/>
            </a:pPr>
            <a:r>
              <a:rPr lang="en-US" b="1" dirty="0">
                <a:solidFill>
                  <a:srgbClr val="3F3F3F"/>
                </a:solidFill>
                <a:latin typeface="Open Sans"/>
                <a:ea typeface="Open Sans"/>
                <a:cs typeface="Open Sans"/>
                <a:sym typeface="Open Sans"/>
              </a:rPr>
              <a:t>Que faire ?</a:t>
            </a:r>
            <a:endParaRPr dirty="0">
              <a:solidFill>
                <a:srgbClr val="3F3F3F"/>
              </a:solidFill>
            </a:endParaRPr>
          </a:p>
          <a:p>
            <a:pPr lvl="0">
              <a:buClr>
                <a:schemeClr val="dk1"/>
              </a:buClr>
            </a:pPr>
            <a:r>
              <a:rPr lang="fr-FR" dirty="0">
                <a:solidFill>
                  <a:srgbClr val="3F3F3F"/>
                </a:solidFill>
                <a:latin typeface="Open Sans"/>
                <a:ea typeface="Open Sans"/>
                <a:cs typeface="Open Sans"/>
                <a:sym typeface="Open Sans"/>
              </a:rPr>
              <a:t>Si l'utilisateur est connecté et que l'institution a accès au titre spécifique, cela confirme qu'il y a un problème technique sur le site de l'éditeur.  Signalez ce problème au </a:t>
            </a:r>
            <a:r>
              <a:rPr lang="fr-FR" dirty="0"/>
              <a:t>Service d'assistance</a:t>
            </a:r>
            <a:r>
              <a:rPr lang="fr-FR" dirty="0">
                <a:solidFill>
                  <a:srgbClr val="3F3F3F"/>
                </a:solidFill>
                <a:latin typeface="Open Sans"/>
                <a:ea typeface="Open Sans"/>
                <a:cs typeface="Open Sans"/>
                <a:sym typeface="Open Sans"/>
              </a:rPr>
              <a:t> Research4Life à l'adresse: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endParaRPr dirty="0">
              <a:solidFill>
                <a:schemeClr val="accent5"/>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2"/>
              </a:buClr>
              <a:buSzPts val="2400"/>
              <a:buNone/>
            </a:pPr>
            <a:endParaRPr dirty="0">
              <a:solidFill>
                <a:srgbClr val="3F3F3F"/>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9"/>
          <p:cNvSpPr txBox="1">
            <a:spLocks noGrp="1"/>
          </p:cNvSpPr>
          <p:nvPr>
            <p:ph type="title"/>
          </p:nvPr>
        </p:nvSpPr>
        <p:spPr>
          <a:xfrm>
            <a:off x="0" y="516834"/>
            <a:ext cx="8131629" cy="942877"/>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4000" dirty="0" err="1">
                <a:solidFill>
                  <a:srgbClr val="586F7C"/>
                </a:solidFill>
                <a:latin typeface="Open Sans"/>
                <a:ea typeface="Open Sans"/>
                <a:cs typeface="Open Sans"/>
                <a:sym typeface="Open Sans"/>
              </a:rPr>
              <a:t>Contacter</a:t>
            </a:r>
            <a:r>
              <a:rPr lang="en-US" sz="4000" dirty="0">
                <a:solidFill>
                  <a:srgbClr val="586F7C"/>
                </a:solidFill>
                <a:latin typeface="Open Sans"/>
                <a:ea typeface="Open Sans"/>
                <a:cs typeface="Open Sans"/>
                <a:sym typeface="Open Sans"/>
              </a:rPr>
              <a:t> le service </a:t>
            </a:r>
            <a:r>
              <a:rPr lang="en-US" sz="4000" dirty="0" err="1">
                <a:solidFill>
                  <a:srgbClr val="586F7C"/>
                </a:solidFill>
                <a:latin typeface="Open Sans"/>
                <a:ea typeface="Open Sans"/>
                <a:cs typeface="Open Sans"/>
                <a:sym typeface="Open Sans"/>
              </a:rPr>
              <a:t>d'assistance</a:t>
            </a:r>
            <a:endParaRPr dirty="0">
              <a:solidFill>
                <a:srgbClr val="586F7C"/>
              </a:solidFill>
              <a:latin typeface="Open Sans"/>
              <a:ea typeface="Open Sans"/>
              <a:cs typeface="Open Sans"/>
              <a:sym typeface="Open Sans"/>
            </a:endParaRPr>
          </a:p>
        </p:txBody>
      </p:sp>
      <p:sp>
        <p:nvSpPr>
          <p:cNvPr id="475" name="Google Shape;475;p29"/>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fr-FR" sz="2200" dirty="0">
                <a:solidFill>
                  <a:srgbClr val="3F3F3F"/>
                </a:solidFill>
                <a:latin typeface="Open Sans"/>
                <a:ea typeface="Open Sans"/>
                <a:cs typeface="Open Sans"/>
                <a:sym typeface="Open Sans"/>
              </a:rPr>
              <a:t>Lorsque vous contactez </a:t>
            </a:r>
            <a:r>
              <a:rPr lang="en-US" sz="2200" dirty="0">
                <a:solidFill>
                  <a:srgbClr val="586F7C"/>
                </a:solidFill>
                <a:latin typeface="Open Sans"/>
                <a:ea typeface="Open Sans"/>
                <a:cs typeface="Open Sans"/>
                <a:sym typeface="Open Sans"/>
              </a:rPr>
              <a:t>le </a:t>
            </a:r>
            <a:r>
              <a:rPr lang="en-US" sz="2200" b="1" dirty="0">
                <a:solidFill>
                  <a:srgbClr val="586F7C"/>
                </a:solidFill>
                <a:latin typeface="Open Sans"/>
                <a:ea typeface="Open Sans"/>
                <a:cs typeface="Open Sans"/>
                <a:sym typeface="Open Sans"/>
              </a:rPr>
              <a:t>Service </a:t>
            </a:r>
            <a:r>
              <a:rPr lang="en-US" sz="2200" b="1" dirty="0" err="1">
                <a:solidFill>
                  <a:srgbClr val="586F7C"/>
                </a:solidFill>
                <a:latin typeface="Open Sans"/>
                <a:ea typeface="Open Sans"/>
                <a:cs typeface="Open Sans"/>
                <a:sym typeface="Open Sans"/>
              </a:rPr>
              <a:t>d'assistance</a:t>
            </a:r>
            <a:r>
              <a:rPr lang="fr-FR" sz="2200" dirty="0">
                <a:solidFill>
                  <a:srgbClr val="3F3F3F"/>
                </a:solidFill>
                <a:latin typeface="Open Sans"/>
                <a:ea typeface="Open Sans"/>
                <a:cs typeface="Open Sans"/>
                <a:sym typeface="Open Sans"/>
              </a:rPr>
              <a:t>, veuillez utiliser la liste de contrôle suivante </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Quel est le nom de votre institution et votre pays ?</a:t>
            </a: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Quel est le nom d'utilisateur et le mot de passe que vous utilisez ? (le cas échéant).</a:t>
            </a: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Votre institution utilise-t-elle un accès par IP pour Research4Life ? (le cas échéant).</a:t>
            </a: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Pouvez-vous vous connecter ou obtenez-vous le message "Failure to </a:t>
            </a:r>
            <a:r>
              <a:rPr lang="fr-FR" sz="2200" dirty="0" err="1">
                <a:solidFill>
                  <a:srgbClr val="3F3F3F"/>
                </a:solidFill>
                <a:latin typeface="Open Sans"/>
                <a:ea typeface="Open Sans"/>
                <a:cs typeface="Open Sans"/>
                <a:sym typeface="Open Sans"/>
              </a:rPr>
              <a:t>authenticate</a:t>
            </a:r>
            <a:r>
              <a:rPr lang="fr-FR" sz="2200" dirty="0">
                <a:solidFill>
                  <a:srgbClr val="3F3F3F"/>
                </a:solidFill>
                <a:latin typeface="Open Sans"/>
                <a:ea typeface="Open Sans"/>
                <a:cs typeface="Open Sans"/>
                <a:sym typeface="Open Sans"/>
              </a:rPr>
              <a:t>" (échec de l'authentification) ?</a:t>
            </a: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Avez-vous des problèmes pour accéder à l'ensemble du contenu ou à une revue ou un livre spécifique ?</a:t>
            </a: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Si vous avez un problème pour accéder à un titre spécifique, veuillez noter le nom de la revue ou du livre.</a:t>
            </a: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Veuillez inclure une capture d'écran (y compris l'URL) de l'erreur que vous avez rencontrée. </a:t>
            </a:r>
            <a:endParaRPr lang="fr-FR" sz="2200" dirty="0">
              <a:solidFill>
                <a:srgbClr val="3F3F3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2" name="Image 1">
            <a:extLst>
              <a:ext uri="{FF2B5EF4-FFF2-40B4-BE49-F238E27FC236}">
                <a16:creationId xmlns:a16="http://schemas.microsoft.com/office/drawing/2014/main" id="{E0F88763-BE4D-4AF9-A1A5-66E60BA715D3}"/>
              </a:ext>
            </a:extLst>
          </p:cNvPr>
          <p:cNvPicPr>
            <a:picLocks noChangeAspect="1"/>
          </p:cNvPicPr>
          <p:nvPr/>
        </p:nvPicPr>
        <p:blipFill>
          <a:blip r:embed="rId3"/>
          <a:stretch>
            <a:fillRect/>
          </a:stretch>
        </p:blipFill>
        <p:spPr>
          <a:xfrm>
            <a:off x="-63911" y="2052552"/>
            <a:ext cx="5697795" cy="4388488"/>
          </a:xfrm>
          <a:prstGeom prst="rect">
            <a:avLst/>
          </a:prstGeom>
        </p:spPr>
      </p:pic>
      <p:sp>
        <p:nvSpPr>
          <p:cNvPr id="482" name="Google Shape;482;p8"/>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600" dirty="0">
                <a:solidFill>
                  <a:srgbClr val="586F7C"/>
                </a:solidFill>
                <a:latin typeface="Open Sans"/>
                <a:ea typeface="Open Sans"/>
                <a:cs typeface="Open Sans"/>
                <a:sym typeface="Open Sans"/>
              </a:rPr>
              <a:t>Ressources supplémentaires - Page d’</a:t>
            </a:r>
            <a:r>
              <a:rPr lang="fr-FR" sz="3600" b="1" dirty="0">
                <a:solidFill>
                  <a:srgbClr val="586F7C"/>
                </a:solidFill>
                <a:latin typeface="Open Sans"/>
                <a:ea typeface="Open Sans"/>
                <a:cs typeface="Open Sans"/>
                <a:sym typeface="Open Sans"/>
              </a:rPr>
              <a:t>Aide</a:t>
            </a:r>
            <a:r>
              <a:rPr lang="fr-FR" sz="3600" dirty="0">
                <a:solidFill>
                  <a:srgbClr val="586F7C"/>
                </a:solidFill>
                <a:latin typeface="Open Sans"/>
                <a:ea typeface="Open Sans"/>
                <a:cs typeface="Open Sans"/>
                <a:sym typeface="Open Sans"/>
              </a:rPr>
              <a:t> du portail </a:t>
            </a:r>
            <a:endParaRPr sz="3600" b="1" dirty="0">
              <a:solidFill>
                <a:srgbClr val="586F7C"/>
              </a:solidFill>
              <a:latin typeface="Open Sans"/>
              <a:ea typeface="Open Sans"/>
              <a:cs typeface="Open Sans"/>
              <a:sym typeface="Open Sans"/>
            </a:endParaRPr>
          </a:p>
        </p:txBody>
      </p:sp>
      <p:pic>
        <p:nvPicPr>
          <p:cNvPr id="484" name="Google Shape;484;p8"/>
          <p:cNvPicPr preferRelativeResize="0"/>
          <p:nvPr/>
        </p:nvPicPr>
        <p:blipFill rotWithShape="1">
          <a:blip r:embed="rId4">
            <a:alphaModFix/>
          </a:blip>
          <a:srcRect/>
          <a:stretch/>
        </p:blipFill>
        <p:spPr>
          <a:xfrm>
            <a:off x="5857875" y="1804987"/>
            <a:ext cx="476250" cy="3248025"/>
          </a:xfrm>
          <a:prstGeom prst="rect">
            <a:avLst/>
          </a:prstGeom>
          <a:noFill/>
          <a:ln>
            <a:noFill/>
          </a:ln>
        </p:spPr>
      </p:pic>
      <p:pic>
        <p:nvPicPr>
          <p:cNvPr id="485" name="Google Shape;485;p8"/>
          <p:cNvPicPr preferRelativeResize="0"/>
          <p:nvPr/>
        </p:nvPicPr>
        <p:blipFill rotWithShape="1">
          <a:blip r:embed="rId4">
            <a:alphaModFix/>
          </a:blip>
          <a:srcRect/>
          <a:stretch/>
        </p:blipFill>
        <p:spPr>
          <a:xfrm>
            <a:off x="5511800" y="2150262"/>
            <a:ext cx="673102" cy="4590556"/>
          </a:xfrm>
          <a:prstGeom prst="rect">
            <a:avLst/>
          </a:prstGeom>
          <a:noFill/>
          <a:ln>
            <a:noFill/>
          </a:ln>
        </p:spPr>
      </p:pic>
      <p:sp>
        <p:nvSpPr>
          <p:cNvPr id="486" name="Google Shape;486;p8"/>
          <p:cNvSpPr/>
          <p:nvPr/>
        </p:nvSpPr>
        <p:spPr>
          <a:xfrm>
            <a:off x="3955367" y="2133476"/>
            <a:ext cx="636297" cy="2143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7" name="Google Shape;487;p8"/>
          <p:cNvSpPr/>
          <p:nvPr/>
        </p:nvSpPr>
        <p:spPr>
          <a:xfrm>
            <a:off x="17753" y="3087687"/>
            <a:ext cx="1861847" cy="2397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88" name="Google Shape;488;p8"/>
          <p:cNvCxnSpPr>
            <a:cxnSpLocks/>
          </p:cNvCxnSpPr>
          <p:nvPr/>
        </p:nvCxnSpPr>
        <p:spPr>
          <a:xfrm flipH="1">
            <a:off x="1902328" y="2381878"/>
            <a:ext cx="1975490" cy="686948"/>
          </a:xfrm>
          <a:prstGeom prst="straightConnector1">
            <a:avLst/>
          </a:prstGeom>
          <a:noFill/>
          <a:ln w="9525" cap="flat" cmpd="sng">
            <a:solidFill>
              <a:srgbClr val="FF0000"/>
            </a:solidFill>
            <a:prstDash val="solid"/>
            <a:round/>
            <a:headEnd type="none" w="sm" len="sm"/>
            <a:tailEnd type="triangle" w="med" len="med"/>
          </a:ln>
        </p:spPr>
      </p:cxnSp>
      <p:pic>
        <p:nvPicPr>
          <p:cNvPr id="4" name="Image 3">
            <a:extLst>
              <a:ext uri="{FF2B5EF4-FFF2-40B4-BE49-F238E27FC236}">
                <a16:creationId xmlns:a16="http://schemas.microsoft.com/office/drawing/2014/main" id="{DBBF39D7-1BE8-41D8-8BBD-3762D5505B4C}"/>
              </a:ext>
            </a:extLst>
          </p:cNvPr>
          <p:cNvPicPr>
            <a:picLocks noChangeAspect="1"/>
          </p:cNvPicPr>
          <p:nvPr/>
        </p:nvPicPr>
        <p:blipFill>
          <a:blip r:embed="rId5"/>
          <a:stretch>
            <a:fillRect/>
          </a:stretch>
        </p:blipFill>
        <p:spPr>
          <a:xfrm>
            <a:off x="6349077" y="1727571"/>
            <a:ext cx="5282483" cy="5013247"/>
          </a:xfrm>
          <a:prstGeom prst="rect">
            <a:avLst/>
          </a:prstGeom>
        </p:spPr>
      </p:pic>
      <p:cxnSp>
        <p:nvCxnSpPr>
          <p:cNvPr id="6" name="Connecteur droit avec flèche 5">
            <a:extLst>
              <a:ext uri="{FF2B5EF4-FFF2-40B4-BE49-F238E27FC236}">
                <a16:creationId xmlns:a16="http://schemas.microsoft.com/office/drawing/2014/main" id="{03073CA2-5864-4324-9824-D72A5E81A75A}"/>
              </a:ext>
            </a:extLst>
          </p:cNvPr>
          <p:cNvCxnSpPr>
            <a:cxnSpLocks/>
          </p:cNvCxnSpPr>
          <p:nvPr/>
        </p:nvCxnSpPr>
        <p:spPr>
          <a:xfrm flipV="1">
            <a:off x="1975673" y="2517058"/>
            <a:ext cx="4522627" cy="6874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3" name="Image 2">
            <a:extLst>
              <a:ext uri="{FF2B5EF4-FFF2-40B4-BE49-F238E27FC236}">
                <a16:creationId xmlns:a16="http://schemas.microsoft.com/office/drawing/2014/main" id="{E93D1F81-9E91-43EF-B138-A8C2619C8B6D}"/>
              </a:ext>
            </a:extLst>
          </p:cNvPr>
          <p:cNvPicPr>
            <a:picLocks noChangeAspect="1"/>
          </p:cNvPicPr>
          <p:nvPr/>
        </p:nvPicPr>
        <p:blipFill>
          <a:blip r:embed="rId3"/>
          <a:stretch>
            <a:fillRect/>
          </a:stretch>
        </p:blipFill>
        <p:spPr>
          <a:xfrm>
            <a:off x="4392323" y="1804987"/>
            <a:ext cx="6392167" cy="3343742"/>
          </a:xfrm>
          <a:prstGeom prst="rect">
            <a:avLst/>
          </a:prstGeom>
        </p:spPr>
      </p:pic>
      <p:pic>
        <p:nvPicPr>
          <p:cNvPr id="2" name="Image 1">
            <a:extLst>
              <a:ext uri="{FF2B5EF4-FFF2-40B4-BE49-F238E27FC236}">
                <a16:creationId xmlns:a16="http://schemas.microsoft.com/office/drawing/2014/main" id="{A45F7E50-E920-4421-B01D-7A2F744D40AA}"/>
              </a:ext>
            </a:extLst>
          </p:cNvPr>
          <p:cNvPicPr>
            <a:picLocks noChangeAspect="1"/>
          </p:cNvPicPr>
          <p:nvPr/>
        </p:nvPicPr>
        <p:blipFill>
          <a:blip r:embed="rId4"/>
          <a:stretch>
            <a:fillRect/>
          </a:stretch>
        </p:blipFill>
        <p:spPr>
          <a:xfrm>
            <a:off x="336421" y="2182538"/>
            <a:ext cx="3496163" cy="3343742"/>
          </a:xfrm>
          <a:prstGeom prst="rect">
            <a:avLst/>
          </a:prstGeom>
        </p:spPr>
      </p:pic>
      <p:sp>
        <p:nvSpPr>
          <p:cNvPr id="495" name="Google Shape;495;p51"/>
          <p:cNvSpPr txBox="1">
            <a:spLocks noGrp="1"/>
          </p:cNvSpPr>
          <p:nvPr>
            <p:ph type="title"/>
          </p:nvPr>
        </p:nvSpPr>
        <p:spPr>
          <a:xfrm>
            <a:off x="0" y="378812"/>
            <a:ext cx="7599652"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600" dirty="0">
                <a:solidFill>
                  <a:srgbClr val="586F7C"/>
                </a:solidFill>
                <a:latin typeface="Open Sans"/>
                <a:ea typeface="Open Sans"/>
                <a:cs typeface="Open Sans"/>
                <a:sym typeface="Open Sans"/>
              </a:rPr>
              <a:t>Ressources supplémentaires - Portail de formation Research4Life</a:t>
            </a:r>
            <a:endParaRPr sz="3600" b="1" dirty="0">
              <a:solidFill>
                <a:srgbClr val="586F7C"/>
              </a:solidFill>
              <a:latin typeface="Open Sans"/>
              <a:ea typeface="Open Sans"/>
              <a:cs typeface="Open Sans"/>
              <a:sym typeface="Open Sans"/>
            </a:endParaRPr>
          </a:p>
        </p:txBody>
      </p:sp>
      <p:pic>
        <p:nvPicPr>
          <p:cNvPr id="496" name="Google Shape;496;p51"/>
          <p:cNvPicPr preferRelativeResize="0"/>
          <p:nvPr/>
        </p:nvPicPr>
        <p:blipFill rotWithShape="1">
          <a:blip r:embed="rId5">
            <a:alphaModFix/>
          </a:blip>
          <a:srcRect/>
          <a:stretch/>
        </p:blipFill>
        <p:spPr>
          <a:xfrm>
            <a:off x="5857875" y="1804987"/>
            <a:ext cx="476250" cy="3248025"/>
          </a:xfrm>
          <a:prstGeom prst="rect">
            <a:avLst/>
          </a:prstGeom>
          <a:noFill/>
          <a:ln>
            <a:noFill/>
          </a:ln>
        </p:spPr>
      </p:pic>
      <p:sp>
        <p:nvSpPr>
          <p:cNvPr id="499" name="Google Shape;499;p51"/>
          <p:cNvSpPr txBox="1">
            <a:spLocks noGrp="1"/>
          </p:cNvSpPr>
          <p:nvPr>
            <p:ph type="body" idx="1"/>
          </p:nvPr>
        </p:nvSpPr>
        <p:spPr>
          <a:xfrm>
            <a:off x="199697" y="5390261"/>
            <a:ext cx="11992303" cy="956853"/>
          </a:xfrm>
          <a:prstGeom prst="rect">
            <a:avLst/>
          </a:prstGeom>
          <a:noFill/>
          <a:ln>
            <a:noFill/>
          </a:ln>
        </p:spPr>
        <p:txBody>
          <a:bodyPr spcFirstLastPara="1" wrap="square" lIns="91425" tIns="45700" rIns="91425" bIns="45700" anchor="t" anchorCtr="0">
            <a:noAutofit/>
          </a:bodyPr>
          <a:lstStyle/>
          <a:p>
            <a:pPr marL="139700" lvl="0" indent="0">
              <a:lnSpc>
                <a:spcPct val="150000"/>
              </a:lnSpc>
              <a:spcBef>
                <a:spcPts val="0"/>
              </a:spcBef>
              <a:buClr>
                <a:srgbClr val="586F7C"/>
              </a:buClr>
              <a:buSzPts val="1400"/>
              <a:buNone/>
            </a:pPr>
            <a:r>
              <a:rPr lang="fr-FR" sz="2000" dirty="0">
                <a:solidFill>
                  <a:srgbClr val="3F3F3F"/>
                </a:solidFill>
                <a:latin typeface="Open Sans"/>
                <a:ea typeface="Open Sans"/>
                <a:cs typeface="Open Sans"/>
                <a:sym typeface="Open Sans"/>
              </a:rPr>
              <a:t>À partir du menu Hamburger, les utilisateurs peuvent accéder aux nombreuses pages thématiques du </a:t>
            </a:r>
            <a:r>
              <a:rPr lang="fr-FR" sz="2000" b="1" dirty="0">
                <a:solidFill>
                  <a:srgbClr val="3F3F3F"/>
                </a:solidFill>
                <a:latin typeface="Open Sans"/>
                <a:ea typeface="Open Sans"/>
                <a:cs typeface="Open Sans"/>
                <a:sym typeface="Open Sans"/>
              </a:rPr>
              <a:t>portail de formation Research4Life</a:t>
            </a:r>
            <a:r>
              <a:rPr lang="fr-FR" sz="2000" dirty="0">
                <a:solidFill>
                  <a:srgbClr val="3F3F3F"/>
                </a:solidFill>
                <a:latin typeface="Open Sans"/>
                <a:ea typeface="Open Sans"/>
                <a:cs typeface="Open Sans"/>
                <a:sym typeface="Open Sans"/>
              </a:rPr>
              <a:t>, notamment aux </a:t>
            </a:r>
            <a:r>
              <a:rPr lang="fr-FR" sz="2000" b="1" dirty="0">
                <a:solidFill>
                  <a:srgbClr val="3F3F3F"/>
                </a:solidFill>
                <a:latin typeface="Open Sans"/>
                <a:ea typeface="Open Sans"/>
                <a:cs typeface="Open Sans"/>
                <a:sym typeface="Open Sans"/>
              </a:rPr>
              <a:t>Présentations </a:t>
            </a:r>
            <a:r>
              <a:rPr lang="fr-FR" sz="2000" dirty="0">
                <a:solidFill>
                  <a:srgbClr val="3F3F3F"/>
                </a:solidFill>
                <a:latin typeface="Open Sans"/>
                <a:ea typeface="Open Sans"/>
                <a:cs typeface="Open Sans"/>
                <a:sym typeface="Open Sans"/>
              </a:rPr>
              <a:t>de </a:t>
            </a:r>
            <a:r>
              <a:rPr lang="fr-FR" sz="2000" b="1" dirty="0">
                <a:solidFill>
                  <a:srgbClr val="3F3F3F"/>
                </a:solidFill>
                <a:latin typeface="Open Sans"/>
                <a:ea typeface="Open Sans"/>
                <a:cs typeface="Open Sans"/>
                <a:sym typeface="Open Sans"/>
              </a:rPr>
              <a:t>Formation</a:t>
            </a:r>
            <a:r>
              <a:rPr lang="fr-FR" sz="2000" dirty="0">
                <a:solidFill>
                  <a:srgbClr val="3F3F3F"/>
                </a:solidFill>
                <a:latin typeface="Open Sans"/>
                <a:ea typeface="Open Sans"/>
                <a:cs typeface="Open Sans"/>
                <a:sym typeface="Open Sans"/>
              </a:rPr>
              <a:t>.</a:t>
            </a:r>
            <a:endParaRPr sz="2000" b="1" dirty="0">
              <a:solidFill>
                <a:srgbClr val="3F3F3F"/>
              </a:solidFill>
              <a:latin typeface="Open Sans"/>
              <a:ea typeface="Open Sans"/>
              <a:cs typeface="Open Sans"/>
              <a:sym typeface="Open Sans"/>
            </a:endParaRPr>
          </a:p>
        </p:txBody>
      </p:sp>
      <p:sp>
        <p:nvSpPr>
          <p:cNvPr id="501" name="Google Shape;501;p51"/>
          <p:cNvSpPr/>
          <p:nvPr/>
        </p:nvSpPr>
        <p:spPr>
          <a:xfrm>
            <a:off x="4392323" y="2275240"/>
            <a:ext cx="1585690" cy="381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2" name="Google Shape;502;p51"/>
          <p:cNvSpPr/>
          <p:nvPr/>
        </p:nvSpPr>
        <p:spPr>
          <a:xfrm>
            <a:off x="377457" y="4181489"/>
            <a:ext cx="1316329" cy="381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0"/>
          <p:cNvSpPr txBox="1">
            <a:spLocks noGrp="1"/>
          </p:cNvSpPr>
          <p:nvPr>
            <p:ph type="title"/>
          </p:nvPr>
        </p:nvSpPr>
        <p:spPr>
          <a:xfrm>
            <a:off x="315310" y="399833"/>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Résumé</a:t>
            </a:r>
            <a:endParaRPr sz="3600" dirty="0">
              <a:solidFill>
                <a:srgbClr val="586F7C"/>
              </a:solidFill>
              <a:latin typeface="Open Sans"/>
              <a:ea typeface="Open Sans"/>
              <a:cs typeface="Open Sans"/>
              <a:sym typeface="Open Sans"/>
            </a:endParaRPr>
          </a:p>
        </p:txBody>
      </p:sp>
      <p:sp>
        <p:nvSpPr>
          <p:cNvPr id="509" name="Google Shape;509;p30"/>
          <p:cNvSpPr txBox="1">
            <a:spLocks noGrp="1"/>
          </p:cNvSpPr>
          <p:nvPr>
            <p:ph type="body" idx="1"/>
          </p:nvPr>
        </p:nvSpPr>
        <p:spPr>
          <a:xfrm>
            <a:off x="0" y="1618406"/>
            <a:ext cx="11462659" cy="3994118"/>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Cette leçon porte sur l'accès aux ressources des collections de Research4Life par les portails de contenu unifié, AGORA ou ARDI</a:t>
            </a:r>
            <a:r>
              <a:rPr lang="en-US" dirty="0">
                <a:solidFill>
                  <a:srgbClr val="3F3F3F"/>
                </a:solidFill>
                <a:latin typeface="Open Sans"/>
                <a:ea typeface="Open Sans"/>
                <a:cs typeface="Open Sans"/>
                <a:sym typeface="Open Sans"/>
              </a:rPr>
              <a:t>. </a:t>
            </a:r>
            <a:endParaRPr b="1" dirty="0">
              <a:solidFill>
                <a:srgbClr val="3F3F3F"/>
              </a:solidFill>
            </a:endParaRPr>
          </a:p>
          <a:p>
            <a:pPr lvl="0">
              <a:buClr>
                <a:schemeClr val="dk1"/>
              </a:buClr>
            </a:pPr>
            <a:r>
              <a:rPr lang="fr-FR" dirty="0">
                <a:solidFill>
                  <a:srgbClr val="3F3F3F"/>
                </a:solidFill>
                <a:latin typeface="Open Sans"/>
                <a:ea typeface="Open Sans"/>
                <a:cs typeface="Open Sans"/>
                <a:sym typeface="Open Sans"/>
              </a:rPr>
              <a:t>Elle explique comment naviguer/rechercher par contenu, collections, bases de données et revues ou rechercher le contenu de toutes les collections.</a:t>
            </a:r>
          </a:p>
          <a:p>
            <a:pPr lvl="0">
              <a:buClr>
                <a:schemeClr val="dk1"/>
              </a:buClr>
            </a:pPr>
            <a:r>
              <a:rPr lang="fr-FR" dirty="0">
                <a:solidFill>
                  <a:srgbClr val="3F3F3F"/>
                </a:solidFill>
                <a:latin typeface="Open Sans"/>
                <a:ea typeface="Open Sans"/>
                <a:cs typeface="Open Sans"/>
                <a:sym typeface="Open Sans"/>
              </a:rPr>
              <a:t>La leçon couvre également les ressources supplémentaires disponibles via les listes de bases de données, de sources de référence et de collections gratuites</a:t>
            </a:r>
            <a:r>
              <a:rPr lang="en-US" dirty="0">
                <a:solidFill>
                  <a:srgbClr val="3F3F3F"/>
                </a:solidFill>
                <a:latin typeface="Open Sans"/>
                <a:ea typeface="Open Sans"/>
                <a:cs typeface="Open Sans"/>
                <a:sym typeface="Open Sans"/>
              </a:rPr>
              <a:t>.</a:t>
            </a:r>
            <a:endParaRPr dirty="0">
              <a:solidFill>
                <a:srgbClr val="3F3F3F"/>
              </a:solidFill>
            </a:endParaRPr>
          </a:p>
          <a:p>
            <a:pPr lvl="0">
              <a:buClr>
                <a:schemeClr val="dk1"/>
              </a:buClr>
            </a:pPr>
            <a:r>
              <a:rPr lang="fr-FR" dirty="0">
                <a:solidFill>
                  <a:srgbClr val="3F3F3F"/>
                </a:solidFill>
                <a:latin typeface="Open Sans"/>
                <a:ea typeface="Open Sans"/>
                <a:cs typeface="Open Sans"/>
                <a:sym typeface="Open Sans"/>
              </a:rPr>
              <a:t>La leçon a également porté sur la manière d'identifier ce à quoi les éditeurs ont donné accès dans un pays ou type d'institution spécifique via la page de Contenu offert par les éditeurs aux institutions dans les pays, zones et territoires. </a:t>
            </a:r>
          </a:p>
          <a:p>
            <a:pPr lvl="0">
              <a:buClr>
                <a:schemeClr val="dk1"/>
              </a:buClr>
            </a:pPr>
            <a:r>
              <a:rPr lang="fr-FR" dirty="0">
                <a:solidFill>
                  <a:srgbClr val="3F3F3F"/>
                </a:solidFill>
                <a:latin typeface="Open Sans"/>
                <a:ea typeface="Open Sans"/>
                <a:cs typeface="Open Sans"/>
                <a:sym typeface="Open Sans"/>
              </a:rPr>
              <a:t>Plusieurs ressources supplémentaires de la page d'aide du portail de contenu et du portail de formation R4L sont résumées.</a:t>
            </a:r>
            <a:endParaRPr dirty="0">
              <a:solidFill>
                <a:srgbClr val="3F3F3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en-US" dirty="0">
                <a:solidFill>
                  <a:srgbClr val="586F7C"/>
                </a:solidFill>
                <a:latin typeface="Open Sans"/>
                <a:ea typeface="Open Sans"/>
                <a:cs typeface="Open Sans"/>
                <a:sym typeface="Open Sans"/>
              </a:rPr>
              <a:t>Collections de Research4Life (R4L)</a:t>
            </a:r>
            <a:br>
              <a:rPr lang="en-US" dirty="0">
                <a:solidFill>
                  <a:srgbClr val="586F7C"/>
                </a:solidFill>
                <a:latin typeface="Open Sans"/>
                <a:ea typeface="Open Sans"/>
                <a:cs typeface="Open Sans"/>
                <a:sym typeface="Open Sans"/>
              </a:rPr>
            </a:br>
            <a:r>
              <a:rPr lang="en-US" dirty="0">
                <a:solidFill>
                  <a:srgbClr val="586F7C"/>
                </a:solidFill>
                <a:latin typeface="Open Sans"/>
                <a:ea typeface="Open Sans"/>
                <a:cs typeface="Open Sans"/>
                <a:sym typeface="Open Sans"/>
              </a:rPr>
              <a:t>(</a:t>
            </a:r>
            <a:r>
              <a:rPr lang="en-US" u="sng" dirty="0">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www.research4life.org</a:t>
            </a:r>
            <a:r>
              <a:rPr lang="en-US" dirty="0">
                <a:solidFill>
                  <a:srgbClr val="586F7C"/>
                </a:solidFill>
                <a:latin typeface="Open Sans"/>
                <a:ea typeface="Open Sans"/>
                <a:cs typeface="Open Sans"/>
                <a:sym typeface="Open Sans"/>
              </a:rPr>
              <a:t>) (suite)</a:t>
            </a:r>
            <a:endParaRPr dirty="0">
              <a:solidFill>
                <a:srgbClr val="586F7C"/>
              </a:solidFill>
              <a:latin typeface="Open Sans"/>
              <a:ea typeface="Open Sans"/>
              <a:cs typeface="Open Sans"/>
              <a:sym typeface="Open Sans"/>
            </a:endParaRPr>
          </a:p>
        </p:txBody>
      </p:sp>
      <p:sp>
        <p:nvSpPr>
          <p:cNvPr id="106" name="Google Shape;106;p4"/>
          <p:cNvSpPr txBox="1">
            <a:spLocks noGrp="1"/>
          </p:cNvSpPr>
          <p:nvPr>
            <p:ph type="body" idx="1"/>
          </p:nvPr>
        </p:nvSpPr>
        <p:spPr>
          <a:xfrm>
            <a:off x="0" y="1534726"/>
            <a:ext cx="11188500" cy="4653600"/>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sz="2000" dirty="0">
                <a:solidFill>
                  <a:schemeClr val="bg2">
                    <a:lumMod val="75000"/>
                  </a:schemeClr>
                </a:solidFill>
                <a:latin typeface="Open Sans"/>
                <a:ea typeface="Open Sans"/>
                <a:cs typeface="Open Sans"/>
                <a:sym typeface="Open Sans"/>
              </a:rPr>
              <a:t>Via le portail de contenu unifié, il existe cinq collections par lesquelles les utilisateurs peuvent accéder au contenu : Recherche pour la santé (</a:t>
            </a:r>
            <a:r>
              <a:rPr lang="fr-FR" sz="2000" dirty="0" err="1">
                <a:solidFill>
                  <a:schemeClr val="bg2">
                    <a:lumMod val="75000"/>
                  </a:schemeClr>
                </a:solidFill>
                <a:latin typeface="Open Sans"/>
                <a:ea typeface="Open Sans"/>
                <a:cs typeface="Open Sans"/>
                <a:sym typeface="Open Sans"/>
              </a:rPr>
              <a:t>Hinari</a:t>
            </a:r>
            <a:r>
              <a:rPr lang="fr-FR" sz="2000" dirty="0">
                <a:solidFill>
                  <a:schemeClr val="bg2">
                    <a:lumMod val="75000"/>
                  </a:schemeClr>
                </a:solidFill>
                <a:latin typeface="Open Sans"/>
                <a:ea typeface="Open Sans"/>
                <a:cs typeface="Open Sans"/>
                <a:sym typeface="Open Sans"/>
              </a:rPr>
              <a:t>), Recherche en agriculture (AGORA), Recherche en environnement (OARE), Recherche pour le développement et l'innovation (ARDI) et Recherche pour la justice mondiale (GOALI).   AGORA et ARDI disposent également de portails de contenu distincts.</a:t>
            </a:r>
          </a:p>
          <a:p>
            <a:pPr lvl="0">
              <a:lnSpc>
                <a:spcPct val="150000"/>
              </a:lnSpc>
              <a:buClr>
                <a:schemeClr val="dk1"/>
              </a:buClr>
            </a:pPr>
            <a:r>
              <a:rPr lang="fr-FR" sz="2000" dirty="0">
                <a:solidFill>
                  <a:schemeClr val="bg2">
                    <a:lumMod val="75000"/>
                  </a:schemeClr>
                </a:solidFill>
                <a:latin typeface="Open Sans"/>
                <a:ea typeface="Open Sans"/>
                <a:cs typeface="Open Sans"/>
                <a:sym typeface="Open Sans"/>
              </a:rPr>
              <a:t>R4L offre un accès à 30 000 revues, 129 000 livres et 155 autres sources d'information provenant du contenu de 165 éditeurs (septembre 2021).</a:t>
            </a:r>
          </a:p>
          <a:p>
            <a:pPr lvl="0">
              <a:lnSpc>
                <a:spcPct val="150000"/>
              </a:lnSpc>
              <a:buClr>
                <a:schemeClr val="dk1"/>
              </a:buClr>
            </a:pPr>
            <a:r>
              <a:rPr lang="fr-FR" sz="2000" dirty="0">
                <a:solidFill>
                  <a:schemeClr val="bg2">
                    <a:lumMod val="75000"/>
                  </a:schemeClr>
                </a:solidFill>
                <a:latin typeface="Open Sans"/>
                <a:ea typeface="Open Sans"/>
                <a:cs typeface="Open Sans"/>
                <a:sym typeface="Open Sans"/>
              </a:rPr>
              <a:t>L'objectif des collections Research4life est de "réduire l'écart de connaissances entre les pays à revenu élevé et les pays à revenu faible ou intermédiaire en offrant un accès abordable à des informations savantes, professionnelles et de recherche". </a:t>
            </a:r>
            <a:endParaRPr sz="2000" dirty="0">
              <a:solidFill>
                <a:srgbClr val="3F3F3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Vous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êtes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515" name="Google Shape;515;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dirty="0" err="1">
                <a:solidFill>
                  <a:schemeClr val="tx1"/>
                </a:solidFill>
                <a:latin typeface="Open Sans"/>
                <a:ea typeface="Open Sans"/>
                <a:cs typeface="Open Sans"/>
                <a:sym typeface="Open Sans"/>
              </a:rPr>
              <a:t>Visiter</a:t>
            </a:r>
            <a:r>
              <a:rPr lang="en-US" sz="2000" dirty="0">
                <a:solidFill>
                  <a:schemeClr val="tx1"/>
                </a:solidFill>
                <a:latin typeface="Open Sans"/>
                <a:ea typeface="Open Sans"/>
                <a:cs typeface="Open Sans"/>
                <a:sym typeface="Open Sans"/>
              </a:rPr>
              <a:t> sur le site web au lien : </a:t>
            </a:r>
            <a:r>
              <a:rPr lang="en-US" sz="2000" dirty="0">
                <a:solidFill>
                  <a:schemeClr val="tx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dirty="0">
                <a:solidFill>
                  <a:schemeClr val="tx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dirty="0">
              <a:solidFill>
                <a:schemeClr val="tx1"/>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dirty="0" err="1">
                <a:solidFill>
                  <a:schemeClr val="tx1"/>
                </a:solidFill>
                <a:latin typeface="Open Sans"/>
                <a:ea typeface="Open Sans"/>
                <a:cs typeface="Open Sans"/>
                <a:sym typeface="Open Sans"/>
              </a:rPr>
              <a:t>Contacter</a:t>
            </a:r>
            <a:r>
              <a:rPr lang="en-US" sz="2000" dirty="0">
                <a:solidFill>
                  <a:schemeClr val="tx1"/>
                </a:solidFill>
                <a:latin typeface="Open Sans"/>
                <a:ea typeface="Open Sans"/>
                <a:cs typeface="Open Sans"/>
                <a:sym typeface="Open Sans"/>
              </a:rPr>
              <a:t> au mail : </a:t>
            </a:r>
            <a:r>
              <a:rPr lang="en-US" sz="2000" dirty="0">
                <a:solidFill>
                  <a:schemeClr val="tx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dirty="0">
                <a:solidFill>
                  <a:schemeClr val="tx1"/>
                </a:solidFill>
                <a:latin typeface="Open Sans"/>
                <a:ea typeface="Open Sans"/>
                <a:cs typeface="Open Sans"/>
                <a:sym typeface="Open Sans"/>
              </a:rPr>
              <a:t> </a:t>
            </a:r>
            <a:endParaRPr sz="20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chemeClr val="tx1"/>
                </a:solidFill>
                <a:latin typeface="Open Sans"/>
                <a:ea typeface="Open Sans"/>
                <a:cs typeface="Open Sans"/>
                <a:sym typeface="Open Sans"/>
              </a:rPr>
              <a:t>Découvrir d'autres supports de formation</a:t>
            </a:r>
            <a:r>
              <a:rPr lang="en-US" sz="2000" dirty="0">
                <a:solidFill>
                  <a:schemeClr val="tx1"/>
                </a:solidFill>
                <a:latin typeface="Open Sans"/>
                <a:ea typeface="Open Sans"/>
                <a:cs typeface="Open Sans"/>
                <a:sym typeface="Open Sans"/>
              </a:rPr>
              <a:t>[</a:t>
            </a:r>
            <a:r>
              <a:rPr lang="en-US" sz="2000" u="sng" dirty="0">
                <a:solidFill>
                  <a:schemeClr val="tx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www.research4life.org/training</a:t>
            </a:r>
            <a:r>
              <a:rPr lang="en-US" sz="2000" dirty="0">
                <a:solidFill>
                  <a:schemeClr val="tx1"/>
                </a:solidFill>
                <a:latin typeface="Open Sans"/>
                <a:ea typeface="Open Sans"/>
                <a:cs typeface="Open Sans"/>
                <a:sym typeface="Open Sans"/>
              </a:rPr>
              <a:t>]</a:t>
            </a:r>
            <a:endParaRPr sz="20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chemeClr val="tx1"/>
                </a:solidFill>
                <a:latin typeface="Open Sans"/>
                <a:ea typeface="Open Sans"/>
                <a:cs typeface="Open Sans"/>
                <a:sym typeface="Open Sans"/>
              </a:rPr>
              <a:t>S'abonner à la newsletter de Research4Life </a:t>
            </a:r>
            <a:r>
              <a:rPr lang="en-US" sz="2000" dirty="0">
                <a:solidFill>
                  <a:schemeClr val="tx1"/>
                </a:solidFill>
                <a:latin typeface="Open Sans"/>
                <a:ea typeface="Open Sans"/>
                <a:cs typeface="Open Sans"/>
                <a:sym typeface="Open Sans"/>
              </a:rPr>
              <a:t>[</a:t>
            </a:r>
            <a:r>
              <a:rPr lang="en-US" sz="2000" u="sng" dirty="0">
                <a:solidFill>
                  <a:schemeClr val="tx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www.research4life.org/newsletter</a:t>
            </a:r>
            <a:r>
              <a:rPr lang="en-US" sz="2000" dirty="0">
                <a:solidFill>
                  <a:schemeClr val="tx1"/>
                </a:solidFill>
                <a:latin typeface="Open Sans"/>
                <a:ea typeface="Open Sans"/>
                <a:cs typeface="Open Sans"/>
                <a:sym typeface="Open Sans"/>
              </a:rPr>
              <a:t>]</a:t>
            </a:r>
            <a:endParaRPr sz="20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chemeClr val="tx1"/>
                </a:solidFill>
                <a:latin typeface="Open Sans"/>
                <a:ea typeface="Open Sans"/>
                <a:cs typeface="Open Sans"/>
                <a:sym typeface="Open Sans"/>
              </a:rPr>
              <a:t>Consulter les vidéos de Research4Life</a:t>
            </a:r>
            <a:r>
              <a:rPr lang="en-US" sz="2000" dirty="0">
                <a:solidFill>
                  <a:schemeClr val="tx1"/>
                </a:solidFill>
                <a:latin typeface="Open Sans"/>
                <a:ea typeface="Open Sans"/>
                <a:cs typeface="Open Sans"/>
                <a:sym typeface="Open Sans"/>
              </a:rPr>
              <a:t>[</a:t>
            </a:r>
            <a:r>
              <a:rPr lang="en-US" sz="2000" u="sng" dirty="0">
                <a:solidFill>
                  <a:schemeClr val="tx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https://bit.ly/2w3CU5C</a:t>
            </a:r>
            <a:r>
              <a:rPr lang="en-US" sz="2000" dirty="0">
                <a:solidFill>
                  <a:schemeClr val="tx1"/>
                </a:solidFill>
                <a:latin typeface="Open Sans"/>
                <a:ea typeface="Open Sans"/>
                <a:cs typeface="Open Sans"/>
                <a:sym typeface="Open Sans"/>
              </a:rPr>
              <a:t>]</a:t>
            </a:r>
            <a:endParaRPr sz="20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err="1">
                <a:solidFill>
                  <a:schemeClr val="tx1"/>
                </a:solidFill>
                <a:latin typeface="Open Sans"/>
                <a:ea typeface="Open Sans"/>
                <a:cs typeface="Open Sans"/>
                <a:sym typeface="Open Sans"/>
              </a:rPr>
              <a:t>Suivre</a:t>
            </a:r>
            <a:r>
              <a:rPr lang="en-US" sz="2000" dirty="0">
                <a:solidFill>
                  <a:schemeClr val="tx1"/>
                </a:solidFill>
                <a:latin typeface="Open Sans"/>
                <a:ea typeface="Open Sans"/>
                <a:cs typeface="Open Sans"/>
                <a:sym typeface="Open Sans"/>
              </a:rPr>
              <a:t> sur Twitter @r4lpartnership et </a:t>
            </a:r>
            <a:r>
              <a:rPr lang="en-US" sz="2000"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Facebook</a:t>
            </a:r>
            <a:r>
              <a:rPr lang="en-US" sz="2000" dirty="0">
                <a:solidFill>
                  <a:schemeClr val="tx1"/>
                </a:solidFill>
                <a:latin typeface="Open Sans"/>
                <a:ea typeface="Open Sans"/>
                <a:cs typeface="Open Sans"/>
                <a:sym typeface="Open Sans"/>
              </a:rPr>
              <a:t> @R4Lpartnership</a:t>
            </a:r>
            <a:endParaRPr sz="2000" dirty="0">
              <a:solidFill>
                <a:schemeClr val="tx1"/>
              </a:solidFill>
              <a:latin typeface="Open Sans"/>
              <a:ea typeface="Open Sans"/>
              <a:cs typeface="Open Sans"/>
              <a:sym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521" name="Google Shape;521;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522" name="Google Shape;522;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523" name="Google Shape;523;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524" name="Google Shape;524;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525" name="Google Shape;525;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a:solidFill>
                  <a:srgbClr val="F8981D"/>
                </a:solidFill>
                <a:latin typeface="Open Sans"/>
                <a:ea typeface="Open Sans"/>
                <a:cs typeface="Open Sans"/>
                <a:sym typeface="Open Sans"/>
              </a:rPr>
              <a:t>Pour plus </a:t>
            </a:r>
            <a:r>
              <a:rPr lang="en-US" sz="3000" b="0" i="0" u="none" strike="noStrike" cap="none" dirty="0" err="1">
                <a:solidFill>
                  <a:srgbClr val="F8981D"/>
                </a:solidFill>
                <a:latin typeface="Open Sans"/>
                <a:ea typeface="Open Sans"/>
                <a:cs typeface="Open Sans"/>
                <a:sym typeface="Open Sans"/>
              </a:rPr>
              <a:t>d’informations</a:t>
            </a:r>
            <a:r>
              <a:rPr lang="en-US" sz="3000" b="0" i="0" u="none" strike="noStrike" cap="none" dirty="0">
                <a:solidFill>
                  <a:srgbClr val="F8981D"/>
                </a:solidFill>
                <a:latin typeface="Open Sans"/>
                <a:ea typeface="Open Sans"/>
                <a:cs typeface="Open Sans"/>
                <a:sym typeface="Open Sans"/>
              </a:rPr>
              <a:t> sur 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526" name="Google Shape;526;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a:ea typeface="Open Sans"/>
                <a:cs typeface="Open Sans"/>
                <a:sym typeface="Open Sans"/>
              </a:rPr>
              <a:t>Research4Life </a:t>
            </a:r>
            <a:r>
              <a:rPr lang="en-US" sz="1800" b="0" i="0" u="none" strike="noStrike" cap="none" dirty="0" err="1">
                <a:solidFill>
                  <a:schemeClr val="lt1"/>
                </a:solidFill>
                <a:latin typeface="Open Sans"/>
                <a:ea typeface="Open Sans"/>
                <a:cs typeface="Open Sans"/>
                <a:sym typeface="Open Sans"/>
              </a:rPr>
              <a:t>est</a:t>
            </a:r>
            <a:r>
              <a:rPr lang="en-US" sz="1800" b="0" i="0" u="none" strike="noStrike" cap="none" dirty="0">
                <a:solidFill>
                  <a:schemeClr val="lt1"/>
                </a:solidFill>
                <a:latin typeface="Open Sans"/>
                <a:ea typeface="Open Sans"/>
                <a:cs typeface="Open Sans"/>
                <a:sym typeface="Open Sans"/>
              </a:rPr>
              <a:t> un </a:t>
            </a:r>
            <a:r>
              <a:rPr lang="en-US" sz="1800" b="0" i="0" u="none" strike="noStrike" cap="none" dirty="0" err="1">
                <a:solidFill>
                  <a:schemeClr val="lt1"/>
                </a:solidFill>
                <a:latin typeface="Open Sans"/>
                <a:ea typeface="Open Sans"/>
                <a:cs typeface="Open Sans"/>
                <a:sym typeface="Open Sans"/>
              </a:rPr>
              <a:t>partenariat</a:t>
            </a:r>
            <a:r>
              <a:rPr lang="en-US" sz="1800" b="0" i="0" u="none" strike="noStrike" cap="none" dirty="0">
                <a:solidFill>
                  <a:schemeClr val="lt1"/>
                </a:solidFill>
                <a:latin typeface="Open Sans"/>
                <a:ea typeface="Open Sans"/>
                <a:cs typeface="Open Sans"/>
                <a:sym typeface="Open Sans"/>
              </a:rPr>
              <a:t> public-private des cinq collections:</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dirty="0">
                <a:solidFill>
                  <a:srgbClr val="586F7C"/>
                </a:solidFill>
                <a:latin typeface="Open Sans"/>
                <a:ea typeface="Open Sans"/>
                <a:cs typeface="Open Sans"/>
                <a:sym typeface="Open Sans"/>
              </a:rPr>
              <a:t>Accès au portail de contenu unifié</a:t>
            </a:r>
            <a:endParaRPr dirty="0">
              <a:solidFill>
                <a:srgbClr val="586F7C"/>
              </a:solidFill>
              <a:latin typeface="Open Sans"/>
              <a:ea typeface="Open Sans"/>
              <a:cs typeface="Open Sans"/>
              <a:sym typeface="Open Sans"/>
            </a:endParaRPr>
          </a:p>
        </p:txBody>
      </p:sp>
      <p:sp>
        <p:nvSpPr>
          <p:cNvPr id="112" name="Google Shape;112;p40"/>
          <p:cNvSpPr txBox="1">
            <a:spLocks noGrp="1"/>
          </p:cNvSpPr>
          <p:nvPr>
            <p:ph type="body" idx="1"/>
          </p:nvPr>
        </p:nvSpPr>
        <p:spPr>
          <a:xfrm>
            <a:off x="0" y="1720631"/>
            <a:ext cx="11394048" cy="4522200"/>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100" dirty="0">
                <a:solidFill>
                  <a:srgbClr val="3F3F3F"/>
                </a:solidFill>
                <a:latin typeface="Open Sans"/>
                <a:ea typeface="Open Sans"/>
                <a:cs typeface="Open Sans"/>
                <a:sym typeface="Open Sans"/>
              </a:rPr>
              <a:t>The Unified Content Portal and other portals are accessible through</a:t>
            </a:r>
            <a:r>
              <a:rPr lang="en-US" sz="21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sz="2100" dirty="0">
                <a:solidFill>
                  <a:srgbClr val="3F3F3F"/>
                </a:solidFill>
                <a:latin typeface="Open Sans"/>
                <a:ea typeface="Open Sans"/>
                <a:cs typeface="Open Sans"/>
                <a:sym typeface="Open Sans"/>
              </a:rPr>
              <a:t>direct links:</a:t>
            </a:r>
            <a:endParaRPr dirty="0">
              <a:solidFill>
                <a:srgbClr val="3F3F3F"/>
              </a:solidFill>
            </a:endParaRPr>
          </a:p>
          <a:p>
            <a:pPr marL="812800" lvl="1" indent="-342900" algn="l" rtl="0">
              <a:lnSpc>
                <a:spcPct val="150000"/>
              </a:lnSpc>
              <a:spcBef>
                <a:spcPts val="0"/>
              </a:spcBef>
              <a:spcAft>
                <a:spcPts val="0"/>
              </a:spcAft>
              <a:buClr>
                <a:schemeClr val="dk2"/>
              </a:buClr>
              <a:buSzPts val="2200"/>
              <a:buChar char="●"/>
            </a:pPr>
            <a:r>
              <a:rPr lang="en-US" sz="2100" dirty="0" err="1">
                <a:solidFill>
                  <a:srgbClr val="3F3F3F"/>
                </a:solidFill>
                <a:latin typeface="Open Sans"/>
                <a:ea typeface="Open Sans"/>
                <a:cs typeface="Open Sans"/>
                <a:sym typeface="Open Sans"/>
              </a:rPr>
              <a:t>Portail</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unifié</a:t>
            </a:r>
            <a:r>
              <a:rPr lang="en-US" sz="2100" dirty="0">
                <a:solidFill>
                  <a:srgbClr val="3F3F3F"/>
                </a:solidFill>
                <a:latin typeface="Open Sans"/>
                <a:ea typeface="Open Sans"/>
                <a:cs typeface="Open Sans"/>
                <a:sym typeface="Open Sans"/>
              </a:rPr>
              <a:t> - </a:t>
            </a:r>
            <a:r>
              <a:rPr lang="en-US" sz="21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https://portal.research4life.org/</a:t>
            </a:r>
            <a:endParaRPr sz="2100" dirty="0">
              <a:solidFill>
                <a:schemeClr val="accent5"/>
              </a:solidFill>
              <a:latin typeface="Open Sans"/>
              <a:ea typeface="Open Sans"/>
              <a:cs typeface="Open Sans"/>
              <a:sym typeface="Open Sans"/>
            </a:endParaRPr>
          </a:p>
          <a:p>
            <a:pPr marL="812800" lvl="1" indent="-342900" algn="l" rtl="0">
              <a:lnSpc>
                <a:spcPct val="150000"/>
              </a:lnSpc>
              <a:spcBef>
                <a:spcPts val="0"/>
              </a:spcBef>
              <a:spcAft>
                <a:spcPts val="0"/>
              </a:spcAft>
              <a:buClr>
                <a:schemeClr val="dk2"/>
              </a:buClr>
              <a:buSzPts val="2200"/>
              <a:buChar char="●"/>
            </a:pPr>
            <a:r>
              <a:rPr lang="en-US" sz="2100" dirty="0">
                <a:solidFill>
                  <a:srgbClr val="3F3F3F"/>
                </a:solidFill>
                <a:latin typeface="Open Sans"/>
                <a:ea typeface="Open Sans"/>
                <a:cs typeface="Open Sans"/>
                <a:sym typeface="Open Sans"/>
              </a:rPr>
              <a:t>AGORA - </a:t>
            </a:r>
            <a:r>
              <a:rPr lang="en-US" sz="21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https://agora.research4life.org/</a:t>
            </a:r>
            <a:endParaRPr sz="2100" u="sng" dirty="0">
              <a:solidFill>
                <a:schemeClr val="accent5"/>
              </a:solidFill>
              <a:latin typeface="Open Sans"/>
              <a:ea typeface="Open Sans"/>
              <a:cs typeface="Open Sans"/>
              <a:sym typeface="Open Sans"/>
            </a:endParaRPr>
          </a:p>
          <a:p>
            <a:pPr marL="812800" lvl="1" indent="-342900" algn="l" rtl="0">
              <a:lnSpc>
                <a:spcPct val="150000"/>
              </a:lnSpc>
              <a:spcBef>
                <a:spcPts val="0"/>
              </a:spcBef>
              <a:spcAft>
                <a:spcPts val="0"/>
              </a:spcAft>
              <a:buClr>
                <a:schemeClr val="dk2"/>
              </a:buClr>
              <a:buSzPts val="2200"/>
              <a:buChar char="●"/>
            </a:pPr>
            <a:r>
              <a:rPr lang="en-US" sz="2100" dirty="0">
                <a:solidFill>
                  <a:srgbClr val="3F3F3F"/>
                </a:solidFill>
                <a:latin typeface="Open Sans"/>
                <a:ea typeface="Open Sans"/>
                <a:cs typeface="Open Sans"/>
                <a:sym typeface="Open Sans"/>
              </a:rPr>
              <a:t>ARDI - </a:t>
            </a:r>
            <a:r>
              <a:rPr lang="en-US" sz="2100" u="sng"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https://ardi.research4life.org/</a:t>
            </a:r>
            <a:r>
              <a:rPr lang="en-US" sz="2100" u="sng" dirty="0">
                <a:solidFill>
                  <a:schemeClr val="accent5"/>
                </a:solidFill>
                <a:latin typeface="Open Sans"/>
                <a:ea typeface="Open Sans"/>
                <a:cs typeface="Open Sans"/>
                <a:sym typeface="Open Sans"/>
              </a:rPr>
              <a:t> </a:t>
            </a:r>
            <a:endParaRPr dirty="0">
              <a:solidFill>
                <a:schemeClr val="accent5"/>
              </a:solidFill>
            </a:endParaRPr>
          </a:p>
          <a:p>
            <a:pPr marL="812800" lvl="1" indent="-342900">
              <a:lnSpc>
                <a:spcPct val="150000"/>
              </a:lnSpc>
              <a:spcBef>
                <a:spcPts val="0"/>
              </a:spcBef>
              <a:buClr>
                <a:schemeClr val="dk2"/>
              </a:buClr>
              <a:buSzPts val="2200"/>
              <a:buFont typeface="Arial"/>
              <a:buChar char="●"/>
            </a:pPr>
            <a:r>
              <a:rPr lang="fr-FR" sz="2100" dirty="0">
                <a:solidFill>
                  <a:srgbClr val="3F3F3F"/>
                </a:solidFill>
                <a:latin typeface="Open Sans"/>
                <a:ea typeface="Open Sans"/>
                <a:cs typeface="Open Sans"/>
                <a:sym typeface="Open Sans"/>
              </a:rPr>
              <a:t>Lien d ’accès à la page initiale de Research4Life</a:t>
            </a:r>
            <a:r>
              <a:rPr lang="en-US" sz="2100" dirty="0">
                <a:solidFill>
                  <a:srgbClr val="3F3F3F"/>
                </a:solidFill>
                <a:latin typeface="Open Sans"/>
                <a:ea typeface="Open Sans"/>
                <a:cs typeface="Open Sans"/>
                <a:sym typeface="Open Sans"/>
              </a:rPr>
              <a:t> </a:t>
            </a:r>
            <a:r>
              <a:rPr lang="en-US" sz="2100" b="1" dirty="0">
                <a:solidFill>
                  <a:srgbClr val="3F3F3F"/>
                </a:solidFill>
                <a:latin typeface="Open Sans"/>
                <a:ea typeface="Open Sans"/>
                <a:cs typeface="Open Sans"/>
                <a:sym typeface="Open Sans"/>
              </a:rPr>
              <a:t>:</a:t>
            </a:r>
            <a:r>
              <a:rPr lang="en-US" sz="2100" dirty="0">
                <a:solidFill>
                  <a:srgbClr val="3F3F3F"/>
                </a:solidFill>
                <a:latin typeface="Open Sans"/>
                <a:ea typeface="Open Sans"/>
                <a:cs typeface="Open Sans"/>
                <a:sym typeface="Open Sans"/>
              </a:rPr>
              <a:t> </a:t>
            </a:r>
            <a:r>
              <a:rPr lang="en-US" sz="2100" u="sng" dirty="0">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https://www.research4life.org/</a:t>
            </a:r>
            <a:endParaRPr sz="2100" dirty="0">
              <a:solidFill>
                <a:schemeClr val="accent5"/>
              </a:solidFill>
              <a:latin typeface="Open Sans"/>
              <a:ea typeface="Open Sans"/>
              <a:cs typeface="Open Sans"/>
              <a:sym typeface="Open Sans"/>
            </a:endParaRPr>
          </a:p>
          <a:p>
            <a:pPr marL="355600" lvl="0" indent="-342900">
              <a:lnSpc>
                <a:spcPct val="150000"/>
              </a:lnSpc>
              <a:spcBef>
                <a:spcPts val="0"/>
              </a:spcBef>
              <a:buClr>
                <a:schemeClr val="dk2"/>
              </a:buClr>
              <a:buSzPts val="2200"/>
            </a:pPr>
            <a:r>
              <a:rPr lang="fr-FR" sz="21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Tout membre d'une institution enregistrée peut se connecter au portail en utilisant un </a:t>
            </a:r>
            <a:r>
              <a:rPr lang="fr-FR" sz="2100" dirty="0">
                <a:solidFill>
                  <a:schemeClr val="accent5"/>
                </a:solidFill>
                <a:latin typeface="Open Sans"/>
                <a:ea typeface="Open Sans"/>
                <a:cs typeface="Open Sans"/>
                <a:sym typeface="Open Sans"/>
              </a:rPr>
              <a:t>nom d'utilisateur </a:t>
            </a:r>
            <a:r>
              <a:rPr lang="fr-FR" sz="21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et un </a:t>
            </a:r>
            <a:r>
              <a:rPr lang="fr-FR" sz="2100" dirty="0">
                <a:solidFill>
                  <a:schemeClr val="accent5"/>
                </a:solidFill>
                <a:latin typeface="Open Sans"/>
                <a:ea typeface="Open Sans"/>
                <a:cs typeface="Open Sans"/>
                <a:sym typeface="Open Sans"/>
              </a:rPr>
              <a:t>mot de passe</a:t>
            </a:r>
            <a:r>
              <a:rPr lang="fr-FR" sz="21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Les détails de connexion sont généralement disponibles auprès de la bibliothèque de l'institution.</a:t>
            </a:r>
          </a:p>
          <a:p>
            <a:pPr marL="355600" lvl="0" indent="-342900">
              <a:lnSpc>
                <a:spcPct val="150000"/>
              </a:lnSpc>
              <a:spcBef>
                <a:spcPts val="0"/>
              </a:spcBef>
              <a:buClr>
                <a:schemeClr val="dk2"/>
              </a:buClr>
              <a:buSzPts val="2200"/>
            </a:pPr>
            <a:r>
              <a:rPr lang="fr-FR" sz="21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L'accès est possible à partir d'ordinateurs de bureau/portables et de téléphones portables.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1"/>
          <p:cNvSpPr txBox="1">
            <a:spLocks noGrp="1"/>
          </p:cNvSpPr>
          <p:nvPr>
            <p:ph type="title"/>
          </p:nvPr>
        </p:nvSpPr>
        <p:spPr>
          <a:xfrm>
            <a:off x="138223" y="219323"/>
            <a:ext cx="8038214"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Connectez-vous au portail de contenu unifié</a:t>
            </a:r>
            <a:endParaRPr dirty="0">
              <a:solidFill>
                <a:srgbClr val="586F7C"/>
              </a:solidFill>
              <a:latin typeface="Open Sans"/>
              <a:ea typeface="Open Sans"/>
              <a:cs typeface="Open Sans"/>
              <a:sym typeface="Open Sans"/>
            </a:endParaRPr>
          </a:p>
        </p:txBody>
      </p:sp>
      <p:sp>
        <p:nvSpPr>
          <p:cNvPr id="130" name="Google Shape;130;p11"/>
          <p:cNvSpPr txBox="1">
            <a:spLocks noGrp="1"/>
          </p:cNvSpPr>
          <p:nvPr>
            <p:ph type="body" idx="1"/>
          </p:nvPr>
        </p:nvSpPr>
        <p:spPr>
          <a:xfrm>
            <a:off x="-135467" y="1623471"/>
            <a:ext cx="12462933" cy="4649552"/>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buFont typeface="Open Sans"/>
              <a:buChar char="●"/>
            </a:pPr>
            <a:r>
              <a:rPr lang="fr-FR" dirty="0">
                <a:solidFill>
                  <a:srgbClr val="3F3F3F"/>
                </a:solidFill>
                <a:latin typeface="Open Sans"/>
                <a:ea typeface="Open Sans"/>
                <a:cs typeface="Open Sans"/>
                <a:sym typeface="Open Sans"/>
              </a:rPr>
              <a:t>Vous pouvez vous connecter au portail via le site web de Research4life </a:t>
            </a:r>
            <a:r>
              <a:rPr lang="en-US"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t>
            </a:r>
            <a:r>
              <a:rPr lang="en-US" dirty="0">
                <a:solidFill>
                  <a:srgbClr val="3F3F3F"/>
                </a:solidFill>
                <a:latin typeface="Open Sans"/>
                <a:ea typeface="Open Sans"/>
                <a:cs typeface="Open Sans"/>
                <a:sym typeface="Open Sans"/>
              </a:rPr>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https://www.research4life.org/</a:t>
            </a:r>
            <a:endParaRPr dirty="0">
              <a:solidFill>
                <a:schemeClr val="accent5"/>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lvl="0">
              <a:lnSpc>
                <a:spcPct val="100000"/>
              </a:lnSpc>
              <a:buClr>
                <a:schemeClr val="dk1"/>
              </a:buClr>
              <a:buFont typeface="Open Sans"/>
              <a:buChar char="●"/>
            </a:pPr>
            <a:r>
              <a:rPr lang="fr-FR" sz="2000" dirty="0">
                <a:solidFill>
                  <a:schemeClr val="tx1">
                    <a:lumMod val="75000"/>
                    <a:lumOff val="25000"/>
                  </a:schemeClr>
                </a:solidFill>
                <a:latin typeface="Open Sans"/>
                <a:ea typeface="Open Sans"/>
                <a:cs typeface="Open Sans"/>
                <a:sym typeface="Open Sans"/>
              </a:rPr>
              <a:t>Pour vous connecter, accédez à la page web initiale ; cliquez sur SE CONNECTER dans la barre horizontale.</a:t>
            </a:r>
          </a:p>
          <a:p>
            <a:pPr lvl="0">
              <a:lnSpc>
                <a:spcPct val="100000"/>
              </a:lnSpc>
              <a:buClr>
                <a:schemeClr val="dk1"/>
              </a:buClr>
              <a:buFont typeface="Open Sans"/>
              <a:buChar char="●"/>
            </a:pPr>
            <a:r>
              <a:rPr lang="fr-FR" sz="2000" dirty="0">
                <a:solidFill>
                  <a:srgbClr val="3F3F3F"/>
                </a:solidFill>
                <a:latin typeface="Open Sans"/>
                <a:ea typeface="Open Sans"/>
                <a:cs typeface="Open Sans"/>
                <a:sym typeface="Open Sans"/>
              </a:rPr>
              <a:t>L'accès à la page de connexion se trouve également sur les pages web initiales des cinq collections.</a:t>
            </a:r>
          </a:p>
          <a:p>
            <a:pPr lvl="0">
              <a:lnSpc>
                <a:spcPct val="100000"/>
              </a:lnSpc>
              <a:buClr>
                <a:schemeClr val="dk1"/>
              </a:buClr>
              <a:buFont typeface="Open Sans"/>
              <a:buChar char="●"/>
            </a:pPr>
            <a:r>
              <a:rPr lang="fr-FR" sz="2000" dirty="0">
                <a:solidFill>
                  <a:srgbClr val="3F3F3F"/>
                </a:solidFill>
                <a:latin typeface="Open Sans"/>
                <a:ea typeface="Open Sans"/>
                <a:cs typeface="Open Sans"/>
                <a:sym typeface="Open Sans"/>
              </a:rPr>
              <a:t>Dans les deux cas, les utilisateurs seront invités à saisir leurs identifiants de connexion. </a:t>
            </a:r>
            <a:endParaRPr sz="2000" dirty="0">
              <a:solidFill>
                <a:srgbClr val="3F3F3F"/>
              </a:solidFill>
              <a:latin typeface="Open Sans"/>
              <a:ea typeface="Open Sans"/>
              <a:cs typeface="Open Sans"/>
              <a:sym typeface="Open Sans"/>
            </a:endParaRPr>
          </a:p>
        </p:txBody>
      </p:sp>
      <p:pic>
        <p:nvPicPr>
          <p:cNvPr id="2" name="Image 1">
            <a:extLst>
              <a:ext uri="{FF2B5EF4-FFF2-40B4-BE49-F238E27FC236}">
                <a16:creationId xmlns:a16="http://schemas.microsoft.com/office/drawing/2014/main" id="{9441DF5A-EAD4-4E78-B98C-B0A1D1FCD173}"/>
              </a:ext>
            </a:extLst>
          </p:cNvPr>
          <p:cNvPicPr>
            <a:picLocks noChangeAspect="1"/>
          </p:cNvPicPr>
          <p:nvPr/>
        </p:nvPicPr>
        <p:blipFill>
          <a:blip r:embed="rId4"/>
          <a:stretch>
            <a:fillRect/>
          </a:stretch>
        </p:blipFill>
        <p:spPr>
          <a:xfrm>
            <a:off x="771586" y="2790012"/>
            <a:ext cx="10447283" cy="23164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pic>
        <p:nvPicPr>
          <p:cNvPr id="2" name="Image 1">
            <a:extLst>
              <a:ext uri="{FF2B5EF4-FFF2-40B4-BE49-F238E27FC236}">
                <a16:creationId xmlns:a16="http://schemas.microsoft.com/office/drawing/2014/main" id="{6B88206E-1C02-4C7F-AEEA-6ADEB87E78B5}"/>
              </a:ext>
            </a:extLst>
          </p:cNvPr>
          <p:cNvPicPr>
            <a:picLocks noChangeAspect="1"/>
          </p:cNvPicPr>
          <p:nvPr/>
        </p:nvPicPr>
        <p:blipFill>
          <a:blip r:embed="rId3"/>
          <a:stretch>
            <a:fillRect/>
          </a:stretch>
        </p:blipFill>
        <p:spPr>
          <a:xfrm>
            <a:off x="682898" y="1186991"/>
            <a:ext cx="8248004" cy="2682560"/>
          </a:xfrm>
          <a:prstGeom prst="rect">
            <a:avLst/>
          </a:prstGeom>
        </p:spPr>
      </p:pic>
      <p:sp>
        <p:nvSpPr>
          <p:cNvPr id="137" name="Google Shape;137;p5"/>
          <p:cNvSpPr txBox="1">
            <a:spLocks noGrp="1"/>
          </p:cNvSpPr>
          <p:nvPr>
            <p:ph type="title"/>
          </p:nvPr>
        </p:nvSpPr>
        <p:spPr>
          <a:xfrm>
            <a:off x="0" y="135101"/>
            <a:ext cx="9613800" cy="9429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Instructions pour la </a:t>
            </a:r>
            <a:r>
              <a:rPr lang="en-US" dirty="0" err="1">
                <a:solidFill>
                  <a:srgbClr val="586F7C"/>
                </a:solidFill>
                <a:latin typeface="Open Sans"/>
                <a:ea typeface="Open Sans"/>
                <a:cs typeface="Open Sans"/>
                <a:sym typeface="Open Sans"/>
              </a:rPr>
              <a:t>connexion</a:t>
            </a:r>
            <a:endParaRPr dirty="0">
              <a:solidFill>
                <a:srgbClr val="586F7C"/>
              </a:solidFill>
              <a:latin typeface="Open Sans"/>
              <a:ea typeface="Open Sans"/>
              <a:cs typeface="Open Sans"/>
              <a:sym typeface="Open Sans"/>
            </a:endParaRPr>
          </a:p>
        </p:txBody>
      </p:sp>
      <p:sp>
        <p:nvSpPr>
          <p:cNvPr id="138" name="Google Shape;138;p5"/>
          <p:cNvSpPr txBox="1">
            <a:spLocks noGrp="1"/>
          </p:cNvSpPr>
          <p:nvPr>
            <p:ph type="body" idx="1"/>
          </p:nvPr>
        </p:nvSpPr>
        <p:spPr>
          <a:xfrm>
            <a:off x="-103908" y="3671291"/>
            <a:ext cx="12191999" cy="2870988"/>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200" dirty="0">
                <a:solidFill>
                  <a:srgbClr val="3F3F3F"/>
                </a:solidFill>
                <a:latin typeface="Open Sans"/>
                <a:ea typeface="Open Sans"/>
                <a:cs typeface="Open Sans"/>
                <a:sym typeface="Open Sans"/>
              </a:rPr>
              <a:t>Les utilisateurs doivent utiliser les informations d'identification de leur institution - le nom d'utilisateur et le mot de passe sont sensibles à la casse et aucun espace n'est autorisé. </a:t>
            </a:r>
          </a:p>
          <a:p>
            <a:pPr lvl="0">
              <a:lnSpc>
                <a:spcPct val="100000"/>
              </a:lnSpc>
              <a:buClr>
                <a:schemeClr val="dk1"/>
              </a:buClr>
            </a:pPr>
            <a:r>
              <a:rPr lang="fr-FR" sz="2200" dirty="0">
                <a:solidFill>
                  <a:srgbClr val="3F3F3F"/>
                </a:solidFill>
                <a:latin typeface="Open Sans"/>
                <a:ea typeface="Open Sans"/>
                <a:cs typeface="Open Sans"/>
                <a:sym typeface="Open Sans"/>
              </a:rPr>
              <a:t>Les utilisateurs des institutions qui ont un accès IP à R4L, ne seront pas invités à fournir des informations d'identification dans les locaux de l'institution et seront automatiquement connectés.</a:t>
            </a:r>
          </a:p>
          <a:p>
            <a:pPr lvl="0">
              <a:lnSpc>
                <a:spcPct val="100000"/>
              </a:lnSpc>
              <a:buClr>
                <a:schemeClr val="dk1"/>
              </a:buClr>
            </a:pPr>
            <a:r>
              <a:rPr lang="fr-FR" sz="2200" dirty="0">
                <a:solidFill>
                  <a:srgbClr val="3F3F3F"/>
                </a:solidFill>
                <a:latin typeface="Open Sans"/>
                <a:ea typeface="Open Sans"/>
                <a:cs typeface="Open Sans"/>
                <a:sym typeface="Open Sans"/>
              </a:rPr>
              <a:t>Contactez le bibliothécaire de l'institution pour obtenir des informations de connexion.  Si elles ne sont pas disponibles, contactez le service d'assistance </a:t>
            </a:r>
            <a:r>
              <a:rPr lang="en-US" sz="2200" dirty="0">
                <a:solidFill>
                  <a:srgbClr val="3F3F3F"/>
                </a:solidFill>
                <a:latin typeface="Open Sans"/>
                <a:ea typeface="Open Sans"/>
                <a:cs typeface="Open Sans"/>
                <a:sym typeface="Open Sans"/>
              </a:rPr>
              <a:t>- </a:t>
            </a:r>
            <a:r>
              <a:rPr lang="en-US" sz="2200" dirty="0">
                <a:solidFill>
                  <a:schemeClr val="accent5"/>
                </a:solidFill>
                <a:latin typeface="Open Sans"/>
                <a:ea typeface="Open Sans"/>
                <a:cs typeface="Open Sans"/>
                <a:sym typeface="Open Sans"/>
              </a:rPr>
              <a:t>r4l@research4life.org.</a:t>
            </a:r>
            <a:endParaRPr sz="2200" dirty="0">
              <a:solidFill>
                <a:schemeClr val="accent5"/>
              </a:solidFill>
              <a:latin typeface="Open Sans"/>
              <a:ea typeface="Open Sans"/>
              <a:cs typeface="Open Sans"/>
              <a:sym typeface="Open Sans"/>
            </a:endParaRPr>
          </a:p>
        </p:txBody>
      </p:sp>
      <p:sp>
        <p:nvSpPr>
          <p:cNvPr id="140" name="Google Shape;140;p5"/>
          <p:cNvSpPr/>
          <p:nvPr/>
        </p:nvSpPr>
        <p:spPr>
          <a:xfrm>
            <a:off x="5671269" y="1780840"/>
            <a:ext cx="2474686" cy="16481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1" name="Google Shape;141;p5"/>
          <p:cNvSpPr/>
          <p:nvPr/>
        </p:nvSpPr>
        <p:spPr>
          <a:xfrm>
            <a:off x="1778957" y="1186991"/>
            <a:ext cx="3027943" cy="22672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fr-FR" dirty="0">
                <a:solidFill>
                  <a:schemeClr val="bg2"/>
                </a:solidFill>
                <a:latin typeface="Open Sans"/>
                <a:ea typeface="Open Sans"/>
                <a:cs typeface="Open Sans"/>
                <a:sym typeface="Open Sans"/>
              </a:rPr>
              <a:t>Options du Portail de contenu unifié, AGORA et ARDI</a:t>
            </a:r>
            <a:endParaRPr dirty="0">
              <a:solidFill>
                <a:schemeClr val="bg2"/>
              </a:solidFill>
            </a:endParaRPr>
          </a:p>
        </p:txBody>
      </p:sp>
      <p:sp>
        <p:nvSpPr>
          <p:cNvPr id="133" name="Google Shape;133;p15"/>
          <p:cNvSpPr txBox="1">
            <a:spLocks noGrp="1"/>
          </p:cNvSpPr>
          <p:nvPr>
            <p:ph type="body" idx="1"/>
          </p:nvPr>
        </p:nvSpPr>
        <p:spPr>
          <a:xfrm>
            <a:off x="535698" y="1629300"/>
            <a:ext cx="10374039" cy="3599400"/>
          </a:xfrm>
          <a:prstGeom prst="rect">
            <a:avLst/>
          </a:prstGeom>
          <a:noFill/>
          <a:ln>
            <a:noFill/>
          </a:ln>
        </p:spPr>
        <p:txBody>
          <a:bodyPr spcFirstLastPara="1" wrap="square" lIns="91425" tIns="45700" rIns="91425" bIns="45700" anchor="t" anchorCtr="0">
            <a:noAutofit/>
          </a:bodyPr>
          <a:lstStyle/>
          <a:p>
            <a:pPr marL="76200" lvl="0" indent="0">
              <a:buNone/>
            </a:pPr>
            <a:r>
              <a:rPr lang="fr-FR" sz="2200" dirty="0">
                <a:solidFill>
                  <a:schemeClr val="bg2"/>
                </a:solidFill>
                <a:latin typeface="Open Sans" panose="020B0606030504020204" pitchFamily="34" charset="0"/>
                <a:ea typeface="Open Sans" panose="020B0606030504020204" pitchFamily="34" charset="0"/>
                <a:cs typeface="Open Sans" panose="020B0606030504020204" pitchFamily="34" charset="0"/>
              </a:rPr>
              <a:t>Trois options sont affichées ; le portail de contenu unifié contient les ressources des cinq collections tandis que les options AGORA (agriculture, sylviculture, pêche, climat et sécurité alimentaire) ou ARDI (innovation et technologie) se concentrent sur des disciplines spécifiques. </a:t>
            </a:r>
          </a:p>
          <a:p>
            <a:pPr marL="76200" lvl="0" indent="0">
              <a:buNone/>
            </a:pPr>
            <a:endParaRPr sz="2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sz="2200" dirty="0">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sz="2200" dirty="0">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sz="2200" dirty="0">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sz="2200" dirty="0">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sz="2200" dirty="0">
              <a:latin typeface="Open Sans" panose="020B0606030504020204" pitchFamily="34" charset="0"/>
              <a:ea typeface="Open Sans" panose="020B0606030504020204" pitchFamily="34" charset="0"/>
              <a:cs typeface="Open Sans" panose="020B0606030504020204" pitchFamily="34" charset="0"/>
            </a:endParaRPr>
          </a:p>
          <a:p>
            <a:pPr marL="76200" lvl="0" indent="0">
              <a:buNone/>
            </a:pPr>
            <a:r>
              <a:rPr lang="fr-FR" sz="2200" dirty="0">
                <a:solidFill>
                  <a:schemeClr val="bg2"/>
                </a:solidFill>
                <a:latin typeface="Open Sans" panose="020B0606030504020204" pitchFamily="34" charset="0"/>
                <a:ea typeface="Open Sans" panose="020B0606030504020204" pitchFamily="34" charset="0"/>
                <a:cs typeface="Open Sans" panose="020B0606030504020204" pitchFamily="34" charset="0"/>
              </a:rPr>
              <a:t>En se connectant avec le nom d'utilisateur et le mot de passe de l'institution, les résultats de la recherche sont limités à ce qui est disponible dans l'institution </a:t>
            </a:r>
            <a:r>
              <a:rPr lang="en-US" sz="220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endParaRPr sz="2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4" name="Google Shape;134;p15"/>
          <p:cNvPicPr preferRelativeResize="0"/>
          <p:nvPr/>
        </p:nvPicPr>
        <p:blipFill rotWithShape="1">
          <a:blip r:embed="rId3">
            <a:alphaModFix/>
          </a:blip>
          <a:srcRect/>
          <a:stretch/>
        </p:blipFill>
        <p:spPr>
          <a:xfrm>
            <a:off x="698773" y="3130062"/>
            <a:ext cx="10794454" cy="2268226"/>
          </a:xfrm>
          <a:prstGeom prst="rect">
            <a:avLst/>
          </a:prstGeom>
          <a:noFill/>
          <a:ln>
            <a:noFill/>
          </a:ln>
        </p:spPr>
      </p:pic>
      <p:pic>
        <p:nvPicPr>
          <p:cNvPr id="2" name="Image 1">
            <a:extLst>
              <a:ext uri="{FF2B5EF4-FFF2-40B4-BE49-F238E27FC236}">
                <a16:creationId xmlns:a16="http://schemas.microsoft.com/office/drawing/2014/main" id="{39233286-8A1E-456B-B9E8-F074562254EF}"/>
              </a:ext>
            </a:extLst>
          </p:cNvPr>
          <p:cNvPicPr>
            <a:picLocks noChangeAspect="1"/>
          </p:cNvPicPr>
          <p:nvPr/>
        </p:nvPicPr>
        <p:blipFill>
          <a:blip r:embed="rId4"/>
          <a:stretch>
            <a:fillRect/>
          </a:stretch>
        </p:blipFill>
        <p:spPr>
          <a:xfrm>
            <a:off x="2364051" y="6207092"/>
            <a:ext cx="2442849" cy="52237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6984</TotalTime>
  <Words>3931</Words>
  <Application>Microsoft Office PowerPoint</Application>
  <PresentationFormat>Widescreen</PresentationFormat>
  <Paragraphs>337</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Open Sans</vt:lpstr>
      <vt:lpstr>Trebuchet MS</vt:lpstr>
      <vt:lpstr>Gill Sans</vt:lpstr>
      <vt:lpstr>Simple Light</vt:lpstr>
      <vt:lpstr>Navigation et recherche spécifiques à la collection</vt:lpstr>
      <vt:lpstr>Contenu</vt:lpstr>
      <vt:lpstr>Objectifs d’apprentissage</vt:lpstr>
      <vt:lpstr>Collections de Research4Life (R4L) (www.research4life.org) </vt:lpstr>
      <vt:lpstr>Collections de Research4Life (R4L) (www.research4life.org) (suite)</vt:lpstr>
      <vt:lpstr>Accès au portail de contenu unifié</vt:lpstr>
      <vt:lpstr>Connectez-vous au portail de contenu unifié</vt:lpstr>
      <vt:lpstr>Instructions pour la connexion</vt:lpstr>
      <vt:lpstr>Options du Portail de contenu unifié, AGORA et ARDI</vt:lpstr>
      <vt:lpstr>I]</vt:lpstr>
      <vt:lpstr>Mise à jour : à partir de juillet 2022</vt:lpstr>
      <vt:lpstr>Connexion permanente</vt:lpstr>
      <vt:lpstr>Affichage initial du portail de contenu unifié</vt:lpstr>
      <vt:lpstr>Liste de toutes les ressources R4L</vt:lpstr>
      <vt:lpstr>Hamburger Menu : Mobile phone access</vt:lpstr>
      <vt:lpstr>Accès à une collection à partir  de la page initiale du portail</vt:lpstr>
      <vt:lpstr>Portail de contenu ARDI </vt:lpstr>
      <vt:lpstr>Navigation par Collections </vt:lpstr>
      <vt:lpstr>Aperçu des filtres</vt:lpstr>
      <vt:lpstr> Collections : AGORA</vt:lpstr>
      <vt:lpstr>Recherche de bases de données : Identique pour les revues, livres, sources de référence et ressources gratuites</vt:lpstr>
      <vt:lpstr>Recherche de bases de données (suite)  </vt:lpstr>
      <vt:lpstr>Recherche de bases de données  (suite)  </vt:lpstr>
      <vt:lpstr>Recherche de revues</vt:lpstr>
      <vt:lpstr>Recherche de revues (suite)</vt:lpstr>
      <vt:lpstr>Bases de données, sources  de référence et collections gratuites </vt:lpstr>
      <vt:lpstr>Recherche d'éditeurs</vt:lpstr>
      <vt:lpstr>Recherche d'éditeurs (suite)</vt:lpstr>
      <vt:lpstr>Parcourir par sujet</vt:lpstr>
      <vt:lpstr>Parcourir par sujet (suite)</vt:lpstr>
      <vt:lpstr>Menu Hamburger - outils supplémentaires</vt:lpstr>
      <vt:lpstr>Contenu de la recherche - caractéristiques de la page initiale</vt:lpstr>
      <vt:lpstr>Recherche de sujets et résultats (par exemple, santé / public)</vt:lpstr>
      <vt:lpstr>Connexion personnelle </vt:lpstr>
      <vt:lpstr>Personal Sign-In Options – Search Content (initial page features)</vt:lpstr>
      <vt:lpstr>Recherche dans Research4Life à l'aide de Summon</vt:lpstr>
      <vt:lpstr>Offre par pays</vt:lpstr>
      <vt:lpstr>Offre par pays (suite)</vt:lpstr>
      <vt:lpstr>Listes de Titres </vt:lpstr>
      <vt:lpstr>Options de la liste des titres</vt:lpstr>
      <vt:lpstr>Ouvrir, télécharger un pdf et exporter une citation - accès à The Lancet (via Menu Hamburger/Recherche de contenu)</vt:lpstr>
      <vt:lpstr>Ouvrir, télécharger (suite)</vt:lpstr>
      <vt:lpstr>Télécharger un article du journal The Lancet</vt:lpstr>
      <vt:lpstr>Exportation d'une citation du journal « The Lancet »</vt:lpstr>
      <vt:lpstr>Dépannage et assistance</vt:lpstr>
      <vt:lpstr>Contacter le service d'assistance</vt:lpstr>
      <vt:lpstr>Ressources supplémentaires - Page d’Aide du portail </vt:lpstr>
      <vt:lpstr>Ressources supplémentaires - Portail de formation Research4Life</vt:lpstr>
      <vt:lpstr>Résumé</vt:lpstr>
      <vt:lpstr>Vous êtes invités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Research4life Content Portal</dc:title>
  <dc:creator>Marcia Mabhula</dc:creator>
  <cp:lastModifiedBy>Marcia Mabhula</cp:lastModifiedBy>
  <cp:revision>106</cp:revision>
  <dcterms:created xsi:type="dcterms:W3CDTF">2020-02-14T15:04:15Z</dcterms:created>
  <dcterms:modified xsi:type="dcterms:W3CDTF">2023-05-29T08:03:23Z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AD4F1997-0959-46B9-9F01-B3AF217E6F99</vt:lpwstr>
  </property>
  <property fmtid="{D5CDD505-2E9C-101B-9397-08002B2CF9AE}" pid="6" name="ArticulateProjectFull">
    <vt:lpwstr>D:\R4Life\F2F Materials\20200416_M2_L3.1EN.Hinari_Research in Health.ppta</vt:lpwstr>
  </property>
</Properties>
</file>