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7"/>
  </p:notesMasterIdLst>
  <p:sldIdLst>
    <p:sldId id="279" r:id="rId2"/>
    <p:sldId id="257" r:id="rId3"/>
    <p:sldId id="258" r:id="rId4"/>
    <p:sldId id="259" r:id="rId5"/>
    <p:sldId id="260" r:id="rId6"/>
    <p:sldId id="261" r:id="rId7"/>
    <p:sldId id="262" r:id="rId8"/>
    <p:sldId id="263" r:id="rId9"/>
    <p:sldId id="264" r:id="rId10"/>
    <p:sldId id="265" r:id="rId11"/>
    <p:sldId id="266" r:id="rId12"/>
    <p:sldId id="280" r:id="rId13"/>
    <p:sldId id="267" r:id="rId14"/>
    <p:sldId id="268" r:id="rId15"/>
    <p:sldId id="269" r:id="rId16"/>
    <p:sldId id="270" r:id="rId17"/>
    <p:sldId id="271" r:id="rId18"/>
    <p:sldId id="272" r:id="rId19"/>
    <p:sldId id="273" r:id="rId20"/>
    <p:sldId id="274" r:id="rId21"/>
    <p:sldId id="275" r:id="rId22"/>
    <p:sldId id="276" r:id="rId23"/>
    <p:sldId id="277" r:id="rId24"/>
    <p:sldId id="281" r:id="rId25"/>
    <p:sldId id="278"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Trebuchet MS" panose="020B0603020202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4" roundtripDataSignature="AMtx7mhXQhzKBesX7hWEBttyteeP8xDnA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8"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5229" autoAdjust="0"/>
  </p:normalViewPr>
  <p:slideViewPr>
    <p:cSldViewPr snapToGrid="0">
      <p:cViewPr varScale="1">
        <p:scale>
          <a:sx n="70" d="100"/>
          <a:sy n="70" d="100"/>
        </p:scale>
        <p:origin x="112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esearch4life.org/access/criteri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171" name="Google Shape;1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182" name="Google Shape;18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solidFill>
                <a:schemeClr val="dk1"/>
              </a:solidFill>
            </a:endParaRPr>
          </a:p>
          <a:p>
            <a:pPr marL="0" lvl="0" indent="0" algn="l" rtl="0">
              <a:lnSpc>
                <a:spcPct val="100000"/>
              </a:lnSpc>
              <a:spcBef>
                <a:spcPts val="0"/>
              </a:spcBef>
              <a:spcAft>
                <a:spcPts val="0"/>
              </a:spcAft>
              <a:buSzPts val="1400"/>
              <a:buNone/>
            </a:pPr>
            <a:endParaRPr dirty="0"/>
          </a:p>
        </p:txBody>
      </p:sp>
      <p:sp>
        <p:nvSpPr>
          <p:cNvPr id="193" name="Google Shape;19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L'éligibilité des pays est évaluée une fois par an. Cela dépend de différents facteurs qui définissent si un pays est éligible et si les pays éligibles feront partie des catégories «Groupe A» ou «Groupe B»</a:t>
            </a:r>
          </a:p>
        </p:txBody>
      </p:sp>
      <p:sp>
        <p:nvSpPr>
          <p:cNvPr id="205" name="Google Shape;20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L'éligibilité des pays est évaluée une fois par an. Cela dépend de différents facteurs qui définissent si un pays est éligible et si les pays éligibles feront partie des catégories «Groupe A» ou «Groupe B»</a:t>
            </a:r>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r>
              <a:rPr lang="fr-FR" dirty="0"/>
              <a:t>Interprétation du groupe A: - Un pays, une zone ou un territoire doit remplir au moins l'un des quatre facteurs désignés par des puces pleines. - Le dernier facteur est complexe. Pour y parvenir, le pays, la zone ou le territoire doit répondre au critère principal de la puce pleine et à au moins l'un des sous-facteurs désignés par les puces ouvertes en dessous.</a:t>
            </a:r>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r>
              <a:rPr lang="fr-FR" dirty="0"/>
              <a:t>Interprétation du groupe B:</a:t>
            </a:r>
          </a:p>
          <a:p>
            <a:pPr marL="0" lvl="0" indent="0" algn="l" rtl="0">
              <a:lnSpc>
                <a:spcPct val="100000"/>
              </a:lnSpc>
              <a:spcBef>
                <a:spcPts val="0"/>
              </a:spcBef>
              <a:spcAft>
                <a:spcPts val="0"/>
              </a:spcAft>
              <a:buSzPts val="1400"/>
              <a:buNone/>
            </a:pPr>
            <a:r>
              <a:rPr lang="fr-FR" dirty="0"/>
              <a:t>- Un pays, une zone ou un territoire doit remplir au moins l'un des quatre facteurs désignés par des puces pleines.</a:t>
            </a:r>
          </a:p>
          <a:p>
            <a:pPr marL="0" lvl="0" indent="0" algn="l" rtl="0">
              <a:lnSpc>
                <a:spcPct val="100000"/>
              </a:lnSpc>
              <a:spcBef>
                <a:spcPts val="0"/>
              </a:spcBef>
              <a:spcAft>
                <a:spcPts val="0"/>
              </a:spcAft>
              <a:buSzPts val="1400"/>
              <a:buNone/>
            </a:pPr>
            <a:r>
              <a:rPr lang="fr-FR" dirty="0"/>
              <a:t>- Les deuxième et troisième facteurs sont complexes. Pour les remplir, le pays, la zone ou le territoire doit répondre aux deux critères énumérés dans la puce pleine.</a:t>
            </a:r>
          </a:p>
          <a:p>
            <a:pPr marL="0" lvl="0" indent="0" algn="l" rtl="0">
              <a:lnSpc>
                <a:spcPct val="100000"/>
              </a:lnSpc>
              <a:spcBef>
                <a:spcPts val="0"/>
              </a:spcBef>
              <a:spcAft>
                <a:spcPts val="0"/>
              </a:spcAft>
              <a:buSzPts val="1400"/>
              <a:buNone/>
            </a:pPr>
            <a:r>
              <a:rPr lang="fr-FR" dirty="0"/>
              <a:t>- Le dernier facteur est complexe. Pour y parvenir, le pays, la zone ou le territoire doit répondre au critère principal de la puce pleine et à au moins l'un des sous-facteurs désignés par les puces ouvertes en dessous.</a:t>
            </a:r>
            <a:endParaRPr dirty="0"/>
          </a:p>
        </p:txBody>
      </p:sp>
      <p:sp>
        <p:nvSpPr>
          <p:cNvPr id="213" name="Google Shape;2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u="sng" dirty="0">
                <a:solidFill>
                  <a:schemeClr val="hlink"/>
                </a:solidFill>
                <a:hlinkClick r:id="rId3"/>
              </a:rPr>
              <a:t>https://www.research4life.org/access/criteria/</a:t>
            </a:r>
            <a:endParaRPr dirty="0"/>
          </a:p>
        </p:txBody>
      </p:sp>
      <p:sp>
        <p:nvSpPr>
          <p:cNvPr id="230" name="Google Shape;23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244" name="Google Shape;24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52" name="Google Shape;25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60" name="Google Shape;26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6" name="Google Shape;2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4" name="Google Shape;3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sz="1200" b="0" i="0" u="none" strike="noStrike" cap="none" dirty="0">
              <a:solidFill>
                <a:schemeClr val="dk1"/>
              </a:solidFill>
              <a:latin typeface="Calibri"/>
              <a:ea typeface="Calibri"/>
              <a:cs typeface="Calibri"/>
              <a:sym typeface="Calibri"/>
            </a:endParaRPr>
          </a:p>
        </p:txBody>
      </p:sp>
      <p:sp>
        <p:nvSpPr>
          <p:cNvPr id="97" name="Google Shape;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0" name="Google Shape;13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endParaRPr lang="en-US" dirty="0"/>
          </a:p>
        </p:txBody>
      </p:sp>
      <p:sp>
        <p:nvSpPr>
          <p:cNvPr id="138" name="Google Shape;13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endParaRPr dirty="0"/>
          </a:p>
        </p:txBody>
      </p:sp>
      <p:sp>
        <p:nvSpPr>
          <p:cNvPr id="149" name="Google Shape;14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160" name="Google Shape;16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gora.research4life.org/" TargetMode="External"/><Relationship Id="rId2" Type="http://schemas.openxmlformats.org/officeDocument/2006/relationships/hyperlink" Target="https://portal.research4life.org/" TargetMode="External"/><Relationship Id="rId1" Type="http://schemas.openxmlformats.org/officeDocument/2006/relationships/slideLayout" Target="../slideLayouts/slideLayout2.xml"/><Relationship Id="rId5" Type="http://schemas.openxmlformats.org/officeDocument/2006/relationships/hyperlink" Target="https://login.research4life.org/" TargetMode="External"/><Relationship Id="rId4" Type="http://schemas.openxmlformats.org/officeDocument/2006/relationships/hyperlink" Target="https://ardi.research4life.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search4lif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4life.org/access/criteria/" TargetMode="External"/><Relationship Id="rId2" Type="http://schemas.openxmlformats.org/officeDocument/2006/relationships/hyperlink" Target="https://www.research4life.org/access/eligibility/" TargetMode="External"/><Relationship Id="rId1" Type="http://schemas.openxmlformats.org/officeDocument/2006/relationships/slideLayout" Target="../slideLayouts/slideLayout2.xml"/><Relationship Id="rId6" Type="http://schemas.openxmlformats.org/officeDocument/2006/relationships/hyperlink" Target="https://www.research4life.org/wp-content/uploads/2019/06/Research4Life-Academic-Institutions.pdf" TargetMode="External"/><Relationship Id="rId5" Type="http://schemas.openxmlformats.org/officeDocument/2006/relationships/hyperlink" Target="https://registration.research4life.org/register/default.aspx" TargetMode="External"/><Relationship Id="rId4" Type="http://schemas.openxmlformats.org/officeDocument/2006/relationships/hyperlink" Target="https://www.research4life.org/access/how-to-register/"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4lif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research4lif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2" y="3888788"/>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buClr>
                <a:srgbClr val="FFFFFF"/>
              </a:buClr>
              <a:buSzPts val="3600"/>
            </a:pPr>
            <a:r>
              <a:rPr lang="en-US" sz="3330" dirty="0">
                <a:solidFill>
                  <a:srgbClr val="004890"/>
                </a:solidFill>
                <a:latin typeface="Open Sans"/>
                <a:ea typeface="Open Sans"/>
                <a:cs typeface="Open Sans"/>
                <a:sym typeface="Open Sans"/>
              </a:rPr>
              <a:t>Research4Life</a:t>
            </a:r>
          </a:p>
        </p:txBody>
      </p:sp>
      <p:sp>
        <p:nvSpPr>
          <p:cNvPr id="70" name="Google Shape;70;p38"/>
          <p:cNvSpPr txBox="1">
            <a:spLocks noGrp="1"/>
          </p:cNvSpPr>
          <p:nvPr>
            <p:ph type="ctrTitle"/>
          </p:nvPr>
        </p:nvSpPr>
        <p:spPr>
          <a:xfrm>
            <a:off x="1" y="2355801"/>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Gill Sans"/>
              <a:buNone/>
            </a:pP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Arial Rounded"/>
                <a:ea typeface="Arial Rounded"/>
                <a:cs typeface="Arial Rounded"/>
                <a:sym typeface="Arial Rounded"/>
              </a:rPr>
            </a:br>
            <a:br>
              <a:rPr lang="en-US" sz="3563" b="1" dirty="0">
                <a:solidFill>
                  <a:srgbClr val="004890"/>
                </a:solidFill>
                <a:latin typeface="Open Sans"/>
                <a:ea typeface="Open Sans"/>
                <a:cs typeface="Open Sans"/>
                <a:sym typeface="Open Sans"/>
              </a:rPr>
            </a:br>
            <a:r>
              <a:rPr lang="en-US" sz="3563" b="1" dirty="0">
                <a:solidFill>
                  <a:srgbClr val="004890"/>
                </a:solidFill>
                <a:latin typeface="Open Sans"/>
                <a:ea typeface="Open Sans"/>
                <a:cs typeface="Open Sans"/>
                <a:sym typeface="Open Sans"/>
              </a:rPr>
              <a:t>Communication </a:t>
            </a:r>
            <a:r>
              <a:rPr lang="en-US" sz="3563" b="1" dirty="0" err="1">
                <a:solidFill>
                  <a:srgbClr val="004890"/>
                </a:solidFill>
                <a:latin typeface="Open Sans"/>
                <a:ea typeface="Open Sans"/>
                <a:cs typeface="Open Sans"/>
                <a:sym typeface="Open Sans"/>
              </a:rPr>
              <a:t>scientifique</a:t>
            </a:r>
            <a:r>
              <a:rPr lang="en-US" sz="3563" b="1" dirty="0">
                <a:solidFill>
                  <a:srgbClr val="004890"/>
                </a:solidFill>
                <a:latin typeface="Open Sans"/>
                <a:ea typeface="Open Sans"/>
                <a:cs typeface="Open Sans"/>
                <a:sym typeface="Open Sans"/>
              </a:rPr>
              <a:t> et Research4Life</a:t>
            </a:r>
            <a:br>
              <a:rPr lang="en-US" sz="3888" b="1" dirty="0">
                <a:solidFill>
                  <a:srgbClr val="004890"/>
                </a:solidFill>
                <a:latin typeface="Arial Rounded"/>
                <a:ea typeface="Arial Rounded"/>
                <a:cs typeface="Arial Rounded"/>
                <a:sym typeface="Arial Rounded"/>
              </a:rPr>
            </a:br>
            <a:endParaRPr sz="3888" b="1" dirty="0">
              <a:solidFill>
                <a:srgbClr val="004890"/>
              </a:solidFill>
              <a:latin typeface="Arial Rounded"/>
              <a:ea typeface="Arial Rounded"/>
              <a:cs typeface="Arial Rounded"/>
              <a:sym typeface="Arial Rounded"/>
            </a:endParaRPr>
          </a:p>
        </p:txBody>
      </p:sp>
      <p:sp>
        <p:nvSpPr>
          <p:cNvPr id="71" name="Google Shape;71;p38"/>
          <p:cNvSpPr txBox="1"/>
          <p:nvPr/>
        </p:nvSpPr>
        <p:spPr>
          <a:xfrm>
            <a:off x="-2" y="5606084"/>
            <a:ext cx="12192000" cy="369291"/>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Open Sans"/>
                <a:ea typeface="Open Sans"/>
                <a:cs typeface="Open Sans"/>
                <a:sym typeface="Open Sans"/>
              </a:rPr>
              <a:t>Research4Life est un partenariat public-privé formé de 5 collections :</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sp>
        <p:nvSpPr>
          <p:cNvPr id="173" name="Google Shape;173;p1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30" dirty="0">
                <a:solidFill>
                  <a:srgbClr val="586F7C"/>
                </a:solidFill>
                <a:latin typeface="Open Sans"/>
                <a:ea typeface="Open Sans"/>
                <a:cs typeface="Open Sans"/>
                <a:sym typeface="Open Sans"/>
              </a:rPr>
              <a:t>ARDI - Recherche pour le </a:t>
            </a:r>
            <a:br>
              <a:rPr lang="fr-FR" sz="3330" dirty="0">
                <a:solidFill>
                  <a:srgbClr val="586F7C"/>
                </a:solidFill>
                <a:latin typeface="Open Sans"/>
                <a:ea typeface="Open Sans"/>
                <a:cs typeface="Open Sans"/>
                <a:sym typeface="Open Sans"/>
              </a:rPr>
            </a:br>
            <a:r>
              <a:rPr lang="fr-FR" sz="3330" dirty="0">
                <a:solidFill>
                  <a:srgbClr val="586F7C"/>
                </a:solidFill>
                <a:latin typeface="Open Sans"/>
                <a:ea typeface="Open Sans"/>
                <a:cs typeface="Open Sans"/>
                <a:sym typeface="Open Sans"/>
              </a:rPr>
              <a:t>développement et l'innovation.</a:t>
            </a:r>
          </a:p>
        </p:txBody>
      </p:sp>
      <p:sp>
        <p:nvSpPr>
          <p:cNvPr id="174" name="Google Shape;174;p10"/>
          <p:cNvSpPr txBox="1">
            <a:spLocks noGrp="1"/>
          </p:cNvSpPr>
          <p:nvPr>
            <p:ph type="body" idx="1"/>
          </p:nvPr>
        </p:nvSpPr>
        <p:spPr>
          <a:xfrm>
            <a:off x="0" y="1943100"/>
            <a:ext cx="6810725" cy="4549775"/>
          </a:xfrm>
          <a:prstGeom prst="rect">
            <a:avLst/>
          </a:prstGeom>
          <a:noFill/>
          <a:ln>
            <a:noFill/>
          </a:ln>
        </p:spPr>
        <p:txBody>
          <a:bodyPr spcFirstLastPara="1" wrap="square" lIns="91425" tIns="45700" rIns="91425" bIns="45700" anchor="t" anchorCtr="0">
            <a:noAutofit/>
          </a:bodyPr>
          <a:lstStyle/>
          <a:p>
            <a:pPr lvl="0">
              <a:buClr>
                <a:schemeClr val="dk1"/>
              </a:buClr>
            </a:pPr>
            <a:r>
              <a:rPr lang="fr-FR" sz="2200" dirty="0">
                <a:solidFill>
                  <a:schemeClr val="tx1"/>
                </a:solidFill>
                <a:latin typeface="Open Sans"/>
                <a:ea typeface="Open Sans"/>
                <a:cs typeface="Open Sans"/>
                <a:sym typeface="Open Sans"/>
              </a:rPr>
              <a:t>Lancé en 2009.</a:t>
            </a:r>
          </a:p>
          <a:p>
            <a:pPr lvl="0">
              <a:buClr>
                <a:schemeClr val="dk1"/>
              </a:buClr>
            </a:pPr>
            <a:r>
              <a:rPr lang="fr-FR" sz="2200" dirty="0">
                <a:solidFill>
                  <a:schemeClr val="tx1"/>
                </a:solidFill>
                <a:latin typeface="Open Sans"/>
                <a:ea typeface="Open Sans"/>
                <a:cs typeface="Open Sans"/>
                <a:sym typeface="Open Sans"/>
              </a:rPr>
              <a:t>ARDI (Accès à la Recherche pour le Développement et l'Innovation) est géré par l'Organisation Mondiale de la Propriété Intellectuelle en partenariat avec ses éditeurs partenaires.</a:t>
            </a:r>
          </a:p>
          <a:p>
            <a:pPr lvl="0">
              <a:buClr>
                <a:schemeClr val="dk1"/>
              </a:buClr>
            </a:pPr>
            <a:r>
              <a:rPr lang="fr-FR" sz="2200" dirty="0">
                <a:solidFill>
                  <a:schemeClr val="tx1"/>
                </a:solidFill>
                <a:latin typeface="Open Sans"/>
                <a:ea typeface="Open Sans"/>
                <a:cs typeface="Open Sans"/>
                <a:sym typeface="Open Sans"/>
              </a:rPr>
              <a:t>Vise à améliorer la littérature savante dans des domaines divers de la science et de la technologie.</a:t>
            </a:r>
          </a:p>
          <a:p>
            <a:pPr lvl="0">
              <a:buClr>
                <a:schemeClr val="dk1"/>
              </a:buClr>
            </a:pPr>
            <a:r>
              <a:rPr lang="fr-FR" sz="2200" dirty="0">
                <a:solidFill>
                  <a:schemeClr val="tx1"/>
                </a:solidFill>
                <a:latin typeface="Open Sans"/>
                <a:ea typeface="Open Sans"/>
                <a:cs typeface="Open Sans"/>
                <a:sym typeface="Open Sans"/>
              </a:rPr>
              <a:t>ARDI donne accès à jusqu’à 9 000 revues, 52 000 livres électroniques et ouvrages de référence et </a:t>
            </a:r>
            <a:r>
              <a:rPr lang="en-US" sz="2200" dirty="0">
                <a:solidFill>
                  <a:schemeClr val="tx1"/>
                </a:solidFill>
                <a:latin typeface="Open Sans"/>
                <a:ea typeface="Open Sans"/>
                <a:cs typeface="Open Sans"/>
                <a:sym typeface="Open Sans"/>
              </a:rPr>
              <a:t>40 </a:t>
            </a:r>
            <a:r>
              <a:rPr lang="fr-FR" sz="2200" dirty="0">
                <a:solidFill>
                  <a:schemeClr val="tx1"/>
                </a:solidFill>
                <a:latin typeface="Open Sans"/>
                <a:ea typeface="Open Sans"/>
                <a:cs typeface="Open Sans"/>
                <a:sym typeface="Open Sans"/>
              </a:rPr>
              <a:t>autres sources d'information, dans 120 pays.</a:t>
            </a:r>
            <a:endParaRPr sz="2200" dirty="0">
              <a:solidFill>
                <a:schemeClr val="tx1"/>
              </a:solidFill>
              <a:latin typeface="Open Sans"/>
              <a:ea typeface="Open Sans"/>
              <a:cs typeface="Open Sans"/>
              <a:sym typeface="Open Sans"/>
            </a:endParaRPr>
          </a:p>
        </p:txBody>
      </p:sp>
      <p:pic>
        <p:nvPicPr>
          <p:cNvPr id="176" name="Google Shape;176;p10"/>
          <p:cNvPicPr preferRelativeResize="0"/>
          <p:nvPr/>
        </p:nvPicPr>
        <p:blipFill rotWithShape="1">
          <a:blip r:embed="rId3">
            <a:alphaModFix/>
          </a:blip>
          <a:srcRect/>
          <a:stretch/>
        </p:blipFill>
        <p:spPr>
          <a:xfrm>
            <a:off x="7632084" y="2569493"/>
            <a:ext cx="3963431" cy="1532851"/>
          </a:xfrm>
          <a:prstGeom prst="rect">
            <a:avLst/>
          </a:prstGeom>
          <a:noFill/>
          <a:ln>
            <a:noFill/>
          </a:ln>
        </p:spPr>
      </p:pic>
      <p:cxnSp>
        <p:nvCxnSpPr>
          <p:cNvPr id="178" name="Google Shape;178;p10"/>
          <p:cNvCxnSpPr/>
          <p:nvPr/>
        </p:nvCxnSpPr>
        <p:spPr>
          <a:xfrm>
            <a:off x="6998677" y="2569493"/>
            <a:ext cx="0" cy="2319085"/>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title"/>
          </p:nvPr>
        </p:nvSpPr>
        <p:spPr>
          <a:xfrm>
            <a:off x="0" y="437222"/>
            <a:ext cx="8212015"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600" dirty="0">
                <a:solidFill>
                  <a:srgbClr val="586F7C"/>
                </a:solidFill>
                <a:latin typeface="Open Sans"/>
                <a:ea typeface="Open Sans"/>
                <a:cs typeface="Open Sans"/>
                <a:sym typeface="Open Sans"/>
              </a:rPr>
              <a:t>GOALI - Recherche pour la justice mondiale</a:t>
            </a:r>
          </a:p>
        </p:txBody>
      </p:sp>
      <p:sp>
        <p:nvSpPr>
          <p:cNvPr id="185" name="Google Shape;185;p13"/>
          <p:cNvSpPr txBox="1">
            <a:spLocks noGrp="1"/>
          </p:cNvSpPr>
          <p:nvPr>
            <p:ph type="body" idx="1"/>
          </p:nvPr>
        </p:nvSpPr>
        <p:spPr>
          <a:xfrm>
            <a:off x="44455" y="1690395"/>
            <a:ext cx="6355314" cy="5167580"/>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buSzPts val="2000"/>
            </a:pPr>
            <a:r>
              <a:rPr lang="fr-FR" sz="2200" dirty="0">
                <a:solidFill>
                  <a:schemeClr val="tx1"/>
                </a:solidFill>
                <a:latin typeface="Open Sans"/>
                <a:ea typeface="Open Sans"/>
                <a:cs typeface="Open Sans"/>
                <a:sym typeface="Open Sans"/>
              </a:rPr>
              <a:t>Lancé en 2018.</a:t>
            </a:r>
          </a:p>
          <a:p>
            <a:pPr marL="469900" lvl="0" indent="-342900">
              <a:lnSpc>
                <a:spcPct val="100000"/>
              </a:lnSpc>
              <a:buClr>
                <a:schemeClr val="dk1"/>
              </a:buClr>
              <a:buSzPts val="2000"/>
            </a:pPr>
            <a:r>
              <a:rPr lang="fr-FR" sz="2200" dirty="0">
                <a:solidFill>
                  <a:schemeClr val="tx1"/>
                </a:solidFill>
                <a:latin typeface="Open Sans"/>
                <a:ea typeface="Open Sans"/>
                <a:cs typeface="Open Sans"/>
                <a:sym typeface="Open Sans"/>
              </a:rPr>
              <a:t>GOALI (Global Online Access to Legal Information) est coordonné par l'Organisation internationale du travail (OIT), le Centre international de formation de l'OIT, la Lillian Goldman Bibliothèque de l’école de Droits de Yale et la Bibliothèque de l’école de Droits de Cornell.</a:t>
            </a:r>
          </a:p>
          <a:p>
            <a:pPr marL="469900" lvl="0" indent="-342900">
              <a:lnSpc>
                <a:spcPct val="100000"/>
              </a:lnSpc>
              <a:buClr>
                <a:schemeClr val="dk1"/>
              </a:buClr>
              <a:buSzPts val="2000"/>
            </a:pPr>
            <a:r>
              <a:rPr lang="fr-FR" sz="2200" dirty="0">
                <a:solidFill>
                  <a:schemeClr val="tx1"/>
                </a:solidFill>
                <a:latin typeface="Open Sans"/>
                <a:ea typeface="Open Sans"/>
                <a:cs typeface="Open Sans"/>
                <a:sym typeface="Open Sans"/>
              </a:rPr>
              <a:t>Donne accès à 3 500 revues, 18 000 livres et 155 autres ressources d'information. Se concentre sur la recherche et la formation juridiques.</a:t>
            </a:r>
            <a:endParaRPr sz="2200" dirty="0">
              <a:solidFill>
                <a:schemeClr val="tx1"/>
              </a:solidFill>
            </a:endParaRPr>
          </a:p>
        </p:txBody>
      </p:sp>
      <p:pic>
        <p:nvPicPr>
          <p:cNvPr id="187" name="Google Shape;187;p13"/>
          <p:cNvPicPr preferRelativeResize="0"/>
          <p:nvPr/>
        </p:nvPicPr>
        <p:blipFill rotWithShape="1">
          <a:blip r:embed="rId3">
            <a:alphaModFix/>
          </a:blip>
          <a:srcRect/>
          <a:stretch/>
        </p:blipFill>
        <p:spPr>
          <a:xfrm>
            <a:off x="6855150" y="2234333"/>
            <a:ext cx="5005409" cy="2127299"/>
          </a:xfrm>
          <a:prstGeom prst="rect">
            <a:avLst/>
          </a:prstGeom>
          <a:noFill/>
          <a:ln>
            <a:noFill/>
          </a:ln>
        </p:spPr>
      </p:pic>
      <p:cxnSp>
        <p:nvCxnSpPr>
          <p:cNvPr id="189" name="Google Shape;189;p13"/>
          <p:cNvCxnSpPr/>
          <p:nvPr/>
        </p:nvCxnSpPr>
        <p:spPr>
          <a:xfrm flipH="1">
            <a:off x="6699910" y="2725615"/>
            <a:ext cx="172" cy="2152173"/>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1FE7F-13B1-46D4-98E8-6CA0A79C8BA8}"/>
              </a:ext>
            </a:extLst>
          </p:cNvPr>
          <p:cNvSpPr>
            <a:spLocks noGrp="1"/>
          </p:cNvSpPr>
          <p:nvPr>
            <p:ph type="title"/>
          </p:nvPr>
        </p:nvSpPr>
        <p:spPr/>
        <p:txBody>
          <a:bodyPr/>
          <a:lstStyle/>
          <a:p>
            <a:r>
              <a:rPr lang="fr-FR" sz="3330" dirty="0">
                <a:solidFill>
                  <a:srgbClr val="586F7C"/>
                </a:solidFill>
                <a:latin typeface="Open Sans"/>
                <a:ea typeface="Open Sans"/>
                <a:cs typeface="Open Sans"/>
              </a:rPr>
              <a:t>Accès aux portails de contenu</a:t>
            </a:r>
            <a:endParaRPr lang="en-US" sz="3330" dirty="0">
              <a:solidFill>
                <a:srgbClr val="586F7C"/>
              </a:solidFill>
              <a:latin typeface="Open Sans"/>
              <a:ea typeface="Open Sans"/>
              <a:cs typeface="Open Sans"/>
            </a:endParaRPr>
          </a:p>
        </p:txBody>
      </p:sp>
      <p:sp>
        <p:nvSpPr>
          <p:cNvPr id="3" name="Text Placeholder 2">
            <a:extLst>
              <a:ext uri="{FF2B5EF4-FFF2-40B4-BE49-F238E27FC236}">
                <a16:creationId xmlns:a16="http://schemas.microsoft.com/office/drawing/2014/main" id="{25585BA8-3103-4BBE-8985-635E1E7699B6}"/>
              </a:ext>
            </a:extLst>
          </p:cNvPr>
          <p:cNvSpPr>
            <a:spLocks noGrp="1"/>
          </p:cNvSpPr>
          <p:nvPr>
            <p:ph type="body" idx="1"/>
          </p:nvPr>
        </p:nvSpPr>
        <p:spPr>
          <a:xfrm>
            <a:off x="485449" y="1812218"/>
            <a:ext cx="9613800" cy="4393710"/>
          </a:xfrm>
        </p:spPr>
        <p:txBody>
          <a:bodyPr/>
          <a:lstStyle/>
          <a:p>
            <a:pPr marL="60325" lvl="1" indent="0">
              <a:buNone/>
            </a:pPr>
            <a:r>
              <a:rPr lang="fr-FR" dirty="0">
                <a:latin typeface="Open Sans" panose="020B0606030504020204" pitchFamily="34" charset="0"/>
                <a:ea typeface="Open Sans" panose="020B0606030504020204" pitchFamily="34" charset="0"/>
                <a:cs typeface="Open Sans" panose="020B0606030504020204" pitchFamily="34" charset="0"/>
              </a:rPr>
              <a:t>Depuis le 1er juillet 2021, Research4Life a lancé un nouveau portail de contenu qui réorganise et améliore l'accès à de nombreuses revues, livres et autres ressources.</a:t>
            </a:r>
          </a:p>
          <a:p>
            <a:pPr marL="342900" lvl="0" indent="-342900" algn="l" rtl="0">
              <a:lnSpc>
                <a:spcPct val="200000"/>
              </a:lnSpc>
              <a:spcBef>
                <a:spcPts val="0"/>
              </a:spcBef>
              <a:spcAft>
                <a:spcPts val="0"/>
              </a:spcAft>
              <a:buClr>
                <a:schemeClr val="dk2"/>
              </a:buClr>
              <a:buSzPts val="2220"/>
              <a:buChar char="●"/>
            </a:pPr>
            <a:r>
              <a:rPr lang="fr-FR"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Portail de contenu unifié - accès aux collections des cinq disciplines </a:t>
            </a:r>
            <a:r>
              <a:rPr lang="en-US" sz="2000" u="sng"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hlinkClick r:id="rId2">
                  <a:extLst>
                    <a:ext uri="{A12FA001-AC4F-418D-AE19-62706E023703}">
                      <ahyp:hlinkClr xmlns:ahyp="http://schemas.microsoft.com/office/drawing/2018/hyperlinkcolor" val="tx"/>
                    </a:ext>
                  </a:extLst>
                </a:hlinkClick>
              </a:rPr>
              <a:t>https://portal.research4life.org/</a:t>
            </a:r>
            <a:r>
              <a:rPr lang="en-US" sz="2000" u="sng"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rPr>
              <a:t> </a:t>
            </a:r>
            <a:endParaRPr lang="en-US" sz="2000"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342900" lvl="0" indent="-342900" algn="l" rtl="0">
              <a:lnSpc>
                <a:spcPct val="200000"/>
              </a:lnSpc>
              <a:spcBef>
                <a:spcPts val="0"/>
              </a:spcBef>
              <a:spcAft>
                <a:spcPts val="0"/>
              </a:spcAft>
              <a:buClr>
                <a:schemeClr val="dk2"/>
              </a:buClr>
              <a:buSzPts val="2220"/>
              <a:buChar char="●"/>
            </a:pPr>
            <a:r>
              <a:rPr lang="en-US" sz="2000" dirty="0" err="1">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Portail</a:t>
            </a: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 de </a:t>
            </a:r>
            <a:r>
              <a:rPr lang="en-US" sz="2000" dirty="0" err="1">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contenu</a:t>
            </a: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 AGORA </a:t>
            </a:r>
            <a:r>
              <a:rPr lang="en-US" sz="2000" u="sng"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hlinkClick r:id="rId3">
                  <a:extLst>
                    <a:ext uri="{A12FA001-AC4F-418D-AE19-62706E023703}">
                      <ahyp:hlinkClr xmlns:ahyp="http://schemas.microsoft.com/office/drawing/2018/hyperlinkcolor" val="tx"/>
                    </a:ext>
                  </a:extLst>
                </a:hlinkClick>
              </a:rPr>
              <a:t>https://agora.research4life.org/</a:t>
            </a:r>
            <a:endParaRPr lang="en-US" sz="2000" u="sng"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342900" lvl="0" indent="-342900" algn="l" rtl="0">
              <a:lnSpc>
                <a:spcPct val="200000"/>
              </a:lnSpc>
              <a:spcBef>
                <a:spcPts val="0"/>
              </a:spcBef>
              <a:spcAft>
                <a:spcPts val="0"/>
              </a:spcAft>
              <a:buClr>
                <a:schemeClr val="dk2"/>
              </a:buClr>
              <a:buSzPts val="2220"/>
              <a:buChar char="●"/>
            </a:pPr>
            <a:r>
              <a:rPr lang="en-US" sz="2000" dirty="0" err="1">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Portail</a:t>
            </a: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 de </a:t>
            </a:r>
            <a:r>
              <a:rPr lang="en-US" sz="2000" dirty="0" err="1">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contenu</a:t>
            </a:r>
            <a:r>
              <a:rPr lang="en-US"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 ARDI </a:t>
            </a:r>
            <a:r>
              <a:rPr lang="en-US" sz="2000" u="sng"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hlinkClick r:id="rId4">
                  <a:extLst>
                    <a:ext uri="{A12FA001-AC4F-418D-AE19-62706E023703}">
                      <ahyp:hlinkClr xmlns:ahyp="http://schemas.microsoft.com/office/drawing/2018/hyperlinkcolor" val="tx"/>
                    </a:ext>
                  </a:extLst>
                </a:hlinkClick>
              </a:rPr>
              <a:t>https://ardi.research4life.org/</a:t>
            </a:r>
            <a:r>
              <a:rPr lang="en-US" sz="2000" u="sng"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rPr>
              <a:t>  </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gn="l" rtl="0">
              <a:lnSpc>
                <a:spcPct val="200000"/>
              </a:lnSpc>
              <a:spcBef>
                <a:spcPts val="0"/>
              </a:spcBef>
              <a:spcAft>
                <a:spcPts val="0"/>
              </a:spcAft>
              <a:buClr>
                <a:schemeClr val="dk2"/>
              </a:buClr>
              <a:buSzPts val="2220"/>
              <a:buChar char="●"/>
            </a:pPr>
            <a:r>
              <a:rPr lang="fr-FR"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Aussi disponible sur le site </a:t>
            </a:r>
            <a:r>
              <a:rPr lang="fr-FR" sz="2000" dirty="0">
                <a:latin typeface="Open Sans" panose="020B0606030504020204" pitchFamily="34" charset="0"/>
                <a:ea typeface="Open Sans" panose="020B0606030504020204" pitchFamily="34" charset="0"/>
                <a:cs typeface="Open Sans" panose="020B0606030504020204" pitchFamily="34" charset="0"/>
              </a:rPr>
              <a:t>, Research4Life:</a:t>
            </a:r>
            <a:r>
              <a:rPr lang="fr-FR" sz="2000"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2000" u="sng"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hlinkClick r:id="rId5">
                  <a:extLst>
                    <a:ext uri="{A12FA001-AC4F-418D-AE19-62706E023703}">
                      <ahyp:hlinkClr xmlns:ahyp="http://schemas.microsoft.com/office/drawing/2018/hyperlinkcolor" val="tx"/>
                    </a:ext>
                  </a:extLst>
                </a:hlinkClick>
              </a:rPr>
              <a:t>https://login.research4life.org</a:t>
            </a:r>
            <a:r>
              <a:rPr lang="en-US" sz="2000"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rPr>
              <a:t> </a:t>
            </a:r>
          </a:p>
        </p:txBody>
      </p:sp>
    </p:spTree>
    <p:extLst>
      <p:ext uri="{BB962C8B-B14F-4D97-AF65-F5344CB8AC3E}">
        <p14:creationId xmlns:p14="http://schemas.microsoft.com/office/powerpoint/2010/main" val="2198692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600" dirty="0">
                <a:solidFill>
                  <a:srgbClr val="586F7C"/>
                </a:solidFill>
                <a:latin typeface="Open Sans"/>
                <a:ea typeface="Open Sans"/>
                <a:cs typeface="Open Sans"/>
                <a:sym typeface="Open Sans"/>
              </a:rPr>
              <a:t>Admissibilité</a:t>
            </a:r>
          </a:p>
        </p:txBody>
      </p:sp>
      <p:grpSp>
        <p:nvGrpSpPr>
          <p:cNvPr id="196" name="Google Shape;196;p14"/>
          <p:cNvGrpSpPr/>
          <p:nvPr/>
        </p:nvGrpSpPr>
        <p:grpSpPr>
          <a:xfrm>
            <a:off x="275875" y="1881811"/>
            <a:ext cx="10837601" cy="4376172"/>
            <a:chOff x="0" y="2138"/>
            <a:chExt cx="10837601" cy="4376172"/>
          </a:xfrm>
        </p:grpSpPr>
        <p:sp>
          <p:nvSpPr>
            <p:cNvPr id="197" name="Google Shape;197;p14"/>
            <p:cNvSpPr/>
            <p:nvPr/>
          </p:nvSpPr>
          <p:spPr>
            <a:xfrm rot="5400000">
              <a:off x="5619100" y="-1277807"/>
              <a:ext cx="3500937" cy="6936065"/>
            </a:xfrm>
            <a:prstGeom prst="round2SameRect">
              <a:avLst>
                <a:gd name="adj1" fmla="val 16667"/>
                <a:gd name="adj2" fmla="val 0"/>
              </a:avLst>
            </a:prstGeom>
            <a:solidFill>
              <a:srgbClr val="D5DBDD">
                <a:alpha val="89803"/>
              </a:srgbClr>
            </a:solidFill>
            <a:ln w="25400" cap="flat" cmpd="sng">
              <a:solidFill>
                <a:srgbClr val="D5DBD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txBox="1"/>
            <p:nvPr/>
          </p:nvSpPr>
          <p:spPr>
            <a:xfrm>
              <a:off x="3901536" y="610659"/>
              <a:ext cx="6765163" cy="3159133"/>
            </a:xfrm>
            <a:prstGeom prst="rect">
              <a:avLst/>
            </a:prstGeom>
            <a:noFill/>
            <a:ln>
              <a:noFill/>
            </a:ln>
          </p:spPr>
          <p:txBody>
            <a:bodyPr spcFirstLastPara="1" wrap="square" lIns="247650" tIns="123825" rIns="247650" bIns="123825" anchor="ctr" anchorCtr="0">
              <a:noAutofit/>
            </a:bodyPr>
            <a:lstStyle/>
            <a:p>
              <a:pPr marL="228600" lvl="1" indent="-228600">
                <a:lnSpc>
                  <a:spcPct val="90000"/>
                </a:lnSpc>
                <a:buSzPts val="2400"/>
                <a:buFont typeface="Arial"/>
                <a:buChar char="••"/>
              </a:pPr>
              <a:r>
                <a:rPr lang="fr-FR" sz="2400" dirty="0">
                  <a:latin typeface="Open Sans"/>
                  <a:ea typeface="Open Sans"/>
                  <a:cs typeface="Open Sans"/>
                  <a:sym typeface="Open Sans"/>
                </a:rPr>
                <a:t>Universités nationales</a:t>
              </a:r>
            </a:p>
            <a:p>
              <a:pPr marL="228600" lvl="1" indent="-228600">
                <a:lnSpc>
                  <a:spcPct val="90000"/>
                </a:lnSpc>
                <a:buSzPts val="2400"/>
                <a:buFont typeface="Arial"/>
                <a:buChar char="••"/>
              </a:pPr>
              <a:r>
                <a:rPr lang="fr-FR" sz="2400" dirty="0">
                  <a:latin typeface="Open Sans"/>
                  <a:ea typeface="Open Sans"/>
                  <a:cs typeface="Open Sans"/>
                  <a:sym typeface="Open Sans"/>
                </a:rPr>
                <a:t>Écoles professionnelles</a:t>
              </a:r>
            </a:p>
            <a:p>
              <a:pPr marL="228600" lvl="1" indent="-228600">
                <a:lnSpc>
                  <a:spcPct val="90000"/>
                </a:lnSpc>
                <a:buSzPts val="2400"/>
                <a:buFont typeface="Arial"/>
                <a:buChar char="••"/>
              </a:pPr>
              <a:r>
                <a:rPr lang="fr-FR" sz="2400" dirty="0">
                  <a:latin typeface="Open Sans"/>
                  <a:ea typeface="Open Sans"/>
                  <a:cs typeface="Open Sans"/>
                  <a:sym typeface="Open Sans"/>
                </a:rPr>
                <a:t>Instituts de recherche</a:t>
              </a:r>
            </a:p>
            <a:p>
              <a:pPr marL="228600" lvl="1" indent="-228600">
                <a:lnSpc>
                  <a:spcPct val="90000"/>
                </a:lnSpc>
                <a:buSzPts val="2400"/>
                <a:buFont typeface="Arial"/>
                <a:buChar char="••"/>
              </a:pPr>
              <a:r>
                <a:rPr lang="fr-FR" sz="2400" dirty="0">
                  <a:latin typeface="Open Sans"/>
                  <a:ea typeface="Open Sans"/>
                  <a:cs typeface="Open Sans"/>
                  <a:sym typeface="Open Sans"/>
                </a:rPr>
                <a:t>Hôpitaux d'enseignement et centres de santé</a:t>
              </a:r>
            </a:p>
            <a:p>
              <a:pPr marL="228600" lvl="1" indent="-228600">
                <a:lnSpc>
                  <a:spcPct val="90000"/>
                </a:lnSpc>
                <a:buSzPts val="2400"/>
                <a:buFont typeface="Arial"/>
                <a:buChar char="••"/>
              </a:pPr>
              <a:r>
                <a:rPr lang="fr-FR" sz="2400" dirty="0">
                  <a:latin typeface="Open Sans"/>
                  <a:ea typeface="Open Sans"/>
                  <a:cs typeface="Open Sans"/>
                  <a:sym typeface="Open Sans"/>
                </a:rPr>
                <a:t>Bureaux du gouvernement</a:t>
              </a:r>
            </a:p>
            <a:p>
              <a:pPr marL="228600" lvl="1" indent="-228600">
                <a:lnSpc>
                  <a:spcPct val="90000"/>
                </a:lnSpc>
                <a:buSzPts val="2400"/>
                <a:buFont typeface="Arial"/>
                <a:buChar char="••"/>
              </a:pPr>
              <a:r>
                <a:rPr lang="fr-FR" sz="2400" dirty="0">
                  <a:latin typeface="Open Sans"/>
                  <a:ea typeface="Open Sans"/>
                  <a:cs typeface="Open Sans"/>
                  <a:sym typeface="Open Sans"/>
                </a:rPr>
                <a:t>Bibliothèques nationales</a:t>
              </a:r>
            </a:p>
            <a:p>
              <a:pPr marL="228600" lvl="1" indent="-228600">
                <a:lnSpc>
                  <a:spcPct val="90000"/>
                </a:lnSpc>
                <a:buSzPts val="2400"/>
                <a:buFont typeface="Arial"/>
                <a:buChar char="••"/>
              </a:pPr>
              <a:r>
                <a:rPr lang="fr-FR" sz="2400" dirty="0">
                  <a:latin typeface="Open Sans"/>
                  <a:ea typeface="Open Sans"/>
                  <a:cs typeface="Open Sans"/>
                  <a:sym typeface="Open Sans"/>
                </a:rPr>
                <a:t>Centres de vulgarisation agricole</a:t>
              </a:r>
            </a:p>
            <a:p>
              <a:pPr marL="228600" lvl="1" indent="-228600">
                <a:lnSpc>
                  <a:spcPct val="90000"/>
                </a:lnSpc>
                <a:buSzPts val="2400"/>
                <a:buFont typeface="Arial"/>
                <a:buChar char="••"/>
              </a:pPr>
              <a:r>
                <a:rPr lang="fr-FR" sz="2400" dirty="0">
                  <a:latin typeface="Open Sans"/>
                  <a:ea typeface="Open Sans"/>
                  <a:cs typeface="Open Sans"/>
                  <a:sym typeface="Open Sans"/>
                </a:rPr>
                <a:t>Organisations non gouvernementales locales</a:t>
              </a:r>
            </a:p>
          </p:txBody>
        </p:sp>
        <p:sp>
          <p:nvSpPr>
            <p:cNvPr id="199" name="Google Shape;199;p14"/>
            <p:cNvSpPr/>
            <p:nvPr/>
          </p:nvSpPr>
          <p:spPr>
            <a:xfrm>
              <a:off x="0" y="2138"/>
              <a:ext cx="3901536" cy="4376172"/>
            </a:xfrm>
            <a:prstGeom prst="roundRect">
              <a:avLst>
                <a:gd name="adj" fmla="val 16667"/>
              </a:avLst>
            </a:prstGeom>
            <a:solidFill>
              <a:schemeClr val="accent3">
                <a:alpha val="8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txBox="1"/>
            <p:nvPr/>
          </p:nvSpPr>
          <p:spPr>
            <a:xfrm>
              <a:off x="190457" y="192595"/>
              <a:ext cx="3520622" cy="3995258"/>
            </a:xfrm>
            <a:prstGeom prst="rect">
              <a:avLst/>
            </a:prstGeom>
            <a:noFill/>
            <a:ln>
              <a:noFill/>
            </a:ln>
          </p:spPr>
          <p:txBody>
            <a:bodyPr spcFirstLastPara="1" wrap="square" lIns="118100" tIns="59050" rIns="118100" bIns="59050" anchor="ctr" anchorCtr="0">
              <a:noAutofit/>
            </a:bodyPr>
            <a:lstStyle/>
            <a:p>
              <a:pPr lvl="0" algn="ctr">
                <a:lnSpc>
                  <a:spcPct val="90000"/>
                </a:lnSpc>
              </a:pPr>
              <a:r>
                <a:rPr lang="fr-FR" sz="3100" dirty="0">
                  <a:solidFill>
                    <a:schemeClr val="lt1"/>
                  </a:solidFill>
                  <a:latin typeface="Open Sans"/>
                  <a:ea typeface="Open Sans"/>
                  <a:cs typeface="Open Sans"/>
                  <a:sym typeface="Open Sans"/>
                </a:rPr>
                <a:t>L'accès à Research4Life est limité aux établissements éligibles dans les pays éligibles. Ceux-ci inclus: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5"/>
          <p:cNvSpPr txBox="1">
            <a:spLocks noGrp="1"/>
          </p:cNvSpPr>
          <p:nvPr>
            <p:ph type="title"/>
          </p:nvPr>
        </p:nvSpPr>
        <p:spPr>
          <a:xfrm>
            <a:off x="0" y="378812"/>
            <a:ext cx="7332785" cy="1080900"/>
          </a:xfrm>
          <a:prstGeom prst="rect">
            <a:avLst/>
          </a:prstGeom>
          <a:noFill/>
          <a:ln>
            <a:noFill/>
          </a:ln>
        </p:spPr>
        <p:txBody>
          <a:bodyPr spcFirstLastPara="1" wrap="square" lIns="91425" tIns="45700" rIns="91425" bIns="45700" anchor="t" anchorCtr="0">
            <a:normAutofit/>
          </a:bodyPr>
          <a:lstStyle/>
          <a:p>
            <a:pPr lvl="0">
              <a:buClr>
                <a:schemeClr val="dk1"/>
              </a:buClr>
              <a:buSzPts val="2880"/>
            </a:pPr>
            <a:r>
              <a:rPr lang="fr-FR" sz="3330" dirty="0">
                <a:solidFill>
                  <a:srgbClr val="586F7C"/>
                </a:solidFill>
                <a:latin typeface="Open Sans"/>
                <a:ea typeface="Open Sans"/>
                <a:cs typeface="Open Sans"/>
                <a:sym typeface="Open Sans"/>
              </a:rPr>
              <a:t>Facteurs qui définissent si un pays est éligible.</a:t>
            </a:r>
          </a:p>
        </p:txBody>
      </p:sp>
      <p:sp>
        <p:nvSpPr>
          <p:cNvPr id="208" name="Google Shape;208;p15"/>
          <p:cNvSpPr txBox="1">
            <a:spLocks noGrp="1"/>
          </p:cNvSpPr>
          <p:nvPr>
            <p:ph type="body" idx="1"/>
          </p:nvPr>
        </p:nvSpPr>
        <p:spPr>
          <a:xfrm>
            <a:off x="258290" y="1993899"/>
            <a:ext cx="11470648" cy="4498975"/>
          </a:xfrm>
          <a:prstGeom prst="rect">
            <a:avLst/>
          </a:prstGeom>
          <a:noFill/>
          <a:ln>
            <a:noFill/>
          </a:ln>
        </p:spPr>
        <p:txBody>
          <a:bodyPr spcFirstLastPara="1" wrap="square" lIns="91425" tIns="45700" rIns="91425" bIns="45700" anchor="t" anchorCtr="0">
            <a:noAutofit/>
          </a:bodyPr>
          <a:lstStyle/>
          <a:p>
            <a:pPr lvl="0">
              <a:spcBef>
                <a:spcPts val="2500"/>
              </a:spcBef>
              <a:buClr>
                <a:schemeClr val="dk1"/>
              </a:buClr>
            </a:pPr>
            <a:r>
              <a:rPr lang="fr-FR" dirty="0">
                <a:solidFill>
                  <a:schemeClr val="dk1"/>
                </a:solidFill>
                <a:latin typeface="Open Sans"/>
                <a:ea typeface="Open Sans"/>
                <a:cs typeface="Open Sans"/>
                <a:sym typeface="Open Sans"/>
              </a:rPr>
              <a:t>RNB total par la Banque mondiale</a:t>
            </a:r>
          </a:p>
          <a:p>
            <a:pPr lvl="0">
              <a:buClr>
                <a:schemeClr val="dk1"/>
              </a:buClr>
            </a:pPr>
            <a:r>
              <a:rPr lang="fr-FR" dirty="0">
                <a:solidFill>
                  <a:schemeClr val="dk1"/>
                </a:solidFill>
                <a:latin typeface="Open Sans"/>
                <a:ea typeface="Open Sans"/>
                <a:cs typeface="Open Sans"/>
                <a:sym typeface="Open Sans"/>
              </a:rPr>
              <a:t>RNB par habitant par la Banque mondiale</a:t>
            </a:r>
          </a:p>
          <a:p>
            <a:pPr lvl="0">
              <a:buClr>
                <a:schemeClr val="dk1"/>
              </a:buClr>
            </a:pPr>
            <a:r>
              <a:rPr lang="fr-FR" dirty="0">
                <a:solidFill>
                  <a:schemeClr val="dk1"/>
                </a:solidFill>
                <a:latin typeface="Open Sans"/>
                <a:ea typeface="Open Sans"/>
                <a:cs typeface="Open Sans"/>
                <a:sym typeface="Open Sans"/>
              </a:rPr>
              <a:t>Pays les moins avancés (PMA) des Nations Unies</a:t>
            </a:r>
          </a:p>
          <a:p>
            <a:pPr lvl="0">
              <a:buClr>
                <a:schemeClr val="dk1"/>
              </a:buClr>
            </a:pPr>
            <a:r>
              <a:rPr lang="fr-FR" dirty="0">
                <a:solidFill>
                  <a:schemeClr val="dk1"/>
                </a:solidFill>
                <a:latin typeface="Open Sans"/>
                <a:ea typeface="Open Sans"/>
                <a:cs typeface="Open Sans"/>
                <a:sym typeface="Open Sans"/>
              </a:rPr>
              <a:t>Indice de développement humain (IDH) du PNUD</a:t>
            </a:r>
          </a:p>
          <a:p>
            <a:pPr lvl="0">
              <a:buClr>
                <a:schemeClr val="dk1"/>
              </a:buClr>
            </a:pPr>
            <a:r>
              <a:rPr lang="fr-FR" dirty="0">
                <a:solidFill>
                  <a:schemeClr val="dk1"/>
                </a:solidFill>
                <a:latin typeface="Open Sans"/>
                <a:ea typeface="Open Sans"/>
                <a:cs typeface="Open Sans"/>
                <a:sym typeface="Open Sans"/>
              </a:rPr>
              <a:t>Espérance de vie en bonne santé (HALE) par l'OMS</a:t>
            </a:r>
          </a:p>
          <a:p>
            <a:pPr marL="76200" lvl="0" indent="0">
              <a:buClr>
                <a:schemeClr val="dk1"/>
              </a:buClr>
              <a:buNone/>
            </a:pPr>
            <a:endParaRPr lang="fr-FR" dirty="0">
              <a:solidFill>
                <a:schemeClr val="dk1"/>
              </a:solidFill>
              <a:latin typeface="Open Sans"/>
              <a:ea typeface="Open Sans"/>
              <a:cs typeface="Open Sans"/>
              <a:sym typeface="Open Sans"/>
            </a:endParaRPr>
          </a:p>
          <a:p>
            <a:pPr marL="76200" lvl="0" indent="0">
              <a:buClr>
                <a:schemeClr val="dk1"/>
              </a:buClr>
              <a:buNone/>
            </a:pPr>
            <a:r>
              <a:rPr lang="fr-FR" dirty="0">
                <a:solidFill>
                  <a:schemeClr val="dk1"/>
                </a:solidFill>
                <a:latin typeface="Open Sans"/>
                <a:ea typeface="Open Sans"/>
                <a:cs typeface="Open Sans"/>
                <a:sym typeface="Open Sans"/>
              </a:rPr>
              <a:t>Les pays, régions ou territoires dont le RNB total est supérieur à 1 billion de dollars US$ ne sont pas éligibles aux programmes Research4Life, quels que soient les autres facteurs.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
          <p:cNvSpPr txBox="1">
            <a:spLocks noGrp="1"/>
          </p:cNvSpPr>
          <p:nvPr>
            <p:ph type="title"/>
          </p:nvPr>
        </p:nvSpPr>
        <p:spPr>
          <a:xfrm>
            <a:off x="0" y="378812"/>
            <a:ext cx="7332785" cy="1080900"/>
          </a:xfrm>
          <a:prstGeom prst="rect">
            <a:avLst/>
          </a:prstGeom>
          <a:noFill/>
          <a:ln>
            <a:noFill/>
          </a:ln>
        </p:spPr>
        <p:txBody>
          <a:bodyPr spcFirstLastPara="1" wrap="square" lIns="91425" tIns="45700" rIns="91425" bIns="45700" anchor="t" anchorCtr="0">
            <a:normAutofit/>
          </a:bodyPr>
          <a:lstStyle/>
          <a:p>
            <a:pPr lvl="0">
              <a:buClr>
                <a:schemeClr val="dk1"/>
              </a:buClr>
              <a:buSzPts val="2880"/>
            </a:pPr>
            <a:r>
              <a:rPr lang="fr-FR" sz="3600" dirty="0">
                <a:solidFill>
                  <a:srgbClr val="586F7C"/>
                </a:solidFill>
                <a:latin typeface="Open Sans"/>
                <a:ea typeface="Open Sans"/>
                <a:cs typeface="Open Sans"/>
                <a:sym typeface="Open Sans"/>
              </a:rPr>
              <a:t>Catégories de pays du groupe A et du groupe B</a:t>
            </a:r>
          </a:p>
        </p:txBody>
      </p:sp>
      <p:grpSp>
        <p:nvGrpSpPr>
          <p:cNvPr id="216" name="Google Shape;216;p5"/>
          <p:cNvGrpSpPr/>
          <p:nvPr/>
        </p:nvGrpSpPr>
        <p:grpSpPr>
          <a:xfrm>
            <a:off x="258289" y="2673985"/>
            <a:ext cx="11842706" cy="4323715"/>
            <a:chOff x="0" y="18738"/>
            <a:chExt cx="11842706" cy="4323715"/>
          </a:xfrm>
        </p:grpSpPr>
        <p:sp>
          <p:nvSpPr>
            <p:cNvPr id="217" name="Google Shape;217;p5"/>
            <p:cNvSpPr/>
            <p:nvPr/>
          </p:nvSpPr>
          <p:spPr>
            <a:xfrm>
              <a:off x="57" y="18738"/>
              <a:ext cx="5533948" cy="547200"/>
            </a:xfrm>
            <a:prstGeom prst="rect">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txBox="1"/>
            <p:nvPr/>
          </p:nvSpPr>
          <p:spPr>
            <a:xfrm>
              <a:off x="0" y="18738"/>
              <a:ext cx="5534005" cy="547200"/>
            </a:xfrm>
            <a:prstGeom prst="rect">
              <a:avLst/>
            </a:prstGeom>
            <a:noFill/>
            <a:ln>
              <a:noFill/>
            </a:ln>
          </p:spPr>
          <p:txBody>
            <a:bodyPr spcFirstLastPara="1" wrap="square" lIns="135125" tIns="77200" rIns="135125" bIns="77200" anchor="ctr" anchorCtr="0">
              <a:noAutofit/>
            </a:bodyPr>
            <a:lstStyle/>
            <a:p>
              <a:pPr lvl="0">
                <a:lnSpc>
                  <a:spcPct val="90000"/>
                </a:lnSpc>
              </a:pPr>
              <a:r>
                <a:rPr lang="fr-FR" sz="1900" dirty="0">
                  <a:solidFill>
                    <a:schemeClr val="lt1"/>
                  </a:solidFill>
                </a:rPr>
                <a:t>Offre principale du groupe A - Accès gratuit</a:t>
              </a:r>
            </a:p>
          </p:txBody>
        </p:sp>
        <p:sp>
          <p:nvSpPr>
            <p:cNvPr id="219" name="Google Shape;219;p5"/>
            <p:cNvSpPr/>
            <p:nvPr/>
          </p:nvSpPr>
          <p:spPr>
            <a:xfrm>
              <a:off x="57" y="565938"/>
              <a:ext cx="5533948" cy="3442229"/>
            </a:xfrm>
            <a:prstGeom prst="rect">
              <a:avLst/>
            </a:prstGeom>
            <a:solidFill>
              <a:srgbClr val="C9DDE1">
                <a:alpha val="89803"/>
              </a:srgbClr>
            </a:solidFill>
            <a:ln w="25400" cap="flat" cmpd="sng">
              <a:solidFill>
                <a:srgbClr val="C9DD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txBox="1"/>
            <p:nvPr/>
          </p:nvSpPr>
          <p:spPr>
            <a:xfrm>
              <a:off x="57" y="565938"/>
              <a:ext cx="5533948" cy="3776515"/>
            </a:xfrm>
            <a:prstGeom prst="rect">
              <a:avLst/>
            </a:prstGeom>
            <a:noFill/>
            <a:ln>
              <a:noFill/>
            </a:ln>
          </p:spPr>
          <p:txBody>
            <a:bodyPr spcFirstLastPara="1" wrap="square" lIns="101325" tIns="101325" rIns="135125" bIns="152000" anchor="t" anchorCtr="0">
              <a:noAutofit/>
            </a:bodyPr>
            <a:lstStyle/>
            <a:p>
              <a:pPr marL="171450" lvl="1" indent="-171450">
                <a:lnSpc>
                  <a:spcPct val="90000"/>
                </a:lnSpc>
                <a:buSzPts val="1900"/>
                <a:buFont typeface="Arial"/>
                <a:buChar char="••"/>
              </a:pPr>
              <a:r>
                <a:rPr lang="fr-FR" sz="1700" dirty="0">
                  <a:latin typeface="Open Sans" panose="020B0606030504020204" pitchFamily="34" charset="0"/>
                  <a:ea typeface="Open Sans" panose="020B0606030504020204" pitchFamily="34" charset="0"/>
                  <a:cs typeface="Open Sans" panose="020B0606030504020204" pitchFamily="34" charset="0"/>
                </a:rPr>
                <a:t>Liste des pays les moins avancés des Nations Unies et / ou</a:t>
              </a:r>
            </a:p>
            <a:p>
              <a:pPr marL="171450" lvl="1" indent="-171450">
                <a:lnSpc>
                  <a:spcPct val="90000"/>
                </a:lnSpc>
                <a:buSzPts val="1900"/>
                <a:buFont typeface="Arial"/>
                <a:buChar char="••"/>
              </a:pPr>
              <a:r>
                <a:rPr lang="fr-FR" sz="1700" dirty="0">
                  <a:latin typeface="Open Sans" panose="020B0606030504020204" pitchFamily="34" charset="0"/>
                  <a:ea typeface="Open Sans" panose="020B0606030504020204" pitchFamily="34" charset="0"/>
                  <a:cs typeface="Open Sans" panose="020B0606030504020204" pitchFamily="34" charset="0"/>
                </a:rPr>
                <a:t>Le revenu national brut (RNB) total est égal ou inférieur à 15 milliards de dollars US$ lorsque le revenu national brut par habitant (RNB) est égal ou inférieur à 3000 dollars US$</a:t>
              </a:r>
            </a:p>
            <a:p>
              <a:pPr marL="171450" lvl="1" indent="-171450">
                <a:lnSpc>
                  <a:spcPct val="90000"/>
                </a:lnSpc>
                <a:buSzPts val="1900"/>
                <a:buFont typeface="Arial"/>
                <a:buChar char="••"/>
              </a:pPr>
              <a:r>
                <a:rPr lang="fr-FR" sz="1700" dirty="0">
                  <a:latin typeface="Open Sans" panose="020B0606030504020204" pitchFamily="34" charset="0"/>
                  <a:ea typeface="Open Sans" panose="020B0606030504020204" pitchFamily="34" charset="0"/>
                  <a:cs typeface="Open Sans" panose="020B0606030504020204" pitchFamily="34" charset="0"/>
                </a:rPr>
                <a:t>Le RNB total est égal ou inférieur à 2 milliards de dollars US$, le RNB étant égal ou inférieur à 5000 dollars US$</a:t>
              </a:r>
            </a:p>
            <a:p>
              <a:pPr marL="171450" lvl="1" indent="-171450">
                <a:lnSpc>
                  <a:spcPct val="90000"/>
                </a:lnSpc>
                <a:buSzPts val="1900"/>
                <a:buFont typeface="Arial"/>
                <a:buChar char="••"/>
              </a:pPr>
              <a:r>
                <a:rPr lang="fr-FR" sz="1700" dirty="0">
                  <a:latin typeface="Open Sans" panose="020B0606030504020204" pitchFamily="34" charset="0"/>
                  <a:ea typeface="Open Sans" panose="020B0606030504020204" pitchFamily="34" charset="0"/>
                  <a:cs typeface="Open Sans" panose="020B0606030504020204" pitchFamily="34" charset="0"/>
                </a:rPr>
                <a:t>Le RNB total est égal ou inférieur à 200 milliards de dollars US$ lorsque: l'indicateur du développement humain (IDH) est égal ou inférieur à 0,60 et / ou (</a:t>
              </a:r>
              <a:r>
                <a:rPr lang="fr-FR" sz="1700" dirty="0" err="1">
                  <a:latin typeface="Open Sans" panose="020B0606030504020204" pitchFamily="34" charset="0"/>
                  <a:ea typeface="Open Sans" panose="020B0606030504020204" pitchFamily="34" charset="0"/>
                  <a:cs typeface="Open Sans" panose="020B0606030504020204" pitchFamily="34" charset="0"/>
                </a:rPr>
                <a:t>RNBpc</a:t>
              </a:r>
              <a:r>
                <a:rPr lang="fr-FR" sz="1700" dirty="0">
                  <a:latin typeface="Open Sans" panose="020B0606030504020204" pitchFamily="34" charset="0"/>
                  <a:ea typeface="Open Sans" panose="020B0606030504020204" pitchFamily="34" charset="0"/>
                  <a:cs typeface="Open Sans" panose="020B0606030504020204" pitchFamily="34" charset="0"/>
                </a:rPr>
                <a:t>) est égal ou inférieur à 1500 dollars US$</a:t>
              </a:r>
              <a:endParaRPr sz="17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21" name="Google Shape;221;p5"/>
            <p:cNvSpPr/>
            <p:nvPr/>
          </p:nvSpPr>
          <p:spPr>
            <a:xfrm>
              <a:off x="6308758" y="18738"/>
              <a:ext cx="5533948" cy="547200"/>
            </a:xfrm>
            <a:prstGeom prst="rect">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txBox="1"/>
            <p:nvPr/>
          </p:nvSpPr>
          <p:spPr>
            <a:xfrm>
              <a:off x="6308758" y="18738"/>
              <a:ext cx="5533948" cy="547200"/>
            </a:xfrm>
            <a:prstGeom prst="rect">
              <a:avLst/>
            </a:prstGeom>
            <a:noFill/>
            <a:ln>
              <a:noFill/>
            </a:ln>
          </p:spPr>
          <p:txBody>
            <a:bodyPr spcFirstLastPara="1" wrap="square" lIns="135125" tIns="77200" rIns="135125" bIns="77200" anchor="ctr" anchorCtr="0">
              <a:noAutofit/>
            </a:bodyPr>
            <a:lstStyle/>
            <a:p>
              <a:pPr lvl="0">
                <a:lnSpc>
                  <a:spcPct val="90000"/>
                </a:lnSpc>
              </a:pPr>
              <a:r>
                <a:rPr lang="fr-FR" sz="1900" dirty="0">
                  <a:solidFill>
                    <a:schemeClr val="lt1"/>
                  </a:solidFill>
                </a:rPr>
                <a:t>Offre principale du groupe B - Accès payant</a:t>
              </a:r>
            </a:p>
          </p:txBody>
        </p:sp>
        <p:sp>
          <p:nvSpPr>
            <p:cNvPr id="223" name="Google Shape;223;p5"/>
            <p:cNvSpPr/>
            <p:nvPr/>
          </p:nvSpPr>
          <p:spPr>
            <a:xfrm>
              <a:off x="6308758" y="565938"/>
              <a:ext cx="5533948" cy="3442229"/>
            </a:xfrm>
            <a:prstGeom prst="rect">
              <a:avLst/>
            </a:prstGeom>
            <a:solidFill>
              <a:srgbClr val="C9DDE1">
                <a:alpha val="89803"/>
              </a:srgbClr>
            </a:solidFill>
            <a:ln w="25400" cap="flat" cmpd="sng">
              <a:solidFill>
                <a:srgbClr val="C9DD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txBox="1"/>
            <p:nvPr/>
          </p:nvSpPr>
          <p:spPr>
            <a:xfrm>
              <a:off x="6308758" y="565938"/>
              <a:ext cx="5533948" cy="3442229"/>
            </a:xfrm>
            <a:prstGeom prst="rect">
              <a:avLst/>
            </a:prstGeom>
            <a:noFill/>
            <a:ln>
              <a:noFill/>
            </a:ln>
          </p:spPr>
          <p:txBody>
            <a:bodyPr spcFirstLastPara="1" wrap="square" lIns="101325" tIns="101325" rIns="135125" bIns="152000" anchor="t" anchorCtr="0">
              <a:noAutofit/>
            </a:bodyPr>
            <a:lstStyle/>
            <a:p>
              <a:pPr marL="171450" lvl="1" indent="-171450">
                <a:lnSpc>
                  <a:spcPct val="90000"/>
                </a:lnSpc>
                <a:buSzPts val="1900"/>
                <a:buFont typeface="Arial"/>
                <a:buChar char="••"/>
              </a:pPr>
              <a:r>
                <a:rPr lang="fr-FR" sz="1700" dirty="0">
                  <a:latin typeface="Open Sans" panose="020B0606030504020204" pitchFamily="34" charset="0"/>
                  <a:ea typeface="Open Sans" panose="020B0606030504020204" pitchFamily="34" charset="0"/>
                  <a:cs typeface="Open Sans" panose="020B0606030504020204" pitchFamily="34" charset="0"/>
                </a:rPr>
                <a:t>Le RNB total est égal ou inférieur à 1,5 milliard de dollars US$ et / ou</a:t>
              </a:r>
            </a:p>
            <a:p>
              <a:pPr marL="171450" lvl="1" indent="-171450">
                <a:lnSpc>
                  <a:spcPct val="90000"/>
                </a:lnSpc>
                <a:buSzPts val="1900"/>
                <a:buFont typeface="Arial"/>
                <a:buChar char="••"/>
              </a:pPr>
              <a:r>
                <a:rPr lang="fr-FR" sz="1700" dirty="0">
                  <a:latin typeface="Open Sans" panose="020B0606030504020204" pitchFamily="34" charset="0"/>
                  <a:ea typeface="Open Sans" panose="020B0606030504020204" pitchFamily="34" charset="0"/>
                  <a:cs typeface="Open Sans" panose="020B0606030504020204" pitchFamily="34" charset="0"/>
                </a:rPr>
                <a:t>Le RNB total est égal ou inférieur à 25 milliards de dollars US$ lorsque le </a:t>
              </a:r>
              <a:r>
                <a:rPr lang="fr-FR" sz="1700" dirty="0" err="1">
                  <a:latin typeface="Open Sans" panose="020B0606030504020204" pitchFamily="34" charset="0"/>
                  <a:ea typeface="Open Sans" panose="020B0606030504020204" pitchFamily="34" charset="0"/>
                  <a:cs typeface="Open Sans" panose="020B0606030504020204" pitchFamily="34" charset="0"/>
                </a:rPr>
                <a:t>RNBpc</a:t>
              </a:r>
              <a:r>
                <a:rPr lang="fr-FR" sz="1700" dirty="0">
                  <a:latin typeface="Open Sans" panose="020B0606030504020204" pitchFamily="34" charset="0"/>
                  <a:ea typeface="Open Sans" panose="020B0606030504020204" pitchFamily="34" charset="0"/>
                  <a:cs typeface="Open Sans" panose="020B0606030504020204" pitchFamily="34" charset="0"/>
                </a:rPr>
                <a:t> est inférieur ou égal à 10000 dollars US$ et / ou</a:t>
              </a:r>
            </a:p>
            <a:p>
              <a:pPr marL="171450" lvl="1" indent="-171450">
                <a:lnSpc>
                  <a:spcPct val="90000"/>
                </a:lnSpc>
                <a:buSzPts val="1900"/>
                <a:buFont typeface="Arial"/>
                <a:buChar char="••"/>
              </a:pPr>
              <a:r>
                <a:rPr lang="fr-FR" sz="1700" dirty="0">
                  <a:latin typeface="Open Sans" panose="020B0606030504020204" pitchFamily="34" charset="0"/>
                  <a:ea typeface="Open Sans" panose="020B0606030504020204" pitchFamily="34" charset="0"/>
                  <a:cs typeface="Open Sans" panose="020B0606030504020204" pitchFamily="34" charset="0"/>
                </a:rPr>
                <a:t>Le RNBP est égal ou inférieur à 6000 USD lorsque l'espérance de vie en bonne santé (HALE) est égale ou inférieure à 55</a:t>
              </a:r>
            </a:p>
            <a:p>
              <a:pPr marL="171450" lvl="1" indent="-171450">
                <a:lnSpc>
                  <a:spcPct val="90000"/>
                </a:lnSpc>
                <a:buSzPts val="1900"/>
                <a:buFont typeface="Arial"/>
                <a:buChar char="••"/>
              </a:pPr>
              <a:r>
                <a:rPr lang="fr-FR" sz="1700" dirty="0">
                  <a:latin typeface="Open Sans" panose="020B0606030504020204" pitchFamily="34" charset="0"/>
                  <a:ea typeface="Open Sans" panose="020B0606030504020204" pitchFamily="34" charset="0"/>
                  <a:cs typeface="Open Sans" panose="020B0606030504020204" pitchFamily="34" charset="0"/>
                </a:rPr>
                <a:t>Le RNB total est égal ou inférieur à 300 milliards de dollars US$ lorsque: l'IDH est égal ou inférieur à 0,67 et / ou le </a:t>
              </a:r>
              <a:r>
                <a:rPr lang="fr-FR" sz="1700" dirty="0" err="1">
                  <a:latin typeface="Open Sans" panose="020B0606030504020204" pitchFamily="34" charset="0"/>
                  <a:ea typeface="Open Sans" panose="020B0606030504020204" pitchFamily="34" charset="0"/>
                  <a:cs typeface="Open Sans" panose="020B0606030504020204" pitchFamily="34" charset="0"/>
                </a:rPr>
                <a:t>RNBpc</a:t>
              </a:r>
              <a:r>
                <a:rPr lang="fr-FR" sz="1700" dirty="0">
                  <a:latin typeface="Open Sans" panose="020B0606030504020204" pitchFamily="34" charset="0"/>
                  <a:ea typeface="Open Sans" panose="020B0606030504020204" pitchFamily="34" charset="0"/>
                  <a:cs typeface="Open Sans" panose="020B0606030504020204" pitchFamily="34" charset="0"/>
                </a:rPr>
                <a:t> est égal ou inférieur à 6000 dollars US$</a:t>
              </a:r>
              <a:endParaRPr sz="17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26" name="Google Shape;226;p5"/>
          <p:cNvSpPr txBox="1"/>
          <p:nvPr/>
        </p:nvSpPr>
        <p:spPr>
          <a:xfrm>
            <a:off x="258289" y="1824250"/>
            <a:ext cx="11025554" cy="707886"/>
          </a:xfrm>
          <a:prstGeom prst="rect">
            <a:avLst/>
          </a:prstGeom>
          <a:noFill/>
          <a:ln>
            <a:noFill/>
          </a:ln>
        </p:spPr>
        <p:txBody>
          <a:bodyPr spcFirstLastPara="1" wrap="square" lIns="91425" tIns="45700" rIns="91425" bIns="45700" anchor="t" anchorCtr="0">
            <a:spAutoFit/>
          </a:bodyPr>
          <a:lstStyle/>
          <a:p>
            <a:pPr lvl="0"/>
            <a:r>
              <a:rPr lang="fr-FR" sz="2000" dirty="0">
                <a:solidFill>
                  <a:schemeClr val="dk1"/>
                </a:solidFill>
                <a:latin typeface="Open Sans"/>
                <a:ea typeface="Open Sans"/>
                <a:cs typeface="Open Sans"/>
                <a:sym typeface="Open Sans"/>
              </a:rPr>
              <a:t>Les pays du groupe A ont un accès gratuit à Research4Life. Les pays du groupe B doivent payer 1 500 USD par an pour avoir accès à Research4Life.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4" name="Google Shape;234;p17"/>
          <p:cNvSpPr txBox="1">
            <a:spLocks noGrp="1"/>
          </p:cNvSpPr>
          <p:nvPr>
            <p:ph type="title"/>
          </p:nvPr>
        </p:nvSpPr>
        <p:spPr>
          <a:xfrm>
            <a:off x="0" y="411096"/>
            <a:ext cx="7889966"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000" dirty="0">
                <a:solidFill>
                  <a:srgbClr val="586F7C"/>
                </a:solidFill>
                <a:latin typeface="Open Sans"/>
                <a:ea typeface="Open Sans"/>
                <a:cs typeface="Open Sans"/>
                <a:sym typeface="Open Sans"/>
              </a:rPr>
              <a:t>Catégories de pays du groupe A et du groupe B suite.</a:t>
            </a:r>
          </a:p>
        </p:txBody>
      </p:sp>
      <p:sp>
        <p:nvSpPr>
          <p:cNvPr id="240" name="Google Shape;240;p17"/>
          <p:cNvSpPr/>
          <p:nvPr/>
        </p:nvSpPr>
        <p:spPr>
          <a:xfrm>
            <a:off x="146707" y="2066905"/>
            <a:ext cx="3798276" cy="1323399"/>
          </a:xfrm>
          <a:prstGeom prst="rect">
            <a:avLst/>
          </a:prstGeom>
          <a:noFill/>
          <a:ln>
            <a:noFill/>
          </a:ln>
        </p:spPr>
        <p:txBody>
          <a:bodyPr spcFirstLastPara="1" wrap="square" lIns="91425" tIns="45700" rIns="91425" bIns="45700" anchor="t" anchorCtr="0">
            <a:spAutoFit/>
          </a:bodyPr>
          <a:lstStyle/>
          <a:p>
            <a:pPr lvl="0"/>
            <a:r>
              <a:rPr lang="fr-FR" sz="2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Les pays affectés au groupe A ou au groupe B sont éligibles à toutes les collections Research4Life.</a:t>
            </a:r>
          </a:p>
        </p:txBody>
      </p:sp>
      <p:grpSp>
        <p:nvGrpSpPr>
          <p:cNvPr id="2" name="Groupe 1">
            <a:extLst>
              <a:ext uri="{FF2B5EF4-FFF2-40B4-BE49-F238E27FC236}">
                <a16:creationId xmlns:a16="http://schemas.microsoft.com/office/drawing/2014/main" id="{51112CBF-D698-44FB-ABA7-635C8206523F}"/>
              </a:ext>
            </a:extLst>
          </p:cNvPr>
          <p:cNvGrpSpPr/>
          <p:nvPr/>
        </p:nvGrpSpPr>
        <p:grpSpPr>
          <a:xfrm>
            <a:off x="4003040" y="1706880"/>
            <a:ext cx="7755897" cy="5246282"/>
            <a:chOff x="4344803" y="1847850"/>
            <a:chExt cx="7414134" cy="5105312"/>
          </a:xfrm>
        </p:grpSpPr>
        <p:pic>
          <p:nvPicPr>
            <p:cNvPr id="11" name="Image 10">
              <a:extLst>
                <a:ext uri="{FF2B5EF4-FFF2-40B4-BE49-F238E27FC236}">
                  <a16:creationId xmlns:a16="http://schemas.microsoft.com/office/drawing/2014/main" id="{946ACC3D-AD31-4B46-9A6B-67E94E24AF42}"/>
                </a:ext>
              </a:extLst>
            </p:cNvPr>
            <p:cNvPicPr>
              <a:picLocks noChangeAspect="1"/>
            </p:cNvPicPr>
            <p:nvPr/>
          </p:nvPicPr>
          <p:blipFill>
            <a:blip r:embed="rId3"/>
            <a:stretch>
              <a:fillRect/>
            </a:stretch>
          </p:blipFill>
          <p:spPr>
            <a:xfrm>
              <a:off x="4403795" y="1847850"/>
              <a:ext cx="7296150" cy="5010150"/>
            </a:xfrm>
            <a:prstGeom prst="rect">
              <a:avLst/>
            </a:prstGeom>
          </p:spPr>
        </p:pic>
        <p:sp>
          <p:nvSpPr>
            <p:cNvPr id="12" name="ZoneTexte 11">
              <a:extLst>
                <a:ext uri="{FF2B5EF4-FFF2-40B4-BE49-F238E27FC236}">
                  <a16:creationId xmlns:a16="http://schemas.microsoft.com/office/drawing/2014/main" id="{AF25E6A6-B9BB-4FDF-8FE5-7CCE60FE11A5}"/>
                </a:ext>
              </a:extLst>
            </p:cNvPr>
            <p:cNvSpPr txBox="1"/>
            <p:nvPr/>
          </p:nvSpPr>
          <p:spPr>
            <a:xfrm>
              <a:off x="4502425" y="1946172"/>
              <a:ext cx="2277403" cy="269556"/>
            </a:xfrm>
            <a:prstGeom prst="rect">
              <a:avLst/>
            </a:prstGeom>
            <a:noFill/>
          </p:spPr>
          <p:txBody>
            <a:bodyPr wrap="none" rtlCol="0">
              <a:spAutoFit/>
            </a:bodyPr>
            <a:lstStyle/>
            <a:p>
              <a:r>
                <a:rPr lang="fr-FR"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Eligibilité à Research4Life 2023</a:t>
              </a:r>
            </a:p>
          </p:txBody>
        </p:sp>
        <p:sp>
          <p:nvSpPr>
            <p:cNvPr id="13" name="ZoneTexte 12">
              <a:extLst>
                <a:ext uri="{FF2B5EF4-FFF2-40B4-BE49-F238E27FC236}">
                  <a16:creationId xmlns:a16="http://schemas.microsoft.com/office/drawing/2014/main" id="{B72511A0-1479-49AB-97C1-C25AC13C842D}"/>
                </a:ext>
              </a:extLst>
            </p:cNvPr>
            <p:cNvSpPr txBox="1"/>
            <p:nvPr/>
          </p:nvSpPr>
          <p:spPr>
            <a:xfrm>
              <a:off x="10775405" y="1876922"/>
              <a:ext cx="983532" cy="507831"/>
            </a:xfrm>
            <a:prstGeom prst="rect">
              <a:avLst/>
            </a:prstGeom>
            <a:noFill/>
          </p:spPr>
          <p:txBody>
            <a:bodyPr wrap="square" rtlCol="0">
              <a:spAutoFit/>
            </a:bodyPr>
            <a:lstStyle/>
            <a:p>
              <a:pPr algn="r"/>
              <a:r>
                <a:rPr lang="fr-FR"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Organisation Mondiale de la Santé</a:t>
              </a:r>
            </a:p>
          </p:txBody>
        </p:sp>
        <p:sp>
          <p:nvSpPr>
            <p:cNvPr id="14" name="ZoneTexte 13">
              <a:extLst>
                <a:ext uri="{FF2B5EF4-FFF2-40B4-BE49-F238E27FC236}">
                  <a16:creationId xmlns:a16="http://schemas.microsoft.com/office/drawing/2014/main" id="{79A91D63-17EE-4947-B4CE-57960FB689AB}"/>
                </a:ext>
              </a:extLst>
            </p:cNvPr>
            <p:cNvSpPr txBox="1"/>
            <p:nvPr/>
          </p:nvSpPr>
          <p:spPr>
            <a:xfrm>
              <a:off x="4344803" y="6621178"/>
              <a:ext cx="4661808" cy="276999"/>
            </a:xfrm>
            <a:prstGeom prst="rect">
              <a:avLst/>
            </a:prstGeom>
            <a:noFill/>
          </p:spPr>
          <p:txBody>
            <a:bodyPr wrap="square" rtlCol="0">
              <a:spAutoFit/>
            </a:bodyPr>
            <a:lstStyle/>
            <a:p>
              <a:r>
                <a:rPr lang="fr-FR" sz="400" dirty="0"/>
                <a:t>Les désignations employées et la présentation du matériel dans cette publication n'impliquent pas l'expression d'un pays, d'un territoire, d'une ville ou d'une zone quelconque de ses autorités, ou concernant la délimitation de ses frontières ou limites. Les lignes en pointillés et en tirets sur les cartes représentent des lignes frontalières approximatives pour lesquelles il n'existe pas encore d'accord complet.</a:t>
              </a:r>
            </a:p>
            <a:p>
              <a:endParaRPr lang="fr-FR" sz="400" dirty="0"/>
            </a:p>
          </p:txBody>
        </p:sp>
        <p:sp>
          <p:nvSpPr>
            <p:cNvPr id="15" name="ZoneTexte 14">
              <a:extLst>
                <a:ext uri="{FF2B5EF4-FFF2-40B4-BE49-F238E27FC236}">
                  <a16:creationId xmlns:a16="http://schemas.microsoft.com/office/drawing/2014/main" id="{E15384EF-7B78-46E5-BD4F-73DD6AE4D23C}"/>
                </a:ext>
              </a:extLst>
            </p:cNvPr>
            <p:cNvSpPr txBox="1"/>
            <p:nvPr/>
          </p:nvSpPr>
          <p:spPr>
            <a:xfrm>
              <a:off x="9339896" y="6460719"/>
              <a:ext cx="2419041" cy="492443"/>
            </a:xfrm>
            <a:prstGeom prst="rect">
              <a:avLst/>
            </a:prstGeom>
            <a:noFill/>
          </p:spPr>
          <p:txBody>
            <a:bodyPr wrap="square" rtlCol="0">
              <a:spAutoFit/>
            </a:bodyPr>
            <a:lstStyle/>
            <a:p>
              <a:pPr algn="r"/>
              <a:r>
                <a:rPr lang="fr-FR" sz="500" dirty="0"/>
                <a:t>Source des données : Reserach4Life</a:t>
              </a:r>
            </a:p>
            <a:p>
              <a:pPr algn="r"/>
              <a:r>
                <a:rPr lang="fr-FR" sz="500" dirty="0"/>
                <a:t>Date de création de la carte : 01 février 2023</a:t>
              </a:r>
            </a:p>
            <a:p>
              <a:pPr algn="r"/>
              <a:r>
                <a:rPr lang="fr-FR" sz="500" dirty="0"/>
                <a:t>Production de la carte WHO GIS Centre de la santé, DNA/DDI</a:t>
              </a:r>
            </a:p>
            <a:p>
              <a:pPr algn="r"/>
              <a:r>
                <a:rPr lang="fr-FR" sz="500" dirty="0"/>
                <a:t>© OMS 2023. Tous droits réservés.</a:t>
              </a:r>
            </a:p>
            <a:p>
              <a:pPr algn="r"/>
              <a:endParaRPr lang="fr-FR" sz="600" dirty="0"/>
            </a:p>
          </p:txBody>
        </p:sp>
        <p:pic>
          <p:nvPicPr>
            <p:cNvPr id="16" name="Image 15">
              <a:extLst>
                <a:ext uri="{FF2B5EF4-FFF2-40B4-BE49-F238E27FC236}">
                  <a16:creationId xmlns:a16="http://schemas.microsoft.com/office/drawing/2014/main" id="{B10D354E-336F-4EC4-81E6-A651E6C32ED9}"/>
                </a:ext>
              </a:extLst>
            </p:cNvPr>
            <p:cNvPicPr>
              <a:picLocks noChangeAspect="1"/>
            </p:cNvPicPr>
            <p:nvPr/>
          </p:nvPicPr>
          <p:blipFill>
            <a:blip r:embed="rId4"/>
            <a:stretch>
              <a:fillRect/>
            </a:stretch>
          </p:blipFill>
          <p:spPr>
            <a:xfrm>
              <a:off x="4738631" y="5598146"/>
              <a:ext cx="1468397" cy="685896"/>
            </a:xfrm>
            <a:prstGeom prst="rect">
              <a:avLst/>
            </a:prstGeom>
          </p:spPr>
        </p:pic>
        <p:sp>
          <p:nvSpPr>
            <p:cNvPr id="17" name="Rectangle 16">
              <a:extLst>
                <a:ext uri="{FF2B5EF4-FFF2-40B4-BE49-F238E27FC236}">
                  <a16:creationId xmlns:a16="http://schemas.microsoft.com/office/drawing/2014/main" id="{9F39AC12-F1B8-4A95-B094-E9C6DB93FC33}"/>
                </a:ext>
              </a:extLst>
            </p:cNvPr>
            <p:cNvSpPr/>
            <p:nvPr/>
          </p:nvSpPr>
          <p:spPr>
            <a:xfrm>
              <a:off x="4521427" y="5659576"/>
              <a:ext cx="1034716" cy="623504"/>
            </a:xfrm>
            <a:prstGeom prst="rect">
              <a:avLst/>
            </a:prstGeom>
          </p:spPr>
          <p:txBody>
            <a:bodyPr wrap="square">
              <a:spAutoFit/>
            </a:bodyPr>
            <a:lstStyle/>
            <a:p>
              <a:pPr marL="469900" lvl="0" indent="-342900">
                <a:lnSpc>
                  <a:spcPct val="110000"/>
                </a:lnSpc>
                <a:buClr>
                  <a:schemeClr val="dk1"/>
                </a:buClr>
                <a:buSzPts val="2000"/>
              </a:pPr>
              <a:r>
                <a:rPr lang="fr-FR" sz="800" dirty="0">
                  <a:latin typeface="Open Sans"/>
                  <a:ea typeface="Open Sans"/>
                  <a:cs typeface="Open Sans"/>
                  <a:sym typeface="Open Sans"/>
                </a:rPr>
                <a:t>Groupe A</a:t>
              </a:r>
            </a:p>
            <a:p>
              <a:pPr marL="469900" lvl="0" indent="-342900">
                <a:lnSpc>
                  <a:spcPct val="110000"/>
                </a:lnSpc>
                <a:buClr>
                  <a:schemeClr val="dk1"/>
                </a:buClr>
                <a:buSzPts val="2000"/>
              </a:pPr>
              <a:r>
                <a:rPr lang="fr-FR" sz="800" dirty="0">
                  <a:latin typeface="Open Sans"/>
                  <a:ea typeface="Open Sans"/>
                  <a:cs typeface="Open Sans"/>
                  <a:sym typeface="Open Sans"/>
                </a:rPr>
                <a:t>Groupe B</a:t>
              </a:r>
            </a:p>
            <a:p>
              <a:pPr marL="469900" lvl="0" indent="-342900">
                <a:lnSpc>
                  <a:spcPct val="110000"/>
                </a:lnSpc>
                <a:buClr>
                  <a:schemeClr val="dk1"/>
                </a:buClr>
                <a:buSzPts val="2000"/>
              </a:pPr>
              <a:r>
                <a:rPr lang="fr-FR" sz="800" dirty="0">
                  <a:latin typeface="Open Sans"/>
                  <a:ea typeface="Open Sans"/>
                  <a:cs typeface="Open Sans"/>
                  <a:sym typeface="Open Sans"/>
                </a:rPr>
                <a:t>Non éligible</a:t>
              </a:r>
            </a:p>
            <a:p>
              <a:pPr marL="469900" lvl="0" indent="-342900">
                <a:lnSpc>
                  <a:spcPct val="110000"/>
                </a:lnSpc>
                <a:buClr>
                  <a:schemeClr val="dk1"/>
                </a:buClr>
                <a:buSzPts val="2000"/>
              </a:pPr>
              <a:r>
                <a:rPr lang="fr-FR" sz="800" dirty="0">
                  <a:solidFill>
                    <a:schemeClr val="dk1"/>
                  </a:solidFill>
                  <a:latin typeface="Open Sans"/>
                  <a:ea typeface="Open Sans"/>
                  <a:cs typeface="Open Sans"/>
                  <a:sym typeface="Open Sans"/>
                </a:rPr>
                <a:t>Non applicable</a:t>
              </a:r>
            </a:p>
          </p:txBody>
        </p:sp>
      </p:grpSp>
      <p:sp>
        <p:nvSpPr>
          <p:cNvPr id="18" name="Google Shape;233;p17">
            <a:extLst>
              <a:ext uri="{FF2B5EF4-FFF2-40B4-BE49-F238E27FC236}">
                <a16:creationId xmlns:a16="http://schemas.microsoft.com/office/drawing/2014/main" id="{C805456E-26B2-4E60-85C6-6B299696C426}"/>
              </a:ext>
            </a:extLst>
          </p:cNvPr>
          <p:cNvSpPr txBox="1">
            <a:spLocks noGrp="1"/>
          </p:cNvSpPr>
          <p:nvPr>
            <p:ph type="body" idx="1"/>
          </p:nvPr>
        </p:nvSpPr>
        <p:spPr>
          <a:xfrm>
            <a:off x="1" y="4316396"/>
            <a:ext cx="4026876" cy="2176479"/>
          </a:xfrm>
          <a:prstGeom prst="rect">
            <a:avLst/>
          </a:prstGeom>
          <a:noFill/>
          <a:ln>
            <a:noFill/>
          </a:ln>
        </p:spPr>
        <p:txBody>
          <a:bodyPr spcFirstLastPara="1" wrap="square" lIns="91425" tIns="45700" rIns="91425" bIns="45700" anchor="t" anchorCtr="0">
            <a:normAutofit/>
          </a:bodyPr>
          <a:lstStyle/>
          <a:p>
            <a:pPr marL="469900" lvl="0" indent="-342900">
              <a:lnSpc>
                <a:spcPct val="110000"/>
              </a:lnSpc>
              <a:buClr>
                <a:schemeClr val="dk1"/>
              </a:buClr>
              <a:buSzPts val="2000"/>
            </a:pPr>
            <a:r>
              <a:rPr lang="fr-FR" sz="2220" dirty="0">
                <a:solidFill>
                  <a:schemeClr val="tx1"/>
                </a:solidFill>
                <a:latin typeface="Open Sans"/>
                <a:ea typeface="Open Sans"/>
                <a:cs typeface="Open Sans"/>
                <a:sym typeface="Open Sans"/>
              </a:rPr>
              <a:t>Groupe A</a:t>
            </a:r>
          </a:p>
          <a:p>
            <a:pPr marL="469900" lvl="0" indent="-342900">
              <a:lnSpc>
                <a:spcPct val="110000"/>
              </a:lnSpc>
              <a:buClr>
                <a:schemeClr val="dk1"/>
              </a:buClr>
              <a:buSzPts val="2000"/>
            </a:pPr>
            <a:r>
              <a:rPr lang="fr-FR" sz="2220" dirty="0">
                <a:solidFill>
                  <a:schemeClr val="tx1"/>
                </a:solidFill>
                <a:latin typeface="Open Sans"/>
                <a:ea typeface="Open Sans"/>
                <a:cs typeface="Open Sans"/>
                <a:sym typeface="Open Sans"/>
              </a:rPr>
              <a:t>Groupe B</a:t>
            </a:r>
          </a:p>
          <a:p>
            <a:pPr marL="469900" lvl="0" indent="-342900">
              <a:lnSpc>
                <a:spcPct val="110000"/>
              </a:lnSpc>
              <a:buClr>
                <a:schemeClr val="dk1"/>
              </a:buClr>
              <a:buSzPts val="2000"/>
            </a:pPr>
            <a:r>
              <a:rPr lang="fr-FR" sz="2220" dirty="0">
                <a:solidFill>
                  <a:schemeClr val="tx1"/>
                </a:solidFill>
                <a:latin typeface="Open Sans"/>
                <a:ea typeface="Open Sans"/>
                <a:cs typeface="Open Sans"/>
                <a:sym typeface="Open Sans"/>
              </a:rPr>
              <a:t>Non éligible</a:t>
            </a:r>
          </a:p>
          <a:p>
            <a:pPr marL="469900" lvl="0" indent="-342900">
              <a:lnSpc>
                <a:spcPct val="110000"/>
              </a:lnSpc>
              <a:buClr>
                <a:schemeClr val="dk1"/>
              </a:buClr>
              <a:buSzPts val="2000"/>
            </a:pPr>
            <a:r>
              <a:rPr lang="fr-FR" sz="2220" dirty="0">
                <a:solidFill>
                  <a:schemeClr val="dk1"/>
                </a:solidFill>
                <a:latin typeface="Open Sans"/>
                <a:ea typeface="Open Sans"/>
                <a:cs typeface="Open Sans"/>
                <a:sym typeface="Open Sans"/>
              </a:rPr>
              <a:t>Non applicable</a:t>
            </a:r>
            <a:endParaRPr sz="2220" dirty="0">
              <a:solidFill>
                <a:schemeClr val="dk1"/>
              </a:solidFill>
              <a:latin typeface="Open Sans"/>
              <a:ea typeface="Open Sans"/>
              <a:cs typeface="Open Sans"/>
              <a:sym typeface="Open Sans"/>
            </a:endParaRPr>
          </a:p>
        </p:txBody>
      </p:sp>
      <p:sp>
        <p:nvSpPr>
          <p:cNvPr id="19" name="Google Shape;236;p17">
            <a:extLst>
              <a:ext uri="{FF2B5EF4-FFF2-40B4-BE49-F238E27FC236}">
                <a16:creationId xmlns:a16="http://schemas.microsoft.com/office/drawing/2014/main" id="{C314A939-F50B-4BE1-985B-9D90F7854614}"/>
              </a:ext>
            </a:extLst>
          </p:cNvPr>
          <p:cNvSpPr/>
          <p:nvPr/>
        </p:nvSpPr>
        <p:spPr>
          <a:xfrm>
            <a:off x="2812494" y="4958854"/>
            <a:ext cx="808892" cy="369276"/>
          </a:xfrm>
          <a:prstGeom prst="rect">
            <a:avLst/>
          </a:prstGeom>
          <a:solidFill>
            <a:schemeClr val="accent1"/>
          </a:solid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37;p17">
            <a:extLst>
              <a:ext uri="{FF2B5EF4-FFF2-40B4-BE49-F238E27FC236}">
                <a16:creationId xmlns:a16="http://schemas.microsoft.com/office/drawing/2014/main" id="{BC9B5A3A-C97C-48A2-9B83-E38482BA645E}"/>
              </a:ext>
            </a:extLst>
          </p:cNvPr>
          <p:cNvSpPr/>
          <p:nvPr/>
        </p:nvSpPr>
        <p:spPr>
          <a:xfrm>
            <a:off x="2812494" y="4478140"/>
            <a:ext cx="808892" cy="305186"/>
          </a:xfrm>
          <a:prstGeom prst="rect">
            <a:avLst/>
          </a:prstGeom>
          <a:solidFill>
            <a:srgbClr val="00B0F0"/>
          </a:solidFill>
          <a:ln w="25400" cap="flat" cmpd="sng">
            <a:solidFill>
              <a:srgbClr val="F898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238;p17">
            <a:extLst>
              <a:ext uri="{FF2B5EF4-FFF2-40B4-BE49-F238E27FC236}">
                <a16:creationId xmlns:a16="http://schemas.microsoft.com/office/drawing/2014/main" id="{44A6AF7C-91F9-4B58-9CCA-4763FDCC9F3C}"/>
              </a:ext>
            </a:extLst>
          </p:cNvPr>
          <p:cNvSpPr/>
          <p:nvPr/>
        </p:nvSpPr>
        <p:spPr>
          <a:xfrm>
            <a:off x="2812494" y="5471613"/>
            <a:ext cx="808892" cy="367825"/>
          </a:xfrm>
          <a:prstGeom prst="rect">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 name="Google Shape;239;p17">
            <a:extLst>
              <a:ext uri="{FF2B5EF4-FFF2-40B4-BE49-F238E27FC236}">
                <a16:creationId xmlns:a16="http://schemas.microsoft.com/office/drawing/2014/main" id="{88870CDF-3F99-4289-B9EC-937EDBB20F78}"/>
              </a:ext>
            </a:extLst>
          </p:cNvPr>
          <p:cNvSpPr/>
          <p:nvPr/>
        </p:nvSpPr>
        <p:spPr>
          <a:xfrm>
            <a:off x="2812494" y="6033593"/>
            <a:ext cx="808892" cy="369276"/>
          </a:xfrm>
          <a:prstGeom prst="rect">
            <a:avLst/>
          </a:prstGeom>
          <a:solidFill>
            <a:schemeClr val="lt2"/>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0" y="378812"/>
            <a:ext cx="8141677"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330" dirty="0">
                <a:solidFill>
                  <a:srgbClr val="586F7C"/>
                </a:solidFill>
                <a:latin typeface="Open Sans"/>
                <a:ea typeface="Open Sans"/>
                <a:cs typeface="Open Sans"/>
                <a:sym typeface="Open Sans"/>
              </a:rPr>
              <a:t>Contrat d'utilisation et conditions d'utilisation de Research4Life</a:t>
            </a:r>
          </a:p>
        </p:txBody>
      </p:sp>
      <p:sp>
        <p:nvSpPr>
          <p:cNvPr id="247" name="Google Shape;247;p18"/>
          <p:cNvSpPr txBox="1">
            <a:spLocks noGrp="1"/>
          </p:cNvSpPr>
          <p:nvPr>
            <p:ph type="body" idx="1"/>
          </p:nvPr>
        </p:nvSpPr>
        <p:spPr>
          <a:xfrm>
            <a:off x="0" y="2082800"/>
            <a:ext cx="9613800" cy="4165600"/>
          </a:xfrm>
          <a:prstGeom prst="rect">
            <a:avLst/>
          </a:prstGeom>
          <a:noFill/>
          <a:ln>
            <a:noFill/>
          </a:ln>
        </p:spPr>
        <p:txBody>
          <a:bodyPr spcFirstLastPara="1" wrap="square" lIns="91425" tIns="45700" rIns="91425" bIns="45700" anchor="t" anchorCtr="0">
            <a:noAutofit/>
          </a:bodyPr>
          <a:lstStyle/>
          <a:p>
            <a:pPr lvl="0">
              <a:buClr>
                <a:schemeClr val="dk1"/>
              </a:buClr>
            </a:pPr>
            <a:r>
              <a:rPr lang="fr-FR" dirty="0">
                <a:solidFill>
                  <a:schemeClr val="dk1"/>
                </a:solidFill>
                <a:latin typeface="Open Sans"/>
                <a:ea typeface="Open Sans"/>
                <a:cs typeface="Open Sans"/>
                <a:sym typeface="Open Sans"/>
              </a:rPr>
              <a:t>Les programmes Research4Life nécessitent un contrat d'utilisateur signé qui active le compte.</a:t>
            </a:r>
          </a:p>
          <a:p>
            <a:pPr lvl="0">
              <a:buClr>
                <a:schemeClr val="dk1"/>
              </a:buClr>
            </a:pPr>
            <a:r>
              <a:rPr lang="fr-FR" dirty="0">
                <a:solidFill>
                  <a:schemeClr val="dk1"/>
                </a:solidFill>
                <a:latin typeface="Open Sans"/>
                <a:ea typeface="Open Sans"/>
                <a:cs typeface="Open Sans"/>
                <a:sym typeface="Open Sans"/>
              </a:rPr>
              <a:t>Le contrat d'utilisation est conclu entre l'institution enregistrée et les éditeurs partenaires de Research4Life.</a:t>
            </a:r>
          </a:p>
          <a:p>
            <a:pPr lvl="0">
              <a:buClr>
                <a:schemeClr val="dk1"/>
              </a:buClr>
            </a:pPr>
            <a:r>
              <a:rPr lang="fr-FR" dirty="0">
                <a:solidFill>
                  <a:schemeClr val="dk1"/>
                </a:solidFill>
                <a:latin typeface="Open Sans"/>
                <a:ea typeface="Open Sans"/>
                <a:cs typeface="Open Sans"/>
                <a:sym typeface="Open Sans"/>
              </a:rPr>
              <a:t>Il permet au licencié d’utiliser l’offre des éditeurs et définit les règles d’utilisation de tous les programmes Research4Life.</a:t>
            </a:r>
          </a:p>
          <a:p>
            <a:pPr lvl="0">
              <a:buClr>
                <a:schemeClr val="dk1"/>
              </a:buClr>
            </a:pPr>
            <a:r>
              <a:rPr lang="fr-FR" dirty="0">
                <a:solidFill>
                  <a:schemeClr val="dk1"/>
                </a:solidFill>
                <a:latin typeface="Open Sans"/>
                <a:ea typeface="Open Sans"/>
                <a:cs typeface="Open Sans"/>
                <a:sym typeface="Open Sans"/>
              </a:rPr>
              <a:t>Il couvre des informations clés sur l'utilisation des informations d'identification, le droit d'auteur et l'utilisation équitable.</a:t>
            </a:r>
            <a:endParaRPr dirty="0">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3"/>
        <p:cNvGrpSpPr/>
        <p:nvPr/>
      </p:nvGrpSpPr>
      <p:grpSpPr>
        <a:xfrm>
          <a:off x="0" y="0"/>
          <a:ext cx="0" cy="0"/>
          <a:chOff x="0" y="0"/>
          <a:chExt cx="0" cy="0"/>
        </a:xfrm>
      </p:grpSpPr>
      <p:sp>
        <p:nvSpPr>
          <p:cNvPr id="254" name="Google Shape;254;p19"/>
          <p:cNvSpPr txBox="1">
            <a:spLocks noGrp="1"/>
          </p:cNvSpPr>
          <p:nvPr>
            <p:ph type="title"/>
          </p:nvPr>
        </p:nvSpPr>
        <p:spPr>
          <a:xfrm>
            <a:off x="0" y="378812"/>
            <a:ext cx="7297615"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2800" dirty="0">
                <a:solidFill>
                  <a:srgbClr val="586F7C"/>
                </a:solidFill>
                <a:latin typeface="Open Sans"/>
                <a:ea typeface="Open Sans"/>
                <a:cs typeface="Open Sans"/>
                <a:sym typeface="Open Sans"/>
              </a:rPr>
              <a:t>Research4Life </a:t>
            </a:r>
            <a:r>
              <a:rPr lang="fr-FR" sz="2800" b="1" dirty="0">
                <a:solidFill>
                  <a:srgbClr val="586F7C"/>
                </a:solidFill>
                <a:latin typeface="Open Sans"/>
                <a:ea typeface="Open Sans"/>
                <a:cs typeface="Open Sans"/>
                <a:sym typeface="Open Sans"/>
              </a:rPr>
              <a:t>PERMET</a:t>
            </a:r>
            <a:r>
              <a:rPr lang="fr-FR" sz="2800" dirty="0">
                <a:solidFill>
                  <a:srgbClr val="586F7C"/>
                </a:solidFill>
                <a:latin typeface="Open Sans"/>
                <a:ea typeface="Open Sans"/>
                <a:cs typeface="Open Sans"/>
                <a:sym typeface="Open Sans"/>
              </a:rPr>
              <a:t> aux institutions enregistrées et à leurs utilisateurs autorisés de:</a:t>
            </a:r>
          </a:p>
        </p:txBody>
      </p:sp>
      <p:sp>
        <p:nvSpPr>
          <p:cNvPr id="255" name="Google Shape;255;p19"/>
          <p:cNvSpPr txBox="1">
            <a:spLocks noGrp="1"/>
          </p:cNvSpPr>
          <p:nvPr>
            <p:ph type="body" idx="1"/>
          </p:nvPr>
        </p:nvSpPr>
        <p:spPr>
          <a:xfrm>
            <a:off x="232086" y="1823571"/>
            <a:ext cx="10382126" cy="4140200"/>
          </a:xfrm>
          <a:prstGeom prst="rect">
            <a:avLst/>
          </a:prstGeom>
          <a:noFill/>
          <a:ln>
            <a:noFill/>
          </a:ln>
        </p:spPr>
        <p:txBody>
          <a:bodyPr spcFirstLastPara="1" wrap="square" lIns="91425" tIns="45700" rIns="91425" bIns="45700" anchor="t" anchorCtr="0">
            <a:noAutofit/>
          </a:bodyPr>
          <a:lstStyle/>
          <a:p>
            <a:pPr lvl="0">
              <a:buClr>
                <a:schemeClr val="dk1"/>
              </a:buClr>
            </a:pPr>
            <a:r>
              <a:rPr lang="fr-FR" dirty="0">
                <a:solidFill>
                  <a:schemeClr val="tx1"/>
                </a:solidFill>
                <a:latin typeface="Open Sans"/>
                <a:ea typeface="Open Sans"/>
                <a:cs typeface="Open Sans"/>
                <a:sym typeface="Open Sans"/>
              </a:rPr>
              <a:t>Partager le mot de passe avec des collègues, étudiants ou membres du corps professoral du même établissement</a:t>
            </a:r>
          </a:p>
          <a:p>
            <a:pPr lvl="0">
              <a:buClr>
                <a:schemeClr val="dk1"/>
              </a:buClr>
            </a:pPr>
            <a:r>
              <a:rPr lang="fr-FR" dirty="0">
                <a:solidFill>
                  <a:schemeClr val="tx1"/>
                </a:solidFill>
                <a:latin typeface="Open Sans"/>
                <a:ea typeface="Open Sans"/>
                <a:cs typeface="Open Sans"/>
                <a:sym typeface="Open Sans"/>
              </a:rPr>
              <a:t>Télécharger ou imprimer jusqu'à 15% d'un numéro de journal ou d'un livre,</a:t>
            </a:r>
          </a:p>
          <a:p>
            <a:pPr lvl="0">
              <a:buClr>
                <a:schemeClr val="dk1"/>
              </a:buClr>
            </a:pPr>
            <a:r>
              <a:rPr lang="fr-FR" dirty="0">
                <a:solidFill>
                  <a:schemeClr val="tx1"/>
                </a:solidFill>
                <a:latin typeface="Open Sans"/>
                <a:ea typeface="Open Sans"/>
                <a:cs typeface="Open Sans"/>
                <a:sym typeface="Open Sans"/>
              </a:rPr>
              <a:t>Utiliser du matériel à des fins éducatives (dossiers de cours ou réserves) ou faire des copies pour les membres institutionnels,</a:t>
            </a:r>
          </a:p>
          <a:p>
            <a:pPr lvl="0">
              <a:buClr>
                <a:schemeClr val="dk1"/>
              </a:buClr>
            </a:pPr>
            <a:r>
              <a:rPr lang="fr-FR" dirty="0">
                <a:solidFill>
                  <a:schemeClr val="tx1"/>
                </a:solidFill>
                <a:latin typeface="Open Sans"/>
                <a:ea typeface="Open Sans"/>
                <a:cs typeface="Open Sans"/>
                <a:sym typeface="Open Sans"/>
              </a:rPr>
              <a:t>Utiliser les programmes Research4Life sur des ordinateurs personnels appartenant personnellement aux employés, aux professeurs ou aux étudiants de l'établissement.</a:t>
            </a:r>
          </a:p>
          <a:p>
            <a:pPr lvl="0">
              <a:buClr>
                <a:schemeClr val="dk1"/>
              </a:buClr>
            </a:pPr>
            <a:r>
              <a:rPr lang="fr-FR" dirty="0">
                <a:solidFill>
                  <a:schemeClr val="tx1"/>
                </a:solidFill>
                <a:latin typeface="Open Sans"/>
                <a:ea typeface="Open Sans"/>
                <a:cs typeface="Open Sans"/>
                <a:sym typeface="Open Sans"/>
              </a:rPr>
              <a:t>Si vous êtes "temporairement" hors du pays ou si vous participez à un programme d'enseignement à distance d'une institution enregistrée, l'accès est autorisé.  Dans le cas contraire, ce type d'utilisation est interdit.</a:t>
            </a:r>
            <a:endParaRPr dirty="0">
              <a:solidFill>
                <a:schemeClr val="tx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2700" dirty="0">
                <a:solidFill>
                  <a:srgbClr val="586F7C"/>
                </a:solidFill>
                <a:latin typeface="Open Sans"/>
                <a:ea typeface="Open Sans"/>
                <a:cs typeface="Open Sans"/>
                <a:sym typeface="Open Sans"/>
              </a:rPr>
              <a:t>Research4Life </a:t>
            </a:r>
            <a:r>
              <a:rPr lang="fr-FR" sz="2700" b="1" dirty="0">
                <a:solidFill>
                  <a:srgbClr val="586F7C"/>
                </a:solidFill>
                <a:latin typeface="Open Sans"/>
                <a:ea typeface="Open Sans"/>
                <a:cs typeface="Open Sans"/>
                <a:sym typeface="Open Sans"/>
              </a:rPr>
              <a:t>ne permet PAS </a:t>
            </a:r>
            <a:r>
              <a:rPr lang="fr-FR" sz="2700" dirty="0">
                <a:solidFill>
                  <a:srgbClr val="586F7C"/>
                </a:solidFill>
                <a:latin typeface="Open Sans"/>
                <a:ea typeface="Open Sans"/>
                <a:cs typeface="Open Sans"/>
                <a:sym typeface="Open Sans"/>
              </a:rPr>
              <a:t>aux institutions enregistrées et à leurs utilisateurs autorisés de:</a:t>
            </a:r>
          </a:p>
        </p:txBody>
      </p:sp>
      <p:sp>
        <p:nvSpPr>
          <p:cNvPr id="263" name="Google Shape;263;p20"/>
          <p:cNvSpPr txBox="1">
            <a:spLocks noGrp="1"/>
          </p:cNvSpPr>
          <p:nvPr>
            <p:ph type="body" idx="1"/>
          </p:nvPr>
        </p:nvSpPr>
        <p:spPr>
          <a:xfrm>
            <a:off x="0" y="1793631"/>
            <a:ext cx="11939954" cy="4923692"/>
          </a:xfrm>
          <a:prstGeom prst="rect">
            <a:avLst/>
          </a:prstGeom>
          <a:noFill/>
          <a:ln>
            <a:noFill/>
          </a:ln>
        </p:spPr>
        <p:txBody>
          <a:bodyPr spcFirstLastPara="1" wrap="square" lIns="91425" tIns="45700" rIns="91425" bIns="45700" anchor="t" anchorCtr="0">
            <a:normAutofit fontScale="85000" lnSpcReduction="20000"/>
          </a:bodyPr>
          <a:lstStyle/>
          <a:p>
            <a:pPr lvl="0" indent="-342900">
              <a:lnSpc>
                <a:spcPct val="110000"/>
              </a:lnSpc>
              <a:buClr>
                <a:schemeClr val="dk1"/>
              </a:buClr>
              <a:buSzPts val="1998"/>
            </a:pPr>
            <a:r>
              <a:rPr lang="fr-FR" sz="222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Partager le nom d'utilisateur et le mot de passe Research4Life en dehors de l'institution enregistrée,</a:t>
            </a:r>
          </a:p>
          <a:p>
            <a:pPr marL="460375" lvl="0" indent="-342900">
              <a:buClr>
                <a:schemeClr val="dk1"/>
              </a:buClr>
              <a:buSzPts val="1998"/>
            </a:pPr>
            <a:r>
              <a:rPr lang="fr-FR" sz="222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Publier du contenu sur des sites Web ou publier des informations d'identification en ligne,</a:t>
            </a:r>
          </a:p>
          <a:p>
            <a:pPr marL="460375" lvl="0" indent="-342900">
              <a:lnSpc>
                <a:spcPct val="110000"/>
              </a:lnSpc>
              <a:buClr>
                <a:schemeClr val="dk1"/>
              </a:buClr>
              <a:buSzPts val="1998"/>
            </a:pPr>
            <a:r>
              <a:rPr lang="fr-FR" sz="222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Accéder à distance aux programmes Research4Life à partir d'autres installations que des appareils institutionnels ou des appareils appartenant à des employés, des professeurs ou des étudiants de l'institution,</a:t>
            </a:r>
          </a:p>
          <a:p>
            <a:pPr marL="460375" lvl="0" indent="-342900">
              <a:lnSpc>
                <a:spcPct val="110000"/>
              </a:lnSpc>
              <a:buClr>
                <a:schemeClr val="dk1"/>
              </a:buClr>
              <a:buSzPts val="1998"/>
            </a:pPr>
            <a:r>
              <a:rPr lang="fr-FR" dirty="0">
                <a:solidFill>
                  <a:schemeClr val="tx1"/>
                </a:solidFill>
                <a:latin typeface="Open Sans" panose="020B0606030504020204" pitchFamily="34" charset="0"/>
                <a:ea typeface="Open Sans" panose="020B0606030504020204" pitchFamily="34" charset="0"/>
                <a:cs typeface="Open Sans" panose="020B0606030504020204" pitchFamily="34" charset="0"/>
              </a:rPr>
              <a:t>Accéder aux programmes Research4Life lors d'un voyage en dehors de leur pays, sauf pour une courte durée (par exemple, assister à une conférence ou à une formation) ou être inscrit à un cours d'enseignement à distance et résider dans un autre pays).</a:t>
            </a:r>
          </a:p>
          <a:p>
            <a:pPr marL="460375" lvl="0" indent="-342900">
              <a:buClr>
                <a:schemeClr val="dk1"/>
              </a:buClr>
              <a:buSzPts val="1998"/>
            </a:pPr>
            <a:r>
              <a:rPr lang="fr-FR" sz="222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Télécharger ou imprimer des numéros de journaux ou des livres complets,</a:t>
            </a:r>
          </a:p>
          <a:p>
            <a:pPr marL="460375" lvl="0" indent="-342900">
              <a:buClr>
                <a:schemeClr val="dk1"/>
              </a:buClr>
              <a:buSzPts val="1998"/>
            </a:pPr>
            <a:r>
              <a:rPr lang="fr-FR" sz="222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Fournir des documents disponibles via tous les programmes Research4Life moyennant des frais,</a:t>
            </a:r>
          </a:p>
          <a:p>
            <a:pPr marL="460375" lvl="0" indent="-342900">
              <a:buClr>
                <a:schemeClr val="dk1"/>
              </a:buClr>
              <a:buSzPts val="1998"/>
            </a:pPr>
            <a:r>
              <a:rPr lang="fr-FR" sz="222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Modifier, adapter, transformer ou créer toute œuvre dérivée à partir du matériel des éditeurs,</a:t>
            </a:r>
          </a:p>
          <a:p>
            <a:pPr marL="460375" lvl="0" indent="-342900">
              <a:buClr>
                <a:schemeClr val="dk1"/>
              </a:buClr>
              <a:buSzPts val="1998"/>
            </a:pPr>
            <a:r>
              <a:rPr lang="fr-FR" sz="222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Et ils doivent reconnaître que:</a:t>
            </a:r>
          </a:p>
          <a:p>
            <a:pPr marL="460375" lvl="0" indent="-342900">
              <a:lnSpc>
                <a:spcPct val="110000"/>
              </a:lnSpc>
              <a:buClr>
                <a:schemeClr val="dk1"/>
              </a:buClr>
              <a:buSzPts val="1998"/>
            </a:pPr>
            <a:r>
              <a:rPr lang="fr-FR" sz="222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Les propriétaires, employés ou affiliés de sociétés à but lucratif ne sont pas considérés comme des utilisateurs autorisés.</a:t>
            </a:r>
            <a:endParaRPr sz="222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lvl="0"/>
            <a:r>
              <a:rPr lang="en-US" dirty="0">
                <a:solidFill>
                  <a:srgbClr val="586F7C"/>
                </a:solidFill>
                <a:latin typeface="Open Sans"/>
                <a:ea typeface="Open Sans"/>
                <a:cs typeface="Open Sans"/>
                <a:sym typeface="Open Sans"/>
              </a:rPr>
              <a:t>Plan de la leçon</a:t>
            </a:r>
          </a:p>
        </p:txBody>
      </p:sp>
      <p:sp>
        <p:nvSpPr>
          <p:cNvPr id="82" name="Google Shape;82;p3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400" dirty="0"/>
              <a:t>v1.5 </a:t>
            </a:r>
            <a:r>
              <a:rPr lang="en-US" sz="1400" dirty="0" err="1"/>
              <a:t>avril</a:t>
            </a:r>
            <a:r>
              <a:rPr lang="en-US" sz="1400" dirty="0"/>
              <a:t> 2023</a:t>
            </a:r>
          </a:p>
        </p:txBody>
      </p:sp>
      <p:pic>
        <p:nvPicPr>
          <p:cNvPr id="83" name="Google Shape;83;p39"/>
          <p:cNvPicPr preferRelativeResize="0"/>
          <p:nvPr/>
        </p:nvPicPr>
        <p:blipFill rotWithShape="1">
          <a:blip r:embed="rId3">
            <a:alphaModFix/>
          </a:blip>
          <a:srcRect/>
          <a:stretch/>
        </p:blipFill>
        <p:spPr>
          <a:xfrm>
            <a:off x="86980" y="6492875"/>
            <a:ext cx="974618" cy="365100"/>
          </a:xfrm>
          <a:prstGeom prst="rect">
            <a:avLst/>
          </a:prstGeom>
          <a:noFill/>
          <a:ln>
            <a:noFill/>
          </a:ln>
        </p:spPr>
      </p:pic>
      <p:sp>
        <p:nvSpPr>
          <p:cNvPr id="84" name="Google Shape;84;p39"/>
          <p:cNvSpPr txBox="1"/>
          <p:nvPr/>
        </p:nvSpPr>
        <p:spPr>
          <a:xfrm>
            <a:off x="1204050" y="6531713"/>
            <a:ext cx="9783900" cy="2874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fr-FR" sz="1200" dirty="0">
                <a:solidFill>
                  <a:schemeClr val="dk1"/>
                </a:solidFill>
              </a:rPr>
              <a:t>Ce travail est autorisé par Creative Commons</a:t>
            </a:r>
            <a:r>
              <a:rPr lang="en-US" sz="1200" dirty="0">
                <a:solidFill>
                  <a:schemeClr val="dk1"/>
                </a:solidFill>
              </a:rPr>
              <a:t> </a:t>
            </a:r>
            <a:r>
              <a:rPr lang="en-US" sz="1200" u="sng" dirty="0">
                <a:solidFill>
                  <a:schemeClr val="accent5"/>
                </a:solidFill>
                <a:hlinkClick r:id="rId4"/>
              </a:rPr>
              <a:t>Attribution-</a:t>
            </a:r>
            <a:r>
              <a:rPr lang="en-US" sz="1200" u="sng" dirty="0" err="1">
                <a:solidFill>
                  <a:schemeClr val="accent5"/>
                </a:solidFill>
                <a:hlinkClick r:id="rId4"/>
              </a:rPr>
              <a:t>ShareAlike</a:t>
            </a:r>
            <a:r>
              <a:rPr lang="en-US" sz="1200" u="sng" dirty="0">
                <a:solidFill>
                  <a:schemeClr val="accent5"/>
                </a:solidFill>
                <a:hlinkClick r:id="rId4"/>
              </a:rPr>
              <a:t> 4.0 International</a:t>
            </a:r>
            <a:r>
              <a:rPr lang="en-US" sz="1200" dirty="0">
                <a:solidFill>
                  <a:schemeClr val="dk1"/>
                </a:solidFill>
              </a:rPr>
              <a:t> (CC BY-SA 4.0)</a:t>
            </a:r>
            <a:endParaRPr sz="12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dirty="0"/>
          </a:p>
        </p:txBody>
      </p:sp>
      <p:sp>
        <p:nvSpPr>
          <p:cNvPr id="85" name="Google Shape;85;p39"/>
          <p:cNvSpPr txBox="1">
            <a:spLocks noGrp="1"/>
          </p:cNvSpPr>
          <p:nvPr>
            <p:ph type="body" idx="1"/>
          </p:nvPr>
        </p:nvSpPr>
        <p:spPr>
          <a:xfrm>
            <a:off x="680324" y="2019300"/>
            <a:ext cx="9759075" cy="4191000"/>
          </a:xfrm>
          <a:prstGeom prst="rect">
            <a:avLst/>
          </a:prstGeom>
          <a:noFill/>
          <a:ln>
            <a:noFill/>
          </a:ln>
        </p:spPr>
        <p:txBody>
          <a:bodyPr spcFirstLastPara="1" wrap="square" lIns="91425" tIns="45700" rIns="91425" bIns="45700" anchor="t" anchorCtr="0">
            <a:noAutofit/>
          </a:bodyPr>
          <a:lstStyle/>
          <a:p>
            <a:pPr lvl="0" indent="-342900">
              <a:buClr>
                <a:schemeClr val="dk1"/>
              </a:buClr>
              <a:buSzPts val="1800"/>
              <a:buFont typeface="Arial"/>
              <a:buChar char="•"/>
            </a:pPr>
            <a:r>
              <a:rPr lang="fr-FR" sz="2000" dirty="0">
                <a:solidFill>
                  <a:schemeClr val="dk1"/>
                </a:solidFill>
                <a:latin typeface="Open Sans"/>
                <a:ea typeface="Open Sans"/>
                <a:cs typeface="Open Sans"/>
                <a:sym typeface="Open Sans"/>
              </a:rPr>
              <a:t>Introduction.</a:t>
            </a:r>
          </a:p>
          <a:p>
            <a:pPr lvl="0" indent="-342900">
              <a:buClr>
                <a:schemeClr val="dk1"/>
              </a:buClr>
              <a:buSzPts val="1800"/>
              <a:buFont typeface="Arial"/>
              <a:buChar char="•"/>
            </a:pPr>
            <a:r>
              <a:rPr lang="fr-FR" sz="2000" dirty="0">
                <a:solidFill>
                  <a:schemeClr val="dk1"/>
                </a:solidFill>
                <a:latin typeface="Open Sans"/>
                <a:ea typeface="Open Sans"/>
                <a:cs typeface="Open Sans"/>
                <a:sym typeface="Open Sans"/>
              </a:rPr>
              <a:t>Partenariat Research4Life.</a:t>
            </a:r>
          </a:p>
          <a:p>
            <a:pPr lvl="0" indent="-342900">
              <a:buClr>
                <a:schemeClr val="dk1"/>
              </a:buClr>
              <a:buSzPts val="1800"/>
              <a:buFont typeface="Arial"/>
              <a:buChar char="•"/>
            </a:pPr>
            <a:r>
              <a:rPr lang="fr-FR" sz="2000" dirty="0">
                <a:solidFill>
                  <a:schemeClr val="dk1"/>
                </a:solidFill>
                <a:latin typeface="Open Sans"/>
                <a:ea typeface="Open Sans"/>
                <a:cs typeface="Open Sans"/>
                <a:sym typeface="Open Sans"/>
              </a:rPr>
              <a:t>Programmes Reasearch4Life.</a:t>
            </a:r>
          </a:p>
          <a:p>
            <a:pPr lvl="0" indent="-342900">
              <a:buClr>
                <a:schemeClr val="dk1"/>
              </a:buClr>
              <a:buSzPts val="1800"/>
              <a:buFont typeface="Arial"/>
              <a:buChar char="•"/>
            </a:pPr>
            <a:r>
              <a:rPr lang="fr-FR" sz="2000" dirty="0">
                <a:solidFill>
                  <a:schemeClr val="dk1"/>
                </a:solidFill>
                <a:latin typeface="Open Sans"/>
                <a:ea typeface="Open Sans"/>
                <a:cs typeface="Open Sans"/>
                <a:sym typeface="Open Sans"/>
              </a:rPr>
              <a:t>Critères d'éligibilité aux programmes Research4Life.</a:t>
            </a:r>
          </a:p>
          <a:p>
            <a:pPr lvl="0" indent="-342900">
              <a:buClr>
                <a:schemeClr val="dk1"/>
              </a:buClr>
              <a:buSzPts val="1800"/>
              <a:buFont typeface="Arial"/>
              <a:buChar char="•"/>
            </a:pPr>
            <a:r>
              <a:rPr lang="fr-FR" sz="2000" dirty="0">
                <a:solidFill>
                  <a:schemeClr val="dk1"/>
                </a:solidFill>
                <a:latin typeface="Open Sans"/>
                <a:ea typeface="Open Sans"/>
                <a:cs typeface="Open Sans"/>
                <a:sym typeface="Open Sans"/>
              </a:rPr>
              <a:t>Catégories de pays du groupe A et du groupe B.</a:t>
            </a:r>
          </a:p>
          <a:p>
            <a:pPr lvl="0" indent="-342900">
              <a:buClr>
                <a:schemeClr val="dk1"/>
              </a:buClr>
              <a:buSzPts val="1800"/>
              <a:buFont typeface="Arial"/>
              <a:buChar char="•"/>
            </a:pPr>
            <a:r>
              <a:rPr lang="fr-FR" sz="2000" dirty="0">
                <a:solidFill>
                  <a:schemeClr val="dk1"/>
                </a:solidFill>
                <a:latin typeface="Open Sans"/>
                <a:ea typeface="Open Sans"/>
                <a:cs typeface="Open Sans"/>
                <a:sym typeface="Open Sans"/>
              </a:rPr>
              <a:t>Accord d'utilisation et conditions d'utilisation de Research4Life.</a:t>
            </a:r>
          </a:p>
          <a:p>
            <a:pPr lvl="0" indent="-342900">
              <a:buClr>
                <a:schemeClr val="dk1"/>
              </a:buClr>
              <a:buSzPts val="1800"/>
              <a:buFont typeface="Arial"/>
              <a:buChar char="•"/>
            </a:pPr>
            <a:r>
              <a:rPr lang="fr-FR" sz="2000" dirty="0">
                <a:solidFill>
                  <a:schemeClr val="dk1"/>
                </a:solidFill>
                <a:latin typeface="Open Sans"/>
                <a:ea typeface="Open Sans"/>
                <a:cs typeface="Open Sans"/>
                <a:sym typeface="Open Sans"/>
              </a:rPr>
              <a:t>Inscription aux programmes Research4Life.</a:t>
            </a:r>
          </a:p>
          <a:p>
            <a:pPr lvl="0" indent="-342900">
              <a:buClr>
                <a:schemeClr val="dk1"/>
              </a:buClr>
              <a:buSzPts val="1800"/>
              <a:buFont typeface="Arial"/>
              <a:buChar char="•"/>
            </a:pPr>
            <a:r>
              <a:rPr lang="fr-FR" sz="2000" dirty="0">
                <a:solidFill>
                  <a:schemeClr val="dk1"/>
                </a:solidFill>
                <a:latin typeface="Open Sans"/>
                <a:ea typeface="Open Sans"/>
                <a:cs typeface="Open Sans"/>
                <a:sym typeface="Open Sans"/>
              </a:rPr>
              <a:t>Accès aux programmes Research4Life.</a:t>
            </a:r>
          </a:p>
          <a:p>
            <a:pPr lvl="0" indent="-342900">
              <a:buClr>
                <a:schemeClr val="dk1"/>
              </a:buClr>
              <a:buSzPts val="1800"/>
              <a:buFont typeface="Arial"/>
              <a:buChar char="•"/>
            </a:pPr>
            <a:r>
              <a:rPr lang="fr-FR" sz="2000" dirty="0">
                <a:solidFill>
                  <a:schemeClr val="dk1"/>
                </a:solidFill>
                <a:latin typeface="Open Sans"/>
                <a:ea typeface="Open Sans"/>
                <a:cs typeface="Open Sans"/>
                <a:sym typeface="Open Sans"/>
              </a:rPr>
              <a:t>Service d'assistance Research4Life.</a:t>
            </a:r>
          </a:p>
          <a:p>
            <a:pPr lvl="0" indent="-342900">
              <a:buClr>
                <a:schemeClr val="dk1"/>
              </a:buClr>
              <a:buSzPts val="1800"/>
              <a:buFont typeface="Arial"/>
              <a:buChar char="•"/>
            </a:pPr>
            <a:r>
              <a:rPr lang="fr-FR" sz="2000" dirty="0">
                <a:solidFill>
                  <a:schemeClr val="dk1"/>
                </a:solidFill>
                <a:latin typeface="Open Sans"/>
                <a:ea typeface="Open Sans"/>
                <a:cs typeface="Open Sans"/>
                <a:sym typeface="Open Sans"/>
              </a:rPr>
              <a:t>Sommaire.</a:t>
            </a:r>
            <a:endParaRPr sz="2000" dirty="0">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p:cNvSpPr txBox="1">
            <a:spLocks noGrp="1"/>
          </p:cNvSpPr>
          <p:nvPr>
            <p:ph type="title"/>
          </p:nvPr>
        </p:nvSpPr>
        <p:spPr>
          <a:xfrm>
            <a:off x="0" y="475201"/>
            <a:ext cx="8138160" cy="1049100"/>
          </a:xfrm>
          <a:prstGeom prst="rect">
            <a:avLst/>
          </a:prstGeom>
          <a:noFill/>
          <a:ln>
            <a:noFill/>
          </a:ln>
        </p:spPr>
        <p:txBody>
          <a:bodyPr spcFirstLastPara="1" wrap="square" lIns="91425" tIns="45700" rIns="91425" bIns="45700" anchor="t" anchorCtr="0">
            <a:normAutofit/>
          </a:bodyPr>
          <a:lstStyle/>
          <a:p>
            <a:pPr lvl="0">
              <a:buClr>
                <a:schemeClr val="dk1"/>
              </a:buClr>
              <a:buSzPts val="2800"/>
            </a:pPr>
            <a:r>
              <a:rPr lang="en-US" sz="3330" dirty="0">
                <a:solidFill>
                  <a:srgbClr val="586F7C"/>
                </a:solidFill>
                <a:latin typeface="Open Sans"/>
                <a:ea typeface="Open Sans"/>
                <a:cs typeface="Open Sans"/>
                <a:sym typeface="Open Sans"/>
              </a:rPr>
              <a:t>Inscription aux programmes Research4Life</a:t>
            </a:r>
          </a:p>
        </p:txBody>
      </p:sp>
      <p:sp>
        <p:nvSpPr>
          <p:cNvPr id="272" name="Google Shape;272;p21"/>
          <p:cNvSpPr txBox="1">
            <a:spLocks noGrp="1"/>
          </p:cNvSpPr>
          <p:nvPr>
            <p:ph type="body" idx="1"/>
          </p:nvPr>
        </p:nvSpPr>
        <p:spPr>
          <a:xfrm>
            <a:off x="170367" y="1826919"/>
            <a:ext cx="11171710" cy="5031056"/>
          </a:xfrm>
          <a:prstGeom prst="rect">
            <a:avLst/>
          </a:prstGeom>
          <a:noFill/>
          <a:ln>
            <a:noFill/>
          </a:ln>
        </p:spPr>
        <p:txBody>
          <a:bodyPr spcFirstLastPara="1" wrap="square" lIns="91425" tIns="45700" rIns="91425" bIns="45700" anchor="t" anchorCtr="0">
            <a:noAutofit/>
          </a:bodyPr>
          <a:lstStyle/>
          <a:p>
            <a:pPr lvl="0">
              <a:buClr>
                <a:schemeClr val="dk1"/>
              </a:buClr>
            </a:pPr>
            <a:r>
              <a:rPr lang="fr-FR" dirty="0">
                <a:solidFill>
                  <a:schemeClr val="dk1"/>
                </a:solidFill>
                <a:latin typeface="Open Sans"/>
                <a:ea typeface="Open Sans"/>
                <a:cs typeface="Open Sans"/>
                <a:sym typeface="Open Sans"/>
              </a:rPr>
              <a:t>Un guide étape par étape sur la façon de s'inscrire en ligne est disponible sur le site Web de Research4Life – </a:t>
            </a:r>
            <a:r>
              <a:rPr lang="fr-FR" dirty="0">
                <a:solidFill>
                  <a:srgbClr val="0070C0"/>
                </a:solidFill>
                <a:latin typeface="Open Sans"/>
                <a:ea typeface="Open Sans"/>
                <a:cs typeface="Open Sans"/>
                <a:sym typeface="Open Sans"/>
              </a:rPr>
              <a:t>https://www.research4life.org/access/how-to-register/</a:t>
            </a:r>
          </a:p>
          <a:p>
            <a:pPr lvl="0">
              <a:buClr>
                <a:schemeClr val="dk1"/>
              </a:buClr>
            </a:pPr>
            <a:r>
              <a:rPr lang="fr-FR" dirty="0">
                <a:solidFill>
                  <a:schemeClr val="dk1"/>
                </a:solidFill>
                <a:latin typeface="Open Sans"/>
                <a:ea typeface="Open Sans"/>
                <a:cs typeface="Open Sans"/>
                <a:sym typeface="Open Sans"/>
              </a:rPr>
              <a:t>Les particuliers ne sont pas éligibles pour s'inscrire, seules les institutions le sont.</a:t>
            </a:r>
          </a:p>
          <a:p>
            <a:pPr lvl="0">
              <a:buClr>
                <a:schemeClr val="dk1"/>
              </a:buClr>
            </a:pPr>
            <a:r>
              <a:rPr lang="fr-FR" dirty="0">
                <a:solidFill>
                  <a:schemeClr val="dk1"/>
                </a:solidFill>
                <a:latin typeface="Open Sans"/>
                <a:ea typeface="Open Sans"/>
                <a:cs typeface="Open Sans"/>
                <a:sym typeface="Open Sans"/>
              </a:rPr>
              <a:t>Un formulaire d'inscription en ligne est disponible sur le site Web de Research4Life</a:t>
            </a:r>
          </a:p>
          <a:p>
            <a:pPr lvl="0">
              <a:buClr>
                <a:schemeClr val="dk1"/>
              </a:buClr>
            </a:pPr>
            <a:r>
              <a:rPr lang="fr-FR" dirty="0">
                <a:solidFill>
                  <a:schemeClr val="dk1"/>
                </a:solidFill>
                <a:latin typeface="Open Sans"/>
                <a:ea typeface="Open Sans"/>
                <a:cs typeface="Open Sans"/>
                <a:sym typeface="Open Sans"/>
              </a:rPr>
              <a:t>Avant de continuer, veuillez consulter la liste des institutions enregistrées pour vérifier si l'institution est déjà enregistrée.</a:t>
            </a:r>
          </a:p>
          <a:p>
            <a:pPr lvl="0">
              <a:buClr>
                <a:schemeClr val="dk1"/>
              </a:buClr>
            </a:pPr>
            <a:r>
              <a:rPr lang="fr-FR" dirty="0">
                <a:solidFill>
                  <a:schemeClr val="dk1"/>
                </a:solidFill>
                <a:latin typeface="Open Sans"/>
                <a:ea typeface="Open Sans"/>
                <a:cs typeface="Open Sans"/>
                <a:sym typeface="Open Sans"/>
              </a:rPr>
              <a:t>Une fois que le formulaire d'inscription soumis a été examiné par Research4Life, le candidat recevra un e-mail contenant des instructions supplémentaires.</a:t>
            </a:r>
            <a:endParaRPr dirty="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6"/>
          <p:cNvSpPr txBox="1">
            <a:spLocks noGrp="1"/>
          </p:cNvSpPr>
          <p:nvPr>
            <p:ph type="title"/>
          </p:nvPr>
        </p:nvSpPr>
        <p:spPr>
          <a:xfrm>
            <a:off x="0" y="475201"/>
            <a:ext cx="8138160" cy="1049100"/>
          </a:xfrm>
          <a:prstGeom prst="rect">
            <a:avLst/>
          </a:prstGeom>
          <a:noFill/>
          <a:ln>
            <a:noFill/>
          </a:ln>
        </p:spPr>
        <p:txBody>
          <a:bodyPr spcFirstLastPara="1" wrap="square" lIns="91425" tIns="45700" rIns="91425" bIns="45700" anchor="t" anchorCtr="0">
            <a:normAutofit/>
          </a:bodyPr>
          <a:lstStyle/>
          <a:p>
            <a:pPr lvl="0">
              <a:buClr>
                <a:schemeClr val="dk1"/>
              </a:buClr>
              <a:buSzPts val="2800"/>
            </a:pPr>
            <a:r>
              <a:rPr lang="en-US" dirty="0">
                <a:solidFill>
                  <a:srgbClr val="586F7C"/>
                </a:solidFill>
                <a:latin typeface="Open Sans"/>
                <a:ea typeface="Open Sans"/>
                <a:cs typeface="Open Sans"/>
                <a:sym typeface="Open Sans"/>
              </a:rPr>
              <a:t>Accès à Research4Life</a:t>
            </a:r>
          </a:p>
        </p:txBody>
      </p:sp>
      <p:sp>
        <p:nvSpPr>
          <p:cNvPr id="280" name="Google Shape;280;p6"/>
          <p:cNvSpPr txBox="1">
            <a:spLocks noGrp="1"/>
          </p:cNvSpPr>
          <p:nvPr>
            <p:ph type="body" idx="1"/>
          </p:nvPr>
        </p:nvSpPr>
        <p:spPr>
          <a:xfrm>
            <a:off x="311044" y="2070100"/>
            <a:ext cx="11505818" cy="4584700"/>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100" dirty="0">
                <a:solidFill>
                  <a:schemeClr val="dk1"/>
                </a:solidFill>
                <a:latin typeface="Open Sans"/>
                <a:ea typeface="Open Sans"/>
                <a:cs typeface="Open Sans"/>
                <a:sym typeface="Open Sans"/>
              </a:rPr>
              <a:t>Research4Life accorde l'accès de deux manières:</a:t>
            </a:r>
          </a:p>
          <a:p>
            <a:pPr marL="533400" lvl="0" indent="-457200">
              <a:lnSpc>
                <a:spcPct val="100000"/>
              </a:lnSpc>
              <a:buClr>
                <a:schemeClr val="dk1"/>
              </a:buClr>
              <a:buFont typeface="+mj-lt"/>
              <a:buAutoNum type="arabicPeriod"/>
            </a:pPr>
            <a:r>
              <a:rPr lang="fr-FR" sz="2100" dirty="0">
                <a:solidFill>
                  <a:schemeClr val="dk1"/>
                </a:solidFill>
                <a:latin typeface="Open Sans"/>
                <a:ea typeface="Open Sans"/>
                <a:cs typeface="Open Sans"/>
                <a:sym typeface="Open Sans"/>
              </a:rPr>
              <a:t>Via l'adresse IP institutionnelle.</a:t>
            </a:r>
          </a:p>
          <a:p>
            <a:pPr marL="533400" lvl="0" indent="-457200">
              <a:lnSpc>
                <a:spcPct val="100000"/>
              </a:lnSpc>
              <a:spcAft>
                <a:spcPts val="1500"/>
              </a:spcAft>
              <a:buClr>
                <a:schemeClr val="dk1"/>
              </a:buClr>
              <a:buFont typeface="+mj-lt"/>
              <a:buAutoNum type="arabicPeriod"/>
            </a:pPr>
            <a:r>
              <a:rPr lang="fr-FR" sz="2100" dirty="0">
                <a:solidFill>
                  <a:schemeClr val="dk1"/>
                </a:solidFill>
                <a:latin typeface="Open Sans"/>
                <a:ea typeface="Open Sans"/>
                <a:cs typeface="Open Sans"/>
                <a:sym typeface="Open Sans"/>
              </a:rPr>
              <a:t>Grâce aux identifiants de connexion institutionnels.</a:t>
            </a:r>
          </a:p>
          <a:p>
            <a:pPr lvl="0">
              <a:lnSpc>
                <a:spcPct val="100000"/>
              </a:lnSpc>
              <a:spcBef>
                <a:spcPts val="0"/>
              </a:spcBef>
              <a:buClr>
                <a:schemeClr val="dk1"/>
              </a:buClr>
            </a:pPr>
            <a:r>
              <a:rPr lang="fr-FR" sz="2100" dirty="0">
                <a:solidFill>
                  <a:schemeClr val="dk1"/>
                </a:solidFill>
                <a:latin typeface="Open Sans"/>
                <a:ea typeface="Open Sans"/>
                <a:cs typeface="Open Sans"/>
                <a:sym typeface="Open Sans"/>
              </a:rPr>
              <a:t>Il est recommandé aux établissements enregistrés de mettre à niveau l'accès en enregistrant leur adresse IP institutionnelle, car cela fournit un accès transparent à leurs utilisateurs.</a:t>
            </a:r>
          </a:p>
          <a:p>
            <a:pPr lvl="0">
              <a:lnSpc>
                <a:spcPct val="100000"/>
              </a:lnSpc>
              <a:buClr>
                <a:schemeClr val="dk1"/>
              </a:buClr>
            </a:pPr>
            <a:r>
              <a:rPr lang="fr-FR" sz="2100" dirty="0">
                <a:solidFill>
                  <a:schemeClr val="dk1"/>
                </a:solidFill>
                <a:latin typeface="Open Sans"/>
                <a:ea typeface="Open Sans"/>
                <a:cs typeface="Open Sans"/>
                <a:sym typeface="Open Sans"/>
              </a:rPr>
              <a:t>Veuillez vous assurer que l'adresse IP de l'institution est enregistrée dans l’IP Registry, il s'agit d'une étape de validation nécessaire avant que Research4Life puisse enregistrer l'IP de l'établissement dans son système.</a:t>
            </a:r>
          </a:p>
          <a:p>
            <a:pPr lvl="0">
              <a:lnSpc>
                <a:spcPct val="100000"/>
              </a:lnSpc>
              <a:buClr>
                <a:schemeClr val="dk1"/>
              </a:buClr>
            </a:pPr>
            <a:r>
              <a:rPr lang="fr-FR" sz="2100" dirty="0">
                <a:solidFill>
                  <a:schemeClr val="dk1"/>
                </a:solidFill>
                <a:latin typeface="Open Sans"/>
                <a:ea typeface="Open Sans"/>
                <a:cs typeface="Open Sans"/>
                <a:sym typeface="Open Sans"/>
              </a:rPr>
              <a:t>Une fois inscrit à l’IP Registry, envoyez votre demande d'enregistrement IP à r4l@research4life.org</a:t>
            </a:r>
            <a:endParaRPr sz="2100" dirty="0">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
          <p:cNvSpPr txBox="1">
            <a:spLocks noGrp="1"/>
          </p:cNvSpPr>
          <p:nvPr>
            <p:ph type="title"/>
          </p:nvPr>
        </p:nvSpPr>
        <p:spPr>
          <a:xfrm>
            <a:off x="0" y="475201"/>
            <a:ext cx="8138160" cy="1049100"/>
          </a:xfrm>
          <a:prstGeom prst="rect">
            <a:avLst/>
          </a:prstGeom>
          <a:noFill/>
          <a:ln>
            <a:noFill/>
          </a:ln>
        </p:spPr>
        <p:txBody>
          <a:bodyPr spcFirstLastPara="1" wrap="square" lIns="91425" tIns="45700" rIns="91425" bIns="45700" anchor="t" anchorCtr="0">
            <a:normAutofit/>
          </a:bodyPr>
          <a:lstStyle/>
          <a:p>
            <a:pPr lvl="0">
              <a:buClr>
                <a:schemeClr val="dk1"/>
              </a:buClr>
              <a:buSzPts val="2800"/>
            </a:pPr>
            <a:r>
              <a:rPr lang="en-US" sz="3330" dirty="0">
                <a:solidFill>
                  <a:srgbClr val="586F7C"/>
                </a:solidFill>
                <a:latin typeface="Open Sans"/>
                <a:ea typeface="Open Sans"/>
                <a:cs typeface="Open Sans"/>
                <a:sym typeface="Open Sans"/>
              </a:rPr>
              <a:t>Service d'assistance Research4Life</a:t>
            </a:r>
          </a:p>
        </p:txBody>
      </p:sp>
      <p:grpSp>
        <p:nvGrpSpPr>
          <p:cNvPr id="288" name="Google Shape;288;p7"/>
          <p:cNvGrpSpPr/>
          <p:nvPr/>
        </p:nvGrpSpPr>
        <p:grpSpPr>
          <a:xfrm>
            <a:off x="381382" y="1909508"/>
            <a:ext cx="10749678" cy="4834192"/>
            <a:chOff x="0" y="65005"/>
            <a:chExt cx="10749678" cy="4834192"/>
          </a:xfrm>
        </p:grpSpPr>
        <p:sp>
          <p:nvSpPr>
            <p:cNvPr id="289" name="Google Shape;289;p7"/>
            <p:cNvSpPr/>
            <p:nvPr/>
          </p:nvSpPr>
          <p:spPr>
            <a:xfrm>
              <a:off x="0" y="65005"/>
              <a:ext cx="10749678" cy="95238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txBox="1"/>
            <p:nvPr/>
          </p:nvSpPr>
          <p:spPr>
            <a:xfrm>
              <a:off x="46491" y="111496"/>
              <a:ext cx="10656696" cy="859398"/>
            </a:xfrm>
            <a:prstGeom prst="rect">
              <a:avLst/>
            </a:prstGeom>
            <a:noFill/>
            <a:ln>
              <a:noFill/>
            </a:ln>
          </p:spPr>
          <p:txBody>
            <a:bodyPr spcFirstLastPara="1" wrap="square" lIns="83800" tIns="83800" rIns="83800" bIns="83800" anchor="ctr" anchorCtr="0">
              <a:noAutofit/>
            </a:bodyPr>
            <a:lstStyle/>
            <a:p>
              <a:pPr lvl="0">
                <a:lnSpc>
                  <a:spcPct val="90000"/>
                </a:lnSpc>
              </a:pPr>
              <a:r>
                <a:rPr lang="fr-FR" sz="2200" dirty="0">
                  <a:solidFill>
                    <a:schemeClr val="dk1"/>
                  </a:solidFill>
                  <a:latin typeface="Open Sans"/>
                  <a:ea typeface="Open Sans"/>
                  <a:cs typeface="Open Sans"/>
                  <a:sym typeface="Open Sans"/>
                </a:rPr>
                <a:t>Si vous avez besoin d'aide pour utiliser les programmes Research4Life, veuillez contacter:</a:t>
              </a:r>
              <a:r>
                <a:rPr lang="en-US" sz="2200" b="0" i="0" u="none" strike="noStrike" cap="none" dirty="0">
                  <a:solidFill>
                    <a:schemeClr val="dk1"/>
                  </a:solidFill>
                  <a:latin typeface="Open Sans"/>
                  <a:ea typeface="Open Sans"/>
                  <a:cs typeface="Open Sans"/>
                  <a:sym typeface="Open Sans"/>
                </a:rPr>
                <a:t> </a:t>
              </a:r>
              <a:r>
                <a:rPr lang="en-US" sz="2200" b="0" i="0" strike="noStrike" cap="none" dirty="0">
                  <a:solidFill>
                    <a:schemeClr val="dk1"/>
                  </a:solidFill>
                  <a:uFill>
                    <a:noFill/>
                  </a:uFill>
                  <a:latin typeface="Open Sans"/>
                  <a:ea typeface="Open Sans"/>
                  <a:cs typeface="Open Sans"/>
                  <a:sym typeface="Open Sans"/>
                  <a:hlinkClick r:id="rId3"/>
                </a:rPr>
                <a:t>r4l@research4life.org</a:t>
              </a:r>
              <a:endParaRPr sz="2200" b="0" i="0" strike="noStrike" cap="none" dirty="0">
                <a:solidFill>
                  <a:schemeClr val="dk1"/>
                </a:solidFill>
                <a:latin typeface="Open Sans"/>
                <a:ea typeface="Open Sans"/>
                <a:cs typeface="Open Sans"/>
                <a:sym typeface="Open Sans"/>
              </a:endParaRPr>
            </a:p>
          </p:txBody>
        </p:sp>
        <p:sp>
          <p:nvSpPr>
            <p:cNvPr id="291" name="Google Shape;291;p7"/>
            <p:cNvSpPr/>
            <p:nvPr/>
          </p:nvSpPr>
          <p:spPr>
            <a:xfrm>
              <a:off x="0" y="1080746"/>
              <a:ext cx="10749678" cy="952380"/>
            </a:xfrm>
            <a:prstGeom prst="roundRect">
              <a:avLst>
                <a:gd name="adj" fmla="val 16667"/>
              </a:avLst>
            </a:prstGeom>
            <a:solidFill>
              <a:schemeClr val="lt1"/>
            </a:solidFill>
            <a:ln w="25400" cap="flat" cmpd="sng">
              <a:solidFill>
                <a:srgbClr val="E69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txBox="1"/>
            <p:nvPr/>
          </p:nvSpPr>
          <p:spPr>
            <a:xfrm>
              <a:off x="46491" y="1127237"/>
              <a:ext cx="10656696" cy="859398"/>
            </a:xfrm>
            <a:prstGeom prst="rect">
              <a:avLst/>
            </a:prstGeom>
            <a:noFill/>
            <a:ln>
              <a:noFill/>
            </a:ln>
          </p:spPr>
          <p:txBody>
            <a:bodyPr spcFirstLastPara="1" wrap="square" lIns="83800" tIns="83800" rIns="83800" bIns="83800" anchor="ctr" anchorCtr="0">
              <a:noAutofit/>
            </a:bodyPr>
            <a:lstStyle/>
            <a:p>
              <a:pPr lvl="0">
                <a:lnSpc>
                  <a:spcPct val="90000"/>
                </a:lnSpc>
              </a:pPr>
              <a:r>
                <a:rPr lang="fr-FR" sz="2200" dirty="0">
                  <a:solidFill>
                    <a:schemeClr val="dk1"/>
                  </a:solidFill>
                  <a:latin typeface="Open Sans"/>
                  <a:ea typeface="Open Sans"/>
                  <a:cs typeface="Open Sans"/>
                  <a:sym typeface="Open Sans"/>
                </a:rPr>
                <a:t>Liste de contrôle pour les problèmes d'accès:</a:t>
              </a:r>
            </a:p>
          </p:txBody>
        </p:sp>
        <p:sp>
          <p:nvSpPr>
            <p:cNvPr id="293" name="Google Shape;293;p7"/>
            <p:cNvSpPr/>
            <p:nvPr/>
          </p:nvSpPr>
          <p:spPr>
            <a:xfrm>
              <a:off x="0" y="2033126"/>
              <a:ext cx="10749678" cy="2550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txBox="1"/>
            <p:nvPr/>
          </p:nvSpPr>
          <p:spPr>
            <a:xfrm>
              <a:off x="0" y="2079616"/>
              <a:ext cx="10749678" cy="2819581"/>
            </a:xfrm>
            <a:prstGeom prst="rect">
              <a:avLst/>
            </a:prstGeom>
            <a:noFill/>
            <a:ln>
              <a:noFill/>
            </a:ln>
          </p:spPr>
          <p:txBody>
            <a:bodyPr spcFirstLastPara="1" wrap="square" lIns="341300" tIns="27925" rIns="156450" bIns="27925" anchor="t" anchorCtr="0">
              <a:noAutofit/>
            </a:bodyPr>
            <a:lstStyle/>
            <a:p>
              <a:pPr marL="171450" lvl="1" indent="-171450">
                <a:lnSpc>
                  <a:spcPct val="90000"/>
                </a:lnSpc>
                <a:spcBef>
                  <a:spcPts val="1000"/>
                </a:spcBef>
                <a:buSzPts val="1700"/>
                <a:buFont typeface="Arial"/>
                <a:buChar char="••"/>
              </a:pPr>
              <a:r>
                <a:rPr lang="fr-FR" sz="1700" dirty="0">
                  <a:latin typeface="Open Sans"/>
                  <a:ea typeface="Open Sans"/>
                  <a:cs typeface="Open Sans"/>
                  <a:sym typeface="Open Sans"/>
                </a:rPr>
                <a:t>Quel est le nom et le pays de votre institution?</a:t>
              </a:r>
            </a:p>
            <a:p>
              <a:pPr marL="171450" lvl="1" indent="-171450">
                <a:lnSpc>
                  <a:spcPct val="90000"/>
                </a:lnSpc>
                <a:spcBef>
                  <a:spcPts val="500"/>
                </a:spcBef>
                <a:buSzPts val="1700"/>
                <a:buFont typeface="Arial"/>
                <a:buChar char="••"/>
              </a:pPr>
              <a:r>
                <a:rPr lang="fr-FR" sz="1700" dirty="0">
                  <a:latin typeface="Open Sans"/>
                  <a:ea typeface="Open Sans"/>
                  <a:cs typeface="Open Sans"/>
                  <a:sym typeface="Open Sans"/>
                </a:rPr>
                <a:t>Quel est le nom d'utilisateur et le mot de passe que vous utilisez? (le cas échéant)</a:t>
              </a:r>
            </a:p>
            <a:p>
              <a:pPr marL="171450" lvl="1" indent="-171450">
                <a:lnSpc>
                  <a:spcPct val="90000"/>
                </a:lnSpc>
                <a:spcBef>
                  <a:spcPts val="500"/>
                </a:spcBef>
                <a:buSzPts val="1700"/>
                <a:buFont typeface="Arial"/>
                <a:buChar char="••"/>
              </a:pPr>
              <a:r>
                <a:rPr lang="fr-FR" sz="1700" dirty="0">
                  <a:latin typeface="Open Sans"/>
                  <a:ea typeface="Open Sans"/>
                  <a:cs typeface="Open Sans"/>
                  <a:sym typeface="Open Sans"/>
                </a:rPr>
                <a:t>Votre établissement utilise-t-il un accès IP au programme Research4Life? (le cas échéant)</a:t>
              </a:r>
            </a:p>
            <a:p>
              <a:pPr marL="171450" lvl="1" indent="-171450">
                <a:lnSpc>
                  <a:spcPct val="90000"/>
                </a:lnSpc>
                <a:spcBef>
                  <a:spcPts val="500"/>
                </a:spcBef>
                <a:buSzPts val="1700"/>
                <a:buFont typeface="Arial"/>
                <a:buChar char="••"/>
              </a:pPr>
              <a:r>
                <a:rPr lang="fr-FR" sz="1700" dirty="0">
                  <a:latin typeface="Open Sans"/>
                  <a:ea typeface="Open Sans"/>
                  <a:cs typeface="Open Sans"/>
                  <a:sym typeface="Open Sans"/>
                </a:rPr>
                <a:t>Pouvez-vous vous connecter ou recevez-vous un message "Échec de l'authentification"?</a:t>
              </a:r>
            </a:p>
            <a:p>
              <a:pPr marL="171450" lvl="1" indent="-171450">
                <a:lnSpc>
                  <a:spcPct val="90000"/>
                </a:lnSpc>
                <a:spcBef>
                  <a:spcPts val="500"/>
                </a:spcBef>
                <a:buSzPts val="1700"/>
                <a:buFont typeface="Arial"/>
                <a:buChar char="••"/>
              </a:pPr>
              <a:r>
                <a:rPr lang="fr-FR" sz="1700" dirty="0">
                  <a:latin typeface="Open Sans"/>
                  <a:ea typeface="Open Sans"/>
                  <a:cs typeface="Open Sans"/>
                  <a:sym typeface="Open Sans"/>
                </a:rPr>
                <a:t>Avez-vous des problèmes pour accéder à tout le contenu ou simplement à un journal ou un livre spécifique?</a:t>
              </a:r>
            </a:p>
            <a:p>
              <a:pPr marL="171450" lvl="1" indent="-171450">
                <a:lnSpc>
                  <a:spcPct val="90000"/>
                </a:lnSpc>
                <a:spcBef>
                  <a:spcPts val="500"/>
                </a:spcBef>
                <a:buSzPts val="1700"/>
                <a:buFont typeface="Arial"/>
                <a:buChar char="••"/>
              </a:pPr>
              <a:r>
                <a:rPr lang="fr-FR" sz="1700" dirty="0">
                  <a:latin typeface="Open Sans"/>
                  <a:ea typeface="Open Sans"/>
                  <a:cs typeface="Open Sans"/>
                  <a:sym typeface="Open Sans"/>
                </a:rPr>
                <a:t>Si vous rencontrez un problème pour accéder à un titre spécifique, veuillez noter le nom de ce journal ou de ce livre.</a:t>
              </a:r>
            </a:p>
            <a:p>
              <a:pPr marL="171450" lvl="1" indent="-171450">
                <a:lnSpc>
                  <a:spcPct val="90000"/>
                </a:lnSpc>
                <a:spcBef>
                  <a:spcPts val="500"/>
                </a:spcBef>
                <a:buSzPts val="1700"/>
                <a:buFont typeface="Arial"/>
                <a:buChar char="••"/>
              </a:pPr>
              <a:r>
                <a:rPr lang="fr-FR" sz="1700" dirty="0">
                  <a:latin typeface="Open Sans"/>
                  <a:ea typeface="Open Sans"/>
                  <a:cs typeface="Open Sans"/>
                  <a:sym typeface="Open Sans"/>
                </a:rPr>
                <a:t>Veuillez inclure une capture d'écran (y compris l'URL) de l'erreur que vous rencontrez.</a:t>
              </a:r>
              <a:endParaRPr sz="1700" b="0" i="0" u="none" strike="noStrike" cap="none" dirty="0">
                <a:solidFill>
                  <a:srgbClr val="000000"/>
                </a:solidFill>
                <a:latin typeface="Open Sans"/>
                <a:ea typeface="Open Sans"/>
                <a:cs typeface="Open Sans"/>
                <a:sym typeface="Open Sans"/>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a:spLocks noGrp="1"/>
          </p:cNvSpPr>
          <p:nvPr>
            <p:ph type="title"/>
          </p:nvPr>
        </p:nvSpPr>
        <p:spPr>
          <a:xfrm>
            <a:off x="0" y="437222"/>
            <a:ext cx="8203474"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Sommaire</a:t>
            </a:r>
          </a:p>
        </p:txBody>
      </p:sp>
      <p:sp>
        <p:nvSpPr>
          <p:cNvPr id="300" name="Google Shape;300;p22"/>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p>
            <a:pPr marL="460375" lvl="0" indent="-342900">
              <a:lnSpc>
                <a:spcPct val="120000"/>
              </a:lnSpc>
              <a:buClr>
                <a:schemeClr val="dk1"/>
              </a:buClr>
              <a:buSzPts val="1850"/>
              <a:buFont typeface="Arial"/>
              <a:buChar char="•"/>
            </a:pPr>
            <a:r>
              <a:rPr lang="fr-FR" dirty="0">
                <a:solidFill>
                  <a:schemeClr val="dk1"/>
                </a:solidFill>
                <a:latin typeface="Open Sans"/>
                <a:ea typeface="Open Sans"/>
                <a:cs typeface="Open Sans"/>
                <a:sym typeface="Open Sans"/>
              </a:rPr>
              <a:t>Cette leçon présente des informations de base sur le partenariat Research4Life dans son ensemble et ses programmes, y compris l'enregistrement, l'accès, les conditions d'utilisation et les services d'assistance</a:t>
            </a:r>
          </a:p>
          <a:p>
            <a:pPr marL="117475" lvl="0" indent="0">
              <a:lnSpc>
                <a:spcPct val="120000"/>
              </a:lnSpc>
              <a:buClr>
                <a:schemeClr val="dk1"/>
              </a:buClr>
              <a:buSzPts val="1850"/>
              <a:buNone/>
            </a:pPr>
            <a:r>
              <a:rPr lang="fr-FR" dirty="0">
                <a:solidFill>
                  <a:schemeClr val="dk1"/>
                </a:solidFill>
                <a:latin typeface="Open Sans"/>
                <a:ea typeface="Open Sans"/>
                <a:cs typeface="Open Sans"/>
                <a:sym typeface="Open Sans"/>
              </a:rPr>
              <a:t>Pour des informations plus détaillées, cliquez sur le lien suivant:</a:t>
            </a:r>
          </a:p>
          <a:p>
            <a:pPr marL="117475" lvl="0" indent="0">
              <a:lnSpc>
                <a:spcPct val="120000"/>
              </a:lnSpc>
              <a:buClr>
                <a:schemeClr val="dk1"/>
              </a:buClr>
              <a:buSzPts val="1850"/>
              <a:buNone/>
            </a:pPr>
            <a:r>
              <a:rPr lang="en-US" dirty="0">
                <a:solidFill>
                  <a:schemeClr val="dk1"/>
                </a:solidFill>
                <a:latin typeface="Open Sans"/>
                <a:ea typeface="Open Sans"/>
                <a:cs typeface="Open Sans"/>
                <a:sym typeface="Open Sans"/>
                <a:hlinkClick r:id="rId3"/>
              </a:rPr>
              <a:t>https://www.research4life.org/</a:t>
            </a:r>
            <a:r>
              <a:rPr lang="en-US" dirty="0">
                <a:solidFill>
                  <a:schemeClr val="dk1"/>
                </a:solidFill>
                <a:latin typeface="Open Sans"/>
                <a:ea typeface="Open Sans"/>
                <a:cs typeface="Open Sans"/>
                <a:sym typeface="Open Sans"/>
              </a:rPr>
              <a:t>   </a:t>
            </a:r>
          </a:p>
          <a:p>
            <a:pPr marL="117475" lvl="0" indent="0">
              <a:lnSpc>
                <a:spcPct val="120000"/>
              </a:lnSpc>
              <a:buClr>
                <a:schemeClr val="dk1"/>
              </a:buClr>
              <a:buSzPts val="1850"/>
              <a:buNone/>
            </a:pPr>
            <a:endParaRPr lang="en-US" dirty="0">
              <a:solidFill>
                <a:schemeClr val="dk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C534-9749-49F0-84A7-EC9DA614936A}"/>
              </a:ext>
            </a:extLst>
          </p:cNvPr>
          <p:cNvSpPr>
            <a:spLocks noGrp="1"/>
          </p:cNvSpPr>
          <p:nvPr>
            <p:ph type="title"/>
          </p:nvPr>
        </p:nvSpPr>
        <p:spPr/>
        <p:txBody>
          <a:bodyPr/>
          <a:lstStyle/>
          <a:p>
            <a:r>
              <a:rPr lang="en-US" dirty="0" err="1">
                <a:solidFill>
                  <a:srgbClr val="586F7C"/>
                </a:solidFill>
                <a:latin typeface="Open Sans"/>
                <a:ea typeface="Open Sans"/>
                <a:cs typeface="Open Sans"/>
              </a:rPr>
              <a:t>Bibliographie</a:t>
            </a:r>
            <a:endParaRPr lang="en-US" dirty="0">
              <a:solidFill>
                <a:srgbClr val="586F7C"/>
              </a:solidFill>
              <a:latin typeface="Open Sans"/>
              <a:ea typeface="Open Sans"/>
              <a:cs typeface="Open Sans"/>
            </a:endParaRPr>
          </a:p>
        </p:txBody>
      </p:sp>
      <p:sp>
        <p:nvSpPr>
          <p:cNvPr id="3" name="Text Placeholder 2">
            <a:extLst>
              <a:ext uri="{FF2B5EF4-FFF2-40B4-BE49-F238E27FC236}">
                <a16:creationId xmlns:a16="http://schemas.microsoft.com/office/drawing/2014/main" id="{1ECE8A8C-C028-4A88-A5FB-E365BECADAFE}"/>
              </a:ext>
            </a:extLst>
          </p:cNvPr>
          <p:cNvSpPr>
            <a:spLocks noGrp="1"/>
          </p:cNvSpPr>
          <p:nvPr>
            <p:ph type="body" idx="1"/>
          </p:nvPr>
        </p:nvSpPr>
        <p:spPr>
          <a:xfrm>
            <a:off x="425487" y="2351864"/>
            <a:ext cx="10997017" cy="3599400"/>
          </a:xfrm>
        </p:spPr>
        <p:txBody>
          <a:bodyPr/>
          <a:lstStyle/>
          <a:p>
            <a:pPr marL="60325" indent="0">
              <a:buNone/>
            </a:pPr>
            <a:r>
              <a:rPr lang="fr-FR" sz="2000" dirty="0">
                <a:solidFill>
                  <a:schemeClr val="dk1"/>
                </a:solidFill>
                <a:latin typeface="Open Sans"/>
                <a:ea typeface="Open Sans"/>
                <a:cs typeface="Open Sans"/>
                <a:sym typeface="Open Sans"/>
              </a:rPr>
              <a:t>Research4Life. 2020a. éligibilité à l'accès à Research4Life.  Research4Life [en ligne]. [Cité le 1er octobre 2020].</a:t>
            </a:r>
            <a:r>
              <a:rPr lang="en-US" sz="2000" b="0" i="0" u="sng" strike="noStrike" dirty="0">
                <a:solidFill>
                  <a:schemeClr val="accent5"/>
                </a:solidFill>
                <a:latin typeface="Century Gothic"/>
                <a:ea typeface="Century Gothic"/>
                <a:cs typeface="Century Gothic"/>
                <a:sym typeface="Century Gothic"/>
                <a:hlinkClick r:id="rId2">
                  <a:extLst>
                    <a:ext uri="{A12FA001-AC4F-418D-AE19-62706E023703}">
                      <ahyp:hlinkClr xmlns:ahyp="http://schemas.microsoft.com/office/drawing/2018/hyperlinkcolor" val="tx"/>
                    </a:ext>
                  </a:extLst>
                </a:hlinkClick>
              </a:rPr>
              <a:t>https://www.research4life.org/access/eligibility/</a:t>
            </a:r>
            <a:r>
              <a:rPr lang="en-US" sz="2000" b="0" i="0" u="none" strike="noStrike" dirty="0">
                <a:solidFill>
                  <a:schemeClr val="accent5"/>
                </a:solidFill>
                <a:latin typeface="Century Gothic"/>
                <a:ea typeface="Century Gothic"/>
                <a:cs typeface="Century Gothic"/>
                <a:sym typeface="Century Gothic"/>
              </a:rPr>
              <a:t> </a:t>
            </a:r>
          </a:p>
          <a:p>
            <a:pPr marL="60325" lvl="0" indent="0" algn="l" rtl="0">
              <a:lnSpc>
                <a:spcPct val="90000"/>
              </a:lnSpc>
              <a:spcBef>
                <a:spcPts val="600"/>
              </a:spcBef>
              <a:spcAft>
                <a:spcPts val="0"/>
              </a:spcAft>
              <a:buSzPts val="2400"/>
              <a:buNone/>
            </a:pPr>
            <a:r>
              <a:rPr lang="en-US" sz="2000" dirty="0">
                <a:solidFill>
                  <a:schemeClr val="dk1"/>
                </a:solidFill>
                <a:latin typeface="Open Sans"/>
                <a:ea typeface="Open Sans"/>
                <a:cs typeface="Open Sans"/>
                <a:sym typeface="Century Gothic"/>
              </a:rPr>
              <a:t>Research4Life. 2020b. </a:t>
            </a:r>
            <a:r>
              <a:rPr lang="fr-FR" sz="2000" dirty="0">
                <a:solidFill>
                  <a:schemeClr val="dk1"/>
                </a:solidFill>
                <a:latin typeface="Open Sans"/>
                <a:ea typeface="Open Sans"/>
                <a:cs typeface="Open Sans"/>
                <a:sym typeface="Open Sans"/>
              </a:rPr>
              <a:t>éligibilité</a:t>
            </a:r>
            <a:r>
              <a:rPr lang="en-US" sz="2000" dirty="0">
                <a:solidFill>
                  <a:schemeClr val="dk1"/>
                </a:solidFill>
                <a:latin typeface="Open Sans"/>
                <a:ea typeface="Open Sans"/>
                <a:cs typeface="Open Sans"/>
                <a:sym typeface="Century Gothic"/>
              </a:rPr>
              <a:t> </a:t>
            </a:r>
            <a:r>
              <a:rPr lang="fr-FR" sz="2000" dirty="0">
                <a:solidFill>
                  <a:schemeClr val="dk1"/>
                </a:solidFill>
                <a:latin typeface="Open Sans"/>
                <a:ea typeface="Open Sans"/>
                <a:cs typeface="Open Sans"/>
                <a:sym typeface="Open Sans"/>
              </a:rPr>
              <a:t>critères </a:t>
            </a:r>
            <a:r>
              <a:rPr lang="en-US" sz="2000" dirty="0">
                <a:solidFill>
                  <a:schemeClr val="dk1"/>
                </a:solidFill>
                <a:latin typeface="Open Sans"/>
                <a:ea typeface="Open Sans"/>
                <a:cs typeface="Open Sans"/>
                <a:sym typeface="Century Gothic"/>
              </a:rPr>
              <a:t>de </a:t>
            </a:r>
            <a:r>
              <a:rPr lang="fr-FR" sz="2000" dirty="0">
                <a:solidFill>
                  <a:schemeClr val="dk1"/>
                </a:solidFill>
                <a:latin typeface="Open Sans"/>
                <a:ea typeface="Open Sans"/>
                <a:cs typeface="Open Sans"/>
                <a:sym typeface="Open Sans"/>
              </a:rPr>
              <a:t>Research4Life. Research4Life [en ligne]. [Cité le 1er octobre 2020]. </a:t>
            </a:r>
            <a:r>
              <a:rPr lang="en-US" sz="2000" b="0" i="0" u="sng" strike="noStrike" dirty="0">
                <a:solidFill>
                  <a:schemeClr val="accent5"/>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https://www.research4life.org/access/criteria/</a:t>
            </a:r>
            <a:r>
              <a:rPr lang="en-US" sz="2000" b="0" i="0" u="none" strike="noStrike" dirty="0">
                <a:solidFill>
                  <a:schemeClr val="accent5"/>
                </a:solidFill>
                <a:latin typeface="Century Gothic"/>
                <a:ea typeface="Century Gothic"/>
                <a:cs typeface="Century Gothic"/>
                <a:sym typeface="Century Gothic"/>
              </a:rPr>
              <a:t> </a:t>
            </a:r>
            <a:endParaRPr lang="en-US" sz="2000" b="0" dirty="0">
              <a:solidFill>
                <a:schemeClr val="accent5"/>
              </a:solidFill>
            </a:endParaRPr>
          </a:p>
          <a:p>
            <a:pPr marL="60325" indent="0">
              <a:buNone/>
            </a:pPr>
            <a:r>
              <a:rPr lang="en-US" sz="2000" dirty="0">
                <a:solidFill>
                  <a:schemeClr val="dk1"/>
                </a:solidFill>
                <a:latin typeface="Open Sans"/>
                <a:ea typeface="Open Sans"/>
                <a:cs typeface="Open Sans"/>
                <a:sym typeface="Century Gothic"/>
              </a:rPr>
              <a:t>Research4Life. 2020. </a:t>
            </a:r>
            <a:r>
              <a:rPr lang="fr-FR" sz="2000" dirty="0">
                <a:solidFill>
                  <a:schemeClr val="dk1"/>
                </a:solidFill>
                <a:latin typeface="Open Sans"/>
                <a:ea typeface="Open Sans"/>
                <a:cs typeface="Open Sans"/>
                <a:sym typeface="Open Sans"/>
              </a:rPr>
              <a:t>Inscription aux programmes</a:t>
            </a:r>
            <a:r>
              <a:rPr lang="en-US" sz="2000" dirty="0">
                <a:solidFill>
                  <a:schemeClr val="dk1"/>
                </a:solidFill>
                <a:latin typeface="Open Sans"/>
                <a:ea typeface="Open Sans"/>
                <a:cs typeface="Open Sans"/>
                <a:sym typeface="Century Gothic"/>
              </a:rPr>
              <a:t> </a:t>
            </a:r>
            <a:r>
              <a:rPr lang="fr-FR" sz="2000" dirty="0">
                <a:solidFill>
                  <a:schemeClr val="dk1"/>
                </a:solidFill>
                <a:latin typeface="Open Sans"/>
                <a:ea typeface="Open Sans"/>
                <a:cs typeface="Open Sans"/>
                <a:sym typeface="Open Sans"/>
              </a:rPr>
              <a:t>Research4Life. Research4Life [en ligne]. [Cité le 1er octobre 2020]. </a:t>
            </a:r>
            <a:r>
              <a:rPr lang="en-US" sz="2000" b="0" i="0" u="sng" strike="noStrike" dirty="0">
                <a:solidFill>
                  <a:schemeClr val="accent5"/>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https://www.research4life.org/access/how-to-register/</a:t>
            </a:r>
            <a:r>
              <a:rPr lang="en-US" sz="2000" b="0" i="0" u="none" strike="noStrike" dirty="0">
                <a:solidFill>
                  <a:schemeClr val="accent5"/>
                </a:solidFill>
                <a:latin typeface="Century Gothic"/>
                <a:ea typeface="Century Gothic"/>
                <a:cs typeface="Century Gothic"/>
                <a:sym typeface="Century Gothic"/>
              </a:rPr>
              <a:t> </a:t>
            </a:r>
            <a:endParaRPr lang="en-US" sz="2000" b="0" dirty="0">
              <a:solidFill>
                <a:schemeClr val="accent5"/>
              </a:solidFill>
            </a:endParaRPr>
          </a:p>
          <a:p>
            <a:pPr marL="60325" lvl="0" indent="0">
              <a:spcBef>
                <a:spcPts val="600"/>
              </a:spcBef>
              <a:buClr>
                <a:srgbClr val="FFFFFF"/>
              </a:buClr>
              <a:buNone/>
              <a:defRPr/>
            </a:pPr>
            <a:r>
              <a:rPr lang="en-US" sz="2000" dirty="0">
                <a:solidFill>
                  <a:schemeClr val="dk1"/>
                </a:solidFill>
                <a:latin typeface="Open Sans"/>
                <a:ea typeface="Open Sans"/>
                <a:cs typeface="Open Sans"/>
                <a:sym typeface="Century Gothic"/>
              </a:rPr>
              <a:t>Research4Life. 2020d. </a:t>
            </a:r>
            <a:r>
              <a:rPr lang="en-US" sz="2000" dirty="0" err="1">
                <a:solidFill>
                  <a:schemeClr val="dk1"/>
                </a:solidFill>
                <a:latin typeface="Open Sans"/>
                <a:ea typeface="Open Sans"/>
                <a:cs typeface="Open Sans"/>
                <a:sym typeface="Century Gothic"/>
              </a:rPr>
              <a:t>Formulaire</a:t>
            </a:r>
            <a:r>
              <a:rPr lang="en-US" sz="2000" dirty="0">
                <a:solidFill>
                  <a:schemeClr val="dk1"/>
                </a:solidFill>
                <a:latin typeface="Open Sans"/>
                <a:ea typeface="Open Sans"/>
                <a:cs typeface="Open Sans"/>
                <a:sym typeface="Century Gothic"/>
              </a:rPr>
              <a:t> </a:t>
            </a:r>
            <a:r>
              <a:rPr lang="en-US" sz="2000" dirty="0" err="1">
                <a:solidFill>
                  <a:schemeClr val="dk1"/>
                </a:solidFill>
                <a:latin typeface="Open Sans"/>
                <a:ea typeface="Open Sans"/>
                <a:cs typeface="Open Sans"/>
                <a:sym typeface="Century Gothic"/>
              </a:rPr>
              <a:t>d'inscription</a:t>
            </a:r>
            <a:r>
              <a:rPr lang="en-US" sz="2000" dirty="0">
                <a:solidFill>
                  <a:schemeClr val="dk1"/>
                </a:solidFill>
                <a:latin typeface="Open Sans"/>
                <a:ea typeface="Open Sans"/>
                <a:cs typeface="Open Sans"/>
                <a:sym typeface="Century Gothic"/>
              </a:rPr>
              <a:t> de Research4Life. </a:t>
            </a:r>
            <a:r>
              <a:rPr lang="fr-FR" sz="2000" dirty="0">
                <a:solidFill>
                  <a:schemeClr val="dk1"/>
                </a:solidFill>
                <a:latin typeface="Open Sans"/>
                <a:ea typeface="Open Sans"/>
                <a:cs typeface="Open Sans"/>
                <a:sym typeface="Open Sans"/>
              </a:rPr>
              <a:t>Research4Life</a:t>
            </a:r>
            <a:r>
              <a:rPr lang="en-US" sz="2000" dirty="0">
                <a:solidFill>
                  <a:schemeClr val="dk1"/>
                </a:solidFill>
                <a:latin typeface="Open Sans"/>
                <a:ea typeface="Open Sans"/>
                <a:cs typeface="Open Sans"/>
                <a:sym typeface="Century Gothic"/>
              </a:rPr>
              <a:t> </a:t>
            </a:r>
            <a:r>
              <a:rPr lang="fr-FR" sz="2000" dirty="0">
                <a:solidFill>
                  <a:schemeClr val="dk1"/>
                </a:solidFill>
                <a:latin typeface="Open Sans"/>
                <a:ea typeface="Open Sans"/>
                <a:cs typeface="Open Sans"/>
                <a:sym typeface="Open Sans"/>
              </a:rPr>
              <a:t>[en ligne]. [Cité le 1er octobre 2020]. </a:t>
            </a:r>
            <a:r>
              <a:rPr kumimoji="0" lang="en-US" sz="2000" b="0" i="0" u="sng" strike="noStrike" kern="0" cap="none" spc="0" normalizeH="0" baseline="0" noProof="0" dirty="0">
                <a:ln>
                  <a:noFill/>
                </a:ln>
                <a:solidFill>
                  <a:srgbClr val="0097A7"/>
                </a:solidFill>
                <a:effectLst/>
                <a:uLnTx/>
                <a:uFillTx/>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https://registration.research4life.org/register/default.aspx</a:t>
            </a:r>
            <a:r>
              <a:rPr kumimoji="0" lang="en-US" sz="2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 </a:t>
            </a:r>
            <a:endParaRPr kumimoji="0" lang="en-US" sz="2000" b="0" i="0" u="none" strike="noStrike" kern="0" cap="none" spc="0" normalizeH="0" baseline="0" noProof="0" dirty="0">
              <a:ln>
                <a:noFill/>
              </a:ln>
              <a:solidFill>
                <a:srgbClr val="595959"/>
              </a:solidFill>
              <a:effectLst/>
              <a:uLnTx/>
              <a:uFillTx/>
              <a:latin typeface="Arial"/>
              <a:cs typeface="Arial"/>
              <a:sym typeface="Arial"/>
            </a:endParaRPr>
          </a:p>
          <a:p>
            <a:pPr marL="76200" indent="0">
              <a:buNone/>
            </a:pPr>
            <a:r>
              <a:rPr lang="en-US" sz="2000" dirty="0">
                <a:solidFill>
                  <a:schemeClr val="dk1"/>
                </a:solidFill>
                <a:latin typeface="Open Sans"/>
                <a:ea typeface="Open Sans"/>
                <a:cs typeface="Open Sans"/>
                <a:sym typeface="Century Gothic"/>
              </a:rPr>
              <a:t>Research4Life. 2020e. Institutions </a:t>
            </a:r>
            <a:r>
              <a:rPr lang="en-US" sz="2000" dirty="0" err="1">
                <a:solidFill>
                  <a:schemeClr val="dk1"/>
                </a:solidFill>
                <a:latin typeface="Open Sans"/>
                <a:ea typeface="Open Sans"/>
                <a:cs typeface="Open Sans"/>
                <a:sym typeface="Century Gothic"/>
              </a:rPr>
              <a:t>académiques</a:t>
            </a:r>
            <a:r>
              <a:rPr lang="en-US" sz="2000" dirty="0">
                <a:solidFill>
                  <a:schemeClr val="dk1"/>
                </a:solidFill>
                <a:latin typeface="Open Sans"/>
                <a:ea typeface="Open Sans"/>
                <a:cs typeface="Open Sans"/>
                <a:sym typeface="Century Gothic"/>
              </a:rPr>
              <a:t> de Research4Life. </a:t>
            </a:r>
            <a:r>
              <a:rPr lang="fr-FR" sz="2000" dirty="0">
                <a:solidFill>
                  <a:schemeClr val="dk1"/>
                </a:solidFill>
                <a:latin typeface="Open Sans"/>
                <a:ea typeface="Open Sans"/>
                <a:cs typeface="Open Sans"/>
                <a:sym typeface="Open Sans"/>
              </a:rPr>
              <a:t>[Cité le 1er octobre 2020]</a:t>
            </a:r>
            <a:r>
              <a:rPr lang="en-US" sz="2000" dirty="0">
                <a:solidFill>
                  <a:schemeClr val="dk1"/>
                </a:solidFill>
                <a:latin typeface="Open Sans"/>
                <a:ea typeface="Open Sans"/>
                <a:cs typeface="Open Sans"/>
                <a:sym typeface="Century Gothic"/>
              </a:rPr>
              <a:t>. </a:t>
            </a:r>
            <a:r>
              <a:rPr lang="en-US" sz="2000" b="0" i="0" u="sng" strike="noStrike" dirty="0">
                <a:solidFill>
                  <a:schemeClr val="accent5"/>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https://www.research4life.org/wp-content/uploads/2019/06/Research4Life-Academic-Institutions.pdf</a:t>
            </a:r>
            <a:r>
              <a:rPr lang="en-US" sz="2000" b="0" i="0" u="none" strike="noStrike" dirty="0">
                <a:solidFill>
                  <a:srgbClr val="000000"/>
                </a:solidFill>
                <a:latin typeface="Century Gothic"/>
                <a:ea typeface="Century Gothic"/>
                <a:cs typeface="Century Gothic"/>
                <a:sym typeface="Century Gothic"/>
              </a:rPr>
              <a:t> </a:t>
            </a:r>
            <a:endParaRPr lang="en-US" sz="2000" dirty="0">
              <a:solidFill>
                <a:srgbClr val="3F3F3F"/>
              </a:solidFill>
              <a:latin typeface="Open Sans"/>
              <a:ea typeface="Open Sans"/>
              <a:cs typeface="Open Sans"/>
              <a:sym typeface="Open Sans"/>
            </a:endParaRPr>
          </a:p>
          <a:p>
            <a:pPr marL="76200" indent="0">
              <a:buNone/>
            </a:pPr>
            <a:endParaRPr lang="en-US" dirty="0"/>
          </a:p>
        </p:txBody>
      </p:sp>
    </p:spTree>
    <p:extLst>
      <p:ext uri="{BB962C8B-B14F-4D97-AF65-F5344CB8AC3E}">
        <p14:creationId xmlns:p14="http://schemas.microsoft.com/office/powerpoint/2010/main" val="2189070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
          <p:cNvPicPr preferRelativeResize="0"/>
          <p:nvPr/>
        </p:nvPicPr>
        <p:blipFill rotWithShape="1">
          <a:blip r:embed="rId3">
            <a:alphaModFix/>
          </a:blip>
          <a:srcRect/>
          <a:stretch/>
        </p:blipFill>
        <p:spPr>
          <a:xfrm>
            <a:off x="1126230" y="6140558"/>
            <a:ext cx="1523874" cy="633932"/>
          </a:xfrm>
          <a:prstGeom prst="rect">
            <a:avLst/>
          </a:prstGeom>
          <a:noFill/>
          <a:ln>
            <a:noFill/>
          </a:ln>
        </p:spPr>
      </p:pic>
      <p:pic>
        <p:nvPicPr>
          <p:cNvPr id="307" name="Google Shape;307;p1"/>
          <p:cNvPicPr preferRelativeResize="0"/>
          <p:nvPr/>
        </p:nvPicPr>
        <p:blipFill rotWithShape="1">
          <a:blip r:embed="rId4">
            <a:alphaModFix/>
          </a:blip>
          <a:srcRect/>
          <a:stretch/>
        </p:blipFill>
        <p:spPr>
          <a:xfrm>
            <a:off x="3286867" y="6230548"/>
            <a:ext cx="1962615" cy="515077"/>
          </a:xfrm>
          <a:prstGeom prst="rect">
            <a:avLst/>
          </a:prstGeom>
          <a:noFill/>
          <a:ln>
            <a:noFill/>
          </a:ln>
        </p:spPr>
      </p:pic>
      <p:pic>
        <p:nvPicPr>
          <p:cNvPr id="308" name="Google Shape;308;p1"/>
          <p:cNvPicPr preferRelativeResize="0"/>
          <p:nvPr/>
        </p:nvPicPr>
        <p:blipFill rotWithShape="1">
          <a:blip r:embed="rId5">
            <a:alphaModFix/>
          </a:blip>
          <a:srcRect/>
          <a:stretch/>
        </p:blipFill>
        <p:spPr>
          <a:xfrm>
            <a:off x="5883073" y="6179368"/>
            <a:ext cx="1612437" cy="693960"/>
          </a:xfrm>
          <a:prstGeom prst="rect">
            <a:avLst/>
          </a:prstGeom>
          <a:noFill/>
          <a:ln>
            <a:noFill/>
          </a:ln>
        </p:spPr>
      </p:pic>
      <p:pic>
        <p:nvPicPr>
          <p:cNvPr id="309" name="Google Shape;309;p1"/>
          <p:cNvPicPr preferRelativeResize="0"/>
          <p:nvPr/>
        </p:nvPicPr>
        <p:blipFill rotWithShape="1">
          <a:blip r:embed="rId6">
            <a:alphaModFix/>
          </a:blip>
          <a:srcRect/>
          <a:stretch/>
        </p:blipFill>
        <p:spPr>
          <a:xfrm>
            <a:off x="8132273" y="6204141"/>
            <a:ext cx="1468377" cy="567893"/>
          </a:xfrm>
          <a:prstGeom prst="rect">
            <a:avLst/>
          </a:prstGeom>
          <a:noFill/>
          <a:ln>
            <a:noFill/>
          </a:ln>
        </p:spPr>
      </p:pic>
      <p:pic>
        <p:nvPicPr>
          <p:cNvPr id="310" name="Google Shape;310;p1"/>
          <p:cNvPicPr preferRelativeResize="0"/>
          <p:nvPr/>
        </p:nvPicPr>
        <p:blipFill rotWithShape="1">
          <a:blip r:embed="rId7">
            <a:alphaModFix/>
          </a:blip>
          <a:srcRect/>
          <a:stretch/>
        </p:blipFill>
        <p:spPr>
          <a:xfrm>
            <a:off x="10091716" y="6198989"/>
            <a:ext cx="1468374" cy="624061"/>
          </a:xfrm>
          <a:prstGeom prst="rect">
            <a:avLst/>
          </a:prstGeom>
          <a:noFill/>
          <a:ln>
            <a:noFill/>
          </a:ln>
        </p:spPr>
      </p:pic>
      <p:sp>
        <p:nvSpPr>
          <p:cNvPr id="311" name="Google Shape;311;p1"/>
          <p:cNvSpPr/>
          <p:nvPr/>
        </p:nvSpPr>
        <p:spPr>
          <a:xfrm>
            <a:off x="3048000" y="2585314"/>
            <a:ext cx="6096000" cy="3631723"/>
          </a:xfrm>
          <a:prstGeom prst="rect">
            <a:avLst/>
          </a:prstGeom>
          <a:noFill/>
          <a:ln>
            <a:noFill/>
          </a:ln>
        </p:spPr>
        <p:txBody>
          <a:bodyPr spcFirstLastPara="1" wrap="square" lIns="91425" tIns="45700" rIns="91425" bIns="45700" anchor="t" anchorCtr="0">
            <a:spAutoFit/>
          </a:bodyPr>
          <a:lstStyle/>
          <a:p>
            <a:pPr lvl="0" algn="ctr">
              <a:buClr>
                <a:schemeClr val="dk1"/>
              </a:buClr>
            </a:pPr>
            <a:r>
              <a:rPr lang="fr-FR" sz="3000" dirty="0">
                <a:solidFill>
                  <a:srgbClr val="F8981D"/>
                </a:solidFill>
                <a:latin typeface="Open Sans"/>
                <a:ea typeface="Open Sans"/>
                <a:cs typeface="Open Sans"/>
                <a:sym typeface="Open Sans"/>
              </a:rPr>
              <a:t>Pour plus d'informations sur Research4Life</a:t>
            </a:r>
          </a:p>
          <a:p>
            <a:pPr marL="0" lvl="0" indent="0" algn="ctr" rtl="0">
              <a:spcBef>
                <a:spcPts val="0"/>
              </a:spcBef>
              <a:spcAft>
                <a:spcPts val="0"/>
              </a:spcAft>
              <a:buClr>
                <a:schemeClr val="dk1"/>
              </a:buClr>
              <a:buFont typeface="Arial"/>
              <a:buNone/>
            </a:pPr>
            <a:endParaRPr sz="3000" dirty="0">
              <a:solidFill>
                <a:srgbClr val="F8981D"/>
              </a:solidFill>
              <a:latin typeface="Open Sans"/>
              <a:ea typeface="Open Sans"/>
              <a:cs typeface="Open Sans"/>
              <a:sym typeface="Open Sans"/>
            </a:endParaRPr>
          </a:p>
          <a:p>
            <a:pPr marL="0" lvl="0" indent="0" algn="ctr" rtl="0">
              <a:spcBef>
                <a:spcPts val="0"/>
              </a:spcBef>
              <a:spcAft>
                <a:spcPts val="0"/>
              </a:spcAft>
              <a:buClr>
                <a:schemeClr val="dk1"/>
              </a:buClr>
              <a:buFont typeface="Arial"/>
              <a:buNone/>
            </a:pPr>
            <a:r>
              <a:rPr lang="en-US" sz="3000" u="sng" dirty="0">
                <a:solidFill>
                  <a:schemeClr val="accent5"/>
                </a:solidFill>
                <a:latin typeface="Open Sans"/>
                <a:ea typeface="Open Sans"/>
                <a:cs typeface="Open Sans"/>
                <a:sym typeface="Open Sans"/>
                <a:hlinkClick r:id="rId8"/>
              </a:rPr>
              <a:t>www.research4life.org</a:t>
            </a:r>
            <a:endParaRPr sz="3000" dirty="0">
              <a:solidFill>
                <a:srgbClr val="004890"/>
              </a:solidFill>
              <a:latin typeface="Open Sans"/>
              <a:ea typeface="Open Sans"/>
              <a:cs typeface="Open Sans"/>
              <a:sym typeface="Open Sans"/>
            </a:endParaRPr>
          </a:p>
          <a:p>
            <a:pPr marL="0" lvl="0" indent="0" algn="ctr" rtl="0">
              <a:spcBef>
                <a:spcPts val="0"/>
              </a:spcBef>
              <a:spcAft>
                <a:spcPts val="0"/>
              </a:spcAft>
              <a:buClr>
                <a:schemeClr val="dk1"/>
              </a:buClr>
              <a:buFont typeface="Arial"/>
              <a:buNone/>
            </a:pPr>
            <a:br>
              <a:rPr lang="en-US" sz="3000" dirty="0">
                <a:solidFill>
                  <a:srgbClr val="F8981D"/>
                </a:solidFill>
                <a:latin typeface="Open Sans"/>
                <a:ea typeface="Open Sans"/>
                <a:cs typeface="Open Sans"/>
                <a:sym typeface="Open Sans"/>
              </a:rPr>
            </a:br>
            <a:r>
              <a:rPr lang="en-US" sz="3000" u="sng" dirty="0">
                <a:solidFill>
                  <a:schemeClr val="accent5"/>
                </a:solidFill>
                <a:latin typeface="Open Sans"/>
                <a:ea typeface="Open Sans"/>
                <a:cs typeface="Open Sans"/>
                <a:sym typeface="Open Sans"/>
                <a:hlinkClick r:id="rId9"/>
              </a:rPr>
              <a:t>r4l@research4life.org</a:t>
            </a:r>
            <a:r>
              <a:rPr lang="en-US" sz="3000" dirty="0">
                <a:solidFill>
                  <a:srgbClr val="004890"/>
                </a:solidFill>
                <a:latin typeface="Open Sans"/>
                <a:ea typeface="Open Sans"/>
                <a:cs typeface="Open Sans"/>
                <a:sym typeface="Open Sans"/>
              </a:rPr>
              <a:t>  </a:t>
            </a:r>
            <a:endParaRPr sz="3000" dirty="0">
              <a:solidFill>
                <a:srgbClr val="004890"/>
              </a:solidFill>
              <a:latin typeface="Open Sans"/>
              <a:ea typeface="Open Sans"/>
              <a:cs typeface="Open Sans"/>
              <a:sym typeface="Open Sans"/>
            </a:endParaRPr>
          </a:p>
          <a:p>
            <a:pPr marL="0" lvl="0" indent="0" algn="l" rtl="0">
              <a:spcBef>
                <a:spcPts val="0"/>
              </a:spcBef>
              <a:spcAft>
                <a:spcPts val="0"/>
              </a:spcAft>
              <a:buClr>
                <a:schemeClr val="dk1"/>
              </a:buClr>
              <a:buFont typeface="Arial"/>
              <a:buNone/>
            </a:pPr>
            <a:br>
              <a:rPr lang="en-US" sz="2000" dirty="0">
                <a:solidFill>
                  <a:srgbClr val="F8981D"/>
                </a:solidFill>
                <a:latin typeface="Open Sans"/>
                <a:ea typeface="Open Sans"/>
                <a:cs typeface="Open Sans"/>
                <a:sym typeface="Open Sans"/>
              </a:rPr>
            </a:br>
            <a:endParaRPr sz="3000" dirty="0">
              <a:solidFill>
                <a:srgbClr val="F8981D"/>
              </a:solidFill>
              <a:latin typeface="Open Sans"/>
              <a:ea typeface="Open Sans"/>
              <a:cs typeface="Open Sans"/>
              <a:sym typeface="Open Sans"/>
            </a:endParaRPr>
          </a:p>
        </p:txBody>
      </p:sp>
      <p:sp>
        <p:nvSpPr>
          <p:cNvPr id="312" name="Google Shape;312;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SzPts val="1800"/>
            </a:pPr>
            <a:r>
              <a:rPr lang="fr-FR" sz="1800" b="1" dirty="0">
                <a:solidFill>
                  <a:schemeClr val="lt1"/>
                </a:solidFill>
                <a:latin typeface="Open Sans"/>
                <a:ea typeface="Open Sans"/>
                <a:cs typeface="Open Sans"/>
                <a:sym typeface="Open Sans"/>
              </a:rPr>
              <a:t>Research4Life est un partenariat public-privé de cinq </a:t>
            </a:r>
            <a:r>
              <a:rPr lang="en-US" sz="1800" b="1" i="0" u="none" strike="noStrike" cap="none" dirty="0">
                <a:solidFill>
                  <a:schemeClr val="lt1"/>
                </a:solidFill>
                <a:latin typeface="Open Sans"/>
                <a:ea typeface="Open Sans"/>
                <a:cs typeface="Open Sans"/>
                <a:sym typeface="Open Sans"/>
              </a:rPr>
              <a:t>collections </a:t>
            </a:r>
            <a:r>
              <a:rPr lang="fr-FR" sz="1800" b="1" dirty="0">
                <a:solidFill>
                  <a:schemeClr val="lt1"/>
                </a:solidFill>
                <a:latin typeface="Open Sans"/>
                <a:ea typeface="Open Sans"/>
                <a:cs typeface="Open Sans"/>
                <a:sym typeface="Open San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Objectifs d'apprentissage</a:t>
            </a:r>
          </a:p>
        </p:txBody>
      </p:sp>
      <p:sp>
        <p:nvSpPr>
          <p:cNvPr id="92" name="Google Shape;92;p2"/>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fontScale="92500"/>
          </a:bodyPr>
          <a:lstStyle/>
          <a:p>
            <a:pPr marL="342900" lvl="0" indent="-342900">
              <a:lnSpc>
                <a:spcPct val="190000"/>
              </a:lnSpc>
              <a:spcBef>
                <a:spcPts val="0"/>
              </a:spcBef>
              <a:buClr>
                <a:schemeClr val="dk2"/>
              </a:buClr>
            </a:pPr>
            <a:r>
              <a:rPr lang="fr-FR" dirty="0">
                <a:solidFill>
                  <a:schemeClr val="dk1"/>
                </a:solidFill>
                <a:latin typeface="Open Sans"/>
                <a:ea typeface="Open Sans"/>
                <a:cs typeface="Open Sans"/>
                <a:sym typeface="Open Sans"/>
              </a:rPr>
              <a:t>Le partenariat Research4Life.</a:t>
            </a:r>
          </a:p>
          <a:p>
            <a:pPr marL="342900" lvl="0" indent="-342900">
              <a:lnSpc>
                <a:spcPct val="190000"/>
              </a:lnSpc>
              <a:spcBef>
                <a:spcPts val="0"/>
              </a:spcBef>
              <a:buClr>
                <a:schemeClr val="dk2"/>
              </a:buClr>
            </a:pPr>
            <a:r>
              <a:rPr lang="fr-FR" dirty="0">
                <a:solidFill>
                  <a:schemeClr val="dk1"/>
                </a:solidFill>
                <a:latin typeface="Open Sans"/>
                <a:ea typeface="Open Sans"/>
                <a:cs typeface="Open Sans"/>
                <a:sym typeface="Open Sans"/>
              </a:rPr>
              <a:t>Les programmes de Research4Life et leur couverture par sujet.</a:t>
            </a:r>
          </a:p>
          <a:p>
            <a:pPr marL="342900" lvl="0" indent="-342900">
              <a:lnSpc>
                <a:spcPct val="190000"/>
              </a:lnSpc>
              <a:spcBef>
                <a:spcPts val="0"/>
              </a:spcBef>
              <a:buClr>
                <a:schemeClr val="dk2"/>
              </a:buClr>
            </a:pPr>
            <a:r>
              <a:rPr lang="fr-FR" dirty="0">
                <a:solidFill>
                  <a:schemeClr val="dk1"/>
                </a:solidFill>
                <a:latin typeface="Open Sans"/>
                <a:ea typeface="Open Sans"/>
                <a:cs typeface="Open Sans"/>
                <a:sym typeface="Open Sans"/>
              </a:rPr>
              <a:t>Les facteurs d'éligibilité aux programmes.</a:t>
            </a:r>
          </a:p>
          <a:p>
            <a:pPr marL="342900" lvl="0" indent="-342900">
              <a:lnSpc>
                <a:spcPct val="190000"/>
              </a:lnSpc>
              <a:spcBef>
                <a:spcPts val="0"/>
              </a:spcBef>
              <a:buClr>
                <a:schemeClr val="dk2"/>
              </a:buClr>
            </a:pPr>
            <a:r>
              <a:rPr lang="fr-FR" dirty="0">
                <a:solidFill>
                  <a:schemeClr val="dk1"/>
                </a:solidFill>
                <a:latin typeface="Open Sans"/>
                <a:ea typeface="Open Sans"/>
                <a:cs typeface="Open Sans"/>
                <a:sym typeface="Open Sans"/>
              </a:rPr>
              <a:t>Les accords d'utilisation et les conditions d'utilisation des collections.</a:t>
            </a:r>
          </a:p>
          <a:p>
            <a:pPr marL="342900" lvl="0" indent="-342900">
              <a:lnSpc>
                <a:spcPct val="190000"/>
              </a:lnSpc>
              <a:spcBef>
                <a:spcPts val="0"/>
              </a:spcBef>
              <a:buClr>
                <a:schemeClr val="dk2"/>
              </a:buClr>
            </a:pPr>
            <a:r>
              <a:rPr lang="fr-FR" dirty="0">
                <a:solidFill>
                  <a:schemeClr val="dk1"/>
                </a:solidFill>
                <a:latin typeface="Open Sans"/>
                <a:ea typeface="Open Sans"/>
                <a:cs typeface="Open Sans"/>
                <a:sym typeface="Open Sans"/>
              </a:rPr>
              <a:t>Type de système d'accès et d'authentification.</a:t>
            </a:r>
            <a:endParaRPr dirty="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0" y="766563"/>
            <a:ext cx="8033657" cy="97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Introduction </a:t>
            </a:r>
            <a:br>
              <a:rPr lang="en-US" sz="3600" dirty="0">
                <a:solidFill>
                  <a:srgbClr val="586F7C"/>
                </a:solidFill>
                <a:latin typeface="Open Sans"/>
                <a:ea typeface="Open Sans"/>
                <a:cs typeface="Open Sans"/>
                <a:sym typeface="Open Sans"/>
              </a:rPr>
            </a:br>
            <a:endParaRPr sz="3600" dirty="0">
              <a:solidFill>
                <a:srgbClr val="586F7C"/>
              </a:solidFill>
              <a:latin typeface="Open Sans"/>
              <a:ea typeface="Open Sans"/>
              <a:cs typeface="Open Sans"/>
              <a:sym typeface="Open Sans"/>
            </a:endParaRPr>
          </a:p>
        </p:txBody>
      </p:sp>
      <p:grpSp>
        <p:nvGrpSpPr>
          <p:cNvPr id="100" name="Google Shape;100;p3"/>
          <p:cNvGrpSpPr/>
          <p:nvPr/>
        </p:nvGrpSpPr>
        <p:grpSpPr>
          <a:xfrm>
            <a:off x="483655" y="1735525"/>
            <a:ext cx="10457744" cy="5122447"/>
            <a:chOff x="0" y="-222311"/>
            <a:chExt cx="10457744" cy="4478974"/>
          </a:xfrm>
        </p:grpSpPr>
        <p:cxnSp>
          <p:nvCxnSpPr>
            <p:cNvPr id="101" name="Google Shape;101;p3"/>
            <p:cNvCxnSpPr/>
            <p:nvPr/>
          </p:nvCxnSpPr>
          <p:spPr>
            <a:xfrm>
              <a:off x="0" y="0"/>
              <a:ext cx="10372800" cy="0"/>
            </a:xfrm>
            <a:prstGeom prst="straightConnector1">
              <a:avLst/>
            </a:prstGeom>
            <a:solidFill>
              <a:schemeClr val="accent3"/>
            </a:solidFill>
            <a:ln w="25400" cap="flat" cmpd="sng">
              <a:solidFill>
                <a:schemeClr val="accent3"/>
              </a:solidFill>
              <a:prstDash val="solid"/>
              <a:round/>
              <a:headEnd type="none" w="sm" len="sm"/>
              <a:tailEnd type="none" w="sm" len="sm"/>
            </a:ln>
          </p:spPr>
        </p:cxnSp>
        <p:sp>
          <p:nvSpPr>
            <p:cNvPr id="102" name="Google Shape;102;p3"/>
            <p:cNvSpPr/>
            <p:nvPr/>
          </p:nvSpPr>
          <p:spPr>
            <a:xfrm>
              <a:off x="0" y="-222311"/>
              <a:ext cx="10372800" cy="100647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txBox="1"/>
            <p:nvPr/>
          </p:nvSpPr>
          <p:spPr>
            <a:xfrm>
              <a:off x="0" y="0"/>
              <a:ext cx="10372800" cy="918011"/>
            </a:xfrm>
            <a:prstGeom prst="rect">
              <a:avLst/>
            </a:prstGeom>
            <a:noFill/>
            <a:ln>
              <a:noFill/>
            </a:ln>
          </p:spPr>
          <p:txBody>
            <a:bodyPr spcFirstLastPara="1" wrap="square" lIns="95250" tIns="95250" rIns="95250" bIns="95250" anchor="t" anchorCtr="0">
              <a:noAutofit/>
            </a:bodyPr>
            <a:lstStyle/>
            <a:p>
              <a:pPr lvl="0">
                <a:lnSpc>
                  <a:spcPct val="90000"/>
                </a:lnSpc>
              </a:pPr>
              <a:r>
                <a:rPr lang="fr-FR" sz="2300" dirty="0">
                  <a:latin typeface="Open Sans" panose="020B0606030504020204" pitchFamily="34" charset="0"/>
                  <a:ea typeface="Open Sans" panose="020B0606030504020204" pitchFamily="34" charset="0"/>
                  <a:cs typeface="Open Sans" panose="020B0606030504020204" pitchFamily="34" charset="0"/>
                </a:rPr>
                <a:t>L'accès à un large éventail de publications scientifiques est hors de portée des universités et des instituts de recherche dans les pays à faible revenu.</a:t>
              </a:r>
            </a:p>
          </p:txBody>
        </p:sp>
        <p:cxnSp>
          <p:nvCxnSpPr>
            <p:cNvPr id="104" name="Google Shape;104;p3"/>
            <p:cNvCxnSpPr/>
            <p:nvPr/>
          </p:nvCxnSpPr>
          <p:spPr>
            <a:xfrm>
              <a:off x="84944" y="791066"/>
              <a:ext cx="10372800" cy="0"/>
            </a:xfrm>
            <a:prstGeom prst="straightConnector1">
              <a:avLst/>
            </a:prstGeom>
            <a:solidFill>
              <a:srgbClr val="61C085"/>
            </a:solidFill>
            <a:ln w="25400" cap="flat" cmpd="sng">
              <a:solidFill>
                <a:srgbClr val="61C085"/>
              </a:solidFill>
              <a:prstDash val="solid"/>
              <a:round/>
              <a:headEnd type="none" w="sm" len="sm"/>
              <a:tailEnd type="none" w="sm" len="sm"/>
            </a:ln>
          </p:spPr>
        </p:cxnSp>
        <p:sp>
          <p:nvSpPr>
            <p:cNvPr id="105" name="Google Shape;105;p3"/>
            <p:cNvSpPr/>
            <p:nvPr/>
          </p:nvSpPr>
          <p:spPr>
            <a:xfrm>
              <a:off x="0" y="1258433"/>
              <a:ext cx="10372800" cy="7545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p:nvPr/>
          </p:nvSpPr>
          <p:spPr>
            <a:xfrm>
              <a:off x="10618" y="810220"/>
              <a:ext cx="10372800" cy="849836"/>
            </a:xfrm>
            <a:prstGeom prst="rect">
              <a:avLst/>
            </a:prstGeom>
            <a:noFill/>
            <a:ln>
              <a:noFill/>
            </a:ln>
          </p:spPr>
          <p:txBody>
            <a:bodyPr spcFirstLastPara="1" wrap="square" lIns="95250" tIns="95250" rIns="95250" bIns="95250" anchor="t" anchorCtr="0">
              <a:noAutofit/>
            </a:bodyPr>
            <a:lstStyle/>
            <a:p>
              <a:pPr lvl="0">
                <a:lnSpc>
                  <a:spcPct val="90000"/>
                </a:lnSpc>
              </a:pPr>
              <a:r>
                <a:rPr lang="fr-FR" sz="2300" dirty="0">
                  <a:latin typeface="Open Sans" panose="020B0606030504020204" pitchFamily="34" charset="0"/>
                  <a:ea typeface="Open Sans" panose="020B0606030504020204" pitchFamily="34" charset="0"/>
                  <a:cs typeface="Open Sans" panose="020B0606030504020204" pitchFamily="34" charset="0"/>
                </a:rPr>
                <a:t>Le coût d'abonnement typique pour un seul titre de revue est de plusieurs milliers de dollars.</a:t>
              </a:r>
            </a:p>
          </p:txBody>
        </p:sp>
        <p:cxnSp>
          <p:nvCxnSpPr>
            <p:cNvPr id="107" name="Google Shape;107;p3"/>
            <p:cNvCxnSpPr/>
            <p:nvPr/>
          </p:nvCxnSpPr>
          <p:spPr>
            <a:xfrm>
              <a:off x="21236" y="1712558"/>
              <a:ext cx="10372800" cy="0"/>
            </a:xfrm>
            <a:prstGeom prst="straightConnector1">
              <a:avLst/>
            </a:prstGeom>
            <a:solidFill>
              <a:srgbClr val="98E14E"/>
            </a:solidFill>
            <a:ln w="25400" cap="flat" cmpd="sng">
              <a:solidFill>
                <a:srgbClr val="98E14E"/>
              </a:solidFill>
              <a:prstDash val="solid"/>
              <a:round/>
              <a:headEnd type="none" w="sm" len="sm"/>
              <a:tailEnd type="none" w="sm" len="sm"/>
            </a:ln>
          </p:spPr>
        </p:cxnSp>
        <p:sp>
          <p:nvSpPr>
            <p:cNvPr id="108" name="Google Shape;108;p3"/>
            <p:cNvSpPr/>
            <p:nvPr/>
          </p:nvSpPr>
          <p:spPr>
            <a:xfrm>
              <a:off x="84944" y="2453213"/>
              <a:ext cx="10372800" cy="6539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txBox="1"/>
            <p:nvPr/>
          </p:nvSpPr>
          <p:spPr>
            <a:xfrm>
              <a:off x="84944" y="1855367"/>
              <a:ext cx="10372800" cy="687442"/>
            </a:xfrm>
            <a:prstGeom prst="rect">
              <a:avLst/>
            </a:prstGeom>
            <a:noFill/>
            <a:ln>
              <a:noFill/>
            </a:ln>
          </p:spPr>
          <p:txBody>
            <a:bodyPr spcFirstLastPara="1" wrap="square" lIns="95250" tIns="95250" rIns="95250" bIns="95250" anchor="t" anchorCtr="0">
              <a:noAutofit/>
            </a:bodyPr>
            <a:lstStyle/>
            <a:p>
              <a:pPr lvl="0">
                <a:lnSpc>
                  <a:spcPct val="90000"/>
                </a:lnSpc>
              </a:pPr>
              <a:r>
                <a:rPr lang="fr-FR" sz="2300" dirty="0">
                  <a:latin typeface="Open Sans" panose="020B0606030504020204" pitchFamily="34" charset="0"/>
                  <a:ea typeface="Open Sans" panose="020B0606030504020204" pitchFamily="34" charset="0"/>
                  <a:cs typeface="Open Sans" panose="020B0606030504020204" pitchFamily="34" charset="0"/>
                </a:rPr>
                <a:t>L'initiative Research4Life a été créée pour réduire l'écart de connaissances entre les pays à revenu élevé et les pays à revenu faible ou intermédiaire.</a:t>
              </a:r>
            </a:p>
          </p:txBody>
        </p:sp>
        <p:cxnSp>
          <p:nvCxnSpPr>
            <p:cNvPr id="110" name="Google Shape;110;p3"/>
            <p:cNvCxnSpPr/>
            <p:nvPr/>
          </p:nvCxnSpPr>
          <p:spPr>
            <a:xfrm>
              <a:off x="21236" y="2757276"/>
              <a:ext cx="10372800" cy="0"/>
            </a:xfrm>
            <a:prstGeom prst="straightConnector1">
              <a:avLst/>
            </a:prstGeom>
            <a:solidFill>
              <a:srgbClr val="FEA93F"/>
            </a:solidFill>
            <a:ln w="25400" cap="flat" cmpd="sng">
              <a:solidFill>
                <a:srgbClr val="FEA93F"/>
              </a:solidFill>
              <a:prstDash val="solid"/>
              <a:round/>
              <a:headEnd type="none" w="sm" len="sm"/>
              <a:tailEnd type="none" w="sm" len="sm"/>
            </a:ln>
          </p:spPr>
        </p:cxnSp>
        <p:sp>
          <p:nvSpPr>
            <p:cNvPr id="111" name="Google Shape;111;p3"/>
            <p:cNvSpPr/>
            <p:nvPr/>
          </p:nvSpPr>
          <p:spPr>
            <a:xfrm>
              <a:off x="0" y="3373059"/>
              <a:ext cx="10372800" cy="6528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txBox="1"/>
            <p:nvPr/>
          </p:nvSpPr>
          <p:spPr>
            <a:xfrm>
              <a:off x="0" y="2749421"/>
              <a:ext cx="10372800" cy="1507242"/>
            </a:xfrm>
            <a:prstGeom prst="rect">
              <a:avLst/>
            </a:prstGeom>
            <a:noFill/>
            <a:ln>
              <a:noFill/>
            </a:ln>
          </p:spPr>
          <p:txBody>
            <a:bodyPr spcFirstLastPara="1" wrap="square" lIns="95250" tIns="95250" rIns="95250" bIns="95250" anchor="t" anchorCtr="0">
              <a:noAutofit/>
            </a:bodyPr>
            <a:lstStyle/>
            <a:p>
              <a:pPr lvl="0">
                <a:lnSpc>
                  <a:spcPct val="90000"/>
                </a:lnSpc>
              </a:pPr>
              <a:r>
                <a:rPr lang="fr-FR" sz="2300" dirty="0">
                  <a:latin typeface="Open Sans" panose="020B0606030504020204" pitchFamily="34" charset="0"/>
                  <a:ea typeface="Open Sans" panose="020B0606030504020204" pitchFamily="34" charset="0"/>
                  <a:cs typeface="Open Sans" panose="020B0606030504020204" pitchFamily="34" charset="0"/>
                </a:rPr>
                <a:t>Research4Life offre un accès abordable à des recherches scientifiques importantes.</a:t>
              </a:r>
            </a:p>
            <a:p>
              <a:pPr lvl="0">
                <a:lnSpc>
                  <a:spcPct val="90000"/>
                </a:lnSpc>
              </a:pPr>
              <a:r>
                <a:rPr lang="fr-FR" sz="2300" dirty="0">
                  <a:latin typeface="Open Sans" panose="020B0606030504020204" pitchFamily="34" charset="0"/>
                  <a:ea typeface="Open Sans" panose="020B0606030504020204" pitchFamily="34" charset="0"/>
                  <a:cs typeface="Open Sans" panose="020B0606030504020204" pitchFamily="34" charset="0"/>
                </a:rPr>
                <a:t>informations supplémentaires sont disponibles sur le site Web de Research4Life : </a:t>
              </a:r>
              <a:r>
                <a:rPr lang="en-US" sz="2300" b="0" i="0" u="sng" strike="noStrike" cap="none" dirty="0">
                  <a:solidFill>
                    <a:srgbClr val="1155CC"/>
                  </a:solidFill>
                  <a:latin typeface="Open Sans" panose="020B0606030504020204" pitchFamily="34" charset="0"/>
                  <a:ea typeface="Open Sans" panose="020B0606030504020204" pitchFamily="34" charset="0"/>
                  <a:cs typeface="Open Sans" panose="020B0606030504020204" pitchFamily="34" charset="0"/>
                  <a:sym typeface="Century Gothic"/>
                  <a:hlinkClick r:id="rId3">
                    <a:extLst>
                      <a:ext uri="{A12FA001-AC4F-418D-AE19-62706E023703}">
                        <ahyp:hlinkClr xmlns:ahyp="http://schemas.microsoft.com/office/drawing/2018/hyperlinkcolor" val="tx"/>
                      </a:ext>
                    </a:extLst>
                  </a:hlinkClick>
                </a:rPr>
                <a:t>https://www.research4life.org/</a:t>
              </a:r>
              <a:endParaRPr lang="fr-FR" sz="2300" dirty="0">
                <a:latin typeface="Open Sans" panose="020B0606030504020204" pitchFamily="34" charset="0"/>
                <a:ea typeface="Open Sans" panose="020B0606030504020204" pitchFamily="34" charset="0"/>
                <a:cs typeface="Open Sans" panose="020B0606030504020204"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rmAutofit/>
          </a:bodyPr>
          <a:lstStyle/>
          <a:p>
            <a:pPr lvl="0"/>
            <a:r>
              <a:rPr lang="en-US" dirty="0">
                <a:solidFill>
                  <a:srgbClr val="586F7C"/>
                </a:solidFill>
                <a:latin typeface="Open Sans"/>
                <a:ea typeface="Open Sans"/>
                <a:cs typeface="Open Sans"/>
                <a:sym typeface="Open Sans"/>
              </a:rPr>
              <a:t>Qu'est-ce que Reasearch4Life?</a:t>
            </a:r>
          </a:p>
        </p:txBody>
      </p:sp>
      <p:grpSp>
        <p:nvGrpSpPr>
          <p:cNvPr id="119" name="Google Shape;119;p40"/>
          <p:cNvGrpSpPr/>
          <p:nvPr/>
        </p:nvGrpSpPr>
        <p:grpSpPr>
          <a:xfrm>
            <a:off x="387027" y="2077725"/>
            <a:ext cx="11417945" cy="4139901"/>
            <a:chOff x="1394" y="-95440"/>
            <a:chExt cx="11417945" cy="4139901"/>
          </a:xfrm>
        </p:grpSpPr>
        <p:sp>
          <p:nvSpPr>
            <p:cNvPr id="120" name="Google Shape;120;p40"/>
            <p:cNvSpPr/>
            <p:nvPr/>
          </p:nvSpPr>
          <p:spPr>
            <a:xfrm>
              <a:off x="1394" y="0"/>
              <a:ext cx="3624744" cy="4044461"/>
            </a:xfrm>
            <a:prstGeom prst="roundRect">
              <a:avLst>
                <a:gd name="adj" fmla="val 10000"/>
              </a:avLst>
            </a:prstGeom>
            <a:solidFill>
              <a:srgbClr val="F89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0"/>
            <p:cNvSpPr txBox="1"/>
            <p:nvPr/>
          </p:nvSpPr>
          <p:spPr>
            <a:xfrm>
              <a:off x="1394" y="-1"/>
              <a:ext cx="3624744" cy="186543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lvl="0" algn="ctr">
                <a:lnSpc>
                  <a:spcPct val="90000"/>
                </a:lnSpc>
                <a:spcBef>
                  <a:spcPts val="700"/>
                </a:spcBef>
              </a:pPr>
              <a:r>
                <a:rPr lang="fr-FR" sz="2000" dirty="0">
                  <a:solidFill>
                    <a:schemeClr val="lt1"/>
                  </a:solidFill>
                  <a:latin typeface="Open Sans"/>
                  <a:ea typeface="Open Sans"/>
                  <a:cs typeface="Open Sans"/>
                  <a:sym typeface="Open Sans"/>
                </a:rPr>
                <a:t>Research4Life est un partenariat public-privé entre la FAO, l'OMS, le PNUE, l'OMPI, l'OIT, l'Université Cornell, l'Université de Yale, l'Association internationale des éditeurs scientifiques, techniques et médicaux (STM) et jusqu'à 155 éditeurs scientifiques internationaux.</a:t>
              </a:r>
            </a:p>
          </p:txBody>
        </p:sp>
        <p:sp>
          <p:nvSpPr>
            <p:cNvPr id="122" name="Google Shape;122;p40"/>
            <p:cNvSpPr/>
            <p:nvPr/>
          </p:nvSpPr>
          <p:spPr>
            <a:xfrm>
              <a:off x="3897995" y="0"/>
              <a:ext cx="3624744" cy="4044461"/>
            </a:xfrm>
            <a:prstGeom prst="roundRect">
              <a:avLst>
                <a:gd name="adj" fmla="val 10000"/>
              </a:avLst>
            </a:prstGeom>
            <a:solidFill>
              <a:srgbClr val="51B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0"/>
            <p:cNvSpPr txBox="1"/>
            <p:nvPr/>
          </p:nvSpPr>
          <p:spPr>
            <a:xfrm>
              <a:off x="3897995" y="-1"/>
              <a:ext cx="3624744" cy="186543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lvl="0" algn="ctr">
                <a:lnSpc>
                  <a:spcPct val="90000"/>
                </a:lnSpc>
                <a:spcBef>
                  <a:spcPts val="700"/>
                </a:spcBef>
              </a:pPr>
              <a:r>
                <a:rPr lang="fr-FR" sz="2000" dirty="0">
                  <a:solidFill>
                    <a:schemeClr val="lt1"/>
                  </a:solidFill>
                  <a:latin typeface="Open Sans"/>
                  <a:ea typeface="Open Sans"/>
                  <a:cs typeface="Open Sans"/>
                  <a:sym typeface="Open Sans"/>
                </a:rPr>
                <a:t>Le principal objectif de Research4Life est de réduire l’écart de connaissances entre les pays à revenu élevé et les pays à revenu faible ou intermédiaire en fournissant un accès abordable à une recherche scientifique de haute qualité.</a:t>
              </a:r>
            </a:p>
          </p:txBody>
        </p:sp>
        <p:sp>
          <p:nvSpPr>
            <p:cNvPr id="124" name="Google Shape;124;p40"/>
            <p:cNvSpPr/>
            <p:nvPr/>
          </p:nvSpPr>
          <p:spPr>
            <a:xfrm>
              <a:off x="7794595" y="-95440"/>
              <a:ext cx="3624744" cy="4044461"/>
            </a:xfrm>
            <a:prstGeom prst="roundRect">
              <a:avLst>
                <a:gd name="adj" fmla="val 10000"/>
              </a:avLst>
            </a:prstGeom>
            <a:solidFill>
              <a:srgbClr val="586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0"/>
            <p:cNvSpPr txBox="1"/>
            <p:nvPr/>
          </p:nvSpPr>
          <p:spPr>
            <a:xfrm>
              <a:off x="7794595" y="177799"/>
              <a:ext cx="3624744" cy="137013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marL="0" marR="0" lvl="0" indent="0" algn="ctr" rtl="0">
                <a:lnSpc>
                  <a:spcPct val="90000"/>
                </a:lnSpc>
                <a:spcBef>
                  <a:spcPts val="700"/>
                </a:spcBef>
                <a:spcAft>
                  <a:spcPts val="0"/>
                </a:spcAft>
                <a:buNone/>
              </a:pPr>
              <a:endParaRPr sz="2000" b="0" i="0" u="none" strike="noStrike" cap="none" dirty="0">
                <a:solidFill>
                  <a:schemeClr val="lt1"/>
                </a:solidFill>
                <a:latin typeface="Open Sans"/>
                <a:ea typeface="Open Sans"/>
                <a:cs typeface="Open Sans"/>
                <a:sym typeface="Open Sans"/>
              </a:endParaRPr>
            </a:p>
            <a:p>
              <a:pPr lvl="0" algn="ctr">
                <a:lnSpc>
                  <a:spcPct val="90000"/>
                </a:lnSpc>
                <a:spcBef>
                  <a:spcPts val="700"/>
                </a:spcBef>
              </a:pPr>
              <a:r>
                <a:rPr lang="fr-FR" sz="2000" dirty="0">
                  <a:solidFill>
                    <a:schemeClr val="lt1"/>
                  </a:solidFill>
                  <a:latin typeface="Open Sans"/>
                  <a:ea typeface="Open Sans"/>
                  <a:cs typeface="Open Sans"/>
                  <a:sym typeface="Open Sans"/>
                </a:rPr>
                <a:t>Depuis 2002, Research4Life a fourni aux chercheurs de plus de </a:t>
              </a:r>
              <a:r>
                <a:rPr lang="fr-FR" sz="2000" dirty="0">
                  <a:solidFill>
                    <a:schemeClr val="bg1"/>
                  </a:solidFill>
                  <a:latin typeface="Open Sans"/>
                  <a:ea typeface="Open Sans"/>
                  <a:cs typeface="Open Sans"/>
                  <a:sym typeface="Open Sans"/>
                </a:rPr>
                <a:t>11,000 institutions dans plus de 125 pays à revenu faible ou intermédiaire un accès en ligne gratuit ou à faible coût à jusqu’à 205,000 revues et livres de premier plan </a:t>
              </a:r>
              <a:r>
                <a:rPr lang="fr-FR" sz="2000" dirty="0">
                  <a:solidFill>
                    <a:schemeClr val="lt1"/>
                  </a:solidFill>
                  <a:latin typeface="Open Sans"/>
                  <a:ea typeface="Open Sans"/>
                  <a:cs typeface="Open Sans"/>
                  <a:sym typeface="Open Sans"/>
                </a:rPr>
                <a:t>dans les domaines de la santé, de l'agriculture, </a:t>
              </a:r>
              <a:r>
                <a:rPr lang="fr-FR" sz="2000" dirty="0">
                  <a:solidFill>
                    <a:schemeClr val="bg1"/>
                  </a:solidFill>
                  <a:latin typeface="Open Sans"/>
                  <a:ea typeface="Open Sans"/>
                  <a:cs typeface="Open Sans"/>
                  <a:sym typeface="Open Sans"/>
                </a:rPr>
                <a:t>de l'</a:t>
              </a:r>
              <a:r>
                <a:rPr lang="fr-FR" sz="2000" dirty="0" err="1">
                  <a:solidFill>
                    <a:schemeClr val="bg1"/>
                  </a:solidFill>
                  <a:latin typeface="Open Sans"/>
                  <a:ea typeface="Open Sans"/>
                  <a:cs typeface="Open Sans"/>
                  <a:sym typeface="Open Sans"/>
                </a:rPr>
                <a:t>environ-nement</a:t>
              </a:r>
              <a:r>
                <a:rPr lang="fr-FR" sz="2000" dirty="0">
                  <a:solidFill>
                    <a:schemeClr val="bg1"/>
                  </a:solidFill>
                  <a:latin typeface="Open Sans"/>
                  <a:ea typeface="Open Sans"/>
                  <a:cs typeface="Open Sans"/>
                  <a:sym typeface="Open Sans"/>
                </a:rPr>
                <a:t>, des sciences appliquées et des lois</a:t>
              </a:r>
              <a:r>
                <a:rPr lang="fr-FR" sz="2000" dirty="0">
                  <a:solidFill>
                    <a:schemeClr val="lt1"/>
                  </a:solidFill>
                  <a:latin typeface="Open Sans"/>
                  <a:ea typeface="Open Sans"/>
                  <a:cs typeface="Open Sans"/>
                  <a:sym typeface="Open Sans"/>
                </a:rPr>
                <a:t>.</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600" dirty="0">
                <a:solidFill>
                  <a:srgbClr val="586F7C"/>
                </a:solidFill>
                <a:latin typeface="Open Sans"/>
                <a:ea typeface="Open Sans"/>
                <a:cs typeface="Open Sans"/>
                <a:sym typeface="Open Sans"/>
              </a:rPr>
              <a:t>Programmes Research4Life.</a:t>
            </a:r>
          </a:p>
        </p:txBody>
      </p:sp>
      <p:sp>
        <p:nvSpPr>
          <p:cNvPr id="133" name="Google Shape;133;p41"/>
          <p:cNvSpPr txBox="1">
            <a:spLocks noGrp="1"/>
          </p:cNvSpPr>
          <p:nvPr>
            <p:ph type="body" idx="1"/>
          </p:nvPr>
        </p:nvSpPr>
        <p:spPr>
          <a:xfrm>
            <a:off x="590380" y="1674861"/>
            <a:ext cx="10725600" cy="5183113"/>
          </a:xfrm>
          <a:prstGeom prst="rect">
            <a:avLst/>
          </a:prstGeom>
          <a:noFill/>
          <a:ln>
            <a:noFill/>
          </a:ln>
        </p:spPr>
        <p:txBody>
          <a:bodyPr spcFirstLastPara="1" wrap="square" lIns="91425" tIns="45700" rIns="91425" bIns="45700" anchor="t" anchorCtr="0">
            <a:normAutofit fontScale="85000" lnSpcReduction="20000"/>
          </a:bodyPr>
          <a:lstStyle/>
          <a:p>
            <a:pPr marL="0" lvl="0" indent="0">
              <a:lnSpc>
                <a:spcPct val="200000"/>
              </a:lnSpc>
              <a:spcBef>
                <a:spcPts val="0"/>
              </a:spcBef>
              <a:buClr>
                <a:schemeClr val="dk2"/>
              </a:buClr>
              <a:buSzPts val="2220"/>
              <a:buNone/>
            </a:pPr>
            <a:r>
              <a:rPr lang="fr-FR" dirty="0">
                <a:solidFill>
                  <a:schemeClr val="dk1"/>
                </a:solidFill>
                <a:latin typeface="Open Sans"/>
                <a:ea typeface="Open Sans"/>
                <a:cs typeface="Open Sans"/>
                <a:sym typeface="Open Sans"/>
              </a:rPr>
              <a:t>Via le portail de contenu unifié, les utilisateurs peuvent accéder aux collections suivantes :</a:t>
            </a:r>
          </a:p>
          <a:p>
            <a:pPr marL="342900" lvl="0" indent="-342900">
              <a:lnSpc>
                <a:spcPct val="200000"/>
              </a:lnSpc>
              <a:spcBef>
                <a:spcPts val="0"/>
              </a:spcBef>
              <a:buClr>
                <a:schemeClr val="dk2"/>
              </a:buClr>
              <a:buSzPts val="2220"/>
            </a:pPr>
            <a:r>
              <a:rPr lang="fr-FR" dirty="0">
                <a:solidFill>
                  <a:schemeClr val="dk1"/>
                </a:solidFill>
                <a:latin typeface="Open Sans"/>
                <a:ea typeface="Open Sans"/>
                <a:cs typeface="Open Sans"/>
                <a:sym typeface="Open Sans"/>
              </a:rPr>
              <a:t>Recherche en santé (Hinari),</a:t>
            </a:r>
          </a:p>
          <a:p>
            <a:pPr marL="342900" lvl="0" indent="-342900">
              <a:lnSpc>
                <a:spcPct val="200000"/>
              </a:lnSpc>
              <a:spcBef>
                <a:spcPts val="0"/>
              </a:spcBef>
              <a:buClr>
                <a:schemeClr val="dk2"/>
              </a:buClr>
              <a:buSzPts val="2220"/>
            </a:pPr>
            <a:r>
              <a:rPr lang="fr-FR" dirty="0">
                <a:solidFill>
                  <a:schemeClr val="dk1"/>
                </a:solidFill>
                <a:latin typeface="Open Sans"/>
                <a:ea typeface="Open Sans"/>
                <a:cs typeface="Open Sans"/>
                <a:sym typeface="Open Sans"/>
              </a:rPr>
              <a:t>Recherche en agriculture (AGORA),</a:t>
            </a:r>
          </a:p>
          <a:p>
            <a:pPr marL="342900" lvl="0" indent="-342900">
              <a:lnSpc>
                <a:spcPct val="200000"/>
              </a:lnSpc>
              <a:spcBef>
                <a:spcPts val="0"/>
              </a:spcBef>
              <a:buClr>
                <a:schemeClr val="dk2"/>
              </a:buClr>
              <a:buSzPts val="2220"/>
            </a:pPr>
            <a:r>
              <a:rPr lang="fr-FR" dirty="0">
                <a:solidFill>
                  <a:schemeClr val="dk1"/>
                </a:solidFill>
                <a:latin typeface="Open Sans"/>
                <a:ea typeface="Open Sans"/>
                <a:cs typeface="Open Sans"/>
                <a:sym typeface="Open Sans"/>
              </a:rPr>
              <a:t>Recherche en environnement (OARE),</a:t>
            </a:r>
          </a:p>
          <a:p>
            <a:pPr marL="342900" lvl="0" indent="-342900">
              <a:lnSpc>
                <a:spcPct val="200000"/>
              </a:lnSpc>
              <a:spcBef>
                <a:spcPts val="0"/>
              </a:spcBef>
              <a:buClr>
                <a:schemeClr val="dk2"/>
              </a:buClr>
              <a:buSzPts val="2220"/>
            </a:pPr>
            <a:r>
              <a:rPr lang="fr-FR" dirty="0">
                <a:solidFill>
                  <a:schemeClr val="dk1"/>
                </a:solidFill>
                <a:latin typeface="Open Sans"/>
                <a:ea typeface="Open Sans"/>
                <a:cs typeface="Open Sans"/>
                <a:sym typeface="Open Sans"/>
              </a:rPr>
              <a:t>Recherche pour le développement et l'innovation (ARDI), et</a:t>
            </a:r>
          </a:p>
          <a:p>
            <a:pPr marL="342900" lvl="0" indent="-342900">
              <a:lnSpc>
                <a:spcPct val="200000"/>
              </a:lnSpc>
              <a:spcBef>
                <a:spcPts val="0"/>
              </a:spcBef>
              <a:buClr>
                <a:schemeClr val="dk2"/>
              </a:buClr>
              <a:buSzPts val="2220"/>
            </a:pPr>
            <a:r>
              <a:rPr lang="fr-FR" dirty="0">
                <a:solidFill>
                  <a:schemeClr val="dk1"/>
                </a:solidFill>
                <a:latin typeface="Open Sans"/>
                <a:ea typeface="Open Sans"/>
                <a:cs typeface="Open Sans"/>
                <a:sym typeface="Open Sans"/>
              </a:rPr>
              <a:t>Recherche pour la justice mondiale (GOALI).</a:t>
            </a:r>
          </a:p>
          <a:p>
            <a:pPr marL="0" lvl="0" indent="0">
              <a:lnSpc>
                <a:spcPct val="200000"/>
              </a:lnSpc>
              <a:spcBef>
                <a:spcPts val="0"/>
              </a:spcBef>
              <a:buClr>
                <a:schemeClr val="dk2"/>
              </a:buClr>
              <a:buSzPts val="2220"/>
              <a:buNone/>
            </a:pPr>
            <a:r>
              <a:rPr lang="fr-FR" dirty="0">
                <a:solidFill>
                  <a:schemeClr val="dk1"/>
                </a:solidFill>
                <a:latin typeface="Open Sans"/>
                <a:ea typeface="Open Sans"/>
                <a:cs typeface="Open Sans"/>
                <a:sym typeface="Open Sans"/>
              </a:rPr>
              <a:t>Pour accéder au portail de contenu unifié ou AGORA ou ARDI, cliquez sur le lien: </a:t>
            </a:r>
            <a:r>
              <a:rPr lang="fr-FR" dirty="0">
                <a:solidFill>
                  <a:schemeClr val="dk1"/>
                </a:solidFill>
                <a:latin typeface="Open Sans"/>
                <a:ea typeface="Open Sans"/>
                <a:cs typeface="Open Sans"/>
                <a:sym typeface="Open Sans"/>
                <a:hlinkClick r:id="rId3"/>
              </a:rPr>
              <a:t>https://portal/research4life/org/</a:t>
            </a:r>
            <a:r>
              <a:rPr lang="fr-FR" dirty="0">
                <a:solidFill>
                  <a:schemeClr val="dk1"/>
                </a:solidFill>
                <a:latin typeface="Open Sans"/>
                <a:ea typeface="Open Sans"/>
                <a:cs typeface="Open Sans"/>
                <a:sym typeface="Open Sans"/>
              </a:rPr>
              <a:t> </a:t>
            </a:r>
          </a:p>
          <a:p>
            <a:pPr marL="0" lvl="0" indent="0">
              <a:lnSpc>
                <a:spcPct val="200000"/>
              </a:lnSpc>
              <a:spcBef>
                <a:spcPts val="0"/>
              </a:spcBef>
              <a:buClr>
                <a:schemeClr val="dk2"/>
              </a:buClr>
              <a:buSzPts val="2220"/>
              <a:buNone/>
            </a:pPr>
            <a:endParaRPr dirty="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txBox="1">
            <a:spLocks noGrp="1"/>
          </p:cNvSpPr>
          <p:nvPr>
            <p:ph type="title"/>
          </p:nvPr>
        </p:nvSpPr>
        <p:spPr>
          <a:xfrm>
            <a:off x="0" y="464282"/>
            <a:ext cx="798140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sym typeface="Open Sans"/>
              </a:rPr>
              <a:t>Hinari - Recherche pour la santé.</a:t>
            </a:r>
          </a:p>
        </p:txBody>
      </p:sp>
      <p:sp>
        <p:nvSpPr>
          <p:cNvPr id="142" name="Google Shape;142;p4"/>
          <p:cNvSpPr txBox="1">
            <a:spLocks noGrp="1"/>
          </p:cNvSpPr>
          <p:nvPr>
            <p:ph type="body" idx="1"/>
          </p:nvPr>
        </p:nvSpPr>
        <p:spPr>
          <a:xfrm>
            <a:off x="170368" y="1830842"/>
            <a:ext cx="7180002" cy="485131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nSpc>
                <a:spcPct val="150000"/>
              </a:lnSpc>
              <a:spcBef>
                <a:spcPts val="0"/>
              </a:spcBef>
              <a:buClr>
                <a:schemeClr val="dk2"/>
              </a:buClr>
              <a:buSzPts val="2220"/>
              <a:buFont typeface="Open Sans"/>
              <a:buChar char="●"/>
            </a:pPr>
            <a:r>
              <a:rPr lang="fr-FR" dirty="0">
                <a:solidFill>
                  <a:schemeClr val="tx1"/>
                </a:solidFill>
                <a:latin typeface="Open Sans"/>
                <a:ea typeface="Open Sans"/>
                <a:cs typeface="Open Sans"/>
                <a:sym typeface="Open Sans"/>
              </a:rPr>
              <a:t>Lancé en 2002.</a:t>
            </a:r>
          </a:p>
          <a:p>
            <a:pPr marL="228600" lvl="0" indent="-228600">
              <a:lnSpc>
                <a:spcPct val="150000"/>
              </a:lnSpc>
              <a:spcBef>
                <a:spcPts val="0"/>
              </a:spcBef>
              <a:buClr>
                <a:schemeClr val="dk2"/>
              </a:buClr>
              <a:buSzPts val="2220"/>
              <a:buFont typeface="Open Sans"/>
              <a:buChar char="●"/>
            </a:pPr>
            <a:r>
              <a:rPr lang="fr-FR" dirty="0">
                <a:solidFill>
                  <a:schemeClr val="tx1"/>
                </a:solidFill>
                <a:latin typeface="Open Sans"/>
                <a:ea typeface="Open Sans"/>
                <a:cs typeface="Open Sans"/>
                <a:sym typeface="Open Sans"/>
              </a:rPr>
              <a:t>Géré par l'Organisation mondiale de la santé (OMS) en partenariat avec la bibliothèque de l'Université de Yale et jusqu'à 160 éditeurs.</a:t>
            </a:r>
          </a:p>
          <a:p>
            <a:pPr marL="228600" lvl="0" indent="-228600">
              <a:lnSpc>
                <a:spcPct val="150000"/>
              </a:lnSpc>
              <a:spcBef>
                <a:spcPts val="0"/>
              </a:spcBef>
              <a:buClr>
                <a:schemeClr val="dk2"/>
              </a:buClr>
              <a:buSzPts val="2220"/>
              <a:buFont typeface="Open Sans"/>
              <a:buChar char="●"/>
            </a:pPr>
            <a:r>
              <a:rPr lang="fr-FR" dirty="0">
                <a:solidFill>
                  <a:schemeClr val="tx1"/>
                </a:solidFill>
                <a:latin typeface="Open Sans"/>
                <a:ea typeface="Open Sans"/>
                <a:cs typeface="Open Sans"/>
                <a:sym typeface="Open Sans"/>
              </a:rPr>
              <a:t>Donne accès jusqu’à 22 000 revues, 68 000 livres électroniques et 125 autres ressources d'information.</a:t>
            </a:r>
          </a:p>
          <a:p>
            <a:pPr marL="228600" lvl="0" indent="-228600">
              <a:lnSpc>
                <a:spcPct val="150000"/>
              </a:lnSpc>
              <a:spcBef>
                <a:spcPts val="0"/>
              </a:spcBef>
              <a:buClr>
                <a:schemeClr val="dk2"/>
              </a:buClr>
              <a:buSzPts val="2220"/>
              <a:buFont typeface="Open Sans"/>
              <a:buChar char="●"/>
            </a:pPr>
            <a:r>
              <a:rPr lang="fr-FR" dirty="0">
                <a:solidFill>
                  <a:schemeClr val="tx1"/>
                </a:solidFill>
                <a:latin typeface="Open Sans"/>
                <a:ea typeface="Open Sans"/>
                <a:cs typeface="Open Sans"/>
                <a:sym typeface="Open Sans"/>
              </a:rPr>
              <a:t>Les revues peuvent être recherchées via une version spéciale de PubMed (</a:t>
            </a:r>
            <a:r>
              <a:rPr lang="fr-FR" dirty="0" err="1">
                <a:solidFill>
                  <a:schemeClr val="tx1"/>
                </a:solidFill>
                <a:latin typeface="Open Sans"/>
                <a:ea typeface="Open Sans"/>
                <a:cs typeface="Open Sans"/>
                <a:sym typeface="Open Sans"/>
              </a:rPr>
              <a:t>Medline</a:t>
            </a:r>
            <a:r>
              <a:rPr lang="fr-FR" dirty="0">
                <a:solidFill>
                  <a:schemeClr val="tx1"/>
                </a:solidFill>
                <a:latin typeface="Open Sans"/>
                <a:ea typeface="Open Sans"/>
                <a:cs typeface="Open Sans"/>
                <a:sym typeface="Open Sans"/>
              </a:rPr>
              <a:t>) et via d'autres index d'articles.</a:t>
            </a:r>
            <a:endParaRPr dirty="0">
              <a:solidFill>
                <a:schemeClr val="tx1"/>
              </a:solidFill>
              <a:latin typeface="Open Sans"/>
              <a:ea typeface="Open Sans"/>
              <a:cs typeface="Open Sans"/>
              <a:sym typeface="Open Sans"/>
            </a:endParaRPr>
          </a:p>
        </p:txBody>
      </p:sp>
      <p:pic>
        <p:nvPicPr>
          <p:cNvPr id="143" name="Google Shape;143;p4"/>
          <p:cNvPicPr preferRelativeResize="0"/>
          <p:nvPr/>
        </p:nvPicPr>
        <p:blipFill rotWithShape="1">
          <a:blip r:embed="rId3">
            <a:alphaModFix/>
          </a:blip>
          <a:srcRect/>
          <a:stretch/>
        </p:blipFill>
        <p:spPr>
          <a:xfrm>
            <a:off x="7543800" y="2409093"/>
            <a:ext cx="4413675" cy="1836090"/>
          </a:xfrm>
          <a:prstGeom prst="rect">
            <a:avLst/>
          </a:prstGeom>
          <a:noFill/>
          <a:ln>
            <a:noFill/>
          </a:ln>
        </p:spPr>
      </p:pic>
      <p:sp>
        <p:nvSpPr>
          <p:cNvPr id="144" name="Google Shape;144;p4"/>
          <p:cNvSpPr txBox="1"/>
          <p:nvPr/>
        </p:nvSpPr>
        <p:spPr>
          <a:xfrm>
            <a:off x="7543800" y="4519246"/>
            <a:ext cx="4114801" cy="707846"/>
          </a:xfrm>
          <a:prstGeom prst="rect">
            <a:avLst/>
          </a:prstGeom>
          <a:noFill/>
          <a:ln>
            <a:noFill/>
          </a:ln>
        </p:spPr>
        <p:txBody>
          <a:bodyPr spcFirstLastPara="1" wrap="square" lIns="91425" tIns="45700" rIns="91425" bIns="45700" anchor="t" anchorCtr="0">
            <a:spAutoFit/>
          </a:bodyPr>
          <a:lstStyle/>
          <a:p>
            <a:pPr lvl="0"/>
            <a:r>
              <a:rPr lang="en-US" sz="2000" dirty="0">
                <a:latin typeface="Open Sans"/>
                <a:ea typeface="Open Sans"/>
                <a:cs typeface="Open Sans"/>
                <a:sym typeface="Open Sans"/>
              </a:rPr>
              <a:t>Disponible à</a:t>
            </a:r>
          </a:p>
          <a:p>
            <a:pPr marL="0" marR="0" lvl="0" indent="0" algn="l" rtl="0">
              <a:lnSpc>
                <a:spcPct val="100000"/>
              </a:lnSpc>
              <a:spcBef>
                <a:spcPts val="0"/>
              </a:spcBef>
              <a:spcAft>
                <a:spcPts val="0"/>
              </a:spcAft>
              <a:buNone/>
            </a:pPr>
            <a:r>
              <a:rPr lang="en-US" sz="2000" b="0" i="0" u="none" strike="noStrike" cap="none" dirty="0">
                <a:solidFill>
                  <a:srgbClr val="586F7C"/>
                </a:solidFill>
                <a:latin typeface="Open Sans"/>
                <a:ea typeface="Open Sans"/>
                <a:cs typeface="Open Sans"/>
                <a:sym typeface="Open Sans"/>
              </a:rPr>
              <a:t>www.who.int/hinari</a:t>
            </a:r>
            <a:r>
              <a:rPr lang="en-US" sz="2000" b="0" i="0" u="none" strike="noStrike" cap="none" dirty="0">
                <a:solidFill>
                  <a:srgbClr val="000000"/>
                </a:solidFill>
                <a:latin typeface="Open Sans"/>
                <a:ea typeface="Open Sans"/>
                <a:cs typeface="Open Sans"/>
                <a:sym typeface="Open Sans"/>
              </a:rPr>
              <a:t> </a:t>
            </a:r>
            <a:endParaRPr dirty="0"/>
          </a:p>
        </p:txBody>
      </p:sp>
      <p:cxnSp>
        <p:nvCxnSpPr>
          <p:cNvPr id="145" name="Google Shape;145;p4"/>
          <p:cNvCxnSpPr/>
          <p:nvPr/>
        </p:nvCxnSpPr>
        <p:spPr>
          <a:xfrm>
            <a:off x="7350370" y="2620108"/>
            <a:ext cx="0" cy="2110154"/>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0" y="343643"/>
            <a:ext cx="7789985"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200" dirty="0">
                <a:solidFill>
                  <a:srgbClr val="586F7C"/>
                </a:solidFill>
                <a:latin typeface="Open Sans"/>
                <a:ea typeface="Open Sans"/>
                <a:cs typeface="Open Sans"/>
                <a:sym typeface="Open Sans"/>
              </a:rPr>
              <a:t>AGORA - Accès à la recherche mondiale en ligne en agriculture.</a:t>
            </a:r>
          </a:p>
        </p:txBody>
      </p:sp>
      <p:sp>
        <p:nvSpPr>
          <p:cNvPr id="152" name="Google Shape;152;p8"/>
          <p:cNvSpPr txBox="1">
            <a:spLocks noGrp="1"/>
          </p:cNvSpPr>
          <p:nvPr>
            <p:ph type="body" idx="1"/>
          </p:nvPr>
        </p:nvSpPr>
        <p:spPr>
          <a:xfrm>
            <a:off x="129715" y="1830850"/>
            <a:ext cx="6290750" cy="5027150"/>
          </a:xfrm>
          <a:prstGeom prst="rect">
            <a:avLst/>
          </a:prstGeom>
          <a:noFill/>
          <a:ln>
            <a:noFill/>
          </a:ln>
        </p:spPr>
        <p:txBody>
          <a:bodyPr spcFirstLastPara="1" wrap="square" lIns="91425" tIns="45700" rIns="91425" bIns="45700" anchor="t" anchorCtr="0">
            <a:noAutofit/>
          </a:bodyPr>
          <a:lstStyle/>
          <a:p>
            <a:pPr lvl="0">
              <a:buClr>
                <a:schemeClr val="dk1"/>
              </a:buClr>
            </a:pPr>
            <a:r>
              <a:rPr lang="fr-FR" sz="2200" dirty="0">
                <a:solidFill>
                  <a:schemeClr val="tx1"/>
                </a:solidFill>
                <a:latin typeface="Open Sans"/>
                <a:ea typeface="Open Sans"/>
                <a:cs typeface="Open Sans"/>
                <a:sym typeface="Open Sans"/>
              </a:rPr>
              <a:t>Lancé en 2003, géré par l'Organisation des Nations Unies pour l'alimentation et l'agriculture..</a:t>
            </a:r>
          </a:p>
          <a:p>
            <a:pPr>
              <a:buClr>
                <a:schemeClr val="dk1"/>
              </a:buClr>
            </a:pPr>
            <a:r>
              <a:rPr lang="fr-FR" sz="2200" dirty="0">
                <a:solidFill>
                  <a:schemeClr val="tx1"/>
                </a:solidFill>
                <a:latin typeface="Open Sans"/>
                <a:ea typeface="Open Sans"/>
                <a:cs typeface="Open Sans"/>
                <a:sym typeface="Open Sans"/>
              </a:rPr>
              <a:t>Pour les étudiants, les enseignants et les chercheurs en agriculture, pêche, alimentation, sciences vétérinaires, nutrition et sciences biologiques et de la vie connexes dans le monde en développement.</a:t>
            </a:r>
          </a:p>
          <a:p>
            <a:pPr>
              <a:buClr>
                <a:schemeClr val="dk1"/>
              </a:buClr>
            </a:pPr>
            <a:r>
              <a:rPr lang="fr-FR" sz="2200" dirty="0">
                <a:solidFill>
                  <a:schemeClr val="tx1"/>
                </a:solidFill>
                <a:latin typeface="Open Sans"/>
                <a:ea typeface="Open Sans"/>
                <a:cs typeface="Open Sans"/>
                <a:sym typeface="Open Sans"/>
              </a:rPr>
              <a:t>Fournit un accès gratuit ou à faible coût à une collection jusqu’à 19 000 revues clés, 52 000 livres et 70 autres sources d'information.</a:t>
            </a:r>
          </a:p>
        </p:txBody>
      </p:sp>
      <p:pic>
        <p:nvPicPr>
          <p:cNvPr id="154" name="Google Shape;154;p8"/>
          <p:cNvPicPr preferRelativeResize="0"/>
          <p:nvPr/>
        </p:nvPicPr>
        <p:blipFill rotWithShape="1">
          <a:blip r:embed="rId3">
            <a:alphaModFix/>
          </a:blip>
          <a:srcRect/>
          <a:stretch/>
        </p:blipFill>
        <p:spPr>
          <a:xfrm>
            <a:off x="6840415" y="2938413"/>
            <a:ext cx="4967444" cy="1690540"/>
          </a:xfrm>
          <a:prstGeom prst="rect">
            <a:avLst/>
          </a:prstGeom>
          <a:noFill/>
          <a:ln>
            <a:noFill/>
          </a:ln>
        </p:spPr>
      </p:pic>
      <p:sp>
        <p:nvSpPr>
          <p:cNvPr id="155" name="Google Shape;155;p8"/>
          <p:cNvSpPr txBox="1"/>
          <p:nvPr/>
        </p:nvSpPr>
        <p:spPr>
          <a:xfrm>
            <a:off x="6840415" y="4818185"/>
            <a:ext cx="4967444" cy="400069"/>
          </a:xfrm>
          <a:prstGeom prst="rect">
            <a:avLst/>
          </a:prstGeom>
          <a:noFill/>
          <a:ln>
            <a:noFill/>
          </a:ln>
        </p:spPr>
        <p:txBody>
          <a:bodyPr spcFirstLastPara="1" wrap="square" lIns="91425" tIns="45700" rIns="91425" bIns="45700" anchor="t" anchorCtr="0">
            <a:spAutoFit/>
          </a:bodyPr>
          <a:lstStyle/>
          <a:p>
            <a:pPr lvl="0"/>
            <a:r>
              <a:rPr lang="en-US" sz="2000" dirty="0">
                <a:latin typeface="Open Sans"/>
                <a:ea typeface="Open Sans"/>
                <a:cs typeface="Open Sans"/>
                <a:sym typeface="Open Sans"/>
              </a:rPr>
              <a:t>Disponible à </a:t>
            </a:r>
            <a:r>
              <a:rPr lang="en-US" sz="2000" b="0" i="0" u="none" strike="noStrike" cap="none" dirty="0">
                <a:solidFill>
                  <a:srgbClr val="F8981D"/>
                </a:solidFill>
                <a:latin typeface="Open Sans"/>
                <a:ea typeface="Open Sans"/>
                <a:cs typeface="Open Sans"/>
                <a:sym typeface="Open Sans"/>
              </a:rPr>
              <a:t>http://www.fao.org/agora </a:t>
            </a:r>
            <a:endParaRPr dirty="0"/>
          </a:p>
        </p:txBody>
      </p:sp>
      <p:cxnSp>
        <p:nvCxnSpPr>
          <p:cNvPr id="156" name="Google Shape;156;p8"/>
          <p:cNvCxnSpPr/>
          <p:nvPr/>
        </p:nvCxnSpPr>
        <p:spPr>
          <a:xfrm>
            <a:off x="6506308" y="3077308"/>
            <a:ext cx="0" cy="1951892"/>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200" dirty="0">
                <a:solidFill>
                  <a:srgbClr val="586F7C"/>
                </a:solidFill>
                <a:latin typeface="Open Sans"/>
                <a:ea typeface="Open Sans"/>
                <a:cs typeface="Open Sans"/>
                <a:sym typeface="Open Sans"/>
              </a:rPr>
              <a:t>OARE - Recherche en environnement.</a:t>
            </a:r>
          </a:p>
        </p:txBody>
      </p:sp>
      <p:sp>
        <p:nvSpPr>
          <p:cNvPr id="163" name="Google Shape;163;p9"/>
          <p:cNvSpPr txBox="1">
            <a:spLocks noGrp="1"/>
          </p:cNvSpPr>
          <p:nvPr>
            <p:ph type="body" idx="1"/>
          </p:nvPr>
        </p:nvSpPr>
        <p:spPr>
          <a:xfrm>
            <a:off x="-1" y="1703132"/>
            <a:ext cx="6998677" cy="4818183"/>
          </a:xfrm>
          <a:prstGeom prst="rect">
            <a:avLst/>
          </a:prstGeom>
          <a:noFill/>
          <a:ln>
            <a:noFill/>
          </a:ln>
        </p:spPr>
        <p:txBody>
          <a:bodyPr spcFirstLastPara="1" wrap="square" lIns="91425" tIns="45700" rIns="91425" bIns="45700" anchor="t" anchorCtr="0">
            <a:noAutofit/>
          </a:bodyPr>
          <a:lstStyle/>
          <a:p>
            <a:pPr marL="342900" indent="-342900">
              <a:lnSpc>
                <a:spcPct val="140000"/>
              </a:lnSpc>
              <a:spcBef>
                <a:spcPts val="0"/>
              </a:spcBef>
              <a:buClr>
                <a:schemeClr val="dk2"/>
              </a:buClr>
              <a:buSzPts val="2000"/>
            </a:pPr>
            <a:r>
              <a:rPr lang="fr-FR" sz="2000" dirty="0">
                <a:solidFill>
                  <a:schemeClr val="dk1"/>
                </a:solidFill>
                <a:latin typeface="Open Sans"/>
                <a:ea typeface="Open Sans"/>
                <a:cs typeface="Open Sans"/>
                <a:sym typeface="Open Sans"/>
              </a:rPr>
              <a:t>Lancé en 2006.</a:t>
            </a:r>
          </a:p>
          <a:p>
            <a:pPr marL="342900" lvl="0" indent="-342900">
              <a:lnSpc>
                <a:spcPct val="140000"/>
              </a:lnSpc>
              <a:spcBef>
                <a:spcPts val="0"/>
              </a:spcBef>
              <a:buClr>
                <a:schemeClr val="dk2"/>
              </a:buClr>
              <a:buSzPts val="2000"/>
            </a:pPr>
            <a:r>
              <a:rPr lang="fr-FR" sz="2000" dirty="0">
                <a:solidFill>
                  <a:schemeClr val="dk1"/>
                </a:solidFill>
                <a:latin typeface="Open Sans"/>
                <a:ea typeface="Open Sans"/>
                <a:cs typeface="Open Sans"/>
                <a:sym typeface="Open Sans"/>
              </a:rPr>
              <a:t>OARE (Accès en ligne à la recherche sur l'environnement) est géré par le Programme des Nations Unies pour l'environnement (PNUE) en partenariat avec l'Université de Yale et jusqu'à 65 éditeurs.</a:t>
            </a:r>
          </a:p>
          <a:p>
            <a:pPr marL="342900" lvl="0" indent="-342900">
              <a:lnSpc>
                <a:spcPct val="140000"/>
              </a:lnSpc>
              <a:spcBef>
                <a:spcPts val="0"/>
              </a:spcBef>
              <a:buClr>
                <a:schemeClr val="dk2"/>
              </a:buClr>
              <a:buSzPts val="2000"/>
            </a:pPr>
            <a:r>
              <a:rPr lang="fr-FR" sz="2000" dirty="0">
                <a:solidFill>
                  <a:schemeClr val="dk1"/>
                </a:solidFill>
                <a:latin typeface="Open Sans"/>
                <a:ea typeface="Open Sans"/>
                <a:cs typeface="Open Sans"/>
                <a:sym typeface="Open Sans"/>
              </a:rPr>
              <a:t>Donne accès jusqu’à 14 500 revues, 38 000 livres électroniques et 60 autres ressources d'information.</a:t>
            </a:r>
          </a:p>
          <a:p>
            <a:pPr marL="342900" lvl="0" indent="-342900">
              <a:lnSpc>
                <a:spcPct val="140000"/>
              </a:lnSpc>
              <a:spcBef>
                <a:spcPts val="0"/>
              </a:spcBef>
              <a:buClr>
                <a:schemeClr val="dk2"/>
              </a:buClr>
              <a:buSzPts val="2000"/>
            </a:pPr>
            <a:r>
              <a:rPr lang="fr-FR" sz="2000" dirty="0">
                <a:solidFill>
                  <a:schemeClr val="dk1"/>
                </a:solidFill>
                <a:latin typeface="Open Sans"/>
                <a:ea typeface="Open Sans"/>
                <a:cs typeface="Open Sans"/>
                <a:sym typeface="Open Sans"/>
              </a:rPr>
              <a:t>Couvre des disciplines telles que; environnement naturel, toxicologie environnementale et pollution, zoologie, botanique, écologie et bien d'autres.</a:t>
            </a:r>
            <a:endParaRPr sz="2000" dirty="0">
              <a:solidFill>
                <a:schemeClr val="dk1"/>
              </a:solidFill>
              <a:latin typeface="Open Sans"/>
              <a:ea typeface="Open Sans"/>
              <a:cs typeface="Open Sans"/>
              <a:sym typeface="Open Sans"/>
            </a:endParaRPr>
          </a:p>
        </p:txBody>
      </p:sp>
      <p:pic>
        <p:nvPicPr>
          <p:cNvPr id="165" name="Google Shape;165;p9"/>
          <p:cNvPicPr preferRelativeResize="0"/>
          <p:nvPr/>
        </p:nvPicPr>
        <p:blipFill rotWithShape="1">
          <a:blip r:embed="rId3">
            <a:alphaModFix/>
          </a:blip>
          <a:srcRect/>
          <a:stretch/>
        </p:blipFill>
        <p:spPr>
          <a:xfrm>
            <a:off x="7190906" y="2439841"/>
            <a:ext cx="4333898" cy="1865222"/>
          </a:xfrm>
          <a:prstGeom prst="rect">
            <a:avLst/>
          </a:prstGeom>
          <a:noFill/>
          <a:ln>
            <a:noFill/>
          </a:ln>
        </p:spPr>
      </p:pic>
      <p:cxnSp>
        <p:nvCxnSpPr>
          <p:cNvPr id="167" name="Google Shape;167;p9"/>
          <p:cNvCxnSpPr/>
          <p:nvPr/>
        </p:nvCxnSpPr>
        <p:spPr>
          <a:xfrm>
            <a:off x="6998676" y="2602523"/>
            <a:ext cx="0" cy="2461846"/>
          </a:xfrm>
          <a:prstGeom prst="straightConnector1">
            <a:avLst/>
          </a:prstGeom>
          <a:noFill/>
          <a:ln w="9525" cap="flat" cmpd="sng">
            <a:solidFill>
              <a:srgbClr val="FDA739"/>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2829</Words>
  <Application>Microsoft Office PowerPoint</Application>
  <PresentationFormat>Widescreen</PresentationFormat>
  <Paragraphs>225</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Open Sans</vt:lpstr>
      <vt:lpstr>Calibri</vt:lpstr>
      <vt:lpstr>Gill Sans</vt:lpstr>
      <vt:lpstr>Trebuchet MS</vt:lpstr>
      <vt:lpstr>Century Gothic</vt:lpstr>
      <vt:lpstr>Arial Rounded</vt:lpstr>
      <vt:lpstr>Simple Light</vt:lpstr>
      <vt:lpstr>         Communication scientifique et Research4Life </vt:lpstr>
      <vt:lpstr>Plan de la leçon</vt:lpstr>
      <vt:lpstr>Objectifs d'apprentissage</vt:lpstr>
      <vt:lpstr>Introduction  </vt:lpstr>
      <vt:lpstr>Qu'est-ce que Reasearch4Life?</vt:lpstr>
      <vt:lpstr>Programmes Research4Life.</vt:lpstr>
      <vt:lpstr>Hinari - Recherche pour la santé.</vt:lpstr>
      <vt:lpstr>AGORA - Accès à la recherche mondiale en ligne en agriculture.</vt:lpstr>
      <vt:lpstr>OARE - Recherche en environnement.</vt:lpstr>
      <vt:lpstr>ARDI - Recherche pour le  développement et l'innovation.</vt:lpstr>
      <vt:lpstr>GOALI - Recherche pour la justice mondiale</vt:lpstr>
      <vt:lpstr>Accès aux portails de contenu</vt:lpstr>
      <vt:lpstr>Admissibilité</vt:lpstr>
      <vt:lpstr>Facteurs qui définissent si un pays est éligible.</vt:lpstr>
      <vt:lpstr>Catégories de pays du groupe A et du groupe B</vt:lpstr>
      <vt:lpstr>Catégories de pays du groupe A et du groupe B suite.</vt:lpstr>
      <vt:lpstr>Contrat d'utilisation et conditions d'utilisation de Research4Life</vt:lpstr>
      <vt:lpstr>Research4Life PERMET aux institutions enregistrées et à leurs utilisateurs autorisés de:</vt:lpstr>
      <vt:lpstr>Research4Life ne permet PAS aux institutions enregistrées et à leurs utilisateurs autorisés de:</vt:lpstr>
      <vt:lpstr>Inscription aux programmes Research4Life</vt:lpstr>
      <vt:lpstr>Accès à Research4Life</vt:lpstr>
      <vt:lpstr>Service d'assistance Research4Life</vt:lpstr>
      <vt:lpstr>Sommaire</vt:lpstr>
      <vt:lpstr>Bibliographie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SCHOLARLY COMMUNICATION  AND RESEARCH4LIFE</dc:title>
  <dc:creator>Marcia Mabhula</dc:creator>
  <cp:lastModifiedBy>Marcia Mabhula</cp:lastModifiedBy>
  <cp:revision>88</cp:revision>
  <dcterms:created xsi:type="dcterms:W3CDTF">2020-02-14T15:04:15Z</dcterms:created>
  <dcterms:modified xsi:type="dcterms:W3CDTF">2023-05-29T08:00:10Z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AE88D433-69CE-411E-BF9D-2827A131FD9B</vt:lpwstr>
  </property>
  <property fmtid="{D5CDD505-2E9C-101B-9397-08002B2CF9AE}" pid="6" name="ArticulateProjectFull">
    <vt:lpwstr>D:\R4Life\F2F Materials\20200331_M1_L1.3EN.Research4Life.ppta</vt:lpwstr>
  </property>
</Properties>
</file>