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8cKxVfL74BsX/temLESrSlMX2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r Trillo" initials="" lastIdx="27" clrIdx="0"/>
  <p:cmAuthor id="1" name="Gaby Caro" initials="G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847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uthorservices.taylorandfrancis.com/publishing-your-research/choosing-a-journal/journal-suggester/" TargetMode="External"/><Relationship Id="rId3" Type="http://schemas.openxmlformats.org/officeDocument/2006/relationships/hyperlink" Target="https://mjl.clarivate.com/manuscript-matcher" TargetMode="External"/><Relationship Id="rId7" Type="http://schemas.openxmlformats.org/officeDocument/2006/relationships/hyperlink" Target="https://journalsuggester.springer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ournalfinder.elsevier.com/" TargetMode="External"/><Relationship Id="rId11" Type="http://schemas.openxmlformats.org/officeDocument/2006/relationships/hyperlink" Target="https://www.journalguide.com/" TargetMode="External"/><Relationship Id="rId5" Type="http://schemas.openxmlformats.org/officeDocument/2006/relationships/hyperlink" Target="http://www.fstajournalfinder.com/#/landing" TargetMode="External"/><Relationship Id="rId10" Type="http://schemas.openxmlformats.org/officeDocument/2006/relationships/hyperlink" Target="https://jane.biosemantics.org/" TargetMode="External"/><Relationship Id="rId4" Type="http://schemas.openxmlformats.org/officeDocument/2006/relationships/hyperlink" Target="https://clarivate.com/webofsciencegroup/solutions/web-of-science-core-collection/" TargetMode="External"/><Relationship Id="rId9" Type="http://schemas.openxmlformats.org/officeDocument/2006/relationships/hyperlink" Target="https://journalfinder.wiley.com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36" name="Google Shape;1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4" name="Google Shape;1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8" name="Google Shape;1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85" name="Google Shape;1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2" name="Google Shape;1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9" name="Google Shape;19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07" name="Google Shape;20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4" name="Google Shape;21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21" name="Google Shape;22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28" name="Google Shape;2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5" name="Google Shape;23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7" name="Google Shape;25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64" name="Google Shape;26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2" name="Google Shape;27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88abbf9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a88abbf9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tipos clásicos de artículos de investigación son: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 cartas y comunicaciones rápidas o cortas que tienen por objeto la comunicación rápida y temprana de avances significativos u originales, sin incluir demasiados datos o detalles.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Los artículos de revisión resumen los desarrollos recientes sobre un tema específico, sin introducir nuevos datos.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Los artículos completos contienen datos, detalles, desarrollos y resultados significativos.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Los elementos de investigación le permiten publicar resultados de investigación, como datos, software, métodos, videos y mucho más, en artículos breves y citables.</a:t>
            </a:r>
            <a:br>
              <a:rPr lang="en-US"/>
            </a:br>
            <a:endParaRPr/>
          </a:p>
        </p:txBody>
      </p:sp>
      <p:sp>
        <p:nvSpPr>
          <p:cNvPr id="95" name="Google Shape;9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7b3dbef2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10" name="Google Shape;110;g727b3dbef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 de herramientas que buscan revistas: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 de datos de indexación y citas: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Manuscript Matcher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of Science Core Collection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FSTA Journal Recommendation Service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colección de editoriales: 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Elsevier Journal Finder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Springer Nature Journal Suggester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Taylor &amp; Francis Journal Suggester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Wiley Journal Finder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misceláneas: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 (Journal/Author Name Estimator)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Guide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b="0"/>
            </a:b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ulford.utoledo.edu/inst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services.taylorandfrancis.com/publishing-your-research/writing-your-paper/formatting-and-templ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je.org/recommendations/browse/roles-and-responsibilities/defining-the-role-of-authors-and-contributor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mesh/meshhom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cs.bvsalud.org/E/homepagee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j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horaid.info/uploads/resources/annotated-journal-article-1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authoraid.info/en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fis.libguides.com/journal-publishing-guide/instructions-for-authors" TargetMode="External"/><Relationship Id="rId3" Type="http://schemas.openxmlformats.org/officeDocument/2006/relationships/hyperlink" Target="https://writingcenter.gmu.edu/guides/writing-an-imrad-report" TargetMode="External"/><Relationship Id="rId7" Type="http://schemas.openxmlformats.org/officeDocument/2006/relationships/hyperlink" Target="https://ifis.libguides.com/journal-publishing-guide/ethics-malpractic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fis.libguides.com/journal-publishing-guide/aims-and-scope" TargetMode="External"/><Relationship Id="rId5" Type="http://schemas.openxmlformats.org/officeDocument/2006/relationships/hyperlink" Target="https://ifis.libguides.com/journal-publishing-guide/journal-comparison-spreadsheet" TargetMode="External"/><Relationship Id="rId10" Type="http://schemas.openxmlformats.org/officeDocument/2006/relationships/hyperlink" Target="https://doi.org/10.1371/journal.pone.0201885" TargetMode="External"/><Relationship Id="rId4" Type="http://schemas.openxmlformats.org/officeDocument/2006/relationships/hyperlink" Target="https://ifis.libguides.com/journal-publishing-guide/identifying-potential-journals" TargetMode="External"/><Relationship Id="rId9" Type="http://schemas.openxmlformats.org/officeDocument/2006/relationships/hyperlink" Target="http://www.icmje.org/recommendations/browse/roles-and-responsibilities/defining-the-role-of-authors-and-contributors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eracademy.elsevier.com/writing-research/fundamentals-manuscript-preparation/structuring-article-correctly" TargetMode="External"/><Relationship Id="rId3" Type="http://schemas.openxmlformats.org/officeDocument/2006/relationships/hyperlink" Target="https://jats.nlm.nih.gov/publishing/tag-library/1.3/chapter/getting-started.html" TargetMode="External"/><Relationship Id="rId7" Type="http://schemas.openxmlformats.org/officeDocument/2006/relationships/hyperlink" Target="https://researcheracademy.elsevier.com/uploads/2018-04/Understanding%20the%20Publishing%20Process_Apr2018_Web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eracademy.elsevier.com/uploads/2018-05/1.pdf" TargetMode="External"/><Relationship Id="rId11" Type="http://schemas.openxmlformats.org/officeDocument/2006/relationships/hyperlink" Target="https://www.authoraid.info/en/resources/details/648/" TargetMode="External"/><Relationship Id="rId5" Type="http://schemas.openxmlformats.org/officeDocument/2006/relationships/hyperlink" Target="https://www.research4life.org/training/authors-hub/" TargetMode="External"/><Relationship Id="rId10" Type="http://schemas.openxmlformats.org/officeDocument/2006/relationships/hyperlink" Target="https://www.ncbi.nlm.nih.gov/pmc/articles/PMC3794687/figure/mlab-101-04-13-f01/" TargetMode="External"/><Relationship Id="rId4" Type="http://schemas.openxmlformats.org/officeDocument/2006/relationships/hyperlink" Target="https://www.nlm.nih.gov/bsd/policy/structured_abstracts.html" TargetMode="External"/><Relationship Id="rId9" Type="http://schemas.openxmlformats.org/officeDocument/2006/relationships/hyperlink" Target="https://ifis.libguides.com/journal-publishing-guide/open-access-model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2583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400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Escribir</a:t>
            </a:r>
            <a:r>
              <a:rPr lang="en-US" sz="34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para la </a:t>
            </a:r>
            <a:r>
              <a:rPr lang="en-US" sz="3400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sz="3400" dirty="0">
              <a:solidFill>
                <a:srgbClr val="004890"/>
              </a:solidFill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500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b="1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Diseminación</a:t>
            </a:r>
            <a:r>
              <a:rPr lang="en-US" sz="3500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500" b="1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3500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b="1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3500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500" b="1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sz="3500" b="1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160020" y="45148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alcance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147240" y="1590465"/>
            <a:ext cx="11817452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El artículo enviado debe cumplir con el objetivo y el alcance de la revista, aquellos que no se encuentren dentro del alcance serán rechazados. </a:t>
            </a:r>
            <a:endParaRPr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Prestar especial atención a los elementos en la sección objetivos y alcance de una revista, para determinar si su trabajo de investigación se encuentra dentro del alcance: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Declaración sobre la novedad o contribuciones: ¿la revista solamente acepta artículos innovadores o los que hacen avances teóricos sustanciales?  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Alcance del tema: asegurarse que su artículo aborde completamente el tema de la revista.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Ámbito geográfico: si una revista se enfoca en trabajos originados en una región específica, o si es relevante para una población y datos demográficos específicos, verificar si su artículo encaja.</a:t>
            </a:r>
            <a:endParaRPr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Número de lectores: ¿Cuál es el número principal de lectores de la revista y si está en sintonía con su investigación?     </a:t>
            </a:r>
            <a:r>
              <a:rPr lang="en-US" sz="2000" i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(IFIS, 2021c) </a:t>
            </a:r>
            <a:br>
              <a:rPr lang="en-US" sz="2000"/>
            </a:br>
            <a:endParaRPr sz="200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60020" y="45148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Ética de la publicación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0" y="1627803"/>
            <a:ext cx="12073180" cy="520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alta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calidad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adhieren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códigos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conducta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tanto para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ética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así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para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ética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publicación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establece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políticas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procedimiento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éticos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y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espera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cumplan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incluye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Sujetos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entornos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Falsificación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fabricación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Similitud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plagio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Autoría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Reconocimiento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conflictos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interés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Funciones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responsabilidades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Propiedad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Criterios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la base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indexación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(IFIS, 2021d)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Asegurarse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cumplan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estos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estándares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; usar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evaluar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potencial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evitar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depredadora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60020" y="45148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Instrucciones para autores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418067" y="1610805"/>
            <a:ext cx="11313459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incumplimiento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instrucción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motivo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rechazo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inmediato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antes que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enviada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rechazo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desde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escritorio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Instrucciones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incluye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Tipo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tipo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estudio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límite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palabras,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resumen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requisito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ocultamiento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presentaciones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Requisitos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referencia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titulación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elementos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modulares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Introducción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Métodos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unidades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medida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abreviaturas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estadísticas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formateo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figuras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tablas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JAMA Network Open’s Instructions for Author – un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r>
              <a:rPr lang="en-US" sz="1600" i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(IFIS,2021e)</a:t>
            </a:r>
            <a:endParaRPr dirty="0"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Tener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conocimiento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instrucciones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área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temática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ayudará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decidir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priorizarlas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Instructions to Authors in the Health </a:t>
            </a:r>
            <a:r>
              <a:rPr lang="en-US" sz="2000" u="sng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Sciences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punto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partida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conveniente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campo de las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ciencias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salud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4606" y="566517"/>
            <a:ext cx="876681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Fundamentos de la preparación de manuscritos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297181" y="1734411"/>
            <a:ext cx="11687990" cy="42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Escribir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acuerdo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Instrucciones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destinataria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228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Seleccionar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algunos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mismo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tipo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destinataria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para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familiarizarse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lo que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busca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457200" lvl="0" indent="-228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 hay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plantilla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formato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disponible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destinataria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>
              <a:highlight>
                <a:schemeClr val="accent6"/>
              </a:highlight>
            </a:endParaRPr>
          </a:p>
          <a:p>
            <a:pPr marL="762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    –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plantilla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formato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u="sng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Taylor &amp; Francis authors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dirty="0"/>
            </a:br>
            <a:r>
              <a:rPr lang="en-US" dirty="0"/>
              <a:t> </a:t>
            </a:r>
            <a:endParaRPr dirty="0"/>
          </a:p>
          <a:p>
            <a:pPr marL="914400" lvl="1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/>
          </a:p>
          <a:p>
            <a:pPr marL="914400" lvl="1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dirty="0"/>
            </a:br>
            <a:endParaRPr dirty="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76681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Estructura del artículo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445770" y="1748739"/>
            <a:ext cx="11441429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típico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campo de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ciencia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tecnología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medicina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contienen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siguientes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secciones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/>
          </a:p>
          <a:p>
            <a:pPr marL="457200" lvl="0" indent="-3810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preliminar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palabras clave,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resumen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etc.</a:t>
            </a:r>
            <a:endParaRPr dirty="0"/>
          </a:p>
          <a:p>
            <a:pPr marL="457200" lvl="0" indent="-3810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Cuerpo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introducción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métodos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discusión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conclusiones</a:t>
            </a:r>
            <a:endParaRPr dirty="0"/>
          </a:p>
          <a:p>
            <a:pPr marL="457200" lvl="0" indent="-3810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 final: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agradecimientos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apoyo</a:t>
            </a:r>
            <a:endParaRPr sz="2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i="1" dirty="0">
                <a:latin typeface="Open Sans"/>
                <a:ea typeface="Open Sans"/>
                <a:cs typeface="Open Sans"/>
                <a:sym typeface="Open Sans"/>
              </a:rPr>
              <a:t>(NLM, 2021a)</a:t>
            </a:r>
            <a:endParaRPr sz="20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411480" y="59925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 preliminar: Título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262891" y="1680159"/>
            <a:ext cx="10389869" cy="474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anuncio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principal de un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las personas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decidir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leer un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función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servicios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resúmenes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indexación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basan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títulos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construir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servicios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títulos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Identificar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tema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principal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Reflejar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contenido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forma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clara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precisa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específicos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completamente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inequívoco</a:t>
            </a:r>
            <a:endParaRPr dirty="0"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tentador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interesante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motivar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gente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quiera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seguir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leyendo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>
                <a:latin typeface="Open Sans"/>
                <a:ea typeface="Open Sans"/>
                <a:cs typeface="Open Sans"/>
                <a:sym typeface="Open Sans"/>
              </a:rPr>
              <a:t>(Researcher Academy, 2018b)</a:t>
            </a:r>
            <a:endParaRPr sz="16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 preliminar: Autores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1"/>
          </p:nvPr>
        </p:nvSpPr>
        <p:spPr>
          <a:xfrm>
            <a:off x="107136" y="1755903"/>
            <a:ext cx="10865667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Listar a aquellos que ha hecho una contribución intelectual a la investigación:</a:t>
            </a:r>
            <a:endParaRPr/>
          </a:p>
          <a:p>
            <a:pPr marL="914400" lvl="1" indent="-355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responsabilizarse de los datos y conclusiones</a:t>
            </a:r>
            <a:endParaRPr/>
          </a:p>
          <a:p>
            <a:pPr marL="914400" lvl="1" indent="-355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aprobar el manuscrito final</a:t>
            </a:r>
            <a:endParaRPr/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orden de los nombres de los autores depende de la disciplina de investigación, consultar las instrucciones a los autores de la revista</a:t>
            </a:r>
            <a:endParaRPr/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Consultar esta </a:t>
            </a:r>
            <a:r>
              <a:rPr lang="en-US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recomendación</a:t>
            </a: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 del International Committee of Medical Journal Editors para obtener mayor información sobre autoría </a:t>
            </a:r>
            <a:r>
              <a:rPr lang="en-US" sz="2200" i="1">
                <a:latin typeface="Open Sans"/>
                <a:ea typeface="Open Sans"/>
                <a:cs typeface="Open Sans"/>
                <a:sym typeface="Open Sans"/>
              </a:rPr>
              <a:t>(ICMJE, 2021)</a:t>
            </a:r>
            <a:endParaRPr sz="2200" i="1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i="1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600" i="1">
                <a:latin typeface="Open Sans"/>
                <a:ea typeface="Open Sans"/>
                <a:cs typeface="Open Sans"/>
                <a:sym typeface="Open Sans"/>
              </a:rPr>
              <a:t>Researcher Academy, 2018b)</a:t>
            </a:r>
            <a:endParaRPr sz="20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148590" y="70599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 preliminar: Palabras clave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1"/>
          </p:nvPr>
        </p:nvSpPr>
        <p:spPr>
          <a:xfrm>
            <a:off x="308610" y="1680159"/>
            <a:ext cx="11160135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palabras clave y las palabras del título se indexan mediante servicios de indexación y resúmenes para facilitar la búsqueda, lo que es muy importante para mejorar la posibilidad que el público objetivo descubra el artículo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Consultar el vocabulario controlado predominante en su campo para obtener ideas de palabras clave. Por ejemplo, en el campo de las ciencias de la salud, consultar el </a:t>
            </a:r>
            <a:r>
              <a:rPr lang="en-US" sz="2200" u="sng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Subject Headings (MeSH) 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 la Biblioteca Nacional de Medicina de los Estados Unidos. En español los </a:t>
            </a:r>
            <a:r>
              <a:rPr lang="en-US" sz="2200" u="sng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Descriptores en Ciencias de la Salud (DeCS)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BIREME</a:t>
            </a:r>
            <a:endParaRPr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Preparar la clasificación de temas para su artículo, lo que puede ayudar a la revista a identificar revisores para su artículo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(Researcher Academy, 2018b)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 preliminar: Resumen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308610" y="1680159"/>
            <a:ext cx="10974155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requisitos específicos establecidos en las instrucciones para autores típicamente es alrededor de 200 palabras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 de lectura gratuita en los servicios de indexación y resúmenes: es muy importante para llegar a una amplia audiencia más allá del sitio de la revista. Para una revista basada en suscripción, los lectores pueden decidir si solicitar el artículo completo en base al resumen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 resumir el objetivo, los resultados y la conclusión de la investigación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Junto con el título, pueden valerse por sí mismos para representar al artículo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Resumen estructurado: </a:t>
            </a:r>
            <a:endParaRPr/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resumen con secciones diferenciadas y etiquetadas como Introducción, Métodos, Resultados, Discusión</a:t>
            </a:r>
            <a:endParaRPr sz="1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 requiere para artículos de investigación originales, revisiones sistemáticas y metanálisis del International Committee of Medical Journal Editors </a:t>
            </a:r>
            <a:r>
              <a:rPr lang="en-US" sz="1400" i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(NLM, 2021b)</a:t>
            </a:r>
            <a:endParaRPr sz="1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International Committee of Medical Journal Editors. Recommendations for the Conduct, Reporting, Editing, and Publication of Scholarly Work in Medical Journals (ICMJE Recommendations). 2013 ) [Consultado 21 de agosto de 2021]. Disponible en: </a:t>
            </a: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http://www.icmje.org</a:t>
            </a: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 de resumen estructurado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21" descr="https://lh4.googleusercontent.com/HjweyJzwj51RbF6r_LdUCErbX4ZuA7jPvm1sdSGqG5zH7nxh1AAd9RtqkhhEf0yF8R6bq-Mw3597zfSpCPsjK14iaoWC-1cEqfdKmXpq3jMSr-izuvWWgLiYuE5ZlA2RBPB4w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1709" y="1728154"/>
            <a:ext cx="4244975" cy="438647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-199790" y="6288354"/>
            <a:ext cx="11561210" cy="36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1200"/>
              <a:t>Bobker SM, Robbins MS. COVID-19 and Headache: A Primer for Trainees. Headache. 2020 Sep;60(8):1806-1811. doi: 10.1111/head.13884. Epub 2020 Jun 19.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113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Contenido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780641" y="1717352"/>
            <a:ext cx="7824650" cy="451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Introducción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Primeros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pasos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Seleccionar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adecuada</a:t>
            </a:r>
            <a:endParaRPr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Crear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potenciales</a:t>
            </a:r>
            <a:endParaRPr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potenciales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Fundamentos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preparación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manuscritos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Estructura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Estrategias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escritura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efectiva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Síntesis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</a:pP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Esta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presentación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tiene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licencia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de Creative Commons </a:t>
            </a:r>
            <a:r>
              <a:rPr lang="en-US" sz="1000" b="0" i="0" u="sng" strike="noStrike" cap="none" dirty="0" err="1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Atribución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 4.0 </a:t>
            </a:r>
            <a:r>
              <a:rPr lang="en-US" sz="1000" b="0" i="0" u="sng" strike="noStrike" cap="none" dirty="0" err="1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Internacional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 BY-SA 4.0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Google Shape;83;p39"/>
          <p:cNvSpPr txBox="1">
            <a:spLocks noGrp="1"/>
          </p:cNvSpPr>
          <p:nvPr/>
        </p:nvSpPr>
        <p:spPr>
          <a:xfrm>
            <a:off x="9336741" y="6407583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v1.3 febrero de 2023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Cuerpo del artículo: introducción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308610" y="1680159"/>
            <a:ext cx="10984230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Preparar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breve.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Indicar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problema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investigando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antecedentes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Expresar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razones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las que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realiza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Indicar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preguntas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respondiendo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explique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hallazgos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cuestionando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promoviendo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Escribir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brevemente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hipótesis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diseño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experimental o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método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(George Mason University, 2021), 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Researcher Academy, 2018b)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Cuerpo del artículo: Métodos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-53340" y="1573428"/>
            <a:ext cx="12092940" cy="528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ha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hecho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detallada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adecuada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que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lectores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puedan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replicar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se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a fin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evaluar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validez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pasado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clave que se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Explicar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estudió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problema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Identificar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procedimiento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que se ha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seguido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nuevos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métodos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proporcionar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explicación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detallada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métodos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utilizados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informes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citar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trabajo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original 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incluir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cualquier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modificación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aplicada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Indicar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frecuencia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observaciones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tipos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registrados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Proporcionar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medidas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nombrar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toda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prueba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estadística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poder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juzgar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resultado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cuantitativo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Si se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utilizaron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participantes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humanos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animales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células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madre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riesgo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biológico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, se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incluir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declaraciones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ética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aprobaciones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comité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o la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autorización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800" dirty="0" err="1">
                <a:latin typeface="Open Sans"/>
                <a:ea typeface="Open Sans"/>
                <a:cs typeface="Open Sans"/>
                <a:sym typeface="Open Sans"/>
              </a:rPr>
              <a:t>publicar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1016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(George Mason University, 2021), 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Researcher Academy, 2018b)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Cuerpo del artículo: Resultados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1"/>
          </p:nvPr>
        </p:nvSpPr>
        <p:spPr>
          <a:xfrm>
            <a:off x="308610" y="1680159"/>
            <a:ext cx="11098529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ha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encontrado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hallazgos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presentarse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explicarse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manera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clara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lógica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objetiva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Mostrar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contribuye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conocimiento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existente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problema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interpretar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sección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secuencia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basarse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tablas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figuras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gráficos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presentados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hallazgos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Enfatizar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hallazgos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significativos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tablas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figuras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enumerarse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separado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figuras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tener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descripción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breve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pero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completa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decir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leyenda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muestre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produjeron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(George Mason University, 2021), 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Researcher Academy, 2018b)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Cuerpo del artículo: Discusión y conclusiones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1"/>
          </p:nvPr>
        </p:nvSpPr>
        <p:spPr>
          <a:xfrm>
            <a:off x="274320" y="1680159"/>
            <a:ext cx="11658600" cy="517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significan sus hallazgos?</a:t>
            </a:r>
            <a:endParaRPr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Presentar conclusiones tanto generales como específicas, no resumir el artículo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Referirse a las preguntas o hipótesis establecidas en la introducción, incluir cómo los resultados se relacionan con sus expectativas y las fuentes citadas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Discusión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si los resultados apoyan o contradicen las teorías existentes </a:t>
            </a:r>
            <a:endParaRPr sz="2200" b="1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cualquier limitación en la investigación</a:t>
            </a:r>
            <a:endParaRPr sz="2200" b="1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sugerir más experimentos, usos y extensiones</a:t>
            </a:r>
            <a:endParaRPr sz="2200" b="1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44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 más importante es explicar cómo su investigación ha hecho avanzar el conjunto de conocimientos, con el apoyo directo de los hallazgos de la investigación, y no de la especulación</a:t>
            </a:r>
            <a:endParaRPr sz="1200" i="1"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i="1">
                <a:latin typeface="Open Sans"/>
                <a:ea typeface="Open Sans"/>
                <a:cs typeface="Open Sans"/>
                <a:sym typeface="Open Sans"/>
              </a:rPr>
              <a:t>(George Mason University, 2021), </a:t>
            </a: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200" i="1">
                <a:latin typeface="Open Sans"/>
                <a:ea typeface="Open Sans"/>
                <a:cs typeface="Open Sans"/>
                <a:sym typeface="Open Sans"/>
              </a:rPr>
              <a:t>Researcher Academy, 2018b)</a:t>
            </a:r>
            <a:endParaRPr sz="12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148590" y="47352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 final: agradecimientos y referencias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274320" y="1725879"/>
            <a:ext cx="11098529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Agradecimientos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breve,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mencionar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quienes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ayudaron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contribuyentes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proveedores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proporcionaron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gratuitos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Revelar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cualquier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conflicto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interés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financiero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sustantivo</a:t>
            </a:r>
            <a:endParaRPr sz="22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Cualquier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que no sea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propia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que no sea de “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conocimiento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común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reconocida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cita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Consulte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instrucciones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formato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dirty="0"/>
              <a:t>(</a:t>
            </a:r>
            <a:r>
              <a:rPr lang="en-US" sz="1200" i="1" dirty="0"/>
              <a:t>Researcher Academy, 2018b)</a:t>
            </a:r>
            <a:endParaRPr dirty="0"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80010" y="42780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 final: ilustraciones, material de apoyo y datos de investigación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45720" y="1725879"/>
            <a:ext cx="11932920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Ilustraciones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utilizadas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figuras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tablas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Los pies o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leyendas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ilustraciones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lo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suficientemente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detallados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para que las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tablas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las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figuras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expliquen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sí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mismas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y que no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sean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 la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duplicación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descritos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otras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ilustraciones</a:t>
            </a: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puede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enviar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apoyo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conocidos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complementarios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sirven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respaldar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Hacer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estén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disponibles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siguiendo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principios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sng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(Findable, Accessible, Interoperable and Reusable) [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Encontrable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Accesible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Interoperable y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2"/>
                  </a:ext>
                </a:extLst>
              </a:rPr>
              <a:t>reutilizable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];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almacenar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repositorio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hacer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que el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conjunto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3"/>
                  </a:ext>
                </a:extLst>
              </a:rPr>
              <a:t>puedan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citar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forma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independiente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o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enviar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breves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revisados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pares.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Estos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indizarán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vincularán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con el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0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original                              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Researcher Academy, 2018b)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80010" y="427809"/>
            <a:ext cx="82867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Estrategias para una escritura efectiva: orden de escritura</a:t>
            </a:r>
            <a:endParaRPr sz="3200" b="0" i="0" u="none" strike="noStrike" cap="none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59291" y="1597732"/>
            <a:ext cx="11324989" cy="230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El orden de escritura: Cuerpo del artículo, material final y material preliminar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- comenzar con la presentación de datos en figuras, tablas y/u otras ilustraciones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- describir los métodos utilizados y los resultados encontrados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- la discusión será sobre métodos y resultados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- luego escribir la conclusión e introducción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- finalmente, escribir el título, el resumen y las palabras clave para resaltar el contenido del artículo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1600"/>
          </a:p>
          <a:p>
            <a:pPr marL="533400" lvl="1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                                     </a:t>
            </a:r>
            <a:endParaRPr/>
          </a:p>
          <a:p>
            <a:pPr marL="533400" lvl="1" indent="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</a:pPr>
            <a:r>
              <a:rPr lang="en-US" sz="1400"/>
              <a:t>                                                                                                                          Order of writing (Researcher Academy, 2021)</a:t>
            </a:r>
            <a:endParaRPr sz="1400"/>
          </a:p>
        </p:txBody>
      </p:sp>
      <p:pic>
        <p:nvPicPr>
          <p:cNvPr id="253" name="Google Shape;2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536" y="3966702"/>
            <a:ext cx="561022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80010" y="427809"/>
            <a:ext cx="787527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Estrategias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escritura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efectiva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calidad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lenguaje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274320" y="1725879"/>
            <a:ext cx="11098529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presentarse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manera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clara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concisa</a:t>
            </a:r>
            <a:endParaRPr sz="22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Mantenerlo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simple: evite palabras o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frases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innecesarias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Usar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correcto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/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hechos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conocidos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hipótesis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usar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presente</a:t>
            </a:r>
            <a:endParaRPr dirty="0"/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usar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pasado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describir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experimento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realizado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resultado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Asegurarse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que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esté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libre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errores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gramaticales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ortográficos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errores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comunes</a:t>
            </a:r>
            <a:endParaRPr dirty="0"/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Antes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enviar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pedir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colegas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confianza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que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estén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familiarizados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con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tema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que lean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cuando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envíe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y el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sea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segundo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idioma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pregunte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a un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hablante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nativo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servicio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edición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idiomas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revisar</a:t>
            </a:r>
            <a:r>
              <a:rPr lang="en-US" sz="2200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200" dirty="0" err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escritura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dirty="0"/>
              <a:t>(</a:t>
            </a:r>
            <a:r>
              <a:rPr lang="en-US" sz="1200" i="1" dirty="0"/>
              <a:t>Researcher Academy, 2018b)</a:t>
            </a:r>
            <a:endParaRPr dirty="0"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80010" y="427809"/>
            <a:ext cx="787527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 de un artículo bien escrito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274321" y="1924586"/>
            <a:ext cx="5657849" cy="29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/>
              <a:t>Michelle Yeoman anotó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este artículo de PLOS One</a:t>
            </a:r>
            <a:r>
              <a:rPr lang="en-US" sz="2000"/>
              <a:t> para ilustrar diferentes aspectos de un artículo científico bien escrito.  (Yeoman 2013)   Esta es una buena referencia para los autores y se puede encontrar en el sitio de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AuthorAid</a:t>
            </a:r>
            <a:r>
              <a:rPr lang="en-US" sz="2000"/>
              <a:t>.</a:t>
            </a:r>
            <a:endParaRPr sz="2000"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3F3F3F"/>
              </a:solidFill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i="1"/>
              <a:t>(Yeoman, 2013)</a:t>
            </a:r>
            <a:endParaRPr sz="1200" i="1">
              <a:solidFill>
                <a:srgbClr val="3F3F3F"/>
              </a:solidFill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7048" y="1725879"/>
            <a:ext cx="5034922" cy="50521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80010" y="427809"/>
            <a:ext cx="787527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Síntesis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171450" y="1619199"/>
            <a:ext cx="11670030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  </a:t>
            </a:r>
            <a:endParaRPr sz="2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 presentación resume los pasos clave para publicar un informe de investigación en una revista académica, un método importante para diseminar los resultados de investigación.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 resaltan los aspectos que los autores deben considerar en:</a:t>
            </a:r>
            <a:endParaRPr/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seleccionar la revista apropiada</a:t>
            </a:r>
            <a:endParaRPr/>
          </a:p>
          <a:p>
            <a:pPr marL="914400" lvl="1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preparar el manuscrito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Resume la estructura típica del artículo y cómo se debe escribir cada sección.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Discute la ética de la publicación, en el contexto de seleccionar una revista apropiada para publicar.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5" y="2014144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Diseminar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resultados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de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investigación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su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publicación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revistas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Apuntar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a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revista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adecuada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.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Aprender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fundamentos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de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preparación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manuscritos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.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Resaltar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las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habilidades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una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escritura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efectiva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88abbf903_0_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útiles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ga88abbf903_0_0"/>
          <p:cNvSpPr txBox="1">
            <a:spLocks noGrp="1"/>
          </p:cNvSpPr>
          <p:nvPr>
            <p:ph type="body" idx="1"/>
          </p:nvPr>
        </p:nvSpPr>
        <p:spPr>
          <a:xfrm>
            <a:off x="644643" y="1713920"/>
            <a:ext cx="10966331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George Mason University, 2021. Writing a scientific research report (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IMRaD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).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</a:t>
            </a:r>
            <a:r>
              <a:rPr lang="en-US" sz="12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https://writingcenter.gmu.edu/guides/writing-an-imrad-report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IFIS. 2021a. Identifying potential journals. In: Guide to Getting Published in Journals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https://ifis.libguides.com/journal-publishing-guide/identifying-potential-journals</a:t>
            </a:r>
            <a:endParaRPr sz="12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IFIS, 2021b. Creating a journal comparison spreadsheet. In: Guide to Getting Published in Journals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https://ifis.libguides.com/journal-publishing-guide/journal-comparison-spreadsheet</a:t>
            </a:r>
            <a:endParaRPr sz="12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IFIS, 2021c. Aims &amp; Scope. In: Guide to Getting Published in Journals.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https://ifis.libguides.com/journal-publishing-guide/aims-and-scope</a:t>
            </a:r>
            <a:endParaRPr sz="12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IFIS, 2021d. Ethics and malpractice statements. In: Guide to Getting Published in Journals.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https://ifis.libguides.com/journal-publishing-guide/ethics-malpractice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IFIS, 2021e. Instructions for Authors. In: Guide to Getting Published in Journals.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https://ifis.libguides.com/journal-publishing-guide/instructions-for-authors</a:t>
            </a:r>
            <a:endParaRPr sz="12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ICMJE, 2021.  Defining the Role of Authors and Contributors.  In ICMJE Recommendations [Internet]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13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http://www.icmje.org/recommendations/browse/roles-and-responsibilities/defining-the-role-of-authors-and-contributors.html</a:t>
            </a:r>
            <a:endParaRPr sz="12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Li Y, Wu C, Yan E, Li K (2018) Will open access increase journal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CiteScores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? An empirical investigation over multiple disciplines.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PLoS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ONE 13(8): e0201885. [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el 19 de </a:t>
            </a:r>
            <a:r>
              <a:rPr lang="en-US" sz="1200" dirty="0" err="1">
                <a:latin typeface="Open Sans"/>
                <a:ea typeface="Open Sans"/>
                <a:cs typeface="Open Sans"/>
                <a:sym typeface="Open Sans"/>
              </a:rPr>
              <a:t>septiembre</a:t>
            </a: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 de 2021] </a:t>
            </a:r>
            <a:r>
              <a:rPr lang="en-US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https://doi.org/10.1371/journal.pone.0201885</a:t>
            </a:r>
            <a:r>
              <a:rPr lang="en-US" sz="1200" u="sng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sz="1200" dirty="0">
                <a:latin typeface="Open Sans"/>
                <a:ea typeface="Open Sans"/>
                <a:cs typeface="Open Sans"/>
                <a:sym typeface="Open Sans"/>
              </a:rPr>
            </a:b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body" idx="1"/>
          </p:nvPr>
        </p:nvSpPr>
        <p:spPr>
          <a:xfrm>
            <a:off x="282694" y="1691060"/>
            <a:ext cx="11433056" cy="508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NLM, 2021a. Journal Publishing Tag Library NISO JATS Version 1.3. [Internet] [</a:t>
            </a:r>
            <a:r>
              <a:rPr lang="en-US" sz="1200" dirty="0" err="1"/>
              <a:t>Consultado</a:t>
            </a:r>
            <a:r>
              <a:rPr lang="en-US" sz="1200" dirty="0"/>
              <a:t> el 13 de </a:t>
            </a:r>
            <a:r>
              <a:rPr lang="en-US" sz="1200" dirty="0" err="1"/>
              <a:t>septiembre</a:t>
            </a:r>
            <a:r>
              <a:rPr lang="en-US" sz="1200" dirty="0"/>
              <a:t> de 2021]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https://jats.nlm.nih.gov/publishing/tag-library/1.3/chapter/getting-started.html</a:t>
            </a:r>
            <a:endParaRPr sz="1200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NLM, 2021b. Structured abstracts.  [Online] [</a:t>
            </a:r>
            <a:r>
              <a:rPr lang="en-US" sz="1200" dirty="0" err="1"/>
              <a:t>Consultado</a:t>
            </a:r>
            <a:r>
              <a:rPr lang="en-US" sz="1200" dirty="0"/>
              <a:t> el 13 de </a:t>
            </a:r>
            <a:r>
              <a:rPr lang="en-US" sz="1200" dirty="0" err="1"/>
              <a:t>septiembre</a:t>
            </a:r>
            <a:r>
              <a:rPr lang="en-US" sz="1200" dirty="0"/>
              <a:t> de 2021)</a:t>
            </a: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https://www.nlm.nih.gov/bsd/policy/structured_abstracts.html</a:t>
            </a:r>
            <a:endParaRPr sz="1200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Research4Life, 2021.  Strategies for effective writing.  In Research4Life Training Authors hub at Research4Life Training portal. [Internet] [</a:t>
            </a:r>
            <a:r>
              <a:rPr lang="en-US" sz="1200" dirty="0" err="1"/>
              <a:t>Consultado</a:t>
            </a:r>
            <a:r>
              <a:rPr lang="en-US" sz="1200" dirty="0"/>
              <a:t> el 15 de </a:t>
            </a:r>
            <a:r>
              <a:rPr lang="en-US" sz="1200" dirty="0" err="1"/>
              <a:t>septiembre</a:t>
            </a:r>
            <a:r>
              <a:rPr lang="en-US" sz="1200" dirty="0"/>
              <a:t> de 2021] </a:t>
            </a: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https://www.research4life.org/training/authors-hub/</a:t>
            </a:r>
            <a:endParaRPr sz="1200" u="sng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Researcher Academy, 2018a. How to get published: what distinguishes a good manuscript from a bad one? In Researcher Academy of Elsevier [Internet] [</a:t>
            </a:r>
            <a:r>
              <a:rPr lang="en-US" sz="1200" dirty="0" err="1"/>
              <a:t>Consultado</a:t>
            </a:r>
            <a:r>
              <a:rPr lang="en-US" sz="1200" dirty="0"/>
              <a:t> el 13 de </a:t>
            </a:r>
            <a:r>
              <a:rPr lang="en-US" sz="1200" dirty="0" err="1"/>
              <a:t>septiembre</a:t>
            </a:r>
            <a:r>
              <a:rPr lang="en-US" sz="1200" dirty="0"/>
              <a:t> de 2021]. </a:t>
            </a:r>
            <a:r>
              <a:rPr lang="en-US" sz="1200" u="sng" dirty="0">
                <a:solidFill>
                  <a:schemeClr val="hlink"/>
                </a:solidFill>
                <a:hlinkClick r:id="rId6"/>
              </a:rPr>
              <a:t>https://researcheracademy.elsevier.com/uploads/2018-05/1.pdf</a:t>
            </a:r>
            <a:r>
              <a:rPr lang="en-US" sz="1200" dirty="0"/>
              <a:t>   </a:t>
            </a:r>
            <a:endParaRPr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Researcher Academy. 2018b. How to publish in scholarly journals. In Researcher Academy of Elsevier [Internet] [</a:t>
            </a:r>
            <a:r>
              <a:rPr lang="en-US" sz="1200" dirty="0" err="1"/>
              <a:t>Consultado</a:t>
            </a:r>
            <a:r>
              <a:rPr lang="en-US" sz="1200" dirty="0"/>
              <a:t> el 13 de </a:t>
            </a:r>
            <a:r>
              <a:rPr lang="en-US" sz="1200" dirty="0" err="1"/>
              <a:t>septiembre</a:t>
            </a:r>
            <a:r>
              <a:rPr lang="en-US" sz="1200" dirty="0"/>
              <a:t> de 2021] </a:t>
            </a:r>
            <a:r>
              <a:rPr lang="en-US" sz="1200" u="sng" dirty="0">
                <a:solidFill>
                  <a:schemeClr val="hlink"/>
                </a:solidFill>
                <a:hlinkClick r:id="rId7"/>
              </a:rPr>
              <a:t>https://researcheracademy.elsevier.com/uploads/2018-04/Understanding%20the%20Publishing%20Process_Apr2018_Web.pdf</a:t>
            </a:r>
            <a:endParaRPr sz="1200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Researcher Academy, 2021. Structuring your article correctly.  In Research Academy of Elsevier [Internet] [</a:t>
            </a:r>
            <a:r>
              <a:rPr lang="en-US" sz="1200" dirty="0" err="1"/>
              <a:t>Consultado</a:t>
            </a:r>
            <a:r>
              <a:rPr lang="en-US" sz="1200" dirty="0"/>
              <a:t> el 15 de </a:t>
            </a:r>
            <a:r>
              <a:rPr lang="en-US" sz="1200" dirty="0" err="1"/>
              <a:t>septiembre</a:t>
            </a:r>
            <a:r>
              <a:rPr lang="en-US" sz="1200" dirty="0"/>
              <a:t> de 2021] </a:t>
            </a:r>
            <a:r>
              <a:rPr lang="en-US" sz="1200" u="sng" dirty="0">
                <a:solidFill>
                  <a:schemeClr val="hlink"/>
                </a:solidFill>
                <a:hlinkClick r:id="rId8"/>
              </a:rPr>
              <a:t>https://researcheracademy.elsevier.com/writing-research/fundamentals-manuscript-preparation/structuring-article-correctly</a:t>
            </a:r>
            <a:r>
              <a:rPr lang="en-US" sz="1200" dirty="0"/>
              <a:t>  </a:t>
            </a:r>
            <a:endParaRPr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Taylor and Francis. 2021. Guide to Getting Published.  [</a:t>
            </a:r>
            <a:r>
              <a:rPr lang="en-US" sz="1200" dirty="0" err="1"/>
              <a:t>Consultado</a:t>
            </a:r>
            <a:r>
              <a:rPr lang="en-US" sz="1200" dirty="0"/>
              <a:t> el 18 de </a:t>
            </a:r>
            <a:r>
              <a:rPr lang="en-US" sz="1200" dirty="0" err="1"/>
              <a:t>octubre</a:t>
            </a:r>
            <a:r>
              <a:rPr lang="en-US" sz="1200" dirty="0"/>
              <a:t> de 2021].  </a:t>
            </a:r>
            <a:r>
              <a:rPr lang="en-US" sz="1200" u="sng" dirty="0">
                <a:solidFill>
                  <a:schemeClr val="hlink"/>
                </a:solidFill>
                <a:hlinkClick r:id="rId9"/>
              </a:rPr>
              <a:t>https://ifis.libguides.com/journal-publishing-guide/open-access-models</a:t>
            </a:r>
            <a:endParaRPr sz="1200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Vaughan KT, Hayes BE, Lerner RC, </a:t>
            </a:r>
            <a:r>
              <a:rPr lang="en-US" sz="1200" dirty="0" err="1"/>
              <a:t>McElfresh</a:t>
            </a:r>
            <a:r>
              <a:rPr lang="en-US" sz="1200" dirty="0"/>
              <a:t> KR, </a:t>
            </a:r>
            <a:r>
              <a:rPr lang="en-US" sz="1200" dirty="0" err="1"/>
              <a:t>Pavlech</a:t>
            </a:r>
            <a:r>
              <a:rPr lang="en-US" sz="1200" dirty="0"/>
              <a:t> L, </a:t>
            </a:r>
            <a:r>
              <a:rPr lang="en-US" sz="1200" dirty="0" err="1"/>
              <a:t>Romito</a:t>
            </a:r>
            <a:r>
              <a:rPr lang="en-US" sz="1200" dirty="0"/>
              <a:t> D, Reeves LH, Morris EN. 2013.  Development of the research lifecycle model for library services. </a:t>
            </a:r>
            <a:r>
              <a:rPr lang="en-US" sz="1200" i="1" dirty="0"/>
              <a:t>J Med </a:t>
            </a:r>
            <a:r>
              <a:rPr lang="en-US" sz="1200" i="1" dirty="0" err="1"/>
              <a:t>Libr</a:t>
            </a:r>
            <a:r>
              <a:rPr lang="en-US" sz="1200" i="1" dirty="0"/>
              <a:t> </a:t>
            </a:r>
            <a:r>
              <a:rPr lang="en-US" sz="1200" i="1" dirty="0" err="1"/>
              <a:t>Assoc</a:t>
            </a:r>
            <a:r>
              <a:rPr lang="en-US" sz="1200" dirty="0"/>
              <a:t>, 101(4):310-4. [</a:t>
            </a:r>
            <a:r>
              <a:rPr lang="en-US" sz="1200" dirty="0" err="1"/>
              <a:t>Consultado</a:t>
            </a:r>
            <a:r>
              <a:rPr lang="en-US" sz="1200" dirty="0"/>
              <a:t> el 15 de </a:t>
            </a:r>
            <a:r>
              <a:rPr lang="en-US" sz="1200" dirty="0" err="1"/>
              <a:t>septiembre</a:t>
            </a:r>
            <a:r>
              <a:rPr lang="en-US" sz="1200" dirty="0"/>
              <a:t> de 2021] </a:t>
            </a:r>
            <a:r>
              <a:rPr lang="en-US" sz="1200" u="sng" dirty="0">
                <a:solidFill>
                  <a:schemeClr val="hlink"/>
                </a:solidFill>
                <a:hlinkClick r:id="rId10"/>
              </a:rPr>
              <a:t>https://www.ncbi.nlm.nih.gov/pmc/articles/PMC3794687/figure/mlab-101-04-13-f01/</a:t>
            </a:r>
            <a:endParaRPr sz="1200" dirty="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/>
              <a:t>Yeoman 2013.  Annotated journal article.  In </a:t>
            </a:r>
            <a:r>
              <a:rPr lang="en-US" sz="1200" dirty="0" err="1"/>
              <a:t>AuthorAID</a:t>
            </a:r>
            <a:r>
              <a:rPr lang="en-US" sz="1200" dirty="0"/>
              <a:t> [Internet] [</a:t>
            </a:r>
            <a:r>
              <a:rPr lang="en-US" sz="1200" dirty="0" err="1"/>
              <a:t>Consultado</a:t>
            </a:r>
            <a:r>
              <a:rPr lang="en-US" sz="1200" dirty="0"/>
              <a:t> el 15 de </a:t>
            </a:r>
            <a:r>
              <a:rPr lang="en-US" sz="1200" dirty="0" err="1"/>
              <a:t>septiembre</a:t>
            </a:r>
            <a:r>
              <a:rPr lang="en-US" sz="1200" dirty="0"/>
              <a:t> de 2021] </a:t>
            </a:r>
            <a:r>
              <a:rPr lang="en-US" sz="1200" u="sng" dirty="0">
                <a:solidFill>
                  <a:schemeClr val="hlink"/>
                </a:solidFill>
                <a:hlinkClick r:id="rId11"/>
              </a:rPr>
              <a:t>https://www.authoraid.info/en/resources/details/648/</a:t>
            </a:r>
            <a:endParaRPr sz="12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sz="1200" dirty="0"/>
            </a:br>
            <a:endParaRPr sz="12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sz="1200" dirty="0"/>
            </a:br>
            <a:endParaRPr sz="1200" u="sng"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 sz="1200"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 sz="12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sz="1200" dirty="0"/>
            </a:br>
            <a:br>
              <a:rPr lang="en-US" sz="1200" dirty="0"/>
            </a:br>
            <a:endParaRPr sz="1200" u="sng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2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sz="1200" dirty="0"/>
            </a:br>
            <a:endParaRPr sz="12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br>
              <a:rPr lang="en-US" sz="1200" dirty="0"/>
            </a:b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280;ga88abbf903_0_0"/>
          <p:cNvSpPr txBox="1">
            <a:spLocks/>
          </p:cNvSpPr>
          <p:nvPr/>
        </p:nvSpPr>
        <p:spPr>
          <a:xfrm>
            <a:off x="0" y="437222"/>
            <a:ext cx="71056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200"/>
              <a:buFont typeface="Gill Sans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útiles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continuación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 invitamos a: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g727b3dbef2_0_81"/>
          <p:cNvSpPr txBox="1">
            <a:spLocks noGrp="1"/>
          </p:cNvSpPr>
          <p:nvPr>
            <p:ph type="body" idx="1"/>
          </p:nvPr>
        </p:nvSpPr>
        <p:spPr>
          <a:xfrm>
            <a:off x="58996" y="1858556"/>
            <a:ext cx="12044516" cy="476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Visitarnos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https://www.research4life.org/es/</a:t>
            </a:r>
            <a:endParaRPr sz="2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Comunicarse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nosotros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r4l@research4life.org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Descubrir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didácticos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-US" sz="22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https://www.research4life.org/es/training/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/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Suscribirse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boletín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Research4Life [</a:t>
            </a:r>
            <a:r>
              <a:rPr lang="en-US" sz="22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https://www.research4life.org/es/newsletter/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/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Ver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videos de Research4Life [</a:t>
            </a:r>
            <a:r>
              <a:rPr lang="en-US" sz="22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https://bit.ly/2w3CU5C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/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Seguirnos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Twitter @r4lpartnership y Facebook @R4Lpartnership</a:t>
            </a:r>
            <a:endParaRPr sz="2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"/>
          <p:cNvSpPr/>
          <p:nvPr/>
        </p:nvSpPr>
        <p:spPr>
          <a:xfrm>
            <a:off x="1178856" y="2725687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Para mayor información sobre Research4Life</a:t>
            </a: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http://www.research4life.org/es/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b="0" i="0" u="none" strike="noStrike" cap="non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800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Primeros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pasos</a:t>
            </a:r>
            <a:endParaRPr dirty="0">
              <a:solidFill>
                <a:srgbClr val="586F7C"/>
              </a:solidFill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1"/>
          </p:nvPr>
        </p:nvSpPr>
        <p:spPr>
          <a:xfrm>
            <a:off x="147484" y="1747954"/>
            <a:ext cx="11621729" cy="496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La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mayoría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los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envíos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a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revistas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académicas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fueron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rechazados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antes de la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revisión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por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pares,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por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eso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que se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debe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hacer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una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buena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preparación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mejorar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las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posibilidades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aceptación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</a:t>
            </a:r>
            <a:r>
              <a:rPr lang="en-US" sz="2000" i="1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(Researcher Academy, 2018a)</a:t>
            </a:r>
            <a:endParaRPr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000" dirty="0">
              <a:solidFill>
                <a:srgbClr val="3F3F3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Debe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hacerse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estas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preguntas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determinar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si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su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investigación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está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lista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ser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publicada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:</a:t>
            </a:r>
            <a:endParaRPr sz="2000" dirty="0">
              <a:solidFill>
                <a:srgbClr val="3F3F3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12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¿La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investigación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avanza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la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comprensión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un campo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específico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? ¿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original e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innovadora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, la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conclusión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se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basa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datos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sólidos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?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12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¿Hay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una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audiencia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sobre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su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investigación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quiénes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son?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12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¿Para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qué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tipo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artículos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sería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adecuada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la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historia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mi </a:t>
            </a:r>
            <a:r>
              <a:rPr lang="en-US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investigación</a:t>
            </a:r>
            <a:r>
              <a:rPr lang="en-US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?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2700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cartas y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comunicaciones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rápidas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o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cortas</a:t>
            </a:r>
            <a:endParaRPr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2700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artículos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revisión</a:t>
            </a:r>
            <a:endParaRPr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12700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artículos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completos</a:t>
            </a:r>
            <a:endParaRPr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2700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elementos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investigación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 </a:t>
            </a:r>
            <a:r>
              <a:rPr lang="en-US" sz="2000" i="1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(Researcher Academy, 2018b)</a:t>
            </a:r>
            <a:endParaRPr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Esta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presentación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se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enfoca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escribir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un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artículo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completo</a:t>
            </a:r>
            <a:r>
              <a:rPr lang="en-US" sz="2000" dirty="0">
                <a:solidFill>
                  <a:srgbClr val="3F3F3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 </a:t>
            </a:r>
            <a:endParaRPr sz="2000" dirty="0">
              <a:solidFill>
                <a:srgbClr val="3F3F3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0" y="493222"/>
            <a:ext cx="8033657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Introducción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162233" y="1697509"/>
            <a:ext cx="11857702" cy="373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Diseminar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/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paso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ciclo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vida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sz="1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Compartir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hallazgos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conclusiones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inferencias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ayudará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comprensión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al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avance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campo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estudio</a:t>
            </a:r>
            <a:endParaRPr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académicas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manera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facto para</a:t>
            </a:r>
            <a:r>
              <a:rPr lang="en-US" sz="1600" dirty="0">
                <a:solidFill>
                  <a:srgbClr val="3F3F3F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diseminar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Beneficios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clave para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endParaRPr dirty="0"/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Mejorar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visibilidad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obra</a:t>
            </a:r>
            <a:endParaRPr dirty="0"/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Contribuir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archivos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campo</a:t>
            </a:r>
            <a:endParaRPr dirty="0"/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Aprovechar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beneficio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pares</a:t>
            </a:r>
            <a:endParaRPr dirty="0"/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Diseminar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atraer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audiencia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amplia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Cumplir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criterios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organismo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evaluación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para el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avance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profesión</a:t>
            </a:r>
            <a:endParaRPr sz="1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271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Prevenir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duplicación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efectos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1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descripción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general de las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consideraciones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clave para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escribir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publicar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académica</a:t>
            </a:r>
            <a:r>
              <a:rPr lang="en-US" sz="16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350390" y="6446697"/>
            <a:ext cx="41168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140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1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140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400" b="0" i="1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r>
              <a:rPr lang="en-US" sz="140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(Vaughan, 2013)</a:t>
            </a:r>
            <a:endParaRPr sz="1400" b="0" i="1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034" y="5317211"/>
            <a:ext cx="76104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7b3dbef2_0_4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8136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Seleccionar la revista apropiada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g727b3dbef2_0_47"/>
          <p:cNvSpPr txBox="1">
            <a:spLocks noGrp="1"/>
          </p:cNvSpPr>
          <p:nvPr>
            <p:ph type="body" idx="1"/>
          </p:nvPr>
        </p:nvSpPr>
        <p:spPr>
          <a:xfrm>
            <a:off x="160895" y="1799912"/>
            <a:ext cx="11583000" cy="4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Identificar la revista académica adecuada para enviar el artículo es una tarea importante pero complicada.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Usar un enfoque sistemático para identificar revistas adonde enviar artículos, así como crear una lista de revistas potenciales.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(IFIS, 2021a)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7b3dbef2_0_52"/>
          <p:cNvSpPr txBox="1">
            <a:spLocks noGrp="1"/>
          </p:cNvSpPr>
          <p:nvPr>
            <p:ph type="title"/>
          </p:nvPr>
        </p:nvSpPr>
        <p:spPr>
          <a:xfrm>
            <a:off x="52494" y="673274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Crear una lista de revistas potenciales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727b3dbef2_0_52"/>
          <p:cNvSpPr txBox="1">
            <a:spLocks noGrp="1"/>
          </p:cNvSpPr>
          <p:nvPr>
            <p:ph type="body" idx="1"/>
          </p:nvPr>
        </p:nvSpPr>
        <p:spPr>
          <a:xfrm>
            <a:off x="145482" y="1647655"/>
            <a:ext cx="11798550" cy="517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lista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potenciales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puede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basarse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Lecturas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pasadas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Sugerencias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colegas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supervisores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bibliotecarios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Lista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artículo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bases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indexación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clave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campo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estudio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PubMed, Web of Science, Scopus y DOAJ  - 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incluidas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bases de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generalmente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sido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examinadas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según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algunos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criterios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Se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determinar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relevancia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calidad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público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endParaRPr sz="18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sitios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editoriales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buscar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filtrar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seleccionar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relevantes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tema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Buscador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provenientes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bases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indexación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sitios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editoriales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sugieren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títulos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función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coincidencia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segmentos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títulos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resumen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enviados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usuarios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la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colección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                                                                                   </a:t>
            </a:r>
            <a:r>
              <a:rPr lang="en-US" sz="1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(IFIS, 2021a)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384735" y="298802"/>
            <a:ext cx="845065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Crear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lista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revistas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potenciales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4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continuación</a:t>
            </a:r>
            <a:r>
              <a:rPr lang="en-US" sz="24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54488" y="1681474"/>
            <a:ext cx="11859600" cy="5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Escribir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características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revista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hoja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cálculo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Las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características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incluir</a:t>
            </a:r>
            <a:r>
              <a:rPr lang="en-US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Nombre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de la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revista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, URL, editorial,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nombre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de la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sociedad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consejo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editorial.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Objetivo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y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alcance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incluidos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los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temas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principales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audiencia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.</a:t>
            </a:r>
            <a:endParaRPr sz="1300" dirty="0"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I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nstrucciones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y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guía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para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los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autores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Tipos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artículos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investigación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aceptados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verificar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si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una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revista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que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publica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solamente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por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invitación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.</a:t>
            </a:r>
            <a:endParaRPr sz="1300" dirty="0"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L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ímites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en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 el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conteo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 de palabras,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resumen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referencias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figuras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/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tablas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Estilo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/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formato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Políticas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revisión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por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pares,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velocidad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de la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revisión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por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pares,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tiempo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desde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el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envío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 hasta la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publicación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M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odelos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publicación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: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acceso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abierto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completo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suscripción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híbrido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, etc.  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C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argos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y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tarifas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: cargo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por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procesamiento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 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artículos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tarifas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 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figuras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paginadas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/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en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color.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D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eclaraciones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ética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 y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cumplimiento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 de las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directrices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C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umplimiento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mandatos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institucionales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o 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financiamiento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Enlaces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redes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sociales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L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istado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de la base 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datos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del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índice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.</a:t>
            </a:r>
            <a:endParaRPr sz="23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</a:ext>
              </a:extLst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300"/>
              <a:buChar char="●"/>
            </a:pP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M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étricas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,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como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 el factor de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impacto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 y el 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índice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 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h.</a:t>
            </a:r>
            <a:endParaRPr sz="2300" dirty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400"/>
              <a:buNone/>
            </a:pPr>
            <a:r>
              <a:rPr lang="en-US" sz="1300" i="1" dirty="0">
                <a:solidFill>
                  <a:srgbClr val="262626"/>
                </a:solidFill>
              </a:rPr>
              <a:t>(IFIS, 2021b)</a:t>
            </a:r>
            <a:endParaRPr sz="1300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160020" y="45148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Investigar las revistas potenciales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1"/>
          </p:nvPr>
        </p:nvSpPr>
        <p:spPr>
          <a:xfrm>
            <a:off x="457200" y="1714449"/>
            <a:ext cx="11313459" cy="49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Puntos clave de un buen manuscrito que es probable que se publique :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 alcance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 adhiere a los principios de ética de la publicación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sigue la Guía de autores </a:t>
            </a:r>
            <a:r>
              <a:rPr lang="en-US" sz="1600" i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(Researcher Academy, 2018a)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manuscrito debe enviarse a una revista a la vez.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proceso de envío de un manuscrito puede ser largo y accidentado.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conocimiento profundo de la revista destinataria ayuda a cumplir los requisitos de la revista e incrementa las posibilidades de aceptación.</a:t>
            </a:r>
            <a:endParaRPr/>
          </a:p>
          <a:p>
            <a:pPr marL="762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4147</Words>
  <Application>Microsoft Office PowerPoint</Application>
  <PresentationFormat>Widescreen</PresentationFormat>
  <Paragraphs>345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Open Sans</vt:lpstr>
      <vt:lpstr>Gill Sans</vt:lpstr>
      <vt:lpstr>Courier New</vt:lpstr>
      <vt:lpstr>Trebuchet MS</vt:lpstr>
      <vt:lpstr>Calibri</vt:lpstr>
      <vt:lpstr>Arial</vt:lpstr>
      <vt:lpstr>Simple Light</vt:lpstr>
      <vt:lpstr> Diseminación de los resultados de investigación</vt:lpstr>
      <vt:lpstr>Contenido</vt:lpstr>
      <vt:lpstr>Objetivos de aprendizaje</vt:lpstr>
      <vt:lpstr>Primeros pasos</vt:lpstr>
      <vt:lpstr>Introducción</vt:lpstr>
      <vt:lpstr>Seleccionar la revista apropiada</vt:lpstr>
      <vt:lpstr>Crear una lista de revistas potenciales</vt:lpstr>
      <vt:lpstr>Crear una lista de revistas potenciales (continuación)</vt:lpstr>
      <vt:lpstr>Investigar las revistas potenciales</vt:lpstr>
      <vt:lpstr>Objetivo y alcance</vt:lpstr>
      <vt:lpstr>Ética de la publicación</vt:lpstr>
      <vt:lpstr>Instrucciones para autores</vt:lpstr>
      <vt:lpstr>Fundamentos de la preparación de manuscritos</vt:lpstr>
      <vt:lpstr>Estructura del artículo</vt:lpstr>
      <vt:lpstr>Material preliminar: Título</vt:lpstr>
      <vt:lpstr>Material preliminar: Autores</vt:lpstr>
      <vt:lpstr>Material preliminar: Palabras clave</vt:lpstr>
      <vt:lpstr>Material preliminar: Resumen</vt:lpstr>
      <vt:lpstr>Ejemplo de resumen estructurado</vt:lpstr>
      <vt:lpstr>Cuerpo del artículo: introducción</vt:lpstr>
      <vt:lpstr>Cuerpo del artículo: Métodos</vt:lpstr>
      <vt:lpstr>Cuerpo del artículo: Resultados</vt:lpstr>
      <vt:lpstr>Cuerpo del artículo: Discusión y conclusiones</vt:lpstr>
      <vt:lpstr>Material final: agradecimientos y referencias</vt:lpstr>
      <vt:lpstr>Material final: ilustraciones, material de apoyo y datos de investigación</vt:lpstr>
      <vt:lpstr>PowerPoint Presentation</vt:lpstr>
      <vt:lpstr>Estrategias para una escritura efectiva:  calidad del lenguaje</vt:lpstr>
      <vt:lpstr>Ejemplo de un artículo bien escrito</vt:lpstr>
      <vt:lpstr>Síntesis</vt:lpstr>
      <vt:lpstr>Referencias y recursos útiles</vt:lpstr>
      <vt:lpstr>PowerPoint Presentation</vt:lpstr>
      <vt:lpstr>Le invitamos 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Diseminación de los resultados de investigación</dc:title>
  <dc:creator>Marcia Mabhula</dc:creator>
  <cp:lastModifiedBy>Marcia Mabhula</cp:lastModifiedBy>
  <cp:revision>10</cp:revision>
  <dcterms:created xsi:type="dcterms:W3CDTF">2020-02-14T15:04:15Z</dcterms:created>
  <dcterms:modified xsi:type="dcterms:W3CDTF">2023-04-13T08:08:43Z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A0BB84F7-A145-4170-9F51-41D9A6288484</vt:lpwstr>
  </property>
  <property fmtid="{D5CDD505-2E9C-101B-9397-08002B2CF9AE}" pid="6" name="ArticulateProjectFull">
    <vt:lpwstr>D:\R4Life\F2F Materials\20200403_M2_L2.2EN.Using information resources.ppta</vt:lpwstr>
  </property>
</Properties>
</file>